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77" r:id="rId1"/>
    <p:sldMasterId id="2147483665" r:id="rId2"/>
    <p:sldMasterId id="2147483690" r:id="rId3"/>
  </p:sldMasterIdLst>
  <p:notesMasterIdLst>
    <p:notesMasterId r:id="rId109"/>
  </p:notesMasterIdLst>
  <p:sldIdLst>
    <p:sldId id="427" r:id="rId4"/>
    <p:sldId id="428" r:id="rId5"/>
    <p:sldId id="429" r:id="rId6"/>
    <p:sldId id="430" r:id="rId7"/>
    <p:sldId id="558" r:id="rId8"/>
    <p:sldId id="559" r:id="rId9"/>
    <p:sldId id="560" r:id="rId10"/>
    <p:sldId id="585" r:id="rId11"/>
    <p:sldId id="586" r:id="rId12"/>
    <p:sldId id="587" r:id="rId13"/>
    <p:sldId id="588" r:id="rId14"/>
    <p:sldId id="589" r:id="rId15"/>
    <p:sldId id="561" r:id="rId16"/>
    <p:sldId id="562" r:id="rId17"/>
    <p:sldId id="563" r:id="rId18"/>
    <p:sldId id="564" r:id="rId19"/>
    <p:sldId id="580" r:id="rId20"/>
    <p:sldId id="581" r:id="rId21"/>
    <p:sldId id="582" r:id="rId22"/>
    <p:sldId id="583" r:id="rId23"/>
    <p:sldId id="584" r:id="rId24"/>
    <p:sldId id="575" r:id="rId25"/>
    <p:sldId id="590" r:id="rId26"/>
    <p:sldId id="591" r:id="rId27"/>
    <p:sldId id="592" r:id="rId28"/>
    <p:sldId id="593" r:id="rId29"/>
    <p:sldId id="594" r:id="rId30"/>
    <p:sldId id="595" r:id="rId31"/>
    <p:sldId id="596" r:id="rId32"/>
    <p:sldId id="597" r:id="rId33"/>
    <p:sldId id="598" r:id="rId34"/>
    <p:sldId id="599" r:id="rId35"/>
    <p:sldId id="600" r:id="rId36"/>
    <p:sldId id="601" r:id="rId37"/>
    <p:sldId id="602" r:id="rId38"/>
    <p:sldId id="665" r:id="rId39"/>
    <p:sldId id="666" r:id="rId40"/>
    <p:sldId id="604" r:id="rId41"/>
    <p:sldId id="605" r:id="rId42"/>
    <p:sldId id="606" r:id="rId43"/>
    <p:sldId id="667" r:id="rId44"/>
    <p:sldId id="607" r:id="rId45"/>
    <p:sldId id="608" r:id="rId46"/>
    <p:sldId id="688" r:id="rId47"/>
    <p:sldId id="611" r:id="rId48"/>
    <p:sldId id="686" r:id="rId49"/>
    <p:sldId id="687" r:id="rId50"/>
    <p:sldId id="612" r:id="rId51"/>
    <p:sldId id="613" r:id="rId52"/>
    <p:sldId id="614" r:id="rId53"/>
    <p:sldId id="615" r:id="rId54"/>
    <p:sldId id="689" r:id="rId55"/>
    <p:sldId id="617" r:id="rId56"/>
    <p:sldId id="616" r:id="rId57"/>
    <p:sldId id="690" r:id="rId58"/>
    <p:sldId id="618" r:id="rId59"/>
    <p:sldId id="619" r:id="rId60"/>
    <p:sldId id="669" r:id="rId61"/>
    <p:sldId id="670" r:id="rId62"/>
    <p:sldId id="671" r:id="rId63"/>
    <p:sldId id="672" r:id="rId64"/>
    <p:sldId id="626" r:id="rId65"/>
    <p:sldId id="627" r:id="rId66"/>
    <p:sldId id="628" r:id="rId67"/>
    <p:sldId id="629" r:id="rId68"/>
    <p:sldId id="630" r:id="rId69"/>
    <p:sldId id="673" r:id="rId70"/>
    <p:sldId id="631" r:id="rId71"/>
    <p:sldId id="632" r:id="rId72"/>
    <p:sldId id="678" r:id="rId73"/>
    <p:sldId id="679" r:id="rId74"/>
    <p:sldId id="633" r:id="rId75"/>
    <p:sldId id="634" r:id="rId76"/>
    <p:sldId id="635" r:id="rId77"/>
    <p:sldId id="636" r:id="rId78"/>
    <p:sldId id="637" r:id="rId79"/>
    <p:sldId id="638" r:id="rId80"/>
    <p:sldId id="639" r:id="rId81"/>
    <p:sldId id="640" r:id="rId82"/>
    <p:sldId id="674" r:id="rId83"/>
    <p:sldId id="641" r:id="rId84"/>
    <p:sldId id="642" r:id="rId85"/>
    <p:sldId id="643" r:id="rId86"/>
    <p:sldId id="644" r:id="rId87"/>
    <p:sldId id="645" r:id="rId88"/>
    <p:sldId id="675" r:id="rId89"/>
    <p:sldId id="646" r:id="rId90"/>
    <p:sldId id="647" r:id="rId91"/>
    <p:sldId id="648" r:id="rId92"/>
    <p:sldId id="649" r:id="rId93"/>
    <p:sldId id="650" r:id="rId94"/>
    <p:sldId id="677" r:id="rId95"/>
    <p:sldId id="676" r:id="rId96"/>
    <p:sldId id="651" r:id="rId97"/>
    <p:sldId id="658" r:id="rId98"/>
    <p:sldId id="662" r:id="rId99"/>
    <p:sldId id="663" r:id="rId100"/>
    <p:sldId id="664" r:id="rId101"/>
    <p:sldId id="682" r:id="rId102"/>
    <p:sldId id="683" r:id="rId103"/>
    <p:sldId id="659" r:id="rId104"/>
    <p:sldId id="660" r:id="rId105"/>
    <p:sldId id="661" r:id="rId106"/>
    <p:sldId id="684" r:id="rId107"/>
    <p:sldId id="685" r:id="rId108"/>
  </p:sldIdLst>
  <p:sldSz cx="9144000" cy="6858000" type="screen4x3"/>
  <p:notesSz cx="6858000" cy="9144000"/>
  <p:defaultTextStyle>
    <a:defPPr>
      <a:defRPr lang="zh-CN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0000FF"/>
    <a:srgbClr val="800000"/>
    <a:srgbClr val="CC3300"/>
    <a:srgbClr val="003300"/>
    <a:srgbClr val="3D41D1"/>
    <a:srgbClr val="3366FF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3" autoAdjust="0"/>
    <p:restoredTop sz="94581" autoAdjust="0"/>
  </p:normalViewPr>
  <p:slideViewPr>
    <p:cSldViewPr snapToGrid="0">
      <p:cViewPr>
        <p:scale>
          <a:sx n="50" d="100"/>
          <a:sy n="50" d="100"/>
        </p:scale>
        <p:origin x="-1688" y="-3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7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12" Type="http://schemas.openxmlformats.org/officeDocument/2006/relationships/theme" Target="theme/theme1.xml"/><Relationship Id="rId16" Type="http://schemas.openxmlformats.org/officeDocument/2006/relationships/slide" Target="slides/slide13.xml"/><Relationship Id="rId107" Type="http://schemas.openxmlformats.org/officeDocument/2006/relationships/slide" Target="slides/slide104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102" Type="http://schemas.openxmlformats.org/officeDocument/2006/relationships/slide" Target="slides/slide99.xml"/><Relationship Id="rId5" Type="http://schemas.openxmlformats.org/officeDocument/2006/relationships/slide" Target="slides/slide2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113" Type="http://schemas.openxmlformats.org/officeDocument/2006/relationships/tableStyles" Target="tableStyles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59" Type="http://schemas.openxmlformats.org/officeDocument/2006/relationships/slide" Target="slides/slide56.xml"/><Relationship Id="rId103" Type="http://schemas.openxmlformats.org/officeDocument/2006/relationships/slide" Target="slides/slide100.xml"/><Relationship Id="rId108" Type="http://schemas.openxmlformats.org/officeDocument/2006/relationships/slide" Target="slides/slide105.xml"/><Relationship Id="rId54" Type="http://schemas.openxmlformats.org/officeDocument/2006/relationships/slide" Target="slides/slide51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6" Type="http://schemas.openxmlformats.org/officeDocument/2006/relationships/slide" Target="slides/slide103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slide" Target="slides/slide9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109" Type="http://schemas.openxmlformats.org/officeDocument/2006/relationships/notesMaster" Target="notesMasters/notesMaster1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slide" Target="slides/slide10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87" Type="http://schemas.openxmlformats.org/officeDocument/2006/relationships/slide" Target="slides/slide84.xml"/><Relationship Id="rId110" Type="http://schemas.openxmlformats.org/officeDocument/2006/relationships/presProps" Target="presProps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56" Type="http://schemas.openxmlformats.org/officeDocument/2006/relationships/slide" Target="slides/slide53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105" Type="http://schemas.openxmlformats.org/officeDocument/2006/relationships/slide" Target="slides/slide102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3" Type="http://schemas.openxmlformats.org/officeDocument/2006/relationships/slideMaster" Target="slideMasters/slideMaster3.xml"/><Relationship Id="rId25" Type="http://schemas.openxmlformats.org/officeDocument/2006/relationships/slide" Target="slides/slide22.xml"/><Relationship Id="rId46" Type="http://schemas.openxmlformats.org/officeDocument/2006/relationships/slide" Target="slides/slide43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62" Type="http://schemas.openxmlformats.org/officeDocument/2006/relationships/slide" Target="slides/slide59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11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4" Type="http://schemas.openxmlformats.org/officeDocument/2006/relationships/image" Target="../media/image32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9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image" Target="../media/image49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image" Target="../media/image46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image" Target="../media/image64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7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 altLang="zh-CN"/>
          </a:p>
        </p:txBody>
      </p:sp>
      <p:sp>
        <p:nvSpPr>
          <p:cNvPr id="17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C5CDA40-B155-4F68-BF56-EB2E860787E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511951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CDA40-B155-4F68-BF56-EB2E860787E4}" type="slidenum">
              <a:rPr lang="en-US" altLang="zh-CN" smtClean="0"/>
              <a:pPr/>
              <a:t>65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74569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24175"/>
            <a:ext cx="6400800" cy="12255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请使用艺术字做标题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549275"/>
            <a:ext cx="5903912" cy="431800"/>
          </a:xfrm>
        </p:spPr>
        <p:txBody>
          <a:bodyPr/>
          <a:lstStyle>
            <a:lvl1pPr>
              <a:defRPr sz="2800">
                <a:solidFill>
                  <a:srgbClr val="9900CC"/>
                </a:solidFill>
              </a:defRPr>
            </a:lvl1pPr>
          </a:lstStyle>
          <a:p>
            <a:pPr lvl="0"/>
            <a:r>
              <a:rPr lang="zh-CN" altLang="en-US" noProof="0" smtClean="0"/>
              <a:t>微机原理及接口技术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78094" y="6505149"/>
            <a:ext cx="7810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285DE477-4510-47CB-952F-D84D2091B927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38862870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5" grpId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90697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39F8885-04C0-4B35-9FC3-BE13BADB3149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39528699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73EDFD0-2DF5-4831-86EC-3FD2BAB22381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5030732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9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2CD4EF4-7429-4F05-A8E1-E4A0D75683F4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95350562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6B8A6BE-52C4-4578-BF1A-89921473D44A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98493711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A3AE47B-9566-4EFA-A822-89C1C6836D1B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70294442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297E343-76DE-4E4F-A447-E3B201C11D06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00280779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3817F64-4E0E-49E3-B845-83B48CFD4FA0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2082193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96AB524-C550-444A-B0A9-B0F19564F872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72418789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9C1AFC0-0FB3-4D71-A3B3-731130F901A2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41753641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905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905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A93CD95-4BD3-4B60-B8A1-D4A0D895DC95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861479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>
            <a:lvl1pPr indent="342900">
              <a:buNone/>
              <a:defRPr sz="2400"/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E19F32-DBC7-4927-B27C-9DC643123530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CA2B101A-F583-4773-A82C-ED4D94D71BB8}" type="datetime1">
              <a:rPr lang="zh-CN" altLang="en-US"/>
              <a:pPr/>
              <a:t>2017/11/28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562739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6637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0013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774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79022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408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3094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9194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0602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5261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768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04376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963823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24175"/>
            <a:ext cx="6400800" cy="122555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请使用艺术字做标题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4213" y="549275"/>
            <a:ext cx="5903912" cy="431800"/>
          </a:xfrm>
        </p:spPr>
        <p:txBody>
          <a:bodyPr/>
          <a:lstStyle>
            <a:lvl1pPr>
              <a:defRPr sz="2800">
                <a:solidFill>
                  <a:srgbClr val="9900CC"/>
                </a:solidFill>
              </a:defRPr>
            </a:lvl1pPr>
          </a:lstStyle>
          <a:p>
            <a:pPr lvl="0"/>
            <a:r>
              <a:rPr lang="zh-CN" altLang="en-US" noProof="0" smtClean="0"/>
              <a:t>微机原理及接口技术</a:t>
            </a:r>
          </a:p>
        </p:txBody>
      </p:sp>
    </p:spTree>
    <p:extLst>
      <p:ext uri="{BB962C8B-B14F-4D97-AF65-F5344CB8AC3E}">
        <p14:creationId xmlns:p14="http://schemas.microsoft.com/office/powerpoint/2010/main" val="1283270590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5" grpId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90697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595674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533541647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9313" y="981075"/>
            <a:ext cx="4038600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9010361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3750499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215994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0948358"/>
      </p:ext>
    </p:extLst>
  </p:cSld>
  <p:clrMapOvr>
    <a:masterClrMapping/>
  </p:clrMapOvr>
  <p:transition>
    <p:random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448017966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860485958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088289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9055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9055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564520"/>
      </p:ext>
    </p:extLst>
  </p:cSld>
  <p:clrMapOvr>
    <a:masterClrMapping/>
  </p:clrMapOvr>
  <p:transition>
    <p:random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" Target="../slides/slide4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20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audio" Target="../media/audio1.wav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6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1075"/>
            <a:ext cx="8229600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微机原理及接口技术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588950" y="10043"/>
            <a:ext cx="35593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                   微机原理及接口技术</a:t>
            </a:r>
          </a:p>
        </p:txBody>
      </p:sp>
      <p:pic>
        <p:nvPicPr>
          <p:cNvPr id="48134" name="Picture 6" descr="LINE036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533859"/>
            <a:ext cx="9255094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5" name="Picture 7" descr="LINE03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6371394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78094" y="6505149"/>
            <a:ext cx="7810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fld id="{285DE477-4510-47CB-952F-D84D2091B927}" type="slidenum">
              <a:rPr lang="en-US" altLang="zh-CN" smtClean="0"/>
              <a:pPr/>
              <a:t>‹#›</a:t>
            </a:fld>
            <a:endParaRPr lang="en-US" altLang="zh-CN" dirty="0"/>
          </a:p>
        </p:txBody>
      </p:sp>
      <p:pic>
        <p:nvPicPr>
          <p:cNvPr id="11" name="Picture 8" descr="jing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1" y="70792"/>
            <a:ext cx="1511300" cy="4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utoShape 11">
            <a:hlinkClick r:id="rId17" action="ppaction://hlinksldjump" highlightClick="1"/>
          </p:cNvPr>
          <p:cNvSpPr>
            <a:spLocks noChangeArrowheads="1"/>
          </p:cNvSpPr>
          <p:nvPr userDrawn="1"/>
        </p:nvSpPr>
        <p:spPr bwMode="auto">
          <a:xfrm>
            <a:off x="6939795" y="6460613"/>
            <a:ext cx="431800" cy="360363"/>
          </a:xfrm>
          <a:prstGeom prst="actionButtonHome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AutoShape 12">
            <a:hlinkClick r:id="" action="ppaction://hlinkshowjump?jump=previousslide" highlightClick="1"/>
          </p:cNvPr>
          <p:cNvSpPr>
            <a:spLocks noChangeArrowheads="1"/>
          </p:cNvSpPr>
          <p:nvPr userDrawn="1"/>
        </p:nvSpPr>
        <p:spPr bwMode="auto">
          <a:xfrm>
            <a:off x="7371595" y="6460614"/>
            <a:ext cx="360363" cy="360363"/>
          </a:xfrm>
          <a:prstGeom prst="actionButtonBackPrevious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" name="AutoShape 13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7735436" y="6463081"/>
            <a:ext cx="360363" cy="360363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3073085" y="6477054"/>
            <a:ext cx="2741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1" kern="1200" dirty="0" smtClean="0">
                <a:solidFill>
                  <a:srgbClr val="00B0F0"/>
                </a:solidFill>
                <a:latin typeface="Arial" charset="0"/>
                <a:ea typeface="隶书" pitchFamily="49" charset="-122"/>
                <a:cs typeface="+mn-cs"/>
              </a:rPr>
              <a:t>华东交通大学徐春辉制作</a:t>
            </a:r>
            <a:endParaRPr lang="en-US" altLang="zh-CN" sz="1800" b="1" kern="1200" dirty="0">
              <a:solidFill>
                <a:srgbClr val="CC3300"/>
              </a:solidFill>
              <a:latin typeface="Arial" charset="0"/>
              <a:ea typeface="隶书" pitchFamily="49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9803" y="6460613"/>
            <a:ext cx="360362" cy="360362"/>
          </a:xfrm>
          <a:prstGeom prst="rect">
            <a:avLst/>
          </a:prstGeom>
          <a:solidFill>
            <a:srgbClr val="3399FF"/>
          </a:solidFill>
          <a:ln w="12700">
            <a:solidFill>
              <a:srgbClr val="99FF99"/>
            </a:solidFill>
            <a:miter lim="800000"/>
            <a:headEnd type="none" w="sm" len="sm"/>
            <a:tailEnd type="none" w="sm" len="sm"/>
          </a:ln>
          <a:effectLst/>
        </p:spPr>
      </p:pic>
      <p:pic>
        <p:nvPicPr>
          <p:cNvPr id="13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803" y="6488971"/>
            <a:ext cx="323850" cy="32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581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702" r:id="rId12"/>
  </p:sldLayoutIdLst>
  <p:transition>
    <p:random/>
    <p:sndAc>
      <p:stSnd>
        <p:snd r:embed="rId14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1800" b="1">
          <a:solidFill>
            <a:srgbClr val="CC3300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9pPr>
    </p:titleStyle>
    <p:bodyStyle>
      <a:lvl1pPr marL="342900" indent="-342900" algn="just" rtl="0" fontAlgn="base">
        <a:spcBef>
          <a:spcPct val="20000"/>
        </a:spcBef>
        <a:spcAft>
          <a:spcPct val="0"/>
        </a:spcAft>
        <a:buBlip>
          <a:blip r:embed="rId20"/>
        </a:buBlip>
        <a:defRPr sz="32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just" rtl="0" fontAlgn="base">
        <a:spcBef>
          <a:spcPct val="20000"/>
        </a:spcBef>
        <a:spcAft>
          <a:spcPct val="0"/>
        </a:spcAft>
        <a:buBlip>
          <a:blip r:embed="rId21"/>
        </a:buBlip>
        <a:defRPr sz="2800" b="1">
          <a:solidFill>
            <a:schemeClr val="tx1"/>
          </a:solidFill>
          <a:latin typeface="+mn-lt"/>
          <a:ea typeface="+mj-ea"/>
        </a:defRPr>
      </a:lvl2pPr>
      <a:lvl3pPr marL="1143000" indent="-228600" algn="just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j-ea"/>
        </a:defRPr>
      </a:lvl3pPr>
      <a:lvl4pPr marL="1600200" indent="-228600" algn="just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j-ea"/>
        </a:defRPr>
      </a:lvl4pPr>
      <a:lvl5pPr marL="20574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5pPr>
      <a:lvl6pPr marL="25146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6pPr>
      <a:lvl7pPr marL="29718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7pPr>
      <a:lvl8pPr marL="34290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8pPr>
      <a:lvl9pPr marL="38862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6629B-367B-4413-B9F1-37AC74693CDA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EB3C8-96DC-4474-A17B-88CA8B6451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154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8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1075"/>
            <a:ext cx="8229600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微机原理及接口技术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588950" y="10043"/>
            <a:ext cx="35593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                   微机原理及接口技术</a:t>
            </a:r>
          </a:p>
        </p:txBody>
      </p:sp>
      <p:pic>
        <p:nvPicPr>
          <p:cNvPr id="48134" name="Picture 6" descr="LINE036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533859"/>
            <a:ext cx="9255094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5" name="Picture 7" descr="LINE03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5" y="6371394"/>
            <a:ext cx="9144000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jin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1" y="70792"/>
            <a:ext cx="1511300" cy="41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AutoShape 13">
            <a:hlinkClick r:id="" action="ppaction://hlinkshowjump?jump=nextslide" highlightClick="1"/>
          </p:cNvPr>
          <p:cNvSpPr>
            <a:spLocks noChangeArrowheads="1"/>
          </p:cNvSpPr>
          <p:nvPr userDrawn="1"/>
        </p:nvSpPr>
        <p:spPr bwMode="auto">
          <a:xfrm>
            <a:off x="7899558" y="6463081"/>
            <a:ext cx="360363" cy="360363"/>
          </a:xfrm>
          <a:prstGeom prst="actionButtonForwardNext">
            <a:avLst/>
          </a:prstGeom>
          <a:solidFill>
            <a:srgbClr val="3399FF"/>
          </a:solidFill>
          <a:ln w="9525">
            <a:solidFill>
              <a:srgbClr val="99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2075" tIns="46038" rIns="92075" bIns="46038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smtClean="0">
              <a:solidFill>
                <a:sysClr val="windowText" lastClr="000000"/>
              </a:solidFill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3073085" y="6477054"/>
            <a:ext cx="27414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b="1" dirty="0" smtClean="0">
                <a:solidFill>
                  <a:srgbClr val="00B0F0"/>
                </a:solidFill>
                <a:ea typeface="隶书" pitchFamily="49" charset="-122"/>
              </a:rPr>
              <a:t>华东交通大学徐春辉制作</a:t>
            </a:r>
            <a:endParaRPr lang="en-US" altLang="zh-CN" b="1" dirty="0">
              <a:solidFill>
                <a:srgbClr val="CC3300"/>
              </a:solidFill>
              <a:ea typeface="隶书" pitchFamily="49" charset="-122"/>
            </a:endParaRPr>
          </a:p>
        </p:txBody>
      </p:sp>
      <p:pic>
        <p:nvPicPr>
          <p:cNvPr id="9" name="Picture 9" descr="Return">
            <a:hlinkClick r:id="" action="ppaction://hlinkshowjump?jump=lastslideviewed"/>
          </p:cNvPr>
          <p:cNvPicPr preferRelativeResize="0">
            <a:picLocks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3367" y="6463081"/>
            <a:ext cx="346131" cy="361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320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ransition>
    <p:random/>
    <p:sndAc>
      <p:stSnd>
        <p:snd r:embed="rId1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1800" b="1">
          <a:solidFill>
            <a:srgbClr val="CC3300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CC3300"/>
          </a:solidFill>
          <a:latin typeface="Arial" charset="0"/>
          <a:ea typeface="宋体" pitchFamily="2" charset="-122"/>
        </a:defRPr>
      </a:lvl9pPr>
    </p:titleStyle>
    <p:bodyStyle>
      <a:lvl1pPr marL="342900" indent="-342900" algn="just" rtl="0" fontAlgn="base">
        <a:spcBef>
          <a:spcPct val="20000"/>
        </a:spcBef>
        <a:spcAft>
          <a:spcPct val="0"/>
        </a:spcAft>
        <a:buBlip>
          <a:blip r:embed="rId17"/>
        </a:buBlip>
        <a:defRPr sz="32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just" rtl="0" fontAlgn="base">
        <a:spcBef>
          <a:spcPct val="20000"/>
        </a:spcBef>
        <a:spcAft>
          <a:spcPct val="0"/>
        </a:spcAft>
        <a:buBlip>
          <a:blip r:embed="rId18"/>
        </a:buBlip>
        <a:defRPr sz="2800" b="1">
          <a:solidFill>
            <a:schemeClr val="tx1"/>
          </a:solidFill>
          <a:latin typeface="+mn-lt"/>
          <a:ea typeface="+mj-ea"/>
        </a:defRPr>
      </a:lvl2pPr>
      <a:lvl3pPr marL="1143000" indent="-228600" algn="just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j-ea"/>
        </a:defRPr>
      </a:lvl3pPr>
      <a:lvl4pPr marL="1600200" indent="-228600" algn="just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j-ea"/>
        </a:defRPr>
      </a:lvl4pPr>
      <a:lvl5pPr marL="20574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5pPr>
      <a:lvl6pPr marL="25146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6pPr>
      <a:lvl7pPr marL="29718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7pPr>
      <a:lvl8pPr marL="34290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8pPr>
      <a:lvl9pPr marL="3886200" indent="-228600" algn="just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j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7" Type="http://schemas.openxmlformats.org/officeDocument/2006/relationships/slide" Target="slide95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0.xml"/><Relationship Id="rId6" Type="http://schemas.openxmlformats.org/officeDocument/2006/relationships/slide" Target="slide62.xml"/><Relationship Id="rId5" Type="http://schemas.openxmlformats.org/officeDocument/2006/relationships/slide" Target="slide23.xml"/><Relationship Id="rId4" Type="http://schemas.openxmlformats.org/officeDocument/2006/relationships/slide" Target="slide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5.wmf"/><Relationship Id="rId4" Type="http://schemas.openxmlformats.org/officeDocument/2006/relationships/image" Target="../media/image12.wmf"/><Relationship Id="rId9" Type="http://schemas.openxmlformats.org/officeDocument/2006/relationships/oleObject" Target="../embeddings/oleObject4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16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8.wmf"/><Relationship Id="rId9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51.xml"/><Relationship Id="rId2" Type="http://schemas.openxmlformats.org/officeDocument/2006/relationships/slide" Target="slide45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0.bin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audio" Target="../media/audio1.wav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2.bin"/><Relationship Id="rId4" Type="http://schemas.openxmlformats.org/officeDocument/2006/relationships/slide" Target="slide4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5.bin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slide" Target="slide51.xml"/><Relationship Id="rId7" Type="http://schemas.openxmlformats.org/officeDocument/2006/relationships/image" Target="../media/image30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32.wmf"/><Relationship Id="rId5" Type="http://schemas.openxmlformats.org/officeDocument/2006/relationships/image" Target="../media/image29.wmf"/><Relationship Id="rId10" Type="http://schemas.openxmlformats.org/officeDocument/2006/relationships/oleObject" Target="../embeddings/oleObject20.bin"/><Relationship Id="rId4" Type="http://schemas.openxmlformats.org/officeDocument/2006/relationships/oleObject" Target="../embeddings/oleObject17.bin"/><Relationship Id="rId9" Type="http://schemas.openxmlformats.org/officeDocument/2006/relationships/image" Target="../media/image31.wmf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audio" Target="../media/audio1.wav"/><Relationship Id="rId7" Type="http://schemas.openxmlformats.org/officeDocument/2006/relationships/oleObject" Target="../embeddings/oleObject2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4.wmf"/><Relationship Id="rId5" Type="http://schemas.openxmlformats.org/officeDocument/2006/relationships/oleObject" Target="../embeddings/oleObject21.bin"/><Relationship Id="rId4" Type="http://schemas.openxmlformats.org/officeDocument/2006/relationships/slide" Target="slide54.xml"/><Relationship Id="rId9" Type="http://schemas.openxmlformats.org/officeDocument/2006/relationships/image" Target="../media/image35.w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7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36.wmf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26.bin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42.wmf"/><Relationship Id="rId4" Type="http://schemas.openxmlformats.org/officeDocument/2006/relationships/oleObject" Target="../embeddings/oleObject28.bin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7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3" Type="http://schemas.openxmlformats.org/officeDocument/2006/relationships/oleObject" Target="../embeddings/oleObject29.bin"/><Relationship Id="rId7" Type="http://schemas.openxmlformats.org/officeDocument/2006/relationships/oleObject" Target="../embeddings/oleObject3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46.wmf"/><Relationship Id="rId11" Type="http://schemas.openxmlformats.org/officeDocument/2006/relationships/oleObject" Target="../embeddings/oleObject35.bin"/><Relationship Id="rId5" Type="http://schemas.openxmlformats.org/officeDocument/2006/relationships/oleObject" Target="../embeddings/oleObject30.bin"/><Relationship Id="rId10" Type="http://schemas.openxmlformats.org/officeDocument/2006/relationships/oleObject" Target="../embeddings/oleObject34.bin"/><Relationship Id="rId4" Type="http://schemas.openxmlformats.org/officeDocument/2006/relationships/image" Target="../media/image45.wmf"/><Relationship Id="rId9" Type="http://schemas.openxmlformats.org/officeDocument/2006/relationships/oleObject" Target="../embeddings/oleObject33.bin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audio" Target="../media/audio1.wav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37.bin"/><Relationship Id="rId11" Type="http://schemas.openxmlformats.org/officeDocument/2006/relationships/oleObject" Target="../embeddings/oleObject41.bin"/><Relationship Id="rId5" Type="http://schemas.openxmlformats.org/officeDocument/2006/relationships/image" Target="../media/image47.wmf"/><Relationship Id="rId10" Type="http://schemas.openxmlformats.org/officeDocument/2006/relationships/oleObject" Target="../embeddings/oleObject40.bin"/><Relationship Id="rId4" Type="http://schemas.openxmlformats.org/officeDocument/2006/relationships/oleObject" Target="../embeddings/oleObject36.bin"/><Relationship Id="rId9" Type="http://schemas.openxmlformats.org/officeDocument/2006/relationships/oleObject" Target="../embeddings/oleObject39.bin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50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49.wmf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" Target="slide75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wmf"/><Relationship Id="rId3" Type="http://schemas.openxmlformats.org/officeDocument/2006/relationships/slide" Target="slide78.xml"/><Relationship Id="rId7" Type="http://schemas.openxmlformats.org/officeDocument/2006/relationships/oleObject" Target="../embeddings/oleObject4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44.bin"/><Relationship Id="rId4" Type="http://schemas.openxmlformats.org/officeDocument/2006/relationships/slide" Target="slide70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4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56.w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55.wmf"/><Relationship Id="rId9" Type="http://schemas.openxmlformats.org/officeDocument/2006/relationships/image" Target="../media/image58.png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slide" Target="slide81.xml"/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" Target="slide8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54.wmf"/><Relationship Id="rId5" Type="http://schemas.openxmlformats.org/officeDocument/2006/relationships/oleObject" Target="../embeddings/oleObject50.bin"/><Relationship Id="rId4" Type="http://schemas.openxmlformats.org/officeDocument/2006/relationships/image" Target="../media/image64.wmf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1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slide" Target="slide87.xml"/><Relationship Id="rId1" Type="http://schemas.openxmlformats.org/officeDocument/2006/relationships/slideLayout" Target="../slideLayouts/slideLayout1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52.bin"/><Relationship Id="rId5" Type="http://schemas.openxmlformats.org/officeDocument/2006/relationships/image" Target="../media/image67.wmf"/><Relationship Id="rId4" Type="http://schemas.openxmlformats.org/officeDocument/2006/relationships/oleObject" Target="../embeddings/oleObject51.bin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67.wmf"/><Relationship Id="rId4" Type="http://schemas.openxmlformats.org/officeDocument/2006/relationships/oleObject" Target="../embeddings/oleObject53.bin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Rectangle 5"/>
          <p:cNvSpPr txBox="1">
            <a:spLocks noChangeArrowheads="1"/>
          </p:cNvSpPr>
          <p:nvPr/>
        </p:nvSpPr>
        <p:spPr bwMode="auto">
          <a:xfrm>
            <a:off x="468313" y="1819275"/>
            <a:ext cx="8229600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1800" b="1">
                <a:solidFill>
                  <a:srgbClr val="CC3300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C3300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6600" dirty="0" smtClean="0">
                <a:ea typeface="隶书" pitchFamily="49" charset="-122"/>
              </a:rPr>
              <a:t/>
            </a:r>
            <a:br>
              <a:rPr lang="en-US" altLang="zh-CN" sz="6600" dirty="0" smtClean="0">
                <a:ea typeface="隶书" pitchFamily="49" charset="-122"/>
              </a:rPr>
            </a:br>
            <a:r>
              <a:rPr lang="zh-CN" altLang="en-US" sz="6600" dirty="0" smtClean="0">
                <a:ea typeface="隶书" pitchFamily="49" charset="-122"/>
              </a:rPr>
              <a:t>单片微型计算机</a:t>
            </a:r>
            <a:endParaRPr lang="en-US" altLang="zh-CN" sz="6600" dirty="0" smtClean="0">
              <a:ea typeface="隶书" pitchFamily="49" charset="-122"/>
            </a:endParaRPr>
          </a:p>
          <a:p>
            <a:pPr algn="ctr"/>
            <a:r>
              <a:rPr lang="zh-CN" altLang="en-US" sz="6600" dirty="0" smtClean="0">
                <a:ea typeface="隶书" pitchFamily="49" charset="-122"/>
              </a:rPr>
              <a:t>原理及应用</a:t>
            </a:r>
            <a:endParaRPr lang="zh-CN" altLang="en-US" sz="6600" dirty="0">
              <a:ea typeface="隶书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43200" y="4232366"/>
            <a:ext cx="37446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电子工业出版社</a:t>
            </a:r>
          </a:p>
          <a:p>
            <a:r>
              <a:rPr lang="en-US" altLang="zh-CN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2017</a:t>
            </a:r>
            <a:r>
              <a:rPr lang="zh-CN" altLang="en-US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年</a:t>
            </a:r>
            <a:r>
              <a:rPr lang="en-US" altLang="zh-CN" sz="2400" b="1" dirty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8</a:t>
            </a:r>
            <a:r>
              <a:rPr lang="zh-CN" altLang="en-US" sz="2400" b="1" dirty="0" smtClean="0">
                <a:solidFill>
                  <a:srgbClr val="CC3300"/>
                </a:solidFill>
                <a:latin typeface="+mj-lt"/>
                <a:ea typeface="隶书" pitchFamily="49" charset="-122"/>
                <a:cs typeface="+mj-cs"/>
              </a:rPr>
              <a:t>月</a:t>
            </a:r>
            <a:endParaRPr lang="zh-CN" altLang="en-US" sz="2400" b="1" dirty="0">
              <a:solidFill>
                <a:srgbClr val="CC3300"/>
              </a:solidFill>
              <a:latin typeface="+mj-lt"/>
              <a:ea typeface="隶书" pitchFamily="49" charset="-122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69751674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815537" y="2190234"/>
            <a:ext cx="5335115" cy="17947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12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章  </a:t>
            </a:r>
            <a:r>
              <a:rPr lang="en-US" altLang="zh-CN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51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系列单片机</a:t>
            </a:r>
            <a:r>
              <a:rPr lang="zh-CN" altLang="en-US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的</a:t>
            </a:r>
            <a:endParaRPr lang="en-US" altLang="zh-CN" sz="4000" b="1" dirty="0" smtClean="0">
              <a:solidFill>
                <a:schemeClr val="accent2"/>
              </a:solidFill>
              <a:latin typeface="宋体" pitchFamily="2" charset="-122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4000" b="1" dirty="0" smtClean="0">
                <a:solidFill>
                  <a:schemeClr val="accent2"/>
                </a:solidFill>
                <a:latin typeface="宋体" pitchFamily="2" charset="-122"/>
                <a:ea typeface="+mj-ea"/>
              </a:rPr>
              <a:t>并行</a:t>
            </a:r>
            <a:r>
              <a:rPr lang="en-US" altLang="zh-CN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I/O</a:t>
            </a:r>
            <a:r>
              <a:rPr lang="zh-CN" altLang="en-US" sz="4000" b="1" dirty="0">
                <a:solidFill>
                  <a:schemeClr val="accent2"/>
                </a:solidFill>
                <a:latin typeface="宋体" pitchFamily="2" charset="-122"/>
                <a:ea typeface="+mj-ea"/>
              </a:rPr>
              <a:t>接口扩展</a:t>
            </a:r>
          </a:p>
        </p:txBody>
      </p:sp>
    </p:spTree>
    <p:extLst>
      <p:ext uri="{BB962C8B-B14F-4D97-AF65-F5344CB8AC3E}">
        <p14:creationId xmlns:p14="http://schemas.microsoft.com/office/powerpoint/2010/main" val="43718286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587445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黑体" pitchFamily="2" charset="-122"/>
              </a:rPr>
              <a:t>    内容</a:t>
            </a:r>
            <a:r>
              <a:rPr lang="zh-CN" altLang="en-US" sz="2000" b="1" dirty="0">
                <a:solidFill>
                  <a:srgbClr val="FF0000"/>
                </a:solidFill>
                <a:latin typeface="黑体" pitchFamily="2" charset="-122"/>
              </a:rPr>
              <a:t>提要</a:t>
            </a:r>
          </a:p>
          <a:p>
            <a:pPr algn="l">
              <a:lnSpc>
                <a:spcPct val="150000"/>
              </a:lnSpc>
            </a:pPr>
            <a:r>
              <a:rPr lang="zh-CN" altLang="en-US" sz="2000" kern="1000" dirty="0" smtClean="0">
                <a:latin typeface="Times New Roman"/>
                <a:ea typeface="宋体"/>
                <a:cs typeface="Times New Roman"/>
              </a:rPr>
              <a:t>        本章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介绍单片机并行</a:t>
            </a:r>
            <a:r>
              <a:rPr lang="en-US" altLang="zh-CN" sz="2000" kern="1000" dirty="0">
                <a:latin typeface="Times New Roman"/>
                <a:ea typeface="宋体"/>
                <a:cs typeface="Times New Roman"/>
              </a:rPr>
              <a:t>I/O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接口扩展的基本原理和基本方法，重点介绍利用</a:t>
            </a:r>
            <a:r>
              <a:rPr lang="en-US" altLang="zh-CN" sz="2000" kern="1000" dirty="0">
                <a:latin typeface="Times New Roman"/>
                <a:ea typeface="宋体"/>
                <a:cs typeface="Times New Roman"/>
              </a:rPr>
              <a:t>TTL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电路芯片和可编程</a:t>
            </a:r>
            <a:r>
              <a:rPr lang="en-US" altLang="zh-CN" sz="2000" kern="1000" dirty="0">
                <a:latin typeface="Times New Roman"/>
                <a:ea typeface="宋体"/>
                <a:cs typeface="Times New Roman"/>
              </a:rPr>
              <a:t>I/O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接口芯片</a:t>
            </a:r>
            <a:r>
              <a:rPr lang="en-US" altLang="zh-CN" sz="2000" kern="1000" dirty="0">
                <a:latin typeface="Times New Roman"/>
                <a:ea typeface="宋体"/>
                <a:cs typeface="Times New Roman"/>
              </a:rPr>
              <a:t>82C55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及</a:t>
            </a:r>
            <a:r>
              <a:rPr lang="en-US" altLang="zh-CN" sz="2000" kern="1000" dirty="0">
                <a:latin typeface="Times New Roman"/>
                <a:ea typeface="宋体"/>
                <a:cs typeface="Times New Roman"/>
              </a:rPr>
              <a:t>81C55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扩展并行接口的设计。此外，还将介绍利用</a:t>
            </a:r>
            <a:r>
              <a:rPr lang="en-US" altLang="zh-CN" sz="2000" kern="1000" dirty="0">
                <a:latin typeface="Times New Roman"/>
                <a:ea typeface="宋体"/>
                <a:cs typeface="Times New Roman"/>
              </a:rPr>
              <a:t>AT89S51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串行口扩展并行</a:t>
            </a:r>
            <a:r>
              <a:rPr lang="en-US" altLang="zh-CN" sz="2000" kern="1000" dirty="0">
                <a:latin typeface="Times New Roman"/>
                <a:ea typeface="宋体"/>
                <a:cs typeface="Times New Roman"/>
              </a:rPr>
              <a:t>I/O</a:t>
            </a:r>
            <a:r>
              <a:rPr lang="zh-CN" altLang="en-US" sz="2000" kern="1000" dirty="0">
                <a:latin typeface="Times New Roman"/>
                <a:ea typeface="宋体"/>
                <a:cs typeface="Times New Roman"/>
              </a:rPr>
              <a:t>接口的设计</a:t>
            </a:r>
            <a:r>
              <a:rPr lang="zh-CN" altLang="en-US" sz="2000" kern="1000" dirty="0" smtClean="0">
                <a:latin typeface="Times New Roman"/>
                <a:ea typeface="宋体"/>
                <a:cs typeface="Times New Roman"/>
              </a:rPr>
              <a:t>。</a:t>
            </a:r>
            <a:endParaRPr lang="zh-CN" altLang="en-US" sz="2000" dirty="0"/>
          </a:p>
          <a:p>
            <a:pPr algn="l">
              <a:lnSpc>
                <a:spcPct val="150000"/>
              </a:lnSpc>
            </a:pPr>
            <a:r>
              <a:rPr lang="zh-CN" altLang="en-US" sz="2000" b="1" dirty="0" smtClean="0">
                <a:solidFill>
                  <a:srgbClr val="FF0000"/>
                </a:solidFill>
                <a:latin typeface="黑体" pitchFamily="2" charset="-122"/>
              </a:rPr>
              <a:t>    学习要点</a:t>
            </a:r>
            <a:endParaRPr lang="en-US" altLang="zh-CN" sz="2000" b="1" dirty="0" smtClean="0">
              <a:solidFill>
                <a:srgbClr val="FF0000"/>
              </a:solidFill>
              <a:latin typeface="黑体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000" b="1" dirty="0">
                <a:solidFill>
                  <a:srgbClr val="FF0000"/>
                </a:solidFill>
                <a:latin typeface="黑体" pitchFamily="2" charset="-122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黑体" pitchFamily="2" charset="-122"/>
              </a:rPr>
              <a:t>   </a:t>
            </a:r>
            <a:r>
              <a:rPr lang="zh-CN" altLang="en-US" sz="2000" dirty="0" smtClean="0"/>
              <a:t>了解</a:t>
            </a:r>
            <a:r>
              <a:rPr lang="en-US" altLang="zh-CN" sz="2000" dirty="0"/>
              <a:t>I/O</a:t>
            </a:r>
            <a:r>
              <a:rPr lang="zh-CN" altLang="en-US" sz="2000" dirty="0"/>
              <a:t>接口的基本概念。</a:t>
            </a:r>
          </a:p>
          <a:p>
            <a:pPr algn="l">
              <a:lnSpc>
                <a:spcPct val="150000"/>
              </a:lnSpc>
            </a:pPr>
            <a:r>
              <a:rPr lang="zh-CN" altLang="en-US" sz="2000" dirty="0"/>
              <a:t>  </a:t>
            </a:r>
            <a:r>
              <a:rPr lang="zh-CN" altLang="en-US" sz="2000" dirty="0" smtClean="0"/>
              <a:t>  掌握</a:t>
            </a:r>
            <a:r>
              <a:rPr lang="zh-CN" altLang="en-US" sz="2000" dirty="0"/>
              <a:t>简单并行</a:t>
            </a:r>
            <a:r>
              <a:rPr lang="en-US" altLang="zh-CN" sz="2000" dirty="0"/>
              <a:t>I/O</a:t>
            </a:r>
            <a:r>
              <a:rPr lang="zh-CN" altLang="en-US" sz="2000" dirty="0"/>
              <a:t>接口的扩展方法。</a:t>
            </a:r>
          </a:p>
          <a:p>
            <a:pPr algn="l">
              <a:lnSpc>
                <a:spcPct val="150000"/>
              </a:lnSpc>
            </a:pPr>
            <a:r>
              <a:rPr lang="zh-CN" altLang="en-US" sz="2000" dirty="0"/>
              <a:t>  </a:t>
            </a:r>
            <a:r>
              <a:rPr lang="zh-CN" altLang="en-US" sz="2000" dirty="0" smtClean="0"/>
              <a:t>  熟练</a:t>
            </a:r>
            <a:r>
              <a:rPr lang="zh-CN" altLang="en-US" sz="2000" dirty="0"/>
              <a:t>掌握</a:t>
            </a:r>
            <a:r>
              <a:rPr lang="en-US" altLang="zh-CN" sz="2000" dirty="0"/>
              <a:t>82C55</a:t>
            </a:r>
            <a:r>
              <a:rPr lang="zh-CN" altLang="en-US" sz="2000" dirty="0"/>
              <a:t>及</a:t>
            </a:r>
            <a:r>
              <a:rPr lang="en-US" altLang="zh-CN" sz="2000" dirty="0"/>
              <a:t>81C55</a:t>
            </a:r>
            <a:r>
              <a:rPr lang="zh-CN" altLang="en-US" sz="2000" dirty="0"/>
              <a:t>的结构及初始化编程。</a:t>
            </a:r>
          </a:p>
          <a:p>
            <a:pPr algn="l">
              <a:lnSpc>
                <a:spcPct val="150000"/>
              </a:lnSpc>
            </a:pPr>
            <a:r>
              <a:rPr lang="zh-CN" altLang="en-US" sz="2000" dirty="0"/>
              <a:t>  </a:t>
            </a:r>
            <a:r>
              <a:rPr lang="zh-CN" altLang="en-US" sz="2000" dirty="0" smtClean="0"/>
              <a:t>  掌握</a:t>
            </a:r>
            <a:r>
              <a:rPr lang="en-US" altLang="zh-CN" sz="2000" dirty="0"/>
              <a:t>AT89S51</a:t>
            </a:r>
            <a:r>
              <a:rPr lang="zh-CN" altLang="en-US" sz="2000" dirty="0"/>
              <a:t>单片机与</a:t>
            </a:r>
            <a:r>
              <a:rPr lang="en-US" altLang="zh-CN" sz="2000" dirty="0"/>
              <a:t>82C55</a:t>
            </a:r>
            <a:r>
              <a:rPr lang="zh-CN" altLang="en-US" sz="2000" dirty="0"/>
              <a:t>及</a:t>
            </a:r>
            <a:r>
              <a:rPr lang="en-US" altLang="zh-CN" sz="2000" dirty="0"/>
              <a:t>81C55</a:t>
            </a:r>
            <a:r>
              <a:rPr lang="zh-CN" altLang="en-US" sz="2000" dirty="0"/>
              <a:t>的接口电路设计。</a:t>
            </a:r>
          </a:p>
          <a:p>
            <a:pPr algn="l">
              <a:lnSpc>
                <a:spcPct val="150000"/>
              </a:lnSpc>
            </a:pPr>
            <a:r>
              <a:rPr lang="zh-CN" altLang="en-US" sz="2000" dirty="0"/>
              <a:t>  </a:t>
            </a:r>
            <a:r>
              <a:rPr lang="zh-CN" altLang="en-US" sz="2000" dirty="0" smtClean="0"/>
              <a:t>  了解</a:t>
            </a:r>
            <a:r>
              <a:rPr lang="zh-CN" altLang="en-US" sz="2000" dirty="0"/>
              <a:t>利用</a:t>
            </a:r>
            <a:r>
              <a:rPr lang="en-US" altLang="zh-CN" sz="2000" dirty="0"/>
              <a:t>AT89S51</a:t>
            </a:r>
            <a:r>
              <a:rPr lang="zh-CN" altLang="en-US" sz="2000" dirty="0"/>
              <a:t>单片机的串行口扩展并行口的原理和方法。</a:t>
            </a:r>
          </a:p>
        </p:txBody>
      </p:sp>
    </p:spTree>
    <p:extLst>
      <p:ext uri="{BB962C8B-B14F-4D97-AF65-F5344CB8AC3E}">
        <p14:creationId xmlns:p14="http://schemas.microsoft.com/office/powerpoint/2010/main" val="3562561994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1651000" y="1798409"/>
            <a:ext cx="8255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6"/>
                </a:solidFill>
                <a:hlinkClick r:id="rId3" action="ppaction://hlinksldjump"/>
              </a:rPr>
              <a:t>12.1  </a:t>
            </a:r>
            <a:r>
              <a:rPr lang="en-US" altLang="zh-CN" sz="2400" b="1" dirty="0">
                <a:solidFill>
                  <a:schemeClr val="accent6"/>
                </a:solidFill>
                <a:hlinkClick r:id="rId3" action="ppaction://hlinksldjump"/>
              </a:rPr>
              <a:t>I/O</a:t>
            </a:r>
            <a:r>
              <a:rPr lang="zh-CN" altLang="en-US" sz="2400" b="1" dirty="0">
                <a:solidFill>
                  <a:schemeClr val="accent6"/>
                </a:solidFill>
                <a:hlinkClick r:id="rId3" action="ppaction://hlinksldjump"/>
              </a:rPr>
              <a:t>接口扩展概述</a:t>
            </a:r>
            <a:r>
              <a:rPr lang="zh-CN" altLang="en-US" sz="2400" b="1" dirty="0">
                <a:solidFill>
                  <a:schemeClr val="accent6"/>
                </a:solidFill>
              </a:rPr>
              <a:t>	</a:t>
            </a:r>
            <a:endParaRPr lang="en-US" altLang="zh-CN" sz="2400" b="1" dirty="0">
              <a:solidFill>
                <a:schemeClr val="accent6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6"/>
                </a:solidFill>
                <a:hlinkClick r:id="rId4" action="ppaction://hlinksldjump"/>
              </a:rPr>
              <a:t>12.2  </a:t>
            </a:r>
            <a:r>
              <a:rPr lang="zh-CN" altLang="en-US" sz="2400" b="1" dirty="0">
                <a:solidFill>
                  <a:schemeClr val="accent6"/>
                </a:solidFill>
                <a:hlinkClick r:id="rId4" action="ppaction://hlinksldjump"/>
              </a:rPr>
              <a:t>简单</a:t>
            </a:r>
            <a:r>
              <a:rPr lang="en-US" altLang="zh-CN" sz="2400" b="1" dirty="0">
                <a:solidFill>
                  <a:schemeClr val="accent6"/>
                </a:solidFill>
                <a:hlinkClick r:id="rId4" action="ppaction://hlinksldjump"/>
              </a:rPr>
              <a:t>I/O</a:t>
            </a:r>
            <a:r>
              <a:rPr lang="zh-CN" altLang="en-US" sz="2400" b="1" dirty="0">
                <a:solidFill>
                  <a:schemeClr val="accent6"/>
                </a:solidFill>
                <a:hlinkClick r:id="rId4" action="ppaction://hlinksldjump"/>
              </a:rPr>
              <a:t>接口的扩展</a:t>
            </a:r>
            <a:endParaRPr lang="zh-CN" altLang="en-US" sz="2400" b="1" dirty="0">
              <a:solidFill>
                <a:schemeClr val="accent6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6"/>
                </a:solidFill>
                <a:hlinkClick r:id="rId5" action="ppaction://hlinksldjump"/>
              </a:rPr>
              <a:t>12.3  </a:t>
            </a:r>
            <a:r>
              <a:rPr lang="zh-CN" altLang="en-US" sz="2400" b="1" dirty="0">
                <a:solidFill>
                  <a:schemeClr val="accent6"/>
                </a:solidFill>
                <a:hlinkClick r:id="rId5" action="ppaction://hlinksldjump"/>
              </a:rPr>
              <a:t>利用可编程接口芯片</a:t>
            </a:r>
            <a:r>
              <a:rPr lang="en-US" altLang="zh-CN" sz="2400" b="1" dirty="0">
                <a:solidFill>
                  <a:schemeClr val="accent6"/>
                </a:solidFill>
                <a:hlinkClick r:id="rId5" action="ppaction://hlinksldjump"/>
              </a:rPr>
              <a:t>82C55</a:t>
            </a:r>
            <a:r>
              <a:rPr lang="zh-CN" altLang="en-US" sz="2400" b="1" dirty="0">
                <a:solidFill>
                  <a:schemeClr val="accent6"/>
                </a:solidFill>
                <a:hlinkClick r:id="rId5" action="ppaction://hlinksldjump"/>
              </a:rPr>
              <a:t>扩展并行口</a:t>
            </a:r>
            <a:endParaRPr lang="zh-CN" altLang="en-US" sz="2400" b="1" dirty="0">
              <a:solidFill>
                <a:schemeClr val="accent6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6"/>
                </a:solidFill>
                <a:hlinkClick r:id="rId6" action="ppaction://hlinksldjump"/>
              </a:rPr>
              <a:t>12.4  </a:t>
            </a:r>
            <a:r>
              <a:rPr lang="zh-CN" altLang="en-US" sz="2400" b="1" dirty="0">
                <a:solidFill>
                  <a:schemeClr val="accent6"/>
                </a:solidFill>
                <a:hlinkClick r:id="rId6" action="ppaction://hlinksldjump"/>
              </a:rPr>
              <a:t>利用可编程接口芯片</a:t>
            </a:r>
            <a:r>
              <a:rPr lang="en-US" altLang="zh-CN" sz="2400" b="1" dirty="0">
                <a:solidFill>
                  <a:schemeClr val="accent6"/>
                </a:solidFill>
                <a:hlinkClick r:id="rId6" action="ppaction://hlinksldjump"/>
              </a:rPr>
              <a:t>81C55</a:t>
            </a:r>
            <a:r>
              <a:rPr lang="zh-CN" altLang="en-US" sz="2400" b="1" dirty="0">
                <a:solidFill>
                  <a:schemeClr val="accent6"/>
                </a:solidFill>
                <a:hlinkClick r:id="rId6" action="ppaction://hlinksldjump"/>
              </a:rPr>
              <a:t>扩展</a:t>
            </a:r>
            <a:r>
              <a:rPr lang="zh-CN" altLang="en-US" sz="2400" b="1" dirty="0" smtClean="0">
                <a:solidFill>
                  <a:schemeClr val="accent6"/>
                </a:solidFill>
                <a:hlinkClick r:id="rId6" action="ppaction://hlinksldjump"/>
              </a:rPr>
              <a:t>并行口</a:t>
            </a:r>
            <a:endParaRPr lang="zh-CN" altLang="en-US" sz="2400" b="1" dirty="0" smtClean="0">
              <a:solidFill>
                <a:schemeClr val="accent6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6"/>
                </a:solidFill>
                <a:hlinkClick r:id="rId7" action="ppaction://hlinksldjump"/>
              </a:rPr>
              <a:t>12.5  </a:t>
            </a:r>
            <a:r>
              <a:rPr lang="zh-CN" altLang="en-US" sz="2400" b="1" dirty="0" smtClean="0">
                <a:solidFill>
                  <a:schemeClr val="accent6"/>
                </a:solidFill>
                <a:hlinkClick r:id="rId7" action="ppaction://hlinksldjump"/>
              </a:rPr>
              <a:t>利用单片机的串行口扩展并行</a:t>
            </a:r>
            <a:r>
              <a:rPr lang="en-US" altLang="zh-CN" sz="2400" b="1" dirty="0">
                <a:solidFill>
                  <a:srgbClr val="2D2D8A"/>
                </a:solidFill>
                <a:hlinkClick r:id="rId4" action="ppaction://hlinksldjump"/>
              </a:rPr>
              <a:t>I/O</a:t>
            </a:r>
            <a:r>
              <a:rPr lang="zh-CN" altLang="en-US" sz="2400" b="1" dirty="0" smtClean="0">
                <a:solidFill>
                  <a:schemeClr val="accent6"/>
                </a:solidFill>
                <a:hlinkClick r:id="rId7" action="ppaction://hlinksldjump"/>
              </a:rPr>
              <a:t>口</a:t>
            </a:r>
            <a:endParaRPr lang="zh-CN" altLang="en-US" sz="2400" b="1" dirty="0" smtClean="0">
              <a:solidFill>
                <a:schemeClr val="accent6"/>
              </a:solidFill>
            </a:endParaRPr>
          </a:p>
          <a:p>
            <a:pPr algn="l">
              <a:lnSpc>
                <a:spcPct val="150000"/>
              </a:lnSpc>
            </a:pPr>
            <a:endParaRPr lang="en-US" altLang="zh-CN" sz="2400" b="1" dirty="0" smtClean="0">
              <a:solidFill>
                <a:schemeClr val="accent6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72935" y="845235"/>
            <a:ext cx="298350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266700" algn="l">
              <a:lnSpc>
                <a:spcPct val="150000"/>
              </a:lnSpc>
              <a:tabLst>
                <a:tab pos="6115050" algn="r"/>
                <a:tab pos="6134100" algn="r"/>
              </a:tabLst>
            </a:pPr>
            <a:r>
              <a:rPr lang="zh-CN" altLang="en-US" sz="28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第</a:t>
            </a:r>
            <a:r>
              <a:rPr lang="en-US" altLang="zh-CN" sz="28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12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章  目  录</a:t>
            </a:r>
            <a:endParaRPr lang="zh-CN" altLang="en-US" sz="2800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55622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999067"/>
            <a:ext cx="9144000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2800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    </a:t>
            </a:r>
            <a:endParaRPr lang="zh-CN" altLang="en-US" sz="2400" b="1" dirty="0">
              <a:solidFill>
                <a:srgbClr val="9900CC"/>
              </a:solidFill>
              <a:latin typeface="+mj-ea"/>
              <a:ea typeface="+mj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  <a:latin typeface="+mj-ea"/>
                <a:ea typeface="+mj-ea"/>
              </a:rPr>
              <a:t>    CPU</a:t>
            </a:r>
            <a:r>
              <a:rPr lang="zh-CN" altLang="en-US" sz="2400" b="1" dirty="0">
                <a:solidFill>
                  <a:schemeClr val="accent2"/>
                </a:solidFill>
                <a:latin typeface="+mj-ea"/>
                <a:ea typeface="+mj-ea"/>
              </a:rPr>
              <a:t>与</a:t>
            </a:r>
            <a:r>
              <a:rPr lang="en-US" altLang="zh-CN" sz="2400" b="1" dirty="0">
                <a:solidFill>
                  <a:schemeClr val="accent2"/>
                </a:solidFill>
                <a:latin typeface="+mj-ea"/>
                <a:ea typeface="+mj-ea"/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  <a:latin typeface="+mj-ea"/>
                <a:ea typeface="+mj-ea"/>
              </a:rPr>
              <a:t>设备间的数据传送，实质上是</a:t>
            </a:r>
            <a:r>
              <a:rPr lang="en-US" altLang="zh-CN" sz="2400" b="1" dirty="0">
                <a:solidFill>
                  <a:schemeClr val="accent2"/>
                </a:solidFill>
                <a:latin typeface="+mj-ea"/>
                <a:ea typeface="+mj-ea"/>
              </a:rPr>
              <a:t>CPU</a:t>
            </a:r>
            <a:r>
              <a:rPr lang="zh-CN" altLang="en-US" sz="2400" b="1" dirty="0">
                <a:solidFill>
                  <a:schemeClr val="accent2"/>
                </a:solidFill>
                <a:latin typeface="+mj-ea"/>
                <a:ea typeface="+mj-ea"/>
              </a:rPr>
              <a:t>与</a:t>
            </a:r>
            <a:r>
              <a:rPr lang="en-US" altLang="zh-CN" sz="2400" b="1" dirty="0">
                <a:solidFill>
                  <a:schemeClr val="accent2"/>
                </a:solidFill>
                <a:latin typeface="+mj-ea"/>
                <a:ea typeface="+mj-ea"/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  <a:latin typeface="+mj-ea"/>
                <a:ea typeface="+mj-ea"/>
              </a:rPr>
              <a:t>接口间的数据传送。单片机与</a:t>
            </a:r>
            <a:r>
              <a:rPr lang="en-US" altLang="zh-CN" sz="2400" b="1" dirty="0">
                <a:solidFill>
                  <a:schemeClr val="accent2"/>
                </a:solidFill>
                <a:latin typeface="+mj-ea"/>
                <a:ea typeface="+mj-ea"/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  <a:latin typeface="+mj-ea"/>
                <a:ea typeface="+mj-ea"/>
              </a:rPr>
              <a:t>设备间的关系如</a:t>
            </a:r>
            <a:r>
              <a:rPr lang="zh-CN" altLang="en-US" sz="2400" b="1" dirty="0">
                <a:solidFill>
                  <a:schemeClr val="accent2"/>
                </a:solidFill>
                <a:latin typeface="+mj-ea"/>
                <a:ea typeface="+mj-ea"/>
                <a:hlinkClick r:id="rId3" action="ppaction://hlinksldjump"/>
              </a:rPr>
              <a:t>图</a:t>
            </a:r>
            <a:r>
              <a:rPr lang="en-US" altLang="zh-CN" sz="2400" b="1" dirty="0">
                <a:solidFill>
                  <a:schemeClr val="accent2"/>
                </a:solidFill>
                <a:latin typeface="+mj-ea"/>
                <a:ea typeface="+mj-ea"/>
                <a:hlinkClick r:id="rId3" action="ppaction://hlinksldjump"/>
              </a:rPr>
              <a:t>12-1</a:t>
            </a:r>
            <a:r>
              <a:rPr lang="zh-CN" altLang="en-US" sz="2400" b="1" dirty="0">
                <a:solidFill>
                  <a:schemeClr val="accent2"/>
                </a:solidFill>
                <a:latin typeface="+mj-ea"/>
                <a:ea typeface="+mj-ea"/>
              </a:rPr>
              <a:t>所示</a:t>
            </a:r>
            <a:r>
              <a:rPr lang="zh-CN" altLang="en-US" sz="2400" b="1" dirty="0" smtClean="0">
                <a:solidFill>
                  <a:schemeClr val="accent2"/>
                </a:solidFill>
                <a:latin typeface="+mj-ea"/>
                <a:ea typeface="+mj-ea"/>
              </a:rPr>
              <a:t>。</a:t>
            </a:r>
            <a:endParaRPr lang="en-US" altLang="zh-CN" sz="2400" b="1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  <a:latin typeface="+mj-ea"/>
                <a:ea typeface="+mj-ea"/>
              </a:rPr>
              <a:t>    </a:t>
            </a:r>
            <a:endParaRPr lang="en-US" altLang="zh-CN" sz="2400" b="1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  <a:latin typeface="+mj-ea"/>
                <a:ea typeface="+mj-ea"/>
              </a:rPr>
              <a:t>   </a:t>
            </a:r>
            <a:r>
              <a:rPr lang="zh-CN" altLang="en-US" sz="2400" b="1" dirty="0" smtClean="0">
                <a:solidFill>
                  <a:schemeClr val="accent2"/>
                </a:solidFill>
                <a:latin typeface="+mj-ea"/>
                <a:ea typeface="+mj-ea"/>
              </a:rPr>
              <a:t>单片机</a:t>
            </a:r>
            <a:r>
              <a:rPr lang="en-US" altLang="zh-CN" sz="2400" b="1" dirty="0">
                <a:solidFill>
                  <a:schemeClr val="accent2"/>
                </a:solidFill>
                <a:latin typeface="+mj-ea"/>
                <a:ea typeface="+mj-ea"/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  <a:latin typeface="+mj-ea"/>
                <a:ea typeface="+mj-ea"/>
              </a:rPr>
              <a:t>接口的扩展，主要工作实际上就是</a:t>
            </a:r>
            <a:r>
              <a:rPr lang="en-US" altLang="zh-CN" sz="2400" b="1" dirty="0">
                <a:solidFill>
                  <a:schemeClr val="accent2"/>
                </a:solidFill>
                <a:latin typeface="+mj-ea"/>
                <a:ea typeface="+mj-ea"/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  <a:latin typeface="+mj-ea"/>
                <a:ea typeface="+mj-ea"/>
              </a:rPr>
              <a:t>接口芯片的设计或选配以及驱动软件的设计。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2"/>
                </a:solidFill>
                <a:latin typeface="+mj-ea"/>
                <a:ea typeface="+mj-ea"/>
              </a:rPr>
              <a:t>    </a:t>
            </a:r>
            <a:endParaRPr lang="en-US" altLang="zh-CN" sz="2400" b="1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  <a:latin typeface="+mj-ea"/>
                <a:ea typeface="+mj-ea"/>
              </a:rPr>
              <a:t>   </a:t>
            </a:r>
            <a:r>
              <a:rPr lang="zh-CN" altLang="en-US" sz="2400" b="1" dirty="0" smtClean="0">
                <a:solidFill>
                  <a:schemeClr val="accent2"/>
                </a:solidFill>
                <a:latin typeface="+mj-ea"/>
                <a:ea typeface="+mj-ea"/>
              </a:rPr>
              <a:t>总的来说</a:t>
            </a:r>
            <a:r>
              <a:rPr lang="zh-CN" altLang="en-US" sz="2400" b="1" dirty="0">
                <a:solidFill>
                  <a:schemeClr val="accent2"/>
                </a:solidFill>
                <a:latin typeface="+mj-ea"/>
                <a:ea typeface="+mj-ea"/>
              </a:rPr>
              <a:t>，</a:t>
            </a:r>
            <a:r>
              <a:rPr lang="en-US" altLang="zh-CN" sz="2400" b="1" dirty="0">
                <a:solidFill>
                  <a:schemeClr val="accent2"/>
                </a:solidFill>
                <a:latin typeface="+mj-ea"/>
                <a:ea typeface="+mj-ea"/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  <a:latin typeface="+mj-ea"/>
                <a:ea typeface="+mj-ea"/>
              </a:rPr>
              <a:t>接口的功能包括如下几个方面。</a:t>
            </a:r>
          </a:p>
          <a:p>
            <a:pPr algn="l">
              <a:lnSpc>
                <a:spcPct val="150000"/>
              </a:lnSpc>
            </a:pPr>
            <a:endParaRPr lang="zh-CN" altLang="en-US" sz="2400" b="1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737457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12.1  I/O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接口扩展概述</a:t>
            </a:r>
            <a:endParaRPr lang="en-US" altLang="zh-CN" sz="2800" b="1" dirty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75707" y="1219283"/>
            <a:ext cx="34419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rgbClr val="9900CC"/>
                </a:solidFill>
                <a:latin typeface="宋体"/>
                <a:ea typeface="宋体"/>
              </a:rPr>
              <a:t>12.1.1  I/O</a:t>
            </a:r>
            <a:r>
              <a:rPr lang="zh-CN" altLang="en-US" sz="2400" b="1" dirty="0">
                <a:solidFill>
                  <a:srgbClr val="9900CC"/>
                </a:solidFill>
                <a:latin typeface="宋体"/>
                <a:ea typeface="宋体"/>
              </a:rPr>
              <a:t>接口的功能</a:t>
            </a:r>
          </a:p>
        </p:txBody>
      </p:sp>
    </p:spTree>
    <p:extLst>
      <p:ext uri="{BB962C8B-B14F-4D97-AF65-F5344CB8AC3E}">
        <p14:creationId xmlns:p14="http://schemas.microsoft.com/office/powerpoint/2010/main" val="108728653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6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25108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rgbClr val="333399"/>
                </a:solidFill>
                <a:latin typeface="宋体"/>
                <a:ea typeface="宋体"/>
              </a:rPr>
              <a:t>    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/>
                <a:ea typeface="宋体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．实现和不同外设的速度匹配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333399"/>
                </a:solidFill>
                <a:latin typeface="宋体"/>
                <a:ea typeface="宋体"/>
              </a:rPr>
              <a:t>    大多数</a:t>
            </a:r>
            <a:r>
              <a:rPr lang="zh-CN" altLang="en-US" sz="2400" b="1" dirty="0">
                <a:solidFill>
                  <a:srgbClr val="333399"/>
                </a:solidFill>
                <a:latin typeface="宋体"/>
                <a:ea typeface="宋体"/>
              </a:rPr>
              <a:t>外设的速度较慢，无法和微秒量级的单片机速度相比。关于这个问题，从第</a:t>
            </a:r>
            <a:r>
              <a:rPr lang="en-US" altLang="zh-CN" sz="2400" b="1" dirty="0">
                <a:solidFill>
                  <a:srgbClr val="333399"/>
                </a:solidFill>
                <a:latin typeface="宋体"/>
                <a:ea typeface="宋体"/>
              </a:rPr>
              <a:t>3</a:t>
            </a:r>
            <a:r>
              <a:rPr lang="zh-CN" altLang="en-US" sz="2400" b="1" dirty="0">
                <a:solidFill>
                  <a:srgbClr val="333399"/>
                </a:solidFill>
                <a:latin typeface="宋体"/>
                <a:ea typeface="宋体"/>
              </a:rPr>
              <a:t>章介绍的单片机的</a:t>
            </a:r>
            <a:r>
              <a:rPr lang="zh-CN" altLang="en-US" sz="2400" b="1" dirty="0">
                <a:solidFill>
                  <a:srgbClr val="333399"/>
                </a:solidFill>
                <a:latin typeface="宋体"/>
                <a:ea typeface="宋体"/>
                <a:hlinkClick r:id="" action="ppaction://hlinkshowjump?jump=nextslide"/>
              </a:rPr>
              <a:t>时序图</a:t>
            </a:r>
            <a:r>
              <a:rPr lang="zh-CN" altLang="en-US" sz="2400" b="1" dirty="0">
                <a:solidFill>
                  <a:srgbClr val="333399"/>
                </a:solidFill>
                <a:latin typeface="宋体"/>
                <a:ea typeface="宋体"/>
              </a:rPr>
              <a:t>就可清晰看出：单片机利用数据总线和外界互传送数据时，只允许所传送的数据在很短的时间里占用数据总线，在这么短的时间里，外设很可能</a:t>
            </a:r>
            <a:r>
              <a:rPr lang="zh-CN" altLang="en-US" sz="2400" b="1" dirty="0" smtClean="0">
                <a:solidFill>
                  <a:srgbClr val="333399"/>
                </a:solidFill>
                <a:latin typeface="宋体"/>
                <a:ea typeface="宋体"/>
              </a:rPr>
              <a:t>来不及做出</a:t>
            </a:r>
            <a:r>
              <a:rPr lang="zh-CN" altLang="en-US" sz="2400" b="1" dirty="0">
                <a:solidFill>
                  <a:srgbClr val="333399"/>
                </a:solidFill>
                <a:latin typeface="宋体"/>
                <a:ea typeface="宋体"/>
              </a:rPr>
              <a:t>反应</a:t>
            </a:r>
            <a:r>
              <a:rPr lang="zh-CN" altLang="en-US" sz="2400" b="1" dirty="0" smtClean="0">
                <a:solidFill>
                  <a:srgbClr val="333399"/>
                </a:solidFill>
                <a:latin typeface="宋体"/>
                <a:ea typeface="宋体"/>
              </a:rPr>
              <a:t>。</a:t>
            </a:r>
            <a:endParaRPr lang="en-US" altLang="zh-CN" sz="2400" b="1" dirty="0" smtClean="0">
              <a:solidFill>
                <a:srgbClr val="333399"/>
              </a:solidFill>
              <a:latin typeface="宋体"/>
              <a:ea typeface="宋体"/>
            </a:endParaRPr>
          </a:p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rgbClr val="333399"/>
                </a:solidFill>
                <a:latin typeface="宋体"/>
                <a:ea typeface="宋体"/>
              </a:rPr>
              <a:t>    </a:t>
            </a:r>
            <a:endParaRPr lang="en-US" altLang="zh-CN" sz="2400" b="1" dirty="0" smtClean="0">
              <a:solidFill>
                <a:srgbClr val="333399"/>
              </a:solidFill>
              <a:latin typeface="宋体"/>
              <a:ea typeface="宋体"/>
            </a:endParaRPr>
          </a:p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rgbClr val="333399"/>
                </a:solidFill>
                <a:latin typeface="宋体"/>
                <a:ea typeface="宋体"/>
              </a:rPr>
              <a:t> </a:t>
            </a:r>
            <a:r>
              <a:rPr lang="en-US" altLang="zh-CN" sz="2400" b="1" dirty="0" smtClean="0">
                <a:solidFill>
                  <a:srgbClr val="333399"/>
                </a:solidFill>
                <a:latin typeface="宋体"/>
                <a:ea typeface="宋体"/>
              </a:rPr>
              <a:t>   </a:t>
            </a:r>
            <a:r>
              <a:rPr lang="zh-CN" altLang="en-US" sz="2400" b="1" dirty="0" smtClean="0">
                <a:solidFill>
                  <a:srgbClr val="333399"/>
                </a:solidFill>
                <a:latin typeface="宋体"/>
                <a:ea typeface="宋体"/>
              </a:rPr>
              <a:t>为此</a:t>
            </a:r>
            <a:r>
              <a:rPr lang="zh-CN" altLang="en-US" sz="2400" b="1" dirty="0">
                <a:solidFill>
                  <a:srgbClr val="333399"/>
                </a:solidFill>
                <a:latin typeface="宋体"/>
                <a:ea typeface="宋体"/>
              </a:rPr>
              <a:t>，在</a:t>
            </a:r>
            <a:r>
              <a:rPr lang="en-US" altLang="zh-CN" sz="2400" b="1" dirty="0">
                <a:solidFill>
                  <a:srgbClr val="333399"/>
                </a:solidFill>
                <a:latin typeface="宋体"/>
                <a:ea typeface="宋体"/>
              </a:rPr>
              <a:t>CPU</a:t>
            </a:r>
            <a:r>
              <a:rPr lang="zh-CN" altLang="en-US" sz="2400" b="1" dirty="0">
                <a:solidFill>
                  <a:srgbClr val="333399"/>
                </a:solidFill>
                <a:latin typeface="宋体"/>
                <a:ea typeface="宋体"/>
              </a:rPr>
              <a:t>和外设之间必须设置</a:t>
            </a:r>
            <a:r>
              <a:rPr lang="en-US" altLang="zh-CN" sz="2400" b="1" dirty="0">
                <a:solidFill>
                  <a:srgbClr val="333399"/>
                </a:solidFill>
                <a:latin typeface="宋体"/>
                <a:ea typeface="宋体"/>
              </a:rPr>
              <a:t>I/O</a:t>
            </a:r>
            <a:r>
              <a:rPr lang="zh-CN" altLang="en-US" sz="2400" b="1" dirty="0">
                <a:solidFill>
                  <a:srgbClr val="333399"/>
                </a:solidFill>
                <a:latin typeface="宋体"/>
                <a:ea typeface="宋体"/>
              </a:rPr>
              <a:t>接口，这个</a:t>
            </a:r>
            <a:r>
              <a:rPr lang="en-US" altLang="zh-CN" sz="2400" b="1" dirty="0">
                <a:solidFill>
                  <a:srgbClr val="333399"/>
                </a:solidFill>
                <a:latin typeface="宋体"/>
                <a:ea typeface="宋体"/>
              </a:rPr>
              <a:t>I/O</a:t>
            </a:r>
            <a:r>
              <a:rPr lang="zh-CN" altLang="en-US" sz="2400" b="1" dirty="0">
                <a:solidFill>
                  <a:srgbClr val="333399"/>
                </a:solidFill>
                <a:latin typeface="宋体"/>
                <a:ea typeface="宋体"/>
              </a:rPr>
              <a:t>接口电路必须具备输出数据锁存和输入数据缓冲的功能，这也是</a:t>
            </a:r>
            <a:r>
              <a:rPr lang="en-US" altLang="zh-CN" sz="2400" b="1" dirty="0">
                <a:solidFill>
                  <a:srgbClr val="333399"/>
                </a:solidFill>
                <a:latin typeface="宋体"/>
                <a:ea typeface="宋体"/>
              </a:rPr>
              <a:t>I/O</a:t>
            </a:r>
            <a:r>
              <a:rPr lang="zh-CN" altLang="en-US" sz="2400" b="1" dirty="0">
                <a:solidFill>
                  <a:srgbClr val="333399"/>
                </a:solidFill>
                <a:latin typeface="宋体"/>
                <a:ea typeface="宋体"/>
              </a:rPr>
              <a:t>接口最基本的功能。</a:t>
            </a:r>
          </a:p>
          <a:p>
            <a:pPr lvl="0" algn="l">
              <a:lnSpc>
                <a:spcPct val="150000"/>
              </a:lnSpc>
            </a:pPr>
            <a:endParaRPr lang="zh-CN" altLang="en-US" sz="2400" b="1" dirty="0">
              <a:solidFill>
                <a:srgbClr val="333399"/>
              </a:solidFill>
              <a:latin typeface="宋体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16409299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7</a:t>
            </a:fld>
            <a:endParaRPr lang="en-US" altLang="zh-CN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1054052"/>
            <a:ext cx="8936299" cy="4356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74000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>
                <a:solidFill>
                  <a:srgbClr val="000000"/>
                </a:solidFill>
              </a:rPr>
              <a:pPr/>
              <a:t>8</a:t>
            </a:fld>
            <a:endParaRPr lang="en-US" altLang="zh-CN" dirty="0">
              <a:solidFill>
                <a:srgbClr val="0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431441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宋体"/>
                <a:ea typeface="宋体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）输出数据锁存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与</a:t>
            </a:r>
            <a:r>
              <a:rPr lang="zh-CN" altLang="en-US" sz="2400" b="1" dirty="0">
                <a:solidFill>
                  <a:schemeClr val="accent2"/>
                </a:solidFill>
              </a:rPr>
              <a:t>外设比，单片机的工作速度快，数据在数据总线上保留的时间十分短暂，无法满足慢速外设的数据接收。所以在扩展的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接口电路中应有输出数据锁存器，以保证输出数据能为慢速的接收设备所接收。</a:t>
            </a:r>
          </a:p>
          <a:p>
            <a:pPr algn="l">
              <a:lnSpc>
                <a:spcPct val="150000"/>
              </a:lnSpc>
            </a:pPr>
            <a:r>
              <a:rPr lang="zh-CN" altLang="en-US" sz="2400" dirty="0" smtClean="0"/>
              <a:t>      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（</a:t>
            </a:r>
            <a:r>
              <a:rPr lang="en-US" altLang="zh-CN" sz="2400" b="1" dirty="0">
                <a:solidFill>
                  <a:srgbClr val="FF0000"/>
                </a:solidFill>
                <a:latin typeface="宋体"/>
                <a:ea typeface="宋体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）输入数据三态缓冲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数据总线</a:t>
            </a:r>
            <a:r>
              <a:rPr lang="zh-CN" altLang="en-US" sz="2400" b="1" dirty="0">
                <a:solidFill>
                  <a:schemeClr val="accent2"/>
                </a:solidFill>
              </a:rPr>
              <a:t>上可能“挂”有多个数据源，同时，数据总线上的信息也是频繁变化的。为使传送数据时不发生冲突，只允许当前时刻正在接收数据的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接口使用数据总线，其余的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接口应处于隔离状态，为此要求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接口电路能为微机的数据输入提供三态缓冲功能</a:t>
            </a:r>
            <a:r>
              <a:rPr lang="zh-CN" altLang="en-US" sz="24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64534772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>
                <a:solidFill>
                  <a:srgbClr val="000000"/>
                </a:solidFill>
              </a:rPr>
              <a:pPr/>
              <a:t>9</a:t>
            </a:fld>
            <a:endParaRPr lang="en-US" altLang="zh-CN" dirty="0">
              <a:solidFill>
                <a:srgbClr val="0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63245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</a:t>
            </a:r>
            <a:r>
              <a:rPr lang="en-US" altLang="zh-CN" sz="2400" b="1" dirty="0">
                <a:solidFill>
                  <a:srgbClr val="FF0000"/>
                </a:solidFill>
                <a:latin typeface="宋体"/>
                <a:ea typeface="宋体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．信号转换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由于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设备的多样性，必须利用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接口实现微机与外设间信号类型（数字与模拟、电流表与电压）、信号电平（高与低、正与负）、信号格式（并行与串行）等的转换。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</a:t>
            </a:r>
            <a:r>
              <a:rPr lang="en-US" altLang="zh-CN" sz="2400" b="1" dirty="0">
                <a:solidFill>
                  <a:srgbClr val="FF0000"/>
                </a:solidFill>
                <a:latin typeface="宋体"/>
                <a:ea typeface="宋体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．提供状态和控制信息及时序协调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微机</a:t>
            </a:r>
            <a:r>
              <a:rPr lang="zh-CN" altLang="en-US" sz="2400" b="1" dirty="0">
                <a:solidFill>
                  <a:schemeClr val="accent2"/>
                </a:solidFill>
              </a:rPr>
              <a:t>在与外设间进行数据传送时，只有在确认外设已为数据传送做好准备的前提下才能进行数据传送。外设是否准备好，就需要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接口与外设之间传送状态信息，以协调传送之前的准备工作，如外设“准备好”、数据缓冲器“空”或“满”等。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 smtClean="0"/>
              <a:t>        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83106844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>
                <a:solidFill>
                  <a:srgbClr val="000000"/>
                </a:solidFill>
              </a:rPr>
              <a:pPr/>
              <a:t>10</a:t>
            </a:fld>
            <a:endParaRPr lang="en-US" altLang="zh-CN" dirty="0">
              <a:solidFill>
                <a:srgbClr val="0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92247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I/O</a:t>
            </a:r>
            <a:r>
              <a:rPr lang="zh-CN" altLang="en-US" sz="2400" b="1" dirty="0">
                <a:solidFill>
                  <a:schemeClr val="accent2"/>
                </a:solidFill>
              </a:rPr>
              <a:t>接口电路还要能对外设进行中断管理，如暂存中断请求、中断排队、提供中断矢量等，以便实现数据的传送控制。另外，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接口电路还可能需要提供时序信号，以满足</a:t>
            </a:r>
            <a:r>
              <a:rPr lang="en-US" altLang="zh-CN" sz="2400" b="1" dirty="0">
                <a:solidFill>
                  <a:schemeClr val="accent2"/>
                </a:solidFill>
              </a:rPr>
              <a:t>CPU</a:t>
            </a:r>
            <a:r>
              <a:rPr lang="zh-CN" altLang="en-US" sz="2400" b="1" dirty="0">
                <a:solidFill>
                  <a:schemeClr val="accent2"/>
                </a:solidFill>
              </a:rPr>
              <a:t>和各种外设在时序控制上的要求。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       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当然</a:t>
            </a:r>
            <a:r>
              <a:rPr lang="zh-CN" altLang="en-US" sz="2400" b="1" dirty="0">
                <a:solidFill>
                  <a:schemeClr val="accent2"/>
                </a:solidFill>
              </a:rPr>
              <a:t>，并不是每一块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接口芯片都必须完整地包含上述功能，根据具体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接口的作用，会对上述功能做些取舍，但输出锁存输入缓冲功能是必不可少的。</a:t>
            </a:r>
          </a:p>
        </p:txBody>
      </p:sp>
    </p:spTree>
    <p:extLst>
      <p:ext uri="{BB962C8B-B14F-4D97-AF65-F5344CB8AC3E}">
        <p14:creationId xmlns:p14="http://schemas.microsoft.com/office/powerpoint/2010/main" val="265760379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>
                <a:solidFill>
                  <a:srgbClr val="000000"/>
                </a:solidFill>
              </a:rPr>
              <a:pPr/>
              <a:t>11</a:t>
            </a:fld>
            <a:endParaRPr lang="en-US" altLang="zh-CN" dirty="0">
              <a:solidFill>
                <a:srgbClr val="0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649365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dirty="0">
                <a:solidFill>
                  <a:srgbClr val="9900CC"/>
                </a:solidFill>
                <a:latin typeface="+mj-ea"/>
                <a:ea typeface="+mj-ea"/>
              </a:rPr>
              <a:t>    </a:t>
            </a:r>
            <a:r>
              <a:rPr lang="en-US" altLang="zh-CN" sz="2400" b="1" dirty="0" smtClean="0">
                <a:solidFill>
                  <a:srgbClr val="9900CC"/>
                </a:solidFill>
                <a:latin typeface="+mj-ea"/>
                <a:ea typeface="+mj-ea"/>
              </a:rPr>
              <a:t>12.1.2  </a:t>
            </a:r>
            <a:r>
              <a:rPr lang="en-US" altLang="zh-CN" sz="2400" b="1" dirty="0">
                <a:solidFill>
                  <a:srgbClr val="9900CC"/>
                </a:solidFill>
                <a:latin typeface="+mj-ea"/>
                <a:ea typeface="+mj-ea"/>
              </a:rPr>
              <a:t>I/O</a:t>
            </a:r>
            <a:r>
              <a:rPr lang="zh-CN" altLang="zh-CN" sz="2400" b="1" dirty="0">
                <a:solidFill>
                  <a:srgbClr val="9900CC"/>
                </a:solidFill>
                <a:latin typeface="+mj-ea"/>
                <a:ea typeface="+mj-ea"/>
              </a:rPr>
              <a:t>端口的编址</a:t>
            </a:r>
            <a:endParaRPr lang="en-US" altLang="zh-CN" sz="2400" b="1" dirty="0">
              <a:solidFill>
                <a:srgbClr val="9900CC"/>
              </a:solidFill>
              <a:latin typeface="+mj-ea"/>
              <a:ea typeface="+mj-ea"/>
            </a:endParaRP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50" dirty="0">
                <a:latin typeface="Arial"/>
                <a:ea typeface="黑体"/>
                <a:cs typeface="Times New Roman"/>
              </a:rPr>
              <a:t> </a:t>
            </a:r>
            <a:r>
              <a:rPr lang="en-US" altLang="zh-CN" sz="2400" b="1" kern="1050" dirty="0" smtClean="0">
                <a:latin typeface="Arial"/>
                <a:ea typeface="黑体"/>
                <a:cs typeface="Times New Roman"/>
              </a:rPr>
              <a:t>       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在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介绍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I/O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端口编址之前，首先要弄清楚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I/O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接口（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Interface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）和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I/O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端口（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Port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）这两个概念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。</a:t>
            </a:r>
            <a:endParaRPr lang="en-US" altLang="zh-CN" sz="2400" b="1" kern="1000" dirty="0" smtClean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 </a:t>
            </a:r>
            <a:r>
              <a:rPr lang="en-US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I/O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接口是微机与外设间的连接电路的总称，而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I/O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端口（简称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I/O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口）是指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I/O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接口电路中具有单元地址的寄存器或缓冲器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。</a:t>
            </a:r>
            <a:endParaRPr lang="en-US" altLang="zh-CN" sz="2400" b="1" kern="1000" dirty="0" smtClean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 </a:t>
            </a:r>
            <a:r>
              <a:rPr lang="en-US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一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个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I/O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接口芯片可以有多个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I/O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端口，传送数据的称为数据端口，提供状态的称为状态端口，接收命令并提供控制信号的称为控制端口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。</a:t>
            </a:r>
            <a:endParaRPr lang="en-US" altLang="zh-CN" sz="2400" b="1" kern="1000" dirty="0" smtClean="0">
              <a:solidFill>
                <a:schemeClr val="accent2"/>
              </a:solidFill>
              <a:latin typeface="Times New Roman"/>
              <a:ea typeface="宋体"/>
            </a:endParaRPr>
          </a:p>
          <a:p>
            <a:pPr algn="l">
              <a:lnSpc>
                <a:spcPct val="150000"/>
              </a:lnSpc>
              <a:spcAft>
                <a:spcPts val="0"/>
              </a:spcAft>
            </a:pP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 </a:t>
            </a:r>
            <a:r>
              <a:rPr lang="en-US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       </a:t>
            </a:r>
            <a:r>
              <a:rPr lang="zh-CN" altLang="zh-CN" sz="2400" b="1" kern="1000" dirty="0" smtClean="0">
                <a:solidFill>
                  <a:schemeClr val="accent2"/>
                </a:solidFill>
                <a:latin typeface="Times New Roman"/>
                <a:ea typeface="宋体"/>
              </a:rPr>
              <a:t>当然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，并不是所有的外设都一定需要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3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种端口齐全的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I/O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接口。三种端口与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I/O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设备及单片机的连接关系如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  <a:hlinkClick r:id="" action="ppaction://hlinkshowjump?jump=nextslide"/>
              </a:rPr>
              <a:t>图</a:t>
            </a:r>
            <a:r>
              <a:rPr lang="en-US" altLang="zh-CN" sz="2400" b="1" kern="1000" dirty="0">
                <a:solidFill>
                  <a:schemeClr val="accent2"/>
                </a:solidFill>
                <a:latin typeface="Times New Roman"/>
                <a:ea typeface="宋体"/>
                <a:hlinkClick r:id="" action="ppaction://hlinkshowjump?jump=nextslide"/>
              </a:rPr>
              <a:t>12-1</a:t>
            </a:r>
            <a:r>
              <a:rPr lang="zh-CN" altLang="zh-CN" sz="2400" b="1" kern="1000" dirty="0">
                <a:solidFill>
                  <a:schemeClr val="accent2"/>
                </a:solidFill>
                <a:latin typeface="Times New Roman"/>
                <a:ea typeface="宋体"/>
              </a:rPr>
              <a:t>所示。</a:t>
            </a:r>
            <a:endParaRPr lang="zh-CN" altLang="zh-CN" sz="2400" b="1" kern="1000" dirty="0">
              <a:solidFill>
                <a:schemeClr val="accent2"/>
              </a:solidFill>
              <a:effectLst/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74354895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>
                <a:solidFill>
                  <a:srgbClr val="000000"/>
                </a:solidFill>
              </a:rPr>
              <a:pPr/>
              <a:t>12</a:t>
            </a:fld>
            <a:endParaRPr lang="en-US" altLang="zh-CN" dirty="0">
              <a:solidFill>
                <a:srgbClr val="000000"/>
              </a:solidFill>
            </a:endParaRPr>
          </a:p>
        </p:txBody>
      </p:sp>
      <p:pic>
        <p:nvPicPr>
          <p:cNvPr id="272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84" y="1539874"/>
            <a:ext cx="8825816" cy="411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2689507" y="5974834"/>
            <a:ext cx="40831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12-1  </a:t>
            </a:r>
            <a:r>
              <a:rPr lang="zh-CN" altLang="en-US" dirty="0"/>
              <a:t>单片机与</a:t>
            </a:r>
            <a:r>
              <a:rPr lang="en-US" altLang="zh-CN" dirty="0"/>
              <a:t>I/O</a:t>
            </a:r>
            <a:r>
              <a:rPr lang="zh-CN" altLang="en-US" dirty="0"/>
              <a:t>设备间的连接关系</a:t>
            </a:r>
          </a:p>
        </p:txBody>
      </p:sp>
    </p:spTree>
    <p:extLst>
      <p:ext uri="{BB962C8B-B14F-4D97-AF65-F5344CB8AC3E}">
        <p14:creationId xmlns:p14="http://schemas.microsoft.com/office/powerpoint/2010/main" val="379558137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13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39445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dirty="0" smtClean="0"/>
              <a:t>        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每个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接口中的端口都要有地址，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以便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CPU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通过</a:t>
            </a:r>
            <a:r>
              <a:rPr lang="zh-CN" altLang="en-US" sz="2400" b="1" dirty="0">
                <a:solidFill>
                  <a:schemeClr val="accent2"/>
                </a:solidFill>
              </a:rPr>
              <a:t>读写端口来和外设交换信息。常用的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端口编址有两种方式，即独立编址方式与统一编址方式。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宋体"/>
                <a:ea typeface="宋体"/>
              </a:rPr>
              <a:t>    </a:t>
            </a:r>
            <a:endParaRPr lang="en-US" altLang="zh-CN" sz="2400" b="1" dirty="0" smtClean="0">
              <a:solidFill>
                <a:srgbClr val="FF0000"/>
              </a:solidFill>
              <a:latin typeface="宋体"/>
              <a:ea typeface="宋体"/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宋体"/>
                <a:ea typeface="宋体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/>
                <a:ea typeface="宋体"/>
              </a:rPr>
              <a:t>   1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．独立编址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 smtClean="0"/>
              <a:t>        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       I/O</a:t>
            </a:r>
            <a:r>
              <a:rPr lang="zh-CN" altLang="en-US" sz="2400" b="1" dirty="0">
                <a:solidFill>
                  <a:schemeClr val="accent2"/>
                </a:solidFill>
              </a:rPr>
              <a:t>端口地址空间和存储器地址空间分开编址。优点是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地址空间和存储器地址空间相互独立，界限分明。但需要设置一套专门的读写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端口的指令和控制信号</a:t>
            </a:r>
            <a:r>
              <a:rPr lang="zh-CN" altLang="en-US" sz="2400" dirty="0"/>
              <a:t>。</a:t>
            </a:r>
          </a:p>
          <a:p>
            <a:pPr algn="l">
              <a:lnSpc>
                <a:spcPct val="150000"/>
              </a:lnSpc>
            </a:pPr>
            <a:r>
              <a:rPr lang="zh-CN" altLang="en-US" sz="2400" dirty="0" smtClean="0"/>
              <a:t>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00761748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14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88350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宋体"/>
                <a:ea typeface="宋体"/>
              </a:rPr>
              <a:t>     </a:t>
            </a:r>
            <a:r>
              <a:rPr lang="en-US" altLang="zh-CN" sz="2400" b="1" dirty="0" smtClean="0">
                <a:solidFill>
                  <a:srgbClr val="FF0000"/>
                </a:solidFill>
                <a:latin typeface="宋体"/>
                <a:ea typeface="宋体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．统一编址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400" dirty="0" smtClean="0">
                <a:solidFill>
                  <a:srgbClr val="000000"/>
                </a:solidFill>
              </a:rPr>
              <a:t>        </a:t>
            </a:r>
            <a:r>
              <a:rPr lang="zh-CN" altLang="en-US" sz="2400" b="1" dirty="0">
                <a:solidFill>
                  <a:schemeClr val="accent2"/>
                </a:solidFill>
              </a:rPr>
              <a:t>把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端口与数据存储器单元同等对待。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端口和外部数据存储器</a:t>
            </a:r>
            <a:r>
              <a:rPr lang="en-US" altLang="zh-CN" sz="2400" b="1" dirty="0">
                <a:solidFill>
                  <a:schemeClr val="accent2"/>
                </a:solidFill>
              </a:rPr>
              <a:t>RAM</a:t>
            </a:r>
            <a:r>
              <a:rPr lang="zh-CN" altLang="en-US" sz="2400" b="1" dirty="0">
                <a:solidFill>
                  <a:schemeClr val="accent2"/>
                </a:solidFill>
              </a:rPr>
              <a:t>统一编址。</a:t>
            </a:r>
            <a:endParaRPr lang="en-US" altLang="zh-CN" sz="2400" b="1" dirty="0">
              <a:solidFill>
                <a:schemeClr val="accent2"/>
              </a:solidFill>
            </a:endParaRPr>
          </a:p>
          <a:p>
            <a:pPr lvl="0" algn="l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 </a:t>
            </a:r>
            <a:r>
              <a:rPr lang="en-US" altLang="zh-CN" sz="2400" dirty="0" smtClean="0">
                <a:solidFill>
                  <a:srgbClr val="000000"/>
                </a:solidFill>
              </a:rPr>
              <a:t>       </a:t>
            </a:r>
            <a:r>
              <a:rPr lang="zh-CN" altLang="en-US" sz="2400" b="1" dirty="0">
                <a:solidFill>
                  <a:schemeClr val="accent2"/>
                </a:solidFill>
              </a:rPr>
              <a:t>因此外部数据存储器空间也包括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端口在内。</a:t>
            </a:r>
            <a:endParaRPr lang="en-US" altLang="zh-CN" sz="2400" b="1" dirty="0">
              <a:solidFill>
                <a:schemeClr val="accent2"/>
              </a:solidFill>
            </a:endParaRPr>
          </a:p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       </a:t>
            </a:r>
            <a:r>
              <a:rPr lang="zh-CN" altLang="en-US" sz="2400" b="1" dirty="0">
                <a:solidFill>
                  <a:schemeClr val="accent2"/>
                </a:solidFill>
              </a:rPr>
              <a:t>优点是不需要专门的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指令。</a:t>
            </a:r>
            <a:endParaRPr lang="en-US" altLang="zh-CN" sz="2400" b="1" dirty="0">
              <a:solidFill>
                <a:schemeClr val="accent2"/>
              </a:solidFill>
            </a:endParaRPr>
          </a:p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       </a:t>
            </a:r>
            <a:r>
              <a:rPr lang="zh-CN" altLang="en-US" sz="2400" b="1" dirty="0">
                <a:solidFill>
                  <a:schemeClr val="accent2"/>
                </a:solidFill>
              </a:rPr>
              <a:t>缺点是需要把数据存储器单元地址与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端口的地址划分清楚，避免数据冲突。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       </a:t>
            </a:r>
            <a:r>
              <a:rPr lang="en-US" altLang="zh-CN" sz="2400" b="1" dirty="0">
                <a:solidFill>
                  <a:schemeClr val="accent2"/>
                </a:solidFill>
              </a:rPr>
              <a:t>51</a:t>
            </a:r>
            <a:r>
              <a:rPr lang="zh-CN" altLang="en-US" sz="2400" b="1" dirty="0">
                <a:solidFill>
                  <a:schemeClr val="accent2"/>
                </a:solidFill>
              </a:rPr>
              <a:t>系列单片机</a:t>
            </a:r>
            <a:r>
              <a:rPr lang="zh-CN" altLang="en-US" sz="2400" b="1" dirty="0">
                <a:solidFill>
                  <a:schemeClr val="accent2"/>
                </a:solidFill>
              </a:rPr>
              <a:t>使用的就是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端口和外部数据存储器</a:t>
            </a:r>
            <a:r>
              <a:rPr lang="en-US" altLang="zh-CN" sz="2400" b="1" dirty="0">
                <a:solidFill>
                  <a:schemeClr val="accent2"/>
                </a:solidFill>
              </a:rPr>
              <a:t>RAM</a:t>
            </a:r>
            <a:r>
              <a:rPr lang="zh-CN" altLang="en-US" sz="2400" b="1" dirty="0">
                <a:solidFill>
                  <a:schemeClr val="accent2"/>
                </a:solidFill>
              </a:rPr>
              <a:t>统一编址的方式，</a:t>
            </a:r>
            <a:r>
              <a:rPr lang="en-US" altLang="zh-CN" sz="2400" b="1" dirty="0">
                <a:solidFill>
                  <a:schemeClr val="accent2"/>
                </a:solidFill>
              </a:rPr>
              <a:t>AT89S51</a:t>
            </a:r>
            <a:r>
              <a:rPr lang="zh-CN" altLang="en-US" sz="2400" b="1" dirty="0">
                <a:solidFill>
                  <a:schemeClr val="accent2"/>
                </a:solidFill>
              </a:rPr>
              <a:t>单片机扩展的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端口和外部数据存储器共同分享</a:t>
            </a:r>
            <a:r>
              <a:rPr lang="en-US" altLang="zh-CN" sz="2400" b="1" dirty="0">
                <a:solidFill>
                  <a:schemeClr val="accent2"/>
                </a:solidFill>
              </a:rPr>
              <a:t>AT89S51</a:t>
            </a:r>
            <a:r>
              <a:rPr lang="zh-CN" altLang="en-US" sz="2400" b="1" dirty="0">
                <a:solidFill>
                  <a:schemeClr val="accent2"/>
                </a:solidFill>
              </a:rPr>
              <a:t>单片机的外部数据存储器空间</a:t>
            </a:r>
          </a:p>
        </p:txBody>
      </p:sp>
    </p:spTree>
    <p:extLst>
      <p:ext uri="{BB962C8B-B14F-4D97-AF65-F5344CB8AC3E}">
        <p14:creationId xmlns:p14="http://schemas.microsoft.com/office/powerpoint/2010/main" val="86021862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51557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dirty="0" smtClean="0"/>
              <a:t>        </a:t>
            </a:r>
            <a:r>
              <a:rPr lang="en-US" altLang="zh-CN" sz="2400" b="1" dirty="0" smtClean="0">
                <a:solidFill>
                  <a:srgbClr val="9900CC"/>
                </a:solidFill>
              </a:rPr>
              <a:t>12.1.3  </a:t>
            </a:r>
            <a:r>
              <a:rPr lang="zh-CN" altLang="en-US" sz="2400" b="1" dirty="0">
                <a:solidFill>
                  <a:srgbClr val="9900CC"/>
                </a:solidFill>
              </a:rPr>
              <a:t>单片机与</a:t>
            </a:r>
            <a:r>
              <a:rPr lang="en-US" altLang="zh-CN" sz="2400" b="1" dirty="0">
                <a:solidFill>
                  <a:srgbClr val="9900CC"/>
                </a:solidFill>
              </a:rPr>
              <a:t>I/O</a:t>
            </a:r>
            <a:r>
              <a:rPr lang="zh-CN" altLang="en-US" sz="2400" b="1" dirty="0">
                <a:solidFill>
                  <a:srgbClr val="9900CC"/>
                </a:solidFill>
              </a:rPr>
              <a:t>设备的数据传送方式</a:t>
            </a:r>
          </a:p>
          <a:p>
            <a:pPr algn="l">
              <a:lnSpc>
                <a:spcPct val="150000"/>
              </a:lnSpc>
            </a:pPr>
            <a:r>
              <a:rPr lang="zh-CN" altLang="en-US" sz="2400" dirty="0" smtClean="0"/>
              <a:t>        </a:t>
            </a:r>
            <a:r>
              <a:rPr lang="zh-CN" altLang="en-US" sz="2400" b="1" dirty="0">
                <a:solidFill>
                  <a:schemeClr val="accent2"/>
                </a:solidFill>
              </a:rPr>
              <a:t>为了实现和不同外设的速度匹配，必须根据不同外设选择恰当的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数据传送方式。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数据传送方式有同步传送、异步传送、中断传送和直接存储器存取（</a:t>
            </a:r>
            <a:r>
              <a:rPr lang="en-US" altLang="zh-CN" sz="2400" b="1" dirty="0">
                <a:solidFill>
                  <a:schemeClr val="accent2"/>
                </a:solidFill>
              </a:rPr>
              <a:t>DMA</a:t>
            </a:r>
            <a:r>
              <a:rPr lang="zh-CN" altLang="en-US" sz="2400" b="1" dirty="0">
                <a:solidFill>
                  <a:schemeClr val="accent2"/>
                </a:solidFill>
              </a:rPr>
              <a:t>）方式</a:t>
            </a:r>
            <a:r>
              <a:rPr lang="zh-CN" altLang="en-US" sz="2400" dirty="0"/>
              <a:t>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 smtClean="0"/>
              <a:t>       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/>
              <a:t> </a:t>
            </a:r>
            <a:r>
              <a:rPr lang="en-US" altLang="zh-CN" sz="2400" dirty="0" smtClean="0"/>
              <a:t>        </a:t>
            </a:r>
            <a:r>
              <a:rPr lang="en-US" altLang="zh-CN" sz="2400" b="1" dirty="0">
                <a:solidFill>
                  <a:srgbClr val="FF0000"/>
                </a:solidFill>
                <a:latin typeface="宋体"/>
                <a:ea typeface="宋体"/>
              </a:rPr>
              <a:t>1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．同步传送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同步</a:t>
            </a:r>
            <a:r>
              <a:rPr lang="zh-CN" altLang="en-US" sz="2400" b="1" dirty="0">
                <a:solidFill>
                  <a:schemeClr val="accent2"/>
                </a:solidFill>
              </a:rPr>
              <a:t>传送又称无条件传送。当外设速度和单片机的速度相比拟时，常采用同步传送方式，典型的同步传送是单片机和外部数据存储器之间的数据传送。</a:t>
            </a:r>
          </a:p>
        </p:txBody>
      </p:sp>
    </p:spTree>
    <p:extLst>
      <p:ext uri="{BB962C8B-B14F-4D97-AF65-F5344CB8AC3E}">
        <p14:creationId xmlns:p14="http://schemas.microsoft.com/office/powerpoint/2010/main" val="320551183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16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18282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dirty="0" smtClean="0">
                <a:solidFill>
                  <a:srgbClr val="000000"/>
                </a:solidFill>
              </a:rPr>
              <a:t>        </a:t>
            </a:r>
            <a:r>
              <a:rPr lang="en-US" altLang="zh-CN" sz="2400" b="1" dirty="0">
                <a:solidFill>
                  <a:srgbClr val="FF0000"/>
                </a:solidFill>
                <a:latin typeface="宋体"/>
                <a:ea typeface="宋体"/>
              </a:rPr>
              <a:t>2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．异步传送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400" dirty="0" smtClean="0">
                <a:solidFill>
                  <a:srgbClr val="000000"/>
                </a:solidFill>
              </a:rPr>
              <a:t>  </a:t>
            </a:r>
            <a:r>
              <a:rPr lang="zh-CN" altLang="en-US" sz="2400" b="1" dirty="0">
                <a:solidFill>
                  <a:schemeClr val="accent2"/>
                </a:solidFill>
              </a:rPr>
              <a:t>      又称有条件传送（也称</a:t>
            </a:r>
            <a:r>
              <a:rPr lang="zh-CN" altLang="en-US" sz="2400" b="1" i="1" u="sng" dirty="0">
                <a:solidFill>
                  <a:schemeClr val="accent2"/>
                </a:solidFill>
              </a:rPr>
              <a:t>查询传送</a:t>
            </a:r>
            <a:r>
              <a:rPr lang="zh-CN" altLang="en-US" sz="2400" b="1" dirty="0">
                <a:solidFill>
                  <a:schemeClr val="accent2"/>
                </a:solidFill>
              </a:rPr>
              <a:t>）。通过查询外设“准备好”后，再进行数据传送。优点是通用性好，硬件连线和查询程序简单，但工作效率不高。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 smtClean="0">
                <a:solidFill>
                  <a:srgbClr val="000000"/>
                </a:solidFill>
              </a:rPr>
              <a:t>        </a:t>
            </a:r>
            <a:r>
              <a:rPr lang="en-US" altLang="zh-CN" sz="2400" b="1" dirty="0">
                <a:solidFill>
                  <a:srgbClr val="FF0000"/>
                </a:solidFill>
                <a:latin typeface="宋体"/>
                <a:ea typeface="宋体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．中断传送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2"/>
                </a:solidFill>
              </a:rPr>
              <a:t>        为了提高单片机对外设的工作效率，通常采用中断传送方式来实现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数据的传送。单片机只有在外设准备好后，才中断主程序的执行，从而进入与外设数据传送的中断服务子程序，进行数据传送。中断服务完成后又返回主程序断点处继续执行。采用中断方式可大大提高工作效率。</a:t>
            </a:r>
          </a:p>
        </p:txBody>
      </p:sp>
    </p:spTree>
    <p:extLst>
      <p:ext uri="{BB962C8B-B14F-4D97-AF65-F5344CB8AC3E}">
        <p14:creationId xmlns:p14="http://schemas.microsoft.com/office/powerpoint/2010/main" val="104749836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>
                <a:solidFill>
                  <a:srgbClr val="000000"/>
                </a:solidFill>
              </a:rPr>
              <a:pPr/>
              <a:t>17</a:t>
            </a:fld>
            <a:endParaRPr lang="en-US" altLang="zh-CN" dirty="0">
              <a:solidFill>
                <a:srgbClr val="0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54464"/>
            <a:ext cx="92329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400" dirty="0" smtClean="0">
                <a:solidFill>
                  <a:srgbClr val="000000"/>
                </a:solidFill>
              </a:rPr>
              <a:t>        </a:t>
            </a:r>
            <a:r>
              <a:rPr lang="en-US" altLang="zh-CN" sz="2400" b="1" dirty="0">
                <a:solidFill>
                  <a:srgbClr val="FF0000"/>
                </a:solidFill>
                <a:latin typeface="宋体"/>
                <a:ea typeface="宋体"/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．直接存储器存取（</a:t>
            </a:r>
            <a:r>
              <a:rPr lang="en-US" altLang="zh-CN" sz="2400" b="1" dirty="0">
                <a:solidFill>
                  <a:srgbClr val="FF0000"/>
                </a:solidFill>
                <a:latin typeface="宋体"/>
                <a:ea typeface="宋体"/>
              </a:rPr>
              <a:t>DMA</a:t>
            </a:r>
            <a:r>
              <a:rPr lang="zh-CN" altLang="en-US" sz="2400" b="1" dirty="0">
                <a:solidFill>
                  <a:srgbClr val="FF0000"/>
                </a:solidFill>
                <a:latin typeface="宋体"/>
                <a:ea typeface="宋体"/>
              </a:rPr>
              <a:t>）方式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       DMA</a:t>
            </a:r>
            <a:r>
              <a:rPr lang="zh-CN" altLang="en-US" sz="2400" b="1" dirty="0">
                <a:solidFill>
                  <a:schemeClr val="accent2"/>
                </a:solidFill>
              </a:rPr>
              <a:t>（</a:t>
            </a:r>
            <a:r>
              <a:rPr lang="en-US" altLang="zh-CN" sz="2400" b="1" dirty="0">
                <a:solidFill>
                  <a:schemeClr val="accent2"/>
                </a:solidFill>
              </a:rPr>
              <a:t>Direct Memory Access</a:t>
            </a:r>
            <a:r>
              <a:rPr lang="zh-CN" altLang="en-US" sz="2400" b="1" dirty="0">
                <a:solidFill>
                  <a:schemeClr val="accent2"/>
                </a:solidFill>
              </a:rPr>
              <a:t>）方式是一种采用专用硬件电路执行输入</a:t>
            </a:r>
            <a:r>
              <a:rPr lang="en-US" altLang="zh-CN" sz="2400" b="1" dirty="0">
                <a:solidFill>
                  <a:schemeClr val="accent2"/>
                </a:solidFill>
              </a:rPr>
              <a:t>/</a:t>
            </a:r>
            <a:r>
              <a:rPr lang="zh-CN" altLang="en-US" sz="2400" b="1" dirty="0">
                <a:solidFill>
                  <a:schemeClr val="accent2"/>
                </a:solidFill>
              </a:rPr>
              <a:t>输出的传送方式，它使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设备直接与内存进行高速的数据传送，而不必经过</a:t>
            </a:r>
            <a:r>
              <a:rPr lang="en-US" altLang="zh-CN" sz="2400" b="1" dirty="0">
                <a:solidFill>
                  <a:schemeClr val="accent2"/>
                </a:solidFill>
              </a:rPr>
              <a:t>CPU</a:t>
            </a:r>
            <a:r>
              <a:rPr lang="zh-CN" altLang="en-US" sz="2400" b="1" dirty="0">
                <a:solidFill>
                  <a:schemeClr val="accent2"/>
                </a:solidFill>
              </a:rPr>
              <a:t>传送程序。这种传送方式通常需要采用专门的硬件</a:t>
            </a:r>
            <a:r>
              <a:rPr lang="en-US" altLang="zh-CN" sz="2400" b="1" dirty="0">
                <a:solidFill>
                  <a:schemeClr val="accent2"/>
                </a:solidFill>
              </a:rPr>
              <a:t>——DMA</a:t>
            </a:r>
            <a:r>
              <a:rPr lang="zh-CN" altLang="en-US" sz="2400" b="1" dirty="0">
                <a:solidFill>
                  <a:schemeClr val="accent2"/>
                </a:solidFill>
              </a:rPr>
              <a:t>控制器（即</a:t>
            </a:r>
            <a:r>
              <a:rPr lang="en-US" altLang="zh-CN" sz="2400" b="1" dirty="0">
                <a:solidFill>
                  <a:schemeClr val="accent2"/>
                </a:solidFill>
              </a:rPr>
              <a:t>DMAC</a:t>
            </a:r>
            <a:r>
              <a:rPr lang="zh-CN" altLang="en-US" sz="2400" b="1" dirty="0">
                <a:solidFill>
                  <a:schemeClr val="accent2"/>
                </a:solidFill>
              </a:rPr>
              <a:t>），也可选用具有</a:t>
            </a:r>
            <a:r>
              <a:rPr lang="en-US" altLang="zh-CN" sz="2400" b="1" dirty="0">
                <a:solidFill>
                  <a:schemeClr val="accent2"/>
                </a:solidFill>
              </a:rPr>
              <a:t>DMA</a:t>
            </a:r>
            <a:r>
              <a:rPr lang="zh-CN" altLang="en-US" sz="2400" b="1" dirty="0">
                <a:solidFill>
                  <a:schemeClr val="accent2"/>
                </a:solidFill>
              </a:rPr>
              <a:t>通道的单片机，如</a:t>
            </a:r>
            <a:r>
              <a:rPr lang="en-US" altLang="zh-CN" sz="2400" b="1" dirty="0">
                <a:solidFill>
                  <a:schemeClr val="accent2"/>
                </a:solidFill>
              </a:rPr>
              <a:t>80C152J</a:t>
            </a:r>
            <a:r>
              <a:rPr lang="zh-CN" altLang="en-US" sz="2400" b="1" dirty="0">
                <a:solidFill>
                  <a:schemeClr val="accent2"/>
                </a:solidFill>
              </a:rPr>
              <a:t>或</a:t>
            </a:r>
            <a:r>
              <a:rPr lang="en-US" altLang="zh-CN" sz="2400" b="1" dirty="0">
                <a:solidFill>
                  <a:schemeClr val="accent2"/>
                </a:solidFill>
              </a:rPr>
              <a:t>83C152J</a:t>
            </a:r>
            <a:r>
              <a:rPr lang="zh-CN" altLang="en-US" sz="2400" b="1" dirty="0">
                <a:solidFill>
                  <a:schemeClr val="accent2"/>
                </a:solidFill>
              </a:rPr>
              <a:t>等。</a:t>
            </a:r>
          </a:p>
        </p:txBody>
      </p:sp>
    </p:spTree>
    <p:extLst>
      <p:ext uri="{BB962C8B-B14F-4D97-AF65-F5344CB8AC3E}">
        <p14:creationId xmlns:p14="http://schemas.microsoft.com/office/powerpoint/2010/main" val="64534772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>
                <a:solidFill>
                  <a:srgbClr val="000000"/>
                </a:solidFill>
              </a:rPr>
              <a:pPr/>
              <a:t>18</a:t>
            </a:fld>
            <a:endParaRPr lang="en-US" altLang="zh-CN" dirty="0">
              <a:solidFill>
                <a:srgbClr val="0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781388"/>
            <a:ext cx="914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2400" b="1" dirty="0">
                <a:solidFill>
                  <a:srgbClr val="9900CC"/>
                </a:solidFill>
              </a:rPr>
              <a:t>        12.1.4  </a:t>
            </a:r>
            <a:r>
              <a:rPr lang="zh-CN" altLang="en-US" sz="2400" b="1" dirty="0">
                <a:solidFill>
                  <a:srgbClr val="9900CC"/>
                </a:solidFill>
              </a:rPr>
              <a:t>单片机并行 </a:t>
            </a:r>
            <a:r>
              <a:rPr lang="en-US" altLang="zh-CN" sz="2400" b="1" dirty="0">
                <a:solidFill>
                  <a:srgbClr val="9900CC"/>
                </a:solidFill>
              </a:rPr>
              <a:t>I/O</a:t>
            </a:r>
            <a:r>
              <a:rPr lang="zh-CN" altLang="en-US" sz="2400" b="1" dirty="0">
                <a:solidFill>
                  <a:srgbClr val="9900CC"/>
                </a:solidFill>
              </a:rPr>
              <a:t>接口的扩展方法概述</a:t>
            </a:r>
          </a:p>
          <a:p>
            <a:pPr algn="l">
              <a:lnSpc>
                <a:spcPct val="150000"/>
              </a:lnSpc>
            </a:pPr>
            <a:r>
              <a:rPr lang="zh-CN" altLang="en-US" sz="2400" dirty="0" smtClean="0"/>
              <a:t>        </a:t>
            </a:r>
            <a:endParaRPr lang="en-US" altLang="zh-CN" sz="2400" dirty="0" smtClean="0"/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       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单片机</a:t>
            </a:r>
            <a:r>
              <a:rPr lang="zh-CN" altLang="en-US" sz="2400" b="1" dirty="0">
                <a:solidFill>
                  <a:schemeClr val="accent2"/>
                </a:solidFill>
              </a:rPr>
              <a:t>并行 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接口的扩展方法主要有</a:t>
            </a:r>
            <a:r>
              <a:rPr lang="zh-CN" altLang="en-US" sz="2400" b="1" u="sng" dirty="0">
                <a:solidFill>
                  <a:schemeClr val="accent2"/>
                </a:solidFill>
              </a:rPr>
              <a:t>两大</a:t>
            </a:r>
            <a:r>
              <a:rPr lang="zh-CN" altLang="en-US" sz="2400" b="1" dirty="0">
                <a:solidFill>
                  <a:schemeClr val="accent2"/>
                </a:solidFill>
              </a:rPr>
              <a:t>类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，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       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即</a:t>
            </a:r>
            <a:r>
              <a:rPr lang="zh-CN" altLang="en-US" sz="2400" b="1" dirty="0">
                <a:solidFill>
                  <a:schemeClr val="accent2"/>
                </a:solidFill>
              </a:rPr>
              <a:t>：利用</a:t>
            </a:r>
            <a:r>
              <a:rPr lang="zh-CN" altLang="en-US" sz="2400" b="1" u="sng" dirty="0">
                <a:solidFill>
                  <a:schemeClr val="accent2"/>
                </a:solidFill>
              </a:rPr>
              <a:t>并行总线扩展</a:t>
            </a:r>
            <a:r>
              <a:rPr lang="zh-CN" altLang="en-US" sz="2400" b="1" dirty="0">
                <a:solidFill>
                  <a:schemeClr val="accent2"/>
                </a:solidFill>
              </a:rPr>
              <a:t>和利用</a:t>
            </a:r>
            <a:r>
              <a:rPr lang="zh-CN" altLang="en-US" sz="2400" b="1" u="sng" dirty="0">
                <a:solidFill>
                  <a:schemeClr val="accent2"/>
                </a:solidFill>
              </a:rPr>
              <a:t>串行口扩展</a:t>
            </a:r>
            <a:r>
              <a:rPr lang="zh-CN" altLang="en-US" sz="2400" b="1" dirty="0">
                <a:solidFill>
                  <a:schemeClr val="accent2"/>
                </a:solidFill>
              </a:rPr>
              <a:t>两类方法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。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       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而</a:t>
            </a:r>
            <a:r>
              <a:rPr lang="zh-CN" altLang="en-US" sz="2400" b="1" dirty="0">
                <a:solidFill>
                  <a:schemeClr val="accent2"/>
                </a:solidFill>
              </a:rPr>
              <a:t>利用并行总线扩展法又可根据所用</a:t>
            </a:r>
            <a:r>
              <a:rPr lang="en-US" altLang="zh-CN" sz="2400" b="1" dirty="0">
                <a:solidFill>
                  <a:schemeClr val="accent2"/>
                </a:solidFill>
              </a:rPr>
              <a:t>I/O</a:t>
            </a:r>
            <a:r>
              <a:rPr lang="zh-CN" altLang="en-US" sz="2400" b="1" dirty="0">
                <a:solidFill>
                  <a:schemeClr val="accent2"/>
                </a:solidFill>
              </a:rPr>
              <a:t>接口芯片类型的不同，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分为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:</a:t>
            </a: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       </a:t>
            </a:r>
            <a:r>
              <a:rPr lang="zh-CN" altLang="en-US" sz="2400" b="1" u="sng" dirty="0" smtClean="0">
                <a:solidFill>
                  <a:schemeClr val="accent2"/>
                </a:solidFill>
              </a:rPr>
              <a:t>简单</a:t>
            </a:r>
            <a:r>
              <a:rPr lang="en-US" altLang="zh-CN" sz="2400" b="1" u="sng" dirty="0">
                <a:solidFill>
                  <a:schemeClr val="accent2"/>
                </a:solidFill>
              </a:rPr>
              <a:t>I/O</a:t>
            </a:r>
            <a:r>
              <a:rPr lang="zh-CN" altLang="en-US" sz="2400" b="1" u="sng" dirty="0">
                <a:solidFill>
                  <a:schemeClr val="accent2"/>
                </a:solidFill>
              </a:rPr>
              <a:t>接口的扩展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和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       </a:t>
            </a:r>
            <a:r>
              <a:rPr lang="zh-CN" altLang="en-US" sz="2400" b="1" u="sng" dirty="0" smtClean="0">
                <a:solidFill>
                  <a:schemeClr val="accent2"/>
                </a:solidFill>
              </a:rPr>
              <a:t>可编程</a:t>
            </a:r>
            <a:r>
              <a:rPr lang="zh-CN" altLang="en-US" sz="2400" b="1" u="sng" dirty="0">
                <a:solidFill>
                  <a:schemeClr val="accent2"/>
                </a:solidFill>
              </a:rPr>
              <a:t>并行</a:t>
            </a:r>
            <a:r>
              <a:rPr lang="en-US" altLang="zh-CN" sz="2400" b="1" u="sng" dirty="0">
                <a:solidFill>
                  <a:schemeClr val="accent2"/>
                </a:solidFill>
              </a:rPr>
              <a:t>I/O</a:t>
            </a:r>
            <a:r>
              <a:rPr lang="zh-CN" altLang="en-US" sz="2400" b="1" u="sng" dirty="0">
                <a:solidFill>
                  <a:schemeClr val="accent2"/>
                </a:solidFill>
              </a:rPr>
              <a:t>接口</a:t>
            </a:r>
            <a:r>
              <a:rPr lang="zh-CN" altLang="en-US" sz="2400" b="1" dirty="0">
                <a:solidFill>
                  <a:schemeClr val="accent2"/>
                </a:solidFill>
              </a:rPr>
              <a:t>的扩展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。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 </a:t>
            </a:r>
            <a:r>
              <a:rPr lang="en-US" altLang="zh-CN" sz="2400" b="1" dirty="0" smtClean="0">
                <a:solidFill>
                  <a:schemeClr val="accent2"/>
                </a:solidFill>
              </a:rPr>
              <a:t>       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下面</a:t>
            </a:r>
            <a:r>
              <a:rPr lang="zh-CN" altLang="en-US" sz="2400" b="1" dirty="0">
                <a:solidFill>
                  <a:schemeClr val="accent2"/>
                </a:solidFill>
              </a:rPr>
              <a:t>分别加以介绍。</a:t>
            </a:r>
          </a:p>
        </p:txBody>
      </p:sp>
    </p:spTree>
    <p:extLst>
      <p:ext uri="{BB962C8B-B14F-4D97-AF65-F5344CB8AC3E}">
        <p14:creationId xmlns:p14="http://schemas.microsoft.com/office/powerpoint/2010/main" val="383106844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>
                <a:solidFill>
                  <a:srgbClr val="000000"/>
                </a:solidFill>
              </a:rPr>
              <a:pPr/>
              <a:t>19</a:t>
            </a:fld>
            <a:endParaRPr lang="en-US" altLang="zh-CN" dirty="0">
              <a:solidFill>
                <a:srgbClr val="0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-96252" y="1519535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</a:t>
            </a:r>
            <a:endParaRPr lang="zh-CN" altLang="en-US" sz="2800" b="1" dirty="0" smtClean="0">
              <a:solidFill>
                <a:srgbClr val="FF000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</a:t>
            </a:r>
            <a:endParaRPr lang="en-US" altLang="zh-CN" sz="2400" b="1" dirty="0" smtClean="0">
              <a:solidFill>
                <a:schemeClr val="accent2"/>
              </a:solidFill>
            </a:endParaRPr>
          </a:p>
          <a:p>
            <a:pPr algn="l">
              <a:lnSpc>
                <a:spcPct val="150000"/>
              </a:lnSpc>
            </a:pPr>
            <a:r>
              <a:rPr lang="en-US" altLang="zh-CN" sz="2400" b="1" dirty="0" smtClean="0">
                <a:solidFill>
                  <a:schemeClr val="accent2"/>
                </a:solidFill>
              </a:rPr>
              <a:t>        【</a:t>
            </a:r>
            <a:r>
              <a:rPr lang="zh-CN" altLang="en-US" sz="2400" b="1" dirty="0">
                <a:solidFill>
                  <a:schemeClr val="accent2"/>
                </a:solidFill>
              </a:rPr>
              <a:t>例</a:t>
            </a:r>
            <a:r>
              <a:rPr lang="en-US" altLang="zh-CN" sz="2400" b="1" dirty="0">
                <a:solidFill>
                  <a:schemeClr val="accent2"/>
                </a:solidFill>
              </a:rPr>
              <a:t>12-1】 </a:t>
            </a:r>
            <a:r>
              <a:rPr lang="zh-CN" altLang="en-US" sz="2400" b="1" dirty="0">
                <a:solidFill>
                  <a:schemeClr val="accent2"/>
                </a:solidFill>
              </a:rPr>
              <a:t>如图</a:t>
            </a:r>
            <a:r>
              <a:rPr lang="en-US" altLang="zh-CN" sz="2400" b="1" dirty="0">
                <a:solidFill>
                  <a:schemeClr val="accent2"/>
                </a:solidFill>
              </a:rPr>
              <a:t>12-2</a:t>
            </a:r>
            <a:r>
              <a:rPr lang="zh-CN" altLang="en-US" sz="2400" b="1" dirty="0">
                <a:solidFill>
                  <a:schemeClr val="accent2"/>
                </a:solidFill>
              </a:rPr>
              <a:t>所示为一个利用</a:t>
            </a:r>
            <a:r>
              <a:rPr lang="en-US" altLang="zh-CN" sz="2400" b="1" dirty="0">
                <a:solidFill>
                  <a:schemeClr val="accent2"/>
                </a:solidFill>
              </a:rPr>
              <a:t>74LS244</a:t>
            </a:r>
            <a:r>
              <a:rPr lang="zh-CN" altLang="en-US" sz="2400" b="1" dirty="0">
                <a:solidFill>
                  <a:schemeClr val="accent2"/>
                </a:solidFill>
              </a:rPr>
              <a:t>和</a:t>
            </a:r>
            <a:r>
              <a:rPr lang="en-US" altLang="zh-CN" sz="2400" b="1" dirty="0">
                <a:solidFill>
                  <a:schemeClr val="accent2"/>
                </a:solidFill>
              </a:rPr>
              <a:t>74LS273</a:t>
            </a:r>
            <a:r>
              <a:rPr lang="zh-CN" altLang="en-US" sz="2400" b="1" dirty="0">
                <a:solidFill>
                  <a:schemeClr val="accent2"/>
                </a:solidFill>
              </a:rPr>
              <a:t>芯片，将</a:t>
            </a:r>
            <a:r>
              <a:rPr lang="en-US" altLang="zh-CN" sz="2400" b="1" dirty="0">
                <a:solidFill>
                  <a:schemeClr val="accent2"/>
                </a:solidFill>
              </a:rPr>
              <a:t>P0</a:t>
            </a:r>
            <a:r>
              <a:rPr lang="zh-CN" altLang="en-US" sz="2400" b="1" dirty="0">
                <a:solidFill>
                  <a:schemeClr val="accent2"/>
                </a:solidFill>
              </a:rPr>
              <a:t>口扩展成简单的输入</a:t>
            </a:r>
            <a:r>
              <a:rPr lang="en-US" altLang="zh-CN" sz="2400" b="1" dirty="0">
                <a:solidFill>
                  <a:schemeClr val="accent2"/>
                </a:solidFill>
              </a:rPr>
              <a:t>/</a:t>
            </a:r>
            <a:r>
              <a:rPr lang="zh-CN" altLang="en-US" sz="2400" b="1" dirty="0">
                <a:solidFill>
                  <a:schemeClr val="accent2"/>
                </a:solidFill>
              </a:rPr>
              <a:t>输出口的电路。编写程序通过发光二极管显示按钮开关状态。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613595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12.2  </a:t>
            </a:r>
            <a:r>
              <a:rPr lang="zh-CN" altLang="en-US" sz="2800" b="1" dirty="0">
                <a:solidFill>
                  <a:srgbClr val="FF0000"/>
                </a:solidFill>
              </a:rPr>
              <a:t>简单</a:t>
            </a:r>
            <a:r>
              <a:rPr lang="en-US" altLang="zh-CN" sz="2800" b="1" dirty="0">
                <a:solidFill>
                  <a:srgbClr val="FF0000"/>
                </a:solidFill>
              </a:rPr>
              <a:t>I/O</a:t>
            </a:r>
            <a:r>
              <a:rPr lang="zh-CN" altLang="en-US" sz="2800" b="1" dirty="0">
                <a:solidFill>
                  <a:srgbClr val="FF0000"/>
                </a:solidFill>
              </a:rPr>
              <a:t>接口的扩展</a:t>
            </a:r>
          </a:p>
        </p:txBody>
      </p:sp>
      <p:sp>
        <p:nvSpPr>
          <p:cNvPr id="6" name="矩形 5"/>
          <p:cNvSpPr/>
          <p:nvPr/>
        </p:nvSpPr>
        <p:spPr>
          <a:xfrm>
            <a:off x="0" y="1362679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2400" b="1" dirty="0" smtClean="0">
                <a:solidFill>
                  <a:srgbClr val="333399"/>
                </a:solidFill>
              </a:rPr>
              <a:t>        所谓</a:t>
            </a:r>
            <a:r>
              <a:rPr lang="zh-CN" altLang="en-US" sz="2400" b="1" dirty="0">
                <a:solidFill>
                  <a:srgbClr val="333399"/>
                </a:solidFill>
              </a:rPr>
              <a:t>简单</a:t>
            </a:r>
            <a:r>
              <a:rPr lang="en-US" altLang="zh-CN" sz="2400" b="1" dirty="0">
                <a:solidFill>
                  <a:srgbClr val="333399"/>
                </a:solidFill>
              </a:rPr>
              <a:t>I/O</a:t>
            </a:r>
            <a:r>
              <a:rPr lang="zh-CN" altLang="en-US" sz="2400" b="1" dirty="0">
                <a:solidFill>
                  <a:srgbClr val="333399"/>
                </a:solidFill>
              </a:rPr>
              <a:t>接口是指利用通用锁存器和三态缓冲器实现的</a:t>
            </a:r>
            <a:r>
              <a:rPr lang="en-US" altLang="zh-CN" sz="2400" b="1" dirty="0">
                <a:solidFill>
                  <a:srgbClr val="333399"/>
                </a:solidFill>
              </a:rPr>
              <a:t>I/O</a:t>
            </a:r>
            <a:r>
              <a:rPr lang="zh-CN" altLang="en-US" sz="2400" b="1" dirty="0">
                <a:solidFill>
                  <a:srgbClr val="333399"/>
                </a:solidFill>
              </a:rPr>
              <a:t>接口。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5760379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>
                <a:solidFill>
                  <a:srgbClr val="000000"/>
                </a:solidFill>
              </a:rPr>
              <a:pPr/>
              <a:t>20</a:t>
            </a:fld>
            <a:endParaRPr lang="en-US" altLang="zh-CN" dirty="0">
              <a:solidFill>
                <a:srgbClr val="00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9" y="842728"/>
            <a:ext cx="8923461" cy="409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354895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>
                <a:solidFill>
                  <a:srgbClr val="000000"/>
                </a:solidFill>
              </a:rPr>
              <a:pPr/>
              <a:t>21</a:t>
            </a:fld>
            <a:endParaRPr lang="en-US" altLang="zh-CN" dirty="0">
              <a:solidFill>
                <a:srgbClr val="0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578346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2"/>
                </a:solidFill>
              </a:rPr>
              <a:t>        实现所要求功能的程序清单如下：</a:t>
            </a:r>
          </a:p>
          <a:p>
            <a:pPr algn="l">
              <a:lnSpc>
                <a:spcPct val="150000"/>
              </a:lnSpc>
            </a:pPr>
            <a:r>
              <a:rPr lang="zh-CN" altLang="en-US" sz="2400" b="1" dirty="0">
                <a:solidFill>
                  <a:schemeClr val="accent2"/>
                </a:solidFill>
              </a:rPr>
              <a:t>        汇编语言源程序：</a:t>
            </a:r>
          </a:p>
          <a:p>
            <a:pPr algn="l">
              <a:lnSpc>
                <a:spcPct val="150000"/>
              </a:lnSpc>
            </a:pPr>
            <a:r>
              <a:rPr lang="zh-CN" altLang="en-US" sz="2400" dirty="0"/>
              <a:t>      </a:t>
            </a:r>
            <a:r>
              <a:rPr lang="zh-CN" altLang="en-US" sz="2400" dirty="0" smtClean="0"/>
              <a:t>      </a:t>
            </a:r>
            <a:r>
              <a:rPr lang="en-US" altLang="zh-CN" sz="2400" dirty="0" smtClean="0"/>
              <a:t>ORG    0000H</a:t>
            </a:r>
            <a:endParaRPr lang="en-US" altLang="zh-CN" sz="2400" dirty="0"/>
          </a:p>
          <a:p>
            <a:pPr algn="l">
              <a:lnSpc>
                <a:spcPct val="150000"/>
              </a:lnSpc>
            </a:pPr>
            <a:r>
              <a:rPr lang="en-US" altLang="zh-CN" sz="2400" dirty="0" smtClean="0"/>
              <a:t>DDIS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>MOV  </a:t>
            </a:r>
            <a:r>
              <a:rPr lang="en-US" altLang="zh-CN" sz="2400" dirty="0"/>
              <a:t>	DPTR</a:t>
            </a:r>
            <a:r>
              <a:rPr lang="zh-CN" altLang="en-US" sz="2400" dirty="0"/>
              <a:t>，</a:t>
            </a:r>
            <a:r>
              <a:rPr lang="en-US" altLang="zh-CN" sz="2400" dirty="0"/>
              <a:t>#0FEFFH   	</a:t>
            </a:r>
            <a:r>
              <a:rPr lang="zh-CN" altLang="en-US" sz="2400" dirty="0"/>
              <a:t>；</a:t>
            </a:r>
            <a:r>
              <a:rPr lang="zh-CN" altLang="en-US" sz="2400" b="1" dirty="0">
                <a:solidFill>
                  <a:schemeClr val="accent2"/>
                </a:solidFill>
              </a:rPr>
              <a:t>输入口地址→</a:t>
            </a:r>
            <a:r>
              <a:rPr lang="en-US" altLang="zh-CN" sz="2400" b="1" dirty="0">
                <a:solidFill>
                  <a:schemeClr val="accent2"/>
                </a:solidFill>
              </a:rPr>
              <a:t>DPTR </a:t>
            </a:r>
          </a:p>
          <a:p>
            <a:pPr algn="l">
              <a:lnSpc>
                <a:spcPct val="150000"/>
              </a:lnSpc>
            </a:pPr>
            <a:r>
              <a:rPr lang="en-US" altLang="zh-CN" sz="2400" dirty="0"/>
              <a:t>LP</a:t>
            </a:r>
            <a:r>
              <a:rPr lang="zh-CN" altLang="en-US" sz="2400" dirty="0"/>
              <a:t>：   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MOVX  </a:t>
            </a:r>
            <a:r>
              <a:rPr lang="en-US" altLang="zh-CN" sz="2400" dirty="0"/>
              <a:t>	A</a:t>
            </a:r>
            <a:r>
              <a:rPr lang="zh-CN" altLang="en-US" sz="2400" dirty="0"/>
              <a:t>，</a:t>
            </a:r>
            <a:r>
              <a:rPr lang="en-US" altLang="zh-CN" sz="2400" dirty="0"/>
              <a:t>@DPTR	    	</a:t>
            </a:r>
            <a:r>
              <a:rPr lang="zh-CN" altLang="en-US" sz="2400" dirty="0"/>
              <a:t>；</a:t>
            </a:r>
            <a:r>
              <a:rPr lang="zh-CN" altLang="en-US" sz="2400" b="1" dirty="0">
                <a:solidFill>
                  <a:schemeClr val="accent2"/>
                </a:solidFill>
              </a:rPr>
              <a:t>按钮开关状态读入</a:t>
            </a:r>
            <a:r>
              <a:rPr lang="en-US" altLang="zh-CN" sz="2400" b="1" dirty="0">
                <a:solidFill>
                  <a:schemeClr val="accent2"/>
                </a:solidFill>
              </a:rPr>
              <a:t>A</a:t>
            </a:r>
            <a:r>
              <a:rPr lang="zh-CN" altLang="en-US" sz="2400" b="1" dirty="0">
                <a:solidFill>
                  <a:schemeClr val="accent2"/>
                </a:solidFill>
              </a:rPr>
              <a:t>中</a:t>
            </a:r>
          </a:p>
          <a:p>
            <a:pPr algn="l">
              <a:lnSpc>
                <a:spcPct val="150000"/>
              </a:lnSpc>
            </a:pPr>
            <a:r>
              <a:rPr lang="zh-CN" altLang="en-US" sz="2400" dirty="0"/>
              <a:t>         	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MOVX  </a:t>
            </a:r>
            <a:r>
              <a:rPr lang="en-US" altLang="zh-CN" sz="2400" dirty="0"/>
              <a:t>	@DPTR</a:t>
            </a:r>
            <a:r>
              <a:rPr lang="zh-CN" altLang="en-US" sz="2400" dirty="0"/>
              <a:t>，</a:t>
            </a:r>
            <a:r>
              <a:rPr lang="en-US" altLang="zh-CN" sz="2400" dirty="0"/>
              <a:t>A	    	</a:t>
            </a:r>
            <a:r>
              <a:rPr lang="zh-CN" altLang="en-US" sz="2400" dirty="0"/>
              <a:t>；</a:t>
            </a:r>
            <a:r>
              <a:rPr lang="en-US" altLang="zh-CN" sz="2400" b="1" dirty="0">
                <a:solidFill>
                  <a:schemeClr val="accent2"/>
                </a:solidFill>
              </a:rPr>
              <a:t>A</a:t>
            </a:r>
            <a:r>
              <a:rPr lang="zh-CN" altLang="en-US" sz="2400" b="1" dirty="0">
                <a:solidFill>
                  <a:schemeClr val="accent2"/>
                </a:solidFill>
              </a:rPr>
              <a:t>中数据送显示输出口</a:t>
            </a:r>
          </a:p>
          <a:p>
            <a:pPr algn="l">
              <a:lnSpc>
                <a:spcPct val="150000"/>
              </a:lnSpc>
            </a:pPr>
            <a:r>
              <a:rPr lang="zh-CN" altLang="en-US" sz="2400" dirty="0"/>
              <a:t>         	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SJMP    </a:t>
            </a:r>
            <a:r>
              <a:rPr lang="en-US" altLang="zh-CN" sz="2400" dirty="0"/>
              <a:t>	LP   	 	    	</a:t>
            </a:r>
            <a:r>
              <a:rPr lang="zh-CN" altLang="en-US" sz="2400" dirty="0"/>
              <a:t>；</a:t>
            </a:r>
            <a:r>
              <a:rPr lang="zh-CN" altLang="en-US" sz="2400" b="1" dirty="0">
                <a:solidFill>
                  <a:schemeClr val="accent2"/>
                </a:solidFill>
              </a:rPr>
              <a:t>反复连续执行 </a:t>
            </a:r>
          </a:p>
          <a:p>
            <a:pPr algn="l">
              <a:lnSpc>
                <a:spcPct val="150000"/>
              </a:lnSpc>
            </a:pPr>
            <a:r>
              <a:rPr lang="zh-CN" altLang="en-US" sz="2400" dirty="0"/>
              <a:t>         	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END</a:t>
            </a:r>
            <a:endParaRPr lang="en-US" altLang="zh-CN" sz="2400" dirty="0"/>
          </a:p>
        </p:txBody>
      </p:sp>
    </p:spTree>
    <p:extLst>
      <p:ext uri="{BB962C8B-B14F-4D97-AF65-F5344CB8AC3E}">
        <p14:creationId xmlns:p14="http://schemas.microsoft.com/office/powerpoint/2010/main" val="379558137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>
                <a:solidFill>
                  <a:srgbClr val="000000"/>
                </a:solidFill>
              </a:rPr>
              <a:pPr/>
              <a:t>22</a:t>
            </a:fld>
            <a:endParaRPr lang="en-US" altLang="zh-CN" dirty="0">
              <a:solidFill>
                <a:srgbClr val="00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404991"/>
            <a:ext cx="914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</a:pPr>
            <a:r>
              <a:rPr lang="en-US" altLang="zh-CN" sz="2400" b="1" dirty="0">
                <a:solidFill>
                  <a:schemeClr val="accent2"/>
                </a:solidFill>
              </a:rPr>
              <a:t>*C51</a:t>
            </a:r>
            <a:r>
              <a:rPr lang="zh-CN" altLang="en-US" sz="2400" b="1" dirty="0">
                <a:solidFill>
                  <a:schemeClr val="accent2"/>
                </a:solidFill>
              </a:rPr>
              <a:t>源程序：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#include&lt;regx52.h&gt;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#include&lt;</a:t>
            </a:r>
            <a:r>
              <a:rPr lang="en-US" altLang="zh-CN" sz="2400" dirty="0" err="1">
                <a:solidFill>
                  <a:srgbClr val="000000"/>
                </a:solidFill>
              </a:rPr>
              <a:t>absacc.h</a:t>
            </a:r>
            <a:r>
              <a:rPr lang="en-US" altLang="zh-CN" sz="2400" dirty="0">
                <a:solidFill>
                  <a:srgbClr val="000000"/>
                </a:solidFill>
              </a:rPr>
              <a:t>&gt;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#define XP0 XBYTE[0x0feff]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unsigned char temp</a:t>
            </a:r>
            <a:r>
              <a:rPr lang="zh-CN" altLang="en-US" sz="2400" dirty="0">
                <a:solidFill>
                  <a:srgbClr val="000000"/>
                </a:solidFill>
              </a:rPr>
              <a:t>；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void main()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{  temp = XP0</a:t>
            </a:r>
            <a:r>
              <a:rPr lang="zh-CN" altLang="en-US" sz="2400" dirty="0">
                <a:solidFill>
                  <a:srgbClr val="000000"/>
                </a:solidFill>
              </a:rPr>
              <a:t>；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400" dirty="0">
                <a:solidFill>
                  <a:srgbClr val="000000"/>
                </a:solidFill>
              </a:rPr>
              <a:t>  </a:t>
            </a:r>
            <a:r>
              <a:rPr lang="en-US" altLang="zh-CN" sz="2400" dirty="0">
                <a:solidFill>
                  <a:srgbClr val="000000"/>
                </a:solidFill>
              </a:rPr>
              <a:t>XP0 = temp</a:t>
            </a:r>
            <a:r>
              <a:rPr lang="zh-CN" altLang="en-US" sz="2400" dirty="0">
                <a:solidFill>
                  <a:srgbClr val="000000"/>
                </a:solidFill>
              </a:rPr>
              <a:t>；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while(1)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  { }</a:t>
            </a:r>
          </a:p>
          <a:p>
            <a:pPr lvl="0" algn="l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64534772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757BF022-40B5-4B17-8A08-48756A3A2F26}" type="slidenum">
              <a:rPr lang="zh-CN" altLang="en-US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13314" name="内容占位符 1"/>
          <p:cNvSpPr>
            <a:spLocks noGrp="1"/>
          </p:cNvSpPr>
          <p:nvPr>
            <p:ph/>
          </p:nvPr>
        </p:nvSpPr>
        <p:spPr>
          <a:xfrm>
            <a:off x="0" y="609600"/>
            <a:ext cx="9144000" cy="5410200"/>
          </a:xfrm>
        </p:spPr>
        <p:txBody>
          <a:bodyPr/>
          <a:lstStyle/>
          <a:p>
            <a:pPr algn="ctr">
              <a:lnSpc>
                <a:spcPct val="140000"/>
              </a:lnSpc>
            </a:pPr>
            <a:endParaRPr lang="zh-CN" altLang="en-US" sz="2800" b="1" dirty="0" smtClean="0">
              <a:solidFill>
                <a:srgbClr val="FF0000"/>
              </a:solidFill>
            </a:endParaRPr>
          </a:p>
          <a:p>
            <a:pPr>
              <a:lnSpc>
                <a:spcPct val="140000"/>
              </a:lnSpc>
            </a:pPr>
            <a:r>
              <a:rPr lang="zh-CN" altLang="en-US" dirty="0" smtClean="0"/>
              <a:t>先介绍可编程并行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接口芯片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3333CC"/>
                </a:solidFill>
              </a:rPr>
              <a:t>应用特性</a:t>
            </a:r>
            <a:r>
              <a:rPr lang="zh-CN" altLang="en-US" dirty="0" smtClean="0"/>
              <a:t>，然后介绍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与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3333CC"/>
                </a:solidFill>
              </a:rPr>
              <a:t>接口电路</a:t>
            </a:r>
            <a:r>
              <a:rPr lang="zh-CN" altLang="en-US" dirty="0" smtClean="0"/>
              <a:t>以及</a:t>
            </a:r>
            <a:r>
              <a:rPr lang="zh-CN" altLang="en-US" b="1" dirty="0" smtClean="0">
                <a:solidFill>
                  <a:srgbClr val="3333CC"/>
                </a:solidFill>
              </a:rPr>
              <a:t>软件设计</a:t>
            </a:r>
            <a:r>
              <a:rPr lang="zh-CN" altLang="en-US" dirty="0" smtClean="0"/>
              <a:t>。</a:t>
            </a:r>
          </a:p>
          <a:p>
            <a:pPr>
              <a:lnSpc>
                <a:spcPct val="140000"/>
              </a:lnSpc>
            </a:pPr>
            <a:endParaRPr lang="en-US" altLang="zh-CN" kern="1200" dirty="0" smtClean="0">
              <a:solidFill>
                <a:srgbClr val="9900CC"/>
              </a:solidFill>
              <a:latin typeface="Arial" charset="0"/>
              <a:ea typeface="宋体" pitchFamily="2" charset="-122"/>
            </a:endParaRPr>
          </a:p>
          <a:p>
            <a:pPr>
              <a:lnSpc>
                <a:spcPct val="140000"/>
              </a:lnSpc>
            </a:pPr>
            <a:r>
              <a:rPr lang="en-US" altLang="zh-CN" kern="1200" dirty="0" smtClean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12.3.1  </a:t>
            </a:r>
            <a:r>
              <a:rPr lang="en-US" altLang="zh-CN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82C55</a:t>
            </a:r>
            <a:r>
              <a:rPr lang="zh-CN" altLang="en-US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芯片简介</a:t>
            </a:r>
          </a:p>
          <a:p>
            <a:pPr>
              <a:lnSpc>
                <a:spcPct val="140000"/>
              </a:lnSpc>
            </a:pPr>
            <a:r>
              <a:rPr lang="en-US" altLang="zh-CN" dirty="0" smtClean="0">
                <a:ea typeface="宋体" charset="-122"/>
              </a:rPr>
              <a:t>Intel</a:t>
            </a:r>
            <a:r>
              <a:rPr lang="zh-CN" altLang="en-US" dirty="0" smtClean="0"/>
              <a:t>公司的可编程并行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接口芯片，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3</a:t>
            </a:r>
            <a:r>
              <a:rPr lang="zh-CN" altLang="en-US" b="1" dirty="0" smtClean="0">
                <a:solidFill>
                  <a:srgbClr val="3333CC"/>
                </a:solidFill>
              </a:rPr>
              <a:t>个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8</a:t>
            </a:r>
            <a:r>
              <a:rPr lang="zh-CN" altLang="en-US" b="1" dirty="0" smtClean="0">
                <a:solidFill>
                  <a:srgbClr val="3333CC"/>
                </a:solidFill>
              </a:rPr>
              <a:t>位并行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I/O</a:t>
            </a:r>
            <a:r>
              <a:rPr lang="zh-CN" altLang="en-US" b="1" dirty="0" smtClean="0">
                <a:solidFill>
                  <a:srgbClr val="3333CC"/>
                </a:solidFill>
              </a:rPr>
              <a:t>口，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3</a:t>
            </a:r>
            <a:r>
              <a:rPr lang="zh-CN" altLang="en-US" b="1" dirty="0" smtClean="0">
                <a:solidFill>
                  <a:srgbClr val="3333CC"/>
                </a:solidFill>
              </a:rPr>
              <a:t>种工作方式，</a:t>
            </a:r>
            <a:r>
              <a:rPr lang="zh-CN" altLang="en-US" dirty="0" smtClean="0"/>
              <a:t>单片机与多种外设连接时的</a:t>
            </a:r>
            <a:r>
              <a:rPr lang="zh-CN" altLang="en-US" b="1" dirty="0" smtClean="0">
                <a:solidFill>
                  <a:srgbClr val="3333CC"/>
                </a:solidFill>
              </a:rPr>
              <a:t>中间接口电路。</a:t>
            </a:r>
            <a:r>
              <a:rPr lang="zh-CN" altLang="en-US" dirty="0" smtClean="0"/>
              <a:t>引脚及内部结构如</a:t>
            </a:r>
            <a:r>
              <a:rPr lang="zh-CN" altLang="en-US" b="1" dirty="0" smtClean="0">
                <a:solidFill>
                  <a:srgbClr val="3333CC"/>
                </a:solidFill>
                <a:hlinkClick r:id="" action="ppaction://hlinkshowjump?jump=nextslide"/>
              </a:rPr>
              <a:t>图</a:t>
            </a:r>
            <a:r>
              <a:rPr lang="en-US" altLang="zh-CN" b="1" dirty="0" smtClean="0">
                <a:solidFill>
                  <a:srgbClr val="3333CC"/>
                </a:solidFill>
                <a:hlinkClick r:id="" action="ppaction://hlinkshowjump?jump=nextslide"/>
              </a:rPr>
              <a:t>12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" action="ppaction://hlinkshowjump?jump=nextslide"/>
              </a:rPr>
              <a:t>-3</a:t>
            </a:r>
            <a:r>
              <a:rPr lang="zh-CN" altLang="en-US" dirty="0" smtClean="0"/>
              <a:t>和</a:t>
            </a:r>
            <a:r>
              <a:rPr lang="zh-CN" altLang="en-US" b="1" dirty="0" smtClean="0">
                <a:solidFill>
                  <a:srgbClr val="3333CC"/>
                </a:solidFill>
                <a:hlinkClick r:id="" action="ppaction://hlinkshowjump?jump=nextslide"/>
              </a:rPr>
              <a:t>图</a:t>
            </a:r>
            <a:r>
              <a:rPr lang="en-US" altLang="zh-CN" b="1" dirty="0" smtClean="0">
                <a:solidFill>
                  <a:srgbClr val="3333CC"/>
                </a:solidFill>
                <a:hlinkClick r:id="" action="ppaction://hlinkshowjump?jump=nextslide"/>
              </a:rPr>
              <a:t>12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" action="ppaction://hlinkshowjump?jump=nextslide"/>
              </a:rPr>
              <a:t>-4</a:t>
            </a:r>
            <a:r>
              <a:rPr lang="zh-CN" altLang="en-US" b="1" dirty="0" smtClean="0">
                <a:ea typeface="宋体" charset="-122"/>
              </a:rPr>
              <a:t>所示</a:t>
            </a:r>
            <a:r>
              <a:rPr lang="zh-CN" altLang="en-US" dirty="0" smtClean="0"/>
              <a:t>。</a:t>
            </a:r>
          </a:p>
          <a:p>
            <a:pPr>
              <a:lnSpc>
                <a:spcPct val="140000"/>
              </a:lnSpc>
            </a:pPr>
            <a:endParaRPr lang="zh-CN" altLang="en-US" dirty="0" smtClean="0"/>
          </a:p>
        </p:txBody>
      </p:sp>
      <p:sp>
        <p:nvSpPr>
          <p:cNvPr id="2" name="矩形 1"/>
          <p:cNvSpPr/>
          <p:nvPr/>
        </p:nvSpPr>
        <p:spPr>
          <a:xfrm>
            <a:off x="0" y="662034"/>
            <a:ext cx="9144000" cy="695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342900">
              <a:lnSpc>
                <a:spcPct val="140000"/>
              </a:lnSpc>
              <a:spcBef>
                <a:spcPct val="20000"/>
              </a:spcBef>
            </a:pPr>
            <a:r>
              <a:rPr lang="en-US" altLang="zh-CN" sz="2800" b="1" kern="0" dirty="0">
                <a:solidFill>
                  <a:srgbClr val="FF0000"/>
                </a:solidFill>
                <a:latin typeface="Arial"/>
                <a:ea typeface="幼圆"/>
              </a:rPr>
              <a:t>12.3  </a:t>
            </a:r>
            <a:r>
              <a:rPr lang="zh-CN" altLang="en-US" sz="2800" b="1" kern="0" dirty="0">
                <a:solidFill>
                  <a:srgbClr val="FF0000"/>
                </a:solidFill>
                <a:latin typeface="Arial"/>
                <a:ea typeface="幼圆"/>
              </a:rPr>
              <a:t>利用可编程接口芯片</a:t>
            </a:r>
            <a:r>
              <a:rPr lang="en-US" altLang="zh-CN" sz="2800" b="1" kern="0" dirty="0">
                <a:solidFill>
                  <a:srgbClr val="FF0000"/>
                </a:solidFill>
                <a:latin typeface="Arial"/>
                <a:ea typeface="幼圆"/>
              </a:rPr>
              <a:t>82C55</a:t>
            </a:r>
            <a:r>
              <a:rPr lang="zh-CN" altLang="en-US" sz="2800" b="1" kern="0" dirty="0">
                <a:solidFill>
                  <a:srgbClr val="FF0000"/>
                </a:solidFill>
                <a:latin typeface="Arial"/>
                <a:ea typeface="幼圆"/>
              </a:rPr>
              <a:t>扩展并行口</a:t>
            </a:r>
          </a:p>
        </p:txBody>
      </p:sp>
    </p:spTree>
    <p:extLst>
      <p:ext uri="{BB962C8B-B14F-4D97-AF65-F5344CB8AC3E}">
        <p14:creationId xmlns:p14="http://schemas.microsoft.com/office/powerpoint/2010/main" val="361837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DED9B513-033D-45DF-B573-0505E529F76C}" type="slidenum">
              <a:rPr lang="zh-CN" altLang="en-US"/>
              <a:pPr>
                <a:defRPr/>
              </a:pPr>
              <a:t>24</a:t>
            </a:fld>
            <a:endParaRPr lang="en-US" altLang="zh-CN"/>
          </a:p>
        </p:txBody>
      </p:sp>
      <p:pic>
        <p:nvPicPr>
          <p:cNvPr id="14349" name="Picture 13" descr="9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6250"/>
            <a:ext cx="3363912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50" name="Rectangle 14"/>
          <p:cNvSpPr>
            <a:spLocks noChangeArrowheads="1"/>
          </p:cNvSpPr>
          <p:nvPr/>
        </p:nvSpPr>
        <p:spPr bwMode="auto">
          <a:xfrm>
            <a:off x="722433" y="5997575"/>
            <a:ext cx="782137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12-3</a:t>
            </a:r>
            <a:r>
              <a:rPr lang="en-US" altLang="zh-CN" sz="2000" b="1" dirty="0" smtClean="0">
                <a:solidFill>
                  <a:srgbClr val="3333CC"/>
                </a:solidFill>
              </a:rPr>
              <a:t>  </a:t>
            </a:r>
            <a:r>
              <a:rPr lang="en-US" altLang="zh-CN" sz="2000" b="1" dirty="0">
                <a:solidFill>
                  <a:srgbClr val="3333CC"/>
                </a:solidFill>
              </a:rPr>
              <a:t>82C55</a:t>
            </a:r>
            <a:r>
              <a:rPr lang="zh-CN" altLang="en-US" sz="2000" b="1" dirty="0">
                <a:solidFill>
                  <a:srgbClr val="3333CC"/>
                </a:solidFill>
              </a:rPr>
              <a:t>的引脚图                          </a:t>
            </a:r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12-4</a:t>
            </a:r>
            <a:r>
              <a:rPr lang="en-US" altLang="zh-CN" sz="2000" b="1" dirty="0" smtClean="0">
                <a:solidFill>
                  <a:srgbClr val="3333CC"/>
                </a:solidFill>
              </a:rPr>
              <a:t>  </a:t>
            </a:r>
            <a:r>
              <a:rPr lang="en-US" altLang="zh-CN" sz="2000" b="1" dirty="0">
                <a:solidFill>
                  <a:srgbClr val="3333CC"/>
                </a:solidFill>
              </a:rPr>
              <a:t>82C55</a:t>
            </a:r>
            <a:r>
              <a:rPr lang="zh-CN" altLang="en-US" sz="2000" b="1" dirty="0">
                <a:solidFill>
                  <a:srgbClr val="3333CC"/>
                </a:solidFill>
              </a:rPr>
              <a:t>的内部结构</a:t>
            </a:r>
          </a:p>
        </p:txBody>
      </p:sp>
      <p:pic>
        <p:nvPicPr>
          <p:cNvPr id="14351" name="Picture 15" descr="9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1268413"/>
            <a:ext cx="5040312" cy="410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682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DA160930-A652-4E4C-BE08-DED2494D6730}" type="slidenum">
              <a:rPr lang="zh-CN" altLang="en-US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15362" name="内容占位符 1"/>
          <p:cNvSpPr>
            <a:spLocks noGrp="1"/>
          </p:cNvSpPr>
          <p:nvPr>
            <p:ph/>
          </p:nvPr>
        </p:nvSpPr>
        <p:spPr>
          <a:xfrm>
            <a:off x="0" y="558800"/>
            <a:ext cx="9144000" cy="5410200"/>
          </a:xfrm>
        </p:spPr>
        <p:txBody>
          <a:bodyPr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        1</a:t>
            </a:r>
            <a:r>
              <a:rPr lang="zh-CN" altLang="en-US" b="1" dirty="0" smtClean="0">
                <a:solidFill>
                  <a:srgbClr val="FF3300"/>
                </a:solidFill>
              </a:rPr>
              <a:t>．引脚说明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 smtClean="0"/>
              <a:t>        共</a:t>
            </a:r>
            <a:r>
              <a:rPr lang="en-US" altLang="zh-CN" b="1" dirty="0" smtClean="0">
                <a:solidFill>
                  <a:srgbClr val="3366FF"/>
                </a:solidFill>
                <a:ea typeface="宋体" charset="-122"/>
              </a:rPr>
              <a:t>40</a:t>
            </a:r>
            <a:r>
              <a:rPr lang="zh-CN" altLang="en-US" b="1" dirty="0" smtClean="0">
                <a:solidFill>
                  <a:srgbClr val="3366FF"/>
                </a:solidFill>
              </a:rPr>
              <a:t>个引脚</a:t>
            </a:r>
            <a:r>
              <a:rPr lang="zh-CN" altLang="en-US" dirty="0" smtClean="0"/>
              <a:t>，</a:t>
            </a:r>
            <a:r>
              <a:rPr lang="zh-CN" altLang="en-US" b="1" dirty="0" smtClean="0">
                <a:solidFill>
                  <a:srgbClr val="3333CC"/>
                </a:solidFill>
              </a:rPr>
              <a:t>引脚功能如下</a:t>
            </a:r>
            <a:r>
              <a:rPr lang="zh-CN" altLang="en-US" dirty="0" smtClean="0"/>
              <a:t>：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       D7~D0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zh-CN" altLang="en-US" dirty="0" smtClean="0"/>
              <a:t>三态双向数据线，与单片机的</a:t>
            </a:r>
            <a:r>
              <a:rPr lang="en-US" altLang="zh-CN" dirty="0" smtClean="0">
                <a:ea typeface="宋体" charset="-122"/>
              </a:rPr>
              <a:t>P0</a:t>
            </a:r>
            <a:r>
              <a:rPr lang="zh-CN" altLang="en-US" dirty="0" smtClean="0"/>
              <a:t>口连接，用来与单片机之间传送数据信息。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             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：</a:t>
            </a:r>
            <a:r>
              <a:rPr lang="zh-CN" altLang="en-US" dirty="0" smtClean="0"/>
              <a:t>片选信号线，低有效，表示本芯片被选中。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             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：</a:t>
            </a:r>
            <a:r>
              <a:rPr lang="zh-CN" altLang="en-US" dirty="0" smtClean="0"/>
              <a:t>读信号线，低有效，读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端口数据的控制信号。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               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：</a:t>
            </a:r>
            <a:r>
              <a:rPr lang="zh-CN" altLang="en-US" dirty="0" smtClean="0"/>
              <a:t>写信号线，低电平有效，用来向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写入端口数据的控制信号。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       V</a:t>
            </a:r>
            <a:r>
              <a:rPr lang="en-US" altLang="zh-CN" b="1" baseline="-25000" dirty="0" smtClean="0">
                <a:solidFill>
                  <a:srgbClr val="3333CC"/>
                </a:solidFill>
                <a:ea typeface="宋体" charset="-122"/>
              </a:rPr>
              <a:t>CC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：</a:t>
            </a:r>
            <a:r>
              <a:rPr lang="en-US" altLang="zh-CN" dirty="0" smtClean="0">
                <a:ea typeface="宋体" charset="-122"/>
              </a:rPr>
              <a:t>+5V</a:t>
            </a:r>
            <a:r>
              <a:rPr lang="zh-CN" altLang="en-US" dirty="0" smtClean="0"/>
              <a:t>电源。</a:t>
            </a:r>
            <a:endParaRPr lang="en-US" altLang="zh-CN" dirty="0" smtClean="0"/>
          </a:p>
          <a:p>
            <a:pPr>
              <a:lnSpc>
                <a:spcPct val="130000"/>
              </a:lnSpc>
            </a:pPr>
            <a:endParaRPr lang="zh-CN" altLang="en-US" dirty="0" smtClean="0"/>
          </a:p>
          <a:p>
            <a:pPr>
              <a:lnSpc>
                <a:spcPct val="130000"/>
              </a:lnSpc>
            </a:pPr>
            <a:endParaRPr lang="zh-CN" altLang="en-US" dirty="0" smtClean="0"/>
          </a:p>
        </p:txBody>
      </p:sp>
      <p:graphicFrame>
        <p:nvGraphicFramePr>
          <p:cNvPr id="15370" name="Object 10"/>
          <p:cNvGraphicFramePr>
            <a:graphicFrameLocks noChangeAspect="1"/>
          </p:cNvGraphicFramePr>
          <p:nvPr/>
        </p:nvGraphicFramePr>
        <p:xfrm>
          <a:off x="4597400" y="2311400"/>
          <a:ext cx="914400" cy="198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566" name="Equation" r:id="rId3" imgW="914400" imgH="198720" progId="Equation.DSMT4">
                  <p:embed/>
                </p:oleObj>
              </mc:Choice>
              <mc:Fallback>
                <p:oleObj name="Equation" r:id="rId3" imgW="914400" imgH="1987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7400" y="2311400"/>
                        <a:ext cx="914400" cy="198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9453218"/>
              </p:ext>
            </p:extLst>
          </p:nvPr>
        </p:nvGraphicFramePr>
        <p:xfrm>
          <a:off x="749300" y="2857500"/>
          <a:ext cx="479425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567" name="Equation" r:id="rId5" imgW="228600" imgH="203040" progId="Equation.DSMT4">
                  <p:embed/>
                </p:oleObj>
              </mc:Choice>
              <mc:Fallback>
                <p:oleObj name="Equation" r:id="rId5" imgW="22860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9300" y="2857500"/>
                        <a:ext cx="479425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3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9447580"/>
              </p:ext>
            </p:extLst>
          </p:nvPr>
        </p:nvGraphicFramePr>
        <p:xfrm>
          <a:off x="731838" y="3408363"/>
          <a:ext cx="531812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568" name="Equation" r:id="rId7" imgW="253800" imgH="190440" progId="Equation.DSMT4">
                  <p:embed/>
                </p:oleObj>
              </mc:Choice>
              <mc:Fallback>
                <p:oleObj name="Equation" r:id="rId7" imgW="253800" imgH="190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838" y="3408363"/>
                        <a:ext cx="531812" cy="398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4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5227246"/>
              </p:ext>
            </p:extLst>
          </p:nvPr>
        </p:nvGraphicFramePr>
        <p:xfrm>
          <a:off x="735013" y="3979863"/>
          <a:ext cx="611187" cy="427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569" name="Equation" r:id="rId9" imgW="291960" imgH="203040" progId="Equation.DSMT4">
                  <p:embed/>
                </p:oleObj>
              </mc:Choice>
              <mc:Fallback>
                <p:oleObj name="Equation" r:id="rId9" imgW="29196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5013" y="3979863"/>
                        <a:ext cx="611187" cy="427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0342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998F0390-482C-4FBB-939F-66F7E35B2376}" type="slidenum">
              <a:rPr lang="zh-CN" altLang="en-US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16386" name="内容占位符 1"/>
          <p:cNvSpPr>
            <a:spLocks noGrp="1"/>
          </p:cNvSpPr>
          <p:nvPr>
            <p:ph/>
          </p:nvPr>
        </p:nvSpPr>
        <p:spPr>
          <a:xfrm>
            <a:off x="539750" y="620713"/>
            <a:ext cx="8229600" cy="541020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PA7</a:t>
            </a:r>
            <a:r>
              <a:rPr lang="zh-CN" altLang="en-US" dirty="0" smtClean="0">
                <a:solidFill>
                  <a:srgbClr val="3333CC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PA0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zh-CN" altLang="en-US" dirty="0" smtClean="0"/>
              <a:t>端口</a:t>
            </a:r>
            <a:r>
              <a:rPr lang="en-US" altLang="zh-CN" dirty="0" smtClean="0">
                <a:ea typeface="宋体" charset="-122"/>
              </a:rPr>
              <a:t>A</a:t>
            </a:r>
            <a:r>
              <a:rPr lang="zh-CN" altLang="en-US" dirty="0" smtClean="0"/>
              <a:t>输入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输出线。</a:t>
            </a:r>
          </a:p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PB7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PB0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：</a:t>
            </a:r>
            <a:r>
              <a:rPr lang="zh-CN" altLang="en-US" dirty="0" smtClean="0"/>
              <a:t>端口</a:t>
            </a:r>
            <a:r>
              <a:rPr lang="en-US" altLang="zh-CN" dirty="0" smtClean="0">
                <a:ea typeface="宋体" charset="-122"/>
              </a:rPr>
              <a:t>B</a:t>
            </a:r>
            <a:r>
              <a:rPr lang="zh-CN" altLang="en-US" dirty="0" smtClean="0"/>
              <a:t>输入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输出线。</a:t>
            </a:r>
          </a:p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PC7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PC0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：</a:t>
            </a:r>
            <a:r>
              <a:rPr lang="zh-CN" altLang="en-US" dirty="0" smtClean="0"/>
              <a:t>端口</a:t>
            </a:r>
            <a:r>
              <a:rPr lang="en-US" altLang="zh-CN" dirty="0" smtClean="0">
                <a:ea typeface="宋体" charset="-122"/>
              </a:rPr>
              <a:t>C</a:t>
            </a:r>
            <a:r>
              <a:rPr lang="zh-CN" altLang="en-US" dirty="0" smtClean="0"/>
              <a:t>输入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输出线。</a:t>
            </a:r>
          </a:p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A1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、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A0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：</a:t>
            </a:r>
            <a:r>
              <a:rPr lang="zh-CN" altLang="en-US" dirty="0" smtClean="0"/>
              <a:t>地址线，用来选择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内部的</a:t>
            </a:r>
            <a:r>
              <a:rPr lang="en-US" altLang="zh-CN" dirty="0" smtClean="0">
                <a:ea typeface="宋体" charset="-122"/>
              </a:rPr>
              <a:t>4</a:t>
            </a:r>
            <a:r>
              <a:rPr lang="zh-CN" altLang="en-US" dirty="0" smtClean="0"/>
              <a:t>个端口。</a:t>
            </a:r>
          </a:p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RESET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：</a:t>
            </a:r>
            <a:r>
              <a:rPr lang="zh-CN" altLang="en-US" dirty="0" smtClean="0"/>
              <a:t>复位引脚，高电平有效。</a:t>
            </a:r>
          </a:p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FF3300"/>
                </a:solidFill>
              </a:rPr>
              <a:t>．内部结构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dirty="0" smtClean="0"/>
              <a:t>如</a:t>
            </a:r>
            <a:r>
              <a:rPr lang="zh-CN" altLang="en-US" b="1" dirty="0" smtClean="0">
                <a:solidFill>
                  <a:srgbClr val="3333CC"/>
                </a:solidFill>
                <a:hlinkClick r:id="rId2" action="ppaction://hlinksldjump"/>
              </a:rPr>
              <a:t>图</a:t>
            </a:r>
            <a:r>
              <a:rPr lang="en-US" altLang="zh-CN" b="1" dirty="0" smtClean="0">
                <a:solidFill>
                  <a:srgbClr val="3333CC"/>
                </a:solidFill>
                <a:hlinkClick r:id="rId2" action="ppaction://hlinksldjump"/>
              </a:rPr>
              <a:t>12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rId2" action="ppaction://hlinksldjump"/>
              </a:rPr>
              <a:t>-4</a:t>
            </a:r>
            <a:r>
              <a:rPr lang="zh-CN" altLang="en-US" b="1" dirty="0" smtClean="0">
                <a:ea typeface="宋体" charset="-122"/>
              </a:rPr>
              <a:t>所示</a:t>
            </a:r>
            <a:r>
              <a:rPr lang="zh-CN" altLang="en-US" dirty="0" smtClean="0"/>
              <a:t>，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3</a:t>
            </a:r>
            <a:r>
              <a:rPr lang="zh-CN" altLang="en-US" b="1" dirty="0" smtClean="0">
                <a:solidFill>
                  <a:srgbClr val="3333CC"/>
                </a:solidFill>
              </a:rPr>
              <a:t>个并行数据输入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/</a:t>
            </a:r>
            <a:r>
              <a:rPr lang="zh-CN" altLang="en-US" b="1" dirty="0" smtClean="0">
                <a:solidFill>
                  <a:srgbClr val="3333CC"/>
                </a:solidFill>
              </a:rPr>
              <a:t>输出端口</a:t>
            </a:r>
            <a:r>
              <a:rPr lang="zh-CN" altLang="en-US" dirty="0" smtClean="0"/>
              <a:t>，</a:t>
            </a:r>
            <a:r>
              <a:rPr lang="zh-CN" altLang="en-US" b="1" dirty="0" smtClean="0">
                <a:solidFill>
                  <a:srgbClr val="3333CC"/>
                </a:solidFill>
              </a:rPr>
              <a:t>两种工作方式</a:t>
            </a:r>
            <a:r>
              <a:rPr lang="zh-CN" altLang="en-US" dirty="0" smtClean="0"/>
              <a:t>的控制电路，一个读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写控制逻辑电路和一个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位数据总线缓冲器。</a:t>
            </a:r>
          </a:p>
          <a:p>
            <a:pPr>
              <a:lnSpc>
                <a:spcPct val="130000"/>
              </a:lnSpc>
            </a:pPr>
            <a:r>
              <a:rPr lang="zh-CN" altLang="en-US" dirty="0" smtClean="0"/>
              <a:t>各部件的功能如下：</a:t>
            </a:r>
          </a:p>
          <a:p>
            <a:pPr>
              <a:lnSpc>
                <a:spcPct val="130000"/>
              </a:lnSpc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97524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9D6DC73A-B488-458E-AFC6-6F6977B250C0}" type="slidenum">
              <a:rPr lang="zh-CN" altLang="en-US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17410" name="内容占位符 1"/>
          <p:cNvSpPr>
            <a:spLocks noGrp="1"/>
          </p:cNvSpPr>
          <p:nvPr>
            <p:ph/>
          </p:nvPr>
        </p:nvSpPr>
        <p:spPr>
          <a:xfrm>
            <a:off x="0" y="546100"/>
            <a:ext cx="9144000" cy="541020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rgbClr val="FF3300"/>
                </a:solidFill>
              </a:rPr>
              <a:t>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FF3300"/>
                </a:solidFill>
              </a:rPr>
              <a:t>）端口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PA</a:t>
            </a:r>
            <a:r>
              <a:rPr lang="zh-CN" altLang="en-US" b="1" dirty="0" smtClean="0">
                <a:solidFill>
                  <a:srgbClr val="FF3300"/>
                </a:solidFill>
              </a:rPr>
              <a:t>、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PB</a:t>
            </a:r>
            <a:r>
              <a:rPr lang="zh-CN" altLang="en-US" b="1" dirty="0" smtClean="0">
                <a:solidFill>
                  <a:srgbClr val="FF3300"/>
                </a:solidFill>
              </a:rPr>
              <a:t>、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PC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zh-CN" dirty="0" smtClean="0">
                <a:ea typeface="宋体" charset="-122"/>
              </a:rPr>
              <a:t>3</a:t>
            </a:r>
            <a:r>
              <a:rPr lang="zh-CN" altLang="en-US" dirty="0" smtClean="0"/>
              <a:t>个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位并行口</a:t>
            </a:r>
            <a:r>
              <a:rPr lang="en-US" altLang="zh-CN" dirty="0" smtClean="0">
                <a:ea typeface="宋体" charset="-122"/>
              </a:rPr>
              <a:t>PA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和</a:t>
            </a:r>
            <a:r>
              <a:rPr lang="en-US" altLang="zh-CN" dirty="0" smtClean="0">
                <a:ea typeface="宋体" charset="-122"/>
              </a:rPr>
              <a:t>PC</a:t>
            </a:r>
            <a:r>
              <a:rPr lang="zh-CN" altLang="en-US" dirty="0" smtClean="0"/>
              <a:t>，都可以选为输入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输出工作模式，功能和结构上有差异。</a:t>
            </a:r>
          </a:p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PA</a:t>
            </a:r>
            <a:r>
              <a:rPr lang="zh-CN" altLang="en-US" b="1" dirty="0" smtClean="0">
                <a:solidFill>
                  <a:srgbClr val="FF3300"/>
                </a:solidFill>
              </a:rPr>
              <a:t>口：</a:t>
            </a:r>
            <a:r>
              <a:rPr lang="zh-CN" altLang="en-US" dirty="0" smtClean="0"/>
              <a:t>一个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位数据</a:t>
            </a:r>
            <a:r>
              <a:rPr lang="zh-CN" altLang="en-US" b="1" dirty="0" smtClean="0">
                <a:solidFill>
                  <a:srgbClr val="3333CC"/>
                </a:solidFill>
              </a:rPr>
              <a:t>输出锁存器和缓冲器</a:t>
            </a:r>
            <a:r>
              <a:rPr lang="zh-CN" altLang="en-US" dirty="0" smtClean="0"/>
              <a:t>；一个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位数据</a:t>
            </a:r>
            <a:r>
              <a:rPr lang="zh-CN" altLang="en-US" b="1" dirty="0" smtClean="0">
                <a:solidFill>
                  <a:srgbClr val="3333CC"/>
                </a:solidFill>
              </a:rPr>
              <a:t>输入锁存</a:t>
            </a:r>
            <a:r>
              <a:rPr lang="zh-CN" altLang="en-US" dirty="0" smtClean="0">
                <a:solidFill>
                  <a:srgbClr val="3333CC"/>
                </a:solidFill>
              </a:rPr>
              <a:t>器</a:t>
            </a:r>
            <a:r>
              <a:rPr lang="zh-CN" altLang="en-US" dirty="0" smtClean="0"/>
              <a:t>。</a:t>
            </a:r>
          </a:p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PB</a:t>
            </a:r>
            <a:r>
              <a:rPr lang="zh-CN" altLang="en-US" b="1" dirty="0" smtClean="0">
                <a:solidFill>
                  <a:srgbClr val="FF3300"/>
                </a:solidFill>
                <a:ea typeface="宋体" charset="-122"/>
              </a:rPr>
              <a:t>口：</a:t>
            </a:r>
            <a:r>
              <a:rPr lang="zh-CN" altLang="en-US" dirty="0" smtClean="0"/>
              <a:t>一个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位数据</a:t>
            </a:r>
            <a:r>
              <a:rPr lang="zh-CN" altLang="en-US" b="1" dirty="0" smtClean="0">
                <a:solidFill>
                  <a:srgbClr val="3333CC"/>
                </a:solidFill>
              </a:rPr>
              <a:t>输出锁存器和缓冲器</a:t>
            </a:r>
            <a:r>
              <a:rPr lang="zh-CN" altLang="en-US" dirty="0" smtClean="0"/>
              <a:t>；一个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位数据</a:t>
            </a:r>
            <a:r>
              <a:rPr lang="zh-CN" altLang="en-US" b="1" dirty="0" smtClean="0">
                <a:solidFill>
                  <a:srgbClr val="3333CC"/>
                </a:solidFill>
              </a:rPr>
              <a:t>输入缓冲器</a:t>
            </a:r>
            <a:r>
              <a:rPr lang="zh-CN" altLang="en-US" dirty="0" smtClean="0"/>
              <a:t>。</a:t>
            </a:r>
          </a:p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PC</a:t>
            </a:r>
            <a:r>
              <a:rPr lang="zh-CN" altLang="en-US" b="1" dirty="0" smtClean="0">
                <a:solidFill>
                  <a:srgbClr val="FF3300"/>
                </a:solidFill>
                <a:ea typeface="宋体" charset="-122"/>
              </a:rPr>
              <a:t>口：</a:t>
            </a:r>
            <a:r>
              <a:rPr lang="zh-CN" altLang="en-US" dirty="0" smtClean="0"/>
              <a:t>一个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位的</a:t>
            </a:r>
            <a:r>
              <a:rPr lang="zh-CN" altLang="en-US" b="1" dirty="0" smtClean="0">
                <a:solidFill>
                  <a:srgbClr val="3333CC"/>
                </a:solidFill>
              </a:rPr>
              <a:t>输出锁存器</a:t>
            </a:r>
            <a:r>
              <a:rPr lang="zh-CN" altLang="en-US" dirty="0" smtClean="0"/>
              <a:t>；一个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位数据</a:t>
            </a:r>
            <a:r>
              <a:rPr lang="zh-CN" altLang="en-US" b="1" dirty="0" smtClean="0">
                <a:solidFill>
                  <a:srgbClr val="3333CC"/>
                </a:solidFill>
              </a:rPr>
              <a:t>输入缓冲器</a:t>
            </a:r>
            <a:r>
              <a:rPr lang="zh-CN" altLang="en-US" dirty="0" smtClean="0"/>
              <a:t>。</a:t>
            </a:r>
          </a:p>
          <a:p>
            <a:pPr>
              <a:lnSpc>
                <a:spcPct val="130000"/>
              </a:lnSpc>
            </a:pPr>
            <a:r>
              <a:rPr lang="zh-CN" altLang="en-US" dirty="0" smtClean="0"/>
              <a:t>通常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PA</a:t>
            </a:r>
            <a:r>
              <a:rPr lang="zh-CN" altLang="en-US" b="1" dirty="0" smtClean="0">
                <a:solidFill>
                  <a:srgbClr val="FF3300"/>
                </a:solidFill>
              </a:rPr>
              <a:t>口、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PB</a:t>
            </a:r>
            <a:r>
              <a:rPr lang="zh-CN" altLang="en-US" b="1" dirty="0" smtClean="0">
                <a:solidFill>
                  <a:srgbClr val="FF3300"/>
                </a:solidFill>
              </a:rPr>
              <a:t>口</a:t>
            </a:r>
            <a:r>
              <a:rPr lang="zh-CN" altLang="en-US" dirty="0" smtClean="0"/>
              <a:t>作为输入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输出口，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PC</a:t>
            </a:r>
            <a:r>
              <a:rPr lang="zh-CN" altLang="en-US" b="1" dirty="0" smtClean="0">
                <a:solidFill>
                  <a:srgbClr val="FF3300"/>
                </a:solidFill>
              </a:rPr>
              <a:t>口</a:t>
            </a:r>
            <a:r>
              <a:rPr lang="zh-CN" altLang="en-US" dirty="0" smtClean="0"/>
              <a:t>既可作为输入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输出口，也可在软件控制下，分为两个</a:t>
            </a:r>
            <a:r>
              <a:rPr lang="en-US" altLang="zh-CN" dirty="0" smtClean="0">
                <a:ea typeface="宋体" charset="-122"/>
              </a:rPr>
              <a:t>4</a:t>
            </a:r>
            <a:r>
              <a:rPr lang="zh-CN" altLang="en-US" dirty="0" smtClean="0"/>
              <a:t>位的端口，作为端口</a:t>
            </a:r>
            <a:r>
              <a:rPr lang="en-US" altLang="zh-CN" dirty="0" smtClean="0">
                <a:ea typeface="宋体" charset="-122"/>
              </a:rPr>
              <a:t>PA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选通方式操作时的状态控制信号。</a:t>
            </a:r>
          </a:p>
        </p:txBody>
      </p:sp>
    </p:spTree>
    <p:extLst>
      <p:ext uri="{BB962C8B-B14F-4D97-AF65-F5344CB8AC3E}">
        <p14:creationId xmlns:p14="http://schemas.microsoft.com/office/powerpoint/2010/main" val="392604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40BC63E1-C2B4-40C9-859D-8383CAA85776}" type="slidenum">
              <a:rPr lang="zh-CN" altLang="en-US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18434" name="内容占位符 1"/>
          <p:cNvSpPr>
            <a:spLocks noGrp="1"/>
          </p:cNvSpPr>
          <p:nvPr>
            <p:ph/>
          </p:nvPr>
        </p:nvSpPr>
        <p:spPr>
          <a:xfrm>
            <a:off x="0" y="584200"/>
            <a:ext cx="9042400" cy="5410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FF3300"/>
                </a:solidFill>
              </a:rPr>
              <a:t>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FF3300"/>
                </a:solidFill>
              </a:rPr>
              <a:t>）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</a:t>
            </a:r>
            <a:r>
              <a:rPr lang="zh-CN" altLang="en-US" b="1" dirty="0" smtClean="0">
                <a:solidFill>
                  <a:srgbClr val="FF3300"/>
                </a:solidFill>
              </a:rPr>
              <a:t>组和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B</a:t>
            </a:r>
            <a:r>
              <a:rPr lang="zh-CN" altLang="en-US" b="1" dirty="0" smtClean="0">
                <a:solidFill>
                  <a:srgbClr val="FF3300"/>
                </a:solidFill>
              </a:rPr>
              <a:t>组控制电路</a:t>
            </a:r>
          </a:p>
          <a:p>
            <a:pPr>
              <a:lnSpc>
                <a:spcPct val="150000"/>
              </a:lnSpc>
            </a:pPr>
            <a:r>
              <a:rPr lang="zh-CN" altLang="en-US" dirty="0" smtClean="0"/>
              <a:t>是两组根据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写入的</a:t>
            </a:r>
            <a:r>
              <a:rPr lang="zh-CN" altLang="en-US" b="1" dirty="0" smtClean="0">
                <a:solidFill>
                  <a:srgbClr val="3366FF"/>
                </a:solidFill>
              </a:rPr>
              <a:t>“命令字”</a:t>
            </a:r>
            <a:r>
              <a:rPr lang="zh-CN" altLang="en-US" dirty="0" smtClean="0"/>
              <a:t>控制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工作方式的控制电路。</a:t>
            </a:r>
            <a:r>
              <a:rPr lang="en-US" altLang="zh-CN" b="1" dirty="0" smtClean="0">
                <a:solidFill>
                  <a:srgbClr val="3366FF"/>
                </a:solidFill>
                <a:ea typeface="宋体" charset="-122"/>
              </a:rPr>
              <a:t>A</a:t>
            </a:r>
            <a:r>
              <a:rPr lang="zh-CN" altLang="en-US" b="1" dirty="0" smtClean="0">
                <a:solidFill>
                  <a:srgbClr val="3366FF"/>
                </a:solidFill>
              </a:rPr>
              <a:t>组</a:t>
            </a:r>
            <a:r>
              <a:rPr lang="zh-CN" altLang="en-US" dirty="0" smtClean="0"/>
              <a:t>控制</a:t>
            </a:r>
            <a:r>
              <a:rPr lang="en-US" altLang="zh-CN" dirty="0" smtClean="0">
                <a:ea typeface="宋体" charset="-122"/>
              </a:rPr>
              <a:t>PA</a:t>
            </a:r>
            <a:r>
              <a:rPr lang="zh-CN" altLang="en-US" dirty="0" smtClean="0"/>
              <a:t>口和</a:t>
            </a:r>
            <a:r>
              <a:rPr lang="en-US" altLang="zh-CN" dirty="0" smtClean="0">
                <a:ea typeface="宋体" charset="-122"/>
              </a:rPr>
              <a:t>PC</a:t>
            </a:r>
            <a:r>
              <a:rPr lang="zh-CN" altLang="en-US" dirty="0" smtClean="0"/>
              <a:t>口的</a:t>
            </a:r>
            <a:r>
              <a:rPr lang="zh-CN" altLang="en-US" b="1" dirty="0" smtClean="0">
                <a:solidFill>
                  <a:srgbClr val="FF3300"/>
                </a:solidFill>
              </a:rPr>
              <a:t>上半部</a:t>
            </a:r>
            <a:r>
              <a:rPr lang="zh-CN" altLang="en-US" dirty="0" smtClean="0"/>
              <a:t>（</a:t>
            </a:r>
            <a:r>
              <a:rPr lang="en-US" altLang="zh-CN" dirty="0" smtClean="0">
                <a:ea typeface="宋体" charset="-122"/>
              </a:rPr>
              <a:t>PC7~PC4</a:t>
            </a:r>
            <a:r>
              <a:rPr lang="zh-CN" altLang="en-US" dirty="0" smtClean="0"/>
              <a:t>）；</a:t>
            </a:r>
            <a:r>
              <a:rPr lang="en-US" altLang="zh-CN" b="1" dirty="0" smtClean="0">
                <a:solidFill>
                  <a:srgbClr val="3366FF"/>
                </a:solidFill>
                <a:ea typeface="宋体" charset="-122"/>
              </a:rPr>
              <a:t>B</a:t>
            </a:r>
            <a:r>
              <a:rPr lang="zh-CN" altLang="en-US" b="1" dirty="0" smtClean="0">
                <a:solidFill>
                  <a:srgbClr val="3366FF"/>
                </a:solidFill>
                <a:ea typeface="宋体" charset="-122"/>
              </a:rPr>
              <a:t>组</a:t>
            </a:r>
            <a:r>
              <a:rPr lang="zh-CN" altLang="en-US" dirty="0" smtClean="0"/>
              <a:t>控制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口和</a:t>
            </a:r>
            <a:r>
              <a:rPr lang="en-US" altLang="zh-CN" dirty="0" smtClean="0">
                <a:ea typeface="宋体" charset="-122"/>
              </a:rPr>
              <a:t>PC</a:t>
            </a:r>
            <a:r>
              <a:rPr lang="zh-CN" altLang="en-US" dirty="0" smtClean="0"/>
              <a:t>口的</a:t>
            </a:r>
            <a:r>
              <a:rPr lang="zh-CN" altLang="en-US" b="1" dirty="0" smtClean="0">
                <a:solidFill>
                  <a:srgbClr val="FF3300"/>
                </a:solidFill>
              </a:rPr>
              <a:t>下半部</a:t>
            </a:r>
            <a:r>
              <a:rPr lang="zh-CN" altLang="en-US" dirty="0" smtClean="0"/>
              <a:t>（</a:t>
            </a:r>
            <a:r>
              <a:rPr lang="en-US" altLang="zh-CN" dirty="0" smtClean="0">
                <a:ea typeface="宋体" charset="-122"/>
              </a:rPr>
              <a:t>PC3~PC0</a:t>
            </a:r>
            <a:r>
              <a:rPr lang="zh-CN" altLang="en-US" dirty="0" smtClean="0"/>
              <a:t>），并可用“命令字”来对端口</a:t>
            </a:r>
            <a:r>
              <a:rPr lang="en-US" altLang="zh-CN" dirty="0" smtClean="0">
                <a:ea typeface="宋体" charset="-122"/>
              </a:rPr>
              <a:t>PC</a:t>
            </a:r>
            <a:r>
              <a:rPr lang="zh-CN" altLang="en-US" dirty="0" smtClean="0"/>
              <a:t>的每一位实现按位置“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”或清“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”。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FF3300"/>
                </a:solidFill>
              </a:rPr>
              <a:t>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3</a:t>
            </a:r>
            <a:r>
              <a:rPr lang="zh-CN" altLang="en-US" b="1" dirty="0" smtClean="0">
                <a:solidFill>
                  <a:srgbClr val="FF3300"/>
                </a:solidFill>
              </a:rPr>
              <a:t>）数据总线缓冲器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/>
              <a:t>数据总线缓冲器是一个三态双向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位缓冲器，作为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与系统总线之间的接口，</a:t>
            </a:r>
            <a:r>
              <a:rPr lang="zh-CN" altLang="en-US" b="1" dirty="0" smtClean="0">
                <a:solidFill>
                  <a:srgbClr val="3333CC"/>
                </a:solidFill>
              </a:rPr>
              <a:t>用来传送</a:t>
            </a:r>
            <a:r>
              <a:rPr lang="zh-CN" altLang="en-US" dirty="0" smtClean="0"/>
              <a:t>数据、指令、控制命令以及外部状态信息。</a:t>
            </a:r>
          </a:p>
          <a:p>
            <a:pPr>
              <a:lnSpc>
                <a:spcPct val="150000"/>
              </a:lnSpc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438930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5BDBC423-475C-4C80-A347-D2D8AB605029}" type="slidenum">
              <a:rPr lang="zh-CN" altLang="en-US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19458" name="内容占位符 1"/>
          <p:cNvSpPr>
            <a:spLocks noGrp="1"/>
          </p:cNvSpPr>
          <p:nvPr>
            <p:ph/>
          </p:nvPr>
        </p:nvSpPr>
        <p:spPr>
          <a:xfrm>
            <a:off x="0" y="596900"/>
            <a:ext cx="9232900" cy="5410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FF3300"/>
                </a:solidFill>
              </a:rPr>
              <a:t>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4</a:t>
            </a:r>
            <a:r>
              <a:rPr lang="zh-CN" altLang="en-US" b="1" dirty="0" smtClean="0">
                <a:solidFill>
                  <a:srgbClr val="FF3300"/>
                </a:solidFill>
              </a:rPr>
              <a:t>）读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/</a:t>
            </a:r>
            <a:r>
              <a:rPr lang="zh-CN" altLang="en-US" b="1" dirty="0" smtClean="0">
                <a:solidFill>
                  <a:srgbClr val="FF3300"/>
                </a:solidFill>
              </a:rPr>
              <a:t>写控制逻辑电路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 fontAlgn="ctr">
              <a:lnSpc>
                <a:spcPct val="150000"/>
              </a:lnSpc>
            </a:pPr>
            <a:r>
              <a:rPr lang="zh-CN" altLang="en-US" b="1" dirty="0" smtClean="0">
                <a:solidFill>
                  <a:srgbClr val="3333CC"/>
                </a:solidFill>
              </a:rPr>
              <a:t>接收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AT89S51</a:t>
            </a:r>
            <a:r>
              <a:rPr lang="zh-CN" altLang="en-US" b="1" dirty="0" smtClean="0">
                <a:solidFill>
                  <a:srgbClr val="3333CC"/>
                </a:solidFill>
              </a:rPr>
              <a:t>单片机发来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3333CC"/>
                </a:solidFill>
              </a:rPr>
              <a:t>控制信号</a:t>
            </a:r>
            <a:r>
              <a:rPr lang="en-US" altLang="zh-CN" dirty="0" smtClean="0"/>
              <a:t>       </a:t>
            </a:r>
            <a:r>
              <a:rPr lang="en-US" altLang="zh-CN" dirty="0" smtClean="0">
                <a:ea typeface="宋体" charset="-122"/>
              </a:rPr>
              <a:t> </a:t>
            </a:r>
            <a:r>
              <a:rPr lang="zh-CN" altLang="en-US" dirty="0" smtClean="0"/>
              <a:t>、</a:t>
            </a:r>
            <a:r>
              <a:rPr lang="en-US" altLang="zh-CN" dirty="0" smtClean="0"/>
              <a:t>       </a:t>
            </a:r>
            <a:r>
              <a:rPr lang="en-US" altLang="zh-CN" dirty="0" smtClean="0">
                <a:ea typeface="宋体" charset="-122"/>
              </a:rPr>
              <a:t> </a:t>
            </a:r>
            <a:r>
              <a:rPr lang="zh-CN" altLang="en-US" dirty="0" smtClean="0"/>
              <a:t>、</a:t>
            </a:r>
            <a:r>
              <a:rPr lang="en-US" altLang="zh-CN" dirty="0" smtClean="0">
                <a:solidFill>
                  <a:srgbClr val="FF3300"/>
                </a:solidFill>
                <a:ea typeface="宋体" charset="-122"/>
              </a:rPr>
              <a:t>RESET</a:t>
            </a:r>
            <a:r>
              <a:rPr lang="zh-CN" altLang="en-US" dirty="0" smtClean="0"/>
              <a:t>、</a:t>
            </a:r>
            <a:r>
              <a:rPr lang="zh-CN" altLang="en-US" b="1" dirty="0" smtClean="0">
                <a:solidFill>
                  <a:srgbClr val="3333CC"/>
                </a:solidFill>
              </a:rPr>
              <a:t>地址信号</a:t>
            </a:r>
            <a:r>
              <a:rPr lang="en-US" altLang="zh-CN" dirty="0" smtClean="0">
                <a:solidFill>
                  <a:srgbClr val="FF3300"/>
                </a:solidFill>
                <a:ea typeface="宋体" charset="-122"/>
              </a:rPr>
              <a:t>A1</a:t>
            </a:r>
            <a:r>
              <a:rPr lang="zh-CN" altLang="en-US" dirty="0" smtClean="0">
                <a:solidFill>
                  <a:srgbClr val="FF3300"/>
                </a:solidFill>
              </a:rPr>
              <a:t>、</a:t>
            </a:r>
            <a:r>
              <a:rPr lang="en-US" altLang="zh-CN" dirty="0" smtClean="0">
                <a:solidFill>
                  <a:srgbClr val="FF3300"/>
                </a:solidFill>
                <a:ea typeface="宋体" charset="-122"/>
              </a:rPr>
              <a:t>A0</a:t>
            </a:r>
            <a:r>
              <a:rPr lang="zh-CN" altLang="en-US" dirty="0" smtClean="0"/>
              <a:t>等，然后根据控制信号的要求，端口数据被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单片机读出，或者将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单片机送来的数据写入端口。</a:t>
            </a:r>
          </a:p>
          <a:p>
            <a:pPr>
              <a:lnSpc>
                <a:spcPct val="150000"/>
              </a:lnSpc>
            </a:pP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zh-CN" altLang="en-US" dirty="0" smtClean="0"/>
              <a:t>各端口工作状态与控制信号的关系见</a:t>
            </a:r>
            <a:r>
              <a:rPr lang="zh-CN" altLang="en-US" b="1" dirty="0" smtClean="0">
                <a:solidFill>
                  <a:srgbClr val="3333CC"/>
                </a:solidFill>
                <a:hlinkClick r:id="" action="ppaction://hlinkshowjump?jump=nextslide"/>
              </a:rPr>
              <a:t>表</a:t>
            </a:r>
            <a:r>
              <a:rPr lang="en-US" altLang="zh-CN" b="1" dirty="0" smtClean="0">
                <a:solidFill>
                  <a:srgbClr val="3333CC"/>
                </a:solidFill>
                <a:hlinkClick r:id="" action="ppaction://hlinkshowjump?jump=nextslide"/>
              </a:rPr>
              <a:t>12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" action="ppaction://hlinkshowjump?jump=nextslide"/>
              </a:rPr>
              <a:t>-1</a:t>
            </a:r>
            <a:r>
              <a:rPr lang="zh-CN" altLang="en-US" dirty="0" smtClean="0"/>
              <a:t>。</a:t>
            </a:r>
          </a:p>
          <a:p>
            <a:pPr>
              <a:lnSpc>
                <a:spcPct val="150000"/>
              </a:lnSpc>
            </a:pPr>
            <a:endParaRPr lang="zh-CN" altLang="en-US" dirty="0" smtClean="0"/>
          </a:p>
        </p:txBody>
      </p:sp>
      <p:graphicFrame>
        <p:nvGraphicFramePr>
          <p:cNvPr id="1946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9602025"/>
              </p:ext>
            </p:extLst>
          </p:nvPr>
        </p:nvGraphicFramePr>
        <p:xfrm>
          <a:off x="5830888" y="1433513"/>
          <a:ext cx="531812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514" name="Equation" r:id="rId3" imgW="253800" imgH="190440" progId="Equation.DSMT4">
                  <p:embed/>
                </p:oleObj>
              </mc:Choice>
              <mc:Fallback>
                <p:oleObj name="Equation" r:id="rId3" imgW="253800" imgH="1904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0888" y="1433513"/>
                        <a:ext cx="531812" cy="398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7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57073321"/>
              </p:ext>
            </p:extLst>
          </p:nvPr>
        </p:nvGraphicFramePr>
        <p:xfrm>
          <a:off x="6804025" y="1423988"/>
          <a:ext cx="611187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515" name="Equation" r:id="rId5" imgW="291960" imgH="203040" progId="Equation.DSMT4">
                  <p:embed/>
                </p:oleObj>
              </mc:Choice>
              <mc:Fallback>
                <p:oleObj name="Equation" r:id="rId5" imgW="29196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4025" y="1423988"/>
                        <a:ext cx="611187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160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0BEFDDE3-068D-4020-B118-A1D562C047D1}" type="slidenum">
              <a:rPr lang="zh-CN" altLang="en-US"/>
              <a:pPr>
                <a:defRPr/>
              </a:pPr>
              <a:t>30</a:t>
            </a:fld>
            <a:endParaRPr lang="en-US" altLang="zh-CN"/>
          </a:p>
        </p:txBody>
      </p:sp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0" y="0"/>
          <a:ext cx="16192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575" name="公式" r:id="rId3" imgW="215713" imgH="203024" progId="Equation.3">
                  <p:embed/>
                </p:oleObj>
              </mc:Choice>
              <mc:Fallback>
                <p:oleObj name="公式" r:id="rId3" imgW="215713" imgH="203024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25" cy="161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2"/>
          <p:cNvGraphicFramePr>
            <a:graphicFrameLocks noChangeAspect="1"/>
          </p:cNvGraphicFramePr>
          <p:nvPr/>
        </p:nvGraphicFramePr>
        <p:xfrm>
          <a:off x="0" y="0"/>
          <a:ext cx="180975" cy="171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576" name="公式" r:id="rId5" imgW="241091" imgH="215713" progId="Equation.3">
                  <p:embed/>
                </p:oleObj>
              </mc:Choice>
              <mc:Fallback>
                <p:oleObj name="公式" r:id="rId5" imgW="241091" imgH="2157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80975" cy="171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1"/>
          <p:cNvGraphicFramePr>
            <a:graphicFrameLocks noChangeAspect="1"/>
          </p:cNvGraphicFramePr>
          <p:nvPr/>
        </p:nvGraphicFramePr>
        <p:xfrm>
          <a:off x="0" y="0"/>
          <a:ext cx="142875" cy="171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577" name="公式" r:id="rId7" imgW="190335" imgH="215713" progId="Equation.3">
                  <p:embed/>
                </p:oleObj>
              </mc:Choice>
              <mc:Fallback>
                <p:oleObj name="公式" r:id="rId7" imgW="190335" imgH="2157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42875" cy="171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12" name="Picture 8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3095" y="863600"/>
            <a:ext cx="880107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93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D0D5760-77C7-4D09-A9B6-B7A9F88FC31D}" type="slidenum">
              <a:rPr lang="zh-CN" altLang="en-US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20482" name="内容占位符 1"/>
          <p:cNvSpPr>
            <a:spLocks noGrp="1"/>
          </p:cNvSpPr>
          <p:nvPr>
            <p:ph/>
          </p:nvPr>
        </p:nvSpPr>
        <p:spPr>
          <a:xfrm>
            <a:off x="0" y="549275"/>
            <a:ext cx="9143999" cy="5410200"/>
          </a:xfrm>
        </p:spPr>
        <p:txBody>
          <a:bodyPr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kern="1200" dirty="0" smtClean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        12.3.2  </a:t>
            </a:r>
            <a:r>
              <a:rPr lang="zh-CN" altLang="en-US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工作方式选择控制字及端口</a:t>
            </a:r>
            <a:r>
              <a:rPr lang="en-US" altLang="zh-CN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C</a:t>
            </a:r>
            <a:r>
              <a:rPr lang="zh-CN" altLang="en-US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按位置位</a:t>
            </a:r>
            <a:r>
              <a:rPr lang="en-US" altLang="zh-CN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/</a:t>
            </a:r>
            <a:r>
              <a:rPr lang="zh-CN" altLang="en-US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复位控制字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/>
              <a:t> </a:t>
            </a:r>
            <a:r>
              <a:rPr lang="zh-CN" altLang="en-US" dirty="0" smtClean="0"/>
              <a:t>       可</a:t>
            </a:r>
            <a:r>
              <a:rPr lang="zh-CN" altLang="en-US" b="1" dirty="0" smtClean="0">
                <a:solidFill>
                  <a:srgbClr val="3333CC"/>
                </a:solidFill>
              </a:rPr>
              <a:t>向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82C55</a:t>
            </a:r>
            <a:r>
              <a:rPr lang="zh-CN" altLang="en-US" b="1" dirty="0" smtClean="0">
                <a:solidFill>
                  <a:srgbClr val="3333CC"/>
                </a:solidFill>
              </a:rPr>
              <a:t>控制寄存器写入</a:t>
            </a:r>
            <a:r>
              <a:rPr lang="zh-CN" altLang="en-US" b="1" u="sng" dirty="0" smtClean="0">
                <a:solidFill>
                  <a:srgbClr val="3333CC"/>
                </a:solidFill>
              </a:rPr>
              <a:t>两种</a:t>
            </a:r>
            <a:r>
              <a:rPr lang="zh-CN" altLang="en-US" b="1" dirty="0" smtClean="0">
                <a:solidFill>
                  <a:srgbClr val="FF3300"/>
                </a:solidFill>
              </a:rPr>
              <a:t>不同的控制字</a:t>
            </a:r>
            <a:r>
              <a:rPr lang="zh-CN" altLang="en-US" dirty="0" smtClean="0"/>
              <a:t>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        1</a:t>
            </a:r>
            <a:r>
              <a:rPr lang="zh-CN" altLang="en-US" b="1" dirty="0" smtClean="0">
                <a:solidFill>
                  <a:srgbClr val="FF3300"/>
                </a:solidFill>
              </a:rPr>
              <a:t>．工作方式选择控制字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 smtClean="0">
                <a:ea typeface="宋体" charset="-122"/>
              </a:rPr>
              <a:t>	82C55</a:t>
            </a:r>
            <a:r>
              <a:rPr lang="zh-CN" altLang="en-US" dirty="0" smtClean="0"/>
              <a:t>有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3</a:t>
            </a:r>
            <a:r>
              <a:rPr lang="zh-CN" altLang="en-US" b="1" dirty="0" smtClean="0">
                <a:solidFill>
                  <a:srgbClr val="3333CC"/>
                </a:solidFill>
              </a:rPr>
              <a:t>种</a:t>
            </a:r>
            <a:r>
              <a:rPr lang="zh-CN" altLang="en-US" dirty="0" smtClean="0"/>
              <a:t>基本工作方式：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b="1" dirty="0" smtClean="0">
                <a:solidFill>
                  <a:srgbClr val="3333CC"/>
                </a:solidFill>
              </a:rPr>
              <a:t>	（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3333CC"/>
                </a:solidFill>
              </a:rPr>
              <a:t>）方式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en-US" altLang="zh-CN" dirty="0" smtClean="0"/>
              <a:t>—</a:t>
            </a:r>
            <a:r>
              <a:rPr lang="zh-CN" altLang="en-US" dirty="0" smtClean="0"/>
              <a:t>基本输入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输出；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b="1" dirty="0" smtClean="0">
                <a:solidFill>
                  <a:srgbClr val="3333CC"/>
                </a:solidFill>
              </a:rPr>
              <a:t>	（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3333CC"/>
                </a:solidFill>
              </a:rPr>
              <a:t>）方式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en-US" altLang="zh-CN" dirty="0" smtClean="0"/>
              <a:t>—</a:t>
            </a:r>
            <a:r>
              <a:rPr lang="zh-CN" altLang="en-US" dirty="0" smtClean="0"/>
              <a:t>选通输入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输出；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b="1" dirty="0" smtClean="0">
                <a:solidFill>
                  <a:srgbClr val="3333CC"/>
                </a:solidFill>
              </a:rPr>
              <a:t>	（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3</a:t>
            </a:r>
            <a:r>
              <a:rPr lang="zh-CN" altLang="en-US" b="1" dirty="0" smtClean="0">
                <a:solidFill>
                  <a:srgbClr val="3333CC"/>
                </a:solidFill>
              </a:rPr>
              <a:t>）方式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2</a:t>
            </a:r>
            <a:r>
              <a:rPr lang="en-US" altLang="zh-CN" dirty="0" smtClean="0"/>
              <a:t>—</a:t>
            </a:r>
            <a:r>
              <a:rPr lang="zh-CN" altLang="en-US" dirty="0" smtClean="0"/>
              <a:t>双向传送（仅</a:t>
            </a:r>
            <a:r>
              <a:rPr lang="en-US" altLang="zh-CN" dirty="0" smtClean="0">
                <a:ea typeface="宋体" charset="-122"/>
              </a:rPr>
              <a:t>PA</a:t>
            </a:r>
            <a:r>
              <a:rPr lang="zh-CN" altLang="en-US" dirty="0" smtClean="0"/>
              <a:t>口有此工作方式）。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 smtClean="0">
                <a:ea typeface="宋体" charset="-122"/>
              </a:rPr>
              <a:t>	3</a:t>
            </a:r>
            <a:r>
              <a:rPr lang="zh-CN" altLang="en-US" dirty="0" smtClean="0"/>
              <a:t>种工作方式方式控制字来决定。</a:t>
            </a:r>
            <a:r>
              <a:rPr lang="zh-CN" altLang="en-US" b="1" dirty="0" smtClean="0">
                <a:solidFill>
                  <a:srgbClr val="3333CC"/>
                </a:solidFill>
              </a:rPr>
              <a:t>格式</a:t>
            </a:r>
            <a:r>
              <a:rPr lang="zh-CN" altLang="en-US" dirty="0" smtClean="0"/>
              <a:t>如</a:t>
            </a:r>
            <a:r>
              <a:rPr lang="zh-CN" altLang="en-US" b="1" dirty="0" smtClean="0">
                <a:solidFill>
                  <a:srgbClr val="3333CC"/>
                </a:solidFill>
                <a:hlinkClick r:id="" action="ppaction://hlinkshowjump?jump=nextslide"/>
              </a:rPr>
              <a:t>图</a:t>
            </a:r>
            <a:r>
              <a:rPr lang="en-US" altLang="zh-CN" b="1" dirty="0" smtClean="0">
                <a:solidFill>
                  <a:srgbClr val="3333CC"/>
                </a:solidFill>
                <a:hlinkClick r:id="" action="ppaction://hlinkshowjump?jump=nextslide"/>
              </a:rPr>
              <a:t>12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" action="ppaction://hlinkshowjump?jump=nextslide"/>
              </a:rPr>
              <a:t>-5</a:t>
            </a:r>
            <a:r>
              <a:rPr lang="zh-CN" altLang="en-US" b="1" dirty="0" smtClean="0">
                <a:ea typeface="宋体" charset="-122"/>
              </a:rPr>
              <a:t>所示</a:t>
            </a:r>
            <a:r>
              <a:rPr lang="zh-CN" altLang="en-US" dirty="0" smtClean="0"/>
              <a:t>。最高位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D7=1</a:t>
            </a:r>
            <a:r>
              <a:rPr lang="zh-CN" altLang="en-US" dirty="0" smtClean="0"/>
              <a:t>，为本方式控制字的</a:t>
            </a:r>
            <a:r>
              <a:rPr lang="zh-CN" altLang="en-US" b="1" dirty="0" smtClean="0">
                <a:solidFill>
                  <a:srgbClr val="3333CC"/>
                </a:solidFill>
              </a:rPr>
              <a:t>标志</a:t>
            </a:r>
            <a:r>
              <a:rPr lang="zh-CN" altLang="en-US" dirty="0" smtClean="0"/>
              <a:t>，以便与另一控制字相区别（最高位</a:t>
            </a:r>
            <a:r>
              <a:rPr lang="en-US" altLang="zh-CN" dirty="0" smtClean="0">
                <a:ea typeface="宋体" charset="-122"/>
              </a:rPr>
              <a:t>D7 = 0</a:t>
            </a:r>
            <a:r>
              <a:rPr lang="zh-CN" altLang="en-US" dirty="0" smtClean="0"/>
              <a:t>）。</a:t>
            </a:r>
          </a:p>
          <a:p>
            <a:pPr indent="14288">
              <a:lnSpc>
                <a:spcPct val="130000"/>
              </a:lnSpc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43911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464006F-4468-4391-AFA9-354B9D260F26}" type="slidenum">
              <a:rPr lang="zh-CN" altLang="en-US"/>
              <a:pPr>
                <a:defRPr/>
              </a:pPr>
              <a:t>32</a:t>
            </a:fld>
            <a:endParaRPr lang="en-US" altLang="zh-CN"/>
          </a:p>
        </p:txBody>
      </p:sp>
      <p:pic>
        <p:nvPicPr>
          <p:cNvPr id="21516" name="Picture 12" descr="9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620713"/>
            <a:ext cx="5759450" cy="490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2393881" y="5708650"/>
            <a:ext cx="441338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12-5</a:t>
            </a:r>
            <a:r>
              <a:rPr lang="en-US" altLang="zh-CN" sz="2000" b="1" dirty="0" smtClean="0"/>
              <a:t>       </a:t>
            </a:r>
            <a:r>
              <a:rPr lang="en-US" altLang="zh-CN" sz="2000" b="1" dirty="0">
                <a:solidFill>
                  <a:srgbClr val="3333CC"/>
                </a:solidFill>
              </a:rPr>
              <a:t>82C55</a:t>
            </a:r>
            <a:r>
              <a:rPr lang="zh-CN" altLang="en-US" sz="2000" b="1" dirty="0">
                <a:solidFill>
                  <a:srgbClr val="3333CC"/>
                </a:solidFill>
              </a:rPr>
              <a:t>的方式控制字格式</a:t>
            </a:r>
          </a:p>
        </p:txBody>
      </p:sp>
    </p:spTree>
    <p:extLst>
      <p:ext uri="{BB962C8B-B14F-4D97-AF65-F5344CB8AC3E}">
        <p14:creationId xmlns:p14="http://schemas.microsoft.com/office/powerpoint/2010/main" val="18939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AE17D34C-E9B4-4FDB-AFD0-5C2E88F9F73A}" type="slidenum">
              <a:rPr lang="zh-CN" altLang="en-US"/>
              <a:pPr>
                <a:defRPr/>
              </a:pPr>
              <a:t>33</a:t>
            </a:fld>
            <a:endParaRPr lang="en-US" altLang="zh-CN"/>
          </a:p>
        </p:txBody>
      </p:sp>
      <p:sp>
        <p:nvSpPr>
          <p:cNvPr id="22530" name="内容占位符 1"/>
          <p:cNvSpPr>
            <a:spLocks noGrp="1"/>
          </p:cNvSpPr>
          <p:nvPr>
            <p:ph/>
          </p:nvPr>
        </p:nvSpPr>
        <p:spPr>
          <a:xfrm>
            <a:off x="0" y="609600"/>
            <a:ext cx="9144000" cy="5410200"/>
          </a:xfrm>
        </p:spPr>
        <p:txBody>
          <a:bodyPr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FF3300"/>
                </a:solidFill>
                <a:latin typeface="黑体" pitchFamily="2" charset="-122"/>
              </a:rPr>
              <a:t>    PC</a:t>
            </a:r>
            <a:r>
              <a:rPr lang="zh-CN" altLang="en-US" b="1" dirty="0" smtClean="0">
                <a:solidFill>
                  <a:srgbClr val="FF3300"/>
                </a:solidFill>
                <a:latin typeface="黑体" pitchFamily="2" charset="-122"/>
              </a:rPr>
              <a:t>口分两部分</a:t>
            </a:r>
            <a:r>
              <a:rPr lang="zh-CN" altLang="en-US" b="1" dirty="0" smtClean="0">
                <a:latin typeface="黑体" pitchFamily="2" charset="-122"/>
              </a:rPr>
              <a:t>，随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PA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口</a:t>
            </a:r>
            <a:r>
              <a:rPr lang="zh-CN" altLang="en-US" b="1" dirty="0" smtClean="0">
                <a:latin typeface="黑体" pitchFamily="2" charset="-122"/>
              </a:rPr>
              <a:t>称为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A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组</a:t>
            </a:r>
            <a:r>
              <a:rPr lang="zh-CN" altLang="en-US" b="1" dirty="0" smtClean="0">
                <a:latin typeface="黑体" pitchFamily="2" charset="-122"/>
              </a:rPr>
              <a:t>，随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PB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口</a:t>
            </a:r>
            <a:r>
              <a:rPr lang="zh-CN" altLang="en-US" b="1" dirty="0" smtClean="0">
                <a:latin typeface="黑体" pitchFamily="2" charset="-122"/>
              </a:rPr>
              <a:t>称为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B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组</a:t>
            </a:r>
            <a:r>
              <a:rPr lang="zh-CN" altLang="en-US" b="1" dirty="0" smtClean="0">
                <a:latin typeface="黑体" pitchFamily="2" charset="-122"/>
              </a:rPr>
              <a:t>。</a:t>
            </a:r>
            <a:endParaRPr lang="en-US" altLang="zh-CN" b="1" dirty="0" smtClean="0">
              <a:latin typeface="黑体" pitchFamily="2" charset="-122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>
                <a:latin typeface="黑体" pitchFamily="2" charset="-122"/>
              </a:rPr>
              <a:t> </a:t>
            </a:r>
            <a:r>
              <a:rPr lang="en-US" altLang="zh-CN" dirty="0" smtClean="0">
                <a:latin typeface="黑体" pitchFamily="2" charset="-122"/>
              </a:rPr>
              <a:t>   </a:t>
            </a:r>
            <a:r>
              <a:rPr lang="zh-CN" altLang="en-US" b="1" dirty="0" smtClean="0">
                <a:latin typeface="黑体" pitchFamily="2" charset="-122"/>
              </a:rPr>
              <a:t>其中</a:t>
            </a:r>
            <a:r>
              <a:rPr lang="en-US" altLang="zh-CN" b="1" dirty="0" smtClean="0">
                <a:solidFill>
                  <a:srgbClr val="FF3300"/>
                </a:solidFill>
                <a:latin typeface="黑体" pitchFamily="2" charset="-122"/>
              </a:rPr>
              <a:t>PA</a:t>
            </a:r>
            <a:r>
              <a:rPr lang="zh-CN" altLang="en-US" b="1" dirty="0" smtClean="0">
                <a:solidFill>
                  <a:srgbClr val="FF3300"/>
                </a:solidFill>
                <a:latin typeface="黑体" pitchFamily="2" charset="-122"/>
              </a:rPr>
              <a:t>口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可工作于方式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0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、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和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2</a:t>
            </a:r>
            <a:r>
              <a:rPr lang="zh-CN" altLang="en-US" b="1" dirty="0" smtClean="0">
                <a:latin typeface="黑体" pitchFamily="2" charset="-122"/>
              </a:rPr>
              <a:t>，而</a:t>
            </a:r>
            <a:r>
              <a:rPr lang="en-US" altLang="zh-CN" b="1" dirty="0" smtClean="0">
                <a:solidFill>
                  <a:srgbClr val="FF3300"/>
                </a:solidFill>
                <a:latin typeface="黑体" pitchFamily="2" charset="-122"/>
              </a:rPr>
              <a:t>PB</a:t>
            </a:r>
            <a:r>
              <a:rPr lang="zh-CN" altLang="en-US" b="1" dirty="0" smtClean="0">
                <a:solidFill>
                  <a:srgbClr val="FF3300"/>
                </a:solidFill>
                <a:latin typeface="黑体" pitchFamily="2" charset="-122"/>
              </a:rPr>
              <a:t>口</a:t>
            </a:r>
            <a:r>
              <a:rPr lang="zh-CN" altLang="en-US" b="1" dirty="0" smtClean="0">
                <a:latin typeface="黑体" pitchFamily="2" charset="-122"/>
              </a:rPr>
              <a:t>只能工作在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方式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0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和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1</a:t>
            </a:r>
            <a:r>
              <a:rPr lang="zh-CN" altLang="en-US" b="1" dirty="0" smtClean="0">
                <a:latin typeface="黑体" pitchFamily="2" charset="-122"/>
              </a:rPr>
              <a:t>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FF3300"/>
                </a:solidFill>
                <a:latin typeface="黑体" pitchFamily="2" charset="-122"/>
              </a:rPr>
              <a:t>    【</a:t>
            </a:r>
            <a:r>
              <a:rPr lang="zh-CN" altLang="en-US" b="1" dirty="0" smtClean="0">
                <a:solidFill>
                  <a:srgbClr val="FF3300"/>
                </a:solidFill>
                <a:latin typeface="黑体" pitchFamily="2" charset="-122"/>
              </a:rPr>
              <a:t>例</a:t>
            </a:r>
            <a:r>
              <a:rPr lang="en-US" altLang="zh-CN" b="1" dirty="0" smtClean="0">
                <a:solidFill>
                  <a:srgbClr val="FF3300"/>
                </a:solidFill>
                <a:latin typeface="黑体" pitchFamily="2" charset="-122"/>
              </a:rPr>
              <a:t>】</a:t>
            </a:r>
            <a:r>
              <a:rPr lang="zh-CN" altLang="en-US" b="1" dirty="0" smtClean="0">
                <a:latin typeface="黑体" pitchFamily="2" charset="-122"/>
              </a:rPr>
              <a:t>　</a:t>
            </a:r>
            <a:r>
              <a:rPr lang="en-US" altLang="zh-CN" b="1" dirty="0" smtClean="0">
                <a:latin typeface="黑体" pitchFamily="2" charset="-122"/>
              </a:rPr>
              <a:t>AT89S51</a:t>
            </a:r>
            <a:r>
              <a:rPr lang="zh-CN" altLang="en-US" b="1" dirty="0" smtClean="0">
                <a:latin typeface="黑体" pitchFamily="2" charset="-122"/>
              </a:rPr>
              <a:t>向</a:t>
            </a:r>
            <a:r>
              <a:rPr lang="en-US" altLang="zh-CN" b="1" dirty="0" smtClean="0">
                <a:latin typeface="黑体" pitchFamily="2" charset="-122"/>
              </a:rPr>
              <a:t>82C55</a:t>
            </a:r>
            <a:r>
              <a:rPr lang="zh-CN" altLang="en-US" b="1" dirty="0" smtClean="0">
                <a:latin typeface="黑体" pitchFamily="2" charset="-122"/>
              </a:rPr>
              <a:t>的控制字寄存器写入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工作方式控制字</a:t>
            </a:r>
            <a:r>
              <a:rPr lang="en-US" altLang="zh-CN" b="1" dirty="0" smtClean="0">
                <a:solidFill>
                  <a:srgbClr val="FF3300"/>
                </a:solidFill>
                <a:latin typeface="黑体" pitchFamily="2" charset="-122"/>
              </a:rPr>
              <a:t>95H</a:t>
            </a:r>
            <a:r>
              <a:rPr lang="zh-CN" altLang="en-US" b="1" dirty="0" smtClean="0">
                <a:latin typeface="黑体" pitchFamily="2" charset="-122"/>
              </a:rPr>
              <a:t>，根据</a:t>
            </a:r>
            <a:r>
              <a:rPr lang="zh-CN" altLang="en-US" b="1" dirty="0" smtClean="0">
                <a:latin typeface="黑体" pitchFamily="2" charset="-122"/>
                <a:hlinkClick r:id="rId2" action="ppaction://hlinksldjump"/>
              </a:rPr>
              <a:t>图</a:t>
            </a:r>
            <a:r>
              <a:rPr lang="en-US" altLang="zh-CN" b="1" dirty="0" smtClean="0">
                <a:latin typeface="黑体" pitchFamily="2" charset="-122"/>
                <a:hlinkClick r:id="rId2" action="ppaction://hlinksldjump"/>
              </a:rPr>
              <a:t>12-5</a:t>
            </a:r>
            <a:r>
              <a:rPr lang="zh-CN" altLang="en-US" b="1" dirty="0" smtClean="0">
                <a:latin typeface="黑体" pitchFamily="2" charset="-122"/>
              </a:rPr>
              <a:t>，将</a:t>
            </a:r>
            <a:r>
              <a:rPr lang="en-US" altLang="zh-CN" b="1" dirty="0" smtClean="0">
                <a:latin typeface="黑体" pitchFamily="2" charset="-122"/>
              </a:rPr>
              <a:t>82C55</a:t>
            </a:r>
            <a:r>
              <a:rPr lang="zh-CN" altLang="en-US" b="1" dirty="0" smtClean="0">
                <a:latin typeface="黑体" pitchFamily="2" charset="-122"/>
              </a:rPr>
              <a:t>编程设置为：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PA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口方式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0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输入，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PB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口方式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1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输出，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PC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口的上半部分（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PC7</a:t>
            </a:r>
            <a:r>
              <a:rPr lang="en-US" altLang="zh-CN" dirty="0" smtClean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~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PC4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）输出，</a:t>
            </a:r>
            <a:r>
              <a:rPr lang="en-US" altLang="zh-CN" b="1" dirty="0" smtClean="0">
                <a:solidFill>
                  <a:srgbClr val="3333CC"/>
                </a:solidFill>
                <a:latin typeface="黑体" pitchFamily="2" charset="-122"/>
              </a:rPr>
              <a:t>PC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口的下半部分（</a:t>
            </a:r>
            <a:r>
              <a:rPr lang="en-US" altLang="zh-CN" dirty="0">
                <a:solidFill>
                  <a:srgbClr val="3333CC"/>
                </a:solidFill>
                <a:latin typeface="黑体" pitchFamily="2" charset="-122"/>
              </a:rPr>
              <a:t>PC3</a:t>
            </a:r>
            <a:r>
              <a:rPr lang="en-US" altLang="zh-CN" dirty="0">
                <a:solidFill>
                  <a:srgbClr val="3333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~</a:t>
            </a:r>
            <a:r>
              <a:rPr lang="en-US" altLang="zh-CN" dirty="0">
                <a:solidFill>
                  <a:srgbClr val="3333CC"/>
                </a:solidFill>
                <a:latin typeface="黑体" pitchFamily="2" charset="-122"/>
              </a:rPr>
              <a:t>PC0</a:t>
            </a:r>
            <a:r>
              <a:rPr lang="zh-CN" altLang="en-US" b="1" dirty="0" smtClean="0">
                <a:solidFill>
                  <a:srgbClr val="3333CC"/>
                </a:solidFill>
                <a:latin typeface="黑体" pitchFamily="2" charset="-122"/>
              </a:rPr>
              <a:t>）输入。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latin typeface="黑体" pitchFamily="2" charset="-122"/>
              </a:rPr>
              <a:t>    MOV	DPTR</a:t>
            </a:r>
            <a:r>
              <a:rPr lang="zh-CN" altLang="en-US" b="1" dirty="0" smtClean="0">
                <a:latin typeface="黑体" pitchFamily="2" charset="-122"/>
              </a:rPr>
              <a:t>，</a:t>
            </a:r>
            <a:r>
              <a:rPr lang="en-US" altLang="zh-CN" b="1" dirty="0" smtClean="0">
                <a:latin typeface="黑体" pitchFamily="2" charset="-122"/>
              </a:rPr>
              <a:t>#××××H	</a:t>
            </a:r>
            <a:r>
              <a:rPr lang="zh-CN" altLang="en-US" b="1" dirty="0" smtClean="0">
                <a:latin typeface="黑体" pitchFamily="2" charset="-122"/>
              </a:rPr>
              <a:t>；控制字寄存器端口地址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latin typeface="黑体" pitchFamily="2" charset="-122"/>
              </a:rPr>
              <a:t>					</a:t>
            </a:r>
            <a:r>
              <a:rPr lang="zh-CN" altLang="en-US" b="1" dirty="0" smtClean="0">
                <a:latin typeface="黑体" pitchFamily="2" charset="-122"/>
              </a:rPr>
              <a:t>；</a:t>
            </a:r>
            <a:r>
              <a:rPr lang="en-US" altLang="zh-CN" b="1" dirty="0" smtClean="0">
                <a:latin typeface="黑体" pitchFamily="2" charset="-122"/>
              </a:rPr>
              <a:t>××××H</a:t>
            </a:r>
            <a:r>
              <a:rPr lang="zh-CN" altLang="en-US" b="1" dirty="0" smtClean="0">
                <a:latin typeface="黑体" pitchFamily="2" charset="-122"/>
              </a:rPr>
              <a:t>送</a:t>
            </a:r>
            <a:r>
              <a:rPr lang="en-US" altLang="zh-CN" b="1" dirty="0" smtClean="0">
                <a:latin typeface="黑体" pitchFamily="2" charset="-122"/>
              </a:rPr>
              <a:t>DPTR </a:t>
            </a:r>
            <a:endParaRPr lang="zh-CN" altLang="en-US" b="1" dirty="0" smtClean="0">
              <a:latin typeface="黑体" pitchFamily="2" charset="-122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latin typeface="黑体" pitchFamily="2" charset="-122"/>
              </a:rPr>
              <a:t>    MOV  	A</a:t>
            </a:r>
            <a:r>
              <a:rPr lang="zh-CN" altLang="en-US" b="1" dirty="0" smtClean="0">
                <a:latin typeface="黑体" pitchFamily="2" charset="-122"/>
              </a:rPr>
              <a:t>，</a:t>
            </a:r>
            <a:r>
              <a:rPr lang="en-US" altLang="zh-CN" b="1" dirty="0" smtClean="0">
                <a:latin typeface="黑体" pitchFamily="2" charset="-122"/>
              </a:rPr>
              <a:t>#95H		</a:t>
            </a:r>
            <a:r>
              <a:rPr lang="zh-CN" altLang="en-US" b="1" dirty="0" smtClean="0">
                <a:latin typeface="黑体" pitchFamily="2" charset="-122"/>
              </a:rPr>
              <a:t>； 方式控制字</a:t>
            </a:r>
            <a:r>
              <a:rPr lang="en-US" altLang="zh-CN" dirty="0" smtClean="0">
                <a:latin typeface="黑体" pitchFamily="2" charset="-122"/>
              </a:rPr>
              <a:t>95</a:t>
            </a:r>
            <a:r>
              <a:rPr lang="en-US" altLang="zh-CN" b="1" dirty="0" smtClean="0">
                <a:latin typeface="黑体" pitchFamily="2" charset="-122"/>
              </a:rPr>
              <a:t>H</a:t>
            </a:r>
            <a:r>
              <a:rPr lang="zh-CN" altLang="en-US" b="1" dirty="0" smtClean="0">
                <a:latin typeface="黑体" pitchFamily="2" charset="-122"/>
              </a:rPr>
              <a:t>送</a:t>
            </a:r>
            <a:r>
              <a:rPr lang="en-US" altLang="zh-CN" b="1" dirty="0" smtClean="0">
                <a:latin typeface="黑体" pitchFamily="2" charset="-122"/>
              </a:rPr>
              <a:t>A</a:t>
            </a:r>
            <a:endParaRPr lang="zh-CN" altLang="en-US" b="1" dirty="0" smtClean="0">
              <a:latin typeface="黑体" pitchFamily="2" charset="-122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latin typeface="黑体" pitchFamily="2" charset="-122"/>
              </a:rPr>
              <a:t>    MOVX	@DPTR</a:t>
            </a:r>
            <a:r>
              <a:rPr lang="zh-CN" altLang="en-US" b="1" dirty="0" smtClean="0">
                <a:latin typeface="黑体" pitchFamily="2" charset="-122"/>
              </a:rPr>
              <a:t>，</a:t>
            </a:r>
            <a:r>
              <a:rPr lang="en-US" altLang="zh-CN" b="1" dirty="0" smtClean="0">
                <a:latin typeface="黑体" pitchFamily="2" charset="-122"/>
              </a:rPr>
              <a:t>A	 </a:t>
            </a:r>
            <a:r>
              <a:rPr lang="zh-CN" altLang="en-US" dirty="0">
                <a:latin typeface="黑体" pitchFamily="2" charset="-122"/>
              </a:rPr>
              <a:t> </a:t>
            </a:r>
            <a:r>
              <a:rPr lang="zh-CN" altLang="en-US" dirty="0" smtClean="0">
                <a:latin typeface="黑体" pitchFamily="2" charset="-122"/>
              </a:rPr>
              <a:t>    </a:t>
            </a:r>
            <a:r>
              <a:rPr lang="zh-CN" altLang="en-US" b="1" dirty="0" smtClean="0">
                <a:latin typeface="黑体" pitchFamily="2" charset="-122"/>
              </a:rPr>
              <a:t>； 控制字</a:t>
            </a:r>
            <a:r>
              <a:rPr lang="en-US" altLang="zh-CN" b="1" dirty="0" smtClean="0">
                <a:latin typeface="黑体" pitchFamily="2" charset="-122"/>
              </a:rPr>
              <a:t>95H</a:t>
            </a:r>
            <a:r>
              <a:rPr lang="zh-CN" altLang="en-US" b="1" dirty="0" smtClean="0">
                <a:latin typeface="黑体" pitchFamily="2" charset="-122"/>
              </a:rPr>
              <a:t>送控制字寄存器</a:t>
            </a:r>
          </a:p>
          <a:p>
            <a:pPr>
              <a:lnSpc>
                <a:spcPct val="140000"/>
              </a:lnSpc>
            </a:pPr>
            <a:endParaRPr lang="zh-CN" altLang="en-US" sz="2000" b="1" dirty="0" smtClean="0">
              <a:latin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6216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495169B1-ED82-49E1-A318-86D4A581DDD9}" type="slidenum">
              <a:rPr lang="zh-CN" altLang="en-US"/>
              <a:pPr>
                <a:defRPr/>
              </a:pPr>
              <a:t>34</a:t>
            </a:fld>
            <a:endParaRPr lang="en-US" altLang="zh-CN"/>
          </a:p>
        </p:txBody>
      </p:sp>
      <p:sp>
        <p:nvSpPr>
          <p:cNvPr id="23554" name="内容占位符 1"/>
          <p:cNvSpPr>
            <a:spLocks noGrp="1"/>
          </p:cNvSpPr>
          <p:nvPr>
            <p:ph/>
          </p:nvPr>
        </p:nvSpPr>
        <p:spPr>
          <a:xfrm>
            <a:off x="395288" y="620713"/>
            <a:ext cx="8229600" cy="5410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pt-BR" altLang="zh-CN" b="1" dirty="0" smtClean="0">
                <a:solidFill>
                  <a:srgbClr val="FF3300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FF3300"/>
                </a:solidFill>
              </a:rPr>
              <a:t>．</a:t>
            </a:r>
            <a:r>
              <a:rPr lang="pt-BR" altLang="zh-CN" b="1" dirty="0" smtClean="0">
                <a:solidFill>
                  <a:srgbClr val="FF3300"/>
                </a:solidFill>
                <a:ea typeface="宋体" charset="-122"/>
              </a:rPr>
              <a:t>PC</a:t>
            </a:r>
            <a:r>
              <a:rPr lang="zh-CN" altLang="en-US" b="1" dirty="0" smtClean="0">
                <a:solidFill>
                  <a:srgbClr val="FF3300"/>
                </a:solidFill>
              </a:rPr>
              <a:t>口按位置位</a:t>
            </a:r>
            <a:r>
              <a:rPr lang="pt-BR" altLang="zh-CN" b="1" dirty="0" smtClean="0">
                <a:solidFill>
                  <a:srgbClr val="FF3300"/>
                </a:solidFill>
                <a:ea typeface="宋体" charset="-122"/>
              </a:rPr>
              <a:t>/</a:t>
            </a:r>
            <a:r>
              <a:rPr lang="zh-CN" altLang="en-US" b="1" dirty="0" smtClean="0">
                <a:solidFill>
                  <a:srgbClr val="FF3300"/>
                </a:solidFill>
              </a:rPr>
              <a:t>复位控制字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>
              <a:lnSpc>
                <a:spcPct val="150000"/>
              </a:lnSpc>
            </a:pP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en-US" altLang="zh-CN" dirty="0"/>
              <a:t> </a:t>
            </a:r>
            <a:r>
              <a:rPr lang="en-US" altLang="zh-CN" dirty="0" smtClean="0"/>
              <a:t>   </a:t>
            </a:r>
            <a:r>
              <a:rPr lang="zh-CN" altLang="en-US" dirty="0" smtClean="0"/>
              <a:t>为另一控制字。即</a:t>
            </a:r>
            <a:r>
              <a:rPr lang="pt-BR" altLang="zh-CN" dirty="0" smtClean="0">
                <a:ea typeface="宋体" charset="-122"/>
              </a:rPr>
              <a:t>PC</a:t>
            </a:r>
            <a:r>
              <a:rPr lang="zh-CN" altLang="en-US" dirty="0" smtClean="0"/>
              <a:t>口中任何一位，可用一个写入</a:t>
            </a:r>
            <a:r>
              <a:rPr lang="pt-BR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控制口的</a:t>
            </a:r>
            <a:r>
              <a:rPr lang="zh-CN" altLang="en-US" b="1" dirty="0" smtClean="0">
                <a:solidFill>
                  <a:srgbClr val="3333CC"/>
                </a:solidFill>
              </a:rPr>
              <a:t>置位</a:t>
            </a:r>
            <a:r>
              <a:rPr lang="pt-BR" altLang="zh-CN" b="1" dirty="0" smtClean="0">
                <a:solidFill>
                  <a:srgbClr val="3333CC"/>
                </a:solidFill>
                <a:ea typeface="宋体" charset="-122"/>
              </a:rPr>
              <a:t>/</a:t>
            </a:r>
            <a:r>
              <a:rPr lang="zh-CN" altLang="en-US" b="1" dirty="0" smtClean="0">
                <a:solidFill>
                  <a:srgbClr val="3333CC"/>
                </a:solidFill>
              </a:rPr>
              <a:t>复位控制字</a:t>
            </a:r>
            <a:r>
              <a:rPr lang="zh-CN" altLang="en-US" dirty="0" smtClean="0"/>
              <a:t>来对</a:t>
            </a:r>
            <a:r>
              <a:rPr lang="pt-BR" altLang="zh-CN" dirty="0" smtClean="0">
                <a:ea typeface="宋体" charset="-122"/>
              </a:rPr>
              <a:t>PC</a:t>
            </a:r>
            <a:r>
              <a:rPr lang="zh-CN" altLang="en-US" dirty="0" smtClean="0"/>
              <a:t>口按位</a:t>
            </a:r>
            <a:r>
              <a:rPr lang="zh-CN" altLang="en-US" b="1" dirty="0" smtClean="0">
                <a:solidFill>
                  <a:srgbClr val="3333CC"/>
                </a:solidFill>
              </a:rPr>
              <a:t>置“</a:t>
            </a:r>
            <a:r>
              <a:rPr lang="pt-BR" altLang="zh-CN" b="1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3333CC"/>
                </a:solidFill>
              </a:rPr>
              <a:t>”</a:t>
            </a:r>
            <a:r>
              <a:rPr lang="zh-CN" altLang="en-US" dirty="0" smtClean="0"/>
              <a:t>或</a:t>
            </a:r>
            <a:r>
              <a:rPr lang="zh-CN" altLang="en-US" dirty="0" smtClean="0">
                <a:solidFill>
                  <a:srgbClr val="3333CC"/>
                </a:solidFill>
              </a:rPr>
              <a:t>清“</a:t>
            </a:r>
            <a:r>
              <a:rPr lang="pt-BR" altLang="zh-CN" dirty="0" smtClean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zh-CN" altLang="en-US" dirty="0" smtClean="0">
                <a:solidFill>
                  <a:srgbClr val="3333CC"/>
                </a:solidFill>
              </a:rPr>
              <a:t>”。</a:t>
            </a:r>
            <a:r>
              <a:rPr lang="zh-CN" altLang="en-US" dirty="0" smtClean="0"/>
              <a:t>用于</a:t>
            </a:r>
            <a:r>
              <a:rPr lang="zh-CN" altLang="en-US" b="1" dirty="0" smtClean="0">
                <a:solidFill>
                  <a:srgbClr val="3333CC"/>
                </a:solidFill>
              </a:rPr>
              <a:t>位控</a:t>
            </a:r>
            <a:r>
              <a:rPr lang="zh-CN" altLang="en-US" dirty="0" smtClean="0"/>
              <a:t>。格式如</a:t>
            </a:r>
            <a:r>
              <a:rPr lang="zh-CN" altLang="en-US" b="1" dirty="0" smtClean="0">
                <a:solidFill>
                  <a:srgbClr val="3333CC"/>
                </a:solidFill>
                <a:hlinkClick r:id="" action="ppaction://hlinkshowjump?jump=nextslide"/>
              </a:rPr>
              <a:t>图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  <a:hlinkClick r:id="" action="ppaction://hlinkshowjump?jump=nextslide"/>
              </a:rPr>
              <a:t>12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" action="ppaction://hlinkshowjump?jump=nextslide"/>
              </a:rPr>
              <a:t>-6</a:t>
            </a:r>
            <a:r>
              <a:rPr lang="zh-CN" altLang="en-US" b="1" dirty="0" smtClean="0">
                <a:ea typeface="宋体" charset="-122"/>
              </a:rPr>
              <a:t>所示</a:t>
            </a:r>
            <a:r>
              <a:rPr lang="zh-CN" altLang="en-US" dirty="0" smtClean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854471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灯片编号占位符 4"/>
          <p:cNvSpPr>
            <a:spLocks noGrp="1"/>
          </p:cNvSpPr>
          <p:nvPr>
            <p:ph type="sldNum" sz="quarter" idx="4294967295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CN" dirty="0"/>
          </a:p>
        </p:txBody>
      </p:sp>
      <p:sp>
        <p:nvSpPr>
          <p:cNvPr id="109573" name="Rectangle 5"/>
          <p:cNvSpPr>
            <a:spLocks noChangeArrowheads="1"/>
          </p:cNvSpPr>
          <p:nvPr/>
        </p:nvSpPr>
        <p:spPr bwMode="auto">
          <a:xfrm>
            <a:off x="2176284" y="5876925"/>
            <a:ext cx="476444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12-6</a:t>
            </a:r>
            <a:r>
              <a:rPr lang="en-US" altLang="zh-CN" sz="2000" dirty="0" smtClean="0"/>
              <a:t>  </a:t>
            </a:r>
            <a:r>
              <a:rPr lang="en-US" altLang="zh-CN" sz="2000" b="1" dirty="0">
                <a:solidFill>
                  <a:srgbClr val="3333CC"/>
                </a:solidFill>
              </a:rPr>
              <a:t>PC</a:t>
            </a:r>
            <a:r>
              <a:rPr lang="zh-CN" altLang="en-US" sz="2000" b="1" dirty="0">
                <a:solidFill>
                  <a:srgbClr val="3333CC"/>
                </a:solidFill>
              </a:rPr>
              <a:t>口按位置位</a:t>
            </a:r>
            <a:r>
              <a:rPr lang="en-US" altLang="zh-CN" sz="2000" b="1" dirty="0">
                <a:solidFill>
                  <a:srgbClr val="3333CC"/>
                </a:solidFill>
              </a:rPr>
              <a:t>/</a:t>
            </a:r>
            <a:r>
              <a:rPr lang="zh-CN" altLang="en-US" sz="2000" b="1" dirty="0">
                <a:solidFill>
                  <a:srgbClr val="3333CC"/>
                </a:solidFill>
              </a:rPr>
              <a:t>复位控制字格式</a:t>
            </a:r>
          </a:p>
        </p:txBody>
      </p:sp>
      <p:pic>
        <p:nvPicPr>
          <p:cNvPr id="109579" name="Picture 11" descr="9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765175"/>
            <a:ext cx="5327650" cy="471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25387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36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08745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</a:t>
            </a:r>
            <a:r>
              <a:rPr lang="en-US" altLang="zh-CN" sz="2400" b="1" kern="0" dirty="0" smtClean="0">
                <a:solidFill>
                  <a:srgbClr val="FF0000"/>
                </a:solidFill>
                <a:latin typeface="Arial"/>
                <a:ea typeface="幼圆"/>
              </a:rPr>
              <a:t>【</a:t>
            </a:r>
            <a:r>
              <a:rPr lang="zh-CN" altLang="en-US" sz="2400" b="1" kern="0" dirty="0">
                <a:solidFill>
                  <a:srgbClr val="FF0000"/>
                </a:solidFill>
                <a:latin typeface="Arial"/>
                <a:ea typeface="幼圆"/>
              </a:rPr>
              <a:t>例</a:t>
            </a:r>
            <a:r>
              <a:rPr lang="en-US" altLang="zh-CN" sz="2400" b="1" kern="0" dirty="0">
                <a:solidFill>
                  <a:srgbClr val="FF0000"/>
                </a:solidFill>
                <a:latin typeface="Arial"/>
                <a:ea typeface="幼圆"/>
              </a:rPr>
              <a:t>12-2】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假设控制寄存器端口地址为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7FFFH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AT89S51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向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82C55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的控制字寄存器写入工作方式控制字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07H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，则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PC3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置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</a:t>
            </a: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解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：程序清单如下。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汇编语言源程序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：</a:t>
            </a: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MOV	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DPTR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#7FFFH	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MOV  	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#07H	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  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工作方式控制字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07H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送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A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MOVX	@DPTR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A    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控制字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07H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送控制寄存器，把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PC3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置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1</a:t>
            </a:r>
            <a:endParaRPr lang="en-US" altLang="zh-CN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  <p:extLst>
      <p:ext uri="{BB962C8B-B14F-4D97-AF65-F5344CB8AC3E}">
        <p14:creationId xmlns:p14="http://schemas.microsoft.com/office/powerpoint/2010/main" val="59938197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37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19353"/>
            <a:ext cx="914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*C51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源程序：</a:t>
            </a:r>
          </a:p>
          <a:p>
            <a:pPr lvl="0" algn="l"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#include&lt;reg51.h&gt;</a:t>
            </a:r>
          </a:p>
          <a:p>
            <a:pPr lvl="0" algn="l"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#include&lt;</a:t>
            </a:r>
            <a:r>
              <a:rPr lang="en-US" altLang="zh-CN" sz="2400" b="1" kern="0" dirty="0" err="1">
                <a:solidFill>
                  <a:srgbClr val="333399"/>
                </a:solidFill>
                <a:latin typeface="Arial"/>
                <a:ea typeface="幼圆"/>
              </a:rPr>
              <a:t>absacc.h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&gt;</a:t>
            </a:r>
          </a:p>
          <a:p>
            <a:pPr lvl="0" algn="l"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#define  XPC3 XBYTE[0x7fff]</a:t>
            </a:r>
          </a:p>
          <a:p>
            <a:pPr lvl="0" algn="l"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void main()</a:t>
            </a:r>
          </a:p>
          <a:p>
            <a:pPr lvl="0" algn="l"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{</a:t>
            </a:r>
          </a:p>
          <a:p>
            <a:pPr lvl="0" algn="l"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  XPC3 = 0x07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；</a:t>
            </a:r>
          </a:p>
          <a:p>
            <a:pPr lvl="0" algn="l">
              <a:spcBef>
                <a:spcPts val="0"/>
              </a:spcBef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     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while(1)</a:t>
            </a:r>
          </a:p>
          <a:p>
            <a:pPr lvl="0" algn="l"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	    {</a:t>
            </a:r>
          </a:p>
          <a:p>
            <a:pPr lvl="0" algn="l"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	      …</a:t>
            </a:r>
          </a:p>
          <a:p>
            <a:pPr lvl="0" algn="l"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	     }</a:t>
            </a:r>
          </a:p>
          <a:p>
            <a:pPr lvl="0" algn="l"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}</a:t>
            </a:r>
          </a:p>
          <a:p>
            <a:pPr lvl="0" algn="l">
              <a:spcBef>
                <a:spcPts val="0"/>
              </a:spcBef>
            </a:pP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  <p:extLst>
      <p:ext uri="{BB962C8B-B14F-4D97-AF65-F5344CB8AC3E}">
        <p14:creationId xmlns:p14="http://schemas.microsoft.com/office/powerpoint/2010/main" val="127316878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221D925A-67E6-427C-88E9-07AAD86743F5}" type="slidenum">
              <a:rPr lang="zh-CN" altLang="en-US"/>
              <a:pPr>
                <a:defRPr/>
              </a:pPr>
              <a:t>38</a:t>
            </a:fld>
            <a:endParaRPr lang="en-US" altLang="zh-CN"/>
          </a:p>
        </p:txBody>
      </p:sp>
      <p:sp>
        <p:nvSpPr>
          <p:cNvPr id="26626" name="内容占位符 1"/>
          <p:cNvSpPr>
            <a:spLocks noGrp="1"/>
          </p:cNvSpPr>
          <p:nvPr>
            <p:ph/>
          </p:nvPr>
        </p:nvSpPr>
        <p:spPr>
          <a:xfrm>
            <a:off x="317500" y="698500"/>
            <a:ext cx="8229600" cy="541020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altLang="zh-CN" kern="1200" dirty="0" smtClean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    12.3.3  </a:t>
            </a:r>
            <a:r>
              <a:rPr lang="en-US" altLang="zh-CN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82C55</a:t>
            </a:r>
            <a:r>
              <a:rPr lang="zh-CN" altLang="en-US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的</a:t>
            </a:r>
            <a:r>
              <a:rPr lang="en-US" altLang="zh-CN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3</a:t>
            </a:r>
            <a:r>
              <a:rPr lang="zh-CN" altLang="en-US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种工作方式</a:t>
            </a:r>
          </a:p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    1</a:t>
            </a:r>
            <a:r>
              <a:rPr lang="zh-CN" altLang="en-US" b="1" dirty="0" smtClean="0">
                <a:solidFill>
                  <a:srgbClr val="FF3300"/>
                </a:solidFill>
              </a:rPr>
              <a:t>．方式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0</a:t>
            </a:r>
            <a:endParaRPr lang="zh-CN" altLang="en-US" b="1" dirty="0" smtClean="0">
              <a:solidFill>
                <a:srgbClr val="FF3300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dirty="0" smtClean="0"/>
              <a:t>    是</a:t>
            </a:r>
            <a:r>
              <a:rPr lang="zh-CN" altLang="en-US" b="1" dirty="0" smtClean="0">
                <a:solidFill>
                  <a:srgbClr val="3333CC"/>
                </a:solidFill>
              </a:rPr>
              <a:t>基本输入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/</a:t>
            </a:r>
            <a:r>
              <a:rPr lang="zh-CN" altLang="en-US" b="1" dirty="0" smtClean="0">
                <a:solidFill>
                  <a:srgbClr val="3333CC"/>
                </a:solidFill>
              </a:rPr>
              <a:t>输出方式</a:t>
            </a:r>
            <a:r>
              <a:rPr lang="zh-CN" altLang="en-US" dirty="0" smtClean="0"/>
              <a:t>。</a:t>
            </a:r>
            <a:r>
              <a:rPr lang="en-US" altLang="zh-CN" dirty="0" smtClean="0">
                <a:ea typeface="宋体" charset="-122"/>
              </a:rPr>
              <a:t>T89S51</a:t>
            </a:r>
            <a:r>
              <a:rPr lang="zh-CN" altLang="en-US" dirty="0" smtClean="0"/>
              <a:t>可对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进行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数据的</a:t>
            </a:r>
            <a:r>
              <a:rPr lang="zh-CN" altLang="en-US" b="1" dirty="0" smtClean="0">
                <a:solidFill>
                  <a:srgbClr val="FF3300"/>
                </a:solidFill>
              </a:rPr>
              <a:t>无条件传送</a:t>
            </a:r>
            <a:r>
              <a:rPr lang="zh-CN" altLang="en-US" dirty="0" smtClean="0"/>
              <a:t>。</a:t>
            </a:r>
          </a:p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rgbClr val="3333CC"/>
                </a:solidFill>
              </a:rPr>
              <a:t>    例如，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单片机从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的某一输入口读入一组开关状态，从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输出控制一组指示灯的亮、灭。</a:t>
            </a:r>
            <a:r>
              <a:rPr lang="zh-CN" altLang="en-US" b="1" dirty="0" smtClean="0">
                <a:solidFill>
                  <a:srgbClr val="3333CC"/>
                </a:solidFill>
              </a:rPr>
              <a:t>并不需要任何条件，</a:t>
            </a:r>
            <a:r>
              <a:rPr lang="zh-CN" altLang="en-US" dirty="0" smtClean="0"/>
              <a:t>外设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数据可在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的各端口得到锁存和缓冲。因此，</a:t>
            </a:r>
            <a:r>
              <a:rPr lang="zh-CN" altLang="en-US" b="1" dirty="0" smtClean="0">
                <a:solidFill>
                  <a:srgbClr val="3333CC"/>
                </a:solidFill>
              </a:rPr>
              <a:t>方式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zh-CN" altLang="en-US" dirty="0" smtClean="0"/>
              <a:t>称为</a:t>
            </a:r>
            <a:r>
              <a:rPr lang="zh-CN" altLang="en-US" b="1" dirty="0" smtClean="0">
                <a:solidFill>
                  <a:srgbClr val="3333CC"/>
                </a:solidFill>
              </a:rPr>
              <a:t>基本输入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/</a:t>
            </a:r>
            <a:r>
              <a:rPr lang="zh-CN" altLang="en-US" b="1" dirty="0" smtClean="0">
                <a:solidFill>
                  <a:srgbClr val="3333CC"/>
                </a:solidFill>
              </a:rPr>
              <a:t>输出方式</a:t>
            </a:r>
            <a:r>
              <a:rPr lang="zh-CN" altLang="en-US" dirty="0" smtClean="0"/>
              <a:t>。</a:t>
            </a:r>
          </a:p>
          <a:p>
            <a:pPr>
              <a:lnSpc>
                <a:spcPct val="130000"/>
              </a:lnSpc>
            </a:pPr>
            <a:r>
              <a:rPr lang="zh-CN" altLang="en-US" dirty="0" smtClean="0"/>
              <a:t>    方式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下，</a:t>
            </a:r>
            <a:r>
              <a:rPr lang="en-US" altLang="zh-CN" dirty="0" smtClean="0">
                <a:ea typeface="宋体" charset="-122"/>
              </a:rPr>
              <a:t>3</a:t>
            </a:r>
            <a:r>
              <a:rPr lang="zh-CN" altLang="en-US" dirty="0" smtClean="0"/>
              <a:t>个端口都可以由软件设置为输入或输出，不需要应答联络信号。方式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FF3300"/>
                </a:solidFill>
              </a:rPr>
              <a:t>基本功能</a:t>
            </a:r>
            <a:r>
              <a:rPr lang="zh-CN" altLang="en-US" dirty="0" smtClean="0"/>
              <a:t>如下：</a:t>
            </a:r>
          </a:p>
          <a:p>
            <a:pPr>
              <a:lnSpc>
                <a:spcPct val="130000"/>
              </a:lnSpc>
            </a:pPr>
            <a:endParaRPr lang="zh-CN" altLang="en-US" dirty="0" smtClean="0"/>
          </a:p>
          <a:p>
            <a:pPr>
              <a:lnSpc>
                <a:spcPct val="130000"/>
              </a:lnSpc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1252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灯片编号占位符 4"/>
          <p:cNvSpPr>
            <a:spLocks noGrp="1"/>
          </p:cNvSpPr>
          <p:nvPr>
            <p:ph type="sldNum" sz="quarter" idx="4294967295"/>
          </p:nvPr>
        </p:nvSpPr>
        <p:spPr>
          <a:xfrm>
            <a:off x="7658100" y="6464300"/>
            <a:ext cx="2133600" cy="457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A7333F3-9157-4DF0-A673-4B38FE3EAEF1}" type="slidenum">
              <a:rPr lang="zh-CN" altLang="en-US" smtClean="0"/>
              <a:pPr>
                <a:defRPr/>
              </a:pPr>
              <a:t>39</a:t>
            </a:fld>
            <a:endParaRPr lang="en-US" altLang="zh-CN" dirty="0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765175"/>
            <a:ext cx="8569325" cy="5832475"/>
          </a:xfrm>
        </p:spPr>
        <p:txBody>
          <a:bodyPr/>
          <a:lstStyle/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2400" b="1" dirty="0" smtClean="0">
                <a:solidFill>
                  <a:srgbClr val="FF3300"/>
                </a:solidFill>
              </a:rPr>
              <a:t>（</a:t>
            </a:r>
            <a:r>
              <a:rPr lang="en-US" altLang="zh-CN" sz="2400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sz="2400" b="1" dirty="0" smtClean="0">
                <a:solidFill>
                  <a:srgbClr val="FF3300"/>
                </a:solidFill>
              </a:rPr>
              <a:t>）</a:t>
            </a:r>
            <a:r>
              <a:rPr lang="zh-CN" altLang="en-US" sz="2400" dirty="0" smtClean="0"/>
              <a:t>具有两个</a:t>
            </a:r>
            <a:r>
              <a:rPr lang="en-US" altLang="zh-CN" sz="2400" dirty="0" smtClean="0">
                <a:ea typeface="宋体" charset="-122"/>
              </a:rPr>
              <a:t>8</a:t>
            </a:r>
            <a:r>
              <a:rPr lang="zh-CN" altLang="en-US" sz="2400" dirty="0" smtClean="0"/>
              <a:t>位端口（</a:t>
            </a:r>
            <a:r>
              <a:rPr lang="en-US" altLang="zh-CN" sz="2400" dirty="0" smtClean="0">
                <a:ea typeface="宋体" charset="-122"/>
              </a:rPr>
              <a:t>PA</a:t>
            </a:r>
            <a:r>
              <a:rPr lang="zh-CN" altLang="en-US" sz="2400" dirty="0" smtClean="0"/>
              <a:t>、</a:t>
            </a:r>
            <a:r>
              <a:rPr lang="en-US" altLang="zh-CN" sz="2400" dirty="0" smtClean="0">
                <a:ea typeface="宋体" charset="-122"/>
              </a:rPr>
              <a:t>PB</a:t>
            </a:r>
            <a:r>
              <a:rPr lang="zh-CN" altLang="en-US" sz="2400" dirty="0" smtClean="0"/>
              <a:t>）和两个</a:t>
            </a:r>
            <a:r>
              <a:rPr lang="en-US" altLang="zh-CN" sz="2400" dirty="0" smtClean="0">
                <a:ea typeface="宋体" charset="-122"/>
              </a:rPr>
              <a:t>4</a:t>
            </a:r>
            <a:r>
              <a:rPr lang="zh-CN" altLang="en-US" sz="2400" dirty="0" smtClean="0"/>
              <a:t>位端口（</a:t>
            </a:r>
            <a:r>
              <a:rPr lang="en-US" altLang="zh-CN" sz="2400" dirty="0" smtClean="0">
                <a:ea typeface="宋体" charset="-122"/>
              </a:rPr>
              <a:t>PC</a:t>
            </a:r>
            <a:r>
              <a:rPr lang="zh-CN" altLang="en-US" sz="2400" dirty="0" smtClean="0"/>
              <a:t>的上半部分和下半部分）。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zh-CN" altLang="en-US" sz="2400" b="1" dirty="0" smtClean="0">
                <a:solidFill>
                  <a:srgbClr val="FF3300"/>
                </a:solidFill>
              </a:rPr>
              <a:t>（</a:t>
            </a:r>
            <a:r>
              <a:rPr lang="en-US" altLang="zh-CN" sz="2400" b="1" dirty="0" smtClean="0">
                <a:solidFill>
                  <a:srgbClr val="FF3300"/>
                </a:solidFill>
              </a:rPr>
              <a:t>2</a:t>
            </a:r>
            <a:r>
              <a:rPr lang="zh-CN" altLang="en-US" sz="2400" b="1" dirty="0" smtClean="0">
                <a:solidFill>
                  <a:srgbClr val="FF3300"/>
                </a:solidFill>
              </a:rPr>
              <a:t>）</a:t>
            </a:r>
            <a:r>
              <a:rPr lang="zh-CN" altLang="en-US" sz="2400" dirty="0" smtClean="0"/>
              <a:t>任何端口都可以设定为输入或输出，各端口的输入、输出共有</a:t>
            </a:r>
            <a:r>
              <a:rPr lang="en-US" altLang="zh-CN" sz="2400" dirty="0" smtClean="0">
                <a:ea typeface="宋体" charset="-122"/>
              </a:rPr>
              <a:t>16</a:t>
            </a:r>
            <a:r>
              <a:rPr lang="zh-CN" altLang="en-US" sz="2400" dirty="0" smtClean="0"/>
              <a:t>种组合。</a:t>
            </a: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endParaRPr lang="en-US" altLang="zh-CN" sz="2400" b="1" dirty="0" smtClean="0">
              <a:solidFill>
                <a:srgbClr val="FF3300"/>
              </a:solidFill>
              <a:ea typeface="宋体" charset="-122"/>
            </a:endParaRPr>
          </a:p>
          <a:p>
            <a:pPr>
              <a:lnSpc>
                <a:spcPct val="130000"/>
              </a:lnSpc>
              <a:buFont typeface="Wingdings" pitchFamily="2" charset="2"/>
              <a:buNone/>
            </a:pPr>
            <a:r>
              <a:rPr lang="en-US" altLang="zh-CN" sz="2400" dirty="0">
                <a:solidFill>
                  <a:srgbClr val="FF3300"/>
                </a:solidFill>
                <a:ea typeface="宋体" charset="-122"/>
              </a:rPr>
              <a:t> </a:t>
            </a:r>
            <a:r>
              <a:rPr lang="en-US" altLang="zh-CN" sz="2400" dirty="0" smtClean="0">
                <a:solidFill>
                  <a:srgbClr val="FF3300"/>
                </a:solidFill>
                <a:ea typeface="宋体" charset="-122"/>
              </a:rPr>
              <a:t>           </a:t>
            </a:r>
            <a:r>
              <a:rPr lang="en-US" altLang="zh-CN" sz="2400" b="1" dirty="0" smtClean="0">
                <a:solidFill>
                  <a:srgbClr val="FF3300"/>
                </a:solidFill>
                <a:ea typeface="宋体" charset="-122"/>
              </a:rPr>
              <a:t>PA</a:t>
            </a:r>
            <a:r>
              <a:rPr lang="zh-CN" altLang="en-US" sz="2400" b="1" dirty="0" smtClean="0">
                <a:solidFill>
                  <a:srgbClr val="FF3300"/>
                </a:solidFill>
              </a:rPr>
              <a:t>口、</a:t>
            </a:r>
            <a:r>
              <a:rPr lang="en-US" altLang="zh-CN" sz="2400" b="1" dirty="0" smtClean="0">
                <a:solidFill>
                  <a:srgbClr val="FF3300"/>
                </a:solidFill>
                <a:ea typeface="宋体" charset="-122"/>
              </a:rPr>
              <a:t>PB</a:t>
            </a:r>
            <a:r>
              <a:rPr lang="zh-CN" altLang="en-US" sz="2400" b="1" dirty="0" smtClean="0">
                <a:solidFill>
                  <a:srgbClr val="FF3300"/>
                </a:solidFill>
              </a:rPr>
              <a:t>口和</a:t>
            </a:r>
            <a:r>
              <a:rPr lang="en-US" altLang="zh-CN" sz="2400" b="1" dirty="0" smtClean="0">
                <a:solidFill>
                  <a:srgbClr val="FF3300"/>
                </a:solidFill>
                <a:ea typeface="宋体" charset="-122"/>
              </a:rPr>
              <a:t>PC</a:t>
            </a:r>
            <a:r>
              <a:rPr lang="zh-CN" altLang="en-US" sz="2400" b="1" dirty="0" smtClean="0">
                <a:solidFill>
                  <a:srgbClr val="FF3300"/>
                </a:solidFill>
              </a:rPr>
              <a:t>口</a:t>
            </a:r>
            <a:r>
              <a:rPr lang="zh-CN" altLang="en-US" sz="2400" b="1" dirty="0" smtClean="0">
                <a:solidFill>
                  <a:srgbClr val="3333CC"/>
                </a:solidFill>
              </a:rPr>
              <a:t>均可设定为</a:t>
            </a:r>
            <a:r>
              <a:rPr lang="zh-CN" altLang="en-US" sz="2400" b="1" dirty="0" smtClean="0">
                <a:solidFill>
                  <a:srgbClr val="FF3300"/>
                </a:solidFill>
              </a:rPr>
              <a:t>方式</a:t>
            </a:r>
            <a:r>
              <a:rPr lang="en-US" altLang="zh-CN" sz="2400" b="1" dirty="0" smtClean="0">
                <a:solidFill>
                  <a:srgbClr val="FF3300"/>
                </a:solidFill>
                <a:ea typeface="宋体" charset="-122"/>
              </a:rPr>
              <a:t>0</a:t>
            </a:r>
            <a:r>
              <a:rPr lang="zh-CN" altLang="en-US" sz="2400" dirty="0" smtClean="0"/>
              <a:t>，并可根据需要，向控制寄存器写入工作方式控制字，规定各端口为输入或输出方式。</a:t>
            </a:r>
          </a:p>
        </p:txBody>
      </p:sp>
    </p:spTree>
    <p:extLst>
      <p:ext uri="{BB962C8B-B14F-4D97-AF65-F5344CB8AC3E}">
        <p14:creationId xmlns:p14="http://schemas.microsoft.com/office/powerpoint/2010/main" val="1487219015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41DEB041-EC67-4DED-9F8B-C050BE15A405}" type="slidenum">
              <a:rPr lang="zh-CN" altLang="en-US"/>
              <a:pPr>
                <a:defRPr/>
              </a:pPr>
              <a:t>40</a:t>
            </a:fld>
            <a:endParaRPr lang="en-US" altLang="zh-CN"/>
          </a:p>
        </p:txBody>
      </p:sp>
      <p:sp>
        <p:nvSpPr>
          <p:cNvPr id="27650" name="内容占位符 1"/>
          <p:cNvSpPr>
            <a:spLocks noGrp="1"/>
          </p:cNvSpPr>
          <p:nvPr>
            <p:ph/>
          </p:nvPr>
        </p:nvSpPr>
        <p:spPr>
          <a:xfrm>
            <a:off x="0" y="612775"/>
            <a:ext cx="9144000" cy="5410200"/>
          </a:xfrm>
        </p:spPr>
        <p:txBody>
          <a:bodyPr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FF3300"/>
                </a:solidFill>
              </a:rPr>
              <a:t>        【</a:t>
            </a:r>
            <a:r>
              <a:rPr lang="zh-CN" altLang="en-US" b="1" dirty="0" smtClean="0">
                <a:solidFill>
                  <a:srgbClr val="FF3300"/>
                </a:solidFill>
              </a:rPr>
              <a:t>例</a:t>
            </a:r>
            <a:r>
              <a:rPr lang="en-US" altLang="zh-CN" b="1" dirty="0" smtClean="0">
                <a:solidFill>
                  <a:srgbClr val="FF3300"/>
                </a:solidFill>
              </a:rPr>
              <a:t>12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-3</a:t>
            </a:r>
            <a:r>
              <a:rPr lang="en-US" altLang="zh-CN" b="1" dirty="0" smtClean="0">
                <a:solidFill>
                  <a:srgbClr val="FF3300"/>
                </a:solidFill>
              </a:rPr>
              <a:t>】</a:t>
            </a:r>
            <a:r>
              <a:rPr lang="zh-CN" altLang="en-US" b="1" dirty="0" smtClean="0">
                <a:solidFill>
                  <a:srgbClr val="FF3300"/>
                </a:solidFill>
              </a:rPr>
              <a:t>　</a:t>
            </a:r>
            <a:r>
              <a:rPr lang="zh-CN" altLang="en-US" dirty="0" smtClean="0"/>
              <a:t>假设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FF3300"/>
                </a:solidFill>
              </a:rPr>
              <a:t>控制字寄存器</a:t>
            </a:r>
            <a:r>
              <a:rPr lang="zh-CN" altLang="en-US" b="1" dirty="0" smtClean="0">
                <a:solidFill>
                  <a:srgbClr val="3333CC"/>
                </a:solidFill>
              </a:rPr>
              <a:t>端口地址为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FF7FH</a:t>
            </a:r>
            <a:r>
              <a:rPr lang="zh-CN" altLang="en-US" dirty="0" smtClean="0"/>
              <a:t>，令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PA</a:t>
            </a:r>
            <a:r>
              <a:rPr lang="zh-CN" altLang="en-US" b="1" dirty="0" smtClean="0">
                <a:solidFill>
                  <a:srgbClr val="3333CC"/>
                </a:solidFill>
              </a:rPr>
              <a:t>口和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PC</a:t>
            </a:r>
            <a:r>
              <a:rPr lang="zh-CN" altLang="en-US" b="1" dirty="0" smtClean="0">
                <a:solidFill>
                  <a:srgbClr val="3333CC"/>
                </a:solidFill>
              </a:rPr>
              <a:t>口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3333CC"/>
                </a:solidFill>
              </a:rPr>
              <a:t>高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4</a:t>
            </a:r>
            <a:r>
              <a:rPr lang="zh-CN" altLang="en-US" b="1" dirty="0" smtClean="0">
                <a:solidFill>
                  <a:srgbClr val="3333CC"/>
                </a:solidFill>
              </a:rPr>
              <a:t>位</a:t>
            </a:r>
            <a:r>
              <a:rPr lang="zh-CN" altLang="en-US" dirty="0" smtClean="0"/>
              <a:t>为方式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输出，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PB</a:t>
            </a:r>
            <a:r>
              <a:rPr lang="zh-CN" altLang="en-US" b="1" dirty="0" smtClean="0">
                <a:solidFill>
                  <a:srgbClr val="FF3300"/>
                </a:solidFill>
              </a:rPr>
              <a:t>口</a:t>
            </a:r>
            <a:r>
              <a:rPr lang="zh-CN" altLang="en-US" dirty="0" smtClean="0"/>
              <a:t>和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PC</a:t>
            </a:r>
            <a:r>
              <a:rPr lang="zh-CN" altLang="en-US" b="1" dirty="0" smtClean="0">
                <a:solidFill>
                  <a:srgbClr val="FF3300"/>
                </a:solidFill>
              </a:rPr>
              <a:t>口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FF3300"/>
                </a:solidFill>
              </a:rPr>
              <a:t>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4</a:t>
            </a:r>
            <a:r>
              <a:rPr lang="zh-CN" altLang="en-US" b="1" dirty="0" smtClean="0">
                <a:solidFill>
                  <a:srgbClr val="FF3300"/>
                </a:solidFill>
              </a:rPr>
              <a:t>位</a:t>
            </a:r>
            <a:r>
              <a:rPr lang="zh-CN" altLang="en-US" dirty="0" smtClean="0"/>
              <a:t>为方式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输入，</a:t>
            </a:r>
            <a:endParaRPr lang="en-US" altLang="zh-CN" dirty="0" smtClean="0"/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/>
              <a:t> </a:t>
            </a:r>
            <a:r>
              <a:rPr lang="en-US" altLang="zh-CN" dirty="0" smtClean="0"/>
              <a:t>       </a:t>
            </a:r>
            <a:r>
              <a:rPr lang="zh-CN" altLang="en-US" dirty="0" smtClean="0"/>
              <a:t>初始化程序：</a:t>
            </a:r>
          </a:p>
          <a:p>
            <a:pPr>
              <a:lnSpc>
                <a:spcPct val="130000"/>
              </a:lnSpc>
            </a:pPr>
            <a:r>
              <a:rPr lang="pt-BR" altLang="zh-CN" sz="2000" dirty="0" smtClean="0">
                <a:ea typeface="宋体" charset="-122"/>
              </a:rPr>
              <a:t>MOV	DPTR</a:t>
            </a:r>
            <a:r>
              <a:rPr lang="zh-CN" altLang="en-US" sz="2000" dirty="0" smtClean="0"/>
              <a:t>，</a:t>
            </a:r>
            <a:r>
              <a:rPr lang="pt-BR" altLang="zh-CN" sz="2000" dirty="0" smtClean="0">
                <a:ea typeface="宋体" charset="-122"/>
              </a:rPr>
              <a:t>#0FF7FH	</a:t>
            </a:r>
            <a:r>
              <a:rPr lang="zh-CN" altLang="en-US" sz="2000" dirty="0" smtClean="0"/>
              <a:t>； 端口地址</a:t>
            </a:r>
            <a:r>
              <a:rPr lang="pt-BR" altLang="zh-CN" sz="2000" dirty="0" smtClean="0">
                <a:ea typeface="宋体" charset="-122"/>
              </a:rPr>
              <a:t>#0FF7F</a:t>
            </a:r>
            <a:r>
              <a:rPr lang="zh-CN" altLang="en-US" sz="2000" dirty="0" smtClean="0"/>
              <a:t>送</a:t>
            </a:r>
            <a:r>
              <a:rPr lang="pt-BR" altLang="zh-CN" sz="2000" dirty="0" smtClean="0">
                <a:ea typeface="宋体" charset="-122"/>
              </a:rPr>
              <a:t>DPTR </a:t>
            </a:r>
            <a:endParaRPr lang="zh-CN" altLang="en-US" sz="2000" dirty="0" smtClean="0"/>
          </a:p>
          <a:p>
            <a:pPr>
              <a:lnSpc>
                <a:spcPct val="130000"/>
              </a:lnSpc>
            </a:pPr>
            <a:r>
              <a:rPr lang="pt-BR" altLang="zh-CN" sz="2000" dirty="0" smtClean="0">
                <a:ea typeface="宋体" charset="-122"/>
              </a:rPr>
              <a:t>MOV  	A</a:t>
            </a:r>
            <a:r>
              <a:rPr lang="zh-CN" altLang="en-US" sz="2000" dirty="0" smtClean="0"/>
              <a:t>，</a:t>
            </a:r>
            <a:r>
              <a:rPr lang="pt-BR" altLang="zh-CN" sz="2000" dirty="0" smtClean="0">
                <a:ea typeface="宋体" charset="-122"/>
              </a:rPr>
              <a:t>#83H		</a:t>
            </a:r>
            <a:r>
              <a:rPr lang="zh-CN" altLang="en-US" sz="2000" dirty="0" smtClean="0"/>
              <a:t>； 方式控制字</a:t>
            </a:r>
            <a:r>
              <a:rPr lang="pt-BR" altLang="zh-CN" sz="2000" dirty="0" smtClean="0">
                <a:ea typeface="宋体" charset="-122"/>
              </a:rPr>
              <a:t>83H</a:t>
            </a:r>
            <a:r>
              <a:rPr lang="zh-CN" altLang="en-US" sz="2000" dirty="0" smtClean="0"/>
              <a:t>送</a:t>
            </a:r>
            <a:r>
              <a:rPr lang="pt-BR" altLang="zh-CN" sz="2000" dirty="0" smtClean="0">
                <a:ea typeface="宋体" charset="-122"/>
              </a:rPr>
              <a:t>A</a:t>
            </a:r>
            <a:endParaRPr lang="zh-CN" altLang="en-US" sz="2000" dirty="0" smtClean="0"/>
          </a:p>
          <a:p>
            <a:pPr>
              <a:lnSpc>
                <a:spcPct val="130000"/>
              </a:lnSpc>
            </a:pPr>
            <a:r>
              <a:rPr lang="pt-BR" altLang="zh-CN" sz="2000" dirty="0" smtClean="0">
                <a:ea typeface="宋体" charset="-122"/>
              </a:rPr>
              <a:t>MOVX	@DPTR</a:t>
            </a:r>
            <a:r>
              <a:rPr lang="zh-CN" altLang="en-US" sz="2000" dirty="0" smtClean="0"/>
              <a:t>，</a:t>
            </a:r>
            <a:r>
              <a:rPr lang="pt-BR" altLang="zh-CN" sz="2000" dirty="0" smtClean="0">
                <a:ea typeface="宋体" charset="-122"/>
              </a:rPr>
              <a:t>A		</a:t>
            </a:r>
            <a:r>
              <a:rPr lang="zh-CN" altLang="en-US" sz="2000" dirty="0" smtClean="0"/>
              <a:t>； 控制字</a:t>
            </a:r>
            <a:r>
              <a:rPr lang="pt-BR" altLang="zh-CN" sz="2000" dirty="0" smtClean="0">
                <a:ea typeface="宋体" charset="-122"/>
              </a:rPr>
              <a:t>83H</a:t>
            </a:r>
            <a:r>
              <a:rPr lang="zh-CN" altLang="en-US" sz="2000" dirty="0" smtClean="0"/>
              <a:t>送控制字寄存器</a:t>
            </a:r>
          </a:p>
          <a:p>
            <a:pPr>
              <a:lnSpc>
                <a:spcPct val="130000"/>
              </a:lnSpc>
            </a:pPr>
            <a:endParaRPr lang="zh-CN" alt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291626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41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78788"/>
            <a:ext cx="9144000" cy="4575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Bef>
                <a:spcPts val="400"/>
              </a:spcBef>
              <a:spcAft>
                <a:spcPts val="400"/>
              </a:spcAft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*C51</a:t>
            </a:r>
            <a:r>
              <a:rPr lang="zh-CN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源程序：</a:t>
            </a:r>
          </a:p>
          <a:p>
            <a:pPr marL="269875" algn="l">
              <a:spcAft>
                <a:spcPts val="0"/>
              </a:spcAft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#include&lt;reg51.h&gt;</a:t>
            </a:r>
            <a:endParaRPr lang="zh-CN" altLang="zh-CN" sz="2400" b="1" dirty="0">
              <a:solidFill>
                <a:schemeClr val="accent2"/>
              </a:solidFill>
              <a:latin typeface="+mn-lt"/>
              <a:ea typeface="宋体" charset="-122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#include&lt;</a:t>
            </a:r>
            <a:r>
              <a:rPr lang="en-US" altLang="zh-CN" sz="2400" b="1" dirty="0" err="1">
                <a:solidFill>
                  <a:schemeClr val="accent2"/>
                </a:solidFill>
                <a:latin typeface="+mn-lt"/>
                <a:ea typeface="宋体" charset="-122"/>
              </a:rPr>
              <a:t>absacc.h</a:t>
            </a: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&gt;</a:t>
            </a:r>
            <a:endParaRPr lang="zh-CN" altLang="zh-CN" sz="2400" b="1" dirty="0">
              <a:solidFill>
                <a:schemeClr val="accent2"/>
              </a:solidFill>
              <a:latin typeface="+mn-lt"/>
              <a:ea typeface="宋体" charset="-122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#define XA XBYTE[0xff7f]</a:t>
            </a:r>
            <a:endParaRPr lang="zh-CN" altLang="zh-CN" sz="2400" b="1" dirty="0">
              <a:solidFill>
                <a:schemeClr val="accent2"/>
              </a:solidFill>
              <a:latin typeface="+mn-lt"/>
              <a:ea typeface="宋体" charset="-122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void main()</a:t>
            </a:r>
            <a:endParaRPr lang="zh-CN" altLang="zh-CN" sz="2400" b="1" dirty="0">
              <a:solidFill>
                <a:schemeClr val="accent2"/>
              </a:solidFill>
              <a:latin typeface="+mn-lt"/>
              <a:ea typeface="宋体" charset="-122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{</a:t>
            </a:r>
            <a:endParaRPr lang="zh-CN" altLang="zh-CN" sz="2400" b="1" dirty="0">
              <a:solidFill>
                <a:schemeClr val="accent2"/>
              </a:solidFill>
              <a:latin typeface="+mn-lt"/>
              <a:ea typeface="宋体" charset="-122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     XA = 0x83</a:t>
            </a:r>
            <a:r>
              <a:rPr lang="zh-CN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；</a:t>
            </a:r>
          </a:p>
          <a:p>
            <a:pPr marL="269875" algn="l">
              <a:spcAft>
                <a:spcPts val="0"/>
              </a:spcAft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        while(1)</a:t>
            </a:r>
            <a:endParaRPr lang="zh-CN" altLang="zh-CN" sz="2400" b="1" dirty="0">
              <a:solidFill>
                <a:schemeClr val="accent2"/>
              </a:solidFill>
              <a:latin typeface="+mn-lt"/>
              <a:ea typeface="宋体" charset="-122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	    {</a:t>
            </a:r>
            <a:endParaRPr lang="zh-CN" altLang="zh-CN" sz="2400" b="1" dirty="0">
              <a:solidFill>
                <a:schemeClr val="accent2"/>
              </a:solidFill>
              <a:latin typeface="+mn-lt"/>
              <a:ea typeface="宋体" charset="-122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	       …</a:t>
            </a:r>
            <a:endParaRPr lang="zh-CN" altLang="zh-CN" sz="2400" b="1" dirty="0">
              <a:solidFill>
                <a:schemeClr val="accent2"/>
              </a:solidFill>
              <a:latin typeface="+mn-lt"/>
              <a:ea typeface="宋体" charset="-122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	</a:t>
            </a:r>
            <a:r>
              <a:rPr lang="en-US" altLang="zh-CN" sz="2400" b="1" dirty="0" smtClean="0">
                <a:solidFill>
                  <a:schemeClr val="accent2"/>
                </a:solidFill>
                <a:latin typeface="+mn-lt"/>
                <a:ea typeface="宋体" charset="-122"/>
              </a:rPr>
              <a:t>     }</a:t>
            </a:r>
            <a:endParaRPr lang="zh-CN" altLang="zh-CN" sz="2400" b="1" dirty="0">
              <a:solidFill>
                <a:schemeClr val="accent2"/>
              </a:solidFill>
              <a:latin typeface="+mn-lt"/>
              <a:ea typeface="宋体" charset="-122"/>
            </a:endParaRPr>
          </a:p>
          <a:p>
            <a:pPr marL="269875" algn="l">
              <a:spcAft>
                <a:spcPts val="0"/>
              </a:spcAft>
            </a:pPr>
            <a:r>
              <a:rPr lang="en-US" altLang="zh-CN" sz="2400" b="1" dirty="0">
                <a:solidFill>
                  <a:schemeClr val="accent2"/>
                </a:solidFill>
                <a:latin typeface="+mn-lt"/>
                <a:ea typeface="宋体" charset="-122"/>
              </a:rPr>
              <a:t>}</a:t>
            </a:r>
            <a:endParaRPr lang="zh-CN" altLang="zh-CN" sz="2400" b="1" dirty="0">
              <a:solidFill>
                <a:schemeClr val="accent2"/>
              </a:solidFill>
              <a:latin typeface="+mn-lt"/>
              <a:ea typeface="宋体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838253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8CE60FC7-D751-4AD9-9ADB-65F969B9C0C4}" type="slidenum">
              <a:rPr lang="zh-CN" altLang="en-US"/>
              <a:pPr>
                <a:defRPr/>
              </a:pPr>
              <a:t>42</a:t>
            </a:fld>
            <a:endParaRPr lang="en-US" altLang="zh-CN"/>
          </a:p>
        </p:txBody>
      </p:sp>
      <p:sp>
        <p:nvSpPr>
          <p:cNvPr id="28674" name="内容占位符 1"/>
          <p:cNvSpPr>
            <a:spLocks noGrp="1"/>
          </p:cNvSpPr>
          <p:nvPr>
            <p:ph/>
          </p:nvPr>
        </p:nvSpPr>
        <p:spPr>
          <a:xfrm>
            <a:off x="0" y="698500"/>
            <a:ext cx="9144000" cy="541020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FF3300"/>
                </a:solidFill>
                <a:latin typeface="黑体" pitchFamily="2" charset="-122"/>
              </a:rPr>
              <a:t>   2</a:t>
            </a:r>
            <a:r>
              <a:rPr lang="zh-CN" altLang="en-US" b="1" dirty="0" smtClean="0">
                <a:solidFill>
                  <a:srgbClr val="FF3300"/>
                </a:solidFill>
                <a:latin typeface="黑体" pitchFamily="2" charset="-122"/>
              </a:rPr>
              <a:t>．方式</a:t>
            </a:r>
            <a:r>
              <a:rPr lang="en-US" altLang="zh-CN" b="1" dirty="0" smtClean="0">
                <a:solidFill>
                  <a:srgbClr val="FF3300"/>
                </a:solidFill>
                <a:latin typeface="黑体" pitchFamily="2" charset="-122"/>
              </a:rPr>
              <a:t>1</a:t>
            </a:r>
            <a:endParaRPr lang="zh-CN" altLang="en-US" b="1" dirty="0" smtClean="0">
              <a:solidFill>
                <a:srgbClr val="FF3300"/>
              </a:solidFill>
              <a:latin typeface="黑体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dirty="0" smtClean="0"/>
              <a:t>    是一种采用</a:t>
            </a:r>
            <a:r>
              <a:rPr lang="zh-CN" altLang="en-US" b="1" dirty="0" smtClean="0">
                <a:solidFill>
                  <a:srgbClr val="3333CC"/>
                </a:solidFill>
              </a:rPr>
              <a:t>应答联络</a:t>
            </a:r>
            <a:r>
              <a:rPr lang="zh-CN" altLang="en-US" b="1" dirty="0" smtClean="0">
                <a:solidFill>
                  <a:srgbClr val="FF3300"/>
                </a:solidFill>
              </a:rPr>
              <a:t>的输入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/</a:t>
            </a:r>
            <a:r>
              <a:rPr lang="zh-CN" altLang="en-US" b="1" dirty="0" smtClean="0">
                <a:solidFill>
                  <a:srgbClr val="FF3300"/>
                </a:solidFill>
              </a:rPr>
              <a:t>输出工作方式</a:t>
            </a:r>
            <a:r>
              <a:rPr lang="zh-CN" altLang="en-US" dirty="0" smtClean="0"/>
              <a:t>。</a:t>
            </a:r>
          </a:p>
          <a:p>
            <a:pPr>
              <a:lnSpc>
                <a:spcPct val="130000"/>
              </a:lnSpc>
            </a:pPr>
            <a:r>
              <a:rPr lang="en-US" altLang="zh-CN" dirty="0" smtClean="0">
                <a:ea typeface="宋体" charset="-122"/>
              </a:rPr>
              <a:t>    PA</a:t>
            </a:r>
            <a:r>
              <a:rPr lang="zh-CN" altLang="en-US" dirty="0" smtClean="0"/>
              <a:t>口、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口皆可设成这种工作方式。</a:t>
            </a:r>
            <a:endParaRPr lang="en-US" altLang="zh-CN" dirty="0" smtClean="0"/>
          </a:p>
          <a:p>
            <a:pPr>
              <a:lnSpc>
                <a:spcPct val="130000"/>
              </a:lnSpc>
            </a:pPr>
            <a:r>
              <a:rPr lang="en-US" altLang="zh-CN" dirty="0"/>
              <a:t> </a:t>
            </a:r>
            <a:r>
              <a:rPr lang="en-US" altLang="zh-CN" dirty="0" smtClean="0"/>
              <a:t>   </a:t>
            </a:r>
            <a:r>
              <a:rPr lang="zh-CN" altLang="en-US" dirty="0" smtClean="0"/>
              <a:t>在方式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下，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的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PA</a:t>
            </a:r>
            <a:r>
              <a:rPr lang="zh-CN" altLang="en-US" b="1" dirty="0" smtClean="0">
                <a:solidFill>
                  <a:srgbClr val="3333CC"/>
                </a:solidFill>
              </a:rPr>
              <a:t>口和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PB</a:t>
            </a:r>
            <a:r>
              <a:rPr lang="zh-CN" altLang="en-US" b="1" dirty="0" smtClean="0">
                <a:solidFill>
                  <a:srgbClr val="3333CC"/>
                </a:solidFill>
              </a:rPr>
              <a:t>口</a:t>
            </a:r>
            <a:r>
              <a:rPr lang="zh-CN" altLang="en-US" dirty="0" smtClean="0"/>
              <a:t>通常用于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数据的传送，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PC</a:t>
            </a:r>
            <a:r>
              <a:rPr lang="zh-CN" altLang="en-US" b="1" dirty="0" smtClean="0">
                <a:solidFill>
                  <a:srgbClr val="3333CC"/>
                </a:solidFill>
              </a:rPr>
              <a:t>口</a:t>
            </a:r>
            <a:r>
              <a:rPr lang="zh-CN" altLang="en-US" dirty="0" smtClean="0"/>
              <a:t>用作</a:t>
            </a:r>
            <a:r>
              <a:rPr lang="en-US" altLang="zh-CN" dirty="0" smtClean="0">
                <a:ea typeface="宋体" charset="-122"/>
              </a:rPr>
              <a:t>PA</a:t>
            </a:r>
            <a:r>
              <a:rPr lang="zh-CN" altLang="en-US" dirty="0" smtClean="0"/>
              <a:t>口和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口的</a:t>
            </a:r>
            <a:r>
              <a:rPr lang="zh-CN" altLang="en-US" b="1" dirty="0" smtClean="0">
                <a:solidFill>
                  <a:srgbClr val="FF3300"/>
                </a:solidFill>
              </a:rPr>
              <a:t>应答联络信号线</a:t>
            </a:r>
            <a:r>
              <a:rPr lang="zh-CN" altLang="en-US" dirty="0" smtClean="0"/>
              <a:t>，以实现采用中断方式来传送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数据。</a:t>
            </a:r>
          </a:p>
          <a:p>
            <a:pPr>
              <a:lnSpc>
                <a:spcPct val="130000"/>
              </a:lnSpc>
            </a:pPr>
            <a:r>
              <a:rPr lang="en-US" altLang="zh-CN" dirty="0" smtClean="0">
                <a:ea typeface="宋体" charset="-122"/>
              </a:rPr>
              <a:t>    PC</a:t>
            </a:r>
            <a:r>
              <a:rPr lang="zh-CN" altLang="en-US" dirty="0" smtClean="0"/>
              <a:t>口的</a:t>
            </a:r>
            <a:r>
              <a:rPr lang="en-US" altLang="zh-CN" dirty="0" smtClean="0">
                <a:ea typeface="宋体" charset="-122"/>
              </a:rPr>
              <a:t>PC7~PC0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3333CC"/>
                </a:solidFill>
              </a:rPr>
              <a:t>应答联络线是规定好的</a:t>
            </a:r>
            <a:r>
              <a:rPr lang="zh-CN" altLang="en-US" dirty="0" smtClean="0"/>
              <a:t>，其各位分配</a:t>
            </a:r>
            <a:r>
              <a:rPr lang="zh-CN" altLang="en-US" b="1" dirty="0" smtClean="0">
                <a:solidFill>
                  <a:srgbClr val="FF3300"/>
                </a:solidFill>
              </a:rPr>
              <a:t>如</a:t>
            </a:r>
            <a:r>
              <a:rPr lang="zh-CN" altLang="en-US" b="1" dirty="0" smtClean="0">
                <a:solidFill>
                  <a:srgbClr val="FF3300"/>
                </a:solidFill>
                <a:hlinkClick r:id="rId2" action="ppaction://hlinksldjump"/>
              </a:rPr>
              <a:t>图</a:t>
            </a:r>
            <a:r>
              <a:rPr lang="en-US" altLang="zh-CN" b="1" dirty="0" smtClean="0">
                <a:solidFill>
                  <a:srgbClr val="FF3300"/>
                </a:solidFill>
                <a:hlinkClick r:id="rId2" action="ppaction://hlinksldjump"/>
              </a:rPr>
              <a:t>12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  <a:hlinkClick r:id="rId2" action="ppaction://hlinksldjump"/>
              </a:rPr>
              <a:t>-7</a:t>
            </a:r>
            <a:r>
              <a:rPr lang="zh-CN" altLang="en-US" dirty="0" smtClean="0"/>
              <a:t>和</a:t>
            </a:r>
            <a:r>
              <a:rPr lang="zh-CN" altLang="en-US" b="1" dirty="0" smtClean="0">
                <a:solidFill>
                  <a:srgbClr val="FF3300"/>
                </a:solidFill>
                <a:hlinkClick r:id="rId3" action="ppaction://hlinksldjump"/>
              </a:rPr>
              <a:t>图</a:t>
            </a:r>
            <a:r>
              <a:rPr lang="en-US" altLang="zh-CN" b="1" dirty="0" smtClean="0">
                <a:solidFill>
                  <a:srgbClr val="FF3300"/>
                </a:solidFill>
                <a:hlinkClick r:id="rId3" action="ppaction://hlinksldjump"/>
              </a:rPr>
              <a:t>12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  <a:hlinkClick r:id="rId3" action="ppaction://hlinksldjump"/>
              </a:rPr>
              <a:t>-9</a:t>
            </a:r>
            <a:r>
              <a:rPr lang="zh-CN" altLang="en-US" dirty="0" smtClean="0"/>
              <a:t>所示，图中，标有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的各位仍可用作基本输入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输出，不作应答联络用。</a:t>
            </a:r>
          </a:p>
          <a:p>
            <a:pPr>
              <a:lnSpc>
                <a:spcPct val="130000"/>
              </a:lnSpc>
            </a:pPr>
            <a:r>
              <a:rPr lang="zh-CN" altLang="en-US" dirty="0" smtClean="0"/>
              <a:t>    下介绍方式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输入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输出时的</a:t>
            </a:r>
            <a:r>
              <a:rPr lang="zh-CN" altLang="en-US" b="1" dirty="0" smtClean="0">
                <a:solidFill>
                  <a:srgbClr val="3333CC"/>
                </a:solidFill>
              </a:rPr>
              <a:t>应答联络信号</a:t>
            </a:r>
            <a:r>
              <a:rPr lang="zh-CN" altLang="en-US" dirty="0" smtClean="0"/>
              <a:t>与</a:t>
            </a:r>
            <a:r>
              <a:rPr lang="zh-CN" altLang="en-US" b="1" dirty="0" smtClean="0">
                <a:solidFill>
                  <a:srgbClr val="3333CC"/>
                </a:solidFill>
              </a:rPr>
              <a:t>工作原理</a:t>
            </a:r>
            <a:r>
              <a:rPr lang="zh-CN" altLang="en-US" dirty="0" smtClean="0"/>
              <a:t>。</a:t>
            </a:r>
          </a:p>
          <a:p>
            <a:pPr>
              <a:lnSpc>
                <a:spcPct val="130000"/>
              </a:lnSpc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528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8A1B8191-D3FB-4359-8D36-42DE73DB890D}" type="slidenum">
              <a:rPr lang="zh-CN" altLang="en-US"/>
              <a:pPr>
                <a:defRPr/>
              </a:pPr>
              <a:t>43</a:t>
            </a:fld>
            <a:endParaRPr lang="en-US" altLang="zh-CN"/>
          </a:p>
        </p:txBody>
      </p:sp>
      <p:sp>
        <p:nvSpPr>
          <p:cNvPr id="29698" name="内容占位符 1"/>
          <p:cNvSpPr>
            <a:spLocks noGrp="1"/>
          </p:cNvSpPr>
          <p:nvPr>
            <p:ph/>
          </p:nvPr>
        </p:nvSpPr>
        <p:spPr>
          <a:xfrm>
            <a:off x="0" y="622300"/>
            <a:ext cx="9144000" cy="5410200"/>
          </a:xfrm>
        </p:spPr>
        <p:txBody>
          <a:bodyPr/>
          <a:lstStyle/>
          <a:p>
            <a:pPr indent="14288">
              <a:lnSpc>
                <a:spcPct val="130000"/>
              </a:lnSpc>
            </a:pPr>
            <a:r>
              <a:rPr lang="zh-CN" altLang="en-US" b="1" dirty="0" smtClean="0">
                <a:solidFill>
                  <a:srgbClr val="FF3300"/>
                </a:solidFill>
              </a:rPr>
              <a:t>      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FF3300"/>
                </a:solidFill>
              </a:rPr>
              <a:t>）方式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FF3300"/>
                </a:solidFill>
              </a:rPr>
              <a:t>输入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 indent="14288">
              <a:lnSpc>
                <a:spcPct val="130000"/>
              </a:lnSpc>
            </a:pPr>
            <a:r>
              <a:rPr lang="zh-CN" altLang="en-US" dirty="0" smtClean="0"/>
              <a:t>	方式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输入应答联络信号如</a:t>
            </a:r>
            <a:r>
              <a:rPr lang="zh-CN" altLang="en-US" b="1" dirty="0" smtClean="0">
                <a:solidFill>
                  <a:srgbClr val="3333CC"/>
                </a:solidFill>
                <a:hlinkClick r:id="rId3" action="ppaction://hlinksldjump"/>
              </a:rPr>
              <a:t>图</a:t>
            </a:r>
            <a:r>
              <a:rPr lang="en-US" altLang="zh-CN" b="1" dirty="0" smtClean="0">
                <a:solidFill>
                  <a:srgbClr val="3333CC"/>
                </a:solidFill>
                <a:hlinkClick r:id="rId3" action="ppaction://hlinksldjump"/>
              </a:rPr>
              <a:t>12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rId3" action="ppaction://hlinksldjump"/>
              </a:rPr>
              <a:t>-7</a:t>
            </a:r>
            <a:r>
              <a:rPr lang="zh-CN" altLang="en-US" b="1" dirty="0" smtClean="0">
                <a:ea typeface="宋体" charset="-122"/>
              </a:rPr>
              <a:t>所示</a:t>
            </a:r>
            <a:r>
              <a:rPr lang="zh-CN" altLang="en-US" dirty="0" smtClean="0"/>
              <a:t>。其中</a:t>
            </a:r>
            <a:r>
              <a:rPr lang="en-US" altLang="zh-CN" b="1" dirty="0" smtClean="0">
                <a:solidFill>
                  <a:srgbClr val="FF3300"/>
                </a:solidFill>
              </a:rPr>
              <a:t>        </a:t>
            </a:r>
            <a:r>
              <a:rPr lang="en-US" altLang="zh-CN" dirty="0" smtClean="0">
                <a:ea typeface="宋体" charset="-122"/>
              </a:rPr>
              <a:t> </a:t>
            </a:r>
            <a:r>
              <a:rPr lang="zh-CN" altLang="en-US" dirty="0" smtClean="0"/>
              <a:t>与</a:t>
            </a:r>
            <a:r>
              <a:rPr lang="en-US" altLang="zh-CN" b="1" dirty="0" smtClean="0">
                <a:solidFill>
                  <a:srgbClr val="FF3300"/>
                </a:solidFill>
              </a:rPr>
              <a:t>IBF</a:t>
            </a:r>
            <a:r>
              <a:rPr lang="zh-CN" altLang="en-US" dirty="0" smtClean="0"/>
              <a:t>为</a:t>
            </a:r>
            <a:r>
              <a:rPr lang="zh-CN" altLang="en-US" b="1" dirty="0" smtClean="0">
                <a:solidFill>
                  <a:srgbClr val="FF3300"/>
                </a:solidFill>
              </a:rPr>
              <a:t>一对</a:t>
            </a:r>
            <a:r>
              <a:rPr lang="zh-CN" altLang="en-US" dirty="0" smtClean="0">
                <a:solidFill>
                  <a:srgbClr val="3333CC"/>
                </a:solidFill>
              </a:rPr>
              <a:t>应答联络信号</a:t>
            </a:r>
            <a:r>
              <a:rPr lang="zh-CN" altLang="en-US" dirty="0" smtClean="0"/>
              <a:t>。各</a:t>
            </a:r>
            <a:r>
              <a:rPr lang="zh-CN" altLang="en-US" b="1" dirty="0" smtClean="0">
                <a:solidFill>
                  <a:srgbClr val="3333CC"/>
                </a:solidFill>
              </a:rPr>
              <a:t>应答联络信号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3333CC"/>
                </a:solidFill>
              </a:rPr>
              <a:t>功能</a:t>
            </a:r>
            <a:r>
              <a:rPr lang="zh-CN" altLang="en-US" dirty="0" smtClean="0"/>
              <a:t>如下。</a:t>
            </a:r>
            <a:endParaRPr lang="en-US" altLang="zh-CN" dirty="0" smtClean="0"/>
          </a:p>
          <a:p>
            <a:pPr indent="14288">
              <a:lnSpc>
                <a:spcPct val="130000"/>
              </a:lnSpc>
            </a:pPr>
            <a:endParaRPr lang="zh-CN" altLang="en-US" dirty="0" smtClean="0"/>
          </a:p>
          <a:p>
            <a:pPr indent="14288">
              <a:lnSpc>
                <a:spcPct val="130000"/>
              </a:lnSpc>
              <a:buFont typeface="Wingdings" pitchFamily="2" charset="2"/>
              <a:buChar char="n"/>
            </a:pPr>
            <a:r>
              <a:rPr lang="en-US" altLang="zh-CN" b="1" dirty="0" smtClean="0">
                <a:solidFill>
                  <a:srgbClr val="FF3300"/>
                </a:solidFill>
              </a:rPr>
              <a:t>          </a:t>
            </a:r>
            <a:r>
              <a:rPr lang="zh-CN" altLang="en-US" dirty="0" smtClean="0">
                <a:ea typeface="宋体" charset="-122"/>
              </a:rPr>
              <a:t>：</a:t>
            </a:r>
            <a:r>
              <a:rPr lang="zh-CN" altLang="en-US" dirty="0" smtClean="0"/>
              <a:t>是由</a:t>
            </a:r>
            <a:r>
              <a:rPr lang="zh-CN" altLang="en-US" b="1" dirty="0" smtClean="0">
                <a:solidFill>
                  <a:srgbClr val="3333CC"/>
                </a:solidFill>
              </a:rPr>
              <a:t>输入外设</a:t>
            </a:r>
            <a:r>
              <a:rPr lang="zh-CN" altLang="en-US" dirty="0" smtClean="0"/>
              <a:t>发给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3333CC"/>
                </a:solidFill>
              </a:rPr>
              <a:t>选通输入信号</a:t>
            </a:r>
            <a:r>
              <a:rPr lang="zh-CN" altLang="en-US" dirty="0" smtClean="0"/>
              <a:t>，低电平有效。</a:t>
            </a:r>
          </a:p>
          <a:p>
            <a:pPr indent="14288">
              <a:lnSpc>
                <a:spcPct val="130000"/>
              </a:lnSpc>
              <a:buFont typeface="Wingdings" pitchFamily="2" charset="2"/>
              <a:buChar char="n"/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IBF</a:t>
            </a:r>
            <a:r>
              <a:rPr lang="zh-CN" altLang="en-US" b="1" dirty="0" smtClean="0">
                <a:solidFill>
                  <a:srgbClr val="FF3300"/>
                </a:solidFill>
              </a:rPr>
              <a:t>：</a:t>
            </a:r>
            <a:r>
              <a:rPr lang="zh-CN" altLang="en-US" dirty="0" smtClean="0"/>
              <a:t>输入缓冲器满，应答信号。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通知外设已收到外设发来的且已进入输入缓冲器的数据，高电平有效。</a:t>
            </a:r>
          </a:p>
          <a:p>
            <a:pPr indent="14288">
              <a:lnSpc>
                <a:spcPct val="130000"/>
              </a:lnSpc>
              <a:buFont typeface="Wingdings" pitchFamily="2" charset="2"/>
              <a:buChar char="n"/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INTR</a:t>
            </a:r>
            <a:r>
              <a:rPr lang="zh-CN" altLang="en-US" b="1" dirty="0" smtClean="0">
                <a:solidFill>
                  <a:srgbClr val="FF3300"/>
                </a:solidFill>
              </a:rPr>
              <a:t>：</a:t>
            </a:r>
            <a:r>
              <a:rPr lang="zh-CN" altLang="en-US" dirty="0" smtClean="0"/>
              <a:t>由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向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单片机发出的中断请求信号，高电平有效。</a:t>
            </a:r>
          </a:p>
          <a:p>
            <a:pPr indent="14288">
              <a:lnSpc>
                <a:spcPct val="130000"/>
              </a:lnSpc>
              <a:buFont typeface="Wingdings" pitchFamily="2" charset="2"/>
              <a:buChar char="n"/>
            </a:pPr>
            <a:endParaRPr lang="zh-CN" altLang="en-US" dirty="0" smtClean="0"/>
          </a:p>
          <a:p>
            <a:pPr indent="14288">
              <a:lnSpc>
                <a:spcPct val="130000"/>
              </a:lnSpc>
            </a:pPr>
            <a:endParaRPr lang="zh-CN" altLang="en-US" dirty="0" smtClean="0"/>
          </a:p>
        </p:txBody>
      </p:sp>
      <p:graphicFrame>
        <p:nvGraphicFramePr>
          <p:cNvPr id="2970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3856762"/>
              </p:ext>
            </p:extLst>
          </p:nvPr>
        </p:nvGraphicFramePr>
        <p:xfrm>
          <a:off x="7080250" y="1227138"/>
          <a:ext cx="719138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70" name="Equation" r:id="rId4" imgW="330120" imgH="215640" progId="Equation.DSMT4">
                  <p:embed/>
                </p:oleObj>
              </mc:Choice>
              <mc:Fallback>
                <p:oleObj name="Equation" r:id="rId4" imgW="33012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0250" y="1227138"/>
                        <a:ext cx="719138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7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5197653"/>
              </p:ext>
            </p:extLst>
          </p:nvPr>
        </p:nvGraphicFramePr>
        <p:xfrm>
          <a:off x="755650" y="2781300"/>
          <a:ext cx="719138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71" name="Equation" r:id="rId6" imgW="330120" imgH="215640" progId="Equation.DSMT4">
                  <p:embed/>
                </p:oleObj>
              </mc:Choice>
              <mc:Fallback>
                <p:oleObj name="Equation" r:id="rId6" imgW="33012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2781300"/>
                        <a:ext cx="719138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3236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44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862143"/>
            <a:ext cx="9144000" cy="2086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14288" algn="just">
              <a:lnSpc>
                <a:spcPct val="130000"/>
              </a:lnSpc>
              <a:spcBef>
                <a:spcPct val="20000"/>
              </a:spcBef>
              <a:buFont typeface="Wingdings" pitchFamily="2" charset="2"/>
              <a:buChar char="n"/>
            </a:pP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INTE</a:t>
            </a:r>
            <a:r>
              <a:rPr lang="en-US" altLang="zh-CN" sz="2400" b="1" kern="0" baseline="-25000" dirty="0">
                <a:solidFill>
                  <a:srgbClr val="FF3300"/>
                </a:solidFill>
                <a:latin typeface="Arial"/>
                <a:ea typeface="宋体" charset="-122"/>
              </a:rPr>
              <a:t>A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：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控制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PA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口是否允许中断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的控制信号，由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PC4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的置位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/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复位来控制。</a:t>
            </a:r>
            <a:endParaRPr lang="en-US" altLang="zh-CN" sz="24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  <a:buFont typeface="Wingdings" pitchFamily="2" charset="2"/>
              <a:buChar char="n"/>
            </a:pP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INTE</a:t>
            </a:r>
            <a:r>
              <a:rPr lang="en-US" altLang="zh-CN" sz="2400" b="1" kern="0" baseline="-25000" dirty="0">
                <a:solidFill>
                  <a:srgbClr val="FF3300"/>
                </a:solidFill>
                <a:latin typeface="Arial"/>
                <a:ea typeface="宋体" charset="-122"/>
              </a:rPr>
              <a:t>B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：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控制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PB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口是否允许中断的控制信号，由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PC2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的置位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/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复位来控制。</a:t>
            </a:r>
          </a:p>
        </p:txBody>
      </p:sp>
    </p:spTree>
    <p:extLst>
      <p:ext uri="{BB962C8B-B14F-4D97-AF65-F5344CB8AC3E}">
        <p14:creationId xmlns:p14="http://schemas.microsoft.com/office/powerpoint/2010/main" val="147547346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ACEA1D09-6CB4-4701-B1C0-0AEFDD5F843E}" type="slidenum">
              <a:rPr lang="zh-CN" altLang="en-US"/>
              <a:pPr>
                <a:defRPr/>
              </a:pPr>
              <a:t>45</a:t>
            </a:fld>
            <a:endParaRPr lang="en-US" altLang="zh-CN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2602317" y="6091208"/>
            <a:ext cx="431560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12-7</a:t>
            </a:r>
            <a:r>
              <a:rPr lang="en-US" altLang="zh-CN" sz="2000" b="1" dirty="0" smtClean="0"/>
              <a:t>       </a:t>
            </a:r>
            <a:r>
              <a:rPr lang="zh-CN" altLang="en-US" sz="2000" b="1" dirty="0">
                <a:solidFill>
                  <a:srgbClr val="3333CC"/>
                </a:solidFill>
              </a:rPr>
              <a:t>方式</a:t>
            </a:r>
            <a:r>
              <a:rPr lang="en-US" altLang="zh-CN" sz="2000" b="1" dirty="0">
                <a:solidFill>
                  <a:srgbClr val="3333CC"/>
                </a:solidFill>
              </a:rPr>
              <a:t>1</a:t>
            </a:r>
            <a:r>
              <a:rPr lang="zh-CN" altLang="en-US" sz="2000" b="1" dirty="0">
                <a:solidFill>
                  <a:srgbClr val="3333CC"/>
                </a:solidFill>
              </a:rPr>
              <a:t>输入应答联络信号</a:t>
            </a:r>
          </a:p>
        </p:txBody>
      </p:sp>
      <p:pic>
        <p:nvPicPr>
          <p:cNvPr id="32781" name="Picture 13" descr="9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549275"/>
            <a:ext cx="5832475" cy="543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569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46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90318"/>
            <a:ext cx="9144000" cy="7146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</a:pP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以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PA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口为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例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，方式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1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输入</a:t>
            </a:r>
            <a:r>
              <a:rPr lang="zh-CN" altLang="en-US" sz="2400" b="1" u="sng" kern="0" dirty="0">
                <a:solidFill>
                  <a:srgbClr val="3333CC"/>
                </a:solidFill>
                <a:latin typeface="Arial"/>
                <a:ea typeface="幼圆"/>
              </a:rPr>
              <a:t>工作过程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如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  <a:hlinkClick r:id="rId4" action="ppaction://hlinksldjump"/>
              </a:rPr>
              <a:t>图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幼圆"/>
                <a:hlinkClick r:id="rId4" action="ppaction://hlinksldjump"/>
              </a:rPr>
              <a:t>12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  <a:hlinkClick r:id="rId4" action="ppaction://hlinksldjump"/>
              </a:rPr>
              <a:t>-8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所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示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：</a:t>
            </a:r>
            <a:endParaRPr lang="zh-CN" altLang="en-US" sz="2400" b="1" kern="0" dirty="0">
              <a:solidFill>
                <a:srgbClr val="3333CC"/>
              </a:solidFill>
              <a:latin typeface="Arial"/>
              <a:ea typeface="幼圆"/>
            </a:endParaRPr>
          </a:p>
          <a:p>
            <a:pPr marL="342900" lvl="0" indent="342900" algn="just" fontAlgn="ctr">
              <a:lnSpc>
                <a:spcPct val="130000"/>
              </a:lnSpc>
              <a:spcBef>
                <a:spcPct val="20000"/>
              </a:spcBef>
            </a:pP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① 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当外设向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82C55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输入一个数据并送到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PA7~PA0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时，外设自动在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幼圆"/>
              </a:rPr>
              <a:t>         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上向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82C55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发送一个低电平选通信号。</a:t>
            </a:r>
          </a:p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②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 82C55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收到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幼圆"/>
              </a:rPr>
              <a:t>        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后，先把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PA7~PA0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输入的数据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存入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口的输入数据缓冲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/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锁存器，然后使输出应答线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IBF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变为高，通知输入外设，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口已收到它送来的数据。</a:t>
            </a:r>
          </a:p>
          <a:p>
            <a:pPr marL="342900" lvl="0" indent="342900" algn="just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③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 82C55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检测到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幼圆"/>
              </a:rPr>
              <a:t>          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由低电平变为高电平、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IBF</a:t>
            </a:r>
            <a:r>
              <a:rPr lang="en-US" altLang="zh-CN" sz="2400" b="1" kern="0" baseline="-25000" dirty="0">
                <a:solidFill>
                  <a:srgbClr val="333399"/>
                </a:solidFill>
                <a:latin typeface="Arial"/>
                <a:ea typeface="宋体" charset="-122"/>
              </a:rPr>
              <a:t>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（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PC5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）为“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”状态和中断允许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INTE</a:t>
            </a:r>
            <a:r>
              <a:rPr lang="en-US" altLang="zh-CN" sz="2400" b="1" kern="0" baseline="-25000" dirty="0">
                <a:solidFill>
                  <a:srgbClr val="333399"/>
                </a:solidFill>
                <a:latin typeface="Arial"/>
                <a:ea typeface="宋体" charset="-122"/>
              </a:rPr>
              <a:t>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（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PC4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）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=1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时，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使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INTR</a:t>
            </a:r>
            <a:r>
              <a:rPr lang="en-US" altLang="zh-CN" sz="2400" b="1" kern="0" baseline="-25000" dirty="0">
                <a:solidFill>
                  <a:srgbClr val="FF3300"/>
                </a:solidFill>
                <a:latin typeface="Arial"/>
                <a:ea typeface="宋体" charset="-122"/>
              </a:rPr>
              <a:t>A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（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PC3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）变为高电平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，向单片机发出中断请求。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INTE</a:t>
            </a:r>
            <a:r>
              <a:rPr lang="en-US" altLang="zh-CN" sz="2400" b="1" kern="0" baseline="-25000" dirty="0">
                <a:solidFill>
                  <a:srgbClr val="333399"/>
                </a:solidFill>
                <a:latin typeface="Arial"/>
                <a:ea typeface="宋体" charset="-122"/>
              </a:rPr>
              <a:t>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的状态可由用户通过指令对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PC4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的单一置位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/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复位控制字来控制。</a:t>
            </a:r>
            <a:endParaRPr lang="en-US" altLang="zh-CN" sz="24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342900" algn="just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 </a:t>
            </a:r>
          </a:p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</a:pP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</a:pP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2880197"/>
              </p:ext>
            </p:extLst>
          </p:nvPr>
        </p:nvGraphicFramePr>
        <p:xfrm>
          <a:off x="1404938" y="1697038"/>
          <a:ext cx="719137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152" name="Equation" r:id="rId5" imgW="330057" imgH="215806" progId="Equation.DSMT4">
                  <p:embed/>
                </p:oleObj>
              </mc:Choice>
              <mc:Fallback>
                <p:oleObj name="Equation" r:id="rId5" imgW="330057" imgH="215806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4938" y="1697038"/>
                        <a:ext cx="719137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5392882"/>
              </p:ext>
            </p:extLst>
          </p:nvPr>
        </p:nvGraphicFramePr>
        <p:xfrm>
          <a:off x="2814638" y="2205038"/>
          <a:ext cx="719137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153" name="Equation" r:id="rId7" imgW="330057" imgH="215806" progId="Equation.DSMT4">
                  <p:embed/>
                </p:oleObj>
              </mc:Choice>
              <mc:Fallback>
                <p:oleObj name="Equation" r:id="rId7" imgW="330057" imgH="215806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4638" y="2205038"/>
                        <a:ext cx="719137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6572719"/>
              </p:ext>
            </p:extLst>
          </p:nvPr>
        </p:nvGraphicFramePr>
        <p:xfrm>
          <a:off x="3106738" y="3767138"/>
          <a:ext cx="719137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154" name="Equation" r:id="rId8" imgW="330057" imgH="215806" progId="Equation.DSMT4">
                  <p:embed/>
                </p:oleObj>
              </mc:Choice>
              <mc:Fallback>
                <p:oleObj name="Equation" r:id="rId8" imgW="330057" imgH="215806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6738" y="3767138"/>
                        <a:ext cx="719137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25228736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47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-26989" y="669141"/>
            <a:ext cx="9055100" cy="2936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342900" algn="just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④ 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单片机响应中断后，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进入中断服务子程序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来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读取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PA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口的外设发来的输入数据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。当输入数据被单片机读走后，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82C55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撤销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INTR</a:t>
            </a:r>
            <a:r>
              <a:rPr lang="en-US" altLang="zh-CN" sz="2400" b="1" kern="0" baseline="-25000" dirty="0">
                <a:solidFill>
                  <a:srgbClr val="FF3300"/>
                </a:solidFill>
                <a:latin typeface="Arial"/>
                <a:ea typeface="宋体" charset="-122"/>
              </a:rPr>
              <a:t>A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上的中断请求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，并使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IBF</a:t>
            </a:r>
            <a:r>
              <a:rPr lang="en-US" altLang="zh-CN" sz="2400" b="1" kern="0" baseline="-25000" dirty="0">
                <a:solidFill>
                  <a:srgbClr val="FF3300"/>
                </a:solidFill>
                <a:latin typeface="Arial"/>
                <a:ea typeface="宋体" charset="-122"/>
              </a:rPr>
              <a:t>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变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低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通知输入外设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可传送下一个输入数据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 </a:t>
            </a: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342900" algn="just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整个工作过程，也可用如下的时序图描述</a:t>
            </a: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  <p:grpSp>
        <p:nvGrpSpPr>
          <p:cNvPr id="5" name="组合 1"/>
          <p:cNvGrpSpPr>
            <a:grpSpLocks/>
          </p:cNvGrpSpPr>
          <p:nvPr/>
        </p:nvGrpSpPr>
        <p:grpSpPr bwMode="auto">
          <a:xfrm>
            <a:off x="1185861" y="3609973"/>
            <a:ext cx="7439025" cy="2633663"/>
            <a:chOff x="1066800" y="4038600"/>
            <a:chExt cx="7439025" cy="2633663"/>
          </a:xfrm>
        </p:grpSpPr>
        <p:graphicFrame>
          <p:nvGraphicFramePr>
            <p:cNvPr id="6" name="Object 3"/>
            <p:cNvGraphicFramePr>
              <a:graphicFrameLocks noChangeAspect="1"/>
            </p:cNvGraphicFramePr>
            <p:nvPr/>
          </p:nvGraphicFramePr>
          <p:xfrm>
            <a:off x="1066800" y="4572000"/>
            <a:ext cx="609600" cy="431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3116" name="Equation" r:id="rId4" imgW="304536" imgH="215713" progId="Equation.3">
                    <p:embed/>
                  </p:oleObj>
                </mc:Choice>
                <mc:Fallback>
                  <p:oleObj name="Equation" r:id="rId4" imgW="304536" imgH="215713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66800" y="4572000"/>
                          <a:ext cx="609600" cy="4318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Line 5"/>
            <p:cNvSpPr>
              <a:spLocks noChangeShapeType="1"/>
            </p:cNvSpPr>
            <p:nvPr/>
          </p:nvSpPr>
          <p:spPr bwMode="auto">
            <a:xfrm>
              <a:off x="1752600" y="4800600"/>
              <a:ext cx="685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8" name="Line 6"/>
            <p:cNvSpPr>
              <a:spLocks noChangeShapeType="1"/>
            </p:cNvSpPr>
            <p:nvPr/>
          </p:nvSpPr>
          <p:spPr bwMode="auto">
            <a:xfrm>
              <a:off x="2438400" y="4800600"/>
              <a:ext cx="0" cy="3810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9" name="Line 7"/>
            <p:cNvSpPr>
              <a:spLocks noChangeShapeType="1"/>
            </p:cNvSpPr>
            <p:nvPr/>
          </p:nvSpPr>
          <p:spPr bwMode="auto">
            <a:xfrm>
              <a:off x="1752600" y="5562600"/>
              <a:ext cx="9906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10" name="Line 8"/>
            <p:cNvSpPr>
              <a:spLocks noChangeShapeType="1"/>
            </p:cNvSpPr>
            <p:nvPr/>
          </p:nvSpPr>
          <p:spPr bwMode="auto">
            <a:xfrm flipV="1">
              <a:off x="2743200" y="5257800"/>
              <a:ext cx="0" cy="304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11" name="Line 9"/>
            <p:cNvSpPr>
              <a:spLocks noChangeShapeType="1"/>
            </p:cNvSpPr>
            <p:nvPr/>
          </p:nvSpPr>
          <p:spPr bwMode="auto">
            <a:xfrm>
              <a:off x="2438400" y="5181600"/>
              <a:ext cx="5334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12" name="Line 10"/>
            <p:cNvSpPr>
              <a:spLocks noChangeShapeType="1"/>
            </p:cNvSpPr>
            <p:nvPr/>
          </p:nvSpPr>
          <p:spPr bwMode="auto">
            <a:xfrm flipV="1">
              <a:off x="2971800" y="4800600"/>
              <a:ext cx="0" cy="3810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13" name="Line 11"/>
            <p:cNvSpPr>
              <a:spLocks noChangeShapeType="1"/>
            </p:cNvSpPr>
            <p:nvPr/>
          </p:nvSpPr>
          <p:spPr bwMode="auto">
            <a:xfrm>
              <a:off x="2971800" y="4800600"/>
              <a:ext cx="15240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14" name="Line 12"/>
            <p:cNvSpPr>
              <a:spLocks noChangeShapeType="1"/>
            </p:cNvSpPr>
            <p:nvPr/>
          </p:nvSpPr>
          <p:spPr bwMode="auto">
            <a:xfrm>
              <a:off x="2743200" y="5257800"/>
              <a:ext cx="9144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15" name="Line 13"/>
            <p:cNvSpPr>
              <a:spLocks noChangeShapeType="1"/>
            </p:cNvSpPr>
            <p:nvPr/>
          </p:nvSpPr>
          <p:spPr bwMode="auto">
            <a:xfrm>
              <a:off x="1905000" y="5715000"/>
              <a:ext cx="25146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16" name="Line 14"/>
            <p:cNvSpPr>
              <a:spLocks noChangeShapeType="1"/>
            </p:cNvSpPr>
            <p:nvPr/>
          </p:nvSpPr>
          <p:spPr bwMode="auto">
            <a:xfrm>
              <a:off x="1905000" y="6553200"/>
              <a:ext cx="12192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17" name="Line 15"/>
            <p:cNvSpPr>
              <a:spLocks noChangeShapeType="1"/>
            </p:cNvSpPr>
            <p:nvPr/>
          </p:nvSpPr>
          <p:spPr bwMode="auto">
            <a:xfrm flipV="1">
              <a:off x="3124200" y="6248400"/>
              <a:ext cx="0" cy="304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18" name="Line 16"/>
            <p:cNvSpPr>
              <a:spLocks noChangeShapeType="1"/>
            </p:cNvSpPr>
            <p:nvPr/>
          </p:nvSpPr>
          <p:spPr bwMode="auto">
            <a:xfrm>
              <a:off x="3124200" y="6248400"/>
              <a:ext cx="7620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19" name="Line 17"/>
            <p:cNvSpPr>
              <a:spLocks noChangeShapeType="1"/>
            </p:cNvSpPr>
            <p:nvPr/>
          </p:nvSpPr>
          <p:spPr bwMode="auto">
            <a:xfrm>
              <a:off x="1752600" y="4114800"/>
              <a:ext cx="25146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20" name="Line 18"/>
            <p:cNvSpPr>
              <a:spLocks noChangeShapeType="1"/>
            </p:cNvSpPr>
            <p:nvPr/>
          </p:nvSpPr>
          <p:spPr bwMode="auto">
            <a:xfrm>
              <a:off x="4267200" y="4114800"/>
              <a:ext cx="0" cy="304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21" name="Line 19"/>
            <p:cNvSpPr>
              <a:spLocks noChangeShapeType="1"/>
            </p:cNvSpPr>
            <p:nvPr/>
          </p:nvSpPr>
          <p:spPr bwMode="auto">
            <a:xfrm>
              <a:off x="4267200" y="4419600"/>
              <a:ext cx="15240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22" name="Line 20"/>
            <p:cNvSpPr>
              <a:spLocks noChangeShapeType="1"/>
            </p:cNvSpPr>
            <p:nvPr/>
          </p:nvSpPr>
          <p:spPr bwMode="auto">
            <a:xfrm flipV="1">
              <a:off x="5791200" y="4038600"/>
              <a:ext cx="0" cy="3810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23" name="Line 21"/>
            <p:cNvSpPr>
              <a:spLocks noChangeShapeType="1"/>
            </p:cNvSpPr>
            <p:nvPr/>
          </p:nvSpPr>
          <p:spPr bwMode="auto">
            <a:xfrm>
              <a:off x="5791200" y="4038600"/>
              <a:ext cx="9906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24" name="Line 22"/>
            <p:cNvSpPr>
              <a:spLocks noChangeShapeType="1"/>
            </p:cNvSpPr>
            <p:nvPr/>
          </p:nvSpPr>
          <p:spPr bwMode="auto">
            <a:xfrm>
              <a:off x="3886200" y="6248400"/>
              <a:ext cx="4572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25" name="Line 23"/>
            <p:cNvSpPr>
              <a:spLocks noChangeShapeType="1"/>
            </p:cNvSpPr>
            <p:nvPr/>
          </p:nvSpPr>
          <p:spPr bwMode="auto">
            <a:xfrm>
              <a:off x="4343400" y="6248400"/>
              <a:ext cx="0" cy="304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26" name="Line 24"/>
            <p:cNvSpPr>
              <a:spLocks noChangeShapeType="1"/>
            </p:cNvSpPr>
            <p:nvPr/>
          </p:nvSpPr>
          <p:spPr bwMode="auto">
            <a:xfrm>
              <a:off x="4419600" y="6553200"/>
              <a:ext cx="2209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27" name="Line 25"/>
            <p:cNvSpPr>
              <a:spLocks noChangeShapeType="1"/>
            </p:cNvSpPr>
            <p:nvPr/>
          </p:nvSpPr>
          <p:spPr bwMode="auto">
            <a:xfrm>
              <a:off x="4343400" y="6553200"/>
              <a:ext cx="762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28" name="Line 26"/>
            <p:cNvSpPr>
              <a:spLocks noChangeShapeType="1"/>
            </p:cNvSpPr>
            <p:nvPr/>
          </p:nvSpPr>
          <p:spPr bwMode="auto">
            <a:xfrm>
              <a:off x="3657600" y="5257800"/>
              <a:ext cx="23622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29" name="Line 27"/>
            <p:cNvSpPr>
              <a:spLocks noChangeShapeType="1"/>
            </p:cNvSpPr>
            <p:nvPr/>
          </p:nvSpPr>
          <p:spPr bwMode="auto">
            <a:xfrm>
              <a:off x="6019800" y="5257800"/>
              <a:ext cx="0" cy="228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30" name="Line 28"/>
            <p:cNvSpPr>
              <a:spLocks noChangeShapeType="1"/>
            </p:cNvSpPr>
            <p:nvPr/>
          </p:nvSpPr>
          <p:spPr bwMode="auto">
            <a:xfrm>
              <a:off x="6019800" y="5486400"/>
              <a:ext cx="6858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31" name="Line 29"/>
            <p:cNvSpPr>
              <a:spLocks noChangeShapeType="1"/>
            </p:cNvSpPr>
            <p:nvPr/>
          </p:nvSpPr>
          <p:spPr bwMode="auto">
            <a:xfrm>
              <a:off x="4495800" y="4800600"/>
              <a:ext cx="25146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32" name="Line 30"/>
            <p:cNvSpPr>
              <a:spLocks noChangeShapeType="1"/>
            </p:cNvSpPr>
            <p:nvPr/>
          </p:nvSpPr>
          <p:spPr bwMode="auto">
            <a:xfrm>
              <a:off x="7010400" y="4800600"/>
              <a:ext cx="0" cy="304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33" name="Line 31"/>
            <p:cNvSpPr>
              <a:spLocks noChangeShapeType="1"/>
            </p:cNvSpPr>
            <p:nvPr/>
          </p:nvSpPr>
          <p:spPr bwMode="auto">
            <a:xfrm>
              <a:off x="7010400" y="5105400"/>
              <a:ext cx="4572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34" name="Line 32"/>
            <p:cNvSpPr>
              <a:spLocks noChangeShapeType="1"/>
            </p:cNvSpPr>
            <p:nvPr/>
          </p:nvSpPr>
          <p:spPr bwMode="auto">
            <a:xfrm flipV="1">
              <a:off x="7467600" y="4800600"/>
              <a:ext cx="0" cy="304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35" name="Line 33"/>
            <p:cNvSpPr>
              <a:spLocks noChangeShapeType="1"/>
            </p:cNvSpPr>
            <p:nvPr/>
          </p:nvSpPr>
          <p:spPr bwMode="auto">
            <a:xfrm>
              <a:off x="7467600" y="4800600"/>
              <a:ext cx="6096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36" name="Line 34"/>
            <p:cNvSpPr>
              <a:spLocks noChangeShapeType="1"/>
            </p:cNvSpPr>
            <p:nvPr/>
          </p:nvSpPr>
          <p:spPr bwMode="auto">
            <a:xfrm>
              <a:off x="6705600" y="5486400"/>
              <a:ext cx="4572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37" name="Line 35"/>
            <p:cNvSpPr>
              <a:spLocks noChangeShapeType="1"/>
            </p:cNvSpPr>
            <p:nvPr/>
          </p:nvSpPr>
          <p:spPr bwMode="auto">
            <a:xfrm flipV="1">
              <a:off x="7162800" y="5181600"/>
              <a:ext cx="0" cy="3048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38" name="Line 36"/>
            <p:cNvSpPr>
              <a:spLocks noChangeShapeType="1"/>
            </p:cNvSpPr>
            <p:nvPr/>
          </p:nvSpPr>
          <p:spPr bwMode="auto">
            <a:xfrm>
              <a:off x="7162800" y="5181600"/>
              <a:ext cx="5334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39" name="Line 37"/>
            <p:cNvSpPr>
              <a:spLocks noChangeShapeType="1"/>
            </p:cNvSpPr>
            <p:nvPr/>
          </p:nvSpPr>
          <p:spPr bwMode="auto">
            <a:xfrm>
              <a:off x="4419600" y="5715000"/>
              <a:ext cx="27432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40" name="Line 38"/>
            <p:cNvSpPr>
              <a:spLocks noChangeShapeType="1"/>
            </p:cNvSpPr>
            <p:nvPr/>
          </p:nvSpPr>
          <p:spPr bwMode="auto">
            <a:xfrm>
              <a:off x="6629400" y="6553200"/>
              <a:ext cx="11430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41" name="Line 39"/>
            <p:cNvSpPr>
              <a:spLocks noChangeShapeType="1"/>
            </p:cNvSpPr>
            <p:nvPr/>
          </p:nvSpPr>
          <p:spPr bwMode="auto">
            <a:xfrm flipV="1">
              <a:off x="7772400" y="6172200"/>
              <a:ext cx="0" cy="3810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42" name="Line 40"/>
            <p:cNvSpPr>
              <a:spLocks noChangeShapeType="1"/>
            </p:cNvSpPr>
            <p:nvPr/>
          </p:nvSpPr>
          <p:spPr bwMode="auto">
            <a:xfrm>
              <a:off x="7772400" y="6172200"/>
              <a:ext cx="4572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43" name="Line 41"/>
            <p:cNvSpPr>
              <a:spLocks noChangeShapeType="1"/>
            </p:cNvSpPr>
            <p:nvPr/>
          </p:nvSpPr>
          <p:spPr bwMode="auto">
            <a:xfrm>
              <a:off x="7696200" y="5181600"/>
              <a:ext cx="4572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44" name="Line 42"/>
            <p:cNvSpPr>
              <a:spLocks noChangeShapeType="1"/>
            </p:cNvSpPr>
            <p:nvPr/>
          </p:nvSpPr>
          <p:spPr bwMode="auto">
            <a:xfrm>
              <a:off x="6781800" y="4038600"/>
              <a:ext cx="13716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auto">
            <a:xfrm>
              <a:off x="7924800" y="4038600"/>
              <a:ext cx="349250" cy="2552700"/>
            </a:xfrm>
            <a:custGeom>
              <a:avLst/>
              <a:gdLst>
                <a:gd name="T0" fmla="*/ 342900 w 220"/>
                <a:gd name="T1" fmla="*/ 0 h 1608"/>
                <a:gd name="T2" fmla="*/ 266700 w 220"/>
                <a:gd name="T3" fmla="*/ 114300 h 1608"/>
                <a:gd name="T4" fmla="*/ 152400 w 220"/>
                <a:gd name="T5" fmla="*/ 285750 h 1608"/>
                <a:gd name="T6" fmla="*/ 114300 w 220"/>
                <a:gd name="T7" fmla="*/ 400050 h 1608"/>
                <a:gd name="T8" fmla="*/ 95250 w 220"/>
                <a:gd name="T9" fmla="*/ 457200 h 1608"/>
                <a:gd name="T10" fmla="*/ 228600 w 220"/>
                <a:gd name="T11" fmla="*/ 1695450 h 1608"/>
                <a:gd name="T12" fmla="*/ 228600 w 220"/>
                <a:gd name="T13" fmla="*/ 2381250 h 1608"/>
                <a:gd name="T14" fmla="*/ 133350 w 220"/>
                <a:gd name="T15" fmla="*/ 2552700 h 1608"/>
                <a:gd name="T16" fmla="*/ 0 w 220"/>
                <a:gd name="T17" fmla="*/ 2457450 h 160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20" h="1608">
                  <a:moveTo>
                    <a:pt x="216" y="0"/>
                  </a:moveTo>
                  <a:cubicBezTo>
                    <a:pt x="193" y="69"/>
                    <a:pt x="220" y="5"/>
                    <a:pt x="168" y="72"/>
                  </a:cubicBezTo>
                  <a:cubicBezTo>
                    <a:pt x="141" y="106"/>
                    <a:pt x="120" y="144"/>
                    <a:pt x="96" y="180"/>
                  </a:cubicBezTo>
                  <a:cubicBezTo>
                    <a:pt x="82" y="201"/>
                    <a:pt x="80" y="228"/>
                    <a:pt x="72" y="252"/>
                  </a:cubicBezTo>
                  <a:cubicBezTo>
                    <a:pt x="68" y="264"/>
                    <a:pt x="60" y="288"/>
                    <a:pt x="60" y="288"/>
                  </a:cubicBezTo>
                  <a:cubicBezTo>
                    <a:pt x="26" y="559"/>
                    <a:pt x="100" y="807"/>
                    <a:pt x="144" y="1068"/>
                  </a:cubicBezTo>
                  <a:cubicBezTo>
                    <a:pt x="155" y="1280"/>
                    <a:pt x="164" y="1296"/>
                    <a:pt x="144" y="1500"/>
                  </a:cubicBezTo>
                  <a:cubicBezTo>
                    <a:pt x="140" y="1541"/>
                    <a:pt x="84" y="1608"/>
                    <a:pt x="84" y="1608"/>
                  </a:cubicBezTo>
                  <a:cubicBezTo>
                    <a:pt x="52" y="1600"/>
                    <a:pt x="0" y="1594"/>
                    <a:pt x="0" y="154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8101013" y="4057650"/>
              <a:ext cx="404812" cy="2614613"/>
            </a:xfrm>
            <a:custGeom>
              <a:avLst/>
              <a:gdLst>
                <a:gd name="T0" fmla="*/ 395287 w 255"/>
                <a:gd name="T1" fmla="*/ 0 h 1647"/>
                <a:gd name="T2" fmla="*/ 280987 w 255"/>
                <a:gd name="T3" fmla="*/ 76200 h 1647"/>
                <a:gd name="T4" fmla="*/ 166687 w 255"/>
                <a:gd name="T5" fmla="*/ 152400 h 1647"/>
                <a:gd name="T6" fmla="*/ 128587 w 255"/>
                <a:gd name="T7" fmla="*/ 990600 h 1647"/>
                <a:gd name="T8" fmla="*/ 185737 w 255"/>
                <a:gd name="T9" fmla="*/ 1238250 h 1647"/>
                <a:gd name="T10" fmla="*/ 242887 w 255"/>
                <a:gd name="T11" fmla="*/ 1562100 h 1647"/>
                <a:gd name="T12" fmla="*/ 185737 w 255"/>
                <a:gd name="T13" fmla="*/ 2495550 h 1647"/>
                <a:gd name="T14" fmla="*/ 261937 w 255"/>
                <a:gd name="T15" fmla="*/ 2552700 h 164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55" h="1647">
                  <a:moveTo>
                    <a:pt x="249" y="0"/>
                  </a:moveTo>
                  <a:cubicBezTo>
                    <a:pt x="169" y="80"/>
                    <a:pt x="255" y="5"/>
                    <a:pt x="177" y="48"/>
                  </a:cubicBezTo>
                  <a:cubicBezTo>
                    <a:pt x="152" y="62"/>
                    <a:pt x="105" y="96"/>
                    <a:pt x="105" y="96"/>
                  </a:cubicBezTo>
                  <a:cubicBezTo>
                    <a:pt x="0" y="253"/>
                    <a:pt x="71" y="408"/>
                    <a:pt x="81" y="624"/>
                  </a:cubicBezTo>
                  <a:cubicBezTo>
                    <a:pt x="89" y="796"/>
                    <a:pt x="91" y="625"/>
                    <a:pt x="117" y="780"/>
                  </a:cubicBezTo>
                  <a:cubicBezTo>
                    <a:pt x="128" y="848"/>
                    <a:pt x="136" y="917"/>
                    <a:pt x="153" y="984"/>
                  </a:cubicBezTo>
                  <a:cubicBezTo>
                    <a:pt x="146" y="1238"/>
                    <a:pt x="144" y="1360"/>
                    <a:pt x="117" y="1572"/>
                  </a:cubicBezTo>
                  <a:cubicBezTo>
                    <a:pt x="145" y="1643"/>
                    <a:pt x="126" y="1647"/>
                    <a:pt x="165" y="1608"/>
                  </a:cubicBez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sp>
          <p:nvSpPr>
            <p:cNvPr id="47" name="Line 45"/>
            <p:cNvSpPr>
              <a:spLocks noChangeShapeType="1"/>
            </p:cNvSpPr>
            <p:nvPr/>
          </p:nvSpPr>
          <p:spPr bwMode="auto">
            <a:xfrm>
              <a:off x="7162800" y="5715000"/>
              <a:ext cx="9906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华文行楷" pitchFamily="2" charset="-122"/>
              </a:endParaRPr>
            </a:p>
          </p:txBody>
        </p:sp>
        <p:graphicFrame>
          <p:nvGraphicFramePr>
            <p:cNvPr id="48" name="Object 46"/>
            <p:cNvGraphicFramePr>
              <a:graphicFrameLocks noChangeAspect="1"/>
            </p:cNvGraphicFramePr>
            <p:nvPr/>
          </p:nvGraphicFramePr>
          <p:xfrm>
            <a:off x="1066800" y="4038600"/>
            <a:ext cx="533400" cy="4270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3117" name="Equation" r:id="rId6" imgW="253780" imgH="203024" progId="Equation.3">
                    <p:embed/>
                  </p:oleObj>
                </mc:Choice>
                <mc:Fallback>
                  <p:oleObj name="Equation" r:id="rId6" imgW="253780" imgH="203024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66800" y="4038600"/>
                          <a:ext cx="533400" cy="4270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9" name="Rectangle 4"/>
          <p:cNvSpPr>
            <a:spLocks noChangeArrowheads="1"/>
          </p:cNvSpPr>
          <p:nvPr/>
        </p:nvSpPr>
        <p:spPr bwMode="auto">
          <a:xfrm>
            <a:off x="104774" y="4143373"/>
            <a:ext cx="762000" cy="457200"/>
          </a:xfrm>
          <a:prstGeom prst="rect">
            <a:avLst/>
          </a:prstGeom>
          <a:solidFill>
            <a:srgbClr val="339933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华文行楷" pitchFamily="2" charset="-122"/>
              </a:defRPr>
            </a:lvl1pPr>
            <a:lvl2pPr marL="742950" indent="-28575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华文行楷" pitchFamily="2" charset="-122"/>
              </a:defRPr>
            </a:lvl2pPr>
            <a:lvl3pPr marL="11430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华文行楷" pitchFamily="2" charset="-122"/>
              </a:defRPr>
            </a:lvl3pPr>
            <a:lvl4pPr marL="16002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华文行楷" pitchFamily="2" charset="-122"/>
              </a:defRPr>
            </a:lvl4pPr>
            <a:lvl5pPr marL="2057400" indent="-228600" eaLnBrk="0" hangingPunct="0">
              <a:defRPr kumimoji="1" sz="2400" b="1">
                <a:solidFill>
                  <a:schemeClr val="tx1"/>
                </a:solidFill>
                <a:latin typeface="Times New Roman" pitchFamily="18" charset="0"/>
                <a:ea typeface="华文行楷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华文行楷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华文行楷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华文行楷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itchFamily="18" charset="0"/>
                <a:ea typeface="华文行楷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宋体" charset="-122"/>
              </a:rPr>
              <a:t>外设</a:t>
            </a:r>
          </a:p>
        </p:txBody>
      </p:sp>
      <p:sp>
        <p:nvSpPr>
          <p:cNvPr id="51" name="矩形 50"/>
          <p:cNvSpPr/>
          <p:nvPr/>
        </p:nvSpPr>
        <p:spPr>
          <a:xfrm>
            <a:off x="922335" y="4752973"/>
            <a:ext cx="8274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IBF</a:t>
            </a:r>
            <a:r>
              <a:rPr lang="en-US" altLang="zh-CN" sz="2400" b="1" kern="0" baseline="-25000" dirty="0">
                <a:solidFill>
                  <a:srgbClr val="FF3300"/>
                </a:solidFill>
                <a:latin typeface="Arial"/>
                <a:ea typeface="宋体" charset="-122"/>
              </a:rPr>
              <a:t>A</a:t>
            </a:r>
            <a:endParaRPr lang="zh-CN" altLang="en-US" dirty="0"/>
          </a:p>
        </p:txBody>
      </p:sp>
      <p:sp>
        <p:nvSpPr>
          <p:cNvPr id="52" name="矩形 51"/>
          <p:cNvSpPr/>
          <p:nvPr/>
        </p:nvSpPr>
        <p:spPr>
          <a:xfrm>
            <a:off x="866774" y="5819773"/>
            <a:ext cx="10502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INTR</a:t>
            </a:r>
            <a:r>
              <a:rPr lang="en-US" altLang="zh-CN" sz="2400" b="1" kern="0" baseline="-25000" dirty="0">
                <a:solidFill>
                  <a:srgbClr val="FF3300"/>
                </a:solidFill>
                <a:latin typeface="Arial"/>
                <a:ea typeface="宋体" charset="-122"/>
              </a:rPr>
              <a:t>A</a:t>
            </a:r>
            <a:endParaRPr lang="zh-CN" altLang="en-US" dirty="0"/>
          </a:p>
        </p:txBody>
      </p:sp>
      <p:sp>
        <p:nvSpPr>
          <p:cNvPr id="53" name="矩形 52"/>
          <p:cNvSpPr/>
          <p:nvPr/>
        </p:nvSpPr>
        <p:spPr>
          <a:xfrm>
            <a:off x="866774" y="5205111"/>
            <a:ext cx="10326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INTE</a:t>
            </a:r>
            <a:r>
              <a:rPr lang="en-US" altLang="zh-CN" sz="2400" b="1" kern="0" baseline="-25000" dirty="0">
                <a:solidFill>
                  <a:srgbClr val="333399"/>
                </a:solidFill>
                <a:latin typeface="Arial"/>
                <a:ea typeface="宋体" charset="-122"/>
              </a:rPr>
              <a:t>A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17787770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DC38143C-D8DF-4BED-B29E-E451683D1DF9}" type="slidenum">
              <a:rPr lang="zh-CN" altLang="en-US"/>
              <a:pPr>
                <a:defRPr/>
              </a:pPr>
              <a:t>48</a:t>
            </a:fld>
            <a:endParaRPr lang="en-US" altLang="zh-CN"/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1969557" y="5276850"/>
            <a:ext cx="481753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12-8</a:t>
            </a:r>
            <a:r>
              <a:rPr lang="en-US" altLang="zh-CN" sz="2000" b="1" dirty="0" smtClean="0"/>
              <a:t>  </a:t>
            </a:r>
            <a:r>
              <a:rPr lang="en-US" altLang="zh-CN" sz="2000" b="1" dirty="0">
                <a:solidFill>
                  <a:srgbClr val="3333CC"/>
                </a:solidFill>
              </a:rPr>
              <a:t>PA</a:t>
            </a:r>
            <a:r>
              <a:rPr lang="zh-CN" altLang="en-US" sz="2000" b="1" dirty="0">
                <a:solidFill>
                  <a:srgbClr val="3333CC"/>
                </a:solidFill>
              </a:rPr>
              <a:t>口方式</a:t>
            </a:r>
            <a:r>
              <a:rPr lang="en-US" altLang="zh-CN" sz="2000" b="1" dirty="0">
                <a:solidFill>
                  <a:srgbClr val="3333CC"/>
                </a:solidFill>
              </a:rPr>
              <a:t>1</a:t>
            </a:r>
            <a:r>
              <a:rPr lang="zh-CN" altLang="en-US" sz="2000" b="1" dirty="0">
                <a:solidFill>
                  <a:srgbClr val="3333CC"/>
                </a:solidFill>
              </a:rPr>
              <a:t>输入工作过程示意图</a:t>
            </a:r>
          </a:p>
        </p:txBody>
      </p:sp>
      <p:pic>
        <p:nvPicPr>
          <p:cNvPr id="33805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7723" y="908050"/>
            <a:ext cx="7371404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24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8388F89A-C995-4FFF-BDB8-A4C248F1867E}" type="slidenum">
              <a:rPr lang="zh-CN" altLang="en-US"/>
              <a:pPr>
                <a:defRPr/>
              </a:pPr>
              <a:t>49</a:t>
            </a:fld>
            <a:endParaRPr lang="en-US" altLang="zh-CN"/>
          </a:p>
        </p:txBody>
      </p:sp>
      <p:sp>
        <p:nvSpPr>
          <p:cNvPr id="34818" name="内容占位符 1"/>
          <p:cNvSpPr>
            <a:spLocks noGrp="1"/>
          </p:cNvSpPr>
          <p:nvPr>
            <p:ph/>
          </p:nvPr>
        </p:nvSpPr>
        <p:spPr>
          <a:xfrm>
            <a:off x="0" y="660400"/>
            <a:ext cx="9042400" cy="5410200"/>
          </a:xfrm>
        </p:spPr>
        <p:txBody>
          <a:bodyPr/>
          <a:lstStyle/>
          <a:p>
            <a:pPr indent="14288">
              <a:lnSpc>
                <a:spcPct val="150000"/>
              </a:lnSpc>
            </a:pPr>
            <a:r>
              <a:rPr lang="zh-CN" altLang="en-US" b="1" dirty="0" smtClean="0">
                <a:solidFill>
                  <a:srgbClr val="FF3300"/>
                </a:solidFill>
              </a:rPr>
              <a:t>        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FF3300"/>
                </a:solidFill>
              </a:rPr>
              <a:t>）方式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FF3300"/>
                </a:solidFill>
              </a:rPr>
              <a:t>输出</a:t>
            </a:r>
          </a:p>
          <a:p>
            <a:pPr indent="14288">
              <a:lnSpc>
                <a:spcPct val="150000"/>
              </a:lnSpc>
            </a:pPr>
            <a:r>
              <a:rPr lang="zh-CN" altLang="en-US" dirty="0" smtClean="0"/>
              <a:t>	   方式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输出时，应答联络信号如</a:t>
            </a:r>
            <a:r>
              <a:rPr lang="zh-CN" altLang="en-US" b="1" dirty="0" smtClean="0">
                <a:solidFill>
                  <a:srgbClr val="3333CC"/>
                </a:solidFill>
                <a:hlinkClick r:id="rId3" action="ppaction://hlinksldjump"/>
              </a:rPr>
              <a:t>图</a:t>
            </a:r>
            <a:r>
              <a:rPr lang="en-US" altLang="zh-CN" b="1" dirty="0" smtClean="0">
                <a:solidFill>
                  <a:srgbClr val="3333CC"/>
                </a:solidFill>
                <a:hlinkClick r:id="rId3" action="ppaction://hlinksldjump"/>
              </a:rPr>
              <a:t>12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rId3" action="ppaction://hlinksldjump"/>
              </a:rPr>
              <a:t>-9</a:t>
            </a:r>
            <a:r>
              <a:rPr lang="zh-CN" altLang="en-US" b="1" dirty="0" smtClean="0">
                <a:ea typeface="宋体" charset="-122"/>
              </a:rPr>
              <a:t>所示</a:t>
            </a:r>
            <a:r>
              <a:rPr lang="zh-CN" altLang="en-US" dirty="0" smtClean="0"/>
              <a:t>。</a:t>
            </a:r>
            <a:endParaRPr lang="en-US" altLang="zh-CN" dirty="0" smtClean="0">
              <a:ea typeface="宋体" charset="-122"/>
            </a:endParaRPr>
          </a:p>
          <a:p>
            <a:pPr indent="14288">
              <a:lnSpc>
                <a:spcPct val="150000"/>
              </a:lnSpc>
            </a:pPr>
            <a:r>
              <a:rPr lang="zh-CN" altLang="en-US" dirty="0" smtClean="0">
                <a:solidFill>
                  <a:srgbClr val="333399"/>
                </a:solidFill>
              </a:rPr>
              <a:t>                   与          </a:t>
            </a:r>
            <a:r>
              <a:rPr lang="zh-CN" altLang="en-US" dirty="0" smtClean="0"/>
              <a:t>构成</a:t>
            </a:r>
            <a:r>
              <a:rPr lang="zh-CN" altLang="en-US" b="1" dirty="0" smtClean="0">
                <a:solidFill>
                  <a:srgbClr val="3333CC"/>
                </a:solidFill>
              </a:rPr>
              <a:t>一对</a:t>
            </a:r>
            <a:r>
              <a:rPr lang="zh-CN" altLang="en-US" b="1" dirty="0" smtClean="0">
                <a:solidFill>
                  <a:srgbClr val="FF3300"/>
                </a:solidFill>
              </a:rPr>
              <a:t>应答联络信号</a:t>
            </a:r>
            <a:r>
              <a:rPr lang="zh-CN" altLang="en-US" dirty="0" smtClean="0"/>
              <a:t>，应答联络信号功能如下：      </a:t>
            </a:r>
          </a:p>
          <a:p>
            <a:pPr indent="14288">
              <a:lnSpc>
                <a:spcPct val="150000"/>
              </a:lnSpc>
              <a:buFont typeface="Wingdings" pitchFamily="2" charset="2"/>
              <a:buChar char="n"/>
            </a:pPr>
            <a:r>
              <a:rPr lang="en-US" altLang="zh-CN" b="1" dirty="0" smtClean="0">
                <a:solidFill>
                  <a:srgbClr val="3333CC"/>
                </a:solidFill>
              </a:rPr>
              <a:t>        </a:t>
            </a:r>
            <a:r>
              <a:rPr lang="zh-CN" altLang="en-US" dirty="0" smtClean="0">
                <a:solidFill>
                  <a:srgbClr val="3333CC"/>
                </a:solidFill>
              </a:rPr>
              <a:t>：</a:t>
            </a:r>
            <a:r>
              <a:rPr lang="zh-CN" altLang="en-US" dirty="0" smtClean="0"/>
              <a:t>端口输出缓冲器满信号，低有效，它是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发给外设的联络信号，表示外设可以将数据取走。</a:t>
            </a:r>
          </a:p>
          <a:p>
            <a:pPr indent="14288">
              <a:lnSpc>
                <a:spcPct val="150000"/>
              </a:lnSpc>
              <a:buFont typeface="Wingdings" pitchFamily="2" charset="2"/>
              <a:buChar char="n"/>
            </a:pPr>
            <a:r>
              <a:rPr lang="en-US" altLang="zh-CN" b="1" dirty="0" smtClean="0">
                <a:solidFill>
                  <a:srgbClr val="3333CC"/>
                </a:solidFill>
              </a:rPr>
              <a:t>         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zh-CN" altLang="en-US" dirty="0" smtClean="0"/>
              <a:t>外设应答信号，低有效。表示外设已把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发出的数据取走。</a:t>
            </a:r>
            <a:endParaRPr lang="en-US" altLang="zh-CN" dirty="0" smtClean="0"/>
          </a:p>
          <a:p>
            <a:pPr lvl="0" indent="14288">
              <a:lnSpc>
                <a:spcPct val="150000"/>
              </a:lnSpc>
            </a:pPr>
            <a:endParaRPr lang="zh-CN" altLang="en-US" dirty="0">
              <a:solidFill>
                <a:srgbClr val="333399"/>
              </a:solidFill>
            </a:endParaRPr>
          </a:p>
          <a:p>
            <a:pPr indent="14288">
              <a:lnSpc>
                <a:spcPct val="150000"/>
              </a:lnSpc>
              <a:buFont typeface="Wingdings" pitchFamily="2" charset="2"/>
              <a:buChar char="n"/>
            </a:pPr>
            <a:endParaRPr lang="zh-CN" altLang="en-US" dirty="0" smtClean="0"/>
          </a:p>
        </p:txBody>
      </p:sp>
      <p:graphicFrame>
        <p:nvGraphicFramePr>
          <p:cNvPr id="3482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771945"/>
              </p:ext>
            </p:extLst>
          </p:nvPr>
        </p:nvGraphicFramePr>
        <p:xfrm>
          <a:off x="1266825" y="1992313"/>
          <a:ext cx="7747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706" name="Equation" r:id="rId4" imgW="355320" imgH="215640" progId="Equation.DSMT4">
                  <p:embed/>
                </p:oleObj>
              </mc:Choice>
              <mc:Fallback>
                <p:oleObj name="Equation" r:id="rId4" imgW="35532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6825" y="1992313"/>
                        <a:ext cx="774700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7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8994882"/>
              </p:ext>
            </p:extLst>
          </p:nvPr>
        </p:nvGraphicFramePr>
        <p:xfrm>
          <a:off x="2465388" y="2001838"/>
          <a:ext cx="801687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707" name="Equation" r:id="rId6" imgW="368280" imgH="203040" progId="Equation.DSMT4">
                  <p:embed/>
                </p:oleObj>
              </mc:Choice>
              <mc:Fallback>
                <p:oleObj name="Equation" r:id="rId6" imgW="36828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5388" y="2001838"/>
                        <a:ext cx="801687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8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693688"/>
              </p:ext>
            </p:extLst>
          </p:nvPr>
        </p:nvGraphicFramePr>
        <p:xfrm>
          <a:off x="649288" y="3136900"/>
          <a:ext cx="7747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708" name="Equation" r:id="rId8" imgW="355320" imgH="215640" progId="Equation.DSMT4">
                  <p:embed/>
                </p:oleObj>
              </mc:Choice>
              <mc:Fallback>
                <p:oleObj name="Equation" r:id="rId8" imgW="35532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288" y="3136900"/>
                        <a:ext cx="774700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9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3589264"/>
              </p:ext>
            </p:extLst>
          </p:nvPr>
        </p:nvGraphicFramePr>
        <p:xfrm>
          <a:off x="620713" y="4356100"/>
          <a:ext cx="85725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709" name="Equation" r:id="rId10" imgW="393480" imgH="215640" progId="Equation.DSMT4">
                  <p:embed/>
                </p:oleObj>
              </mc:Choice>
              <mc:Fallback>
                <p:oleObj name="Equation" r:id="rId10" imgW="39348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713" y="4356100"/>
                        <a:ext cx="857250" cy="46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87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59C3A091-7430-4046-B11B-CE49FB247536}" type="slidenum">
              <a:rPr lang="zh-CN" altLang="en-US"/>
              <a:pPr>
                <a:defRPr/>
              </a:pPr>
              <a:t>50</a:t>
            </a:fld>
            <a:endParaRPr lang="en-US" altLang="zh-CN"/>
          </a:p>
        </p:txBody>
      </p:sp>
      <p:sp>
        <p:nvSpPr>
          <p:cNvPr id="35842" name="内容占位符 1"/>
          <p:cNvSpPr>
            <a:spLocks noGrp="1"/>
          </p:cNvSpPr>
          <p:nvPr>
            <p:ph/>
          </p:nvPr>
        </p:nvSpPr>
        <p:spPr>
          <a:xfrm>
            <a:off x="0" y="777875"/>
            <a:ext cx="9055100" cy="5410200"/>
          </a:xfrm>
        </p:spPr>
        <p:txBody>
          <a:bodyPr/>
          <a:lstStyle/>
          <a:p>
            <a:pPr lvl="0" indent="14288">
              <a:lnSpc>
                <a:spcPct val="150000"/>
              </a:lnSpc>
              <a:buFont typeface="Wingdings" pitchFamily="2" charset="2"/>
              <a:buChar char="n"/>
            </a:pPr>
            <a:r>
              <a:rPr lang="en-US" altLang="zh-CN" dirty="0">
                <a:solidFill>
                  <a:srgbClr val="3333CC"/>
                </a:solidFill>
              </a:rPr>
              <a:t>INTR</a:t>
            </a:r>
            <a:r>
              <a:rPr lang="zh-CN" altLang="en-US" dirty="0">
                <a:solidFill>
                  <a:srgbClr val="3333CC"/>
                </a:solidFill>
              </a:rPr>
              <a:t>：</a:t>
            </a:r>
            <a:r>
              <a:rPr lang="zh-CN" altLang="en-US" dirty="0">
                <a:solidFill>
                  <a:srgbClr val="333399"/>
                </a:solidFill>
              </a:rPr>
              <a:t>中断请求信号，高有效。表示该数据已被外设取走，向</a:t>
            </a:r>
            <a:r>
              <a:rPr lang="zh-CN" altLang="en-US" dirty="0">
                <a:solidFill>
                  <a:srgbClr val="FF3300"/>
                </a:solidFill>
                <a:ea typeface="宋体" charset="-122"/>
              </a:rPr>
              <a:t>单片机</a:t>
            </a:r>
            <a:r>
              <a:rPr lang="zh-CN" altLang="en-US" dirty="0">
                <a:solidFill>
                  <a:srgbClr val="333399"/>
                </a:solidFill>
              </a:rPr>
              <a:t>发出中断请求，如果</a:t>
            </a:r>
            <a:r>
              <a:rPr lang="en-US" altLang="zh-CN" dirty="0">
                <a:solidFill>
                  <a:srgbClr val="333399"/>
                </a:solidFill>
                <a:ea typeface="宋体" charset="-122"/>
              </a:rPr>
              <a:t>AT89S51</a:t>
            </a:r>
            <a:r>
              <a:rPr lang="zh-CN" altLang="en-US" dirty="0">
                <a:solidFill>
                  <a:srgbClr val="333399"/>
                </a:solidFill>
              </a:rPr>
              <a:t>响应该中断</a:t>
            </a:r>
            <a:r>
              <a:rPr lang="zh-CN" altLang="en-US" dirty="0" smtClean="0">
                <a:solidFill>
                  <a:srgbClr val="333399"/>
                </a:solidFill>
              </a:rPr>
              <a:t>，可在</a:t>
            </a:r>
            <a:r>
              <a:rPr lang="zh-CN" altLang="en-US" dirty="0">
                <a:solidFill>
                  <a:srgbClr val="333399"/>
                </a:solidFill>
              </a:rPr>
              <a:t>中断服务子程序中向</a:t>
            </a:r>
            <a:r>
              <a:rPr lang="en-US" altLang="zh-CN" dirty="0">
                <a:solidFill>
                  <a:srgbClr val="333399"/>
                </a:solidFill>
                <a:ea typeface="宋体" charset="-122"/>
              </a:rPr>
              <a:t>82C55</a:t>
            </a:r>
            <a:r>
              <a:rPr lang="zh-CN" altLang="en-US" dirty="0">
                <a:solidFill>
                  <a:srgbClr val="333399"/>
                </a:solidFill>
              </a:rPr>
              <a:t>写入要输出的下一数据</a:t>
            </a:r>
            <a:r>
              <a:rPr lang="zh-CN" altLang="en-US" dirty="0" smtClean="0">
                <a:solidFill>
                  <a:srgbClr val="333399"/>
                </a:solidFill>
              </a:rPr>
              <a:t>。</a:t>
            </a:r>
            <a:endParaRPr lang="en-US" altLang="zh-CN" b="1" dirty="0" smtClean="0">
              <a:solidFill>
                <a:srgbClr val="3333CC"/>
              </a:solidFill>
              <a:ea typeface="宋体" charset="-122"/>
            </a:endParaRPr>
          </a:p>
          <a:p>
            <a:pPr>
              <a:lnSpc>
                <a:spcPct val="130000"/>
              </a:lnSpc>
              <a:buFont typeface="Wingdings" pitchFamily="2" charset="2"/>
              <a:buChar char="n"/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INTE</a:t>
            </a:r>
            <a:r>
              <a:rPr lang="en-US" altLang="zh-CN" b="1" baseline="-25000" dirty="0" smtClean="0">
                <a:solidFill>
                  <a:srgbClr val="3333CC"/>
                </a:solidFill>
                <a:ea typeface="宋体" charset="-122"/>
              </a:rPr>
              <a:t>A</a:t>
            </a:r>
            <a:r>
              <a:rPr lang="en-US" altLang="zh-CN" dirty="0" smtClean="0"/>
              <a:t>—</a:t>
            </a:r>
            <a:r>
              <a:rPr lang="zh-CN" altLang="en-US" dirty="0" smtClean="0"/>
              <a:t>控制</a:t>
            </a:r>
            <a:r>
              <a:rPr lang="en-US" altLang="zh-CN" dirty="0" smtClean="0">
                <a:ea typeface="宋体" charset="-122"/>
              </a:rPr>
              <a:t>PA</a:t>
            </a:r>
            <a:r>
              <a:rPr lang="zh-CN" altLang="en-US" dirty="0" smtClean="0"/>
              <a:t>口是否允许中断，由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PC6</a:t>
            </a:r>
            <a:r>
              <a:rPr lang="zh-CN" altLang="en-US" dirty="0" smtClean="0"/>
              <a:t>控制。</a:t>
            </a:r>
          </a:p>
          <a:p>
            <a:pPr>
              <a:lnSpc>
                <a:spcPct val="130000"/>
              </a:lnSpc>
              <a:buFont typeface="Wingdings" pitchFamily="2" charset="2"/>
              <a:buChar char="n"/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INTE</a:t>
            </a:r>
            <a:r>
              <a:rPr lang="en-US" altLang="zh-CN" b="1" baseline="-25000" dirty="0" smtClean="0">
                <a:solidFill>
                  <a:srgbClr val="3333CC"/>
                </a:solidFill>
                <a:ea typeface="宋体" charset="-122"/>
              </a:rPr>
              <a:t>B</a:t>
            </a:r>
            <a:r>
              <a:rPr lang="en-US" altLang="zh-CN" dirty="0" smtClean="0"/>
              <a:t>—</a:t>
            </a:r>
            <a:r>
              <a:rPr lang="zh-CN" altLang="en-US" dirty="0" smtClean="0"/>
              <a:t>控制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口是否允许中断，由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PC2</a:t>
            </a:r>
            <a:r>
              <a:rPr lang="zh-CN" altLang="en-US" dirty="0" smtClean="0"/>
              <a:t>控制。</a:t>
            </a:r>
          </a:p>
        </p:txBody>
      </p:sp>
    </p:spTree>
    <p:extLst>
      <p:ext uri="{BB962C8B-B14F-4D97-AF65-F5344CB8AC3E}">
        <p14:creationId xmlns:p14="http://schemas.microsoft.com/office/powerpoint/2010/main" val="3588023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84B63971-E3BA-4BBF-8A79-576F76EA6435}" type="slidenum">
              <a:rPr lang="zh-CN" altLang="en-US"/>
              <a:pPr>
                <a:defRPr/>
              </a:pPr>
              <a:t>51</a:t>
            </a:fld>
            <a:endParaRPr lang="en-US" altLang="zh-CN"/>
          </a:p>
        </p:txBody>
      </p:sp>
      <p:sp>
        <p:nvSpPr>
          <p:cNvPr id="36877" name="Rectangle 13"/>
          <p:cNvSpPr>
            <a:spLocks noChangeArrowheads="1"/>
          </p:cNvSpPr>
          <p:nvPr/>
        </p:nvSpPr>
        <p:spPr bwMode="auto">
          <a:xfrm>
            <a:off x="2610254" y="6092825"/>
            <a:ext cx="431560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12-9</a:t>
            </a:r>
            <a:r>
              <a:rPr lang="en-US" altLang="zh-CN" sz="2000" b="1" dirty="0" smtClean="0"/>
              <a:t>       </a:t>
            </a:r>
            <a:r>
              <a:rPr lang="zh-CN" altLang="en-US" sz="2000" b="1" dirty="0">
                <a:solidFill>
                  <a:srgbClr val="3333CC"/>
                </a:solidFill>
              </a:rPr>
              <a:t>方式</a:t>
            </a:r>
            <a:r>
              <a:rPr lang="en-US" altLang="zh-CN" sz="2000" b="1" dirty="0">
                <a:solidFill>
                  <a:srgbClr val="3333CC"/>
                </a:solidFill>
              </a:rPr>
              <a:t>1</a:t>
            </a:r>
            <a:r>
              <a:rPr lang="zh-CN" altLang="en-US" sz="2000" b="1" dirty="0">
                <a:solidFill>
                  <a:srgbClr val="3333CC"/>
                </a:solidFill>
              </a:rPr>
              <a:t>输出应答联络信号</a:t>
            </a:r>
          </a:p>
        </p:txBody>
      </p:sp>
      <p:pic>
        <p:nvPicPr>
          <p:cNvPr id="296963" name="Picture 3" descr="图12-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742950"/>
            <a:ext cx="8407400" cy="5157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127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52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762082"/>
            <a:ext cx="9144000" cy="4561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</a:pP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以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PB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口的方式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1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输出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例，方式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输出工作示意如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  <a:hlinkClick r:id="rId4" action="ppaction://hlinksldjump"/>
              </a:rPr>
              <a:t>图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幼圆"/>
                <a:hlinkClick r:id="rId4" action="ppaction://hlinksldjump"/>
              </a:rPr>
              <a:t>12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  <a:hlinkClick r:id="rId4" action="ppaction://hlinksldjump"/>
              </a:rPr>
              <a:t>-10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所示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342900" algn="just" fontAlgn="ctr">
              <a:lnSpc>
                <a:spcPct val="130000"/>
              </a:lnSpc>
              <a:spcBef>
                <a:spcPct val="20000"/>
              </a:spcBef>
            </a:pP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① 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AT89S51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可以通过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“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MOVX  @</a:t>
            </a:r>
            <a:r>
              <a:rPr lang="en-US" altLang="zh-CN" sz="2400" b="1" kern="0" dirty="0" err="1">
                <a:solidFill>
                  <a:srgbClr val="3333CC"/>
                </a:solidFill>
                <a:latin typeface="Arial"/>
                <a:ea typeface="宋体" charset="-122"/>
              </a:rPr>
              <a:t>R</a:t>
            </a:r>
            <a:r>
              <a:rPr lang="en-US" altLang="zh-CN" sz="2400" b="1" i="1" kern="0" dirty="0" err="1">
                <a:solidFill>
                  <a:srgbClr val="3333CC"/>
                </a:solidFill>
                <a:latin typeface="Arial"/>
                <a:ea typeface="宋体" charset="-122"/>
              </a:rPr>
              <a:t>i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，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A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”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指令把输出数据送到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B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口的输出数据锁存器，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82C55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收到后便令输出缓冲器满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引脚     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  </a:t>
            </a:r>
            <a:r>
              <a:rPr lang="en-US" altLang="zh-CN" sz="2400" b="1" kern="0" baseline="-25000" dirty="0" smtClean="0">
                <a:solidFill>
                  <a:srgbClr val="3333CC"/>
                </a:solidFill>
                <a:latin typeface="Arial"/>
                <a:ea typeface="宋体" charset="-122"/>
              </a:rPr>
              <a:t>B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（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PC1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）变低，以通知输出设备输出的数据已在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PB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口的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PB7~PB0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上。</a:t>
            </a:r>
          </a:p>
          <a:p>
            <a:pPr marL="342900" lvl="0" indent="342900" algn="just" fontAlgn="ctr">
              <a:lnSpc>
                <a:spcPct val="130000"/>
              </a:lnSpc>
              <a:spcBef>
                <a:spcPct val="20000"/>
              </a:spcBef>
            </a:pP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② 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输出外设收到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幼圆"/>
              </a:rPr>
              <a:t> </a:t>
            </a:r>
            <a:r>
              <a:rPr lang="en-US" altLang="zh-CN" sz="2400" b="1" kern="0" dirty="0" smtClean="0">
                <a:solidFill>
                  <a:srgbClr val="3333CC"/>
                </a:solidFill>
                <a:latin typeface="Arial"/>
                <a:ea typeface="幼圆"/>
              </a:rPr>
              <a:t>        </a:t>
            </a:r>
            <a:r>
              <a:rPr lang="en-US" altLang="zh-CN" sz="2400" b="1" kern="0" baseline="-25000" dirty="0" smtClean="0">
                <a:solidFill>
                  <a:srgbClr val="3333CC"/>
                </a:solidFill>
                <a:latin typeface="Arial"/>
                <a:ea typeface="宋体" charset="-122"/>
              </a:rPr>
              <a:t>B</a:t>
            </a:r>
            <a:r>
              <a:rPr lang="en-US" altLang="zh-CN" sz="2400" b="1" kern="0" dirty="0" smtClean="0">
                <a:solidFill>
                  <a:srgbClr val="3333CC"/>
                </a:solidFill>
                <a:latin typeface="Arial"/>
                <a:ea typeface="幼圆"/>
              </a:rPr>
              <a:t> 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上低电平后，先从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PB7~PB0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上取走输出数据，然后使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幼圆"/>
              </a:rPr>
              <a:t>         </a:t>
            </a:r>
            <a:r>
              <a:rPr lang="en-US" altLang="zh-CN" sz="2400" b="1" kern="0" baseline="-25000" dirty="0">
                <a:solidFill>
                  <a:srgbClr val="3333CC"/>
                </a:solidFill>
                <a:latin typeface="Arial"/>
                <a:ea typeface="宋体" charset="-122"/>
              </a:rPr>
              <a:t>B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 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变低电平，以通知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82C55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输出外设已收到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82C55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输出的数据。</a:t>
            </a: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133106"/>
              </p:ext>
            </p:extLst>
          </p:nvPr>
        </p:nvGraphicFramePr>
        <p:xfrm>
          <a:off x="3684588" y="3865563"/>
          <a:ext cx="719137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5177" name="Equation" r:id="rId5" imgW="330057" imgH="203112" progId="Equation.DSMT4">
                  <p:embed/>
                </p:oleObj>
              </mc:Choice>
              <mc:Fallback>
                <p:oleObj name="Equation" r:id="rId5" imgW="330057" imgH="203112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4588" y="3865563"/>
                        <a:ext cx="719137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8904605"/>
              </p:ext>
            </p:extLst>
          </p:nvPr>
        </p:nvGraphicFramePr>
        <p:xfrm>
          <a:off x="915988" y="2847443"/>
          <a:ext cx="719137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5178" name="Equation" r:id="rId7" imgW="330057" imgH="203112" progId="Equation.DSMT4">
                  <p:embed/>
                </p:oleObj>
              </mc:Choice>
              <mc:Fallback>
                <p:oleObj name="Equation" r:id="rId7" imgW="330057" imgH="203112" progId="Equation.DSMT4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5988" y="2847443"/>
                        <a:ext cx="719137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4410813"/>
              </p:ext>
            </p:extLst>
          </p:nvPr>
        </p:nvGraphicFramePr>
        <p:xfrm>
          <a:off x="3443288" y="4357688"/>
          <a:ext cx="801687" cy="442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5179" name="Equation" r:id="rId8" imgW="368140" imgH="203112" progId="Equation.DSMT4">
                  <p:embed/>
                </p:oleObj>
              </mc:Choice>
              <mc:Fallback>
                <p:oleObj name="Equation" r:id="rId8" imgW="368140" imgH="203112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3288" y="4357688"/>
                        <a:ext cx="801687" cy="442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31351520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0D17BAC5-4452-4604-8A3B-B947E7C6AE0D}" type="slidenum">
              <a:rPr lang="zh-CN" altLang="en-US"/>
              <a:pPr>
                <a:defRPr/>
              </a:pPr>
              <a:t>53</a:t>
            </a:fld>
            <a:endParaRPr lang="en-US" altLang="zh-CN"/>
          </a:p>
        </p:txBody>
      </p:sp>
      <p:sp>
        <p:nvSpPr>
          <p:cNvPr id="38914" name="内容占位符 1"/>
          <p:cNvSpPr>
            <a:spLocks noGrp="1"/>
          </p:cNvSpPr>
          <p:nvPr>
            <p:ph/>
          </p:nvPr>
        </p:nvSpPr>
        <p:spPr>
          <a:xfrm>
            <a:off x="0" y="1206500"/>
            <a:ext cx="9144000" cy="5410200"/>
          </a:xfrm>
        </p:spPr>
        <p:txBody>
          <a:bodyPr/>
          <a:lstStyle/>
          <a:p>
            <a:pPr fontAlgn="ctr">
              <a:lnSpc>
                <a:spcPct val="140000"/>
              </a:lnSpc>
            </a:pPr>
            <a:r>
              <a:rPr lang="zh-CN" altLang="en-US" dirty="0" smtClean="0"/>
              <a:t>    ③</a:t>
            </a:r>
            <a:r>
              <a:rPr lang="en-US" altLang="zh-CN" dirty="0" smtClean="0">
                <a:ea typeface="宋体" charset="-122"/>
              </a:rPr>
              <a:t> 82C55</a:t>
            </a:r>
            <a:r>
              <a:rPr lang="zh-CN" altLang="en-US" dirty="0" smtClean="0"/>
              <a:t>从应答输入线</a:t>
            </a:r>
            <a:r>
              <a:rPr lang="en-US" altLang="zh-CN" b="1" dirty="0" smtClean="0">
                <a:solidFill>
                  <a:srgbClr val="3333CC"/>
                </a:solidFill>
              </a:rPr>
              <a:t>        </a:t>
            </a:r>
            <a:r>
              <a:rPr lang="en-US" altLang="zh-CN" b="1" baseline="-25000" dirty="0" smtClean="0">
                <a:solidFill>
                  <a:srgbClr val="3333CC"/>
                </a:solidFill>
                <a:ea typeface="宋体" charset="-122"/>
              </a:rPr>
              <a:t>B</a:t>
            </a:r>
            <a:r>
              <a:rPr lang="zh-CN" altLang="en-US" dirty="0" smtClean="0"/>
              <a:t>收到低电平后就对</a:t>
            </a:r>
            <a:r>
              <a:rPr lang="en-US" altLang="zh-CN" b="1" dirty="0" smtClean="0">
                <a:solidFill>
                  <a:srgbClr val="3333CC"/>
                </a:solidFill>
              </a:rPr>
              <a:t>           </a:t>
            </a:r>
            <a:r>
              <a:rPr lang="en-US" altLang="zh-CN" b="1" baseline="-25000" dirty="0" smtClean="0">
                <a:solidFill>
                  <a:srgbClr val="3333CC"/>
                </a:solidFill>
                <a:ea typeface="宋体" charset="-122"/>
              </a:rPr>
              <a:t>B</a:t>
            </a:r>
            <a:r>
              <a:rPr lang="en-US" altLang="zh-CN" b="1" dirty="0" smtClean="0">
                <a:solidFill>
                  <a:srgbClr val="3333CC"/>
                </a:solidFill>
              </a:rPr>
              <a:t> </a:t>
            </a:r>
            <a:r>
              <a:rPr lang="zh-CN" altLang="en-US" dirty="0" smtClean="0"/>
              <a:t>和中断允许控制位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INTE</a:t>
            </a:r>
            <a:r>
              <a:rPr lang="en-US" altLang="zh-CN" b="1" baseline="-25000" dirty="0" smtClean="0">
                <a:solidFill>
                  <a:srgbClr val="3333CC"/>
                </a:solidFill>
                <a:ea typeface="宋体" charset="-122"/>
              </a:rPr>
              <a:t>B</a:t>
            </a:r>
            <a:r>
              <a:rPr lang="zh-CN" altLang="en-US" dirty="0" smtClean="0"/>
              <a:t>状态进行检测，若皆为高电平，则使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INTR</a:t>
            </a:r>
            <a:r>
              <a:rPr lang="en-US" altLang="zh-CN" b="1" baseline="-25000" dirty="0" smtClean="0">
                <a:solidFill>
                  <a:srgbClr val="3333CC"/>
                </a:solidFill>
                <a:ea typeface="宋体" charset="-122"/>
              </a:rPr>
              <a:t>B</a:t>
            </a:r>
            <a:r>
              <a:rPr lang="zh-CN" altLang="en-US" b="1" dirty="0" smtClean="0">
                <a:solidFill>
                  <a:srgbClr val="3333CC"/>
                </a:solidFill>
              </a:rPr>
              <a:t>变为高电平</a:t>
            </a:r>
            <a:r>
              <a:rPr lang="zh-CN" altLang="en-US" dirty="0" smtClean="0"/>
              <a:t>而向单片机请求中断。</a:t>
            </a:r>
          </a:p>
          <a:p>
            <a:pPr>
              <a:lnSpc>
                <a:spcPct val="140000"/>
              </a:lnSpc>
            </a:pPr>
            <a:r>
              <a:rPr lang="zh-CN" altLang="en-US" dirty="0" smtClean="0"/>
              <a:t>    ④ 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</a:t>
            </a:r>
            <a:r>
              <a:rPr lang="zh-CN" altLang="en-US" b="1" dirty="0" smtClean="0">
                <a:solidFill>
                  <a:srgbClr val="FF3300"/>
                </a:solidFill>
              </a:rPr>
              <a:t>响应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INTR</a:t>
            </a:r>
            <a:r>
              <a:rPr lang="en-US" altLang="zh-CN" b="1" baseline="-25000" dirty="0" smtClean="0">
                <a:solidFill>
                  <a:srgbClr val="FF3300"/>
                </a:solidFill>
                <a:ea typeface="宋体" charset="-122"/>
              </a:rPr>
              <a:t>B</a:t>
            </a:r>
            <a:r>
              <a:rPr lang="zh-CN" altLang="en-US" dirty="0" smtClean="0"/>
              <a:t>上中断请求后便可通过中断服务程序把</a:t>
            </a:r>
            <a:r>
              <a:rPr lang="zh-CN" altLang="en-US" b="1" dirty="0" smtClean="0">
                <a:solidFill>
                  <a:srgbClr val="3333CC"/>
                </a:solidFill>
              </a:rPr>
              <a:t>下一个输出数据</a:t>
            </a:r>
            <a:r>
              <a:rPr lang="zh-CN" altLang="en-US" dirty="0" smtClean="0"/>
              <a:t>送到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口的输出数据锁存器。重复上述过程，完成整批数据的输出。</a:t>
            </a:r>
            <a:endParaRPr lang="en-US" altLang="zh-CN" dirty="0" smtClean="0"/>
          </a:p>
          <a:p>
            <a:pPr>
              <a:lnSpc>
                <a:spcPct val="140000"/>
              </a:lnSpc>
            </a:pPr>
            <a:r>
              <a:rPr lang="zh-CN" altLang="en-US" dirty="0" smtClean="0"/>
              <a:t>整个过程也可以时序图的形式描述。</a:t>
            </a:r>
          </a:p>
        </p:txBody>
      </p:sp>
      <p:graphicFrame>
        <p:nvGraphicFramePr>
          <p:cNvPr id="3892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6002037"/>
              </p:ext>
            </p:extLst>
          </p:nvPr>
        </p:nvGraphicFramePr>
        <p:xfrm>
          <a:off x="4233863" y="1385888"/>
          <a:ext cx="741362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748" name="Equation" r:id="rId3" imgW="368280" imgH="203040" progId="Equation.DSMT4">
                  <p:embed/>
                </p:oleObj>
              </mc:Choice>
              <mc:Fallback>
                <p:oleObj name="Equation" r:id="rId3" imgW="36828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3863" y="1385888"/>
                        <a:ext cx="741362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27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8227523"/>
              </p:ext>
            </p:extLst>
          </p:nvPr>
        </p:nvGraphicFramePr>
        <p:xfrm>
          <a:off x="7758113" y="1349375"/>
          <a:ext cx="719137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0749" name="Equation" r:id="rId5" imgW="330120" imgH="203040" progId="Equation.DSMT4">
                  <p:embed/>
                </p:oleObj>
              </mc:Choice>
              <mc:Fallback>
                <p:oleObj name="Equation" r:id="rId5" imgW="33012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58113" y="1349375"/>
                        <a:ext cx="719137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731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EA6C5C82-975C-4EE5-AE19-211A035FFE60}" type="slidenum">
              <a:rPr lang="zh-CN" altLang="en-US"/>
              <a:pPr>
                <a:defRPr/>
              </a:pPr>
              <a:t>54</a:t>
            </a:fld>
            <a:endParaRPr lang="en-US" altLang="zh-CN"/>
          </a:p>
        </p:txBody>
      </p:sp>
      <p:sp>
        <p:nvSpPr>
          <p:cNvPr id="37890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              </a:t>
            </a:r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</a:t>
            </a:r>
            <a:r>
              <a:rPr lang="en-US" altLang="zh-CN" sz="2000" b="1" dirty="0" smtClean="0">
                <a:solidFill>
                  <a:srgbClr val="FF3300"/>
                </a:solidFill>
                <a:ea typeface="宋体" charset="-122"/>
              </a:rPr>
              <a:t>-10</a:t>
            </a:r>
            <a:r>
              <a:rPr lang="en-US" altLang="zh-CN" sz="2000" b="1" dirty="0" smtClean="0">
                <a:ea typeface="宋体" charset="-122"/>
              </a:rPr>
              <a:t>  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PB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口方式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输出工作过程示意图</a:t>
            </a:r>
          </a:p>
          <a:p>
            <a:endParaRPr lang="zh-CN" altLang="en-US" sz="2000" dirty="0" smtClean="0">
              <a:solidFill>
                <a:srgbClr val="3333CC"/>
              </a:solidFill>
            </a:endParaRPr>
          </a:p>
        </p:txBody>
      </p:sp>
      <p:pic>
        <p:nvPicPr>
          <p:cNvPr id="297986" name="Picture 2" descr="图12-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0" y="965200"/>
            <a:ext cx="8647382" cy="386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607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55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879410"/>
            <a:ext cx="9144000" cy="5669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342900" algn="just">
              <a:lnSpc>
                <a:spcPct val="140000"/>
              </a:lnSpc>
              <a:spcBef>
                <a:spcPct val="20000"/>
              </a:spcBef>
            </a:pPr>
            <a:r>
              <a:rPr lang="en-US" altLang="zh-CN" sz="2400" b="1" kern="0" dirty="0" smtClean="0">
                <a:solidFill>
                  <a:srgbClr val="FF3300"/>
                </a:solidFill>
                <a:latin typeface="Arial"/>
                <a:ea typeface="宋体" charset="-122"/>
              </a:rPr>
              <a:t>      3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．方式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2</a:t>
            </a:r>
            <a:endParaRPr lang="zh-CN" altLang="en-US" sz="2400" b="1" kern="0" dirty="0">
              <a:solidFill>
                <a:srgbClr val="FF3300"/>
              </a:solidFill>
              <a:latin typeface="Arial"/>
              <a:ea typeface="幼圆"/>
            </a:endParaRPr>
          </a:p>
          <a:p>
            <a:pPr marL="342900" lvl="0" indent="342900" algn="just" fontAlgn="ctr">
              <a:lnSpc>
                <a:spcPct val="140000"/>
              </a:lnSpc>
              <a:spcBef>
                <a:spcPct val="20000"/>
              </a:spcBef>
            </a:pP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只有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口才有方式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  <a:hlinkClick r:id="" action="ppaction://hlinkshowjump?jump=nextslide"/>
              </a:rPr>
              <a:t>图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幼圆"/>
                <a:hlinkClick r:id="" action="ppaction://hlinkshowjump?jump=nextslide"/>
              </a:rPr>
              <a:t>12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  <a:hlinkClick r:id="" action="ppaction://hlinkshowjump?jump=nextslide"/>
              </a:rPr>
              <a:t>-11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为工作示意图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342900" algn="just" fontAlgn="ctr">
              <a:lnSpc>
                <a:spcPct val="140000"/>
              </a:lnSpc>
              <a:spcBef>
                <a:spcPct val="2000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</a:t>
            </a:r>
            <a:r>
              <a:rPr lang="zh-CN" altLang="en-US" sz="2400" b="1" kern="0" dirty="0" smtClean="0">
                <a:solidFill>
                  <a:srgbClr val="3333CC"/>
                </a:solidFill>
                <a:latin typeface="Arial"/>
                <a:ea typeface="幼圆"/>
              </a:rPr>
              <a:t>方式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2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是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方式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1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输入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和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输出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组合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PA7~PA0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为双向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I/O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总线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  </a:t>
            </a: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342900" algn="just" fontAlgn="ctr">
              <a:lnSpc>
                <a:spcPct val="140000"/>
              </a:lnSpc>
              <a:spcBef>
                <a:spcPct val="2000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当作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为输入口使用，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PA7~PA0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受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幼圆"/>
              </a:rPr>
              <a:t>STB</a:t>
            </a:r>
            <a:r>
              <a:rPr lang="en-US" altLang="zh-CN" sz="2400" b="1" kern="0" baseline="-25000" dirty="0">
                <a:solidFill>
                  <a:srgbClr val="3333CC"/>
                </a:solidFill>
                <a:latin typeface="Arial"/>
                <a:ea typeface="幼圆"/>
              </a:rPr>
              <a:t>A</a:t>
            </a:r>
            <a:r>
              <a:rPr lang="en-US" altLang="zh-CN" sz="2400" b="1" kern="0" baseline="-25000" dirty="0">
                <a:solidFill>
                  <a:srgbClr val="3333CC"/>
                </a:solidFill>
                <a:latin typeface="Arial"/>
                <a:ea typeface="宋体" charset="-122"/>
              </a:rPr>
              <a:t> 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和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IBF</a:t>
            </a:r>
            <a:r>
              <a:rPr lang="en-US" altLang="zh-CN" sz="2400" b="1" kern="0" baseline="-25000" dirty="0">
                <a:solidFill>
                  <a:srgbClr val="3333CC"/>
                </a:solidFill>
                <a:latin typeface="Arial"/>
                <a:ea typeface="宋体" charset="-122"/>
              </a:rPr>
              <a:t>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控制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342900" algn="just" fontAlgn="ctr">
              <a:lnSpc>
                <a:spcPct val="140000"/>
              </a:lnSpc>
              <a:spcBef>
                <a:spcPct val="20000"/>
              </a:spcBef>
            </a:pP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当作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输出端口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使用，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PA7~PA0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受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幼圆"/>
              </a:rPr>
              <a:t>         </a:t>
            </a:r>
            <a:r>
              <a:rPr lang="en-US" altLang="zh-CN" sz="2400" b="1" kern="0" baseline="-25000" dirty="0">
                <a:solidFill>
                  <a:srgbClr val="3333CC"/>
                </a:solidFill>
                <a:latin typeface="Arial"/>
                <a:ea typeface="宋体" charset="-122"/>
              </a:rPr>
              <a:t>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幼圆"/>
              </a:rPr>
              <a:t>        </a:t>
            </a:r>
            <a:r>
              <a:rPr lang="en-US" altLang="zh-CN" sz="2400" b="1" kern="0" baseline="-25000" dirty="0">
                <a:solidFill>
                  <a:srgbClr val="3333CC"/>
                </a:solidFill>
                <a:latin typeface="Arial"/>
                <a:ea typeface="宋体" charset="-122"/>
              </a:rPr>
              <a:t>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 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控制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342900" algn="just" fontAlgn="ctr">
              <a:lnSpc>
                <a:spcPct val="140000"/>
              </a:lnSpc>
              <a:spcBef>
                <a:spcPct val="20000"/>
              </a:spcBef>
            </a:pP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342900" algn="just">
              <a:lnSpc>
                <a:spcPct val="130000"/>
              </a:lnSpc>
              <a:spcBef>
                <a:spcPct val="20000"/>
              </a:spcBef>
            </a:pPr>
            <a:r>
              <a:rPr lang="zh-CN" altLang="en-US" sz="2400" b="1" kern="0" dirty="0" smtClean="0">
                <a:solidFill>
                  <a:srgbClr val="FF3300"/>
                </a:solidFill>
                <a:latin typeface="Arial"/>
                <a:ea typeface="幼圆"/>
              </a:rPr>
              <a:t>    方式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2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特别适用于像键盘、显示器一类的外部设备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，因为有时需要把键盘上输入的编码信号通过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口送给单片机，有时又需把单片机发出的数据通过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口送给显示器显示。</a:t>
            </a:r>
          </a:p>
          <a:p>
            <a:pPr marL="342900" lvl="0" indent="342900" algn="just" fontAlgn="ctr">
              <a:lnSpc>
                <a:spcPct val="140000"/>
              </a:lnSpc>
              <a:spcBef>
                <a:spcPct val="20000"/>
              </a:spcBef>
            </a:pP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9130565"/>
              </p:ext>
            </p:extLst>
          </p:nvPr>
        </p:nvGraphicFramePr>
        <p:xfrm>
          <a:off x="5627688" y="3317875"/>
          <a:ext cx="719137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190" name="Equation" r:id="rId4" imgW="330057" imgH="203112" progId="Equation.DSMT4">
                  <p:embed/>
                </p:oleObj>
              </mc:Choice>
              <mc:Fallback>
                <p:oleObj name="Equation" r:id="rId4" imgW="330057" imgH="203112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7688" y="3317875"/>
                        <a:ext cx="719137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7880299"/>
              </p:ext>
            </p:extLst>
          </p:nvPr>
        </p:nvGraphicFramePr>
        <p:xfrm>
          <a:off x="6621463" y="3311525"/>
          <a:ext cx="792162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191" name="Equation" r:id="rId6" imgW="393359" imgH="215713" progId="Equation.DSMT4">
                  <p:embed/>
                </p:oleObj>
              </mc:Choice>
              <mc:Fallback>
                <p:oleObj name="Equation" r:id="rId6" imgW="393359" imgH="215713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1463" y="3311525"/>
                        <a:ext cx="792162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7558253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01D07D5A-F0AB-434A-80E1-8F585F621D38}" type="slidenum">
              <a:rPr lang="zh-CN" altLang="en-US"/>
              <a:pPr>
                <a:defRPr/>
              </a:pPr>
              <a:t>56</a:t>
            </a:fld>
            <a:endParaRPr lang="en-US" altLang="zh-CN"/>
          </a:p>
        </p:txBody>
      </p:sp>
      <p:sp>
        <p:nvSpPr>
          <p:cNvPr id="39949" name="Rectangle 13"/>
          <p:cNvSpPr>
            <a:spLocks noChangeArrowheads="1"/>
          </p:cNvSpPr>
          <p:nvPr/>
        </p:nvSpPr>
        <p:spPr bwMode="auto">
          <a:xfrm>
            <a:off x="2336992" y="5805488"/>
            <a:ext cx="497008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12-11</a:t>
            </a:r>
            <a:r>
              <a:rPr lang="en-US" altLang="zh-CN" sz="2000" b="1" dirty="0" smtClean="0"/>
              <a:t>      </a:t>
            </a:r>
            <a:r>
              <a:rPr lang="en-US" altLang="zh-CN" sz="2000" b="1" dirty="0">
                <a:solidFill>
                  <a:srgbClr val="3333CC"/>
                </a:solidFill>
              </a:rPr>
              <a:t>PA</a:t>
            </a:r>
            <a:r>
              <a:rPr lang="zh-CN" altLang="en-US" sz="2000" b="1" dirty="0">
                <a:solidFill>
                  <a:srgbClr val="3333CC"/>
                </a:solidFill>
              </a:rPr>
              <a:t>口在方式</a:t>
            </a:r>
            <a:r>
              <a:rPr lang="en-US" altLang="zh-CN" sz="2000" b="1" dirty="0">
                <a:solidFill>
                  <a:srgbClr val="3333CC"/>
                </a:solidFill>
              </a:rPr>
              <a:t>2</a:t>
            </a:r>
            <a:r>
              <a:rPr lang="zh-CN" altLang="en-US" sz="2000" b="1" dirty="0">
                <a:solidFill>
                  <a:srgbClr val="3333CC"/>
                </a:solidFill>
              </a:rPr>
              <a:t>下的工作示意图</a:t>
            </a:r>
          </a:p>
        </p:txBody>
      </p:sp>
      <p:pic>
        <p:nvPicPr>
          <p:cNvPr id="299010" name="Picture 2" descr="图12-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891381"/>
            <a:ext cx="8559800" cy="4316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858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834EF026-C9BA-4B84-92C8-5996E2E369BF}" type="slidenum">
              <a:rPr lang="zh-CN" altLang="en-US"/>
              <a:pPr>
                <a:defRPr/>
              </a:pPr>
              <a:t>57</a:t>
            </a:fld>
            <a:endParaRPr lang="en-US" altLang="zh-CN"/>
          </a:p>
        </p:txBody>
      </p:sp>
      <p:sp>
        <p:nvSpPr>
          <p:cNvPr id="40962" name="内容占位符 1"/>
          <p:cNvSpPr>
            <a:spLocks noGrp="1"/>
          </p:cNvSpPr>
          <p:nvPr>
            <p:ph/>
          </p:nvPr>
        </p:nvSpPr>
        <p:spPr>
          <a:xfrm>
            <a:off x="0" y="609600"/>
            <a:ext cx="9144000" cy="541020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altLang="zh-CN" kern="1200" dirty="0" smtClean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12.3.4  AT89S51</a:t>
            </a:r>
            <a:r>
              <a:rPr lang="zh-CN" altLang="en-US" kern="1200" dirty="0" smtClean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单片机与</a:t>
            </a:r>
            <a:r>
              <a:rPr lang="en-US" altLang="zh-CN" kern="1200" dirty="0" smtClean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82C55</a:t>
            </a:r>
            <a:r>
              <a:rPr lang="zh-CN" altLang="en-US" kern="1200" dirty="0" smtClean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的接口设计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 smtClean="0"/>
              <a:t>        单片机</a:t>
            </a:r>
            <a:r>
              <a:rPr lang="zh-CN" altLang="en-US" dirty="0"/>
              <a:t>与</a:t>
            </a:r>
            <a:r>
              <a:rPr lang="en-US" altLang="zh-CN" dirty="0"/>
              <a:t>82C55</a:t>
            </a:r>
            <a:r>
              <a:rPr lang="zh-CN" altLang="en-US" dirty="0"/>
              <a:t>的连接和与外部数据存储器的连接完全类同，可把</a:t>
            </a:r>
            <a:r>
              <a:rPr lang="en-US" altLang="zh-CN" dirty="0"/>
              <a:t>82C55</a:t>
            </a:r>
            <a:r>
              <a:rPr lang="zh-CN" altLang="en-US" dirty="0"/>
              <a:t>看做一片只有</a:t>
            </a:r>
            <a:r>
              <a:rPr lang="en-US" altLang="zh-CN" dirty="0"/>
              <a:t>4 </a:t>
            </a:r>
            <a:r>
              <a:rPr lang="zh-CN" altLang="en-US" dirty="0"/>
              <a:t>个存储单元的</a:t>
            </a:r>
            <a:r>
              <a:rPr lang="en-US" altLang="zh-CN" dirty="0"/>
              <a:t>RAM</a:t>
            </a:r>
            <a:r>
              <a:rPr lang="zh-CN" altLang="en-US" dirty="0"/>
              <a:t>。下面通过实例加以介绍。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 smtClean="0"/>
              <a:t>        【</a:t>
            </a:r>
            <a:r>
              <a:rPr lang="zh-CN" altLang="en-US" dirty="0"/>
              <a:t>例</a:t>
            </a:r>
            <a:r>
              <a:rPr lang="en-US" altLang="zh-CN" dirty="0"/>
              <a:t>12-4】</a:t>
            </a:r>
            <a:r>
              <a:rPr lang="zh-CN" altLang="en-US" dirty="0">
                <a:hlinkClick r:id="" action="ppaction://hlinkshowjump?jump=nextslide"/>
              </a:rPr>
              <a:t>图</a:t>
            </a:r>
            <a:r>
              <a:rPr lang="en-US" altLang="zh-CN" dirty="0">
                <a:hlinkClick r:id="" action="ppaction://hlinkshowjump?jump=nextslide"/>
              </a:rPr>
              <a:t>12-12</a:t>
            </a:r>
            <a:r>
              <a:rPr lang="zh-CN" altLang="en-US" dirty="0"/>
              <a:t>所示为</a:t>
            </a:r>
            <a:r>
              <a:rPr lang="en-US" altLang="zh-CN" dirty="0"/>
              <a:t>AT89S51</a:t>
            </a:r>
            <a:r>
              <a:rPr lang="zh-CN" altLang="en-US" dirty="0"/>
              <a:t>与一片</a:t>
            </a:r>
            <a:r>
              <a:rPr lang="en-US" altLang="zh-CN" dirty="0"/>
              <a:t>82C55</a:t>
            </a:r>
            <a:r>
              <a:rPr lang="zh-CN" altLang="en-US" dirty="0"/>
              <a:t>的连接电路。单片机的</a:t>
            </a:r>
            <a:r>
              <a:rPr lang="en-US" altLang="zh-CN" dirty="0"/>
              <a:t>P0</a:t>
            </a:r>
            <a:r>
              <a:rPr lang="zh-CN" altLang="en-US" dirty="0"/>
              <a:t>口与</a:t>
            </a:r>
            <a:r>
              <a:rPr lang="en-US" altLang="zh-CN" dirty="0"/>
              <a:t>82C55</a:t>
            </a:r>
            <a:r>
              <a:rPr lang="zh-CN" altLang="en-US" dirty="0" smtClean="0"/>
              <a:t>的数据</a:t>
            </a:r>
            <a:r>
              <a:rPr lang="zh-CN" altLang="en-US" dirty="0"/>
              <a:t>线相连，</a:t>
            </a:r>
            <a:r>
              <a:rPr lang="en-US" altLang="zh-CN" dirty="0"/>
              <a:t>PA</a:t>
            </a:r>
            <a:r>
              <a:rPr lang="zh-CN" altLang="en-US" dirty="0"/>
              <a:t>口与开关相连，用于检测开关的状态，</a:t>
            </a:r>
            <a:r>
              <a:rPr lang="en-US" altLang="zh-CN" dirty="0"/>
              <a:t>PB</a:t>
            </a:r>
            <a:r>
              <a:rPr lang="zh-CN" altLang="en-US" dirty="0"/>
              <a:t>口与发光二极管相连，用来驱动发光二极管显示开关的开断状态。试编程序实现之。</a:t>
            </a:r>
          </a:p>
          <a:p>
            <a:pPr>
              <a:lnSpc>
                <a:spcPct val="130000"/>
              </a:lnSpc>
            </a:pPr>
            <a:endParaRPr lang="zh-CN" altLang="en-US" dirty="0" smtClean="0"/>
          </a:p>
          <a:p>
            <a:pPr>
              <a:lnSpc>
                <a:spcPct val="130000"/>
              </a:lnSpc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873570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58</a:t>
            </a:fld>
            <a:endParaRPr lang="en-US" altLang="zh-CN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686768"/>
            <a:ext cx="8318500" cy="55846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446998" y="6086768"/>
            <a:ext cx="10054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图</a:t>
            </a:r>
            <a:r>
              <a:rPr lang="en-US" altLang="zh-CN" dirty="0"/>
              <a:t>12-12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8495018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59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12339"/>
            <a:ext cx="9144000" cy="5006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400" b="1" dirty="0" smtClean="0">
                <a:solidFill>
                  <a:schemeClr val="accent2"/>
                </a:solidFill>
              </a:rPr>
              <a:t>        解</a:t>
            </a:r>
            <a:r>
              <a:rPr lang="zh-CN" altLang="en-US" sz="2400" b="1" dirty="0">
                <a:solidFill>
                  <a:schemeClr val="accent2"/>
                </a:solidFill>
              </a:rPr>
              <a:t>：由图可见，</a:t>
            </a:r>
            <a:r>
              <a:rPr lang="en-US" altLang="zh-CN" sz="2400" b="1" dirty="0">
                <a:solidFill>
                  <a:schemeClr val="accent2"/>
                </a:solidFill>
              </a:rPr>
              <a:t>82C55</a:t>
            </a:r>
            <a:r>
              <a:rPr lang="zh-CN" altLang="en-US" sz="2400" b="1" dirty="0">
                <a:solidFill>
                  <a:schemeClr val="accent2"/>
                </a:solidFill>
              </a:rPr>
              <a:t>的左边是和单片机的接口，而右边是和外设的连接。</a:t>
            </a:r>
            <a:r>
              <a:rPr lang="en-US" altLang="zh-CN" sz="2400" b="1" dirty="0">
                <a:solidFill>
                  <a:schemeClr val="accent2"/>
                </a:solidFill>
              </a:rPr>
              <a:t>82C55</a:t>
            </a:r>
            <a:r>
              <a:rPr lang="zh-CN" altLang="en-US" sz="2400" b="1" dirty="0">
                <a:solidFill>
                  <a:schemeClr val="accent2"/>
                </a:solidFill>
              </a:rPr>
              <a:t>的</a:t>
            </a:r>
            <a:r>
              <a:rPr lang="en-US" altLang="zh-CN" sz="2400" b="1" dirty="0">
                <a:solidFill>
                  <a:schemeClr val="accent2"/>
                </a:solidFill>
              </a:rPr>
              <a:t>A</a:t>
            </a:r>
            <a:r>
              <a:rPr lang="zh-CN" altLang="en-US" sz="2400" b="1" dirty="0">
                <a:solidFill>
                  <a:schemeClr val="accent2"/>
                </a:solidFill>
              </a:rPr>
              <a:t>口作为输入口，</a:t>
            </a:r>
            <a:r>
              <a:rPr lang="en-US" altLang="zh-CN" sz="2400" b="1" dirty="0">
                <a:solidFill>
                  <a:schemeClr val="accent2"/>
                </a:solidFill>
              </a:rPr>
              <a:t>8</a:t>
            </a:r>
            <a:r>
              <a:rPr lang="zh-CN" altLang="en-US" sz="2400" b="1" dirty="0">
                <a:solidFill>
                  <a:schemeClr val="accent2"/>
                </a:solidFill>
              </a:rPr>
              <a:t>个开关</a:t>
            </a:r>
            <a:r>
              <a:rPr lang="en-US" altLang="zh-CN" sz="2400" b="1" dirty="0">
                <a:solidFill>
                  <a:schemeClr val="accent2"/>
                </a:solidFill>
              </a:rPr>
              <a:t>K7~K0</a:t>
            </a:r>
            <a:r>
              <a:rPr lang="zh-CN" altLang="en-US" sz="2400" b="1" dirty="0">
                <a:solidFill>
                  <a:schemeClr val="accent2"/>
                </a:solidFill>
              </a:rPr>
              <a:t>分别接入</a:t>
            </a:r>
            <a:r>
              <a:rPr lang="en-US" altLang="zh-CN" sz="2400" b="1" dirty="0">
                <a:solidFill>
                  <a:schemeClr val="accent2"/>
                </a:solidFill>
              </a:rPr>
              <a:t>PA7~PA0</a:t>
            </a:r>
            <a:r>
              <a:rPr lang="zh-CN" altLang="en-US" sz="2400" b="1" dirty="0">
                <a:solidFill>
                  <a:schemeClr val="accent2"/>
                </a:solidFill>
              </a:rPr>
              <a:t>；</a:t>
            </a:r>
            <a:r>
              <a:rPr lang="en-US" altLang="zh-CN" sz="2400" b="1" dirty="0">
                <a:solidFill>
                  <a:schemeClr val="accent2"/>
                </a:solidFill>
              </a:rPr>
              <a:t>B</a:t>
            </a:r>
            <a:r>
              <a:rPr lang="zh-CN" altLang="en-US" sz="2400" b="1" dirty="0">
                <a:solidFill>
                  <a:schemeClr val="accent2"/>
                </a:solidFill>
              </a:rPr>
              <a:t>口为输出口，</a:t>
            </a:r>
            <a:r>
              <a:rPr lang="en-US" altLang="zh-CN" sz="2400" b="1" dirty="0">
                <a:solidFill>
                  <a:schemeClr val="accent2"/>
                </a:solidFill>
              </a:rPr>
              <a:t>PB7~PB0</a:t>
            </a:r>
            <a:r>
              <a:rPr lang="zh-CN" altLang="en-US" sz="2400" b="1" dirty="0">
                <a:solidFill>
                  <a:schemeClr val="accent2"/>
                </a:solidFill>
              </a:rPr>
              <a:t>分别连接发光二极管</a:t>
            </a:r>
            <a:r>
              <a:rPr lang="en-US" altLang="zh-CN" sz="2400" b="1" dirty="0">
                <a:solidFill>
                  <a:schemeClr val="accent2"/>
                </a:solidFill>
              </a:rPr>
              <a:t>LED7~LED0</a:t>
            </a:r>
            <a:r>
              <a:rPr lang="zh-CN" altLang="en-US" sz="2400" b="1" dirty="0">
                <a:solidFill>
                  <a:schemeClr val="accent2"/>
                </a:solidFill>
              </a:rPr>
              <a:t>；用</a:t>
            </a:r>
            <a:r>
              <a:rPr lang="en-US" altLang="zh-CN" sz="2400" b="1" dirty="0">
                <a:solidFill>
                  <a:schemeClr val="accent2"/>
                </a:solidFill>
              </a:rPr>
              <a:t>74LS373</a:t>
            </a:r>
            <a:r>
              <a:rPr lang="zh-CN" altLang="en-US" sz="2400" b="1" dirty="0">
                <a:solidFill>
                  <a:schemeClr val="accent2"/>
                </a:solidFill>
              </a:rPr>
              <a:t>作为地址锁存器。从图</a:t>
            </a:r>
            <a:r>
              <a:rPr lang="zh-CN" altLang="en-US" sz="2400" b="1" dirty="0" smtClean="0">
                <a:solidFill>
                  <a:schemeClr val="accent2"/>
                </a:solidFill>
              </a:rPr>
              <a:t>中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82C55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只有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3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条线与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AT89S51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地址线相接，片选端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 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      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、端口地址选择端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A1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A0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，分别接于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P0.7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P0.1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P0.0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，其他地址线全悬空。显然只要保证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P0.7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为低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电平时，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即可选中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82C55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；若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P0.1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P0.0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再为“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00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”，则选中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82C55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口。同理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P0.1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P0.0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为“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01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”、“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10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”、“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11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”分别选中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PB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口、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PC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口及控制口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5423239"/>
              </p:ext>
            </p:extLst>
          </p:nvPr>
        </p:nvGraphicFramePr>
        <p:xfrm>
          <a:off x="4806950" y="2948932"/>
          <a:ext cx="48577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5974" name="Equation" r:id="rId4" imgW="241091" imgH="215713" progId="Equation.DSMT4">
                  <p:embed/>
                </p:oleObj>
              </mc:Choice>
              <mc:Fallback>
                <p:oleObj name="Equation" r:id="rId4" imgW="241091" imgH="215713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6950" y="2948932"/>
                        <a:ext cx="485775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98372927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60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50250"/>
            <a:ext cx="9144000" cy="5669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342900" algn="just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若端口地址用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16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位表示，其他无用端全设为“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”（也可把无用端全设为“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”），则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82C55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的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A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B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C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及控制口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地址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分别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为</a:t>
            </a:r>
            <a:r>
              <a:rPr lang="en-US" altLang="zh-CN" sz="2400" b="1" kern="0">
                <a:solidFill>
                  <a:srgbClr val="3333CC"/>
                </a:solidFill>
                <a:latin typeface="Arial"/>
                <a:ea typeface="宋体" charset="-122"/>
              </a:rPr>
              <a:t>7</a:t>
            </a:r>
            <a:r>
              <a:rPr lang="en-US" altLang="zh-CN" sz="2400" b="1" kern="0" smtClean="0">
                <a:solidFill>
                  <a:srgbClr val="3333CC"/>
                </a:solidFill>
                <a:latin typeface="Arial"/>
                <a:ea typeface="宋体" charset="-122"/>
              </a:rPr>
              <a:t>FFCH</a:t>
            </a:r>
            <a:r>
              <a:rPr lang="zh-CN" altLang="en-US" sz="2400" b="1" kern="0" dirty="0" smtClean="0">
                <a:solidFill>
                  <a:srgbClr val="3333CC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7</a:t>
            </a:r>
            <a:r>
              <a:rPr lang="en-US" altLang="zh-CN" sz="2400" b="1" kern="0" dirty="0" smtClean="0">
                <a:solidFill>
                  <a:srgbClr val="3333CC"/>
                </a:solidFill>
                <a:latin typeface="Arial"/>
                <a:ea typeface="宋体" charset="-122"/>
              </a:rPr>
              <a:t>FFDH</a:t>
            </a:r>
            <a:r>
              <a:rPr lang="zh-CN" altLang="en-US" sz="2400" b="1" kern="0" dirty="0" smtClean="0">
                <a:solidFill>
                  <a:srgbClr val="3333CC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7</a:t>
            </a:r>
            <a:r>
              <a:rPr lang="en-US" altLang="zh-CN" sz="2400" b="1" kern="0" dirty="0" smtClean="0">
                <a:solidFill>
                  <a:srgbClr val="3333CC"/>
                </a:solidFill>
                <a:latin typeface="Arial"/>
                <a:ea typeface="宋体" charset="-122"/>
              </a:rPr>
              <a:t>FFEH</a:t>
            </a:r>
            <a:r>
              <a:rPr lang="zh-CN" altLang="en-US" sz="2400" b="1" kern="0" dirty="0" smtClean="0">
                <a:solidFill>
                  <a:srgbClr val="3333CC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 smtClean="0">
                <a:solidFill>
                  <a:srgbClr val="3333CC"/>
                </a:solidFill>
                <a:latin typeface="Arial"/>
                <a:ea typeface="宋体" charset="-122"/>
              </a:rPr>
              <a:t>7FFFH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342900" algn="just">
              <a:lnSpc>
                <a:spcPct val="140000"/>
              </a:lnSpc>
              <a:spcBef>
                <a:spcPct val="20000"/>
              </a:spcBef>
            </a:pP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程序清单如下。</a:t>
            </a:r>
          </a:p>
          <a:p>
            <a:pPr algn="l"/>
            <a:r>
              <a:rPr lang="zh-CN" altLang="en-US" sz="2400" dirty="0" smtClean="0">
                <a:solidFill>
                  <a:schemeClr val="accent2"/>
                </a:solidFill>
              </a:rPr>
              <a:t>        汇编语言</a:t>
            </a:r>
            <a:r>
              <a:rPr lang="zh-CN" altLang="en-US" sz="2400" dirty="0">
                <a:solidFill>
                  <a:schemeClr val="accent2"/>
                </a:solidFill>
              </a:rPr>
              <a:t>源程序：</a:t>
            </a:r>
          </a:p>
          <a:p>
            <a:pPr algn="l"/>
            <a:r>
              <a:rPr lang="zh-CN" altLang="en-US" sz="2400" dirty="0">
                <a:solidFill>
                  <a:schemeClr val="accent2"/>
                </a:solidFill>
              </a:rPr>
              <a:t>       	</a:t>
            </a:r>
            <a:r>
              <a:rPr lang="zh-CN" altLang="en-US" sz="2400" dirty="0" smtClean="0">
                <a:solidFill>
                  <a:schemeClr val="accent2"/>
                </a:solidFill>
              </a:rPr>
              <a:t>   </a:t>
            </a:r>
            <a:r>
              <a:rPr lang="en-US" altLang="zh-CN" sz="2400" dirty="0" smtClean="0">
                <a:solidFill>
                  <a:schemeClr val="accent2"/>
                </a:solidFill>
              </a:rPr>
              <a:t>MOV</a:t>
            </a:r>
            <a:r>
              <a:rPr lang="en-US" altLang="zh-CN" sz="2400" dirty="0">
                <a:solidFill>
                  <a:schemeClr val="accent2"/>
                </a:solidFill>
              </a:rPr>
              <a:t>	</a:t>
            </a:r>
            <a:r>
              <a:rPr lang="en-US" altLang="zh-CN" sz="2400" dirty="0" smtClean="0">
                <a:solidFill>
                  <a:schemeClr val="accent2"/>
                </a:solidFill>
              </a:rPr>
              <a:t>DPTR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#7FFFH   	</a:t>
            </a:r>
            <a:r>
              <a:rPr lang="zh-CN" altLang="en-US" sz="2400" dirty="0">
                <a:solidFill>
                  <a:schemeClr val="accent2"/>
                </a:solidFill>
              </a:rPr>
              <a:t>；</a:t>
            </a:r>
            <a:r>
              <a:rPr lang="en-US" altLang="zh-CN" sz="2400" dirty="0">
                <a:solidFill>
                  <a:schemeClr val="accent2"/>
                </a:solidFill>
              </a:rPr>
              <a:t>8255A</a:t>
            </a:r>
            <a:r>
              <a:rPr lang="zh-CN" altLang="en-US" sz="2400" dirty="0">
                <a:solidFill>
                  <a:schemeClr val="accent2"/>
                </a:solidFill>
              </a:rPr>
              <a:t>初始化</a:t>
            </a:r>
          </a:p>
          <a:p>
            <a:pPr algn="l"/>
            <a:r>
              <a:rPr lang="zh-CN" altLang="en-US" sz="2400" dirty="0">
                <a:solidFill>
                  <a:schemeClr val="accent2"/>
                </a:solidFill>
              </a:rPr>
              <a:t>	   </a:t>
            </a:r>
            <a:r>
              <a:rPr lang="en-US" altLang="zh-CN" sz="2400" dirty="0" smtClean="0">
                <a:solidFill>
                  <a:schemeClr val="accent2"/>
                </a:solidFill>
              </a:rPr>
              <a:t>MOV   </a:t>
            </a:r>
            <a:r>
              <a:rPr lang="en-US" altLang="zh-CN" sz="2400" dirty="0">
                <a:solidFill>
                  <a:schemeClr val="accent2"/>
                </a:solidFill>
              </a:rPr>
              <a:t>	A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#10010000B</a:t>
            </a:r>
          </a:p>
          <a:p>
            <a:pPr algn="l"/>
            <a:r>
              <a:rPr lang="en-US" altLang="zh-CN" sz="2400" dirty="0">
                <a:solidFill>
                  <a:schemeClr val="accent2"/>
                </a:solidFill>
              </a:rPr>
              <a:t>       </a:t>
            </a:r>
            <a:r>
              <a:rPr lang="en-US" altLang="zh-CN" sz="2400" dirty="0" smtClean="0">
                <a:solidFill>
                  <a:schemeClr val="accent2"/>
                </a:solidFill>
              </a:rPr>
              <a:t>       MOVX  </a:t>
            </a:r>
            <a:r>
              <a:rPr lang="en-US" altLang="zh-CN" sz="2400" dirty="0">
                <a:solidFill>
                  <a:schemeClr val="accent2"/>
                </a:solidFill>
              </a:rPr>
              <a:t>	@DPTR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A</a:t>
            </a:r>
          </a:p>
          <a:p>
            <a:pPr algn="l"/>
            <a:r>
              <a:rPr lang="en-US" altLang="zh-CN" sz="2400" dirty="0" smtClean="0">
                <a:solidFill>
                  <a:schemeClr val="accent2"/>
                </a:solidFill>
              </a:rPr>
              <a:t>LOOP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：</a:t>
            </a:r>
            <a:r>
              <a:rPr lang="en-US" altLang="zh-CN" sz="2400" dirty="0" smtClean="0">
                <a:solidFill>
                  <a:schemeClr val="accent2"/>
                </a:solidFill>
              </a:rPr>
              <a:t>MOV    </a:t>
            </a:r>
            <a:r>
              <a:rPr lang="en-US" altLang="zh-CN" sz="2400" dirty="0">
                <a:solidFill>
                  <a:schemeClr val="accent2"/>
                </a:solidFill>
              </a:rPr>
              <a:t>	DPTR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#7FFCH    	</a:t>
            </a:r>
            <a:r>
              <a:rPr lang="zh-CN" altLang="en-US" sz="2400" dirty="0">
                <a:solidFill>
                  <a:schemeClr val="accent2"/>
                </a:solidFill>
              </a:rPr>
              <a:t>；读</a:t>
            </a:r>
            <a:r>
              <a:rPr lang="en-US" altLang="zh-CN" sz="2400" dirty="0">
                <a:solidFill>
                  <a:schemeClr val="accent2"/>
                </a:solidFill>
              </a:rPr>
              <a:t>A</a:t>
            </a:r>
            <a:r>
              <a:rPr lang="zh-CN" altLang="en-US" sz="2400" dirty="0">
                <a:solidFill>
                  <a:schemeClr val="accent2"/>
                </a:solidFill>
              </a:rPr>
              <a:t>口开关状态</a:t>
            </a:r>
          </a:p>
          <a:p>
            <a:pPr algn="l"/>
            <a:r>
              <a:rPr lang="zh-CN" altLang="en-US" sz="2400" dirty="0">
                <a:solidFill>
                  <a:schemeClr val="accent2"/>
                </a:solidFill>
              </a:rPr>
              <a:t>        	</a:t>
            </a:r>
            <a:r>
              <a:rPr lang="zh-CN" altLang="en-US" sz="2400" dirty="0" smtClean="0">
                <a:solidFill>
                  <a:schemeClr val="accent2"/>
                </a:solidFill>
              </a:rPr>
              <a:t>   </a:t>
            </a:r>
            <a:r>
              <a:rPr lang="en-US" altLang="zh-CN" sz="2400" dirty="0" smtClean="0">
                <a:solidFill>
                  <a:schemeClr val="accent2"/>
                </a:solidFill>
              </a:rPr>
              <a:t>MOVX  </a:t>
            </a:r>
            <a:r>
              <a:rPr lang="en-US" altLang="zh-CN" sz="2400" dirty="0">
                <a:solidFill>
                  <a:schemeClr val="accent2"/>
                </a:solidFill>
              </a:rPr>
              <a:t>	A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@DPTR</a:t>
            </a:r>
          </a:p>
          <a:p>
            <a:pPr algn="l"/>
            <a:r>
              <a:rPr lang="en-US" altLang="zh-CN" sz="2400" dirty="0">
                <a:solidFill>
                  <a:schemeClr val="accent2"/>
                </a:solidFill>
              </a:rPr>
              <a:t>        	</a:t>
            </a:r>
            <a:r>
              <a:rPr lang="en-US" altLang="zh-CN" sz="2400" dirty="0" smtClean="0">
                <a:solidFill>
                  <a:schemeClr val="accent2"/>
                </a:solidFill>
              </a:rPr>
              <a:t>   MOV    </a:t>
            </a:r>
            <a:r>
              <a:rPr lang="en-US" altLang="zh-CN" sz="2400" dirty="0">
                <a:solidFill>
                  <a:schemeClr val="accent2"/>
                </a:solidFill>
              </a:rPr>
              <a:t>	DPTR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#7FFDH  	</a:t>
            </a:r>
            <a:r>
              <a:rPr lang="zh-CN" altLang="en-US" sz="2400" dirty="0">
                <a:solidFill>
                  <a:schemeClr val="accent2"/>
                </a:solidFill>
              </a:rPr>
              <a:t>；通过</a:t>
            </a:r>
            <a:r>
              <a:rPr lang="en-US" altLang="zh-CN" sz="2400" dirty="0">
                <a:solidFill>
                  <a:schemeClr val="accent2"/>
                </a:solidFill>
              </a:rPr>
              <a:t>B</a:t>
            </a:r>
            <a:r>
              <a:rPr lang="zh-CN" altLang="en-US" sz="2400" dirty="0">
                <a:solidFill>
                  <a:schemeClr val="accent2"/>
                </a:solidFill>
              </a:rPr>
              <a:t>口输出控制</a:t>
            </a:r>
            <a:r>
              <a:rPr lang="en-US" altLang="zh-CN" sz="2400" dirty="0">
                <a:solidFill>
                  <a:schemeClr val="accent2"/>
                </a:solidFill>
              </a:rPr>
              <a:t>LED</a:t>
            </a:r>
          </a:p>
          <a:p>
            <a:pPr algn="l"/>
            <a:r>
              <a:rPr lang="en-US" altLang="zh-CN" sz="2400" dirty="0">
                <a:solidFill>
                  <a:schemeClr val="accent2"/>
                </a:solidFill>
              </a:rPr>
              <a:t>        	</a:t>
            </a:r>
            <a:r>
              <a:rPr lang="en-US" altLang="zh-CN" sz="2400" dirty="0" smtClean="0">
                <a:solidFill>
                  <a:schemeClr val="accent2"/>
                </a:solidFill>
              </a:rPr>
              <a:t>   MOVX  </a:t>
            </a:r>
            <a:r>
              <a:rPr lang="en-US" altLang="zh-CN" sz="2400" dirty="0">
                <a:solidFill>
                  <a:schemeClr val="accent2"/>
                </a:solidFill>
              </a:rPr>
              <a:t>	@DPTR</a:t>
            </a:r>
            <a:r>
              <a:rPr lang="zh-CN" altLang="en-US" sz="2400" dirty="0">
                <a:solidFill>
                  <a:schemeClr val="accent2"/>
                </a:solidFill>
              </a:rPr>
              <a:t>，</a:t>
            </a:r>
            <a:r>
              <a:rPr lang="en-US" altLang="zh-CN" sz="2400" dirty="0">
                <a:solidFill>
                  <a:schemeClr val="accent2"/>
                </a:solidFill>
              </a:rPr>
              <a:t>A</a:t>
            </a:r>
          </a:p>
          <a:p>
            <a:pPr algn="l"/>
            <a:r>
              <a:rPr lang="en-US" altLang="zh-CN" sz="2400" dirty="0">
                <a:solidFill>
                  <a:schemeClr val="accent2"/>
                </a:solidFill>
              </a:rPr>
              <a:t>        	</a:t>
            </a:r>
            <a:r>
              <a:rPr lang="en-US" altLang="zh-CN" sz="2400" dirty="0" smtClean="0">
                <a:solidFill>
                  <a:schemeClr val="accent2"/>
                </a:solidFill>
              </a:rPr>
              <a:t>   SJMP    </a:t>
            </a:r>
            <a:r>
              <a:rPr lang="en-US" altLang="zh-CN" sz="2400" dirty="0">
                <a:solidFill>
                  <a:schemeClr val="accent2"/>
                </a:solidFill>
              </a:rPr>
              <a:t>	LOOP           	</a:t>
            </a:r>
            <a:r>
              <a:rPr lang="en-US" altLang="zh-CN" sz="2400" dirty="0" smtClean="0">
                <a:solidFill>
                  <a:schemeClr val="accent2"/>
                </a:solidFill>
              </a:rPr>
              <a:t>            </a:t>
            </a:r>
            <a:r>
              <a:rPr lang="zh-CN" altLang="en-US" sz="2400" dirty="0" smtClean="0">
                <a:solidFill>
                  <a:schemeClr val="accent2"/>
                </a:solidFill>
              </a:rPr>
              <a:t>；</a:t>
            </a:r>
            <a:r>
              <a:rPr lang="zh-CN" altLang="en-US" sz="2400" dirty="0">
                <a:solidFill>
                  <a:schemeClr val="accent2"/>
                </a:solidFill>
              </a:rPr>
              <a:t>循环和</a:t>
            </a:r>
            <a:r>
              <a:rPr lang="zh-CN" altLang="en-US" sz="2400" dirty="0" smtClean="0">
                <a:solidFill>
                  <a:schemeClr val="accent2"/>
                </a:solidFill>
              </a:rPr>
              <a:t>检测</a:t>
            </a:r>
            <a:endParaRPr lang="zh-CN" altLang="en-US" sz="24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17028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61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04379"/>
            <a:ext cx="9144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/>
            <a:r>
              <a:rPr lang="zh-CN" altLang="en-US" sz="2400" dirty="0">
                <a:solidFill>
                  <a:srgbClr val="333399"/>
                </a:solidFill>
              </a:rPr>
              <a:t>*</a:t>
            </a:r>
            <a:r>
              <a:rPr lang="en-US" altLang="zh-CN" sz="2400" dirty="0">
                <a:solidFill>
                  <a:srgbClr val="333399"/>
                </a:solidFill>
              </a:rPr>
              <a:t>C51</a:t>
            </a:r>
            <a:r>
              <a:rPr lang="zh-CN" altLang="en-US" sz="2400" dirty="0">
                <a:solidFill>
                  <a:srgbClr val="333399"/>
                </a:solidFill>
              </a:rPr>
              <a:t>源程序：</a:t>
            </a:r>
          </a:p>
          <a:p>
            <a:pPr lvl="0" algn="l"/>
            <a:r>
              <a:rPr lang="en-US" altLang="zh-CN" sz="2400" dirty="0">
                <a:solidFill>
                  <a:srgbClr val="333399"/>
                </a:solidFill>
              </a:rPr>
              <a:t>#include&lt;reg51.h&gt;</a:t>
            </a:r>
          </a:p>
          <a:p>
            <a:pPr lvl="0" algn="l"/>
            <a:r>
              <a:rPr lang="en-US" altLang="zh-CN" sz="2400" dirty="0">
                <a:solidFill>
                  <a:srgbClr val="333399"/>
                </a:solidFill>
              </a:rPr>
              <a:t>#include&lt;</a:t>
            </a:r>
            <a:r>
              <a:rPr lang="en-US" altLang="zh-CN" sz="2400" dirty="0" err="1">
                <a:solidFill>
                  <a:srgbClr val="333399"/>
                </a:solidFill>
              </a:rPr>
              <a:t>absacc.h</a:t>
            </a:r>
            <a:r>
              <a:rPr lang="en-US" altLang="zh-CN" sz="2400" dirty="0">
                <a:solidFill>
                  <a:srgbClr val="333399"/>
                </a:solidFill>
              </a:rPr>
              <a:t>&gt;</a:t>
            </a:r>
          </a:p>
          <a:p>
            <a:pPr lvl="0" algn="l"/>
            <a:r>
              <a:rPr lang="en-US" altLang="zh-CN" sz="2400" dirty="0">
                <a:solidFill>
                  <a:srgbClr val="333399"/>
                </a:solidFill>
              </a:rPr>
              <a:t>#define XP0 XBYTE [0x7fff]</a:t>
            </a:r>
          </a:p>
          <a:p>
            <a:pPr lvl="0" algn="l"/>
            <a:r>
              <a:rPr lang="en-US" altLang="zh-CN" sz="2400" dirty="0">
                <a:solidFill>
                  <a:srgbClr val="333399"/>
                </a:solidFill>
              </a:rPr>
              <a:t>#define XA XBYTE [0x7ffc]</a:t>
            </a:r>
          </a:p>
          <a:p>
            <a:pPr lvl="0" algn="l"/>
            <a:r>
              <a:rPr lang="en-US" altLang="zh-CN" sz="2400" dirty="0">
                <a:solidFill>
                  <a:srgbClr val="333399"/>
                </a:solidFill>
              </a:rPr>
              <a:t>#define XB XBYTE [0x7ffd]</a:t>
            </a:r>
          </a:p>
          <a:p>
            <a:pPr lvl="0" algn="l"/>
            <a:r>
              <a:rPr lang="en-US" altLang="zh-CN" sz="2400" dirty="0">
                <a:solidFill>
                  <a:srgbClr val="333399"/>
                </a:solidFill>
              </a:rPr>
              <a:t>unsigned char temp</a:t>
            </a:r>
            <a:r>
              <a:rPr lang="zh-CN" altLang="en-US" sz="2400" dirty="0">
                <a:solidFill>
                  <a:srgbClr val="333399"/>
                </a:solidFill>
              </a:rPr>
              <a:t>；</a:t>
            </a:r>
          </a:p>
          <a:p>
            <a:pPr lvl="0" algn="l"/>
            <a:r>
              <a:rPr lang="en-US" altLang="zh-CN" sz="2400" dirty="0">
                <a:solidFill>
                  <a:srgbClr val="333399"/>
                </a:solidFill>
              </a:rPr>
              <a:t>void main()</a:t>
            </a:r>
          </a:p>
          <a:p>
            <a:pPr lvl="0" algn="l"/>
            <a:r>
              <a:rPr lang="en-US" altLang="zh-CN" sz="2400" dirty="0">
                <a:solidFill>
                  <a:srgbClr val="333399"/>
                </a:solidFill>
              </a:rPr>
              <a:t>{</a:t>
            </a:r>
          </a:p>
          <a:p>
            <a:pPr lvl="0" algn="l"/>
            <a:r>
              <a:rPr lang="en-US" altLang="zh-CN" sz="2400" dirty="0">
                <a:solidFill>
                  <a:srgbClr val="333399"/>
                </a:solidFill>
              </a:rPr>
              <a:t>    XP0 = 0x90</a:t>
            </a:r>
            <a:r>
              <a:rPr lang="zh-CN" altLang="en-US" sz="2400" dirty="0">
                <a:solidFill>
                  <a:srgbClr val="333399"/>
                </a:solidFill>
              </a:rPr>
              <a:t>；</a:t>
            </a:r>
          </a:p>
          <a:p>
            <a:pPr lvl="0" algn="l"/>
            <a:r>
              <a:rPr lang="zh-CN" altLang="en-US" sz="2400" dirty="0">
                <a:solidFill>
                  <a:srgbClr val="333399"/>
                </a:solidFill>
              </a:rPr>
              <a:t>     </a:t>
            </a:r>
            <a:r>
              <a:rPr lang="en-US" altLang="zh-CN" sz="2400" dirty="0">
                <a:solidFill>
                  <a:srgbClr val="333399"/>
                </a:solidFill>
              </a:rPr>
              <a:t>while (1)</a:t>
            </a:r>
          </a:p>
          <a:p>
            <a:pPr lvl="0" algn="l"/>
            <a:r>
              <a:rPr lang="en-US" altLang="zh-CN" sz="2400" dirty="0">
                <a:solidFill>
                  <a:srgbClr val="333399"/>
                </a:solidFill>
              </a:rPr>
              <a:t>    {</a:t>
            </a:r>
          </a:p>
          <a:p>
            <a:pPr lvl="0" algn="l"/>
            <a:r>
              <a:rPr lang="en-US" altLang="zh-CN" sz="2400" dirty="0">
                <a:solidFill>
                  <a:srgbClr val="333399"/>
                </a:solidFill>
              </a:rPr>
              <a:t>        temp = XA</a:t>
            </a:r>
            <a:r>
              <a:rPr lang="zh-CN" altLang="en-US" sz="2400" dirty="0">
                <a:solidFill>
                  <a:srgbClr val="333399"/>
                </a:solidFill>
              </a:rPr>
              <a:t>；</a:t>
            </a:r>
          </a:p>
          <a:p>
            <a:pPr lvl="0" algn="l"/>
            <a:r>
              <a:rPr lang="zh-CN" altLang="en-US" sz="2400" dirty="0">
                <a:solidFill>
                  <a:srgbClr val="333399"/>
                </a:solidFill>
              </a:rPr>
              <a:t>        </a:t>
            </a:r>
            <a:r>
              <a:rPr lang="en-US" altLang="zh-CN" sz="2400" dirty="0">
                <a:solidFill>
                  <a:srgbClr val="333399"/>
                </a:solidFill>
              </a:rPr>
              <a:t>XB = temp</a:t>
            </a:r>
            <a:r>
              <a:rPr lang="zh-CN" altLang="en-US" sz="2400" dirty="0">
                <a:solidFill>
                  <a:srgbClr val="333399"/>
                </a:solidFill>
              </a:rPr>
              <a:t>；</a:t>
            </a:r>
          </a:p>
          <a:p>
            <a:pPr lvl="0" algn="l"/>
            <a:r>
              <a:rPr lang="zh-CN" altLang="en-US" sz="2400" dirty="0">
                <a:solidFill>
                  <a:srgbClr val="333399"/>
                </a:solidFill>
              </a:rPr>
              <a:t>     </a:t>
            </a:r>
            <a:r>
              <a:rPr lang="en-US" altLang="zh-CN" sz="2400" dirty="0">
                <a:solidFill>
                  <a:srgbClr val="333399"/>
                </a:solidFill>
              </a:rPr>
              <a:t>}</a:t>
            </a:r>
          </a:p>
          <a:p>
            <a:pPr lvl="0" algn="l"/>
            <a:r>
              <a:rPr lang="en-US" altLang="zh-CN" sz="2400" dirty="0">
                <a:solidFill>
                  <a:srgbClr val="333399"/>
                </a:solidFill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243174584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74A4955C-34EA-45DE-BDE0-B56655A83796}" type="slidenum">
              <a:rPr lang="zh-CN" altLang="en-US"/>
              <a:pPr>
                <a:defRPr/>
              </a:pPr>
              <a:t>62</a:t>
            </a:fld>
            <a:endParaRPr lang="en-US" altLang="zh-CN"/>
          </a:p>
        </p:txBody>
      </p:sp>
      <p:sp>
        <p:nvSpPr>
          <p:cNvPr id="48130" name="内容占位符 1"/>
          <p:cNvSpPr>
            <a:spLocks noGrp="1"/>
          </p:cNvSpPr>
          <p:nvPr>
            <p:ph/>
          </p:nvPr>
        </p:nvSpPr>
        <p:spPr>
          <a:xfrm>
            <a:off x="0" y="584200"/>
            <a:ext cx="9144000" cy="5410200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</a:pPr>
            <a:r>
              <a:rPr lang="en-US" altLang="zh-CN" sz="2800" b="1" dirty="0" smtClean="0">
                <a:solidFill>
                  <a:srgbClr val="FF0000"/>
                </a:solidFill>
                <a:ea typeface="宋体" charset="-122"/>
              </a:rPr>
              <a:t>        </a:t>
            </a:r>
            <a:endParaRPr lang="zh-CN" altLang="en-US" sz="2800" b="1" dirty="0" smtClean="0">
              <a:solidFill>
                <a:srgbClr val="FF0000"/>
              </a:solidFill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 smtClean="0"/>
              <a:t>        </a:t>
            </a:r>
            <a:r>
              <a:rPr lang="en-US" altLang="zh-CN" dirty="0" smtClean="0"/>
              <a:t>81C55</a:t>
            </a:r>
            <a:r>
              <a:rPr lang="zh-CN" altLang="en-US" dirty="0" smtClean="0"/>
              <a:t>包含</a:t>
            </a:r>
            <a:r>
              <a:rPr lang="en-US" altLang="zh-CN" dirty="0" smtClean="0">
                <a:ea typeface="宋体" charset="-122"/>
              </a:rPr>
              <a:t>256B</a:t>
            </a:r>
            <a:r>
              <a:rPr lang="zh-CN" altLang="en-US" dirty="0" smtClean="0"/>
              <a:t>的</a:t>
            </a:r>
            <a:r>
              <a:rPr lang="en-US" altLang="zh-CN" dirty="0" smtClean="0">
                <a:ea typeface="宋体" charset="-122"/>
              </a:rPr>
              <a:t>RAM</a:t>
            </a:r>
            <a:r>
              <a:rPr lang="zh-CN" altLang="en-US" dirty="0" smtClean="0"/>
              <a:t>存储器（静态），</a:t>
            </a:r>
            <a:r>
              <a:rPr lang="en-US" altLang="zh-CN" dirty="0" smtClean="0">
                <a:ea typeface="宋体" charset="-122"/>
              </a:rPr>
              <a:t>RAM</a:t>
            </a:r>
            <a:r>
              <a:rPr lang="zh-CN" altLang="en-US" dirty="0" smtClean="0"/>
              <a:t>的存取时间为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400ns</a:t>
            </a:r>
            <a:r>
              <a:rPr lang="zh-CN" altLang="en-US" dirty="0" smtClean="0"/>
              <a:t>，可编程的</a:t>
            </a:r>
            <a:r>
              <a:rPr lang="zh-CN" altLang="en-US" b="1" dirty="0" smtClean="0">
                <a:solidFill>
                  <a:srgbClr val="3333CC"/>
                </a:solidFill>
              </a:rPr>
              <a:t>两个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8</a:t>
            </a:r>
            <a:r>
              <a:rPr lang="zh-CN" altLang="en-US" b="1" dirty="0" smtClean="0">
                <a:solidFill>
                  <a:srgbClr val="3333CC"/>
                </a:solidFill>
              </a:rPr>
              <a:t>位并行口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PA</a:t>
            </a:r>
            <a:r>
              <a:rPr lang="zh-CN" altLang="en-US" b="1" dirty="0" smtClean="0">
                <a:solidFill>
                  <a:srgbClr val="3333CC"/>
                </a:solidFill>
              </a:rPr>
              <a:t>和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PB</a:t>
            </a:r>
            <a:r>
              <a:rPr lang="zh-CN" altLang="en-US" dirty="0" smtClean="0"/>
              <a:t>，可编程的</a:t>
            </a:r>
            <a:r>
              <a:rPr lang="zh-CN" altLang="en-US" b="1" dirty="0" smtClean="0">
                <a:solidFill>
                  <a:srgbClr val="3333CC"/>
                </a:solidFill>
              </a:rPr>
              <a:t>一个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6</a:t>
            </a:r>
            <a:r>
              <a:rPr lang="zh-CN" altLang="en-US" b="1" dirty="0" smtClean="0">
                <a:solidFill>
                  <a:srgbClr val="3333CC"/>
                </a:solidFill>
              </a:rPr>
              <a:t>位并行口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PC</a:t>
            </a:r>
            <a:r>
              <a:rPr lang="zh-CN" altLang="en-US" dirty="0" smtClean="0"/>
              <a:t>，以及</a:t>
            </a:r>
            <a:r>
              <a:rPr lang="zh-CN" altLang="en-US" b="1" dirty="0" smtClean="0">
                <a:solidFill>
                  <a:srgbClr val="3333CC"/>
                </a:solidFill>
              </a:rPr>
              <a:t>一个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14</a:t>
            </a:r>
            <a:r>
              <a:rPr lang="zh-CN" altLang="en-US" b="1" dirty="0" smtClean="0">
                <a:solidFill>
                  <a:srgbClr val="3333CC"/>
                </a:solidFill>
              </a:rPr>
              <a:t>位的减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3333CC"/>
                </a:solidFill>
              </a:rPr>
              <a:t>计数器</a:t>
            </a:r>
            <a:r>
              <a:rPr lang="zh-CN" altLang="en-US" dirty="0" smtClean="0"/>
              <a:t>。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PA</a:t>
            </a:r>
            <a:r>
              <a:rPr lang="zh-CN" altLang="en-US" b="1" dirty="0" smtClean="0">
                <a:solidFill>
                  <a:srgbClr val="FF3300"/>
                </a:solidFill>
              </a:rPr>
              <a:t>口和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PB</a:t>
            </a:r>
            <a:r>
              <a:rPr lang="zh-CN" altLang="en-US" b="1" dirty="0" smtClean="0">
                <a:solidFill>
                  <a:srgbClr val="FF3300"/>
                </a:solidFill>
              </a:rPr>
              <a:t>口可工作于基本输入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/</a:t>
            </a:r>
            <a:r>
              <a:rPr lang="zh-CN" altLang="en-US" b="1" dirty="0" smtClean="0">
                <a:solidFill>
                  <a:srgbClr val="FF3300"/>
                </a:solidFill>
              </a:rPr>
              <a:t>输出方式</a:t>
            </a:r>
            <a:r>
              <a:rPr lang="zh-CN" altLang="en-US" dirty="0" smtClean="0"/>
              <a:t>（同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的方式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）</a:t>
            </a:r>
            <a:r>
              <a:rPr lang="zh-CN" altLang="en-US" b="1" dirty="0" smtClean="0">
                <a:solidFill>
                  <a:srgbClr val="FF3300"/>
                </a:solidFill>
              </a:rPr>
              <a:t>或选通输入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/</a:t>
            </a:r>
            <a:r>
              <a:rPr lang="zh-CN" altLang="en-US" b="1" dirty="0" smtClean="0">
                <a:solidFill>
                  <a:srgbClr val="FF3300"/>
                </a:solidFill>
              </a:rPr>
              <a:t>输出方式</a:t>
            </a:r>
            <a:r>
              <a:rPr lang="zh-CN" altLang="en-US" dirty="0" smtClean="0"/>
              <a:t>（同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的方式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）。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可直接与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相连，不需增加任何硬件逻辑电路。由于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片内集成有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口、</a:t>
            </a:r>
            <a:r>
              <a:rPr lang="en-US" altLang="zh-CN" dirty="0" smtClean="0">
                <a:ea typeface="宋体" charset="-122"/>
              </a:rPr>
              <a:t>RAM</a:t>
            </a:r>
            <a:r>
              <a:rPr lang="zh-CN" altLang="en-US" dirty="0" smtClean="0"/>
              <a:t>和减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计数器，因而是被选用的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接口芯片之一。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kern="1200" dirty="0" smtClean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        </a:t>
            </a:r>
            <a:endParaRPr lang="zh-CN" altLang="en-US" dirty="0" smtClean="0"/>
          </a:p>
          <a:p>
            <a:pPr>
              <a:lnSpc>
                <a:spcPct val="130000"/>
              </a:lnSpc>
            </a:pPr>
            <a:endParaRPr lang="zh-CN" altLang="en-US" dirty="0" smtClean="0"/>
          </a:p>
        </p:txBody>
      </p:sp>
      <p:sp>
        <p:nvSpPr>
          <p:cNvPr id="2" name="矩形 1"/>
          <p:cNvSpPr/>
          <p:nvPr/>
        </p:nvSpPr>
        <p:spPr>
          <a:xfrm>
            <a:off x="0" y="570819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ts val="0"/>
              </a:spcBef>
            </a:pPr>
            <a:r>
              <a:rPr lang="en-US" altLang="zh-CN" sz="2800" b="1" kern="0" dirty="0">
                <a:solidFill>
                  <a:srgbClr val="FF0000"/>
                </a:solidFill>
                <a:latin typeface="Arial"/>
                <a:ea typeface="宋体" charset="-122"/>
              </a:rPr>
              <a:t>12.4  </a:t>
            </a:r>
            <a:r>
              <a:rPr lang="zh-CN" altLang="en-US" sz="2800" b="1" kern="0" dirty="0">
                <a:solidFill>
                  <a:srgbClr val="FF0000"/>
                </a:solidFill>
                <a:latin typeface="Arial"/>
                <a:ea typeface="宋体" charset="-122"/>
              </a:rPr>
              <a:t>利用可编程</a:t>
            </a:r>
            <a:r>
              <a:rPr lang="zh-CN" altLang="en-US" sz="2800" b="1" kern="0" dirty="0">
                <a:solidFill>
                  <a:srgbClr val="FF0000"/>
                </a:solidFill>
                <a:latin typeface="Arial"/>
                <a:ea typeface="幼圆"/>
              </a:rPr>
              <a:t>接口芯片</a:t>
            </a:r>
            <a:r>
              <a:rPr lang="en-US" altLang="zh-CN" sz="2800" b="1" kern="0" dirty="0">
                <a:solidFill>
                  <a:srgbClr val="FF0000"/>
                </a:solidFill>
                <a:latin typeface="Arial"/>
                <a:ea typeface="宋体" charset="-122"/>
              </a:rPr>
              <a:t>81C55</a:t>
            </a:r>
            <a:r>
              <a:rPr lang="zh-CN" altLang="en-US" sz="2800" b="1" kern="0" dirty="0">
                <a:solidFill>
                  <a:srgbClr val="FF0000"/>
                </a:solidFill>
                <a:latin typeface="Arial"/>
                <a:ea typeface="宋体" charset="-122"/>
              </a:rPr>
              <a:t>扩展并行口</a:t>
            </a:r>
            <a:endParaRPr lang="zh-CN" altLang="en-US" sz="2800" b="1" kern="0" dirty="0">
              <a:solidFill>
                <a:srgbClr val="FF0000"/>
              </a:solidFill>
              <a:latin typeface="Arial"/>
              <a:ea typeface="幼圆"/>
            </a:endParaRPr>
          </a:p>
        </p:txBody>
      </p:sp>
    </p:spTree>
    <p:extLst>
      <p:ext uri="{BB962C8B-B14F-4D97-AF65-F5344CB8AC3E}">
        <p14:creationId xmlns:p14="http://schemas.microsoft.com/office/powerpoint/2010/main" val="22867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8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8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902D915E-CBEA-4D1C-9084-D70487B18E10}" type="slidenum">
              <a:rPr lang="zh-CN" altLang="en-US"/>
              <a:pPr>
                <a:defRPr/>
              </a:pPr>
              <a:t>63</a:t>
            </a:fld>
            <a:endParaRPr lang="en-US" altLang="zh-CN"/>
          </a:p>
        </p:txBody>
      </p:sp>
      <p:sp>
        <p:nvSpPr>
          <p:cNvPr id="49154" name="内容占位符 1"/>
          <p:cNvSpPr>
            <a:spLocks noGrp="1"/>
          </p:cNvSpPr>
          <p:nvPr>
            <p:ph/>
          </p:nvPr>
        </p:nvSpPr>
        <p:spPr>
          <a:xfrm>
            <a:off x="0" y="615950"/>
            <a:ext cx="8229600" cy="5761038"/>
          </a:xfrm>
        </p:spPr>
        <p:txBody>
          <a:bodyPr/>
          <a:lstStyle/>
          <a:p>
            <a:pPr marL="0" lv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kern="1200" dirty="0" smtClean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        12.4.1  </a:t>
            </a:r>
            <a:r>
              <a:rPr lang="en-US" altLang="zh-CN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81C55</a:t>
            </a:r>
            <a:r>
              <a:rPr lang="zh-CN" altLang="en-US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的内部结构和外部引脚</a:t>
            </a:r>
          </a:p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FF3300"/>
                </a:solidFill>
              </a:rPr>
              <a:t>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81C55</a:t>
            </a:r>
            <a:r>
              <a:rPr lang="zh-CN" altLang="en-US" dirty="0">
                <a:solidFill>
                  <a:srgbClr val="FF3300"/>
                </a:solidFill>
              </a:rPr>
              <a:t>的内部结构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dirty="0" smtClean="0"/>
              <a:t>逻辑结构如</a:t>
            </a:r>
            <a:r>
              <a:rPr lang="zh-CN" altLang="en-US" dirty="0"/>
              <a:t>下</a:t>
            </a:r>
            <a:r>
              <a:rPr lang="zh-CN" altLang="en-US" dirty="0" smtClean="0"/>
              <a:t>图所示。</a:t>
            </a:r>
            <a:endParaRPr lang="en-US" altLang="zh-CN" dirty="0" smtClean="0"/>
          </a:p>
          <a:p>
            <a:pPr>
              <a:lnSpc>
                <a:spcPct val="130000"/>
              </a:lnSpc>
            </a:pPr>
            <a:endParaRPr lang="en-US" altLang="zh-CN" dirty="0" smtClean="0"/>
          </a:p>
          <a:p>
            <a:pPr>
              <a:lnSpc>
                <a:spcPct val="130000"/>
              </a:lnSpc>
            </a:pPr>
            <a:endParaRPr lang="en-US" altLang="zh-CN" dirty="0" smtClean="0"/>
          </a:p>
          <a:p>
            <a:pPr>
              <a:lnSpc>
                <a:spcPct val="130000"/>
              </a:lnSpc>
            </a:pPr>
            <a:endParaRPr lang="en-US" altLang="zh-CN" dirty="0" smtClean="0"/>
          </a:p>
          <a:p>
            <a:pPr>
              <a:lnSpc>
                <a:spcPct val="130000"/>
              </a:lnSpc>
            </a:pPr>
            <a:endParaRPr lang="zh-CN" altLang="en-US" sz="2000" b="1" dirty="0" smtClean="0">
              <a:solidFill>
                <a:srgbClr val="3333CC"/>
              </a:solidFill>
            </a:endParaRPr>
          </a:p>
          <a:p>
            <a:pPr>
              <a:lnSpc>
                <a:spcPct val="130000"/>
              </a:lnSpc>
            </a:pPr>
            <a:endParaRPr lang="zh-CN" altLang="en-US" sz="2000" b="1" dirty="0" smtClean="0">
              <a:solidFill>
                <a:srgbClr val="3333CC"/>
              </a:solidFill>
            </a:endParaRPr>
          </a:p>
          <a:p>
            <a:pPr>
              <a:lnSpc>
                <a:spcPct val="130000"/>
              </a:lnSpc>
            </a:pPr>
            <a:endParaRPr lang="zh-CN" altLang="en-US" sz="2000" b="1" dirty="0" smtClean="0">
              <a:solidFill>
                <a:srgbClr val="3333CC"/>
              </a:solidFill>
            </a:endParaRPr>
          </a:p>
          <a:p>
            <a:pPr>
              <a:lnSpc>
                <a:spcPct val="130000"/>
              </a:lnSpc>
            </a:pPr>
            <a:endParaRPr lang="zh-CN" altLang="en-US" sz="2000" b="1" dirty="0" smtClean="0">
              <a:solidFill>
                <a:srgbClr val="3333CC"/>
              </a:solidFill>
            </a:endParaRPr>
          </a:p>
          <a:p>
            <a:pPr>
              <a:lnSpc>
                <a:spcPct val="130000"/>
              </a:lnSpc>
            </a:pPr>
            <a:endParaRPr lang="zh-CN" altLang="en-US" sz="2000" b="1" dirty="0" smtClean="0">
              <a:solidFill>
                <a:srgbClr val="3333CC"/>
              </a:solidFill>
            </a:endParaRPr>
          </a:p>
          <a:p>
            <a:pPr>
              <a:lnSpc>
                <a:spcPct val="130000"/>
              </a:lnSpc>
            </a:pPr>
            <a:r>
              <a:rPr lang="zh-CN" altLang="en-US" sz="2000" b="1" dirty="0" smtClean="0">
                <a:solidFill>
                  <a:srgbClr val="3333CC"/>
                </a:solidFill>
              </a:rPr>
              <a:t>                            </a:t>
            </a:r>
          </a:p>
        </p:txBody>
      </p:sp>
      <p:pic>
        <p:nvPicPr>
          <p:cNvPr id="4916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6013" y="2334190"/>
            <a:ext cx="7535145" cy="396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50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868E0319-B14C-4271-B6A0-FA57FB18A800}" type="slidenum">
              <a:rPr lang="zh-CN" altLang="en-US"/>
              <a:pPr>
                <a:defRPr/>
              </a:pPr>
              <a:t>64</a:t>
            </a:fld>
            <a:endParaRPr lang="en-US" altLang="zh-CN"/>
          </a:p>
        </p:txBody>
      </p:sp>
      <p:sp>
        <p:nvSpPr>
          <p:cNvPr id="50178" name="内容占位符 1"/>
          <p:cNvSpPr>
            <a:spLocks noGrp="1"/>
          </p:cNvSpPr>
          <p:nvPr>
            <p:ph/>
          </p:nvPr>
        </p:nvSpPr>
        <p:spPr>
          <a:xfrm>
            <a:off x="419100" y="590034"/>
            <a:ext cx="8229600" cy="5410200"/>
          </a:xfrm>
        </p:spPr>
        <p:txBody>
          <a:bodyPr/>
          <a:lstStyle/>
          <a:p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FF3300"/>
                </a:solidFill>
              </a:rPr>
              <a:t>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81C55</a:t>
            </a:r>
            <a:r>
              <a:rPr lang="zh-CN" altLang="en-US" b="1" dirty="0" smtClean="0">
                <a:solidFill>
                  <a:srgbClr val="FF3300"/>
                </a:solidFill>
              </a:rPr>
              <a:t>的引脚功能</a:t>
            </a:r>
          </a:p>
          <a:p>
            <a:r>
              <a:rPr lang="en-US" altLang="zh-CN" dirty="0" smtClean="0">
                <a:ea typeface="宋体" charset="-122"/>
              </a:rPr>
              <a:t>40</a:t>
            </a:r>
            <a:r>
              <a:rPr lang="zh-CN" altLang="en-US" dirty="0" smtClean="0"/>
              <a:t>引脚，采用双列直插式封装，如</a:t>
            </a:r>
            <a:r>
              <a:rPr lang="zh-CN" altLang="en-US" b="1" dirty="0" smtClean="0">
                <a:solidFill>
                  <a:srgbClr val="3333CC"/>
                </a:solidFill>
              </a:rPr>
              <a:t>图</a:t>
            </a:r>
            <a:r>
              <a:rPr lang="en-US" altLang="zh-CN" b="1" dirty="0" smtClean="0">
                <a:solidFill>
                  <a:srgbClr val="3333CC"/>
                </a:solidFill>
              </a:rPr>
              <a:t>12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-14</a:t>
            </a:r>
            <a:r>
              <a:rPr lang="zh-CN" altLang="en-US" b="1" dirty="0" smtClean="0">
                <a:ea typeface="宋体" charset="-122"/>
              </a:rPr>
              <a:t>所示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		</a:t>
            </a:r>
          </a:p>
          <a:p>
            <a:r>
              <a:rPr lang="zh-CN" altLang="en-US" b="1" dirty="0" smtClean="0">
                <a:solidFill>
                  <a:srgbClr val="FF3300"/>
                </a:solidFill>
              </a:rPr>
              <a:t>                        </a:t>
            </a:r>
            <a:endParaRPr lang="zh-CN" altLang="en-US" sz="2000" b="1" dirty="0" smtClean="0">
              <a:solidFill>
                <a:srgbClr val="3333CC"/>
              </a:solidFill>
            </a:endParaRPr>
          </a:p>
        </p:txBody>
      </p:sp>
      <p:pic>
        <p:nvPicPr>
          <p:cNvPr id="50188" name="Picture 12" descr="9-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616075"/>
            <a:ext cx="3176587" cy="442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457677" y="6000234"/>
            <a:ext cx="27366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/>
              <a:t>图</a:t>
            </a:r>
            <a:r>
              <a:rPr lang="en-US" altLang="zh-CN" dirty="0" smtClean="0"/>
              <a:t>12-14  </a:t>
            </a:r>
            <a:r>
              <a:rPr lang="en-US" altLang="zh-CN" dirty="0"/>
              <a:t>81C55</a:t>
            </a:r>
            <a:r>
              <a:rPr lang="zh-CN" altLang="en-US" dirty="0"/>
              <a:t>的引脚图</a:t>
            </a:r>
          </a:p>
        </p:txBody>
      </p:sp>
    </p:spTree>
    <p:extLst>
      <p:ext uri="{BB962C8B-B14F-4D97-AF65-F5344CB8AC3E}">
        <p14:creationId xmlns:p14="http://schemas.microsoft.com/office/powerpoint/2010/main" val="238532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3D1E0B1-200B-443C-BEB8-0F2604195A5D}" type="slidenum">
              <a:rPr lang="zh-CN" altLang="en-US"/>
              <a:pPr>
                <a:defRPr/>
              </a:pPr>
              <a:t>65</a:t>
            </a:fld>
            <a:endParaRPr lang="en-US" altLang="zh-CN"/>
          </a:p>
        </p:txBody>
      </p:sp>
      <p:sp>
        <p:nvSpPr>
          <p:cNvPr id="51202" name="内容占位符 1"/>
          <p:cNvSpPr>
            <a:spLocks noGrp="1"/>
          </p:cNvSpPr>
          <p:nvPr>
            <p:ph/>
          </p:nvPr>
        </p:nvSpPr>
        <p:spPr>
          <a:xfrm>
            <a:off x="0" y="673100"/>
            <a:ext cx="9004300" cy="5410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dirty="0" smtClean="0"/>
              <a:t>    各引脚功能如下。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FF3300"/>
                </a:solidFill>
              </a:rPr>
              <a:t>  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FF3300"/>
                </a:solidFill>
              </a:rPr>
              <a:t>）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AD7</a:t>
            </a:r>
            <a:r>
              <a:rPr lang="zh-CN" altLang="en-US" b="1" dirty="0" smtClean="0">
                <a:solidFill>
                  <a:srgbClr val="FF3300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AD0</a:t>
            </a:r>
            <a:r>
              <a:rPr lang="zh-CN" altLang="en-US" dirty="0" smtClean="0"/>
              <a:t>，为地址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数据线，与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单片机的</a:t>
            </a:r>
            <a:r>
              <a:rPr lang="en-US" altLang="zh-CN" dirty="0" smtClean="0">
                <a:ea typeface="宋体" charset="-122"/>
              </a:rPr>
              <a:t>P0</a:t>
            </a:r>
            <a:r>
              <a:rPr lang="zh-CN" altLang="en-US" dirty="0" smtClean="0"/>
              <a:t>口相连，用于分时传送地址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数据信息。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FF3300"/>
                </a:solidFill>
              </a:rPr>
              <a:t>  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</a:t>
            </a:r>
            <a:r>
              <a:rPr lang="zh-CN" altLang="en-US" b="1" smtClean="0">
                <a:solidFill>
                  <a:srgbClr val="FF3300"/>
                </a:solidFill>
              </a:rPr>
              <a:t>）</a:t>
            </a:r>
            <a:r>
              <a:rPr lang="en-US" altLang="zh-CN" b="1" smtClean="0">
                <a:solidFill>
                  <a:srgbClr val="FF3300"/>
                </a:solidFill>
                <a:ea typeface="宋体" charset="-122"/>
              </a:rPr>
              <a:t>I/O</a:t>
            </a:r>
            <a:r>
              <a:rPr lang="zh-CN" altLang="en-US">
                <a:solidFill>
                  <a:srgbClr val="FF3300"/>
                </a:solidFill>
              </a:rPr>
              <a:t>口</a:t>
            </a:r>
            <a:r>
              <a:rPr lang="zh-CN" altLang="en-US" b="1" smtClean="0">
                <a:solidFill>
                  <a:srgbClr val="FF3300"/>
                </a:solidFill>
              </a:rPr>
              <a:t>线</a:t>
            </a:r>
            <a:r>
              <a:rPr lang="zh-CN" altLang="en-US" b="1" dirty="0" smtClean="0">
                <a:solidFill>
                  <a:srgbClr val="FF3300"/>
                </a:solidFill>
              </a:rPr>
              <a:t>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22</a:t>
            </a:r>
            <a:r>
              <a:rPr lang="zh-CN" altLang="en-US" b="1" dirty="0" smtClean="0">
                <a:solidFill>
                  <a:srgbClr val="FF3300"/>
                </a:solidFill>
              </a:rPr>
              <a:t>条）。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PA7</a:t>
            </a:r>
            <a:r>
              <a:rPr lang="zh-CN" altLang="en-US" dirty="0" smtClean="0">
                <a:solidFill>
                  <a:srgbClr val="3333CC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PA0</a:t>
            </a:r>
            <a:r>
              <a:rPr lang="zh-CN" altLang="en-US" dirty="0" smtClean="0"/>
              <a:t>为通用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线，数据传送方向由写入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的命令字决定（</a:t>
            </a:r>
            <a:r>
              <a:rPr lang="zh-CN" altLang="en-US" dirty="0" smtClean="0">
                <a:hlinkClick r:id="rId3" action="ppaction://hlinksldjump"/>
              </a:rPr>
              <a:t>图</a:t>
            </a:r>
            <a:r>
              <a:rPr lang="en-US" altLang="zh-CN" dirty="0" smtClean="0">
                <a:hlinkClick r:id="rId3" action="ppaction://hlinksldjump"/>
              </a:rPr>
              <a:t>12</a:t>
            </a:r>
            <a:r>
              <a:rPr lang="en-US" altLang="zh-CN" dirty="0" smtClean="0">
                <a:ea typeface="宋体" charset="-122"/>
                <a:hlinkClick r:id="rId3" action="ppaction://hlinksldjump"/>
              </a:rPr>
              <a:t>-15</a:t>
            </a:r>
            <a:r>
              <a:rPr lang="zh-CN" altLang="en-US" dirty="0" smtClean="0"/>
              <a:t>）；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PB7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PB0</a:t>
            </a:r>
            <a:r>
              <a:rPr lang="zh-CN" altLang="en-US" dirty="0" smtClean="0"/>
              <a:t>为通用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线，用于传送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口上的外设数据，数据传送方向也由写入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的控制字决定。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PC5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PC0</a:t>
            </a:r>
            <a:r>
              <a:rPr lang="zh-CN" altLang="en-US" dirty="0" smtClean="0"/>
              <a:t>为数据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控制线，共有</a:t>
            </a:r>
            <a:r>
              <a:rPr lang="en-US" altLang="zh-CN" dirty="0" smtClean="0">
                <a:ea typeface="宋体" charset="-122"/>
              </a:rPr>
              <a:t>6</a:t>
            </a:r>
            <a:r>
              <a:rPr lang="zh-CN" altLang="en-US" dirty="0" smtClean="0"/>
              <a:t>条，在通用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方式下，用作传送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数据；在选通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方式下，用作传送命令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状态信息（见表</a:t>
            </a:r>
            <a:r>
              <a:rPr lang="en-US" altLang="zh-CN" dirty="0" smtClean="0"/>
              <a:t>12</a:t>
            </a:r>
            <a:r>
              <a:rPr lang="en-US" altLang="zh-CN" dirty="0" smtClean="0">
                <a:ea typeface="宋体" charset="-122"/>
              </a:rPr>
              <a:t>-3</a:t>
            </a:r>
            <a:r>
              <a:rPr lang="zh-CN" altLang="en-US" dirty="0" smtClean="0"/>
              <a:t>）。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>
                <a:ea typeface="宋体" charset="-122"/>
              </a:rPr>
              <a:t> </a:t>
            </a:r>
            <a:endParaRPr lang="zh-CN" altLang="en-US" dirty="0" smtClean="0"/>
          </a:p>
          <a:p>
            <a:pPr>
              <a:lnSpc>
                <a:spcPct val="150000"/>
              </a:lnSpc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54522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0E9C4E71-99ED-47B8-A5C5-13DA0DB61E8F}" type="slidenum">
              <a:rPr lang="zh-CN" altLang="en-US"/>
              <a:pPr>
                <a:defRPr/>
              </a:pPr>
              <a:t>66</a:t>
            </a:fld>
            <a:endParaRPr lang="en-US" altLang="zh-CN"/>
          </a:p>
        </p:txBody>
      </p:sp>
      <p:sp>
        <p:nvSpPr>
          <p:cNvPr id="52226" name="内容占位符 1"/>
          <p:cNvSpPr>
            <a:spLocks noGrp="1"/>
          </p:cNvSpPr>
          <p:nvPr>
            <p:ph/>
          </p:nvPr>
        </p:nvSpPr>
        <p:spPr>
          <a:xfrm>
            <a:off x="0" y="434975"/>
            <a:ext cx="9144000" cy="5410200"/>
          </a:xfrm>
        </p:spPr>
        <p:txBody>
          <a:bodyPr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b="1" dirty="0" smtClean="0">
                <a:solidFill>
                  <a:srgbClr val="FF3300"/>
                </a:solidFill>
              </a:rPr>
              <a:t>      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3</a:t>
            </a:r>
            <a:r>
              <a:rPr lang="zh-CN" altLang="en-US" b="1" dirty="0" smtClean="0">
                <a:solidFill>
                  <a:srgbClr val="FF3300"/>
                </a:solidFill>
              </a:rPr>
              <a:t>）控制引脚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n"/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RESET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r>
              <a:rPr lang="zh-CN" altLang="en-US" dirty="0" smtClean="0"/>
              <a:t>复位输入线，在</a:t>
            </a:r>
            <a:r>
              <a:rPr lang="en-US" altLang="zh-CN" dirty="0" smtClean="0">
                <a:ea typeface="宋体" charset="-122"/>
              </a:rPr>
              <a:t>RESET</a:t>
            </a:r>
            <a:r>
              <a:rPr lang="zh-CN" altLang="en-US" dirty="0" smtClean="0"/>
              <a:t>线上输入一个大于</a:t>
            </a:r>
            <a:r>
              <a:rPr lang="en-US" altLang="zh-CN" dirty="0" smtClean="0">
                <a:ea typeface="宋体" charset="-122"/>
              </a:rPr>
              <a:t>600ns</a:t>
            </a:r>
            <a:r>
              <a:rPr lang="zh-CN" altLang="en-US" dirty="0" smtClean="0"/>
              <a:t>宽的正脉冲时，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即可处于复位状态，</a:t>
            </a:r>
            <a:r>
              <a:rPr lang="en-US" altLang="zh-CN" dirty="0" smtClean="0">
                <a:ea typeface="宋体" charset="-122"/>
              </a:rPr>
              <a:t>PA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PC</a:t>
            </a:r>
            <a:r>
              <a:rPr lang="zh-CN" altLang="en-US" dirty="0" smtClean="0"/>
              <a:t>三口也定义为输入方式。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n"/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     </a:t>
            </a:r>
            <a:r>
              <a:rPr lang="zh-CN" altLang="en-US" b="1" dirty="0" smtClean="0">
                <a:solidFill>
                  <a:srgbClr val="3333CC"/>
                </a:solidFill>
              </a:rPr>
              <a:t>、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IO/      </a:t>
            </a:r>
            <a:r>
              <a:rPr lang="zh-CN" altLang="en-US" b="1" dirty="0" smtClean="0">
                <a:solidFill>
                  <a:srgbClr val="3333CC"/>
                </a:solidFill>
              </a:rPr>
              <a:t>：</a:t>
            </a:r>
            <a:endParaRPr lang="en-US" altLang="zh-CN" b="1" dirty="0" smtClean="0">
              <a:solidFill>
                <a:srgbClr val="3333CC"/>
              </a:solidFill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>
                <a:solidFill>
                  <a:srgbClr val="3333CC"/>
                </a:solidFill>
              </a:rPr>
              <a:t> </a:t>
            </a:r>
            <a:r>
              <a:rPr lang="en-US" altLang="zh-CN" dirty="0" smtClean="0">
                <a:solidFill>
                  <a:srgbClr val="3333CC"/>
                </a:solidFill>
              </a:rPr>
              <a:t>      </a:t>
            </a:r>
            <a:r>
              <a:rPr lang="zh-CN" altLang="en-US" b="1" dirty="0" smtClean="0">
                <a:solidFill>
                  <a:srgbClr val="3333CC"/>
                </a:solidFill>
              </a:rPr>
              <a:t> 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    </a:t>
            </a:r>
            <a:r>
              <a:rPr lang="zh-CN" altLang="en-US" dirty="0" smtClean="0"/>
              <a:t>为片选线，</a:t>
            </a:r>
            <a:r>
              <a:rPr lang="en-US" altLang="zh-CN" dirty="0" smtClean="0"/>
              <a:t> </a:t>
            </a:r>
            <a:r>
              <a:rPr lang="zh-CN" altLang="en-US" dirty="0" smtClean="0"/>
              <a:t>若      </a:t>
            </a:r>
            <a:r>
              <a:rPr lang="en-US" altLang="zh-CN" dirty="0" smtClean="0">
                <a:ea typeface="宋体" charset="-122"/>
              </a:rPr>
              <a:t>=0</a:t>
            </a:r>
            <a:r>
              <a:rPr lang="zh-CN" altLang="en-US" dirty="0" smtClean="0"/>
              <a:t>，则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单片机选中本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工作；否则，本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未被选中。</a:t>
            </a:r>
            <a:endParaRPr lang="en-US" altLang="zh-CN" dirty="0" smtClean="0"/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>
                <a:ea typeface="宋体" charset="-122"/>
              </a:rPr>
              <a:t> </a:t>
            </a:r>
            <a:r>
              <a:rPr lang="en-US" altLang="zh-CN" dirty="0" smtClean="0">
                <a:ea typeface="宋体" charset="-122"/>
              </a:rPr>
              <a:t>       IO/    </a:t>
            </a:r>
            <a:r>
              <a:rPr lang="zh-CN" altLang="en-US" dirty="0" smtClean="0"/>
              <a:t>为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端口或</a:t>
            </a:r>
            <a:r>
              <a:rPr lang="en-US" altLang="zh-CN" dirty="0" smtClean="0">
                <a:ea typeface="宋体" charset="-122"/>
              </a:rPr>
              <a:t>RAM</a:t>
            </a:r>
            <a:r>
              <a:rPr lang="zh-CN" altLang="en-US" dirty="0" smtClean="0"/>
              <a:t>存储器选择线，</a:t>
            </a:r>
            <a:endParaRPr lang="en-US" altLang="zh-CN" dirty="0" smtClean="0"/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/>
              <a:t> </a:t>
            </a:r>
            <a:r>
              <a:rPr lang="en-US" altLang="zh-CN" dirty="0" smtClean="0"/>
              <a:t>      </a:t>
            </a:r>
            <a:r>
              <a:rPr lang="zh-CN" altLang="en-US" dirty="0" smtClean="0"/>
              <a:t>若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IO/     </a:t>
            </a:r>
            <a:r>
              <a:rPr lang="en-US" altLang="zh-CN" dirty="0" smtClean="0">
                <a:ea typeface="宋体" charset="-122"/>
              </a:rPr>
              <a:t>=0</a:t>
            </a:r>
            <a:r>
              <a:rPr lang="zh-CN" altLang="en-US" dirty="0" smtClean="0"/>
              <a:t>，则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单片机选中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片内的</a:t>
            </a:r>
            <a:r>
              <a:rPr lang="en-US" altLang="zh-CN" dirty="0" smtClean="0">
                <a:ea typeface="宋体" charset="-122"/>
              </a:rPr>
              <a:t>RAM</a:t>
            </a:r>
            <a:r>
              <a:rPr lang="zh-CN" altLang="en-US" dirty="0" smtClean="0"/>
              <a:t>存储器；</a:t>
            </a:r>
            <a:endParaRPr lang="en-US" altLang="zh-CN" dirty="0" smtClean="0"/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/>
              <a:t> </a:t>
            </a:r>
            <a:r>
              <a:rPr lang="en-US" altLang="zh-CN" dirty="0" smtClean="0"/>
              <a:t>      </a:t>
            </a:r>
            <a:r>
              <a:rPr lang="zh-CN" altLang="en-US" dirty="0" smtClean="0"/>
              <a:t>若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IO/    </a:t>
            </a:r>
            <a:r>
              <a:rPr lang="en-US" altLang="zh-CN" dirty="0" smtClean="0">
                <a:ea typeface="宋体" charset="-122"/>
              </a:rPr>
              <a:t> =1</a:t>
            </a:r>
            <a:r>
              <a:rPr lang="zh-CN" altLang="en-US" dirty="0" smtClean="0"/>
              <a:t>，则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单片机选中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的某一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端口。</a:t>
            </a:r>
          </a:p>
        </p:txBody>
      </p:sp>
      <p:graphicFrame>
        <p:nvGraphicFramePr>
          <p:cNvPr id="5223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5726097"/>
              </p:ext>
            </p:extLst>
          </p:nvPr>
        </p:nvGraphicFramePr>
        <p:xfrm>
          <a:off x="336550" y="2763838"/>
          <a:ext cx="51117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997" name="Equation" r:id="rId3" imgW="253800" imgH="215640" progId="Equation.DSMT4">
                  <p:embed/>
                </p:oleObj>
              </mc:Choice>
              <mc:Fallback>
                <p:oleObj name="Equation" r:id="rId3" imgW="25380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550" y="2763838"/>
                        <a:ext cx="511175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3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4153608"/>
              </p:ext>
            </p:extLst>
          </p:nvPr>
        </p:nvGraphicFramePr>
        <p:xfrm>
          <a:off x="1557338" y="2746375"/>
          <a:ext cx="382587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998" name="Equation" r:id="rId5" imgW="190440" imgH="203040" progId="Equation.DSMT4">
                  <p:embed/>
                </p:oleObj>
              </mc:Choice>
              <mc:Fallback>
                <p:oleObj name="Equation" r:id="rId5" imgW="19044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7338" y="2746375"/>
                        <a:ext cx="382587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36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3803964"/>
              </p:ext>
            </p:extLst>
          </p:nvPr>
        </p:nvGraphicFramePr>
        <p:xfrm>
          <a:off x="3101975" y="3316288"/>
          <a:ext cx="51117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999" name="Equation" r:id="rId7" imgW="253800" imgH="215640" progId="Equation.DSMT4">
                  <p:embed/>
                </p:oleObj>
              </mc:Choice>
              <mc:Fallback>
                <p:oleObj name="Equation" r:id="rId7" imgW="25380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1975" y="3316288"/>
                        <a:ext cx="511175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37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5075421"/>
              </p:ext>
            </p:extLst>
          </p:nvPr>
        </p:nvGraphicFramePr>
        <p:xfrm>
          <a:off x="657225" y="3297238"/>
          <a:ext cx="51117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000" name="Equation" r:id="rId8" imgW="253800" imgH="215640" progId="Equation.DSMT4">
                  <p:embed/>
                </p:oleObj>
              </mc:Choice>
              <mc:Fallback>
                <p:oleObj name="Equation" r:id="rId8" imgW="25380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7225" y="3297238"/>
                        <a:ext cx="511175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38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4551576"/>
              </p:ext>
            </p:extLst>
          </p:nvPr>
        </p:nvGraphicFramePr>
        <p:xfrm>
          <a:off x="1406525" y="5473700"/>
          <a:ext cx="382588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001" name="Equation" r:id="rId9" imgW="190440" imgH="203040" progId="Equation.DSMT4">
                  <p:embed/>
                </p:oleObj>
              </mc:Choice>
              <mc:Fallback>
                <p:oleObj name="Equation" r:id="rId9" imgW="19044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6525" y="5473700"/>
                        <a:ext cx="382588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39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8636352"/>
              </p:ext>
            </p:extLst>
          </p:nvPr>
        </p:nvGraphicFramePr>
        <p:xfrm>
          <a:off x="1454150" y="4949825"/>
          <a:ext cx="382588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002" name="Equation" r:id="rId10" imgW="190440" imgH="203040" progId="Equation.DSMT4">
                  <p:embed/>
                </p:oleObj>
              </mc:Choice>
              <mc:Fallback>
                <p:oleObj name="Equation" r:id="rId10" imgW="19044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54150" y="4949825"/>
                        <a:ext cx="382588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4192627"/>
              </p:ext>
            </p:extLst>
          </p:nvPr>
        </p:nvGraphicFramePr>
        <p:xfrm>
          <a:off x="1149350" y="4391025"/>
          <a:ext cx="382588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003" name="Equation" r:id="rId11" imgW="190417" imgH="203112" progId="Equation.DSMT4">
                  <p:embed/>
                </p:oleObj>
              </mc:Choice>
              <mc:Fallback>
                <p:oleObj name="Equation" r:id="rId11" imgW="190417" imgH="203112" progId="Equation.DSMT4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9350" y="4391025"/>
                        <a:ext cx="382588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581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67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77840"/>
            <a:ext cx="9144000" cy="2258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n"/>
            </a:pPr>
            <a:r>
              <a:rPr lang="en-US" altLang="zh-CN" sz="2400" b="1" kern="0" dirty="0" smtClean="0">
                <a:solidFill>
                  <a:srgbClr val="3333CC"/>
                </a:solidFill>
                <a:latin typeface="Arial"/>
                <a:ea typeface="宋体" charset="-122"/>
              </a:rPr>
              <a:t>       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和        </a:t>
            </a:r>
            <a:r>
              <a:rPr lang="zh-CN" altLang="en-US" sz="2400" b="1" kern="0" dirty="0" smtClean="0">
                <a:solidFill>
                  <a:srgbClr val="3333CC"/>
                </a:solidFill>
                <a:latin typeface="Arial"/>
                <a:ea typeface="幼圆"/>
              </a:rPr>
              <a:t>：</a:t>
            </a:r>
            <a:endParaRPr lang="en-US" altLang="zh-CN" sz="2400" b="1" kern="0" dirty="0" smtClean="0">
              <a:solidFill>
                <a:srgbClr val="3333CC"/>
              </a:solidFill>
              <a:latin typeface="Arial"/>
              <a:ea typeface="幼圆"/>
            </a:endParaRP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 smtClean="0">
                <a:solidFill>
                  <a:srgbClr val="3333CC"/>
                </a:solidFill>
                <a:latin typeface="Arial"/>
                <a:ea typeface="幼圆"/>
              </a:rPr>
              <a:t>       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当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       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=0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且     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=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时，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81C55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被读出数据状态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当       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=1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且        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= 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时，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81C55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被写入数据状态。</a:t>
            </a:r>
          </a:p>
          <a:p>
            <a:pPr marL="714375" lvl="0" indent="-357188" algn="just">
              <a:lnSpc>
                <a:spcPct val="130000"/>
              </a:lnSpc>
              <a:spcBef>
                <a:spcPct val="20000"/>
              </a:spcBef>
            </a:pP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4571747"/>
              </p:ext>
            </p:extLst>
          </p:nvPr>
        </p:nvGraphicFramePr>
        <p:xfrm>
          <a:off x="374650" y="700088"/>
          <a:ext cx="534988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238" name="Equation" r:id="rId4" imgW="266469" imgH="203024" progId="Equation.DSMT4">
                  <p:embed/>
                </p:oleObj>
              </mc:Choice>
              <mc:Fallback>
                <p:oleObj name="Equation" r:id="rId4" imgW="266469" imgH="203024" progId="Equation.DSMT4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650" y="700088"/>
                        <a:ext cx="534988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4721490"/>
              </p:ext>
            </p:extLst>
          </p:nvPr>
        </p:nvGraphicFramePr>
        <p:xfrm>
          <a:off x="1255713" y="700088"/>
          <a:ext cx="63817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239" name="Equation" r:id="rId6" imgW="317087" imgH="215619" progId="Equation.DSMT4">
                  <p:embed/>
                </p:oleObj>
              </mc:Choice>
              <mc:Fallback>
                <p:oleObj name="Equation" r:id="rId6" imgW="317087" imgH="215619" progId="Equation.DSMT4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5713" y="700088"/>
                        <a:ext cx="638175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7961652"/>
              </p:ext>
            </p:extLst>
          </p:nvPr>
        </p:nvGraphicFramePr>
        <p:xfrm>
          <a:off x="1120775" y="1233920"/>
          <a:ext cx="534988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240" name="Equation" r:id="rId8" imgW="266469" imgH="203024" progId="Equation.DSMT4">
                  <p:embed/>
                </p:oleObj>
              </mc:Choice>
              <mc:Fallback>
                <p:oleObj name="Equation" r:id="rId8" imgW="266469" imgH="203024" progId="Equation.DSMT4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0775" y="1233920"/>
                        <a:ext cx="534988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2042764"/>
              </p:ext>
            </p:extLst>
          </p:nvPr>
        </p:nvGraphicFramePr>
        <p:xfrm>
          <a:off x="2349500" y="1246620"/>
          <a:ext cx="63817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241" name="Equation" r:id="rId9" imgW="317087" imgH="215619" progId="Equation.DSMT4">
                  <p:embed/>
                </p:oleObj>
              </mc:Choice>
              <mc:Fallback>
                <p:oleObj name="Equation" r:id="rId9" imgW="317087" imgH="215619" progId="Equation.DSMT4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9500" y="1246620"/>
                        <a:ext cx="638175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6521449"/>
              </p:ext>
            </p:extLst>
          </p:nvPr>
        </p:nvGraphicFramePr>
        <p:xfrm>
          <a:off x="1125538" y="1800225"/>
          <a:ext cx="534987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242" name="Equation" r:id="rId10" imgW="266469" imgH="203024" progId="Equation.DSMT4">
                  <p:embed/>
                </p:oleObj>
              </mc:Choice>
              <mc:Fallback>
                <p:oleObj name="Equation" r:id="rId10" imgW="266469" imgH="203024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5538" y="1800225"/>
                        <a:ext cx="534987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1559421"/>
              </p:ext>
            </p:extLst>
          </p:nvPr>
        </p:nvGraphicFramePr>
        <p:xfrm>
          <a:off x="2339975" y="1812925"/>
          <a:ext cx="63817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243" name="Equation" r:id="rId11" imgW="317087" imgH="215619" progId="Equation.DSMT4">
                  <p:embed/>
                </p:oleObj>
              </mc:Choice>
              <mc:Fallback>
                <p:oleObj name="Equation" r:id="rId11" imgW="317087" imgH="215619" progId="Equation.DSMT4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1812925"/>
                        <a:ext cx="638175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55353345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78C8C291-3D65-491A-8369-C104F12797EA}" type="slidenum">
              <a:rPr lang="zh-CN" altLang="en-US"/>
              <a:pPr>
                <a:defRPr/>
              </a:pPr>
              <a:t>68</a:t>
            </a:fld>
            <a:endParaRPr lang="en-US" altLang="zh-CN"/>
          </a:p>
        </p:txBody>
      </p:sp>
      <p:sp>
        <p:nvSpPr>
          <p:cNvPr id="53250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marL="623888" indent="-266700">
              <a:lnSpc>
                <a:spcPct val="150000"/>
              </a:lnSpc>
              <a:buFont typeface="Wingdings" pitchFamily="2" charset="2"/>
              <a:buChar char="n"/>
            </a:pPr>
            <a:r>
              <a:rPr lang="en-US" altLang="zh-CN" dirty="0" smtClean="0">
                <a:ea typeface="宋体" charset="-122"/>
              </a:rPr>
              <a:t>	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ALE</a:t>
            </a:r>
            <a:r>
              <a:rPr lang="zh-CN" altLang="en-US" b="1" dirty="0" smtClean="0">
                <a:solidFill>
                  <a:srgbClr val="FF3300"/>
                </a:solidFill>
              </a:rPr>
              <a:t>：</a:t>
            </a:r>
            <a:r>
              <a:rPr lang="zh-CN" altLang="en-US" dirty="0" smtClean="0"/>
              <a:t>允许地址输入线，高有效。若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ALE=1</a:t>
            </a:r>
            <a:r>
              <a:rPr lang="zh-CN" altLang="en-US" dirty="0" smtClean="0"/>
              <a:t>，则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允许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通过</a:t>
            </a:r>
            <a:r>
              <a:rPr lang="en-US" altLang="zh-CN" dirty="0" smtClean="0">
                <a:ea typeface="宋体" charset="-122"/>
              </a:rPr>
              <a:t>AD7</a:t>
            </a:r>
            <a:r>
              <a:rPr lang="zh-CN" altLang="en-US" dirty="0" smtClean="0">
                <a:ea typeface="宋体" charset="-122"/>
              </a:rPr>
              <a:t>～</a:t>
            </a:r>
            <a:r>
              <a:rPr lang="en-US" altLang="zh-CN" dirty="0" smtClean="0">
                <a:ea typeface="宋体" charset="-122"/>
              </a:rPr>
              <a:t>AD0</a:t>
            </a:r>
            <a:r>
              <a:rPr lang="zh-CN" altLang="en-US" dirty="0" smtClean="0"/>
              <a:t>线发出地址锁存到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片内“地址锁存器”；否则，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地址锁存器处于封锁状态。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的</a:t>
            </a:r>
            <a:r>
              <a:rPr lang="en-US" altLang="zh-CN" dirty="0" smtClean="0">
                <a:ea typeface="宋体" charset="-122"/>
              </a:rPr>
              <a:t>ALE</a:t>
            </a:r>
            <a:r>
              <a:rPr lang="zh-CN" altLang="en-US" dirty="0" smtClean="0"/>
              <a:t>常和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的</a:t>
            </a:r>
            <a:r>
              <a:rPr lang="en-US" altLang="zh-CN" dirty="0" smtClean="0">
                <a:ea typeface="宋体" charset="-122"/>
              </a:rPr>
              <a:t>ALE</a:t>
            </a:r>
            <a:r>
              <a:rPr lang="zh-CN" altLang="en-US" dirty="0" smtClean="0"/>
              <a:t>相连。</a:t>
            </a:r>
          </a:p>
          <a:p>
            <a:pPr marL="623888" indent="-266700">
              <a:lnSpc>
                <a:spcPct val="150000"/>
              </a:lnSpc>
              <a:buFont typeface="Wingdings" pitchFamily="2" charset="2"/>
              <a:buChar char="n"/>
            </a:pPr>
            <a:r>
              <a:rPr lang="en-US" altLang="zh-CN" dirty="0" smtClean="0">
                <a:ea typeface="宋体" charset="-122"/>
              </a:rPr>
              <a:t>	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TIMERIN</a:t>
            </a:r>
            <a:r>
              <a:rPr lang="zh-CN" altLang="en-US" b="1" dirty="0" smtClean="0"/>
              <a:t>和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                     </a:t>
            </a:r>
            <a:r>
              <a:rPr lang="zh-CN" altLang="en-US" b="1" dirty="0" smtClean="0">
                <a:solidFill>
                  <a:srgbClr val="FF3300"/>
                </a:solidFill>
              </a:rPr>
              <a:t>：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TIMERIN</a:t>
            </a:r>
            <a:r>
              <a:rPr lang="zh-CN" altLang="en-US" dirty="0" smtClean="0"/>
              <a:t>是计数器脉冲输入线，输入的脉冲上跳沿用于对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片内的</a:t>
            </a:r>
            <a:r>
              <a:rPr lang="en-US" altLang="zh-CN" dirty="0" smtClean="0">
                <a:ea typeface="宋体" charset="-122"/>
              </a:rPr>
              <a:t>14</a:t>
            </a:r>
            <a:r>
              <a:rPr lang="zh-CN" altLang="en-US" dirty="0" smtClean="0"/>
              <a:t>位计数器减</a:t>
            </a:r>
            <a:r>
              <a:rPr lang="en-US" altLang="zh-CN" dirty="0" smtClean="0">
                <a:ea typeface="宋体" charset="-122"/>
              </a:rPr>
              <a:t>1</a:t>
            </a:r>
            <a:r>
              <a:rPr lang="zh-CN" altLang="en-US" dirty="0" smtClean="0"/>
              <a:t>。</a:t>
            </a:r>
            <a:r>
              <a:rPr lang="zh-CN" altLang="en-US" dirty="0" smtClean="0">
                <a:ea typeface="宋体" charset="-122"/>
              </a:rPr>
              <a:t> 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                   </a:t>
            </a:r>
            <a:r>
              <a:rPr lang="zh-CN" altLang="en-US" dirty="0" smtClean="0"/>
              <a:t>为</a:t>
            </a:r>
            <a:r>
              <a:rPr lang="zh-CN" altLang="en-US" b="1" dirty="0" smtClean="0">
                <a:solidFill>
                  <a:srgbClr val="3333CC"/>
                </a:solidFill>
              </a:rPr>
              <a:t>计数器输出线</a:t>
            </a:r>
            <a:r>
              <a:rPr lang="zh-CN" altLang="en-US" dirty="0" smtClean="0"/>
              <a:t>，当</a:t>
            </a:r>
            <a:r>
              <a:rPr lang="en-US" altLang="zh-CN" dirty="0" smtClean="0">
                <a:ea typeface="宋体" charset="-122"/>
              </a:rPr>
              <a:t>14</a:t>
            </a:r>
            <a:r>
              <a:rPr lang="zh-CN" altLang="en-US" dirty="0" smtClean="0"/>
              <a:t>位计数器减为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时就可以在该引线上</a:t>
            </a:r>
            <a:r>
              <a:rPr lang="zh-CN" altLang="en-US" b="1" dirty="0" smtClean="0">
                <a:solidFill>
                  <a:srgbClr val="3333CC"/>
                </a:solidFill>
              </a:rPr>
              <a:t>输出脉冲或方波</a:t>
            </a:r>
            <a:r>
              <a:rPr lang="zh-CN" altLang="en-US" dirty="0" smtClean="0"/>
              <a:t>，输出脉冲或方波与所选的计数器工作方式有关。</a:t>
            </a:r>
          </a:p>
          <a:p>
            <a:pPr marL="623888" indent="-266700">
              <a:lnSpc>
                <a:spcPct val="150000"/>
              </a:lnSpc>
            </a:pPr>
            <a:r>
              <a:rPr lang="zh-CN" altLang="en-US" dirty="0" smtClean="0"/>
              <a:t>（</a:t>
            </a:r>
            <a:r>
              <a:rPr lang="en-US" altLang="zh-CN" dirty="0" smtClean="0">
                <a:ea typeface="宋体" charset="-122"/>
              </a:rPr>
              <a:t>4</a:t>
            </a:r>
            <a:r>
              <a:rPr lang="zh-CN" altLang="en-US" dirty="0" smtClean="0"/>
              <a:t>）电源线。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V</a:t>
            </a:r>
            <a:r>
              <a:rPr lang="en-US" altLang="zh-CN" b="1" baseline="-25000" dirty="0" smtClean="0">
                <a:solidFill>
                  <a:srgbClr val="3333CC"/>
                </a:solidFill>
                <a:ea typeface="宋体" charset="-122"/>
              </a:rPr>
              <a:t>CC</a:t>
            </a:r>
            <a:r>
              <a:rPr lang="zh-CN" altLang="en-US" dirty="0" smtClean="0"/>
              <a:t>为</a:t>
            </a:r>
            <a:r>
              <a:rPr lang="en-US" altLang="zh-CN" dirty="0" smtClean="0">
                <a:ea typeface="宋体" charset="-122"/>
              </a:rPr>
              <a:t>+5V</a:t>
            </a:r>
            <a:r>
              <a:rPr lang="zh-CN" altLang="en-US" dirty="0" smtClean="0"/>
              <a:t>电源输入线，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V</a:t>
            </a:r>
            <a:r>
              <a:rPr lang="en-US" altLang="zh-CN" b="1" baseline="-25000" dirty="0" smtClean="0">
                <a:solidFill>
                  <a:srgbClr val="3333CC"/>
                </a:solidFill>
                <a:ea typeface="宋体" charset="-122"/>
              </a:rPr>
              <a:t>SS</a:t>
            </a:r>
            <a:r>
              <a:rPr lang="zh-CN" altLang="en-US" dirty="0" smtClean="0"/>
              <a:t>接地。</a:t>
            </a:r>
          </a:p>
          <a:p>
            <a:pPr marL="623888" indent="-266700">
              <a:lnSpc>
                <a:spcPct val="150000"/>
              </a:lnSpc>
            </a:pPr>
            <a:endParaRPr lang="zh-CN" altLang="en-US" dirty="0" smtClean="0"/>
          </a:p>
        </p:txBody>
      </p:sp>
      <p:graphicFrame>
        <p:nvGraphicFramePr>
          <p:cNvPr id="53258" name="Object 10"/>
          <p:cNvGraphicFramePr>
            <a:graphicFrameLocks noChangeAspect="1"/>
          </p:cNvGraphicFramePr>
          <p:nvPr/>
        </p:nvGraphicFramePr>
        <p:xfrm>
          <a:off x="2973388" y="2852738"/>
          <a:ext cx="1789112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756" name="Equation" r:id="rId3" imgW="888840" imgH="215640" progId="Equation.DSMT4">
                  <p:embed/>
                </p:oleObj>
              </mc:Choice>
              <mc:Fallback>
                <p:oleObj name="Equation" r:id="rId3" imgW="88884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3388" y="2852738"/>
                        <a:ext cx="1789112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9" name="Object 11"/>
          <p:cNvGraphicFramePr>
            <a:graphicFrameLocks noChangeAspect="1"/>
          </p:cNvGraphicFramePr>
          <p:nvPr/>
        </p:nvGraphicFramePr>
        <p:xfrm>
          <a:off x="2268538" y="3941763"/>
          <a:ext cx="1789112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4757" name="Equation" r:id="rId5" imgW="888840" imgH="215640" progId="Equation.DSMT4">
                  <p:embed/>
                </p:oleObj>
              </mc:Choice>
              <mc:Fallback>
                <p:oleObj name="Equation" r:id="rId5" imgW="88884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8538" y="3941763"/>
                        <a:ext cx="1789112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51626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09D5C195-5C74-4031-93F7-D8ED944019C5}" type="slidenum">
              <a:rPr lang="zh-CN" altLang="en-US"/>
              <a:pPr>
                <a:defRPr/>
              </a:pPr>
              <a:t>69</a:t>
            </a:fld>
            <a:endParaRPr lang="en-US" altLang="zh-CN"/>
          </a:p>
        </p:txBody>
      </p:sp>
      <p:sp>
        <p:nvSpPr>
          <p:cNvPr id="54274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dirty="0" smtClean="0">
                <a:solidFill>
                  <a:srgbClr val="9900CC"/>
                </a:solidFill>
              </a:rPr>
              <a:t>12.4.2  </a:t>
            </a:r>
            <a:r>
              <a:rPr lang="zh-CN" altLang="en-US" dirty="0">
                <a:solidFill>
                  <a:srgbClr val="9900CC"/>
                </a:solidFill>
              </a:rPr>
              <a:t>单片机对</a:t>
            </a:r>
            <a:r>
              <a:rPr lang="en-US" altLang="zh-CN" dirty="0">
                <a:solidFill>
                  <a:srgbClr val="9900CC"/>
                </a:solidFill>
              </a:rPr>
              <a:t>81C55</a:t>
            </a:r>
            <a:r>
              <a:rPr lang="zh-CN" altLang="en-US" dirty="0">
                <a:solidFill>
                  <a:srgbClr val="9900CC"/>
                </a:solidFill>
              </a:rPr>
              <a:t>端口的控制</a:t>
            </a:r>
            <a:endParaRPr lang="zh-CN" altLang="en-US" b="1" dirty="0" smtClean="0">
              <a:solidFill>
                <a:srgbClr val="9900CC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dirty="0" smtClean="0">
                <a:ea typeface="宋体" charset="-122"/>
              </a:rPr>
              <a:t> 3</a:t>
            </a:r>
            <a:r>
              <a:rPr lang="zh-CN" altLang="en-US" dirty="0" smtClean="0"/>
              <a:t>个端口数据传送方式是由控制字和状态字来决定的。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FF3300"/>
                </a:solidFill>
              </a:rPr>
              <a:t>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FF3300"/>
                </a:solidFill>
              </a:rPr>
              <a:t>）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81C55</a:t>
            </a:r>
            <a:r>
              <a:rPr lang="zh-CN" altLang="en-US" b="1" dirty="0" smtClean="0">
                <a:solidFill>
                  <a:srgbClr val="FF3300"/>
                </a:solidFill>
              </a:rPr>
              <a:t>各端口地址分配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/>
              <a:t>内部有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7</a:t>
            </a:r>
            <a:r>
              <a:rPr lang="zh-CN" altLang="en-US" b="1" dirty="0" smtClean="0">
                <a:solidFill>
                  <a:srgbClr val="3333CC"/>
                </a:solidFill>
              </a:rPr>
              <a:t>个端口</a:t>
            </a:r>
            <a:r>
              <a:rPr lang="zh-CN" altLang="en-US" dirty="0" smtClean="0"/>
              <a:t>，需要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3</a:t>
            </a:r>
            <a:r>
              <a:rPr lang="zh-CN" altLang="en-US" b="1" dirty="0" smtClean="0">
                <a:solidFill>
                  <a:srgbClr val="3333CC"/>
                </a:solidFill>
              </a:rPr>
              <a:t>位地址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A2</a:t>
            </a:r>
            <a:r>
              <a:rPr lang="zh-CN" altLang="en-US" b="1" dirty="0" smtClean="0">
                <a:solidFill>
                  <a:srgbClr val="FF3300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A0</a:t>
            </a:r>
            <a:r>
              <a:rPr lang="zh-CN" altLang="en-US" dirty="0" smtClean="0"/>
              <a:t>上的不同组合代码来加以区分。</a:t>
            </a:r>
            <a:r>
              <a:rPr lang="zh-CN" altLang="en-US" b="1" dirty="0" smtClean="0">
                <a:solidFill>
                  <a:srgbClr val="FF3300"/>
                </a:solidFill>
                <a:hlinkClick r:id="" action="ppaction://hlinkshowjump?jump=nextslide"/>
              </a:rPr>
              <a:t>表</a:t>
            </a:r>
            <a:r>
              <a:rPr lang="en-US" altLang="zh-CN" b="1" dirty="0" smtClean="0">
                <a:solidFill>
                  <a:srgbClr val="FF3300"/>
                </a:solidFill>
                <a:hlinkClick r:id="" action="ppaction://hlinkshowjump?jump=nextslide"/>
              </a:rPr>
              <a:t>12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  <a:hlinkClick r:id="" action="ppaction://hlinkshowjump?jump=nextslide"/>
              </a:rPr>
              <a:t>-2</a:t>
            </a:r>
            <a:r>
              <a:rPr lang="zh-CN" altLang="en-US" dirty="0" smtClean="0"/>
              <a:t>为端口地址分配以及</a:t>
            </a:r>
            <a:r>
              <a:rPr lang="en-US" altLang="zh-CN" dirty="0" smtClean="0">
                <a:ea typeface="宋体" charset="-122"/>
              </a:rPr>
              <a:t>RAM</a:t>
            </a:r>
            <a:r>
              <a:rPr lang="zh-CN" altLang="en-US" dirty="0" smtClean="0"/>
              <a:t>单元的选择。</a:t>
            </a:r>
          </a:p>
          <a:p>
            <a:pPr>
              <a:lnSpc>
                <a:spcPct val="150000"/>
              </a:lnSpc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3338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70</a:t>
            </a:fld>
            <a:endParaRPr lang="en-US" altLang="zh-CN" dirty="0"/>
          </a:p>
        </p:txBody>
      </p:sp>
      <p:pic>
        <p:nvPicPr>
          <p:cNvPr id="30208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7550" y="782638"/>
            <a:ext cx="10526820" cy="552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537938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71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127000" y="655207"/>
            <a:ext cx="8928100" cy="2382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342900" algn="just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（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2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）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81C55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的控制字</a:t>
            </a:r>
          </a:p>
          <a:p>
            <a:pPr marL="342900" lvl="0" indent="342900" algn="just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有一个控制寄存器和一个状态标志寄存器。工作方式由写入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控制寄存器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的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控制字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来确定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。控制字格式如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  <a:hlinkClick r:id="" action="ppaction://hlinkshowjump?jump=nextslide"/>
              </a:rPr>
              <a:t>图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  <a:hlinkClick r:id="" action="ppaction://hlinkshowjump?jump=nextslide"/>
              </a:rPr>
              <a:t>12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  <a:hlinkClick r:id="" action="ppaction://hlinkshowjump?jump=nextslide"/>
              </a:rPr>
              <a:t>-15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所示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。控制寄存器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只能写入不能读出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en-US" altLang="zh-CN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  <p:extLst>
      <p:ext uri="{BB962C8B-B14F-4D97-AF65-F5344CB8AC3E}">
        <p14:creationId xmlns:p14="http://schemas.microsoft.com/office/powerpoint/2010/main" val="2994695679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5852C9A4-EFC0-4CC5-95F1-FB48AED1B108}" type="slidenum">
              <a:rPr lang="zh-CN" altLang="en-US"/>
              <a:pPr>
                <a:defRPr/>
              </a:pPr>
              <a:t>72</a:t>
            </a:fld>
            <a:endParaRPr lang="en-US" altLang="zh-CN"/>
          </a:p>
        </p:txBody>
      </p:sp>
      <p:sp>
        <p:nvSpPr>
          <p:cNvPr id="55298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	</a:t>
            </a:r>
            <a:r>
              <a:rPr lang="en-US" altLang="zh-CN" sz="2000" dirty="0" smtClean="0"/>
              <a:t>	</a:t>
            </a:r>
            <a:endParaRPr lang="en-US" altLang="zh-CN" dirty="0" smtClean="0">
              <a:solidFill>
                <a:srgbClr val="3333CC"/>
              </a:solidFill>
            </a:endParaRPr>
          </a:p>
        </p:txBody>
      </p:sp>
      <p:pic>
        <p:nvPicPr>
          <p:cNvPr id="55308" name="Picture 12" descr="9-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9075" y="598765"/>
            <a:ext cx="6403975" cy="529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957664" y="6038334"/>
            <a:ext cx="37112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 </a:t>
            </a:r>
            <a:r>
              <a:rPr lang="zh-CN" altLang="en-US" dirty="0" smtClean="0"/>
              <a:t>图</a:t>
            </a:r>
            <a:r>
              <a:rPr lang="en-US" altLang="zh-CN" dirty="0" smtClean="0"/>
              <a:t>12-15       </a:t>
            </a:r>
            <a:r>
              <a:rPr lang="en-US" altLang="zh-CN" dirty="0"/>
              <a:t>81C55</a:t>
            </a:r>
            <a:r>
              <a:rPr lang="zh-CN" altLang="en-US" dirty="0"/>
              <a:t>的控制字格式</a:t>
            </a:r>
          </a:p>
        </p:txBody>
      </p:sp>
    </p:spTree>
    <p:extLst>
      <p:ext uri="{BB962C8B-B14F-4D97-AF65-F5344CB8AC3E}">
        <p14:creationId xmlns:p14="http://schemas.microsoft.com/office/powerpoint/2010/main" val="145147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灯片编号占位符 4"/>
          <p:cNvSpPr>
            <a:spLocks noGrp="1"/>
          </p:cNvSpPr>
          <p:nvPr>
            <p:ph type="sldNum" sz="quarter" idx="4294967295"/>
          </p:nvPr>
        </p:nvSpPr>
        <p:spPr>
          <a:xfrm>
            <a:off x="7696200" y="6464300"/>
            <a:ext cx="2133600" cy="457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F660DEB-9D66-4E24-A942-6F28B48130F0}" type="slidenum">
              <a:rPr lang="zh-CN" altLang="en-US" smtClean="0"/>
              <a:pPr>
                <a:defRPr/>
              </a:pPr>
              <a:t>73</a:t>
            </a:fld>
            <a:endParaRPr lang="en-US" altLang="zh-CN" dirty="0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620713"/>
            <a:ext cx="9144000" cy="5903912"/>
          </a:xfrm>
        </p:spPr>
        <p:txBody>
          <a:bodyPr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zh-CN" altLang="en-US" sz="2400" b="1" dirty="0" smtClean="0">
                <a:solidFill>
                  <a:srgbClr val="FF3300"/>
                </a:solidFill>
              </a:rPr>
              <a:t>        控制寄存器中的</a:t>
            </a:r>
            <a:r>
              <a:rPr lang="en-US" altLang="zh-CN" sz="2400" b="1" dirty="0" smtClean="0">
                <a:solidFill>
                  <a:srgbClr val="3333CC"/>
                </a:solidFill>
                <a:ea typeface="宋体" charset="-122"/>
              </a:rPr>
              <a:t>D3</a:t>
            </a:r>
            <a:r>
              <a:rPr lang="en-US" altLang="zh-CN" sz="2400" b="1" dirty="0" smtClean="0">
                <a:solidFill>
                  <a:srgbClr val="3333CC"/>
                </a:solidFill>
                <a:ea typeface="宋体" charset="-122"/>
                <a:cs typeface="Arial" charset="0"/>
              </a:rPr>
              <a:t>~</a:t>
            </a:r>
            <a:r>
              <a:rPr lang="en-US" altLang="zh-CN" sz="2400" b="1" dirty="0" smtClean="0">
                <a:solidFill>
                  <a:srgbClr val="3333CC"/>
                </a:solidFill>
                <a:ea typeface="宋体" charset="-122"/>
              </a:rPr>
              <a:t>D0</a:t>
            </a:r>
            <a:r>
              <a:rPr lang="zh-CN" altLang="en-US" sz="2400" b="1" dirty="0" smtClean="0">
                <a:solidFill>
                  <a:srgbClr val="3333CC"/>
                </a:solidFill>
              </a:rPr>
              <a:t>位</a:t>
            </a:r>
            <a:r>
              <a:rPr lang="zh-CN" altLang="en-US" sz="2400" dirty="0" smtClean="0"/>
              <a:t>用来设置</a:t>
            </a:r>
            <a:r>
              <a:rPr lang="en-US" altLang="zh-CN" sz="2400" dirty="0" smtClean="0">
                <a:ea typeface="宋体" charset="-122"/>
              </a:rPr>
              <a:t>PA</a:t>
            </a:r>
            <a:r>
              <a:rPr lang="zh-CN" altLang="en-US" sz="2400" dirty="0" smtClean="0"/>
              <a:t>口、</a:t>
            </a:r>
            <a:r>
              <a:rPr lang="en-US" altLang="zh-CN" sz="2400" dirty="0" smtClean="0">
                <a:ea typeface="宋体" charset="-122"/>
              </a:rPr>
              <a:t>PB</a:t>
            </a:r>
            <a:r>
              <a:rPr lang="zh-CN" altLang="en-US" sz="2400" dirty="0" smtClean="0"/>
              <a:t>口和</a:t>
            </a:r>
            <a:r>
              <a:rPr lang="en-US" altLang="zh-CN" sz="2400" dirty="0" smtClean="0">
                <a:ea typeface="宋体" charset="-122"/>
              </a:rPr>
              <a:t>PC</a:t>
            </a:r>
            <a:r>
              <a:rPr lang="zh-CN" altLang="en-US" sz="2400" dirty="0" smtClean="0"/>
              <a:t>口的工作方式。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en-US" altLang="zh-CN" sz="2400" b="1" dirty="0" smtClean="0">
                <a:solidFill>
                  <a:srgbClr val="3333CC"/>
                </a:solidFill>
                <a:ea typeface="宋体" charset="-122"/>
              </a:rPr>
              <a:t>        D4</a:t>
            </a:r>
            <a:r>
              <a:rPr lang="zh-CN" altLang="en-US" sz="2400" b="1" dirty="0" smtClean="0">
                <a:solidFill>
                  <a:srgbClr val="3333CC"/>
                </a:solidFill>
              </a:rPr>
              <a:t>、</a:t>
            </a:r>
            <a:r>
              <a:rPr lang="en-US" altLang="zh-CN" sz="2400" b="1" dirty="0" smtClean="0">
                <a:solidFill>
                  <a:srgbClr val="3333CC"/>
                </a:solidFill>
                <a:ea typeface="宋体" charset="-122"/>
              </a:rPr>
              <a:t>D5</a:t>
            </a:r>
            <a:r>
              <a:rPr lang="zh-CN" altLang="en-US" sz="2400" b="1" dirty="0" smtClean="0">
                <a:solidFill>
                  <a:srgbClr val="3333CC"/>
                </a:solidFill>
              </a:rPr>
              <a:t>位</a:t>
            </a:r>
            <a:r>
              <a:rPr lang="zh-CN" altLang="en-US" sz="2400" dirty="0" smtClean="0"/>
              <a:t>用来确定</a:t>
            </a:r>
            <a:r>
              <a:rPr lang="en-US" altLang="zh-CN" sz="2400" dirty="0" smtClean="0">
                <a:ea typeface="宋体" charset="-122"/>
              </a:rPr>
              <a:t>A</a:t>
            </a:r>
            <a:r>
              <a:rPr lang="zh-CN" altLang="en-US" sz="2400" dirty="0" smtClean="0"/>
              <a:t>口、</a:t>
            </a:r>
            <a:r>
              <a:rPr lang="en-US" altLang="zh-CN" sz="2400" dirty="0" smtClean="0">
                <a:ea typeface="宋体" charset="-122"/>
              </a:rPr>
              <a:t>B</a:t>
            </a:r>
            <a:r>
              <a:rPr lang="zh-CN" altLang="en-US" sz="2400" dirty="0" smtClean="0"/>
              <a:t>口以选通输入</a:t>
            </a:r>
            <a:r>
              <a:rPr lang="en-US" altLang="zh-CN" sz="2400" dirty="0" smtClean="0">
                <a:ea typeface="宋体" charset="-122"/>
              </a:rPr>
              <a:t>/</a:t>
            </a:r>
            <a:r>
              <a:rPr lang="zh-CN" altLang="en-US" sz="2400" dirty="0" smtClean="0"/>
              <a:t>输出方式工作时是否允许中断请求。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en-US" altLang="zh-CN" sz="2400" b="1" dirty="0" smtClean="0">
                <a:solidFill>
                  <a:srgbClr val="3333CC"/>
                </a:solidFill>
                <a:ea typeface="宋体" charset="-122"/>
              </a:rPr>
              <a:t>        D6</a:t>
            </a:r>
            <a:r>
              <a:rPr lang="zh-CN" altLang="en-US" sz="2400" b="1" dirty="0" smtClean="0">
                <a:solidFill>
                  <a:srgbClr val="3333CC"/>
                </a:solidFill>
              </a:rPr>
              <a:t>、</a:t>
            </a:r>
            <a:r>
              <a:rPr lang="en-US" altLang="zh-CN" sz="2400" b="1" dirty="0" smtClean="0">
                <a:solidFill>
                  <a:srgbClr val="3333CC"/>
                </a:solidFill>
                <a:ea typeface="宋体" charset="-122"/>
              </a:rPr>
              <a:t>D7</a:t>
            </a:r>
            <a:r>
              <a:rPr lang="zh-CN" altLang="en-US" sz="2400" b="1" dirty="0" smtClean="0">
                <a:solidFill>
                  <a:srgbClr val="3333CC"/>
                </a:solidFill>
              </a:rPr>
              <a:t>位</a:t>
            </a:r>
            <a:r>
              <a:rPr lang="zh-CN" altLang="en-US" sz="2400" dirty="0" smtClean="0"/>
              <a:t>用来设置计数器的操作。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zh-CN" altLang="en-US" sz="2400" b="1" dirty="0" smtClean="0">
                <a:solidFill>
                  <a:srgbClr val="FF3300"/>
                </a:solidFill>
              </a:rPr>
              <a:t>      （</a:t>
            </a:r>
            <a:r>
              <a:rPr lang="en-US" altLang="zh-CN" sz="2400" b="1" dirty="0" smtClean="0">
                <a:solidFill>
                  <a:srgbClr val="FF3300"/>
                </a:solidFill>
                <a:ea typeface="宋体" charset="-122"/>
              </a:rPr>
              <a:t>3</a:t>
            </a:r>
            <a:r>
              <a:rPr lang="zh-CN" altLang="en-US" sz="2400" b="1" dirty="0" smtClean="0">
                <a:solidFill>
                  <a:srgbClr val="FF3300"/>
                </a:solidFill>
              </a:rPr>
              <a:t>）</a:t>
            </a:r>
            <a:r>
              <a:rPr lang="en-US" altLang="zh-CN" sz="2400" b="1" dirty="0" smtClean="0">
                <a:solidFill>
                  <a:srgbClr val="FF3300"/>
                </a:solidFill>
                <a:ea typeface="宋体" charset="-122"/>
              </a:rPr>
              <a:t>81C55</a:t>
            </a:r>
            <a:r>
              <a:rPr lang="zh-CN" altLang="en-US" sz="2400" b="1" dirty="0" smtClean="0">
                <a:solidFill>
                  <a:srgbClr val="FF3300"/>
                </a:solidFill>
              </a:rPr>
              <a:t>的状态字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  <a:buFont typeface="Wingdings" pitchFamily="2" charset="2"/>
              <a:buNone/>
            </a:pPr>
            <a:r>
              <a:rPr lang="zh-CN" altLang="en-US" sz="2400" dirty="0" smtClean="0"/>
              <a:t>        有一个状态标志寄存器，用来存入</a:t>
            </a:r>
            <a:r>
              <a:rPr lang="en-US" altLang="zh-CN" sz="2400" dirty="0" smtClean="0">
                <a:ea typeface="宋体" charset="-122"/>
              </a:rPr>
              <a:t>PA</a:t>
            </a:r>
            <a:r>
              <a:rPr lang="zh-CN" altLang="en-US" sz="2400" dirty="0" smtClean="0"/>
              <a:t>口和</a:t>
            </a:r>
            <a:r>
              <a:rPr lang="en-US" altLang="zh-CN" sz="2400" dirty="0" smtClean="0">
                <a:ea typeface="宋体" charset="-122"/>
              </a:rPr>
              <a:t>PB</a:t>
            </a:r>
            <a:r>
              <a:rPr lang="zh-CN" altLang="en-US" sz="2400" dirty="0" smtClean="0"/>
              <a:t>口的状态标志。它的</a:t>
            </a:r>
            <a:r>
              <a:rPr lang="zh-CN" altLang="en-US" sz="2400" b="1" dirty="0" smtClean="0">
                <a:solidFill>
                  <a:srgbClr val="3333CC"/>
                </a:solidFill>
              </a:rPr>
              <a:t>地址与控制寄存器地址相同</a:t>
            </a:r>
            <a:r>
              <a:rPr lang="zh-CN" altLang="en-US" sz="2400" dirty="0" smtClean="0"/>
              <a:t>，</a:t>
            </a:r>
            <a:r>
              <a:rPr lang="zh-CN" altLang="en-US" sz="2400" b="1" dirty="0" smtClean="0">
                <a:solidFill>
                  <a:srgbClr val="FF3300"/>
                </a:solidFill>
              </a:rPr>
              <a:t>只能对其读出，不能写入</a:t>
            </a:r>
            <a:r>
              <a:rPr lang="zh-CN" altLang="en-US" sz="2400" dirty="0" smtClean="0"/>
              <a:t>。格式如</a:t>
            </a:r>
            <a:r>
              <a:rPr lang="zh-CN" altLang="en-US" sz="2400" dirty="0" smtClean="0">
                <a:hlinkClick r:id="rId3" action="ppaction://hlinksldjump"/>
              </a:rPr>
              <a:t>图</a:t>
            </a:r>
            <a:r>
              <a:rPr lang="en-US" altLang="zh-CN" sz="2400" dirty="0" smtClean="0">
                <a:hlinkClick r:id="rId3" action="ppaction://hlinksldjump"/>
              </a:rPr>
              <a:t>12</a:t>
            </a:r>
            <a:r>
              <a:rPr lang="en-US" altLang="zh-CN" sz="2400" dirty="0" smtClean="0">
                <a:ea typeface="宋体" charset="-122"/>
                <a:hlinkClick r:id="rId3" action="ppaction://hlinksldjump"/>
              </a:rPr>
              <a:t>-16</a:t>
            </a:r>
            <a:r>
              <a:rPr lang="zh-CN" altLang="en-US" sz="2400" b="1" dirty="0" smtClean="0">
                <a:ea typeface="宋体" charset="-122"/>
              </a:rPr>
              <a:t>所示</a:t>
            </a:r>
            <a:r>
              <a:rPr lang="zh-CN" altLang="en-US" sz="2400" dirty="0" smtClean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90410227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54529A21-AA74-405A-AF93-B8057021DAC9}" type="slidenum">
              <a:rPr lang="zh-CN" altLang="en-US"/>
              <a:pPr>
                <a:defRPr/>
              </a:pPr>
              <a:t>74</a:t>
            </a:fld>
            <a:endParaRPr lang="en-US" altLang="zh-CN"/>
          </a:p>
        </p:txBody>
      </p:sp>
      <p:sp>
        <p:nvSpPr>
          <p:cNvPr id="56322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dirty="0" smtClean="0"/>
              <a:t>下面仅对状态字中的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D6</a:t>
            </a:r>
            <a:r>
              <a:rPr lang="zh-CN" altLang="en-US" b="1" dirty="0" smtClean="0">
                <a:solidFill>
                  <a:srgbClr val="3333CC"/>
                </a:solidFill>
              </a:rPr>
              <a:t>位</a:t>
            </a:r>
            <a:r>
              <a:rPr lang="zh-CN" altLang="en-US" dirty="0" smtClean="0"/>
              <a:t>给出说明。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>
                <a:ea typeface="宋体" charset="-122"/>
              </a:rPr>
              <a:t>D6</a:t>
            </a:r>
            <a:r>
              <a:rPr lang="zh-CN" altLang="en-US" dirty="0" smtClean="0"/>
              <a:t>为计数器</a:t>
            </a:r>
            <a:r>
              <a:rPr lang="zh-CN" altLang="en-US" b="1" dirty="0" smtClean="0">
                <a:solidFill>
                  <a:srgbClr val="FF3300"/>
                </a:solidFill>
              </a:rPr>
              <a:t>中断状态标志位</a:t>
            </a:r>
            <a:r>
              <a:rPr lang="en-US" altLang="zh-CN" b="1" dirty="0" smtClean="0">
                <a:solidFill>
                  <a:srgbClr val="3366FF"/>
                </a:solidFill>
                <a:ea typeface="宋体" charset="-122"/>
              </a:rPr>
              <a:t>TIMER</a:t>
            </a:r>
            <a:r>
              <a:rPr lang="zh-CN" altLang="en-US" dirty="0" smtClean="0"/>
              <a:t>。</a:t>
            </a:r>
          </a:p>
          <a:p>
            <a:pPr>
              <a:lnSpc>
                <a:spcPct val="150000"/>
              </a:lnSpc>
            </a:pPr>
            <a:r>
              <a:rPr lang="zh-CN" altLang="en-US" dirty="0" smtClean="0"/>
              <a:t>若计数器正在</a:t>
            </a:r>
            <a:r>
              <a:rPr lang="zh-CN" altLang="en-US" b="1" dirty="0" smtClean="0">
                <a:solidFill>
                  <a:srgbClr val="FF3300"/>
                </a:solidFill>
              </a:rPr>
              <a:t>计数或开始计数前</a:t>
            </a:r>
            <a:r>
              <a:rPr lang="zh-CN" altLang="en-US" dirty="0" smtClean="0"/>
              <a:t>，则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D6=0</a:t>
            </a:r>
            <a:r>
              <a:rPr lang="zh-CN" altLang="en-US" dirty="0" smtClean="0"/>
              <a:t>；若计数器的</a:t>
            </a:r>
            <a:r>
              <a:rPr lang="zh-CN" altLang="en-US" b="1" dirty="0" smtClean="0">
                <a:solidFill>
                  <a:srgbClr val="3366FF"/>
                </a:solidFill>
              </a:rPr>
              <a:t>计数长度已计满</a:t>
            </a:r>
            <a:r>
              <a:rPr lang="zh-CN" altLang="en-US" dirty="0" smtClean="0"/>
              <a:t>，即计数器减为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，则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D6=1</a:t>
            </a:r>
            <a:r>
              <a:rPr lang="zh-CN" altLang="en-US" dirty="0" smtClean="0"/>
              <a:t>，可作为计数器中断请求标志。在硬件复位或对它读出后又恢复为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。</a:t>
            </a:r>
          </a:p>
          <a:p>
            <a:pPr>
              <a:lnSpc>
                <a:spcPct val="150000"/>
              </a:lnSpc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97116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A3D3EF1B-884B-4548-BAAD-8A9F775C6C05}" type="slidenum">
              <a:rPr lang="zh-CN" altLang="en-US"/>
              <a:pPr>
                <a:defRPr/>
              </a:pPr>
              <a:t>75</a:t>
            </a:fld>
            <a:endParaRPr lang="en-US" altLang="zh-CN"/>
          </a:p>
        </p:txBody>
      </p:sp>
      <p:sp>
        <p:nvSpPr>
          <p:cNvPr id="57346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	</a:t>
            </a:r>
            <a:r>
              <a:rPr lang="en-US" altLang="zh-CN" dirty="0" smtClean="0">
                <a:solidFill>
                  <a:srgbClr val="FF3300"/>
                </a:solidFill>
              </a:rPr>
              <a:t>	      </a:t>
            </a:r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</a:t>
            </a:r>
            <a:r>
              <a:rPr lang="en-US" altLang="zh-CN" sz="2000" b="1" dirty="0" smtClean="0">
                <a:solidFill>
                  <a:srgbClr val="FF3300"/>
                </a:solidFill>
                <a:ea typeface="宋体" charset="-122"/>
              </a:rPr>
              <a:t>-16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   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81C55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状态字格式</a:t>
            </a:r>
          </a:p>
        </p:txBody>
      </p:sp>
      <p:pic>
        <p:nvPicPr>
          <p:cNvPr id="57355" name="Picture 11" descr="9-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08050"/>
            <a:ext cx="8459788" cy="445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449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D4C467BA-7DD7-4AEB-BD4F-177BE35A7EF1}" type="slidenum">
              <a:rPr lang="zh-CN" altLang="en-US"/>
              <a:pPr>
                <a:defRPr/>
              </a:pPr>
              <a:t>76</a:t>
            </a:fld>
            <a:endParaRPr lang="en-US" altLang="zh-CN"/>
          </a:p>
        </p:txBody>
      </p:sp>
      <p:sp>
        <p:nvSpPr>
          <p:cNvPr id="58370" name="内容占位符 1"/>
          <p:cNvSpPr>
            <a:spLocks noGrp="1"/>
          </p:cNvSpPr>
          <p:nvPr>
            <p:ph/>
          </p:nvPr>
        </p:nvSpPr>
        <p:spPr>
          <a:xfrm>
            <a:off x="0" y="608013"/>
            <a:ext cx="9144000" cy="5410200"/>
          </a:xfrm>
        </p:spPr>
        <p:txBody>
          <a:bodyPr/>
          <a:lstStyle/>
          <a:p>
            <a:pPr marL="0" lv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kern="1200" dirty="0" smtClean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        12.4.3  </a:t>
            </a:r>
            <a:r>
              <a:rPr lang="en-US" altLang="zh-CN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81C55</a:t>
            </a:r>
            <a:r>
              <a:rPr lang="zh-CN" altLang="en-US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的工作方式</a:t>
            </a:r>
          </a:p>
          <a:p>
            <a:pPr marL="0" lv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 smtClean="0">
                <a:solidFill>
                  <a:srgbClr val="333399"/>
                </a:solidFill>
              </a:rPr>
              <a:t>        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FF3300"/>
                </a:solidFill>
              </a:rPr>
              <a:t>．存储器方式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 smtClean="0"/>
              <a:t>        存储器方式用于对片内</a:t>
            </a:r>
            <a:r>
              <a:rPr lang="en-US" altLang="zh-CN" dirty="0" smtClean="0">
                <a:ea typeface="宋体" charset="-122"/>
              </a:rPr>
              <a:t>256B RAM</a:t>
            </a:r>
            <a:r>
              <a:rPr lang="zh-CN" altLang="en-US" dirty="0" smtClean="0"/>
              <a:t>单元进行读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写，</a:t>
            </a:r>
            <a:endParaRPr lang="en-US" altLang="zh-CN" dirty="0" smtClean="0"/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/>
              <a:t> </a:t>
            </a:r>
            <a:r>
              <a:rPr lang="en-US" altLang="zh-CN" dirty="0" smtClean="0"/>
              <a:t>       </a:t>
            </a:r>
            <a:r>
              <a:rPr lang="zh-CN" altLang="en-US" dirty="0" smtClean="0"/>
              <a:t>若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IO/     =0</a:t>
            </a:r>
            <a:r>
              <a:rPr lang="zh-CN" altLang="en-US" dirty="0" smtClean="0"/>
              <a:t>且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       =0</a:t>
            </a:r>
            <a:r>
              <a:rPr lang="zh-CN" altLang="en-US" dirty="0" smtClean="0"/>
              <a:t>，则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可通过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AD7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AD0</a:t>
            </a:r>
            <a:r>
              <a:rPr lang="zh-CN" altLang="en-US" dirty="0" smtClean="0"/>
              <a:t>上的地址选择</a:t>
            </a:r>
            <a:r>
              <a:rPr lang="en-US" altLang="zh-CN" dirty="0" smtClean="0">
                <a:ea typeface="宋体" charset="-122"/>
              </a:rPr>
              <a:t>RAM</a:t>
            </a:r>
            <a:r>
              <a:rPr lang="zh-CN" altLang="en-US" dirty="0" smtClean="0"/>
              <a:t>存储器中任意单元读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写。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        2</a:t>
            </a:r>
            <a:r>
              <a:rPr lang="zh-CN" altLang="en-US" b="1" dirty="0" smtClean="0">
                <a:solidFill>
                  <a:srgbClr val="FF3300"/>
                </a:solidFill>
              </a:rPr>
              <a:t>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I/O</a:t>
            </a:r>
            <a:r>
              <a:rPr lang="zh-CN" altLang="en-US" b="1" dirty="0" smtClean="0">
                <a:solidFill>
                  <a:srgbClr val="FF3300"/>
                </a:solidFill>
              </a:rPr>
              <a:t>方式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 smtClean="0"/>
              <a:t>        分</a:t>
            </a:r>
            <a:r>
              <a:rPr lang="zh-CN" altLang="en-US" b="1" dirty="0" smtClean="0">
                <a:solidFill>
                  <a:srgbClr val="3333CC"/>
                </a:solidFill>
              </a:rPr>
              <a:t>基本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I/O</a:t>
            </a:r>
            <a:r>
              <a:rPr lang="zh-CN" altLang="en-US" dirty="0" smtClean="0"/>
              <a:t>和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选通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I/O</a:t>
            </a:r>
            <a:r>
              <a:rPr lang="zh-CN" altLang="en-US" dirty="0" smtClean="0"/>
              <a:t>两种方式，见</a:t>
            </a:r>
            <a:r>
              <a:rPr lang="zh-CN" altLang="en-US" b="1" dirty="0" smtClean="0">
                <a:solidFill>
                  <a:srgbClr val="3333CC"/>
                </a:solidFill>
                <a:hlinkClick r:id="rId3" action="ppaction://hlinksldjump"/>
              </a:rPr>
              <a:t>表</a:t>
            </a:r>
            <a:r>
              <a:rPr lang="en-US" altLang="zh-CN" b="1" dirty="0" smtClean="0">
                <a:solidFill>
                  <a:srgbClr val="3333CC"/>
                </a:solidFill>
                <a:hlinkClick r:id="rId3" action="ppaction://hlinksldjump"/>
              </a:rPr>
              <a:t>12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rId3" action="ppaction://hlinksldjump"/>
              </a:rPr>
              <a:t>-3</a:t>
            </a:r>
            <a:r>
              <a:rPr lang="zh-CN" altLang="en-US" dirty="0" smtClean="0"/>
              <a:t>。在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方式下，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可选择片内任意端口寄存器读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写，端口地址由</a:t>
            </a:r>
            <a:r>
              <a:rPr lang="en-US" altLang="zh-CN" dirty="0" smtClean="0">
                <a:ea typeface="宋体" charset="-122"/>
              </a:rPr>
              <a:t>A2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A1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A0</a:t>
            </a:r>
            <a:r>
              <a:rPr lang="zh-CN" altLang="en-US" dirty="0" smtClean="0"/>
              <a:t>三位决定（见</a:t>
            </a:r>
            <a:r>
              <a:rPr lang="zh-CN" altLang="en-US" dirty="0" smtClean="0">
                <a:hlinkClick r:id="rId4" action="ppaction://hlinksldjump"/>
              </a:rPr>
              <a:t>表</a:t>
            </a:r>
            <a:r>
              <a:rPr lang="en-US" altLang="zh-CN" dirty="0" smtClean="0">
                <a:hlinkClick r:id="rId4" action="ppaction://hlinksldjump"/>
              </a:rPr>
              <a:t>12</a:t>
            </a:r>
            <a:r>
              <a:rPr lang="en-US" altLang="zh-CN" dirty="0" smtClean="0">
                <a:ea typeface="宋体" charset="-122"/>
                <a:hlinkClick r:id="rId4" action="ppaction://hlinksldjump"/>
              </a:rPr>
              <a:t>-2</a:t>
            </a:r>
            <a:r>
              <a:rPr lang="zh-CN" altLang="en-US" dirty="0" smtClean="0"/>
              <a:t>）。</a:t>
            </a:r>
          </a:p>
          <a:p>
            <a:pPr>
              <a:lnSpc>
                <a:spcPct val="140000"/>
              </a:lnSpc>
            </a:pPr>
            <a:endParaRPr lang="zh-CN" altLang="en-US" dirty="0" smtClean="0"/>
          </a:p>
        </p:txBody>
      </p:sp>
      <p:graphicFrame>
        <p:nvGraphicFramePr>
          <p:cNvPr id="5837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450390"/>
              </p:ext>
            </p:extLst>
          </p:nvPr>
        </p:nvGraphicFramePr>
        <p:xfrm>
          <a:off x="1500188" y="2365375"/>
          <a:ext cx="382587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784" name="Equation" r:id="rId5" imgW="190440" imgH="203040" progId="Equation.DSMT4">
                  <p:embed/>
                </p:oleObj>
              </mc:Choice>
              <mc:Fallback>
                <p:oleObj name="Equation" r:id="rId5" imgW="19044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88" y="2365375"/>
                        <a:ext cx="382587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379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9952800"/>
              </p:ext>
            </p:extLst>
          </p:nvPr>
        </p:nvGraphicFramePr>
        <p:xfrm>
          <a:off x="2576513" y="2378075"/>
          <a:ext cx="51117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785" name="Equation" r:id="rId7" imgW="253800" imgH="215640" progId="Equation.DSMT4">
                  <p:embed/>
                </p:oleObj>
              </mc:Choice>
              <mc:Fallback>
                <p:oleObj name="Equation" r:id="rId7" imgW="25380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6513" y="2378075"/>
                        <a:ext cx="511175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9446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B31380D0-543A-49C2-8A1E-D1827C921974}" type="slidenum">
              <a:rPr lang="zh-CN" altLang="en-US"/>
              <a:pPr>
                <a:defRPr/>
              </a:pPr>
              <a:t>77</a:t>
            </a:fld>
            <a:endParaRPr lang="en-US" altLang="zh-CN"/>
          </a:p>
        </p:txBody>
      </p:sp>
      <p:sp>
        <p:nvSpPr>
          <p:cNvPr id="59394" name="内容占位符 1"/>
          <p:cNvSpPr>
            <a:spLocks noGrp="1"/>
          </p:cNvSpPr>
          <p:nvPr>
            <p:ph/>
          </p:nvPr>
        </p:nvSpPr>
        <p:spPr>
          <a:xfrm>
            <a:off x="0" y="596900"/>
            <a:ext cx="9144000" cy="5410200"/>
          </a:xfrm>
        </p:spPr>
        <p:txBody>
          <a:bodyPr/>
          <a:lstStyle/>
          <a:p>
            <a:pPr marL="0" lv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 smtClean="0">
                <a:solidFill>
                  <a:srgbClr val="3333CC"/>
                </a:solidFill>
              </a:rPr>
              <a:t>      （</a:t>
            </a:r>
            <a:r>
              <a:rPr lang="en-US" altLang="zh-CN" dirty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dirty="0">
                <a:solidFill>
                  <a:srgbClr val="3333CC"/>
                </a:solidFill>
              </a:rPr>
              <a:t>）基本</a:t>
            </a:r>
            <a:r>
              <a:rPr lang="en-US" altLang="zh-CN" dirty="0">
                <a:solidFill>
                  <a:srgbClr val="3333CC"/>
                </a:solidFill>
                <a:ea typeface="宋体" charset="-122"/>
              </a:rPr>
              <a:t>I/O</a:t>
            </a:r>
            <a:r>
              <a:rPr lang="zh-CN" altLang="en-US" dirty="0">
                <a:solidFill>
                  <a:srgbClr val="3333CC"/>
                </a:solidFill>
              </a:rPr>
              <a:t>方式</a:t>
            </a:r>
            <a:r>
              <a:rPr lang="zh-CN" altLang="en-US" dirty="0" smtClean="0">
                <a:solidFill>
                  <a:srgbClr val="333399"/>
                </a:solidFill>
              </a:rPr>
              <a:t>。</a:t>
            </a:r>
            <a:endParaRPr lang="en-US" altLang="zh-CN" dirty="0" smtClean="0">
              <a:solidFill>
                <a:srgbClr val="333399"/>
              </a:solidFill>
            </a:endParaRPr>
          </a:p>
          <a:p>
            <a:pPr marL="0" lv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>
                <a:solidFill>
                  <a:srgbClr val="333399"/>
                </a:solidFill>
              </a:rPr>
              <a:t> </a:t>
            </a:r>
            <a:r>
              <a:rPr lang="en-US" altLang="zh-CN" dirty="0" smtClean="0">
                <a:solidFill>
                  <a:srgbClr val="333399"/>
                </a:solidFill>
              </a:rPr>
              <a:t>       </a:t>
            </a:r>
            <a:r>
              <a:rPr lang="zh-CN" altLang="en-US" dirty="0" smtClean="0">
                <a:solidFill>
                  <a:srgbClr val="333399"/>
                </a:solidFill>
              </a:rPr>
              <a:t>本</a:t>
            </a:r>
            <a:r>
              <a:rPr lang="zh-CN" altLang="en-US" dirty="0">
                <a:solidFill>
                  <a:srgbClr val="333399"/>
                </a:solidFill>
              </a:rPr>
              <a:t>方式下，</a:t>
            </a:r>
            <a:r>
              <a:rPr lang="en-US" altLang="zh-CN" dirty="0">
                <a:solidFill>
                  <a:srgbClr val="333399"/>
                </a:solidFill>
                <a:ea typeface="宋体" charset="-122"/>
              </a:rPr>
              <a:t>PA</a:t>
            </a:r>
            <a:r>
              <a:rPr lang="zh-CN" altLang="en-US" dirty="0">
                <a:solidFill>
                  <a:srgbClr val="333399"/>
                </a:solidFill>
              </a:rPr>
              <a:t>、</a:t>
            </a:r>
            <a:r>
              <a:rPr lang="en-US" altLang="zh-CN" dirty="0">
                <a:solidFill>
                  <a:srgbClr val="333399"/>
                </a:solidFill>
                <a:ea typeface="宋体" charset="-122"/>
              </a:rPr>
              <a:t>PB</a:t>
            </a:r>
            <a:r>
              <a:rPr lang="zh-CN" altLang="en-US" dirty="0">
                <a:solidFill>
                  <a:srgbClr val="333399"/>
                </a:solidFill>
              </a:rPr>
              <a:t>、</a:t>
            </a:r>
            <a:r>
              <a:rPr lang="en-US" altLang="zh-CN" dirty="0">
                <a:solidFill>
                  <a:srgbClr val="333399"/>
                </a:solidFill>
                <a:ea typeface="宋体" charset="-122"/>
              </a:rPr>
              <a:t>PC</a:t>
            </a:r>
            <a:r>
              <a:rPr lang="zh-CN" altLang="en-US" dirty="0">
                <a:solidFill>
                  <a:srgbClr val="333399"/>
                </a:solidFill>
              </a:rPr>
              <a:t>三口用作输入</a:t>
            </a:r>
            <a:r>
              <a:rPr lang="en-US" altLang="zh-CN" dirty="0">
                <a:solidFill>
                  <a:srgbClr val="333399"/>
                </a:solidFill>
                <a:ea typeface="宋体" charset="-122"/>
              </a:rPr>
              <a:t>/</a:t>
            </a:r>
            <a:r>
              <a:rPr lang="zh-CN" altLang="en-US" dirty="0">
                <a:solidFill>
                  <a:srgbClr val="333399"/>
                </a:solidFill>
              </a:rPr>
              <a:t>输出，由图</a:t>
            </a:r>
            <a:r>
              <a:rPr lang="en-US" altLang="zh-CN" dirty="0">
                <a:solidFill>
                  <a:srgbClr val="333399"/>
                </a:solidFill>
                <a:ea typeface="宋体" charset="-122"/>
              </a:rPr>
              <a:t>9-13</a:t>
            </a:r>
            <a:r>
              <a:rPr lang="zh-CN" altLang="en-US" dirty="0">
                <a:solidFill>
                  <a:srgbClr val="333399"/>
                </a:solidFill>
              </a:rPr>
              <a:t>的命令字决定。其中，</a:t>
            </a:r>
            <a:r>
              <a:rPr lang="en-US" altLang="zh-CN" dirty="0">
                <a:solidFill>
                  <a:srgbClr val="FF3300"/>
                </a:solidFill>
                <a:ea typeface="宋体" charset="-122"/>
              </a:rPr>
              <a:t>PA</a:t>
            </a:r>
            <a:r>
              <a:rPr lang="zh-CN" altLang="en-US" dirty="0">
                <a:solidFill>
                  <a:srgbClr val="FF3300"/>
                </a:solidFill>
              </a:rPr>
              <a:t>、</a:t>
            </a:r>
            <a:r>
              <a:rPr lang="en-US" altLang="zh-CN" dirty="0">
                <a:solidFill>
                  <a:srgbClr val="FF3300"/>
                </a:solidFill>
                <a:ea typeface="宋体" charset="-122"/>
              </a:rPr>
              <a:t>PB</a:t>
            </a:r>
            <a:r>
              <a:rPr lang="zh-CN" altLang="en-US" dirty="0">
                <a:solidFill>
                  <a:srgbClr val="333399"/>
                </a:solidFill>
              </a:rPr>
              <a:t>两口的输入</a:t>
            </a:r>
            <a:r>
              <a:rPr lang="en-US" altLang="zh-CN" dirty="0">
                <a:solidFill>
                  <a:srgbClr val="333399"/>
                </a:solidFill>
                <a:ea typeface="宋体" charset="-122"/>
              </a:rPr>
              <a:t>/</a:t>
            </a:r>
            <a:r>
              <a:rPr lang="zh-CN" altLang="en-US" dirty="0">
                <a:solidFill>
                  <a:srgbClr val="333399"/>
                </a:solidFill>
              </a:rPr>
              <a:t>输出由</a:t>
            </a:r>
            <a:r>
              <a:rPr lang="en-US" altLang="zh-CN" dirty="0">
                <a:solidFill>
                  <a:srgbClr val="3333CC"/>
                </a:solidFill>
                <a:ea typeface="宋体" charset="-122"/>
              </a:rPr>
              <a:t>D1</a:t>
            </a:r>
            <a:r>
              <a:rPr lang="zh-CN" altLang="en-US" dirty="0">
                <a:solidFill>
                  <a:srgbClr val="3333CC"/>
                </a:solidFill>
              </a:rPr>
              <a:t>、</a:t>
            </a:r>
            <a:r>
              <a:rPr lang="en-US" altLang="zh-CN" dirty="0">
                <a:solidFill>
                  <a:srgbClr val="3333CC"/>
                </a:solidFill>
                <a:ea typeface="宋体" charset="-122"/>
              </a:rPr>
              <a:t>D0</a:t>
            </a:r>
            <a:r>
              <a:rPr lang="zh-CN" altLang="en-US" dirty="0">
                <a:solidFill>
                  <a:srgbClr val="333399"/>
                </a:solidFill>
              </a:rPr>
              <a:t>决定，</a:t>
            </a:r>
            <a:r>
              <a:rPr lang="en-US" altLang="zh-CN" dirty="0">
                <a:solidFill>
                  <a:srgbClr val="FF3300"/>
                </a:solidFill>
                <a:ea typeface="宋体" charset="-122"/>
              </a:rPr>
              <a:t>PC</a:t>
            </a:r>
            <a:r>
              <a:rPr lang="zh-CN" altLang="en-US" dirty="0">
                <a:solidFill>
                  <a:srgbClr val="FF3300"/>
                </a:solidFill>
              </a:rPr>
              <a:t>口</a:t>
            </a:r>
            <a:r>
              <a:rPr lang="zh-CN" altLang="en-US" dirty="0">
                <a:solidFill>
                  <a:srgbClr val="333399"/>
                </a:solidFill>
              </a:rPr>
              <a:t>各位由</a:t>
            </a:r>
            <a:r>
              <a:rPr lang="en-US" altLang="zh-CN" dirty="0">
                <a:solidFill>
                  <a:srgbClr val="3333CC"/>
                </a:solidFill>
                <a:ea typeface="宋体" charset="-122"/>
              </a:rPr>
              <a:t>D3</a:t>
            </a:r>
            <a:r>
              <a:rPr lang="zh-CN" altLang="en-US" dirty="0">
                <a:solidFill>
                  <a:srgbClr val="3333CC"/>
                </a:solidFill>
              </a:rPr>
              <a:t>、</a:t>
            </a:r>
            <a:r>
              <a:rPr lang="en-US" altLang="zh-CN" dirty="0">
                <a:solidFill>
                  <a:srgbClr val="3333CC"/>
                </a:solidFill>
                <a:ea typeface="宋体" charset="-122"/>
              </a:rPr>
              <a:t>D2</a:t>
            </a:r>
            <a:r>
              <a:rPr lang="zh-CN" altLang="en-US" dirty="0">
                <a:solidFill>
                  <a:srgbClr val="3333CC"/>
                </a:solidFill>
              </a:rPr>
              <a:t>状态</a:t>
            </a:r>
            <a:r>
              <a:rPr lang="zh-CN" altLang="en-US" dirty="0" smtClean="0">
                <a:solidFill>
                  <a:srgbClr val="333399"/>
                </a:solidFill>
              </a:rPr>
              <a:t>决</a:t>
            </a:r>
            <a:r>
              <a:rPr lang="zh-CN" altLang="en-US" dirty="0" smtClean="0"/>
              <a:t>定。</a:t>
            </a:r>
            <a:r>
              <a:rPr lang="zh-CN" altLang="en-US" b="1" dirty="0" smtClean="0">
                <a:solidFill>
                  <a:srgbClr val="FF3300"/>
                </a:solidFill>
              </a:rPr>
              <a:t>例如，</a:t>
            </a:r>
            <a:r>
              <a:rPr lang="zh-CN" altLang="en-US" dirty="0" smtClean="0"/>
              <a:t>若把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02H</a:t>
            </a:r>
            <a:r>
              <a:rPr lang="zh-CN" altLang="en-US" dirty="0" smtClean="0"/>
              <a:t>的命令字送到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命令寄存器，则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的</a:t>
            </a:r>
            <a:r>
              <a:rPr lang="en-US" altLang="zh-CN" dirty="0" smtClean="0">
                <a:ea typeface="宋体" charset="-122"/>
              </a:rPr>
              <a:t>PA</a:t>
            </a:r>
            <a:r>
              <a:rPr lang="zh-CN" altLang="en-US" dirty="0" smtClean="0"/>
              <a:t>口和</a:t>
            </a:r>
            <a:r>
              <a:rPr lang="en-US" altLang="zh-CN" dirty="0" smtClean="0">
                <a:ea typeface="宋体" charset="-122"/>
              </a:rPr>
              <a:t>PC</a:t>
            </a:r>
            <a:r>
              <a:rPr lang="zh-CN" altLang="en-US" dirty="0" smtClean="0"/>
              <a:t>口各位设定为输入方式，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口设定为输出方式。 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>
                <a:solidFill>
                  <a:srgbClr val="3333CC"/>
                </a:solidFill>
              </a:rPr>
              <a:t> </a:t>
            </a:r>
            <a:r>
              <a:rPr lang="zh-CN" altLang="en-US" dirty="0" smtClean="0">
                <a:solidFill>
                  <a:srgbClr val="3333CC"/>
                </a:solidFill>
              </a:rPr>
              <a:t>     </a:t>
            </a:r>
            <a:r>
              <a:rPr lang="zh-CN" altLang="en-US" b="1" dirty="0" smtClean="0">
                <a:solidFill>
                  <a:srgbClr val="3333CC"/>
                </a:solidFill>
              </a:rPr>
              <a:t>（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3333CC"/>
                </a:solidFill>
              </a:rPr>
              <a:t>）选通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I/O</a:t>
            </a:r>
            <a:r>
              <a:rPr lang="zh-CN" altLang="en-US" b="1" dirty="0" smtClean="0">
                <a:solidFill>
                  <a:srgbClr val="3333CC"/>
                </a:solidFill>
              </a:rPr>
              <a:t>方式。</a:t>
            </a:r>
            <a:r>
              <a:rPr lang="zh-CN" altLang="en-US" dirty="0" smtClean="0"/>
              <a:t>由命令字中</a:t>
            </a:r>
            <a:r>
              <a:rPr lang="en-US" altLang="zh-CN" dirty="0" smtClean="0">
                <a:ea typeface="宋体" charset="-122"/>
              </a:rPr>
              <a:t>D3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D2</a:t>
            </a:r>
            <a:r>
              <a:rPr lang="zh-CN" altLang="en-US" dirty="0" smtClean="0"/>
              <a:t>状态设定，</a:t>
            </a:r>
            <a:r>
              <a:rPr lang="en-US" altLang="zh-CN" dirty="0" smtClean="0">
                <a:ea typeface="宋体" charset="-122"/>
              </a:rPr>
              <a:t>PA</a:t>
            </a:r>
            <a:r>
              <a:rPr lang="zh-CN" altLang="en-US" dirty="0" smtClean="0"/>
              <a:t>口和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口都可独立工作于这种方式。此时，</a:t>
            </a:r>
            <a:r>
              <a:rPr lang="en-US" altLang="zh-CN" dirty="0" smtClean="0">
                <a:ea typeface="宋体" charset="-122"/>
              </a:rPr>
              <a:t>PA</a:t>
            </a:r>
            <a:r>
              <a:rPr lang="zh-CN" altLang="en-US" dirty="0" smtClean="0"/>
              <a:t>口和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口用作数据口，</a:t>
            </a:r>
            <a:r>
              <a:rPr lang="en-US" altLang="zh-CN" dirty="0" smtClean="0">
                <a:ea typeface="宋体" charset="-122"/>
              </a:rPr>
              <a:t>PC</a:t>
            </a:r>
            <a:r>
              <a:rPr lang="zh-CN" altLang="en-US" dirty="0" smtClean="0"/>
              <a:t>口用作</a:t>
            </a:r>
            <a:r>
              <a:rPr lang="en-US" altLang="zh-CN" dirty="0" smtClean="0">
                <a:ea typeface="宋体" charset="-122"/>
              </a:rPr>
              <a:t>A</a:t>
            </a:r>
            <a:r>
              <a:rPr lang="zh-CN" altLang="en-US" dirty="0" smtClean="0"/>
              <a:t>口和</a:t>
            </a:r>
            <a:r>
              <a:rPr lang="en-US" altLang="zh-CN" dirty="0" smtClean="0">
                <a:ea typeface="宋体" charset="-122"/>
              </a:rPr>
              <a:t>B</a:t>
            </a:r>
            <a:r>
              <a:rPr lang="zh-CN" altLang="en-US" dirty="0" smtClean="0"/>
              <a:t>口的应答联络控制。</a:t>
            </a:r>
            <a:r>
              <a:rPr lang="en-US" altLang="zh-CN" dirty="0" smtClean="0">
                <a:ea typeface="宋体" charset="-122"/>
              </a:rPr>
              <a:t>PC</a:t>
            </a:r>
            <a:r>
              <a:rPr lang="zh-CN" altLang="en-US" dirty="0" smtClean="0"/>
              <a:t>口各位应答联络线的定义是在设计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时规定的，其分配和命名见</a:t>
            </a:r>
            <a:r>
              <a:rPr lang="zh-CN" altLang="en-US" b="1" dirty="0" smtClean="0">
                <a:solidFill>
                  <a:srgbClr val="FF3300"/>
                </a:solidFill>
                <a:hlinkClick r:id="" action="ppaction://hlinkshowjump?jump=nextslide"/>
              </a:rPr>
              <a:t>表</a:t>
            </a:r>
            <a:r>
              <a:rPr lang="en-US" altLang="zh-CN" b="1" dirty="0" smtClean="0">
                <a:solidFill>
                  <a:srgbClr val="FF3300"/>
                </a:solidFill>
                <a:hlinkClick r:id="" action="ppaction://hlinkshowjump?jump=nextslide"/>
              </a:rPr>
              <a:t>12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  <a:hlinkClick r:id="" action="ppaction://hlinkshowjump?jump=nextslide"/>
              </a:rPr>
              <a:t>-3</a:t>
            </a:r>
            <a:r>
              <a:rPr lang="zh-CN" altLang="en-US" dirty="0" smtClean="0"/>
              <a:t>。</a:t>
            </a:r>
          </a:p>
          <a:p>
            <a:pPr indent="14288">
              <a:lnSpc>
                <a:spcPct val="150000"/>
              </a:lnSpc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89880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EF8C0063-9D31-439C-90BE-8B5156511A78}" type="slidenum">
              <a:rPr lang="zh-CN" altLang="en-US"/>
              <a:pPr>
                <a:defRPr/>
              </a:pPr>
              <a:t>78</a:t>
            </a:fld>
            <a:endParaRPr lang="en-US" altLang="zh-CN"/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0" y="0"/>
          <a:ext cx="29527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45" name="公式" r:id="rId3" imgW="291847" imgH="164957" progId="Equation.3">
                  <p:embed/>
                </p:oleObj>
              </mc:Choice>
              <mc:Fallback>
                <p:oleObj name="公式" r:id="rId3" imgW="291847" imgH="16495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95275" cy="161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2"/>
          <p:cNvGraphicFramePr>
            <a:graphicFrameLocks noChangeAspect="1"/>
          </p:cNvGraphicFramePr>
          <p:nvPr/>
        </p:nvGraphicFramePr>
        <p:xfrm>
          <a:off x="0" y="0"/>
          <a:ext cx="29527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46" name="公式" r:id="rId5" imgW="291847" imgH="164957" progId="Equation.3">
                  <p:embed/>
                </p:oleObj>
              </mc:Choice>
              <mc:Fallback>
                <p:oleObj name="公式" r:id="rId5" imgW="291847" imgH="16495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95275" cy="161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1"/>
          <p:cNvGraphicFramePr>
            <a:graphicFrameLocks noChangeAspect="1"/>
          </p:cNvGraphicFramePr>
          <p:nvPr/>
        </p:nvGraphicFramePr>
        <p:xfrm>
          <a:off x="0" y="0"/>
          <a:ext cx="295275" cy="16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47" name="公式" r:id="rId7" imgW="291847" imgH="164957" progId="Equation.3">
                  <p:embed/>
                </p:oleObj>
              </mc:Choice>
              <mc:Fallback>
                <p:oleObj name="公式" r:id="rId7" imgW="291847" imgH="164957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95275" cy="161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08" name="Picture 6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895" y="977900"/>
            <a:ext cx="9015251" cy="474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09" name="Rectangle 61"/>
          <p:cNvSpPr>
            <a:spLocks noChangeArrowheads="1"/>
          </p:cNvSpPr>
          <p:nvPr/>
        </p:nvSpPr>
        <p:spPr bwMode="auto">
          <a:xfrm>
            <a:off x="0" y="4711065"/>
            <a:ext cx="8497888" cy="456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dirty="0">
                <a:solidFill>
                  <a:srgbClr val="FF3300"/>
                </a:solidFill>
              </a:rPr>
              <a:t> </a:t>
            </a:r>
            <a:r>
              <a:rPr lang="zh-CN" altLang="en-US" dirty="0" smtClean="0">
                <a:solidFill>
                  <a:srgbClr val="FF3300"/>
                </a:solidFill>
              </a:rPr>
              <a:t>  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6226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6D35120A-64CF-485E-B2CF-8E12E4C637CA}" type="slidenum">
              <a:rPr lang="zh-CN" altLang="en-US"/>
              <a:pPr>
                <a:defRPr/>
              </a:pPr>
              <a:t>79</a:t>
            </a:fld>
            <a:endParaRPr lang="en-US" altLang="zh-CN"/>
          </a:p>
        </p:txBody>
      </p:sp>
      <p:sp>
        <p:nvSpPr>
          <p:cNvPr id="60418" name="内容占位符 1"/>
          <p:cNvSpPr>
            <a:spLocks noGrp="1"/>
          </p:cNvSpPr>
          <p:nvPr>
            <p:ph/>
          </p:nvPr>
        </p:nvSpPr>
        <p:spPr>
          <a:xfrm>
            <a:off x="0" y="609600"/>
            <a:ext cx="9144000" cy="5410200"/>
          </a:xfrm>
        </p:spPr>
        <p:txBody>
          <a:bodyPr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 smtClean="0">
                <a:ea typeface="宋体" charset="-122"/>
              </a:rPr>
              <a:t>        选</a:t>
            </a:r>
            <a:r>
              <a:rPr lang="zh-CN" altLang="en-US" dirty="0">
                <a:ea typeface="宋体" charset="-122"/>
              </a:rPr>
              <a:t>通</a:t>
            </a:r>
            <a:r>
              <a:rPr lang="en-US" altLang="zh-CN" dirty="0">
                <a:ea typeface="宋体" charset="-122"/>
              </a:rPr>
              <a:t>I/O</a:t>
            </a:r>
            <a:r>
              <a:rPr lang="zh-CN" altLang="en-US" dirty="0">
                <a:ea typeface="宋体" charset="-122"/>
              </a:rPr>
              <a:t>方式又可分为选通</a:t>
            </a:r>
            <a:r>
              <a:rPr lang="en-US" altLang="zh-CN" dirty="0">
                <a:ea typeface="宋体" charset="-122"/>
              </a:rPr>
              <a:t>I/O</a:t>
            </a:r>
            <a:r>
              <a:rPr lang="zh-CN" altLang="en-US" dirty="0">
                <a:ea typeface="宋体" charset="-122"/>
              </a:rPr>
              <a:t>数据输入和选通</a:t>
            </a:r>
            <a:r>
              <a:rPr lang="en-US" altLang="zh-CN" dirty="0">
                <a:ea typeface="宋体" charset="-122"/>
              </a:rPr>
              <a:t>I/O</a:t>
            </a:r>
            <a:r>
              <a:rPr lang="zh-CN" altLang="en-US" dirty="0">
                <a:ea typeface="宋体" charset="-122"/>
              </a:rPr>
              <a:t>数据输出两种方式。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 smtClean="0">
                <a:ea typeface="宋体" charset="-122"/>
              </a:rPr>
              <a:t>        ① </a:t>
            </a:r>
            <a:r>
              <a:rPr lang="zh-CN" altLang="en-US" dirty="0">
                <a:ea typeface="宋体" charset="-122"/>
              </a:rPr>
              <a:t>选通</a:t>
            </a:r>
            <a:r>
              <a:rPr lang="en-US" altLang="zh-CN" dirty="0">
                <a:ea typeface="宋体" charset="-122"/>
              </a:rPr>
              <a:t>I/O</a:t>
            </a:r>
            <a:r>
              <a:rPr lang="zh-CN" altLang="en-US" dirty="0">
                <a:ea typeface="宋体" charset="-122"/>
              </a:rPr>
              <a:t>数据输入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>
                <a:ea typeface="宋体" charset="-122"/>
              </a:rPr>
              <a:t>    </a:t>
            </a:r>
            <a:r>
              <a:rPr lang="zh-CN" altLang="en-US" dirty="0" smtClean="0">
                <a:ea typeface="宋体" charset="-122"/>
              </a:rPr>
              <a:t>    </a:t>
            </a:r>
            <a:r>
              <a:rPr lang="en-US" altLang="zh-CN" dirty="0">
                <a:ea typeface="宋体" charset="-122"/>
              </a:rPr>
              <a:t>PA</a:t>
            </a:r>
            <a:r>
              <a:rPr lang="zh-CN" altLang="en-US" dirty="0">
                <a:ea typeface="宋体" charset="-122"/>
              </a:rPr>
              <a:t>口和</a:t>
            </a:r>
            <a:r>
              <a:rPr lang="en-US" altLang="zh-CN" dirty="0">
                <a:ea typeface="宋体" charset="-122"/>
              </a:rPr>
              <a:t>PB</a:t>
            </a:r>
            <a:r>
              <a:rPr lang="zh-CN" altLang="en-US" dirty="0">
                <a:ea typeface="宋体" charset="-122"/>
              </a:rPr>
              <a:t>口都可设定为本方式</a:t>
            </a:r>
            <a:r>
              <a:rPr lang="zh-CN" altLang="en-US" dirty="0" smtClean="0">
                <a:ea typeface="宋体" charset="-122"/>
              </a:rPr>
              <a:t>。</a:t>
            </a:r>
            <a:endParaRPr lang="en-US" altLang="zh-CN" dirty="0" smtClean="0">
              <a:ea typeface="宋体" charset="-122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>
                <a:ea typeface="宋体" charset="-122"/>
              </a:rPr>
              <a:t> </a:t>
            </a:r>
            <a:r>
              <a:rPr lang="en-US" altLang="zh-CN" dirty="0" smtClean="0">
                <a:ea typeface="宋体" charset="-122"/>
              </a:rPr>
              <a:t>       </a:t>
            </a:r>
            <a:r>
              <a:rPr lang="zh-CN" altLang="en-US" dirty="0" smtClean="0">
                <a:ea typeface="宋体" charset="-122"/>
              </a:rPr>
              <a:t>若命</a:t>
            </a:r>
            <a:r>
              <a:rPr lang="zh-CN" altLang="en-US" dirty="0">
                <a:ea typeface="宋体" charset="-122"/>
              </a:rPr>
              <a:t>令字中</a:t>
            </a:r>
            <a:r>
              <a:rPr lang="en-US" altLang="zh-CN" dirty="0">
                <a:ea typeface="宋体" charset="-122"/>
              </a:rPr>
              <a:t>D0=0</a:t>
            </a:r>
            <a:r>
              <a:rPr lang="zh-CN" altLang="en-US" dirty="0">
                <a:ea typeface="宋体" charset="-122"/>
              </a:rPr>
              <a:t>且</a:t>
            </a:r>
            <a:r>
              <a:rPr lang="en-US" altLang="zh-CN" dirty="0">
                <a:ea typeface="宋体" charset="-122"/>
              </a:rPr>
              <a:t>D3</a:t>
            </a:r>
            <a:r>
              <a:rPr lang="zh-CN" altLang="en-US" dirty="0">
                <a:ea typeface="宋体" charset="-122"/>
              </a:rPr>
              <a:t>、</a:t>
            </a:r>
            <a:r>
              <a:rPr lang="en-US" altLang="zh-CN" dirty="0">
                <a:ea typeface="宋体" charset="-122"/>
              </a:rPr>
              <a:t>D2=10</a:t>
            </a:r>
            <a:r>
              <a:rPr lang="zh-CN" altLang="en-US" dirty="0">
                <a:ea typeface="宋体" charset="-122"/>
              </a:rPr>
              <a:t>，则</a:t>
            </a:r>
            <a:r>
              <a:rPr lang="en-US" altLang="zh-CN" dirty="0">
                <a:ea typeface="宋体" charset="-122"/>
              </a:rPr>
              <a:t>PA</a:t>
            </a:r>
            <a:r>
              <a:rPr lang="zh-CN" altLang="en-US" dirty="0">
                <a:ea typeface="宋体" charset="-122"/>
              </a:rPr>
              <a:t>口设定为本工作方式</a:t>
            </a:r>
            <a:r>
              <a:rPr lang="zh-CN" altLang="en-US" dirty="0" smtClean="0">
                <a:ea typeface="宋体" charset="-122"/>
              </a:rPr>
              <a:t>；    </a:t>
            </a:r>
            <a:endParaRPr lang="en-US" altLang="zh-CN" dirty="0" smtClean="0">
              <a:ea typeface="宋体" charset="-122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>
                <a:ea typeface="宋体" charset="-122"/>
              </a:rPr>
              <a:t> </a:t>
            </a:r>
            <a:r>
              <a:rPr lang="en-US" altLang="zh-CN" dirty="0" smtClean="0">
                <a:ea typeface="宋体" charset="-122"/>
              </a:rPr>
              <a:t>       </a:t>
            </a:r>
            <a:r>
              <a:rPr lang="zh-CN" altLang="en-US" dirty="0" smtClean="0">
                <a:ea typeface="宋体" charset="-122"/>
              </a:rPr>
              <a:t>若命</a:t>
            </a:r>
            <a:r>
              <a:rPr lang="zh-CN" altLang="en-US" dirty="0">
                <a:ea typeface="宋体" charset="-122"/>
              </a:rPr>
              <a:t>令字中</a:t>
            </a:r>
            <a:r>
              <a:rPr lang="en-US" altLang="zh-CN" dirty="0">
                <a:ea typeface="宋体" charset="-122"/>
              </a:rPr>
              <a:t>D1= 0</a:t>
            </a:r>
            <a:r>
              <a:rPr lang="zh-CN" altLang="en-US" dirty="0" smtClean="0">
                <a:ea typeface="宋体" charset="-122"/>
              </a:rPr>
              <a:t>且</a:t>
            </a:r>
            <a:r>
              <a:rPr lang="en-US" altLang="zh-CN" dirty="0" smtClean="0">
                <a:ea typeface="宋体" charset="-122"/>
              </a:rPr>
              <a:t>D3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D2=11</a:t>
            </a:r>
            <a:r>
              <a:rPr lang="zh-CN" altLang="en-US" dirty="0" smtClean="0"/>
              <a:t>，则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口设定为本工作方式。  </a:t>
            </a:r>
            <a:endParaRPr lang="en-US" altLang="zh-CN" dirty="0" smtClean="0"/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/>
              <a:t> </a:t>
            </a:r>
            <a:r>
              <a:rPr lang="en-US" altLang="zh-CN" dirty="0" smtClean="0"/>
              <a:t>       </a:t>
            </a:r>
            <a:r>
              <a:rPr lang="zh-CN" altLang="en-US" dirty="0" smtClean="0"/>
              <a:t>本工作方式和</a:t>
            </a:r>
            <a:r>
              <a:rPr lang="en-US" altLang="zh-CN" dirty="0" smtClean="0">
                <a:ea typeface="宋体" charset="-122"/>
              </a:rPr>
              <a:t>82C55</a:t>
            </a:r>
            <a:r>
              <a:rPr lang="zh-CN" altLang="en-US" dirty="0" smtClean="0"/>
              <a:t>的选通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输入情况类似，如</a:t>
            </a:r>
            <a:r>
              <a:rPr lang="zh-CN" altLang="en-US" b="1" dirty="0" smtClean="0">
                <a:solidFill>
                  <a:srgbClr val="FF3300"/>
                </a:solidFill>
                <a:hlinkClick r:id="rId2" action="ppaction://hlinksldjump"/>
              </a:rPr>
              <a:t>图</a:t>
            </a:r>
            <a:r>
              <a:rPr lang="en-US" altLang="zh-CN" b="1" dirty="0" smtClean="0">
                <a:solidFill>
                  <a:srgbClr val="FF3300"/>
                </a:solidFill>
                <a:hlinkClick r:id="rId2" action="ppaction://hlinksldjump"/>
              </a:rPr>
              <a:t>12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  <a:hlinkClick r:id="rId2" action="ppaction://hlinksldjump"/>
              </a:rPr>
              <a:t>-17</a:t>
            </a:r>
            <a:r>
              <a:rPr lang="zh-CN" altLang="en-US" b="1" dirty="0" smtClean="0">
                <a:solidFill>
                  <a:srgbClr val="FF3300"/>
                </a:solidFill>
                <a:hlinkClick r:id="rId2" action="ppaction://hlinksldjump"/>
              </a:rPr>
              <a:t>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  <a:hlinkClick r:id="rId2" action="ppaction://hlinksldjump"/>
              </a:rPr>
              <a:t>a</a:t>
            </a:r>
            <a:r>
              <a:rPr lang="zh-CN" altLang="en-US" b="1" dirty="0" smtClean="0">
                <a:solidFill>
                  <a:srgbClr val="FF3300"/>
                </a:solidFill>
                <a:hlinkClick r:id="rId2" action="ppaction://hlinksldjump"/>
              </a:rPr>
              <a:t>）</a:t>
            </a:r>
            <a:r>
              <a:rPr lang="zh-CN" altLang="en-US" dirty="0" smtClean="0"/>
              <a:t>所示</a:t>
            </a:r>
            <a:r>
              <a:rPr lang="zh-CN" altLang="en-US" b="1" dirty="0" smtClean="0"/>
              <a:t>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40147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80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12845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sz="2400" b="1" kern="0" dirty="0" smtClean="0">
                <a:solidFill>
                  <a:srgbClr val="3333CC"/>
                </a:solidFill>
                <a:latin typeface="Arial"/>
                <a:ea typeface="幼圆"/>
              </a:rPr>
              <a:t>        ② 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选通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I/O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数据输出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 smtClean="0">
                <a:solidFill>
                  <a:srgbClr val="FF3300"/>
                </a:solidFill>
                <a:latin typeface="Arial"/>
                <a:ea typeface="宋体" charset="-122"/>
              </a:rPr>
              <a:t>        PA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口和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PB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口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都可设定为本方式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若</a:t>
            </a:r>
            <a:r>
              <a:rPr lang="zh-CN" altLang="en-US" sz="2400" b="1" kern="0" dirty="0" smtClean="0">
                <a:solidFill>
                  <a:srgbClr val="FF3300"/>
                </a:solidFill>
                <a:latin typeface="Arial"/>
                <a:ea typeface="幼圆"/>
              </a:rPr>
              <a:t>命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令字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D0=1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且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D3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D2=10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，则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PA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口设定为本工作方式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若</a:t>
            </a:r>
            <a:r>
              <a:rPr lang="zh-CN" altLang="en-US" sz="2400" b="1" kern="0" dirty="0" smtClean="0">
                <a:solidFill>
                  <a:srgbClr val="FF3300"/>
                </a:solidFill>
                <a:latin typeface="Arial"/>
                <a:ea typeface="幼圆"/>
              </a:rPr>
              <a:t>命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令字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D1=1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且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D3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、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D2=11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，则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PB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口设定为本工作方式。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        选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通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I/O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数据的输出过程也和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82C55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的选通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I/O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输出情况类似，</a:t>
            </a:r>
            <a:r>
              <a:rPr lang="zh-CN" altLang="en-US" sz="2400" b="1" kern="0" dirty="0" smtClean="0">
                <a:solidFill>
                  <a:srgbClr val="FF3300"/>
                </a:solidFill>
                <a:latin typeface="Arial"/>
                <a:ea typeface="幼圆"/>
                <a:hlinkClick r:id="rId3" action="ppaction://hlinksldjump"/>
              </a:rPr>
              <a:t>图</a:t>
            </a:r>
            <a:r>
              <a:rPr lang="en-US" altLang="zh-CN" sz="2400" b="1" kern="0" dirty="0" smtClean="0">
                <a:solidFill>
                  <a:srgbClr val="FF3300"/>
                </a:solidFill>
                <a:latin typeface="Arial"/>
                <a:ea typeface="幼圆"/>
                <a:hlinkClick r:id="rId3" action="ppaction://hlinksldjump"/>
              </a:rPr>
              <a:t>12</a:t>
            </a:r>
            <a:r>
              <a:rPr lang="en-US" altLang="zh-CN" sz="2400" b="1" kern="0" dirty="0" smtClean="0">
                <a:solidFill>
                  <a:srgbClr val="FF3300"/>
                </a:solidFill>
                <a:latin typeface="Arial"/>
                <a:ea typeface="宋体" charset="-122"/>
                <a:hlinkClick r:id="rId3" action="ppaction://hlinksldjump"/>
              </a:rPr>
              <a:t>-17</a:t>
            </a:r>
            <a:r>
              <a:rPr lang="zh-CN" altLang="en-US" sz="2400" b="1" kern="0" dirty="0" smtClean="0">
                <a:solidFill>
                  <a:srgbClr val="FF3300"/>
                </a:solidFill>
                <a:latin typeface="Arial"/>
                <a:ea typeface="幼圆"/>
                <a:hlinkClick r:id="rId3" action="ppaction://hlinksldjump"/>
              </a:rPr>
              <a:t>（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  <a:hlinkClick r:id="rId3" action="ppaction://hlinksldjump"/>
              </a:rPr>
              <a:t>b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  <a:hlinkClick r:id="rId3" action="ppaction://hlinksldjump"/>
              </a:rPr>
              <a:t>）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所示为选通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I/O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数据输出的示意图。</a:t>
            </a:r>
          </a:p>
        </p:txBody>
      </p:sp>
    </p:spTree>
    <p:extLst>
      <p:ext uri="{BB962C8B-B14F-4D97-AF65-F5344CB8AC3E}">
        <p14:creationId xmlns:p14="http://schemas.microsoft.com/office/powerpoint/2010/main" val="144961665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7B7E1608-A30B-4524-92FC-CD36C20F89E5}" type="slidenum">
              <a:rPr lang="zh-CN" altLang="en-US"/>
              <a:pPr>
                <a:defRPr/>
              </a:pPr>
              <a:t>81</a:t>
            </a:fld>
            <a:endParaRPr lang="en-US" altLang="zh-CN"/>
          </a:p>
        </p:txBody>
      </p:sp>
      <p:sp>
        <p:nvSpPr>
          <p:cNvPr id="61442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		</a:t>
            </a:r>
            <a:endParaRPr lang="zh-CN" altLang="en-US" sz="2000" dirty="0" smtClean="0">
              <a:solidFill>
                <a:srgbClr val="3333CC"/>
              </a:solidFill>
            </a:endParaRPr>
          </a:p>
        </p:txBody>
      </p:sp>
      <p:pic>
        <p:nvPicPr>
          <p:cNvPr id="61452" name="Picture 12" descr="9-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100" y="650875"/>
            <a:ext cx="6565899" cy="561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04800" y="5805785"/>
            <a:ext cx="36824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幼圆"/>
              </a:rPr>
              <a:t> </a:t>
            </a:r>
            <a:r>
              <a:rPr lang="zh-CN" altLang="en-US" sz="2000" b="1" kern="0" dirty="0">
                <a:solidFill>
                  <a:srgbClr val="FF3300"/>
                </a:solidFill>
                <a:latin typeface="Arial"/>
                <a:ea typeface="幼圆"/>
              </a:rPr>
              <a:t>图</a:t>
            </a:r>
            <a:r>
              <a:rPr lang="en-US" altLang="zh-CN" sz="2000" b="1" kern="0" dirty="0">
                <a:solidFill>
                  <a:srgbClr val="FF3300"/>
                </a:solidFill>
                <a:latin typeface="Arial"/>
                <a:ea typeface="幼圆"/>
              </a:rPr>
              <a:t>12</a:t>
            </a:r>
            <a:r>
              <a:rPr lang="en-US" altLang="zh-CN" sz="2000" b="1" kern="0" dirty="0">
                <a:solidFill>
                  <a:srgbClr val="FF3300"/>
                </a:solidFill>
                <a:latin typeface="Arial"/>
                <a:ea typeface="宋体" charset="-122"/>
              </a:rPr>
              <a:t>-17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     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选通</a:t>
            </a:r>
            <a:r>
              <a:rPr lang="en-US" altLang="zh-CN" sz="2000" b="1" kern="0" dirty="0">
                <a:solidFill>
                  <a:srgbClr val="3333CC"/>
                </a:solidFill>
                <a:latin typeface="Arial"/>
                <a:ea typeface="宋体" charset="-122"/>
              </a:rPr>
              <a:t>I/O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方式示意图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5301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610771DE-6314-4D27-9B59-49AC06BB6707}" type="slidenum">
              <a:rPr lang="zh-CN" altLang="en-US"/>
              <a:pPr>
                <a:defRPr/>
              </a:pPr>
              <a:t>82</a:t>
            </a:fld>
            <a:endParaRPr lang="en-US" altLang="zh-CN"/>
          </a:p>
        </p:txBody>
      </p:sp>
      <p:sp>
        <p:nvSpPr>
          <p:cNvPr id="62466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3</a:t>
            </a:r>
            <a:r>
              <a:rPr lang="zh-CN" altLang="en-US" b="1" dirty="0" smtClean="0">
                <a:solidFill>
                  <a:srgbClr val="FF3300"/>
                </a:solidFill>
              </a:rPr>
              <a:t>．内部计数器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/</a:t>
            </a:r>
            <a:r>
              <a:rPr lang="zh-CN" altLang="en-US" b="1" dirty="0" smtClean="0">
                <a:solidFill>
                  <a:srgbClr val="FF3300"/>
                </a:solidFill>
              </a:rPr>
              <a:t>计数器及使用</a:t>
            </a:r>
          </a:p>
          <a:p>
            <a:pPr>
              <a:lnSpc>
                <a:spcPct val="130000"/>
              </a:lnSpc>
            </a:pP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14</a:t>
            </a:r>
            <a:r>
              <a:rPr lang="zh-CN" altLang="en-US" b="1" dirty="0" smtClean="0">
                <a:solidFill>
                  <a:srgbClr val="3333CC"/>
                </a:solidFill>
              </a:rPr>
              <a:t>位</a:t>
            </a:r>
            <a:r>
              <a:rPr lang="zh-CN" altLang="en-US" dirty="0" smtClean="0"/>
              <a:t>的计数器</a:t>
            </a:r>
            <a:r>
              <a:rPr lang="en-US" altLang="zh-CN" dirty="0" smtClean="0">
                <a:ea typeface="宋体" charset="-122"/>
              </a:rPr>
              <a:t>/</a:t>
            </a:r>
            <a:r>
              <a:rPr lang="zh-CN" altLang="en-US" dirty="0" smtClean="0"/>
              <a:t>计数器，</a:t>
            </a:r>
            <a:r>
              <a:rPr lang="en-US" altLang="zh-CN" dirty="0" smtClean="0">
                <a:ea typeface="宋体" charset="-122"/>
              </a:rPr>
              <a:t>CPU</a:t>
            </a:r>
            <a:r>
              <a:rPr lang="zh-CN" altLang="en-US" dirty="0" smtClean="0"/>
              <a:t>可通过</a:t>
            </a:r>
            <a:r>
              <a:rPr lang="zh-CN" altLang="en-US" b="1" dirty="0" smtClean="0">
                <a:solidFill>
                  <a:srgbClr val="FF3300"/>
                </a:solidFill>
              </a:rPr>
              <a:t>软件</a:t>
            </a:r>
            <a:r>
              <a:rPr lang="zh-CN" altLang="en-US" b="1" dirty="0" smtClean="0">
                <a:solidFill>
                  <a:srgbClr val="3333CC"/>
                </a:solidFill>
              </a:rPr>
              <a:t>来选择计数长度和计数方式</a:t>
            </a:r>
            <a:r>
              <a:rPr lang="zh-CN" altLang="en-US" dirty="0" smtClean="0"/>
              <a:t>。计数长度和计数方式由写入计数器的控制字来确定。计数器的格式如</a:t>
            </a:r>
            <a:r>
              <a:rPr lang="zh-CN" altLang="en-US" b="1" dirty="0" smtClean="0">
                <a:solidFill>
                  <a:srgbClr val="FF3300"/>
                </a:solidFill>
              </a:rPr>
              <a:t>图</a:t>
            </a:r>
            <a:r>
              <a:rPr lang="en-US" altLang="zh-CN" b="1" dirty="0" smtClean="0">
                <a:solidFill>
                  <a:srgbClr val="FF3300"/>
                </a:solidFill>
              </a:rPr>
              <a:t>12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-18</a:t>
            </a:r>
            <a:r>
              <a:rPr lang="zh-CN" altLang="en-US" dirty="0" smtClean="0"/>
              <a:t>所示。</a:t>
            </a:r>
            <a:endParaRPr lang="en-US" altLang="zh-CN" dirty="0" smtClean="0"/>
          </a:p>
          <a:p>
            <a:pPr>
              <a:lnSpc>
                <a:spcPct val="130000"/>
              </a:lnSpc>
            </a:pPr>
            <a:endParaRPr lang="en-US" altLang="zh-CN" dirty="0" smtClean="0"/>
          </a:p>
          <a:p>
            <a:pPr>
              <a:lnSpc>
                <a:spcPct val="130000"/>
              </a:lnSpc>
            </a:pPr>
            <a:endParaRPr lang="en-US" altLang="zh-CN" dirty="0" smtClean="0"/>
          </a:p>
          <a:p>
            <a:pPr>
              <a:lnSpc>
                <a:spcPct val="130000"/>
              </a:lnSpc>
            </a:pPr>
            <a:endParaRPr lang="en-US" altLang="zh-CN" dirty="0" smtClean="0"/>
          </a:p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rgbClr val="FF3300"/>
                </a:solidFill>
              </a:rPr>
              <a:t>                   </a:t>
            </a:r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</a:t>
            </a:r>
            <a:r>
              <a:rPr lang="en-US" altLang="zh-CN" sz="2000" b="1" dirty="0" smtClean="0">
                <a:solidFill>
                  <a:srgbClr val="FF3300"/>
                </a:solidFill>
                <a:ea typeface="宋体" charset="-122"/>
              </a:rPr>
              <a:t>-18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81C55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计数器的格式</a:t>
            </a:r>
          </a:p>
          <a:p>
            <a:pPr>
              <a:lnSpc>
                <a:spcPct val="130000"/>
              </a:lnSpc>
            </a:pPr>
            <a:r>
              <a:rPr lang="zh-CN" altLang="en-US" dirty="0" smtClean="0"/>
              <a:t>其中，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T13</a:t>
            </a:r>
            <a:r>
              <a:rPr lang="zh-CN" altLang="en-US" b="1" dirty="0" smtClean="0">
                <a:solidFill>
                  <a:srgbClr val="FF3300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T0</a:t>
            </a:r>
            <a:r>
              <a:rPr lang="zh-CN" altLang="en-US" dirty="0" smtClean="0"/>
              <a:t>为计数器的计数位；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M2</a:t>
            </a:r>
            <a:r>
              <a:rPr lang="zh-CN" altLang="en-US" b="1" dirty="0" smtClean="0">
                <a:solidFill>
                  <a:srgbClr val="FF3300"/>
                </a:solidFill>
              </a:rPr>
              <a:t>、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M1</a:t>
            </a:r>
            <a:r>
              <a:rPr lang="zh-CN" altLang="en-US" dirty="0" smtClean="0"/>
              <a:t>用来设置计数器的输出方式。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计数器的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4</a:t>
            </a:r>
            <a:r>
              <a:rPr lang="zh-CN" altLang="en-US" b="1" dirty="0" smtClean="0">
                <a:solidFill>
                  <a:srgbClr val="3333CC"/>
                </a:solidFill>
              </a:rPr>
              <a:t>种工作方式</a:t>
            </a:r>
            <a:r>
              <a:rPr lang="zh-CN" altLang="en-US" dirty="0" smtClean="0"/>
              <a:t>及对应的</a:t>
            </a:r>
            <a:r>
              <a:rPr lang="zh-CN" altLang="en-US" dirty="0" smtClean="0">
                <a:ea typeface="宋体" charset="-122"/>
              </a:rPr>
              <a:t> </a:t>
            </a:r>
            <a:r>
              <a:rPr lang="zh-CN" altLang="en-US" b="1" dirty="0" smtClean="0">
                <a:solidFill>
                  <a:srgbClr val="3333CC"/>
                </a:solidFill>
              </a:rPr>
              <a:t>引脚输出波形</a:t>
            </a:r>
            <a:r>
              <a:rPr lang="zh-CN" altLang="en-US" dirty="0" smtClean="0"/>
              <a:t>如</a:t>
            </a:r>
            <a:r>
              <a:rPr lang="zh-CN" altLang="en-US" b="1" dirty="0" smtClean="0">
                <a:solidFill>
                  <a:srgbClr val="FF3300"/>
                </a:solidFill>
                <a:hlinkClick r:id="" action="ppaction://hlinkshowjump?jump=nextslide"/>
              </a:rPr>
              <a:t>图</a:t>
            </a:r>
            <a:r>
              <a:rPr lang="en-US" altLang="zh-CN" b="1" dirty="0" smtClean="0">
                <a:solidFill>
                  <a:srgbClr val="FF3300"/>
                </a:solidFill>
                <a:hlinkClick r:id="" action="ppaction://hlinkshowjump?jump=nextslide"/>
              </a:rPr>
              <a:t>12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  <a:hlinkClick r:id="" action="ppaction://hlinkshowjump?jump=nextslide"/>
              </a:rPr>
              <a:t>-19</a:t>
            </a:r>
            <a:r>
              <a:rPr lang="zh-CN" altLang="en-US" dirty="0" smtClean="0"/>
              <a:t>所示。</a:t>
            </a:r>
          </a:p>
          <a:p>
            <a:pPr>
              <a:lnSpc>
                <a:spcPct val="130000"/>
              </a:lnSpc>
            </a:pPr>
            <a:endParaRPr lang="zh-CN" altLang="en-US" dirty="0" smtClean="0"/>
          </a:p>
          <a:p>
            <a:pPr>
              <a:lnSpc>
                <a:spcPct val="130000"/>
              </a:lnSpc>
            </a:pPr>
            <a:endParaRPr lang="zh-CN" altLang="en-US" dirty="0" smtClean="0"/>
          </a:p>
        </p:txBody>
      </p:sp>
      <p:pic>
        <p:nvPicPr>
          <p:cNvPr id="62475" name="Picture 11" descr="9-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636838"/>
            <a:ext cx="6983412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69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00D1063E-5459-4565-9C94-54AF4223B2B4}" type="slidenum">
              <a:rPr lang="zh-CN" altLang="en-US"/>
              <a:pPr>
                <a:defRPr/>
              </a:pPr>
              <a:t>83</a:t>
            </a:fld>
            <a:endParaRPr lang="en-US" altLang="zh-CN"/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1738004" y="5734050"/>
            <a:ext cx="610455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12-19</a:t>
            </a:r>
            <a:r>
              <a:rPr lang="en-US" altLang="zh-CN" sz="2000" b="1" dirty="0" smtClean="0"/>
              <a:t>      </a:t>
            </a:r>
            <a:r>
              <a:rPr lang="en-US" altLang="zh-CN" sz="2000" b="1" dirty="0">
                <a:solidFill>
                  <a:srgbClr val="3333CC"/>
                </a:solidFill>
              </a:rPr>
              <a:t>81C55</a:t>
            </a:r>
            <a:r>
              <a:rPr lang="zh-CN" altLang="en-US" sz="2000" b="1" dirty="0">
                <a:solidFill>
                  <a:srgbClr val="3333CC"/>
                </a:solidFill>
              </a:rPr>
              <a:t>计数器工作方式及 引脚输出波形</a:t>
            </a:r>
          </a:p>
        </p:txBody>
      </p:sp>
      <p:pic>
        <p:nvPicPr>
          <p:cNvPr id="63501" name="Picture 13" descr="9-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196975"/>
            <a:ext cx="6200775" cy="371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999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F22CCCFE-4E39-4009-A154-44E6B40A3C4A}" type="slidenum">
              <a:rPr lang="zh-CN" altLang="en-US"/>
              <a:pPr>
                <a:defRPr/>
              </a:pPr>
              <a:t>84</a:t>
            </a:fld>
            <a:endParaRPr lang="en-US" altLang="zh-CN"/>
          </a:p>
        </p:txBody>
      </p:sp>
      <p:sp>
        <p:nvSpPr>
          <p:cNvPr id="64514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>
              <a:lnSpc>
                <a:spcPct val="140000"/>
              </a:lnSpc>
            </a:pPr>
            <a:r>
              <a:rPr lang="zh-CN" altLang="en-US" b="1" dirty="0" smtClean="0">
                <a:solidFill>
                  <a:srgbClr val="FF3300"/>
                </a:solidFill>
              </a:rPr>
              <a:t>任何时候</a:t>
            </a:r>
            <a:r>
              <a:rPr lang="zh-CN" altLang="en-US" dirty="0" smtClean="0"/>
              <a:t>都可设置计数器</a:t>
            </a:r>
            <a:r>
              <a:rPr lang="zh-CN" altLang="en-US" b="1" dirty="0" smtClean="0">
                <a:solidFill>
                  <a:srgbClr val="FF3300"/>
                </a:solidFill>
              </a:rPr>
              <a:t>长度</a:t>
            </a:r>
            <a:r>
              <a:rPr lang="zh-CN" altLang="en-US" dirty="0" smtClean="0"/>
              <a:t>和</a:t>
            </a:r>
            <a:r>
              <a:rPr lang="zh-CN" altLang="en-US" b="1" dirty="0" smtClean="0">
                <a:solidFill>
                  <a:srgbClr val="FF3300"/>
                </a:solidFill>
              </a:rPr>
              <a:t>工作方式，</a:t>
            </a:r>
            <a:r>
              <a:rPr lang="zh-CN" altLang="en-US" dirty="0" smtClean="0"/>
              <a:t>将控制字写入控制寄存器。</a:t>
            </a:r>
            <a:r>
              <a:rPr lang="zh-CN" altLang="en-US" b="1" dirty="0" smtClean="0">
                <a:solidFill>
                  <a:srgbClr val="3333CC"/>
                </a:solidFill>
              </a:rPr>
              <a:t>如果计数器正在计数</a:t>
            </a:r>
            <a:r>
              <a:rPr lang="zh-CN" altLang="en-US" dirty="0" smtClean="0">
                <a:solidFill>
                  <a:srgbClr val="3333CC"/>
                </a:solidFill>
              </a:rPr>
              <a:t>，</a:t>
            </a:r>
            <a:r>
              <a:rPr lang="zh-CN" altLang="en-US" dirty="0" smtClean="0"/>
              <a:t>只有在</a:t>
            </a:r>
            <a:r>
              <a:rPr lang="zh-CN" altLang="en-US" b="1" dirty="0" smtClean="0">
                <a:solidFill>
                  <a:srgbClr val="3333CC"/>
                </a:solidFill>
              </a:rPr>
              <a:t>写入启动命令</a:t>
            </a:r>
            <a:r>
              <a:rPr lang="zh-CN" altLang="en-US" dirty="0" smtClean="0"/>
              <a:t>后，计数器</a:t>
            </a:r>
            <a:r>
              <a:rPr lang="zh-CN" altLang="en-US" b="1" dirty="0" smtClean="0">
                <a:solidFill>
                  <a:srgbClr val="3333CC"/>
                </a:solidFill>
              </a:rPr>
              <a:t>才接收新计数长度</a:t>
            </a:r>
            <a:r>
              <a:rPr lang="zh-CN" altLang="en-US" dirty="0" smtClean="0"/>
              <a:t>并按新的工作方式计数。</a:t>
            </a:r>
          </a:p>
          <a:p>
            <a:pPr fontAlgn="ctr">
              <a:lnSpc>
                <a:spcPct val="140000"/>
              </a:lnSpc>
            </a:pPr>
            <a:r>
              <a:rPr lang="zh-CN" altLang="en-US" dirty="0" smtClean="0"/>
              <a:t>若写入计数器的</a:t>
            </a:r>
            <a:r>
              <a:rPr lang="zh-CN" altLang="en-US" b="1" dirty="0" smtClean="0">
                <a:solidFill>
                  <a:srgbClr val="3333CC"/>
                </a:solidFill>
              </a:rPr>
              <a:t>初值为</a:t>
            </a:r>
            <a:r>
              <a:rPr lang="zh-CN" altLang="en-US" b="1" dirty="0" smtClean="0">
                <a:solidFill>
                  <a:srgbClr val="FF3300"/>
                </a:solidFill>
              </a:rPr>
              <a:t>奇数</a:t>
            </a:r>
            <a:r>
              <a:rPr lang="zh-CN" altLang="en-US" dirty="0" smtClean="0"/>
              <a:t>，</a:t>
            </a:r>
            <a:r>
              <a:rPr lang="zh-CN" altLang="en-US" dirty="0" smtClean="0">
                <a:ea typeface="宋体" charset="-122"/>
              </a:rPr>
              <a:t> </a:t>
            </a:r>
            <a:r>
              <a:rPr lang="zh-CN" altLang="en-US" dirty="0" smtClean="0"/>
              <a:t>引脚的</a:t>
            </a:r>
            <a:r>
              <a:rPr lang="zh-CN" altLang="en-US" b="1" dirty="0" smtClean="0">
                <a:solidFill>
                  <a:srgbClr val="FF3300"/>
                </a:solidFill>
              </a:rPr>
              <a:t>方波输出</a:t>
            </a:r>
            <a:r>
              <a:rPr lang="zh-CN" altLang="en-US" dirty="0" smtClean="0"/>
              <a:t>是</a:t>
            </a:r>
            <a:r>
              <a:rPr lang="zh-CN" altLang="en-US" b="1" dirty="0" smtClean="0">
                <a:solidFill>
                  <a:srgbClr val="FF3300"/>
                </a:solidFill>
              </a:rPr>
              <a:t>不对称</a:t>
            </a:r>
            <a:r>
              <a:rPr lang="zh-CN" altLang="en-US" dirty="0" smtClean="0"/>
              <a:t>的。</a:t>
            </a:r>
            <a:r>
              <a:rPr lang="zh-CN" altLang="en-US" b="1" dirty="0" smtClean="0">
                <a:solidFill>
                  <a:srgbClr val="3333CC"/>
                </a:solidFill>
              </a:rPr>
              <a:t>例如</a:t>
            </a:r>
            <a:r>
              <a:rPr lang="zh-CN" altLang="en-US" dirty="0" smtClean="0">
                <a:solidFill>
                  <a:srgbClr val="3333CC"/>
                </a:solidFill>
              </a:rPr>
              <a:t>，</a:t>
            </a:r>
            <a:r>
              <a:rPr lang="zh-CN" altLang="en-US" b="1" dirty="0" smtClean="0">
                <a:solidFill>
                  <a:srgbClr val="FF3300"/>
                </a:solidFill>
              </a:rPr>
              <a:t>初值为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9</a:t>
            </a:r>
            <a:r>
              <a:rPr lang="zh-CN" altLang="en-US" dirty="0" smtClean="0"/>
              <a:t>时，计数器的输出，在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5</a:t>
            </a:r>
            <a:r>
              <a:rPr lang="zh-CN" altLang="en-US" dirty="0" smtClean="0">
                <a:solidFill>
                  <a:srgbClr val="3333CC"/>
                </a:solidFill>
              </a:rPr>
              <a:t>个</a:t>
            </a:r>
            <a:r>
              <a:rPr lang="zh-CN" altLang="en-US" dirty="0" smtClean="0"/>
              <a:t>计数脉冲周期内为</a:t>
            </a:r>
            <a:r>
              <a:rPr lang="zh-CN" altLang="en-US" b="1" dirty="0" smtClean="0">
                <a:solidFill>
                  <a:srgbClr val="3333CC"/>
                </a:solidFill>
              </a:rPr>
              <a:t>高电平</a:t>
            </a:r>
            <a:r>
              <a:rPr lang="zh-CN" altLang="en-US" dirty="0" smtClean="0"/>
              <a:t>，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4</a:t>
            </a:r>
            <a:r>
              <a:rPr lang="zh-CN" altLang="en-US" dirty="0" smtClean="0">
                <a:solidFill>
                  <a:srgbClr val="3333CC"/>
                </a:solidFill>
              </a:rPr>
              <a:t>个</a:t>
            </a:r>
            <a:r>
              <a:rPr lang="zh-CN" altLang="en-US" dirty="0" smtClean="0"/>
              <a:t>计数脉冲周期内为</a:t>
            </a:r>
            <a:r>
              <a:rPr lang="zh-CN" altLang="en-US" dirty="0" smtClean="0">
                <a:solidFill>
                  <a:srgbClr val="3333CC"/>
                </a:solidFill>
              </a:rPr>
              <a:t>低电平</a:t>
            </a:r>
            <a:r>
              <a:rPr lang="zh-CN" altLang="en-US" dirty="0" smtClean="0"/>
              <a:t>，如</a:t>
            </a:r>
            <a:r>
              <a:rPr lang="zh-CN" altLang="en-US" b="1" dirty="0" smtClean="0">
                <a:solidFill>
                  <a:srgbClr val="3333CC"/>
                </a:solidFill>
              </a:rPr>
              <a:t>图</a:t>
            </a:r>
            <a:r>
              <a:rPr lang="en-US" altLang="zh-CN" b="1" dirty="0" smtClean="0">
                <a:solidFill>
                  <a:srgbClr val="3333CC"/>
                </a:solidFill>
              </a:rPr>
              <a:t>12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-20</a:t>
            </a:r>
            <a:r>
              <a:rPr lang="zh-CN" altLang="en-US" dirty="0" smtClean="0"/>
              <a:t>所示。</a:t>
            </a:r>
            <a:endParaRPr lang="en-US" altLang="zh-CN" dirty="0" smtClean="0"/>
          </a:p>
          <a:p>
            <a:pPr fontAlgn="ctr">
              <a:lnSpc>
                <a:spcPct val="140000"/>
              </a:lnSpc>
            </a:pPr>
            <a:endParaRPr lang="en-US" altLang="zh-CN" dirty="0" smtClean="0"/>
          </a:p>
          <a:p>
            <a:pPr fontAlgn="ctr">
              <a:lnSpc>
                <a:spcPct val="140000"/>
              </a:lnSpc>
            </a:pPr>
            <a:endParaRPr lang="en-US" altLang="zh-CN" dirty="0" smtClean="0"/>
          </a:p>
          <a:p>
            <a:pPr fontAlgn="ctr">
              <a:lnSpc>
                <a:spcPct val="140000"/>
              </a:lnSpc>
            </a:pPr>
            <a:endParaRPr lang="en-US" altLang="zh-CN" dirty="0" smtClean="0"/>
          </a:p>
          <a:p>
            <a:pPr fontAlgn="ctr">
              <a:lnSpc>
                <a:spcPct val="140000"/>
              </a:lnSpc>
            </a:pPr>
            <a:r>
              <a:rPr lang="zh-CN" altLang="en-US" sz="2000" b="1" dirty="0" smtClean="0">
                <a:solidFill>
                  <a:srgbClr val="FF3300"/>
                </a:solidFill>
              </a:rPr>
              <a:t>     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</a:t>
            </a:r>
            <a:r>
              <a:rPr lang="en-US" altLang="zh-CN" sz="2000" b="1" dirty="0" smtClean="0">
                <a:solidFill>
                  <a:srgbClr val="FF3300"/>
                </a:solidFill>
                <a:ea typeface="宋体" charset="-122"/>
              </a:rPr>
              <a:t>-20</a:t>
            </a:r>
            <a:r>
              <a:rPr lang="en-US" altLang="zh-CN" sz="2000" b="1" dirty="0" smtClean="0">
                <a:ea typeface="宋体" charset="-122"/>
              </a:rPr>
              <a:t>  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计数长度为奇数时的不对称方波输出（长度为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9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）</a:t>
            </a:r>
          </a:p>
        </p:txBody>
      </p:sp>
      <p:pic>
        <p:nvPicPr>
          <p:cNvPr id="64523" name="Picture 11" descr="9-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076700"/>
            <a:ext cx="5018087" cy="166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812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CAAF8554-97E1-45E4-8D5B-E582BCA73FF4}" type="slidenum">
              <a:rPr lang="zh-CN" altLang="en-US"/>
              <a:pPr>
                <a:defRPr/>
              </a:pPr>
              <a:t>85</a:t>
            </a:fld>
            <a:endParaRPr lang="en-US" altLang="zh-CN"/>
          </a:p>
        </p:txBody>
      </p:sp>
      <p:sp>
        <p:nvSpPr>
          <p:cNvPr id="65538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>
              <a:lnSpc>
                <a:spcPct val="140000"/>
              </a:lnSpc>
            </a:pPr>
            <a:r>
              <a:rPr lang="zh-CN" altLang="en-US" b="1" dirty="0" smtClean="0">
                <a:solidFill>
                  <a:srgbClr val="FF3300"/>
                </a:solidFill>
              </a:rPr>
              <a:t>注意，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的计数器</a:t>
            </a:r>
            <a:r>
              <a:rPr lang="zh-CN" altLang="en-US" b="1" dirty="0" smtClean="0">
                <a:solidFill>
                  <a:srgbClr val="FF3300"/>
                </a:solidFill>
              </a:rPr>
              <a:t>初值不是从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0</a:t>
            </a:r>
            <a:r>
              <a:rPr lang="zh-CN" altLang="en-US" b="1" dirty="0" smtClean="0">
                <a:solidFill>
                  <a:srgbClr val="FF3300"/>
                </a:solidFill>
              </a:rPr>
              <a:t>开始</a:t>
            </a:r>
            <a:r>
              <a:rPr lang="zh-CN" altLang="en-US" dirty="0" smtClean="0"/>
              <a:t>，</a:t>
            </a:r>
            <a:r>
              <a:rPr lang="zh-CN" altLang="en-US" b="1" dirty="0" smtClean="0">
                <a:solidFill>
                  <a:srgbClr val="FF3300"/>
                </a:solidFill>
              </a:rPr>
              <a:t>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FF3300"/>
                </a:solidFill>
              </a:rPr>
              <a:t>开始</a:t>
            </a:r>
            <a:r>
              <a:rPr lang="zh-CN" altLang="en-US" dirty="0" smtClean="0"/>
              <a:t>。这是因为，如果选择计数器的输出为方波形式（无论是单方波还是连续方波），则规定是从启动计数开始，前一半计数输出为高电平，后一半计数输出为低电平。</a:t>
            </a:r>
            <a:r>
              <a:rPr lang="zh-CN" altLang="en-US" b="1" dirty="0" smtClean="0">
                <a:solidFill>
                  <a:srgbClr val="3333CC"/>
                </a:solidFill>
              </a:rPr>
              <a:t>显然，如果计数初值是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zh-CN" altLang="en-US" b="1" dirty="0" smtClean="0">
                <a:solidFill>
                  <a:srgbClr val="3333CC"/>
                </a:solidFill>
              </a:rPr>
              <a:t>或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3333CC"/>
                </a:solidFill>
              </a:rPr>
              <a:t>，就无法产生这种方波</a:t>
            </a:r>
            <a:r>
              <a:rPr lang="zh-CN" altLang="en-US" dirty="0" smtClean="0"/>
              <a:t>。因此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计数器的写入</a:t>
            </a:r>
            <a:r>
              <a:rPr lang="zh-CN" altLang="en-US" b="1" dirty="0" smtClean="0">
                <a:solidFill>
                  <a:srgbClr val="FF3300"/>
                </a:solidFill>
              </a:rPr>
              <a:t>初值范围是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3FFFH</a:t>
            </a:r>
            <a:r>
              <a:rPr lang="zh-CN" altLang="en-US" b="1" dirty="0" smtClean="0">
                <a:solidFill>
                  <a:srgbClr val="FF3300"/>
                </a:solidFill>
                <a:ea typeface="宋体" charset="-122"/>
              </a:rPr>
              <a:t>～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2H</a:t>
            </a:r>
            <a:r>
              <a:rPr lang="zh-CN" altLang="en-US" dirty="0" smtClean="0"/>
              <a:t>。</a:t>
            </a:r>
          </a:p>
          <a:p>
            <a:pPr>
              <a:lnSpc>
                <a:spcPct val="140000"/>
              </a:lnSpc>
            </a:pPr>
            <a:r>
              <a:rPr lang="zh-CN" altLang="en-US" dirty="0" smtClean="0"/>
              <a:t>如果</a:t>
            </a:r>
            <a:r>
              <a:rPr lang="zh-CN" altLang="en-US" b="1" dirty="0" smtClean="0">
                <a:solidFill>
                  <a:srgbClr val="3333CC"/>
                </a:solidFill>
              </a:rPr>
              <a:t>硬要将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zh-CN" altLang="en-US" b="1" dirty="0" smtClean="0">
                <a:solidFill>
                  <a:srgbClr val="3333CC"/>
                </a:solidFill>
              </a:rPr>
              <a:t>或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1</a:t>
            </a:r>
            <a:r>
              <a:rPr lang="zh-CN" altLang="en-US" b="1" dirty="0" smtClean="0">
                <a:solidFill>
                  <a:srgbClr val="3333CC"/>
                </a:solidFill>
              </a:rPr>
              <a:t>作为初值写入</a:t>
            </a:r>
            <a:r>
              <a:rPr lang="zh-CN" altLang="en-US" dirty="0" smtClean="0"/>
              <a:t>，其效果将与送入</a:t>
            </a:r>
            <a:r>
              <a:rPr lang="zh-CN" altLang="en-US" b="1" dirty="0" smtClean="0">
                <a:solidFill>
                  <a:srgbClr val="3333CC"/>
                </a:solidFill>
              </a:rPr>
              <a:t>初值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2</a:t>
            </a:r>
            <a:r>
              <a:rPr lang="zh-CN" altLang="en-US" dirty="0" smtClean="0"/>
              <a:t>的情况一样。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复位后使计数器停止计数。</a:t>
            </a:r>
            <a:endParaRPr lang="en-US" altLang="zh-CN" dirty="0" smtClean="0"/>
          </a:p>
        </p:txBody>
      </p:sp>
    </p:spTree>
    <p:extLst>
      <p:ext uri="{BB962C8B-B14F-4D97-AF65-F5344CB8AC3E}">
        <p14:creationId xmlns:p14="http://schemas.microsoft.com/office/powerpoint/2010/main" val="328148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86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03611"/>
            <a:ext cx="91440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342900" algn="just">
              <a:lnSpc>
                <a:spcPct val="140000"/>
              </a:lnSpc>
              <a:spcBef>
                <a:spcPct val="20000"/>
              </a:spcBef>
            </a:pPr>
            <a:r>
              <a:rPr lang="en-US" altLang="zh-CN" sz="2400" b="1" dirty="0">
                <a:solidFill>
                  <a:srgbClr val="9900CC"/>
                </a:solidFill>
              </a:rPr>
              <a:t>12.4.4  AT89S51</a:t>
            </a:r>
            <a:r>
              <a:rPr lang="zh-CN" altLang="en-US" sz="2400" b="1" dirty="0">
                <a:solidFill>
                  <a:srgbClr val="9900CC"/>
                </a:solidFill>
              </a:rPr>
              <a:t>单片机与</a:t>
            </a:r>
            <a:r>
              <a:rPr lang="en-US" altLang="zh-CN" sz="2400" b="1" dirty="0">
                <a:solidFill>
                  <a:srgbClr val="9900CC"/>
                </a:solidFill>
              </a:rPr>
              <a:t>81C55</a:t>
            </a:r>
            <a:r>
              <a:rPr lang="zh-CN" altLang="en-US" sz="2400" b="1" dirty="0">
                <a:solidFill>
                  <a:srgbClr val="9900CC"/>
                </a:solidFill>
              </a:rPr>
              <a:t>的接口设计及软件编程</a:t>
            </a:r>
          </a:p>
          <a:p>
            <a:pPr marL="342900" lvl="0" indent="342900" algn="just">
              <a:lnSpc>
                <a:spcPct val="140000"/>
              </a:lnSpc>
              <a:spcBef>
                <a:spcPct val="20000"/>
              </a:spcBef>
            </a:pP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1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．硬件接口电路</a:t>
            </a:r>
          </a:p>
          <a:p>
            <a:pPr marL="342900" lvl="0" indent="342900" algn="just">
              <a:lnSpc>
                <a:spcPct val="140000"/>
              </a:lnSpc>
              <a:spcBef>
                <a:spcPct val="20000"/>
              </a:spcBef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接口如</a:t>
            </a:r>
            <a:r>
              <a:rPr lang="zh-CN" altLang="en-US" sz="2400" b="1" kern="0" dirty="0" smtClean="0">
                <a:solidFill>
                  <a:srgbClr val="3333CC"/>
                </a:solidFill>
                <a:latin typeface="Arial"/>
                <a:ea typeface="幼圆"/>
                <a:hlinkClick r:id="" action="ppaction://hlinkshowjump?jump=nextslide"/>
              </a:rPr>
              <a:t>图</a:t>
            </a:r>
            <a:r>
              <a:rPr lang="en-US" altLang="zh-CN" sz="2400" b="1" kern="0" dirty="0" smtClean="0">
                <a:solidFill>
                  <a:srgbClr val="3333CC"/>
                </a:solidFill>
                <a:latin typeface="Arial"/>
                <a:ea typeface="幼圆"/>
                <a:hlinkClick r:id="" action="ppaction://hlinkshowjump?jump=nextslide"/>
              </a:rPr>
              <a:t>12</a:t>
            </a:r>
            <a:r>
              <a:rPr lang="en-US" altLang="zh-CN" sz="2400" b="1" kern="0" dirty="0" smtClean="0">
                <a:solidFill>
                  <a:srgbClr val="3333CC"/>
                </a:solidFill>
                <a:latin typeface="Arial"/>
                <a:ea typeface="宋体" charset="-122"/>
                <a:hlinkClick r:id="" action="ppaction://hlinkshowjump?jump=nextslide"/>
              </a:rPr>
              <a:t>-21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所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示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zh-CN" altLang="en-US" sz="24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  <p:extLst>
      <p:ext uri="{BB962C8B-B14F-4D97-AF65-F5344CB8AC3E}">
        <p14:creationId xmlns:p14="http://schemas.microsoft.com/office/powerpoint/2010/main" val="218464702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F2E3B1DA-3D16-44BF-82F4-2AC3B84AEF63}" type="slidenum">
              <a:rPr lang="zh-CN" altLang="en-US"/>
              <a:pPr>
                <a:defRPr/>
              </a:pPr>
              <a:t>87</a:t>
            </a:fld>
            <a:endParaRPr lang="en-US" altLang="zh-CN"/>
          </a:p>
        </p:txBody>
      </p:sp>
      <p:pic>
        <p:nvPicPr>
          <p:cNvPr id="66572" name="Picture 12" descr="9-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620713"/>
            <a:ext cx="4983162" cy="504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73" name="Rectangle 13"/>
          <p:cNvSpPr>
            <a:spLocks noChangeArrowheads="1"/>
          </p:cNvSpPr>
          <p:nvPr/>
        </p:nvSpPr>
        <p:spPr bwMode="auto">
          <a:xfrm>
            <a:off x="2115331" y="5876925"/>
            <a:ext cx="551817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12-21</a:t>
            </a:r>
            <a:r>
              <a:rPr lang="en-US" altLang="zh-CN" sz="2000" b="1" dirty="0" smtClean="0">
                <a:solidFill>
                  <a:srgbClr val="3333CC"/>
                </a:solidFill>
              </a:rPr>
              <a:t>  </a:t>
            </a:r>
            <a:r>
              <a:rPr lang="en-US" altLang="zh-CN" sz="2000" b="1" dirty="0">
                <a:solidFill>
                  <a:srgbClr val="3333CC"/>
                </a:solidFill>
              </a:rPr>
              <a:t>AT89S51</a:t>
            </a:r>
            <a:r>
              <a:rPr lang="zh-CN" altLang="en-US" sz="2000" b="1" dirty="0">
                <a:solidFill>
                  <a:srgbClr val="3333CC"/>
                </a:solidFill>
              </a:rPr>
              <a:t>单片机与</a:t>
            </a:r>
            <a:r>
              <a:rPr lang="en-US" altLang="zh-CN" sz="2000" b="1" dirty="0">
                <a:solidFill>
                  <a:srgbClr val="3333CC"/>
                </a:solidFill>
              </a:rPr>
              <a:t>81C55</a:t>
            </a:r>
            <a:r>
              <a:rPr lang="zh-CN" altLang="en-US" sz="2000" b="1" dirty="0">
                <a:solidFill>
                  <a:srgbClr val="3333CC"/>
                </a:solidFill>
              </a:rPr>
              <a:t>的接口电路</a:t>
            </a:r>
          </a:p>
        </p:txBody>
      </p:sp>
    </p:spTree>
    <p:extLst>
      <p:ext uri="{BB962C8B-B14F-4D97-AF65-F5344CB8AC3E}">
        <p14:creationId xmlns:p14="http://schemas.microsoft.com/office/powerpoint/2010/main" val="51162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3BC1AA71-31C1-4F46-BB63-A7A48B88A3EF}" type="slidenum">
              <a:rPr lang="zh-CN" altLang="en-US"/>
              <a:pPr>
                <a:defRPr/>
              </a:pPr>
              <a:t>88</a:t>
            </a:fld>
            <a:endParaRPr lang="en-US" altLang="zh-CN"/>
          </a:p>
        </p:txBody>
      </p:sp>
      <p:sp>
        <p:nvSpPr>
          <p:cNvPr id="67586" name="内容占位符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FF3300"/>
                </a:solidFill>
              </a:rPr>
              <a:t>在</a:t>
            </a:r>
            <a:r>
              <a:rPr lang="zh-CN" altLang="en-US" b="1" dirty="0" smtClean="0">
                <a:solidFill>
                  <a:srgbClr val="FF3300"/>
                </a:solidFill>
                <a:hlinkClick r:id="" action="ppaction://hlinkshowjump?jump=previousslide"/>
              </a:rPr>
              <a:t>图</a:t>
            </a:r>
            <a:r>
              <a:rPr lang="en-US" altLang="zh-CN" b="1" dirty="0" smtClean="0">
                <a:solidFill>
                  <a:srgbClr val="FF3300"/>
                </a:solidFill>
                <a:hlinkClick r:id="" action="ppaction://hlinkshowjump?jump=previousslide"/>
              </a:rPr>
              <a:t>12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  <a:hlinkClick r:id="" action="ppaction://hlinkshowjump?jump=previousslide"/>
              </a:rPr>
              <a:t>-21</a:t>
            </a:r>
            <a:r>
              <a:rPr lang="zh-CN" altLang="en-US" dirty="0" smtClean="0"/>
              <a:t>中，单片机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P0</a:t>
            </a:r>
            <a:r>
              <a:rPr lang="zh-CN" altLang="en-US" b="1" dirty="0" smtClean="0">
                <a:solidFill>
                  <a:srgbClr val="FF3300"/>
                </a:solidFill>
              </a:rPr>
              <a:t>口</a:t>
            </a:r>
            <a:r>
              <a:rPr lang="zh-CN" altLang="en-US" dirty="0" smtClean="0"/>
              <a:t>输出的</a:t>
            </a:r>
            <a:r>
              <a:rPr lang="zh-CN" altLang="en-US" b="1" dirty="0" smtClean="0">
                <a:solidFill>
                  <a:srgbClr val="FF3300"/>
                </a:solidFill>
              </a:rPr>
              <a:t>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8</a:t>
            </a:r>
            <a:r>
              <a:rPr lang="zh-CN" altLang="en-US" b="1" dirty="0" smtClean="0">
                <a:solidFill>
                  <a:srgbClr val="FF3300"/>
                </a:solidFill>
              </a:rPr>
              <a:t>位地址不需要另外加锁存器</a:t>
            </a:r>
            <a:r>
              <a:rPr lang="zh-CN" altLang="en-US" dirty="0" smtClean="0"/>
              <a:t>（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片内集成有地址锁存器），而直接与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的</a:t>
            </a:r>
            <a:r>
              <a:rPr lang="en-US" altLang="zh-CN" dirty="0" smtClean="0">
                <a:ea typeface="宋体" charset="-122"/>
              </a:rPr>
              <a:t>AD0</a:t>
            </a:r>
            <a:r>
              <a:rPr lang="zh-CN" altLang="en-US" dirty="0" smtClean="0">
                <a:ea typeface="宋体" charset="-122"/>
              </a:rPr>
              <a:t>～</a:t>
            </a:r>
            <a:r>
              <a:rPr lang="en-US" altLang="zh-CN" dirty="0" smtClean="0">
                <a:ea typeface="宋体" charset="-122"/>
              </a:rPr>
              <a:t>AD7</a:t>
            </a:r>
            <a:r>
              <a:rPr lang="zh-CN" altLang="en-US" dirty="0" smtClean="0"/>
              <a:t>相连，既可作为低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位地址总线，又可作为数据总线，地址锁存控制直接用</a:t>
            </a:r>
            <a:r>
              <a:rPr lang="en-US" altLang="zh-CN" dirty="0" smtClean="0">
                <a:ea typeface="宋体" charset="-122"/>
              </a:rPr>
              <a:t>AT89S51</a:t>
            </a:r>
            <a:r>
              <a:rPr lang="zh-CN" altLang="en-US" dirty="0" smtClean="0"/>
              <a:t>发出的</a:t>
            </a:r>
            <a:r>
              <a:rPr lang="en-US" altLang="zh-CN" dirty="0" smtClean="0">
                <a:ea typeface="宋体" charset="-122"/>
              </a:rPr>
              <a:t>ALE</a:t>
            </a:r>
            <a:r>
              <a:rPr lang="zh-CN" altLang="en-US" dirty="0" smtClean="0"/>
              <a:t>信号。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的      端接</a:t>
            </a:r>
            <a:r>
              <a:rPr lang="en-US" altLang="zh-CN" dirty="0" smtClean="0">
                <a:ea typeface="宋体" charset="-122"/>
              </a:rPr>
              <a:t>P2.7</a:t>
            </a:r>
            <a:r>
              <a:rPr lang="zh-CN" altLang="en-US" dirty="0" smtClean="0"/>
              <a:t>，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IO/     </a:t>
            </a:r>
            <a:r>
              <a:rPr lang="en-US" altLang="zh-CN" dirty="0" smtClean="0">
                <a:ea typeface="宋体" charset="-122"/>
              </a:rPr>
              <a:t> </a:t>
            </a:r>
            <a:r>
              <a:rPr lang="zh-CN" altLang="en-US" dirty="0" smtClean="0"/>
              <a:t>端与</a:t>
            </a:r>
            <a:r>
              <a:rPr lang="en-US" altLang="zh-CN" dirty="0" smtClean="0">
                <a:ea typeface="宋体" charset="-122"/>
              </a:rPr>
              <a:t>P2.0</a:t>
            </a:r>
            <a:r>
              <a:rPr lang="zh-CN" altLang="en-US" dirty="0" smtClean="0"/>
              <a:t>相连。当</a:t>
            </a:r>
            <a:r>
              <a:rPr lang="en-US" altLang="zh-CN" dirty="0" smtClean="0">
                <a:ea typeface="宋体" charset="-122"/>
              </a:rPr>
              <a:t>P2.7=0</a:t>
            </a:r>
            <a:r>
              <a:rPr lang="zh-CN" altLang="en-US" dirty="0" smtClean="0"/>
              <a:t>时，若</a:t>
            </a:r>
            <a:r>
              <a:rPr lang="en-US" altLang="zh-CN" dirty="0" smtClean="0">
                <a:ea typeface="宋体" charset="-122"/>
              </a:rPr>
              <a:t>P2.0=0</a:t>
            </a:r>
            <a:r>
              <a:rPr lang="zh-CN" altLang="en-US" dirty="0" smtClean="0"/>
              <a:t>，则访问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的</a:t>
            </a:r>
            <a:r>
              <a:rPr lang="en-US" altLang="zh-CN" dirty="0" smtClean="0">
                <a:ea typeface="宋体" charset="-122"/>
              </a:rPr>
              <a:t>RAM</a:t>
            </a:r>
            <a:r>
              <a:rPr lang="zh-CN" altLang="en-US" dirty="0" smtClean="0"/>
              <a:t>单元。由此可得到图</a:t>
            </a:r>
            <a:r>
              <a:rPr lang="en-US" altLang="zh-CN" dirty="0" smtClean="0">
                <a:ea typeface="宋体" charset="-122"/>
              </a:rPr>
              <a:t>9-19</a:t>
            </a:r>
            <a:r>
              <a:rPr lang="zh-CN" altLang="en-US" dirty="0" smtClean="0"/>
              <a:t>中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的各端口以及</a:t>
            </a:r>
            <a:r>
              <a:rPr lang="en-US" altLang="zh-CN" dirty="0" smtClean="0">
                <a:ea typeface="宋体" charset="-122"/>
              </a:rPr>
              <a:t>RAM</a:t>
            </a:r>
            <a:r>
              <a:rPr lang="zh-CN" altLang="en-US" dirty="0" smtClean="0"/>
              <a:t>单元的地址编码，见</a:t>
            </a:r>
            <a:r>
              <a:rPr lang="zh-CN" altLang="en-US" b="1" dirty="0" smtClean="0">
                <a:solidFill>
                  <a:srgbClr val="3333CC"/>
                </a:solidFill>
                <a:hlinkClick r:id="" action="ppaction://hlinkshowjump?jump=nextslide"/>
              </a:rPr>
              <a:t>表</a:t>
            </a:r>
            <a:r>
              <a:rPr lang="en-US" altLang="zh-CN" b="1" dirty="0" smtClean="0">
                <a:solidFill>
                  <a:srgbClr val="3333CC"/>
                </a:solidFill>
                <a:hlinkClick r:id="" action="ppaction://hlinkshowjump?jump=nextslide"/>
              </a:rPr>
              <a:t>12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  <a:hlinkClick r:id="" action="ppaction://hlinkshowjump?jump=nextslide"/>
              </a:rPr>
              <a:t>-4</a:t>
            </a:r>
            <a:r>
              <a:rPr lang="zh-CN" altLang="en-US" dirty="0" smtClean="0"/>
              <a:t>。</a:t>
            </a:r>
          </a:p>
          <a:p>
            <a:pPr>
              <a:lnSpc>
                <a:spcPct val="150000"/>
              </a:lnSpc>
            </a:pPr>
            <a:endParaRPr lang="zh-CN" altLang="en-US" dirty="0" smtClean="0"/>
          </a:p>
        </p:txBody>
      </p:sp>
      <p:graphicFrame>
        <p:nvGraphicFramePr>
          <p:cNvPr id="67594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8836028"/>
              </p:ext>
            </p:extLst>
          </p:nvPr>
        </p:nvGraphicFramePr>
        <p:xfrm>
          <a:off x="5380038" y="3402013"/>
          <a:ext cx="38417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828" name="Equation" r:id="rId3" imgW="190440" imgH="203040" progId="Equation.DSMT4">
                  <p:embed/>
                </p:oleObj>
              </mc:Choice>
              <mc:Fallback>
                <p:oleObj name="Equation" r:id="rId3" imgW="19044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0038" y="3402013"/>
                        <a:ext cx="384175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7595" name="Object 11"/>
          <p:cNvGraphicFramePr>
            <a:graphicFrameLocks noChangeAspect="1"/>
          </p:cNvGraphicFramePr>
          <p:nvPr/>
        </p:nvGraphicFramePr>
        <p:xfrm>
          <a:off x="2424113" y="3403600"/>
          <a:ext cx="51117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829" name="Equation" r:id="rId5" imgW="253800" imgH="215640" progId="Equation.DSMT4">
                  <p:embed/>
                </p:oleObj>
              </mc:Choice>
              <mc:Fallback>
                <p:oleObj name="Equation" r:id="rId5" imgW="253800" imgH="215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24113" y="3403600"/>
                        <a:ext cx="511175" cy="434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9602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98F3B842-9AE7-462A-86C8-DB42986AEF80}" type="slidenum">
              <a:rPr lang="zh-CN" altLang="en-US"/>
              <a:pPr>
                <a:defRPr/>
              </a:pPr>
              <a:t>89</a:t>
            </a:fld>
            <a:endParaRPr lang="en-US" altLang="zh-CN"/>
          </a:p>
        </p:txBody>
      </p:sp>
      <p:pic>
        <p:nvPicPr>
          <p:cNvPr id="3010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3520" y="665817"/>
            <a:ext cx="14186877" cy="5414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157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504C5B8A-9C73-4A6B-BC7D-E9797CD9536B}" type="slidenum">
              <a:rPr lang="zh-CN" altLang="en-US"/>
              <a:pPr>
                <a:defRPr/>
              </a:pPr>
              <a:t>90</a:t>
            </a:fld>
            <a:endParaRPr lang="en-US" altLang="zh-CN"/>
          </a:p>
        </p:txBody>
      </p:sp>
      <p:sp>
        <p:nvSpPr>
          <p:cNvPr id="69634" name="内容占位符 1"/>
          <p:cNvSpPr>
            <a:spLocks noGrp="1"/>
          </p:cNvSpPr>
          <p:nvPr>
            <p:ph/>
          </p:nvPr>
        </p:nvSpPr>
        <p:spPr>
          <a:xfrm>
            <a:off x="0" y="457200"/>
            <a:ext cx="9144000" cy="5410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2</a:t>
            </a:r>
            <a:r>
              <a:rPr lang="zh-CN" altLang="en-US" b="1" dirty="0" smtClean="0">
                <a:solidFill>
                  <a:srgbClr val="FF3300"/>
                </a:solidFill>
              </a:rPr>
              <a:t>．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81C55</a:t>
            </a:r>
            <a:r>
              <a:rPr lang="zh-CN" altLang="en-US" b="1" dirty="0" smtClean="0">
                <a:solidFill>
                  <a:srgbClr val="FF3300"/>
                </a:solidFill>
              </a:rPr>
              <a:t>的编程</a:t>
            </a:r>
            <a:endParaRPr lang="zh-CN" altLang="en-US" dirty="0" smtClean="0">
              <a:solidFill>
                <a:srgbClr val="FF33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/>
              <a:t>根据</a:t>
            </a:r>
            <a:r>
              <a:rPr lang="zh-CN" altLang="en-US" dirty="0" smtClean="0">
                <a:hlinkClick r:id="rId2" action="ppaction://hlinksldjump"/>
              </a:rPr>
              <a:t>图</a:t>
            </a:r>
            <a:r>
              <a:rPr lang="en-US" altLang="zh-CN" dirty="0" smtClean="0">
                <a:hlinkClick r:id="rId2" action="ppaction://hlinksldjump"/>
              </a:rPr>
              <a:t>12</a:t>
            </a:r>
            <a:r>
              <a:rPr lang="en-US" altLang="zh-CN" dirty="0" smtClean="0">
                <a:ea typeface="宋体" charset="-122"/>
                <a:hlinkClick r:id="rId2" action="ppaction://hlinksldjump"/>
              </a:rPr>
              <a:t>-21</a:t>
            </a:r>
            <a:r>
              <a:rPr lang="zh-CN" altLang="en-US" dirty="0" smtClean="0"/>
              <a:t>接口，介绍对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的具体操作。</a:t>
            </a: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rgbClr val="3333CC"/>
                </a:solidFill>
              </a:rPr>
              <a:t>初始化程序设计</a:t>
            </a:r>
          </a:p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srgbClr val="FF3300"/>
                </a:solidFill>
              </a:rPr>
              <a:t>【</a:t>
            </a:r>
            <a:r>
              <a:rPr lang="zh-CN" altLang="en-US" b="1" dirty="0" smtClean="0">
                <a:solidFill>
                  <a:srgbClr val="FF3300"/>
                </a:solidFill>
              </a:rPr>
              <a:t>例</a:t>
            </a:r>
            <a:r>
              <a:rPr lang="en-US" altLang="zh-CN" b="1" dirty="0" smtClean="0">
                <a:solidFill>
                  <a:srgbClr val="FF3300"/>
                </a:solidFill>
              </a:rPr>
              <a:t>12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-5</a:t>
            </a:r>
            <a:r>
              <a:rPr lang="en-US" altLang="zh-CN" b="1" dirty="0" smtClean="0">
                <a:solidFill>
                  <a:srgbClr val="FF3300"/>
                </a:solidFill>
              </a:rPr>
              <a:t>】</a:t>
            </a:r>
            <a:r>
              <a:rPr lang="zh-CN" altLang="en-US" dirty="0" smtClean="0"/>
              <a:t>若</a:t>
            </a:r>
            <a:r>
              <a:rPr lang="en-US" altLang="zh-CN" dirty="0" smtClean="0">
                <a:ea typeface="宋体" charset="-122"/>
              </a:rPr>
              <a:t>PA</a:t>
            </a:r>
            <a:r>
              <a:rPr lang="zh-CN" altLang="en-US" dirty="0" smtClean="0"/>
              <a:t>口定义为基本输入方式，</a:t>
            </a:r>
            <a:r>
              <a:rPr lang="en-US" altLang="zh-CN" dirty="0" smtClean="0">
                <a:ea typeface="宋体" charset="-122"/>
              </a:rPr>
              <a:t>PB</a:t>
            </a:r>
            <a:r>
              <a:rPr lang="zh-CN" altLang="en-US" dirty="0" smtClean="0"/>
              <a:t>口定义为基本输出方式，对输入脉冲进行</a:t>
            </a:r>
            <a:r>
              <a:rPr lang="en-US" altLang="zh-CN" dirty="0" smtClean="0">
                <a:ea typeface="宋体" charset="-122"/>
              </a:rPr>
              <a:t>24</a:t>
            </a:r>
            <a:r>
              <a:rPr lang="zh-CN" altLang="en-US" dirty="0" smtClean="0"/>
              <a:t>分频（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计数器的</a:t>
            </a:r>
            <a:r>
              <a:rPr lang="zh-CN" altLang="en-US" b="1" dirty="0" smtClean="0">
                <a:solidFill>
                  <a:srgbClr val="FF3300"/>
                </a:solidFill>
              </a:rPr>
              <a:t>最高计数频率</a:t>
            </a:r>
            <a:r>
              <a:rPr lang="zh-CN" altLang="en-US" dirty="0" smtClean="0"/>
              <a:t>为</a:t>
            </a:r>
            <a:r>
              <a:rPr lang="en-US" altLang="zh-CN" dirty="0" smtClean="0">
                <a:ea typeface="宋体" charset="-122"/>
              </a:rPr>
              <a:t>4MHz</a:t>
            </a:r>
            <a:r>
              <a:rPr lang="zh-CN" altLang="en-US" dirty="0" smtClean="0"/>
              <a:t>），则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3333CC"/>
                </a:solidFill>
              </a:rPr>
              <a:t>初始化程序</a:t>
            </a:r>
            <a:r>
              <a:rPr lang="zh-CN" altLang="en-US" dirty="0" smtClean="0"/>
              <a:t>如下</a:t>
            </a:r>
            <a:endParaRPr lang="zh-CN" altLang="en-US" sz="2000" b="1" dirty="0" smtClean="0">
              <a:solidFill>
                <a:srgbClr val="33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20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4DACE198-A9CF-4E9D-A6B2-7A8925735BB6}" type="slidenum">
              <a:rPr lang="zh-CN" altLang="en-US"/>
              <a:pPr>
                <a:defRPr/>
              </a:pPr>
              <a:t>91</a:t>
            </a:fld>
            <a:endParaRPr lang="en-US" altLang="zh-CN"/>
          </a:p>
        </p:txBody>
      </p:sp>
      <p:sp>
        <p:nvSpPr>
          <p:cNvPr id="70658" name="内容占位符 1"/>
          <p:cNvSpPr>
            <a:spLocks noGrp="1"/>
          </p:cNvSpPr>
          <p:nvPr>
            <p:ph/>
          </p:nvPr>
        </p:nvSpPr>
        <p:spPr>
          <a:xfrm>
            <a:off x="0" y="620713"/>
            <a:ext cx="9144000" cy="5410200"/>
          </a:xfrm>
        </p:spPr>
        <p:txBody>
          <a:bodyPr/>
          <a:lstStyle/>
          <a:p>
            <a:pPr lvl="0">
              <a:lnSpc>
                <a:spcPct val="150000"/>
              </a:lnSpc>
            </a:pPr>
            <a:r>
              <a:rPr lang="zh-CN" altLang="en-US" dirty="0">
                <a:solidFill>
                  <a:srgbClr val="0000FF"/>
                </a:solidFill>
                <a:ea typeface="宋体" charset="-122"/>
              </a:rPr>
              <a:t>汇编语言源程序</a:t>
            </a:r>
            <a:r>
              <a:rPr lang="zh-CN" altLang="en-US" dirty="0" smtClean="0">
                <a:solidFill>
                  <a:srgbClr val="0000FF"/>
                </a:solidFill>
                <a:ea typeface="宋体" charset="-122"/>
              </a:rPr>
              <a:t>：</a:t>
            </a:r>
            <a:endParaRPr lang="en-US" altLang="zh-CN" dirty="0">
              <a:solidFill>
                <a:srgbClr val="0000FF"/>
              </a:solidFill>
              <a:ea typeface="宋体" charset="-122"/>
            </a:endParaRPr>
          </a:p>
          <a:p>
            <a:pPr marL="0" lv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START</a:t>
            </a:r>
            <a:r>
              <a:rPr lang="zh-CN" altLang="en-US" sz="2000" dirty="0" smtClean="0">
                <a:solidFill>
                  <a:srgbClr val="3333CC"/>
                </a:solidFill>
              </a:rPr>
              <a:t>：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MOV   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DPTR</a:t>
            </a:r>
            <a:r>
              <a:rPr lang="zh-CN" altLang="en-US" sz="2000" dirty="0">
                <a:solidFill>
                  <a:srgbClr val="3333CC"/>
                </a:solidFill>
              </a:rPr>
              <a:t>，＃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7F04H            </a:t>
            </a:r>
            <a:r>
              <a:rPr lang="zh-CN" altLang="en-US" sz="2000" dirty="0" smtClean="0">
                <a:solidFill>
                  <a:srgbClr val="3333CC"/>
                </a:solidFill>
              </a:rPr>
              <a:t>；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DPTR</a:t>
            </a:r>
            <a:r>
              <a:rPr lang="zh-CN" altLang="en-US" sz="2000" dirty="0">
                <a:solidFill>
                  <a:srgbClr val="3333CC"/>
                </a:solidFill>
              </a:rPr>
              <a:t>指针指向计数器低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8</a:t>
            </a:r>
            <a:r>
              <a:rPr lang="zh-CN" altLang="en-US" sz="2000" dirty="0">
                <a:solidFill>
                  <a:srgbClr val="3333CC"/>
                </a:solidFill>
              </a:rPr>
              <a:t>位</a:t>
            </a:r>
          </a:p>
          <a:p>
            <a:pPr marL="0" lv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	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 MOV 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	A</a:t>
            </a:r>
            <a:r>
              <a:rPr lang="zh-CN" altLang="en-US" sz="2000" dirty="0">
                <a:solidFill>
                  <a:srgbClr val="3333CC"/>
                </a:solidFill>
              </a:rPr>
              <a:t>，＃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18H   	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            </a:t>
            </a:r>
            <a:r>
              <a:rPr lang="zh-CN" altLang="en-US" sz="2000" dirty="0" smtClean="0">
                <a:solidFill>
                  <a:srgbClr val="3333CC"/>
                </a:solidFill>
              </a:rPr>
              <a:t>；</a:t>
            </a:r>
            <a:r>
              <a:rPr lang="zh-CN" altLang="en-US" sz="2000" dirty="0">
                <a:solidFill>
                  <a:srgbClr val="3333CC"/>
                </a:solidFill>
              </a:rPr>
              <a:t>计数初值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24</a:t>
            </a:r>
            <a:r>
              <a:rPr lang="zh-CN" altLang="en-US" sz="2000" dirty="0">
                <a:solidFill>
                  <a:srgbClr val="3333CC"/>
                </a:solidFill>
              </a:rPr>
              <a:t>送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A</a:t>
            </a:r>
            <a:endParaRPr lang="zh-CN" altLang="en-US" sz="2000" dirty="0">
              <a:solidFill>
                <a:srgbClr val="3333CC"/>
              </a:solidFill>
            </a:endParaRPr>
          </a:p>
          <a:p>
            <a:pPr marL="0" lv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	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 MOVX  @ 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DPTR</a:t>
            </a:r>
            <a:r>
              <a:rPr lang="zh-CN" altLang="en-US" sz="2000" dirty="0">
                <a:solidFill>
                  <a:srgbClr val="3333CC"/>
                </a:solidFill>
              </a:rPr>
              <a:t>，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A	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           </a:t>
            </a:r>
            <a:r>
              <a:rPr lang="zh-CN" altLang="en-US" sz="2000" dirty="0" smtClean="0">
                <a:solidFill>
                  <a:srgbClr val="3333CC"/>
                </a:solidFill>
              </a:rPr>
              <a:t>；</a:t>
            </a:r>
            <a:r>
              <a:rPr lang="zh-CN" altLang="en-US" sz="2000" dirty="0">
                <a:solidFill>
                  <a:srgbClr val="3333CC"/>
                </a:solidFill>
              </a:rPr>
              <a:t>计数初值低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8</a:t>
            </a:r>
            <a:r>
              <a:rPr lang="zh-CN" altLang="en-US" sz="2000" dirty="0">
                <a:solidFill>
                  <a:srgbClr val="3333CC"/>
                </a:solidFill>
              </a:rPr>
              <a:t>位装入计数器</a:t>
            </a:r>
          </a:p>
          <a:p>
            <a:pPr marL="0" lv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	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 INC  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	DPTR		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           </a:t>
            </a:r>
            <a:r>
              <a:rPr lang="zh-CN" altLang="en-US" sz="2000" dirty="0" smtClean="0">
                <a:solidFill>
                  <a:srgbClr val="3333CC"/>
                </a:solidFill>
              </a:rPr>
              <a:t>；</a:t>
            </a:r>
            <a:r>
              <a:rPr lang="zh-CN" altLang="en-US" sz="2000" dirty="0">
                <a:solidFill>
                  <a:srgbClr val="3333CC"/>
                </a:solidFill>
              </a:rPr>
              <a:t>指向计数器高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8</a:t>
            </a:r>
            <a:r>
              <a:rPr lang="zh-CN" altLang="en-US" sz="2000" dirty="0" smtClean="0">
                <a:solidFill>
                  <a:srgbClr val="3333CC"/>
                </a:solidFill>
              </a:rPr>
              <a:t>位</a:t>
            </a:r>
            <a:endParaRPr lang="en-US" altLang="zh-CN" sz="2000" b="1" dirty="0" smtClean="0">
              <a:solidFill>
                <a:srgbClr val="3333CC"/>
              </a:solidFill>
              <a:ea typeface="宋体" charset="-122"/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        MOV 	A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，＃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40H		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</a:t>
            </a:r>
            <a:r>
              <a:rPr lang="en-US" altLang="zh-CN" sz="2000" b="1" smtClean="0">
                <a:solidFill>
                  <a:srgbClr val="3333CC"/>
                </a:solidFill>
              </a:rPr>
              <a:t>M2M1=01,</a:t>
            </a:r>
            <a:r>
              <a:rPr lang="zh-CN" altLang="en-US" sz="2000" b="1" smtClean="0">
                <a:solidFill>
                  <a:srgbClr val="3333CC"/>
                </a:solidFill>
              </a:rPr>
              <a:t>计数器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为连续方波输出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        MOVX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 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@ DPTR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A		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；计数初值高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6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位装入计数器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        MOV 	DPTR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，＃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7F00H	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；指向命令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/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状态口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        MOV   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 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A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#0C2H		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；设定命令控制字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        MOVX  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 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@ DPTR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A         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</a:t>
            </a:r>
            <a:r>
              <a:rPr lang="en-US" altLang="zh-CN" sz="2000" b="1" dirty="0" smtClean="0">
                <a:solidFill>
                  <a:srgbClr val="FF3300"/>
                </a:solidFill>
                <a:ea typeface="宋体" charset="-122"/>
              </a:rPr>
              <a:t>A</a:t>
            </a:r>
            <a:r>
              <a:rPr lang="zh-CN" altLang="en-US" sz="2000" b="1" dirty="0" smtClean="0">
                <a:solidFill>
                  <a:srgbClr val="FF3300"/>
                </a:solidFill>
              </a:rPr>
              <a:t>口基本输入，</a:t>
            </a:r>
            <a:r>
              <a:rPr lang="en-US" altLang="zh-CN" sz="2000" b="1" dirty="0" smtClean="0">
                <a:solidFill>
                  <a:srgbClr val="FF3300"/>
                </a:solidFill>
                <a:ea typeface="宋体" charset="-122"/>
              </a:rPr>
              <a:t>B</a:t>
            </a:r>
            <a:r>
              <a:rPr lang="zh-CN" altLang="en-US" sz="2000" b="1" dirty="0" smtClean="0">
                <a:solidFill>
                  <a:srgbClr val="FF3300"/>
                </a:solidFill>
              </a:rPr>
              <a:t>口基本输出，开启计数</a:t>
            </a:r>
          </a:p>
          <a:p>
            <a:pPr>
              <a:lnSpc>
                <a:spcPct val="150000"/>
              </a:lnSpc>
            </a:pPr>
            <a:endParaRPr lang="en-US" altLang="zh-CN" b="1" dirty="0" smtClean="0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776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92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544543"/>
            <a:ext cx="9144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2400" b="1" dirty="0">
                <a:solidFill>
                  <a:srgbClr val="0000FF"/>
                </a:solidFill>
              </a:rPr>
              <a:t>*C51</a:t>
            </a:r>
            <a:r>
              <a:rPr lang="zh-CN" altLang="en-US" sz="2400" b="1" dirty="0">
                <a:solidFill>
                  <a:srgbClr val="0000FF"/>
                </a:solidFill>
              </a:rPr>
              <a:t>源程序</a:t>
            </a:r>
            <a:r>
              <a:rPr lang="zh-CN" altLang="en-US" sz="2400" dirty="0"/>
              <a:t>：</a:t>
            </a:r>
          </a:p>
          <a:p>
            <a:pPr algn="l"/>
            <a:r>
              <a:rPr lang="en-US" altLang="zh-CN" sz="2400" dirty="0"/>
              <a:t>#include&lt;reg51.h&gt;</a:t>
            </a:r>
          </a:p>
          <a:p>
            <a:pPr algn="l"/>
            <a:r>
              <a:rPr lang="en-US" altLang="zh-CN" sz="2400" dirty="0"/>
              <a:t>#include&lt;</a:t>
            </a:r>
            <a:r>
              <a:rPr lang="en-US" altLang="zh-CN" sz="2400" dirty="0" err="1"/>
              <a:t>absacc.h</a:t>
            </a:r>
            <a:r>
              <a:rPr lang="en-US" altLang="zh-CN" sz="2400" dirty="0"/>
              <a:t>&gt;</a:t>
            </a:r>
          </a:p>
          <a:p>
            <a:pPr algn="l"/>
            <a:r>
              <a:rPr lang="en-US" altLang="zh-CN" sz="2400" dirty="0"/>
              <a:t>#define  control XBYTE[0x7f00]</a:t>
            </a:r>
          </a:p>
          <a:p>
            <a:pPr algn="l"/>
            <a:r>
              <a:rPr lang="en-US" altLang="zh-CN" sz="2400" dirty="0"/>
              <a:t>#define  </a:t>
            </a:r>
            <a:r>
              <a:rPr lang="en-US" altLang="zh-CN" sz="2400" dirty="0" err="1"/>
              <a:t>lowcount</a:t>
            </a:r>
            <a:r>
              <a:rPr lang="en-US" altLang="zh-CN" sz="2400" dirty="0"/>
              <a:t> XBYTE[0x7f04]</a:t>
            </a:r>
          </a:p>
          <a:p>
            <a:pPr algn="l"/>
            <a:r>
              <a:rPr lang="en-US" altLang="zh-CN" sz="2400" dirty="0"/>
              <a:t>#define  </a:t>
            </a:r>
            <a:r>
              <a:rPr lang="en-US" altLang="zh-CN" sz="2400" dirty="0" err="1"/>
              <a:t>highcount</a:t>
            </a:r>
            <a:r>
              <a:rPr lang="en-US" altLang="zh-CN" sz="2400" dirty="0"/>
              <a:t> XBYTE[0x7f05]</a:t>
            </a:r>
          </a:p>
          <a:p>
            <a:pPr algn="l"/>
            <a:r>
              <a:rPr lang="en-US" altLang="zh-CN" sz="2400" dirty="0"/>
              <a:t>void main(void)</a:t>
            </a:r>
          </a:p>
          <a:p>
            <a:pPr algn="l"/>
            <a:r>
              <a:rPr lang="en-US" altLang="zh-CN" sz="2400" dirty="0"/>
              <a:t>{</a:t>
            </a:r>
          </a:p>
          <a:p>
            <a:pPr algn="l"/>
            <a:r>
              <a:rPr lang="en-US" altLang="zh-CN" sz="2400" dirty="0" err="1"/>
              <a:t>lowcount</a:t>
            </a:r>
            <a:r>
              <a:rPr lang="en-US" altLang="zh-CN" sz="2400" dirty="0"/>
              <a:t> = 0x18</a:t>
            </a:r>
            <a:r>
              <a:rPr lang="zh-CN" altLang="en-US" sz="2400" dirty="0"/>
              <a:t>；</a:t>
            </a:r>
          </a:p>
          <a:p>
            <a:pPr algn="l"/>
            <a:r>
              <a:rPr lang="en-US" altLang="zh-CN" sz="2400" dirty="0" err="1"/>
              <a:t>highcount</a:t>
            </a:r>
            <a:r>
              <a:rPr lang="en-US" altLang="zh-CN" sz="2400" dirty="0"/>
              <a:t> = 0x40</a:t>
            </a:r>
            <a:r>
              <a:rPr lang="zh-CN" altLang="en-US" sz="2400" dirty="0"/>
              <a:t>；</a:t>
            </a:r>
          </a:p>
          <a:p>
            <a:pPr algn="l"/>
            <a:r>
              <a:rPr lang="en-US" altLang="zh-CN" sz="2400" dirty="0"/>
              <a:t>control = 0xc2</a:t>
            </a:r>
            <a:r>
              <a:rPr lang="zh-CN" altLang="en-US" sz="2400" dirty="0"/>
              <a:t>；</a:t>
            </a:r>
          </a:p>
          <a:p>
            <a:pPr algn="l"/>
            <a:r>
              <a:rPr lang="zh-CN" altLang="en-US" sz="2400" dirty="0"/>
              <a:t>   </a:t>
            </a:r>
            <a:r>
              <a:rPr lang="en-US" altLang="zh-CN" sz="2400" dirty="0"/>
              <a:t>while(1)</a:t>
            </a:r>
          </a:p>
          <a:p>
            <a:pPr algn="l"/>
            <a:r>
              <a:rPr lang="en-US" altLang="zh-CN" sz="2400" dirty="0"/>
              <a:t>   {</a:t>
            </a:r>
          </a:p>
          <a:p>
            <a:pPr algn="l"/>
            <a:r>
              <a:rPr lang="en-US" altLang="zh-CN" sz="2400" dirty="0"/>
              <a:t>     …</a:t>
            </a:r>
          </a:p>
          <a:p>
            <a:pPr algn="l"/>
            <a:r>
              <a:rPr lang="en-US" altLang="zh-CN" sz="2400" dirty="0"/>
              <a:t>   }</a:t>
            </a:r>
          </a:p>
          <a:p>
            <a:pPr algn="l"/>
            <a:r>
              <a:rPr lang="en-US" altLang="zh-CN" sz="2400" dirty="0"/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81325912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93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42541"/>
            <a:ext cx="9144000" cy="2843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342900" algn="just">
              <a:lnSpc>
                <a:spcPct val="150000"/>
              </a:lnSpc>
              <a:spcBef>
                <a:spcPct val="20000"/>
              </a:spcBef>
            </a:pPr>
            <a:r>
              <a:rPr lang="en-US" altLang="zh-CN" sz="2400" b="1" kern="0" dirty="0" smtClean="0">
                <a:solidFill>
                  <a:srgbClr val="FF3300"/>
                </a:solidFill>
                <a:latin typeface="Arial"/>
                <a:ea typeface="幼圆"/>
              </a:rPr>
              <a:t>【</a:t>
            </a:r>
            <a:r>
              <a:rPr lang="zh-CN" altLang="en-US" sz="2400" b="1" kern="0" dirty="0" smtClean="0">
                <a:solidFill>
                  <a:srgbClr val="FF3300"/>
                </a:solidFill>
                <a:latin typeface="Arial"/>
                <a:ea typeface="幼圆"/>
              </a:rPr>
              <a:t>例</a:t>
            </a:r>
            <a:r>
              <a:rPr lang="en-US" altLang="zh-CN" sz="2400" b="1" kern="0" dirty="0" smtClean="0">
                <a:solidFill>
                  <a:srgbClr val="FF3300"/>
                </a:solidFill>
                <a:latin typeface="Arial"/>
                <a:ea typeface="幼圆"/>
              </a:rPr>
              <a:t>12</a:t>
            </a:r>
            <a:r>
              <a:rPr lang="en-US" altLang="zh-CN" sz="2400" b="1" kern="0" dirty="0" smtClean="0">
                <a:solidFill>
                  <a:srgbClr val="FF3300"/>
                </a:solidFill>
                <a:latin typeface="Arial"/>
                <a:ea typeface="宋体" charset="-122"/>
              </a:rPr>
              <a:t>-6</a:t>
            </a:r>
            <a:r>
              <a:rPr lang="en-US" altLang="zh-CN" sz="2400" b="1" kern="0" dirty="0" smtClean="0">
                <a:solidFill>
                  <a:srgbClr val="FF3300"/>
                </a:solidFill>
                <a:latin typeface="Arial"/>
                <a:ea typeface="幼圆"/>
              </a:rPr>
              <a:t>】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读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81C55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的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7EF1H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单元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。</a:t>
            </a:r>
            <a:endParaRPr lang="en-US" altLang="zh-CN" sz="2400" b="1" kern="0" dirty="0" smtClean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342900" algn="just">
              <a:lnSpc>
                <a:spcPct val="150000"/>
              </a:lnSpc>
              <a:spcBef>
                <a:spcPct val="20000"/>
              </a:spcBef>
            </a:pPr>
            <a:r>
              <a:rPr lang="zh-CN" altLang="en-US" sz="2400" b="1" kern="0" dirty="0" smtClean="0">
                <a:solidFill>
                  <a:srgbClr val="3333CC"/>
                </a:solidFill>
                <a:latin typeface="Arial"/>
                <a:ea typeface="幼圆"/>
              </a:rPr>
              <a:t>程序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如下：</a:t>
            </a:r>
          </a:p>
          <a:p>
            <a:pPr marL="342900" lvl="0" indent="342900" algn="just">
              <a:lnSpc>
                <a:spcPct val="150000"/>
              </a:lnSpc>
              <a:spcBef>
                <a:spcPct val="20000"/>
              </a:spcBef>
            </a:pP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MOV	DPTR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#7EF1H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DPTR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指针指向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81C55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的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7EF1H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单元</a:t>
            </a:r>
          </a:p>
          <a:p>
            <a:pPr marL="342900" lvl="0" indent="342900" algn="just">
              <a:lnSpc>
                <a:spcPct val="150000"/>
              </a:lnSpc>
              <a:spcBef>
                <a:spcPct val="20000"/>
              </a:spcBef>
            </a:pP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MOVX  	A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，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@DPTR	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；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7EF1H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幼圆"/>
              </a:rPr>
              <a:t>单元内容</a:t>
            </a:r>
            <a:r>
              <a:rPr lang="zh-CN" altLang="en-US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→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A</a:t>
            </a:r>
            <a:endParaRPr lang="zh-CN" altLang="en-US" sz="2000" b="1" kern="0" dirty="0">
              <a:solidFill>
                <a:srgbClr val="333399"/>
              </a:solidFill>
              <a:latin typeface="Arial"/>
              <a:ea typeface="幼圆"/>
            </a:endParaRPr>
          </a:p>
          <a:p>
            <a:pPr marL="342900" lvl="0" indent="342900" algn="just">
              <a:lnSpc>
                <a:spcPct val="150000"/>
              </a:lnSpc>
              <a:spcBef>
                <a:spcPct val="20000"/>
              </a:spcBef>
            </a:pPr>
            <a:endParaRPr lang="zh-CN" altLang="en-US" sz="2000" b="1" kern="0" dirty="0">
              <a:solidFill>
                <a:srgbClr val="333399"/>
              </a:solidFill>
              <a:latin typeface="Arial"/>
              <a:ea typeface="幼圆"/>
            </a:endParaRPr>
          </a:p>
        </p:txBody>
      </p:sp>
    </p:spTree>
    <p:extLst>
      <p:ext uri="{BB962C8B-B14F-4D97-AF65-F5344CB8AC3E}">
        <p14:creationId xmlns:p14="http://schemas.microsoft.com/office/powerpoint/2010/main" val="430666690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0BD2D6D7-D553-4849-A56A-B7F8851E2DF4}" type="slidenum">
              <a:rPr lang="zh-CN" altLang="en-US"/>
              <a:pPr>
                <a:defRPr/>
              </a:pPr>
              <a:t>94</a:t>
            </a:fld>
            <a:endParaRPr lang="en-US" altLang="zh-CN"/>
          </a:p>
        </p:txBody>
      </p:sp>
      <p:sp>
        <p:nvSpPr>
          <p:cNvPr id="71682" name="内容占位符 1"/>
          <p:cNvSpPr>
            <a:spLocks noGrp="1"/>
          </p:cNvSpPr>
          <p:nvPr>
            <p:ph/>
          </p:nvPr>
        </p:nvSpPr>
        <p:spPr>
          <a:xfrm>
            <a:off x="468313" y="692150"/>
            <a:ext cx="8229600" cy="5410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srgbClr val="FF3300"/>
                </a:solidFill>
              </a:rPr>
              <a:t>【</a:t>
            </a:r>
            <a:r>
              <a:rPr lang="zh-CN" altLang="en-US" b="1" dirty="0" smtClean="0">
                <a:solidFill>
                  <a:srgbClr val="FF3300"/>
                </a:solidFill>
              </a:rPr>
              <a:t>例</a:t>
            </a:r>
            <a:r>
              <a:rPr lang="en-US" altLang="zh-CN" b="1" dirty="0" smtClean="0">
                <a:solidFill>
                  <a:srgbClr val="FF3300"/>
                </a:solidFill>
              </a:rPr>
              <a:t>12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-7</a:t>
            </a:r>
            <a:r>
              <a:rPr lang="en-US" altLang="zh-CN" b="1" dirty="0" smtClean="0">
                <a:solidFill>
                  <a:srgbClr val="FF3300"/>
                </a:solidFill>
              </a:rPr>
              <a:t>】</a:t>
            </a:r>
            <a:r>
              <a:rPr lang="zh-CN" altLang="en-US" dirty="0" smtClean="0"/>
              <a:t>将立即数</a:t>
            </a:r>
            <a:r>
              <a:rPr lang="en-US" altLang="zh-CN" dirty="0" smtClean="0">
                <a:ea typeface="宋体" charset="-122"/>
              </a:rPr>
              <a:t>41H</a:t>
            </a:r>
            <a:r>
              <a:rPr lang="zh-CN" altLang="en-US" dirty="0" smtClean="0"/>
              <a:t>写入</a:t>
            </a:r>
            <a:r>
              <a:rPr lang="en-US" altLang="zh-CN" dirty="0" smtClean="0">
                <a:ea typeface="宋体" charset="-122"/>
              </a:rPr>
              <a:t>81C55 RAM</a:t>
            </a:r>
            <a:r>
              <a:rPr lang="zh-CN" altLang="en-US" dirty="0" smtClean="0"/>
              <a:t>的</a:t>
            </a:r>
            <a:r>
              <a:rPr lang="en-US" altLang="zh-CN" dirty="0" smtClean="0">
                <a:ea typeface="宋体" charset="-122"/>
              </a:rPr>
              <a:t>7E20H</a:t>
            </a:r>
            <a:r>
              <a:rPr lang="zh-CN" altLang="en-US" dirty="0" smtClean="0"/>
              <a:t>单元。程序如下：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MOV  	A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#41H	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；立即数</a:t>
            </a:r>
            <a:r>
              <a:rPr lang="zh-CN" altLang="en-US" sz="2000" b="1" dirty="0" smtClean="0">
                <a:solidFill>
                  <a:srgbClr val="3333CC"/>
                </a:solidFill>
                <a:ea typeface="宋体" charset="-122"/>
              </a:rPr>
              <a:t>→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A</a:t>
            </a:r>
            <a:endParaRPr lang="zh-CN" altLang="en-US" sz="2000" b="1" dirty="0" smtClean="0">
              <a:solidFill>
                <a:srgbClr val="3333CC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MOV  	DPTR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#7E20H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DPTR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指针指向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81C55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的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7E20H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单元</a:t>
            </a:r>
          </a:p>
          <a:p>
            <a:pPr>
              <a:lnSpc>
                <a:spcPct val="150000"/>
              </a:lnSpc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MOVX 	@DPTR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A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；立即数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41H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送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81C55 RAM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的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7E20H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单元</a:t>
            </a:r>
          </a:p>
          <a:p>
            <a:pPr>
              <a:lnSpc>
                <a:spcPct val="150000"/>
              </a:lnSpc>
            </a:pP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既有</a:t>
            </a:r>
            <a:r>
              <a:rPr lang="en-US" altLang="zh-CN" dirty="0" smtClean="0">
                <a:ea typeface="宋体" charset="-122"/>
              </a:rPr>
              <a:t>RAM</a:t>
            </a:r>
            <a:r>
              <a:rPr lang="zh-CN" altLang="en-US" dirty="0" smtClean="0"/>
              <a:t>又有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口，此外，还有计数器。在同时需要扩展</a:t>
            </a:r>
            <a:r>
              <a:rPr lang="en-US" altLang="zh-CN" dirty="0" smtClean="0">
                <a:ea typeface="宋体" charset="-122"/>
              </a:rPr>
              <a:t>RAM </a:t>
            </a:r>
            <a:r>
              <a:rPr lang="zh-CN" altLang="en-US" dirty="0" smtClean="0"/>
              <a:t>、</a:t>
            </a:r>
            <a:r>
              <a:rPr lang="en-US" altLang="zh-CN" dirty="0" smtClean="0">
                <a:ea typeface="宋体" charset="-122"/>
              </a:rPr>
              <a:t>I/O</a:t>
            </a:r>
            <a:r>
              <a:rPr lang="zh-CN" altLang="en-US" dirty="0" smtClean="0"/>
              <a:t>和计数器的系统中，选用</a:t>
            </a:r>
            <a:r>
              <a:rPr lang="en-US" altLang="zh-CN" dirty="0" smtClean="0">
                <a:ea typeface="宋体" charset="-122"/>
              </a:rPr>
              <a:t>81C55</a:t>
            </a:r>
            <a:r>
              <a:rPr lang="zh-CN" altLang="en-US" dirty="0" smtClean="0"/>
              <a:t>特别经济，是单片机系统中</a:t>
            </a:r>
            <a:r>
              <a:rPr lang="zh-CN" altLang="en-US" b="1" dirty="0" smtClean="0">
                <a:solidFill>
                  <a:srgbClr val="3333CC"/>
                </a:solidFill>
              </a:rPr>
              <a:t>常用的外围接口芯片之一</a:t>
            </a:r>
            <a:r>
              <a:rPr lang="zh-CN" altLang="en-US" dirty="0" smtClean="0"/>
              <a:t>。</a:t>
            </a:r>
          </a:p>
          <a:p>
            <a:pPr>
              <a:lnSpc>
                <a:spcPct val="150000"/>
              </a:lnSpc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4462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8658A49A-4126-4DC7-BE9C-0440E93D9A0B}" type="slidenum">
              <a:rPr lang="zh-CN" altLang="en-US"/>
              <a:pPr>
                <a:defRPr/>
              </a:pPr>
              <a:t>95</a:t>
            </a:fld>
            <a:endParaRPr lang="en-US" altLang="zh-CN"/>
          </a:p>
        </p:txBody>
      </p:sp>
      <p:sp>
        <p:nvSpPr>
          <p:cNvPr id="78850" name="内容占位符 1"/>
          <p:cNvSpPr>
            <a:spLocks noGrp="1"/>
          </p:cNvSpPr>
          <p:nvPr>
            <p:ph/>
          </p:nvPr>
        </p:nvSpPr>
        <p:spPr>
          <a:xfrm>
            <a:off x="0" y="457200"/>
            <a:ext cx="9144000" cy="5410200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endParaRPr lang="zh-CN" altLang="en-US" sz="2800" b="1" dirty="0" smtClean="0">
              <a:solidFill>
                <a:srgbClr val="FF0000"/>
              </a:solidFill>
            </a:endParaRP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 smtClean="0"/>
              <a:t>        </a:t>
            </a:r>
            <a:endParaRPr lang="en-US" altLang="zh-CN" dirty="0" smtClean="0"/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dirty="0"/>
              <a:t> </a:t>
            </a:r>
            <a:r>
              <a:rPr lang="en-US" altLang="zh-CN" dirty="0" smtClean="0"/>
              <a:t>       </a:t>
            </a:r>
            <a:r>
              <a:rPr lang="zh-CN" altLang="en-US" dirty="0" smtClean="0"/>
              <a:t>串口的</a:t>
            </a:r>
            <a:r>
              <a:rPr lang="zh-CN" altLang="en-US" b="1" dirty="0" smtClean="0">
                <a:solidFill>
                  <a:srgbClr val="3333CC"/>
                </a:solidFill>
              </a:rPr>
              <a:t>方式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zh-CN" altLang="en-US" b="1" dirty="0" smtClean="0">
                <a:solidFill>
                  <a:srgbClr val="3333CC"/>
                </a:solidFill>
              </a:rPr>
              <a:t>用于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I/O</a:t>
            </a:r>
            <a:r>
              <a:rPr lang="zh-CN" altLang="en-US" b="1" dirty="0" smtClean="0">
                <a:solidFill>
                  <a:srgbClr val="3333CC"/>
                </a:solidFill>
              </a:rPr>
              <a:t>扩展</a:t>
            </a:r>
            <a:r>
              <a:rPr lang="zh-CN" altLang="en-US" dirty="0" smtClean="0"/>
              <a:t>。</a:t>
            </a:r>
            <a:r>
              <a:rPr lang="zh-CN" altLang="en-US" dirty="0" smtClean="0">
                <a:solidFill>
                  <a:srgbClr val="3333CC"/>
                </a:solidFill>
              </a:rPr>
              <a:t>方式</a:t>
            </a:r>
            <a:r>
              <a:rPr lang="en-US" altLang="zh-CN" dirty="0" smtClean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zh-CN" altLang="en-US" dirty="0" smtClean="0"/>
              <a:t>为</a:t>
            </a:r>
            <a:r>
              <a:rPr lang="zh-CN" altLang="en-US" b="1" dirty="0" smtClean="0">
                <a:solidFill>
                  <a:srgbClr val="3333CC"/>
                </a:solidFill>
              </a:rPr>
              <a:t>同步移位寄存器</a:t>
            </a:r>
            <a:r>
              <a:rPr lang="zh-CN" altLang="en-US" dirty="0" smtClean="0"/>
              <a:t>工作方式，波特率为</a:t>
            </a:r>
            <a:r>
              <a:rPr lang="en-US" altLang="zh-CN" i="1" dirty="0" err="1" smtClean="0">
                <a:ea typeface="宋体" charset="-122"/>
              </a:rPr>
              <a:t>f</a:t>
            </a:r>
            <a:r>
              <a:rPr lang="en-US" altLang="zh-CN" baseline="-25000" dirty="0" err="1" smtClean="0">
                <a:ea typeface="宋体" charset="-122"/>
              </a:rPr>
              <a:t>osc</a:t>
            </a:r>
            <a:r>
              <a:rPr lang="en-US" altLang="zh-CN" dirty="0" smtClean="0">
                <a:ea typeface="宋体" charset="-122"/>
              </a:rPr>
              <a:t>/12</a:t>
            </a:r>
            <a:r>
              <a:rPr lang="zh-CN" altLang="en-US" dirty="0" smtClean="0"/>
              <a:t>。</a:t>
            </a:r>
            <a:r>
              <a:rPr lang="zh-CN" altLang="en-US" b="1" dirty="0" smtClean="0">
                <a:solidFill>
                  <a:srgbClr val="FF3300"/>
                </a:solidFill>
              </a:rPr>
              <a:t>数据由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RXD</a:t>
            </a:r>
            <a:r>
              <a:rPr lang="zh-CN" altLang="en-US" b="1" dirty="0" smtClean="0">
                <a:solidFill>
                  <a:srgbClr val="FF3300"/>
                </a:solidFill>
              </a:rPr>
              <a:t>端（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P3.0</a:t>
            </a:r>
            <a:r>
              <a:rPr lang="zh-CN" altLang="en-US" b="1" dirty="0" smtClean="0">
                <a:solidFill>
                  <a:srgbClr val="FF3300"/>
                </a:solidFill>
              </a:rPr>
              <a:t>）输入</a:t>
            </a:r>
            <a:r>
              <a:rPr lang="zh-CN" altLang="en-US" dirty="0" smtClean="0"/>
              <a:t>，同步移位时钟由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TXD</a:t>
            </a:r>
            <a:r>
              <a:rPr lang="zh-CN" altLang="en-US" b="1" dirty="0" smtClean="0">
                <a:solidFill>
                  <a:srgbClr val="3333CC"/>
                </a:solidFill>
              </a:rPr>
              <a:t>端（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P3.1</a:t>
            </a:r>
            <a:r>
              <a:rPr lang="zh-CN" altLang="en-US" b="1" dirty="0" smtClean="0">
                <a:solidFill>
                  <a:srgbClr val="3333CC"/>
                </a:solidFill>
              </a:rPr>
              <a:t>）</a:t>
            </a:r>
            <a:r>
              <a:rPr lang="zh-CN" altLang="en-US" dirty="0" smtClean="0"/>
              <a:t>输出。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kern="1200" dirty="0" smtClean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        </a:t>
            </a:r>
            <a:endParaRPr lang="zh-CN" altLang="en-US" dirty="0" smtClean="0"/>
          </a:p>
        </p:txBody>
      </p:sp>
      <p:sp>
        <p:nvSpPr>
          <p:cNvPr id="2" name="矩形 1"/>
          <p:cNvSpPr/>
          <p:nvPr/>
        </p:nvSpPr>
        <p:spPr>
          <a:xfrm>
            <a:off x="0" y="762472"/>
            <a:ext cx="9144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342900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 kern="0" dirty="0">
                <a:solidFill>
                  <a:srgbClr val="FF0000"/>
                </a:solidFill>
                <a:latin typeface="Arial"/>
                <a:ea typeface="宋体" charset="-122"/>
              </a:rPr>
              <a:t>12.5  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Arial"/>
                <a:ea typeface="宋体" charset="-122"/>
              </a:rPr>
              <a:t>利用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Arial"/>
                <a:ea typeface="幼圆"/>
              </a:rPr>
              <a:t>单片机</a:t>
            </a:r>
            <a:r>
              <a:rPr lang="zh-CN" altLang="en-US" sz="2800" b="1" kern="0" dirty="0">
                <a:solidFill>
                  <a:srgbClr val="FF0000"/>
                </a:solidFill>
                <a:latin typeface="Arial"/>
                <a:ea typeface="幼圆"/>
              </a:rPr>
              <a:t>的串行口扩展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Arial"/>
                <a:ea typeface="幼圆"/>
              </a:rPr>
              <a:t>并行</a:t>
            </a:r>
            <a:r>
              <a:rPr lang="en-US" altLang="zh-CN" sz="2800" b="1" kern="0" dirty="0">
                <a:solidFill>
                  <a:srgbClr val="FF0000"/>
                </a:solidFill>
                <a:latin typeface="Arial"/>
                <a:ea typeface="幼圆"/>
              </a:rPr>
              <a:t>I/O</a:t>
            </a:r>
            <a:r>
              <a:rPr lang="zh-CN" altLang="en-US" sz="2800" b="1" kern="0" dirty="0" smtClean="0">
                <a:solidFill>
                  <a:srgbClr val="FF0000"/>
                </a:solidFill>
                <a:latin typeface="Arial"/>
                <a:ea typeface="幼圆"/>
              </a:rPr>
              <a:t>口</a:t>
            </a:r>
            <a:endParaRPr lang="zh-CN" altLang="en-US" sz="2800" b="1" kern="0" dirty="0">
              <a:solidFill>
                <a:srgbClr val="FF0000"/>
              </a:solidFill>
              <a:latin typeface="Arial"/>
              <a:ea typeface="幼圆"/>
            </a:endParaRPr>
          </a:p>
        </p:txBody>
      </p:sp>
    </p:spTree>
    <p:extLst>
      <p:ext uri="{BB962C8B-B14F-4D97-AF65-F5344CB8AC3E}">
        <p14:creationId xmlns:p14="http://schemas.microsoft.com/office/powerpoint/2010/main" val="949727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8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9FC1E6CC-61D7-44F2-A6CD-FD3B3FFE611F}" type="slidenum">
              <a:rPr lang="zh-CN" altLang="en-US"/>
              <a:pPr>
                <a:defRPr/>
              </a:pPr>
              <a:t>96</a:t>
            </a:fld>
            <a:endParaRPr lang="en-US" altLang="zh-CN"/>
          </a:p>
        </p:txBody>
      </p:sp>
      <p:sp>
        <p:nvSpPr>
          <p:cNvPr id="82946" name="内容占位符 1"/>
          <p:cNvSpPr>
            <a:spLocks noGrp="1"/>
          </p:cNvSpPr>
          <p:nvPr>
            <p:ph/>
          </p:nvPr>
        </p:nvSpPr>
        <p:spPr>
          <a:xfrm>
            <a:off x="0" y="698500"/>
            <a:ext cx="9055100" cy="5410200"/>
          </a:xfrm>
        </p:spPr>
        <p:txBody>
          <a:bodyPr/>
          <a:lstStyle/>
          <a:p>
            <a:pPr>
              <a:lnSpc>
                <a:spcPct val="130000"/>
              </a:lnSpc>
            </a:pPr>
            <a:r>
              <a:rPr lang="en-US" altLang="zh-CN" kern="1200" dirty="0" smtClean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    12.5.1  </a:t>
            </a:r>
            <a:r>
              <a:rPr lang="zh-CN" altLang="en-US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用</a:t>
            </a:r>
            <a:r>
              <a:rPr lang="en-US" altLang="zh-CN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74LS164</a:t>
            </a:r>
            <a:r>
              <a:rPr lang="zh-CN" altLang="en-US" kern="1200" dirty="0">
                <a:solidFill>
                  <a:srgbClr val="9900CC"/>
                </a:solidFill>
                <a:latin typeface="Arial" charset="0"/>
                <a:ea typeface="宋体" pitchFamily="2" charset="-122"/>
              </a:rPr>
              <a:t>扩展并行输出口</a:t>
            </a:r>
          </a:p>
          <a:p>
            <a:pPr>
              <a:lnSpc>
                <a:spcPct val="130000"/>
              </a:lnSpc>
            </a:pPr>
            <a:r>
              <a:rPr lang="zh-CN" altLang="en-US" b="1" dirty="0" smtClean="0">
                <a:solidFill>
                  <a:srgbClr val="3333CC"/>
                </a:solidFill>
              </a:rPr>
              <a:t>    图</a:t>
            </a:r>
            <a:r>
              <a:rPr lang="en-US" altLang="zh-CN" b="1" dirty="0" smtClean="0">
                <a:solidFill>
                  <a:srgbClr val="3333CC"/>
                </a:solidFill>
              </a:rPr>
              <a:t>12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-22</a:t>
            </a:r>
            <a:r>
              <a:rPr lang="zh-CN" altLang="en-US" dirty="0" smtClean="0"/>
              <a:t>为串口外接</a:t>
            </a:r>
            <a:r>
              <a:rPr lang="zh-CN" altLang="en-US" b="1" dirty="0" smtClean="0">
                <a:solidFill>
                  <a:srgbClr val="3333CC"/>
                </a:solidFill>
              </a:rPr>
              <a:t>两片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74LS164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（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位串入并出移位寄存器</a:t>
            </a:r>
            <a:r>
              <a:rPr lang="zh-CN" altLang="en-US" b="1" dirty="0" smtClean="0">
                <a:solidFill>
                  <a:srgbClr val="3333CC"/>
                </a:solidFill>
                <a:ea typeface="宋体" charset="-122"/>
              </a:rPr>
              <a:t>）</a:t>
            </a:r>
            <a:r>
              <a:rPr lang="zh-CN" altLang="en-US" dirty="0" smtClean="0"/>
              <a:t>扩展两个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位并行输出口的接口电路。</a:t>
            </a:r>
            <a:endParaRPr lang="en-US" altLang="zh-CN" dirty="0" smtClean="0"/>
          </a:p>
          <a:p>
            <a:pPr>
              <a:lnSpc>
                <a:spcPct val="130000"/>
              </a:lnSpc>
            </a:pPr>
            <a:endParaRPr lang="en-US" altLang="zh-CN" dirty="0" smtClean="0"/>
          </a:p>
          <a:p>
            <a:pPr>
              <a:lnSpc>
                <a:spcPct val="130000"/>
              </a:lnSpc>
            </a:pPr>
            <a:endParaRPr lang="en-US" altLang="zh-CN" dirty="0" smtClean="0"/>
          </a:p>
          <a:p>
            <a:pPr>
              <a:lnSpc>
                <a:spcPct val="130000"/>
              </a:lnSpc>
            </a:pPr>
            <a:endParaRPr lang="en-US" altLang="zh-CN" dirty="0" smtClean="0"/>
          </a:p>
          <a:p>
            <a:pPr>
              <a:lnSpc>
                <a:spcPct val="130000"/>
              </a:lnSpc>
            </a:pPr>
            <a:r>
              <a:rPr lang="zh-CN" altLang="en-US" dirty="0" smtClean="0"/>
              <a:t>                 </a:t>
            </a:r>
          </a:p>
          <a:p>
            <a:pPr>
              <a:lnSpc>
                <a:spcPct val="130000"/>
              </a:lnSpc>
            </a:pPr>
            <a:endParaRPr lang="zh-CN" altLang="en-US" dirty="0" smtClean="0"/>
          </a:p>
          <a:p>
            <a:pPr>
              <a:lnSpc>
                <a:spcPct val="130000"/>
              </a:lnSpc>
            </a:pPr>
            <a:r>
              <a:rPr lang="zh-CN" altLang="en-US" dirty="0" smtClean="0">
                <a:solidFill>
                  <a:srgbClr val="FF3300"/>
                </a:solidFill>
              </a:rPr>
              <a:t>              </a:t>
            </a:r>
            <a:endParaRPr lang="en-US" altLang="zh-CN" dirty="0" smtClean="0">
              <a:solidFill>
                <a:srgbClr val="FF3300"/>
              </a:solidFill>
            </a:endParaRPr>
          </a:p>
          <a:p>
            <a:pPr>
              <a:lnSpc>
                <a:spcPct val="130000"/>
              </a:lnSpc>
            </a:pPr>
            <a:endParaRPr lang="en-US" altLang="zh-CN" sz="2000" b="1" dirty="0">
              <a:solidFill>
                <a:srgbClr val="FF3300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2000" b="1" dirty="0" smtClean="0">
                <a:solidFill>
                  <a:srgbClr val="FF3300"/>
                </a:solidFill>
              </a:rPr>
              <a:t>图</a:t>
            </a:r>
            <a:r>
              <a:rPr lang="en-US" altLang="zh-CN" sz="2000" b="1" dirty="0" smtClean="0">
                <a:solidFill>
                  <a:srgbClr val="FF3300"/>
                </a:solidFill>
              </a:rPr>
              <a:t>12</a:t>
            </a:r>
            <a:r>
              <a:rPr lang="en-US" altLang="zh-CN" sz="2000" b="1" dirty="0" smtClean="0">
                <a:solidFill>
                  <a:srgbClr val="FF3300"/>
                </a:solidFill>
                <a:ea typeface="宋体" charset="-122"/>
              </a:rPr>
              <a:t>-22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</a:t>
            </a:r>
            <a:r>
              <a:rPr lang="zh-CN" altLang="en-US" sz="2000" dirty="0" smtClean="0">
                <a:solidFill>
                  <a:srgbClr val="3333CC"/>
                </a:solidFill>
              </a:rPr>
              <a:t>利用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74LS164</a:t>
            </a:r>
            <a:r>
              <a:rPr lang="zh-CN" altLang="en-US" sz="2000" dirty="0" smtClean="0">
                <a:solidFill>
                  <a:srgbClr val="3333CC"/>
                </a:solidFill>
              </a:rPr>
              <a:t>扩展并行输出口</a:t>
            </a:r>
          </a:p>
        </p:txBody>
      </p:sp>
      <p:pic>
        <p:nvPicPr>
          <p:cNvPr id="8295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0359" y="2814638"/>
            <a:ext cx="8906825" cy="2786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816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4F7AD19B-F3D5-4B9C-B659-11DC2A6B71B0}" type="slidenum">
              <a:rPr lang="zh-CN" altLang="en-US"/>
              <a:pPr>
                <a:defRPr/>
              </a:pPr>
              <a:t>97</a:t>
            </a:fld>
            <a:endParaRPr lang="en-US" altLang="zh-CN"/>
          </a:p>
        </p:txBody>
      </p:sp>
      <p:sp>
        <p:nvSpPr>
          <p:cNvPr id="83970" name="内容占位符 1"/>
          <p:cNvSpPr>
            <a:spLocks noGrp="1"/>
          </p:cNvSpPr>
          <p:nvPr>
            <p:ph/>
          </p:nvPr>
        </p:nvSpPr>
        <p:spPr>
          <a:xfrm>
            <a:off x="0" y="749300"/>
            <a:ext cx="9144000" cy="5410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dirty="0" smtClean="0"/>
              <a:t>    当串口工作在方式</a:t>
            </a:r>
            <a:r>
              <a:rPr lang="en-US" altLang="zh-CN" dirty="0" smtClean="0">
                <a:ea typeface="宋体" charset="-122"/>
              </a:rPr>
              <a:t>0</a:t>
            </a:r>
            <a:r>
              <a:rPr lang="zh-CN" altLang="en-US" dirty="0" smtClean="0"/>
              <a:t>发送时，</a:t>
            </a:r>
            <a:r>
              <a:rPr lang="zh-CN" altLang="en-US" b="1" dirty="0" smtClean="0">
                <a:solidFill>
                  <a:srgbClr val="FF3300"/>
                </a:solidFill>
              </a:rPr>
              <a:t>串行数据由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P3.0</a:t>
            </a:r>
            <a:r>
              <a:rPr lang="zh-CN" altLang="en-US" b="1" dirty="0" smtClean="0">
                <a:solidFill>
                  <a:srgbClr val="FF3300"/>
                </a:solidFill>
              </a:rPr>
              <a:t>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RXD</a:t>
            </a:r>
            <a:r>
              <a:rPr lang="zh-CN" altLang="en-US" b="1" dirty="0" smtClean="0">
                <a:solidFill>
                  <a:srgbClr val="FF3300"/>
                </a:solidFill>
              </a:rPr>
              <a:t>）送出，移位时钟由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P3.1</a:t>
            </a:r>
            <a:r>
              <a:rPr lang="zh-CN" altLang="en-US" b="1" dirty="0" smtClean="0">
                <a:solidFill>
                  <a:srgbClr val="FF3300"/>
                </a:solidFill>
              </a:rPr>
              <a:t>（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TXD</a:t>
            </a:r>
            <a:r>
              <a:rPr lang="zh-CN" altLang="en-US" b="1" dirty="0" smtClean="0">
                <a:solidFill>
                  <a:srgbClr val="FF3300"/>
                </a:solidFill>
              </a:rPr>
              <a:t>）输出</a:t>
            </a:r>
            <a:r>
              <a:rPr lang="zh-CN" altLang="en-US" dirty="0" smtClean="0"/>
              <a:t>。注意，由于</a:t>
            </a:r>
            <a:r>
              <a:rPr lang="en-US" altLang="zh-CN" dirty="0" smtClean="0">
                <a:ea typeface="宋体" charset="-122"/>
              </a:rPr>
              <a:t>74LS164</a:t>
            </a:r>
            <a:r>
              <a:rPr lang="zh-CN" altLang="en-US" b="1" dirty="0" smtClean="0">
                <a:solidFill>
                  <a:srgbClr val="3333CC"/>
                </a:solidFill>
              </a:rPr>
              <a:t>无并行输出控制端</a:t>
            </a:r>
            <a:r>
              <a:rPr lang="zh-CN" altLang="en-US" dirty="0" smtClean="0"/>
              <a:t>，在串行输入中，其</a:t>
            </a:r>
            <a:r>
              <a:rPr lang="zh-CN" altLang="en-US" b="1" dirty="0" smtClean="0">
                <a:solidFill>
                  <a:srgbClr val="3333CC"/>
                </a:solidFill>
              </a:rPr>
              <a:t>输出端的状态会不断变化</a:t>
            </a:r>
            <a:r>
              <a:rPr lang="zh-CN" altLang="en-US" dirty="0" smtClean="0"/>
              <a:t>，故某些场合，在</a:t>
            </a:r>
            <a:r>
              <a:rPr lang="en-US" altLang="zh-CN" dirty="0" smtClean="0">
                <a:ea typeface="宋体" charset="-122"/>
              </a:rPr>
              <a:t>74LS164</a:t>
            </a:r>
            <a:r>
              <a:rPr lang="zh-CN" altLang="en-US" dirty="0" smtClean="0"/>
              <a:t>输出端应加接输出三态门控制，以便保证串行输入结束后再输出数据。</a:t>
            </a:r>
            <a:endParaRPr lang="en-US" altLang="zh-CN" b="1" dirty="0" smtClean="0">
              <a:solidFill>
                <a:srgbClr val="FF33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srgbClr val="FF3300"/>
                </a:solidFill>
              </a:rPr>
              <a:t>    【</a:t>
            </a:r>
            <a:r>
              <a:rPr lang="zh-CN" altLang="en-US" b="1" dirty="0" smtClean="0">
                <a:solidFill>
                  <a:srgbClr val="FF3300"/>
                </a:solidFill>
              </a:rPr>
              <a:t>例</a:t>
            </a:r>
            <a:r>
              <a:rPr lang="en-US" altLang="zh-CN" b="1" dirty="0" smtClean="0">
                <a:solidFill>
                  <a:srgbClr val="FF3300"/>
                </a:solidFill>
              </a:rPr>
              <a:t>12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-8</a:t>
            </a:r>
            <a:r>
              <a:rPr lang="en-US" altLang="zh-CN" b="1" dirty="0" smtClean="0">
                <a:solidFill>
                  <a:srgbClr val="FF3300"/>
                </a:solidFill>
              </a:rPr>
              <a:t>】</a:t>
            </a:r>
            <a:r>
              <a:rPr lang="zh-CN" altLang="en-US" dirty="0" smtClean="0"/>
              <a:t>编程</a:t>
            </a:r>
            <a:r>
              <a:rPr lang="zh-CN" altLang="en-US" dirty="0"/>
              <a:t>将内部</a:t>
            </a:r>
            <a:r>
              <a:rPr lang="en-US" altLang="zh-CN" dirty="0"/>
              <a:t>RAM 30H</a:t>
            </a:r>
            <a:r>
              <a:rPr lang="zh-CN" altLang="en-US" dirty="0"/>
              <a:t>、</a:t>
            </a:r>
            <a:r>
              <a:rPr lang="en-US" altLang="zh-CN" dirty="0"/>
              <a:t>31H</a:t>
            </a:r>
            <a:r>
              <a:rPr lang="zh-CN" altLang="en-US" dirty="0"/>
              <a:t>单元的内容经串行口从图</a:t>
            </a:r>
            <a:r>
              <a:rPr lang="en-US" altLang="zh-CN" dirty="0"/>
              <a:t>12-22</a:t>
            </a:r>
            <a:r>
              <a:rPr lang="zh-CN" altLang="en-US" dirty="0"/>
              <a:t>所示的</a:t>
            </a:r>
            <a:r>
              <a:rPr lang="en-US" altLang="zh-CN" dirty="0"/>
              <a:t>16</a:t>
            </a:r>
            <a:r>
              <a:rPr lang="zh-CN" altLang="en-US" dirty="0"/>
              <a:t>位扩展口并行输出。</a:t>
            </a:r>
            <a:endParaRPr lang="zh-CN" altLang="en-US" sz="2000" b="1" dirty="0" smtClean="0">
              <a:solidFill>
                <a:srgbClr val="33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38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3659D623-EBB0-46E9-8F15-17185FB1821B}" type="slidenum">
              <a:rPr lang="zh-CN" altLang="en-US"/>
              <a:pPr>
                <a:defRPr/>
              </a:pPr>
              <a:t>98</a:t>
            </a:fld>
            <a:endParaRPr lang="en-US" altLang="zh-CN"/>
          </a:p>
        </p:txBody>
      </p:sp>
      <p:sp>
        <p:nvSpPr>
          <p:cNvPr id="84994" name="内容占位符 1"/>
          <p:cNvSpPr>
            <a:spLocks noGrp="1"/>
          </p:cNvSpPr>
          <p:nvPr>
            <p:ph/>
          </p:nvPr>
        </p:nvSpPr>
        <p:spPr>
          <a:xfrm>
            <a:off x="177800" y="520700"/>
            <a:ext cx="8661400" cy="59944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解：程序清单如下。</a:t>
            </a:r>
          </a:p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汇编语言源程序</a:t>
            </a:r>
            <a:r>
              <a:rPr lang="zh-CN" altLang="en-US" sz="2000" dirty="0" smtClean="0">
                <a:solidFill>
                  <a:srgbClr val="3333CC"/>
                </a:solidFill>
                <a:ea typeface="宋体" charset="-122"/>
              </a:rPr>
              <a:t>：</a:t>
            </a:r>
            <a:endParaRPr lang="en-US" altLang="zh-CN" sz="2000" dirty="0" smtClean="0">
              <a:solidFill>
                <a:srgbClr val="3333CC"/>
              </a:solidFill>
              <a:ea typeface="宋体" charset="-122"/>
            </a:endParaRPr>
          </a:p>
          <a:p>
            <a:pPr>
              <a:lnSpc>
                <a:spcPct val="150000"/>
              </a:lnSpc>
            </a:pPr>
            <a:endParaRPr lang="zh-CN" altLang="en-US" sz="2000" dirty="0">
              <a:solidFill>
                <a:srgbClr val="3333CC"/>
              </a:solidFill>
              <a:ea typeface="宋体" charset="-122"/>
            </a:endParaRPr>
          </a:p>
          <a:p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START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：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MOV	R7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，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#02H	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；设置要发送的字节个数</a:t>
            </a:r>
          </a:p>
          <a:p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        	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MOV 	R0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，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#30H		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；设置地址指针</a:t>
            </a:r>
          </a:p>
          <a:p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        	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MOV  	SCON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，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#00H		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；设置串行口为方式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0</a:t>
            </a:r>
            <a:endParaRPr lang="en-US" altLang="zh-CN" sz="2000" b="1" dirty="0" smtClean="0">
              <a:solidFill>
                <a:srgbClr val="3333CC"/>
              </a:solidFill>
              <a:ea typeface="宋体" charset="-122"/>
            </a:endParaRPr>
          </a:p>
          <a:p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SEND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：	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MOV  	A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@R0</a:t>
            </a:r>
            <a:endParaRPr lang="zh-CN" altLang="en-US" sz="2000" b="1" dirty="0" smtClean="0">
              <a:solidFill>
                <a:srgbClr val="3333CC"/>
              </a:solidFill>
            </a:endParaRPr>
          </a:p>
          <a:p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	MOV  	SBUF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A		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；启动串行口发送过程</a:t>
            </a:r>
          </a:p>
          <a:p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WAIT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：</a:t>
            </a:r>
            <a:r>
              <a:rPr lang="zh-CN" altLang="en-US" sz="2000" b="1" dirty="0" smtClean="0">
                <a:solidFill>
                  <a:srgbClr val="3333CC"/>
                </a:solidFill>
                <a:ea typeface="宋体" charset="-122"/>
              </a:rPr>
              <a:t>	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JNB   	TI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WAIT		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；一帧未发完，等待</a:t>
            </a:r>
          </a:p>
          <a:p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	CLR   	TI</a:t>
            </a:r>
            <a:endParaRPr lang="zh-CN" altLang="en-US" sz="2000" b="1" dirty="0" smtClean="0">
              <a:solidFill>
                <a:srgbClr val="3333CC"/>
              </a:solidFill>
            </a:endParaRPr>
          </a:p>
          <a:p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	INC   	R0			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；取下一个数</a:t>
            </a:r>
          </a:p>
          <a:p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	DJNZ  R7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SEND          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；未发完，继续，从子程序返回</a:t>
            </a:r>
          </a:p>
          <a:p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	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SJMP     $                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      </a:t>
            </a:r>
            <a:r>
              <a:rPr lang="zh-CN" altLang="en-US" sz="2000" dirty="0" smtClean="0">
                <a:solidFill>
                  <a:srgbClr val="3333CC"/>
                </a:solidFill>
                <a:ea typeface="宋体" charset="-122"/>
              </a:rPr>
              <a:t>；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发送完毕动态停机</a:t>
            </a: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978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99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746666"/>
            <a:ext cx="9144000" cy="4144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5905" algn="just">
              <a:spcBef>
                <a:spcPts val="0"/>
              </a:spcBef>
              <a:spcAft>
                <a:spcPts val="40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*C51</a:t>
            </a:r>
            <a:r>
              <a:rPr lang="zh-CN" altLang="zh-CN" sz="2000" kern="1000" dirty="0">
                <a:latin typeface="Times New Roman"/>
                <a:ea typeface="宋体"/>
              </a:rPr>
              <a:t>源程序：</a:t>
            </a: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#include&lt;reg51.h&gt;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#define </a:t>
            </a:r>
            <a:r>
              <a:rPr lang="en-US" altLang="zh-CN" sz="2000" kern="1000" dirty="0" err="1">
                <a:latin typeface="Times New Roman"/>
                <a:ea typeface="宋体"/>
              </a:rPr>
              <a:t>uchar</a:t>
            </a:r>
            <a:r>
              <a:rPr lang="en-US" altLang="zh-CN" sz="2000" kern="1000" dirty="0">
                <a:latin typeface="Times New Roman"/>
                <a:ea typeface="宋体"/>
              </a:rPr>
              <a:t> unsigned char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 err="1">
                <a:latin typeface="Times New Roman"/>
                <a:ea typeface="宋体"/>
              </a:rPr>
              <a:t>uchar</a:t>
            </a:r>
            <a:r>
              <a:rPr lang="en-US" altLang="zh-CN" sz="2000" kern="1000" dirty="0">
                <a:latin typeface="Times New Roman"/>
                <a:ea typeface="宋体"/>
              </a:rPr>
              <a:t> data d[2];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void main (void)			       /*</a:t>
            </a:r>
            <a:r>
              <a:rPr lang="zh-CN" altLang="zh-CN" sz="2000" kern="1000" dirty="0">
                <a:latin typeface="Times New Roman"/>
                <a:ea typeface="宋体"/>
              </a:rPr>
              <a:t>主函数</a:t>
            </a:r>
            <a:r>
              <a:rPr lang="en-US" altLang="zh-CN" sz="2000" kern="1000" dirty="0">
                <a:latin typeface="Times New Roman"/>
                <a:ea typeface="宋体"/>
              </a:rPr>
              <a:t>*/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{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	SCON=0x00;			       /*</a:t>
            </a:r>
            <a:r>
              <a:rPr lang="zh-CN" altLang="zh-CN" sz="2000" kern="1000" dirty="0">
                <a:latin typeface="Times New Roman"/>
                <a:ea typeface="宋体"/>
              </a:rPr>
              <a:t>设置串行口工作方式</a:t>
            </a:r>
            <a:r>
              <a:rPr lang="en-US" altLang="zh-CN" sz="2000" kern="1000" dirty="0">
                <a:latin typeface="Times New Roman"/>
                <a:ea typeface="宋体"/>
              </a:rPr>
              <a:t>0 */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	SBUF=d[0];                   /*</a:t>
            </a:r>
            <a:r>
              <a:rPr lang="zh-CN" altLang="zh-CN" sz="2000" kern="1000" dirty="0">
                <a:latin typeface="Times New Roman"/>
                <a:ea typeface="宋体"/>
              </a:rPr>
              <a:t>发送第一个字节</a:t>
            </a:r>
            <a:r>
              <a:rPr lang="en-US" altLang="zh-CN" sz="2000" kern="1000" dirty="0">
                <a:latin typeface="Times New Roman"/>
                <a:ea typeface="宋体"/>
              </a:rPr>
              <a:t> */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	while (TI==0);TI=0;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	SBUF=d[1];                   /*</a:t>
            </a:r>
            <a:r>
              <a:rPr lang="zh-CN" altLang="zh-CN" sz="2000" kern="1000" dirty="0">
                <a:latin typeface="Times New Roman"/>
                <a:ea typeface="宋体"/>
              </a:rPr>
              <a:t>发送第二个字节</a:t>
            </a:r>
            <a:r>
              <a:rPr lang="en-US" altLang="zh-CN" sz="2000" kern="1000" dirty="0">
                <a:latin typeface="Times New Roman"/>
                <a:ea typeface="宋体"/>
              </a:rPr>
              <a:t> */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	while (TI==0);TI=0;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	while (1);                     /*</a:t>
            </a:r>
            <a:r>
              <a:rPr lang="zh-CN" altLang="zh-CN" sz="2000" kern="1000" dirty="0">
                <a:latin typeface="Times New Roman"/>
                <a:ea typeface="宋体"/>
              </a:rPr>
              <a:t>发送完毕动态停机</a:t>
            </a:r>
            <a:r>
              <a:rPr lang="en-US" altLang="zh-CN" sz="2000" kern="1000" dirty="0">
                <a:latin typeface="Times New Roman"/>
                <a:ea typeface="宋体"/>
              </a:rPr>
              <a:t> */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}</a:t>
            </a:r>
            <a:endParaRPr lang="zh-CN" altLang="zh-CN" sz="2000" kern="1000" dirty="0">
              <a:effectLst/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239569791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100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742246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sz="2400" b="1" dirty="0" smtClean="0">
                <a:solidFill>
                  <a:srgbClr val="9900CC"/>
                </a:solidFill>
              </a:rPr>
              <a:t>        12.5.2  </a:t>
            </a:r>
            <a:r>
              <a:rPr lang="zh-CN" altLang="en-US" sz="2400" b="1" dirty="0">
                <a:solidFill>
                  <a:srgbClr val="9900CC"/>
                </a:solidFill>
              </a:rPr>
              <a:t>用</a:t>
            </a:r>
            <a:r>
              <a:rPr lang="en-US" altLang="zh-CN" sz="2400" b="1" dirty="0">
                <a:solidFill>
                  <a:srgbClr val="9900CC"/>
                </a:solidFill>
              </a:rPr>
              <a:t>74LS165</a:t>
            </a:r>
            <a:r>
              <a:rPr lang="zh-CN" altLang="en-US" sz="2400" b="1" dirty="0">
                <a:solidFill>
                  <a:srgbClr val="9900CC"/>
                </a:solidFill>
              </a:rPr>
              <a:t>扩展并行输入口</a:t>
            </a:r>
          </a:p>
          <a:p>
            <a:pPr lvl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        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  <a:hlinkClick r:id="" action="ppaction://hlinkshowjump?jump=nextslide"/>
              </a:rPr>
              <a:t>图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幼圆"/>
                <a:hlinkClick r:id="" action="ppaction://hlinkshowjump?jump=nextslide"/>
              </a:rPr>
              <a:t>12</a:t>
            </a:r>
            <a:r>
              <a:rPr lang="en-US" altLang="zh-CN" sz="2400" b="1" kern="0" dirty="0" smtClean="0">
                <a:solidFill>
                  <a:srgbClr val="333399"/>
                </a:solidFill>
                <a:latin typeface="Arial"/>
                <a:ea typeface="宋体" charset="-122"/>
                <a:hlinkClick r:id="" action="ppaction://hlinkshowjump?jump=nextslide"/>
              </a:rPr>
              <a:t>-23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宋体" charset="-122"/>
              </a:rPr>
              <a:t>所示为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串口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扩展两个</a:t>
            </a:r>
            <a:r>
              <a:rPr lang="en-US" altLang="zh-CN" sz="2400" b="1" kern="0" dirty="0">
                <a:solidFill>
                  <a:srgbClr val="3333CC"/>
                </a:solidFill>
                <a:latin typeface="Arial"/>
                <a:ea typeface="宋体" charset="-122"/>
              </a:rPr>
              <a:t>8</a:t>
            </a:r>
            <a:r>
              <a:rPr lang="zh-CN" altLang="en-US" sz="2400" b="1" kern="0" dirty="0">
                <a:solidFill>
                  <a:srgbClr val="3333CC"/>
                </a:solidFill>
                <a:latin typeface="Arial"/>
                <a:ea typeface="幼圆"/>
              </a:rPr>
              <a:t>位并行输入口。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74LS165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是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8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位并行输入串行输出的寄存器。当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74LS165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的 </a:t>
            </a:r>
            <a:r>
              <a:rPr lang="en-US" altLang="zh-CN" sz="2400" b="1" kern="0" dirty="0" smtClean="0">
                <a:solidFill>
                  <a:srgbClr val="FF3300"/>
                </a:solidFill>
                <a:latin typeface="Arial"/>
                <a:ea typeface="宋体" charset="-122"/>
              </a:rPr>
              <a:t>S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/    </a:t>
            </a:r>
            <a:r>
              <a:rPr lang="en-US" altLang="zh-CN" sz="2400" b="1" kern="0" dirty="0" smtClean="0">
                <a:solidFill>
                  <a:srgbClr val="FF3300"/>
                </a:solidFill>
                <a:latin typeface="Arial"/>
                <a:ea typeface="宋体" charset="-122"/>
              </a:rPr>
              <a:t> </a:t>
            </a:r>
            <a:r>
              <a:rPr lang="zh-CN" altLang="en-US" sz="2400" b="1" kern="0" dirty="0" smtClean="0">
                <a:solidFill>
                  <a:srgbClr val="333399"/>
                </a:solidFill>
                <a:latin typeface="Arial"/>
                <a:ea typeface="幼圆"/>
              </a:rPr>
              <a:t>端由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高到低跳变，并行输入端的数据被置入寄存器；当</a:t>
            </a:r>
            <a:r>
              <a:rPr lang="en-US" altLang="zh-CN" sz="2400" b="1" kern="0" dirty="0">
                <a:solidFill>
                  <a:srgbClr val="FF3300"/>
                </a:solidFill>
                <a:latin typeface="Arial"/>
                <a:ea typeface="宋体" charset="-122"/>
              </a:rPr>
              <a:t>S/     = 1</a:t>
            </a:r>
            <a:r>
              <a:rPr lang="zh-CN" altLang="en-US" sz="2400" b="1" kern="0" dirty="0">
                <a:solidFill>
                  <a:srgbClr val="FF3300"/>
                </a:solidFill>
                <a:latin typeface="Arial"/>
                <a:ea typeface="幼圆"/>
              </a:rPr>
              <a:t>，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且时钟禁止端（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15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脚）为低时，允许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TXD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（</a:t>
            </a:r>
            <a:r>
              <a:rPr lang="en-US" altLang="zh-CN" sz="2400" b="1" kern="0" dirty="0">
                <a:solidFill>
                  <a:srgbClr val="333399"/>
                </a:solidFill>
                <a:latin typeface="Arial"/>
                <a:ea typeface="宋体" charset="-122"/>
              </a:rPr>
              <a:t>P3.1</a:t>
            </a:r>
            <a:r>
              <a:rPr lang="zh-CN" altLang="en-US" sz="2400" b="1" kern="0" dirty="0">
                <a:solidFill>
                  <a:srgbClr val="333399"/>
                </a:solidFill>
                <a:latin typeface="Arial"/>
                <a:ea typeface="幼圆"/>
              </a:rPr>
              <a:t>）移位时钟输入，在该脉冲作用下，数据由右向左方向移动。</a:t>
            </a:r>
          </a:p>
        </p:txBody>
      </p:sp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1345146"/>
              </p:ext>
            </p:extLst>
          </p:nvPr>
        </p:nvGraphicFramePr>
        <p:xfrm>
          <a:off x="6359525" y="1932197"/>
          <a:ext cx="315913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102" name="Equation" r:id="rId4" imgW="152268" imgH="203024" progId="Equation.DSMT4">
                  <p:embed/>
                </p:oleObj>
              </mc:Choice>
              <mc:Fallback>
                <p:oleObj name="Equation" r:id="rId4" imgW="152268" imgH="203024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59525" y="1932197"/>
                        <a:ext cx="315913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3407139"/>
              </p:ext>
            </p:extLst>
          </p:nvPr>
        </p:nvGraphicFramePr>
        <p:xfrm>
          <a:off x="5330825" y="2475806"/>
          <a:ext cx="315913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2103" name="Equation" r:id="rId6" imgW="152268" imgH="203024" progId="Equation.DSMT4">
                  <p:embed/>
                </p:oleObj>
              </mc:Choice>
              <mc:Fallback>
                <p:oleObj name="Equation" r:id="rId6" imgW="152268" imgH="203024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0825" y="2475806"/>
                        <a:ext cx="315913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7658989"/>
      </p:ext>
    </p:extLst>
  </p:cSld>
  <p:clrMapOvr>
    <a:masterClrMapping/>
  </p:clrMapOvr>
  <p:transition>
    <p:random/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0CD5BC9E-B92F-46A1-AD98-D910720A999E}" type="slidenum">
              <a:rPr lang="zh-CN" altLang="en-US"/>
              <a:pPr>
                <a:defRPr/>
              </a:pPr>
              <a:t>101</a:t>
            </a:fld>
            <a:endParaRPr lang="en-US" altLang="zh-CN"/>
          </a:p>
        </p:txBody>
      </p:sp>
      <p:sp>
        <p:nvSpPr>
          <p:cNvPr id="79874" name="内容占位符 1"/>
          <p:cNvSpPr>
            <a:spLocks noGrp="1"/>
          </p:cNvSpPr>
          <p:nvPr>
            <p:ph/>
          </p:nvPr>
        </p:nvSpPr>
        <p:spPr>
          <a:xfrm>
            <a:off x="0" y="698500"/>
            <a:ext cx="8839200" cy="57150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TXD</a:t>
            </a:r>
            <a:r>
              <a:rPr lang="zh-CN" altLang="en-US" dirty="0" smtClean="0"/>
              <a:t>与所有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74LS165</a:t>
            </a:r>
            <a:r>
              <a:rPr lang="zh-CN" altLang="en-US" b="1" dirty="0" smtClean="0">
                <a:solidFill>
                  <a:srgbClr val="3333CC"/>
                </a:solidFill>
              </a:rPr>
              <a:t>的</a:t>
            </a:r>
            <a:r>
              <a:rPr lang="en-US" altLang="zh-CN" b="1" dirty="0" smtClean="0">
                <a:solidFill>
                  <a:srgbClr val="3333CC"/>
                </a:solidFill>
                <a:ea typeface="宋体" charset="-122"/>
              </a:rPr>
              <a:t>CP</a:t>
            </a:r>
            <a:r>
              <a:rPr lang="zh-CN" altLang="en-US" b="1" dirty="0" smtClean="0">
                <a:solidFill>
                  <a:srgbClr val="3333CC"/>
                </a:solidFill>
              </a:rPr>
              <a:t>相连</a:t>
            </a:r>
            <a:r>
              <a:rPr lang="zh-CN" altLang="en-US" dirty="0" smtClean="0"/>
              <a:t>；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RXD</a:t>
            </a:r>
            <a:r>
              <a:rPr lang="zh-CN" altLang="en-US" dirty="0" smtClean="0"/>
              <a:t>与</a:t>
            </a:r>
            <a:r>
              <a:rPr lang="en-US" altLang="zh-CN" dirty="0" smtClean="0">
                <a:ea typeface="宋体" charset="-122"/>
              </a:rPr>
              <a:t>74LS165</a:t>
            </a:r>
            <a:r>
              <a:rPr lang="zh-CN" altLang="en-US" dirty="0" smtClean="0"/>
              <a:t>的</a:t>
            </a:r>
            <a:r>
              <a:rPr lang="zh-CN" altLang="en-US" b="1" dirty="0" smtClean="0">
                <a:solidFill>
                  <a:srgbClr val="FF3300"/>
                </a:solidFill>
              </a:rPr>
              <a:t>串行输出端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Q</a:t>
            </a:r>
            <a:r>
              <a:rPr lang="en-US" altLang="zh-CN" b="1" baseline="-25000" dirty="0" smtClean="0">
                <a:solidFill>
                  <a:srgbClr val="FF3300"/>
                </a:solidFill>
                <a:ea typeface="宋体" charset="-122"/>
              </a:rPr>
              <a:t>H</a:t>
            </a:r>
            <a:r>
              <a:rPr lang="zh-CN" altLang="en-US" dirty="0" smtClean="0"/>
              <a:t>相连；</a:t>
            </a:r>
            <a:r>
              <a:rPr lang="en-US" altLang="zh-CN" dirty="0" smtClean="0">
                <a:ea typeface="宋体" charset="-122"/>
              </a:rPr>
              <a:t>P1.0</a:t>
            </a:r>
            <a:r>
              <a:rPr lang="zh-CN" altLang="en-US" dirty="0" smtClean="0"/>
              <a:t>与</a:t>
            </a:r>
            <a:r>
              <a:rPr lang="en-US" altLang="zh-CN" dirty="0" smtClean="0">
                <a:ea typeface="宋体" charset="-122"/>
              </a:rPr>
              <a:t> 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S/    </a:t>
            </a:r>
            <a:r>
              <a:rPr lang="zh-CN" altLang="en-US" dirty="0" smtClean="0"/>
              <a:t>相连，控制</a:t>
            </a:r>
            <a:r>
              <a:rPr lang="en-US" altLang="zh-CN" dirty="0" smtClean="0">
                <a:ea typeface="宋体" charset="-122"/>
              </a:rPr>
              <a:t>74LS165</a:t>
            </a:r>
            <a:r>
              <a:rPr lang="zh-CN" altLang="en-US" dirty="0" smtClean="0"/>
              <a:t>的串行移位或并行输入；</a:t>
            </a:r>
            <a:r>
              <a:rPr lang="en-US" altLang="zh-CN" dirty="0" smtClean="0">
                <a:ea typeface="宋体" charset="-122"/>
              </a:rPr>
              <a:t>15</a:t>
            </a:r>
            <a:r>
              <a:rPr lang="zh-CN" altLang="en-US" dirty="0" smtClean="0"/>
              <a:t>脚接地，允许时钟输入。当扩展多个</a:t>
            </a:r>
            <a:r>
              <a:rPr lang="en-US" altLang="zh-CN" dirty="0" smtClean="0">
                <a:ea typeface="宋体" charset="-122"/>
              </a:rPr>
              <a:t>8</a:t>
            </a:r>
            <a:r>
              <a:rPr lang="zh-CN" altLang="en-US" dirty="0" smtClean="0"/>
              <a:t>位输入口时，相邻两芯片的首尾（</a:t>
            </a:r>
            <a:r>
              <a:rPr lang="en-US" altLang="zh-CN" dirty="0" smtClean="0">
                <a:ea typeface="宋体" charset="-122"/>
              </a:rPr>
              <a:t>Q</a:t>
            </a:r>
            <a:r>
              <a:rPr lang="en-US" altLang="zh-CN" baseline="-25000" dirty="0" smtClean="0">
                <a:ea typeface="宋体" charset="-122"/>
              </a:rPr>
              <a:t>H</a:t>
            </a:r>
            <a:r>
              <a:rPr lang="zh-CN" altLang="en-US" dirty="0" smtClean="0"/>
              <a:t>与</a:t>
            </a:r>
            <a:r>
              <a:rPr lang="en-US" altLang="zh-CN" dirty="0" smtClean="0">
                <a:ea typeface="宋体" charset="-122"/>
              </a:rPr>
              <a:t>SIN</a:t>
            </a:r>
            <a:r>
              <a:rPr lang="zh-CN" altLang="en-US" dirty="0" smtClean="0"/>
              <a:t>）相连。</a:t>
            </a:r>
            <a:endParaRPr lang="en-US" altLang="zh-CN" dirty="0" smtClean="0"/>
          </a:p>
          <a:p>
            <a:pPr>
              <a:lnSpc>
                <a:spcPct val="150000"/>
              </a:lnSpc>
            </a:pPr>
            <a:endParaRPr lang="en-US" altLang="zh-CN" dirty="0" smtClean="0"/>
          </a:p>
          <a:p>
            <a:pPr>
              <a:lnSpc>
                <a:spcPct val="150000"/>
              </a:lnSpc>
            </a:pPr>
            <a:endParaRPr lang="en-US" altLang="zh-CN" dirty="0" smtClean="0"/>
          </a:p>
          <a:p>
            <a:pPr>
              <a:lnSpc>
                <a:spcPct val="150000"/>
              </a:lnSpc>
            </a:pPr>
            <a:endParaRPr lang="en-US" altLang="zh-CN" dirty="0" smtClean="0"/>
          </a:p>
          <a:p>
            <a:pPr>
              <a:lnSpc>
                <a:spcPct val="150000"/>
              </a:lnSpc>
            </a:pPr>
            <a:endParaRPr lang="en-US" altLang="zh-CN" dirty="0" smtClean="0"/>
          </a:p>
          <a:p>
            <a:pPr>
              <a:lnSpc>
                <a:spcPct val="150000"/>
              </a:lnSpc>
            </a:pPr>
            <a:r>
              <a:rPr lang="zh-CN" altLang="en-US" dirty="0" smtClean="0"/>
              <a:t>           </a:t>
            </a:r>
            <a:endParaRPr lang="en-US" altLang="zh-CN" dirty="0" smtClean="0"/>
          </a:p>
        </p:txBody>
      </p:sp>
      <p:pic>
        <p:nvPicPr>
          <p:cNvPr id="7988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2363" y="2979738"/>
            <a:ext cx="7454236" cy="2695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9884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3317121"/>
              </p:ext>
            </p:extLst>
          </p:nvPr>
        </p:nvGraphicFramePr>
        <p:xfrm>
          <a:off x="3752850" y="1354138"/>
          <a:ext cx="315913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3931" name="Equation" r:id="rId4" imgW="152280" imgH="203040" progId="Equation.DSMT4">
                  <p:embed/>
                </p:oleObj>
              </mc:Choice>
              <mc:Fallback>
                <p:oleObj name="Equation" r:id="rId4" imgW="15228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2850" y="1354138"/>
                        <a:ext cx="315913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2061368" y="5715337"/>
            <a:ext cx="592693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342900" algn="just">
              <a:lnSpc>
                <a:spcPct val="150000"/>
              </a:lnSpc>
              <a:spcBef>
                <a:spcPct val="20000"/>
              </a:spcBef>
            </a:pPr>
            <a:r>
              <a:rPr lang="zh-CN" altLang="en-US" sz="2000" b="1" kern="0" dirty="0">
                <a:solidFill>
                  <a:srgbClr val="FF3300"/>
                </a:solidFill>
                <a:latin typeface="Arial"/>
                <a:ea typeface="幼圆"/>
              </a:rPr>
              <a:t>图</a:t>
            </a:r>
            <a:r>
              <a:rPr lang="en-US" altLang="zh-CN" sz="2000" b="1" kern="0" dirty="0">
                <a:solidFill>
                  <a:srgbClr val="FF3300"/>
                </a:solidFill>
                <a:latin typeface="Arial"/>
                <a:ea typeface="幼圆"/>
              </a:rPr>
              <a:t>12</a:t>
            </a:r>
            <a:r>
              <a:rPr lang="en-US" altLang="zh-CN" sz="2000" b="1" kern="0" dirty="0">
                <a:solidFill>
                  <a:srgbClr val="FF3300"/>
                </a:solidFill>
                <a:latin typeface="Arial"/>
                <a:ea typeface="宋体" charset="-122"/>
              </a:rPr>
              <a:t>-23</a:t>
            </a:r>
            <a:r>
              <a:rPr lang="en-US" altLang="zh-CN" sz="2000" b="1" kern="0" dirty="0">
                <a:solidFill>
                  <a:srgbClr val="333399"/>
                </a:solidFill>
                <a:latin typeface="Arial"/>
                <a:ea typeface="宋体" charset="-122"/>
              </a:rPr>
              <a:t>     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利用</a:t>
            </a:r>
            <a:r>
              <a:rPr lang="en-US" altLang="zh-CN" sz="2000" b="1" kern="0" dirty="0">
                <a:solidFill>
                  <a:srgbClr val="3333CC"/>
                </a:solidFill>
                <a:latin typeface="Arial"/>
                <a:ea typeface="宋体" charset="-122"/>
              </a:rPr>
              <a:t>74LS165</a:t>
            </a:r>
            <a:r>
              <a:rPr lang="zh-CN" altLang="en-US" sz="2000" b="1" kern="0" dirty="0">
                <a:solidFill>
                  <a:srgbClr val="3333CC"/>
                </a:solidFill>
                <a:latin typeface="Arial"/>
                <a:ea typeface="幼圆"/>
              </a:rPr>
              <a:t>扩展并行输入口</a:t>
            </a:r>
          </a:p>
        </p:txBody>
      </p:sp>
    </p:spTree>
    <p:extLst>
      <p:ext uri="{BB962C8B-B14F-4D97-AF65-F5344CB8AC3E}">
        <p14:creationId xmlns:p14="http://schemas.microsoft.com/office/powerpoint/2010/main" val="1794553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D081EFD2-FAB1-4CB2-A033-82EACA9C66D1}" type="slidenum">
              <a:rPr lang="zh-CN" altLang="en-US"/>
              <a:pPr>
                <a:defRPr/>
              </a:pPr>
              <a:t>102</a:t>
            </a:fld>
            <a:endParaRPr lang="en-US" altLang="zh-CN"/>
          </a:p>
        </p:txBody>
      </p:sp>
      <p:sp>
        <p:nvSpPr>
          <p:cNvPr id="80898" name="内容占位符 1"/>
          <p:cNvSpPr>
            <a:spLocks noGrp="1"/>
          </p:cNvSpPr>
          <p:nvPr>
            <p:ph/>
          </p:nvPr>
        </p:nvSpPr>
        <p:spPr>
          <a:xfrm>
            <a:off x="0" y="620713"/>
            <a:ext cx="9144000" cy="5410200"/>
          </a:xfrm>
        </p:spPr>
        <p:txBody>
          <a:bodyPr/>
          <a:lstStyle/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 smtClean="0">
                <a:solidFill>
                  <a:srgbClr val="FF3300"/>
                </a:solidFill>
              </a:rPr>
              <a:t>        【</a:t>
            </a:r>
            <a:r>
              <a:rPr lang="zh-CN" altLang="en-US" b="1" dirty="0" smtClean="0">
                <a:solidFill>
                  <a:srgbClr val="FF3300"/>
                </a:solidFill>
              </a:rPr>
              <a:t>例</a:t>
            </a:r>
            <a:r>
              <a:rPr lang="en-US" altLang="zh-CN" b="1" dirty="0" smtClean="0">
                <a:solidFill>
                  <a:srgbClr val="FF3300"/>
                </a:solidFill>
              </a:rPr>
              <a:t>12</a:t>
            </a:r>
            <a:r>
              <a:rPr lang="en-US" altLang="zh-CN" b="1" dirty="0" smtClean="0">
                <a:solidFill>
                  <a:srgbClr val="FF3300"/>
                </a:solidFill>
                <a:ea typeface="宋体" charset="-122"/>
              </a:rPr>
              <a:t>-9</a:t>
            </a:r>
            <a:r>
              <a:rPr lang="en-US" altLang="zh-CN" b="1" dirty="0" smtClean="0">
                <a:solidFill>
                  <a:srgbClr val="FF3300"/>
                </a:solidFill>
              </a:rPr>
              <a:t>】</a:t>
            </a:r>
            <a:r>
              <a:rPr lang="zh-CN" altLang="en-US" dirty="0" smtClean="0"/>
              <a:t>编程</a:t>
            </a:r>
            <a:r>
              <a:rPr lang="zh-CN" altLang="en-US" dirty="0"/>
              <a:t>实现从</a:t>
            </a:r>
            <a:r>
              <a:rPr lang="zh-CN" altLang="en-US" dirty="0">
                <a:hlinkClick r:id="" action="ppaction://hlinkshowjump?jump=previousslide"/>
              </a:rPr>
              <a:t>图</a:t>
            </a:r>
            <a:r>
              <a:rPr lang="en-US" altLang="zh-CN" dirty="0" smtClean="0">
                <a:hlinkClick r:id="" action="ppaction://hlinkshowjump?jump=previousslide"/>
              </a:rPr>
              <a:t>12-23</a:t>
            </a:r>
            <a:r>
              <a:rPr lang="zh-CN" altLang="en-US" dirty="0" smtClean="0"/>
              <a:t>所</a:t>
            </a:r>
            <a:r>
              <a:rPr lang="zh-CN" altLang="en-US" dirty="0"/>
              <a:t>示的</a:t>
            </a:r>
            <a:r>
              <a:rPr lang="en-US" altLang="zh-CN" dirty="0"/>
              <a:t>16</a:t>
            </a:r>
            <a:r>
              <a:rPr lang="zh-CN" altLang="en-US" dirty="0"/>
              <a:t>位扩展口读入</a:t>
            </a:r>
            <a:r>
              <a:rPr lang="en-US" altLang="zh-CN" dirty="0"/>
              <a:t>8</a:t>
            </a:r>
            <a:r>
              <a:rPr lang="zh-CN" altLang="en-US" dirty="0"/>
              <a:t>组数据（每组</a:t>
            </a:r>
            <a:r>
              <a:rPr lang="en-US" altLang="zh-CN" dirty="0"/>
              <a:t>2B</a:t>
            </a:r>
            <a:r>
              <a:rPr lang="zh-CN" altLang="en-US" dirty="0"/>
              <a:t>），把它们转存到内部</a:t>
            </a:r>
            <a:r>
              <a:rPr lang="en-US" altLang="zh-CN" dirty="0"/>
              <a:t>RAM 20H</a:t>
            </a:r>
            <a:r>
              <a:rPr lang="zh-CN" altLang="en-US" dirty="0"/>
              <a:t>开始的单元</a:t>
            </a:r>
            <a:r>
              <a:rPr lang="zh-CN" altLang="en-US" dirty="0" smtClean="0"/>
              <a:t>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 smtClean="0">
                <a:ea typeface="宋体" charset="-122"/>
              </a:rPr>
              <a:t>        解</a:t>
            </a:r>
            <a:r>
              <a:rPr lang="zh-CN" altLang="en-US" dirty="0">
                <a:ea typeface="宋体" charset="-122"/>
              </a:rPr>
              <a:t>：程序清单如下。</a:t>
            </a:r>
          </a:p>
          <a:p>
            <a:pPr marL="0" indent="0" algn="l">
              <a:lnSpc>
                <a:spcPct val="150000"/>
              </a:lnSpc>
              <a:spcBef>
                <a:spcPts val="0"/>
              </a:spcBef>
            </a:pPr>
            <a:r>
              <a:rPr lang="zh-CN" altLang="en-US" dirty="0" smtClean="0">
                <a:ea typeface="宋体" charset="-122"/>
              </a:rPr>
              <a:t>        汇编语言</a:t>
            </a:r>
            <a:r>
              <a:rPr lang="zh-CN" altLang="en-US" dirty="0">
                <a:ea typeface="宋体" charset="-122"/>
              </a:rPr>
              <a:t>源程序</a:t>
            </a:r>
            <a:r>
              <a:rPr lang="zh-CN" altLang="en-US" dirty="0" smtClean="0">
                <a:ea typeface="宋体" charset="-122"/>
              </a:rPr>
              <a:t>：</a:t>
            </a:r>
            <a:r>
              <a:rPr lang="en-US" altLang="zh-CN" dirty="0" smtClean="0">
                <a:ea typeface="宋体" charset="-122"/>
              </a:rPr>
              <a:t>      	     </a:t>
            </a:r>
          </a:p>
          <a:p>
            <a:pPr>
              <a:lnSpc>
                <a:spcPct val="150000"/>
              </a:lnSpc>
            </a:pPr>
            <a:endParaRPr lang="zh-CN" altLang="en-US" sz="2000" b="1" dirty="0" smtClean="0">
              <a:solidFill>
                <a:srgbClr val="3333CC"/>
              </a:solidFill>
            </a:endParaRPr>
          </a:p>
          <a:p>
            <a:pPr>
              <a:lnSpc>
                <a:spcPct val="150000"/>
              </a:lnSpc>
            </a:pPr>
            <a:endParaRPr lang="zh-CN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1008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/>
          <a:p>
            <a:pPr>
              <a:defRPr/>
            </a:pPr>
            <a:fld id="{1EBE61EC-D943-4F27-982E-321C86113CDC}" type="slidenum">
              <a:rPr lang="zh-CN" altLang="en-US"/>
              <a:pPr>
                <a:defRPr/>
              </a:pPr>
              <a:t>103</a:t>
            </a:fld>
            <a:endParaRPr lang="en-US" altLang="zh-CN"/>
          </a:p>
        </p:txBody>
      </p:sp>
      <p:sp>
        <p:nvSpPr>
          <p:cNvPr id="81922" name="内容占位符 1"/>
          <p:cNvSpPr>
            <a:spLocks noGrp="1"/>
          </p:cNvSpPr>
          <p:nvPr>
            <p:ph/>
          </p:nvPr>
        </p:nvSpPr>
        <p:spPr>
          <a:xfrm>
            <a:off x="0" y="620713"/>
            <a:ext cx="9143999" cy="5410200"/>
          </a:xfrm>
        </p:spPr>
        <p:txBody>
          <a:bodyPr/>
          <a:lstStyle/>
          <a:p>
            <a:pPr marL="0" indent="0">
              <a:spcBef>
                <a:spcPts val="0"/>
              </a:spcBef>
            </a:pP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 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               MOV   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R7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，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#08H	              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；设置读入组数</a:t>
            </a:r>
          </a:p>
          <a:p>
            <a:pPr marL="0" indent="0">
              <a:spcBef>
                <a:spcPts val="0"/>
              </a:spcBef>
            </a:pP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        	  </a:t>
            </a:r>
            <a:r>
              <a:rPr lang="zh-CN" altLang="en-US" sz="2000" dirty="0" smtClean="0">
                <a:solidFill>
                  <a:srgbClr val="3333CC"/>
                </a:solidFill>
                <a:ea typeface="宋体" charset="-122"/>
              </a:rPr>
              <a:t>   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MOV   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R0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，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#20H	             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；设置内部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RAM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数据区</a:t>
            </a:r>
            <a:r>
              <a:rPr lang="zh-CN" altLang="en-US" sz="2000" dirty="0" smtClean="0">
                <a:solidFill>
                  <a:srgbClr val="3333CC"/>
                </a:solidFill>
                <a:ea typeface="宋体" charset="-122"/>
              </a:rPr>
              <a:t>首址</a:t>
            </a:r>
          </a:p>
          <a:p>
            <a:pPr marL="0" indent="0">
              <a:spcBef>
                <a:spcPts val="0"/>
              </a:spcBef>
            </a:pP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START</a:t>
            </a:r>
            <a:r>
              <a:rPr lang="zh-CN" altLang="en-US" sz="2000" dirty="0" smtClean="0">
                <a:solidFill>
                  <a:srgbClr val="3333CC"/>
                </a:solidFill>
                <a:ea typeface="宋体" charset="-122"/>
              </a:rPr>
              <a:t>：  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CLR    P1.0		             </a:t>
            </a:r>
            <a:r>
              <a:rPr lang="zh-CN" altLang="en-US" sz="2000" dirty="0" smtClean="0">
                <a:solidFill>
                  <a:srgbClr val="3333CC"/>
                </a:solidFill>
                <a:ea typeface="宋体" charset="-122"/>
              </a:rPr>
              <a:t>；并行置入数据，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S/ =0</a:t>
            </a:r>
          </a:p>
          <a:p>
            <a:pPr marL="0" indent="0">
              <a:spcBef>
                <a:spcPts val="0"/>
              </a:spcBef>
            </a:pP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      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	     SETB   P1.0		              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；允许串行移位，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S/ =1</a:t>
            </a:r>
          </a:p>
          <a:p>
            <a:pPr marL="0" indent="0">
              <a:spcBef>
                <a:spcPts val="0"/>
              </a:spcBef>
            </a:pP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        	     MOV   R2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，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#02H                    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；设每组字节数， 即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74LS165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的个数</a:t>
            </a:r>
          </a:p>
          <a:p>
            <a:pPr marL="0" indent="0">
              <a:spcBef>
                <a:spcPts val="0"/>
              </a:spcBef>
            </a:pP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RXDATA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：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MOV   SCON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，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#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00010000B  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；设置串口方式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，允许</a:t>
            </a:r>
          </a:p>
          <a:p>
            <a:pPr marL="0" indent="0">
              <a:spcBef>
                <a:spcPts val="0"/>
              </a:spcBef>
            </a:pP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					  ；接收，启动接收过程</a:t>
            </a:r>
            <a:endParaRPr lang="en-US" altLang="zh-CN" sz="2000" b="1" dirty="0" smtClean="0">
              <a:solidFill>
                <a:srgbClr val="3333CC"/>
              </a:solidFill>
              <a:ea typeface="宋体" charset="-122"/>
            </a:endParaRPr>
          </a:p>
          <a:p>
            <a:pPr marL="0" indent="0">
              <a:spcBef>
                <a:spcPts val="0"/>
              </a:spcBef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WAIT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：</a:t>
            </a:r>
            <a:r>
              <a:rPr lang="zh-CN" altLang="en-US" sz="2000" b="1" dirty="0" smtClean="0">
                <a:solidFill>
                  <a:srgbClr val="3333CC"/>
                </a:solidFill>
                <a:ea typeface="宋体" charset="-122"/>
              </a:rPr>
              <a:t>	     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JNB    	</a:t>
            </a:r>
            <a:r>
              <a:rPr lang="en-US" altLang="zh-CN" sz="2000" dirty="0">
                <a:solidFill>
                  <a:srgbClr val="3333CC"/>
                </a:solidFill>
                <a:latin typeface="Times New Roman" pitchFamily="18" charset="0"/>
                <a:ea typeface="宋体" charset="-122"/>
                <a:cs typeface="Times New Roman" pitchFamily="18" charset="0"/>
              </a:rPr>
              <a:t>RI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WAIT	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；未接收完一帧，循环等待</a:t>
            </a:r>
          </a:p>
          <a:p>
            <a:pPr marL="0" indent="0">
              <a:spcBef>
                <a:spcPts val="0"/>
              </a:spcBef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	     CLR    </a:t>
            </a:r>
            <a:r>
              <a:rPr lang="en-US" altLang="zh-CN" sz="2000" b="1" dirty="0" smtClean="0">
                <a:solidFill>
                  <a:srgbClr val="3333CC"/>
                </a:solidFill>
                <a:latin typeface="Times New Roman" pitchFamily="18" charset="0"/>
                <a:ea typeface="宋体" charset="-122"/>
                <a:cs typeface="Times New Roman" pitchFamily="18" charset="0"/>
              </a:rPr>
              <a:t>RI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		              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RI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标志清“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0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”，准备下次接收</a:t>
            </a:r>
          </a:p>
          <a:p>
            <a:pPr marL="0" indent="0">
              <a:spcBef>
                <a:spcPts val="0"/>
              </a:spcBef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	     MOV   A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SBUF	              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；读入数据</a:t>
            </a:r>
          </a:p>
          <a:p>
            <a:pPr marL="0" indent="0">
              <a:spcBef>
                <a:spcPts val="0"/>
              </a:spcBef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	     MOV   @R0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A		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；送至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RAM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缓冲区</a:t>
            </a:r>
          </a:p>
          <a:p>
            <a:pPr marL="0" indent="0">
              <a:spcBef>
                <a:spcPts val="0"/>
              </a:spcBef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	     INC    	R0		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；指向下一个地址</a:t>
            </a:r>
          </a:p>
          <a:p>
            <a:pPr marL="0" indent="0">
              <a:spcBef>
                <a:spcPts val="0"/>
              </a:spcBef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	     DJNZ   R2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RXDATA	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；未读完一组数据， 继续</a:t>
            </a:r>
          </a:p>
          <a:p>
            <a:pPr marL="0" indent="0">
              <a:spcBef>
                <a:spcPts val="0"/>
              </a:spcBef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        	     DJNZ   R7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，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START	              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；</a:t>
            </a: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5</a:t>
            </a:r>
            <a:r>
              <a:rPr lang="zh-CN" altLang="en-US" sz="2000" b="1" dirty="0" smtClean="0">
                <a:solidFill>
                  <a:srgbClr val="3333CC"/>
                </a:solidFill>
              </a:rPr>
              <a:t>组数据未读完重新并行置入</a:t>
            </a:r>
          </a:p>
          <a:p>
            <a:pPr marL="0" indent="0">
              <a:spcBef>
                <a:spcPts val="0"/>
              </a:spcBef>
            </a:pPr>
            <a:r>
              <a:rPr lang="en-US" altLang="zh-CN" sz="2000" b="1" dirty="0" smtClean="0">
                <a:solidFill>
                  <a:srgbClr val="3333CC"/>
                </a:solidFill>
                <a:ea typeface="宋体" charset="-122"/>
              </a:rPr>
              <a:t>	     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SJMP    $                </a:t>
            </a:r>
            <a:r>
              <a:rPr lang="en-US" altLang="zh-CN" sz="2000" dirty="0" smtClean="0">
                <a:solidFill>
                  <a:srgbClr val="3333CC"/>
                </a:solidFill>
                <a:ea typeface="宋体" charset="-122"/>
              </a:rPr>
              <a:t>                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；</a:t>
            </a:r>
            <a:r>
              <a:rPr lang="en-US" altLang="zh-CN" sz="2000" dirty="0">
                <a:solidFill>
                  <a:srgbClr val="3333CC"/>
                </a:solidFill>
                <a:ea typeface="宋体" charset="-122"/>
              </a:rPr>
              <a:t>8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组数据</a:t>
            </a:r>
            <a:r>
              <a:rPr lang="zh-CN" altLang="en-US" sz="2000" dirty="0" smtClean="0">
                <a:solidFill>
                  <a:srgbClr val="3333CC"/>
                </a:solidFill>
                <a:ea typeface="宋体" charset="-122"/>
              </a:rPr>
              <a:t>读</a:t>
            </a:r>
            <a:r>
              <a:rPr lang="zh-CN" altLang="en-US" sz="2000" dirty="0">
                <a:solidFill>
                  <a:srgbClr val="3333CC"/>
                </a:solidFill>
                <a:ea typeface="宋体" charset="-122"/>
              </a:rPr>
              <a:t>取</a:t>
            </a:r>
            <a:r>
              <a:rPr lang="zh-CN" altLang="en-US" sz="2000" dirty="0" smtClean="0">
                <a:solidFill>
                  <a:srgbClr val="3333CC"/>
                </a:solidFill>
                <a:ea typeface="宋体" charset="-122"/>
              </a:rPr>
              <a:t>完毕动态停机</a:t>
            </a:r>
            <a:endParaRPr lang="en-US" altLang="zh-CN" sz="2000" b="1" dirty="0" smtClean="0">
              <a:solidFill>
                <a:srgbClr val="3333CC"/>
              </a:solidFill>
            </a:endParaRPr>
          </a:p>
          <a:p>
            <a:pPr marL="0" indent="0">
              <a:spcBef>
                <a:spcPts val="0"/>
              </a:spcBef>
            </a:pPr>
            <a:endParaRPr lang="en-US" altLang="zh-CN" sz="2000" dirty="0">
              <a:solidFill>
                <a:srgbClr val="3333CC"/>
              </a:solidFill>
            </a:endParaRPr>
          </a:p>
          <a:p>
            <a:pPr marL="0" lvl="0" indent="0">
              <a:spcBef>
                <a:spcPts val="0"/>
              </a:spcBef>
            </a:pPr>
            <a:r>
              <a:rPr lang="zh-CN" altLang="en-US" dirty="0" smtClean="0">
                <a:solidFill>
                  <a:srgbClr val="333399"/>
                </a:solidFill>
              </a:rPr>
              <a:t>        串行</a:t>
            </a:r>
            <a:r>
              <a:rPr lang="zh-CN" altLang="en-US" dirty="0">
                <a:solidFill>
                  <a:srgbClr val="333399"/>
                </a:solidFill>
              </a:rPr>
              <a:t>接收过程采用</a:t>
            </a:r>
            <a:r>
              <a:rPr lang="zh-CN" altLang="en-US" dirty="0">
                <a:solidFill>
                  <a:srgbClr val="FF3300"/>
                </a:solidFill>
              </a:rPr>
              <a:t>查询等待</a:t>
            </a:r>
            <a:r>
              <a:rPr lang="zh-CN" altLang="en-US" dirty="0">
                <a:solidFill>
                  <a:srgbClr val="333399"/>
                </a:solidFill>
              </a:rPr>
              <a:t>的方式，如必要</a:t>
            </a:r>
            <a:r>
              <a:rPr lang="zh-CN" altLang="en-US" dirty="0" smtClean="0">
                <a:solidFill>
                  <a:srgbClr val="333399"/>
                </a:solidFill>
              </a:rPr>
              <a:t>，也可</a:t>
            </a:r>
            <a:r>
              <a:rPr lang="zh-CN" altLang="en-US" dirty="0">
                <a:solidFill>
                  <a:srgbClr val="333399"/>
                </a:solidFill>
              </a:rPr>
              <a:t>改</a:t>
            </a:r>
            <a:r>
              <a:rPr lang="zh-CN" altLang="en-US" dirty="0">
                <a:solidFill>
                  <a:srgbClr val="3333CC"/>
                </a:solidFill>
              </a:rPr>
              <a:t>中断方式</a:t>
            </a:r>
            <a:r>
              <a:rPr lang="zh-CN" altLang="en-US" dirty="0">
                <a:solidFill>
                  <a:srgbClr val="333399"/>
                </a:solidFill>
              </a:rPr>
              <a:t>。</a:t>
            </a:r>
          </a:p>
          <a:p>
            <a:pPr>
              <a:lnSpc>
                <a:spcPct val="150000"/>
              </a:lnSpc>
            </a:pPr>
            <a:endParaRPr lang="zh-CN" altLang="en-US" sz="2000" b="1" dirty="0" smtClean="0">
              <a:solidFill>
                <a:srgbClr val="3333CC"/>
              </a:solidFill>
            </a:endParaRPr>
          </a:p>
          <a:p>
            <a:pPr>
              <a:lnSpc>
                <a:spcPct val="150000"/>
              </a:lnSpc>
            </a:pPr>
            <a:endParaRPr lang="zh-CN" altLang="en-US" sz="2000" b="1" dirty="0" smtClean="0">
              <a:solidFill>
                <a:srgbClr val="33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38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104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691252"/>
            <a:ext cx="9144000" cy="5375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5905" algn="just">
              <a:spcBef>
                <a:spcPts val="0"/>
              </a:spcBef>
              <a:spcAft>
                <a:spcPts val="40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*C51</a:t>
            </a:r>
            <a:r>
              <a:rPr lang="zh-CN" altLang="zh-CN" sz="2000" kern="1000" dirty="0">
                <a:latin typeface="Times New Roman"/>
                <a:ea typeface="宋体"/>
              </a:rPr>
              <a:t>源程序：</a:t>
            </a: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#include&lt;reg51.h&gt;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 err="1">
                <a:latin typeface="Times New Roman"/>
                <a:ea typeface="宋体"/>
              </a:rPr>
              <a:t>typedef</a:t>
            </a:r>
            <a:r>
              <a:rPr lang="en-US" altLang="zh-CN" sz="2000" kern="1000" dirty="0">
                <a:latin typeface="Times New Roman"/>
                <a:ea typeface="宋体"/>
              </a:rPr>
              <a:t> unsigned char BYTE;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BYTE </a:t>
            </a:r>
            <a:r>
              <a:rPr lang="en-US" altLang="zh-CN" sz="2000" kern="1000" dirty="0" err="1">
                <a:latin typeface="Times New Roman"/>
                <a:ea typeface="宋体"/>
              </a:rPr>
              <a:t>rx_data</a:t>
            </a:r>
            <a:r>
              <a:rPr lang="en-US" altLang="zh-CN" sz="2000" kern="1000" dirty="0">
                <a:latin typeface="Times New Roman"/>
                <a:ea typeface="宋体"/>
              </a:rPr>
              <a:t>[16];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bit </a:t>
            </a:r>
            <a:r>
              <a:rPr lang="en-US" altLang="zh-CN" sz="2000" kern="1000" dirty="0" err="1">
                <a:latin typeface="Times New Roman"/>
                <a:ea typeface="宋体"/>
              </a:rPr>
              <a:t>test_flag</a:t>
            </a:r>
            <a:r>
              <a:rPr lang="en-US" altLang="zh-CN" sz="2000" kern="1000" dirty="0">
                <a:latin typeface="Times New Roman"/>
                <a:ea typeface="宋体"/>
              </a:rPr>
              <a:t>;					  /*</a:t>
            </a:r>
            <a:r>
              <a:rPr lang="zh-CN" altLang="zh-CN" sz="2000" kern="1000" dirty="0">
                <a:latin typeface="Times New Roman"/>
                <a:ea typeface="宋体"/>
              </a:rPr>
              <a:t>定义读入字节的奇偶标志</a:t>
            </a:r>
            <a:r>
              <a:rPr lang="en-US" altLang="zh-CN" sz="2000" kern="1000" dirty="0">
                <a:latin typeface="Times New Roman"/>
                <a:ea typeface="宋体"/>
              </a:rPr>
              <a:t>*/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 err="1">
                <a:latin typeface="Times New Roman"/>
                <a:ea typeface="宋体"/>
              </a:rPr>
              <a:t>sbit</a:t>
            </a:r>
            <a:r>
              <a:rPr lang="en-US" altLang="zh-CN" sz="2000" kern="1000" dirty="0">
                <a:latin typeface="Times New Roman"/>
                <a:ea typeface="宋体"/>
              </a:rPr>
              <a:t> P1_0=P1^0;				</a:t>
            </a:r>
            <a:r>
              <a:rPr lang="en-US" altLang="zh-CN" sz="2000" kern="1000" dirty="0" smtClean="0">
                <a:latin typeface="Times New Roman"/>
                <a:ea typeface="宋体"/>
              </a:rPr>
              <a:t> </a:t>
            </a:r>
            <a:r>
              <a:rPr lang="en-US" altLang="zh-CN" sz="2000" kern="1000" dirty="0">
                <a:latin typeface="Times New Roman"/>
                <a:ea typeface="宋体"/>
              </a:rPr>
              <a:t>/*</a:t>
            </a:r>
            <a:r>
              <a:rPr lang="zh-CN" altLang="zh-CN" sz="2000" kern="1000" dirty="0">
                <a:latin typeface="Times New Roman"/>
                <a:ea typeface="宋体"/>
              </a:rPr>
              <a:t>定义工作状态控制端</a:t>
            </a:r>
            <a:r>
              <a:rPr lang="en-US" altLang="zh-CN" sz="2000" kern="1000" dirty="0">
                <a:latin typeface="Times New Roman"/>
                <a:ea typeface="宋体"/>
              </a:rPr>
              <a:t>*/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BYTE receive(void)				  /*</a:t>
            </a:r>
            <a:r>
              <a:rPr lang="zh-CN" altLang="zh-CN" sz="2000" kern="1000" dirty="0">
                <a:latin typeface="Times New Roman"/>
                <a:ea typeface="宋体"/>
              </a:rPr>
              <a:t>读入数据函数</a:t>
            </a:r>
            <a:r>
              <a:rPr lang="en-US" altLang="zh-CN" sz="2000" kern="1000" dirty="0">
                <a:latin typeface="Times New Roman"/>
                <a:ea typeface="宋体"/>
              </a:rPr>
              <a:t>*/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{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79400" indent="40640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BYTE temp;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79400" indent="40640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while(RI==0);RI=0;temp=SBUF;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79400" indent="40640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return temp;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}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void main (void)				  /*</a:t>
            </a:r>
            <a:r>
              <a:rPr lang="zh-CN" altLang="zh-CN" sz="2000" kern="1000" dirty="0">
                <a:latin typeface="Times New Roman"/>
                <a:ea typeface="宋体"/>
              </a:rPr>
              <a:t>主函数</a:t>
            </a:r>
            <a:r>
              <a:rPr lang="en-US" altLang="zh-CN" sz="2000" kern="1000" dirty="0">
                <a:latin typeface="Times New Roman"/>
                <a:ea typeface="宋体"/>
              </a:rPr>
              <a:t>*/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69875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{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79400" indent="40640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BYTE i;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79400" indent="40640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 err="1">
                <a:latin typeface="Times New Roman"/>
                <a:ea typeface="宋体"/>
              </a:rPr>
              <a:t>test_flag</a:t>
            </a:r>
            <a:r>
              <a:rPr lang="en-US" altLang="zh-CN" sz="2000" kern="1000" dirty="0">
                <a:latin typeface="Times New Roman"/>
                <a:ea typeface="宋体"/>
              </a:rPr>
              <a:t>=1;		</a:t>
            </a:r>
            <a:r>
              <a:rPr lang="en-US" altLang="zh-CN" sz="2000" kern="1000" dirty="0" smtClean="0">
                <a:latin typeface="Times New Roman"/>
                <a:ea typeface="宋体"/>
              </a:rPr>
              <a:t>/*</a:t>
            </a:r>
            <a:r>
              <a:rPr lang="zh-CN" altLang="zh-CN" sz="2000" kern="1000" dirty="0">
                <a:latin typeface="Times New Roman"/>
                <a:ea typeface="宋体"/>
              </a:rPr>
              <a:t>奇偶标志初始值为</a:t>
            </a:r>
            <a:r>
              <a:rPr lang="en-US" altLang="zh-CN" sz="2000" kern="1000" dirty="0">
                <a:latin typeface="Times New Roman"/>
                <a:ea typeface="宋体"/>
              </a:rPr>
              <a:t>1</a:t>
            </a:r>
            <a:r>
              <a:rPr lang="zh-CN" altLang="zh-CN" sz="2000" kern="1000" dirty="0">
                <a:latin typeface="Times New Roman"/>
                <a:ea typeface="宋体"/>
              </a:rPr>
              <a:t>，表示读的是奇数字节</a:t>
            </a:r>
            <a:r>
              <a:rPr lang="en-US" altLang="zh-CN" sz="2000" kern="1000" dirty="0">
                <a:latin typeface="Times New Roman"/>
                <a:ea typeface="宋体"/>
              </a:rPr>
              <a:t>*/</a:t>
            </a:r>
            <a:endParaRPr lang="zh-CN" altLang="zh-CN" sz="2000" kern="1000" dirty="0">
              <a:latin typeface="Times New Roman"/>
              <a:ea typeface="宋体"/>
            </a:endParaRPr>
          </a:p>
          <a:p>
            <a:pPr marL="279400" indent="40640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latin typeface="Times New Roman"/>
                <a:ea typeface="宋体"/>
              </a:rPr>
              <a:t>for(i=0;i&lt;8;i++)				  /*</a:t>
            </a:r>
            <a:r>
              <a:rPr lang="zh-CN" altLang="zh-CN" sz="2000" kern="1000" dirty="0">
                <a:latin typeface="Times New Roman"/>
                <a:ea typeface="宋体"/>
              </a:rPr>
              <a:t>循环读入</a:t>
            </a:r>
            <a:r>
              <a:rPr lang="en-US" altLang="zh-CN" sz="2000" kern="1000" dirty="0">
                <a:latin typeface="Times New Roman"/>
                <a:ea typeface="宋体"/>
              </a:rPr>
              <a:t>8</a:t>
            </a:r>
            <a:r>
              <a:rPr lang="zh-CN" altLang="zh-CN" sz="2000" kern="1000" dirty="0">
                <a:latin typeface="Times New Roman"/>
                <a:ea typeface="宋体"/>
              </a:rPr>
              <a:t>组数据</a:t>
            </a:r>
            <a:r>
              <a:rPr lang="en-US" altLang="zh-CN" sz="2000" kern="1000" dirty="0" smtClean="0">
                <a:latin typeface="Times New Roman"/>
                <a:ea typeface="宋体"/>
              </a:rPr>
              <a:t>*/</a:t>
            </a:r>
            <a:endParaRPr lang="zh-CN" altLang="zh-CN" sz="2000" kern="1000" dirty="0"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83624127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3AE47B-9566-4EFA-A822-89C1C6836D1B}" type="slidenum">
              <a:rPr lang="en-US" altLang="zh-CN" smtClean="0"/>
              <a:pPr/>
              <a:t>105</a:t>
            </a:fld>
            <a:endParaRPr lang="en-US" altLang="zh-CN" dirty="0"/>
          </a:p>
        </p:txBody>
      </p:sp>
      <p:sp>
        <p:nvSpPr>
          <p:cNvPr id="4" name="矩形 3"/>
          <p:cNvSpPr/>
          <p:nvPr/>
        </p:nvSpPr>
        <p:spPr>
          <a:xfrm>
            <a:off x="0" y="1028968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9400" lvl="0" indent="40640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{</a:t>
            </a:r>
            <a:endParaRPr lang="zh-CN" altLang="zh-CN" sz="20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69875" lvl="0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	if(</a:t>
            </a:r>
            <a:r>
              <a:rPr lang="en-US" altLang="zh-CN" sz="2000" kern="1000" dirty="0" err="1">
                <a:solidFill>
                  <a:srgbClr val="000000"/>
                </a:solidFill>
                <a:latin typeface="Times New Roman"/>
                <a:ea typeface="宋体"/>
              </a:rPr>
              <a:t>test_flag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==1)</a:t>
            </a:r>
            <a:endParaRPr lang="zh-CN" altLang="zh-CN" sz="20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lvl="0" indent="89662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{</a:t>
            </a:r>
            <a:endParaRPr lang="zh-CN" altLang="zh-CN" sz="20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lvl="0" indent="102362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P1_0=0</a:t>
            </a:r>
            <a:r>
              <a:rPr lang="en-US" altLang="zh-CN" sz="20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;	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 </a:t>
            </a:r>
            <a:r>
              <a:rPr lang="en-US" altLang="zh-CN" sz="20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            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/*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并行置入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2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字节数据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20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69875" lvl="0" indent="269875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	  </a:t>
            </a:r>
            <a:r>
              <a:rPr lang="en-US" altLang="zh-CN" sz="20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P1_0=1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;                 </a:t>
            </a:r>
            <a:r>
              <a:rPr lang="en-US" altLang="zh-CN" sz="20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         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/*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允许移位寄存器串行移位输出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20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lvl="0" indent="89662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}					</a:t>
            </a:r>
            <a:endParaRPr lang="zh-CN" altLang="zh-CN" sz="20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lvl="0" indent="89662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SCON=0x10;		</a:t>
            </a:r>
            <a:r>
              <a:rPr lang="en-US" altLang="zh-CN" sz="20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 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/*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设置串行口方式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0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输入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 */</a:t>
            </a:r>
            <a:endParaRPr lang="zh-CN" altLang="zh-CN" sz="20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lvl="0" indent="89662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 err="1">
                <a:solidFill>
                  <a:srgbClr val="000000"/>
                </a:solidFill>
                <a:latin typeface="Times New Roman"/>
                <a:ea typeface="宋体"/>
              </a:rPr>
              <a:t>rx_data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[i]=receive( </a:t>
            </a:r>
            <a:r>
              <a:rPr lang="en-US" altLang="zh-CN" sz="20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);          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/*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接收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1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字节数据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20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lvl="0" indent="89662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 err="1">
                <a:solidFill>
                  <a:srgbClr val="000000"/>
                </a:solidFill>
                <a:latin typeface="Times New Roman"/>
                <a:ea typeface="宋体"/>
              </a:rPr>
              <a:t>test_flag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=~</a:t>
            </a:r>
            <a:r>
              <a:rPr lang="en-US" altLang="zh-CN" sz="2000" kern="1000" dirty="0" err="1">
                <a:solidFill>
                  <a:srgbClr val="000000"/>
                </a:solidFill>
                <a:latin typeface="Times New Roman"/>
                <a:ea typeface="宋体"/>
              </a:rPr>
              <a:t>test_flag</a:t>
            </a:r>
            <a:r>
              <a:rPr lang="en-US" altLang="zh-CN" sz="20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;   /*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改写读入字节的</a:t>
            </a:r>
            <a:r>
              <a:rPr lang="zh-CN" altLang="zh-CN" sz="2000" kern="1000" dirty="0" smtClean="0">
                <a:solidFill>
                  <a:srgbClr val="000000"/>
                </a:solidFill>
                <a:latin typeface="Times New Roman"/>
                <a:ea typeface="宋体"/>
              </a:rPr>
              <a:t>奇偶性以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决定是否重新并行置入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20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9400" lvl="0" indent="40640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}</a:t>
            </a:r>
            <a:endParaRPr lang="zh-CN" altLang="zh-CN" sz="20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9400" lvl="0" indent="40640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while(1);                       /*8</a:t>
            </a:r>
            <a:r>
              <a:rPr lang="zh-CN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组数据读完，动态停机</a:t>
            </a: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*/</a:t>
            </a:r>
            <a:endParaRPr lang="zh-CN" altLang="zh-CN" sz="2000" kern="100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lvl="0" indent="391160" algn="just">
              <a:spcBef>
                <a:spcPts val="0"/>
              </a:spcBef>
              <a:spcAft>
                <a:spcPts val="0"/>
              </a:spcAft>
            </a:pPr>
            <a:r>
              <a:rPr lang="en-US" altLang="zh-CN" sz="2000" kern="1000" dirty="0">
                <a:solidFill>
                  <a:srgbClr val="000000"/>
                </a:solidFill>
                <a:latin typeface="Times New Roman"/>
                <a:ea typeface="宋体"/>
              </a:rPr>
              <a:t>}</a:t>
            </a:r>
            <a:endParaRPr lang="zh-CN" altLang="zh-CN" sz="2000" kern="1000" dirty="0">
              <a:solidFill>
                <a:srgbClr val="000000"/>
              </a:solidFill>
              <a:latin typeface="Times New Roman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82513606"/>
      </p:ext>
    </p:extLst>
  </p:cSld>
  <p:clrMapOvr>
    <a:masterClrMapping/>
  </p:clrMapOvr>
  <p:transition>
    <p:random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015">
  <a:themeElements>
    <a:clrScheme name="01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5">
      <a:majorFont>
        <a:latin typeface="Arial"/>
        <a:ea typeface="宋体"/>
        <a:cs typeface=""/>
      </a:majorFont>
      <a:minorFont>
        <a:latin typeface="Arial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01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015">
  <a:themeElements>
    <a:clrScheme name="01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5">
      <a:majorFont>
        <a:latin typeface="Arial"/>
        <a:ea typeface="宋体"/>
        <a:cs typeface=""/>
      </a:majorFont>
      <a:minorFont>
        <a:latin typeface="Arial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50000"/>
          </a:schemeClr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01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015</Template>
  <TotalTime>11368</TotalTime>
  <Words>6220</Words>
  <Application>Microsoft Office PowerPoint</Application>
  <PresentationFormat>全屏显示(4:3)</PresentationFormat>
  <Paragraphs>691</Paragraphs>
  <Slides>105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3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105</vt:i4>
      </vt:variant>
    </vt:vector>
  </HeadingPairs>
  <TitlesOfParts>
    <vt:vector size="110" baseType="lpstr">
      <vt:lpstr>1_015</vt:lpstr>
      <vt:lpstr>自定义设计方案</vt:lpstr>
      <vt:lpstr>2_015</vt:lpstr>
      <vt:lpstr>Equation</vt:lpstr>
      <vt:lpstr>公式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单片微机原理及应用课件</dc:title>
  <dc:subject>第12章 51系列单片机的并行IO接口扩展</dc:subject>
  <dc:creator>某同学</dc:creator>
  <cp:keywords>chxu</cp:keywords>
  <dc:description/>
  <cp:lastModifiedBy>某同学</cp:lastModifiedBy>
  <cp:revision>280</cp:revision>
  <dcterms:created xsi:type="dcterms:W3CDTF">2003-02-28T01:05:04Z</dcterms:created>
  <dcterms:modified xsi:type="dcterms:W3CDTF">2017-11-28T14:19:50Z</dcterms:modified>
</cp:coreProperties>
</file>