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wav" ContentType="audio/wav"/>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7" r:id="rId1"/>
    <p:sldMasterId id="2147483665" r:id="rId2"/>
    <p:sldMasterId id="2147483690" r:id="rId3"/>
  </p:sldMasterIdLst>
  <p:notesMasterIdLst>
    <p:notesMasterId r:id="rId101"/>
  </p:notesMasterIdLst>
  <p:sldIdLst>
    <p:sldId id="427" r:id="rId4"/>
    <p:sldId id="428" r:id="rId5"/>
    <p:sldId id="429" r:id="rId6"/>
    <p:sldId id="430" r:id="rId7"/>
    <p:sldId id="713" r:id="rId8"/>
    <p:sldId id="714" r:id="rId9"/>
    <p:sldId id="715" r:id="rId10"/>
    <p:sldId id="716" r:id="rId11"/>
    <p:sldId id="718" r:id="rId12"/>
    <p:sldId id="719" r:id="rId13"/>
    <p:sldId id="720" r:id="rId14"/>
    <p:sldId id="721" r:id="rId15"/>
    <p:sldId id="722" r:id="rId16"/>
    <p:sldId id="723" r:id="rId17"/>
    <p:sldId id="724" r:id="rId18"/>
    <p:sldId id="725" r:id="rId19"/>
    <p:sldId id="873" r:id="rId20"/>
    <p:sldId id="874" r:id="rId21"/>
    <p:sldId id="875" r:id="rId22"/>
    <p:sldId id="876" r:id="rId23"/>
    <p:sldId id="877" r:id="rId24"/>
    <p:sldId id="878" r:id="rId25"/>
    <p:sldId id="879" r:id="rId26"/>
    <p:sldId id="880" r:id="rId27"/>
    <p:sldId id="726" r:id="rId28"/>
    <p:sldId id="881" r:id="rId29"/>
    <p:sldId id="727" r:id="rId30"/>
    <p:sldId id="728" r:id="rId31"/>
    <p:sldId id="729" r:id="rId32"/>
    <p:sldId id="882" r:id="rId33"/>
    <p:sldId id="730" r:id="rId34"/>
    <p:sldId id="731" r:id="rId35"/>
    <p:sldId id="732" r:id="rId36"/>
    <p:sldId id="733" r:id="rId37"/>
    <p:sldId id="734" r:id="rId38"/>
    <p:sldId id="735" r:id="rId39"/>
    <p:sldId id="883" r:id="rId40"/>
    <p:sldId id="736" r:id="rId41"/>
    <p:sldId id="737" r:id="rId42"/>
    <p:sldId id="738" r:id="rId43"/>
    <p:sldId id="739" r:id="rId44"/>
    <p:sldId id="740" r:id="rId45"/>
    <p:sldId id="884" r:id="rId46"/>
    <p:sldId id="886" r:id="rId47"/>
    <p:sldId id="885" r:id="rId48"/>
    <p:sldId id="887" r:id="rId49"/>
    <p:sldId id="888" r:id="rId50"/>
    <p:sldId id="889" r:id="rId51"/>
    <p:sldId id="890" r:id="rId52"/>
    <p:sldId id="891" r:id="rId53"/>
    <p:sldId id="892" r:id="rId54"/>
    <p:sldId id="893" r:id="rId55"/>
    <p:sldId id="894" r:id="rId56"/>
    <p:sldId id="895" r:id="rId57"/>
    <p:sldId id="896" r:id="rId58"/>
    <p:sldId id="744" r:id="rId59"/>
    <p:sldId id="745" r:id="rId60"/>
    <p:sldId id="746" r:id="rId61"/>
    <p:sldId id="747" r:id="rId62"/>
    <p:sldId id="748" r:id="rId63"/>
    <p:sldId id="897" r:id="rId64"/>
    <p:sldId id="898" r:id="rId65"/>
    <p:sldId id="824" r:id="rId66"/>
    <p:sldId id="826" r:id="rId67"/>
    <p:sldId id="899" r:id="rId68"/>
    <p:sldId id="827" r:id="rId69"/>
    <p:sldId id="828" r:id="rId70"/>
    <p:sldId id="900" r:id="rId71"/>
    <p:sldId id="830" r:id="rId72"/>
    <p:sldId id="902" r:id="rId73"/>
    <p:sldId id="901" r:id="rId74"/>
    <p:sldId id="832" r:id="rId75"/>
    <p:sldId id="833" r:id="rId76"/>
    <p:sldId id="834" r:id="rId77"/>
    <p:sldId id="835" r:id="rId78"/>
    <p:sldId id="836" r:id="rId79"/>
    <p:sldId id="837" r:id="rId80"/>
    <p:sldId id="838" r:id="rId81"/>
    <p:sldId id="839" r:id="rId82"/>
    <p:sldId id="903" r:id="rId83"/>
    <p:sldId id="850" r:id="rId84"/>
    <p:sldId id="851" r:id="rId85"/>
    <p:sldId id="852" r:id="rId86"/>
    <p:sldId id="853" r:id="rId87"/>
    <p:sldId id="854" r:id="rId88"/>
    <p:sldId id="855" r:id="rId89"/>
    <p:sldId id="856" r:id="rId90"/>
    <p:sldId id="857" r:id="rId91"/>
    <p:sldId id="858" r:id="rId92"/>
    <p:sldId id="859" r:id="rId93"/>
    <p:sldId id="860" r:id="rId94"/>
    <p:sldId id="861" r:id="rId95"/>
    <p:sldId id="862" r:id="rId96"/>
    <p:sldId id="863" r:id="rId97"/>
    <p:sldId id="864" r:id="rId98"/>
    <p:sldId id="865" r:id="rId99"/>
    <p:sldId id="866" r:id="rId100"/>
  </p:sldIdLst>
  <p:sldSz cx="9144000" cy="6858000" type="screen4x3"/>
  <p:notesSz cx="6858000" cy="9144000"/>
  <p:defaultTextStyle>
    <a:defPPr>
      <a:defRPr lang="zh-CN"/>
    </a:defPPr>
    <a:lvl1pPr algn="ctr" rtl="0" fontAlgn="base">
      <a:spcBef>
        <a:spcPct val="0"/>
      </a:spcBef>
      <a:spcAft>
        <a:spcPct val="0"/>
      </a:spcAft>
      <a:defRPr kern="1200">
        <a:solidFill>
          <a:schemeClr val="tx1"/>
        </a:solidFill>
        <a:latin typeface="Arial" charset="0"/>
        <a:ea typeface="宋体" pitchFamily="2" charset="-122"/>
        <a:cs typeface="+mn-cs"/>
      </a:defRPr>
    </a:lvl1pPr>
    <a:lvl2pPr marL="457200" algn="ctr" rtl="0" fontAlgn="base">
      <a:spcBef>
        <a:spcPct val="0"/>
      </a:spcBef>
      <a:spcAft>
        <a:spcPct val="0"/>
      </a:spcAft>
      <a:defRPr kern="1200">
        <a:solidFill>
          <a:schemeClr val="tx1"/>
        </a:solidFill>
        <a:latin typeface="Arial" charset="0"/>
        <a:ea typeface="宋体" pitchFamily="2" charset="-122"/>
        <a:cs typeface="+mn-cs"/>
      </a:defRPr>
    </a:lvl2pPr>
    <a:lvl3pPr marL="914400" algn="ctr" rtl="0" fontAlgn="base">
      <a:spcBef>
        <a:spcPct val="0"/>
      </a:spcBef>
      <a:spcAft>
        <a:spcPct val="0"/>
      </a:spcAft>
      <a:defRPr kern="1200">
        <a:solidFill>
          <a:schemeClr val="tx1"/>
        </a:solidFill>
        <a:latin typeface="Arial" charset="0"/>
        <a:ea typeface="宋体" pitchFamily="2" charset="-122"/>
        <a:cs typeface="+mn-cs"/>
      </a:defRPr>
    </a:lvl3pPr>
    <a:lvl4pPr marL="1371600" algn="ctr" rtl="0" fontAlgn="base">
      <a:spcBef>
        <a:spcPct val="0"/>
      </a:spcBef>
      <a:spcAft>
        <a:spcPct val="0"/>
      </a:spcAft>
      <a:defRPr kern="1200">
        <a:solidFill>
          <a:schemeClr val="tx1"/>
        </a:solidFill>
        <a:latin typeface="Arial" charset="0"/>
        <a:ea typeface="宋体" pitchFamily="2" charset="-122"/>
        <a:cs typeface="+mn-cs"/>
      </a:defRPr>
    </a:lvl4pPr>
    <a:lvl5pPr marL="1828800" algn="ctr"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CC"/>
    <a:srgbClr val="0000FF"/>
    <a:srgbClr val="800000"/>
    <a:srgbClr val="CC3300"/>
    <a:srgbClr val="003300"/>
    <a:srgbClr val="3D41D1"/>
    <a:srgbClr val="3366FF"/>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73" autoAdjust="0"/>
    <p:restoredTop sz="94581" autoAdjust="0"/>
  </p:normalViewPr>
  <p:slideViewPr>
    <p:cSldViewPr snapToGrid="0">
      <p:cViewPr varScale="1">
        <p:scale>
          <a:sx n="64" d="100"/>
          <a:sy n="64" d="100"/>
        </p:scale>
        <p:origin x="-1300" y="-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74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presProps" Target="presProps.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5.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image" Target="../media/image48.wmf"/><Relationship Id="rId1" Type="http://schemas.openxmlformats.org/officeDocument/2006/relationships/image" Target="../media/image47.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50.wmf"/><Relationship Id="rId1" Type="http://schemas.openxmlformats.org/officeDocument/2006/relationships/image" Target="../media/image47.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55.wmf"/><Relationship Id="rId1" Type="http://schemas.openxmlformats.org/officeDocument/2006/relationships/image" Target="../media/image54.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image" Target="../media/image5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zh-CN"/>
          </a:p>
        </p:txBody>
      </p:sp>
      <p:sp>
        <p:nvSpPr>
          <p:cNvPr id="1741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zh-CN"/>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endParaRPr lang="en-US" altLang="zh-CN"/>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C5CDA40-B155-4F68-BF56-EB2E860787E4}" type="slidenum">
              <a:rPr lang="en-US" altLang="zh-CN"/>
              <a:pPr/>
              <a:t>‹#›</a:t>
            </a:fld>
            <a:endParaRPr lang="en-US" altLang="zh-CN"/>
          </a:p>
        </p:txBody>
      </p:sp>
    </p:spTree>
    <p:extLst>
      <p:ext uri="{BB962C8B-B14F-4D97-AF65-F5344CB8AC3E}">
        <p14:creationId xmlns:p14="http://schemas.microsoft.com/office/powerpoint/2010/main" val="39511951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8.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29.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
        <p:nvSpPr>
          <p:cNvPr id="4"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spTree>
    <p:extLst>
      <p:ext uri="{BB962C8B-B14F-4D97-AF65-F5344CB8AC3E}">
        <p14:creationId xmlns:p14="http://schemas.microsoft.com/office/powerpoint/2010/main" val="393886287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339F8885-04C0-4B35-9FC3-BE13BADB3149}" type="slidenum">
              <a:rPr lang="en-US" altLang="zh-CN" smtClean="0"/>
              <a:pPr/>
              <a:t>‹#›</a:t>
            </a:fld>
            <a:endParaRPr lang="en-US" altLang="zh-CN" dirty="0"/>
          </a:p>
        </p:txBody>
      </p:sp>
    </p:spTree>
    <p:extLst>
      <p:ext uri="{BB962C8B-B14F-4D97-AF65-F5344CB8AC3E}">
        <p14:creationId xmlns:p14="http://schemas.microsoft.com/office/powerpoint/2010/main" val="31395286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773EDFD0-2DF5-4831-86EC-3FD2BAB22381}" type="slidenum">
              <a:rPr lang="en-US" altLang="zh-CN" smtClean="0"/>
              <a:pPr/>
              <a:t>‹#›</a:t>
            </a:fld>
            <a:endParaRPr lang="en-US" altLang="zh-CN" dirty="0"/>
          </a:p>
        </p:txBody>
      </p:sp>
    </p:spTree>
    <p:extLst>
      <p:ext uri="{BB962C8B-B14F-4D97-AF65-F5344CB8AC3E}">
        <p14:creationId xmlns:p14="http://schemas.microsoft.com/office/powerpoint/2010/main" val="1150307320"/>
      </p:ext>
    </p:extLst>
  </p:cSld>
  <p:clrMapOvr>
    <a:masterClrMapping/>
  </p:clrMapOvr>
  <p:transition>
    <p:random/>
    <p:sndAc>
      <p:stSnd>
        <p:snd r:embed="rId1" name="camera.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72CD4EF4-7429-4F05-A8E1-E4A0D75683F4}" type="slidenum">
              <a:rPr lang="en-US" altLang="zh-CN" smtClean="0"/>
              <a:pPr/>
              <a:t>‹#›</a:t>
            </a:fld>
            <a:endParaRPr lang="en-US" altLang="zh-CN" dirty="0"/>
          </a:p>
        </p:txBody>
      </p:sp>
    </p:spTree>
    <p:extLst>
      <p:ext uri="{BB962C8B-B14F-4D97-AF65-F5344CB8AC3E}">
        <p14:creationId xmlns:p14="http://schemas.microsoft.com/office/powerpoint/2010/main" val="2995350562"/>
      </p:ext>
    </p:extLst>
  </p:cSld>
  <p:clrMapOvr>
    <a:masterClrMapping/>
  </p:clrMapOvr>
  <p:transition>
    <p:random/>
    <p:sndAc>
      <p:stSnd>
        <p:snd r:embed="rId1" name="camera.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66B8A6BE-52C4-4578-BF1A-89921473D44A}" type="slidenum">
              <a:rPr lang="en-US" altLang="zh-CN" smtClean="0"/>
              <a:pPr/>
              <a:t>‹#›</a:t>
            </a:fld>
            <a:endParaRPr lang="en-US" altLang="zh-CN" dirty="0"/>
          </a:p>
        </p:txBody>
      </p:sp>
    </p:spTree>
    <p:extLst>
      <p:ext uri="{BB962C8B-B14F-4D97-AF65-F5344CB8AC3E}">
        <p14:creationId xmlns:p14="http://schemas.microsoft.com/office/powerpoint/2010/main" val="1598493711"/>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A3AE47B-9566-4EFA-A822-89C1C6836D1B}" type="slidenum">
              <a:rPr lang="en-US" altLang="zh-CN" smtClean="0"/>
              <a:pPr/>
              <a:t>‹#›</a:t>
            </a:fld>
            <a:endParaRPr lang="en-US" altLang="zh-CN" dirty="0"/>
          </a:p>
        </p:txBody>
      </p:sp>
    </p:spTree>
    <p:extLst>
      <p:ext uri="{BB962C8B-B14F-4D97-AF65-F5344CB8AC3E}">
        <p14:creationId xmlns:p14="http://schemas.microsoft.com/office/powerpoint/2010/main" val="3670294442"/>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F297E343-76DE-4E4F-A447-E3B201C11D06}" type="slidenum">
              <a:rPr lang="en-US" altLang="zh-CN" smtClean="0"/>
              <a:pPr/>
              <a:t>‹#›</a:t>
            </a:fld>
            <a:endParaRPr lang="en-US" altLang="zh-CN" dirty="0"/>
          </a:p>
        </p:txBody>
      </p:sp>
    </p:spTree>
    <p:extLst>
      <p:ext uri="{BB962C8B-B14F-4D97-AF65-F5344CB8AC3E}">
        <p14:creationId xmlns:p14="http://schemas.microsoft.com/office/powerpoint/2010/main" val="210028077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3817F64-4E0E-49E3-B845-83B48CFD4FA0}" type="slidenum">
              <a:rPr lang="en-US" altLang="zh-CN" smtClean="0"/>
              <a:pPr/>
              <a:t>‹#›</a:t>
            </a:fld>
            <a:endParaRPr lang="en-US" altLang="zh-CN" dirty="0"/>
          </a:p>
        </p:txBody>
      </p:sp>
    </p:spTree>
    <p:extLst>
      <p:ext uri="{BB962C8B-B14F-4D97-AF65-F5344CB8AC3E}">
        <p14:creationId xmlns:p14="http://schemas.microsoft.com/office/powerpoint/2010/main" val="282082193"/>
      </p:ext>
    </p:extLst>
  </p:cSld>
  <p:clrMapOvr>
    <a:masterClrMapping/>
  </p:clrMapOvr>
  <p:transition>
    <p:random/>
    <p:sndAc>
      <p:stSnd>
        <p:snd r:embed="rId1" name="camera.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C96AB524-C550-444A-B0A9-B0F19564F872}" type="slidenum">
              <a:rPr lang="en-US" altLang="zh-CN" smtClean="0"/>
              <a:pPr/>
              <a:t>‹#›</a:t>
            </a:fld>
            <a:endParaRPr lang="en-US" altLang="zh-CN" dirty="0"/>
          </a:p>
        </p:txBody>
      </p:sp>
    </p:spTree>
    <p:extLst>
      <p:ext uri="{BB962C8B-B14F-4D97-AF65-F5344CB8AC3E}">
        <p14:creationId xmlns:p14="http://schemas.microsoft.com/office/powerpoint/2010/main" val="2072418789"/>
      </p:ext>
    </p:extLst>
  </p:cSld>
  <p:clrMapOvr>
    <a:masterClrMapping/>
  </p:clrMapOvr>
  <p:transition>
    <p:random/>
    <p:sndAc>
      <p:stSnd>
        <p:snd r:embed="rId1" name="camera.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69C1AFC0-0FB3-4D71-A3B3-731130F901A2}" type="slidenum">
              <a:rPr lang="en-US" altLang="zh-CN" smtClean="0"/>
              <a:pPr/>
              <a:t>‹#›</a:t>
            </a:fld>
            <a:endParaRPr lang="en-US" altLang="zh-CN" dirty="0"/>
          </a:p>
        </p:txBody>
      </p:sp>
    </p:spTree>
    <p:extLst>
      <p:ext uri="{BB962C8B-B14F-4D97-AF65-F5344CB8AC3E}">
        <p14:creationId xmlns:p14="http://schemas.microsoft.com/office/powerpoint/2010/main" val="1341753641"/>
      </p:ext>
    </p:extLst>
  </p:cSld>
  <p:clrMapOvr>
    <a:masterClrMapping/>
  </p:clrMapOvr>
  <p:transition>
    <p:random/>
    <p:sndAc>
      <p:stSnd>
        <p:snd r:embed="rId1" name="camera.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A93CD95-4BD3-4B60-B8A1-D4A0D895DC95}" type="slidenum">
              <a:rPr lang="en-US" altLang="zh-CN" smtClean="0"/>
              <a:pPr/>
              <a:t>‹#›</a:t>
            </a:fld>
            <a:endParaRPr lang="en-US" altLang="zh-CN" dirty="0"/>
          </a:p>
        </p:txBody>
      </p:sp>
    </p:spTree>
    <p:extLst>
      <p:ext uri="{BB962C8B-B14F-4D97-AF65-F5344CB8AC3E}">
        <p14:creationId xmlns:p14="http://schemas.microsoft.com/office/powerpoint/2010/main" val="128614790"/>
      </p:ext>
    </p:extLst>
  </p:cSld>
  <p:clrMapOvr>
    <a:masterClrMapping/>
  </p:clrMapOvr>
  <p:transition>
    <p:random/>
    <p:sndAc>
      <p:stSnd>
        <p:snd r:embed="rId1" name="camera.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457200"/>
            <a:ext cx="8229600" cy="5410200"/>
          </a:xfrm>
        </p:spPr>
        <p:txBody>
          <a:bodyPr/>
          <a:lstStyle>
            <a:lvl1pPr indent="342900">
              <a:buNone/>
              <a:defRPr sz="2400"/>
            </a:lvl1pPr>
          </a:lstStyle>
          <a:p>
            <a:pPr lvl="0"/>
            <a:r>
              <a:rPr lang="zh-CN" altLang="en-US" smtClean="0"/>
              <a:t>单击此处编辑母版文本样式</a:t>
            </a:r>
          </a:p>
        </p:txBody>
      </p:sp>
      <p:sp>
        <p:nvSpPr>
          <p:cNvPr id="3" name="Rectangle 2"/>
          <p:cNvSpPr>
            <a:spLocks noGrp="1" noChangeArrowheads="1"/>
          </p:cNvSpPr>
          <p:nvPr>
            <p:ph type="ftr" sz="quarter" idx="10"/>
          </p:nvPr>
        </p:nvSpPr>
        <p:spPr>
          <a:xfrm>
            <a:off x="3124200" y="6248400"/>
            <a:ext cx="2895600" cy="457200"/>
          </a:xfrm>
          <a:prstGeom prst="rect">
            <a:avLst/>
          </a:prstGeom>
          <a:ln/>
        </p:spPr>
        <p:txBody>
          <a:bodyPr/>
          <a:lstStyle>
            <a:lvl1pPr>
              <a:defRPr/>
            </a:lvl1pPr>
          </a:lstStyle>
          <a:p>
            <a:endParaRPr lang="en-US" altLang="zh-CN"/>
          </a:p>
        </p:txBody>
      </p:sp>
      <p:sp>
        <p:nvSpPr>
          <p:cNvPr id="4" name="Rectangle 3"/>
          <p:cNvSpPr>
            <a:spLocks noGrp="1" noChangeArrowheads="1"/>
          </p:cNvSpPr>
          <p:nvPr>
            <p:ph type="sldNum" sz="quarter" idx="11"/>
          </p:nvPr>
        </p:nvSpPr>
        <p:spPr>
          <a:ln/>
        </p:spPr>
        <p:txBody>
          <a:bodyPr/>
          <a:lstStyle>
            <a:lvl1pPr>
              <a:defRPr/>
            </a:lvl1pPr>
          </a:lstStyle>
          <a:p>
            <a:pPr>
              <a:defRPr/>
            </a:pPr>
            <a:fld id="{7BAA17AB-67BA-4CCE-8168-AC87D7DD63CA}" type="slidenum">
              <a:rPr lang="zh-CN" altLang="en-US"/>
              <a:pPr>
                <a:defRPr/>
              </a:pPr>
              <a:t>‹#›</a:t>
            </a:fld>
            <a:endParaRPr lang="en-US" altLang="zh-CN"/>
          </a:p>
        </p:txBody>
      </p:sp>
      <p:sp>
        <p:nvSpPr>
          <p:cNvPr id="5" name="Rectangle 16"/>
          <p:cNvSpPr>
            <a:spLocks noGrp="1" noChangeArrowheads="1"/>
          </p:cNvSpPr>
          <p:nvPr>
            <p:ph type="dt" sz="half" idx="12"/>
          </p:nvPr>
        </p:nvSpPr>
        <p:spPr>
          <a:xfrm>
            <a:off x="457200" y="6245225"/>
            <a:ext cx="2133600" cy="476250"/>
          </a:xfrm>
          <a:prstGeom prst="rect">
            <a:avLst/>
          </a:prstGeom>
          <a:ln/>
        </p:spPr>
        <p:txBody>
          <a:bodyPr/>
          <a:lstStyle>
            <a:lvl1pPr>
              <a:defRPr/>
            </a:lvl1pPr>
          </a:lstStyle>
          <a:p>
            <a:fld id="{68A0AAA9-EC9C-4FD7-AEFA-68B4F7CC3BCD}" type="datetime1">
              <a:rPr lang="zh-CN" altLang="en-US"/>
              <a:pPr/>
              <a:t>2017/11/27</a:t>
            </a:fld>
            <a:endParaRPr lang="en-US" altLang="zh-CN"/>
          </a:p>
        </p:txBody>
      </p:sp>
    </p:spTree>
    <p:extLst>
      <p:ext uri="{BB962C8B-B14F-4D97-AF65-F5344CB8AC3E}">
        <p14:creationId xmlns:p14="http://schemas.microsoft.com/office/powerpoint/2010/main" val="2314392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223663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540013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3267746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77902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02408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4240309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7739194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8370602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4405261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667768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2410437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46629B-367B-4413-B9F1-37AC74693CDA}" type="datetimeFigureOut">
              <a:rPr lang="zh-CN" altLang="en-US" smtClean="0"/>
              <a:t>2017/11/27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31896382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PhAnim="0" type="title" preserve="1">
  <p:cSld name="标题幻灯片">
    <p:spTree>
      <p:nvGrpSpPr>
        <p:cNvPr id="1" name=""/>
        <p:cNvGrpSpPr/>
        <p:nvPr/>
      </p:nvGrpSpPr>
      <p:grpSpPr>
        <a:xfrm>
          <a:off x="0" y="0"/>
          <a:ext cx="0" cy="0"/>
          <a:chOff x="0" y="0"/>
          <a:chExt cx="0" cy="0"/>
        </a:xfrm>
      </p:grpSpPr>
      <p:sp>
        <p:nvSpPr>
          <p:cNvPr id="49154" name="Rectangle 2"/>
          <p:cNvSpPr>
            <a:spLocks noGrp="1" noChangeArrowheads="1"/>
          </p:cNvSpPr>
          <p:nvPr>
            <p:ph type="subTitle" idx="1"/>
          </p:nvPr>
        </p:nvSpPr>
        <p:spPr>
          <a:xfrm>
            <a:off x="1371600" y="2924175"/>
            <a:ext cx="6400800" cy="1225550"/>
          </a:xfrm>
        </p:spPr>
        <p:txBody>
          <a:bodyPr/>
          <a:lstStyle>
            <a:lvl1pPr marL="0" indent="0" algn="ctr">
              <a:buFontTx/>
              <a:buNone/>
              <a:defRPr/>
            </a:lvl1pPr>
          </a:lstStyle>
          <a:p>
            <a:pPr lvl="0"/>
            <a:r>
              <a:rPr lang="zh-CN" altLang="en-US" noProof="0" smtClean="0"/>
              <a:t>请使用艺术字做标题</a:t>
            </a:r>
          </a:p>
        </p:txBody>
      </p:sp>
      <p:sp>
        <p:nvSpPr>
          <p:cNvPr id="49155" name="Rectangle 3"/>
          <p:cNvSpPr>
            <a:spLocks noGrp="1" noChangeArrowheads="1"/>
          </p:cNvSpPr>
          <p:nvPr>
            <p:ph type="ctrTitle"/>
          </p:nvPr>
        </p:nvSpPr>
        <p:spPr>
          <a:xfrm>
            <a:off x="684213" y="549275"/>
            <a:ext cx="5903912" cy="431800"/>
          </a:xfrm>
        </p:spPr>
        <p:txBody>
          <a:bodyPr/>
          <a:lstStyle>
            <a:lvl1pPr>
              <a:defRPr sz="2800">
                <a:solidFill>
                  <a:srgbClr val="9900CC"/>
                </a:solidFill>
              </a:defRPr>
            </a:lvl1pPr>
          </a:lstStyle>
          <a:p>
            <a:pPr lvl="0"/>
            <a:r>
              <a:rPr lang="zh-CN" altLang="en-US" noProof="0" smtClean="0"/>
              <a:t>微机原理及接口技术</a:t>
            </a:r>
          </a:p>
        </p:txBody>
      </p:sp>
    </p:spTree>
    <p:extLst>
      <p:ext uri="{BB962C8B-B14F-4D97-AF65-F5344CB8AC3E}">
        <p14:creationId xmlns:p14="http://schemas.microsoft.com/office/powerpoint/2010/main" val="1283270590"/>
      </p:ext>
    </p:extLst>
  </p:cSld>
  <p:clrMapOvr>
    <a:masterClrMapping/>
  </p:clrMapOvr>
  <p:transition>
    <p:random/>
    <p:sndAc>
      <p:stSnd>
        <p:snd r:embed="rId1"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withEffect">
                                  <p:stCondLst>
                                    <p:cond delay="0"/>
                                  </p:stCondLst>
                                  <p:iterate type="lt">
                                    <p:tmPct val="5000"/>
                                  </p:iterate>
                                  <p:childTnLst>
                                    <p:set>
                                      <p:cBhvr>
                                        <p:cTn id="6" dur="1" fill="hold">
                                          <p:stCondLst>
                                            <p:cond delay="0"/>
                                          </p:stCondLst>
                                        </p:cTn>
                                        <p:tgtEl>
                                          <p:spTgt spid="49155"/>
                                        </p:tgtEl>
                                        <p:attrNameLst>
                                          <p:attrName>style.visibility</p:attrName>
                                        </p:attrNameLst>
                                      </p:cBhvr>
                                      <p:to>
                                        <p:strVal val="visible"/>
                                      </p:to>
                                    </p:set>
                                    <p:anim calcmode="lin" valueType="num">
                                      <p:cBhvr>
                                        <p:cTn id="7" dur="1000" fill="hold"/>
                                        <p:tgtEl>
                                          <p:spTgt spid="49155"/>
                                        </p:tgtEl>
                                        <p:attrNameLst>
                                          <p:attrName>ppt_w</p:attrName>
                                        </p:attrNameLst>
                                      </p:cBhvr>
                                      <p:tavLst>
                                        <p:tav tm="0">
                                          <p:val>
                                            <p:fltVal val="0"/>
                                          </p:val>
                                        </p:tav>
                                        <p:tav tm="100000">
                                          <p:val>
                                            <p:strVal val="#ppt_w"/>
                                          </p:val>
                                        </p:tav>
                                      </p:tavLst>
                                    </p:anim>
                                    <p:anim calcmode="lin" valueType="num">
                                      <p:cBhvr>
                                        <p:cTn id="8" dur="1000" fill="hold"/>
                                        <p:tgtEl>
                                          <p:spTgt spid="49155"/>
                                        </p:tgtEl>
                                        <p:attrNameLst>
                                          <p:attrName>ppt_h</p:attrName>
                                        </p:attrNameLst>
                                      </p:cBhvr>
                                      <p:tavLst>
                                        <p:tav tm="0">
                                          <p:val>
                                            <p:fltVal val="0"/>
                                          </p:val>
                                        </p:tav>
                                        <p:tav tm="100000">
                                          <p:val>
                                            <p:strVal val="#ppt_h"/>
                                          </p:val>
                                        </p:tav>
                                      </p:tavLst>
                                    </p:anim>
                                    <p:anim calcmode="lin" valueType="num">
                                      <p:cBhvr>
                                        <p:cTn id="9" dur="1000" fill="hold"/>
                                        <p:tgtEl>
                                          <p:spTgt spid="49155"/>
                                        </p:tgtEl>
                                        <p:attrNameLst>
                                          <p:attrName>style.rotation</p:attrName>
                                        </p:attrNameLst>
                                      </p:cBhvr>
                                      <p:tavLst>
                                        <p:tav tm="0">
                                          <p:val>
                                            <p:fltVal val="90"/>
                                          </p:val>
                                        </p:tav>
                                        <p:tav tm="100000">
                                          <p:val>
                                            <p:fltVal val="0"/>
                                          </p:val>
                                        </p:tav>
                                      </p:tavLst>
                                    </p:anim>
                                    <p:animEffect transition="in" filter="fade">
                                      <p:cBhvr>
                                        <p:cTn id="10" dur="1000"/>
                                        <p:tgtEl>
                                          <p:spTgt spid="49155"/>
                                        </p:tgtEl>
                                      </p:cBhvr>
                                    </p:animEffect>
                                  </p:childTnLst>
                                </p:cTn>
                              </p:par>
                              <p:par>
                                <p:cTn id="11" presetID="56" presetClass="entr" presetSubtype="0" fill="hold" grpId="1" nodeType="withEffect">
                                  <p:stCondLst>
                                    <p:cond delay="0"/>
                                  </p:stCondLst>
                                  <p:iterate type="lt">
                                    <p:tmPct val="10000"/>
                                  </p:iterate>
                                  <p:childTnLst>
                                    <p:set>
                                      <p:cBhvr>
                                        <p:cTn id="12" dur="1" fill="hold">
                                          <p:stCondLst>
                                            <p:cond delay="0"/>
                                          </p:stCondLst>
                                        </p:cTn>
                                        <p:tgtEl>
                                          <p:spTgt spid="49155"/>
                                        </p:tgtEl>
                                        <p:attrNameLst>
                                          <p:attrName>style.visibility</p:attrName>
                                        </p:attrNameLst>
                                      </p:cBhvr>
                                      <p:to>
                                        <p:strVal val="visible"/>
                                      </p:to>
                                    </p:set>
                                    <p:anim by="(-#ppt_w*2)" calcmode="lin" valueType="num">
                                      <p:cBhvr rctx="PPT">
                                        <p:cTn id="13" dur="500" autoRev="1" fill="hold">
                                          <p:stCondLst>
                                            <p:cond delay="0"/>
                                          </p:stCondLst>
                                        </p:cTn>
                                        <p:tgtEl>
                                          <p:spTgt spid="49155"/>
                                        </p:tgtEl>
                                        <p:attrNameLst>
                                          <p:attrName>ppt_w</p:attrName>
                                        </p:attrNameLst>
                                      </p:cBhvr>
                                    </p:anim>
                                    <p:anim by="(#ppt_w*0.50)" calcmode="lin" valueType="num">
                                      <p:cBhvr>
                                        <p:cTn id="14" dur="500" decel="50000" autoRev="1" fill="hold">
                                          <p:stCondLst>
                                            <p:cond delay="0"/>
                                          </p:stCondLst>
                                        </p:cTn>
                                        <p:tgtEl>
                                          <p:spTgt spid="49155"/>
                                        </p:tgtEl>
                                        <p:attrNameLst>
                                          <p:attrName>ppt_x</p:attrName>
                                        </p:attrNameLst>
                                      </p:cBhvr>
                                    </p:anim>
                                    <p:anim from="(-#ppt_h/2)" to="(#ppt_y)" calcmode="lin" valueType="num">
                                      <p:cBhvr>
                                        <p:cTn id="15" dur="1000" fill="hold">
                                          <p:stCondLst>
                                            <p:cond delay="0"/>
                                          </p:stCondLst>
                                        </p:cTn>
                                        <p:tgtEl>
                                          <p:spTgt spid="49155"/>
                                        </p:tgtEl>
                                        <p:attrNameLst>
                                          <p:attrName>ppt_y</p:attrName>
                                        </p:attrNameLst>
                                      </p:cBhvr>
                                    </p:anim>
                                    <p:animRot by="21600000">
                                      <p:cBhvr>
                                        <p:cTn id="16" dur="1000" fill="hold">
                                          <p:stCondLst>
                                            <p:cond delay="0"/>
                                          </p:stCondLst>
                                        </p:cTn>
                                        <p:tgtEl>
                                          <p:spTgt spid="491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5" grpId="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68313" y="981075"/>
            <a:ext cx="8229600" cy="490697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0559567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533541647"/>
      </p:ext>
    </p:extLst>
  </p:cSld>
  <p:clrMapOvr>
    <a:masterClrMapping/>
  </p:clrMapOvr>
  <p:transition>
    <p:random/>
    <p:sndAc>
      <p:stSnd>
        <p:snd r:embed="rId1" name="camera.wav"/>
      </p:stSnd>
    </p:sndAc>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68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4659313" y="981075"/>
            <a:ext cx="4038600"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659010361"/>
      </p:ext>
    </p:extLst>
  </p:cSld>
  <p:clrMapOvr>
    <a:masterClrMapping/>
  </p:clrMapOvr>
  <p:transition>
    <p:random/>
    <p:sndAc>
      <p:stSnd>
        <p:snd r:embed="rId1" name="camera.wav"/>
      </p:stSnd>
    </p:sndAc>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3750499"/>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679215994"/>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0948358"/>
      </p:ext>
    </p:extLst>
  </p:cSld>
  <p:clrMapOvr>
    <a:masterClrMapping/>
  </p:clrMapOvr>
  <p:transition>
    <p:random/>
    <p:sndAc>
      <p:stSnd>
        <p:snd r:embed="rId1" name="camera.wav"/>
      </p:stSnd>
    </p:sndAc>
  </p:transition>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448017966"/>
      </p:ext>
    </p:extLst>
  </p:cSld>
  <p:clrMapOvr>
    <a:masterClrMapping/>
  </p:clrMapOvr>
  <p:transition>
    <p:random/>
    <p:sndAc>
      <p:stSnd>
        <p:snd r:embed="rId1" name="camera.wav"/>
      </p:stSnd>
    </p:sndAc>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60485958"/>
      </p:ext>
    </p:extLst>
  </p:cSld>
  <p:clrMapOvr>
    <a:masterClrMapping/>
  </p:clrMapOvr>
  <p:transition>
    <p:random/>
    <p:sndAc>
      <p:stSnd>
        <p:snd r:embed="rId1" name="camera.wav"/>
      </p:stSnd>
    </p:sndAc>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5088289"/>
      </p:ext>
    </p:extLst>
  </p:cSld>
  <p:clrMapOvr>
    <a:masterClrMapping/>
  </p:clrMapOvr>
  <p:transition>
    <p:random/>
    <p:sndAc>
      <p:stSnd>
        <p:snd r:embed="rId1" name="camera.wav"/>
      </p:stSnd>
    </p:sndAc>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40513" y="260350"/>
            <a:ext cx="2057400" cy="59055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68313" y="260350"/>
            <a:ext cx="6019800" cy="59055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852564520"/>
      </p:ext>
    </p:extLst>
  </p:cSld>
  <p:clrMapOvr>
    <a:masterClrMapping/>
  </p:clrMapOvr>
  <p:transition>
    <p:random/>
    <p:sndAc>
      <p:stSnd>
        <p:snd r:embed="rId1" name="camera.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3.png"/><Relationship Id="rId3" Type="http://schemas.openxmlformats.org/officeDocument/2006/relationships/slideLayout" Target="../slideLayouts/slideLayout3.xml"/><Relationship Id="rId21" Type="http://schemas.openxmlformats.org/officeDocument/2006/relationships/image" Target="../media/image6.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 Target="../slides/slide4.xml"/><Relationship Id="rId2" Type="http://schemas.openxmlformats.org/officeDocument/2006/relationships/slideLayout" Target="../slideLayouts/slideLayout2.xml"/><Relationship Id="rId16" Type="http://schemas.openxmlformats.org/officeDocument/2006/relationships/image" Target="../media/image2.jpeg"/><Relationship Id="rId20"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audio" Target="../media/audio1.wav"/><Relationship Id="rId18" Type="http://schemas.openxmlformats.org/officeDocument/2006/relationships/image" Target="../media/image6.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17" Type="http://schemas.openxmlformats.org/officeDocument/2006/relationships/image" Target="../media/image5.jpeg"/><Relationship Id="rId2" Type="http://schemas.openxmlformats.org/officeDocument/2006/relationships/slideLayout" Target="../slideLayouts/slideLayout26.xml"/><Relationship Id="rId16" Type="http://schemas.openxmlformats.org/officeDocument/2006/relationships/image" Target="../media/image4.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sp>
        <p:nvSpPr>
          <p:cNvPr id="48139" name="Rectangle 11"/>
          <p:cNvSpPr>
            <a:spLocks noGrp="1" noChangeArrowheads="1"/>
          </p:cNvSpPr>
          <p:nvPr>
            <p:ph type="sldNum" sz="quarter" idx="4"/>
          </p:nvPr>
        </p:nvSpPr>
        <p:spPr bwMode="auto">
          <a:xfrm>
            <a:off x="8478094" y="6505149"/>
            <a:ext cx="781050" cy="27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fld id="{285DE477-4510-47CB-952F-D84D2091B927}" type="slidenum">
              <a:rPr lang="en-US" altLang="zh-CN" smtClean="0"/>
              <a:pPr/>
              <a:t>‹#›</a:t>
            </a:fld>
            <a:endParaRPr lang="en-US" altLang="zh-CN" dirty="0"/>
          </a:p>
        </p:txBody>
      </p:sp>
      <p:pic>
        <p:nvPicPr>
          <p:cNvPr id="11" name="Picture 8" descr="jin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11">
            <a:hlinkClick r:id="rId17" action="ppaction://hlinksldjump" highlightClick="1"/>
          </p:cNvPr>
          <p:cNvSpPr>
            <a:spLocks noChangeArrowheads="1"/>
          </p:cNvSpPr>
          <p:nvPr/>
        </p:nvSpPr>
        <p:spPr bwMode="auto">
          <a:xfrm>
            <a:off x="6939795" y="6460613"/>
            <a:ext cx="431800" cy="360363"/>
          </a:xfrm>
          <a:prstGeom prst="actionButtonHome">
            <a:avLst/>
          </a:prstGeom>
          <a:solidFill>
            <a:srgbClr val="3399FF"/>
          </a:solidFill>
          <a:ln w="12700">
            <a:solidFill>
              <a:srgbClr val="99FF99"/>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7" name="AutoShape 12">
            <a:hlinkClick r:id="" action="ppaction://hlinkshowjump?jump=previousslide" highlightClick="1"/>
          </p:cNvPr>
          <p:cNvSpPr>
            <a:spLocks noChangeArrowheads="1"/>
          </p:cNvSpPr>
          <p:nvPr/>
        </p:nvSpPr>
        <p:spPr bwMode="auto">
          <a:xfrm>
            <a:off x="7371595" y="6460614"/>
            <a:ext cx="360363" cy="360363"/>
          </a:xfrm>
          <a:prstGeom prst="actionButtonBackPrevious">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18" name="AutoShape 13">
            <a:hlinkClick r:id="" action="ppaction://hlinkshowjump?jump=nextslide" highlightClick="1"/>
          </p:cNvPr>
          <p:cNvSpPr>
            <a:spLocks noChangeArrowheads="1"/>
          </p:cNvSpPr>
          <p:nvPr/>
        </p:nvSpPr>
        <p:spPr bwMode="auto">
          <a:xfrm>
            <a:off x="7735436"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ysClr val="windowText" lastClr="000000"/>
              </a:solidFill>
              <a:effectLst/>
              <a:uLnTx/>
              <a:uFillTx/>
            </a:endParaRPr>
          </a:p>
        </p:txBody>
      </p:sp>
      <p:sp>
        <p:nvSpPr>
          <p:cNvPr id="2" name="矩形 1"/>
          <p:cNvSpPr/>
          <p:nvPr/>
        </p:nvSpPr>
        <p:spPr>
          <a:xfrm>
            <a:off x="3073085" y="6477054"/>
            <a:ext cx="2741456" cy="369332"/>
          </a:xfrm>
          <a:prstGeom prst="rect">
            <a:avLst/>
          </a:prstGeom>
        </p:spPr>
        <p:txBody>
          <a:bodyPr wrap="none">
            <a:spAutoFit/>
          </a:bodyPr>
          <a:lstStyle/>
          <a:p>
            <a:pPr marL="0" marR="0" indent="0" algn="ctr" defTabSz="914400" rtl="0" eaLnBrk="1" fontAlgn="base" latinLnBrk="0" hangingPunct="1">
              <a:lnSpc>
                <a:spcPct val="100000"/>
              </a:lnSpc>
              <a:spcBef>
                <a:spcPct val="0"/>
              </a:spcBef>
              <a:spcAft>
                <a:spcPct val="0"/>
              </a:spcAft>
              <a:buClrTx/>
              <a:buSzTx/>
              <a:buFontTx/>
              <a:buNone/>
              <a:tabLst/>
              <a:defRPr/>
            </a:pPr>
            <a:r>
              <a:rPr lang="zh-CN" altLang="en-US" sz="1800" b="1" kern="1200" dirty="0" smtClean="0">
                <a:solidFill>
                  <a:srgbClr val="00B0F0"/>
                </a:solidFill>
                <a:latin typeface="Arial" charset="0"/>
                <a:ea typeface="隶书" pitchFamily="49" charset="-122"/>
                <a:cs typeface="+mn-cs"/>
              </a:rPr>
              <a:t>华东交通大学徐春辉制作</a:t>
            </a:r>
            <a:endParaRPr lang="en-US" altLang="zh-CN" sz="1800" b="1" kern="1200" dirty="0">
              <a:solidFill>
                <a:srgbClr val="CC3300"/>
              </a:solidFill>
              <a:latin typeface="Arial" charset="0"/>
              <a:ea typeface="隶书" pitchFamily="49" charset="-122"/>
              <a:cs typeface="+mn-cs"/>
            </a:endParaRPr>
          </a:p>
        </p:txBody>
      </p:sp>
      <p:pic>
        <p:nvPicPr>
          <p:cNvPr id="3" name="图片 2"/>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8129803" y="6460613"/>
            <a:ext cx="360362" cy="360362"/>
          </a:xfrm>
          <a:prstGeom prst="rect">
            <a:avLst/>
          </a:prstGeom>
          <a:solidFill>
            <a:srgbClr val="3399FF"/>
          </a:solidFill>
          <a:ln w="12700">
            <a:solidFill>
              <a:srgbClr val="99FF99"/>
            </a:solidFill>
            <a:miter lim="800000"/>
            <a:headEnd type="none" w="sm" len="sm"/>
            <a:tailEnd type="none" w="sm" len="sm"/>
          </a:ln>
          <a:effectLst/>
        </p:spPr>
      </p:pic>
      <p:pic>
        <p:nvPicPr>
          <p:cNvPr id="13" name="Picture 9" descr="Return">
            <a:hlinkClick r:id="" action="ppaction://hlinkshowjump?jump=lastslideviewed"/>
          </p:cNvPr>
          <p:cNvPicPr preferRelativeResize="0">
            <a:picLocks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8129803" y="6488971"/>
            <a:ext cx="323850" cy="323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458147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702" r:id="rId12"/>
  </p:sldLayoutIdLst>
  <p:transition>
    <p:random/>
    <p:sndAc>
      <p:stSnd>
        <p:snd r:embed="rId14"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20"/>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21"/>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46629B-367B-4413-B9F1-37AC74693CDA}" type="datetimeFigureOut">
              <a:rPr lang="zh-CN" altLang="en-US" smtClean="0"/>
              <a:t>2017/11/27</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8EB3C8-96DC-4474-A17B-88CA8B64513D}" type="slidenum">
              <a:rPr lang="zh-CN" altLang="en-US" smtClean="0"/>
              <a:t>‹#›</a:t>
            </a:fld>
            <a:endParaRPr lang="zh-CN" altLang="en-US"/>
          </a:p>
        </p:txBody>
      </p:sp>
    </p:spTree>
    <p:extLst>
      <p:ext uri="{BB962C8B-B14F-4D97-AF65-F5344CB8AC3E}">
        <p14:creationId xmlns:p14="http://schemas.microsoft.com/office/powerpoint/2010/main" val="193215415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8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body" idx="1"/>
          </p:nvPr>
        </p:nvSpPr>
        <p:spPr bwMode="auto">
          <a:xfrm>
            <a:off x="468313" y="981075"/>
            <a:ext cx="8229600"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dirty="0" smtClean="0"/>
              <a:t>微机原理及接口技术</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p>
        </p:txBody>
      </p:sp>
      <p:sp>
        <p:nvSpPr>
          <p:cNvPr id="48133" name="Rectangle 5"/>
          <p:cNvSpPr>
            <a:spLocks noGrp="1" noChangeArrowheads="1"/>
          </p:cNvSpPr>
          <p:nvPr>
            <p:ph type="title"/>
          </p:nvPr>
        </p:nvSpPr>
        <p:spPr bwMode="auto">
          <a:xfrm>
            <a:off x="5588950" y="10043"/>
            <a:ext cx="35593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dirty="0" smtClean="0"/>
              <a:t>                   微机原理及接口技术</a:t>
            </a:r>
          </a:p>
        </p:txBody>
      </p:sp>
      <p:pic>
        <p:nvPicPr>
          <p:cNvPr id="48134" name="Picture 6"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533859"/>
            <a:ext cx="9255094" cy="45719"/>
          </a:xfrm>
          <a:prstGeom prst="rect">
            <a:avLst/>
          </a:prstGeom>
          <a:noFill/>
          <a:extLst>
            <a:ext uri="{909E8E84-426E-40DD-AFC4-6F175D3DCCD1}">
              <a14:hiddenFill xmlns:a14="http://schemas.microsoft.com/office/drawing/2010/main">
                <a:solidFill>
                  <a:srgbClr val="FFFFFF"/>
                </a:solidFill>
              </a14:hiddenFill>
            </a:ext>
          </a:extLst>
        </p:spPr>
      </p:pic>
      <p:pic>
        <p:nvPicPr>
          <p:cNvPr id="48135" name="Picture 7" descr="LINE03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75" y="6371394"/>
            <a:ext cx="9144000" cy="4571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jing"/>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5931" y="70792"/>
            <a:ext cx="1511300" cy="417513"/>
          </a:xfrm>
          <a:prstGeom prst="rect">
            <a:avLst/>
          </a:prstGeom>
          <a:noFill/>
          <a:extLst>
            <a:ext uri="{909E8E84-426E-40DD-AFC4-6F175D3DCCD1}">
              <a14:hiddenFill xmlns:a14="http://schemas.microsoft.com/office/drawing/2010/main">
                <a:solidFill>
                  <a:srgbClr val="FFFFFF"/>
                </a:solidFill>
              </a14:hiddenFill>
            </a:ext>
          </a:extLst>
        </p:spPr>
      </p:pic>
      <p:sp>
        <p:nvSpPr>
          <p:cNvPr id="18" name="AutoShape 13">
            <a:hlinkClick r:id="" action="ppaction://hlinkshowjump?jump=nextslide" highlightClick="1"/>
          </p:cNvPr>
          <p:cNvSpPr>
            <a:spLocks noChangeArrowheads="1"/>
          </p:cNvSpPr>
          <p:nvPr/>
        </p:nvSpPr>
        <p:spPr bwMode="auto">
          <a:xfrm>
            <a:off x="7899558" y="6463081"/>
            <a:ext cx="360363" cy="360363"/>
          </a:xfrm>
          <a:prstGeom prst="actionButtonForwardNext">
            <a:avLst/>
          </a:prstGeom>
          <a:solidFill>
            <a:srgbClr val="3399FF"/>
          </a:solidFill>
          <a:ln w="9525">
            <a:solidFill>
              <a:srgbClr val="99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fontAlgn="auto">
              <a:spcBef>
                <a:spcPts val="0"/>
              </a:spcBef>
              <a:spcAft>
                <a:spcPts val="0"/>
              </a:spcAft>
              <a:defRPr/>
            </a:pPr>
            <a:endParaRPr lang="zh-CN" altLang="en-US" kern="0" smtClean="0">
              <a:solidFill>
                <a:sysClr val="windowText" lastClr="000000"/>
              </a:solidFill>
            </a:endParaRPr>
          </a:p>
        </p:txBody>
      </p:sp>
      <p:sp>
        <p:nvSpPr>
          <p:cNvPr id="2" name="矩形 1"/>
          <p:cNvSpPr/>
          <p:nvPr/>
        </p:nvSpPr>
        <p:spPr>
          <a:xfrm>
            <a:off x="3073085" y="6477054"/>
            <a:ext cx="2741456" cy="369332"/>
          </a:xfrm>
          <a:prstGeom prst="rect">
            <a:avLst/>
          </a:prstGeom>
        </p:spPr>
        <p:txBody>
          <a:bodyPr wrap="none">
            <a:spAutoFit/>
          </a:bodyPr>
          <a:lstStyle/>
          <a:p>
            <a:pPr>
              <a:defRPr/>
            </a:pPr>
            <a:r>
              <a:rPr lang="zh-CN" altLang="en-US" b="1" dirty="0" smtClean="0">
                <a:solidFill>
                  <a:srgbClr val="00B0F0"/>
                </a:solidFill>
                <a:ea typeface="隶书" pitchFamily="49" charset="-122"/>
              </a:rPr>
              <a:t>华东交通大学徐春辉制作</a:t>
            </a:r>
            <a:endParaRPr lang="en-US" altLang="zh-CN" b="1" dirty="0">
              <a:solidFill>
                <a:srgbClr val="CC3300"/>
              </a:solidFill>
              <a:ea typeface="隶书" pitchFamily="49" charset="-122"/>
            </a:endParaRPr>
          </a:p>
        </p:txBody>
      </p:sp>
      <p:pic>
        <p:nvPicPr>
          <p:cNvPr id="9" name="Picture 9" descr="Return">
            <a:hlinkClick r:id="" action="ppaction://hlinkshowjump?jump=lastslideviewed"/>
          </p:cNvPr>
          <p:cNvPicPr preferRelativeResize="0">
            <a:picLocks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283367" y="6463081"/>
            <a:ext cx="346131" cy="361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2097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random/>
    <p:sndAc>
      <p:stSnd>
        <p:snd r:embed="rId13" name="camera.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style.rotation</p:attrName>
                                        </p:attrNameLst>
                                      </p:cBhvr>
                                      <p:tavLst>
                                        <p:tav tm="0">
                                          <p:val>
                                            <p:fltVal val="720"/>
                                          </p:val>
                                        </p:tav>
                                        <p:tav tm="100000">
                                          <p:val>
                                            <p:fltVal val="0"/>
                                          </p:val>
                                        </p:tav>
                                      </p:tavLst>
                                    </p:anim>
                                    <p:anim calcmode="lin" valueType="num">
                                      <p:cBhvr>
                                        <p:cTn id="9" dur="1000" fill="hold"/>
                                        <p:tgtEl>
                                          <p:spTgt spid="48133"/>
                                        </p:tgtEl>
                                        <p:attrNameLst>
                                          <p:attrName>ppt_h</p:attrName>
                                        </p:attrNameLst>
                                      </p:cBhvr>
                                      <p:tavLst>
                                        <p:tav tm="0">
                                          <p:val>
                                            <p:fltVal val="0"/>
                                          </p:val>
                                        </p:tav>
                                        <p:tav tm="100000">
                                          <p:val>
                                            <p:strVal val="#ppt_h"/>
                                          </p:val>
                                        </p:tav>
                                      </p:tavLst>
                                    </p:anim>
                                    <p:anim calcmode="lin" valueType="num">
                                      <p:cBhvr>
                                        <p:cTn id="10" dur="1000" fill="hold"/>
                                        <p:tgtEl>
                                          <p:spTgt spid="4813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p:bldLst>
  </p:timing>
  <p:hf hdr="0" ftr="0" dt="0"/>
  <p:txStyles>
    <p:title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p:titleStyle>
    <p:bodyStyle>
      <a:lvl1pPr marL="342900" indent="-342900" algn="just" rtl="0" fontAlgn="base">
        <a:spcBef>
          <a:spcPct val="20000"/>
        </a:spcBef>
        <a:spcAft>
          <a:spcPct val="0"/>
        </a:spcAft>
        <a:buBlip>
          <a:blip r:embed="rId17"/>
        </a:buBlip>
        <a:defRPr sz="3200" b="1">
          <a:solidFill>
            <a:schemeClr val="accent2"/>
          </a:solidFill>
          <a:latin typeface="+mn-lt"/>
          <a:ea typeface="+mn-ea"/>
          <a:cs typeface="+mn-cs"/>
        </a:defRPr>
      </a:lvl1pPr>
      <a:lvl2pPr marL="742950" indent="-285750" algn="just" rtl="0" fontAlgn="base">
        <a:spcBef>
          <a:spcPct val="20000"/>
        </a:spcBef>
        <a:spcAft>
          <a:spcPct val="0"/>
        </a:spcAft>
        <a:buBlip>
          <a:blip r:embed="rId18"/>
        </a:buBlip>
        <a:defRPr sz="2800" b="1">
          <a:solidFill>
            <a:schemeClr val="tx1"/>
          </a:solidFill>
          <a:latin typeface="+mn-lt"/>
          <a:ea typeface="+mj-ea"/>
        </a:defRPr>
      </a:lvl2pPr>
      <a:lvl3pPr marL="1143000" indent="-228600" algn="just" rtl="0" fontAlgn="base">
        <a:spcBef>
          <a:spcPct val="20000"/>
        </a:spcBef>
        <a:spcAft>
          <a:spcPct val="0"/>
        </a:spcAft>
        <a:buChar char="•"/>
        <a:defRPr sz="2400">
          <a:solidFill>
            <a:schemeClr val="tx1"/>
          </a:solidFill>
          <a:latin typeface="+mn-lt"/>
          <a:ea typeface="+mj-ea"/>
        </a:defRPr>
      </a:lvl3pPr>
      <a:lvl4pPr marL="1600200" indent="-228600" algn="just" rtl="0" fontAlgn="base">
        <a:spcBef>
          <a:spcPct val="20000"/>
        </a:spcBef>
        <a:spcAft>
          <a:spcPct val="0"/>
        </a:spcAft>
        <a:buChar char="–"/>
        <a:defRPr sz="2000">
          <a:solidFill>
            <a:schemeClr val="tx1"/>
          </a:solidFill>
          <a:latin typeface="+mn-lt"/>
          <a:ea typeface="+mj-ea"/>
        </a:defRPr>
      </a:lvl4pPr>
      <a:lvl5pPr marL="2057400" indent="-228600" algn="just" rtl="0" fontAlgn="base">
        <a:spcBef>
          <a:spcPct val="20000"/>
        </a:spcBef>
        <a:spcAft>
          <a:spcPct val="0"/>
        </a:spcAft>
        <a:buChar char="»"/>
        <a:defRPr sz="2000">
          <a:solidFill>
            <a:schemeClr val="tx1"/>
          </a:solidFill>
          <a:latin typeface="+mn-lt"/>
          <a:ea typeface="+mj-ea"/>
        </a:defRPr>
      </a:lvl5pPr>
      <a:lvl6pPr marL="2514600" indent="-228600" algn="just" rtl="0" fontAlgn="base">
        <a:spcBef>
          <a:spcPct val="20000"/>
        </a:spcBef>
        <a:spcAft>
          <a:spcPct val="0"/>
        </a:spcAft>
        <a:buChar char="»"/>
        <a:defRPr sz="2000">
          <a:solidFill>
            <a:schemeClr val="tx1"/>
          </a:solidFill>
          <a:latin typeface="+mn-lt"/>
          <a:ea typeface="+mj-ea"/>
        </a:defRPr>
      </a:lvl6pPr>
      <a:lvl7pPr marL="2971800" indent="-228600" algn="just" rtl="0" fontAlgn="base">
        <a:spcBef>
          <a:spcPct val="20000"/>
        </a:spcBef>
        <a:spcAft>
          <a:spcPct val="0"/>
        </a:spcAft>
        <a:buChar char="»"/>
        <a:defRPr sz="2000">
          <a:solidFill>
            <a:schemeClr val="tx1"/>
          </a:solidFill>
          <a:latin typeface="+mn-lt"/>
          <a:ea typeface="+mj-ea"/>
        </a:defRPr>
      </a:lvl7pPr>
      <a:lvl8pPr marL="3429000" indent="-228600" algn="just" rtl="0" fontAlgn="base">
        <a:spcBef>
          <a:spcPct val="20000"/>
        </a:spcBef>
        <a:spcAft>
          <a:spcPct val="0"/>
        </a:spcAft>
        <a:buChar char="»"/>
        <a:defRPr sz="2000">
          <a:solidFill>
            <a:schemeClr val="tx1"/>
          </a:solidFill>
          <a:latin typeface="+mn-lt"/>
          <a:ea typeface="+mj-ea"/>
        </a:defRPr>
      </a:lvl8pPr>
      <a:lvl9pPr marL="3886200" indent="-228600" algn="just" rtl="0" fontAlgn="base">
        <a:spcBef>
          <a:spcPct val="20000"/>
        </a:spcBef>
        <a:spcAft>
          <a:spcPct val="0"/>
        </a:spcAft>
        <a:buChar char="»"/>
        <a:defRPr sz="2000">
          <a:solidFill>
            <a:schemeClr val="tx1"/>
          </a:solidFill>
          <a:latin typeface="+mn-lt"/>
          <a:ea typeface="+mj-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slide" Target="slide5.xml"/><Relationship Id="rId7" Type="http://schemas.openxmlformats.org/officeDocument/2006/relationships/slide" Target="slide81.xml"/><Relationship Id="rId2" Type="http://schemas.openxmlformats.org/officeDocument/2006/relationships/audio" Target="../media/audio1.wav"/><Relationship Id="rId1" Type="http://schemas.openxmlformats.org/officeDocument/2006/relationships/slideLayout" Target="../slideLayouts/slideLayout30.xml"/><Relationship Id="rId6" Type="http://schemas.openxmlformats.org/officeDocument/2006/relationships/slide" Target="slide63.xml"/><Relationship Id="rId5" Type="http://schemas.openxmlformats.org/officeDocument/2006/relationships/slide" Target="slide61.xml"/><Relationship Id="rId4" Type="http://schemas.openxmlformats.org/officeDocument/2006/relationships/slide" Target="slide25.xml"/></Relationships>
</file>

<file path=ppt/slides/_rels/slide5.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 Target="slide8.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slide" Target="slide32.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slide" Target="slide69.xml"/><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8" Type="http://schemas.openxmlformats.org/officeDocument/2006/relationships/image" Target="../media/image30.jpg"/><Relationship Id="rId3" Type="http://schemas.openxmlformats.org/officeDocument/2006/relationships/oleObject" Target="../embeddings/oleObject1.bin"/><Relationship Id="rId7" Type="http://schemas.openxmlformats.org/officeDocument/2006/relationships/image" Target="../media/image29.wmf"/><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image" Target="../media/image28.wmf"/></Relationships>
</file>

<file path=ppt/slides/_rels/slide73.xml.rels><?xml version="1.0" encoding="UTF-8" standalone="yes"?>
<Relationships xmlns="http://schemas.openxmlformats.org/package/2006/relationships"><Relationship Id="rId3" Type="http://schemas.openxmlformats.org/officeDocument/2006/relationships/oleObject" Target="../embeddings/oleObject4.bin"/><Relationship Id="rId7" Type="http://schemas.openxmlformats.org/officeDocument/2006/relationships/image" Target="../media/image32.jpeg"/><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31.jpeg"/><Relationship Id="rId5" Type="http://schemas.openxmlformats.org/officeDocument/2006/relationships/oleObject" Target="../embeddings/oleObject5.bin"/><Relationship Id="rId4" Type="http://schemas.openxmlformats.org/officeDocument/2006/relationships/image" Target="../media/image28.wmf"/></Relationships>
</file>

<file path=ppt/slides/_rels/slide74.xml.rels><?xml version="1.0" encoding="UTF-8" standalone="yes"?>
<Relationships xmlns="http://schemas.openxmlformats.org/package/2006/relationships"><Relationship Id="rId3" Type="http://schemas.openxmlformats.org/officeDocument/2006/relationships/oleObject" Target="../embeddings/oleObject6.bin"/><Relationship Id="rId7" Type="http://schemas.openxmlformats.org/officeDocument/2006/relationships/image" Target="../media/image34.jpeg"/><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image" Target="../media/image33.jpeg"/><Relationship Id="rId5" Type="http://schemas.openxmlformats.org/officeDocument/2006/relationships/oleObject" Target="../embeddings/oleObject7.bin"/><Relationship Id="rId4" Type="http://schemas.openxmlformats.org/officeDocument/2006/relationships/image" Target="../media/image28.wmf"/></Relationships>
</file>

<file path=ppt/slides/_rels/slide75.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2.xml"/><Relationship Id="rId1" Type="http://schemas.openxmlformats.org/officeDocument/2006/relationships/vmlDrawing" Target="../drawings/vmlDrawing4.vml"/><Relationship Id="rId5" Type="http://schemas.openxmlformats.org/officeDocument/2006/relationships/image" Target="../media/image35.jpeg"/><Relationship Id="rId4" Type="http://schemas.openxmlformats.org/officeDocument/2006/relationships/image" Target="../media/image28.wmf"/></Relationships>
</file>

<file path=ppt/slides/_rels/slide76.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2.xml"/><Relationship Id="rId1" Type="http://schemas.openxmlformats.org/officeDocument/2006/relationships/vmlDrawing" Target="../drawings/vmlDrawing5.vml"/><Relationship Id="rId5" Type="http://schemas.openxmlformats.org/officeDocument/2006/relationships/image" Target="../media/image36.jpeg"/><Relationship Id="rId4" Type="http://schemas.openxmlformats.org/officeDocument/2006/relationships/image" Target="../media/image28.wmf"/></Relationships>
</file>

<file path=ppt/slides/_rels/slide77.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oleObject" Target="../embeddings/oleObject10.bin"/><Relationship Id="rId7" Type="http://schemas.openxmlformats.org/officeDocument/2006/relationships/image" Target="../media/image38.jpeg"/><Relationship Id="rId2" Type="http://schemas.openxmlformats.org/officeDocument/2006/relationships/slideLayout" Target="../slideLayouts/slideLayout12.xml"/><Relationship Id="rId1" Type="http://schemas.openxmlformats.org/officeDocument/2006/relationships/vmlDrawing" Target="../drawings/vmlDrawing6.vml"/><Relationship Id="rId6" Type="http://schemas.openxmlformats.org/officeDocument/2006/relationships/image" Target="../media/image37.jpeg"/><Relationship Id="rId5" Type="http://schemas.openxmlformats.org/officeDocument/2006/relationships/oleObject" Target="../embeddings/oleObject11.bin"/><Relationship Id="rId4" Type="http://schemas.openxmlformats.org/officeDocument/2006/relationships/image" Target="../media/image28.wmf"/></Relationships>
</file>

<file path=ppt/slides/_rels/slide78.xml.rels><?xml version="1.0" encoding="UTF-8" standalone="yes"?>
<Relationships xmlns="http://schemas.openxmlformats.org/package/2006/relationships"><Relationship Id="rId3" Type="http://schemas.openxmlformats.org/officeDocument/2006/relationships/oleObject" Target="../embeddings/oleObject12.bin"/><Relationship Id="rId7" Type="http://schemas.openxmlformats.org/officeDocument/2006/relationships/image" Target="../media/image41.jpeg"/><Relationship Id="rId2" Type="http://schemas.openxmlformats.org/officeDocument/2006/relationships/slideLayout" Target="../slideLayouts/slideLayout12.xml"/><Relationship Id="rId1" Type="http://schemas.openxmlformats.org/officeDocument/2006/relationships/vmlDrawing" Target="../drawings/vmlDrawing7.vml"/><Relationship Id="rId6" Type="http://schemas.openxmlformats.org/officeDocument/2006/relationships/image" Target="../media/image40.png"/><Relationship Id="rId5" Type="http://schemas.openxmlformats.org/officeDocument/2006/relationships/oleObject" Target="../embeddings/oleObject13.bin"/><Relationship Id="rId4" Type="http://schemas.openxmlformats.org/officeDocument/2006/relationships/image" Target="../media/image28.wmf"/></Relationships>
</file>

<file path=ppt/slides/_rels/slide7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12.xml"/><Relationship Id="rId1" Type="http://schemas.openxmlformats.org/officeDocument/2006/relationships/vmlDrawing" Target="../drawings/vmlDrawing8.vml"/><Relationship Id="rId6" Type="http://schemas.openxmlformats.org/officeDocument/2006/relationships/image" Target="../media/image43.jpeg"/><Relationship Id="rId5" Type="http://schemas.openxmlformats.org/officeDocument/2006/relationships/image" Target="../media/image28.wmf"/><Relationship Id="rId4" Type="http://schemas.openxmlformats.org/officeDocument/2006/relationships/oleObject" Target="../embeddings/oleObject14.bin"/></Relationships>
</file>

<file path=ppt/slides/_rels/slide8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2.xml"/><Relationship Id="rId1" Type="http://schemas.openxmlformats.org/officeDocument/2006/relationships/vmlDrawing" Target="../drawings/vmlDrawing9.vml"/><Relationship Id="rId4" Type="http://schemas.openxmlformats.org/officeDocument/2006/relationships/image" Target="../media/image45.wmf"/></Relationships>
</file>

<file path=ppt/slides/_rels/slide8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86.xml.rels><?xml version="1.0" encoding="UTF-8" standalone="yes"?>
<Relationships xmlns="http://schemas.openxmlformats.org/package/2006/relationships"><Relationship Id="rId8" Type="http://schemas.openxmlformats.org/officeDocument/2006/relationships/image" Target="../media/image49.wmf"/><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12.xml"/><Relationship Id="rId1" Type="http://schemas.openxmlformats.org/officeDocument/2006/relationships/vmlDrawing" Target="../drawings/vmlDrawing10.vml"/><Relationship Id="rId6" Type="http://schemas.openxmlformats.org/officeDocument/2006/relationships/image" Target="../media/image48.wmf"/><Relationship Id="rId5" Type="http://schemas.openxmlformats.org/officeDocument/2006/relationships/oleObject" Target="../embeddings/oleObject17.bin"/><Relationship Id="rId4" Type="http://schemas.openxmlformats.org/officeDocument/2006/relationships/image" Target="../media/image47.wmf"/></Relationships>
</file>

<file path=ppt/slides/_rels/slide87.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image" Target="../media/image51.jpeg"/><Relationship Id="rId7" Type="http://schemas.openxmlformats.org/officeDocument/2006/relationships/image" Target="../media/image50.wmf"/><Relationship Id="rId2" Type="http://schemas.openxmlformats.org/officeDocument/2006/relationships/slideLayout" Target="../slideLayouts/slideLayout12.xml"/><Relationship Id="rId1" Type="http://schemas.openxmlformats.org/officeDocument/2006/relationships/vmlDrawing" Target="../drawings/vmlDrawing11.vml"/><Relationship Id="rId6" Type="http://schemas.openxmlformats.org/officeDocument/2006/relationships/oleObject" Target="../embeddings/oleObject20.bin"/><Relationship Id="rId5" Type="http://schemas.openxmlformats.org/officeDocument/2006/relationships/image" Target="../media/image47.wmf"/><Relationship Id="rId4" Type="http://schemas.openxmlformats.org/officeDocument/2006/relationships/oleObject" Target="../embeddings/oleObject19.bin"/></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3" Type="http://schemas.openxmlformats.org/officeDocument/2006/relationships/image" Target="../media/image56.jpeg"/><Relationship Id="rId7" Type="http://schemas.openxmlformats.org/officeDocument/2006/relationships/image" Target="../media/image55.wmf"/><Relationship Id="rId2" Type="http://schemas.openxmlformats.org/officeDocument/2006/relationships/slideLayout" Target="../slideLayouts/slideLayout12.xml"/><Relationship Id="rId1" Type="http://schemas.openxmlformats.org/officeDocument/2006/relationships/vmlDrawing" Target="../drawings/vmlDrawing12.vml"/><Relationship Id="rId6" Type="http://schemas.openxmlformats.org/officeDocument/2006/relationships/oleObject" Target="../embeddings/oleObject23.bin"/><Relationship Id="rId5" Type="http://schemas.openxmlformats.org/officeDocument/2006/relationships/image" Target="../media/image54.wmf"/><Relationship Id="rId4" Type="http://schemas.openxmlformats.org/officeDocument/2006/relationships/oleObject" Target="../embeddings/oleObject22.bin"/></Relationships>
</file>

<file path=ppt/slides/_rels/slide93.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12.xml"/><Relationship Id="rId1" Type="http://schemas.openxmlformats.org/officeDocument/2006/relationships/vmlDrawing" Target="../drawings/vmlDrawing13.vml"/><Relationship Id="rId6" Type="http://schemas.openxmlformats.org/officeDocument/2006/relationships/image" Target="../media/image57.wmf"/><Relationship Id="rId5" Type="http://schemas.openxmlformats.org/officeDocument/2006/relationships/oleObject" Target="../embeddings/oleObject25.bin"/><Relationship Id="rId4" Type="http://schemas.openxmlformats.org/officeDocument/2006/relationships/image" Target="../media/image55.wmf"/></Relationships>
</file>

<file path=ppt/slides/_rels/slide9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Rectangle 5"/>
          <p:cNvSpPr txBox="1">
            <a:spLocks noChangeArrowheads="1"/>
          </p:cNvSpPr>
          <p:nvPr/>
        </p:nvSpPr>
        <p:spPr bwMode="auto">
          <a:xfrm>
            <a:off x="468313" y="1819275"/>
            <a:ext cx="82296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1800" b="1">
                <a:solidFill>
                  <a:srgbClr val="CC3300"/>
                </a:solidFill>
                <a:latin typeface="+mj-lt"/>
                <a:ea typeface="+mj-ea"/>
                <a:cs typeface="+mj-cs"/>
              </a:defRPr>
            </a:lvl1pPr>
            <a:lvl2pPr algn="l" rtl="0" fontAlgn="base">
              <a:spcBef>
                <a:spcPct val="0"/>
              </a:spcBef>
              <a:spcAft>
                <a:spcPct val="0"/>
              </a:spcAft>
              <a:defRPr sz="2400" b="1">
                <a:solidFill>
                  <a:srgbClr val="CC3300"/>
                </a:solidFill>
                <a:latin typeface="Arial" charset="0"/>
                <a:ea typeface="宋体" pitchFamily="2" charset="-122"/>
              </a:defRPr>
            </a:lvl2pPr>
            <a:lvl3pPr algn="l" rtl="0" fontAlgn="base">
              <a:spcBef>
                <a:spcPct val="0"/>
              </a:spcBef>
              <a:spcAft>
                <a:spcPct val="0"/>
              </a:spcAft>
              <a:defRPr sz="2400" b="1">
                <a:solidFill>
                  <a:srgbClr val="CC3300"/>
                </a:solidFill>
                <a:latin typeface="Arial" charset="0"/>
                <a:ea typeface="宋体" pitchFamily="2" charset="-122"/>
              </a:defRPr>
            </a:lvl3pPr>
            <a:lvl4pPr algn="l" rtl="0" fontAlgn="base">
              <a:spcBef>
                <a:spcPct val="0"/>
              </a:spcBef>
              <a:spcAft>
                <a:spcPct val="0"/>
              </a:spcAft>
              <a:defRPr sz="2400" b="1">
                <a:solidFill>
                  <a:srgbClr val="CC3300"/>
                </a:solidFill>
                <a:latin typeface="Arial" charset="0"/>
                <a:ea typeface="宋体" pitchFamily="2" charset="-122"/>
              </a:defRPr>
            </a:lvl4pPr>
            <a:lvl5pPr algn="l" rtl="0" fontAlgn="base">
              <a:spcBef>
                <a:spcPct val="0"/>
              </a:spcBef>
              <a:spcAft>
                <a:spcPct val="0"/>
              </a:spcAft>
              <a:defRPr sz="2400" b="1">
                <a:solidFill>
                  <a:srgbClr val="CC3300"/>
                </a:solidFill>
                <a:latin typeface="Arial" charset="0"/>
                <a:ea typeface="宋体" pitchFamily="2" charset="-122"/>
              </a:defRPr>
            </a:lvl5pPr>
            <a:lvl6pPr marL="457200" algn="l" rtl="0" fontAlgn="base">
              <a:spcBef>
                <a:spcPct val="0"/>
              </a:spcBef>
              <a:spcAft>
                <a:spcPct val="0"/>
              </a:spcAft>
              <a:defRPr sz="2400" b="1">
                <a:solidFill>
                  <a:srgbClr val="CC3300"/>
                </a:solidFill>
                <a:latin typeface="Arial" charset="0"/>
                <a:ea typeface="宋体" pitchFamily="2" charset="-122"/>
              </a:defRPr>
            </a:lvl6pPr>
            <a:lvl7pPr marL="914400" algn="l" rtl="0" fontAlgn="base">
              <a:spcBef>
                <a:spcPct val="0"/>
              </a:spcBef>
              <a:spcAft>
                <a:spcPct val="0"/>
              </a:spcAft>
              <a:defRPr sz="2400" b="1">
                <a:solidFill>
                  <a:srgbClr val="CC3300"/>
                </a:solidFill>
                <a:latin typeface="Arial" charset="0"/>
                <a:ea typeface="宋体" pitchFamily="2" charset="-122"/>
              </a:defRPr>
            </a:lvl7pPr>
            <a:lvl8pPr marL="1371600" algn="l" rtl="0" fontAlgn="base">
              <a:spcBef>
                <a:spcPct val="0"/>
              </a:spcBef>
              <a:spcAft>
                <a:spcPct val="0"/>
              </a:spcAft>
              <a:defRPr sz="2400" b="1">
                <a:solidFill>
                  <a:srgbClr val="CC3300"/>
                </a:solidFill>
                <a:latin typeface="Arial" charset="0"/>
                <a:ea typeface="宋体" pitchFamily="2" charset="-122"/>
              </a:defRPr>
            </a:lvl8pPr>
            <a:lvl9pPr marL="1828800" algn="l" rtl="0" fontAlgn="base">
              <a:spcBef>
                <a:spcPct val="0"/>
              </a:spcBef>
              <a:spcAft>
                <a:spcPct val="0"/>
              </a:spcAft>
              <a:defRPr sz="2400" b="1">
                <a:solidFill>
                  <a:srgbClr val="CC3300"/>
                </a:solidFill>
                <a:latin typeface="Arial" charset="0"/>
                <a:ea typeface="宋体" pitchFamily="2" charset="-122"/>
              </a:defRPr>
            </a:lvl9pPr>
          </a:lstStyle>
          <a:p>
            <a:pPr algn="ctr"/>
            <a:r>
              <a:rPr lang="en-US" altLang="zh-CN" sz="6600" dirty="0" smtClean="0">
                <a:ea typeface="隶书" pitchFamily="49" charset="-122"/>
              </a:rPr>
              <a:t/>
            </a:r>
            <a:br>
              <a:rPr lang="en-US" altLang="zh-CN" sz="6600" dirty="0" smtClean="0">
                <a:ea typeface="隶书" pitchFamily="49" charset="-122"/>
              </a:rPr>
            </a:br>
            <a:r>
              <a:rPr lang="zh-CN" altLang="en-US" sz="6600" dirty="0" smtClean="0">
                <a:ea typeface="隶书" pitchFamily="49" charset="-122"/>
              </a:rPr>
              <a:t>单片</a:t>
            </a:r>
            <a:r>
              <a:rPr lang="zh-CN" altLang="en-US" sz="6600" dirty="0" smtClean="0">
                <a:ea typeface="隶书" pitchFamily="49" charset="-122"/>
              </a:rPr>
              <a:t>微型计算机</a:t>
            </a:r>
            <a:endParaRPr lang="en-US" altLang="zh-CN" sz="6600" dirty="0" smtClean="0">
              <a:ea typeface="隶书" pitchFamily="49" charset="-122"/>
            </a:endParaRPr>
          </a:p>
          <a:p>
            <a:pPr algn="ctr"/>
            <a:r>
              <a:rPr lang="zh-CN" altLang="en-US" sz="6600" dirty="0" smtClean="0">
                <a:ea typeface="隶书" pitchFamily="49" charset="-122"/>
              </a:rPr>
              <a:t>原理及</a:t>
            </a:r>
            <a:r>
              <a:rPr lang="zh-CN" altLang="en-US" sz="6600" dirty="0" smtClean="0">
                <a:ea typeface="隶书" pitchFamily="49" charset="-122"/>
              </a:rPr>
              <a:t>应用</a:t>
            </a:r>
            <a:endParaRPr lang="zh-CN" altLang="en-US" sz="6600" dirty="0">
              <a:ea typeface="隶书" pitchFamily="49" charset="-122"/>
            </a:endParaRPr>
          </a:p>
        </p:txBody>
      </p:sp>
      <p:sp>
        <p:nvSpPr>
          <p:cNvPr id="4" name="TextBox 3"/>
          <p:cNvSpPr txBox="1"/>
          <p:nvPr/>
        </p:nvSpPr>
        <p:spPr>
          <a:xfrm>
            <a:off x="2743200" y="4232366"/>
            <a:ext cx="3744686" cy="830997"/>
          </a:xfrm>
          <a:prstGeom prst="rect">
            <a:avLst/>
          </a:prstGeom>
          <a:noFill/>
        </p:spPr>
        <p:txBody>
          <a:bodyPr wrap="square" rtlCol="0">
            <a:spAutoFit/>
          </a:bodyPr>
          <a:lstStyle/>
          <a:p>
            <a:r>
              <a:rPr lang="zh-CN" altLang="en-US" sz="2400" b="1" dirty="0">
                <a:solidFill>
                  <a:srgbClr val="CC3300"/>
                </a:solidFill>
                <a:latin typeface="+mj-lt"/>
                <a:ea typeface="隶书" pitchFamily="49" charset="-122"/>
                <a:cs typeface="+mj-cs"/>
              </a:rPr>
              <a:t>电子工业出版社</a:t>
            </a:r>
          </a:p>
          <a:p>
            <a:r>
              <a:rPr lang="en-US" altLang="zh-CN" sz="2400" b="1" dirty="0" smtClean="0">
                <a:solidFill>
                  <a:srgbClr val="CC3300"/>
                </a:solidFill>
                <a:latin typeface="+mj-lt"/>
                <a:ea typeface="隶书" pitchFamily="49" charset="-122"/>
                <a:cs typeface="+mj-cs"/>
              </a:rPr>
              <a:t>2017</a:t>
            </a:r>
            <a:r>
              <a:rPr lang="zh-CN" altLang="en-US" sz="2400" b="1" dirty="0" smtClean="0">
                <a:solidFill>
                  <a:srgbClr val="CC3300"/>
                </a:solidFill>
                <a:latin typeface="+mj-lt"/>
                <a:ea typeface="隶书" pitchFamily="49" charset="-122"/>
                <a:cs typeface="+mj-cs"/>
              </a:rPr>
              <a:t>年</a:t>
            </a:r>
            <a:r>
              <a:rPr lang="en-US" altLang="zh-CN" sz="2400" b="1" dirty="0">
                <a:solidFill>
                  <a:srgbClr val="CC3300"/>
                </a:solidFill>
                <a:latin typeface="+mj-lt"/>
                <a:ea typeface="隶书" pitchFamily="49" charset="-122"/>
                <a:cs typeface="+mj-cs"/>
              </a:rPr>
              <a:t>8</a:t>
            </a:r>
            <a:r>
              <a:rPr lang="zh-CN" altLang="en-US" sz="2400" b="1" dirty="0" smtClean="0">
                <a:solidFill>
                  <a:srgbClr val="CC3300"/>
                </a:solidFill>
                <a:latin typeface="+mj-lt"/>
                <a:ea typeface="隶书" pitchFamily="49" charset="-122"/>
                <a:cs typeface="+mj-cs"/>
              </a:rPr>
              <a:t>月</a:t>
            </a:r>
            <a:endParaRPr lang="zh-CN" altLang="en-US" sz="2400" b="1" dirty="0">
              <a:solidFill>
                <a:srgbClr val="CC3300"/>
              </a:solidFill>
              <a:latin typeface="+mj-lt"/>
              <a:ea typeface="隶书" pitchFamily="49" charset="-122"/>
              <a:cs typeface="+mj-cs"/>
            </a:endParaRPr>
          </a:p>
        </p:txBody>
      </p:sp>
    </p:spTree>
    <p:extLst>
      <p:ext uri="{BB962C8B-B14F-4D97-AF65-F5344CB8AC3E}">
        <p14:creationId xmlns:p14="http://schemas.microsoft.com/office/powerpoint/2010/main" val="1569751674"/>
      </p:ext>
    </p:extLst>
  </p:cSld>
  <p:clrMapOvr>
    <a:masterClrMapping/>
  </p:clrMapOvr>
  <p:transition>
    <p:random/>
    <p:sndAc>
      <p:stSnd>
        <p:snd r:embed="rId2" name="camer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558254" y="2190234"/>
            <a:ext cx="5849678" cy="1938992"/>
          </a:xfrm>
          <a:prstGeom prst="rect">
            <a:avLst/>
          </a:prstGeom>
        </p:spPr>
        <p:txBody>
          <a:bodyPr wrap="none">
            <a:spAutoFit/>
          </a:bodyPr>
          <a:lstStyle/>
          <a:p>
            <a:pPr>
              <a:lnSpc>
                <a:spcPct val="150000"/>
              </a:lnSpc>
            </a:pPr>
            <a:r>
              <a:rPr lang="zh-CN" altLang="en-US" sz="4000" b="1" dirty="0" smtClean="0">
                <a:solidFill>
                  <a:schemeClr val="accent2"/>
                </a:solidFill>
                <a:latin typeface="宋体" pitchFamily="2" charset="-122"/>
                <a:ea typeface="+mj-ea"/>
              </a:rPr>
              <a:t>第</a:t>
            </a:r>
            <a:r>
              <a:rPr lang="en-US" altLang="zh-CN" sz="4000" b="1" dirty="0" smtClean="0">
                <a:solidFill>
                  <a:schemeClr val="accent2"/>
                </a:solidFill>
                <a:latin typeface="宋体" pitchFamily="2" charset="-122"/>
                <a:ea typeface="+mj-ea"/>
              </a:rPr>
              <a:t>13</a:t>
            </a:r>
            <a:r>
              <a:rPr lang="zh-CN" altLang="en-US" sz="4000" b="1" dirty="0">
                <a:solidFill>
                  <a:schemeClr val="accent2"/>
                </a:solidFill>
                <a:latin typeface="宋体" pitchFamily="2" charset="-122"/>
                <a:ea typeface="+mj-ea"/>
              </a:rPr>
              <a:t>章  </a:t>
            </a:r>
            <a:r>
              <a:rPr lang="en-US" altLang="zh-CN" sz="4000" b="1" dirty="0">
                <a:solidFill>
                  <a:schemeClr val="accent2"/>
                </a:solidFill>
                <a:latin typeface="宋体" pitchFamily="2" charset="-122"/>
                <a:ea typeface="+mj-ea"/>
              </a:rPr>
              <a:t>51</a:t>
            </a:r>
            <a:r>
              <a:rPr lang="zh-CN" altLang="en-US" sz="4000" b="1" dirty="0">
                <a:solidFill>
                  <a:schemeClr val="accent2"/>
                </a:solidFill>
                <a:latin typeface="宋体" pitchFamily="2" charset="-122"/>
                <a:ea typeface="+mj-ea"/>
              </a:rPr>
              <a:t>系列</a:t>
            </a:r>
            <a:r>
              <a:rPr lang="zh-CN" altLang="en-US" sz="4000" b="1" dirty="0" smtClean="0">
                <a:solidFill>
                  <a:schemeClr val="accent2"/>
                </a:solidFill>
                <a:latin typeface="宋体" pitchFamily="2" charset="-122"/>
                <a:ea typeface="+mj-ea"/>
              </a:rPr>
              <a:t>单片机与</a:t>
            </a:r>
            <a:endParaRPr lang="en-US" altLang="zh-CN" sz="4000" b="1" dirty="0" smtClean="0">
              <a:solidFill>
                <a:schemeClr val="accent2"/>
              </a:solidFill>
              <a:latin typeface="宋体" pitchFamily="2" charset="-122"/>
              <a:ea typeface="+mj-ea"/>
            </a:endParaRPr>
          </a:p>
          <a:p>
            <a:pPr>
              <a:lnSpc>
                <a:spcPct val="150000"/>
              </a:lnSpc>
            </a:pPr>
            <a:r>
              <a:rPr lang="zh-CN" altLang="en-US" sz="4000" b="1" dirty="0" smtClean="0">
                <a:solidFill>
                  <a:schemeClr val="accent2"/>
                </a:solidFill>
                <a:latin typeface="宋体" pitchFamily="2" charset="-122"/>
                <a:ea typeface="+mj-ea"/>
              </a:rPr>
              <a:t>常用</a:t>
            </a:r>
            <a:r>
              <a:rPr lang="zh-CN" altLang="en-US" sz="4000" b="1" dirty="0">
                <a:solidFill>
                  <a:schemeClr val="accent2"/>
                </a:solidFill>
                <a:latin typeface="宋体" pitchFamily="2" charset="-122"/>
                <a:ea typeface="+mj-ea"/>
              </a:rPr>
              <a:t>外设的接口设计</a:t>
            </a:r>
          </a:p>
        </p:txBody>
      </p:sp>
    </p:spTree>
    <p:extLst>
      <p:ext uri="{BB962C8B-B14F-4D97-AF65-F5344CB8AC3E}">
        <p14:creationId xmlns:p14="http://schemas.microsoft.com/office/powerpoint/2010/main" val="437182869"/>
      </p:ext>
    </p:extLst>
  </p:cSld>
  <p:clrMapOvr>
    <a:masterClrMapping/>
  </p:clrMapOvr>
  <p:transition>
    <p:random/>
    <p:sndAc>
      <p:stSnd>
        <p:snd r:embed="rId2" name="camera.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0" y="485845"/>
            <a:ext cx="9144000" cy="3323987"/>
          </a:xfrm>
          <a:prstGeom prst="rect">
            <a:avLst/>
          </a:prstGeom>
        </p:spPr>
        <p:txBody>
          <a:bodyPr wrap="square">
            <a:spAutoFit/>
          </a:bodyPr>
          <a:lstStyle/>
          <a:p>
            <a:pPr algn="l">
              <a:lnSpc>
                <a:spcPct val="150000"/>
              </a:lnSpc>
            </a:pPr>
            <a:r>
              <a:rPr lang="zh-CN" altLang="en-US" sz="2000" b="1" dirty="0" smtClean="0">
                <a:solidFill>
                  <a:srgbClr val="FF0000"/>
                </a:solidFill>
                <a:latin typeface="黑体" pitchFamily="2" charset="-122"/>
              </a:rPr>
              <a:t>    内容</a:t>
            </a:r>
            <a:r>
              <a:rPr lang="zh-CN" altLang="en-US" sz="2000" b="1" dirty="0">
                <a:solidFill>
                  <a:srgbClr val="FF0000"/>
                </a:solidFill>
                <a:latin typeface="黑体" pitchFamily="2" charset="-122"/>
              </a:rPr>
              <a:t>提要</a:t>
            </a:r>
          </a:p>
          <a:p>
            <a:pPr algn="l">
              <a:lnSpc>
                <a:spcPct val="150000"/>
              </a:lnSpc>
            </a:pPr>
            <a:r>
              <a:rPr lang="zh-CN" altLang="en-US" sz="2000" dirty="0" smtClean="0">
                <a:solidFill>
                  <a:srgbClr val="000000"/>
                </a:solidFill>
              </a:rPr>
              <a:t>        本章</a:t>
            </a:r>
            <a:r>
              <a:rPr lang="zh-CN" altLang="en-US" sz="2000" dirty="0">
                <a:solidFill>
                  <a:srgbClr val="000000"/>
                </a:solidFill>
              </a:rPr>
              <a:t>主要介绍</a:t>
            </a:r>
            <a:r>
              <a:rPr lang="en-US" altLang="zh-CN" sz="2000" dirty="0">
                <a:solidFill>
                  <a:srgbClr val="000000"/>
                </a:solidFill>
              </a:rPr>
              <a:t>AT89S51</a:t>
            </a:r>
            <a:r>
              <a:rPr lang="zh-CN" altLang="en-US" sz="2000" dirty="0">
                <a:solidFill>
                  <a:srgbClr val="000000"/>
                </a:solidFill>
              </a:rPr>
              <a:t>单片机与</a:t>
            </a:r>
            <a:r>
              <a:rPr lang="en-US" altLang="zh-CN" sz="2000" dirty="0">
                <a:solidFill>
                  <a:srgbClr val="000000"/>
                </a:solidFill>
              </a:rPr>
              <a:t>LED</a:t>
            </a:r>
            <a:r>
              <a:rPr lang="zh-CN" altLang="en-US" sz="2000" dirty="0">
                <a:solidFill>
                  <a:srgbClr val="000000"/>
                </a:solidFill>
              </a:rPr>
              <a:t>数码管显示器、非编码键盘、液晶显示器、微型打印机等常用输入</a:t>
            </a:r>
            <a:r>
              <a:rPr lang="en-US" altLang="zh-CN" sz="2000" dirty="0">
                <a:solidFill>
                  <a:srgbClr val="000000"/>
                </a:solidFill>
              </a:rPr>
              <a:t>/</a:t>
            </a:r>
            <a:r>
              <a:rPr lang="zh-CN" altLang="en-US" sz="2000" dirty="0">
                <a:solidFill>
                  <a:srgbClr val="000000"/>
                </a:solidFill>
              </a:rPr>
              <a:t>输出外设的接口设计及软件编程</a:t>
            </a:r>
            <a:r>
              <a:rPr lang="zh-CN" altLang="en-US" sz="2000" dirty="0" smtClean="0">
                <a:solidFill>
                  <a:srgbClr val="000000"/>
                </a:solidFill>
              </a:rPr>
              <a:t>。</a:t>
            </a:r>
            <a:endParaRPr lang="en-US" altLang="zh-CN" sz="2000" dirty="0" smtClean="0">
              <a:solidFill>
                <a:srgbClr val="000000"/>
              </a:solidFill>
            </a:endParaRPr>
          </a:p>
          <a:p>
            <a:pPr algn="l">
              <a:lnSpc>
                <a:spcPct val="150000"/>
              </a:lnSpc>
            </a:pPr>
            <a:r>
              <a:rPr lang="zh-CN" altLang="en-US" sz="2000" b="1" dirty="0" smtClean="0">
                <a:solidFill>
                  <a:srgbClr val="FF0000"/>
                </a:solidFill>
                <a:latin typeface="黑体" pitchFamily="2" charset="-122"/>
              </a:rPr>
              <a:t>    学习</a:t>
            </a:r>
            <a:r>
              <a:rPr lang="zh-CN" altLang="en-US" sz="2000" b="1" dirty="0">
                <a:solidFill>
                  <a:srgbClr val="FF0000"/>
                </a:solidFill>
                <a:latin typeface="黑体" pitchFamily="2" charset="-122"/>
              </a:rPr>
              <a:t>要点</a:t>
            </a:r>
          </a:p>
          <a:p>
            <a:pPr algn="l">
              <a:lnSpc>
                <a:spcPct val="150000"/>
              </a:lnSpc>
            </a:pPr>
            <a:r>
              <a:rPr lang="zh-CN" altLang="en-US" sz="2000" dirty="0" smtClean="0"/>
              <a:t>        熟练</a:t>
            </a:r>
            <a:r>
              <a:rPr lang="zh-CN" altLang="en-US" sz="2000" dirty="0"/>
              <a:t>掌握</a:t>
            </a:r>
            <a:r>
              <a:rPr lang="en-US" altLang="zh-CN" sz="2000" dirty="0"/>
              <a:t>LED</a:t>
            </a:r>
            <a:r>
              <a:rPr lang="zh-CN" altLang="en-US" sz="2000" dirty="0"/>
              <a:t>数码管显示器、非编码键盘的工作原理及应用。</a:t>
            </a:r>
          </a:p>
          <a:p>
            <a:pPr algn="l">
              <a:lnSpc>
                <a:spcPct val="150000"/>
              </a:lnSpc>
            </a:pPr>
            <a:r>
              <a:rPr lang="zh-CN" altLang="en-US" sz="2000" dirty="0"/>
              <a:t>  </a:t>
            </a:r>
            <a:r>
              <a:rPr lang="zh-CN" altLang="en-US" sz="2000" dirty="0" smtClean="0"/>
              <a:t>  掌握</a:t>
            </a:r>
            <a:r>
              <a:rPr lang="zh-CN" altLang="en-US" sz="2000" dirty="0"/>
              <a:t>液晶显示器、微型打印机与单片机的接口设计与编程。深入理解</a:t>
            </a:r>
            <a:r>
              <a:rPr lang="en-US" altLang="zh-CN" sz="2000" dirty="0"/>
              <a:t>I/O</a:t>
            </a:r>
            <a:r>
              <a:rPr lang="zh-CN" altLang="en-US" sz="2000" dirty="0"/>
              <a:t>接口的重要作用</a:t>
            </a:r>
            <a:r>
              <a:rPr lang="zh-CN" altLang="en-US" sz="2000" dirty="0" smtClean="0"/>
              <a:t>。</a:t>
            </a:r>
            <a:endParaRPr lang="zh-CN" altLang="en-US" sz="2000" dirty="0"/>
          </a:p>
        </p:txBody>
      </p:sp>
    </p:spTree>
    <p:extLst>
      <p:ext uri="{BB962C8B-B14F-4D97-AF65-F5344CB8AC3E}">
        <p14:creationId xmlns:p14="http://schemas.microsoft.com/office/powerpoint/2010/main" val="3562561994"/>
      </p:ext>
    </p:extLst>
  </p:cSld>
  <p:clrMapOvr>
    <a:masterClrMapping/>
  </p:clrMapOvr>
  <p:transition>
    <p:random/>
    <p:sndAc>
      <p:stSnd>
        <p:snd r:embed="rId2" name="camera.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矩形 2"/>
          <p:cNvSpPr/>
          <p:nvPr/>
        </p:nvSpPr>
        <p:spPr>
          <a:xfrm>
            <a:off x="1651000" y="1798409"/>
            <a:ext cx="8255000" cy="2862322"/>
          </a:xfrm>
          <a:prstGeom prst="rect">
            <a:avLst/>
          </a:prstGeom>
        </p:spPr>
        <p:txBody>
          <a:bodyPr wrap="square">
            <a:spAutoFit/>
          </a:bodyPr>
          <a:lstStyle/>
          <a:p>
            <a:pPr algn="l">
              <a:lnSpc>
                <a:spcPct val="150000"/>
              </a:lnSpc>
            </a:pPr>
            <a:r>
              <a:rPr lang="en-US" altLang="zh-CN" sz="2400" b="1" dirty="0" smtClean="0">
                <a:solidFill>
                  <a:schemeClr val="accent6"/>
                </a:solidFill>
                <a:hlinkClick r:id="rId3" action="ppaction://hlinksldjump"/>
              </a:rPr>
              <a:t>13.1  </a:t>
            </a:r>
            <a:r>
              <a:rPr lang="en-US" altLang="zh-CN" sz="2400" b="1" dirty="0">
                <a:solidFill>
                  <a:schemeClr val="accent6"/>
                </a:solidFill>
                <a:hlinkClick r:id="rId3" action="ppaction://hlinksldjump"/>
              </a:rPr>
              <a:t>AT89S51</a:t>
            </a:r>
            <a:r>
              <a:rPr lang="zh-CN" altLang="en-US" sz="2400" b="1" dirty="0">
                <a:solidFill>
                  <a:schemeClr val="accent6"/>
                </a:solidFill>
                <a:hlinkClick r:id="rId3" action="ppaction://hlinksldjump"/>
              </a:rPr>
              <a:t>单片机与</a:t>
            </a:r>
            <a:r>
              <a:rPr lang="en-US" altLang="zh-CN" sz="2400" b="1" dirty="0">
                <a:solidFill>
                  <a:schemeClr val="accent6"/>
                </a:solidFill>
                <a:hlinkClick r:id="rId3" action="ppaction://hlinksldjump"/>
              </a:rPr>
              <a:t>LED</a:t>
            </a:r>
            <a:r>
              <a:rPr lang="zh-CN" altLang="en-US" sz="2400" b="1" dirty="0">
                <a:solidFill>
                  <a:schemeClr val="accent6"/>
                </a:solidFill>
                <a:hlinkClick r:id="rId3" action="ppaction://hlinksldjump"/>
              </a:rPr>
              <a:t>数码管显示器的接口</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4" action="ppaction://hlinksldjump"/>
              </a:rPr>
              <a:t>13.2  </a:t>
            </a:r>
            <a:r>
              <a:rPr lang="en-US" altLang="zh-CN" sz="2400" b="1" dirty="0">
                <a:solidFill>
                  <a:schemeClr val="accent6"/>
                </a:solidFill>
                <a:hlinkClick r:id="rId4" action="ppaction://hlinksldjump"/>
              </a:rPr>
              <a:t>AT89S51</a:t>
            </a:r>
            <a:r>
              <a:rPr lang="zh-CN" altLang="en-US" sz="2400" b="1" dirty="0">
                <a:solidFill>
                  <a:schemeClr val="accent6"/>
                </a:solidFill>
                <a:hlinkClick r:id="rId4" action="ppaction://hlinksldjump"/>
              </a:rPr>
              <a:t>单片机键盘接口技术</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5" action="ppaction://hlinksldjump"/>
              </a:rPr>
              <a:t>13.3  </a:t>
            </a:r>
            <a:r>
              <a:rPr lang="zh-CN" altLang="en-US" sz="2400" b="1" dirty="0">
                <a:solidFill>
                  <a:schemeClr val="accent6"/>
                </a:solidFill>
                <a:hlinkClick r:id="rId5" action="ppaction://hlinksldjump"/>
              </a:rPr>
              <a:t>键盘</a:t>
            </a:r>
            <a:r>
              <a:rPr lang="en-US" altLang="zh-CN" sz="2400" b="1" dirty="0">
                <a:solidFill>
                  <a:schemeClr val="accent6"/>
                </a:solidFill>
                <a:hlinkClick r:id="rId5" action="ppaction://hlinksldjump"/>
              </a:rPr>
              <a:t>/</a:t>
            </a:r>
            <a:r>
              <a:rPr lang="zh-CN" altLang="en-US" sz="2400" b="1" dirty="0">
                <a:solidFill>
                  <a:schemeClr val="accent6"/>
                </a:solidFill>
                <a:hlinkClick r:id="rId5" action="ppaction://hlinksldjump"/>
              </a:rPr>
              <a:t>显示器接口设计实例</a:t>
            </a:r>
            <a:endParaRPr lang="zh-CN" altLang="en-US" sz="2400" b="1" dirty="0">
              <a:solidFill>
                <a:schemeClr val="accent6"/>
              </a:solidFill>
            </a:endParaRPr>
          </a:p>
          <a:p>
            <a:pPr algn="l">
              <a:lnSpc>
                <a:spcPct val="150000"/>
              </a:lnSpc>
            </a:pPr>
            <a:r>
              <a:rPr lang="en-US" altLang="zh-CN" sz="2400" b="1" dirty="0" smtClean="0">
                <a:solidFill>
                  <a:schemeClr val="accent6"/>
                </a:solidFill>
                <a:hlinkClick r:id="rId6" action="ppaction://hlinksldjump"/>
              </a:rPr>
              <a:t>13.4  </a:t>
            </a:r>
            <a:r>
              <a:rPr lang="en-US" altLang="zh-CN" sz="2400" b="1" dirty="0">
                <a:solidFill>
                  <a:schemeClr val="accent6"/>
                </a:solidFill>
                <a:hlinkClick r:id="rId6" action="ppaction://hlinksldjump"/>
              </a:rPr>
              <a:t>AT89S51</a:t>
            </a:r>
            <a:r>
              <a:rPr lang="zh-CN" altLang="en-US" sz="2400" b="1" dirty="0">
                <a:solidFill>
                  <a:schemeClr val="accent6"/>
                </a:solidFill>
                <a:hlinkClick r:id="rId6" action="ppaction://hlinksldjump"/>
              </a:rPr>
              <a:t>单片机与液晶显示</a:t>
            </a:r>
            <a:r>
              <a:rPr lang="zh-CN" altLang="en-US" sz="2400" b="1" dirty="0" smtClean="0">
                <a:solidFill>
                  <a:schemeClr val="accent6"/>
                </a:solidFill>
                <a:hlinkClick r:id="rId6" action="ppaction://hlinksldjump"/>
              </a:rPr>
              <a:t>器的</a:t>
            </a:r>
            <a:r>
              <a:rPr lang="zh-CN" altLang="en-US" sz="2400" b="1" dirty="0" smtClean="0">
                <a:solidFill>
                  <a:schemeClr val="accent6"/>
                </a:solidFill>
                <a:hlinkClick r:id="rId6" action="ppaction://hlinksldjump"/>
              </a:rPr>
              <a:t>接口</a:t>
            </a:r>
            <a:endParaRPr lang="en-US" altLang="zh-CN" sz="2400" b="1" dirty="0" smtClean="0">
              <a:solidFill>
                <a:schemeClr val="accent6"/>
              </a:solidFill>
            </a:endParaRPr>
          </a:p>
          <a:p>
            <a:pPr algn="l">
              <a:lnSpc>
                <a:spcPct val="150000"/>
              </a:lnSpc>
            </a:pPr>
            <a:r>
              <a:rPr lang="en-US" altLang="zh-CN" sz="2400" b="1" dirty="0" smtClean="0">
                <a:solidFill>
                  <a:schemeClr val="accent6"/>
                </a:solidFill>
                <a:hlinkClick r:id="rId7" action="ppaction://hlinksldjump"/>
              </a:rPr>
              <a:t>13.5  </a:t>
            </a:r>
            <a:r>
              <a:rPr lang="en-US" altLang="zh-CN" sz="2400" b="1" dirty="0">
                <a:solidFill>
                  <a:schemeClr val="accent6"/>
                </a:solidFill>
                <a:hlinkClick r:id="rId7" action="ppaction://hlinksldjump"/>
              </a:rPr>
              <a:t>AT89S51</a:t>
            </a:r>
            <a:r>
              <a:rPr lang="zh-CN" altLang="en-US" sz="2400" b="1" dirty="0" smtClean="0">
                <a:solidFill>
                  <a:schemeClr val="accent6"/>
                </a:solidFill>
                <a:hlinkClick r:id="rId7" action="ppaction://hlinksldjump"/>
              </a:rPr>
              <a:t>单片机与</a:t>
            </a:r>
            <a:r>
              <a:rPr lang="zh-CN" altLang="en-US" sz="2400" b="1" dirty="0">
                <a:solidFill>
                  <a:schemeClr val="accent6"/>
                </a:solidFill>
                <a:hlinkClick r:id="rId7" action="ppaction://hlinksldjump"/>
              </a:rPr>
              <a:t>微型</a:t>
            </a:r>
            <a:r>
              <a:rPr lang="zh-CN" altLang="en-US" sz="2400" b="1" dirty="0" smtClean="0">
                <a:solidFill>
                  <a:schemeClr val="accent6"/>
                </a:solidFill>
                <a:hlinkClick r:id="rId7" action="ppaction://hlinksldjump"/>
              </a:rPr>
              <a:t>打印机的接口</a:t>
            </a:r>
            <a:endParaRPr lang="en-US" altLang="zh-CN" sz="2400" b="1" dirty="0">
              <a:solidFill>
                <a:schemeClr val="accent6"/>
              </a:solidFill>
            </a:endParaRPr>
          </a:p>
        </p:txBody>
      </p:sp>
      <p:sp>
        <p:nvSpPr>
          <p:cNvPr id="4" name="矩形 3"/>
          <p:cNvSpPr/>
          <p:nvPr/>
        </p:nvSpPr>
        <p:spPr>
          <a:xfrm>
            <a:off x="3072935" y="845235"/>
            <a:ext cx="2983509" cy="738664"/>
          </a:xfrm>
          <a:prstGeom prst="rect">
            <a:avLst/>
          </a:prstGeom>
        </p:spPr>
        <p:txBody>
          <a:bodyPr wrap="none">
            <a:spAutoFit/>
          </a:bodyPr>
          <a:lstStyle/>
          <a:p>
            <a:pPr lvl="0" indent="266700" algn="l">
              <a:lnSpc>
                <a:spcPct val="150000"/>
              </a:lnSpc>
              <a:tabLst>
                <a:tab pos="6115050" algn="r"/>
                <a:tab pos="6134100" algn="r"/>
              </a:tabLst>
            </a:pPr>
            <a:r>
              <a:rPr lang="zh-CN" altLang="en-US" sz="2800" b="1" dirty="0" smtClean="0">
                <a:solidFill>
                  <a:srgbClr val="FF0000"/>
                </a:solidFill>
                <a:latin typeface="黑体" pitchFamily="2" charset="-122"/>
                <a:ea typeface="黑体" pitchFamily="2" charset="-122"/>
              </a:rPr>
              <a:t>第</a:t>
            </a:r>
            <a:r>
              <a:rPr lang="en-US" altLang="zh-CN" sz="2800" b="1" dirty="0" smtClean="0">
                <a:solidFill>
                  <a:srgbClr val="FF0000"/>
                </a:solidFill>
                <a:latin typeface="黑体" pitchFamily="2" charset="-122"/>
                <a:ea typeface="黑体" pitchFamily="2" charset="-122"/>
              </a:rPr>
              <a:t>13</a:t>
            </a:r>
            <a:r>
              <a:rPr lang="zh-CN" altLang="en-US" sz="2800" b="1" dirty="0" smtClean="0">
                <a:solidFill>
                  <a:srgbClr val="FF0000"/>
                </a:solidFill>
                <a:latin typeface="黑体" pitchFamily="2" charset="-122"/>
                <a:ea typeface="黑体" pitchFamily="2" charset="-122"/>
              </a:rPr>
              <a:t>章  目  录</a:t>
            </a:r>
            <a:endParaRPr lang="zh-CN" altLang="en-US" sz="2800" b="1" dirty="0">
              <a:solidFill>
                <a:srgbClr val="FF0000"/>
              </a:solidFill>
              <a:latin typeface="黑体" pitchFamily="2" charset="-122"/>
              <a:ea typeface="黑体" pitchFamily="2" charset="-122"/>
            </a:endParaRPr>
          </a:p>
        </p:txBody>
      </p:sp>
    </p:spTree>
    <p:extLst>
      <p:ext uri="{BB962C8B-B14F-4D97-AF65-F5344CB8AC3E}">
        <p14:creationId xmlns:p14="http://schemas.microsoft.com/office/powerpoint/2010/main" val="405556229"/>
      </p:ext>
    </p:extLst>
  </p:cSld>
  <p:clrMapOvr>
    <a:masterClrMapping/>
  </p:clrMapOvr>
  <p:transition>
    <p:random/>
    <p:sndAc>
      <p:stSnd>
        <p:snd r:embed="rId2" name="camera.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11645F6E-46A7-4B37-A2BE-72AB06972D3E}" type="slidenum">
              <a:rPr lang="zh-CN" altLang="en-US"/>
              <a:pPr>
                <a:defRPr/>
              </a:pPr>
              <a:t>5</a:t>
            </a:fld>
            <a:endParaRPr lang="en-US" altLang="zh-CN"/>
          </a:p>
        </p:txBody>
      </p:sp>
      <p:sp>
        <p:nvSpPr>
          <p:cNvPr id="20482" name="内容占位符 1"/>
          <p:cNvSpPr>
            <a:spLocks noGrp="1"/>
          </p:cNvSpPr>
          <p:nvPr>
            <p:ph/>
          </p:nvPr>
        </p:nvSpPr>
        <p:spPr>
          <a:xfrm>
            <a:off x="0" y="1278422"/>
            <a:ext cx="9144000" cy="5410200"/>
          </a:xfrm>
        </p:spPr>
        <p:txBody>
          <a:bodyPr/>
          <a:lstStyle/>
          <a:p>
            <a:pPr indent="14288" algn="ctr" eaLnBrk="1" hangingPunct="1">
              <a:lnSpc>
                <a:spcPct val="140000"/>
              </a:lnSpc>
            </a:pPr>
            <a:endParaRPr lang="en-US" altLang="zh-CN" dirty="0" smtClean="0">
              <a:solidFill>
                <a:srgbClr val="9900CC"/>
              </a:solidFill>
              <a:ea typeface="宋体" pitchFamily="2" charset="-122"/>
            </a:endParaRPr>
          </a:p>
          <a:p>
            <a:pPr marL="0" indent="0" algn="l" eaLnBrk="1" hangingPunct="1">
              <a:lnSpc>
                <a:spcPct val="150000"/>
              </a:lnSpc>
              <a:spcBef>
                <a:spcPts val="0"/>
              </a:spcBef>
            </a:pPr>
            <a:r>
              <a:rPr lang="en-US" altLang="zh-CN" dirty="0" smtClean="0">
                <a:ea typeface="宋体" pitchFamily="2" charset="-122"/>
              </a:rPr>
              <a:t>        LED</a:t>
            </a:r>
            <a:r>
              <a:rPr lang="zh-CN" altLang="en-US" dirty="0" smtClean="0"/>
              <a:t>（</a:t>
            </a:r>
            <a:r>
              <a:rPr lang="en-US" altLang="zh-CN" dirty="0" smtClean="0">
                <a:ea typeface="宋体" pitchFamily="2" charset="-122"/>
              </a:rPr>
              <a:t>Light Emitting Diode</a:t>
            </a:r>
            <a:r>
              <a:rPr lang="zh-CN" altLang="en-US" dirty="0" smtClean="0"/>
              <a:t>）发光二极管缩写。</a:t>
            </a:r>
            <a:r>
              <a:rPr lang="en-US" altLang="zh-CN" b="1" dirty="0" smtClean="0">
                <a:solidFill>
                  <a:srgbClr val="FF3300"/>
                </a:solidFill>
                <a:ea typeface="宋体" pitchFamily="2" charset="-122"/>
              </a:rPr>
              <a:t>LED</a:t>
            </a:r>
            <a:r>
              <a:rPr lang="zh-CN" altLang="en-US" b="1" dirty="0" smtClean="0">
                <a:solidFill>
                  <a:srgbClr val="FF3300"/>
                </a:solidFill>
              </a:rPr>
              <a:t>数码管</a:t>
            </a:r>
            <a:r>
              <a:rPr lang="zh-CN" altLang="en-US" b="1" dirty="0" smtClean="0">
                <a:solidFill>
                  <a:srgbClr val="3333CC"/>
                </a:solidFill>
              </a:rPr>
              <a:t>是由发光二极管构成</a:t>
            </a:r>
            <a:r>
              <a:rPr lang="zh-CN" altLang="en-US" dirty="0" smtClean="0"/>
              <a:t>的。</a:t>
            </a:r>
          </a:p>
          <a:p>
            <a:pPr marL="0" indent="0" algn="l" eaLnBrk="1" hangingPunct="1">
              <a:lnSpc>
                <a:spcPct val="150000"/>
              </a:lnSpc>
              <a:spcBef>
                <a:spcPts val="0"/>
              </a:spcBef>
            </a:pPr>
            <a:r>
              <a:rPr lang="zh-CN" altLang="en-US" dirty="0" smtClean="0"/>
              <a:t>        常见的</a:t>
            </a:r>
            <a:r>
              <a:rPr lang="en-US" altLang="zh-CN" dirty="0" smtClean="0">
                <a:ea typeface="宋体" pitchFamily="2" charset="-122"/>
              </a:rPr>
              <a:t>LED</a:t>
            </a:r>
            <a:r>
              <a:rPr lang="zh-CN" altLang="en-US" dirty="0" smtClean="0"/>
              <a:t>数码管为</a:t>
            </a:r>
            <a:r>
              <a:rPr lang="zh-CN" altLang="en-US" b="1" dirty="0" smtClean="0">
                <a:solidFill>
                  <a:srgbClr val="3333CC"/>
                </a:solidFill>
              </a:rPr>
              <a:t>“</a:t>
            </a:r>
            <a:r>
              <a:rPr lang="en-US" altLang="zh-CN" b="1" dirty="0" smtClean="0">
                <a:solidFill>
                  <a:srgbClr val="3333CC"/>
                </a:solidFill>
                <a:ea typeface="宋体" pitchFamily="2" charset="-122"/>
              </a:rPr>
              <a:t>8</a:t>
            </a:r>
            <a:r>
              <a:rPr lang="zh-CN" altLang="en-US" b="1" dirty="0" smtClean="0">
                <a:solidFill>
                  <a:srgbClr val="3333CC"/>
                </a:solidFill>
              </a:rPr>
              <a:t>”字型</a:t>
            </a:r>
            <a:r>
              <a:rPr lang="zh-CN" altLang="en-US" dirty="0" smtClean="0"/>
              <a:t>的，共计</a:t>
            </a:r>
            <a:r>
              <a:rPr lang="en-US" altLang="zh-CN" b="1" dirty="0" smtClean="0">
                <a:solidFill>
                  <a:srgbClr val="3333CC"/>
                </a:solidFill>
                <a:ea typeface="宋体" pitchFamily="2" charset="-122"/>
              </a:rPr>
              <a:t>8</a:t>
            </a:r>
            <a:r>
              <a:rPr lang="zh-CN" altLang="en-US" b="1" dirty="0" smtClean="0">
                <a:solidFill>
                  <a:srgbClr val="3333CC"/>
                </a:solidFill>
              </a:rPr>
              <a:t>段</a:t>
            </a:r>
            <a:r>
              <a:rPr lang="zh-CN" altLang="en-US" dirty="0" smtClean="0"/>
              <a:t>。</a:t>
            </a:r>
            <a:r>
              <a:rPr lang="zh-CN" altLang="en-US" b="1" dirty="0" smtClean="0">
                <a:solidFill>
                  <a:srgbClr val="FF3300"/>
                </a:solidFill>
              </a:rPr>
              <a:t>每一段对应一个发光二极管</a:t>
            </a:r>
            <a:r>
              <a:rPr lang="zh-CN" altLang="en-US" dirty="0" smtClean="0"/>
              <a:t>。有</a:t>
            </a:r>
            <a:r>
              <a:rPr lang="zh-CN" altLang="en-US" b="1" dirty="0" smtClean="0">
                <a:solidFill>
                  <a:srgbClr val="FF3300"/>
                </a:solidFill>
              </a:rPr>
              <a:t>共阳极</a:t>
            </a:r>
            <a:r>
              <a:rPr lang="zh-CN" altLang="en-US" dirty="0" smtClean="0"/>
              <a:t>和</a:t>
            </a:r>
            <a:r>
              <a:rPr lang="zh-CN" altLang="en-US" b="1" dirty="0" smtClean="0">
                <a:solidFill>
                  <a:srgbClr val="FF3300"/>
                </a:solidFill>
              </a:rPr>
              <a:t>共阴极</a:t>
            </a:r>
            <a:r>
              <a:rPr lang="zh-CN" altLang="en-US" dirty="0" smtClean="0"/>
              <a:t>两种，如</a:t>
            </a:r>
            <a:r>
              <a:rPr lang="zh-CN" altLang="en-US" b="1" dirty="0" smtClean="0">
                <a:solidFill>
                  <a:srgbClr val="3333CC"/>
                </a:solidFill>
                <a:hlinkClick r:id="rId2" action="ppaction://hlinksldjump"/>
              </a:rPr>
              <a:t>图</a:t>
            </a:r>
            <a:r>
              <a:rPr lang="en-US" altLang="zh-CN" b="1" dirty="0" smtClean="0">
                <a:solidFill>
                  <a:srgbClr val="3333CC"/>
                </a:solidFill>
                <a:ea typeface="宋体" pitchFamily="2" charset="-122"/>
                <a:hlinkClick r:id="rId2" action="ppaction://hlinksldjump"/>
              </a:rPr>
              <a:t>13-1</a:t>
            </a:r>
            <a:r>
              <a:rPr lang="zh-CN" altLang="en-US" b="1" dirty="0" smtClean="0">
                <a:ea typeface="宋体" pitchFamily="2" charset="-122"/>
              </a:rPr>
              <a:t>所示</a:t>
            </a:r>
            <a:r>
              <a:rPr lang="zh-CN" altLang="en-US" dirty="0" smtClean="0"/>
              <a:t>。</a:t>
            </a:r>
            <a:r>
              <a:rPr lang="zh-CN" altLang="en-US" b="1" dirty="0" smtClean="0">
                <a:solidFill>
                  <a:srgbClr val="3333CC"/>
                </a:solidFill>
              </a:rPr>
              <a:t>共阴极</a:t>
            </a:r>
            <a:r>
              <a:rPr lang="zh-CN" altLang="en-US" dirty="0" smtClean="0"/>
              <a:t>发光二极管的阴极连在一起，通常公共阴极接地。当</a:t>
            </a:r>
            <a:r>
              <a:rPr lang="zh-CN" altLang="en-US" b="1" dirty="0" smtClean="0">
                <a:solidFill>
                  <a:srgbClr val="FF3300"/>
                </a:solidFill>
              </a:rPr>
              <a:t>阳极为高电平</a:t>
            </a:r>
            <a:r>
              <a:rPr lang="zh-CN" altLang="en-US" dirty="0" smtClean="0"/>
              <a:t>时，发光二极管点亮。</a:t>
            </a:r>
          </a:p>
          <a:p>
            <a:pPr marL="0" indent="0" algn="l" eaLnBrk="1" hangingPunct="1">
              <a:spcBef>
                <a:spcPts val="0"/>
              </a:spcBef>
            </a:pPr>
            <a:r>
              <a:rPr lang="zh-CN" altLang="en-US" dirty="0" smtClean="0"/>
              <a:t>	同样，</a:t>
            </a:r>
            <a:r>
              <a:rPr lang="zh-CN" altLang="en-US" b="1" dirty="0" smtClean="0">
                <a:solidFill>
                  <a:srgbClr val="3333CC"/>
                </a:solidFill>
              </a:rPr>
              <a:t>共阳极</a:t>
            </a:r>
            <a:r>
              <a:rPr lang="en-US" altLang="zh-CN" dirty="0" smtClean="0">
                <a:ea typeface="宋体" pitchFamily="2" charset="-122"/>
              </a:rPr>
              <a:t>LED</a:t>
            </a:r>
            <a:r>
              <a:rPr lang="zh-CN" altLang="en-US" dirty="0" smtClean="0"/>
              <a:t>数码管的发光二极管的</a:t>
            </a:r>
            <a:r>
              <a:rPr lang="zh-CN" altLang="en-US" b="1" dirty="0" smtClean="0">
                <a:solidFill>
                  <a:srgbClr val="FF3300"/>
                </a:solidFill>
              </a:rPr>
              <a:t>阳极连接在一起</a:t>
            </a:r>
            <a:r>
              <a:rPr lang="zh-CN" altLang="en-US" dirty="0" smtClean="0"/>
              <a:t>，公共阳极</a:t>
            </a:r>
            <a:r>
              <a:rPr lang="zh-CN" altLang="en-US" b="1" dirty="0" smtClean="0">
                <a:solidFill>
                  <a:srgbClr val="FF3300"/>
                </a:solidFill>
              </a:rPr>
              <a:t>接正电压</a:t>
            </a:r>
            <a:r>
              <a:rPr lang="zh-CN" altLang="en-US" dirty="0" smtClean="0"/>
              <a:t>，当某个发光二极管的阴极接低电平时，发光二极管被点亮，相应的段被显示。</a:t>
            </a:r>
          </a:p>
        </p:txBody>
      </p:sp>
      <p:sp>
        <p:nvSpPr>
          <p:cNvPr id="2" name="矩形 1"/>
          <p:cNvSpPr/>
          <p:nvPr/>
        </p:nvSpPr>
        <p:spPr>
          <a:xfrm>
            <a:off x="0" y="589299"/>
            <a:ext cx="9144000" cy="1249573"/>
          </a:xfrm>
          <a:prstGeom prst="rect">
            <a:avLst/>
          </a:prstGeom>
        </p:spPr>
        <p:txBody>
          <a:bodyPr wrap="square">
            <a:spAutoFit/>
          </a:bodyPr>
          <a:lstStyle/>
          <a:p>
            <a:pPr marL="342900" lvl="0" indent="14288">
              <a:lnSpc>
                <a:spcPct val="140000"/>
              </a:lnSpc>
              <a:spcBef>
                <a:spcPct val="20000"/>
              </a:spcBef>
            </a:pPr>
            <a:r>
              <a:rPr lang="en-US" altLang="zh-CN" sz="2800" b="1" kern="0" dirty="0">
                <a:solidFill>
                  <a:srgbClr val="FF0000"/>
                </a:solidFill>
                <a:latin typeface="Arial"/>
              </a:rPr>
              <a:t>13.1  AT89S51</a:t>
            </a:r>
            <a:r>
              <a:rPr lang="zh-CN" altLang="en-US" sz="2800" b="1" kern="0" dirty="0">
                <a:solidFill>
                  <a:srgbClr val="FF0000"/>
                </a:solidFill>
                <a:latin typeface="Arial"/>
              </a:rPr>
              <a:t>单片机与</a:t>
            </a:r>
            <a:r>
              <a:rPr lang="en-US" altLang="zh-CN" sz="2800" b="1" kern="0" dirty="0">
                <a:solidFill>
                  <a:srgbClr val="FF0000"/>
                </a:solidFill>
                <a:latin typeface="Arial"/>
              </a:rPr>
              <a:t>LED</a:t>
            </a:r>
            <a:r>
              <a:rPr lang="zh-CN" altLang="en-US" sz="2800" b="1" kern="0" dirty="0">
                <a:solidFill>
                  <a:srgbClr val="FF0000"/>
                </a:solidFill>
                <a:latin typeface="Arial"/>
              </a:rPr>
              <a:t>数码管显示器的接口</a:t>
            </a:r>
            <a:endParaRPr lang="en-US" altLang="zh-CN" sz="2800" b="1" kern="0" dirty="0">
              <a:solidFill>
                <a:srgbClr val="FF0000"/>
              </a:solidFill>
              <a:latin typeface="Arial"/>
            </a:endParaRPr>
          </a:p>
          <a:p>
            <a:pPr lvl="0" algn="l">
              <a:lnSpc>
                <a:spcPct val="150000"/>
              </a:lnSpc>
              <a:spcBef>
                <a:spcPts val="0"/>
              </a:spcBef>
            </a:pPr>
            <a:r>
              <a:rPr lang="en-US" altLang="zh-CN" sz="2400" b="1" kern="0" dirty="0">
                <a:solidFill>
                  <a:srgbClr val="9900CC"/>
                </a:solidFill>
                <a:latin typeface="Arial"/>
              </a:rPr>
              <a:t>        </a:t>
            </a:r>
          </a:p>
        </p:txBody>
      </p:sp>
      <p:sp>
        <p:nvSpPr>
          <p:cNvPr id="3" name="矩形 2"/>
          <p:cNvSpPr/>
          <p:nvPr/>
        </p:nvSpPr>
        <p:spPr>
          <a:xfrm>
            <a:off x="0" y="1128314"/>
            <a:ext cx="9144000" cy="546881"/>
          </a:xfrm>
          <a:prstGeom prst="rect">
            <a:avLst/>
          </a:prstGeom>
        </p:spPr>
        <p:txBody>
          <a:bodyPr wrap="square">
            <a:spAutoFit/>
          </a:bodyPr>
          <a:lstStyle/>
          <a:p>
            <a:pPr marL="342900" lvl="0" indent="14288" algn="l">
              <a:lnSpc>
                <a:spcPct val="140000"/>
              </a:lnSpc>
              <a:spcBef>
                <a:spcPct val="20000"/>
              </a:spcBef>
            </a:pPr>
            <a:r>
              <a:rPr lang="en-US" altLang="zh-CN" sz="2400" b="1" kern="0" dirty="0" smtClean="0">
                <a:solidFill>
                  <a:srgbClr val="9900CC"/>
                </a:solidFill>
                <a:latin typeface="Arial"/>
              </a:rPr>
              <a:t>   13.1.1  </a:t>
            </a:r>
            <a:r>
              <a:rPr lang="en-US" altLang="zh-CN" sz="2400" b="1" kern="0" dirty="0">
                <a:solidFill>
                  <a:srgbClr val="9900CC"/>
                </a:solidFill>
                <a:latin typeface="Arial"/>
              </a:rPr>
              <a:t>LED</a:t>
            </a:r>
            <a:r>
              <a:rPr lang="zh-CN" altLang="en-US" sz="2400" b="1" kern="0" dirty="0">
                <a:solidFill>
                  <a:srgbClr val="9900CC"/>
                </a:solidFill>
                <a:latin typeface="Arial"/>
              </a:rPr>
              <a:t>数码管的结构与工作原理</a:t>
            </a:r>
            <a:endParaRPr lang="en-US" altLang="zh-CN" sz="2400" b="1" kern="0" dirty="0">
              <a:solidFill>
                <a:srgbClr val="9900CC"/>
              </a:solidFill>
              <a:latin typeface="Arial"/>
            </a:endParaRPr>
          </a:p>
        </p:txBody>
      </p:sp>
    </p:spTree>
    <p:extLst>
      <p:ext uri="{BB962C8B-B14F-4D97-AF65-F5344CB8AC3E}">
        <p14:creationId xmlns:p14="http://schemas.microsoft.com/office/powerpoint/2010/main" val="192974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0482">
                                            <p:txEl>
                                              <p:pRg st="1" end="1"/>
                                            </p:txEl>
                                          </p:spTgt>
                                        </p:tgtEl>
                                        <p:attrNameLst>
                                          <p:attrName>style.visibility</p:attrName>
                                        </p:attrNameLst>
                                      </p:cBhvr>
                                      <p:to>
                                        <p:strVal val="visible"/>
                                      </p:to>
                                    </p:set>
                                    <p:animEffect transition="in" filter="fade">
                                      <p:cBhvr>
                                        <p:cTn id="13" dur="1000"/>
                                        <p:tgtEl>
                                          <p:spTgt spid="20482">
                                            <p:txEl>
                                              <p:pRg st="1" end="1"/>
                                            </p:txEl>
                                          </p:spTgt>
                                        </p:tgtEl>
                                      </p:cBhvr>
                                    </p:animEffect>
                                    <p:anim calcmode="lin" valueType="num">
                                      <p:cBhvr>
                                        <p:cTn id="14" dur="1000" fill="hold"/>
                                        <p:tgtEl>
                                          <p:spTgt spid="2048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048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20482">
                                            <p:txEl>
                                              <p:pRg st="2" end="2"/>
                                            </p:txEl>
                                          </p:spTgt>
                                        </p:tgtEl>
                                        <p:attrNameLst>
                                          <p:attrName>style.visibility</p:attrName>
                                        </p:attrNameLst>
                                      </p:cBhvr>
                                      <p:to>
                                        <p:strVal val="visible"/>
                                      </p:to>
                                    </p:set>
                                    <p:animEffect transition="in" filter="fade">
                                      <p:cBhvr>
                                        <p:cTn id="20" dur="1000"/>
                                        <p:tgtEl>
                                          <p:spTgt spid="20482">
                                            <p:txEl>
                                              <p:pRg st="2" end="2"/>
                                            </p:txEl>
                                          </p:spTgt>
                                        </p:tgtEl>
                                      </p:cBhvr>
                                    </p:animEffect>
                                    <p:anim calcmode="lin" valueType="num">
                                      <p:cBhvr>
                                        <p:cTn id="21" dur="1000" fill="hold"/>
                                        <p:tgtEl>
                                          <p:spTgt spid="20482">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2048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0482">
                                            <p:txEl>
                                              <p:pRg st="3" end="3"/>
                                            </p:txEl>
                                          </p:spTgt>
                                        </p:tgtEl>
                                        <p:attrNameLst>
                                          <p:attrName>style.visibility</p:attrName>
                                        </p:attrNameLst>
                                      </p:cBhvr>
                                      <p:to>
                                        <p:strVal val="visible"/>
                                      </p:to>
                                    </p:set>
                                    <p:animEffect transition="in" filter="fade">
                                      <p:cBhvr>
                                        <p:cTn id="27" dur="1000"/>
                                        <p:tgtEl>
                                          <p:spTgt spid="20482">
                                            <p:txEl>
                                              <p:pRg st="3" end="3"/>
                                            </p:txEl>
                                          </p:spTgt>
                                        </p:tgtEl>
                                      </p:cBhvr>
                                    </p:animEffect>
                                    <p:anim calcmode="lin" valueType="num">
                                      <p:cBhvr>
                                        <p:cTn id="28" dur="1000" fill="hold"/>
                                        <p:tgtEl>
                                          <p:spTgt spid="20482">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2048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EC19F197-8D21-4F66-8EA4-852F7E915B10}" type="slidenum">
              <a:rPr lang="zh-CN" altLang="en-US"/>
              <a:pPr>
                <a:defRPr/>
              </a:pPr>
              <a:t>6</a:t>
            </a:fld>
            <a:endParaRPr lang="en-US" altLang="zh-CN"/>
          </a:p>
        </p:txBody>
      </p:sp>
      <p:sp>
        <p:nvSpPr>
          <p:cNvPr id="21515" name="Rectangle 11"/>
          <p:cNvSpPr>
            <a:spLocks noChangeArrowheads="1"/>
          </p:cNvSpPr>
          <p:nvPr/>
        </p:nvSpPr>
        <p:spPr bwMode="auto">
          <a:xfrm>
            <a:off x="2393344" y="5637213"/>
            <a:ext cx="436048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a:solidFill>
                  <a:srgbClr val="FF0000"/>
                </a:solidFill>
              </a:rPr>
              <a:t>图</a:t>
            </a:r>
            <a:r>
              <a:rPr lang="en-US" altLang="zh-CN" sz="2000" b="1" dirty="0" smtClean="0">
                <a:solidFill>
                  <a:srgbClr val="FF0000"/>
                </a:solidFill>
              </a:rPr>
              <a:t>13-1</a:t>
            </a:r>
            <a:r>
              <a:rPr lang="en-US" altLang="zh-CN" sz="2000" b="1" dirty="0" smtClean="0">
                <a:solidFill>
                  <a:srgbClr val="0000FF"/>
                </a:solidFill>
              </a:rPr>
              <a:t>    </a:t>
            </a:r>
            <a:r>
              <a:rPr lang="en-US" altLang="zh-CN" sz="2000" b="1" dirty="0">
                <a:solidFill>
                  <a:srgbClr val="0000FF"/>
                </a:solidFill>
              </a:rPr>
              <a:t>8</a:t>
            </a:r>
            <a:r>
              <a:rPr lang="zh-CN" altLang="en-US" sz="2000" b="1" dirty="0">
                <a:solidFill>
                  <a:srgbClr val="0000FF"/>
                </a:solidFill>
              </a:rPr>
              <a:t>段</a:t>
            </a:r>
            <a:r>
              <a:rPr lang="en-US" altLang="zh-CN" sz="2000" b="1" dirty="0">
                <a:solidFill>
                  <a:srgbClr val="0000FF"/>
                </a:solidFill>
              </a:rPr>
              <a:t>LED</a:t>
            </a:r>
            <a:r>
              <a:rPr lang="zh-CN" altLang="en-US" sz="2000" b="1" dirty="0">
                <a:solidFill>
                  <a:srgbClr val="0000FF"/>
                </a:solidFill>
              </a:rPr>
              <a:t>数码管结构及外形</a:t>
            </a:r>
          </a:p>
        </p:txBody>
      </p:sp>
      <p:pic>
        <p:nvPicPr>
          <p:cNvPr id="21516" name="Picture 12" descr="1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620713"/>
            <a:ext cx="6697663" cy="475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1749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6CA0F8DF-DE70-4B73-91EB-F3FA77DE7C65}" type="slidenum">
              <a:rPr lang="zh-CN" altLang="en-US"/>
              <a:pPr>
                <a:defRPr/>
              </a:pPr>
              <a:t>7</a:t>
            </a:fld>
            <a:endParaRPr lang="en-US" altLang="zh-CN"/>
          </a:p>
        </p:txBody>
      </p:sp>
      <p:sp>
        <p:nvSpPr>
          <p:cNvPr id="22530" name="内容占位符 1"/>
          <p:cNvSpPr>
            <a:spLocks noGrp="1"/>
          </p:cNvSpPr>
          <p:nvPr>
            <p:ph/>
          </p:nvPr>
        </p:nvSpPr>
        <p:spPr/>
        <p:txBody>
          <a:bodyPr/>
          <a:lstStyle/>
          <a:p>
            <a:pPr eaLnBrk="1" hangingPunct="1">
              <a:lnSpc>
                <a:spcPct val="150000"/>
              </a:lnSpc>
            </a:pPr>
            <a:r>
              <a:rPr lang="zh-CN" altLang="en-US" b="1" dirty="0" smtClean="0">
                <a:solidFill>
                  <a:srgbClr val="FF3300"/>
                </a:solidFill>
              </a:rPr>
              <a:t>为了使数码管显示</a:t>
            </a:r>
            <a:r>
              <a:rPr lang="zh-CN" altLang="en-US" b="1" dirty="0" smtClean="0">
                <a:solidFill>
                  <a:srgbClr val="3333CC"/>
                </a:solidFill>
              </a:rPr>
              <a:t>不同的符号或数字</a:t>
            </a:r>
            <a:r>
              <a:rPr lang="zh-CN" altLang="en-US" dirty="0" smtClean="0"/>
              <a:t>，要把某些段发光二极管点亮，就要为</a:t>
            </a:r>
            <a:r>
              <a:rPr lang="en-US" altLang="zh-CN" dirty="0" smtClean="0">
                <a:ea typeface="宋体" pitchFamily="2" charset="-122"/>
              </a:rPr>
              <a:t>LED</a:t>
            </a:r>
            <a:r>
              <a:rPr lang="zh-CN" altLang="en-US" dirty="0" smtClean="0"/>
              <a:t>数码管提供</a:t>
            </a:r>
            <a:r>
              <a:rPr lang="zh-CN" altLang="en-US" b="1" dirty="0" smtClean="0">
                <a:solidFill>
                  <a:srgbClr val="3333CC"/>
                </a:solidFill>
              </a:rPr>
              <a:t>段码</a:t>
            </a:r>
            <a:r>
              <a:rPr lang="zh-CN" altLang="en-US" dirty="0" smtClean="0"/>
              <a:t>（</a:t>
            </a:r>
            <a:r>
              <a:rPr lang="zh-CN" altLang="en-US" b="1" dirty="0" smtClean="0">
                <a:solidFill>
                  <a:srgbClr val="3333CC"/>
                </a:solidFill>
              </a:rPr>
              <a:t>字型码</a:t>
            </a:r>
            <a:r>
              <a:rPr lang="zh-CN" altLang="en-US" dirty="0" smtClean="0"/>
              <a:t>）。</a:t>
            </a:r>
          </a:p>
          <a:p>
            <a:pPr eaLnBrk="1" hangingPunct="1">
              <a:lnSpc>
                <a:spcPct val="150000"/>
              </a:lnSpc>
            </a:pPr>
            <a:r>
              <a:rPr lang="en-US" altLang="zh-CN" dirty="0" smtClean="0">
                <a:ea typeface="宋体" pitchFamily="2" charset="-122"/>
              </a:rPr>
              <a:t>LED</a:t>
            </a:r>
            <a:r>
              <a:rPr lang="zh-CN" altLang="en-US" dirty="0" smtClean="0"/>
              <a:t>数码管共计</a:t>
            </a:r>
            <a:r>
              <a:rPr lang="en-US" altLang="zh-CN" b="1" dirty="0" smtClean="0">
                <a:solidFill>
                  <a:srgbClr val="3333CC"/>
                </a:solidFill>
                <a:ea typeface="宋体" pitchFamily="2" charset="-122"/>
              </a:rPr>
              <a:t>8</a:t>
            </a:r>
            <a:r>
              <a:rPr lang="zh-CN" altLang="en-US" b="1" dirty="0" smtClean="0">
                <a:solidFill>
                  <a:srgbClr val="3333CC"/>
                </a:solidFill>
              </a:rPr>
              <a:t>段</a:t>
            </a:r>
            <a:r>
              <a:rPr lang="zh-CN" altLang="en-US" dirty="0" smtClean="0"/>
              <a:t>。正好是</a:t>
            </a:r>
            <a:r>
              <a:rPr lang="zh-CN" altLang="en-US" b="1" dirty="0" smtClean="0">
                <a:solidFill>
                  <a:srgbClr val="FF3300"/>
                </a:solidFill>
              </a:rPr>
              <a:t>一个字节</a:t>
            </a:r>
            <a:r>
              <a:rPr lang="zh-CN" altLang="en-US" dirty="0" smtClean="0"/>
              <a:t>。习惯上是</a:t>
            </a:r>
            <a:r>
              <a:rPr lang="zh-CN" altLang="en-US" b="1" dirty="0" smtClean="0">
                <a:solidFill>
                  <a:srgbClr val="FF3300"/>
                </a:solidFill>
              </a:rPr>
              <a:t>以“</a:t>
            </a:r>
            <a:r>
              <a:rPr lang="en-US" altLang="zh-CN" b="1" dirty="0" smtClean="0">
                <a:solidFill>
                  <a:srgbClr val="FF3300"/>
                </a:solidFill>
                <a:ea typeface="宋体" pitchFamily="2" charset="-122"/>
              </a:rPr>
              <a:t>a</a:t>
            </a:r>
            <a:r>
              <a:rPr lang="zh-CN" altLang="en-US" b="1" dirty="0" smtClean="0">
                <a:solidFill>
                  <a:srgbClr val="FF3300"/>
                </a:solidFill>
              </a:rPr>
              <a:t>”段对应段码字节的最低位</a:t>
            </a:r>
            <a:r>
              <a:rPr lang="zh-CN" altLang="en-US" dirty="0" smtClean="0"/>
              <a:t>。各段与字节中各位对应关系如</a:t>
            </a:r>
            <a:r>
              <a:rPr lang="zh-CN" altLang="en-US" b="1" dirty="0" smtClean="0">
                <a:solidFill>
                  <a:srgbClr val="FF3300"/>
                </a:solidFill>
              </a:rPr>
              <a:t>表</a:t>
            </a:r>
            <a:r>
              <a:rPr lang="en-US" altLang="zh-CN" b="1" dirty="0" smtClean="0">
                <a:solidFill>
                  <a:srgbClr val="FF3300"/>
                </a:solidFill>
                <a:ea typeface="宋体" pitchFamily="2" charset="-122"/>
              </a:rPr>
              <a:t>13-1</a:t>
            </a:r>
            <a:r>
              <a:rPr lang="zh-CN" altLang="en-US" dirty="0" smtClean="0"/>
              <a:t>所示。</a:t>
            </a:r>
          </a:p>
          <a:p>
            <a:pPr eaLnBrk="1" hangingPunct="1">
              <a:lnSpc>
                <a:spcPct val="150000"/>
              </a:lnSpc>
            </a:pPr>
            <a:endParaRPr lang="en-US" altLang="zh-CN" dirty="0" smtClean="0"/>
          </a:p>
          <a:p>
            <a:pPr eaLnBrk="1" hangingPunct="1">
              <a:lnSpc>
                <a:spcPct val="150000"/>
              </a:lnSpc>
            </a:pPr>
            <a:endParaRPr lang="zh-CN" altLang="en-US" dirty="0" smtClean="0"/>
          </a:p>
          <a:p>
            <a:pPr eaLnBrk="1" hangingPunct="1">
              <a:lnSpc>
                <a:spcPct val="150000"/>
              </a:lnSpc>
            </a:pPr>
            <a:endParaRPr lang="en-US" altLang="zh-CN" dirty="0" smtClean="0"/>
          </a:p>
          <a:p>
            <a:pPr eaLnBrk="1" hangingPunct="1">
              <a:lnSpc>
                <a:spcPct val="150000"/>
              </a:lnSpc>
            </a:pPr>
            <a:r>
              <a:rPr lang="zh-CN" altLang="en-US" dirty="0" smtClean="0"/>
              <a:t>按照上述格式，显示各种字符的</a:t>
            </a:r>
            <a:r>
              <a:rPr lang="en-US" altLang="zh-CN" dirty="0" smtClean="0">
                <a:ea typeface="宋体" pitchFamily="2" charset="-122"/>
              </a:rPr>
              <a:t>8</a:t>
            </a:r>
            <a:r>
              <a:rPr lang="zh-CN" altLang="en-US" dirty="0" smtClean="0"/>
              <a:t>段</a:t>
            </a:r>
            <a:r>
              <a:rPr lang="en-US" altLang="zh-CN" dirty="0" smtClean="0">
                <a:ea typeface="宋体" pitchFamily="2" charset="-122"/>
              </a:rPr>
              <a:t>LED</a:t>
            </a:r>
            <a:r>
              <a:rPr lang="zh-CN" altLang="en-US" dirty="0" smtClean="0"/>
              <a:t>数码管的段码如</a:t>
            </a:r>
            <a:r>
              <a:rPr lang="zh-CN" altLang="en-US" b="1" dirty="0" smtClean="0">
                <a:solidFill>
                  <a:srgbClr val="FF3300"/>
                </a:solidFill>
                <a:hlinkClick r:id="rId2" action="ppaction://hlinksldjump"/>
              </a:rPr>
              <a:t>表</a:t>
            </a:r>
            <a:r>
              <a:rPr lang="en-US" altLang="zh-CN" b="1" dirty="0" smtClean="0">
                <a:solidFill>
                  <a:srgbClr val="FF3300"/>
                </a:solidFill>
                <a:ea typeface="宋体" pitchFamily="2" charset="-122"/>
                <a:hlinkClick r:id="rId2" action="ppaction://hlinksldjump"/>
              </a:rPr>
              <a:t>13-2</a:t>
            </a:r>
            <a:r>
              <a:rPr lang="zh-CN" altLang="en-US" dirty="0" smtClean="0"/>
              <a:t>所示。</a:t>
            </a:r>
          </a:p>
        </p:txBody>
      </p:sp>
      <p:pic>
        <p:nvPicPr>
          <p:cNvPr id="30413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3289300"/>
            <a:ext cx="9144000" cy="2501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92485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8511A59B-44FF-4EF3-9961-169129CE945E}" type="slidenum">
              <a:rPr lang="zh-CN" altLang="en-US"/>
              <a:pPr>
                <a:defRPr/>
              </a:pPr>
              <a:t>8</a:t>
            </a:fld>
            <a:endParaRPr lang="en-US" altLang="zh-CN"/>
          </a:p>
        </p:txBody>
      </p:sp>
      <p:pic>
        <p:nvPicPr>
          <p:cNvPr id="30515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30238"/>
            <a:ext cx="9144000" cy="5935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43430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DCA9898E-C9D3-4ADA-80B6-DB6DCCB6BE12}" type="slidenum">
              <a:rPr lang="zh-CN" altLang="en-US"/>
              <a:pPr>
                <a:defRPr/>
              </a:pPr>
              <a:t>9</a:t>
            </a:fld>
            <a:endParaRPr lang="en-US" altLang="zh-CN"/>
          </a:p>
        </p:txBody>
      </p:sp>
      <p:sp>
        <p:nvSpPr>
          <p:cNvPr id="25602" name="内容占位符 1"/>
          <p:cNvSpPr>
            <a:spLocks noGrp="1"/>
          </p:cNvSpPr>
          <p:nvPr>
            <p:ph/>
          </p:nvPr>
        </p:nvSpPr>
        <p:spPr/>
        <p:txBody>
          <a:bodyPr/>
          <a:lstStyle/>
          <a:p>
            <a:pPr indent="14288" eaLnBrk="1" hangingPunct="1">
              <a:lnSpc>
                <a:spcPct val="130000"/>
              </a:lnSpc>
            </a:pPr>
            <a:r>
              <a:rPr lang="en-US" altLang="zh-CN" dirty="0" smtClean="0">
                <a:solidFill>
                  <a:srgbClr val="9900CC"/>
                </a:solidFill>
              </a:rPr>
              <a:t>13.1.2  </a:t>
            </a:r>
            <a:r>
              <a:rPr lang="en-US" altLang="zh-CN" dirty="0">
                <a:solidFill>
                  <a:srgbClr val="9900CC"/>
                </a:solidFill>
              </a:rPr>
              <a:t>LED</a:t>
            </a:r>
            <a:r>
              <a:rPr lang="zh-CN" altLang="en-US" dirty="0">
                <a:solidFill>
                  <a:srgbClr val="9900CC"/>
                </a:solidFill>
              </a:rPr>
              <a:t>数码管显示器的工作原理</a:t>
            </a:r>
            <a:endParaRPr lang="zh-CN" altLang="en-US" b="1" dirty="0" smtClean="0">
              <a:solidFill>
                <a:srgbClr val="9900CC"/>
              </a:solidFill>
            </a:endParaRPr>
          </a:p>
          <a:p>
            <a:pPr indent="14288" eaLnBrk="1" hangingPunct="1">
              <a:lnSpc>
                <a:spcPct val="130000"/>
              </a:lnSpc>
            </a:pPr>
            <a:r>
              <a:rPr lang="zh-CN" altLang="en-US" b="1" dirty="0" smtClean="0">
                <a:solidFill>
                  <a:srgbClr val="3333CC"/>
                </a:solidFill>
              </a:rPr>
              <a:t>	图</a:t>
            </a:r>
            <a:r>
              <a:rPr lang="en-US" altLang="zh-CN" b="1" dirty="0" smtClean="0">
                <a:solidFill>
                  <a:srgbClr val="3333CC"/>
                </a:solidFill>
                <a:ea typeface="宋体" pitchFamily="2" charset="-122"/>
              </a:rPr>
              <a:t>13-2</a:t>
            </a:r>
            <a:r>
              <a:rPr lang="zh-CN" altLang="en-US" dirty="0" smtClean="0"/>
              <a:t>所示为显示</a:t>
            </a:r>
            <a:r>
              <a:rPr lang="en-US" altLang="zh-CN" dirty="0" smtClean="0">
                <a:ea typeface="宋体" pitchFamily="2" charset="-122"/>
              </a:rPr>
              <a:t>4</a:t>
            </a:r>
            <a:r>
              <a:rPr lang="zh-CN" altLang="en-US" dirty="0" smtClean="0"/>
              <a:t>位字符的</a:t>
            </a:r>
            <a:r>
              <a:rPr lang="en-US" altLang="zh-CN" dirty="0" smtClean="0">
                <a:ea typeface="宋体" pitchFamily="2" charset="-122"/>
              </a:rPr>
              <a:t>LED</a:t>
            </a:r>
            <a:r>
              <a:rPr lang="zh-CN" altLang="en-US" dirty="0" smtClean="0"/>
              <a:t>数码管的结构原理图。</a:t>
            </a:r>
            <a:r>
              <a:rPr lang="en-US" altLang="zh-CN" i="1" dirty="0" smtClean="0">
                <a:ea typeface="宋体" pitchFamily="2" charset="-122"/>
              </a:rPr>
              <a:t>N</a:t>
            </a:r>
            <a:r>
              <a:rPr lang="zh-CN" altLang="en-US" dirty="0" smtClean="0"/>
              <a:t>位</a:t>
            </a:r>
            <a:r>
              <a:rPr lang="zh-CN" altLang="en-US" b="1" dirty="0" smtClean="0">
                <a:solidFill>
                  <a:srgbClr val="3333CC"/>
                </a:solidFill>
              </a:rPr>
              <a:t>位选线</a:t>
            </a:r>
            <a:r>
              <a:rPr lang="zh-CN" altLang="en-US" dirty="0" smtClean="0"/>
              <a:t>和</a:t>
            </a:r>
            <a:r>
              <a:rPr lang="en-US" altLang="zh-CN" dirty="0" smtClean="0">
                <a:ea typeface="宋体" pitchFamily="2" charset="-122"/>
              </a:rPr>
              <a:t>8 </a:t>
            </a:r>
            <a:r>
              <a:rPr lang="en-US" altLang="zh-CN" dirty="0" smtClean="0">
                <a:ea typeface="宋体" pitchFamily="2" charset="-122"/>
                <a:sym typeface="Symbol" pitchFamily="18" charset="2"/>
              </a:rPr>
              <a:t></a:t>
            </a:r>
            <a:r>
              <a:rPr lang="en-US" altLang="zh-CN" dirty="0" smtClean="0">
                <a:ea typeface="宋体" pitchFamily="2" charset="-122"/>
              </a:rPr>
              <a:t> </a:t>
            </a:r>
            <a:r>
              <a:rPr lang="en-US" altLang="zh-CN" i="1" dirty="0" smtClean="0">
                <a:ea typeface="宋体" pitchFamily="2" charset="-122"/>
              </a:rPr>
              <a:t>N</a:t>
            </a:r>
            <a:r>
              <a:rPr lang="zh-CN" altLang="en-US" dirty="0" smtClean="0"/>
              <a:t>条</a:t>
            </a:r>
            <a:r>
              <a:rPr lang="zh-CN" altLang="en-US" b="1" dirty="0" smtClean="0">
                <a:solidFill>
                  <a:srgbClr val="3333CC"/>
                </a:solidFill>
              </a:rPr>
              <a:t>段码线</a:t>
            </a:r>
            <a:r>
              <a:rPr lang="zh-CN" altLang="en-US" dirty="0" smtClean="0"/>
              <a:t>。</a:t>
            </a:r>
            <a:r>
              <a:rPr lang="zh-CN" altLang="en-US" b="1" dirty="0" smtClean="0">
                <a:solidFill>
                  <a:srgbClr val="FF3300"/>
                </a:solidFill>
              </a:rPr>
              <a:t>段码线控制</a:t>
            </a:r>
            <a:r>
              <a:rPr lang="zh-CN" altLang="en-US" dirty="0" smtClean="0"/>
              <a:t>显示</a:t>
            </a:r>
            <a:r>
              <a:rPr lang="zh-CN" altLang="en-US" b="1" dirty="0" smtClean="0">
                <a:solidFill>
                  <a:srgbClr val="3333CC"/>
                </a:solidFill>
              </a:rPr>
              <a:t>字型</a:t>
            </a:r>
            <a:r>
              <a:rPr lang="zh-CN" altLang="en-US" dirty="0" smtClean="0"/>
              <a:t>，而</a:t>
            </a:r>
            <a:r>
              <a:rPr lang="zh-CN" altLang="en-US" b="1" dirty="0" smtClean="0">
                <a:solidFill>
                  <a:srgbClr val="3333CC"/>
                </a:solidFill>
              </a:rPr>
              <a:t>位选线</a:t>
            </a:r>
            <a:r>
              <a:rPr lang="zh-CN" altLang="en-US" dirty="0" smtClean="0"/>
              <a:t>控制着该显示位的</a:t>
            </a:r>
            <a:r>
              <a:rPr lang="en-US" altLang="zh-CN" dirty="0" smtClean="0">
                <a:ea typeface="宋体" pitchFamily="2" charset="-122"/>
              </a:rPr>
              <a:t>LED</a:t>
            </a:r>
            <a:r>
              <a:rPr lang="zh-CN" altLang="en-US" dirty="0" smtClean="0"/>
              <a:t>数码管的</a:t>
            </a:r>
            <a:r>
              <a:rPr lang="zh-CN" altLang="en-US" b="1" dirty="0" smtClean="0">
                <a:solidFill>
                  <a:srgbClr val="3333CC"/>
                </a:solidFill>
              </a:rPr>
              <a:t>亮或暗</a:t>
            </a:r>
            <a:r>
              <a:rPr lang="zh-CN" altLang="en-US" dirty="0" smtClean="0"/>
              <a:t>。</a:t>
            </a:r>
            <a:endParaRPr lang="en-US" altLang="zh-CN" dirty="0" smtClean="0"/>
          </a:p>
          <a:p>
            <a:pPr indent="14288" eaLnBrk="1" hangingPunct="1">
              <a:lnSpc>
                <a:spcPct val="130000"/>
              </a:lnSpc>
            </a:pPr>
            <a:endParaRPr lang="en-US" altLang="zh-CN" dirty="0" smtClean="0"/>
          </a:p>
          <a:p>
            <a:pPr indent="14288" eaLnBrk="1" hangingPunct="1">
              <a:lnSpc>
                <a:spcPct val="130000"/>
              </a:lnSpc>
            </a:pPr>
            <a:endParaRPr lang="en-US" altLang="zh-CN" dirty="0" smtClean="0"/>
          </a:p>
          <a:p>
            <a:pPr indent="14288" eaLnBrk="1" hangingPunct="1">
              <a:lnSpc>
                <a:spcPct val="130000"/>
              </a:lnSpc>
            </a:pPr>
            <a:endParaRPr lang="en-US" altLang="zh-CN" dirty="0" smtClean="0"/>
          </a:p>
          <a:p>
            <a:pPr indent="14288" eaLnBrk="1" hangingPunct="1">
              <a:lnSpc>
                <a:spcPct val="130000"/>
              </a:lnSpc>
            </a:pPr>
            <a:endParaRPr lang="en-US" altLang="zh-CN" dirty="0" smtClean="0"/>
          </a:p>
          <a:p>
            <a:pPr indent="14288" eaLnBrk="1" hangingPunct="1">
              <a:lnSpc>
                <a:spcPct val="130000"/>
              </a:lnSpc>
            </a:pPr>
            <a:endParaRPr lang="en-US" altLang="zh-CN" dirty="0" smtClean="0"/>
          </a:p>
          <a:p>
            <a:pPr indent="14288" eaLnBrk="1" hangingPunct="1">
              <a:lnSpc>
                <a:spcPct val="130000"/>
              </a:lnSpc>
            </a:pPr>
            <a:endParaRPr lang="en-US" altLang="zh-CN" dirty="0" smtClean="0"/>
          </a:p>
          <a:p>
            <a:pPr indent="14288" eaLnBrk="1" hangingPunct="1">
              <a:lnSpc>
                <a:spcPct val="130000"/>
              </a:lnSpc>
            </a:pPr>
            <a:r>
              <a:rPr lang="en-US" altLang="zh-CN" dirty="0" smtClean="0"/>
              <a:t>		</a:t>
            </a:r>
            <a:endParaRPr lang="zh-CN" altLang="en-US" sz="2000" dirty="0" smtClean="0">
              <a:solidFill>
                <a:srgbClr val="0000FF"/>
              </a:solidFill>
            </a:endParaRPr>
          </a:p>
        </p:txBody>
      </p:sp>
      <p:pic>
        <p:nvPicPr>
          <p:cNvPr id="25611" name="Picture 11" descr="1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4075" y="2565400"/>
            <a:ext cx="4968875" cy="3454400"/>
          </a:xfrm>
          <a:prstGeom prst="rect">
            <a:avLst/>
          </a:prstGeom>
          <a:noFill/>
          <a:extLst>
            <a:ext uri="{909E8E84-426E-40DD-AFC4-6F175D3DCCD1}">
              <a14:hiddenFill xmlns:a14="http://schemas.microsoft.com/office/drawing/2010/main">
                <a:solidFill>
                  <a:srgbClr val="FFFFFF"/>
                </a:solidFill>
              </a14:hiddenFill>
            </a:ext>
          </a:extLst>
        </p:spPr>
      </p:pic>
      <p:sp>
        <p:nvSpPr>
          <p:cNvPr id="25612" name="Rectangle 12"/>
          <p:cNvSpPr>
            <a:spLocks noChangeArrowheads="1"/>
          </p:cNvSpPr>
          <p:nvPr/>
        </p:nvSpPr>
        <p:spPr bwMode="auto">
          <a:xfrm>
            <a:off x="2420373" y="6078538"/>
            <a:ext cx="451598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a:solidFill>
                  <a:srgbClr val="FF0000"/>
                </a:solidFill>
              </a:rPr>
              <a:t>图</a:t>
            </a:r>
            <a:r>
              <a:rPr lang="en-US" altLang="zh-CN" sz="2000" b="1" dirty="0" smtClean="0">
                <a:solidFill>
                  <a:srgbClr val="FF0000"/>
                </a:solidFill>
              </a:rPr>
              <a:t>13-2</a:t>
            </a:r>
            <a:r>
              <a:rPr lang="en-US" altLang="zh-CN" sz="2000" dirty="0" smtClean="0">
                <a:solidFill>
                  <a:srgbClr val="0000FF"/>
                </a:solidFill>
              </a:rPr>
              <a:t>     </a:t>
            </a:r>
            <a:r>
              <a:rPr lang="en-US" altLang="zh-CN" sz="2000" dirty="0">
                <a:solidFill>
                  <a:srgbClr val="0000FF"/>
                </a:solidFill>
              </a:rPr>
              <a:t>4</a:t>
            </a:r>
            <a:r>
              <a:rPr lang="zh-CN" altLang="en-US" sz="2000" dirty="0">
                <a:solidFill>
                  <a:srgbClr val="0000FF"/>
                </a:solidFill>
              </a:rPr>
              <a:t>位</a:t>
            </a:r>
            <a:r>
              <a:rPr lang="en-US" altLang="zh-CN" sz="2000" dirty="0">
                <a:solidFill>
                  <a:srgbClr val="0000FF"/>
                </a:solidFill>
              </a:rPr>
              <a:t>LED</a:t>
            </a:r>
            <a:r>
              <a:rPr lang="zh-CN" altLang="en-US" sz="2000" dirty="0">
                <a:solidFill>
                  <a:srgbClr val="0000FF"/>
                </a:solidFill>
              </a:rPr>
              <a:t>数码管的结构原理图</a:t>
            </a:r>
          </a:p>
        </p:txBody>
      </p:sp>
    </p:spTree>
    <p:extLst>
      <p:ext uri="{BB962C8B-B14F-4D97-AF65-F5344CB8AC3E}">
        <p14:creationId xmlns:p14="http://schemas.microsoft.com/office/powerpoint/2010/main" val="13332592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8A0BD3C5-442F-47DF-86A8-AEC765E0FC9D}" type="slidenum">
              <a:rPr lang="zh-CN" altLang="en-US"/>
              <a:pPr>
                <a:defRPr/>
              </a:pPr>
              <a:t>10</a:t>
            </a:fld>
            <a:endParaRPr lang="en-US" altLang="zh-CN"/>
          </a:p>
        </p:txBody>
      </p:sp>
      <p:sp>
        <p:nvSpPr>
          <p:cNvPr id="26626" name="内容占位符 1"/>
          <p:cNvSpPr>
            <a:spLocks noGrp="1"/>
          </p:cNvSpPr>
          <p:nvPr>
            <p:ph/>
          </p:nvPr>
        </p:nvSpPr>
        <p:spPr/>
        <p:txBody>
          <a:bodyPr/>
          <a:lstStyle/>
          <a:p>
            <a:pPr eaLnBrk="1" hangingPunct="1">
              <a:lnSpc>
                <a:spcPct val="150000"/>
              </a:lnSpc>
            </a:pPr>
            <a:r>
              <a:rPr lang="en-US" altLang="zh-CN" dirty="0" smtClean="0">
                <a:ea typeface="宋体" pitchFamily="2" charset="-122"/>
              </a:rPr>
              <a:t>LED</a:t>
            </a:r>
            <a:r>
              <a:rPr lang="zh-CN" altLang="en-US" dirty="0" smtClean="0"/>
              <a:t>数码管有</a:t>
            </a:r>
            <a:r>
              <a:rPr lang="zh-CN" altLang="en-US" b="1" dirty="0" smtClean="0">
                <a:solidFill>
                  <a:srgbClr val="FF3300"/>
                </a:solidFill>
              </a:rPr>
              <a:t>静态显示</a:t>
            </a:r>
            <a:r>
              <a:rPr lang="zh-CN" altLang="en-US" dirty="0" smtClean="0"/>
              <a:t>和</a:t>
            </a:r>
            <a:r>
              <a:rPr lang="zh-CN" altLang="en-US" b="1" dirty="0" smtClean="0">
                <a:solidFill>
                  <a:srgbClr val="FF3300"/>
                </a:solidFill>
              </a:rPr>
              <a:t>动态显示</a:t>
            </a:r>
            <a:r>
              <a:rPr lang="zh-CN" altLang="en-US" b="1" dirty="0" smtClean="0">
                <a:solidFill>
                  <a:srgbClr val="0000FF"/>
                </a:solidFill>
              </a:rPr>
              <a:t>两种显示方式</a:t>
            </a:r>
            <a:r>
              <a:rPr lang="zh-CN" altLang="en-US" dirty="0" smtClean="0"/>
              <a:t>。</a:t>
            </a:r>
          </a:p>
          <a:p>
            <a:pPr eaLnBrk="1" hangingPunct="1">
              <a:lnSpc>
                <a:spcPct val="150000"/>
              </a:lnSpc>
            </a:pPr>
            <a:r>
              <a:rPr lang="en-US" altLang="zh-CN" b="1" dirty="0" smtClean="0">
                <a:solidFill>
                  <a:srgbClr val="FF3300"/>
                </a:solidFill>
                <a:ea typeface="宋体" pitchFamily="2" charset="-122"/>
              </a:rPr>
              <a:t>1</a:t>
            </a:r>
            <a:r>
              <a:rPr lang="zh-CN" altLang="en-US" b="1" dirty="0" smtClean="0">
                <a:solidFill>
                  <a:srgbClr val="FF3300"/>
                </a:solidFill>
              </a:rPr>
              <a:t>．</a:t>
            </a:r>
            <a:r>
              <a:rPr lang="en-US" altLang="zh-CN" b="1" dirty="0" smtClean="0">
                <a:solidFill>
                  <a:srgbClr val="FF3300"/>
                </a:solidFill>
                <a:ea typeface="宋体" pitchFamily="2" charset="-122"/>
              </a:rPr>
              <a:t>LED</a:t>
            </a:r>
            <a:r>
              <a:rPr lang="zh-CN" altLang="en-US" b="1" dirty="0" smtClean="0">
                <a:solidFill>
                  <a:srgbClr val="FF3300"/>
                </a:solidFill>
              </a:rPr>
              <a:t>静态显示方式</a:t>
            </a:r>
          </a:p>
          <a:p>
            <a:pPr eaLnBrk="1" hangingPunct="1">
              <a:lnSpc>
                <a:spcPct val="150000"/>
              </a:lnSpc>
            </a:pPr>
            <a:r>
              <a:rPr lang="zh-CN" altLang="en-US" dirty="0" smtClean="0"/>
              <a:t>无论多少位</a:t>
            </a:r>
            <a:r>
              <a:rPr lang="en-US" altLang="zh-CN" dirty="0" smtClean="0">
                <a:ea typeface="宋体" pitchFamily="2" charset="-122"/>
              </a:rPr>
              <a:t>LED</a:t>
            </a:r>
            <a:r>
              <a:rPr lang="zh-CN" altLang="en-US" dirty="0" smtClean="0"/>
              <a:t>数码管，</a:t>
            </a:r>
            <a:r>
              <a:rPr lang="zh-CN" altLang="en-US" b="1" dirty="0" smtClean="0">
                <a:solidFill>
                  <a:srgbClr val="3333CC"/>
                </a:solidFill>
              </a:rPr>
              <a:t>同时处于显示状态</a:t>
            </a:r>
            <a:r>
              <a:rPr lang="zh-CN" altLang="en-US" dirty="0" smtClean="0"/>
              <a:t>。</a:t>
            </a:r>
          </a:p>
          <a:p>
            <a:pPr eaLnBrk="1" hangingPunct="1">
              <a:lnSpc>
                <a:spcPct val="150000"/>
              </a:lnSpc>
            </a:pPr>
            <a:r>
              <a:rPr lang="zh-CN" altLang="en-US" dirty="0" smtClean="0"/>
              <a:t>静态显示方式，各位的</a:t>
            </a:r>
            <a:r>
              <a:rPr lang="zh-CN" altLang="en-US" b="1" dirty="0" smtClean="0">
                <a:solidFill>
                  <a:srgbClr val="FF3300"/>
                </a:solidFill>
              </a:rPr>
              <a:t>共阴极（或共阳极）连接在一起</a:t>
            </a:r>
            <a:r>
              <a:rPr lang="zh-CN" altLang="en-US" dirty="0" smtClean="0"/>
              <a:t>并接地（或接</a:t>
            </a:r>
            <a:r>
              <a:rPr lang="en-US" altLang="zh-CN" dirty="0" smtClean="0">
                <a:ea typeface="宋体" pitchFamily="2" charset="-122"/>
              </a:rPr>
              <a:t>+5V</a:t>
            </a:r>
            <a:r>
              <a:rPr lang="zh-CN" altLang="en-US" dirty="0" smtClean="0"/>
              <a:t>）；每位的</a:t>
            </a:r>
            <a:r>
              <a:rPr lang="zh-CN" altLang="en-US" b="1" dirty="0" smtClean="0">
                <a:solidFill>
                  <a:srgbClr val="3333CC"/>
                </a:solidFill>
              </a:rPr>
              <a:t>段码线（</a:t>
            </a:r>
            <a:r>
              <a:rPr lang="en-US" altLang="zh-CN" b="1" dirty="0" err="1" smtClean="0">
                <a:solidFill>
                  <a:srgbClr val="3333CC"/>
                </a:solidFill>
                <a:ea typeface="宋体" pitchFamily="2" charset="-122"/>
              </a:rPr>
              <a:t>a~dp</a:t>
            </a:r>
            <a:r>
              <a:rPr lang="zh-CN" altLang="en-US" b="1" dirty="0" smtClean="0">
                <a:solidFill>
                  <a:srgbClr val="3333CC"/>
                </a:solidFill>
              </a:rPr>
              <a:t>）分别与一个</a:t>
            </a:r>
            <a:r>
              <a:rPr lang="en-US" altLang="zh-CN" b="1" dirty="0" smtClean="0">
                <a:solidFill>
                  <a:srgbClr val="3333CC"/>
                </a:solidFill>
                <a:ea typeface="宋体" pitchFamily="2" charset="-122"/>
              </a:rPr>
              <a:t>8</a:t>
            </a:r>
            <a:r>
              <a:rPr lang="zh-CN" altLang="en-US" b="1" dirty="0" smtClean="0">
                <a:solidFill>
                  <a:srgbClr val="3333CC"/>
                </a:solidFill>
              </a:rPr>
              <a:t>位的</a:t>
            </a:r>
            <a:r>
              <a:rPr lang="en-US" altLang="zh-CN" b="1" dirty="0" smtClean="0">
                <a:solidFill>
                  <a:srgbClr val="3333CC"/>
                </a:solidFill>
                <a:ea typeface="宋体" pitchFamily="2" charset="-122"/>
              </a:rPr>
              <a:t>I/O</a:t>
            </a:r>
            <a:r>
              <a:rPr lang="zh-CN" altLang="en-US" b="1" dirty="0" smtClean="0">
                <a:solidFill>
                  <a:srgbClr val="3333CC"/>
                </a:solidFill>
              </a:rPr>
              <a:t>口锁存器输出相连。</a:t>
            </a:r>
            <a:r>
              <a:rPr lang="zh-CN" altLang="en-US" dirty="0" smtClean="0"/>
              <a:t>如果送往各个</a:t>
            </a:r>
            <a:r>
              <a:rPr lang="en-US" altLang="zh-CN" dirty="0" smtClean="0">
                <a:ea typeface="宋体" pitchFamily="2" charset="-122"/>
              </a:rPr>
              <a:t>LED</a:t>
            </a:r>
            <a:r>
              <a:rPr lang="zh-CN" altLang="en-US" dirty="0" smtClean="0"/>
              <a:t>数码管所显示字符的段码一经确定，则相应</a:t>
            </a:r>
            <a:r>
              <a:rPr lang="en-US" altLang="zh-CN" b="1" dirty="0" smtClean="0">
                <a:solidFill>
                  <a:srgbClr val="3333CC"/>
                </a:solidFill>
                <a:ea typeface="宋体" pitchFamily="2" charset="-122"/>
              </a:rPr>
              <a:t>I/O</a:t>
            </a:r>
            <a:r>
              <a:rPr lang="zh-CN" altLang="en-US" b="1" dirty="0" smtClean="0">
                <a:solidFill>
                  <a:srgbClr val="3333CC"/>
                </a:solidFill>
              </a:rPr>
              <a:t>口锁存器锁存的段码输出将维持不变</a:t>
            </a:r>
            <a:r>
              <a:rPr lang="zh-CN" altLang="en-US" dirty="0" smtClean="0"/>
              <a:t>，直到送入另一个字符的段码为止。正因为如此，静态显示方式的显示无闪烁，亮度都较高，</a:t>
            </a:r>
            <a:r>
              <a:rPr lang="zh-CN" altLang="en-US" b="1" dirty="0" smtClean="0">
                <a:solidFill>
                  <a:srgbClr val="3333CC"/>
                </a:solidFill>
              </a:rPr>
              <a:t>软件控制比较容易</a:t>
            </a:r>
            <a:r>
              <a:rPr lang="zh-CN" altLang="en-US" dirty="0" smtClean="0"/>
              <a:t>。</a:t>
            </a:r>
          </a:p>
          <a:p>
            <a:pPr eaLnBrk="1" hangingPunct="1">
              <a:lnSpc>
                <a:spcPct val="150000"/>
              </a:lnSpc>
            </a:pPr>
            <a:endParaRPr lang="zh-CN" altLang="en-US" dirty="0" smtClean="0"/>
          </a:p>
        </p:txBody>
      </p:sp>
    </p:spTree>
    <p:extLst>
      <p:ext uri="{BB962C8B-B14F-4D97-AF65-F5344CB8AC3E}">
        <p14:creationId xmlns:p14="http://schemas.microsoft.com/office/powerpoint/2010/main" val="12410805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345BCC45-7DAE-40B2-81A2-A8EDE2549E74}" type="slidenum">
              <a:rPr lang="zh-CN" altLang="en-US"/>
              <a:pPr>
                <a:defRPr/>
              </a:pPr>
              <a:t>11</a:t>
            </a:fld>
            <a:endParaRPr lang="en-US" altLang="zh-CN"/>
          </a:p>
        </p:txBody>
      </p:sp>
      <p:sp>
        <p:nvSpPr>
          <p:cNvPr id="27650" name="内容占位符 1"/>
          <p:cNvSpPr>
            <a:spLocks noGrp="1"/>
          </p:cNvSpPr>
          <p:nvPr>
            <p:ph/>
          </p:nvPr>
        </p:nvSpPr>
        <p:spPr/>
        <p:txBody>
          <a:bodyPr/>
          <a:lstStyle/>
          <a:p>
            <a:pPr eaLnBrk="1" hangingPunct="1">
              <a:lnSpc>
                <a:spcPct val="150000"/>
              </a:lnSpc>
            </a:pPr>
            <a:r>
              <a:rPr lang="zh-CN" altLang="en-US" b="1" dirty="0" smtClean="0">
                <a:solidFill>
                  <a:srgbClr val="FF3300"/>
                </a:solidFill>
                <a:hlinkClick r:id="" action="ppaction://hlinkshowjump?jump=nextslide"/>
              </a:rPr>
              <a:t>图</a:t>
            </a:r>
            <a:r>
              <a:rPr lang="en-US" altLang="zh-CN" b="1" dirty="0" smtClean="0">
                <a:solidFill>
                  <a:srgbClr val="FF3300"/>
                </a:solidFill>
                <a:ea typeface="宋体" pitchFamily="2" charset="-122"/>
                <a:hlinkClick r:id="" action="ppaction://hlinkshowjump?jump=nextslide"/>
              </a:rPr>
              <a:t>13-3</a:t>
            </a:r>
            <a:r>
              <a:rPr lang="zh-CN" altLang="en-US" dirty="0" smtClean="0"/>
              <a:t>为</a:t>
            </a:r>
            <a:r>
              <a:rPr lang="en-US" altLang="zh-CN" dirty="0" smtClean="0">
                <a:ea typeface="宋体" pitchFamily="2" charset="-122"/>
              </a:rPr>
              <a:t>4</a:t>
            </a:r>
            <a:r>
              <a:rPr lang="zh-CN" altLang="en-US" dirty="0" smtClean="0"/>
              <a:t>位</a:t>
            </a:r>
            <a:r>
              <a:rPr lang="en-US" altLang="zh-CN" dirty="0" smtClean="0">
                <a:ea typeface="宋体" pitchFamily="2" charset="-122"/>
              </a:rPr>
              <a:t>LED</a:t>
            </a:r>
            <a:r>
              <a:rPr lang="zh-CN" altLang="en-US" dirty="0" smtClean="0"/>
              <a:t>数码管静态显示器电路，各位可独立显示，</a:t>
            </a:r>
            <a:r>
              <a:rPr lang="zh-CN" altLang="en-US" b="1" dirty="0" smtClean="0">
                <a:solidFill>
                  <a:srgbClr val="3333CC"/>
                </a:solidFill>
              </a:rPr>
              <a:t>静态显示方式接口编程容易，但是占用口线较多。</a:t>
            </a:r>
            <a:r>
              <a:rPr lang="zh-CN" altLang="en-US" b="1" dirty="0" smtClean="0">
                <a:solidFill>
                  <a:srgbClr val="FF3300"/>
                </a:solidFill>
              </a:rPr>
              <a:t>对</a:t>
            </a:r>
            <a:r>
              <a:rPr lang="zh-CN" altLang="en-US" b="1" dirty="0" smtClean="0">
                <a:solidFill>
                  <a:srgbClr val="FF3300"/>
                </a:solidFill>
                <a:hlinkClick r:id="" action="ppaction://hlinkshowjump?jump=nextslide"/>
              </a:rPr>
              <a:t>图</a:t>
            </a:r>
            <a:r>
              <a:rPr lang="en-US" altLang="zh-CN" b="1" dirty="0" smtClean="0">
                <a:solidFill>
                  <a:srgbClr val="FF3300"/>
                </a:solidFill>
                <a:ea typeface="宋体" pitchFamily="2" charset="-122"/>
                <a:hlinkClick r:id="" action="ppaction://hlinkshowjump?jump=nextslide"/>
              </a:rPr>
              <a:t>13-3</a:t>
            </a:r>
            <a:r>
              <a:rPr lang="zh-CN" altLang="en-US" b="1" dirty="0" smtClean="0">
                <a:solidFill>
                  <a:srgbClr val="FF3300"/>
                </a:solidFill>
              </a:rPr>
              <a:t>电路</a:t>
            </a:r>
            <a:r>
              <a:rPr lang="zh-CN" altLang="en-US" dirty="0" smtClean="0"/>
              <a:t>，若用</a:t>
            </a:r>
            <a:r>
              <a:rPr lang="en-US" altLang="zh-CN" dirty="0" smtClean="0">
                <a:ea typeface="宋体" pitchFamily="2" charset="-122"/>
              </a:rPr>
              <a:t>I/O</a:t>
            </a:r>
            <a:r>
              <a:rPr lang="zh-CN" altLang="en-US" dirty="0" smtClean="0"/>
              <a:t>口线接口，</a:t>
            </a:r>
            <a:r>
              <a:rPr lang="zh-CN" altLang="en-US" b="1" dirty="0" smtClean="0">
                <a:solidFill>
                  <a:srgbClr val="3333CC"/>
                </a:solidFill>
              </a:rPr>
              <a:t>要占用</a:t>
            </a:r>
            <a:r>
              <a:rPr lang="en-US" altLang="zh-CN" b="1" dirty="0" smtClean="0">
                <a:solidFill>
                  <a:srgbClr val="3333CC"/>
                </a:solidFill>
                <a:ea typeface="宋体" pitchFamily="2" charset="-122"/>
              </a:rPr>
              <a:t>4</a:t>
            </a:r>
            <a:r>
              <a:rPr lang="zh-CN" altLang="en-US" b="1" dirty="0" smtClean="0">
                <a:solidFill>
                  <a:srgbClr val="3333CC"/>
                </a:solidFill>
              </a:rPr>
              <a:t>个</a:t>
            </a:r>
            <a:r>
              <a:rPr lang="en-US" altLang="zh-CN" b="1" dirty="0" smtClean="0">
                <a:solidFill>
                  <a:srgbClr val="3333CC"/>
                </a:solidFill>
                <a:ea typeface="宋体" pitchFamily="2" charset="-122"/>
              </a:rPr>
              <a:t>8</a:t>
            </a:r>
            <a:r>
              <a:rPr lang="zh-CN" altLang="en-US" b="1" dirty="0" smtClean="0">
                <a:solidFill>
                  <a:srgbClr val="3333CC"/>
                </a:solidFill>
              </a:rPr>
              <a:t>位</a:t>
            </a:r>
            <a:r>
              <a:rPr lang="en-US" altLang="zh-CN" b="1" dirty="0" smtClean="0">
                <a:solidFill>
                  <a:srgbClr val="3333CC"/>
                </a:solidFill>
                <a:ea typeface="宋体" pitchFamily="2" charset="-122"/>
              </a:rPr>
              <a:t>I/O</a:t>
            </a:r>
            <a:r>
              <a:rPr lang="zh-CN" altLang="en-US" b="1" dirty="0" smtClean="0">
                <a:solidFill>
                  <a:srgbClr val="3333CC"/>
                </a:solidFill>
              </a:rPr>
              <a:t>口</a:t>
            </a:r>
            <a:r>
              <a:rPr lang="zh-CN" altLang="en-US" dirty="0" smtClean="0"/>
              <a:t>。因此在</a:t>
            </a:r>
            <a:r>
              <a:rPr lang="zh-CN" altLang="en-US" b="1" dirty="0" smtClean="0">
                <a:solidFill>
                  <a:srgbClr val="3333CC"/>
                </a:solidFill>
              </a:rPr>
              <a:t>显示位数较多</a:t>
            </a:r>
            <a:r>
              <a:rPr lang="zh-CN" altLang="en-US" dirty="0" smtClean="0"/>
              <a:t>的情况下，</a:t>
            </a:r>
            <a:r>
              <a:rPr lang="zh-CN" altLang="en-US" b="1" dirty="0" smtClean="0">
                <a:solidFill>
                  <a:srgbClr val="3333CC"/>
                </a:solidFill>
              </a:rPr>
              <a:t>所需的电流比较大，</a:t>
            </a:r>
            <a:r>
              <a:rPr lang="zh-CN" altLang="en-US" dirty="0" smtClean="0"/>
              <a:t>对电源的要求也就随之增高，这时一般都采用动态显示方式。</a:t>
            </a:r>
          </a:p>
          <a:p>
            <a:pPr eaLnBrk="1" hangingPunct="1">
              <a:lnSpc>
                <a:spcPct val="150000"/>
              </a:lnSpc>
            </a:pPr>
            <a:endParaRPr lang="zh-CN" altLang="en-US" dirty="0" smtClean="0"/>
          </a:p>
          <a:p>
            <a:pPr eaLnBrk="1" hangingPunct="1">
              <a:lnSpc>
                <a:spcPct val="150000"/>
              </a:lnSpc>
            </a:pPr>
            <a:endParaRPr lang="zh-CN" altLang="en-US" dirty="0" smtClean="0"/>
          </a:p>
        </p:txBody>
      </p:sp>
    </p:spTree>
    <p:extLst>
      <p:ext uri="{BB962C8B-B14F-4D97-AF65-F5344CB8AC3E}">
        <p14:creationId xmlns:p14="http://schemas.microsoft.com/office/powerpoint/2010/main" val="9308232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612453C7-7BA0-48A1-B52C-A6D3A2622498}" type="slidenum">
              <a:rPr lang="zh-CN" altLang="en-US"/>
              <a:pPr>
                <a:defRPr/>
              </a:pPr>
              <a:t>12</a:t>
            </a:fld>
            <a:endParaRPr lang="en-US" altLang="zh-CN"/>
          </a:p>
        </p:txBody>
      </p:sp>
      <p:sp>
        <p:nvSpPr>
          <p:cNvPr id="28683" name="Rectangle 11"/>
          <p:cNvSpPr>
            <a:spLocks noChangeArrowheads="1"/>
          </p:cNvSpPr>
          <p:nvPr/>
        </p:nvSpPr>
        <p:spPr bwMode="auto">
          <a:xfrm>
            <a:off x="2827299" y="5781675"/>
            <a:ext cx="391485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a:solidFill>
                  <a:srgbClr val="FF0000"/>
                </a:solidFill>
              </a:rPr>
              <a:t>图</a:t>
            </a:r>
            <a:r>
              <a:rPr lang="en-US" altLang="zh-CN" sz="2000" b="1" dirty="0" smtClean="0">
                <a:solidFill>
                  <a:srgbClr val="FF0000"/>
                </a:solidFill>
              </a:rPr>
              <a:t>13-3     </a:t>
            </a:r>
            <a:r>
              <a:rPr lang="en-US" altLang="zh-CN" sz="2000" b="1" dirty="0">
                <a:solidFill>
                  <a:srgbClr val="0000FF"/>
                </a:solidFill>
              </a:rPr>
              <a:t>4</a:t>
            </a:r>
            <a:r>
              <a:rPr lang="zh-CN" altLang="en-US" sz="2000" b="1" dirty="0">
                <a:solidFill>
                  <a:srgbClr val="0000FF"/>
                </a:solidFill>
              </a:rPr>
              <a:t>位</a:t>
            </a:r>
            <a:r>
              <a:rPr lang="en-US" altLang="zh-CN" sz="2000" b="1" dirty="0">
                <a:solidFill>
                  <a:srgbClr val="0000FF"/>
                </a:solidFill>
              </a:rPr>
              <a:t>LED</a:t>
            </a:r>
            <a:r>
              <a:rPr lang="zh-CN" altLang="en-US" sz="2000" b="1" dirty="0">
                <a:solidFill>
                  <a:srgbClr val="0000FF"/>
                </a:solidFill>
              </a:rPr>
              <a:t>静态显示电路</a:t>
            </a:r>
          </a:p>
        </p:txBody>
      </p:sp>
      <p:pic>
        <p:nvPicPr>
          <p:cNvPr id="28684" name="Picture 12" descr="1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557338"/>
            <a:ext cx="6648450" cy="354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46615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7C953477-7979-4A6C-874C-56E510CE5B33}" type="slidenum">
              <a:rPr lang="zh-CN" altLang="en-US"/>
              <a:pPr>
                <a:defRPr/>
              </a:pPr>
              <a:t>13</a:t>
            </a:fld>
            <a:endParaRPr lang="en-US" altLang="zh-CN"/>
          </a:p>
        </p:txBody>
      </p:sp>
      <p:sp>
        <p:nvSpPr>
          <p:cNvPr id="29698" name="内容占位符 1"/>
          <p:cNvSpPr>
            <a:spLocks noGrp="1"/>
          </p:cNvSpPr>
          <p:nvPr>
            <p:ph/>
          </p:nvPr>
        </p:nvSpPr>
        <p:spPr>
          <a:xfrm>
            <a:off x="0" y="396875"/>
            <a:ext cx="9144000" cy="5410200"/>
          </a:xfrm>
        </p:spPr>
        <p:txBody>
          <a:bodyPr/>
          <a:lstStyle/>
          <a:p>
            <a:pPr marL="0" indent="0" algn="l" eaLnBrk="1" hangingPunct="1">
              <a:lnSpc>
                <a:spcPct val="150000"/>
              </a:lnSpc>
              <a:spcBef>
                <a:spcPts val="0"/>
              </a:spcBef>
            </a:pPr>
            <a:r>
              <a:rPr lang="en-US" altLang="zh-CN" dirty="0" smtClean="0"/>
              <a:t>        2</a:t>
            </a:r>
            <a:r>
              <a:rPr lang="zh-CN" altLang="en-US" dirty="0"/>
              <a:t>．</a:t>
            </a:r>
            <a:r>
              <a:rPr lang="en-US" altLang="zh-CN" dirty="0"/>
              <a:t>LED</a:t>
            </a:r>
            <a:r>
              <a:rPr lang="zh-CN" altLang="en-US" dirty="0"/>
              <a:t>动态显示方式</a:t>
            </a:r>
          </a:p>
          <a:p>
            <a:pPr marL="0" indent="0" algn="l" eaLnBrk="1" hangingPunct="1">
              <a:lnSpc>
                <a:spcPct val="150000"/>
              </a:lnSpc>
              <a:spcBef>
                <a:spcPts val="0"/>
              </a:spcBef>
            </a:pPr>
            <a:r>
              <a:rPr lang="zh-CN" altLang="en-US" dirty="0" smtClean="0"/>
              <a:t>        无论</a:t>
            </a:r>
            <a:r>
              <a:rPr lang="zh-CN" altLang="en-US" dirty="0"/>
              <a:t>在任何时刻只有一个</a:t>
            </a:r>
            <a:r>
              <a:rPr lang="en-US" altLang="zh-CN" dirty="0"/>
              <a:t>LED</a:t>
            </a:r>
            <a:r>
              <a:rPr lang="zh-CN" altLang="en-US" dirty="0"/>
              <a:t>数码管处于显示状态，即单片机采用“扫描”方式控制各个数码管轮流显示</a:t>
            </a:r>
            <a:r>
              <a:rPr lang="zh-CN" altLang="en-US" dirty="0" smtClean="0"/>
              <a:t>。</a:t>
            </a:r>
            <a:endParaRPr lang="en-US" altLang="zh-CN" dirty="0" smtClean="0"/>
          </a:p>
          <a:p>
            <a:pPr marL="0" indent="0" algn="l" eaLnBrk="1" hangingPunct="1">
              <a:lnSpc>
                <a:spcPct val="150000"/>
              </a:lnSpc>
              <a:spcBef>
                <a:spcPts val="0"/>
              </a:spcBef>
            </a:pPr>
            <a:r>
              <a:rPr lang="zh-CN" altLang="en-US" dirty="0" smtClean="0"/>
              <a:t>        在多位</a:t>
            </a:r>
            <a:r>
              <a:rPr lang="en-US" altLang="zh-CN" dirty="0" smtClean="0">
                <a:ea typeface="宋体" pitchFamily="2" charset="-122"/>
              </a:rPr>
              <a:t>LED</a:t>
            </a:r>
            <a:r>
              <a:rPr lang="zh-CN" altLang="en-US" dirty="0" smtClean="0"/>
              <a:t>显示时，为简化硬件电路，通常将所有显示位的</a:t>
            </a:r>
            <a:r>
              <a:rPr lang="zh-CN" altLang="en-US" b="1" dirty="0" smtClean="0">
                <a:solidFill>
                  <a:srgbClr val="FF3300"/>
                </a:solidFill>
              </a:rPr>
              <a:t>段码线的相应段</a:t>
            </a:r>
            <a:r>
              <a:rPr lang="zh-CN" altLang="en-US" dirty="0" smtClean="0"/>
              <a:t>并联在一起，由一个</a:t>
            </a:r>
            <a:r>
              <a:rPr lang="en-US" altLang="zh-CN" dirty="0" smtClean="0">
                <a:ea typeface="宋体" pitchFamily="2" charset="-122"/>
              </a:rPr>
              <a:t>8</a:t>
            </a:r>
            <a:r>
              <a:rPr lang="zh-CN" altLang="en-US" dirty="0" smtClean="0"/>
              <a:t>位</a:t>
            </a:r>
            <a:r>
              <a:rPr lang="en-US" altLang="zh-CN" dirty="0" smtClean="0">
                <a:ea typeface="宋体" pitchFamily="2" charset="-122"/>
              </a:rPr>
              <a:t>I/O</a:t>
            </a:r>
            <a:r>
              <a:rPr lang="zh-CN" altLang="en-US" dirty="0" smtClean="0"/>
              <a:t>口控制，而各位的共阳极或共阴极分别由相应的</a:t>
            </a:r>
            <a:r>
              <a:rPr lang="en-US" altLang="zh-CN" dirty="0" smtClean="0">
                <a:ea typeface="宋体" pitchFamily="2" charset="-122"/>
              </a:rPr>
              <a:t>I/O</a:t>
            </a:r>
            <a:r>
              <a:rPr lang="zh-CN" altLang="en-US" dirty="0" smtClean="0"/>
              <a:t>线控制，形成各位的分时选通。</a:t>
            </a:r>
          </a:p>
          <a:p>
            <a:pPr marL="0" indent="0" algn="l" eaLnBrk="1" hangingPunct="1">
              <a:lnSpc>
                <a:spcPct val="150000"/>
              </a:lnSpc>
              <a:spcBef>
                <a:spcPts val="0"/>
              </a:spcBef>
            </a:pPr>
            <a:r>
              <a:rPr lang="zh-CN" altLang="en-US" b="1" dirty="0" smtClean="0">
                <a:solidFill>
                  <a:srgbClr val="FF3300"/>
                </a:solidFill>
                <a:hlinkClick r:id="" action="ppaction://hlinkshowjump?jump=nextslide"/>
              </a:rPr>
              <a:t>图</a:t>
            </a:r>
            <a:r>
              <a:rPr lang="en-US" altLang="zh-CN" b="1" dirty="0" smtClean="0">
                <a:solidFill>
                  <a:srgbClr val="FF3300"/>
                </a:solidFill>
                <a:ea typeface="宋体" pitchFamily="2" charset="-122"/>
                <a:hlinkClick r:id="" action="ppaction://hlinkshowjump?jump=nextslide"/>
              </a:rPr>
              <a:t>13-4</a:t>
            </a:r>
            <a:r>
              <a:rPr lang="zh-CN" altLang="en-US" dirty="0" smtClean="0"/>
              <a:t>所示为一个</a:t>
            </a:r>
            <a:r>
              <a:rPr lang="en-US" altLang="zh-CN" dirty="0" smtClean="0">
                <a:ea typeface="宋体" pitchFamily="2" charset="-122"/>
              </a:rPr>
              <a:t>4</a:t>
            </a:r>
            <a:r>
              <a:rPr lang="zh-CN" altLang="en-US" dirty="0" smtClean="0"/>
              <a:t>位</a:t>
            </a:r>
            <a:r>
              <a:rPr lang="en-US" altLang="zh-CN" dirty="0" smtClean="0">
                <a:ea typeface="宋体" pitchFamily="2" charset="-122"/>
              </a:rPr>
              <a:t>8</a:t>
            </a:r>
            <a:r>
              <a:rPr lang="zh-CN" altLang="en-US" dirty="0" smtClean="0"/>
              <a:t>段</a:t>
            </a:r>
            <a:r>
              <a:rPr lang="en-US" altLang="zh-CN" dirty="0" smtClean="0">
                <a:ea typeface="宋体" pitchFamily="2" charset="-122"/>
              </a:rPr>
              <a:t>LED</a:t>
            </a:r>
            <a:r>
              <a:rPr lang="zh-CN" altLang="en-US" dirty="0" smtClean="0"/>
              <a:t>动态显示电路。其中段码线占用一个</a:t>
            </a:r>
            <a:r>
              <a:rPr lang="en-US" altLang="zh-CN" dirty="0" smtClean="0">
                <a:ea typeface="宋体" pitchFamily="2" charset="-122"/>
              </a:rPr>
              <a:t>8</a:t>
            </a:r>
            <a:r>
              <a:rPr lang="zh-CN" altLang="en-US" dirty="0" smtClean="0"/>
              <a:t>位</a:t>
            </a:r>
            <a:r>
              <a:rPr lang="en-US" altLang="zh-CN" dirty="0" smtClean="0">
                <a:ea typeface="宋体" pitchFamily="2" charset="-122"/>
              </a:rPr>
              <a:t>I/O</a:t>
            </a:r>
            <a:r>
              <a:rPr lang="zh-CN" altLang="en-US" dirty="0" smtClean="0"/>
              <a:t>口，而位选线占用一个</a:t>
            </a:r>
            <a:r>
              <a:rPr lang="en-US" altLang="zh-CN" dirty="0" smtClean="0">
                <a:ea typeface="宋体" pitchFamily="2" charset="-122"/>
              </a:rPr>
              <a:t>4</a:t>
            </a:r>
            <a:r>
              <a:rPr lang="zh-CN" altLang="en-US" dirty="0" smtClean="0"/>
              <a:t>位</a:t>
            </a:r>
            <a:r>
              <a:rPr lang="en-US" altLang="zh-CN" dirty="0" smtClean="0">
                <a:ea typeface="宋体" pitchFamily="2" charset="-122"/>
              </a:rPr>
              <a:t>I/O</a:t>
            </a:r>
            <a:r>
              <a:rPr lang="zh-CN" altLang="en-US" dirty="0" smtClean="0"/>
              <a:t>口。必须采用动态的“扫描</a:t>
            </a:r>
            <a:r>
              <a:rPr lang="zh-CN" altLang="en-US" dirty="0" smtClean="0">
                <a:ea typeface="宋体" pitchFamily="2" charset="-122"/>
              </a:rPr>
              <a:t>”</a:t>
            </a:r>
            <a:r>
              <a:rPr lang="zh-CN" altLang="en-US" dirty="0" smtClean="0"/>
              <a:t>显示方式。即在某一时刻，只让某一位的位选线处于选通状态，而其他各位的位选线处于关闭状态，同时，段码线上输出相应位要有显示的字符的段码。</a:t>
            </a:r>
          </a:p>
          <a:p>
            <a:pPr eaLnBrk="1" hangingPunct="1">
              <a:lnSpc>
                <a:spcPct val="150000"/>
              </a:lnSpc>
            </a:pPr>
            <a:endParaRPr lang="zh-CN" altLang="en-US" dirty="0" smtClean="0"/>
          </a:p>
        </p:txBody>
      </p:sp>
    </p:spTree>
    <p:extLst>
      <p:ext uri="{BB962C8B-B14F-4D97-AF65-F5344CB8AC3E}">
        <p14:creationId xmlns:p14="http://schemas.microsoft.com/office/powerpoint/2010/main" val="42488287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D723DC2A-0C15-44D3-AB42-5C52F3CD4002}" type="slidenum">
              <a:rPr lang="zh-CN" altLang="en-US"/>
              <a:pPr>
                <a:defRPr/>
              </a:pPr>
              <a:t>14</a:t>
            </a:fld>
            <a:endParaRPr lang="en-US" altLang="zh-CN"/>
          </a:p>
        </p:txBody>
      </p:sp>
      <p:sp>
        <p:nvSpPr>
          <p:cNvPr id="30731" name="Rectangle 11"/>
          <p:cNvSpPr>
            <a:spLocks noChangeArrowheads="1"/>
          </p:cNvSpPr>
          <p:nvPr/>
        </p:nvSpPr>
        <p:spPr bwMode="auto">
          <a:xfrm>
            <a:off x="2609461" y="5734050"/>
            <a:ext cx="431560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20000"/>
              </a:spcBef>
              <a:buClr>
                <a:schemeClr val="bg2"/>
              </a:buClr>
              <a:buSzPct val="75000"/>
              <a:buFont typeface="Wingdings" pitchFamily="2" charset="2"/>
              <a:buNone/>
            </a:pPr>
            <a:r>
              <a:rPr lang="zh-CN" altLang="en-US" sz="2000" b="1" dirty="0">
                <a:solidFill>
                  <a:srgbClr val="FF0000"/>
                </a:solidFill>
              </a:rPr>
              <a:t>图</a:t>
            </a:r>
            <a:r>
              <a:rPr lang="en-US" altLang="zh-CN" sz="2000" b="1" dirty="0" smtClean="0">
                <a:solidFill>
                  <a:srgbClr val="FF0000"/>
                </a:solidFill>
              </a:rPr>
              <a:t>13-4</a:t>
            </a:r>
            <a:r>
              <a:rPr lang="en-US" altLang="zh-CN" sz="2000" b="1" dirty="0" smtClean="0">
                <a:solidFill>
                  <a:srgbClr val="0000FF"/>
                </a:solidFill>
              </a:rPr>
              <a:t>     </a:t>
            </a:r>
            <a:r>
              <a:rPr lang="en-US" altLang="zh-CN" sz="2000" b="1" dirty="0">
                <a:solidFill>
                  <a:srgbClr val="0000FF"/>
                </a:solidFill>
              </a:rPr>
              <a:t>4</a:t>
            </a:r>
            <a:r>
              <a:rPr lang="zh-CN" altLang="en-US" sz="2000" b="1" dirty="0">
                <a:solidFill>
                  <a:srgbClr val="0000FF"/>
                </a:solidFill>
              </a:rPr>
              <a:t>位</a:t>
            </a:r>
            <a:r>
              <a:rPr lang="en-US" altLang="zh-CN" sz="2000" b="1" dirty="0">
                <a:solidFill>
                  <a:srgbClr val="0000FF"/>
                </a:solidFill>
              </a:rPr>
              <a:t>8</a:t>
            </a:r>
            <a:r>
              <a:rPr lang="zh-CN" altLang="en-US" sz="2000" b="1" dirty="0">
                <a:solidFill>
                  <a:srgbClr val="0000FF"/>
                </a:solidFill>
              </a:rPr>
              <a:t>段</a:t>
            </a:r>
            <a:r>
              <a:rPr lang="en-US" altLang="zh-CN" sz="2000" b="1" dirty="0">
                <a:solidFill>
                  <a:srgbClr val="0000FF"/>
                </a:solidFill>
              </a:rPr>
              <a:t>LED</a:t>
            </a:r>
            <a:r>
              <a:rPr lang="zh-CN" altLang="en-US" sz="2000" b="1" dirty="0">
                <a:solidFill>
                  <a:srgbClr val="0000FF"/>
                </a:solidFill>
              </a:rPr>
              <a:t>动态显示电路</a:t>
            </a:r>
          </a:p>
        </p:txBody>
      </p:sp>
      <p:pic>
        <p:nvPicPr>
          <p:cNvPr id="30732" name="Picture 12" descr="1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268413"/>
            <a:ext cx="6953250" cy="3695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1902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08A56EF5-775D-4657-A558-A55353F4721C}" type="slidenum">
              <a:rPr lang="zh-CN" altLang="en-US"/>
              <a:pPr>
                <a:defRPr/>
              </a:pPr>
              <a:t>15</a:t>
            </a:fld>
            <a:endParaRPr lang="en-US" altLang="zh-CN"/>
          </a:p>
        </p:txBody>
      </p:sp>
      <p:sp>
        <p:nvSpPr>
          <p:cNvPr id="31746" name="内容占位符 1"/>
          <p:cNvSpPr>
            <a:spLocks noGrp="1"/>
          </p:cNvSpPr>
          <p:nvPr>
            <p:ph/>
          </p:nvPr>
        </p:nvSpPr>
        <p:spPr>
          <a:xfrm>
            <a:off x="0" y="596900"/>
            <a:ext cx="9144000" cy="5410200"/>
          </a:xfrm>
        </p:spPr>
        <p:txBody>
          <a:bodyPr/>
          <a:lstStyle/>
          <a:p>
            <a:pPr marL="0" indent="0" algn="l" eaLnBrk="1" hangingPunct="1">
              <a:lnSpc>
                <a:spcPct val="150000"/>
              </a:lnSpc>
              <a:spcBef>
                <a:spcPts val="0"/>
              </a:spcBef>
            </a:pPr>
            <a:r>
              <a:rPr lang="zh-CN" altLang="en-US" dirty="0" smtClean="0"/>
              <a:t>        虽然这些字符是在不同时刻出现，而在同一时刻，只有一位显示，其他各位熄灭，由于余辉和人眼的“视觉暂留”作用，只要每位显示间隔足够短，则可以造成“多位同时亮”的假象，达到同时显示的效果。</a:t>
            </a:r>
          </a:p>
          <a:p>
            <a:pPr marL="0" indent="0" algn="l" eaLnBrk="1" hangingPunct="1">
              <a:lnSpc>
                <a:spcPct val="150000"/>
              </a:lnSpc>
              <a:spcBef>
                <a:spcPts val="0"/>
              </a:spcBef>
            </a:pPr>
            <a:r>
              <a:rPr lang="en-US" altLang="zh-CN" dirty="0" smtClean="0">
                <a:ea typeface="宋体" pitchFamily="2" charset="-122"/>
              </a:rPr>
              <a:t>        LED</a:t>
            </a:r>
            <a:r>
              <a:rPr lang="zh-CN" altLang="en-US" dirty="0" smtClean="0"/>
              <a:t>不同位显示的时间间隔（扫描间隔）应根据实际情况而定。显示位数多，将占大量的单片机时间，因此动态显示的实质是以牺牲单片机时间来换取</a:t>
            </a:r>
            <a:r>
              <a:rPr lang="en-US" altLang="zh-CN" dirty="0" smtClean="0">
                <a:ea typeface="宋体" pitchFamily="2" charset="-122"/>
              </a:rPr>
              <a:t>I/O</a:t>
            </a:r>
            <a:r>
              <a:rPr lang="zh-CN" altLang="en-US" dirty="0" smtClean="0"/>
              <a:t>端口的减少。</a:t>
            </a:r>
          </a:p>
          <a:p>
            <a:pPr marL="0" indent="0" algn="l" eaLnBrk="1" hangingPunct="1">
              <a:spcBef>
                <a:spcPts val="0"/>
              </a:spcBef>
            </a:pPr>
            <a:r>
              <a:rPr lang="zh-CN" altLang="en-US" b="1" dirty="0" smtClean="0">
                <a:solidFill>
                  <a:srgbClr val="FF3300"/>
                </a:solidFill>
              </a:rPr>
              <a:t>        </a:t>
            </a:r>
            <a:r>
              <a:rPr lang="zh-CN" altLang="en-US" b="1" dirty="0" smtClean="0">
                <a:solidFill>
                  <a:srgbClr val="FF3300"/>
                </a:solidFill>
                <a:hlinkClick r:id="" action="ppaction://hlinkshowjump?jump=nextslide"/>
              </a:rPr>
              <a:t>图</a:t>
            </a:r>
            <a:r>
              <a:rPr lang="en-US" altLang="zh-CN" b="1" dirty="0" smtClean="0">
                <a:solidFill>
                  <a:srgbClr val="FF3300"/>
                </a:solidFill>
                <a:ea typeface="宋体" pitchFamily="2" charset="-122"/>
                <a:hlinkClick r:id="" action="ppaction://hlinkshowjump?jump=nextslide"/>
              </a:rPr>
              <a:t>13-5</a:t>
            </a:r>
            <a:r>
              <a:rPr lang="zh-CN" altLang="en-US" dirty="0" smtClean="0"/>
              <a:t>所示为</a:t>
            </a:r>
            <a:r>
              <a:rPr lang="en-US" altLang="zh-CN" b="1" dirty="0" smtClean="0">
                <a:solidFill>
                  <a:srgbClr val="3333CC"/>
                </a:solidFill>
                <a:ea typeface="宋体" pitchFamily="2" charset="-122"/>
              </a:rPr>
              <a:t>8</a:t>
            </a:r>
            <a:r>
              <a:rPr lang="zh-CN" altLang="en-US" b="1" dirty="0" smtClean="0">
                <a:solidFill>
                  <a:srgbClr val="3333CC"/>
                </a:solidFill>
              </a:rPr>
              <a:t>位</a:t>
            </a:r>
            <a:r>
              <a:rPr lang="en-US" altLang="zh-CN" b="1" dirty="0" smtClean="0">
                <a:solidFill>
                  <a:srgbClr val="3333CC"/>
                </a:solidFill>
                <a:ea typeface="宋体" pitchFamily="2" charset="-122"/>
              </a:rPr>
              <a:t>LED</a:t>
            </a:r>
            <a:r>
              <a:rPr lang="zh-CN" altLang="en-US" b="1" dirty="0" smtClean="0">
                <a:solidFill>
                  <a:srgbClr val="3333CC"/>
                </a:solidFill>
              </a:rPr>
              <a:t>动态显示</a:t>
            </a:r>
            <a:r>
              <a:rPr lang="en-US" altLang="zh-CN" b="1" dirty="0" smtClean="0">
                <a:solidFill>
                  <a:srgbClr val="FF0000"/>
                </a:solidFill>
                <a:ea typeface="宋体" pitchFamily="2" charset="-122"/>
              </a:rPr>
              <a:t>2012.10.10</a:t>
            </a:r>
            <a:r>
              <a:rPr lang="zh-CN" altLang="en-US" dirty="0" smtClean="0"/>
              <a:t>的过程。</a:t>
            </a:r>
            <a:r>
              <a:rPr lang="zh-CN" altLang="en-US" b="1" dirty="0" smtClean="0">
                <a:solidFill>
                  <a:srgbClr val="0000FF"/>
                </a:solidFill>
              </a:rPr>
              <a:t>某一时刻，只有一位</a:t>
            </a:r>
            <a:r>
              <a:rPr lang="en-US" altLang="zh-CN" b="1" dirty="0" smtClean="0">
                <a:solidFill>
                  <a:srgbClr val="0000FF"/>
                </a:solidFill>
                <a:ea typeface="宋体" pitchFamily="2" charset="-122"/>
              </a:rPr>
              <a:t>LED</a:t>
            </a:r>
            <a:r>
              <a:rPr lang="zh-CN" altLang="en-US" b="1" dirty="0" smtClean="0">
                <a:solidFill>
                  <a:srgbClr val="0000FF"/>
                </a:solidFill>
              </a:rPr>
              <a:t>被选通显示</a:t>
            </a:r>
            <a:r>
              <a:rPr lang="zh-CN" altLang="en-US" dirty="0" smtClean="0"/>
              <a:t>，其余位则是熄灭的；</a:t>
            </a:r>
            <a:r>
              <a:rPr lang="zh-CN" altLang="en-US" b="1" dirty="0" smtClean="0">
                <a:solidFill>
                  <a:srgbClr val="FF3300"/>
                </a:solidFill>
                <a:hlinkClick r:id="" action="ppaction://hlinkshowjump?jump=nextslide"/>
              </a:rPr>
              <a:t>图</a:t>
            </a:r>
            <a:r>
              <a:rPr lang="en-US" altLang="zh-CN" b="1" dirty="0" smtClean="0">
                <a:solidFill>
                  <a:srgbClr val="FF3300"/>
                </a:solidFill>
                <a:ea typeface="宋体" pitchFamily="2" charset="-122"/>
                <a:hlinkClick r:id="" action="ppaction://hlinkshowjump?jump=nextslide"/>
              </a:rPr>
              <a:t>13-5</a:t>
            </a:r>
            <a:r>
              <a:rPr lang="zh-CN" altLang="en-US" b="1" dirty="0" smtClean="0">
                <a:solidFill>
                  <a:srgbClr val="FF3300"/>
                </a:solidFill>
                <a:hlinkClick r:id="" action="ppaction://hlinkshowjump?jump=nextslide"/>
              </a:rPr>
              <a:t>（</a:t>
            </a:r>
            <a:r>
              <a:rPr lang="en-US" altLang="zh-CN" b="1" dirty="0" smtClean="0">
                <a:solidFill>
                  <a:srgbClr val="FF3300"/>
                </a:solidFill>
                <a:ea typeface="宋体" pitchFamily="2" charset="-122"/>
                <a:hlinkClick r:id="" action="ppaction://hlinkshowjump?jump=nextslide"/>
              </a:rPr>
              <a:t>b</a:t>
            </a:r>
            <a:r>
              <a:rPr lang="zh-CN" altLang="en-US" b="1" dirty="0" smtClean="0">
                <a:solidFill>
                  <a:srgbClr val="FF3300"/>
                </a:solidFill>
                <a:hlinkClick r:id="" action="ppaction://hlinkshowjump?jump=nextslide"/>
              </a:rPr>
              <a:t>）</a:t>
            </a:r>
            <a:r>
              <a:rPr lang="zh-CN" altLang="en-US" dirty="0" smtClean="0"/>
              <a:t>所示为实际的显示结果，人眼看到的是</a:t>
            </a:r>
            <a:r>
              <a:rPr lang="en-US" altLang="zh-CN" b="1" dirty="0" smtClean="0">
                <a:solidFill>
                  <a:srgbClr val="0000FF"/>
                </a:solidFill>
                <a:ea typeface="宋体" pitchFamily="2" charset="-122"/>
              </a:rPr>
              <a:t>8</a:t>
            </a:r>
            <a:r>
              <a:rPr lang="zh-CN" altLang="en-US" b="1" dirty="0" smtClean="0">
                <a:solidFill>
                  <a:srgbClr val="0000FF"/>
                </a:solidFill>
              </a:rPr>
              <a:t>位稳定的同时显示的字符</a:t>
            </a:r>
            <a:r>
              <a:rPr lang="zh-CN" altLang="en-US" dirty="0" smtClean="0"/>
              <a:t>。</a:t>
            </a:r>
          </a:p>
          <a:p>
            <a:pPr eaLnBrk="1" hangingPunct="1">
              <a:lnSpc>
                <a:spcPct val="140000"/>
              </a:lnSpc>
            </a:pPr>
            <a:endParaRPr lang="zh-CN" altLang="en-US" dirty="0" smtClean="0"/>
          </a:p>
        </p:txBody>
      </p:sp>
    </p:spTree>
    <p:extLst>
      <p:ext uri="{BB962C8B-B14F-4D97-AF65-F5344CB8AC3E}">
        <p14:creationId xmlns:p14="http://schemas.microsoft.com/office/powerpoint/2010/main" val="32852751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859B733A-D28A-4D20-8B8D-77D92670954B}" type="slidenum">
              <a:rPr lang="zh-CN" altLang="en-US"/>
              <a:pPr>
                <a:defRPr/>
              </a:pPr>
              <a:t>16</a:t>
            </a:fld>
            <a:endParaRPr lang="en-US" altLang="zh-CN"/>
          </a:p>
        </p:txBody>
      </p:sp>
      <p:sp>
        <p:nvSpPr>
          <p:cNvPr id="32770" name="内容占位符 1"/>
          <p:cNvSpPr>
            <a:spLocks noGrp="1"/>
          </p:cNvSpPr>
          <p:nvPr>
            <p:ph/>
          </p:nvPr>
        </p:nvSpPr>
        <p:spPr>
          <a:xfrm>
            <a:off x="0" y="1341438"/>
            <a:ext cx="9144000" cy="3438524"/>
          </a:xfrm>
        </p:spPr>
        <p:txBody>
          <a:bodyPr/>
          <a:lstStyle/>
          <a:p>
            <a:pPr eaLnBrk="1" hangingPunct="1">
              <a:lnSpc>
                <a:spcPct val="140000"/>
              </a:lnSpc>
            </a:pPr>
            <a:endParaRPr lang="en-US" altLang="zh-CN" dirty="0" smtClean="0"/>
          </a:p>
          <a:p>
            <a:pPr eaLnBrk="1" hangingPunct="1">
              <a:lnSpc>
                <a:spcPct val="140000"/>
              </a:lnSpc>
            </a:pPr>
            <a:endParaRPr lang="en-US" altLang="zh-CN" dirty="0" smtClean="0"/>
          </a:p>
          <a:p>
            <a:pPr eaLnBrk="1" hangingPunct="1">
              <a:lnSpc>
                <a:spcPct val="140000"/>
              </a:lnSpc>
            </a:pPr>
            <a:endParaRPr lang="en-US" altLang="zh-CN" dirty="0" smtClean="0"/>
          </a:p>
          <a:p>
            <a:pPr eaLnBrk="1" hangingPunct="1">
              <a:lnSpc>
                <a:spcPct val="140000"/>
              </a:lnSpc>
            </a:pPr>
            <a:endParaRPr lang="en-US" altLang="zh-CN" dirty="0" smtClean="0"/>
          </a:p>
          <a:p>
            <a:pPr eaLnBrk="1" hangingPunct="1">
              <a:lnSpc>
                <a:spcPct val="140000"/>
              </a:lnSpc>
            </a:pPr>
            <a:endParaRPr lang="en-US" altLang="zh-CN" dirty="0" smtClean="0"/>
          </a:p>
          <a:p>
            <a:pPr eaLnBrk="1" hangingPunct="1">
              <a:lnSpc>
                <a:spcPct val="140000"/>
              </a:lnSpc>
            </a:pPr>
            <a:endParaRPr lang="en-US" altLang="zh-CN" dirty="0" smtClean="0"/>
          </a:p>
          <a:p>
            <a:pPr eaLnBrk="1" hangingPunct="1">
              <a:lnSpc>
                <a:spcPct val="140000"/>
              </a:lnSpc>
            </a:pPr>
            <a:r>
              <a:rPr lang="en-US" altLang="zh-CN" dirty="0" smtClean="0"/>
              <a:t>	            </a:t>
            </a:r>
          </a:p>
          <a:p>
            <a:pPr eaLnBrk="1" hangingPunct="1">
              <a:lnSpc>
                <a:spcPct val="140000"/>
              </a:lnSpc>
            </a:pPr>
            <a:endParaRPr lang="en-US" altLang="zh-CN" sz="2000" dirty="0">
              <a:solidFill>
                <a:srgbClr val="FF0000"/>
              </a:solidFill>
            </a:endParaRPr>
          </a:p>
          <a:p>
            <a:pPr eaLnBrk="1" hangingPunct="1">
              <a:lnSpc>
                <a:spcPct val="140000"/>
              </a:lnSpc>
            </a:pPr>
            <a:endParaRPr lang="en-US" altLang="zh-CN" sz="2000" dirty="0" smtClean="0">
              <a:solidFill>
                <a:srgbClr val="FF0000"/>
              </a:solidFill>
            </a:endParaRPr>
          </a:p>
          <a:p>
            <a:pPr marL="0" indent="0" algn="l" eaLnBrk="1" hangingPunct="1">
              <a:lnSpc>
                <a:spcPct val="150000"/>
              </a:lnSpc>
              <a:spcBef>
                <a:spcPts val="0"/>
              </a:spcBef>
            </a:pPr>
            <a:r>
              <a:rPr lang="zh-CN" altLang="en-US" dirty="0" smtClean="0"/>
              <a:t>        </a:t>
            </a:r>
          </a:p>
        </p:txBody>
      </p:sp>
      <p:pic>
        <p:nvPicPr>
          <p:cNvPr id="296963" name="Picture 3" descr="13t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9898" y="647700"/>
            <a:ext cx="6172200" cy="5267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2880594" y="6011902"/>
            <a:ext cx="3890809" cy="369332"/>
          </a:xfrm>
          <a:prstGeom prst="rect">
            <a:avLst/>
          </a:prstGeom>
        </p:spPr>
        <p:txBody>
          <a:bodyPr wrap="none">
            <a:spAutoFit/>
          </a:bodyPr>
          <a:lstStyle/>
          <a:p>
            <a:r>
              <a:rPr lang="zh-CN" altLang="en-US" dirty="0">
                <a:solidFill>
                  <a:srgbClr val="FF0000"/>
                </a:solidFill>
              </a:rPr>
              <a:t>图</a:t>
            </a:r>
            <a:r>
              <a:rPr lang="en-US" altLang="zh-CN" dirty="0">
                <a:solidFill>
                  <a:srgbClr val="FF0000"/>
                </a:solidFill>
              </a:rPr>
              <a:t>13-5  </a:t>
            </a:r>
            <a:r>
              <a:rPr lang="en-US" altLang="zh-CN" b="1" dirty="0">
                <a:solidFill>
                  <a:schemeClr val="accent2"/>
                </a:solidFill>
              </a:rPr>
              <a:t>8</a:t>
            </a:r>
            <a:r>
              <a:rPr lang="zh-CN" altLang="en-US" b="1" dirty="0">
                <a:solidFill>
                  <a:schemeClr val="accent2"/>
                </a:solidFill>
              </a:rPr>
              <a:t>位</a:t>
            </a:r>
            <a:r>
              <a:rPr lang="en-US" altLang="zh-CN" b="1" dirty="0">
                <a:solidFill>
                  <a:schemeClr val="accent2"/>
                </a:solidFill>
              </a:rPr>
              <a:t>LED</a:t>
            </a:r>
            <a:r>
              <a:rPr lang="zh-CN" altLang="en-US" b="1" dirty="0">
                <a:solidFill>
                  <a:schemeClr val="accent2"/>
                </a:solidFill>
              </a:rPr>
              <a:t>动态显示过程和结果</a:t>
            </a:r>
          </a:p>
        </p:txBody>
      </p:sp>
    </p:spTree>
    <p:extLst>
      <p:ext uri="{BB962C8B-B14F-4D97-AF65-F5344CB8AC3E}">
        <p14:creationId xmlns:p14="http://schemas.microsoft.com/office/powerpoint/2010/main" val="28850325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17</a:t>
            </a:fld>
            <a:endParaRPr lang="en-US" altLang="zh-CN" dirty="0"/>
          </a:p>
        </p:txBody>
      </p:sp>
      <p:sp>
        <p:nvSpPr>
          <p:cNvPr id="4" name="矩形 3"/>
          <p:cNvSpPr/>
          <p:nvPr/>
        </p:nvSpPr>
        <p:spPr>
          <a:xfrm>
            <a:off x="0" y="596017"/>
            <a:ext cx="9144000" cy="1754326"/>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动态显示</a:t>
            </a:r>
            <a:r>
              <a:rPr lang="zh-CN" altLang="en-US" sz="2400" b="1" kern="0" dirty="0">
                <a:solidFill>
                  <a:srgbClr val="333399"/>
                </a:solidFill>
                <a:latin typeface="Arial"/>
                <a:ea typeface="幼圆"/>
              </a:rPr>
              <a:t>的</a:t>
            </a:r>
            <a:r>
              <a:rPr lang="zh-CN" altLang="en-US" sz="2400" b="1" kern="0" dirty="0">
                <a:solidFill>
                  <a:srgbClr val="FF3300"/>
                </a:solidFill>
                <a:latin typeface="Arial"/>
                <a:ea typeface="幼圆"/>
              </a:rPr>
              <a:t>优点</a:t>
            </a:r>
            <a:r>
              <a:rPr lang="zh-CN" altLang="en-US" sz="2400" b="1" kern="0" dirty="0">
                <a:solidFill>
                  <a:srgbClr val="333399"/>
                </a:solidFill>
                <a:latin typeface="Arial"/>
                <a:ea typeface="幼圆"/>
              </a:rPr>
              <a:t>是硬件电路简单，显示器越多，优势越明显。</a:t>
            </a:r>
            <a:r>
              <a:rPr lang="zh-CN" altLang="en-US" sz="2400" b="1" kern="0" dirty="0">
                <a:solidFill>
                  <a:srgbClr val="FF3300"/>
                </a:solidFill>
                <a:latin typeface="Arial"/>
                <a:ea typeface="幼圆"/>
              </a:rPr>
              <a:t>缺点</a:t>
            </a:r>
            <a:r>
              <a:rPr lang="zh-CN" altLang="en-US" sz="2400" b="1" kern="0" dirty="0">
                <a:solidFill>
                  <a:srgbClr val="333399"/>
                </a:solidFill>
                <a:latin typeface="Arial"/>
                <a:ea typeface="幼圆"/>
              </a:rPr>
              <a:t>是显示亮度不如静态显示的亮度高。如果“扫描”速率较低，会出现闪烁现象。</a:t>
            </a:r>
          </a:p>
        </p:txBody>
      </p:sp>
    </p:spTree>
    <p:extLst>
      <p:ext uri="{BB962C8B-B14F-4D97-AF65-F5344CB8AC3E}">
        <p14:creationId xmlns:p14="http://schemas.microsoft.com/office/powerpoint/2010/main" val="3999365833"/>
      </p:ext>
    </p:extLst>
  </p:cSld>
  <p:clrMapOvr>
    <a:masterClrMapping/>
  </p:clrMapOvr>
  <p:transition>
    <p:random/>
    <p:sndAc>
      <p:stSnd>
        <p:snd r:embed="rId2" name="camera.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18</a:t>
            </a:fld>
            <a:endParaRPr lang="en-US" altLang="zh-CN" dirty="0"/>
          </a:p>
        </p:txBody>
      </p:sp>
      <p:sp>
        <p:nvSpPr>
          <p:cNvPr id="4" name="矩形 3"/>
          <p:cNvSpPr/>
          <p:nvPr/>
        </p:nvSpPr>
        <p:spPr>
          <a:xfrm>
            <a:off x="0" y="628134"/>
            <a:ext cx="9144000" cy="2862322"/>
          </a:xfrm>
          <a:prstGeom prst="rect">
            <a:avLst/>
          </a:prstGeom>
        </p:spPr>
        <p:txBody>
          <a:bodyPr wrap="square">
            <a:spAutoFit/>
          </a:bodyPr>
          <a:lstStyle/>
          <a:p>
            <a:pPr algn="l">
              <a:lnSpc>
                <a:spcPct val="150000"/>
              </a:lnSpc>
            </a:pPr>
            <a:r>
              <a:rPr lang="en-US" altLang="zh-CN" sz="2400" b="1" dirty="0" smtClean="0">
                <a:solidFill>
                  <a:srgbClr val="9900CC"/>
                </a:solidFill>
              </a:rPr>
              <a:t>        13.1.3  </a:t>
            </a:r>
            <a:r>
              <a:rPr lang="en-US" altLang="zh-CN" sz="2400" b="1" dirty="0">
                <a:solidFill>
                  <a:srgbClr val="9900CC"/>
                </a:solidFill>
              </a:rPr>
              <a:t>LED</a:t>
            </a:r>
            <a:r>
              <a:rPr lang="zh-CN" altLang="en-US" sz="2400" b="1" dirty="0">
                <a:solidFill>
                  <a:srgbClr val="9900CC"/>
                </a:solidFill>
              </a:rPr>
              <a:t>数码管显示器应用</a:t>
            </a:r>
            <a:r>
              <a:rPr lang="zh-CN" altLang="en-US" sz="2400" b="1" dirty="0" smtClean="0">
                <a:solidFill>
                  <a:srgbClr val="9900CC"/>
                </a:solidFill>
              </a:rPr>
              <a:t>举例</a:t>
            </a:r>
            <a:endParaRPr lang="en-US" altLang="zh-CN" sz="2400" b="1" dirty="0" smtClean="0">
              <a:solidFill>
                <a:srgbClr val="9900CC"/>
              </a:solidFill>
            </a:endParaRPr>
          </a:p>
          <a:p>
            <a:pPr algn="l">
              <a:lnSpc>
                <a:spcPct val="150000"/>
              </a:lnSpc>
            </a:pPr>
            <a:r>
              <a:rPr lang="en-US" altLang="zh-CN" sz="2400" b="1" dirty="0" smtClean="0">
                <a:solidFill>
                  <a:srgbClr val="9900CC"/>
                </a:solidFill>
              </a:rPr>
              <a:t>        </a:t>
            </a:r>
            <a:r>
              <a:rPr lang="en-US" altLang="zh-CN" sz="2400" b="1" dirty="0" smtClean="0">
                <a:solidFill>
                  <a:srgbClr val="FF0000"/>
                </a:solidFill>
              </a:rPr>
              <a:t>【</a:t>
            </a:r>
            <a:r>
              <a:rPr lang="zh-CN" altLang="en-US" sz="2400" b="1" dirty="0">
                <a:solidFill>
                  <a:srgbClr val="FF0000"/>
                </a:solidFill>
              </a:rPr>
              <a:t>例</a:t>
            </a:r>
            <a:r>
              <a:rPr lang="en-US" altLang="zh-CN" sz="2400" b="1" dirty="0">
                <a:solidFill>
                  <a:srgbClr val="FF0000"/>
                </a:solidFill>
              </a:rPr>
              <a:t>13-1】 </a:t>
            </a:r>
            <a:r>
              <a:rPr lang="zh-CN" altLang="en-US" sz="2400" b="1" dirty="0">
                <a:solidFill>
                  <a:schemeClr val="accent2"/>
                </a:solidFill>
                <a:hlinkClick r:id="" action="ppaction://hlinkshowjump?jump=nextslide"/>
              </a:rPr>
              <a:t>图</a:t>
            </a:r>
            <a:r>
              <a:rPr lang="en-US" altLang="zh-CN" sz="2400" b="1" dirty="0">
                <a:solidFill>
                  <a:schemeClr val="accent2"/>
                </a:solidFill>
                <a:hlinkClick r:id="" action="ppaction://hlinkshowjump?jump=nextslide"/>
              </a:rPr>
              <a:t>13-6</a:t>
            </a:r>
            <a:r>
              <a:rPr lang="zh-CN" altLang="en-US" sz="2400" b="1" dirty="0">
                <a:solidFill>
                  <a:schemeClr val="accent2"/>
                </a:solidFill>
              </a:rPr>
              <a:t>所示为</a:t>
            </a:r>
            <a:r>
              <a:rPr lang="en-US" altLang="zh-CN" sz="2400" b="1" dirty="0">
                <a:solidFill>
                  <a:schemeClr val="accent2"/>
                </a:solidFill>
              </a:rPr>
              <a:t>AT89S51</a:t>
            </a:r>
            <a:r>
              <a:rPr lang="zh-CN" altLang="en-US" sz="2400" b="1" dirty="0">
                <a:solidFill>
                  <a:schemeClr val="accent2"/>
                </a:solidFill>
              </a:rPr>
              <a:t>单片机外接</a:t>
            </a:r>
            <a:r>
              <a:rPr lang="en-US" altLang="zh-CN" sz="2400" b="1" dirty="0">
                <a:solidFill>
                  <a:schemeClr val="accent2"/>
                </a:solidFill>
              </a:rPr>
              <a:t>6</a:t>
            </a:r>
            <a:r>
              <a:rPr lang="zh-CN" altLang="en-US" sz="2400" b="1" dirty="0">
                <a:solidFill>
                  <a:schemeClr val="accent2"/>
                </a:solidFill>
              </a:rPr>
              <a:t>位共阴极</a:t>
            </a:r>
            <a:r>
              <a:rPr lang="en-US" altLang="zh-CN" sz="2400" b="1" dirty="0">
                <a:solidFill>
                  <a:schemeClr val="accent2"/>
                </a:solidFill>
              </a:rPr>
              <a:t>LED</a:t>
            </a:r>
            <a:r>
              <a:rPr lang="zh-CN" altLang="en-US" sz="2400" b="1" dirty="0">
                <a:solidFill>
                  <a:schemeClr val="accent2"/>
                </a:solidFill>
              </a:rPr>
              <a:t>数码管动态显示器的接口电路，显示字符的字形码由</a:t>
            </a:r>
            <a:r>
              <a:rPr lang="en-US" altLang="zh-CN" sz="2400" b="1" dirty="0">
                <a:solidFill>
                  <a:schemeClr val="accent2"/>
                </a:solidFill>
              </a:rPr>
              <a:t>P1</a:t>
            </a:r>
            <a:r>
              <a:rPr lang="zh-CN" altLang="en-US" sz="2400" b="1" dirty="0">
                <a:solidFill>
                  <a:schemeClr val="accent2"/>
                </a:solidFill>
              </a:rPr>
              <a:t>口输出，经</a:t>
            </a:r>
            <a:r>
              <a:rPr lang="en-US" altLang="zh-CN" sz="2400" b="1" dirty="0">
                <a:solidFill>
                  <a:schemeClr val="accent2"/>
                </a:solidFill>
              </a:rPr>
              <a:t>74LS245</a:t>
            </a:r>
            <a:r>
              <a:rPr lang="zh-CN" altLang="en-US" sz="2400" b="1" dirty="0">
                <a:solidFill>
                  <a:schemeClr val="accent2"/>
                </a:solidFill>
              </a:rPr>
              <a:t>驱动后提供。位选择码由</a:t>
            </a:r>
            <a:r>
              <a:rPr lang="en-US" altLang="zh-CN" sz="2400" b="1" dirty="0">
                <a:solidFill>
                  <a:schemeClr val="accent2"/>
                </a:solidFill>
              </a:rPr>
              <a:t>P2</a:t>
            </a:r>
            <a:r>
              <a:rPr lang="zh-CN" altLang="en-US" sz="2400" b="1" dirty="0">
                <a:solidFill>
                  <a:schemeClr val="accent2"/>
                </a:solidFill>
              </a:rPr>
              <a:t>口经</a:t>
            </a:r>
            <a:r>
              <a:rPr lang="en-US" altLang="zh-CN" sz="2400" b="1" dirty="0">
                <a:solidFill>
                  <a:schemeClr val="accent2"/>
                </a:solidFill>
              </a:rPr>
              <a:t>74LS04</a:t>
            </a:r>
            <a:r>
              <a:rPr lang="zh-CN" altLang="en-US" sz="2400" b="1" dirty="0">
                <a:solidFill>
                  <a:schemeClr val="accent2"/>
                </a:solidFill>
              </a:rPr>
              <a:t>反相驱动器提供。编程使</a:t>
            </a:r>
            <a:r>
              <a:rPr lang="en-US" altLang="zh-CN" sz="2400" b="1" dirty="0">
                <a:solidFill>
                  <a:schemeClr val="accent2"/>
                </a:solidFill>
              </a:rPr>
              <a:t>6</a:t>
            </a:r>
            <a:r>
              <a:rPr lang="zh-CN" altLang="en-US" sz="2400" b="1" dirty="0">
                <a:solidFill>
                  <a:schemeClr val="accent2"/>
                </a:solidFill>
              </a:rPr>
              <a:t>个数码管动态显示“</a:t>
            </a:r>
            <a:r>
              <a:rPr lang="en-US" altLang="zh-CN" sz="2400" b="1" dirty="0">
                <a:solidFill>
                  <a:schemeClr val="accent2"/>
                </a:solidFill>
              </a:rPr>
              <a:t>123456”</a:t>
            </a:r>
            <a:r>
              <a:rPr lang="zh-CN" altLang="en-US" sz="2400" b="1" dirty="0">
                <a:solidFill>
                  <a:schemeClr val="accent2"/>
                </a:solidFill>
              </a:rPr>
              <a:t>字样。</a:t>
            </a:r>
          </a:p>
        </p:txBody>
      </p:sp>
    </p:spTree>
    <p:extLst>
      <p:ext uri="{BB962C8B-B14F-4D97-AF65-F5344CB8AC3E}">
        <p14:creationId xmlns:p14="http://schemas.microsoft.com/office/powerpoint/2010/main" val="936656096"/>
      </p:ext>
    </p:extLst>
  </p:cSld>
  <p:clrMapOvr>
    <a:masterClrMapping/>
  </p:clrMapOvr>
  <p:transition>
    <p:random/>
    <p:sndAc>
      <p:stSnd>
        <p:snd r:embed="rId2" name="camera.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19</a:t>
            </a:fld>
            <a:endParaRPr lang="en-US" altLang="zh-CN" dirty="0"/>
          </a:p>
        </p:txBody>
      </p:sp>
      <p:pic>
        <p:nvPicPr>
          <p:cNvPr id="297986" name="Picture 2" descr="13t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500" y="609598"/>
            <a:ext cx="9017000" cy="5067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1930400" y="5901036"/>
            <a:ext cx="5626100" cy="369332"/>
          </a:xfrm>
          <a:prstGeom prst="rect">
            <a:avLst/>
          </a:prstGeom>
        </p:spPr>
        <p:txBody>
          <a:bodyPr wrap="square">
            <a:spAutoFit/>
          </a:bodyPr>
          <a:lstStyle/>
          <a:p>
            <a:r>
              <a:rPr lang="zh-CN" altLang="en-US" dirty="0">
                <a:solidFill>
                  <a:srgbClr val="FF0000"/>
                </a:solidFill>
              </a:rPr>
              <a:t>图</a:t>
            </a:r>
            <a:r>
              <a:rPr lang="en-US" altLang="zh-CN" dirty="0">
                <a:solidFill>
                  <a:srgbClr val="FF0000"/>
                </a:solidFill>
              </a:rPr>
              <a:t>13-6   </a:t>
            </a:r>
            <a:r>
              <a:rPr lang="en-US" altLang="zh-CN" b="1" dirty="0">
                <a:solidFill>
                  <a:srgbClr val="0000FF"/>
                </a:solidFill>
              </a:rPr>
              <a:t>6</a:t>
            </a:r>
            <a:r>
              <a:rPr lang="zh-CN" altLang="en-US" b="1" dirty="0">
                <a:solidFill>
                  <a:srgbClr val="0000FF"/>
                </a:solidFill>
              </a:rPr>
              <a:t>位共阴极</a:t>
            </a:r>
            <a:r>
              <a:rPr lang="en-US" altLang="zh-CN" b="1" dirty="0">
                <a:solidFill>
                  <a:srgbClr val="0000FF"/>
                </a:solidFill>
              </a:rPr>
              <a:t>LED</a:t>
            </a:r>
            <a:r>
              <a:rPr lang="zh-CN" altLang="en-US" b="1" dirty="0">
                <a:solidFill>
                  <a:srgbClr val="0000FF"/>
                </a:solidFill>
              </a:rPr>
              <a:t>数码管的动态显示接口</a:t>
            </a:r>
          </a:p>
        </p:txBody>
      </p:sp>
    </p:spTree>
    <p:extLst>
      <p:ext uri="{BB962C8B-B14F-4D97-AF65-F5344CB8AC3E}">
        <p14:creationId xmlns:p14="http://schemas.microsoft.com/office/powerpoint/2010/main" val="3368643825"/>
      </p:ext>
    </p:extLst>
  </p:cSld>
  <p:clrMapOvr>
    <a:masterClrMapping/>
  </p:clrMapOvr>
  <p:transition>
    <p:random/>
    <p:sndAc>
      <p:stSnd>
        <p:snd r:embed="rId2" name="camera.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20</a:t>
            </a:fld>
            <a:endParaRPr lang="en-US" altLang="zh-CN" dirty="0"/>
          </a:p>
        </p:txBody>
      </p:sp>
      <p:sp>
        <p:nvSpPr>
          <p:cNvPr id="4" name="矩形 3"/>
          <p:cNvSpPr/>
          <p:nvPr/>
        </p:nvSpPr>
        <p:spPr>
          <a:xfrm>
            <a:off x="0" y="565458"/>
            <a:ext cx="9144000" cy="5632311"/>
          </a:xfrm>
          <a:prstGeom prst="rect">
            <a:avLst/>
          </a:prstGeom>
        </p:spPr>
        <p:txBody>
          <a:bodyPr wrap="square">
            <a:spAutoFit/>
          </a:bodyPr>
          <a:lstStyle/>
          <a:p>
            <a:pPr algn="l">
              <a:lnSpc>
                <a:spcPct val="150000"/>
              </a:lnSpc>
            </a:pPr>
            <a:r>
              <a:rPr lang="zh-CN" altLang="en-US" sz="2400" dirty="0"/>
              <a:t>解：依据接口电路所编制的程序清单如下。</a:t>
            </a:r>
          </a:p>
          <a:p>
            <a:pPr algn="l">
              <a:lnSpc>
                <a:spcPct val="150000"/>
              </a:lnSpc>
            </a:pPr>
            <a:r>
              <a:rPr lang="zh-CN" altLang="en-US" sz="2400" dirty="0"/>
              <a:t>汇编语言源程序：</a:t>
            </a:r>
          </a:p>
          <a:p>
            <a:pPr algn="l">
              <a:lnSpc>
                <a:spcPct val="150000"/>
              </a:lnSpc>
            </a:pPr>
            <a:r>
              <a:rPr lang="zh-CN" altLang="en-US" sz="2400" dirty="0"/>
              <a:t>      	</a:t>
            </a:r>
            <a:r>
              <a:rPr lang="zh-CN" altLang="en-US" sz="2400" dirty="0" smtClean="0"/>
              <a:t> </a:t>
            </a:r>
            <a:r>
              <a:rPr lang="en-US" altLang="zh-CN" sz="2400" dirty="0" smtClean="0"/>
              <a:t>ORG   </a:t>
            </a:r>
            <a:r>
              <a:rPr lang="en-US" altLang="zh-CN" sz="2400" dirty="0"/>
              <a:t>0000H</a:t>
            </a:r>
          </a:p>
          <a:p>
            <a:pPr algn="l">
              <a:lnSpc>
                <a:spcPct val="150000"/>
              </a:lnSpc>
            </a:pPr>
            <a:r>
              <a:rPr lang="en-US" altLang="zh-CN" sz="2400" dirty="0"/>
              <a:t>	 </a:t>
            </a:r>
            <a:r>
              <a:rPr lang="en-US" altLang="zh-CN" sz="2400" dirty="0" smtClean="0"/>
              <a:t>MOV  </a:t>
            </a:r>
            <a:r>
              <a:rPr lang="en-US" altLang="zh-CN" sz="2400" dirty="0"/>
              <a:t>P2</a:t>
            </a:r>
            <a:r>
              <a:rPr lang="zh-CN" altLang="en-US" sz="2400" dirty="0"/>
              <a:t>，</a:t>
            </a:r>
            <a:r>
              <a:rPr lang="en-US" altLang="zh-CN" sz="2400" dirty="0"/>
              <a:t>#0                     </a:t>
            </a:r>
            <a:r>
              <a:rPr lang="zh-CN" altLang="en-US" sz="2400" dirty="0" smtClean="0"/>
              <a:t>；</a:t>
            </a:r>
            <a:r>
              <a:rPr lang="zh-CN" altLang="en-US" sz="2400" dirty="0"/>
              <a:t>关闭显示</a:t>
            </a:r>
          </a:p>
          <a:p>
            <a:pPr algn="l">
              <a:lnSpc>
                <a:spcPct val="150000"/>
              </a:lnSpc>
            </a:pPr>
            <a:r>
              <a:rPr lang="en-US" altLang="zh-CN" sz="2400" dirty="0"/>
              <a:t>MAIN</a:t>
            </a:r>
            <a:r>
              <a:rPr lang="zh-CN" altLang="en-US" sz="2400" dirty="0" smtClean="0"/>
              <a:t>：</a:t>
            </a:r>
            <a:r>
              <a:rPr lang="en-US" altLang="zh-CN" sz="2400" dirty="0" smtClean="0"/>
              <a:t>MOV  </a:t>
            </a:r>
            <a:r>
              <a:rPr lang="en-US" altLang="zh-CN" sz="2400" dirty="0"/>
              <a:t>DPTR</a:t>
            </a:r>
            <a:r>
              <a:rPr lang="zh-CN" altLang="en-US" sz="2400" dirty="0"/>
              <a:t>，</a:t>
            </a:r>
            <a:r>
              <a:rPr lang="en-US" altLang="zh-CN" sz="2400" dirty="0"/>
              <a:t>#TAB1       </a:t>
            </a:r>
            <a:r>
              <a:rPr lang="zh-CN" altLang="en-US" sz="2400" dirty="0" smtClean="0"/>
              <a:t>；</a:t>
            </a:r>
            <a:r>
              <a:rPr lang="zh-CN" altLang="en-US" sz="2400" dirty="0"/>
              <a:t>指向字形码表首地址</a:t>
            </a:r>
          </a:p>
          <a:p>
            <a:pPr algn="l">
              <a:lnSpc>
                <a:spcPct val="150000"/>
              </a:lnSpc>
            </a:pPr>
            <a:r>
              <a:rPr lang="en-US" altLang="zh-CN" sz="2400" dirty="0" smtClean="0"/>
              <a:t>            MOV  </a:t>
            </a:r>
            <a:r>
              <a:rPr lang="en-US" altLang="zh-CN" sz="2400" dirty="0"/>
              <a:t>R0</a:t>
            </a:r>
            <a:r>
              <a:rPr lang="zh-CN" altLang="en-US" sz="2400" dirty="0"/>
              <a:t>，</a:t>
            </a:r>
            <a:r>
              <a:rPr lang="en-US" altLang="zh-CN" sz="2400" dirty="0"/>
              <a:t>#0                    </a:t>
            </a:r>
            <a:r>
              <a:rPr lang="zh-CN" altLang="en-US" sz="2400" dirty="0" smtClean="0"/>
              <a:t>；</a:t>
            </a:r>
            <a:r>
              <a:rPr lang="en-US" altLang="zh-CN" sz="2400" dirty="0"/>
              <a:t>R0</a:t>
            </a:r>
            <a:r>
              <a:rPr lang="zh-CN" altLang="en-US" sz="2400" dirty="0"/>
              <a:t>存所取字形码的序号</a:t>
            </a:r>
          </a:p>
          <a:p>
            <a:pPr algn="l">
              <a:lnSpc>
                <a:spcPct val="150000"/>
              </a:lnSpc>
            </a:pPr>
            <a:r>
              <a:rPr lang="zh-CN" altLang="en-US" sz="2400" dirty="0"/>
              <a:t>      	</a:t>
            </a:r>
            <a:r>
              <a:rPr lang="zh-CN" altLang="en-US" sz="2400" dirty="0" smtClean="0"/>
              <a:t> </a:t>
            </a:r>
            <a:r>
              <a:rPr lang="en-US" altLang="zh-CN" sz="2400" dirty="0" smtClean="0"/>
              <a:t>MOV  </a:t>
            </a:r>
            <a:r>
              <a:rPr lang="en-US" altLang="zh-CN" sz="2400" dirty="0"/>
              <a:t>R1</a:t>
            </a:r>
            <a:r>
              <a:rPr lang="zh-CN" altLang="en-US" sz="2400" dirty="0"/>
              <a:t>，</a:t>
            </a:r>
            <a:r>
              <a:rPr lang="en-US" altLang="zh-CN" sz="2400" dirty="0"/>
              <a:t>#01H               </a:t>
            </a:r>
            <a:r>
              <a:rPr lang="zh-CN" altLang="en-US" sz="2400" dirty="0" smtClean="0"/>
              <a:t>；</a:t>
            </a:r>
            <a:r>
              <a:rPr lang="en-US" altLang="zh-CN" sz="2400" dirty="0"/>
              <a:t>R1</a:t>
            </a:r>
            <a:r>
              <a:rPr lang="zh-CN" altLang="en-US" sz="2400" dirty="0"/>
              <a:t>存首位数码管显示的位选码</a:t>
            </a:r>
          </a:p>
          <a:p>
            <a:pPr algn="l">
              <a:lnSpc>
                <a:spcPct val="150000"/>
              </a:lnSpc>
            </a:pPr>
            <a:r>
              <a:rPr lang="en-US" altLang="zh-CN" sz="2400" dirty="0" smtClean="0"/>
              <a:t>NEXT</a:t>
            </a:r>
            <a:r>
              <a:rPr lang="zh-CN" altLang="en-US" sz="2400" dirty="0" smtClean="0"/>
              <a:t>：</a:t>
            </a:r>
            <a:r>
              <a:rPr lang="en-US" altLang="zh-CN" sz="2400" dirty="0" smtClean="0"/>
              <a:t>MOV  </a:t>
            </a:r>
            <a:r>
              <a:rPr lang="en-US" altLang="zh-CN" sz="2400" dirty="0"/>
              <a:t>A</a:t>
            </a:r>
            <a:r>
              <a:rPr lang="zh-CN" altLang="en-US" sz="2400" dirty="0"/>
              <a:t>，</a:t>
            </a:r>
            <a:r>
              <a:rPr lang="en-US" altLang="zh-CN" sz="2400" dirty="0"/>
              <a:t>R0</a:t>
            </a:r>
          </a:p>
          <a:p>
            <a:pPr algn="l">
              <a:lnSpc>
                <a:spcPct val="150000"/>
              </a:lnSpc>
            </a:pPr>
            <a:r>
              <a:rPr lang="en-US" altLang="zh-CN" sz="2400" dirty="0"/>
              <a:t>     	</a:t>
            </a:r>
            <a:r>
              <a:rPr lang="en-US" altLang="zh-CN" sz="2400" dirty="0" smtClean="0"/>
              <a:t>MOVC  </a:t>
            </a:r>
            <a:r>
              <a:rPr lang="en-US" altLang="zh-CN" sz="2400" dirty="0"/>
              <a:t>A</a:t>
            </a:r>
            <a:r>
              <a:rPr lang="zh-CN" altLang="en-US" sz="2400" dirty="0"/>
              <a:t>，</a:t>
            </a:r>
            <a:r>
              <a:rPr lang="en-US" altLang="zh-CN" sz="2400" dirty="0"/>
              <a:t>@A+DPTR       </a:t>
            </a:r>
            <a:r>
              <a:rPr lang="zh-CN" altLang="en-US" sz="2400" dirty="0" smtClean="0"/>
              <a:t>；</a:t>
            </a:r>
            <a:r>
              <a:rPr lang="zh-CN" altLang="en-US" sz="2400" dirty="0"/>
              <a:t>取字形码</a:t>
            </a:r>
          </a:p>
          <a:p>
            <a:pPr algn="l">
              <a:lnSpc>
                <a:spcPct val="150000"/>
              </a:lnSpc>
            </a:pPr>
            <a:r>
              <a:rPr lang="zh-CN" altLang="en-US" sz="2400" dirty="0"/>
              <a:t>	</a:t>
            </a:r>
            <a:r>
              <a:rPr lang="en-US" altLang="zh-CN" sz="2400" dirty="0" smtClean="0"/>
              <a:t>MOV  </a:t>
            </a:r>
            <a:r>
              <a:rPr lang="en-US" altLang="zh-CN" sz="2400" dirty="0"/>
              <a:t>P1</a:t>
            </a:r>
            <a:r>
              <a:rPr lang="zh-CN" altLang="en-US" sz="2400" dirty="0"/>
              <a:t>，</a:t>
            </a:r>
            <a:r>
              <a:rPr lang="en-US" altLang="zh-CN" sz="2400" dirty="0"/>
              <a:t>A                     	</a:t>
            </a:r>
            <a:r>
              <a:rPr lang="zh-CN" altLang="en-US" sz="2400" dirty="0" smtClean="0"/>
              <a:t>；</a:t>
            </a:r>
            <a:r>
              <a:rPr lang="zh-CN" altLang="en-US" sz="2400" dirty="0"/>
              <a:t>送</a:t>
            </a:r>
            <a:r>
              <a:rPr lang="en-US" altLang="zh-CN" sz="2400" dirty="0"/>
              <a:t>P1</a:t>
            </a:r>
            <a:r>
              <a:rPr lang="zh-CN" altLang="en-US" sz="2400" dirty="0"/>
              <a:t>口</a:t>
            </a:r>
            <a:r>
              <a:rPr lang="zh-CN" altLang="en-US" sz="2400" dirty="0" smtClean="0"/>
              <a:t>输出</a:t>
            </a:r>
            <a:endParaRPr lang="zh-CN" altLang="en-US" sz="2400" dirty="0"/>
          </a:p>
        </p:txBody>
      </p:sp>
    </p:spTree>
    <p:extLst>
      <p:ext uri="{BB962C8B-B14F-4D97-AF65-F5344CB8AC3E}">
        <p14:creationId xmlns:p14="http://schemas.microsoft.com/office/powerpoint/2010/main" val="3786634676"/>
      </p:ext>
    </p:extLst>
  </p:cSld>
  <p:clrMapOvr>
    <a:masterClrMapping/>
  </p:clrMapOvr>
  <p:transition>
    <p:random/>
    <p:sndAc>
      <p:stSnd>
        <p:snd r:embed="rId2" name="camera.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21</a:t>
            </a:fld>
            <a:endParaRPr lang="en-US" altLang="zh-CN" dirty="0"/>
          </a:p>
        </p:txBody>
      </p:sp>
      <p:sp>
        <p:nvSpPr>
          <p:cNvPr id="4" name="矩形 3"/>
          <p:cNvSpPr/>
          <p:nvPr/>
        </p:nvSpPr>
        <p:spPr>
          <a:xfrm>
            <a:off x="0" y="589469"/>
            <a:ext cx="9144000" cy="4524315"/>
          </a:xfrm>
          <a:prstGeom prst="rect">
            <a:avLst/>
          </a:prstGeom>
        </p:spPr>
        <p:txBody>
          <a:bodyPr wrap="square">
            <a:spAutoFit/>
          </a:bodyPr>
          <a:lstStyle/>
          <a:p>
            <a:pPr lvl="0" algn="l">
              <a:lnSpc>
                <a:spcPct val="150000"/>
              </a:lnSpc>
            </a:pPr>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R1                           </a:t>
            </a:r>
            <a:r>
              <a:rPr lang="zh-CN" altLang="en-US" sz="2400" dirty="0">
                <a:solidFill>
                  <a:srgbClr val="000000"/>
                </a:solidFill>
              </a:rPr>
              <a:t>；取位选码</a:t>
            </a:r>
          </a:p>
          <a:p>
            <a:pPr lvl="0" algn="l">
              <a:lnSpc>
                <a:spcPct val="150000"/>
              </a:lnSpc>
            </a:pPr>
            <a:r>
              <a:rPr lang="en-US" altLang="zh-CN" sz="2400" dirty="0" smtClean="0">
                <a:solidFill>
                  <a:srgbClr val="000000"/>
                </a:solidFill>
              </a:rPr>
              <a:t>        MOV  </a:t>
            </a:r>
            <a:r>
              <a:rPr lang="en-US" altLang="zh-CN" sz="2400" dirty="0">
                <a:solidFill>
                  <a:srgbClr val="000000"/>
                </a:solidFill>
              </a:rPr>
              <a:t>P2</a:t>
            </a:r>
            <a:r>
              <a:rPr lang="zh-CN" altLang="en-US" sz="2400" dirty="0">
                <a:solidFill>
                  <a:srgbClr val="000000"/>
                </a:solidFill>
              </a:rPr>
              <a:t>，</a:t>
            </a:r>
            <a:r>
              <a:rPr lang="en-US" altLang="zh-CN" sz="2400" dirty="0">
                <a:solidFill>
                  <a:srgbClr val="000000"/>
                </a:solidFill>
              </a:rPr>
              <a:t>A                     	</a:t>
            </a:r>
            <a:r>
              <a:rPr lang="zh-CN" altLang="en-US" sz="2400" dirty="0" smtClean="0">
                <a:solidFill>
                  <a:srgbClr val="000000"/>
                </a:solidFill>
              </a:rPr>
              <a:t>；</a:t>
            </a:r>
            <a:r>
              <a:rPr lang="zh-CN" altLang="en-US" sz="2400" dirty="0">
                <a:solidFill>
                  <a:srgbClr val="000000"/>
                </a:solidFill>
              </a:rPr>
              <a:t>输出位选码</a:t>
            </a:r>
          </a:p>
          <a:p>
            <a:pPr lvl="0" algn="l">
              <a:lnSpc>
                <a:spcPct val="150000"/>
              </a:lnSpc>
            </a:pPr>
            <a:r>
              <a:rPr lang="zh-CN" altLang="en-US" sz="2400" dirty="0">
                <a:solidFill>
                  <a:srgbClr val="000000"/>
                </a:solidFill>
              </a:rPr>
              <a:t>        </a:t>
            </a:r>
            <a:r>
              <a:rPr lang="en-US" altLang="zh-CN" sz="2400" dirty="0" smtClean="0">
                <a:solidFill>
                  <a:srgbClr val="000000"/>
                </a:solidFill>
              </a:rPr>
              <a:t>ACALL </a:t>
            </a:r>
            <a:r>
              <a:rPr lang="en-US" altLang="zh-CN" sz="2400" dirty="0">
                <a:solidFill>
                  <a:srgbClr val="000000"/>
                </a:solidFill>
              </a:rPr>
              <a:t>DELAY                 	</a:t>
            </a:r>
            <a:r>
              <a:rPr lang="zh-CN" altLang="en-US" sz="2400" dirty="0" smtClean="0">
                <a:solidFill>
                  <a:srgbClr val="000000"/>
                </a:solidFill>
              </a:rPr>
              <a:t>；</a:t>
            </a:r>
            <a:r>
              <a:rPr lang="zh-CN" altLang="en-US" sz="2400" dirty="0">
                <a:solidFill>
                  <a:srgbClr val="000000"/>
                </a:solidFill>
              </a:rPr>
              <a:t>显示并延时</a:t>
            </a:r>
            <a:r>
              <a:rPr lang="en-US" altLang="zh-CN" sz="2400" dirty="0">
                <a:solidFill>
                  <a:srgbClr val="000000"/>
                </a:solidFill>
              </a:rPr>
              <a:t>1ms </a:t>
            </a:r>
          </a:p>
          <a:p>
            <a:pPr lvl="0" algn="l">
              <a:lnSpc>
                <a:spcPct val="150000"/>
              </a:lnSpc>
            </a:pPr>
            <a:r>
              <a:rPr lang="en-US" altLang="zh-CN" sz="2400" dirty="0">
                <a:solidFill>
                  <a:srgbClr val="000000"/>
                </a:solidFill>
              </a:rPr>
              <a:t>       </a:t>
            </a:r>
            <a:r>
              <a:rPr lang="en-US" altLang="zh-CN" sz="2400" dirty="0" smtClean="0">
                <a:solidFill>
                  <a:srgbClr val="000000"/>
                </a:solidFill>
              </a:rPr>
              <a:t>INC   </a:t>
            </a:r>
            <a:r>
              <a:rPr lang="en-US" altLang="zh-CN" sz="2400" dirty="0">
                <a:solidFill>
                  <a:srgbClr val="000000"/>
                </a:solidFill>
              </a:rPr>
              <a:t>R0                        	</a:t>
            </a:r>
            <a:r>
              <a:rPr lang="zh-CN" altLang="en-US" sz="2400" dirty="0" smtClean="0">
                <a:solidFill>
                  <a:srgbClr val="000000"/>
                </a:solidFill>
              </a:rPr>
              <a:t>；</a:t>
            </a:r>
            <a:r>
              <a:rPr lang="zh-CN" altLang="en-US" sz="2400" dirty="0">
                <a:solidFill>
                  <a:srgbClr val="000000"/>
                </a:solidFill>
              </a:rPr>
              <a:t>指向下一位字形码</a:t>
            </a:r>
          </a:p>
          <a:p>
            <a:pPr lvl="0" algn="l">
              <a:lnSpc>
                <a:spcPct val="150000"/>
              </a:lnSpc>
            </a:pPr>
            <a:r>
              <a:rPr lang="zh-CN" altLang="en-US" sz="2400" dirty="0">
                <a:solidFill>
                  <a:srgbClr val="000000"/>
                </a:solidFill>
              </a:rPr>
              <a:t>       </a:t>
            </a:r>
            <a:r>
              <a:rPr lang="en-US" altLang="zh-CN" sz="2400" dirty="0" smtClean="0">
                <a:solidFill>
                  <a:srgbClr val="000000"/>
                </a:solidFill>
              </a:rPr>
              <a:t>RL    </a:t>
            </a:r>
            <a:r>
              <a:rPr lang="en-US" altLang="zh-CN" sz="2400" dirty="0">
                <a:solidFill>
                  <a:srgbClr val="000000"/>
                </a:solidFill>
              </a:rPr>
              <a:t>A                          	</a:t>
            </a:r>
            <a:r>
              <a:rPr lang="zh-CN" altLang="en-US" sz="2400" dirty="0" smtClean="0">
                <a:solidFill>
                  <a:srgbClr val="000000"/>
                </a:solidFill>
              </a:rPr>
              <a:t>；</a:t>
            </a:r>
            <a:r>
              <a:rPr lang="zh-CN" altLang="en-US" sz="2400" dirty="0">
                <a:solidFill>
                  <a:srgbClr val="000000"/>
                </a:solidFill>
              </a:rPr>
              <a:t>指向下一位数码管</a:t>
            </a:r>
          </a:p>
          <a:p>
            <a:pPr lvl="0" algn="l">
              <a:lnSpc>
                <a:spcPct val="150000"/>
              </a:lnSpc>
            </a:pPr>
            <a:r>
              <a:rPr lang="zh-CN" altLang="en-US" sz="2400" dirty="0">
                <a:solidFill>
                  <a:srgbClr val="000000"/>
                </a:solidFill>
              </a:rPr>
              <a:t>       </a:t>
            </a:r>
            <a:r>
              <a:rPr lang="en-US" altLang="zh-CN" sz="2400" dirty="0" smtClean="0">
                <a:solidFill>
                  <a:srgbClr val="000000"/>
                </a:solidFill>
              </a:rPr>
              <a:t>MOV  </a:t>
            </a:r>
            <a:r>
              <a:rPr lang="en-US" altLang="zh-CN" sz="2400" dirty="0">
                <a:solidFill>
                  <a:srgbClr val="000000"/>
                </a:solidFill>
              </a:rPr>
              <a:t>R1</a:t>
            </a:r>
            <a:r>
              <a:rPr lang="zh-CN" altLang="en-US" sz="2400" dirty="0">
                <a:solidFill>
                  <a:srgbClr val="000000"/>
                </a:solidFill>
              </a:rPr>
              <a:t>，</a:t>
            </a:r>
            <a:r>
              <a:rPr lang="en-US" altLang="zh-CN" sz="2400" dirty="0">
                <a:solidFill>
                  <a:srgbClr val="000000"/>
                </a:solidFill>
              </a:rPr>
              <a:t>A</a:t>
            </a:r>
          </a:p>
          <a:p>
            <a:pPr lvl="0" algn="l">
              <a:lnSpc>
                <a:spcPct val="150000"/>
              </a:lnSpc>
            </a:pPr>
            <a:r>
              <a:rPr lang="en-US" altLang="zh-CN" sz="2400" dirty="0">
                <a:solidFill>
                  <a:srgbClr val="000000"/>
                </a:solidFill>
              </a:rPr>
              <a:t>       </a:t>
            </a:r>
            <a:r>
              <a:rPr lang="en-US" altLang="zh-CN" sz="2400" dirty="0" smtClean="0">
                <a:solidFill>
                  <a:srgbClr val="000000"/>
                </a:solidFill>
              </a:rPr>
              <a:t>CJNE  </a:t>
            </a:r>
            <a:r>
              <a:rPr lang="en-US" altLang="zh-CN" sz="2400" dirty="0">
                <a:solidFill>
                  <a:srgbClr val="000000"/>
                </a:solidFill>
              </a:rPr>
              <a:t>R1</a:t>
            </a:r>
            <a:r>
              <a:rPr lang="zh-CN" altLang="en-US" sz="2400" dirty="0">
                <a:solidFill>
                  <a:srgbClr val="000000"/>
                </a:solidFill>
              </a:rPr>
              <a:t>，</a:t>
            </a:r>
            <a:r>
              <a:rPr lang="en-US" altLang="zh-CN" sz="2400" dirty="0">
                <a:solidFill>
                  <a:srgbClr val="000000"/>
                </a:solidFill>
              </a:rPr>
              <a:t>#40H</a:t>
            </a:r>
            <a:r>
              <a:rPr lang="zh-CN" altLang="en-US" sz="2400" dirty="0">
                <a:solidFill>
                  <a:srgbClr val="000000"/>
                </a:solidFill>
              </a:rPr>
              <a:t>，</a:t>
            </a:r>
            <a:r>
              <a:rPr lang="en-US" altLang="zh-CN" sz="2400" dirty="0">
                <a:solidFill>
                  <a:srgbClr val="000000"/>
                </a:solidFill>
              </a:rPr>
              <a:t>NEXT  </a:t>
            </a:r>
            <a:r>
              <a:rPr lang="zh-CN" altLang="en-US" sz="2400" dirty="0" smtClean="0">
                <a:solidFill>
                  <a:srgbClr val="000000"/>
                </a:solidFill>
              </a:rPr>
              <a:t>；</a:t>
            </a:r>
            <a:r>
              <a:rPr lang="zh-CN" altLang="en-US" sz="2400" dirty="0">
                <a:solidFill>
                  <a:srgbClr val="000000"/>
                </a:solidFill>
              </a:rPr>
              <a:t>六位数码管显示完？</a:t>
            </a:r>
          </a:p>
          <a:p>
            <a:pPr lvl="0" algn="l">
              <a:lnSpc>
                <a:spcPct val="150000"/>
              </a:lnSpc>
            </a:pPr>
            <a:r>
              <a:rPr lang="zh-CN" altLang="en-US" sz="2400" dirty="0">
                <a:solidFill>
                  <a:srgbClr val="000000"/>
                </a:solidFill>
              </a:rPr>
              <a:t>       </a:t>
            </a:r>
            <a:r>
              <a:rPr lang="en-US" altLang="zh-CN" sz="2400" dirty="0" smtClean="0">
                <a:solidFill>
                  <a:srgbClr val="000000"/>
                </a:solidFill>
              </a:rPr>
              <a:t>SJMP  </a:t>
            </a:r>
            <a:r>
              <a:rPr lang="en-US" altLang="zh-CN" sz="2400" dirty="0">
                <a:solidFill>
                  <a:srgbClr val="000000"/>
                </a:solidFill>
              </a:rPr>
              <a:t>MAIN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轮流显示完一遍后重新下一轮</a:t>
            </a:r>
            <a:r>
              <a:rPr lang="zh-CN" altLang="en-US" sz="2400" dirty="0" smtClean="0">
                <a:solidFill>
                  <a:srgbClr val="000000"/>
                </a:solidFill>
              </a:rPr>
              <a:t>显示</a:t>
            </a:r>
            <a:endParaRPr lang="zh-CN" altLang="en-US" sz="2400" dirty="0">
              <a:solidFill>
                <a:srgbClr val="000000"/>
              </a:solidFill>
            </a:endParaRPr>
          </a:p>
        </p:txBody>
      </p:sp>
    </p:spTree>
    <p:extLst>
      <p:ext uri="{BB962C8B-B14F-4D97-AF65-F5344CB8AC3E}">
        <p14:creationId xmlns:p14="http://schemas.microsoft.com/office/powerpoint/2010/main" val="1226657540"/>
      </p:ext>
    </p:extLst>
  </p:cSld>
  <p:clrMapOvr>
    <a:masterClrMapping/>
  </p:clrMapOvr>
  <p:transition>
    <p:random/>
    <p:sndAc>
      <p:stSnd>
        <p:snd r:embed="rId2" name="camera.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22</a:t>
            </a:fld>
            <a:endParaRPr lang="en-US" altLang="zh-CN" dirty="0"/>
          </a:p>
        </p:txBody>
      </p:sp>
      <p:sp>
        <p:nvSpPr>
          <p:cNvPr id="4" name="矩形 3"/>
          <p:cNvSpPr/>
          <p:nvPr/>
        </p:nvSpPr>
        <p:spPr>
          <a:xfrm>
            <a:off x="0" y="579547"/>
            <a:ext cx="9144000" cy="5632311"/>
          </a:xfrm>
          <a:prstGeom prst="rect">
            <a:avLst/>
          </a:prstGeom>
        </p:spPr>
        <p:txBody>
          <a:bodyPr wrap="square">
            <a:spAutoFit/>
          </a:bodyPr>
          <a:lstStyle/>
          <a:p>
            <a:pPr lvl="0" algn="l">
              <a:lnSpc>
                <a:spcPct val="150000"/>
              </a:lnSpc>
            </a:pPr>
            <a:r>
              <a:rPr lang="en-US" altLang="zh-CN" sz="2400" dirty="0">
                <a:solidFill>
                  <a:srgbClr val="000000"/>
                </a:solidFill>
              </a:rPr>
              <a:t>DELAY</a:t>
            </a:r>
            <a:r>
              <a:rPr lang="zh-CN" altLang="en-US" sz="2400" dirty="0">
                <a:solidFill>
                  <a:srgbClr val="000000"/>
                </a:solidFill>
              </a:rPr>
              <a:t>：</a:t>
            </a:r>
            <a:r>
              <a:rPr lang="en-US" altLang="zh-CN" sz="2400" dirty="0">
                <a:solidFill>
                  <a:srgbClr val="000000"/>
                </a:solidFill>
              </a:rPr>
              <a:t>MOV  R6</a:t>
            </a:r>
            <a:r>
              <a:rPr lang="zh-CN" altLang="en-US" sz="2400" dirty="0">
                <a:solidFill>
                  <a:srgbClr val="000000"/>
                </a:solidFill>
              </a:rPr>
              <a:t>，</a:t>
            </a:r>
            <a:r>
              <a:rPr lang="en-US" altLang="zh-CN" sz="2400" dirty="0">
                <a:solidFill>
                  <a:srgbClr val="000000"/>
                </a:solidFill>
              </a:rPr>
              <a:t>#2                   </a:t>
            </a:r>
            <a:r>
              <a:rPr lang="zh-CN" altLang="en-US" sz="2400" dirty="0" smtClean="0">
                <a:solidFill>
                  <a:srgbClr val="000000"/>
                </a:solidFill>
              </a:rPr>
              <a:t>；</a:t>
            </a:r>
            <a:r>
              <a:rPr lang="zh-CN" altLang="en-US" sz="2400" dirty="0">
                <a:solidFill>
                  <a:srgbClr val="000000"/>
                </a:solidFill>
              </a:rPr>
              <a:t>延时</a:t>
            </a:r>
            <a:r>
              <a:rPr lang="en-US" altLang="zh-CN" sz="2400" dirty="0">
                <a:solidFill>
                  <a:srgbClr val="000000"/>
                </a:solidFill>
              </a:rPr>
              <a:t>1ms</a:t>
            </a:r>
            <a:r>
              <a:rPr lang="zh-CN" altLang="en-US" sz="2400" dirty="0">
                <a:solidFill>
                  <a:srgbClr val="000000"/>
                </a:solidFill>
              </a:rPr>
              <a:t>子程序</a:t>
            </a:r>
          </a:p>
          <a:p>
            <a:pPr lvl="0" algn="l">
              <a:lnSpc>
                <a:spcPct val="150000"/>
              </a:lnSpc>
            </a:pPr>
            <a:r>
              <a:rPr lang="en-US" altLang="zh-CN" sz="2400" dirty="0">
                <a:solidFill>
                  <a:srgbClr val="000000"/>
                </a:solidFill>
              </a:rPr>
              <a:t>DL2</a:t>
            </a:r>
            <a:r>
              <a:rPr lang="zh-CN" altLang="en-US" sz="2400" dirty="0">
                <a:solidFill>
                  <a:srgbClr val="000000"/>
                </a:solidFill>
              </a:rPr>
              <a:t>：     </a:t>
            </a:r>
            <a:r>
              <a:rPr lang="en-US" altLang="zh-CN" sz="2400" dirty="0">
                <a:solidFill>
                  <a:srgbClr val="000000"/>
                </a:solidFill>
              </a:rPr>
              <a:t>MOV  R7</a:t>
            </a:r>
            <a:r>
              <a:rPr lang="zh-CN" altLang="en-US" sz="2400" dirty="0">
                <a:solidFill>
                  <a:srgbClr val="000000"/>
                </a:solidFill>
              </a:rPr>
              <a:t>，</a:t>
            </a:r>
            <a:r>
              <a:rPr lang="en-US" altLang="zh-CN" sz="2400" dirty="0">
                <a:solidFill>
                  <a:srgbClr val="000000"/>
                </a:solidFill>
              </a:rPr>
              <a:t>#7DH</a:t>
            </a:r>
          </a:p>
          <a:p>
            <a:pPr lvl="0" algn="l">
              <a:lnSpc>
                <a:spcPct val="150000"/>
              </a:lnSpc>
            </a:pPr>
            <a:r>
              <a:rPr lang="en-US" altLang="zh-CN" sz="2400" dirty="0">
                <a:solidFill>
                  <a:srgbClr val="000000"/>
                </a:solidFill>
              </a:rPr>
              <a:t>DL1</a:t>
            </a:r>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NOP</a:t>
            </a:r>
            <a:endParaRPr lang="en-US" altLang="zh-CN" sz="2400" dirty="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NOP</a:t>
            </a:r>
            <a:endParaRPr lang="en-US" altLang="zh-CN" sz="2400" dirty="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DJNZ  </a:t>
            </a:r>
            <a:r>
              <a:rPr lang="en-US" altLang="zh-CN" sz="2400" dirty="0">
                <a:solidFill>
                  <a:srgbClr val="000000"/>
                </a:solidFill>
              </a:rPr>
              <a:t>R7</a:t>
            </a:r>
            <a:r>
              <a:rPr lang="zh-CN" altLang="en-US" sz="2400" dirty="0">
                <a:solidFill>
                  <a:srgbClr val="000000"/>
                </a:solidFill>
              </a:rPr>
              <a:t>，</a:t>
            </a:r>
            <a:r>
              <a:rPr lang="en-US" altLang="zh-CN" sz="2400" dirty="0">
                <a:solidFill>
                  <a:srgbClr val="000000"/>
                </a:solidFill>
              </a:rPr>
              <a:t>DL1</a:t>
            </a:r>
          </a:p>
          <a:p>
            <a:pPr lvl="0" algn="l">
              <a:lnSpc>
                <a:spcPct val="150000"/>
              </a:lnSpc>
            </a:pPr>
            <a:r>
              <a:rPr lang="en-US" altLang="zh-CN" sz="2400" dirty="0">
                <a:solidFill>
                  <a:srgbClr val="000000"/>
                </a:solidFill>
              </a:rPr>
              <a:t>       	</a:t>
            </a:r>
            <a:r>
              <a:rPr lang="en-US" altLang="zh-CN" sz="2400" dirty="0" smtClean="0">
                <a:solidFill>
                  <a:srgbClr val="000000"/>
                </a:solidFill>
              </a:rPr>
              <a:t>   DJNZ  </a:t>
            </a:r>
            <a:r>
              <a:rPr lang="en-US" altLang="zh-CN" sz="2400" dirty="0">
                <a:solidFill>
                  <a:srgbClr val="000000"/>
                </a:solidFill>
              </a:rPr>
              <a:t>R6</a:t>
            </a:r>
            <a:r>
              <a:rPr lang="zh-CN" altLang="en-US" sz="2400" dirty="0">
                <a:solidFill>
                  <a:srgbClr val="000000"/>
                </a:solidFill>
              </a:rPr>
              <a:t>，</a:t>
            </a:r>
            <a:r>
              <a:rPr lang="en-US" altLang="zh-CN" sz="2400" dirty="0">
                <a:solidFill>
                  <a:srgbClr val="000000"/>
                </a:solidFill>
              </a:rPr>
              <a:t>DL2</a:t>
            </a:r>
          </a:p>
          <a:p>
            <a:pPr lvl="0" algn="l">
              <a:lnSpc>
                <a:spcPct val="150000"/>
              </a:lnSpc>
            </a:pPr>
            <a:r>
              <a:rPr lang="en-US" altLang="zh-CN" sz="2400" dirty="0">
                <a:solidFill>
                  <a:srgbClr val="000000"/>
                </a:solidFill>
              </a:rPr>
              <a:t>       	</a:t>
            </a:r>
            <a:r>
              <a:rPr lang="en-US" altLang="zh-CN" sz="2400" dirty="0" smtClean="0">
                <a:solidFill>
                  <a:srgbClr val="000000"/>
                </a:solidFill>
              </a:rPr>
              <a:t>   RET</a:t>
            </a:r>
            <a:endParaRPr lang="en-US" altLang="zh-CN" sz="2400" dirty="0">
              <a:solidFill>
                <a:srgbClr val="000000"/>
              </a:solidFill>
            </a:endParaRPr>
          </a:p>
          <a:p>
            <a:pPr lvl="0" algn="l">
              <a:lnSpc>
                <a:spcPct val="150000"/>
              </a:lnSpc>
            </a:pPr>
            <a:r>
              <a:rPr lang="en-US" altLang="zh-CN" sz="2400" dirty="0">
                <a:solidFill>
                  <a:srgbClr val="000000"/>
                </a:solidFill>
              </a:rPr>
              <a:t>TAB1</a:t>
            </a:r>
            <a:r>
              <a:rPr lang="zh-CN" altLang="en-US" sz="2400" dirty="0" smtClean="0">
                <a:solidFill>
                  <a:srgbClr val="000000"/>
                </a:solidFill>
              </a:rPr>
              <a:t>：</a:t>
            </a:r>
            <a:r>
              <a:rPr lang="en-US" altLang="zh-CN" sz="2400" dirty="0" smtClean="0">
                <a:solidFill>
                  <a:srgbClr val="000000"/>
                </a:solidFill>
              </a:rPr>
              <a:t>DB  </a:t>
            </a:r>
            <a:r>
              <a:rPr lang="en-US" altLang="zh-CN" sz="2400" dirty="0">
                <a:solidFill>
                  <a:srgbClr val="000000"/>
                </a:solidFill>
              </a:rPr>
              <a:t>06H</a:t>
            </a:r>
            <a:r>
              <a:rPr lang="zh-CN" altLang="en-US" sz="2400" dirty="0">
                <a:solidFill>
                  <a:srgbClr val="000000"/>
                </a:solidFill>
              </a:rPr>
              <a:t>，</a:t>
            </a:r>
            <a:r>
              <a:rPr lang="en-US" altLang="zh-CN" sz="2400" dirty="0">
                <a:solidFill>
                  <a:srgbClr val="000000"/>
                </a:solidFill>
              </a:rPr>
              <a:t>5BH</a:t>
            </a:r>
            <a:r>
              <a:rPr lang="zh-CN" altLang="en-US" sz="2400" dirty="0">
                <a:solidFill>
                  <a:srgbClr val="000000"/>
                </a:solidFill>
              </a:rPr>
              <a:t>，</a:t>
            </a:r>
            <a:r>
              <a:rPr lang="en-US" altLang="zh-CN" sz="2400" dirty="0">
                <a:solidFill>
                  <a:srgbClr val="000000"/>
                </a:solidFill>
              </a:rPr>
              <a:t>4FH</a:t>
            </a:r>
            <a:r>
              <a:rPr lang="zh-CN" altLang="en-US" sz="2400" dirty="0">
                <a:solidFill>
                  <a:srgbClr val="000000"/>
                </a:solidFill>
              </a:rPr>
              <a:t>，</a:t>
            </a:r>
            <a:r>
              <a:rPr lang="en-US" altLang="zh-CN" sz="2400" dirty="0">
                <a:solidFill>
                  <a:srgbClr val="000000"/>
                </a:solidFill>
              </a:rPr>
              <a:t>66H</a:t>
            </a:r>
            <a:r>
              <a:rPr lang="zh-CN" altLang="en-US" sz="2400" dirty="0">
                <a:solidFill>
                  <a:srgbClr val="000000"/>
                </a:solidFill>
              </a:rPr>
              <a:t>，</a:t>
            </a:r>
            <a:r>
              <a:rPr lang="en-US" altLang="zh-CN" sz="2400" dirty="0">
                <a:solidFill>
                  <a:srgbClr val="000000"/>
                </a:solidFill>
              </a:rPr>
              <a:t>6DH</a:t>
            </a:r>
            <a:r>
              <a:rPr lang="zh-CN" altLang="en-US" sz="2400" dirty="0">
                <a:solidFill>
                  <a:srgbClr val="000000"/>
                </a:solidFill>
              </a:rPr>
              <a:t>，</a:t>
            </a:r>
            <a:r>
              <a:rPr lang="en-US" altLang="zh-CN" sz="2400" dirty="0" smtClean="0">
                <a:solidFill>
                  <a:srgbClr val="000000"/>
                </a:solidFill>
              </a:rPr>
              <a:t>7DH</a:t>
            </a:r>
            <a:r>
              <a:rPr lang="zh-CN" altLang="en-US" sz="2400" dirty="0" smtClean="0">
                <a:solidFill>
                  <a:srgbClr val="000000"/>
                </a:solidFill>
              </a:rPr>
              <a:t>；</a:t>
            </a:r>
            <a:r>
              <a:rPr lang="zh-CN" altLang="en-US" sz="2400" dirty="0">
                <a:solidFill>
                  <a:srgbClr val="000000"/>
                </a:solidFill>
              </a:rPr>
              <a:t>“</a:t>
            </a:r>
            <a:r>
              <a:rPr lang="en-US" altLang="zh-CN" sz="2400" dirty="0">
                <a:solidFill>
                  <a:srgbClr val="000000"/>
                </a:solidFill>
              </a:rPr>
              <a:t>1</a:t>
            </a:r>
            <a:r>
              <a:rPr lang="zh-CN" altLang="en-US" sz="2400" dirty="0">
                <a:solidFill>
                  <a:srgbClr val="000000"/>
                </a:solidFill>
              </a:rPr>
              <a:t>～</a:t>
            </a:r>
            <a:r>
              <a:rPr lang="en-US" altLang="zh-CN" sz="2400" dirty="0">
                <a:solidFill>
                  <a:srgbClr val="000000"/>
                </a:solidFill>
              </a:rPr>
              <a:t>6”</a:t>
            </a:r>
            <a:r>
              <a:rPr lang="zh-CN" altLang="en-US" sz="2400" dirty="0">
                <a:solidFill>
                  <a:srgbClr val="000000"/>
                </a:solidFill>
              </a:rPr>
              <a:t>的</a:t>
            </a:r>
            <a:r>
              <a:rPr lang="zh-CN" altLang="en-US" sz="2400" dirty="0" smtClean="0">
                <a:solidFill>
                  <a:srgbClr val="000000"/>
                </a:solidFill>
              </a:rPr>
              <a:t>字形                                    </a:t>
            </a:r>
            <a:endParaRPr lang="en-US" altLang="zh-CN" sz="2400" dirty="0" smtClean="0">
              <a:solidFill>
                <a:srgbClr val="000000"/>
              </a:solidFill>
            </a:endParaRPr>
          </a:p>
          <a:p>
            <a:pPr lvl="0" algn="l">
              <a:lnSpc>
                <a:spcPct val="150000"/>
              </a:lnSpc>
            </a:pPr>
            <a:r>
              <a:rPr lang="en-US" altLang="zh-CN" sz="2400" dirty="0">
                <a:solidFill>
                  <a:srgbClr val="000000"/>
                </a:solidFill>
              </a:rPr>
              <a:t> </a:t>
            </a:r>
            <a:r>
              <a:rPr lang="en-US" altLang="zh-CN" sz="2400" dirty="0" smtClean="0">
                <a:solidFill>
                  <a:srgbClr val="000000"/>
                </a:solidFill>
              </a:rPr>
              <a:t>                                                                                  ;</a:t>
            </a:r>
            <a:r>
              <a:rPr lang="zh-CN" altLang="en-US" sz="2400" dirty="0" smtClean="0">
                <a:solidFill>
                  <a:srgbClr val="000000"/>
                </a:solidFill>
              </a:rPr>
              <a:t>码</a:t>
            </a:r>
            <a:endParaRPr lang="zh-CN" altLang="en-US" sz="2400" dirty="0">
              <a:solidFill>
                <a:srgbClr val="000000"/>
              </a:solidFill>
            </a:endParaRPr>
          </a:p>
          <a:p>
            <a:pPr lvl="0" algn="l">
              <a:lnSpc>
                <a:spcPct val="150000"/>
              </a:lnSpc>
            </a:pPr>
            <a:r>
              <a:rPr lang="zh-CN" altLang="en-US" sz="2400" dirty="0">
                <a:solidFill>
                  <a:srgbClr val="000000"/>
                </a:solidFill>
              </a:rPr>
              <a:t>       	</a:t>
            </a:r>
            <a:r>
              <a:rPr lang="en-US" altLang="zh-CN" sz="2400" dirty="0">
                <a:solidFill>
                  <a:srgbClr val="000000"/>
                </a:solidFill>
              </a:rPr>
              <a:t>END</a:t>
            </a:r>
            <a:endParaRPr lang="zh-CN" altLang="en-US" dirty="0">
              <a:solidFill>
                <a:srgbClr val="000000"/>
              </a:solidFill>
            </a:endParaRPr>
          </a:p>
        </p:txBody>
      </p:sp>
    </p:spTree>
    <p:extLst>
      <p:ext uri="{BB962C8B-B14F-4D97-AF65-F5344CB8AC3E}">
        <p14:creationId xmlns:p14="http://schemas.microsoft.com/office/powerpoint/2010/main" val="1250760590"/>
      </p:ext>
    </p:extLst>
  </p:cSld>
  <p:clrMapOvr>
    <a:masterClrMapping/>
  </p:clrMapOvr>
  <p:transition>
    <p:random/>
    <p:sndAc>
      <p:stSnd>
        <p:snd r:embed="rId2" name="camera.wav"/>
      </p:st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23</a:t>
            </a:fld>
            <a:endParaRPr lang="en-US" altLang="zh-CN" dirty="0"/>
          </a:p>
        </p:txBody>
      </p:sp>
      <p:sp>
        <p:nvSpPr>
          <p:cNvPr id="4" name="矩形 3"/>
          <p:cNvSpPr/>
          <p:nvPr/>
        </p:nvSpPr>
        <p:spPr>
          <a:xfrm>
            <a:off x="0" y="598250"/>
            <a:ext cx="9144000" cy="5262979"/>
          </a:xfrm>
          <a:prstGeom prst="rect">
            <a:avLst/>
          </a:prstGeom>
        </p:spPr>
        <p:txBody>
          <a:bodyPr wrap="square">
            <a:spAutoFit/>
          </a:bodyPr>
          <a:lstStyle/>
          <a:p>
            <a:pPr algn="l"/>
            <a:r>
              <a:rPr lang="en-US" altLang="zh-CN" sz="2400" b="1" dirty="0">
                <a:solidFill>
                  <a:srgbClr val="0000FF"/>
                </a:solidFill>
              </a:rPr>
              <a:t>*C51</a:t>
            </a:r>
            <a:r>
              <a:rPr lang="zh-CN" altLang="en-US" sz="2400" b="1" dirty="0">
                <a:solidFill>
                  <a:srgbClr val="0000FF"/>
                </a:solidFill>
              </a:rPr>
              <a:t>源程序：</a:t>
            </a:r>
          </a:p>
          <a:p>
            <a:pPr algn="l"/>
            <a:r>
              <a:rPr lang="en-US" altLang="zh-CN" sz="2400" dirty="0"/>
              <a:t>#include &lt;reg51.h&gt;</a:t>
            </a:r>
          </a:p>
          <a:p>
            <a:pPr algn="l"/>
            <a:r>
              <a:rPr lang="en-US" altLang="zh-CN" sz="2400" dirty="0"/>
              <a:t>#include &lt;</a:t>
            </a:r>
            <a:r>
              <a:rPr lang="en-US" altLang="zh-CN" sz="2400" dirty="0" err="1"/>
              <a:t>intrins.h</a:t>
            </a:r>
            <a:r>
              <a:rPr lang="en-US" altLang="zh-CN" sz="2400" dirty="0"/>
              <a:t>&gt;</a:t>
            </a:r>
          </a:p>
          <a:p>
            <a:pPr algn="l"/>
            <a:r>
              <a:rPr lang="en-US" altLang="zh-CN" sz="2400" dirty="0"/>
              <a:t>#define </a:t>
            </a:r>
            <a:r>
              <a:rPr lang="en-US" altLang="zh-CN" sz="2400" dirty="0" err="1"/>
              <a:t>uchar</a:t>
            </a:r>
            <a:r>
              <a:rPr lang="en-US" altLang="zh-CN" sz="2400" dirty="0"/>
              <a:t> unsigned char</a:t>
            </a:r>
          </a:p>
          <a:p>
            <a:pPr algn="l"/>
            <a:r>
              <a:rPr lang="en-US" altLang="zh-CN" sz="2400" dirty="0"/>
              <a:t>#define </a:t>
            </a:r>
            <a:r>
              <a:rPr lang="en-US" altLang="zh-CN" sz="2400" dirty="0" err="1"/>
              <a:t>uint</a:t>
            </a:r>
            <a:r>
              <a:rPr lang="en-US" altLang="zh-CN" sz="2400" dirty="0"/>
              <a:t> unsigned </a:t>
            </a:r>
            <a:r>
              <a:rPr lang="en-US" altLang="zh-CN" sz="2400" dirty="0" err="1"/>
              <a:t>int</a:t>
            </a:r>
            <a:endParaRPr lang="en-US" altLang="zh-CN" sz="2400" dirty="0"/>
          </a:p>
          <a:p>
            <a:pPr algn="l"/>
            <a:r>
              <a:rPr lang="en-US" altLang="zh-CN" sz="2400" dirty="0" err="1"/>
              <a:t>uchar</a:t>
            </a:r>
            <a:r>
              <a:rPr lang="en-US" altLang="zh-CN" sz="2400" dirty="0"/>
              <a:t> code DSY_CODE [] =</a:t>
            </a:r>
          </a:p>
          <a:p>
            <a:pPr algn="l"/>
            <a:r>
              <a:rPr lang="en-US" altLang="zh-CN" sz="2400" dirty="0"/>
              <a:t>{0x06</a:t>
            </a:r>
            <a:r>
              <a:rPr lang="zh-CN" altLang="en-US" sz="2400" dirty="0"/>
              <a:t>，</a:t>
            </a:r>
            <a:r>
              <a:rPr lang="en-US" altLang="zh-CN" sz="2400" dirty="0"/>
              <a:t>0x5b</a:t>
            </a:r>
            <a:r>
              <a:rPr lang="zh-CN" altLang="en-US" sz="2400" dirty="0"/>
              <a:t>，</a:t>
            </a:r>
            <a:r>
              <a:rPr lang="en-US" altLang="zh-CN" sz="2400" dirty="0"/>
              <a:t>0x4f</a:t>
            </a:r>
            <a:r>
              <a:rPr lang="zh-CN" altLang="en-US" sz="2400" dirty="0"/>
              <a:t>，</a:t>
            </a:r>
            <a:r>
              <a:rPr lang="en-US" altLang="zh-CN" sz="2400" dirty="0"/>
              <a:t>0x66</a:t>
            </a:r>
            <a:r>
              <a:rPr lang="zh-CN" altLang="en-US" sz="2400" dirty="0"/>
              <a:t>，</a:t>
            </a:r>
            <a:r>
              <a:rPr lang="en-US" altLang="zh-CN" sz="2400" dirty="0"/>
              <a:t>0x6d</a:t>
            </a:r>
            <a:r>
              <a:rPr lang="zh-CN" altLang="en-US" sz="2400" dirty="0"/>
              <a:t>，</a:t>
            </a:r>
            <a:r>
              <a:rPr lang="en-US" altLang="zh-CN" sz="2400" dirty="0"/>
              <a:t>0x7d}</a:t>
            </a:r>
            <a:r>
              <a:rPr lang="zh-CN" altLang="en-US" sz="2400" dirty="0"/>
              <a:t>；</a:t>
            </a:r>
          </a:p>
          <a:p>
            <a:pPr algn="l"/>
            <a:r>
              <a:rPr lang="en-US" altLang="zh-CN" sz="2400" dirty="0"/>
              <a:t>void </a:t>
            </a:r>
            <a:r>
              <a:rPr lang="en-US" altLang="zh-CN" sz="2400" dirty="0" err="1"/>
              <a:t>DelayMS</a:t>
            </a:r>
            <a:r>
              <a:rPr lang="en-US" altLang="zh-CN" sz="2400" dirty="0"/>
              <a:t> (</a:t>
            </a:r>
            <a:r>
              <a:rPr lang="en-US" altLang="zh-CN" sz="2400" dirty="0" err="1"/>
              <a:t>uint</a:t>
            </a:r>
            <a:r>
              <a:rPr lang="en-US" altLang="zh-CN" sz="2400" dirty="0"/>
              <a:t> x)</a:t>
            </a:r>
          </a:p>
          <a:p>
            <a:pPr algn="l"/>
            <a:r>
              <a:rPr lang="en-US" altLang="zh-CN" sz="2400" dirty="0"/>
              <a:t>{</a:t>
            </a:r>
            <a:r>
              <a:rPr lang="en-US" altLang="zh-CN" sz="2400" dirty="0" err="1"/>
              <a:t>uchar</a:t>
            </a:r>
            <a:r>
              <a:rPr lang="en-US" altLang="zh-CN" sz="2400" dirty="0"/>
              <a:t> t</a:t>
            </a:r>
            <a:r>
              <a:rPr lang="zh-CN" altLang="en-US" sz="2400" dirty="0"/>
              <a:t>；</a:t>
            </a:r>
          </a:p>
          <a:p>
            <a:pPr algn="l"/>
            <a:r>
              <a:rPr lang="zh-CN" altLang="en-US" sz="2400" dirty="0" smtClean="0"/>
              <a:t>  </a:t>
            </a:r>
            <a:r>
              <a:rPr lang="en-US" altLang="zh-CN" sz="2400" dirty="0" smtClean="0"/>
              <a:t>while(x-</a:t>
            </a:r>
            <a:r>
              <a:rPr lang="en-US" altLang="zh-CN" sz="2400" dirty="0"/>
              <a:t>-)</a:t>
            </a:r>
          </a:p>
          <a:p>
            <a:pPr algn="l"/>
            <a:r>
              <a:rPr lang="en-US" altLang="zh-CN" sz="2400" dirty="0" smtClean="0"/>
              <a:t>   {</a:t>
            </a:r>
            <a:endParaRPr lang="en-US" altLang="zh-CN" sz="2400" dirty="0"/>
          </a:p>
          <a:p>
            <a:pPr algn="l"/>
            <a:r>
              <a:rPr lang="en-US" altLang="zh-CN" sz="2400" dirty="0" smtClean="0"/>
              <a:t>       </a:t>
            </a:r>
            <a:r>
              <a:rPr lang="en-US" altLang="zh-CN" sz="2400" dirty="0"/>
              <a:t>for(t = 125</a:t>
            </a:r>
            <a:r>
              <a:rPr lang="zh-CN" altLang="en-US" sz="2400" dirty="0"/>
              <a:t>；</a:t>
            </a:r>
            <a:r>
              <a:rPr lang="en-US" altLang="zh-CN" sz="2400" dirty="0"/>
              <a:t>t&gt;0</a:t>
            </a:r>
            <a:r>
              <a:rPr lang="zh-CN" altLang="en-US" sz="2400" dirty="0"/>
              <a:t>；</a:t>
            </a:r>
            <a:r>
              <a:rPr lang="en-US" altLang="zh-CN" sz="2400" dirty="0"/>
              <a:t>t--)</a:t>
            </a:r>
            <a:r>
              <a:rPr lang="zh-CN" altLang="en-US" sz="2400" dirty="0"/>
              <a:t>；</a:t>
            </a:r>
          </a:p>
          <a:p>
            <a:pPr algn="l"/>
            <a:r>
              <a:rPr lang="zh-CN" altLang="en-US" sz="2400" dirty="0" smtClean="0"/>
              <a:t>    </a:t>
            </a:r>
            <a:r>
              <a:rPr lang="en-US" altLang="zh-CN" sz="2400" dirty="0" smtClean="0"/>
              <a:t>}</a:t>
            </a:r>
            <a:endParaRPr lang="en-US" altLang="zh-CN" sz="2400" dirty="0"/>
          </a:p>
          <a:p>
            <a:pPr algn="l"/>
            <a:r>
              <a:rPr lang="en-US" altLang="zh-CN" sz="2400" dirty="0" smtClean="0"/>
              <a:t>}</a:t>
            </a:r>
            <a:endParaRPr lang="en-US" altLang="zh-CN" sz="2400" dirty="0"/>
          </a:p>
        </p:txBody>
      </p:sp>
    </p:spTree>
    <p:extLst>
      <p:ext uri="{BB962C8B-B14F-4D97-AF65-F5344CB8AC3E}">
        <p14:creationId xmlns:p14="http://schemas.microsoft.com/office/powerpoint/2010/main" val="283936358"/>
      </p:ext>
    </p:extLst>
  </p:cSld>
  <p:clrMapOvr>
    <a:masterClrMapping/>
  </p:clrMapOvr>
  <p:transition>
    <p:random/>
    <p:sndAc>
      <p:stSnd>
        <p:snd r:embed="rId2" name="camera.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24</a:t>
            </a:fld>
            <a:endParaRPr lang="en-US" altLang="zh-CN" dirty="0"/>
          </a:p>
        </p:txBody>
      </p:sp>
      <p:sp>
        <p:nvSpPr>
          <p:cNvPr id="4" name="矩形 3"/>
          <p:cNvSpPr/>
          <p:nvPr/>
        </p:nvSpPr>
        <p:spPr>
          <a:xfrm>
            <a:off x="0" y="617310"/>
            <a:ext cx="9144000" cy="4893647"/>
          </a:xfrm>
          <a:prstGeom prst="rect">
            <a:avLst/>
          </a:prstGeom>
        </p:spPr>
        <p:txBody>
          <a:bodyPr wrap="square">
            <a:spAutoFit/>
          </a:bodyPr>
          <a:lstStyle/>
          <a:p>
            <a:pPr lvl="0" algn="l"/>
            <a:r>
              <a:rPr lang="en-US" altLang="zh-CN" sz="2400" dirty="0">
                <a:solidFill>
                  <a:srgbClr val="000000"/>
                </a:solidFill>
              </a:rPr>
              <a:t>void main ()</a:t>
            </a:r>
          </a:p>
          <a:p>
            <a:pPr lvl="0" algn="l"/>
            <a:r>
              <a:rPr lang="en-US" altLang="zh-CN" sz="2400" dirty="0" smtClean="0">
                <a:solidFill>
                  <a:srgbClr val="000000"/>
                </a:solidFill>
              </a:rPr>
              <a:t>{</a:t>
            </a:r>
            <a:r>
              <a:rPr lang="en-US" altLang="zh-CN" sz="2400" dirty="0" err="1" smtClean="0">
                <a:solidFill>
                  <a:srgbClr val="000000"/>
                </a:solidFill>
              </a:rPr>
              <a:t>uchar</a:t>
            </a:r>
            <a:r>
              <a:rPr lang="en-US" altLang="zh-CN" sz="2400" dirty="0" smtClean="0">
                <a:solidFill>
                  <a:srgbClr val="000000"/>
                </a:solidFill>
              </a:rPr>
              <a:t> </a:t>
            </a:r>
            <a:r>
              <a:rPr lang="en-US" altLang="zh-CN" sz="2400" dirty="0">
                <a:solidFill>
                  <a:srgbClr val="000000"/>
                </a:solidFill>
              </a:rPr>
              <a:t>k</a:t>
            </a:r>
            <a:r>
              <a:rPr lang="zh-CN" altLang="en-US" sz="2400" dirty="0">
                <a:solidFill>
                  <a:srgbClr val="000000"/>
                </a:solidFill>
              </a:rPr>
              <a:t>，</a:t>
            </a:r>
            <a:r>
              <a:rPr lang="en-US" altLang="zh-CN" sz="2400" dirty="0">
                <a:solidFill>
                  <a:srgbClr val="000000"/>
                </a:solidFill>
              </a:rPr>
              <a:t>m = 0x01</a:t>
            </a:r>
            <a:r>
              <a:rPr lang="zh-CN" altLang="en-US" sz="2400" dirty="0">
                <a:solidFill>
                  <a:srgbClr val="000000"/>
                </a:solidFill>
              </a:rPr>
              <a:t>；</a:t>
            </a:r>
          </a:p>
          <a:p>
            <a:pPr lvl="0" algn="l"/>
            <a:r>
              <a:rPr lang="zh-CN" altLang="en-US" sz="2400" dirty="0" smtClean="0">
                <a:solidFill>
                  <a:srgbClr val="000000"/>
                </a:solidFill>
              </a:rPr>
              <a:t>  </a:t>
            </a:r>
            <a:r>
              <a:rPr lang="en-US" altLang="zh-CN" sz="2400" dirty="0" smtClean="0">
                <a:solidFill>
                  <a:srgbClr val="000000"/>
                </a:solidFill>
              </a:rPr>
              <a:t>P1 </a:t>
            </a:r>
            <a:r>
              <a:rPr lang="en-US" altLang="zh-CN" sz="2400" dirty="0">
                <a:solidFill>
                  <a:srgbClr val="000000"/>
                </a:solidFill>
              </a:rPr>
              <a:t>= 0x00</a:t>
            </a:r>
            <a:r>
              <a:rPr lang="zh-CN" altLang="en-US" sz="2400" dirty="0">
                <a:solidFill>
                  <a:srgbClr val="000000"/>
                </a:solidFill>
              </a:rPr>
              <a:t>；</a:t>
            </a:r>
          </a:p>
          <a:p>
            <a:pPr lvl="0" algn="l"/>
            <a:r>
              <a:rPr lang="zh-CN" altLang="en-US" sz="2400" dirty="0" smtClean="0">
                <a:solidFill>
                  <a:srgbClr val="000000"/>
                </a:solidFill>
              </a:rPr>
              <a:t>  </a:t>
            </a:r>
            <a:r>
              <a:rPr lang="en-US" altLang="zh-CN" sz="2400" dirty="0" smtClean="0">
                <a:solidFill>
                  <a:srgbClr val="000000"/>
                </a:solidFill>
              </a:rPr>
              <a:t>P2 </a:t>
            </a:r>
            <a:r>
              <a:rPr lang="en-US" altLang="zh-CN" sz="2400" dirty="0">
                <a:solidFill>
                  <a:srgbClr val="000000"/>
                </a:solidFill>
              </a:rPr>
              <a:t>= 0x00</a:t>
            </a:r>
            <a:r>
              <a:rPr lang="zh-CN" altLang="en-US" sz="2400" dirty="0">
                <a:solidFill>
                  <a:srgbClr val="000000"/>
                </a:solidFill>
              </a:rPr>
              <a:t>；</a:t>
            </a:r>
          </a:p>
          <a:p>
            <a:pPr lvl="0" algn="l"/>
            <a:r>
              <a:rPr lang="zh-CN" altLang="en-US" sz="2400" dirty="0" smtClean="0">
                <a:solidFill>
                  <a:srgbClr val="000000"/>
                </a:solidFill>
              </a:rPr>
              <a:t>  </a:t>
            </a:r>
            <a:r>
              <a:rPr lang="en-US" altLang="zh-CN" sz="2400" dirty="0" smtClean="0">
                <a:solidFill>
                  <a:srgbClr val="000000"/>
                </a:solidFill>
              </a:rPr>
              <a:t>while(1</a:t>
            </a:r>
            <a:r>
              <a:rPr lang="en-US" altLang="zh-CN" sz="2400" dirty="0">
                <a:solidFill>
                  <a:srgbClr val="000000"/>
                </a:solidFill>
              </a:rPr>
              <a:t>)</a:t>
            </a:r>
          </a:p>
          <a:p>
            <a:pPr lvl="0" algn="l"/>
            <a:r>
              <a:rPr lang="en-US" altLang="zh-CN" sz="2400" dirty="0" smtClean="0">
                <a:solidFill>
                  <a:srgbClr val="000000"/>
                </a:solidFill>
              </a:rPr>
              <a:t>     {</a:t>
            </a:r>
            <a:r>
              <a:rPr lang="en-US" altLang="zh-CN" sz="2400" dirty="0">
                <a:solidFill>
                  <a:srgbClr val="000000"/>
                </a:solidFill>
              </a:rPr>
              <a:t>for (k = 0</a:t>
            </a:r>
            <a:r>
              <a:rPr lang="zh-CN" altLang="en-US" sz="2400" dirty="0">
                <a:solidFill>
                  <a:srgbClr val="000000"/>
                </a:solidFill>
              </a:rPr>
              <a:t>；</a:t>
            </a:r>
            <a:r>
              <a:rPr lang="en-US" altLang="zh-CN" sz="2400" dirty="0">
                <a:solidFill>
                  <a:srgbClr val="000000"/>
                </a:solidFill>
              </a:rPr>
              <a:t>k&lt;8</a:t>
            </a:r>
            <a:r>
              <a:rPr lang="zh-CN" altLang="en-US" sz="2400" dirty="0">
                <a:solidFill>
                  <a:srgbClr val="000000"/>
                </a:solidFill>
              </a:rPr>
              <a:t>；</a:t>
            </a:r>
            <a:r>
              <a:rPr lang="en-US" altLang="zh-CN" sz="2400" dirty="0">
                <a:solidFill>
                  <a:srgbClr val="000000"/>
                </a:solidFill>
              </a:rPr>
              <a:t>k++)</a:t>
            </a:r>
          </a:p>
          <a:p>
            <a:pPr lvl="0" algn="l"/>
            <a:r>
              <a:rPr lang="en-US" altLang="zh-CN" sz="2400" dirty="0">
                <a:solidFill>
                  <a:srgbClr val="000000"/>
                </a:solidFill>
              </a:rPr>
              <a:t>	</a:t>
            </a:r>
            <a:r>
              <a:rPr lang="en-US" altLang="zh-CN" sz="2400" dirty="0" smtClean="0">
                <a:solidFill>
                  <a:srgbClr val="000000"/>
                </a:solidFill>
              </a:rPr>
              <a:t> </a:t>
            </a:r>
            <a:r>
              <a:rPr lang="en-US" altLang="zh-CN" sz="2400" dirty="0">
                <a:solidFill>
                  <a:srgbClr val="000000"/>
                </a:solidFill>
              </a:rPr>
              <a:t>{ </a:t>
            </a:r>
            <a:r>
              <a:rPr lang="en-US" altLang="zh-CN" sz="2400" dirty="0" smtClean="0">
                <a:solidFill>
                  <a:srgbClr val="000000"/>
                </a:solidFill>
              </a:rPr>
              <a:t> P2 </a:t>
            </a:r>
            <a:r>
              <a:rPr lang="en-US" altLang="zh-CN" sz="2400" dirty="0">
                <a:solidFill>
                  <a:srgbClr val="000000"/>
                </a:solidFill>
              </a:rPr>
              <a:t>= m</a:t>
            </a:r>
            <a:r>
              <a:rPr lang="zh-CN" altLang="en-US" sz="2400" dirty="0">
                <a:solidFill>
                  <a:srgbClr val="000000"/>
                </a:solidFill>
              </a:rPr>
              <a:t>；</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 </a:t>
            </a:r>
            <a:r>
              <a:rPr lang="en-US" altLang="zh-CN" sz="2400" dirty="0">
                <a:solidFill>
                  <a:srgbClr val="000000"/>
                </a:solidFill>
              </a:rPr>
              <a:t>= _</a:t>
            </a:r>
            <a:r>
              <a:rPr lang="en-US" altLang="zh-CN" sz="2400" dirty="0" err="1">
                <a:solidFill>
                  <a:srgbClr val="000000"/>
                </a:solidFill>
              </a:rPr>
              <a:t>crol</a:t>
            </a:r>
            <a:r>
              <a:rPr lang="en-US" altLang="zh-CN" sz="2400" dirty="0">
                <a:solidFill>
                  <a:srgbClr val="000000"/>
                </a:solidFill>
              </a:rPr>
              <a:t>_ (m</a:t>
            </a:r>
            <a:r>
              <a:rPr lang="zh-CN" altLang="en-US" sz="2400" dirty="0">
                <a:solidFill>
                  <a:srgbClr val="000000"/>
                </a:solidFill>
              </a:rPr>
              <a:t>，</a:t>
            </a:r>
            <a:r>
              <a:rPr lang="en-US" altLang="zh-CN" sz="2400" dirty="0">
                <a:solidFill>
                  <a:srgbClr val="000000"/>
                </a:solidFill>
              </a:rPr>
              <a:t>1)</a:t>
            </a:r>
            <a:r>
              <a:rPr lang="zh-CN" altLang="en-US" sz="2400" dirty="0">
                <a:solidFill>
                  <a:srgbClr val="000000"/>
                </a:solidFill>
              </a:rPr>
              <a:t>；</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P1 </a:t>
            </a:r>
            <a:r>
              <a:rPr lang="en-US" altLang="zh-CN" sz="2400" dirty="0">
                <a:solidFill>
                  <a:srgbClr val="000000"/>
                </a:solidFill>
              </a:rPr>
              <a:t>= DSY_CODE[k]</a:t>
            </a:r>
            <a:r>
              <a:rPr lang="zh-CN" altLang="en-US" sz="2400" dirty="0">
                <a:solidFill>
                  <a:srgbClr val="000000"/>
                </a:solidFill>
              </a:rPr>
              <a:t>；</a:t>
            </a:r>
          </a:p>
          <a:p>
            <a:pPr lvl="0" algn="l"/>
            <a:r>
              <a:rPr lang="zh-CN" altLang="en-US" sz="2400" dirty="0">
                <a:solidFill>
                  <a:srgbClr val="000000"/>
                </a:solidFill>
              </a:rPr>
              <a:t>	</a:t>
            </a:r>
            <a:r>
              <a:rPr lang="zh-CN" altLang="en-US" sz="2400" dirty="0" smtClean="0">
                <a:solidFill>
                  <a:srgbClr val="000000"/>
                </a:solidFill>
              </a:rPr>
              <a:t>    </a:t>
            </a:r>
            <a:r>
              <a:rPr lang="en-US" altLang="zh-CN" sz="2400" dirty="0" err="1" smtClean="0">
                <a:solidFill>
                  <a:srgbClr val="000000"/>
                </a:solidFill>
              </a:rPr>
              <a:t>DelayMS</a:t>
            </a:r>
            <a:r>
              <a:rPr lang="en-US" altLang="zh-CN" sz="2400" dirty="0" smtClean="0">
                <a:solidFill>
                  <a:srgbClr val="000000"/>
                </a:solidFill>
              </a:rPr>
              <a:t> </a:t>
            </a:r>
            <a:r>
              <a:rPr lang="en-US" altLang="zh-CN" sz="2400" dirty="0">
                <a:solidFill>
                  <a:srgbClr val="000000"/>
                </a:solidFill>
              </a:rPr>
              <a:t>(1)</a:t>
            </a:r>
            <a:r>
              <a:rPr lang="zh-CN" altLang="en-US" sz="2400" dirty="0">
                <a:solidFill>
                  <a:srgbClr val="000000"/>
                </a:solidFill>
              </a:rPr>
              <a:t>；</a:t>
            </a:r>
          </a:p>
          <a:p>
            <a:pPr lvl="0" algn="l"/>
            <a:r>
              <a:rPr lang="zh-CN" altLang="en-US" sz="2400" dirty="0" smtClean="0">
                <a:solidFill>
                  <a:srgbClr val="000000"/>
                </a:solidFill>
              </a:rPr>
              <a:t>             </a:t>
            </a:r>
            <a:r>
              <a:rPr lang="en-US" altLang="zh-CN" sz="2400" dirty="0" smtClean="0">
                <a:solidFill>
                  <a:srgbClr val="000000"/>
                </a:solidFill>
              </a:rPr>
              <a:t>}</a:t>
            </a:r>
            <a:endParaRPr lang="en-US" altLang="zh-CN" sz="2400" dirty="0">
              <a:solidFill>
                <a:srgbClr val="000000"/>
              </a:solidFill>
            </a:endParaRPr>
          </a:p>
          <a:p>
            <a:pPr lvl="0" algn="l"/>
            <a:r>
              <a:rPr lang="en-US" altLang="zh-CN" sz="2400" dirty="0" smtClean="0">
                <a:solidFill>
                  <a:srgbClr val="000000"/>
                </a:solidFill>
              </a:rPr>
              <a:t>      }</a:t>
            </a:r>
            <a:endParaRPr lang="en-US" altLang="zh-CN" sz="2400" dirty="0">
              <a:solidFill>
                <a:srgbClr val="000000"/>
              </a:solidFill>
            </a:endParaRPr>
          </a:p>
          <a:p>
            <a:pPr lvl="0" algn="l"/>
            <a:r>
              <a:rPr lang="en-US" altLang="zh-CN" sz="2400" dirty="0">
                <a:solidFill>
                  <a:srgbClr val="000000"/>
                </a:solidFill>
              </a:rPr>
              <a:t>}</a:t>
            </a:r>
          </a:p>
        </p:txBody>
      </p:sp>
    </p:spTree>
    <p:extLst>
      <p:ext uri="{BB962C8B-B14F-4D97-AF65-F5344CB8AC3E}">
        <p14:creationId xmlns:p14="http://schemas.microsoft.com/office/powerpoint/2010/main" val="4139196147"/>
      </p:ext>
    </p:extLst>
  </p:cSld>
  <p:clrMapOvr>
    <a:masterClrMapping/>
  </p:clrMapOvr>
  <p:transition>
    <p:random/>
    <p:sndAc>
      <p:stSnd>
        <p:snd r:embed="rId2" name="camera.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F71C050F-B338-408C-AC7A-BD4B83C40003}" type="slidenum">
              <a:rPr lang="zh-CN" altLang="en-US"/>
              <a:pPr>
                <a:defRPr/>
              </a:pPr>
              <a:t>25</a:t>
            </a:fld>
            <a:endParaRPr lang="en-US" altLang="zh-CN"/>
          </a:p>
        </p:txBody>
      </p:sp>
      <p:sp>
        <p:nvSpPr>
          <p:cNvPr id="33794" name="内容占位符 1"/>
          <p:cNvSpPr>
            <a:spLocks noGrp="1"/>
          </p:cNvSpPr>
          <p:nvPr>
            <p:ph/>
          </p:nvPr>
        </p:nvSpPr>
        <p:spPr>
          <a:xfrm>
            <a:off x="0" y="1621055"/>
            <a:ext cx="9144000" cy="5410200"/>
          </a:xfrm>
        </p:spPr>
        <p:txBody>
          <a:bodyPr/>
          <a:lstStyle/>
          <a:p>
            <a:pPr algn="ctr" eaLnBrk="1" hangingPunct="1">
              <a:lnSpc>
                <a:spcPct val="150000"/>
              </a:lnSpc>
            </a:pPr>
            <a:endParaRPr lang="zh-CN" altLang="en-US" sz="2800" b="1" dirty="0" smtClean="0">
              <a:solidFill>
                <a:srgbClr val="FF3300"/>
              </a:solidFill>
            </a:endParaRPr>
          </a:p>
          <a:p>
            <a:pPr eaLnBrk="1" hangingPunct="1">
              <a:lnSpc>
                <a:spcPct val="150000"/>
              </a:lnSpc>
            </a:pPr>
            <a:endParaRPr lang="zh-CN" altLang="en-US" b="1" dirty="0" smtClean="0">
              <a:solidFill>
                <a:srgbClr val="9900CC"/>
              </a:solidFill>
            </a:endParaRPr>
          </a:p>
          <a:p>
            <a:pPr eaLnBrk="1" hangingPunct="1">
              <a:lnSpc>
                <a:spcPct val="150000"/>
              </a:lnSpc>
            </a:pPr>
            <a:r>
              <a:rPr lang="en-US" altLang="zh-CN" b="1" dirty="0" smtClean="0">
                <a:solidFill>
                  <a:srgbClr val="3333CC"/>
                </a:solidFill>
                <a:ea typeface="宋体" pitchFamily="2" charset="-122"/>
              </a:rPr>
              <a:t>1</a:t>
            </a:r>
            <a:r>
              <a:rPr lang="zh-CN" altLang="en-US" b="1" dirty="0" smtClean="0">
                <a:solidFill>
                  <a:srgbClr val="3333CC"/>
                </a:solidFill>
              </a:rPr>
              <a:t>．键盘的任务</a:t>
            </a:r>
          </a:p>
          <a:p>
            <a:pPr eaLnBrk="1" hangingPunct="1">
              <a:lnSpc>
                <a:spcPct val="150000"/>
              </a:lnSpc>
            </a:pPr>
            <a:r>
              <a:rPr lang="zh-CN" altLang="en-US" dirty="0" smtClean="0"/>
              <a:t>任务有三项：</a:t>
            </a:r>
          </a:p>
          <a:p>
            <a:pPr eaLnBrk="1" hangingPunct="1">
              <a:lnSpc>
                <a:spcPct val="150000"/>
              </a:lnSpc>
            </a:pPr>
            <a:r>
              <a:rPr lang="en-US" altLang="zh-CN" b="1" dirty="0" smtClean="0">
                <a:solidFill>
                  <a:srgbClr val="FF3300"/>
                </a:solidFill>
                <a:ea typeface="宋体" pitchFamily="2" charset="-122"/>
              </a:rPr>
              <a:t>(1)</a:t>
            </a:r>
            <a:r>
              <a:rPr lang="zh-CN" altLang="en-US" b="1" dirty="0" smtClean="0">
                <a:solidFill>
                  <a:srgbClr val="3333CC"/>
                </a:solidFill>
              </a:rPr>
              <a:t> 判别</a:t>
            </a:r>
            <a:r>
              <a:rPr lang="zh-CN" altLang="en-US" b="1" dirty="0" smtClean="0">
                <a:solidFill>
                  <a:srgbClr val="FF3300"/>
                </a:solidFill>
              </a:rPr>
              <a:t>是否有键按下</a:t>
            </a:r>
            <a:r>
              <a:rPr lang="zh-CN" altLang="en-US" b="1" dirty="0" smtClean="0">
                <a:solidFill>
                  <a:srgbClr val="3333CC"/>
                </a:solidFill>
              </a:rPr>
              <a:t>？ 若有，进入下一步工作。</a:t>
            </a:r>
          </a:p>
          <a:p>
            <a:pPr eaLnBrk="1" hangingPunct="1">
              <a:lnSpc>
                <a:spcPct val="150000"/>
              </a:lnSpc>
            </a:pPr>
            <a:r>
              <a:rPr lang="en-US" altLang="zh-CN" b="1" dirty="0" smtClean="0">
                <a:solidFill>
                  <a:srgbClr val="FF3300"/>
                </a:solidFill>
                <a:ea typeface="宋体" pitchFamily="2" charset="-122"/>
              </a:rPr>
              <a:t>(2)</a:t>
            </a:r>
            <a:r>
              <a:rPr lang="zh-CN" altLang="en-US" b="1" dirty="0" smtClean="0">
                <a:solidFill>
                  <a:srgbClr val="3333CC"/>
                </a:solidFill>
              </a:rPr>
              <a:t>识别</a:t>
            </a:r>
            <a:r>
              <a:rPr lang="zh-CN" altLang="en-US" b="1" dirty="0" smtClean="0">
                <a:solidFill>
                  <a:srgbClr val="FF3300"/>
                </a:solidFill>
              </a:rPr>
              <a:t>哪一个键被按下</a:t>
            </a:r>
            <a:r>
              <a:rPr lang="zh-CN" altLang="en-US" b="1" dirty="0" smtClean="0">
                <a:solidFill>
                  <a:srgbClr val="3333CC"/>
                </a:solidFill>
              </a:rPr>
              <a:t>，并求出相应的键值。</a:t>
            </a:r>
          </a:p>
          <a:p>
            <a:pPr eaLnBrk="1" hangingPunct="1">
              <a:lnSpc>
                <a:spcPct val="150000"/>
              </a:lnSpc>
            </a:pPr>
            <a:r>
              <a:rPr lang="en-US" altLang="zh-CN" b="1" dirty="0" smtClean="0">
                <a:solidFill>
                  <a:srgbClr val="FF3300"/>
                </a:solidFill>
                <a:ea typeface="宋体" pitchFamily="2" charset="-122"/>
              </a:rPr>
              <a:t>(3)</a:t>
            </a:r>
            <a:r>
              <a:rPr lang="zh-CN" altLang="en-US" b="1" dirty="0" smtClean="0">
                <a:solidFill>
                  <a:srgbClr val="3333CC"/>
                </a:solidFill>
              </a:rPr>
              <a:t>根据</a:t>
            </a:r>
            <a:r>
              <a:rPr lang="zh-CN" altLang="en-US" b="1" dirty="0" smtClean="0">
                <a:solidFill>
                  <a:srgbClr val="FF3300"/>
                </a:solidFill>
              </a:rPr>
              <a:t>键值</a:t>
            </a:r>
            <a:r>
              <a:rPr lang="zh-CN" altLang="en-US" b="1" dirty="0" smtClean="0">
                <a:solidFill>
                  <a:srgbClr val="3333CC"/>
                </a:solidFill>
              </a:rPr>
              <a:t>，找到</a:t>
            </a:r>
            <a:r>
              <a:rPr lang="zh-CN" altLang="en-US" b="1" dirty="0" smtClean="0">
                <a:solidFill>
                  <a:srgbClr val="FF3300"/>
                </a:solidFill>
              </a:rPr>
              <a:t>相应键值的处理程序入口</a:t>
            </a:r>
            <a:r>
              <a:rPr lang="zh-CN" altLang="en-US" b="1" dirty="0" smtClean="0">
                <a:solidFill>
                  <a:srgbClr val="3333CC"/>
                </a:solidFill>
              </a:rPr>
              <a:t>。</a:t>
            </a:r>
            <a:endParaRPr lang="en-US" altLang="zh-CN" b="1" dirty="0" smtClean="0">
              <a:solidFill>
                <a:srgbClr val="3333CC"/>
              </a:solidFill>
            </a:endParaRPr>
          </a:p>
          <a:p>
            <a:pPr eaLnBrk="1" hangingPunct="1">
              <a:lnSpc>
                <a:spcPct val="150000"/>
              </a:lnSpc>
            </a:pPr>
            <a:endParaRPr lang="zh-CN" altLang="en-US" dirty="0" smtClean="0"/>
          </a:p>
          <a:p>
            <a:pPr eaLnBrk="1" hangingPunct="1">
              <a:lnSpc>
                <a:spcPct val="150000"/>
              </a:lnSpc>
            </a:pPr>
            <a:endParaRPr lang="zh-CN" altLang="en-US" dirty="0" smtClean="0"/>
          </a:p>
        </p:txBody>
      </p:sp>
      <p:sp>
        <p:nvSpPr>
          <p:cNvPr id="2" name="矩形 1"/>
          <p:cNvSpPr/>
          <p:nvPr/>
        </p:nvSpPr>
        <p:spPr>
          <a:xfrm>
            <a:off x="0" y="561194"/>
            <a:ext cx="9144000" cy="738664"/>
          </a:xfrm>
          <a:prstGeom prst="rect">
            <a:avLst/>
          </a:prstGeom>
        </p:spPr>
        <p:txBody>
          <a:bodyPr wrap="square">
            <a:spAutoFit/>
          </a:bodyPr>
          <a:lstStyle/>
          <a:p>
            <a:pPr marL="342900" lvl="0" indent="342900">
              <a:lnSpc>
                <a:spcPct val="150000"/>
              </a:lnSpc>
              <a:spcBef>
                <a:spcPct val="20000"/>
              </a:spcBef>
            </a:pPr>
            <a:r>
              <a:rPr lang="en-US" altLang="zh-CN" sz="2800" b="1" kern="0" dirty="0">
                <a:solidFill>
                  <a:srgbClr val="FF3300"/>
                </a:solidFill>
                <a:latin typeface="Arial"/>
                <a:ea typeface="幼圆"/>
              </a:rPr>
              <a:t>13.2  AT89S51</a:t>
            </a:r>
            <a:r>
              <a:rPr lang="zh-CN" altLang="en-US" sz="2800" b="1" kern="0" dirty="0">
                <a:solidFill>
                  <a:srgbClr val="FF3300"/>
                </a:solidFill>
                <a:latin typeface="Arial"/>
                <a:ea typeface="幼圆"/>
              </a:rPr>
              <a:t>单片机键盘接口技术</a:t>
            </a:r>
          </a:p>
        </p:txBody>
      </p:sp>
      <p:sp>
        <p:nvSpPr>
          <p:cNvPr id="3" name="矩形 2"/>
          <p:cNvSpPr/>
          <p:nvPr/>
        </p:nvSpPr>
        <p:spPr>
          <a:xfrm>
            <a:off x="0" y="1306836"/>
            <a:ext cx="9144000" cy="1828193"/>
          </a:xfrm>
          <a:prstGeom prst="rect">
            <a:avLst/>
          </a:prstGeom>
        </p:spPr>
        <p:txBody>
          <a:bodyPr wrap="square">
            <a:spAutoFit/>
          </a:bodyPr>
          <a:lstStyle/>
          <a:p>
            <a:pPr marL="342900" lvl="0" indent="342900" algn="just">
              <a:lnSpc>
                <a:spcPct val="150000"/>
              </a:lnSpc>
              <a:spcBef>
                <a:spcPct val="20000"/>
              </a:spcBef>
            </a:pPr>
            <a:r>
              <a:rPr lang="zh-CN" altLang="en-US" sz="2400" b="1" kern="0" dirty="0">
                <a:solidFill>
                  <a:srgbClr val="333399"/>
                </a:solidFill>
                <a:latin typeface="Arial"/>
                <a:ea typeface="幼圆"/>
              </a:rPr>
              <a:t>键盘具有向单片机输入数据、命令等功能，是人与单片机对话的主要手段。下面介绍键盘的工作原理和键盘的工作方式。</a:t>
            </a:r>
          </a:p>
          <a:p>
            <a:pPr marL="342900" lvl="0" indent="342900" algn="just">
              <a:lnSpc>
                <a:spcPct val="150000"/>
              </a:lnSpc>
              <a:spcBef>
                <a:spcPct val="20000"/>
              </a:spcBef>
            </a:pPr>
            <a:endParaRPr lang="zh-CN" altLang="en-US" sz="2400" b="1" kern="0" dirty="0">
              <a:solidFill>
                <a:srgbClr val="9900CC"/>
              </a:solidFill>
              <a:latin typeface="Arial"/>
              <a:ea typeface="幼圆"/>
            </a:endParaRPr>
          </a:p>
        </p:txBody>
      </p:sp>
      <p:sp>
        <p:nvSpPr>
          <p:cNvPr id="4" name="矩形 3"/>
          <p:cNvSpPr/>
          <p:nvPr/>
        </p:nvSpPr>
        <p:spPr>
          <a:xfrm>
            <a:off x="0" y="2485573"/>
            <a:ext cx="5182518" cy="646331"/>
          </a:xfrm>
          <a:prstGeom prst="rect">
            <a:avLst/>
          </a:prstGeom>
        </p:spPr>
        <p:txBody>
          <a:bodyPr wrap="square">
            <a:spAutoFit/>
          </a:bodyPr>
          <a:lstStyle/>
          <a:p>
            <a:pPr marL="342900" lvl="0" indent="342900" algn="just">
              <a:lnSpc>
                <a:spcPct val="150000"/>
              </a:lnSpc>
              <a:spcBef>
                <a:spcPct val="20000"/>
              </a:spcBef>
            </a:pPr>
            <a:r>
              <a:rPr lang="en-US" altLang="zh-CN" sz="2400" b="1" kern="0" dirty="0">
                <a:solidFill>
                  <a:srgbClr val="9900CC"/>
                </a:solidFill>
                <a:latin typeface="Arial"/>
                <a:ea typeface="幼圆"/>
              </a:rPr>
              <a:t>13.2.1  </a:t>
            </a:r>
            <a:r>
              <a:rPr lang="zh-CN" altLang="en-US" sz="2400" b="1" kern="0" dirty="0">
                <a:solidFill>
                  <a:srgbClr val="9900CC"/>
                </a:solidFill>
                <a:latin typeface="Arial"/>
                <a:ea typeface="幼圆"/>
              </a:rPr>
              <a:t>键盘的任务和分类</a:t>
            </a:r>
          </a:p>
        </p:txBody>
      </p:sp>
    </p:spTree>
    <p:extLst>
      <p:ext uri="{BB962C8B-B14F-4D97-AF65-F5344CB8AC3E}">
        <p14:creationId xmlns:p14="http://schemas.microsoft.com/office/powerpoint/2010/main" val="3602892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3794">
                                            <p:txEl>
                                              <p:pRg st="2" end="2"/>
                                            </p:txEl>
                                          </p:spTgt>
                                        </p:tgtEl>
                                        <p:attrNameLst>
                                          <p:attrName>style.visibility</p:attrName>
                                        </p:attrNameLst>
                                      </p:cBhvr>
                                      <p:to>
                                        <p:strVal val="visible"/>
                                      </p:to>
                                    </p:set>
                                    <p:animEffect transition="in" filter="fade">
                                      <p:cBhvr>
                                        <p:cTn id="20" dur="1000"/>
                                        <p:tgtEl>
                                          <p:spTgt spid="33794">
                                            <p:txEl>
                                              <p:pRg st="2" end="2"/>
                                            </p:txEl>
                                          </p:spTgt>
                                        </p:tgtEl>
                                      </p:cBhvr>
                                    </p:animEffect>
                                    <p:anim calcmode="lin" valueType="num">
                                      <p:cBhvr>
                                        <p:cTn id="21" dur="1000" fill="hold"/>
                                        <p:tgtEl>
                                          <p:spTgt spid="3379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379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3794">
                                            <p:txEl>
                                              <p:pRg st="3" end="3"/>
                                            </p:txEl>
                                          </p:spTgt>
                                        </p:tgtEl>
                                        <p:attrNameLst>
                                          <p:attrName>style.visibility</p:attrName>
                                        </p:attrNameLst>
                                      </p:cBhvr>
                                      <p:to>
                                        <p:strVal val="visible"/>
                                      </p:to>
                                    </p:set>
                                    <p:animEffect transition="in" filter="fade">
                                      <p:cBhvr>
                                        <p:cTn id="27" dur="1000"/>
                                        <p:tgtEl>
                                          <p:spTgt spid="33794">
                                            <p:txEl>
                                              <p:pRg st="3" end="3"/>
                                            </p:txEl>
                                          </p:spTgt>
                                        </p:tgtEl>
                                      </p:cBhvr>
                                    </p:animEffect>
                                    <p:anim calcmode="lin" valueType="num">
                                      <p:cBhvr>
                                        <p:cTn id="28" dur="1000" fill="hold"/>
                                        <p:tgtEl>
                                          <p:spTgt spid="33794">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3379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3794">
                                            <p:txEl>
                                              <p:pRg st="4" end="4"/>
                                            </p:txEl>
                                          </p:spTgt>
                                        </p:tgtEl>
                                        <p:attrNameLst>
                                          <p:attrName>style.visibility</p:attrName>
                                        </p:attrNameLst>
                                      </p:cBhvr>
                                      <p:to>
                                        <p:strVal val="visible"/>
                                      </p:to>
                                    </p:set>
                                    <p:animEffect transition="in" filter="fade">
                                      <p:cBhvr>
                                        <p:cTn id="34" dur="1000"/>
                                        <p:tgtEl>
                                          <p:spTgt spid="33794">
                                            <p:txEl>
                                              <p:pRg st="4" end="4"/>
                                            </p:txEl>
                                          </p:spTgt>
                                        </p:tgtEl>
                                      </p:cBhvr>
                                    </p:animEffect>
                                    <p:anim calcmode="lin" valueType="num">
                                      <p:cBhvr>
                                        <p:cTn id="35" dur="1000" fill="hold"/>
                                        <p:tgtEl>
                                          <p:spTgt spid="3379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379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3794">
                                            <p:txEl>
                                              <p:pRg st="5" end="5"/>
                                            </p:txEl>
                                          </p:spTgt>
                                        </p:tgtEl>
                                        <p:attrNameLst>
                                          <p:attrName>style.visibility</p:attrName>
                                        </p:attrNameLst>
                                      </p:cBhvr>
                                      <p:to>
                                        <p:strVal val="visible"/>
                                      </p:to>
                                    </p:set>
                                    <p:animEffect transition="in" filter="fade">
                                      <p:cBhvr>
                                        <p:cTn id="41" dur="1000"/>
                                        <p:tgtEl>
                                          <p:spTgt spid="33794">
                                            <p:txEl>
                                              <p:pRg st="5" end="5"/>
                                            </p:txEl>
                                          </p:spTgt>
                                        </p:tgtEl>
                                      </p:cBhvr>
                                    </p:animEffect>
                                    <p:anim calcmode="lin" valueType="num">
                                      <p:cBhvr>
                                        <p:cTn id="42" dur="1000" fill="hold"/>
                                        <p:tgtEl>
                                          <p:spTgt spid="33794">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3379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3794">
                                            <p:txEl>
                                              <p:pRg st="6" end="6"/>
                                            </p:txEl>
                                          </p:spTgt>
                                        </p:tgtEl>
                                        <p:attrNameLst>
                                          <p:attrName>style.visibility</p:attrName>
                                        </p:attrNameLst>
                                      </p:cBhvr>
                                      <p:to>
                                        <p:strVal val="visible"/>
                                      </p:to>
                                    </p:set>
                                    <p:animEffect transition="in" filter="fade">
                                      <p:cBhvr>
                                        <p:cTn id="48" dur="1000"/>
                                        <p:tgtEl>
                                          <p:spTgt spid="33794">
                                            <p:txEl>
                                              <p:pRg st="6" end="6"/>
                                            </p:txEl>
                                          </p:spTgt>
                                        </p:tgtEl>
                                      </p:cBhvr>
                                    </p:animEffect>
                                    <p:anim calcmode="lin" valueType="num">
                                      <p:cBhvr>
                                        <p:cTn id="49" dur="1000" fill="hold"/>
                                        <p:tgtEl>
                                          <p:spTgt spid="33794">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3379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26</a:t>
            </a:fld>
            <a:endParaRPr lang="en-US" altLang="zh-CN" dirty="0"/>
          </a:p>
        </p:txBody>
      </p:sp>
      <p:sp>
        <p:nvSpPr>
          <p:cNvPr id="4" name="矩形 3"/>
          <p:cNvSpPr/>
          <p:nvPr/>
        </p:nvSpPr>
        <p:spPr>
          <a:xfrm>
            <a:off x="0" y="607180"/>
            <a:ext cx="9144000" cy="5078313"/>
          </a:xfrm>
          <a:prstGeom prst="rect">
            <a:avLst/>
          </a:prstGeom>
        </p:spPr>
        <p:txBody>
          <a:bodyPr wrap="square">
            <a:spAutoFit/>
          </a:bodyPr>
          <a:lstStyle/>
          <a:p>
            <a:pPr algn="l">
              <a:lnSpc>
                <a:spcPct val="150000"/>
              </a:lnSpc>
            </a:pPr>
            <a:r>
              <a:rPr lang="en-US" altLang="zh-CN" sz="2400" dirty="0" smtClean="0"/>
              <a:t>        </a:t>
            </a:r>
            <a:r>
              <a:rPr lang="en-US" altLang="zh-CN" sz="2400" b="1" dirty="0">
                <a:solidFill>
                  <a:srgbClr val="3333CC"/>
                </a:solidFill>
                <a:latin typeface="+mn-lt"/>
                <a:ea typeface="+mn-ea"/>
              </a:rPr>
              <a:t>2</a:t>
            </a:r>
            <a:r>
              <a:rPr lang="zh-CN" altLang="en-US" sz="2400" b="1" dirty="0">
                <a:solidFill>
                  <a:srgbClr val="3333CC"/>
                </a:solidFill>
                <a:latin typeface="+mn-lt"/>
                <a:ea typeface="+mn-ea"/>
              </a:rPr>
              <a:t>．键盘的分类</a:t>
            </a:r>
          </a:p>
          <a:p>
            <a:pPr algn="l">
              <a:lnSpc>
                <a:spcPct val="150000"/>
              </a:lnSpc>
            </a:pPr>
            <a:r>
              <a:rPr lang="zh-CN" altLang="en-US" sz="2400" b="1" dirty="0" smtClean="0">
                <a:solidFill>
                  <a:schemeClr val="accent2"/>
                </a:solidFill>
              </a:rPr>
              <a:t>        根据</a:t>
            </a:r>
            <a:r>
              <a:rPr lang="zh-CN" altLang="en-US" sz="2400" b="1" dirty="0">
                <a:solidFill>
                  <a:schemeClr val="accent2"/>
                </a:solidFill>
              </a:rPr>
              <a:t>键盘对其任务完成方式的不同，计算机系统中所用的键盘可分为全编码键盘和非编码键盘两种</a:t>
            </a:r>
            <a:r>
              <a:rPr lang="zh-CN" altLang="en-US" sz="2400" b="1" dirty="0" smtClean="0">
                <a:solidFill>
                  <a:schemeClr val="accent2"/>
                </a:solidFill>
              </a:rPr>
              <a:t>。</a:t>
            </a:r>
            <a:endParaRPr lang="en-US" altLang="zh-CN" sz="2400" b="1" dirty="0" smtClean="0">
              <a:solidFill>
                <a:schemeClr val="accent2"/>
              </a:solidFill>
            </a:endParaRPr>
          </a:p>
          <a:p>
            <a:pPr algn="l">
              <a:lnSpc>
                <a:spcPct val="150000"/>
              </a:lnSpc>
            </a:pPr>
            <a:r>
              <a:rPr lang="en-US" altLang="zh-CN" sz="2400" dirty="0"/>
              <a:t> </a:t>
            </a:r>
            <a:r>
              <a:rPr lang="en-US" altLang="zh-CN" sz="2400" dirty="0" smtClean="0"/>
              <a:t>       </a:t>
            </a:r>
            <a:r>
              <a:rPr lang="zh-CN" altLang="en-US" sz="2400" b="1" dirty="0" smtClean="0">
                <a:solidFill>
                  <a:srgbClr val="FF0000"/>
                </a:solidFill>
              </a:rPr>
              <a:t>全</a:t>
            </a:r>
            <a:r>
              <a:rPr lang="zh-CN" altLang="en-US" sz="2400" b="1" dirty="0">
                <a:solidFill>
                  <a:srgbClr val="FF0000"/>
                </a:solidFill>
              </a:rPr>
              <a:t>编码键盘</a:t>
            </a:r>
            <a:r>
              <a:rPr lang="zh-CN" altLang="en-US" sz="2400" b="1" dirty="0">
                <a:solidFill>
                  <a:schemeClr val="accent2"/>
                </a:solidFill>
              </a:rPr>
              <a:t>由硬件自动提供与被按键对应的编码，此外，还具有去抖动和重键、串键识别电路。通过将些编码送给主机以实现信息的输入。这种键盘使用方便，但制造成本较高，一般单片机应用系统较少采用</a:t>
            </a:r>
            <a:r>
              <a:rPr lang="zh-CN" altLang="en-US" sz="2400" b="1" dirty="0" smtClean="0">
                <a:solidFill>
                  <a:schemeClr val="accent2"/>
                </a:solidFill>
              </a:rPr>
              <a:t>。</a:t>
            </a:r>
            <a:endParaRPr lang="en-US" altLang="zh-CN" sz="2400" b="1" dirty="0" smtClean="0">
              <a:solidFill>
                <a:schemeClr val="accent2"/>
              </a:solidFill>
            </a:endParaRPr>
          </a:p>
          <a:p>
            <a:pPr algn="l">
              <a:lnSpc>
                <a:spcPct val="150000"/>
              </a:lnSpc>
            </a:pPr>
            <a:r>
              <a:rPr lang="en-US" altLang="zh-CN" sz="2400" dirty="0"/>
              <a:t> </a:t>
            </a:r>
            <a:r>
              <a:rPr lang="en-US" altLang="zh-CN" sz="2400" dirty="0" smtClean="0"/>
              <a:t>       </a:t>
            </a:r>
            <a:r>
              <a:rPr lang="zh-CN" altLang="en-US" sz="2400" b="1" dirty="0" smtClean="0">
                <a:solidFill>
                  <a:schemeClr val="accent2"/>
                </a:solidFill>
              </a:rPr>
              <a:t>单片机</a:t>
            </a:r>
            <a:r>
              <a:rPr lang="zh-CN" altLang="en-US" sz="2400" b="1" dirty="0">
                <a:solidFill>
                  <a:schemeClr val="accent2"/>
                </a:solidFill>
              </a:rPr>
              <a:t>应用系统中通常采用的是</a:t>
            </a:r>
            <a:r>
              <a:rPr lang="zh-CN" altLang="en-US" sz="2400" b="1" dirty="0">
                <a:solidFill>
                  <a:srgbClr val="FF0000"/>
                </a:solidFill>
              </a:rPr>
              <a:t>非编码键盘</a:t>
            </a:r>
            <a:r>
              <a:rPr lang="zh-CN" altLang="en-US" sz="2400" b="1" dirty="0">
                <a:solidFill>
                  <a:schemeClr val="accent2"/>
                </a:solidFill>
              </a:rPr>
              <a:t>，这种键盘对键的识别通过软件来实现。本节介绍的就是这种类型的键盘</a:t>
            </a:r>
            <a:r>
              <a:rPr lang="zh-CN" altLang="en-US" sz="2400" dirty="0"/>
              <a:t>。</a:t>
            </a:r>
          </a:p>
        </p:txBody>
      </p:sp>
    </p:spTree>
    <p:extLst>
      <p:ext uri="{BB962C8B-B14F-4D97-AF65-F5344CB8AC3E}">
        <p14:creationId xmlns:p14="http://schemas.microsoft.com/office/powerpoint/2010/main" val="2577843838"/>
      </p:ext>
    </p:extLst>
  </p:cSld>
  <p:clrMapOvr>
    <a:masterClrMapping/>
  </p:clrMapOvr>
  <p:transition>
    <p:random/>
    <p:sndAc>
      <p:stSnd>
        <p:snd r:embed="rId2" name="camera.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F03E5941-5910-43EF-8E17-11FEFF20E6BF}" type="slidenum">
              <a:rPr lang="zh-CN" altLang="en-US"/>
              <a:pPr>
                <a:defRPr/>
              </a:pPr>
              <a:t>27</a:t>
            </a:fld>
            <a:endParaRPr lang="en-US" altLang="zh-CN"/>
          </a:p>
        </p:txBody>
      </p:sp>
      <p:sp>
        <p:nvSpPr>
          <p:cNvPr id="34818" name="内容占位符 1"/>
          <p:cNvSpPr>
            <a:spLocks noGrp="1"/>
          </p:cNvSpPr>
          <p:nvPr>
            <p:ph/>
          </p:nvPr>
        </p:nvSpPr>
        <p:spPr>
          <a:xfrm>
            <a:off x="0" y="457200"/>
            <a:ext cx="9144000" cy="5410200"/>
          </a:xfrm>
        </p:spPr>
        <p:txBody>
          <a:bodyPr/>
          <a:lstStyle/>
          <a:p>
            <a:pPr eaLnBrk="1" hangingPunct="1">
              <a:lnSpc>
                <a:spcPct val="130000"/>
              </a:lnSpc>
            </a:pPr>
            <a:r>
              <a:rPr lang="en-US" altLang="zh-CN" dirty="0">
                <a:solidFill>
                  <a:srgbClr val="9900CC"/>
                </a:solidFill>
                <a:ea typeface="宋体" pitchFamily="2" charset="-122"/>
              </a:rPr>
              <a:t>13.2.2  </a:t>
            </a:r>
            <a:r>
              <a:rPr lang="zh-CN" altLang="en-US" dirty="0">
                <a:solidFill>
                  <a:srgbClr val="9900CC"/>
                </a:solidFill>
                <a:ea typeface="宋体" pitchFamily="2" charset="-122"/>
              </a:rPr>
              <a:t>按键输入信号的特点和处理</a:t>
            </a:r>
            <a:endParaRPr lang="en-US" altLang="zh-CN" b="1" dirty="0" smtClean="0">
              <a:solidFill>
                <a:srgbClr val="9900CC"/>
              </a:solidFill>
              <a:ea typeface="宋体" pitchFamily="2" charset="-122"/>
            </a:endParaRPr>
          </a:p>
          <a:p>
            <a:pPr marL="0" indent="0" algn="l" eaLnBrk="1" hangingPunct="1">
              <a:lnSpc>
                <a:spcPct val="150000"/>
              </a:lnSpc>
              <a:spcBef>
                <a:spcPts val="0"/>
              </a:spcBef>
            </a:pPr>
            <a:r>
              <a:rPr lang="en-US" altLang="zh-CN" dirty="0" smtClean="0">
                <a:solidFill>
                  <a:srgbClr val="FF3300"/>
                </a:solidFill>
              </a:rPr>
              <a:t>        1</a:t>
            </a:r>
            <a:r>
              <a:rPr lang="zh-CN" altLang="en-US" dirty="0">
                <a:solidFill>
                  <a:srgbClr val="FF3300"/>
                </a:solidFill>
              </a:rPr>
              <a:t>．按键输入信号的特点</a:t>
            </a:r>
            <a:endParaRPr lang="zh-CN" altLang="en-US" b="1" dirty="0" smtClean="0">
              <a:solidFill>
                <a:srgbClr val="FF3300"/>
              </a:solidFill>
            </a:endParaRPr>
          </a:p>
          <a:p>
            <a:pPr marL="0" indent="0" algn="l" eaLnBrk="1" hangingPunct="1">
              <a:lnSpc>
                <a:spcPct val="150000"/>
              </a:lnSpc>
              <a:spcBef>
                <a:spcPts val="0"/>
              </a:spcBef>
            </a:pPr>
            <a:r>
              <a:rPr lang="zh-CN" altLang="en-US" dirty="0" smtClean="0"/>
              <a:t>        按键实质上就是一个开关。如</a:t>
            </a:r>
            <a:r>
              <a:rPr lang="zh-CN" altLang="en-US" b="1" dirty="0" smtClean="0">
                <a:solidFill>
                  <a:srgbClr val="FF3300"/>
                </a:solidFill>
              </a:rPr>
              <a:t>图</a:t>
            </a:r>
            <a:r>
              <a:rPr lang="en-US" altLang="zh-CN" b="1" dirty="0" smtClean="0">
                <a:solidFill>
                  <a:srgbClr val="FF3300"/>
                </a:solidFill>
                <a:ea typeface="宋体" pitchFamily="2" charset="-122"/>
              </a:rPr>
              <a:t>13-7</a:t>
            </a:r>
            <a:r>
              <a:rPr lang="zh-CN" altLang="en-US" b="1" dirty="0" smtClean="0">
                <a:solidFill>
                  <a:srgbClr val="FF3300"/>
                </a:solidFill>
              </a:rPr>
              <a:t>（</a:t>
            </a:r>
            <a:r>
              <a:rPr lang="en-US" altLang="zh-CN" b="1" dirty="0" smtClean="0">
                <a:solidFill>
                  <a:srgbClr val="FF3300"/>
                </a:solidFill>
                <a:ea typeface="宋体" pitchFamily="2" charset="-122"/>
              </a:rPr>
              <a:t>a</a:t>
            </a:r>
            <a:r>
              <a:rPr lang="zh-CN" altLang="en-US" b="1" dirty="0" smtClean="0">
                <a:solidFill>
                  <a:srgbClr val="FF3300"/>
                </a:solidFill>
              </a:rPr>
              <a:t>）</a:t>
            </a:r>
            <a:r>
              <a:rPr lang="zh-CN" altLang="en-US" dirty="0" smtClean="0"/>
              <a:t>所示，按键开关的两端分别连接在行线和列线上，通过键盘开关机械触点的断开、闭合，其</a:t>
            </a:r>
            <a:r>
              <a:rPr lang="zh-CN" altLang="en-US" b="1" dirty="0" smtClean="0">
                <a:solidFill>
                  <a:srgbClr val="FF3300"/>
                </a:solidFill>
              </a:rPr>
              <a:t>行线电压输出波形如</a:t>
            </a:r>
            <a:r>
              <a:rPr lang="zh-CN" altLang="en-US" b="1" dirty="0" smtClean="0">
                <a:solidFill>
                  <a:srgbClr val="3333CC"/>
                </a:solidFill>
              </a:rPr>
              <a:t>图</a:t>
            </a:r>
            <a:r>
              <a:rPr lang="en-US" altLang="zh-CN" b="1" dirty="0" smtClean="0">
                <a:solidFill>
                  <a:srgbClr val="3333CC"/>
                </a:solidFill>
                <a:ea typeface="宋体" pitchFamily="2" charset="-122"/>
              </a:rPr>
              <a:t>13-7</a:t>
            </a:r>
            <a:r>
              <a:rPr lang="zh-CN" altLang="en-US" b="1" dirty="0" smtClean="0">
                <a:solidFill>
                  <a:srgbClr val="3333CC"/>
                </a:solidFill>
              </a:rPr>
              <a:t>（</a:t>
            </a:r>
            <a:r>
              <a:rPr lang="en-US" altLang="zh-CN" b="1" dirty="0" smtClean="0">
                <a:solidFill>
                  <a:srgbClr val="3333CC"/>
                </a:solidFill>
                <a:ea typeface="宋体" pitchFamily="2" charset="-122"/>
              </a:rPr>
              <a:t>b</a:t>
            </a:r>
            <a:r>
              <a:rPr lang="zh-CN" altLang="en-US" b="1" dirty="0" smtClean="0">
                <a:solidFill>
                  <a:srgbClr val="3333CC"/>
                </a:solidFill>
              </a:rPr>
              <a:t>）</a:t>
            </a:r>
            <a:r>
              <a:rPr lang="zh-CN" altLang="en-US" b="1" dirty="0" smtClean="0">
                <a:solidFill>
                  <a:srgbClr val="FF3300"/>
                </a:solidFill>
              </a:rPr>
              <a:t>所示</a:t>
            </a:r>
            <a:r>
              <a:rPr lang="zh-CN" altLang="en-US" dirty="0" smtClean="0"/>
              <a:t>。</a:t>
            </a: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endParaRPr lang="en-US" altLang="zh-CN" dirty="0" smtClean="0"/>
          </a:p>
          <a:p>
            <a:pPr eaLnBrk="1" hangingPunct="1">
              <a:lnSpc>
                <a:spcPct val="130000"/>
              </a:lnSpc>
            </a:pPr>
            <a:r>
              <a:rPr lang="en-US" altLang="zh-CN" dirty="0" smtClean="0"/>
              <a:t>		</a:t>
            </a:r>
          </a:p>
          <a:p>
            <a:pPr eaLnBrk="1" hangingPunct="1">
              <a:lnSpc>
                <a:spcPct val="130000"/>
              </a:lnSpc>
            </a:pPr>
            <a:endParaRPr lang="zh-CN" altLang="en-US" sz="2000" dirty="0" smtClean="0"/>
          </a:p>
          <a:p>
            <a:pPr eaLnBrk="1" hangingPunct="1">
              <a:lnSpc>
                <a:spcPct val="130000"/>
              </a:lnSpc>
            </a:pPr>
            <a:r>
              <a:rPr lang="zh-CN" altLang="en-US" sz="2000" dirty="0" smtClean="0">
                <a:solidFill>
                  <a:srgbClr val="FF0000"/>
                </a:solidFill>
              </a:rPr>
              <a:t>                         图</a:t>
            </a:r>
            <a:r>
              <a:rPr lang="en-US" altLang="zh-CN" sz="2000" dirty="0" smtClean="0">
                <a:solidFill>
                  <a:srgbClr val="FF0000"/>
                </a:solidFill>
                <a:ea typeface="宋体" pitchFamily="2" charset="-122"/>
              </a:rPr>
              <a:t>13-7</a:t>
            </a:r>
            <a:r>
              <a:rPr lang="en-US" altLang="zh-CN" sz="2000" dirty="0" smtClean="0">
                <a:solidFill>
                  <a:srgbClr val="3333CC"/>
                </a:solidFill>
                <a:ea typeface="宋体" pitchFamily="2" charset="-122"/>
              </a:rPr>
              <a:t>    </a:t>
            </a:r>
            <a:r>
              <a:rPr lang="zh-CN" altLang="en-US" sz="2000" dirty="0" smtClean="0">
                <a:solidFill>
                  <a:srgbClr val="3333CC"/>
                </a:solidFill>
              </a:rPr>
              <a:t>键盘开关及其行线波形</a:t>
            </a:r>
          </a:p>
        </p:txBody>
      </p:sp>
      <p:pic>
        <p:nvPicPr>
          <p:cNvPr id="34827" name="Picture 11" descr="1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13" y="3187700"/>
            <a:ext cx="8562166" cy="2628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0256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126017B-F485-4828-8133-C88432898C77}" type="slidenum">
              <a:rPr lang="zh-CN" altLang="en-US"/>
              <a:pPr>
                <a:defRPr/>
              </a:pPr>
              <a:t>28</a:t>
            </a:fld>
            <a:endParaRPr lang="en-US" altLang="zh-CN"/>
          </a:p>
        </p:txBody>
      </p:sp>
      <p:sp>
        <p:nvSpPr>
          <p:cNvPr id="35842" name="内容占位符 1"/>
          <p:cNvSpPr>
            <a:spLocks noGrp="1"/>
          </p:cNvSpPr>
          <p:nvPr>
            <p:ph/>
          </p:nvPr>
        </p:nvSpPr>
        <p:spPr/>
        <p:txBody>
          <a:bodyPr/>
          <a:lstStyle/>
          <a:p>
            <a:pPr eaLnBrk="1" hangingPunct="1">
              <a:lnSpc>
                <a:spcPct val="140000"/>
              </a:lnSpc>
            </a:pPr>
            <a:r>
              <a:rPr lang="zh-CN" altLang="en-US" b="1" dirty="0" smtClean="0">
                <a:solidFill>
                  <a:srgbClr val="FF3300"/>
                </a:solidFill>
                <a:hlinkClick r:id="" action="ppaction://hlinkshowjump?jump=previousslide"/>
              </a:rPr>
              <a:t>图</a:t>
            </a:r>
            <a:r>
              <a:rPr lang="en-US" altLang="zh-CN" b="1" dirty="0" smtClean="0">
                <a:solidFill>
                  <a:srgbClr val="FF3300"/>
                </a:solidFill>
                <a:ea typeface="宋体" pitchFamily="2" charset="-122"/>
                <a:hlinkClick r:id="" action="ppaction://hlinkshowjump?jump=previousslide"/>
              </a:rPr>
              <a:t>13-7</a:t>
            </a:r>
            <a:r>
              <a:rPr lang="zh-CN" altLang="en-US" b="1" dirty="0" smtClean="0">
                <a:solidFill>
                  <a:srgbClr val="FF3300"/>
                </a:solidFill>
                <a:hlinkClick r:id="" action="ppaction://hlinkshowjump?jump=previousslide"/>
              </a:rPr>
              <a:t>（</a:t>
            </a:r>
            <a:r>
              <a:rPr lang="en-US" altLang="zh-CN" b="1" dirty="0" smtClean="0">
                <a:solidFill>
                  <a:srgbClr val="FF3300"/>
                </a:solidFill>
                <a:ea typeface="宋体" pitchFamily="2" charset="-122"/>
                <a:hlinkClick r:id="" action="ppaction://hlinkshowjump?jump=previousslide"/>
              </a:rPr>
              <a:t>b</a:t>
            </a:r>
            <a:r>
              <a:rPr lang="zh-CN" altLang="en-US" b="1" dirty="0" smtClean="0">
                <a:solidFill>
                  <a:srgbClr val="FF3300"/>
                </a:solidFill>
                <a:hlinkClick r:id="" action="ppaction://hlinkshowjump?jump=previousslide"/>
              </a:rPr>
              <a:t>）</a:t>
            </a:r>
            <a:r>
              <a:rPr lang="zh-CN" altLang="en-US" dirty="0" smtClean="0"/>
              <a:t>所示的</a:t>
            </a:r>
            <a:r>
              <a:rPr lang="en-US" altLang="zh-CN" b="1" i="1" dirty="0" smtClean="0">
                <a:solidFill>
                  <a:srgbClr val="3333CC"/>
                </a:solidFill>
                <a:ea typeface="宋体" pitchFamily="2" charset="-122"/>
              </a:rPr>
              <a:t>t</a:t>
            </a:r>
            <a:r>
              <a:rPr lang="en-US" altLang="zh-CN" b="1" baseline="-25000" dirty="0" smtClean="0">
                <a:solidFill>
                  <a:srgbClr val="3333CC"/>
                </a:solidFill>
                <a:ea typeface="宋体" pitchFamily="2" charset="-122"/>
              </a:rPr>
              <a:t>1</a:t>
            </a:r>
            <a:r>
              <a:rPr lang="zh-CN" altLang="en-US" b="1" dirty="0" smtClean="0">
                <a:solidFill>
                  <a:srgbClr val="3333CC"/>
                </a:solidFill>
              </a:rPr>
              <a:t>和</a:t>
            </a:r>
            <a:r>
              <a:rPr lang="en-US" altLang="zh-CN" b="1" i="1" dirty="0" smtClean="0">
                <a:solidFill>
                  <a:srgbClr val="3333CC"/>
                </a:solidFill>
                <a:ea typeface="宋体" pitchFamily="2" charset="-122"/>
              </a:rPr>
              <a:t>t</a:t>
            </a:r>
            <a:r>
              <a:rPr lang="en-US" altLang="zh-CN" b="1" baseline="-25000" dirty="0" smtClean="0">
                <a:solidFill>
                  <a:srgbClr val="3333CC"/>
                </a:solidFill>
                <a:ea typeface="宋体" pitchFamily="2" charset="-122"/>
              </a:rPr>
              <a:t>3</a:t>
            </a:r>
            <a:r>
              <a:rPr lang="zh-CN" altLang="en-US" dirty="0" smtClean="0"/>
              <a:t>分别为键的闭合和断开过程中的抖动期（呈现一串负脉冲），</a:t>
            </a:r>
            <a:r>
              <a:rPr lang="zh-CN" altLang="en-US" b="1" dirty="0" smtClean="0">
                <a:solidFill>
                  <a:srgbClr val="3333CC"/>
                </a:solidFill>
              </a:rPr>
              <a:t>抖动时间长短与开关的机械特性有关</a:t>
            </a:r>
            <a:r>
              <a:rPr lang="zh-CN" altLang="en-US" dirty="0" smtClean="0"/>
              <a:t>，一般为</a:t>
            </a:r>
            <a:r>
              <a:rPr lang="en-US" altLang="zh-CN" b="1" dirty="0" smtClean="0">
                <a:solidFill>
                  <a:srgbClr val="3333CC"/>
                </a:solidFill>
                <a:ea typeface="宋体" pitchFamily="2" charset="-122"/>
              </a:rPr>
              <a:t>5~10ms</a:t>
            </a:r>
            <a:r>
              <a:rPr lang="zh-CN" altLang="en-US" dirty="0" smtClean="0"/>
              <a:t>，</a:t>
            </a:r>
            <a:r>
              <a:rPr lang="en-US" altLang="zh-CN" b="1" i="1" dirty="0" smtClean="0">
                <a:solidFill>
                  <a:srgbClr val="3333CC"/>
                </a:solidFill>
                <a:ea typeface="宋体" pitchFamily="2" charset="-122"/>
              </a:rPr>
              <a:t>t</a:t>
            </a:r>
            <a:r>
              <a:rPr lang="en-US" altLang="zh-CN" b="1" baseline="-25000" dirty="0" smtClean="0">
                <a:solidFill>
                  <a:srgbClr val="3333CC"/>
                </a:solidFill>
                <a:ea typeface="宋体" pitchFamily="2" charset="-122"/>
              </a:rPr>
              <a:t>2</a:t>
            </a:r>
            <a:r>
              <a:rPr lang="zh-CN" altLang="en-US" dirty="0" smtClean="0"/>
              <a:t>为稳定的闭合期，其时间由按键动作确定，一般为十分之几秒到几秒，</a:t>
            </a:r>
            <a:r>
              <a:rPr lang="en-US" altLang="zh-CN" b="1" i="1" dirty="0" smtClean="0">
                <a:solidFill>
                  <a:srgbClr val="3333CC"/>
                </a:solidFill>
                <a:ea typeface="宋体" pitchFamily="2" charset="-122"/>
              </a:rPr>
              <a:t>t</a:t>
            </a:r>
            <a:r>
              <a:rPr lang="en-US" altLang="zh-CN" b="1" baseline="-25000" dirty="0" smtClean="0">
                <a:solidFill>
                  <a:srgbClr val="3333CC"/>
                </a:solidFill>
                <a:ea typeface="宋体" pitchFamily="2" charset="-122"/>
              </a:rPr>
              <a:t>0</a:t>
            </a:r>
            <a:r>
              <a:rPr lang="zh-CN" altLang="en-US" b="1" dirty="0" smtClean="0">
                <a:solidFill>
                  <a:srgbClr val="3333CC"/>
                </a:solidFill>
              </a:rPr>
              <a:t>、</a:t>
            </a:r>
            <a:r>
              <a:rPr lang="en-US" altLang="zh-CN" b="1" i="1" dirty="0" smtClean="0">
                <a:solidFill>
                  <a:srgbClr val="3333CC"/>
                </a:solidFill>
                <a:ea typeface="宋体" pitchFamily="2" charset="-122"/>
              </a:rPr>
              <a:t>t</a:t>
            </a:r>
            <a:r>
              <a:rPr lang="en-US" altLang="zh-CN" b="1" baseline="-25000" dirty="0" smtClean="0">
                <a:solidFill>
                  <a:srgbClr val="3333CC"/>
                </a:solidFill>
                <a:ea typeface="宋体" pitchFamily="2" charset="-122"/>
              </a:rPr>
              <a:t>4</a:t>
            </a:r>
            <a:r>
              <a:rPr lang="zh-CN" altLang="en-US" dirty="0" smtClean="0"/>
              <a:t>为断开期。</a:t>
            </a:r>
          </a:p>
          <a:p>
            <a:pPr eaLnBrk="1" hangingPunct="1">
              <a:lnSpc>
                <a:spcPct val="140000"/>
              </a:lnSpc>
            </a:pPr>
            <a:r>
              <a:rPr lang="en-US" altLang="zh-CN" dirty="0">
                <a:solidFill>
                  <a:srgbClr val="FF3300"/>
                </a:solidFill>
                <a:ea typeface="宋体" pitchFamily="2" charset="-122"/>
              </a:rPr>
              <a:t>2</a:t>
            </a:r>
            <a:r>
              <a:rPr lang="zh-CN" altLang="en-US" b="1" dirty="0" smtClean="0">
                <a:solidFill>
                  <a:srgbClr val="FF3300"/>
                </a:solidFill>
              </a:rPr>
              <a:t>．按键的识别</a:t>
            </a:r>
          </a:p>
          <a:p>
            <a:pPr eaLnBrk="1" hangingPunct="1">
              <a:lnSpc>
                <a:spcPct val="140000"/>
              </a:lnSpc>
            </a:pPr>
            <a:r>
              <a:rPr lang="zh-CN" altLang="en-US" b="1" dirty="0" smtClean="0">
                <a:solidFill>
                  <a:srgbClr val="3333CC"/>
                </a:solidFill>
              </a:rPr>
              <a:t>键的闭合与否</a:t>
            </a:r>
            <a:r>
              <a:rPr lang="zh-CN" altLang="en-US" dirty="0" smtClean="0"/>
              <a:t>，</a:t>
            </a:r>
            <a:r>
              <a:rPr lang="zh-CN" altLang="en-US" b="1" dirty="0" smtClean="0">
                <a:solidFill>
                  <a:srgbClr val="FF3300"/>
                </a:solidFill>
              </a:rPr>
              <a:t>行线输出电压</a:t>
            </a:r>
            <a:r>
              <a:rPr lang="zh-CN" altLang="en-US" dirty="0" smtClean="0"/>
              <a:t>上就是</a:t>
            </a:r>
            <a:r>
              <a:rPr lang="zh-CN" altLang="en-US" b="1" dirty="0" smtClean="0">
                <a:solidFill>
                  <a:srgbClr val="3333CC"/>
                </a:solidFill>
              </a:rPr>
              <a:t>呈现高电平或低电平</a:t>
            </a:r>
            <a:r>
              <a:rPr lang="zh-CN" altLang="en-US" dirty="0" smtClean="0"/>
              <a:t>。</a:t>
            </a:r>
            <a:r>
              <a:rPr lang="zh-CN" altLang="en-US" b="1" dirty="0" smtClean="0">
                <a:solidFill>
                  <a:srgbClr val="FF3300"/>
                </a:solidFill>
              </a:rPr>
              <a:t>高电平</a:t>
            </a:r>
            <a:r>
              <a:rPr lang="zh-CN" altLang="en-US" dirty="0" smtClean="0"/>
              <a:t>，表示</a:t>
            </a:r>
            <a:r>
              <a:rPr lang="zh-CN" altLang="en-US" b="1" dirty="0" smtClean="0">
                <a:solidFill>
                  <a:srgbClr val="3333CC"/>
                </a:solidFill>
              </a:rPr>
              <a:t>键断开</a:t>
            </a:r>
            <a:r>
              <a:rPr lang="zh-CN" altLang="en-US" dirty="0" smtClean="0"/>
              <a:t>，</a:t>
            </a:r>
            <a:r>
              <a:rPr lang="zh-CN" altLang="en-US" b="1" dirty="0" smtClean="0">
                <a:solidFill>
                  <a:srgbClr val="FF3300"/>
                </a:solidFill>
              </a:rPr>
              <a:t>低电平</a:t>
            </a:r>
            <a:r>
              <a:rPr lang="zh-CN" altLang="en-US" dirty="0" smtClean="0"/>
              <a:t>则表示</a:t>
            </a:r>
            <a:r>
              <a:rPr lang="zh-CN" altLang="en-US" b="1" dirty="0" smtClean="0">
                <a:solidFill>
                  <a:srgbClr val="3333CC"/>
                </a:solidFill>
              </a:rPr>
              <a:t>键闭合</a:t>
            </a:r>
            <a:r>
              <a:rPr lang="zh-CN" altLang="en-US" dirty="0" smtClean="0"/>
              <a:t>，通过</a:t>
            </a:r>
            <a:r>
              <a:rPr lang="zh-CN" altLang="en-US" b="1" dirty="0" smtClean="0">
                <a:solidFill>
                  <a:srgbClr val="FF3300"/>
                </a:solidFill>
              </a:rPr>
              <a:t>对行线电平的高低状态的检测</a:t>
            </a:r>
            <a:r>
              <a:rPr lang="zh-CN" altLang="en-US" dirty="0" smtClean="0"/>
              <a:t>，</a:t>
            </a:r>
            <a:r>
              <a:rPr lang="zh-CN" altLang="en-US" b="1" dirty="0" smtClean="0">
                <a:solidFill>
                  <a:srgbClr val="3333CC"/>
                </a:solidFill>
              </a:rPr>
              <a:t>可确认按键按下</a:t>
            </a:r>
            <a:r>
              <a:rPr lang="zh-CN" altLang="en-US" dirty="0" smtClean="0"/>
              <a:t>以及</a:t>
            </a:r>
            <a:r>
              <a:rPr lang="zh-CN" altLang="en-US" b="1" dirty="0" smtClean="0">
                <a:solidFill>
                  <a:srgbClr val="3333CC"/>
                </a:solidFill>
              </a:rPr>
              <a:t>按键释放与否</a:t>
            </a:r>
            <a:r>
              <a:rPr lang="zh-CN" altLang="en-US" dirty="0" smtClean="0"/>
              <a:t>。为了确保对一次按键动作只确认一次按键有效，必须消除</a:t>
            </a:r>
            <a:r>
              <a:rPr lang="zh-CN" altLang="en-US" b="1" dirty="0" smtClean="0">
                <a:solidFill>
                  <a:srgbClr val="3333CC"/>
                </a:solidFill>
              </a:rPr>
              <a:t>抖动期</a:t>
            </a:r>
            <a:r>
              <a:rPr lang="en-US" altLang="zh-CN" b="1" i="1" dirty="0" smtClean="0">
                <a:solidFill>
                  <a:srgbClr val="3333CC"/>
                </a:solidFill>
                <a:ea typeface="宋体" pitchFamily="2" charset="-122"/>
              </a:rPr>
              <a:t>t</a:t>
            </a:r>
            <a:r>
              <a:rPr lang="en-US" altLang="zh-CN" b="1" baseline="-25000" dirty="0" smtClean="0">
                <a:solidFill>
                  <a:srgbClr val="3333CC"/>
                </a:solidFill>
                <a:ea typeface="宋体" pitchFamily="2" charset="-122"/>
              </a:rPr>
              <a:t>1</a:t>
            </a:r>
            <a:r>
              <a:rPr lang="zh-CN" altLang="en-US" b="1" dirty="0" smtClean="0">
                <a:solidFill>
                  <a:srgbClr val="3333CC"/>
                </a:solidFill>
              </a:rPr>
              <a:t>和</a:t>
            </a:r>
            <a:r>
              <a:rPr lang="en-US" altLang="zh-CN" b="1" i="1" dirty="0" smtClean="0">
                <a:solidFill>
                  <a:srgbClr val="3333CC"/>
                </a:solidFill>
                <a:ea typeface="宋体" pitchFamily="2" charset="-122"/>
              </a:rPr>
              <a:t>t</a:t>
            </a:r>
            <a:r>
              <a:rPr lang="en-US" altLang="zh-CN" b="1" baseline="-25000" dirty="0" smtClean="0">
                <a:solidFill>
                  <a:srgbClr val="3333CC"/>
                </a:solidFill>
                <a:ea typeface="宋体" pitchFamily="2" charset="-122"/>
              </a:rPr>
              <a:t>3</a:t>
            </a:r>
            <a:r>
              <a:rPr lang="zh-CN" altLang="en-US" dirty="0" smtClean="0"/>
              <a:t>的影响。</a:t>
            </a:r>
          </a:p>
          <a:p>
            <a:pPr eaLnBrk="1" hangingPunct="1">
              <a:lnSpc>
                <a:spcPct val="140000"/>
              </a:lnSpc>
            </a:pPr>
            <a:endParaRPr lang="zh-CN" altLang="en-US" dirty="0" smtClean="0"/>
          </a:p>
        </p:txBody>
      </p:sp>
    </p:spTree>
    <p:extLst>
      <p:ext uri="{BB962C8B-B14F-4D97-AF65-F5344CB8AC3E}">
        <p14:creationId xmlns:p14="http://schemas.microsoft.com/office/powerpoint/2010/main" val="8421529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3042AEA9-0F89-41F8-85D8-BC5123D65117}" type="slidenum">
              <a:rPr lang="zh-CN" altLang="en-US"/>
              <a:pPr>
                <a:defRPr/>
              </a:pPr>
              <a:t>29</a:t>
            </a:fld>
            <a:endParaRPr lang="en-US" altLang="zh-CN"/>
          </a:p>
        </p:txBody>
      </p:sp>
      <p:sp>
        <p:nvSpPr>
          <p:cNvPr id="36866" name="内容占位符 1"/>
          <p:cNvSpPr>
            <a:spLocks noGrp="1"/>
          </p:cNvSpPr>
          <p:nvPr>
            <p:ph/>
          </p:nvPr>
        </p:nvSpPr>
        <p:spPr/>
        <p:txBody>
          <a:bodyPr/>
          <a:lstStyle/>
          <a:p>
            <a:pPr eaLnBrk="1" hangingPunct="1">
              <a:lnSpc>
                <a:spcPct val="140000"/>
              </a:lnSpc>
            </a:pPr>
            <a:r>
              <a:rPr lang="en-US" altLang="zh-CN" dirty="0" smtClean="0">
                <a:solidFill>
                  <a:srgbClr val="FF3300"/>
                </a:solidFill>
                <a:ea typeface="宋体" pitchFamily="2" charset="-122"/>
              </a:rPr>
              <a:t>3</a:t>
            </a:r>
            <a:r>
              <a:rPr lang="zh-CN" altLang="en-US" dirty="0" smtClean="0">
                <a:solidFill>
                  <a:srgbClr val="FF3300"/>
                </a:solidFill>
              </a:rPr>
              <a:t>．</a:t>
            </a:r>
            <a:r>
              <a:rPr lang="zh-CN" altLang="en-US" dirty="0">
                <a:solidFill>
                  <a:srgbClr val="FF3300"/>
                </a:solidFill>
              </a:rPr>
              <a:t>按键抖动的消除方法</a:t>
            </a:r>
            <a:endParaRPr lang="zh-CN" altLang="en-US" b="1" dirty="0" smtClean="0">
              <a:solidFill>
                <a:srgbClr val="FF3300"/>
              </a:solidFill>
            </a:endParaRPr>
          </a:p>
          <a:p>
            <a:pPr eaLnBrk="1" hangingPunct="1">
              <a:lnSpc>
                <a:spcPct val="140000"/>
              </a:lnSpc>
            </a:pPr>
            <a:r>
              <a:rPr lang="zh-CN" altLang="en-US" dirty="0" smtClean="0"/>
              <a:t>按键去抖动的方法有</a:t>
            </a:r>
            <a:r>
              <a:rPr lang="zh-CN" altLang="en-US" b="1" dirty="0" smtClean="0">
                <a:solidFill>
                  <a:srgbClr val="3333CC"/>
                </a:solidFill>
              </a:rPr>
              <a:t>两种</a:t>
            </a:r>
            <a:r>
              <a:rPr lang="zh-CN" altLang="en-US" dirty="0" smtClean="0"/>
              <a:t>：</a:t>
            </a:r>
          </a:p>
          <a:p>
            <a:pPr eaLnBrk="1" hangingPunct="1">
              <a:lnSpc>
                <a:spcPct val="140000"/>
              </a:lnSpc>
            </a:pPr>
            <a:r>
              <a:rPr lang="zh-CN" altLang="en-US" dirty="0" smtClean="0"/>
              <a:t>一种</a:t>
            </a:r>
            <a:r>
              <a:rPr lang="zh-CN" altLang="en-US" b="1" dirty="0" smtClean="0">
                <a:solidFill>
                  <a:srgbClr val="FF3300"/>
                </a:solidFill>
              </a:rPr>
              <a:t>软件延时</a:t>
            </a:r>
            <a:r>
              <a:rPr lang="zh-CN" altLang="en-US" dirty="0" smtClean="0"/>
              <a:t>，本思想是：在检测到有键按下时，该键所对应的行线为低电平，执行一段延时</a:t>
            </a:r>
            <a:r>
              <a:rPr lang="en-US" altLang="zh-CN" dirty="0" smtClean="0">
                <a:ea typeface="宋体" pitchFamily="2" charset="-122"/>
              </a:rPr>
              <a:t>10ms</a:t>
            </a:r>
            <a:r>
              <a:rPr lang="zh-CN" altLang="en-US" dirty="0" smtClean="0"/>
              <a:t>的子程序后，确认该行线电平是否仍为低电平，如果仍为低电平，则确认该行确实有键按下。当按键松开时，行线的低电平变为高电平，执行一段延时</a:t>
            </a:r>
            <a:r>
              <a:rPr lang="en-US" altLang="zh-CN" dirty="0" smtClean="0">
                <a:ea typeface="宋体" pitchFamily="2" charset="-122"/>
              </a:rPr>
              <a:t>10ms</a:t>
            </a:r>
            <a:r>
              <a:rPr lang="zh-CN" altLang="en-US" dirty="0" smtClean="0"/>
              <a:t>的子程序后，检测该行线为高电平，说明按键确实已经松开。采取本措施，可消除两个抖动期</a:t>
            </a:r>
            <a:r>
              <a:rPr lang="en-US" altLang="zh-CN" i="1" dirty="0" smtClean="0">
                <a:ea typeface="宋体" pitchFamily="2" charset="-122"/>
              </a:rPr>
              <a:t>t</a:t>
            </a:r>
            <a:r>
              <a:rPr lang="en-US" altLang="zh-CN" baseline="-25000" dirty="0" smtClean="0">
                <a:ea typeface="宋体" pitchFamily="2" charset="-122"/>
              </a:rPr>
              <a:t>1</a:t>
            </a:r>
            <a:r>
              <a:rPr lang="zh-CN" altLang="en-US" dirty="0" smtClean="0"/>
              <a:t>和</a:t>
            </a:r>
            <a:r>
              <a:rPr lang="en-US" altLang="zh-CN" i="1" dirty="0" smtClean="0">
                <a:ea typeface="宋体" pitchFamily="2" charset="-122"/>
              </a:rPr>
              <a:t>t</a:t>
            </a:r>
            <a:r>
              <a:rPr lang="en-US" altLang="zh-CN" baseline="-25000" dirty="0" smtClean="0">
                <a:ea typeface="宋体" pitchFamily="2" charset="-122"/>
              </a:rPr>
              <a:t>3</a:t>
            </a:r>
            <a:r>
              <a:rPr lang="zh-CN" altLang="en-US" dirty="0" smtClean="0"/>
              <a:t>的影响。</a:t>
            </a:r>
          </a:p>
          <a:p>
            <a:pPr eaLnBrk="1" hangingPunct="1">
              <a:lnSpc>
                <a:spcPct val="140000"/>
              </a:lnSpc>
            </a:pPr>
            <a:endParaRPr lang="zh-CN" altLang="en-US" dirty="0" smtClean="0"/>
          </a:p>
        </p:txBody>
      </p:sp>
    </p:spTree>
    <p:extLst>
      <p:ext uri="{BB962C8B-B14F-4D97-AF65-F5344CB8AC3E}">
        <p14:creationId xmlns:p14="http://schemas.microsoft.com/office/powerpoint/2010/main" val="7547921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30</a:t>
            </a:fld>
            <a:endParaRPr lang="en-US" altLang="zh-CN" dirty="0"/>
          </a:p>
        </p:txBody>
      </p:sp>
      <p:sp>
        <p:nvSpPr>
          <p:cNvPr id="4" name="矩形 3"/>
          <p:cNvSpPr/>
          <p:nvPr/>
        </p:nvSpPr>
        <p:spPr>
          <a:xfrm>
            <a:off x="0" y="676837"/>
            <a:ext cx="9144000" cy="1754326"/>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另</a:t>
            </a:r>
            <a:r>
              <a:rPr lang="zh-CN" altLang="en-US" sz="2400" b="1" kern="0" dirty="0">
                <a:solidFill>
                  <a:srgbClr val="333399"/>
                </a:solidFill>
                <a:latin typeface="Arial"/>
                <a:ea typeface="幼圆"/>
              </a:rPr>
              <a:t>一种</a:t>
            </a:r>
            <a:r>
              <a:rPr lang="zh-CN" altLang="en-US" sz="2400" b="1" kern="0" dirty="0" smtClean="0">
                <a:solidFill>
                  <a:srgbClr val="333399"/>
                </a:solidFill>
                <a:latin typeface="Arial"/>
                <a:ea typeface="幼圆"/>
              </a:rPr>
              <a:t>是硬件</a:t>
            </a:r>
            <a:r>
              <a:rPr lang="zh-CN" altLang="en-US" sz="2400" b="1" kern="0" dirty="0">
                <a:solidFill>
                  <a:srgbClr val="333399"/>
                </a:solidFill>
                <a:latin typeface="Arial"/>
                <a:ea typeface="幼圆"/>
              </a:rPr>
              <a:t>去</a:t>
            </a:r>
            <a:r>
              <a:rPr lang="zh-CN" altLang="en-US" sz="2400" b="1" kern="0" dirty="0" smtClean="0">
                <a:solidFill>
                  <a:srgbClr val="333399"/>
                </a:solidFill>
                <a:latin typeface="Arial"/>
                <a:ea typeface="幼圆"/>
              </a:rPr>
              <a:t>抖</a:t>
            </a:r>
            <a:r>
              <a:rPr lang="en-US" altLang="zh-CN" sz="2400" b="1" kern="0" dirty="0" smtClean="0">
                <a:solidFill>
                  <a:srgbClr val="333399"/>
                </a:solidFill>
                <a:latin typeface="Arial"/>
                <a:ea typeface="幼圆"/>
              </a:rPr>
              <a:t>,</a:t>
            </a:r>
            <a:r>
              <a:rPr lang="zh-CN" altLang="en-US" sz="2400" b="1" kern="0" dirty="0" smtClean="0">
                <a:solidFill>
                  <a:srgbClr val="333399"/>
                </a:solidFill>
                <a:latin typeface="Arial"/>
                <a:ea typeface="幼圆"/>
              </a:rPr>
              <a:t>通过</a:t>
            </a:r>
            <a:r>
              <a:rPr lang="zh-CN" altLang="en-US" sz="2400" b="1" kern="0" dirty="0">
                <a:solidFill>
                  <a:srgbClr val="333399"/>
                </a:solidFill>
                <a:latin typeface="Arial"/>
                <a:ea typeface="幼圆"/>
              </a:rPr>
              <a:t>在键输出端加双稳态去抖电路（通常由</a:t>
            </a:r>
            <a:r>
              <a:rPr lang="en-US" altLang="zh-CN" sz="2400" b="1" kern="0" dirty="0">
                <a:solidFill>
                  <a:srgbClr val="333399"/>
                </a:solidFill>
                <a:latin typeface="Arial"/>
                <a:ea typeface="幼圆"/>
              </a:rPr>
              <a:t>R-S</a:t>
            </a:r>
            <a:r>
              <a:rPr lang="zh-CN" altLang="en-US" sz="2400" b="1" kern="0" dirty="0">
                <a:solidFill>
                  <a:srgbClr val="333399"/>
                </a:solidFill>
                <a:latin typeface="Arial"/>
                <a:ea typeface="幼圆"/>
              </a:rPr>
              <a:t>触发器组成）或</a:t>
            </a:r>
            <a:r>
              <a:rPr lang="en-US" altLang="zh-CN" sz="2400" b="1" kern="0" dirty="0">
                <a:solidFill>
                  <a:srgbClr val="333399"/>
                </a:solidFill>
                <a:latin typeface="Arial"/>
                <a:ea typeface="幼圆"/>
              </a:rPr>
              <a:t>RC</a:t>
            </a:r>
            <a:r>
              <a:rPr lang="zh-CN" altLang="en-US" sz="2400" b="1" kern="0" dirty="0">
                <a:solidFill>
                  <a:srgbClr val="333399"/>
                </a:solidFill>
                <a:latin typeface="Arial"/>
                <a:ea typeface="幼圆"/>
              </a:rPr>
              <a:t>滤波去抖电路来达到消除抖动的效果，硬件去抖电路如图</a:t>
            </a:r>
            <a:r>
              <a:rPr lang="en-US" altLang="zh-CN" sz="2400" b="1" kern="0" dirty="0">
                <a:solidFill>
                  <a:srgbClr val="333399"/>
                </a:solidFill>
                <a:latin typeface="Arial"/>
                <a:ea typeface="幼圆"/>
              </a:rPr>
              <a:t>13-8</a:t>
            </a:r>
            <a:r>
              <a:rPr lang="zh-CN" altLang="en-US" sz="2400" b="1" kern="0" dirty="0">
                <a:solidFill>
                  <a:srgbClr val="333399"/>
                </a:solidFill>
                <a:latin typeface="Arial"/>
                <a:ea typeface="幼圆"/>
              </a:rPr>
              <a:t>所示。</a:t>
            </a:r>
          </a:p>
        </p:txBody>
      </p:sp>
      <p:pic>
        <p:nvPicPr>
          <p:cNvPr id="2990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39700" y="2673917"/>
            <a:ext cx="8781771" cy="2729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3110101" y="5873234"/>
            <a:ext cx="2390398" cy="369332"/>
          </a:xfrm>
          <a:prstGeom prst="rect">
            <a:avLst/>
          </a:prstGeom>
        </p:spPr>
        <p:txBody>
          <a:bodyPr wrap="none">
            <a:spAutoFit/>
          </a:bodyPr>
          <a:lstStyle/>
          <a:p>
            <a:r>
              <a:rPr lang="zh-CN" altLang="en-US" dirty="0"/>
              <a:t>图</a:t>
            </a:r>
            <a:r>
              <a:rPr lang="en-US" altLang="zh-CN" dirty="0"/>
              <a:t>13-8  </a:t>
            </a:r>
            <a:r>
              <a:rPr lang="zh-CN" altLang="en-US" dirty="0"/>
              <a:t>硬件去抖电路</a:t>
            </a:r>
          </a:p>
        </p:txBody>
      </p:sp>
    </p:spTree>
    <p:extLst>
      <p:ext uri="{BB962C8B-B14F-4D97-AF65-F5344CB8AC3E}">
        <p14:creationId xmlns:p14="http://schemas.microsoft.com/office/powerpoint/2010/main" val="245605619"/>
      </p:ext>
    </p:extLst>
  </p:cSld>
  <p:clrMapOvr>
    <a:masterClrMapping/>
  </p:clrMapOvr>
  <p:transition>
    <p:random/>
    <p:sndAc>
      <p:stSnd>
        <p:snd r:embed="rId2" name="camera.wav"/>
      </p:stSnd>
    </p:sndAc>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C62395D5-33F7-4F1C-893D-CFF6BF37373E}" type="slidenum">
              <a:rPr lang="zh-CN" altLang="en-US"/>
              <a:pPr>
                <a:defRPr/>
              </a:pPr>
              <a:t>31</a:t>
            </a:fld>
            <a:endParaRPr lang="en-US" altLang="zh-CN"/>
          </a:p>
        </p:txBody>
      </p:sp>
      <p:sp>
        <p:nvSpPr>
          <p:cNvPr id="37890" name="内容占位符 1"/>
          <p:cNvSpPr>
            <a:spLocks noGrp="1"/>
          </p:cNvSpPr>
          <p:nvPr>
            <p:ph/>
          </p:nvPr>
        </p:nvSpPr>
        <p:spPr/>
        <p:txBody>
          <a:bodyPr/>
          <a:lstStyle/>
          <a:p>
            <a:pPr eaLnBrk="1" hangingPunct="1">
              <a:lnSpc>
                <a:spcPct val="130000"/>
              </a:lnSpc>
            </a:pPr>
            <a:r>
              <a:rPr lang="en-US" altLang="zh-CN" dirty="0" smtClean="0">
                <a:solidFill>
                  <a:srgbClr val="FF0000"/>
                </a:solidFill>
              </a:rPr>
              <a:t>13.2.3  </a:t>
            </a:r>
            <a:r>
              <a:rPr lang="zh-CN" altLang="en-US" dirty="0">
                <a:solidFill>
                  <a:srgbClr val="FF0000"/>
                </a:solidFill>
              </a:rPr>
              <a:t>非编码键盘的工作原理</a:t>
            </a:r>
          </a:p>
          <a:p>
            <a:pPr eaLnBrk="1" hangingPunct="1">
              <a:lnSpc>
                <a:spcPct val="130000"/>
              </a:lnSpc>
            </a:pPr>
            <a:r>
              <a:rPr lang="zh-CN" altLang="en-US" dirty="0">
                <a:solidFill>
                  <a:srgbClr val="FF0000"/>
                </a:solidFill>
              </a:rPr>
              <a:t>常见的非编码键盘有两种结构：独立式键盘和矩阵式键盘</a:t>
            </a:r>
            <a:r>
              <a:rPr lang="zh-CN" altLang="en-US" dirty="0" smtClean="0">
                <a:solidFill>
                  <a:srgbClr val="FF0000"/>
                </a:solidFill>
              </a:rPr>
              <a:t>。</a:t>
            </a:r>
            <a:endParaRPr lang="zh-CN" altLang="en-US" dirty="0" smtClean="0"/>
          </a:p>
          <a:p>
            <a:pPr eaLnBrk="1" hangingPunct="1">
              <a:lnSpc>
                <a:spcPct val="130000"/>
              </a:lnSpc>
            </a:pPr>
            <a:r>
              <a:rPr lang="en-US" altLang="zh-CN" b="1" dirty="0" smtClean="0">
                <a:solidFill>
                  <a:srgbClr val="FF3300"/>
                </a:solidFill>
                <a:ea typeface="宋体" pitchFamily="2" charset="-122"/>
              </a:rPr>
              <a:t>1. </a:t>
            </a:r>
            <a:r>
              <a:rPr lang="zh-CN" altLang="en-US" b="1" dirty="0" smtClean="0">
                <a:solidFill>
                  <a:srgbClr val="FF3300"/>
                </a:solidFill>
              </a:rPr>
              <a:t>独立式键盘</a:t>
            </a:r>
            <a:endParaRPr lang="zh-CN" altLang="en-US" dirty="0" smtClean="0">
              <a:solidFill>
                <a:srgbClr val="FF3300"/>
              </a:solidFill>
            </a:endParaRPr>
          </a:p>
          <a:p>
            <a:pPr eaLnBrk="1" hangingPunct="1">
              <a:lnSpc>
                <a:spcPct val="130000"/>
              </a:lnSpc>
            </a:pPr>
            <a:r>
              <a:rPr lang="zh-CN" altLang="en-US" dirty="0" smtClean="0"/>
              <a:t>特点是：</a:t>
            </a:r>
            <a:r>
              <a:rPr lang="zh-CN" altLang="en-US" b="1" dirty="0" smtClean="0">
                <a:solidFill>
                  <a:srgbClr val="3333CC"/>
                </a:solidFill>
              </a:rPr>
              <a:t>一键一线</a:t>
            </a:r>
            <a:r>
              <a:rPr lang="zh-CN" altLang="en-US" dirty="0" smtClean="0"/>
              <a:t>，</a:t>
            </a:r>
            <a:r>
              <a:rPr lang="zh-CN" altLang="en-US" b="1" dirty="0" smtClean="0">
                <a:solidFill>
                  <a:srgbClr val="3333CC"/>
                </a:solidFill>
              </a:rPr>
              <a:t>各键相互独立</a:t>
            </a:r>
            <a:r>
              <a:rPr lang="zh-CN" altLang="en-US" dirty="0" smtClean="0"/>
              <a:t>，每个键各接一条</a:t>
            </a:r>
            <a:r>
              <a:rPr lang="en-US" altLang="zh-CN" dirty="0" smtClean="0">
                <a:ea typeface="宋体" pitchFamily="2" charset="-122"/>
              </a:rPr>
              <a:t>I/O</a:t>
            </a:r>
            <a:r>
              <a:rPr lang="zh-CN" altLang="en-US" dirty="0" smtClean="0"/>
              <a:t>口线，通过检测</a:t>
            </a:r>
            <a:r>
              <a:rPr lang="en-US" altLang="zh-CN" dirty="0" smtClean="0">
                <a:ea typeface="宋体" pitchFamily="2" charset="-122"/>
              </a:rPr>
              <a:t>I/O</a:t>
            </a:r>
            <a:r>
              <a:rPr lang="zh-CN" altLang="en-US" dirty="0" smtClean="0"/>
              <a:t>输入线的电平状态，可容易地判断</a:t>
            </a:r>
            <a:r>
              <a:rPr lang="zh-CN" altLang="en-US" b="1" dirty="0" smtClean="0">
                <a:solidFill>
                  <a:srgbClr val="3333CC"/>
                </a:solidFill>
              </a:rPr>
              <a:t>哪个按键被按下</a:t>
            </a:r>
            <a:r>
              <a:rPr lang="zh-CN" altLang="en-US" dirty="0" smtClean="0"/>
              <a:t>，如</a:t>
            </a:r>
            <a:r>
              <a:rPr lang="zh-CN" altLang="en-US" b="1" dirty="0" smtClean="0">
                <a:solidFill>
                  <a:srgbClr val="FF3300"/>
                </a:solidFill>
                <a:hlinkClick r:id="" action="ppaction://hlinkshowjump?jump=nextslide"/>
              </a:rPr>
              <a:t>图</a:t>
            </a:r>
            <a:r>
              <a:rPr lang="en-US" altLang="zh-CN" b="1" dirty="0" smtClean="0">
                <a:solidFill>
                  <a:srgbClr val="FF3300"/>
                </a:solidFill>
                <a:ea typeface="宋体" pitchFamily="2" charset="-122"/>
                <a:hlinkClick r:id="" action="ppaction://hlinkshowjump?jump=nextslide"/>
              </a:rPr>
              <a:t>13-9</a:t>
            </a:r>
            <a:r>
              <a:rPr lang="zh-CN" altLang="en-US" dirty="0" smtClean="0"/>
              <a:t>所示。</a:t>
            </a:r>
          </a:p>
        </p:txBody>
      </p:sp>
    </p:spTree>
    <p:extLst>
      <p:ext uri="{BB962C8B-B14F-4D97-AF65-F5344CB8AC3E}">
        <p14:creationId xmlns:p14="http://schemas.microsoft.com/office/powerpoint/2010/main" val="4693050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灯片编号占位符 4"/>
          <p:cNvSpPr>
            <a:spLocks noGrp="1"/>
          </p:cNvSpPr>
          <p:nvPr>
            <p:ph type="sldNum" sz="quarter" idx="4294967295"/>
          </p:nvPr>
        </p:nvSpPr>
        <p:spPr>
          <a:xfrm>
            <a:off x="8547100" y="6492875"/>
            <a:ext cx="2133600" cy="457200"/>
          </a:xfrm>
          <a:prstGeom prst="rect">
            <a:avLst/>
          </a:prstGeom>
        </p:spPr>
        <p:txBody>
          <a:bodyPr/>
          <a:lstStyle/>
          <a:p>
            <a:pPr>
              <a:defRPr/>
            </a:pPr>
            <a:fld id="{F2171B03-E9FF-4E0E-9410-C6F692F3D738}" type="slidenum">
              <a:rPr lang="zh-CN" altLang="en-US"/>
              <a:pPr>
                <a:defRPr/>
              </a:pPr>
              <a:t>32</a:t>
            </a:fld>
            <a:endParaRPr lang="en-US" altLang="zh-CN"/>
          </a:p>
        </p:txBody>
      </p:sp>
      <p:sp>
        <p:nvSpPr>
          <p:cNvPr id="187397" name="Rectangle 5"/>
          <p:cNvSpPr>
            <a:spLocks noChangeArrowheads="1"/>
          </p:cNvSpPr>
          <p:nvPr/>
        </p:nvSpPr>
        <p:spPr bwMode="auto">
          <a:xfrm>
            <a:off x="2899656" y="5516563"/>
            <a:ext cx="356059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a:solidFill>
                  <a:srgbClr val="FF0000"/>
                </a:solidFill>
              </a:rPr>
              <a:t>图</a:t>
            </a:r>
            <a:r>
              <a:rPr lang="en-US" altLang="zh-CN" sz="2000" b="1" dirty="0" smtClean="0">
                <a:solidFill>
                  <a:srgbClr val="FF0000"/>
                </a:solidFill>
              </a:rPr>
              <a:t>13-9    </a:t>
            </a:r>
            <a:r>
              <a:rPr lang="zh-CN" altLang="en-US" sz="2000" b="1" dirty="0">
                <a:solidFill>
                  <a:srgbClr val="0000FF"/>
                </a:solidFill>
              </a:rPr>
              <a:t>独立式键盘接口电路</a:t>
            </a:r>
          </a:p>
        </p:txBody>
      </p:sp>
      <p:pic>
        <p:nvPicPr>
          <p:cNvPr id="187403" name="Picture 11" descr="1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8538" y="908050"/>
            <a:ext cx="5327650" cy="4208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384022"/>
      </p:ext>
    </p:extLst>
  </p:cSld>
  <p:clrMapOvr>
    <a:masterClrMapping/>
  </p:clrMapOvr>
  <p:transition>
    <p:random/>
    <p:sndAc>
      <p:stSnd>
        <p:snd r:embed="rId2" name="camera.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134B5E40-AE3F-456E-A543-705058B41627}" type="slidenum">
              <a:rPr lang="zh-CN" altLang="en-US"/>
              <a:pPr>
                <a:defRPr/>
              </a:pPr>
              <a:t>33</a:t>
            </a:fld>
            <a:endParaRPr lang="en-US" altLang="zh-CN"/>
          </a:p>
        </p:txBody>
      </p:sp>
      <p:sp>
        <p:nvSpPr>
          <p:cNvPr id="38914" name="内容占位符 1"/>
          <p:cNvSpPr>
            <a:spLocks noGrp="1"/>
          </p:cNvSpPr>
          <p:nvPr>
            <p:ph/>
          </p:nvPr>
        </p:nvSpPr>
        <p:spPr/>
        <p:txBody>
          <a:bodyPr/>
          <a:lstStyle/>
          <a:p>
            <a:pPr eaLnBrk="1" hangingPunct="1">
              <a:lnSpc>
                <a:spcPct val="150000"/>
              </a:lnSpc>
            </a:pPr>
            <a:r>
              <a:rPr lang="zh-CN" altLang="en-US" dirty="0" smtClean="0"/>
              <a:t>对于</a:t>
            </a:r>
            <a:r>
              <a:rPr lang="zh-CN" altLang="en-US" b="1" dirty="0" smtClean="0">
                <a:solidFill>
                  <a:srgbClr val="FF3300"/>
                </a:solidFill>
                <a:hlinkClick r:id="" action="ppaction://hlinkshowjump?jump=previousslide"/>
              </a:rPr>
              <a:t>图</a:t>
            </a:r>
            <a:r>
              <a:rPr lang="en-US" altLang="zh-CN" b="1" dirty="0" smtClean="0">
                <a:solidFill>
                  <a:srgbClr val="FF3300"/>
                </a:solidFill>
                <a:ea typeface="宋体" pitchFamily="2" charset="-122"/>
                <a:hlinkClick r:id="" action="ppaction://hlinkshowjump?jump=previousslide"/>
              </a:rPr>
              <a:t>13-9</a:t>
            </a:r>
            <a:r>
              <a:rPr lang="zh-CN" altLang="en-US" dirty="0" smtClean="0"/>
              <a:t>的键盘，图中的</a:t>
            </a:r>
            <a:r>
              <a:rPr lang="zh-CN" altLang="en-US" b="1" dirty="0" smtClean="0">
                <a:solidFill>
                  <a:srgbClr val="FF3300"/>
                </a:solidFill>
              </a:rPr>
              <a:t>上拉电阻</a:t>
            </a:r>
            <a:r>
              <a:rPr lang="zh-CN" altLang="en-US" dirty="0" smtClean="0"/>
              <a:t>保证按键释放时，输入检测线上有稳定的高电平。</a:t>
            </a:r>
          </a:p>
          <a:p>
            <a:pPr eaLnBrk="1" hangingPunct="1">
              <a:lnSpc>
                <a:spcPct val="150000"/>
              </a:lnSpc>
            </a:pPr>
            <a:r>
              <a:rPr lang="zh-CN" altLang="en-US" dirty="0" smtClean="0"/>
              <a:t>当</a:t>
            </a:r>
            <a:r>
              <a:rPr lang="zh-CN" altLang="en-US" b="1" dirty="0" smtClean="0">
                <a:solidFill>
                  <a:srgbClr val="3333CC"/>
                </a:solidFill>
              </a:rPr>
              <a:t>某一按键按下</a:t>
            </a:r>
            <a:r>
              <a:rPr lang="zh-CN" altLang="en-US" dirty="0" smtClean="0"/>
              <a:t>时，对应的检测线就变成了低电平，与其他按键相连的检测线仍为高电平，只需读入</a:t>
            </a:r>
            <a:r>
              <a:rPr lang="en-US" altLang="zh-CN" dirty="0" smtClean="0">
                <a:ea typeface="宋体" pitchFamily="2" charset="-122"/>
              </a:rPr>
              <a:t>I/O</a:t>
            </a:r>
            <a:r>
              <a:rPr lang="zh-CN" altLang="en-US" dirty="0" smtClean="0"/>
              <a:t>输入线的状态，</a:t>
            </a:r>
            <a:r>
              <a:rPr lang="zh-CN" altLang="en-US" b="1" dirty="0" smtClean="0">
                <a:solidFill>
                  <a:srgbClr val="3333CC"/>
                </a:solidFill>
              </a:rPr>
              <a:t>判别哪一条</a:t>
            </a:r>
            <a:r>
              <a:rPr lang="en-US" altLang="zh-CN" b="1" dirty="0" smtClean="0">
                <a:solidFill>
                  <a:srgbClr val="3333CC"/>
                </a:solidFill>
                <a:ea typeface="宋体" pitchFamily="2" charset="-122"/>
              </a:rPr>
              <a:t>I/O</a:t>
            </a:r>
            <a:r>
              <a:rPr lang="zh-CN" altLang="en-US" b="1" dirty="0" smtClean="0">
                <a:solidFill>
                  <a:srgbClr val="3333CC"/>
                </a:solidFill>
              </a:rPr>
              <a:t>输入线为低电平</a:t>
            </a:r>
            <a:r>
              <a:rPr lang="zh-CN" altLang="en-US" dirty="0" smtClean="0"/>
              <a:t>，很</a:t>
            </a:r>
            <a:r>
              <a:rPr lang="zh-CN" altLang="en-US" b="1" dirty="0" smtClean="0">
                <a:solidFill>
                  <a:srgbClr val="FF3300"/>
                </a:solidFill>
              </a:rPr>
              <a:t>容易识别哪个键被按下</a:t>
            </a:r>
            <a:r>
              <a:rPr lang="zh-CN" altLang="en-US" dirty="0" smtClean="0"/>
              <a:t>。</a:t>
            </a:r>
          </a:p>
          <a:p>
            <a:pPr eaLnBrk="1" hangingPunct="1">
              <a:lnSpc>
                <a:spcPct val="150000"/>
              </a:lnSpc>
            </a:pPr>
            <a:r>
              <a:rPr lang="zh-CN" altLang="en-US" b="1" dirty="0" smtClean="0">
                <a:solidFill>
                  <a:srgbClr val="FF3300"/>
                </a:solidFill>
              </a:rPr>
              <a:t>优点</a:t>
            </a:r>
            <a:r>
              <a:rPr lang="zh-CN" altLang="en-US" dirty="0" smtClean="0"/>
              <a:t>：电路简单，各条检测线独立，识别按下按键的软件编写简单。适用于键盘</a:t>
            </a:r>
            <a:r>
              <a:rPr lang="zh-CN" altLang="en-US" b="1" dirty="0" smtClean="0">
                <a:solidFill>
                  <a:srgbClr val="3333CC"/>
                </a:solidFill>
              </a:rPr>
              <a:t>按键数目较少</a:t>
            </a:r>
            <a:r>
              <a:rPr lang="zh-CN" altLang="en-US" dirty="0" smtClean="0"/>
              <a:t>的场合，</a:t>
            </a:r>
            <a:r>
              <a:rPr lang="zh-CN" altLang="en-US" b="1" dirty="0" smtClean="0">
                <a:solidFill>
                  <a:srgbClr val="3333CC"/>
                </a:solidFill>
              </a:rPr>
              <a:t>不适用于键盘按键数目较多</a:t>
            </a:r>
            <a:r>
              <a:rPr lang="zh-CN" altLang="en-US" dirty="0" smtClean="0"/>
              <a:t>的场合，因为将占用较多的</a:t>
            </a:r>
            <a:r>
              <a:rPr lang="en-US" altLang="zh-CN" dirty="0" smtClean="0">
                <a:ea typeface="宋体" pitchFamily="2" charset="-122"/>
              </a:rPr>
              <a:t>I/O</a:t>
            </a:r>
            <a:r>
              <a:rPr lang="zh-CN" altLang="en-US" dirty="0" smtClean="0"/>
              <a:t>口线。</a:t>
            </a:r>
          </a:p>
          <a:p>
            <a:pPr eaLnBrk="1" hangingPunct="1">
              <a:lnSpc>
                <a:spcPct val="150000"/>
              </a:lnSpc>
            </a:pPr>
            <a:endParaRPr lang="zh-CN" altLang="en-US" dirty="0" smtClean="0"/>
          </a:p>
        </p:txBody>
      </p:sp>
    </p:spTree>
    <p:extLst>
      <p:ext uri="{BB962C8B-B14F-4D97-AF65-F5344CB8AC3E}">
        <p14:creationId xmlns:p14="http://schemas.microsoft.com/office/powerpoint/2010/main" val="27157599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6235347B-C256-4230-97F9-E271A1F3BD46}" type="slidenum">
              <a:rPr lang="zh-CN" altLang="en-US"/>
              <a:pPr>
                <a:defRPr/>
              </a:pPr>
              <a:t>34</a:t>
            </a:fld>
            <a:endParaRPr lang="en-US" altLang="zh-CN"/>
          </a:p>
        </p:txBody>
      </p:sp>
      <p:sp>
        <p:nvSpPr>
          <p:cNvPr id="40962" name="内容占位符 1"/>
          <p:cNvSpPr>
            <a:spLocks noGrp="1"/>
          </p:cNvSpPr>
          <p:nvPr>
            <p:ph/>
          </p:nvPr>
        </p:nvSpPr>
        <p:spPr>
          <a:xfrm>
            <a:off x="0" y="457200"/>
            <a:ext cx="9144000" cy="5410200"/>
          </a:xfrm>
        </p:spPr>
        <p:txBody>
          <a:bodyPr/>
          <a:lstStyle/>
          <a:p>
            <a:pPr marL="0" indent="0" algn="l" eaLnBrk="1" hangingPunct="1">
              <a:lnSpc>
                <a:spcPct val="150000"/>
              </a:lnSpc>
              <a:spcBef>
                <a:spcPts val="0"/>
              </a:spcBef>
            </a:pPr>
            <a:r>
              <a:rPr lang="en-US" altLang="zh-CN" dirty="0" smtClean="0"/>
              <a:t>        【</a:t>
            </a:r>
            <a:r>
              <a:rPr lang="zh-CN" altLang="en-US" dirty="0"/>
              <a:t>例</a:t>
            </a:r>
            <a:r>
              <a:rPr lang="en-US" altLang="zh-CN" dirty="0"/>
              <a:t>13-2】 </a:t>
            </a:r>
            <a:r>
              <a:rPr lang="zh-CN" altLang="en-US" dirty="0"/>
              <a:t>对于</a:t>
            </a:r>
            <a:r>
              <a:rPr lang="zh-CN" altLang="en-US" dirty="0">
                <a:hlinkClick r:id="rId2" action="ppaction://hlinksldjump"/>
              </a:rPr>
              <a:t>图</a:t>
            </a:r>
            <a:r>
              <a:rPr lang="en-US" altLang="zh-CN" dirty="0">
                <a:hlinkClick r:id="rId2" action="ppaction://hlinksldjump"/>
              </a:rPr>
              <a:t>13-9</a:t>
            </a:r>
            <a:r>
              <a:rPr lang="zh-CN" altLang="en-US" dirty="0"/>
              <a:t>所示的键盘，设计出键盘监控的子程序架构</a:t>
            </a:r>
            <a:r>
              <a:rPr lang="zh-CN" altLang="en-US" dirty="0" smtClean="0"/>
              <a:t>。程序</a:t>
            </a:r>
            <a:r>
              <a:rPr lang="zh-CN" altLang="en-US" dirty="0"/>
              <a:t>清单如下</a:t>
            </a:r>
            <a:r>
              <a:rPr lang="zh-CN" altLang="en-US" dirty="0" smtClean="0"/>
              <a:t>：</a:t>
            </a:r>
            <a:endParaRPr lang="en-US" altLang="zh-CN" sz="2000" dirty="0" smtClean="0">
              <a:ea typeface="宋体" pitchFamily="2" charset="-122"/>
            </a:endParaRPr>
          </a:p>
          <a:p>
            <a:pPr eaLnBrk="1" hangingPunct="1">
              <a:lnSpc>
                <a:spcPct val="150000"/>
              </a:lnSpc>
            </a:pPr>
            <a:r>
              <a:rPr lang="en-US" altLang="zh-CN" sz="2000" dirty="0" smtClean="0">
                <a:ea typeface="宋体" pitchFamily="2" charset="-122"/>
              </a:rPr>
              <a:t>KEYIN</a:t>
            </a:r>
            <a:r>
              <a:rPr lang="zh-CN" altLang="en-US" sz="2000" dirty="0" smtClean="0"/>
              <a:t>：	</a:t>
            </a:r>
            <a:r>
              <a:rPr lang="en-US" altLang="zh-CN" sz="2000" dirty="0" smtClean="0">
                <a:ea typeface="宋体" pitchFamily="2" charset="-122"/>
              </a:rPr>
              <a:t>MOV	P1</a:t>
            </a:r>
            <a:r>
              <a:rPr lang="zh-CN" altLang="en-US" sz="2000" dirty="0" smtClean="0"/>
              <a:t>，</a:t>
            </a:r>
            <a:r>
              <a:rPr lang="en-US" altLang="zh-CN" sz="2000" dirty="0" smtClean="0">
                <a:ea typeface="宋体" pitchFamily="2" charset="-122"/>
              </a:rPr>
              <a:t>0FFH             </a:t>
            </a:r>
            <a:r>
              <a:rPr lang="zh-CN" altLang="en-US" sz="2000" dirty="0" smtClean="0"/>
              <a:t>；</a:t>
            </a:r>
            <a:r>
              <a:rPr lang="en-US" altLang="zh-CN" sz="2000" dirty="0" smtClean="0">
                <a:ea typeface="宋体" pitchFamily="2" charset="-122"/>
              </a:rPr>
              <a:t>P1</a:t>
            </a:r>
            <a:r>
              <a:rPr lang="zh-CN" altLang="en-US" sz="2000" dirty="0" smtClean="0"/>
              <a:t>口写入</a:t>
            </a:r>
            <a:r>
              <a:rPr lang="en-US" altLang="zh-CN" sz="2000" dirty="0" smtClean="0">
                <a:ea typeface="宋体" pitchFamily="2" charset="-122"/>
              </a:rPr>
              <a:t>1</a:t>
            </a:r>
            <a:r>
              <a:rPr lang="zh-CN" altLang="en-US" sz="2000" dirty="0" smtClean="0"/>
              <a:t>，设置</a:t>
            </a:r>
            <a:r>
              <a:rPr lang="en-US" altLang="zh-CN" sz="2000" dirty="0" smtClean="0">
                <a:ea typeface="宋体" pitchFamily="2" charset="-122"/>
              </a:rPr>
              <a:t>P1</a:t>
            </a:r>
            <a:r>
              <a:rPr lang="zh-CN" altLang="en-US" sz="2000" dirty="0" smtClean="0"/>
              <a:t>口为输入状态</a:t>
            </a:r>
          </a:p>
          <a:p>
            <a:pPr eaLnBrk="1" hangingPunct="1">
              <a:lnSpc>
                <a:spcPct val="150000"/>
              </a:lnSpc>
            </a:pPr>
            <a:r>
              <a:rPr lang="en-US" altLang="zh-CN" sz="2000" dirty="0" smtClean="0">
                <a:ea typeface="宋体" pitchFamily="2" charset="-122"/>
              </a:rPr>
              <a:t>		MOV	A</a:t>
            </a:r>
            <a:r>
              <a:rPr lang="zh-CN" altLang="en-US" sz="2000" dirty="0" smtClean="0"/>
              <a:t>，</a:t>
            </a:r>
            <a:r>
              <a:rPr lang="en-US" altLang="zh-CN" sz="2000" dirty="0" smtClean="0">
                <a:ea typeface="宋体" pitchFamily="2" charset="-122"/>
              </a:rPr>
              <a:t>P1		     </a:t>
            </a:r>
            <a:r>
              <a:rPr lang="zh-CN" altLang="en-US" sz="2000" dirty="0" smtClean="0"/>
              <a:t>；读入</a:t>
            </a:r>
            <a:r>
              <a:rPr lang="en-US" altLang="zh-CN" sz="2000" dirty="0" smtClean="0">
                <a:ea typeface="宋体" pitchFamily="2" charset="-122"/>
              </a:rPr>
              <a:t>8</a:t>
            </a:r>
            <a:r>
              <a:rPr lang="zh-CN" altLang="en-US" sz="2000" dirty="0" smtClean="0"/>
              <a:t>个按键的状态</a:t>
            </a:r>
          </a:p>
          <a:p>
            <a:pPr eaLnBrk="1" hangingPunct="1">
              <a:lnSpc>
                <a:spcPct val="150000"/>
              </a:lnSpc>
            </a:pPr>
            <a:r>
              <a:rPr lang="en-US" altLang="zh-CN" sz="2000" dirty="0" smtClean="0">
                <a:ea typeface="宋体" pitchFamily="2" charset="-122"/>
              </a:rPr>
              <a:t>		CJNE	A</a:t>
            </a:r>
            <a:r>
              <a:rPr lang="zh-CN" altLang="en-US" sz="2000" dirty="0" smtClean="0"/>
              <a:t>，</a:t>
            </a:r>
            <a:r>
              <a:rPr lang="en-US" altLang="zh-CN" sz="2000" dirty="0" smtClean="0">
                <a:ea typeface="宋体" pitchFamily="2" charset="-122"/>
              </a:rPr>
              <a:t>#0FFH</a:t>
            </a:r>
            <a:r>
              <a:rPr lang="zh-CN" altLang="en-US" sz="2000" dirty="0" smtClean="0"/>
              <a:t>，</a:t>
            </a:r>
            <a:r>
              <a:rPr lang="en-US" altLang="zh-CN" sz="2000" dirty="0" smtClean="0">
                <a:ea typeface="宋体" pitchFamily="2" charset="-122"/>
              </a:rPr>
              <a:t>QUDOU      </a:t>
            </a:r>
            <a:r>
              <a:rPr lang="zh-CN" altLang="en-US" sz="2000" dirty="0" smtClean="0"/>
              <a:t>；有键按下，跳去抖动</a:t>
            </a:r>
          </a:p>
          <a:p>
            <a:pPr eaLnBrk="1" hangingPunct="1">
              <a:lnSpc>
                <a:spcPct val="150000"/>
              </a:lnSpc>
            </a:pPr>
            <a:r>
              <a:rPr lang="en-US" altLang="zh-CN" sz="2000" dirty="0" smtClean="0">
                <a:ea typeface="宋体" pitchFamily="2" charset="-122"/>
              </a:rPr>
              <a:t>		LJMP	RETURN	    </a:t>
            </a:r>
            <a:r>
              <a:rPr lang="zh-CN" altLang="en-US" sz="2000" dirty="0" smtClean="0"/>
              <a:t>；无键按下，返回</a:t>
            </a:r>
            <a:r>
              <a:rPr lang="zh-CN" altLang="en-US" sz="2000" dirty="0" smtClean="0">
                <a:ea typeface="宋体" pitchFamily="2" charset="-122"/>
              </a:rPr>
              <a:t>	</a:t>
            </a:r>
            <a:endParaRPr lang="zh-CN" altLang="en-US" sz="2000" dirty="0" smtClean="0"/>
          </a:p>
          <a:p>
            <a:pPr eaLnBrk="1" hangingPunct="1">
              <a:lnSpc>
                <a:spcPct val="150000"/>
              </a:lnSpc>
            </a:pPr>
            <a:r>
              <a:rPr lang="en-US" altLang="zh-CN" sz="2000" dirty="0" smtClean="0">
                <a:ea typeface="宋体" pitchFamily="2" charset="-122"/>
              </a:rPr>
              <a:t>QUDOU</a:t>
            </a:r>
            <a:r>
              <a:rPr lang="zh-CN" altLang="en-US" sz="2000" dirty="0" smtClean="0"/>
              <a:t>：</a:t>
            </a:r>
            <a:r>
              <a:rPr lang="en-US" altLang="zh-CN" sz="2000" dirty="0" smtClean="0">
                <a:ea typeface="宋体" pitchFamily="2" charset="-122"/>
              </a:rPr>
              <a:t>MOV  R3</a:t>
            </a:r>
            <a:r>
              <a:rPr lang="zh-CN" altLang="en-US" sz="2000" dirty="0" smtClean="0"/>
              <a:t>，</a:t>
            </a:r>
            <a:r>
              <a:rPr lang="en-US" altLang="zh-CN" sz="2000" dirty="0" smtClean="0">
                <a:ea typeface="宋体" pitchFamily="2" charset="-122"/>
              </a:rPr>
              <a:t>A		     </a:t>
            </a:r>
            <a:r>
              <a:rPr lang="zh-CN" altLang="en-US" sz="2000" dirty="0" smtClean="0"/>
              <a:t>；</a:t>
            </a:r>
            <a:r>
              <a:rPr lang="en-US" altLang="zh-CN" sz="2000" dirty="0" smtClean="0">
                <a:ea typeface="宋体" pitchFamily="2" charset="-122"/>
              </a:rPr>
              <a:t>8</a:t>
            </a:r>
            <a:r>
              <a:rPr lang="zh-CN" altLang="en-US" sz="2000" dirty="0" smtClean="0"/>
              <a:t>个按键的状态送</a:t>
            </a:r>
            <a:r>
              <a:rPr lang="en-US" altLang="zh-CN" sz="2000" dirty="0" smtClean="0">
                <a:ea typeface="宋体" pitchFamily="2" charset="-122"/>
              </a:rPr>
              <a:t>R3</a:t>
            </a:r>
            <a:r>
              <a:rPr lang="zh-CN" altLang="en-US" sz="2000" dirty="0" smtClean="0"/>
              <a:t>保存</a:t>
            </a:r>
          </a:p>
          <a:p>
            <a:pPr eaLnBrk="1" hangingPunct="1">
              <a:lnSpc>
                <a:spcPct val="150000"/>
              </a:lnSpc>
            </a:pPr>
            <a:r>
              <a:rPr lang="en-US" altLang="zh-CN" sz="2000" dirty="0" smtClean="0">
                <a:ea typeface="宋体" pitchFamily="2" charset="-122"/>
              </a:rPr>
              <a:t>		LCALL  DELAY10	     </a:t>
            </a:r>
            <a:r>
              <a:rPr lang="zh-CN" altLang="en-US" sz="2000" dirty="0" smtClean="0"/>
              <a:t>；调用延时子程序，软件去键抖动</a:t>
            </a:r>
          </a:p>
          <a:p>
            <a:pPr eaLnBrk="1" hangingPunct="1">
              <a:lnSpc>
                <a:spcPct val="150000"/>
              </a:lnSpc>
            </a:pPr>
            <a:r>
              <a:rPr lang="en-US" altLang="zh-CN" sz="2000" dirty="0" smtClean="0">
                <a:ea typeface="宋体" pitchFamily="2" charset="-122"/>
              </a:rPr>
              <a:t>		MOV	A</a:t>
            </a:r>
            <a:r>
              <a:rPr lang="zh-CN" altLang="en-US" sz="2000" dirty="0" smtClean="0"/>
              <a:t>，</a:t>
            </a:r>
            <a:r>
              <a:rPr lang="en-US" altLang="zh-CN" sz="2000" dirty="0" smtClean="0">
                <a:ea typeface="宋体" pitchFamily="2" charset="-122"/>
              </a:rPr>
              <a:t>P1		      </a:t>
            </a:r>
            <a:r>
              <a:rPr lang="zh-CN" altLang="en-US" sz="2000" dirty="0" smtClean="0"/>
              <a:t>；再一次读入</a:t>
            </a:r>
            <a:r>
              <a:rPr lang="en-US" altLang="zh-CN" sz="2000" dirty="0" smtClean="0">
                <a:ea typeface="宋体" pitchFamily="2" charset="-122"/>
              </a:rPr>
              <a:t>8</a:t>
            </a:r>
            <a:r>
              <a:rPr lang="zh-CN" altLang="en-US" sz="2000" dirty="0" smtClean="0"/>
              <a:t>个按键的状态</a:t>
            </a:r>
          </a:p>
          <a:p>
            <a:pPr eaLnBrk="1" hangingPunct="1">
              <a:lnSpc>
                <a:spcPct val="150000"/>
              </a:lnSpc>
            </a:pPr>
            <a:r>
              <a:rPr lang="en-US" altLang="zh-CN" sz="2000" dirty="0" smtClean="0">
                <a:ea typeface="宋体" pitchFamily="2" charset="-122"/>
              </a:rPr>
              <a:t>		CJNE	A</a:t>
            </a:r>
            <a:r>
              <a:rPr lang="zh-CN" altLang="en-US" sz="2000" dirty="0" smtClean="0"/>
              <a:t>，</a:t>
            </a:r>
            <a:r>
              <a:rPr lang="en-US" altLang="zh-CN" sz="2000" dirty="0" smtClean="0">
                <a:ea typeface="宋体" pitchFamily="2" charset="-122"/>
              </a:rPr>
              <a:t>R3</a:t>
            </a:r>
            <a:r>
              <a:rPr lang="zh-CN" altLang="en-US" sz="2000" dirty="0" smtClean="0"/>
              <a:t>，</a:t>
            </a:r>
            <a:r>
              <a:rPr lang="en-US" altLang="zh-CN" sz="2000" dirty="0" smtClean="0">
                <a:ea typeface="宋体" pitchFamily="2" charset="-122"/>
              </a:rPr>
              <a:t>RETURN   </a:t>
            </a:r>
            <a:r>
              <a:rPr lang="zh-CN" altLang="en-US" sz="2000" dirty="0" smtClean="0"/>
              <a:t>；两次键值比较，不同，						       ；是抖动引起，转</a:t>
            </a:r>
            <a:r>
              <a:rPr lang="en-US" altLang="zh-CN" sz="2000" dirty="0" smtClean="0">
                <a:ea typeface="宋体" pitchFamily="2" charset="-122"/>
              </a:rPr>
              <a:t>RETURN	</a:t>
            </a:r>
            <a:endParaRPr lang="zh-CN" altLang="en-US" sz="2000" dirty="0" smtClean="0"/>
          </a:p>
          <a:p>
            <a:pPr eaLnBrk="1" hangingPunct="1">
              <a:lnSpc>
                <a:spcPct val="150000"/>
              </a:lnSpc>
            </a:pPr>
            <a:endParaRPr lang="zh-CN" altLang="en-US" sz="2000" dirty="0" smtClean="0"/>
          </a:p>
        </p:txBody>
      </p:sp>
    </p:spTree>
    <p:extLst>
      <p:ext uri="{BB962C8B-B14F-4D97-AF65-F5344CB8AC3E}">
        <p14:creationId xmlns:p14="http://schemas.microsoft.com/office/powerpoint/2010/main" val="36755209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3061F05-75C2-4059-BF0A-15BC0B9384E0}" type="slidenum">
              <a:rPr lang="zh-CN" altLang="en-US"/>
              <a:pPr>
                <a:defRPr/>
              </a:pPr>
              <a:t>35</a:t>
            </a:fld>
            <a:endParaRPr lang="en-US" altLang="zh-CN"/>
          </a:p>
        </p:txBody>
      </p:sp>
      <p:sp>
        <p:nvSpPr>
          <p:cNvPr id="41986" name="内容占位符 1"/>
          <p:cNvSpPr>
            <a:spLocks noGrp="1"/>
          </p:cNvSpPr>
          <p:nvPr>
            <p:ph/>
          </p:nvPr>
        </p:nvSpPr>
        <p:spPr>
          <a:xfrm>
            <a:off x="100013" y="536575"/>
            <a:ext cx="8229600" cy="5410200"/>
          </a:xfrm>
        </p:spPr>
        <p:txBody>
          <a:bodyPr/>
          <a:lstStyle/>
          <a:p>
            <a:pPr eaLnBrk="1" hangingPunct="1">
              <a:lnSpc>
                <a:spcPct val="150000"/>
              </a:lnSpc>
            </a:pPr>
            <a:r>
              <a:rPr lang="en-US" altLang="zh-CN" sz="2000" dirty="0" smtClean="0">
                <a:ea typeface="宋体" pitchFamily="2" charset="-122"/>
              </a:rPr>
              <a:t>KEY0</a:t>
            </a:r>
            <a:r>
              <a:rPr lang="zh-CN" altLang="en-US" sz="2000" dirty="0" smtClean="0"/>
              <a:t>：</a:t>
            </a:r>
            <a:r>
              <a:rPr lang="zh-CN" altLang="en-US" sz="2000" dirty="0" smtClean="0">
                <a:ea typeface="宋体" pitchFamily="2" charset="-122"/>
              </a:rPr>
              <a:t>	</a:t>
            </a:r>
            <a:r>
              <a:rPr lang="en-US" altLang="zh-CN" sz="2000" dirty="0" smtClean="0">
                <a:ea typeface="宋体" pitchFamily="2" charset="-122"/>
              </a:rPr>
              <a:t>MOV	C</a:t>
            </a:r>
            <a:r>
              <a:rPr lang="zh-CN" altLang="en-US" sz="2000" dirty="0" smtClean="0"/>
              <a:t>，</a:t>
            </a:r>
            <a:r>
              <a:rPr lang="en-US" altLang="zh-CN" sz="2000" dirty="0" smtClean="0">
                <a:ea typeface="宋体" pitchFamily="2" charset="-122"/>
              </a:rPr>
              <a:t>P1.0</a:t>
            </a:r>
            <a:r>
              <a:rPr lang="zh-CN" altLang="en-US" sz="2000" dirty="0" smtClean="0"/>
              <a:t>；有键按下，读</a:t>
            </a:r>
            <a:r>
              <a:rPr lang="en-US" altLang="zh-CN" sz="2000" dirty="0" smtClean="0">
                <a:ea typeface="宋体" pitchFamily="2" charset="-122"/>
              </a:rPr>
              <a:t>P1.0</a:t>
            </a:r>
            <a:r>
              <a:rPr lang="zh-CN" altLang="en-US" sz="2000" dirty="0" smtClean="0"/>
              <a:t>的按键状态</a:t>
            </a:r>
          </a:p>
          <a:p>
            <a:pPr eaLnBrk="1" hangingPunct="1">
              <a:lnSpc>
                <a:spcPct val="150000"/>
              </a:lnSpc>
            </a:pPr>
            <a:r>
              <a:rPr lang="en-US" altLang="zh-CN" sz="2000" dirty="0" smtClean="0">
                <a:ea typeface="宋体" pitchFamily="2" charset="-122"/>
              </a:rPr>
              <a:t>		JC	KEY1	</a:t>
            </a:r>
            <a:r>
              <a:rPr lang="zh-CN" altLang="en-US" sz="2000" dirty="0" smtClean="0"/>
              <a:t>；</a:t>
            </a:r>
            <a:r>
              <a:rPr lang="en-US" altLang="zh-CN" sz="2000" dirty="0" smtClean="0">
                <a:ea typeface="宋体" pitchFamily="2" charset="-122"/>
              </a:rPr>
              <a:t>P1.0</a:t>
            </a:r>
            <a:r>
              <a:rPr lang="zh-CN" altLang="en-US" sz="2000" dirty="0" smtClean="0"/>
              <a:t>为高，该键未按下，跳</a:t>
            </a:r>
            <a:r>
              <a:rPr lang="en-US" altLang="zh-CN" sz="2000" dirty="0" smtClean="0">
                <a:ea typeface="宋体" pitchFamily="2" charset="-122"/>
              </a:rPr>
              <a:t>KEY1</a:t>
            </a:r>
            <a:r>
              <a:rPr lang="zh-CN" altLang="en-US" sz="2000" dirty="0" smtClean="0"/>
              <a:t>，				             ；判下一个键</a:t>
            </a:r>
          </a:p>
          <a:p>
            <a:pPr eaLnBrk="1" hangingPunct="1">
              <a:lnSpc>
                <a:spcPct val="150000"/>
              </a:lnSpc>
            </a:pPr>
            <a:r>
              <a:rPr lang="en-US" altLang="zh-CN" sz="2000" dirty="0" smtClean="0">
                <a:ea typeface="宋体" pitchFamily="2" charset="-122"/>
              </a:rPr>
              <a:t>		LJMP	</a:t>
            </a:r>
            <a:r>
              <a:rPr lang="en-US" altLang="zh-CN" sz="2000" b="1" dirty="0" smtClean="0">
                <a:solidFill>
                  <a:srgbClr val="FF3300"/>
                </a:solidFill>
                <a:ea typeface="宋体" pitchFamily="2" charset="-122"/>
              </a:rPr>
              <a:t>PKEY0	</a:t>
            </a:r>
            <a:r>
              <a:rPr lang="zh-CN" altLang="en-US" sz="2000" dirty="0" smtClean="0"/>
              <a:t>；</a:t>
            </a:r>
            <a:r>
              <a:rPr lang="en-US" altLang="zh-CN" sz="2000" dirty="0" smtClean="0">
                <a:ea typeface="宋体" pitchFamily="2" charset="-122"/>
              </a:rPr>
              <a:t>P1.0</a:t>
            </a:r>
            <a:r>
              <a:rPr lang="zh-CN" altLang="en-US" sz="2000" dirty="0" smtClean="0"/>
              <a:t>的键按下，跳</a:t>
            </a:r>
            <a:r>
              <a:rPr lang="en-US" altLang="zh-CN" sz="2000" dirty="0" smtClean="0">
                <a:ea typeface="宋体" pitchFamily="2" charset="-122"/>
              </a:rPr>
              <a:t>PKEY0</a:t>
            </a:r>
            <a:r>
              <a:rPr lang="zh-CN" altLang="en-US" sz="2000" dirty="0" smtClean="0"/>
              <a:t>处理</a:t>
            </a:r>
            <a:endParaRPr lang="en-US" altLang="zh-CN" sz="2000" dirty="0" smtClean="0"/>
          </a:p>
          <a:p>
            <a:pPr eaLnBrk="1" hangingPunct="1">
              <a:lnSpc>
                <a:spcPct val="150000"/>
              </a:lnSpc>
            </a:pPr>
            <a:r>
              <a:rPr lang="en-US" altLang="zh-CN" sz="2000" dirty="0" smtClean="0">
                <a:ea typeface="宋体" pitchFamily="2" charset="-122"/>
              </a:rPr>
              <a:t>KEY1</a:t>
            </a:r>
            <a:r>
              <a:rPr lang="zh-CN" altLang="en-US" sz="2000" dirty="0" smtClean="0"/>
              <a:t>：</a:t>
            </a:r>
            <a:r>
              <a:rPr lang="zh-CN" altLang="en-US" sz="2000" dirty="0" smtClean="0">
                <a:ea typeface="宋体" pitchFamily="2" charset="-122"/>
              </a:rPr>
              <a:t>	</a:t>
            </a:r>
            <a:r>
              <a:rPr lang="en-US" altLang="zh-CN" sz="2000" dirty="0" smtClean="0">
                <a:ea typeface="宋体" pitchFamily="2" charset="-122"/>
              </a:rPr>
              <a:t>MOV	C</a:t>
            </a:r>
            <a:r>
              <a:rPr lang="zh-CN" altLang="en-US" sz="2000" dirty="0" smtClean="0"/>
              <a:t>，</a:t>
            </a:r>
            <a:r>
              <a:rPr lang="en-US" altLang="zh-CN" sz="2000" dirty="0" smtClean="0">
                <a:ea typeface="宋体" pitchFamily="2" charset="-122"/>
              </a:rPr>
              <a:t>P1.1</a:t>
            </a:r>
            <a:r>
              <a:rPr lang="zh-CN" altLang="en-US" sz="2000" dirty="0" smtClean="0"/>
              <a:t>；读</a:t>
            </a:r>
            <a:r>
              <a:rPr lang="en-US" altLang="zh-CN" sz="2000" dirty="0" smtClean="0">
                <a:ea typeface="宋体" pitchFamily="2" charset="-122"/>
              </a:rPr>
              <a:t>P1.1</a:t>
            </a:r>
            <a:r>
              <a:rPr lang="zh-CN" altLang="en-US" sz="2000" dirty="0" smtClean="0"/>
              <a:t>的按键状态</a:t>
            </a:r>
          </a:p>
          <a:p>
            <a:pPr eaLnBrk="1" hangingPunct="1">
              <a:lnSpc>
                <a:spcPct val="150000"/>
              </a:lnSpc>
            </a:pPr>
            <a:r>
              <a:rPr lang="en-US" altLang="zh-CN" sz="2000" dirty="0" smtClean="0">
                <a:ea typeface="宋体" pitchFamily="2" charset="-122"/>
              </a:rPr>
              <a:t>		JC	KEY2	</a:t>
            </a:r>
            <a:r>
              <a:rPr lang="zh-CN" altLang="en-US" sz="2000" dirty="0" smtClean="0"/>
              <a:t>；</a:t>
            </a:r>
            <a:r>
              <a:rPr lang="en-US" altLang="zh-CN" sz="2000" dirty="0" smtClean="0">
                <a:ea typeface="宋体" pitchFamily="2" charset="-122"/>
              </a:rPr>
              <a:t>P1.1</a:t>
            </a:r>
            <a:r>
              <a:rPr lang="zh-CN" altLang="en-US" sz="2000" dirty="0" smtClean="0"/>
              <a:t>为高，该键未按下，跳</a:t>
            </a:r>
            <a:r>
              <a:rPr lang="en-US" altLang="zh-CN" sz="2000" dirty="0" smtClean="0">
                <a:ea typeface="宋体" pitchFamily="2" charset="-122"/>
              </a:rPr>
              <a:t>KEY2</a:t>
            </a:r>
            <a:r>
              <a:rPr lang="zh-CN" altLang="en-US" sz="2000" dirty="0" smtClean="0"/>
              <a:t>，</a:t>
            </a:r>
          </a:p>
          <a:p>
            <a:pPr eaLnBrk="1" hangingPunct="1">
              <a:lnSpc>
                <a:spcPct val="150000"/>
              </a:lnSpc>
            </a:pPr>
            <a:r>
              <a:rPr lang="zh-CN" altLang="en-US" sz="2000" dirty="0" smtClean="0"/>
              <a:t> 				；判下一个键</a:t>
            </a:r>
          </a:p>
          <a:p>
            <a:pPr eaLnBrk="1" hangingPunct="1">
              <a:lnSpc>
                <a:spcPct val="150000"/>
              </a:lnSpc>
            </a:pPr>
            <a:r>
              <a:rPr lang="en-US" altLang="zh-CN" sz="2000" dirty="0" smtClean="0">
                <a:ea typeface="宋体" pitchFamily="2" charset="-122"/>
              </a:rPr>
              <a:t>		LJMP	</a:t>
            </a:r>
            <a:r>
              <a:rPr lang="en-US" altLang="zh-CN" sz="2000" b="1" dirty="0" smtClean="0">
                <a:solidFill>
                  <a:srgbClr val="FF3300"/>
                </a:solidFill>
                <a:ea typeface="宋体" pitchFamily="2" charset="-122"/>
              </a:rPr>
              <a:t>PKEY1	</a:t>
            </a:r>
            <a:r>
              <a:rPr lang="zh-CN" altLang="en-US" sz="2000" dirty="0" smtClean="0"/>
              <a:t>；</a:t>
            </a:r>
            <a:r>
              <a:rPr lang="en-US" altLang="zh-CN" sz="2000" dirty="0" smtClean="0">
                <a:ea typeface="宋体" pitchFamily="2" charset="-122"/>
              </a:rPr>
              <a:t>P1.1</a:t>
            </a:r>
            <a:r>
              <a:rPr lang="zh-CN" altLang="en-US" sz="2000" dirty="0" smtClean="0"/>
              <a:t>的键按下，跳</a:t>
            </a:r>
            <a:r>
              <a:rPr lang="en-US" altLang="zh-CN" sz="2000" dirty="0" smtClean="0">
                <a:ea typeface="宋体" pitchFamily="2" charset="-122"/>
              </a:rPr>
              <a:t>PKEY1</a:t>
            </a:r>
            <a:r>
              <a:rPr lang="zh-CN" altLang="en-US" sz="2000" dirty="0" smtClean="0"/>
              <a:t>处理</a:t>
            </a:r>
          </a:p>
          <a:p>
            <a:pPr eaLnBrk="1" hangingPunct="1">
              <a:lnSpc>
                <a:spcPct val="150000"/>
              </a:lnSpc>
            </a:pPr>
            <a:endParaRPr lang="zh-CN" altLang="en-US" sz="2000" dirty="0" smtClean="0"/>
          </a:p>
          <a:p>
            <a:pPr eaLnBrk="1" hangingPunct="1">
              <a:lnSpc>
                <a:spcPct val="150000"/>
              </a:lnSpc>
            </a:pPr>
            <a:endParaRPr lang="zh-CN" altLang="en-US" sz="2000" dirty="0" smtClean="0"/>
          </a:p>
        </p:txBody>
      </p:sp>
    </p:spTree>
    <p:extLst>
      <p:ext uri="{BB962C8B-B14F-4D97-AF65-F5344CB8AC3E}">
        <p14:creationId xmlns:p14="http://schemas.microsoft.com/office/powerpoint/2010/main" val="7023421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CD06904D-9AD9-4431-9EA9-268B03E5364D}" type="slidenum">
              <a:rPr lang="zh-CN" altLang="en-US"/>
              <a:pPr>
                <a:defRPr/>
              </a:pPr>
              <a:t>36</a:t>
            </a:fld>
            <a:endParaRPr lang="en-US" altLang="zh-CN"/>
          </a:p>
        </p:txBody>
      </p:sp>
      <p:sp>
        <p:nvSpPr>
          <p:cNvPr id="43010" name="内容占位符 1"/>
          <p:cNvSpPr>
            <a:spLocks noGrp="1"/>
          </p:cNvSpPr>
          <p:nvPr>
            <p:ph/>
          </p:nvPr>
        </p:nvSpPr>
        <p:spPr>
          <a:xfrm>
            <a:off x="0" y="457200"/>
            <a:ext cx="8686800" cy="5410200"/>
          </a:xfrm>
        </p:spPr>
        <p:txBody>
          <a:bodyPr/>
          <a:lstStyle/>
          <a:p>
            <a:pPr eaLnBrk="1" hangingPunct="1">
              <a:lnSpc>
                <a:spcPct val="130000"/>
              </a:lnSpc>
            </a:pPr>
            <a:r>
              <a:rPr lang="en-US" altLang="zh-CN" sz="2000" dirty="0" smtClean="0">
                <a:ea typeface="宋体" pitchFamily="2" charset="-122"/>
              </a:rPr>
              <a:t>KEY2</a:t>
            </a:r>
            <a:r>
              <a:rPr lang="zh-CN" altLang="en-US" sz="2000" dirty="0" smtClean="0"/>
              <a:t>：</a:t>
            </a:r>
            <a:r>
              <a:rPr lang="zh-CN" altLang="en-US" sz="2000" dirty="0" smtClean="0">
                <a:ea typeface="宋体" pitchFamily="2" charset="-122"/>
              </a:rPr>
              <a:t>	</a:t>
            </a:r>
            <a:r>
              <a:rPr lang="en-US" altLang="zh-CN" sz="2000" dirty="0" smtClean="0">
                <a:ea typeface="宋体" pitchFamily="2" charset="-122"/>
              </a:rPr>
              <a:t>MOV	C</a:t>
            </a:r>
            <a:r>
              <a:rPr lang="zh-CN" altLang="en-US" sz="2000" dirty="0" smtClean="0"/>
              <a:t>，</a:t>
            </a:r>
            <a:r>
              <a:rPr lang="en-US" altLang="zh-CN" sz="2000" dirty="0" smtClean="0">
                <a:ea typeface="宋体" pitchFamily="2" charset="-122"/>
              </a:rPr>
              <a:t>P1.2	</a:t>
            </a:r>
            <a:r>
              <a:rPr lang="zh-CN" altLang="en-US" sz="2000" dirty="0" smtClean="0"/>
              <a:t>；读</a:t>
            </a:r>
            <a:r>
              <a:rPr lang="en-US" altLang="zh-CN" sz="2000" dirty="0" smtClean="0">
                <a:ea typeface="宋体" pitchFamily="2" charset="-122"/>
              </a:rPr>
              <a:t>P1.2</a:t>
            </a:r>
            <a:r>
              <a:rPr lang="zh-CN" altLang="en-US" sz="2000" dirty="0" smtClean="0"/>
              <a:t>的按键状态</a:t>
            </a:r>
          </a:p>
          <a:p>
            <a:pPr eaLnBrk="1" hangingPunct="1">
              <a:lnSpc>
                <a:spcPct val="130000"/>
              </a:lnSpc>
            </a:pPr>
            <a:r>
              <a:rPr lang="en-US" altLang="zh-CN" sz="2000" dirty="0" smtClean="0">
                <a:ea typeface="宋体" pitchFamily="2" charset="-122"/>
              </a:rPr>
              <a:t>		JC	KEY3		</a:t>
            </a:r>
            <a:r>
              <a:rPr lang="zh-CN" altLang="en-US" sz="2000" dirty="0" smtClean="0"/>
              <a:t>；</a:t>
            </a:r>
            <a:r>
              <a:rPr lang="en-US" altLang="zh-CN" sz="2000" dirty="0" smtClean="0">
                <a:ea typeface="宋体" pitchFamily="2" charset="-122"/>
              </a:rPr>
              <a:t>P1.2</a:t>
            </a:r>
            <a:r>
              <a:rPr lang="zh-CN" altLang="en-US" sz="2000" dirty="0" smtClean="0"/>
              <a:t>为高，该键未按下，跳						；</a:t>
            </a:r>
            <a:r>
              <a:rPr lang="en-US" altLang="zh-CN" sz="2000" dirty="0" smtClean="0">
                <a:ea typeface="宋体" pitchFamily="2" charset="-122"/>
              </a:rPr>
              <a:t>KEY3</a:t>
            </a:r>
            <a:r>
              <a:rPr lang="zh-CN" altLang="en-US" sz="2000" dirty="0" smtClean="0"/>
              <a:t>，判下一个键</a:t>
            </a:r>
          </a:p>
          <a:p>
            <a:pPr eaLnBrk="1" hangingPunct="1">
              <a:lnSpc>
                <a:spcPct val="130000"/>
              </a:lnSpc>
            </a:pPr>
            <a:r>
              <a:rPr lang="en-US" altLang="zh-CN" sz="2000" dirty="0" smtClean="0">
                <a:ea typeface="宋体" pitchFamily="2" charset="-122"/>
              </a:rPr>
              <a:t>		LJMP	</a:t>
            </a:r>
            <a:r>
              <a:rPr lang="en-US" altLang="zh-CN" sz="2000" b="1" dirty="0" smtClean="0">
                <a:solidFill>
                  <a:srgbClr val="FF3300"/>
                </a:solidFill>
                <a:ea typeface="宋体" pitchFamily="2" charset="-122"/>
              </a:rPr>
              <a:t>PKEY2	</a:t>
            </a:r>
            <a:r>
              <a:rPr lang="en-US" altLang="zh-CN" sz="2000" dirty="0" smtClean="0">
                <a:ea typeface="宋体" pitchFamily="2" charset="-122"/>
              </a:rPr>
              <a:t>	</a:t>
            </a:r>
            <a:r>
              <a:rPr lang="zh-CN" altLang="en-US" sz="2000" dirty="0" smtClean="0"/>
              <a:t>；</a:t>
            </a:r>
            <a:r>
              <a:rPr lang="en-US" altLang="zh-CN" sz="2000" dirty="0" smtClean="0">
                <a:ea typeface="宋体" pitchFamily="2" charset="-122"/>
              </a:rPr>
              <a:t>P1.2</a:t>
            </a:r>
            <a:r>
              <a:rPr lang="zh-CN" altLang="en-US" sz="2000" dirty="0" smtClean="0"/>
              <a:t>的键按下，跳</a:t>
            </a:r>
            <a:r>
              <a:rPr lang="en-US" altLang="zh-CN" sz="2000" dirty="0" smtClean="0">
                <a:ea typeface="宋体" pitchFamily="2" charset="-122"/>
              </a:rPr>
              <a:t>PKEY2</a:t>
            </a:r>
            <a:r>
              <a:rPr lang="zh-CN" altLang="en-US" sz="2000" dirty="0" smtClean="0"/>
              <a:t>处理</a:t>
            </a:r>
          </a:p>
          <a:p>
            <a:pPr eaLnBrk="1" hangingPunct="1">
              <a:lnSpc>
                <a:spcPct val="130000"/>
              </a:lnSpc>
            </a:pPr>
            <a:r>
              <a:rPr lang="en-US" altLang="zh-CN" sz="2000" dirty="0" smtClean="0">
                <a:ea typeface="宋体" pitchFamily="2" charset="-122"/>
              </a:rPr>
              <a:t>KEY3</a:t>
            </a:r>
            <a:r>
              <a:rPr lang="zh-CN" altLang="en-US" sz="2000" dirty="0" smtClean="0"/>
              <a:t>：</a:t>
            </a:r>
            <a:r>
              <a:rPr lang="zh-CN" altLang="en-US" sz="2000" dirty="0" smtClean="0">
                <a:ea typeface="宋体" pitchFamily="2" charset="-122"/>
              </a:rPr>
              <a:t>	</a:t>
            </a:r>
            <a:r>
              <a:rPr lang="en-US" altLang="zh-CN" sz="2000" dirty="0" smtClean="0">
                <a:ea typeface="宋体" pitchFamily="2" charset="-122"/>
              </a:rPr>
              <a:t>MOV	C</a:t>
            </a:r>
            <a:r>
              <a:rPr lang="zh-CN" altLang="en-US" sz="2000" dirty="0" smtClean="0"/>
              <a:t>，</a:t>
            </a:r>
            <a:r>
              <a:rPr lang="en-US" altLang="zh-CN" sz="2000" dirty="0" smtClean="0">
                <a:ea typeface="宋体" pitchFamily="2" charset="-122"/>
              </a:rPr>
              <a:t>P1.3	</a:t>
            </a:r>
            <a:r>
              <a:rPr lang="zh-CN" altLang="en-US" sz="2000" dirty="0" smtClean="0"/>
              <a:t>；读</a:t>
            </a:r>
            <a:r>
              <a:rPr lang="en-US" altLang="zh-CN" sz="2000" dirty="0" smtClean="0">
                <a:ea typeface="宋体" pitchFamily="2" charset="-122"/>
              </a:rPr>
              <a:t>P1.3</a:t>
            </a:r>
            <a:r>
              <a:rPr lang="zh-CN" altLang="en-US" sz="2000" dirty="0" smtClean="0"/>
              <a:t>的按键状态</a:t>
            </a:r>
          </a:p>
          <a:p>
            <a:pPr eaLnBrk="1" hangingPunct="1">
              <a:lnSpc>
                <a:spcPct val="130000"/>
              </a:lnSpc>
            </a:pPr>
            <a:r>
              <a:rPr lang="en-US" altLang="zh-CN" sz="2000" dirty="0" smtClean="0"/>
              <a:t>		……</a:t>
            </a:r>
          </a:p>
          <a:p>
            <a:pPr eaLnBrk="1" hangingPunct="1">
              <a:lnSpc>
                <a:spcPct val="130000"/>
              </a:lnSpc>
            </a:pPr>
            <a:r>
              <a:rPr lang="en-US" altLang="zh-CN" sz="2000" dirty="0" smtClean="0"/>
              <a:t>		……</a:t>
            </a:r>
          </a:p>
          <a:p>
            <a:pPr eaLnBrk="1" hangingPunct="1">
              <a:lnSpc>
                <a:spcPct val="130000"/>
              </a:lnSpc>
            </a:pPr>
            <a:r>
              <a:rPr lang="en-US" altLang="zh-CN" sz="2000" dirty="0" smtClean="0">
                <a:ea typeface="宋体" pitchFamily="2" charset="-122"/>
              </a:rPr>
              <a:t>KEY7</a:t>
            </a:r>
            <a:r>
              <a:rPr lang="zh-CN" altLang="en-US" sz="2000" dirty="0" smtClean="0"/>
              <a:t>：</a:t>
            </a:r>
            <a:r>
              <a:rPr lang="zh-CN" altLang="en-US" sz="2000" dirty="0" smtClean="0">
                <a:ea typeface="宋体" pitchFamily="2" charset="-122"/>
              </a:rPr>
              <a:t>	</a:t>
            </a:r>
            <a:r>
              <a:rPr lang="en-US" altLang="zh-CN" sz="2000" dirty="0" smtClean="0">
                <a:ea typeface="宋体" pitchFamily="2" charset="-122"/>
              </a:rPr>
              <a:t>MOV	C</a:t>
            </a:r>
            <a:r>
              <a:rPr lang="zh-CN" altLang="en-US" sz="2000" dirty="0" smtClean="0"/>
              <a:t>，</a:t>
            </a:r>
            <a:r>
              <a:rPr lang="en-US" altLang="zh-CN" sz="2000" dirty="0" smtClean="0">
                <a:ea typeface="宋体" pitchFamily="2" charset="-122"/>
              </a:rPr>
              <a:t>P1.7	</a:t>
            </a:r>
            <a:r>
              <a:rPr lang="zh-CN" altLang="en-US" sz="2000" dirty="0" smtClean="0"/>
              <a:t>；读</a:t>
            </a:r>
            <a:r>
              <a:rPr lang="en-US" altLang="zh-CN" sz="2000" dirty="0" smtClean="0">
                <a:ea typeface="宋体" pitchFamily="2" charset="-122"/>
              </a:rPr>
              <a:t>P1.7</a:t>
            </a:r>
            <a:r>
              <a:rPr lang="zh-CN" altLang="en-US" sz="2000" dirty="0" smtClean="0"/>
              <a:t>的按键状态</a:t>
            </a:r>
          </a:p>
          <a:p>
            <a:pPr eaLnBrk="1" hangingPunct="1">
              <a:lnSpc>
                <a:spcPct val="130000"/>
              </a:lnSpc>
            </a:pPr>
            <a:r>
              <a:rPr lang="en-US" altLang="zh-CN" sz="2000" dirty="0" smtClean="0">
                <a:ea typeface="宋体" pitchFamily="2" charset="-122"/>
              </a:rPr>
              <a:t>		JC	RETURN	</a:t>
            </a:r>
            <a:r>
              <a:rPr lang="zh-CN" altLang="en-US" sz="2000" dirty="0" smtClean="0"/>
              <a:t>；</a:t>
            </a:r>
            <a:r>
              <a:rPr lang="en-US" altLang="zh-CN" sz="2000" dirty="0" smtClean="0">
                <a:ea typeface="宋体" pitchFamily="2" charset="-122"/>
              </a:rPr>
              <a:t>P1.7</a:t>
            </a:r>
            <a:r>
              <a:rPr lang="zh-CN" altLang="en-US" sz="2000" dirty="0" smtClean="0"/>
              <a:t>为高，该键未按下，跳</a:t>
            </a:r>
          </a:p>
          <a:p>
            <a:pPr eaLnBrk="1" hangingPunct="1">
              <a:lnSpc>
                <a:spcPct val="130000"/>
              </a:lnSpc>
            </a:pPr>
            <a:r>
              <a:rPr lang="en-US" altLang="zh-CN" sz="2000" dirty="0" smtClean="0"/>
              <a:t>					</a:t>
            </a:r>
            <a:r>
              <a:rPr lang="zh-CN" altLang="en-US" sz="2000" dirty="0" smtClean="0"/>
              <a:t>；</a:t>
            </a:r>
            <a:r>
              <a:rPr lang="en-US" altLang="zh-CN" sz="2000" dirty="0" smtClean="0">
                <a:ea typeface="宋体" pitchFamily="2" charset="-122"/>
              </a:rPr>
              <a:t>RETURN</a:t>
            </a:r>
            <a:r>
              <a:rPr lang="zh-CN" altLang="en-US" sz="2000" dirty="0" smtClean="0"/>
              <a:t>处</a:t>
            </a:r>
          </a:p>
          <a:p>
            <a:pPr eaLnBrk="1" hangingPunct="1">
              <a:lnSpc>
                <a:spcPct val="130000"/>
              </a:lnSpc>
            </a:pPr>
            <a:r>
              <a:rPr lang="en-US" altLang="zh-CN" sz="2000" dirty="0" smtClean="0">
                <a:ea typeface="宋体" pitchFamily="2" charset="-122"/>
              </a:rPr>
              <a:t>		LJMP	</a:t>
            </a:r>
            <a:r>
              <a:rPr lang="en-US" altLang="zh-CN" sz="2000" b="1" dirty="0" smtClean="0">
                <a:solidFill>
                  <a:srgbClr val="FF3300"/>
                </a:solidFill>
                <a:ea typeface="宋体" pitchFamily="2" charset="-122"/>
              </a:rPr>
              <a:t>PKEY7	</a:t>
            </a:r>
            <a:r>
              <a:rPr lang="en-US" altLang="zh-CN" sz="2000" dirty="0" smtClean="0">
                <a:ea typeface="宋体" pitchFamily="2" charset="-122"/>
              </a:rPr>
              <a:t>	</a:t>
            </a:r>
            <a:r>
              <a:rPr lang="zh-CN" altLang="en-US" sz="2000" dirty="0" smtClean="0"/>
              <a:t>；</a:t>
            </a:r>
            <a:r>
              <a:rPr lang="en-US" altLang="zh-CN" sz="2000" dirty="0" smtClean="0">
                <a:ea typeface="宋体" pitchFamily="2" charset="-122"/>
              </a:rPr>
              <a:t>P1.7</a:t>
            </a:r>
            <a:r>
              <a:rPr lang="zh-CN" altLang="en-US" sz="2000" dirty="0" smtClean="0"/>
              <a:t>的键按下，跳</a:t>
            </a:r>
            <a:r>
              <a:rPr lang="en-US" altLang="zh-CN" sz="2000" dirty="0" smtClean="0">
                <a:ea typeface="宋体" pitchFamily="2" charset="-122"/>
              </a:rPr>
              <a:t>PKEY7</a:t>
            </a:r>
            <a:r>
              <a:rPr lang="zh-CN" altLang="en-US" sz="2000" dirty="0" smtClean="0"/>
              <a:t>处理</a:t>
            </a:r>
          </a:p>
          <a:p>
            <a:pPr eaLnBrk="1" hangingPunct="1">
              <a:lnSpc>
                <a:spcPct val="130000"/>
              </a:lnSpc>
            </a:pPr>
            <a:r>
              <a:rPr lang="en-US" altLang="zh-CN" sz="2000" dirty="0" smtClean="0">
                <a:ea typeface="宋体" pitchFamily="2" charset="-122"/>
              </a:rPr>
              <a:t>RETURN</a:t>
            </a:r>
            <a:r>
              <a:rPr lang="zh-CN" altLang="en-US" sz="2000" dirty="0" smtClean="0"/>
              <a:t>：</a:t>
            </a:r>
            <a:r>
              <a:rPr lang="zh-CN" altLang="en-US" sz="2000" dirty="0" smtClean="0">
                <a:ea typeface="宋体" pitchFamily="2" charset="-122"/>
              </a:rPr>
              <a:t>  </a:t>
            </a:r>
            <a:r>
              <a:rPr lang="en-US" altLang="zh-CN" sz="2000" dirty="0" smtClean="0">
                <a:ea typeface="宋体" pitchFamily="2" charset="-122"/>
              </a:rPr>
              <a:t>RET    	           	</a:t>
            </a:r>
            <a:r>
              <a:rPr lang="zh-CN" altLang="en-US" sz="2000" dirty="0" smtClean="0"/>
              <a:t>；子程序返回</a:t>
            </a:r>
          </a:p>
          <a:p>
            <a:pPr eaLnBrk="1" hangingPunct="1">
              <a:lnSpc>
                <a:spcPct val="130000"/>
              </a:lnSpc>
            </a:pPr>
            <a:endParaRPr lang="zh-CN" altLang="en-US" sz="2000" dirty="0" smtClean="0"/>
          </a:p>
        </p:txBody>
      </p:sp>
    </p:spTree>
    <p:extLst>
      <p:ext uri="{BB962C8B-B14F-4D97-AF65-F5344CB8AC3E}">
        <p14:creationId xmlns:p14="http://schemas.microsoft.com/office/powerpoint/2010/main" val="65103710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37</a:t>
            </a:fld>
            <a:endParaRPr lang="en-US" altLang="zh-CN" dirty="0"/>
          </a:p>
        </p:txBody>
      </p:sp>
      <p:sp>
        <p:nvSpPr>
          <p:cNvPr id="4" name="矩形 3"/>
          <p:cNvSpPr/>
          <p:nvPr/>
        </p:nvSpPr>
        <p:spPr>
          <a:xfrm>
            <a:off x="0" y="678240"/>
            <a:ext cx="9017000" cy="5170646"/>
          </a:xfrm>
          <a:prstGeom prst="rect">
            <a:avLst/>
          </a:prstGeom>
        </p:spPr>
        <p:txBody>
          <a:bodyPr wrap="square">
            <a:spAutoFit/>
          </a:bodyPr>
          <a:lstStyle/>
          <a:p>
            <a:pPr algn="l">
              <a:lnSpc>
                <a:spcPct val="150000"/>
              </a:lnSpc>
            </a:pPr>
            <a:r>
              <a:rPr lang="en-US" altLang="zh-CN" sz="2000" b="1" dirty="0">
                <a:solidFill>
                  <a:schemeClr val="accent2"/>
                </a:solidFill>
                <a:latin typeface="+mn-lt"/>
              </a:rPr>
              <a:t>PKEY0</a:t>
            </a:r>
            <a:r>
              <a:rPr lang="zh-CN" altLang="en-US" sz="2000" b="1" dirty="0" smtClean="0">
                <a:solidFill>
                  <a:schemeClr val="accent2"/>
                </a:solidFill>
                <a:latin typeface="+mn-lt"/>
              </a:rPr>
              <a:t>：</a:t>
            </a:r>
            <a:r>
              <a:rPr lang="en-US" altLang="zh-CN" sz="2000" b="1" dirty="0" smtClean="0">
                <a:solidFill>
                  <a:schemeClr val="accent2"/>
                </a:solidFill>
                <a:latin typeface="+mn-lt"/>
              </a:rPr>
              <a:t>…</a:t>
            </a:r>
            <a:endParaRPr lang="en-US" altLang="zh-CN" sz="2000" b="1" dirty="0">
              <a:solidFill>
                <a:schemeClr val="accent2"/>
              </a:solidFill>
              <a:latin typeface="+mn-lt"/>
            </a:endParaRPr>
          </a:p>
          <a:p>
            <a:pPr algn="l">
              <a:lnSpc>
                <a:spcPct val="150000"/>
              </a:lnSpc>
            </a:pPr>
            <a:r>
              <a:rPr lang="en-US" altLang="zh-CN" sz="2000" b="1" dirty="0">
                <a:solidFill>
                  <a:schemeClr val="accent2"/>
                </a:solidFill>
                <a:latin typeface="+mn-lt"/>
              </a:rPr>
              <a:t>        	</a:t>
            </a:r>
            <a:r>
              <a:rPr lang="en-US" altLang="zh-CN" sz="2000" b="1" dirty="0" smtClean="0">
                <a:solidFill>
                  <a:schemeClr val="accent2"/>
                </a:solidFill>
                <a:latin typeface="+mn-lt"/>
              </a:rPr>
              <a:t>  …</a:t>
            </a:r>
            <a:endParaRPr lang="en-US" altLang="zh-CN" sz="2000" b="1" dirty="0">
              <a:solidFill>
                <a:schemeClr val="accent2"/>
              </a:solidFill>
              <a:latin typeface="+mn-lt"/>
            </a:endParaRPr>
          </a:p>
          <a:p>
            <a:pPr algn="l">
              <a:lnSpc>
                <a:spcPct val="150000"/>
              </a:lnSpc>
            </a:pPr>
            <a:r>
              <a:rPr lang="en-US" altLang="zh-CN" sz="2000" b="1" dirty="0">
                <a:solidFill>
                  <a:schemeClr val="accent2"/>
                </a:solidFill>
                <a:latin typeface="+mn-lt"/>
              </a:rPr>
              <a:t>        	LJMP  RETURN</a:t>
            </a:r>
          </a:p>
          <a:p>
            <a:pPr algn="l">
              <a:lnSpc>
                <a:spcPct val="150000"/>
              </a:lnSpc>
            </a:pPr>
            <a:r>
              <a:rPr lang="en-US" altLang="zh-CN" sz="2000" b="1" dirty="0">
                <a:solidFill>
                  <a:schemeClr val="accent2"/>
                </a:solidFill>
                <a:latin typeface="+mn-lt"/>
              </a:rPr>
              <a:t>PKEY1</a:t>
            </a:r>
            <a:r>
              <a:rPr lang="zh-CN" altLang="en-US" sz="2000" b="1" dirty="0" smtClean="0">
                <a:solidFill>
                  <a:schemeClr val="accent2"/>
                </a:solidFill>
                <a:latin typeface="+mn-lt"/>
              </a:rPr>
              <a:t>：</a:t>
            </a:r>
            <a:r>
              <a:rPr lang="en-US" altLang="zh-CN" sz="2000" b="1" dirty="0" smtClean="0">
                <a:solidFill>
                  <a:schemeClr val="accent2"/>
                </a:solidFill>
                <a:latin typeface="+mn-lt"/>
              </a:rPr>
              <a:t>…</a:t>
            </a:r>
            <a:endParaRPr lang="en-US" altLang="zh-CN" sz="2000" b="1" dirty="0">
              <a:solidFill>
                <a:schemeClr val="accent2"/>
              </a:solidFill>
              <a:latin typeface="+mn-lt"/>
            </a:endParaRPr>
          </a:p>
          <a:p>
            <a:pPr algn="l">
              <a:lnSpc>
                <a:spcPct val="150000"/>
              </a:lnSpc>
            </a:pPr>
            <a:r>
              <a:rPr lang="en-US" altLang="zh-CN" sz="2000" b="1" dirty="0">
                <a:solidFill>
                  <a:schemeClr val="accent2"/>
                </a:solidFill>
                <a:latin typeface="+mn-lt"/>
              </a:rPr>
              <a:t>      	</a:t>
            </a:r>
            <a:r>
              <a:rPr lang="en-US" altLang="zh-CN" sz="2000" b="1" dirty="0" smtClean="0">
                <a:solidFill>
                  <a:schemeClr val="accent2"/>
                </a:solidFill>
                <a:latin typeface="+mn-lt"/>
              </a:rPr>
              <a:t>  …</a:t>
            </a:r>
            <a:endParaRPr lang="en-US" altLang="zh-CN" sz="2000" b="1" dirty="0">
              <a:solidFill>
                <a:schemeClr val="accent2"/>
              </a:solidFill>
              <a:latin typeface="+mn-lt"/>
            </a:endParaRPr>
          </a:p>
          <a:p>
            <a:pPr algn="l">
              <a:lnSpc>
                <a:spcPct val="150000"/>
              </a:lnSpc>
            </a:pPr>
            <a:r>
              <a:rPr lang="en-US" altLang="zh-CN" sz="2000" b="1" dirty="0">
                <a:solidFill>
                  <a:schemeClr val="accent2"/>
                </a:solidFill>
                <a:latin typeface="+mn-lt"/>
              </a:rPr>
              <a:t>        	LJMP  RETURN</a:t>
            </a:r>
          </a:p>
          <a:p>
            <a:pPr algn="l">
              <a:lnSpc>
                <a:spcPct val="150000"/>
              </a:lnSpc>
            </a:pPr>
            <a:r>
              <a:rPr lang="en-US" altLang="zh-CN" sz="2000" b="1" dirty="0" smtClean="0">
                <a:solidFill>
                  <a:schemeClr val="accent2"/>
                </a:solidFill>
                <a:latin typeface="+mn-lt"/>
              </a:rPr>
              <a:t>             ……</a:t>
            </a:r>
            <a:endParaRPr lang="en-US" altLang="zh-CN" sz="2000" b="1" dirty="0">
              <a:solidFill>
                <a:schemeClr val="accent2"/>
              </a:solidFill>
              <a:latin typeface="+mn-lt"/>
            </a:endParaRPr>
          </a:p>
          <a:p>
            <a:pPr algn="l">
              <a:lnSpc>
                <a:spcPct val="150000"/>
              </a:lnSpc>
            </a:pPr>
            <a:r>
              <a:rPr lang="en-US" altLang="zh-CN" sz="2000" b="1" dirty="0">
                <a:solidFill>
                  <a:schemeClr val="accent2"/>
                </a:solidFill>
                <a:latin typeface="+mn-lt"/>
              </a:rPr>
              <a:t>	</a:t>
            </a:r>
            <a:r>
              <a:rPr lang="en-US" altLang="zh-CN" sz="2000" b="1" dirty="0" smtClean="0">
                <a:solidFill>
                  <a:schemeClr val="accent2"/>
                </a:solidFill>
                <a:latin typeface="+mn-lt"/>
              </a:rPr>
              <a:t>……</a:t>
            </a:r>
            <a:endParaRPr lang="en-US" altLang="zh-CN" sz="2000" b="1" dirty="0">
              <a:solidFill>
                <a:schemeClr val="accent2"/>
              </a:solidFill>
              <a:latin typeface="+mn-lt"/>
            </a:endParaRPr>
          </a:p>
          <a:p>
            <a:pPr algn="l">
              <a:lnSpc>
                <a:spcPct val="150000"/>
              </a:lnSpc>
            </a:pPr>
            <a:r>
              <a:rPr lang="en-US" altLang="zh-CN" sz="2000" b="1" dirty="0">
                <a:solidFill>
                  <a:schemeClr val="accent2"/>
                </a:solidFill>
                <a:latin typeface="+mn-lt"/>
              </a:rPr>
              <a:t>PKEY7</a:t>
            </a:r>
            <a:r>
              <a:rPr lang="zh-CN" altLang="en-US" sz="2000" b="1" dirty="0">
                <a:solidFill>
                  <a:schemeClr val="accent2"/>
                </a:solidFill>
                <a:latin typeface="+mn-lt"/>
              </a:rPr>
              <a:t>： </a:t>
            </a:r>
            <a:r>
              <a:rPr lang="en-US" altLang="zh-CN" sz="2000" b="1" dirty="0">
                <a:solidFill>
                  <a:schemeClr val="accent2"/>
                </a:solidFill>
                <a:latin typeface="+mn-lt"/>
              </a:rPr>
              <a:t>…</a:t>
            </a:r>
          </a:p>
          <a:p>
            <a:pPr algn="l">
              <a:lnSpc>
                <a:spcPct val="150000"/>
              </a:lnSpc>
            </a:pPr>
            <a:r>
              <a:rPr lang="en-US" altLang="zh-CN" sz="2000" b="1" dirty="0">
                <a:solidFill>
                  <a:schemeClr val="accent2"/>
                </a:solidFill>
                <a:latin typeface="+mn-lt"/>
              </a:rPr>
              <a:t>         </a:t>
            </a:r>
            <a:r>
              <a:rPr lang="en-US" altLang="zh-CN" sz="2000" b="1" dirty="0" smtClean="0">
                <a:solidFill>
                  <a:schemeClr val="accent2"/>
                </a:solidFill>
                <a:latin typeface="+mn-lt"/>
              </a:rPr>
              <a:t>       …</a:t>
            </a:r>
            <a:endParaRPr lang="en-US" altLang="zh-CN" sz="2000" b="1" dirty="0">
              <a:solidFill>
                <a:schemeClr val="accent2"/>
              </a:solidFill>
              <a:latin typeface="+mn-lt"/>
            </a:endParaRPr>
          </a:p>
          <a:p>
            <a:pPr algn="l">
              <a:lnSpc>
                <a:spcPct val="150000"/>
              </a:lnSpc>
            </a:pPr>
            <a:r>
              <a:rPr lang="en-US" altLang="zh-CN" sz="2000" b="1" dirty="0">
                <a:solidFill>
                  <a:schemeClr val="accent2"/>
                </a:solidFill>
                <a:latin typeface="+mn-lt"/>
              </a:rPr>
              <a:t>        </a:t>
            </a:r>
            <a:r>
              <a:rPr lang="en-US" altLang="zh-CN" sz="2000" b="1" dirty="0" smtClean="0">
                <a:solidFill>
                  <a:schemeClr val="accent2"/>
                </a:solidFill>
                <a:latin typeface="+mn-lt"/>
              </a:rPr>
              <a:t>   LJMP</a:t>
            </a:r>
            <a:r>
              <a:rPr lang="en-US" altLang="zh-CN" sz="2000" b="1" dirty="0">
                <a:solidFill>
                  <a:schemeClr val="accent2"/>
                </a:solidFill>
                <a:latin typeface="+mn-lt"/>
              </a:rPr>
              <a:t>	RETURN</a:t>
            </a:r>
          </a:p>
        </p:txBody>
      </p:sp>
    </p:spTree>
    <p:extLst>
      <p:ext uri="{BB962C8B-B14F-4D97-AF65-F5344CB8AC3E}">
        <p14:creationId xmlns:p14="http://schemas.microsoft.com/office/powerpoint/2010/main" val="152658173"/>
      </p:ext>
    </p:extLst>
  </p:cSld>
  <p:clrMapOvr>
    <a:masterClrMapping/>
  </p:clrMapOvr>
  <p:transition>
    <p:random/>
    <p:sndAc>
      <p:stSnd>
        <p:snd r:embed="rId2" name="camera.wav"/>
      </p:stSnd>
    </p:sndAc>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94E2228F-A61E-435F-A51B-4EB0663A3A52}" type="slidenum">
              <a:rPr lang="zh-CN" altLang="en-US"/>
              <a:pPr>
                <a:defRPr/>
              </a:pPr>
              <a:t>38</a:t>
            </a:fld>
            <a:endParaRPr lang="en-US" altLang="zh-CN"/>
          </a:p>
        </p:txBody>
      </p:sp>
      <p:sp>
        <p:nvSpPr>
          <p:cNvPr id="44034" name="内容占位符 1"/>
          <p:cNvSpPr>
            <a:spLocks noGrp="1"/>
          </p:cNvSpPr>
          <p:nvPr>
            <p:ph/>
          </p:nvPr>
        </p:nvSpPr>
        <p:spPr/>
        <p:txBody>
          <a:bodyPr/>
          <a:lstStyle/>
          <a:p>
            <a:pPr eaLnBrk="1" hangingPunct="1">
              <a:lnSpc>
                <a:spcPct val="150000"/>
              </a:lnSpc>
            </a:pPr>
            <a:r>
              <a:rPr lang="en-US" altLang="zh-CN" b="1" dirty="0" smtClean="0">
                <a:solidFill>
                  <a:srgbClr val="FF3300"/>
                </a:solidFill>
                <a:ea typeface="宋体" pitchFamily="2" charset="-122"/>
              </a:rPr>
              <a:t>2. </a:t>
            </a:r>
            <a:r>
              <a:rPr lang="zh-CN" altLang="en-US" b="1" dirty="0" smtClean="0">
                <a:solidFill>
                  <a:srgbClr val="FF3300"/>
                </a:solidFill>
              </a:rPr>
              <a:t>矩阵式键盘</a:t>
            </a:r>
          </a:p>
          <a:p>
            <a:pPr eaLnBrk="1" hangingPunct="1">
              <a:lnSpc>
                <a:spcPct val="150000"/>
              </a:lnSpc>
            </a:pPr>
            <a:r>
              <a:rPr lang="zh-CN" altLang="en-US" dirty="0"/>
              <a:t>（</a:t>
            </a:r>
            <a:r>
              <a:rPr lang="en-US" altLang="zh-CN" dirty="0"/>
              <a:t>1</a:t>
            </a:r>
            <a:r>
              <a:rPr lang="zh-CN" altLang="en-US" dirty="0"/>
              <a:t>）矩阵式键盘的硬件结构</a:t>
            </a:r>
            <a:endParaRPr lang="en-US" altLang="zh-CN" dirty="0" smtClean="0"/>
          </a:p>
          <a:p>
            <a:pPr eaLnBrk="1" hangingPunct="1">
              <a:lnSpc>
                <a:spcPct val="150000"/>
              </a:lnSpc>
            </a:pPr>
            <a:r>
              <a:rPr lang="zh-CN" altLang="en-US" dirty="0" smtClean="0"/>
              <a:t>矩阵式（也称</a:t>
            </a:r>
            <a:r>
              <a:rPr lang="zh-CN" altLang="en-US" dirty="0" smtClean="0">
                <a:solidFill>
                  <a:srgbClr val="3333CC"/>
                </a:solidFill>
              </a:rPr>
              <a:t>行列式</a:t>
            </a:r>
            <a:r>
              <a:rPr lang="zh-CN" altLang="en-US" dirty="0" smtClean="0"/>
              <a:t>）键盘用于</a:t>
            </a:r>
            <a:r>
              <a:rPr lang="zh-CN" altLang="en-US" b="1" dirty="0" smtClean="0">
                <a:solidFill>
                  <a:srgbClr val="3333CC"/>
                </a:solidFill>
              </a:rPr>
              <a:t>按键数目较多</a:t>
            </a:r>
            <a:r>
              <a:rPr lang="zh-CN" altLang="en-US" dirty="0" smtClean="0"/>
              <a:t>的场合，由行线和列线组成，按键位于行、列的交叉点上。如</a:t>
            </a:r>
            <a:r>
              <a:rPr lang="zh-CN" altLang="en-US" dirty="0" smtClean="0">
                <a:hlinkClick r:id="" action="ppaction://hlinkshowjump?jump=nextslide"/>
              </a:rPr>
              <a:t>图</a:t>
            </a:r>
            <a:r>
              <a:rPr lang="en-US" altLang="zh-CN" dirty="0" smtClean="0">
                <a:ea typeface="宋体" pitchFamily="2" charset="-122"/>
                <a:hlinkClick r:id="" action="ppaction://hlinkshowjump?jump=nextslide"/>
              </a:rPr>
              <a:t>13-10</a:t>
            </a:r>
            <a:r>
              <a:rPr lang="zh-CN" altLang="en-US" dirty="0" smtClean="0"/>
              <a:t>所示，一个</a:t>
            </a:r>
            <a:r>
              <a:rPr lang="en-US" altLang="zh-CN" b="1" dirty="0" smtClean="0">
                <a:solidFill>
                  <a:srgbClr val="FF3300"/>
                </a:solidFill>
                <a:ea typeface="宋体" pitchFamily="2" charset="-122"/>
              </a:rPr>
              <a:t>4</a:t>
            </a:r>
            <a:r>
              <a:rPr lang="en-US" altLang="zh-CN" b="1" dirty="0" smtClean="0">
                <a:solidFill>
                  <a:srgbClr val="FF3300"/>
                </a:solidFill>
                <a:ea typeface="宋体" pitchFamily="2" charset="-122"/>
                <a:sym typeface="Symbol" pitchFamily="18" charset="2"/>
              </a:rPr>
              <a:t></a:t>
            </a:r>
            <a:r>
              <a:rPr lang="en-US" altLang="zh-CN" b="1" dirty="0" smtClean="0">
                <a:solidFill>
                  <a:srgbClr val="FF3300"/>
                </a:solidFill>
                <a:ea typeface="宋体" pitchFamily="2" charset="-122"/>
              </a:rPr>
              <a:t>4</a:t>
            </a:r>
            <a:r>
              <a:rPr lang="zh-CN" altLang="en-US" dirty="0" smtClean="0"/>
              <a:t>的行、列结构可以构成一个</a:t>
            </a:r>
            <a:r>
              <a:rPr lang="en-US" altLang="zh-CN" b="1" dirty="0" smtClean="0">
                <a:solidFill>
                  <a:srgbClr val="FF3300"/>
                </a:solidFill>
                <a:ea typeface="宋体" pitchFamily="2" charset="-122"/>
              </a:rPr>
              <a:t>16</a:t>
            </a:r>
            <a:r>
              <a:rPr lang="zh-CN" altLang="en-US" b="1" dirty="0" smtClean="0">
                <a:solidFill>
                  <a:srgbClr val="FF3300"/>
                </a:solidFill>
              </a:rPr>
              <a:t>个</a:t>
            </a:r>
            <a:r>
              <a:rPr lang="zh-CN" altLang="en-US" dirty="0" smtClean="0"/>
              <a:t>按键键盘。在</a:t>
            </a:r>
            <a:r>
              <a:rPr lang="zh-CN" altLang="en-US" b="1" dirty="0" smtClean="0">
                <a:solidFill>
                  <a:srgbClr val="3333CC"/>
                </a:solidFill>
              </a:rPr>
              <a:t>按键数目较多</a:t>
            </a:r>
            <a:r>
              <a:rPr lang="zh-CN" altLang="en-US" dirty="0" smtClean="0"/>
              <a:t>的场合，要</a:t>
            </a:r>
            <a:r>
              <a:rPr lang="zh-CN" altLang="en-US" b="1" dirty="0" smtClean="0">
                <a:solidFill>
                  <a:srgbClr val="3333CC"/>
                </a:solidFill>
              </a:rPr>
              <a:t>节省较多的</a:t>
            </a:r>
            <a:r>
              <a:rPr lang="en-US" altLang="zh-CN" b="1" dirty="0" smtClean="0">
                <a:solidFill>
                  <a:srgbClr val="3333CC"/>
                </a:solidFill>
                <a:ea typeface="宋体" pitchFamily="2" charset="-122"/>
              </a:rPr>
              <a:t>I/O</a:t>
            </a:r>
            <a:r>
              <a:rPr lang="zh-CN" altLang="en-US" b="1" dirty="0" smtClean="0">
                <a:solidFill>
                  <a:srgbClr val="3333CC"/>
                </a:solidFill>
              </a:rPr>
              <a:t>口线</a:t>
            </a:r>
            <a:r>
              <a:rPr lang="zh-CN" altLang="en-US" dirty="0" smtClean="0"/>
              <a:t>。</a:t>
            </a:r>
          </a:p>
          <a:p>
            <a:pPr eaLnBrk="1" hangingPunct="1">
              <a:lnSpc>
                <a:spcPct val="150000"/>
              </a:lnSpc>
            </a:pPr>
            <a:endParaRPr lang="zh-CN" altLang="en-US" dirty="0" smtClean="0"/>
          </a:p>
        </p:txBody>
      </p:sp>
    </p:spTree>
    <p:extLst>
      <p:ext uri="{BB962C8B-B14F-4D97-AF65-F5344CB8AC3E}">
        <p14:creationId xmlns:p14="http://schemas.microsoft.com/office/powerpoint/2010/main" val="408907386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F50BEB59-945A-42EA-924C-78D3FA1C27D2}" type="slidenum">
              <a:rPr lang="zh-CN" altLang="en-US"/>
              <a:pPr>
                <a:defRPr/>
              </a:pPr>
              <a:t>39</a:t>
            </a:fld>
            <a:endParaRPr lang="en-US" altLang="zh-CN"/>
          </a:p>
        </p:txBody>
      </p:sp>
      <p:sp>
        <p:nvSpPr>
          <p:cNvPr id="45067" name="Rectangle 11"/>
          <p:cNvSpPr>
            <a:spLocks noChangeArrowheads="1"/>
          </p:cNvSpPr>
          <p:nvPr/>
        </p:nvSpPr>
        <p:spPr bwMode="auto">
          <a:xfrm>
            <a:off x="3190839" y="5708650"/>
            <a:ext cx="325762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a:solidFill>
                  <a:srgbClr val="FF0000"/>
                </a:solidFill>
              </a:rPr>
              <a:t>图</a:t>
            </a:r>
            <a:r>
              <a:rPr lang="en-US" altLang="zh-CN" sz="2000" b="1" dirty="0" smtClean="0">
                <a:solidFill>
                  <a:srgbClr val="FF0000"/>
                </a:solidFill>
              </a:rPr>
              <a:t>13-10</a:t>
            </a:r>
            <a:r>
              <a:rPr lang="en-US" altLang="zh-CN" sz="2000" b="1" dirty="0" smtClean="0">
                <a:solidFill>
                  <a:srgbClr val="0000FF"/>
                </a:solidFill>
              </a:rPr>
              <a:t>     </a:t>
            </a:r>
            <a:r>
              <a:rPr lang="zh-CN" altLang="en-US" sz="2000" b="1" dirty="0">
                <a:solidFill>
                  <a:srgbClr val="0000FF"/>
                </a:solidFill>
              </a:rPr>
              <a:t>矩阵式键盘接口</a:t>
            </a:r>
          </a:p>
        </p:txBody>
      </p:sp>
      <p:pic>
        <p:nvPicPr>
          <p:cNvPr id="45068" name="Picture 12" descr="1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1052513"/>
            <a:ext cx="5761038" cy="4230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29645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EC1B7F1C-2206-49C5-BE04-FA2B8D2C41A3}" type="slidenum">
              <a:rPr lang="zh-CN" altLang="en-US"/>
              <a:pPr>
                <a:defRPr/>
              </a:pPr>
              <a:t>40</a:t>
            </a:fld>
            <a:endParaRPr lang="en-US" altLang="zh-CN"/>
          </a:p>
        </p:txBody>
      </p:sp>
      <p:sp>
        <p:nvSpPr>
          <p:cNvPr id="46082" name="内容占位符 1"/>
          <p:cNvSpPr>
            <a:spLocks noGrp="1"/>
          </p:cNvSpPr>
          <p:nvPr>
            <p:ph/>
          </p:nvPr>
        </p:nvSpPr>
        <p:spPr/>
        <p:txBody>
          <a:bodyPr/>
          <a:lstStyle/>
          <a:p>
            <a:pPr eaLnBrk="1" hangingPunct="1">
              <a:lnSpc>
                <a:spcPct val="130000"/>
              </a:lnSpc>
            </a:pPr>
            <a:r>
              <a:rPr lang="zh-CN" altLang="en-US" dirty="0"/>
              <a:t>（</a:t>
            </a:r>
            <a:r>
              <a:rPr lang="en-US" altLang="zh-CN" dirty="0"/>
              <a:t>2</a:t>
            </a:r>
            <a:r>
              <a:rPr lang="zh-CN" altLang="en-US" dirty="0"/>
              <a:t>）矩阵式键盘按键的识别方法</a:t>
            </a:r>
            <a:endParaRPr lang="en-US" altLang="zh-CN" dirty="0" smtClean="0"/>
          </a:p>
          <a:p>
            <a:pPr eaLnBrk="1" hangingPunct="1">
              <a:lnSpc>
                <a:spcPct val="130000"/>
              </a:lnSpc>
            </a:pPr>
            <a:r>
              <a:rPr lang="zh-CN" altLang="en-US" dirty="0" smtClean="0"/>
              <a:t>矩阵中</a:t>
            </a:r>
            <a:r>
              <a:rPr lang="zh-CN" altLang="en-US" b="1" dirty="0" smtClean="0">
                <a:solidFill>
                  <a:srgbClr val="FF3300"/>
                </a:solidFill>
              </a:rPr>
              <a:t>无按键按下</a:t>
            </a:r>
            <a:r>
              <a:rPr lang="zh-CN" altLang="en-US" dirty="0" smtClean="0"/>
              <a:t>时，行线为高电平；当</a:t>
            </a:r>
            <a:r>
              <a:rPr lang="zh-CN" altLang="en-US" b="1" dirty="0" smtClean="0">
                <a:solidFill>
                  <a:srgbClr val="FF3300"/>
                </a:solidFill>
              </a:rPr>
              <a:t>有按键按下时</a:t>
            </a:r>
            <a:r>
              <a:rPr lang="zh-CN" altLang="en-US" dirty="0" smtClean="0"/>
              <a:t>，</a:t>
            </a:r>
            <a:r>
              <a:rPr lang="zh-CN" altLang="en-US" b="1" dirty="0" smtClean="0">
                <a:solidFill>
                  <a:srgbClr val="3333CC"/>
                </a:solidFill>
              </a:rPr>
              <a:t>行线电平状态将由与此行线相连的列线的电平决定</a:t>
            </a:r>
            <a:r>
              <a:rPr lang="zh-CN" altLang="en-US" dirty="0" smtClean="0"/>
              <a:t>。</a:t>
            </a:r>
            <a:r>
              <a:rPr lang="zh-CN" altLang="en-US" b="1" dirty="0" smtClean="0">
                <a:solidFill>
                  <a:srgbClr val="FF3300"/>
                </a:solidFill>
              </a:rPr>
              <a:t>列线的电平如果为低，则行线电平为低；列线的电平如果为高，则行线的电平也为高，</a:t>
            </a:r>
            <a:r>
              <a:rPr lang="zh-CN" altLang="en-US" dirty="0" smtClean="0"/>
              <a:t>这是识别按键是否按下的关键所在。</a:t>
            </a:r>
          </a:p>
          <a:p>
            <a:pPr eaLnBrk="1" hangingPunct="1">
              <a:lnSpc>
                <a:spcPct val="130000"/>
              </a:lnSpc>
            </a:pPr>
            <a:r>
              <a:rPr lang="zh-CN" altLang="en-US" dirty="0" smtClean="0"/>
              <a:t>由于矩阵式键盘中</a:t>
            </a:r>
            <a:r>
              <a:rPr lang="zh-CN" altLang="en-US" b="1" dirty="0" smtClean="0">
                <a:solidFill>
                  <a:srgbClr val="3333CC"/>
                </a:solidFill>
              </a:rPr>
              <a:t>行、列线</a:t>
            </a:r>
            <a:r>
              <a:rPr lang="zh-CN" altLang="en-US" b="1" dirty="0" smtClean="0">
                <a:solidFill>
                  <a:srgbClr val="FF3300"/>
                </a:solidFill>
              </a:rPr>
              <a:t>为多键共用</a:t>
            </a:r>
            <a:r>
              <a:rPr lang="zh-CN" altLang="en-US" dirty="0" smtClean="0"/>
              <a:t>，</a:t>
            </a:r>
            <a:r>
              <a:rPr lang="zh-CN" altLang="en-US" b="1" dirty="0" smtClean="0">
                <a:solidFill>
                  <a:srgbClr val="3333CC"/>
                </a:solidFill>
              </a:rPr>
              <a:t>各按键彼此将相互发生影响</a:t>
            </a:r>
            <a:r>
              <a:rPr lang="zh-CN" altLang="en-US" dirty="0" smtClean="0"/>
              <a:t>，所以必须将</a:t>
            </a:r>
            <a:r>
              <a:rPr lang="zh-CN" altLang="en-US" b="1" dirty="0" smtClean="0">
                <a:solidFill>
                  <a:srgbClr val="3333CC"/>
                </a:solidFill>
              </a:rPr>
              <a:t>行、列线信号配合</a:t>
            </a:r>
            <a:r>
              <a:rPr lang="zh-CN" altLang="en-US" dirty="0" smtClean="0"/>
              <a:t>，才能确定闭合键位置。下面讨论矩阵式键盘按键的识别方法。</a:t>
            </a:r>
          </a:p>
          <a:p>
            <a:pPr eaLnBrk="1" hangingPunct="1">
              <a:lnSpc>
                <a:spcPct val="130000"/>
              </a:lnSpc>
            </a:pPr>
            <a:r>
              <a:rPr lang="zh-CN" altLang="en-US" b="1" dirty="0" smtClean="0">
                <a:solidFill>
                  <a:srgbClr val="3333CC"/>
                </a:solidFill>
              </a:rPr>
              <a:t>① 扫描法</a:t>
            </a:r>
            <a:r>
              <a:rPr lang="zh-CN" altLang="en-US" b="1" dirty="0" smtClean="0"/>
              <a:t>。</a:t>
            </a:r>
            <a:r>
              <a:rPr lang="zh-CN" altLang="en-US" b="1" dirty="0" smtClean="0">
                <a:solidFill>
                  <a:srgbClr val="FF3300"/>
                </a:solidFill>
              </a:rPr>
              <a:t>第</a:t>
            </a:r>
            <a:r>
              <a:rPr lang="en-US" altLang="zh-CN" b="1" dirty="0" smtClean="0">
                <a:solidFill>
                  <a:srgbClr val="FF3300"/>
                </a:solidFill>
                <a:ea typeface="宋体" pitchFamily="2" charset="-122"/>
              </a:rPr>
              <a:t>1</a:t>
            </a:r>
            <a:r>
              <a:rPr lang="zh-CN" altLang="en-US" b="1" dirty="0" smtClean="0">
                <a:solidFill>
                  <a:srgbClr val="FF3300"/>
                </a:solidFill>
              </a:rPr>
              <a:t>步，</a:t>
            </a:r>
            <a:r>
              <a:rPr lang="zh-CN" altLang="en-US" dirty="0" smtClean="0"/>
              <a:t>识别键盘有无键按下；</a:t>
            </a:r>
            <a:r>
              <a:rPr lang="zh-CN" altLang="en-US" b="1" dirty="0" smtClean="0">
                <a:solidFill>
                  <a:srgbClr val="FF3300"/>
                </a:solidFill>
              </a:rPr>
              <a:t>第</a:t>
            </a:r>
            <a:r>
              <a:rPr lang="en-US" altLang="zh-CN" b="1" dirty="0" smtClean="0">
                <a:solidFill>
                  <a:srgbClr val="FF3300"/>
                </a:solidFill>
                <a:ea typeface="宋体" pitchFamily="2" charset="-122"/>
              </a:rPr>
              <a:t>2</a:t>
            </a:r>
            <a:r>
              <a:rPr lang="zh-CN" altLang="en-US" b="1" dirty="0" smtClean="0">
                <a:solidFill>
                  <a:srgbClr val="FF3300"/>
                </a:solidFill>
              </a:rPr>
              <a:t>步</a:t>
            </a:r>
            <a:r>
              <a:rPr lang="zh-CN" altLang="en-US" dirty="0" smtClean="0"/>
              <a:t>，如有键被按下，识别出具体的键位。</a:t>
            </a:r>
          </a:p>
          <a:p>
            <a:pPr eaLnBrk="1" hangingPunct="1">
              <a:lnSpc>
                <a:spcPct val="130000"/>
              </a:lnSpc>
            </a:pPr>
            <a:r>
              <a:rPr lang="zh-CN" altLang="en-US" dirty="0" smtClean="0"/>
              <a:t>下面以</a:t>
            </a:r>
            <a:r>
              <a:rPr lang="zh-CN" altLang="en-US" dirty="0" smtClean="0">
                <a:hlinkClick r:id="" action="ppaction://hlinkshowjump?jump=previousslide"/>
              </a:rPr>
              <a:t>图</a:t>
            </a:r>
            <a:r>
              <a:rPr lang="en-US" altLang="zh-CN" dirty="0" smtClean="0">
                <a:ea typeface="宋体" pitchFamily="2" charset="-122"/>
                <a:hlinkClick r:id="" action="ppaction://hlinkshowjump?jump=previousslide"/>
              </a:rPr>
              <a:t>13-10</a:t>
            </a:r>
            <a:r>
              <a:rPr lang="zh-CN" altLang="en-US" dirty="0" smtClean="0"/>
              <a:t>所示的</a:t>
            </a:r>
            <a:r>
              <a:rPr lang="zh-CN" altLang="en-US" b="1" dirty="0" smtClean="0">
                <a:solidFill>
                  <a:srgbClr val="3333CC"/>
                </a:solidFill>
              </a:rPr>
              <a:t>键</a:t>
            </a:r>
            <a:r>
              <a:rPr lang="en-US" altLang="zh-CN" b="1" dirty="0" smtClean="0">
                <a:solidFill>
                  <a:srgbClr val="3333CC"/>
                </a:solidFill>
                <a:ea typeface="宋体" pitchFamily="2" charset="-122"/>
              </a:rPr>
              <a:t>3</a:t>
            </a:r>
            <a:r>
              <a:rPr lang="zh-CN" altLang="en-US" dirty="0" smtClean="0"/>
              <a:t>被</a:t>
            </a:r>
            <a:r>
              <a:rPr lang="zh-CN" altLang="en-US" b="1" dirty="0" smtClean="0">
                <a:solidFill>
                  <a:srgbClr val="3333CC"/>
                </a:solidFill>
              </a:rPr>
              <a:t>按下为例</a:t>
            </a:r>
            <a:r>
              <a:rPr lang="zh-CN" altLang="en-US" dirty="0" smtClean="0"/>
              <a:t>，说明识别过程。</a:t>
            </a:r>
          </a:p>
          <a:p>
            <a:pPr eaLnBrk="1" hangingPunct="1">
              <a:lnSpc>
                <a:spcPct val="130000"/>
              </a:lnSpc>
            </a:pPr>
            <a:endParaRPr lang="zh-CN" altLang="en-US" dirty="0" smtClean="0"/>
          </a:p>
        </p:txBody>
      </p:sp>
    </p:spTree>
    <p:extLst>
      <p:ext uri="{BB962C8B-B14F-4D97-AF65-F5344CB8AC3E}">
        <p14:creationId xmlns:p14="http://schemas.microsoft.com/office/powerpoint/2010/main" val="9267629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DB694370-C3CC-449D-A951-D78CCC05A765}" type="slidenum">
              <a:rPr lang="zh-CN" altLang="en-US"/>
              <a:pPr>
                <a:defRPr/>
              </a:pPr>
              <a:t>41</a:t>
            </a:fld>
            <a:endParaRPr lang="en-US" altLang="zh-CN"/>
          </a:p>
        </p:txBody>
      </p:sp>
      <p:sp>
        <p:nvSpPr>
          <p:cNvPr id="47106" name="内容占位符 1"/>
          <p:cNvSpPr>
            <a:spLocks noGrp="1"/>
          </p:cNvSpPr>
          <p:nvPr>
            <p:ph/>
          </p:nvPr>
        </p:nvSpPr>
        <p:spPr>
          <a:xfrm>
            <a:off x="0" y="457200"/>
            <a:ext cx="9144000" cy="5410200"/>
          </a:xfrm>
        </p:spPr>
        <p:txBody>
          <a:bodyPr/>
          <a:lstStyle/>
          <a:p>
            <a:pPr marL="0" indent="0" algn="l" eaLnBrk="1" hangingPunct="1">
              <a:lnSpc>
                <a:spcPct val="150000"/>
              </a:lnSpc>
              <a:spcBef>
                <a:spcPts val="0"/>
              </a:spcBef>
            </a:pPr>
            <a:r>
              <a:rPr lang="zh-CN" altLang="en-US" b="1" dirty="0" smtClean="0">
                <a:solidFill>
                  <a:srgbClr val="FF3300"/>
                </a:solidFill>
              </a:rPr>
              <a:t>        第</a:t>
            </a:r>
            <a:r>
              <a:rPr lang="en-US" altLang="zh-CN" b="1" dirty="0" smtClean="0">
                <a:solidFill>
                  <a:srgbClr val="FF3300"/>
                </a:solidFill>
                <a:ea typeface="宋体" pitchFamily="2" charset="-122"/>
              </a:rPr>
              <a:t>1</a:t>
            </a:r>
            <a:r>
              <a:rPr lang="zh-CN" altLang="en-US" b="1" dirty="0" smtClean="0">
                <a:solidFill>
                  <a:srgbClr val="FF3300"/>
                </a:solidFill>
              </a:rPr>
              <a:t>步，</a:t>
            </a:r>
            <a:r>
              <a:rPr lang="zh-CN" altLang="en-US" b="1" dirty="0" smtClean="0">
                <a:solidFill>
                  <a:srgbClr val="3333CC"/>
                </a:solidFill>
              </a:rPr>
              <a:t>识别键盘有无键按下</a:t>
            </a:r>
            <a:r>
              <a:rPr lang="zh-CN" altLang="en-US" dirty="0" smtClean="0">
                <a:solidFill>
                  <a:srgbClr val="FF3300"/>
                </a:solidFill>
              </a:rPr>
              <a:t>。</a:t>
            </a:r>
            <a:r>
              <a:rPr lang="zh-CN" altLang="en-US" dirty="0" smtClean="0"/>
              <a:t>先把所有</a:t>
            </a:r>
            <a:r>
              <a:rPr lang="zh-CN" altLang="en-US" b="1" dirty="0" smtClean="0">
                <a:solidFill>
                  <a:srgbClr val="FF3300"/>
                </a:solidFill>
              </a:rPr>
              <a:t>列线均置为</a:t>
            </a:r>
            <a:r>
              <a:rPr lang="en-US" altLang="zh-CN" b="1" dirty="0" smtClean="0">
                <a:solidFill>
                  <a:srgbClr val="FF3300"/>
                </a:solidFill>
                <a:ea typeface="宋体" pitchFamily="2" charset="-122"/>
              </a:rPr>
              <a:t>0</a:t>
            </a:r>
            <a:r>
              <a:rPr lang="zh-CN" altLang="en-US" dirty="0" smtClean="0"/>
              <a:t>，然后</a:t>
            </a:r>
            <a:r>
              <a:rPr lang="zh-CN" altLang="en-US" b="1" dirty="0" smtClean="0">
                <a:solidFill>
                  <a:srgbClr val="3333CC"/>
                </a:solidFill>
              </a:rPr>
              <a:t>检查各行线电平是否都为高</a:t>
            </a:r>
            <a:r>
              <a:rPr lang="zh-CN" altLang="en-US" dirty="0" smtClean="0"/>
              <a:t>，</a:t>
            </a:r>
            <a:r>
              <a:rPr lang="zh-CN" altLang="en-US" b="1" dirty="0" smtClean="0">
                <a:solidFill>
                  <a:srgbClr val="3333CC"/>
                </a:solidFill>
              </a:rPr>
              <a:t>如果不全为</a:t>
            </a:r>
            <a:r>
              <a:rPr lang="zh-CN" altLang="en-US" b="1" dirty="0" smtClean="0">
                <a:solidFill>
                  <a:srgbClr val="FF3300"/>
                </a:solidFill>
              </a:rPr>
              <a:t>高</a:t>
            </a:r>
            <a:r>
              <a:rPr lang="zh-CN" altLang="en-US" dirty="0" smtClean="0"/>
              <a:t>，说</a:t>
            </a:r>
            <a:r>
              <a:rPr lang="zh-CN" altLang="en-US" dirty="0" smtClean="0">
                <a:solidFill>
                  <a:srgbClr val="FF3300"/>
                </a:solidFill>
              </a:rPr>
              <a:t>明有键按下</a:t>
            </a:r>
            <a:r>
              <a:rPr lang="zh-CN" altLang="en-US" dirty="0" smtClean="0"/>
              <a:t>，否则无键被按下。</a:t>
            </a:r>
          </a:p>
          <a:p>
            <a:pPr marL="0" indent="0" algn="l" eaLnBrk="1" hangingPunct="1">
              <a:lnSpc>
                <a:spcPct val="150000"/>
              </a:lnSpc>
              <a:spcBef>
                <a:spcPts val="0"/>
              </a:spcBef>
            </a:pPr>
            <a:r>
              <a:rPr lang="zh-CN" altLang="en-US" b="1" dirty="0" smtClean="0">
                <a:solidFill>
                  <a:srgbClr val="3333CC"/>
                </a:solidFill>
              </a:rPr>
              <a:t>        例如，</a:t>
            </a:r>
            <a:r>
              <a:rPr lang="zh-CN" altLang="en-US" dirty="0" smtClean="0"/>
              <a:t>当</a:t>
            </a:r>
            <a:r>
              <a:rPr lang="zh-CN" altLang="en-US" b="1" dirty="0" smtClean="0">
                <a:solidFill>
                  <a:srgbClr val="3333CC"/>
                </a:solidFill>
              </a:rPr>
              <a:t>键</a:t>
            </a:r>
            <a:r>
              <a:rPr lang="en-US" altLang="zh-CN" b="1" dirty="0" smtClean="0">
                <a:solidFill>
                  <a:srgbClr val="3333CC"/>
                </a:solidFill>
                <a:ea typeface="宋体" pitchFamily="2" charset="-122"/>
              </a:rPr>
              <a:t>3</a:t>
            </a:r>
            <a:r>
              <a:rPr lang="zh-CN" altLang="en-US" dirty="0" smtClean="0"/>
              <a:t>按下时，</a:t>
            </a:r>
            <a:r>
              <a:rPr lang="zh-CN" altLang="en-US" b="1" dirty="0" smtClean="0">
                <a:solidFill>
                  <a:srgbClr val="FF3300"/>
                </a:solidFill>
              </a:rPr>
              <a:t>第</a:t>
            </a:r>
            <a:r>
              <a:rPr lang="en-US" altLang="zh-CN" b="1" dirty="0" smtClean="0">
                <a:solidFill>
                  <a:srgbClr val="FF3300"/>
                </a:solidFill>
                <a:ea typeface="宋体" pitchFamily="2" charset="-122"/>
              </a:rPr>
              <a:t>1</a:t>
            </a:r>
            <a:r>
              <a:rPr lang="zh-CN" altLang="en-US" b="1" dirty="0" smtClean="0">
                <a:solidFill>
                  <a:srgbClr val="FF3300"/>
                </a:solidFill>
              </a:rPr>
              <a:t>行线为低，还不能确定是键</a:t>
            </a:r>
            <a:r>
              <a:rPr lang="en-US" altLang="zh-CN" b="1" dirty="0" smtClean="0">
                <a:solidFill>
                  <a:srgbClr val="FF3300"/>
                </a:solidFill>
                <a:ea typeface="宋体" pitchFamily="2" charset="-122"/>
              </a:rPr>
              <a:t>3</a:t>
            </a:r>
            <a:r>
              <a:rPr lang="zh-CN" altLang="en-US" b="1" dirty="0" smtClean="0">
                <a:solidFill>
                  <a:srgbClr val="FF3300"/>
                </a:solidFill>
              </a:rPr>
              <a:t>被按下，</a:t>
            </a:r>
            <a:r>
              <a:rPr lang="zh-CN" altLang="en-US" dirty="0" smtClean="0"/>
              <a:t>因为如果同一行的键</a:t>
            </a:r>
            <a:r>
              <a:rPr lang="en-US" altLang="zh-CN" dirty="0" smtClean="0">
                <a:ea typeface="宋体" pitchFamily="2" charset="-122"/>
              </a:rPr>
              <a:t>2</a:t>
            </a:r>
            <a:r>
              <a:rPr lang="zh-CN" altLang="en-US" dirty="0" smtClean="0"/>
              <a:t>、</a:t>
            </a:r>
            <a:r>
              <a:rPr lang="en-US" altLang="zh-CN" dirty="0" smtClean="0">
                <a:ea typeface="宋体" pitchFamily="2" charset="-122"/>
              </a:rPr>
              <a:t>1</a:t>
            </a:r>
            <a:r>
              <a:rPr lang="zh-CN" altLang="en-US" dirty="0" smtClean="0"/>
              <a:t>或</a:t>
            </a:r>
            <a:r>
              <a:rPr lang="en-US" altLang="zh-CN" dirty="0" smtClean="0">
                <a:ea typeface="宋体" pitchFamily="2" charset="-122"/>
              </a:rPr>
              <a:t>0</a:t>
            </a:r>
            <a:r>
              <a:rPr lang="zh-CN" altLang="en-US" dirty="0" smtClean="0"/>
              <a:t>之一被按下，行线也为低电平。只能得出</a:t>
            </a:r>
            <a:r>
              <a:rPr lang="zh-CN" altLang="en-US" b="1" dirty="0" smtClean="0">
                <a:solidFill>
                  <a:srgbClr val="3333CC"/>
                </a:solidFill>
              </a:rPr>
              <a:t>第</a:t>
            </a:r>
            <a:r>
              <a:rPr lang="en-US" altLang="zh-CN" b="1" dirty="0" smtClean="0">
                <a:solidFill>
                  <a:srgbClr val="3333CC"/>
                </a:solidFill>
                <a:ea typeface="宋体" pitchFamily="2" charset="-122"/>
              </a:rPr>
              <a:t>1</a:t>
            </a:r>
            <a:r>
              <a:rPr lang="zh-CN" altLang="en-US" b="1" dirty="0" smtClean="0">
                <a:solidFill>
                  <a:srgbClr val="3333CC"/>
                </a:solidFill>
              </a:rPr>
              <a:t>行有键被按下</a:t>
            </a:r>
            <a:r>
              <a:rPr lang="zh-CN" altLang="en-US" dirty="0" smtClean="0"/>
              <a:t>的结论。</a:t>
            </a:r>
          </a:p>
          <a:p>
            <a:pPr marL="0" indent="0" algn="l" eaLnBrk="1" hangingPunct="1">
              <a:lnSpc>
                <a:spcPct val="150000"/>
              </a:lnSpc>
              <a:spcBef>
                <a:spcPts val="0"/>
              </a:spcBef>
            </a:pPr>
            <a:r>
              <a:rPr lang="zh-CN" altLang="en-US" b="1" dirty="0" smtClean="0">
                <a:solidFill>
                  <a:srgbClr val="FF3300"/>
                </a:solidFill>
              </a:rPr>
              <a:t>        第</a:t>
            </a:r>
            <a:r>
              <a:rPr lang="en-US" altLang="zh-CN" b="1" dirty="0" smtClean="0">
                <a:solidFill>
                  <a:srgbClr val="FF3300"/>
                </a:solidFill>
                <a:ea typeface="宋体" pitchFamily="2" charset="-122"/>
              </a:rPr>
              <a:t>2</a:t>
            </a:r>
            <a:r>
              <a:rPr lang="zh-CN" altLang="en-US" b="1" dirty="0" smtClean="0">
                <a:solidFill>
                  <a:srgbClr val="FF3300"/>
                </a:solidFill>
              </a:rPr>
              <a:t>步，</a:t>
            </a:r>
            <a:r>
              <a:rPr lang="zh-CN" altLang="en-US" b="1" dirty="0" smtClean="0">
                <a:solidFill>
                  <a:srgbClr val="3333CC"/>
                </a:solidFill>
              </a:rPr>
              <a:t>识别出哪个按键被按下</a:t>
            </a:r>
            <a:r>
              <a:rPr lang="zh-CN" altLang="en-US" dirty="0" smtClean="0"/>
              <a:t>。</a:t>
            </a:r>
            <a:r>
              <a:rPr lang="zh-CN" altLang="en-US" b="1" dirty="0" smtClean="0">
                <a:solidFill>
                  <a:srgbClr val="3333CC"/>
                </a:solidFill>
              </a:rPr>
              <a:t>采用</a:t>
            </a:r>
            <a:r>
              <a:rPr lang="zh-CN" altLang="en-US" b="1" dirty="0" smtClean="0">
                <a:solidFill>
                  <a:srgbClr val="FF3300"/>
                </a:solidFill>
              </a:rPr>
              <a:t>逐列扫描法</a:t>
            </a:r>
            <a:r>
              <a:rPr lang="zh-CN" altLang="en-US" dirty="0" smtClean="0"/>
              <a:t>，在</a:t>
            </a:r>
            <a:r>
              <a:rPr lang="zh-CN" altLang="en-US" dirty="0" smtClean="0">
                <a:solidFill>
                  <a:srgbClr val="3333CC"/>
                </a:solidFill>
              </a:rPr>
              <a:t>某一时刻只让</a:t>
            </a:r>
            <a:r>
              <a:rPr lang="en-US" altLang="zh-CN" dirty="0" smtClean="0">
                <a:solidFill>
                  <a:srgbClr val="3333CC"/>
                </a:solidFill>
                <a:ea typeface="宋体" pitchFamily="2" charset="-122"/>
              </a:rPr>
              <a:t>1</a:t>
            </a:r>
            <a:r>
              <a:rPr lang="zh-CN" altLang="en-US" dirty="0" smtClean="0">
                <a:solidFill>
                  <a:srgbClr val="3333CC"/>
                </a:solidFill>
              </a:rPr>
              <a:t>条列线处于低电平，其余所有列线处于高电平。</a:t>
            </a:r>
          </a:p>
          <a:p>
            <a:pPr marL="0" indent="0" algn="l" eaLnBrk="1" hangingPunct="1">
              <a:lnSpc>
                <a:spcPct val="150000"/>
              </a:lnSpc>
              <a:spcBef>
                <a:spcPts val="0"/>
              </a:spcBef>
            </a:pPr>
            <a:r>
              <a:rPr lang="zh-CN" altLang="en-US" dirty="0" smtClean="0"/>
              <a:t>        当</a:t>
            </a:r>
            <a:r>
              <a:rPr lang="zh-CN" altLang="en-US" b="1" dirty="0" smtClean="0">
                <a:solidFill>
                  <a:srgbClr val="FF3300"/>
                </a:solidFill>
              </a:rPr>
              <a:t>第</a:t>
            </a:r>
            <a:r>
              <a:rPr lang="en-US" altLang="zh-CN" b="1" dirty="0" smtClean="0">
                <a:solidFill>
                  <a:srgbClr val="FF3300"/>
                </a:solidFill>
                <a:ea typeface="宋体" pitchFamily="2" charset="-122"/>
              </a:rPr>
              <a:t>1</a:t>
            </a:r>
            <a:r>
              <a:rPr lang="zh-CN" altLang="en-US" b="1" dirty="0" smtClean="0">
                <a:solidFill>
                  <a:srgbClr val="FF3300"/>
                </a:solidFill>
              </a:rPr>
              <a:t>列为低电平</a:t>
            </a:r>
            <a:r>
              <a:rPr lang="zh-CN" altLang="en-US" dirty="0" smtClean="0"/>
              <a:t>，其余各列为高电平时，因为是键</a:t>
            </a:r>
            <a:r>
              <a:rPr lang="en-US" altLang="zh-CN" dirty="0" smtClean="0">
                <a:ea typeface="宋体" pitchFamily="2" charset="-122"/>
              </a:rPr>
              <a:t>3</a:t>
            </a:r>
            <a:r>
              <a:rPr lang="zh-CN" altLang="en-US" dirty="0" smtClean="0"/>
              <a:t>被按下，第</a:t>
            </a:r>
            <a:r>
              <a:rPr lang="en-US" altLang="zh-CN" dirty="0" smtClean="0">
                <a:ea typeface="宋体" pitchFamily="2" charset="-122"/>
              </a:rPr>
              <a:t>1</a:t>
            </a:r>
            <a:r>
              <a:rPr lang="zh-CN" altLang="en-US" dirty="0" smtClean="0"/>
              <a:t>行的行线仍处于高电平；</a:t>
            </a:r>
          </a:p>
          <a:p>
            <a:pPr eaLnBrk="1" hangingPunct="1">
              <a:lnSpc>
                <a:spcPct val="130000"/>
              </a:lnSpc>
            </a:pPr>
            <a:endParaRPr lang="zh-CN" altLang="en-US" dirty="0" smtClean="0"/>
          </a:p>
        </p:txBody>
      </p:sp>
    </p:spTree>
    <p:extLst>
      <p:ext uri="{BB962C8B-B14F-4D97-AF65-F5344CB8AC3E}">
        <p14:creationId xmlns:p14="http://schemas.microsoft.com/office/powerpoint/2010/main" val="373341925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灯片编号占位符 4"/>
          <p:cNvSpPr>
            <a:spLocks noGrp="1"/>
          </p:cNvSpPr>
          <p:nvPr>
            <p:ph type="sldNum" sz="quarter" idx="4294967295"/>
          </p:nvPr>
        </p:nvSpPr>
        <p:spPr>
          <a:xfrm>
            <a:off x="8559800" y="6534150"/>
            <a:ext cx="2133600" cy="457200"/>
          </a:xfrm>
          <a:prstGeom prst="rect">
            <a:avLst/>
          </a:prstGeom>
        </p:spPr>
        <p:txBody>
          <a:bodyPr/>
          <a:lstStyle/>
          <a:p>
            <a:pPr>
              <a:defRPr/>
            </a:pPr>
            <a:fld id="{EFF6C6C9-FAED-46D0-884B-7AC030297D35}" type="slidenum">
              <a:rPr lang="zh-CN" altLang="en-US"/>
              <a:pPr>
                <a:defRPr/>
              </a:pPr>
              <a:t>42</a:t>
            </a:fld>
            <a:endParaRPr lang="en-US" altLang="zh-CN"/>
          </a:p>
        </p:txBody>
      </p:sp>
      <p:sp>
        <p:nvSpPr>
          <p:cNvPr id="188419" name="Rectangle 3"/>
          <p:cNvSpPr>
            <a:spLocks noGrp="1" noChangeArrowheads="1"/>
          </p:cNvSpPr>
          <p:nvPr>
            <p:ph type="body" idx="1"/>
          </p:nvPr>
        </p:nvSpPr>
        <p:spPr>
          <a:xfrm>
            <a:off x="0" y="392113"/>
            <a:ext cx="9144000" cy="5903912"/>
          </a:xfrm>
        </p:spPr>
        <p:txBody>
          <a:bodyPr/>
          <a:lstStyle/>
          <a:p>
            <a:pPr marL="0" indent="0" algn="l">
              <a:lnSpc>
                <a:spcPct val="150000"/>
              </a:lnSpc>
              <a:spcBef>
                <a:spcPts val="0"/>
              </a:spcBef>
              <a:buFont typeface="Wingdings" pitchFamily="2" charset="2"/>
              <a:buNone/>
            </a:pPr>
            <a:r>
              <a:rPr lang="zh-CN" altLang="en-US" sz="2400" dirty="0" smtClean="0"/>
              <a:t>        当</a:t>
            </a:r>
            <a:r>
              <a:rPr lang="zh-CN" altLang="en-US" sz="2400" b="1" dirty="0" smtClean="0">
                <a:solidFill>
                  <a:srgbClr val="FF3300"/>
                </a:solidFill>
              </a:rPr>
              <a:t>第</a:t>
            </a:r>
            <a:r>
              <a:rPr lang="en-US" altLang="zh-CN" sz="2400" b="1" dirty="0" smtClean="0">
                <a:solidFill>
                  <a:srgbClr val="FF3300"/>
                </a:solidFill>
                <a:ea typeface="宋体" pitchFamily="2" charset="-122"/>
              </a:rPr>
              <a:t>2</a:t>
            </a:r>
            <a:r>
              <a:rPr lang="zh-CN" altLang="en-US" sz="2400" b="1" dirty="0" smtClean="0">
                <a:solidFill>
                  <a:srgbClr val="FF3300"/>
                </a:solidFill>
              </a:rPr>
              <a:t>列为低电平</a:t>
            </a:r>
            <a:r>
              <a:rPr lang="zh-CN" altLang="en-US" sz="2400" dirty="0" smtClean="0"/>
              <a:t>，其余各列为高电平时，第</a:t>
            </a:r>
            <a:r>
              <a:rPr lang="en-US" altLang="zh-CN" sz="2400" dirty="0" smtClean="0">
                <a:ea typeface="宋体" pitchFamily="2" charset="-122"/>
              </a:rPr>
              <a:t>1</a:t>
            </a:r>
            <a:r>
              <a:rPr lang="zh-CN" altLang="en-US" sz="2400" dirty="0" smtClean="0"/>
              <a:t>行的行线仍处于高电平；</a:t>
            </a:r>
          </a:p>
          <a:p>
            <a:pPr marL="0" indent="0" algn="l">
              <a:lnSpc>
                <a:spcPct val="150000"/>
              </a:lnSpc>
              <a:spcBef>
                <a:spcPts val="0"/>
              </a:spcBef>
              <a:buFont typeface="Wingdings" pitchFamily="2" charset="2"/>
              <a:buNone/>
            </a:pPr>
            <a:r>
              <a:rPr lang="zh-CN" altLang="en-US" sz="2400" b="1" dirty="0" smtClean="0">
                <a:solidFill>
                  <a:srgbClr val="FF3300"/>
                </a:solidFill>
              </a:rPr>
              <a:t>        直到让第</a:t>
            </a:r>
            <a:r>
              <a:rPr lang="en-US" altLang="zh-CN" sz="2400" b="1" dirty="0" smtClean="0">
                <a:solidFill>
                  <a:srgbClr val="FF3300"/>
                </a:solidFill>
                <a:ea typeface="宋体" pitchFamily="2" charset="-122"/>
              </a:rPr>
              <a:t>4</a:t>
            </a:r>
            <a:r>
              <a:rPr lang="zh-CN" altLang="en-US" sz="2400" b="1" dirty="0" smtClean="0">
                <a:solidFill>
                  <a:srgbClr val="FF3300"/>
                </a:solidFill>
              </a:rPr>
              <a:t>列为低电平</a:t>
            </a:r>
            <a:r>
              <a:rPr lang="zh-CN" altLang="en-US" sz="2400" dirty="0" smtClean="0"/>
              <a:t>，其余各列为高电平时，</a:t>
            </a:r>
            <a:r>
              <a:rPr lang="zh-CN" altLang="en-US" sz="2400" b="1" dirty="0" smtClean="0">
                <a:solidFill>
                  <a:srgbClr val="3333CC"/>
                </a:solidFill>
              </a:rPr>
              <a:t>此时第</a:t>
            </a:r>
            <a:r>
              <a:rPr lang="en-US" altLang="zh-CN" sz="2400" b="1" dirty="0" smtClean="0">
                <a:solidFill>
                  <a:srgbClr val="3333CC"/>
                </a:solidFill>
                <a:ea typeface="宋体" pitchFamily="2" charset="-122"/>
              </a:rPr>
              <a:t>1</a:t>
            </a:r>
            <a:r>
              <a:rPr lang="zh-CN" altLang="en-US" sz="2400" b="1" dirty="0" smtClean="0">
                <a:solidFill>
                  <a:srgbClr val="3333CC"/>
                </a:solidFill>
              </a:rPr>
              <a:t>行的行线电平变为低电平</a:t>
            </a:r>
            <a:r>
              <a:rPr lang="zh-CN" altLang="en-US" sz="2400" dirty="0" smtClean="0"/>
              <a:t>，据此，可判断第</a:t>
            </a:r>
            <a:r>
              <a:rPr lang="en-US" altLang="zh-CN" sz="2400" dirty="0" smtClean="0">
                <a:ea typeface="宋体" pitchFamily="2" charset="-122"/>
              </a:rPr>
              <a:t>1</a:t>
            </a:r>
            <a:r>
              <a:rPr lang="zh-CN" altLang="en-US" sz="2400" dirty="0" smtClean="0"/>
              <a:t>行第</a:t>
            </a:r>
            <a:r>
              <a:rPr lang="en-US" altLang="zh-CN" sz="2400" dirty="0" smtClean="0">
                <a:ea typeface="宋体" pitchFamily="2" charset="-122"/>
              </a:rPr>
              <a:t>4</a:t>
            </a:r>
            <a:r>
              <a:rPr lang="zh-CN" altLang="en-US" sz="2400" dirty="0" smtClean="0"/>
              <a:t>列交叉点处的按键，即键</a:t>
            </a:r>
            <a:r>
              <a:rPr lang="en-US" altLang="zh-CN" sz="2400" dirty="0" smtClean="0">
                <a:ea typeface="宋体" pitchFamily="2" charset="-122"/>
              </a:rPr>
              <a:t>3</a:t>
            </a:r>
            <a:r>
              <a:rPr lang="zh-CN" altLang="en-US" sz="2400" dirty="0" smtClean="0"/>
              <a:t>被按下。</a:t>
            </a:r>
            <a:endParaRPr lang="en-US" altLang="zh-CN" sz="2400" dirty="0" smtClean="0"/>
          </a:p>
          <a:p>
            <a:pPr marL="0" indent="0" algn="l">
              <a:lnSpc>
                <a:spcPct val="150000"/>
              </a:lnSpc>
              <a:spcBef>
                <a:spcPts val="0"/>
              </a:spcBef>
              <a:buFont typeface="Wingdings" pitchFamily="2" charset="2"/>
              <a:buNone/>
            </a:pPr>
            <a:r>
              <a:rPr lang="zh-CN" altLang="en-US" sz="2400" dirty="0" smtClean="0">
                <a:solidFill>
                  <a:srgbClr val="FF0000"/>
                </a:solidFill>
              </a:rPr>
              <a:t>        第</a:t>
            </a:r>
            <a:r>
              <a:rPr lang="en-US" altLang="zh-CN" sz="2400" dirty="0">
                <a:solidFill>
                  <a:srgbClr val="FF0000"/>
                </a:solidFill>
              </a:rPr>
              <a:t>3</a:t>
            </a:r>
            <a:r>
              <a:rPr lang="zh-CN" altLang="en-US" sz="2400" dirty="0">
                <a:solidFill>
                  <a:srgbClr val="FF0000"/>
                </a:solidFill>
              </a:rPr>
              <a:t>步</a:t>
            </a:r>
            <a:r>
              <a:rPr lang="zh-CN" altLang="en-US" sz="2400" dirty="0"/>
              <a:t>，依据公式“</a:t>
            </a:r>
            <a:r>
              <a:rPr lang="zh-CN" altLang="en-US" sz="2400" dirty="0">
                <a:solidFill>
                  <a:srgbClr val="FF0000"/>
                </a:solidFill>
              </a:rPr>
              <a:t>键号 </a:t>
            </a:r>
            <a:r>
              <a:rPr lang="en-US" altLang="zh-CN" sz="2400" dirty="0">
                <a:solidFill>
                  <a:srgbClr val="FF0000"/>
                </a:solidFill>
              </a:rPr>
              <a:t>= </a:t>
            </a:r>
            <a:r>
              <a:rPr lang="zh-CN" altLang="en-US" sz="2400" dirty="0">
                <a:solidFill>
                  <a:srgbClr val="FF0000"/>
                </a:solidFill>
              </a:rPr>
              <a:t>行首键号＋列号</a:t>
            </a:r>
            <a:r>
              <a:rPr lang="zh-CN" altLang="en-US" sz="2400" dirty="0"/>
              <a:t>”，计算出所按下键的键号，再据此键号转入相应的处理程序，此时通常要用到散转程序。</a:t>
            </a:r>
            <a:endParaRPr lang="zh-CN" altLang="en-US" sz="2400" dirty="0" smtClean="0"/>
          </a:p>
          <a:p>
            <a:pPr marL="0" indent="0" algn="l" eaLnBrk="1" hangingPunct="1">
              <a:lnSpc>
                <a:spcPct val="150000"/>
              </a:lnSpc>
              <a:spcBef>
                <a:spcPts val="0"/>
              </a:spcBef>
              <a:buFont typeface="Wingdings" pitchFamily="2" charset="2"/>
              <a:buNone/>
            </a:pPr>
            <a:r>
              <a:rPr lang="zh-CN" altLang="en-US" sz="2400" dirty="0" smtClean="0"/>
              <a:t>        综上所述，</a:t>
            </a:r>
            <a:r>
              <a:rPr lang="zh-CN" altLang="en-US" sz="2400" b="1" dirty="0" smtClean="0">
                <a:solidFill>
                  <a:srgbClr val="FF3300"/>
                </a:solidFill>
              </a:rPr>
              <a:t>扫描法</a:t>
            </a:r>
            <a:r>
              <a:rPr lang="zh-CN" altLang="en-US" sz="2400" b="1" dirty="0" smtClean="0">
                <a:solidFill>
                  <a:srgbClr val="3333CC"/>
                </a:solidFill>
              </a:rPr>
              <a:t>的思想</a:t>
            </a:r>
            <a:r>
              <a:rPr lang="zh-CN" altLang="en-US" sz="2400" dirty="0" smtClean="0"/>
              <a:t>是，先把某一列置为低电平，其余各列置为高电平，检查各行线电平的变化，如果某行线电平为低电平，则</a:t>
            </a:r>
            <a:r>
              <a:rPr lang="zh-CN" altLang="en-US" sz="2400" b="1" dirty="0" smtClean="0">
                <a:solidFill>
                  <a:srgbClr val="3333CC"/>
                </a:solidFill>
              </a:rPr>
              <a:t>可确定此行此列交叉点处的按键被按下</a:t>
            </a:r>
            <a:r>
              <a:rPr lang="zh-CN" altLang="en-US" sz="2400" dirty="0" smtClean="0"/>
              <a:t>。</a:t>
            </a:r>
          </a:p>
          <a:p>
            <a:pPr>
              <a:lnSpc>
                <a:spcPct val="150000"/>
              </a:lnSpc>
              <a:buFont typeface="Wingdings" pitchFamily="2" charset="2"/>
              <a:buNone/>
            </a:pPr>
            <a:endParaRPr lang="zh-CN" altLang="en-US" sz="2400" dirty="0" smtClean="0"/>
          </a:p>
        </p:txBody>
      </p:sp>
    </p:spTree>
    <p:extLst>
      <p:ext uri="{BB962C8B-B14F-4D97-AF65-F5344CB8AC3E}">
        <p14:creationId xmlns:p14="http://schemas.microsoft.com/office/powerpoint/2010/main" val="2504775384"/>
      </p:ext>
    </p:extLst>
  </p:cSld>
  <p:clrMapOvr>
    <a:masterClrMapping/>
  </p:clrMapOvr>
  <p:transition>
    <p:random/>
    <p:sndAc>
      <p:stSnd>
        <p:snd r:embed="rId2" name="camera.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43</a:t>
            </a:fld>
            <a:endParaRPr lang="en-US" altLang="zh-CN" dirty="0"/>
          </a:p>
        </p:txBody>
      </p:sp>
      <p:sp>
        <p:nvSpPr>
          <p:cNvPr id="4" name="矩形 3"/>
          <p:cNvSpPr/>
          <p:nvPr/>
        </p:nvSpPr>
        <p:spPr>
          <a:xfrm>
            <a:off x="0" y="612642"/>
            <a:ext cx="9144000" cy="5078313"/>
          </a:xfrm>
          <a:prstGeom prst="rect">
            <a:avLst/>
          </a:prstGeom>
        </p:spPr>
        <p:txBody>
          <a:bodyPr wrap="square">
            <a:spAutoFit/>
          </a:bodyPr>
          <a:lstStyle/>
          <a:p>
            <a:pPr lvl="0" algn="l">
              <a:lnSpc>
                <a:spcPct val="150000"/>
              </a:lnSpc>
              <a:spcBef>
                <a:spcPts val="0"/>
              </a:spcBef>
            </a:pPr>
            <a:r>
              <a:rPr lang="zh-CN" altLang="en-US" sz="2400" b="1" kern="0" dirty="0" smtClean="0">
                <a:solidFill>
                  <a:srgbClr val="FF3300"/>
                </a:solidFill>
                <a:latin typeface="Arial"/>
                <a:ea typeface="幼圆"/>
              </a:rPr>
              <a:t>        ② </a:t>
            </a:r>
            <a:r>
              <a:rPr lang="zh-CN" altLang="en-US" sz="2400" b="1" kern="0" dirty="0">
                <a:solidFill>
                  <a:srgbClr val="FF3300"/>
                </a:solidFill>
                <a:latin typeface="Arial"/>
                <a:ea typeface="幼圆"/>
              </a:rPr>
              <a:t>线反转法。扫描法要</a:t>
            </a:r>
            <a:r>
              <a:rPr lang="zh-CN" altLang="en-US" sz="2400" b="1" kern="0" dirty="0">
                <a:solidFill>
                  <a:srgbClr val="3333CC"/>
                </a:solidFill>
                <a:latin typeface="Arial"/>
                <a:ea typeface="幼圆"/>
              </a:rPr>
              <a:t>逐列扫描</a:t>
            </a:r>
            <a:r>
              <a:rPr lang="zh-CN" altLang="en-US" sz="2400" b="1" kern="0" dirty="0">
                <a:solidFill>
                  <a:srgbClr val="FF3300"/>
                </a:solidFill>
                <a:latin typeface="Arial"/>
                <a:ea typeface="幼圆"/>
              </a:rPr>
              <a:t>查询，</a:t>
            </a:r>
            <a:r>
              <a:rPr lang="zh-CN" altLang="en-US" sz="2400" b="1" kern="0" dirty="0">
                <a:solidFill>
                  <a:srgbClr val="333399"/>
                </a:solidFill>
                <a:latin typeface="Arial"/>
                <a:ea typeface="幼圆"/>
              </a:rPr>
              <a:t>有时则要</a:t>
            </a:r>
            <a:r>
              <a:rPr lang="zh-CN" altLang="en-US" sz="2400" b="1" kern="0" dirty="0">
                <a:solidFill>
                  <a:srgbClr val="3333CC"/>
                </a:solidFill>
                <a:latin typeface="Arial"/>
                <a:ea typeface="幼圆"/>
              </a:rPr>
              <a:t>多次扫描</a:t>
            </a:r>
            <a:r>
              <a:rPr lang="zh-CN" altLang="en-US" sz="2400" b="1" kern="0" dirty="0">
                <a:solidFill>
                  <a:srgbClr val="333399"/>
                </a:solidFill>
                <a:latin typeface="Arial"/>
                <a:ea typeface="幼圆"/>
              </a:rPr>
              <a:t>。而</a:t>
            </a:r>
            <a:r>
              <a:rPr lang="zh-CN" altLang="en-US" sz="2400" b="1" kern="0" dirty="0">
                <a:solidFill>
                  <a:srgbClr val="3333CC"/>
                </a:solidFill>
                <a:latin typeface="Arial"/>
                <a:ea typeface="幼圆"/>
              </a:rPr>
              <a:t>线反转法则很简练</a:t>
            </a:r>
            <a:r>
              <a:rPr lang="zh-CN" altLang="en-US" sz="2400" b="1" kern="0" dirty="0">
                <a:solidFill>
                  <a:srgbClr val="333399"/>
                </a:solidFill>
                <a:latin typeface="Arial"/>
                <a:ea typeface="幼圆"/>
              </a:rPr>
              <a:t>，无论被按键是处于第一列或最后一列，均</a:t>
            </a:r>
            <a:r>
              <a:rPr lang="zh-CN" altLang="en-US" sz="2400" b="1" kern="0" dirty="0">
                <a:solidFill>
                  <a:srgbClr val="FF3300"/>
                </a:solidFill>
                <a:latin typeface="Arial"/>
                <a:ea typeface="幼圆"/>
              </a:rPr>
              <a:t>只需经过两步</a:t>
            </a:r>
            <a:r>
              <a:rPr lang="zh-CN" altLang="en-US" sz="2400" b="1" kern="0" dirty="0">
                <a:solidFill>
                  <a:srgbClr val="333399"/>
                </a:solidFill>
                <a:latin typeface="Arial"/>
                <a:ea typeface="幼圆"/>
              </a:rPr>
              <a:t>便能获得此按键所在的行列值</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下面</a:t>
            </a:r>
            <a:r>
              <a:rPr lang="zh-CN" altLang="en-US" sz="2400" b="1" kern="0" dirty="0">
                <a:solidFill>
                  <a:srgbClr val="333399"/>
                </a:solidFill>
                <a:latin typeface="Arial"/>
                <a:ea typeface="幼圆"/>
              </a:rPr>
              <a:t>以</a:t>
            </a:r>
            <a:r>
              <a:rPr lang="zh-CN" altLang="en-US" sz="2400" b="1" kern="0" dirty="0">
                <a:solidFill>
                  <a:srgbClr val="3333CC"/>
                </a:solidFill>
                <a:latin typeface="Arial"/>
                <a:ea typeface="幼圆"/>
                <a:hlinkClick r:id="rId3" action="ppaction://hlinksldjump"/>
              </a:rPr>
              <a:t>图</a:t>
            </a:r>
            <a:r>
              <a:rPr lang="en-US" altLang="zh-CN" sz="2400" b="1" kern="0" dirty="0">
                <a:solidFill>
                  <a:srgbClr val="3333CC"/>
                </a:solidFill>
                <a:latin typeface="Arial"/>
                <a:hlinkClick r:id="rId3" action="ppaction://hlinksldjump"/>
              </a:rPr>
              <a:t>13-11</a:t>
            </a:r>
            <a:r>
              <a:rPr lang="zh-CN" altLang="en-US" sz="2400" b="1" kern="0" dirty="0">
                <a:solidFill>
                  <a:srgbClr val="333399"/>
                </a:solidFill>
                <a:latin typeface="Arial"/>
                <a:ea typeface="幼圆"/>
              </a:rPr>
              <a:t>所示的矩阵式键盘为例，介绍</a:t>
            </a:r>
            <a:r>
              <a:rPr lang="zh-CN" altLang="en-US" sz="2400" b="1" kern="0" dirty="0">
                <a:solidFill>
                  <a:srgbClr val="3333CC"/>
                </a:solidFill>
                <a:latin typeface="Arial"/>
                <a:ea typeface="幼圆"/>
              </a:rPr>
              <a:t>线反转法</a:t>
            </a:r>
            <a:r>
              <a:rPr lang="zh-CN" altLang="en-US" sz="2400" b="1" kern="0" dirty="0">
                <a:solidFill>
                  <a:srgbClr val="333399"/>
                </a:solidFill>
                <a:latin typeface="Arial"/>
                <a:ea typeface="幼圆"/>
              </a:rPr>
              <a:t>的具体步骤</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lvl="0" algn="l">
              <a:lnSpc>
                <a:spcPct val="150000"/>
              </a:lnSpc>
              <a:spcBef>
                <a:spcPts val="0"/>
              </a:spcBef>
            </a:pPr>
            <a:r>
              <a:rPr lang="zh-CN" altLang="en-US" sz="2400" b="1" kern="0" dirty="0" smtClean="0">
                <a:solidFill>
                  <a:srgbClr val="FF0000"/>
                </a:solidFill>
                <a:latin typeface="Arial"/>
                <a:ea typeface="幼圆"/>
              </a:rPr>
              <a:t>        第一</a:t>
            </a:r>
            <a:r>
              <a:rPr lang="zh-CN" altLang="en-US" sz="2400" b="1" kern="0" dirty="0">
                <a:solidFill>
                  <a:srgbClr val="FF0000"/>
                </a:solidFill>
                <a:latin typeface="Arial"/>
                <a:ea typeface="幼圆"/>
              </a:rPr>
              <a:t>步</a:t>
            </a:r>
            <a:r>
              <a:rPr lang="zh-CN" altLang="en-US" sz="2400" b="1" kern="0" dirty="0">
                <a:solidFill>
                  <a:srgbClr val="333399"/>
                </a:solidFill>
                <a:latin typeface="Arial"/>
                <a:ea typeface="幼圆"/>
              </a:rPr>
              <a:t>，让行线编程为输入线，列线编程为输出线，并使输出线输出为全低电平，则行线中电平由高变低的所在行为按键所在行。此时，行线输入的数据就反映了按键所在行的信息。如</a:t>
            </a:r>
            <a:r>
              <a:rPr lang="en-US" altLang="zh-CN" sz="2400" b="1" kern="0" dirty="0">
                <a:solidFill>
                  <a:srgbClr val="333399"/>
                </a:solidFill>
                <a:latin typeface="Arial"/>
                <a:ea typeface="幼圆"/>
              </a:rPr>
              <a:t>F</a:t>
            </a:r>
            <a:r>
              <a:rPr lang="zh-CN" altLang="en-US" sz="2400" b="1" kern="0" dirty="0">
                <a:solidFill>
                  <a:srgbClr val="333399"/>
                </a:solidFill>
                <a:latin typeface="Arial"/>
                <a:ea typeface="幼圆"/>
              </a:rPr>
              <a:t>号键按下，则此时的列数据为</a:t>
            </a:r>
            <a:r>
              <a:rPr lang="en-US" altLang="zh-CN" sz="2400" b="1" kern="0" dirty="0">
                <a:solidFill>
                  <a:srgbClr val="333399"/>
                </a:solidFill>
                <a:latin typeface="Arial"/>
                <a:ea typeface="幼圆"/>
              </a:rPr>
              <a:t>0111B</a:t>
            </a:r>
            <a:r>
              <a:rPr lang="zh-CN" altLang="en-US" sz="2400" b="1" kern="0" dirty="0" smtClean="0">
                <a:solidFill>
                  <a:srgbClr val="333399"/>
                </a:solidFill>
                <a:latin typeface="Arial"/>
                <a:ea typeface="幼圆"/>
              </a:rPr>
              <a:t>。</a:t>
            </a:r>
            <a:endParaRPr lang="zh-CN" altLang="en-US" sz="2400" b="1" kern="0" dirty="0">
              <a:solidFill>
                <a:srgbClr val="333399"/>
              </a:solidFill>
              <a:latin typeface="Arial"/>
              <a:ea typeface="幼圆"/>
            </a:endParaRPr>
          </a:p>
        </p:txBody>
      </p:sp>
    </p:spTree>
    <p:extLst>
      <p:ext uri="{BB962C8B-B14F-4D97-AF65-F5344CB8AC3E}">
        <p14:creationId xmlns:p14="http://schemas.microsoft.com/office/powerpoint/2010/main" val="1519321616"/>
      </p:ext>
    </p:extLst>
  </p:cSld>
  <p:clrMapOvr>
    <a:masterClrMapping/>
  </p:clrMapOvr>
  <p:transition>
    <p:random/>
    <p:sndAc>
      <p:stSnd>
        <p:snd r:embed="rId2" name="camera.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44</a:t>
            </a:fld>
            <a:endParaRPr lang="en-US" altLang="zh-CN" dirty="0"/>
          </a:p>
        </p:txBody>
      </p:sp>
      <p:sp>
        <p:nvSpPr>
          <p:cNvPr id="4" name="矩形 3"/>
          <p:cNvSpPr/>
          <p:nvPr/>
        </p:nvSpPr>
        <p:spPr>
          <a:xfrm>
            <a:off x="0" y="708253"/>
            <a:ext cx="9144000" cy="5632311"/>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a:t>
            </a:r>
            <a:r>
              <a:rPr lang="zh-CN" altLang="en-US" sz="2400" b="1" kern="0" dirty="0" smtClean="0">
                <a:solidFill>
                  <a:srgbClr val="FF0000"/>
                </a:solidFill>
                <a:latin typeface="Arial"/>
                <a:ea typeface="幼圆"/>
              </a:rPr>
              <a:t>第二</a:t>
            </a:r>
            <a:r>
              <a:rPr lang="zh-CN" altLang="en-US" sz="2400" b="1" kern="0" dirty="0">
                <a:solidFill>
                  <a:srgbClr val="FF0000"/>
                </a:solidFill>
                <a:latin typeface="Arial"/>
                <a:ea typeface="幼圆"/>
              </a:rPr>
              <a:t>步</a:t>
            </a:r>
            <a:r>
              <a:rPr lang="zh-CN" altLang="en-US" sz="2400" b="1" kern="0" dirty="0">
                <a:solidFill>
                  <a:srgbClr val="333399"/>
                </a:solidFill>
                <a:latin typeface="Arial"/>
                <a:ea typeface="幼圆"/>
              </a:rPr>
              <a:t>，把行线编程为输出线，列线编程为输入线，并使输出线输出为全低电平，则列线中电平由高变低所在列为按键所在列。而此时列线输入的数据则反映了按键所在列的信息。</a:t>
            </a:r>
            <a:r>
              <a:rPr lang="en-US" altLang="zh-CN" sz="2400" b="1" kern="0" dirty="0">
                <a:solidFill>
                  <a:srgbClr val="333399"/>
                </a:solidFill>
                <a:latin typeface="Arial"/>
                <a:ea typeface="幼圆"/>
              </a:rPr>
              <a:t>F</a:t>
            </a:r>
            <a:r>
              <a:rPr lang="zh-CN" altLang="en-US" sz="2400" b="1" kern="0" dirty="0">
                <a:solidFill>
                  <a:srgbClr val="333399"/>
                </a:solidFill>
                <a:latin typeface="Arial"/>
                <a:ea typeface="幼圆"/>
              </a:rPr>
              <a:t>号键按下时的列数据为</a:t>
            </a:r>
            <a:r>
              <a:rPr lang="en-US" altLang="zh-CN" sz="2400" b="1" kern="0" dirty="0">
                <a:solidFill>
                  <a:srgbClr val="333399"/>
                </a:solidFill>
                <a:latin typeface="Arial"/>
                <a:ea typeface="幼圆"/>
              </a:rPr>
              <a:t>0111B</a:t>
            </a:r>
            <a:r>
              <a:rPr lang="zh-CN" altLang="en-US" sz="2400" b="1" kern="0" dirty="0">
                <a:solidFill>
                  <a:srgbClr val="333399"/>
                </a:solidFill>
                <a:latin typeface="Arial"/>
                <a:ea typeface="幼圆"/>
              </a:rPr>
              <a:t>。</a:t>
            </a:r>
          </a:p>
          <a:p>
            <a:pPr lvl="0" algn="l">
              <a:lnSpc>
                <a:spcPct val="150000"/>
              </a:lnSpc>
              <a:spcBef>
                <a:spcPts val="0"/>
              </a:spcBef>
            </a:pPr>
            <a:r>
              <a:rPr lang="zh-CN" altLang="en-US" sz="2400" b="1" kern="0" dirty="0" smtClean="0">
                <a:solidFill>
                  <a:srgbClr val="333399"/>
                </a:solidFill>
                <a:latin typeface="Arial"/>
                <a:ea typeface="幼圆"/>
              </a:rPr>
              <a:t>        如此</a:t>
            </a:r>
            <a:r>
              <a:rPr lang="zh-CN" altLang="en-US" sz="2400" b="1" kern="0" dirty="0">
                <a:solidFill>
                  <a:srgbClr val="333399"/>
                </a:solidFill>
                <a:latin typeface="Arial"/>
                <a:ea typeface="幼圆"/>
              </a:rPr>
              <a:t>两步即可确定按键所在的行和列，从而识别出所按下的键。把上面两步输入的两个数据合在一起的这个数据就同时反映了所按下键的行列信息，这个数据和按键是一一对应的关系，称为</a:t>
            </a:r>
            <a:r>
              <a:rPr lang="zh-CN" altLang="en-US" sz="2400" b="1" kern="0" dirty="0">
                <a:solidFill>
                  <a:srgbClr val="FF0000"/>
                </a:solidFill>
                <a:latin typeface="Arial"/>
                <a:ea typeface="幼圆"/>
              </a:rPr>
              <a:t>键值</a:t>
            </a:r>
            <a:r>
              <a:rPr lang="zh-CN" altLang="en-US" sz="2400" b="1" kern="0" dirty="0" smtClean="0">
                <a:solidFill>
                  <a:srgbClr val="333399"/>
                </a:solidFill>
                <a:latin typeface="Arial"/>
                <a:ea typeface="幼圆"/>
              </a:rPr>
              <a:t>。      </a:t>
            </a:r>
            <a:endParaRPr lang="en-US" altLang="zh-CN" sz="2400" b="1" kern="0" dirty="0" smtClean="0">
              <a:solidFill>
                <a:srgbClr val="333399"/>
              </a:solidFill>
              <a:latin typeface="Arial"/>
              <a:ea typeface="幼圆"/>
            </a:endParaRPr>
          </a:p>
          <a:p>
            <a:pPr lvl="0" algn="l">
              <a:lnSpc>
                <a:spcPct val="150000"/>
              </a:lnSpc>
              <a:spcBef>
                <a:spcPts val="0"/>
              </a:spcBef>
            </a:pPr>
            <a:r>
              <a:rPr lang="en-US" altLang="zh-CN" sz="2400" b="1" kern="0" dirty="0">
                <a:solidFill>
                  <a:srgbClr val="333399"/>
                </a:solidFill>
                <a:latin typeface="Arial"/>
                <a:ea typeface="幼圆"/>
              </a:rPr>
              <a:t> </a:t>
            </a:r>
            <a:r>
              <a:rPr lang="en-US" altLang="zh-CN" sz="2400" b="1" kern="0" dirty="0" smtClean="0">
                <a:solidFill>
                  <a:srgbClr val="333399"/>
                </a:solidFill>
                <a:latin typeface="Arial"/>
                <a:ea typeface="幼圆"/>
              </a:rPr>
              <a:t>       </a:t>
            </a:r>
            <a:r>
              <a:rPr lang="zh-CN" altLang="en-US" sz="2400" b="1" kern="0" dirty="0" smtClean="0">
                <a:solidFill>
                  <a:srgbClr val="333399"/>
                </a:solidFill>
                <a:latin typeface="Arial"/>
                <a:ea typeface="幼圆"/>
              </a:rPr>
              <a:t>如</a:t>
            </a:r>
            <a:r>
              <a:rPr lang="en-US" altLang="zh-CN" sz="2400" b="1" kern="0" dirty="0">
                <a:solidFill>
                  <a:srgbClr val="333399"/>
                </a:solidFill>
                <a:latin typeface="Arial"/>
                <a:ea typeface="幼圆"/>
              </a:rPr>
              <a:t>F</a:t>
            </a:r>
            <a:r>
              <a:rPr lang="zh-CN" altLang="en-US" sz="2400" b="1" kern="0" dirty="0">
                <a:solidFill>
                  <a:srgbClr val="333399"/>
                </a:solidFill>
                <a:latin typeface="Arial"/>
                <a:ea typeface="幼圆"/>
              </a:rPr>
              <a:t>号键的键值即为</a:t>
            </a:r>
            <a:r>
              <a:rPr lang="en-US" altLang="zh-CN" sz="2400" b="1" kern="0" dirty="0">
                <a:solidFill>
                  <a:srgbClr val="333399"/>
                </a:solidFill>
                <a:latin typeface="Arial"/>
                <a:ea typeface="幼圆"/>
              </a:rPr>
              <a:t>01110111B = 77H</a:t>
            </a:r>
            <a:r>
              <a:rPr lang="zh-CN" altLang="en-US" sz="2400" b="1" kern="0" dirty="0">
                <a:solidFill>
                  <a:srgbClr val="333399"/>
                </a:solidFill>
                <a:latin typeface="Arial"/>
                <a:ea typeface="幼圆"/>
              </a:rPr>
              <a:t>。显然，</a:t>
            </a:r>
            <a:r>
              <a:rPr lang="zh-CN" altLang="en-US" sz="2400" b="1" kern="0" dirty="0">
                <a:solidFill>
                  <a:srgbClr val="0000FF"/>
                </a:solidFill>
                <a:latin typeface="Arial"/>
                <a:ea typeface="幼圆"/>
              </a:rPr>
              <a:t>每个键均有一个对应的键值</a:t>
            </a:r>
            <a:r>
              <a:rPr lang="zh-CN" altLang="en-US" sz="2400" b="1" kern="0" dirty="0">
                <a:solidFill>
                  <a:srgbClr val="333399"/>
                </a:solidFill>
                <a:latin typeface="Arial"/>
                <a:ea typeface="幼圆"/>
              </a:rPr>
              <a:t>，如</a:t>
            </a:r>
            <a:r>
              <a:rPr lang="zh-CN" altLang="en-US" sz="2400" b="1" kern="0" dirty="0">
                <a:solidFill>
                  <a:srgbClr val="333399"/>
                </a:solidFill>
                <a:latin typeface="Arial"/>
                <a:ea typeface="幼圆"/>
                <a:hlinkClick r:id="" action="ppaction://hlinkshowjump?jump=nextslide"/>
              </a:rPr>
              <a:t>图</a:t>
            </a:r>
            <a:r>
              <a:rPr lang="en-US" altLang="zh-CN" sz="2400" b="1" kern="0" dirty="0">
                <a:solidFill>
                  <a:srgbClr val="333399"/>
                </a:solidFill>
                <a:latin typeface="Arial"/>
                <a:ea typeface="幼圆"/>
                <a:hlinkClick r:id="" action="ppaction://hlinkshowjump?jump=nextslide"/>
              </a:rPr>
              <a:t>13-11</a:t>
            </a:r>
            <a:r>
              <a:rPr lang="zh-CN" altLang="en-US" sz="2400" b="1" kern="0" dirty="0">
                <a:solidFill>
                  <a:srgbClr val="333399"/>
                </a:solidFill>
                <a:latin typeface="Arial"/>
                <a:ea typeface="幼圆"/>
              </a:rPr>
              <a:t>所示。</a:t>
            </a:r>
          </a:p>
          <a:p>
            <a:pPr lvl="0" algn="l">
              <a:lnSpc>
                <a:spcPct val="150000"/>
              </a:lnSpc>
              <a:spcBef>
                <a:spcPts val="0"/>
              </a:spcBef>
            </a:pPr>
            <a:endParaRPr lang="zh-CN" altLang="en-US" sz="2400" b="1" kern="0" dirty="0">
              <a:solidFill>
                <a:srgbClr val="333399"/>
              </a:solidFill>
              <a:latin typeface="Arial"/>
              <a:ea typeface="幼圆"/>
            </a:endParaRPr>
          </a:p>
        </p:txBody>
      </p:sp>
    </p:spTree>
    <p:extLst>
      <p:ext uri="{BB962C8B-B14F-4D97-AF65-F5344CB8AC3E}">
        <p14:creationId xmlns:p14="http://schemas.microsoft.com/office/powerpoint/2010/main" val="172357042"/>
      </p:ext>
    </p:extLst>
  </p:cSld>
  <p:clrMapOvr>
    <a:masterClrMapping/>
  </p:clrMapOvr>
  <p:transition>
    <p:random/>
    <p:sndAc>
      <p:stSnd>
        <p:snd r:embed="rId2" name="camera.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45</a:t>
            </a:fld>
            <a:endParaRPr lang="en-US" altLang="zh-CN" dirty="0"/>
          </a:p>
        </p:txBody>
      </p:sp>
      <p:pic>
        <p:nvPicPr>
          <p:cNvPr id="300034" name="Picture 2" descr="13t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22300"/>
            <a:ext cx="9027517"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2695592" y="5962134"/>
            <a:ext cx="3194016" cy="369332"/>
          </a:xfrm>
          <a:prstGeom prst="rect">
            <a:avLst/>
          </a:prstGeom>
        </p:spPr>
        <p:txBody>
          <a:bodyPr wrap="none">
            <a:spAutoFit/>
          </a:bodyPr>
          <a:lstStyle/>
          <a:p>
            <a:r>
              <a:rPr lang="zh-CN" altLang="en-US" dirty="0"/>
              <a:t>图</a:t>
            </a:r>
            <a:r>
              <a:rPr lang="en-US" altLang="zh-CN" dirty="0"/>
              <a:t>13-11  </a:t>
            </a:r>
            <a:r>
              <a:rPr lang="zh-CN" altLang="en-US" dirty="0" smtClean="0"/>
              <a:t>线反转法</a:t>
            </a:r>
            <a:r>
              <a:rPr lang="zh-CN" altLang="en-US" dirty="0"/>
              <a:t>的</a:t>
            </a:r>
            <a:r>
              <a:rPr lang="zh-CN" altLang="en-US" dirty="0" smtClean="0"/>
              <a:t>键</a:t>
            </a:r>
            <a:r>
              <a:rPr lang="zh-CN" altLang="en-US" dirty="0"/>
              <a:t>与键值</a:t>
            </a:r>
          </a:p>
        </p:txBody>
      </p:sp>
    </p:spTree>
    <p:extLst>
      <p:ext uri="{BB962C8B-B14F-4D97-AF65-F5344CB8AC3E}">
        <p14:creationId xmlns:p14="http://schemas.microsoft.com/office/powerpoint/2010/main" val="763229276"/>
      </p:ext>
    </p:extLst>
  </p:cSld>
  <p:clrMapOvr>
    <a:masterClrMapping/>
  </p:clrMapOvr>
  <p:transition>
    <p:random/>
    <p:sndAc>
      <p:stSnd>
        <p:snd r:embed="rId2" name="camera.wav"/>
      </p:stSnd>
    </p:sndAc>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46</a:t>
            </a:fld>
            <a:endParaRPr lang="en-US" altLang="zh-CN" dirty="0"/>
          </a:p>
        </p:txBody>
      </p:sp>
      <p:sp>
        <p:nvSpPr>
          <p:cNvPr id="4" name="矩形 3"/>
          <p:cNvSpPr/>
          <p:nvPr/>
        </p:nvSpPr>
        <p:spPr>
          <a:xfrm>
            <a:off x="0" y="638601"/>
            <a:ext cx="9144000" cy="5078313"/>
          </a:xfrm>
          <a:prstGeom prst="rect">
            <a:avLst/>
          </a:prstGeom>
        </p:spPr>
        <p:txBody>
          <a:bodyPr wrap="square">
            <a:spAutoFit/>
          </a:bodyPr>
          <a:lstStyle/>
          <a:p>
            <a:pPr algn="l">
              <a:lnSpc>
                <a:spcPct val="150000"/>
              </a:lnSpc>
            </a:pPr>
            <a:r>
              <a:rPr lang="zh-CN" altLang="en-US" sz="2400" b="1" kern="0" dirty="0" smtClean="0">
                <a:solidFill>
                  <a:srgbClr val="333399"/>
                </a:solidFill>
                <a:latin typeface="Arial"/>
                <a:ea typeface="幼圆"/>
              </a:rPr>
              <a:t>        由</a:t>
            </a:r>
            <a:r>
              <a:rPr lang="zh-CN" altLang="en-US" sz="2400" b="1" kern="0" dirty="0">
                <a:solidFill>
                  <a:srgbClr val="333399"/>
                </a:solidFill>
                <a:latin typeface="Arial"/>
                <a:ea typeface="幼圆"/>
                <a:hlinkClick r:id="" action="ppaction://hlinkshowjump?jump=previousslide"/>
              </a:rPr>
              <a:t>图</a:t>
            </a:r>
            <a:r>
              <a:rPr lang="en-US" altLang="zh-CN" sz="2400" b="1" kern="0" dirty="0">
                <a:solidFill>
                  <a:srgbClr val="333399"/>
                </a:solidFill>
                <a:latin typeface="Arial"/>
                <a:ea typeface="幼圆"/>
                <a:hlinkClick r:id="" action="ppaction://hlinkshowjump?jump=previousslide"/>
              </a:rPr>
              <a:t>13-11</a:t>
            </a:r>
            <a:r>
              <a:rPr lang="zh-CN" altLang="en-US" sz="2400" b="1" kern="0" dirty="0">
                <a:solidFill>
                  <a:srgbClr val="333399"/>
                </a:solidFill>
                <a:latin typeface="Arial"/>
                <a:ea typeface="幼圆"/>
              </a:rPr>
              <a:t>可见，代表按键的</a:t>
            </a:r>
            <a:r>
              <a:rPr lang="zh-CN" altLang="en-US" sz="2400" b="1" kern="0" dirty="0">
                <a:solidFill>
                  <a:srgbClr val="FF0000"/>
                </a:solidFill>
                <a:latin typeface="Arial"/>
                <a:ea typeface="幼圆"/>
              </a:rPr>
              <a:t>键值杂乱无章</a:t>
            </a:r>
            <a:r>
              <a:rPr lang="zh-CN" altLang="en-US" sz="2400" b="1" kern="0" dirty="0">
                <a:solidFill>
                  <a:srgbClr val="333399"/>
                </a:solidFill>
                <a:latin typeface="Arial"/>
                <a:ea typeface="幼圆"/>
              </a:rPr>
              <a:t>，没有规律。为了给按键编排一个有序的编号，以便于按键的标识及进一步的处理，可按顺序给每个按键定义一个数字，称为键号，然后，依据所</a:t>
            </a:r>
            <a:r>
              <a:rPr lang="zh-CN" altLang="en-US" sz="2400" b="1" kern="0" dirty="0" smtClean="0">
                <a:solidFill>
                  <a:srgbClr val="333399"/>
                </a:solidFill>
                <a:latin typeface="Arial"/>
                <a:ea typeface="幼圆"/>
              </a:rPr>
              <a:t>获得的</a:t>
            </a:r>
            <a:r>
              <a:rPr lang="zh-CN" altLang="en-US" sz="2400" b="1" kern="0" dirty="0">
                <a:solidFill>
                  <a:srgbClr val="333399"/>
                </a:solidFill>
                <a:latin typeface="Arial"/>
                <a:ea typeface="幼圆"/>
              </a:rPr>
              <a:t>键值，</a:t>
            </a:r>
            <a:r>
              <a:rPr lang="zh-CN" altLang="en-US" sz="2400" b="1" kern="0" dirty="0">
                <a:solidFill>
                  <a:srgbClr val="FF0000"/>
                </a:solidFill>
                <a:latin typeface="Arial"/>
                <a:ea typeface="幼圆"/>
              </a:rPr>
              <a:t>通过查表逐一比较的方式，获得其键号。</a:t>
            </a:r>
          </a:p>
          <a:p>
            <a:pPr algn="l">
              <a:lnSpc>
                <a:spcPct val="150000"/>
              </a:lnSpc>
            </a:pPr>
            <a:r>
              <a:rPr lang="zh-CN" altLang="en-US" sz="2400" b="1" kern="0" dirty="0" smtClean="0">
                <a:solidFill>
                  <a:srgbClr val="FF0000"/>
                </a:solidFill>
                <a:latin typeface="Arial"/>
                <a:ea typeface="幼圆"/>
              </a:rPr>
              <a:t>        具体</a:t>
            </a:r>
            <a:r>
              <a:rPr lang="zh-CN" altLang="en-US" sz="2400" b="1" kern="0" dirty="0">
                <a:solidFill>
                  <a:srgbClr val="FF0000"/>
                </a:solidFill>
                <a:latin typeface="Arial"/>
                <a:ea typeface="幼圆"/>
              </a:rPr>
              <a:t>做法为</a:t>
            </a:r>
            <a:r>
              <a:rPr lang="zh-CN" altLang="en-US" sz="2400" b="1" kern="0" dirty="0">
                <a:solidFill>
                  <a:srgbClr val="333399"/>
                </a:solidFill>
                <a:latin typeface="Arial"/>
                <a:ea typeface="幼圆"/>
              </a:rPr>
              <a:t>：首先将键值以键号的顺序列成一个有序表，存入程序存储器中；然后，设置一个初始值为</a:t>
            </a:r>
            <a:r>
              <a:rPr lang="en-US" altLang="zh-CN" sz="2400" b="1" kern="0" dirty="0">
                <a:solidFill>
                  <a:srgbClr val="333399"/>
                </a:solidFill>
                <a:latin typeface="Arial"/>
                <a:ea typeface="幼圆"/>
              </a:rPr>
              <a:t>0</a:t>
            </a:r>
            <a:r>
              <a:rPr lang="zh-CN" altLang="en-US" sz="2400" b="1" kern="0" dirty="0">
                <a:solidFill>
                  <a:srgbClr val="333399"/>
                </a:solidFill>
                <a:latin typeface="Arial"/>
                <a:ea typeface="幼圆"/>
              </a:rPr>
              <a:t>的计数器，将线反转法所获得的键值与按顺序查表所得的键值比较，若相等，则此时计数器的值就是所按下键的键值；若不相等，则让计数器加</a:t>
            </a:r>
            <a:r>
              <a:rPr lang="en-US" altLang="zh-CN" sz="2400" b="1" kern="0" dirty="0">
                <a:solidFill>
                  <a:srgbClr val="333399"/>
                </a:solidFill>
                <a:latin typeface="Arial"/>
                <a:ea typeface="幼圆"/>
              </a:rPr>
              <a:t>1</a:t>
            </a:r>
            <a:r>
              <a:rPr lang="zh-CN" altLang="en-US" sz="2400" b="1" kern="0" dirty="0">
                <a:solidFill>
                  <a:srgbClr val="333399"/>
                </a:solidFill>
                <a:latin typeface="Arial"/>
                <a:ea typeface="幼圆"/>
              </a:rPr>
              <a:t>，并进行下一次的查表和比较，直到找到相等的键值并确定相应的键号。</a:t>
            </a:r>
          </a:p>
        </p:txBody>
      </p:sp>
    </p:spTree>
    <p:extLst>
      <p:ext uri="{BB962C8B-B14F-4D97-AF65-F5344CB8AC3E}">
        <p14:creationId xmlns:p14="http://schemas.microsoft.com/office/powerpoint/2010/main" val="1740647583"/>
      </p:ext>
    </p:extLst>
  </p:cSld>
  <p:clrMapOvr>
    <a:masterClrMapping/>
  </p:clrMapOvr>
  <p:transition>
    <p:random/>
    <p:sndAc>
      <p:stSnd>
        <p:snd r:embed="rId2" name="camera.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47</a:t>
            </a:fld>
            <a:endParaRPr lang="en-US" altLang="zh-CN" dirty="0"/>
          </a:p>
        </p:txBody>
      </p:sp>
      <p:sp>
        <p:nvSpPr>
          <p:cNvPr id="4" name="矩形 3"/>
          <p:cNvSpPr/>
          <p:nvPr/>
        </p:nvSpPr>
        <p:spPr>
          <a:xfrm>
            <a:off x="0" y="559138"/>
            <a:ext cx="9144000" cy="2862322"/>
          </a:xfrm>
          <a:prstGeom prst="rect">
            <a:avLst/>
          </a:prstGeom>
        </p:spPr>
        <p:txBody>
          <a:bodyPr wrap="square">
            <a:spAutoFit/>
          </a:bodyPr>
          <a:lstStyle/>
          <a:p>
            <a:pPr algn="l">
              <a:lnSpc>
                <a:spcPct val="150000"/>
              </a:lnSpc>
            </a:pPr>
            <a:r>
              <a:rPr lang="en-US" altLang="zh-CN" sz="2400" b="1" dirty="0" smtClean="0">
                <a:solidFill>
                  <a:srgbClr val="FF0000"/>
                </a:solidFill>
              </a:rPr>
              <a:t>        【</a:t>
            </a:r>
            <a:r>
              <a:rPr lang="zh-CN" altLang="en-US" sz="2400" b="1" dirty="0">
                <a:solidFill>
                  <a:srgbClr val="FF0000"/>
                </a:solidFill>
              </a:rPr>
              <a:t>例</a:t>
            </a:r>
            <a:r>
              <a:rPr lang="en-US" altLang="zh-CN" sz="2400" b="1" dirty="0">
                <a:solidFill>
                  <a:srgbClr val="FF0000"/>
                </a:solidFill>
              </a:rPr>
              <a:t>13-3】 </a:t>
            </a:r>
            <a:r>
              <a:rPr lang="zh-CN" altLang="en-US" sz="2400" b="1" dirty="0">
                <a:solidFill>
                  <a:schemeClr val="accent2"/>
                </a:solidFill>
              </a:rPr>
              <a:t>用线反转法编写</a:t>
            </a:r>
            <a:r>
              <a:rPr lang="zh-CN" altLang="en-US" sz="2400" b="1" dirty="0">
                <a:solidFill>
                  <a:schemeClr val="accent2"/>
                </a:solidFill>
                <a:hlinkClick r:id="rId3" action="ppaction://hlinksldjump"/>
              </a:rPr>
              <a:t>图</a:t>
            </a:r>
            <a:r>
              <a:rPr lang="en-US" altLang="zh-CN" sz="2400" b="1" dirty="0">
                <a:solidFill>
                  <a:schemeClr val="accent2"/>
                </a:solidFill>
                <a:hlinkClick r:id="rId3" action="ppaction://hlinksldjump"/>
              </a:rPr>
              <a:t>13-11</a:t>
            </a:r>
            <a:r>
              <a:rPr lang="zh-CN" altLang="en-US" sz="2400" b="1" dirty="0">
                <a:solidFill>
                  <a:schemeClr val="accent2"/>
                </a:solidFill>
              </a:rPr>
              <a:t>所示的键盘的监控程序，要求将所按下键的键号以十六进制数的形式，通过</a:t>
            </a:r>
            <a:r>
              <a:rPr lang="en-US" altLang="zh-CN" sz="2400" b="1" dirty="0">
                <a:solidFill>
                  <a:schemeClr val="accent2"/>
                </a:solidFill>
              </a:rPr>
              <a:t>P2</a:t>
            </a:r>
            <a:r>
              <a:rPr lang="zh-CN" altLang="en-US" sz="2400" b="1" dirty="0">
                <a:solidFill>
                  <a:schemeClr val="accent2"/>
                </a:solidFill>
              </a:rPr>
              <a:t>口所外接的一个</a:t>
            </a:r>
            <a:r>
              <a:rPr lang="en-US" altLang="zh-CN" sz="2400" b="1" dirty="0">
                <a:solidFill>
                  <a:schemeClr val="accent2"/>
                </a:solidFill>
              </a:rPr>
              <a:t>LED</a:t>
            </a:r>
            <a:r>
              <a:rPr lang="zh-CN" altLang="en-US" sz="2400" b="1" dirty="0">
                <a:solidFill>
                  <a:schemeClr val="accent2"/>
                </a:solidFill>
              </a:rPr>
              <a:t>数码管显示出来。该数码管的初始显示内容为字符“</a:t>
            </a:r>
            <a:r>
              <a:rPr lang="en-US" altLang="zh-CN" sz="2400" b="1" dirty="0">
                <a:solidFill>
                  <a:schemeClr val="accent2"/>
                </a:solidFill>
              </a:rPr>
              <a:t>P”</a:t>
            </a:r>
            <a:r>
              <a:rPr lang="zh-CN" altLang="en-US" sz="2400" b="1" dirty="0">
                <a:solidFill>
                  <a:schemeClr val="accent2"/>
                </a:solidFill>
              </a:rPr>
              <a:t>。</a:t>
            </a:r>
          </a:p>
          <a:p>
            <a:pPr algn="l">
              <a:lnSpc>
                <a:spcPct val="150000"/>
              </a:lnSpc>
            </a:pPr>
            <a:r>
              <a:rPr lang="zh-CN" altLang="en-US" sz="2400" b="1" dirty="0">
                <a:solidFill>
                  <a:schemeClr val="accent2"/>
                </a:solidFill>
              </a:rPr>
              <a:t>解：程序清单如下。</a:t>
            </a:r>
          </a:p>
          <a:p>
            <a:pPr algn="l">
              <a:lnSpc>
                <a:spcPct val="150000"/>
              </a:lnSpc>
            </a:pPr>
            <a:r>
              <a:rPr lang="zh-CN" altLang="en-US" sz="2400" b="1" dirty="0" smtClean="0">
                <a:solidFill>
                  <a:schemeClr val="accent2"/>
                </a:solidFill>
              </a:rPr>
              <a:t>汇编语言</a:t>
            </a:r>
            <a:r>
              <a:rPr lang="zh-CN" altLang="en-US" sz="2400" b="1" dirty="0">
                <a:solidFill>
                  <a:schemeClr val="accent2"/>
                </a:solidFill>
              </a:rPr>
              <a:t>源程序</a:t>
            </a:r>
            <a:r>
              <a:rPr lang="zh-CN" altLang="en-US" dirty="0" smtClean="0"/>
              <a:t>：</a:t>
            </a:r>
            <a:endParaRPr lang="en-US" altLang="zh-CN" dirty="0" smtClean="0"/>
          </a:p>
        </p:txBody>
      </p:sp>
    </p:spTree>
    <p:extLst>
      <p:ext uri="{BB962C8B-B14F-4D97-AF65-F5344CB8AC3E}">
        <p14:creationId xmlns:p14="http://schemas.microsoft.com/office/powerpoint/2010/main" val="1145217625"/>
      </p:ext>
    </p:extLst>
  </p:cSld>
  <p:clrMapOvr>
    <a:masterClrMapping/>
  </p:clrMapOvr>
  <p:transition>
    <p:random/>
    <p:sndAc>
      <p:stSnd>
        <p:snd r:embed="rId2" name="camera.wav"/>
      </p:stSnd>
    </p:sndAc>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48</a:t>
            </a:fld>
            <a:endParaRPr lang="en-US" altLang="zh-CN" dirty="0"/>
          </a:p>
        </p:txBody>
      </p:sp>
      <p:sp>
        <p:nvSpPr>
          <p:cNvPr id="4" name="矩形 3"/>
          <p:cNvSpPr/>
          <p:nvPr/>
        </p:nvSpPr>
        <p:spPr>
          <a:xfrm>
            <a:off x="0" y="535206"/>
            <a:ext cx="9144000" cy="6001643"/>
          </a:xfrm>
          <a:prstGeom prst="rect">
            <a:avLst/>
          </a:prstGeom>
        </p:spPr>
        <p:txBody>
          <a:bodyPr wrap="square">
            <a:spAutoFit/>
          </a:bodyPr>
          <a:lstStyle/>
          <a:p>
            <a:pPr lvl="0" algn="l"/>
            <a:r>
              <a:rPr lang="en-US" altLang="zh-CN" sz="2400" dirty="0" smtClean="0">
                <a:solidFill>
                  <a:srgbClr val="000000"/>
                </a:solidFill>
              </a:rPr>
              <a:t>                   ORG   </a:t>
            </a:r>
            <a:r>
              <a:rPr lang="en-US" altLang="zh-CN" sz="2400" dirty="0">
                <a:solidFill>
                  <a:srgbClr val="000000"/>
                </a:solidFill>
              </a:rPr>
              <a:t>0000H</a:t>
            </a:r>
          </a:p>
          <a:p>
            <a:pPr lvl="0" algn="l"/>
            <a:r>
              <a:rPr lang="en-US" altLang="zh-CN" sz="2400" dirty="0">
                <a:solidFill>
                  <a:srgbClr val="000000"/>
                </a:solidFill>
              </a:rPr>
              <a:t>   	    </a:t>
            </a:r>
            <a:r>
              <a:rPr lang="en-US" altLang="zh-CN" sz="2400" dirty="0" smtClean="0">
                <a:solidFill>
                  <a:srgbClr val="000000"/>
                </a:solidFill>
              </a:rPr>
              <a:t>    </a:t>
            </a:r>
            <a:r>
              <a:rPr lang="en-US" altLang="zh-CN" sz="2400" dirty="0">
                <a:solidFill>
                  <a:srgbClr val="000000"/>
                </a:solidFill>
              </a:rPr>
              <a:t>AJMP  START</a:t>
            </a:r>
          </a:p>
          <a:p>
            <a:pPr lvl="0" algn="l"/>
            <a:r>
              <a:rPr lang="en-US" altLang="zh-CN" sz="2400" dirty="0">
                <a:solidFill>
                  <a:srgbClr val="000000"/>
                </a:solidFill>
              </a:rPr>
              <a:t>   	    </a:t>
            </a:r>
            <a:r>
              <a:rPr lang="en-US" altLang="zh-CN" sz="2400" dirty="0" smtClean="0">
                <a:solidFill>
                  <a:srgbClr val="000000"/>
                </a:solidFill>
              </a:rPr>
              <a:t>   ORG   </a:t>
            </a:r>
            <a:r>
              <a:rPr lang="en-US" altLang="zh-CN" sz="2400" dirty="0">
                <a:solidFill>
                  <a:srgbClr val="000000"/>
                </a:solidFill>
              </a:rPr>
              <a:t>0050H</a:t>
            </a:r>
          </a:p>
          <a:p>
            <a:pPr lvl="0" algn="l"/>
            <a:r>
              <a:rPr lang="en-US" altLang="zh-CN" sz="2400" dirty="0">
                <a:solidFill>
                  <a:srgbClr val="000000"/>
                </a:solidFill>
              </a:rPr>
              <a:t>START</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P2</a:t>
            </a:r>
            <a:r>
              <a:rPr lang="zh-CN" altLang="en-US" sz="2400" dirty="0">
                <a:solidFill>
                  <a:srgbClr val="000000"/>
                </a:solidFill>
              </a:rPr>
              <a:t>，</a:t>
            </a:r>
            <a:r>
              <a:rPr lang="en-US" altLang="zh-CN" sz="2400" dirty="0">
                <a:solidFill>
                  <a:srgbClr val="000000"/>
                </a:solidFill>
              </a:rPr>
              <a:t>#73H      		</a:t>
            </a:r>
            <a:r>
              <a:rPr lang="zh-CN" altLang="en-US" sz="2400" dirty="0">
                <a:solidFill>
                  <a:srgbClr val="000000"/>
                </a:solidFill>
              </a:rPr>
              <a:t>；初始显示“</a:t>
            </a:r>
            <a:r>
              <a:rPr lang="en-US" altLang="zh-CN" sz="2400" dirty="0">
                <a:solidFill>
                  <a:srgbClr val="000000"/>
                </a:solidFill>
              </a:rPr>
              <a:t>P”</a:t>
            </a:r>
          </a:p>
          <a:p>
            <a:pPr lvl="0" algn="l"/>
            <a:r>
              <a:rPr lang="en-US" altLang="zh-CN" sz="2400" dirty="0">
                <a:solidFill>
                  <a:srgbClr val="000000"/>
                </a:solidFill>
              </a:rPr>
              <a:t>   	   </a:t>
            </a:r>
            <a:r>
              <a:rPr lang="en-US" altLang="zh-CN" sz="2400" dirty="0" smtClean="0">
                <a:solidFill>
                  <a:srgbClr val="000000"/>
                </a:solidFill>
              </a:rPr>
              <a:t>    </a:t>
            </a:r>
            <a:r>
              <a:rPr lang="en-US" altLang="zh-CN" sz="2400" dirty="0">
                <a:solidFill>
                  <a:srgbClr val="000000"/>
                </a:solidFill>
              </a:rPr>
              <a:t>CLR    F0</a:t>
            </a:r>
          </a:p>
          <a:p>
            <a:pPr lvl="0" algn="l"/>
            <a:r>
              <a:rPr lang="en-US" altLang="zh-CN" sz="2400" dirty="0">
                <a:solidFill>
                  <a:srgbClr val="000000"/>
                </a:solidFill>
              </a:rPr>
              <a:t>ST1</a:t>
            </a:r>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ACALL  </a:t>
            </a:r>
            <a:r>
              <a:rPr lang="en-US" altLang="zh-CN" sz="2400" dirty="0">
                <a:solidFill>
                  <a:srgbClr val="000000"/>
                </a:solidFill>
              </a:rPr>
              <a:t>MAKEY</a:t>
            </a:r>
          </a:p>
          <a:p>
            <a:pPr lvl="0" algn="l"/>
            <a:r>
              <a:rPr lang="en-US" altLang="zh-CN" sz="2400" dirty="0">
                <a:solidFill>
                  <a:srgbClr val="000000"/>
                </a:solidFill>
              </a:rPr>
              <a:t>  </a:t>
            </a:r>
            <a:r>
              <a:rPr lang="en-US" altLang="zh-CN" sz="2400" dirty="0" smtClean="0">
                <a:solidFill>
                  <a:srgbClr val="000000"/>
                </a:solidFill>
              </a:rPr>
              <a:t>               JNB    </a:t>
            </a:r>
            <a:r>
              <a:rPr lang="en-US" altLang="zh-CN" sz="2400" dirty="0">
                <a:solidFill>
                  <a:srgbClr val="000000"/>
                </a:solidFill>
              </a:rPr>
              <a:t>F0</a:t>
            </a:r>
            <a:r>
              <a:rPr lang="zh-CN" altLang="en-US" sz="2400" dirty="0">
                <a:solidFill>
                  <a:srgbClr val="000000"/>
                </a:solidFill>
              </a:rPr>
              <a:t>，</a:t>
            </a:r>
            <a:r>
              <a:rPr lang="en-US" altLang="zh-CN" sz="2400" dirty="0">
                <a:solidFill>
                  <a:srgbClr val="000000"/>
                </a:solidFill>
              </a:rPr>
              <a:t>ST1</a:t>
            </a:r>
          </a:p>
          <a:p>
            <a:pPr lvl="0" algn="l"/>
            <a:r>
              <a:rPr lang="en-US" altLang="zh-CN" sz="2400" dirty="0">
                <a:solidFill>
                  <a:srgbClr val="000000"/>
                </a:solidFill>
              </a:rPr>
              <a:t>   	</a:t>
            </a:r>
            <a:r>
              <a:rPr lang="en-US" altLang="zh-CN" sz="2400" dirty="0" smtClean="0">
                <a:solidFill>
                  <a:srgbClr val="000000"/>
                </a:solidFill>
              </a:rPr>
              <a:t>      MOV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R3                </a:t>
            </a:r>
            <a:r>
              <a:rPr lang="zh-CN" altLang="en-US" sz="2400" dirty="0">
                <a:solidFill>
                  <a:srgbClr val="000000"/>
                </a:solidFill>
              </a:rPr>
              <a:t>；</a:t>
            </a:r>
            <a:r>
              <a:rPr lang="en-US" altLang="zh-CN" sz="2400" dirty="0">
                <a:solidFill>
                  <a:srgbClr val="000000"/>
                </a:solidFill>
              </a:rPr>
              <a:t>R3</a:t>
            </a:r>
            <a:r>
              <a:rPr lang="zh-CN" altLang="en-US" sz="2400" dirty="0">
                <a:solidFill>
                  <a:srgbClr val="000000"/>
                </a:solidFill>
              </a:rPr>
              <a:t>中为键号</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DPTR</a:t>
            </a:r>
            <a:r>
              <a:rPr lang="zh-CN" altLang="en-US" sz="2400" dirty="0">
                <a:solidFill>
                  <a:srgbClr val="000000"/>
                </a:solidFill>
              </a:rPr>
              <a:t>，</a:t>
            </a:r>
            <a:r>
              <a:rPr lang="en-US" altLang="zh-CN" sz="2400" dirty="0">
                <a:solidFill>
                  <a:srgbClr val="000000"/>
                </a:solidFill>
              </a:rPr>
              <a:t>#DISPCODE  	</a:t>
            </a:r>
            <a:r>
              <a:rPr lang="zh-CN" altLang="en-US" sz="2400" dirty="0">
                <a:solidFill>
                  <a:srgbClr val="000000"/>
                </a:solidFill>
              </a:rPr>
              <a:t>；取键号的段码送</a:t>
            </a:r>
            <a:r>
              <a:rPr lang="en-US" altLang="zh-CN" sz="2400" dirty="0">
                <a:solidFill>
                  <a:srgbClr val="000000"/>
                </a:solidFill>
              </a:rPr>
              <a:t>P2</a:t>
            </a:r>
            <a:r>
              <a:rPr lang="zh-CN" altLang="en-US" sz="2400" dirty="0">
                <a:solidFill>
                  <a:srgbClr val="000000"/>
                </a:solidFill>
              </a:rPr>
              <a:t>显示</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MOVC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@A+DPTR</a:t>
            </a:r>
          </a:p>
          <a:p>
            <a:pPr lvl="0" algn="l"/>
            <a:r>
              <a:rPr lang="en-US" altLang="zh-CN" sz="2400" dirty="0">
                <a:solidFill>
                  <a:srgbClr val="000000"/>
                </a:solidFill>
              </a:rPr>
              <a:t>   	</a:t>
            </a:r>
            <a:r>
              <a:rPr lang="en-US" altLang="zh-CN" sz="2400" dirty="0" smtClean="0">
                <a:solidFill>
                  <a:srgbClr val="000000"/>
                </a:solidFill>
              </a:rPr>
              <a:t>      MOV  </a:t>
            </a:r>
            <a:r>
              <a:rPr lang="en-US" altLang="zh-CN" sz="2400" dirty="0">
                <a:solidFill>
                  <a:srgbClr val="000000"/>
                </a:solidFill>
              </a:rPr>
              <a:t>P2</a:t>
            </a:r>
            <a:r>
              <a:rPr lang="zh-CN" altLang="en-US" sz="2400" dirty="0">
                <a:solidFill>
                  <a:srgbClr val="000000"/>
                </a:solidFill>
              </a:rPr>
              <a:t>，</a:t>
            </a:r>
            <a:r>
              <a:rPr lang="en-US" altLang="zh-CN" sz="2400" dirty="0">
                <a:solidFill>
                  <a:srgbClr val="000000"/>
                </a:solidFill>
              </a:rPr>
              <a:t>A</a:t>
            </a:r>
          </a:p>
          <a:p>
            <a:pPr lvl="0" algn="l"/>
            <a:r>
              <a:rPr lang="en-US" altLang="zh-CN" sz="2400" dirty="0">
                <a:solidFill>
                  <a:srgbClr val="000000"/>
                </a:solidFill>
              </a:rPr>
              <a:t>   	</a:t>
            </a:r>
            <a:r>
              <a:rPr lang="en-US" altLang="zh-CN" sz="2400" dirty="0" smtClean="0">
                <a:solidFill>
                  <a:srgbClr val="000000"/>
                </a:solidFill>
              </a:rPr>
              <a:t>      CLR   </a:t>
            </a:r>
            <a:r>
              <a:rPr lang="en-US" altLang="zh-CN" sz="2400" dirty="0">
                <a:solidFill>
                  <a:srgbClr val="000000"/>
                </a:solidFill>
              </a:rPr>
              <a:t>F0</a:t>
            </a:r>
          </a:p>
          <a:p>
            <a:pPr lvl="0" algn="l"/>
            <a:r>
              <a:rPr lang="en-US" altLang="zh-CN" sz="2400" dirty="0">
                <a:solidFill>
                  <a:srgbClr val="000000"/>
                </a:solidFill>
              </a:rPr>
              <a:t>   	</a:t>
            </a:r>
            <a:r>
              <a:rPr lang="en-US" altLang="zh-CN" sz="2400" dirty="0" smtClean="0">
                <a:solidFill>
                  <a:srgbClr val="000000"/>
                </a:solidFill>
              </a:rPr>
              <a:t>      AJMP  </a:t>
            </a:r>
            <a:r>
              <a:rPr lang="en-US" altLang="zh-CN" sz="2400" dirty="0">
                <a:solidFill>
                  <a:srgbClr val="000000"/>
                </a:solidFill>
              </a:rPr>
              <a:t>ST1                	</a:t>
            </a:r>
            <a:r>
              <a:rPr lang="zh-CN" altLang="en-US" sz="2400" dirty="0">
                <a:solidFill>
                  <a:srgbClr val="000000"/>
                </a:solidFill>
              </a:rPr>
              <a:t>；返回，等待下一次按键的输入</a:t>
            </a:r>
          </a:p>
          <a:p>
            <a:pPr lvl="0" algn="l"/>
            <a:r>
              <a:rPr lang="en-US" altLang="zh-CN" sz="2400" dirty="0">
                <a:solidFill>
                  <a:srgbClr val="000000"/>
                </a:solidFill>
              </a:rPr>
              <a:t>MAKEY</a:t>
            </a:r>
            <a:r>
              <a:rPr lang="zh-CN" altLang="en-US" sz="2400" dirty="0" smtClean="0">
                <a:solidFill>
                  <a:srgbClr val="000000"/>
                </a:solidFill>
              </a:rPr>
              <a:t>：</a:t>
            </a:r>
            <a:r>
              <a:rPr lang="en-US" altLang="zh-CN" sz="2400" dirty="0" smtClean="0">
                <a:solidFill>
                  <a:srgbClr val="000000"/>
                </a:solidFill>
              </a:rPr>
              <a:t>ACALL </a:t>
            </a:r>
            <a:r>
              <a:rPr lang="en-US" altLang="zh-CN" sz="2400" dirty="0">
                <a:solidFill>
                  <a:srgbClr val="000000"/>
                </a:solidFill>
              </a:rPr>
              <a:t>KEYHN      		</a:t>
            </a:r>
            <a:r>
              <a:rPr lang="zh-CN" altLang="en-US" sz="2400" dirty="0">
                <a:solidFill>
                  <a:srgbClr val="000000"/>
                </a:solidFill>
              </a:rPr>
              <a:t>；检查有无键按下</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JNZ    </a:t>
            </a:r>
            <a:r>
              <a:rPr lang="en-US" altLang="zh-CN" sz="2400" dirty="0">
                <a:solidFill>
                  <a:srgbClr val="000000"/>
                </a:solidFill>
              </a:rPr>
              <a:t>HAVE                	</a:t>
            </a:r>
            <a:r>
              <a:rPr lang="zh-CN" altLang="en-US" sz="2400" dirty="0">
                <a:solidFill>
                  <a:srgbClr val="000000"/>
                </a:solidFill>
              </a:rPr>
              <a:t>；有键按下</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AJMP  </a:t>
            </a:r>
            <a:r>
              <a:rPr lang="en-US" altLang="zh-CN" sz="2400" dirty="0">
                <a:solidFill>
                  <a:srgbClr val="000000"/>
                </a:solidFill>
              </a:rPr>
              <a:t>NRET               	</a:t>
            </a:r>
            <a:r>
              <a:rPr lang="zh-CN" altLang="en-US" sz="2400" dirty="0">
                <a:solidFill>
                  <a:srgbClr val="000000"/>
                </a:solidFill>
              </a:rPr>
              <a:t>；无键按下，清标志后退</a:t>
            </a:r>
            <a:r>
              <a:rPr lang="zh-CN" altLang="en-US" sz="2400" dirty="0" smtClean="0">
                <a:solidFill>
                  <a:srgbClr val="000000"/>
                </a:solidFill>
              </a:rPr>
              <a:t>出</a:t>
            </a:r>
            <a:endParaRPr lang="en-US" altLang="zh-CN" sz="2400" dirty="0">
              <a:solidFill>
                <a:srgbClr val="000000"/>
              </a:solidFill>
            </a:endParaRPr>
          </a:p>
        </p:txBody>
      </p:sp>
    </p:spTree>
    <p:extLst>
      <p:ext uri="{BB962C8B-B14F-4D97-AF65-F5344CB8AC3E}">
        <p14:creationId xmlns:p14="http://schemas.microsoft.com/office/powerpoint/2010/main" val="655865565"/>
      </p:ext>
    </p:extLst>
  </p:cSld>
  <p:clrMapOvr>
    <a:masterClrMapping/>
  </p:clrMapOvr>
  <p:transition>
    <p:random/>
    <p:sndAc>
      <p:stSnd>
        <p:snd r:embed="rId2" name="camera.wav"/>
      </p:stSnd>
    </p:sndAc>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49</a:t>
            </a:fld>
            <a:endParaRPr lang="en-US" altLang="zh-CN" dirty="0"/>
          </a:p>
        </p:txBody>
      </p:sp>
      <p:sp>
        <p:nvSpPr>
          <p:cNvPr id="4" name="矩形 3"/>
          <p:cNvSpPr/>
          <p:nvPr/>
        </p:nvSpPr>
        <p:spPr>
          <a:xfrm>
            <a:off x="0" y="625465"/>
            <a:ext cx="9144000" cy="5262979"/>
          </a:xfrm>
          <a:prstGeom prst="rect">
            <a:avLst/>
          </a:prstGeom>
        </p:spPr>
        <p:txBody>
          <a:bodyPr wrap="square">
            <a:spAutoFit/>
          </a:bodyPr>
          <a:lstStyle/>
          <a:p>
            <a:pPr lvl="0" algn="l"/>
            <a:r>
              <a:rPr lang="en-US" altLang="zh-CN" sz="2400" dirty="0" smtClean="0">
                <a:solidFill>
                  <a:srgbClr val="000000"/>
                </a:solidFill>
              </a:rPr>
              <a:t>HAVE</a:t>
            </a:r>
            <a:r>
              <a:rPr lang="zh-CN" altLang="en-US" sz="2400" dirty="0" smtClean="0">
                <a:solidFill>
                  <a:srgbClr val="000000"/>
                </a:solidFill>
              </a:rPr>
              <a:t>：         </a:t>
            </a:r>
            <a:r>
              <a:rPr lang="en-US" altLang="zh-CN" sz="2400" dirty="0" smtClean="0">
                <a:solidFill>
                  <a:srgbClr val="000000"/>
                </a:solidFill>
              </a:rPr>
              <a:t>ACALL </a:t>
            </a:r>
            <a:r>
              <a:rPr lang="en-US" altLang="zh-CN" sz="2400" dirty="0">
                <a:solidFill>
                  <a:srgbClr val="000000"/>
                </a:solidFill>
              </a:rPr>
              <a:t>D10MS</a:t>
            </a:r>
          </a:p>
          <a:p>
            <a:pPr lvl="0" algn="l"/>
            <a:r>
              <a:rPr lang="en-US" altLang="zh-CN" sz="2400" dirty="0">
                <a:solidFill>
                  <a:srgbClr val="000000"/>
                </a:solidFill>
              </a:rPr>
              <a:t>   	</a:t>
            </a:r>
            <a:r>
              <a:rPr lang="en-US" altLang="zh-CN" sz="2400" dirty="0" smtClean="0">
                <a:solidFill>
                  <a:srgbClr val="000000"/>
                </a:solidFill>
              </a:rPr>
              <a:t>           ACALL </a:t>
            </a:r>
            <a:r>
              <a:rPr lang="en-US" altLang="zh-CN" sz="2400" dirty="0">
                <a:solidFill>
                  <a:srgbClr val="000000"/>
                </a:solidFill>
              </a:rPr>
              <a:t>KEYHN</a:t>
            </a:r>
          </a:p>
          <a:p>
            <a:pPr lvl="0" algn="l"/>
            <a:r>
              <a:rPr lang="en-US" altLang="zh-CN" sz="2400" dirty="0">
                <a:solidFill>
                  <a:srgbClr val="000000"/>
                </a:solidFill>
              </a:rPr>
              <a:t>   	</a:t>
            </a:r>
            <a:r>
              <a:rPr lang="en-US" altLang="zh-CN" sz="2400" dirty="0" smtClean="0">
                <a:solidFill>
                  <a:srgbClr val="000000"/>
                </a:solidFill>
              </a:rPr>
              <a:t>          JNZ    </a:t>
            </a:r>
            <a:r>
              <a:rPr lang="en-US" altLang="zh-CN" sz="2400" dirty="0">
                <a:solidFill>
                  <a:srgbClr val="000000"/>
                </a:solidFill>
              </a:rPr>
              <a:t>TRUE              </a:t>
            </a:r>
            <a:r>
              <a:rPr lang="zh-CN" altLang="en-US" sz="2400" dirty="0" smtClean="0">
                <a:solidFill>
                  <a:srgbClr val="000000"/>
                </a:solidFill>
              </a:rPr>
              <a:t>；</a:t>
            </a:r>
            <a:r>
              <a:rPr lang="zh-CN" altLang="en-US" sz="2400" dirty="0">
                <a:solidFill>
                  <a:srgbClr val="000000"/>
                </a:solidFill>
              </a:rPr>
              <a:t>延时去抖动后，确认有键按下</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AJMP  </a:t>
            </a:r>
            <a:r>
              <a:rPr lang="en-US" altLang="zh-CN" sz="2400" dirty="0">
                <a:solidFill>
                  <a:srgbClr val="000000"/>
                </a:solidFill>
              </a:rPr>
              <a:t>NRET</a:t>
            </a:r>
          </a:p>
          <a:p>
            <a:pPr lvl="0" algn="l"/>
            <a:r>
              <a:rPr lang="en-US" altLang="zh-CN" sz="2400" dirty="0">
                <a:solidFill>
                  <a:srgbClr val="000000"/>
                </a:solidFill>
              </a:rPr>
              <a:t>TRUE</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P1</a:t>
            </a:r>
            <a:r>
              <a:rPr lang="zh-CN" altLang="en-US" sz="2400" dirty="0">
                <a:solidFill>
                  <a:srgbClr val="000000"/>
                </a:solidFill>
              </a:rPr>
              <a:t>，</a:t>
            </a:r>
            <a:r>
              <a:rPr lang="en-US" altLang="zh-CN" sz="2400" dirty="0">
                <a:solidFill>
                  <a:srgbClr val="000000"/>
                </a:solidFill>
              </a:rPr>
              <a:t>#0FH      		</a:t>
            </a:r>
            <a:r>
              <a:rPr lang="zh-CN" altLang="en-US" sz="2400" dirty="0">
                <a:solidFill>
                  <a:srgbClr val="000000"/>
                </a:solidFill>
              </a:rPr>
              <a:t>；查找键号</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P1                	</a:t>
            </a:r>
            <a:r>
              <a:rPr lang="zh-CN" altLang="en-US" sz="2400" dirty="0">
                <a:solidFill>
                  <a:srgbClr val="000000"/>
                </a:solidFill>
              </a:rPr>
              <a:t>；输入行值</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ANL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#0FH</a:t>
            </a:r>
          </a:p>
          <a:p>
            <a:pPr lvl="0" algn="l"/>
            <a:r>
              <a:rPr lang="en-US" altLang="zh-CN" sz="2400" dirty="0">
                <a:solidFill>
                  <a:srgbClr val="000000"/>
                </a:solidFill>
              </a:rPr>
              <a:t>   	</a:t>
            </a:r>
            <a:r>
              <a:rPr lang="en-US" altLang="zh-CN" sz="2400" dirty="0" smtClean="0">
                <a:solidFill>
                  <a:srgbClr val="000000"/>
                </a:solidFill>
              </a:rPr>
              <a:t>         MOV  </a:t>
            </a:r>
            <a:r>
              <a:rPr lang="en-US" altLang="zh-CN" sz="2400" dirty="0">
                <a:solidFill>
                  <a:srgbClr val="000000"/>
                </a:solidFill>
              </a:rPr>
              <a:t>B</a:t>
            </a:r>
            <a:r>
              <a:rPr lang="zh-CN" altLang="en-US" sz="2400" dirty="0">
                <a:solidFill>
                  <a:srgbClr val="000000"/>
                </a:solidFill>
              </a:rPr>
              <a:t>，</a:t>
            </a:r>
            <a:r>
              <a:rPr lang="en-US" altLang="zh-CN" sz="2400" dirty="0">
                <a:solidFill>
                  <a:srgbClr val="000000"/>
                </a:solidFill>
              </a:rPr>
              <a:t>A               	</a:t>
            </a:r>
            <a:r>
              <a:rPr lang="zh-CN" altLang="en-US" sz="2400" dirty="0">
                <a:solidFill>
                  <a:srgbClr val="000000"/>
                </a:solidFill>
              </a:rPr>
              <a:t>；行值暂存于</a:t>
            </a:r>
            <a:r>
              <a:rPr lang="en-US" altLang="zh-CN" sz="2400" dirty="0">
                <a:solidFill>
                  <a:srgbClr val="000000"/>
                </a:solidFill>
              </a:rPr>
              <a:t>B</a:t>
            </a:r>
          </a:p>
          <a:p>
            <a:pPr lvl="0" algn="l"/>
            <a:r>
              <a:rPr lang="en-US" altLang="zh-CN" sz="2400" dirty="0">
                <a:solidFill>
                  <a:srgbClr val="000000"/>
                </a:solidFill>
              </a:rPr>
              <a:t>   	</a:t>
            </a:r>
            <a:r>
              <a:rPr lang="en-US" altLang="zh-CN" sz="2400" dirty="0" smtClean="0">
                <a:solidFill>
                  <a:srgbClr val="000000"/>
                </a:solidFill>
              </a:rPr>
              <a:t>         MOV  </a:t>
            </a:r>
            <a:r>
              <a:rPr lang="en-US" altLang="zh-CN" sz="2400" dirty="0">
                <a:solidFill>
                  <a:srgbClr val="000000"/>
                </a:solidFill>
              </a:rPr>
              <a:t>P1</a:t>
            </a:r>
            <a:r>
              <a:rPr lang="zh-CN" altLang="en-US" sz="2400" dirty="0">
                <a:solidFill>
                  <a:srgbClr val="000000"/>
                </a:solidFill>
              </a:rPr>
              <a:t>，</a:t>
            </a:r>
            <a:r>
              <a:rPr lang="en-US" altLang="zh-CN" sz="2400" dirty="0">
                <a:solidFill>
                  <a:srgbClr val="000000"/>
                </a:solidFill>
              </a:rPr>
              <a:t>#0F0H           	</a:t>
            </a:r>
            <a:r>
              <a:rPr lang="zh-CN" altLang="en-US" sz="2400" dirty="0">
                <a:solidFill>
                  <a:srgbClr val="000000"/>
                </a:solidFill>
              </a:rPr>
              <a:t>；线反转输入列值</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P1               	</a:t>
            </a:r>
            <a:r>
              <a:rPr lang="zh-CN" altLang="en-US" sz="2400" dirty="0">
                <a:solidFill>
                  <a:srgbClr val="000000"/>
                </a:solidFill>
              </a:rPr>
              <a:t>；</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ANL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#0F0H</a:t>
            </a:r>
          </a:p>
          <a:p>
            <a:pPr lvl="0" algn="l"/>
            <a:r>
              <a:rPr lang="en-US" altLang="zh-CN" sz="2400" dirty="0">
                <a:solidFill>
                  <a:srgbClr val="000000"/>
                </a:solidFill>
              </a:rPr>
              <a:t>KEYNUM</a:t>
            </a:r>
            <a:r>
              <a:rPr lang="zh-CN" altLang="en-US" sz="2400" dirty="0" smtClean="0">
                <a:solidFill>
                  <a:srgbClr val="000000"/>
                </a:solidFill>
              </a:rPr>
              <a:t>：</a:t>
            </a:r>
            <a:r>
              <a:rPr lang="en-US" altLang="zh-CN" sz="2400" dirty="0" smtClean="0">
                <a:solidFill>
                  <a:srgbClr val="000000"/>
                </a:solidFill>
              </a:rPr>
              <a:t>ORL   </a:t>
            </a:r>
            <a:r>
              <a:rPr lang="en-US" altLang="zh-CN" sz="2400" dirty="0">
                <a:solidFill>
                  <a:srgbClr val="000000"/>
                </a:solidFill>
              </a:rPr>
              <a:t>B</a:t>
            </a:r>
            <a:r>
              <a:rPr lang="zh-CN" altLang="en-US" sz="2400" dirty="0">
                <a:solidFill>
                  <a:srgbClr val="000000"/>
                </a:solidFill>
              </a:rPr>
              <a:t>，</a:t>
            </a:r>
            <a:r>
              <a:rPr lang="en-US" altLang="zh-CN" sz="2400" dirty="0">
                <a:solidFill>
                  <a:srgbClr val="000000"/>
                </a:solidFill>
              </a:rPr>
              <a:t>A         		</a:t>
            </a:r>
            <a:r>
              <a:rPr lang="zh-CN" altLang="en-US" sz="2400" dirty="0">
                <a:solidFill>
                  <a:srgbClr val="000000"/>
                </a:solidFill>
              </a:rPr>
              <a:t>；行列值合并得到键值</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DPTR</a:t>
            </a:r>
            <a:r>
              <a:rPr lang="zh-CN" altLang="en-US" sz="2400" dirty="0">
                <a:solidFill>
                  <a:srgbClr val="000000"/>
                </a:solidFill>
              </a:rPr>
              <a:t>，</a:t>
            </a:r>
            <a:r>
              <a:rPr lang="en-US" altLang="zh-CN" sz="2400" dirty="0">
                <a:solidFill>
                  <a:srgbClr val="000000"/>
                </a:solidFill>
              </a:rPr>
              <a:t>#KEY_TAB   	</a:t>
            </a:r>
            <a:r>
              <a:rPr lang="zh-CN" altLang="en-US" sz="2400" dirty="0">
                <a:solidFill>
                  <a:srgbClr val="000000"/>
                </a:solidFill>
              </a:rPr>
              <a:t>；查键值表以得到键号</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R3</a:t>
            </a:r>
            <a:r>
              <a:rPr lang="zh-CN" altLang="en-US" sz="2400" dirty="0">
                <a:solidFill>
                  <a:srgbClr val="000000"/>
                </a:solidFill>
              </a:rPr>
              <a:t>，</a:t>
            </a:r>
            <a:r>
              <a:rPr lang="en-US" altLang="zh-CN" sz="2400" dirty="0">
                <a:solidFill>
                  <a:srgbClr val="000000"/>
                </a:solidFill>
              </a:rPr>
              <a:t>#</a:t>
            </a:r>
            <a:r>
              <a:rPr lang="en-US" altLang="zh-CN" sz="2400" dirty="0" smtClean="0">
                <a:solidFill>
                  <a:srgbClr val="000000"/>
                </a:solidFill>
              </a:rPr>
              <a:t>0</a:t>
            </a:r>
            <a:endParaRPr lang="en-US" altLang="zh-CN" sz="2400" dirty="0">
              <a:solidFill>
                <a:srgbClr val="000000"/>
              </a:solidFill>
            </a:endParaRPr>
          </a:p>
        </p:txBody>
      </p:sp>
    </p:spTree>
    <p:extLst>
      <p:ext uri="{BB962C8B-B14F-4D97-AF65-F5344CB8AC3E}">
        <p14:creationId xmlns:p14="http://schemas.microsoft.com/office/powerpoint/2010/main" val="2967059322"/>
      </p:ext>
    </p:extLst>
  </p:cSld>
  <p:clrMapOvr>
    <a:masterClrMapping/>
  </p:clrMapOvr>
  <p:transition>
    <p:random/>
    <p:sndAc>
      <p:stSnd>
        <p:snd r:embed="rId2" name="camera.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50</a:t>
            </a:fld>
            <a:endParaRPr lang="en-US" altLang="zh-CN" dirty="0"/>
          </a:p>
        </p:txBody>
      </p:sp>
      <p:sp>
        <p:nvSpPr>
          <p:cNvPr id="4" name="矩形 3"/>
          <p:cNvSpPr/>
          <p:nvPr/>
        </p:nvSpPr>
        <p:spPr>
          <a:xfrm>
            <a:off x="0" y="528707"/>
            <a:ext cx="9144000" cy="4524315"/>
          </a:xfrm>
          <a:prstGeom prst="rect">
            <a:avLst/>
          </a:prstGeom>
        </p:spPr>
        <p:txBody>
          <a:bodyPr wrap="square">
            <a:spAutoFit/>
          </a:bodyPr>
          <a:lstStyle/>
          <a:p>
            <a:pPr lvl="0" algn="l"/>
            <a:r>
              <a:rPr lang="en-US" altLang="zh-CN" sz="2400" dirty="0">
                <a:solidFill>
                  <a:srgbClr val="000000"/>
                </a:solidFill>
              </a:rPr>
              <a:t>SCTAB</a:t>
            </a:r>
            <a:r>
              <a:rPr lang="zh-CN" altLang="en-US" sz="2400" dirty="0">
                <a:solidFill>
                  <a:srgbClr val="000000"/>
                </a:solidFill>
              </a:rPr>
              <a:t>：</a:t>
            </a:r>
            <a:r>
              <a:rPr lang="en-US" altLang="zh-CN" sz="2400" dirty="0">
                <a:solidFill>
                  <a:srgbClr val="000000"/>
                </a:solidFill>
              </a:rPr>
              <a:t>MOV  A</a:t>
            </a:r>
            <a:r>
              <a:rPr lang="zh-CN" altLang="en-US" sz="2400" dirty="0">
                <a:solidFill>
                  <a:srgbClr val="000000"/>
                </a:solidFill>
              </a:rPr>
              <a:t>，</a:t>
            </a:r>
            <a:r>
              <a:rPr lang="en-US" altLang="zh-CN" sz="2400" dirty="0">
                <a:solidFill>
                  <a:srgbClr val="000000"/>
                </a:solidFill>
              </a:rPr>
              <a:t>R3</a:t>
            </a:r>
          </a:p>
          <a:p>
            <a:pPr lvl="0" algn="l"/>
            <a:r>
              <a:rPr lang="en-US" altLang="zh-CN" sz="2400" dirty="0">
                <a:solidFill>
                  <a:srgbClr val="000000"/>
                </a:solidFill>
              </a:rPr>
              <a:t>   	</a:t>
            </a:r>
            <a:r>
              <a:rPr lang="en-US" altLang="zh-CN" sz="2400" dirty="0" smtClean="0">
                <a:solidFill>
                  <a:srgbClr val="000000"/>
                </a:solidFill>
              </a:rPr>
              <a:t>    MOVC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@A+DPTR</a:t>
            </a:r>
          </a:p>
          <a:p>
            <a:pPr lvl="0" algn="l"/>
            <a:r>
              <a:rPr lang="en-US" altLang="zh-CN" sz="2400" dirty="0">
                <a:solidFill>
                  <a:srgbClr val="000000"/>
                </a:solidFill>
              </a:rPr>
              <a:t>   	</a:t>
            </a:r>
            <a:r>
              <a:rPr lang="en-US" altLang="zh-CN" sz="2400" dirty="0" smtClean="0">
                <a:solidFill>
                  <a:srgbClr val="000000"/>
                </a:solidFill>
              </a:rPr>
              <a:t>    CJNE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B</a:t>
            </a:r>
            <a:r>
              <a:rPr lang="zh-CN" altLang="en-US" sz="2400" dirty="0">
                <a:solidFill>
                  <a:srgbClr val="000000"/>
                </a:solidFill>
              </a:rPr>
              <a:t>，</a:t>
            </a:r>
            <a:r>
              <a:rPr lang="en-US" altLang="zh-CN" sz="2400" dirty="0">
                <a:solidFill>
                  <a:srgbClr val="000000"/>
                </a:solidFill>
              </a:rPr>
              <a:t>NEXT    </a:t>
            </a:r>
            <a:r>
              <a:rPr lang="zh-CN" altLang="en-US" sz="2400" dirty="0" smtClean="0">
                <a:solidFill>
                  <a:srgbClr val="000000"/>
                </a:solidFill>
              </a:rPr>
              <a:t>；</a:t>
            </a:r>
            <a:r>
              <a:rPr lang="zh-CN" altLang="en-US" sz="2400" dirty="0">
                <a:solidFill>
                  <a:srgbClr val="000000"/>
                </a:solidFill>
              </a:rPr>
              <a:t>不匹配，查下一序号</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AJMP  </a:t>
            </a:r>
            <a:r>
              <a:rPr lang="en-US" altLang="zh-CN" sz="2400" dirty="0">
                <a:solidFill>
                  <a:srgbClr val="000000"/>
                </a:solidFill>
              </a:rPr>
              <a:t>FIND</a:t>
            </a:r>
          </a:p>
          <a:p>
            <a:pPr lvl="0" algn="l"/>
            <a:r>
              <a:rPr lang="en-US" altLang="zh-CN" sz="2400" dirty="0" smtClean="0">
                <a:solidFill>
                  <a:srgbClr val="000000"/>
                </a:solidFill>
              </a:rPr>
              <a:t>NEXT</a:t>
            </a:r>
            <a:r>
              <a:rPr lang="zh-CN" altLang="en-US" sz="2400" dirty="0" smtClean="0">
                <a:solidFill>
                  <a:srgbClr val="000000"/>
                </a:solidFill>
              </a:rPr>
              <a:t>： </a:t>
            </a:r>
            <a:r>
              <a:rPr lang="en-US" altLang="zh-CN" sz="2400" dirty="0" smtClean="0">
                <a:solidFill>
                  <a:srgbClr val="000000"/>
                </a:solidFill>
              </a:rPr>
              <a:t>INC    </a:t>
            </a:r>
            <a:r>
              <a:rPr lang="en-US" altLang="zh-CN" sz="2400" dirty="0">
                <a:solidFill>
                  <a:srgbClr val="000000"/>
                </a:solidFill>
              </a:rPr>
              <a:t>R3          </a:t>
            </a:r>
          </a:p>
          <a:p>
            <a:pPr lvl="0" algn="l"/>
            <a:r>
              <a:rPr lang="en-US" altLang="zh-CN" sz="2400" dirty="0">
                <a:solidFill>
                  <a:srgbClr val="000000"/>
                </a:solidFill>
              </a:rPr>
              <a:t>   	</a:t>
            </a:r>
            <a:r>
              <a:rPr lang="en-US" altLang="zh-CN" sz="2400" dirty="0" smtClean="0">
                <a:solidFill>
                  <a:srgbClr val="000000"/>
                </a:solidFill>
              </a:rPr>
              <a:t>    AJMP  </a:t>
            </a:r>
            <a:r>
              <a:rPr lang="en-US" altLang="zh-CN" sz="2400" dirty="0">
                <a:solidFill>
                  <a:srgbClr val="000000"/>
                </a:solidFill>
              </a:rPr>
              <a:t>SCTAB</a:t>
            </a:r>
          </a:p>
          <a:p>
            <a:pPr lvl="0" algn="l"/>
            <a:r>
              <a:rPr lang="en-US" altLang="zh-CN" sz="2400" dirty="0">
                <a:solidFill>
                  <a:srgbClr val="000000"/>
                </a:solidFill>
              </a:rPr>
              <a:t>FIND</a:t>
            </a:r>
            <a:r>
              <a:rPr lang="zh-CN" altLang="en-US" sz="2400" dirty="0" smtClean="0">
                <a:solidFill>
                  <a:srgbClr val="000000"/>
                </a:solidFill>
              </a:rPr>
              <a:t>：  </a:t>
            </a:r>
            <a:r>
              <a:rPr lang="en-US" altLang="zh-CN" sz="2400" dirty="0" smtClean="0">
                <a:solidFill>
                  <a:srgbClr val="000000"/>
                </a:solidFill>
              </a:rPr>
              <a:t>ACALL </a:t>
            </a:r>
            <a:r>
              <a:rPr lang="en-US" altLang="zh-CN" sz="2400" dirty="0">
                <a:solidFill>
                  <a:srgbClr val="000000"/>
                </a:solidFill>
              </a:rPr>
              <a:t>KEYHN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查到键号，等待按键释放</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JNZ    </a:t>
            </a:r>
            <a:r>
              <a:rPr lang="en-US" altLang="zh-CN" sz="2400" dirty="0">
                <a:solidFill>
                  <a:srgbClr val="000000"/>
                </a:solidFill>
              </a:rPr>
              <a:t>FIND</a:t>
            </a:r>
          </a:p>
          <a:p>
            <a:pPr lvl="0" algn="l"/>
            <a:r>
              <a:rPr lang="en-US" altLang="zh-CN" sz="2400" dirty="0">
                <a:solidFill>
                  <a:srgbClr val="000000"/>
                </a:solidFill>
              </a:rPr>
              <a:t>   	</a:t>
            </a:r>
            <a:r>
              <a:rPr lang="en-US" altLang="zh-CN" sz="2400" dirty="0" smtClean="0">
                <a:solidFill>
                  <a:srgbClr val="000000"/>
                </a:solidFill>
              </a:rPr>
              <a:t>   SETB  </a:t>
            </a:r>
            <a:r>
              <a:rPr lang="en-US" altLang="zh-CN" sz="2400" dirty="0">
                <a:solidFill>
                  <a:srgbClr val="000000"/>
                </a:solidFill>
              </a:rPr>
              <a:t>F0               </a:t>
            </a:r>
            <a:r>
              <a:rPr lang="en-US" altLang="zh-CN" sz="2400" dirty="0" smtClean="0">
                <a:solidFill>
                  <a:srgbClr val="000000"/>
                </a:solidFill>
              </a:rPr>
              <a:t>       </a:t>
            </a:r>
            <a:r>
              <a:rPr lang="zh-CN" altLang="en-US" sz="2400" dirty="0" smtClean="0">
                <a:solidFill>
                  <a:srgbClr val="000000"/>
                </a:solidFill>
              </a:rPr>
              <a:t>；</a:t>
            </a:r>
            <a:r>
              <a:rPr lang="zh-CN" altLang="en-US" sz="2400" dirty="0">
                <a:solidFill>
                  <a:srgbClr val="000000"/>
                </a:solidFill>
              </a:rPr>
              <a:t>按键释放后置标志后返回主程序</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AJMP  HRET</a:t>
            </a:r>
            <a:endParaRPr lang="en-US" altLang="zh-CN" sz="2400" dirty="0">
              <a:solidFill>
                <a:srgbClr val="000000"/>
              </a:solidFill>
            </a:endParaRPr>
          </a:p>
          <a:p>
            <a:pPr lvl="0" algn="l"/>
            <a:r>
              <a:rPr lang="en-US" altLang="zh-CN" sz="2400" dirty="0">
                <a:solidFill>
                  <a:srgbClr val="000000"/>
                </a:solidFill>
              </a:rPr>
              <a:t>NRET</a:t>
            </a:r>
            <a:r>
              <a:rPr lang="zh-CN" altLang="en-US" sz="2400" dirty="0" smtClean="0">
                <a:solidFill>
                  <a:srgbClr val="000000"/>
                </a:solidFill>
              </a:rPr>
              <a:t>：</a:t>
            </a:r>
            <a:r>
              <a:rPr lang="en-US" altLang="zh-CN" sz="2400" dirty="0" smtClean="0">
                <a:solidFill>
                  <a:srgbClr val="000000"/>
                </a:solidFill>
              </a:rPr>
              <a:t>CLR   </a:t>
            </a:r>
            <a:r>
              <a:rPr lang="en-US" altLang="zh-CN" sz="2400" dirty="0">
                <a:solidFill>
                  <a:srgbClr val="000000"/>
                </a:solidFill>
              </a:rPr>
              <a:t>F0           </a:t>
            </a:r>
          </a:p>
          <a:p>
            <a:pPr lvl="0" algn="l"/>
            <a:r>
              <a:rPr lang="en-US" altLang="zh-CN" sz="2400" dirty="0">
                <a:solidFill>
                  <a:srgbClr val="000000"/>
                </a:solidFill>
              </a:rPr>
              <a:t>HRET</a:t>
            </a:r>
            <a:r>
              <a:rPr lang="zh-CN" altLang="en-US" sz="2400" dirty="0" smtClean="0">
                <a:solidFill>
                  <a:srgbClr val="000000"/>
                </a:solidFill>
              </a:rPr>
              <a:t>：</a:t>
            </a:r>
            <a:r>
              <a:rPr lang="en-US" altLang="zh-CN" sz="2400" dirty="0" smtClean="0">
                <a:solidFill>
                  <a:srgbClr val="000000"/>
                </a:solidFill>
              </a:rPr>
              <a:t>RET</a:t>
            </a:r>
            <a:endParaRPr lang="en-US" altLang="zh-CN" sz="2400" dirty="0">
              <a:solidFill>
                <a:srgbClr val="000000"/>
              </a:solidFill>
            </a:endParaRPr>
          </a:p>
        </p:txBody>
      </p:sp>
    </p:spTree>
    <p:extLst>
      <p:ext uri="{BB962C8B-B14F-4D97-AF65-F5344CB8AC3E}">
        <p14:creationId xmlns:p14="http://schemas.microsoft.com/office/powerpoint/2010/main" val="2975499080"/>
      </p:ext>
    </p:extLst>
  </p:cSld>
  <p:clrMapOvr>
    <a:masterClrMapping/>
  </p:clrMapOvr>
  <p:transition>
    <p:random/>
    <p:sndAc>
      <p:stSnd>
        <p:snd r:embed="rId2" name="camera.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51</a:t>
            </a:fld>
            <a:endParaRPr lang="en-US" altLang="zh-CN" dirty="0"/>
          </a:p>
        </p:txBody>
      </p:sp>
      <p:sp>
        <p:nvSpPr>
          <p:cNvPr id="4" name="矩形 3"/>
          <p:cNvSpPr/>
          <p:nvPr/>
        </p:nvSpPr>
        <p:spPr>
          <a:xfrm>
            <a:off x="0" y="610424"/>
            <a:ext cx="9144000" cy="4154984"/>
          </a:xfrm>
          <a:prstGeom prst="rect">
            <a:avLst/>
          </a:prstGeom>
        </p:spPr>
        <p:txBody>
          <a:bodyPr wrap="square">
            <a:spAutoFit/>
          </a:bodyPr>
          <a:lstStyle/>
          <a:p>
            <a:pPr lvl="0" algn="l"/>
            <a:r>
              <a:rPr lang="en-US" altLang="zh-CN" sz="2400" dirty="0">
                <a:solidFill>
                  <a:srgbClr val="000000"/>
                </a:solidFill>
              </a:rPr>
              <a:t>KEYHN</a:t>
            </a:r>
            <a:r>
              <a:rPr lang="zh-CN" altLang="en-US" sz="2400" dirty="0">
                <a:solidFill>
                  <a:srgbClr val="000000"/>
                </a:solidFill>
              </a:rPr>
              <a:t>：</a:t>
            </a:r>
            <a:r>
              <a:rPr lang="en-US" altLang="zh-CN" sz="2400" dirty="0">
                <a:solidFill>
                  <a:srgbClr val="000000"/>
                </a:solidFill>
              </a:rPr>
              <a:t>MOV  P1</a:t>
            </a:r>
            <a:r>
              <a:rPr lang="zh-CN" altLang="en-US" sz="2400" dirty="0">
                <a:solidFill>
                  <a:srgbClr val="000000"/>
                </a:solidFill>
              </a:rPr>
              <a:t>，</a:t>
            </a:r>
            <a:r>
              <a:rPr lang="en-US" altLang="zh-CN" sz="2400" dirty="0">
                <a:solidFill>
                  <a:srgbClr val="000000"/>
                </a:solidFill>
              </a:rPr>
              <a:t>#0FH    		</a:t>
            </a:r>
            <a:r>
              <a:rPr lang="zh-CN" altLang="en-US" sz="2400" dirty="0">
                <a:solidFill>
                  <a:srgbClr val="000000"/>
                </a:solidFill>
              </a:rPr>
              <a:t>；有无键按下检查子程序</a:t>
            </a:r>
          </a:p>
          <a:p>
            <a:pPr lvl="0" algn="l"/>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P1</a:t>
            </a:r>
          </a:p>
          <a:p>
            <a:pPr lvl="0" algn="l"/>
            <a:r>
              <a:rPr lang="en-US" altLang="zh-CN" sz="2400" dirty="0">
                <a:solidFill>
                  <a:srgbClr val="000000"/>
                </a:solidFill>
              </a:rPr>
              <a:t>   	</a:t>
            </a:r>
            <a:r>
              <a:rPr lang="en-US" altLang="zh-CN" sz="2400" dirty="0" smtClean="0">
                <a:solidFill>
                  <a:srgbClr val="000000"/>
                </a:solidFill>
              </a:rPr>
              <a:t>     XRL   </a:t>
            </a:r>
            <a:r>
              <a:rPr lang="en-US" altLang="zh-CN" sz="2400" dirty="0">
                <a:solidFill>
                  <a:srgbClr val="000000"/>
                </a:solidFill>
              </a:rPr>
              <a:t>A</a:t>
            </a:r>
            <a:r>
              <a:rPr lang="zh-CN" altLang="en-US" sz="2400" dirty="0">
                <a:solidFill>
                  <a:srgbClr val="000000"/>
                </a:solidFill>
              </a:rPr>
              <a:t>，</a:t>
            </a:r>
            <a:r>
              <a:rPr lang="en-US" altLang="zh-CN" sz="2400" dirty="0">
                <a:solidFill>
                  <a:srgbClr val="000000"/>
                </a:solidFill>
              </a:rPr>
              <a:t>#0FH</a:t>
            </a:r>
          </a:p>
          <a:p>
            <a:pPr lvl="0" algn="l"/>
            <a:r>
              <a:rPr lang="en-US" altLang="zh-CN" sz="2400" dirty="0">
                <a:solidFill>
                  <a:srgbClr val="000000"/>
                </a:solidFill>
              </a:rPr>
              <a:t>   	</a:t>
            </a:r>
            <a:r>
              <a:rPr lang="en-US" altLang="zh-CN" sz="2400" dirty="0" smtClean="0">
                <a:solidFill>
                  <a:srgbClr val="000000"/>
                </a:solidFill>
              </a:rPr>
              <a:t>     RET</a:t>
            </a:r>
            <a:endParaRPr lang="en-US" altLang="zh-CN" sz="2400" dirty="0">
              <a:solidFill>
                <a:srgbClr val="000000"/>
              </a:solidFill>
            </a:endParaRPr>
          </a:p>
          <a:p>
            <a:pPr lvl="0" algn="l"/>
            <a:r>
              <a:rPr lang="en-US" altLang="zh-CN" sz="2400" dirty="0">
                <a:solidFill>
                  <a:srgbClr val="000000"/>
                </a:solidFill>
              </a:rPr>
              <a:t>D10MS</a:t>
            </a:r>
            <a:r>
              <a:rPr lang="zh-CN" altLang="en-US" sz="2400" dirty="0" smtClean="0">
                <a:solidFill>
                  <a:srgbClr val="000000"/>
                </a:solidFill>
              </a:rPr>
              <a:t>：</a:t>
            </a:r>
            <a:r>
              <a:rPr lang="en-US" altLang="zh-CN" sz="2400" dirty="0" smtClean="0">
                <a:solidFill>
                  <a:srgbClr val="000000"/>
                </a:solidFill>
              </a:rPr>
              <a:t>MOV  </a:t>
            </a:r>
            <a:r>
              <a:rPr lang="en-US" altLang="zh-CN" sz="2400" dirty="0">
                <a:solidFill>
                  <a:srgbClr val="000000"/>
                </a:solidFill>
              </a:rPr>
              <a:t>R5</a:t>
            </a:r>
            <a:r>
              <a:rPr lang="zh-CN" altLang="en-US" sz="2400" dirty="0">
                <a:solidFill>
                  <a:srgbClr val="000000"/>
                </a:solidFill>
              </a:rPr>
              <a:t>，</a:t>
            </a:r>
            <a:r>
              <a:rPr lang="en-US" altLang="zh-CN" sz="2400" dirty="0">
                <a:solidFill>
                  <a:srgbClr val="000000"/>
                </a:solidFill>
              </a:rPr>
              <a:t>#10</a:t>
            </a:r>
          </a:p>
          <a:p>
            <a:pPr lvl="0" algn="l"/>
            <a:r>
              <a:rPr lang="en-US" altLang="zh-CN" sz="2400" dirty="0">
                <a:solidFill>
                  <a:srgbClr val="000000"/>
                </a:solidFill>
              </a:rPr>
              <a:t>D1MS</a:t>
            </a:r>
            <a:r>
              <a:rPr lang="zh-CN" altLang="en-US" sz="2400" dirty="0" smtClean="0">
                <a:solidFill>
                  <a:srgbClr val="000000"/>
                </a:solidFill>
              </a:rPr>
              <a:t>：  </a:t>
            </a:r>
            <a:r>
              <a:rPr lang="en-US" altLang="zh-CN" sz="2400" dirty="0" smtClean="0">
                <a:solidFill>
                  <a:srgbClr val="000000"/>
                </a:solidFill>
              </a:rPr>
              <a:t>MOV  </a:t>
            </a:r>
            <a:r>
              <a:rPr lang="en-US" altLang="zh-CN" sz="2400" dirty="0">
                <a:solidFill>
                  <a:srgbClr val="000000"/>
                </a:solidFill>
              </a:rPr>
              <a:t>R4</a:t>
            </a:r>
            <a:r>
              <a:rPr lang="zh-CN" altLang="en-US" sz="2400" dirty="0">
                <a:solidFill>
                  <a:srgbClr val="000000"/>
                </a:solidFill>
              </a:rPr>
              <a:t>，</a:t>
            </a:r>
            <a:r>
              <a:rPr lang="en-US" altLang="zh-CN" sz="2400" dirty="0">
                <a:solidFill>
                  <a:srgbClr val="000000"/>
                </a:solidFill>
              </a:rPr>
              <a:t>#250</a:t>
            </a:r>
          </a:p>
          <a:p>
            <a:pPr lvl="0" algn="l"/>
            <a:r>
              <a:rPr lang="en-US" altLang="zh-CN" sz="2400" dirty="0">
                <a:solidFill>
                  <a:srgbClr val="000000"/>
                </a:solidFill>
              </a:rPr>
              <a:t>DL</a:t>
            </a:r>
            <a:r>
              <a:rPr lang="zh-CN" altLang="en-US" sz="2400" dirty="0">
                <a:solidFill>
                  <a:srgbClr val="000000"/>
                </a:solidFill>
              </a:rPr>
              <a:t>：  	</a:t>
            </a:r>
            <a:r>
              <a:rPr lang="zh-CN" altLang="en-US" sz="2400" dirty="0" smtClean="0">
                <a:solidFill>
                  <a:srgbClr val="000000"/>
                </a:solidFill>
              </a:rPr>
              <a:t>     </a:t>
            </a:r>
            <a:r>
              <a:rPr lang="en-US" altLang="zh-CN" sz="2400" dirty="0" smtClean="0">
                <a:solidFill>
                  <a:srgbClr val="000000"/>
                </a:solidFill>
              </a:rPr>
              <a:t>NOP</a:t>
            </a:r>
            <a:endParaRPr lang="en-US" altLang="zh-CN" sz="2400" dirty="0">
              <a:solidFill>
                <a:srgbClr val="000000"/>
              </a:solidFill>
            </a:endParaRPr>
          </a:p>
          <a:p>
            <a:pPr lvl="0" algn="l"/>
            <a:r>
              <a:rPr lang="en-US" altLang="zh-CN" sz="2400" dirty="0">
                <a:solidFill>
                  <a:srgbClr val="000000"/>
                </a:solidFill>
              </a:rPr>
              <a:t>   	</a:t>
            </a:r>
            <a:r>
              <a:rPr lang="en-US" altLang="zh-CN" sz="2400" dirty="0" smtClean="0">
                <a:solidFill>
                  <a:srgbClr val="000000"/>
                </a:solidFill>
              </a:rPr>
              <a:t>     NOP</a:t>
            </a:r>
            <a:endParaRPr lang="en-US" altLang="zh-CN" sz="2400" dirty="0">
              <a:solidFill>
                <a:srgbClr val="000000"/>
              </a:solidFill>
            </a:endParaRPr>
          </a:p>
          <a:p>
            <a:pPr lvl="0" algn="l"/>
            <a:r>
              <a:rPr lang="en-US" altLang="zh-CN" sz="2400" dirty="0">
                <a:solidFill>
                  <a:srgbClr val="000000"/>
                </a:solidFill>
              </a:rPr>
              <a:t>   	</a:t>
            </a:r>
            <a:r>
              <a:rPr lang="en-US" altLang="zh-CN" sz="2400" dirty="0" smtClean="0">
                <a:solidFill>
                  <a:srgbClr val="000000"/>
                </a:solidFill>
              </a:rPr>
              <a:t>     DJNZ  </a:t>
            </a:r>
            <a:r>
              <a:rPr lang="en-US" altLang="zh-CN" sz="2400" dirty="0">
                <a:solidFill>
                  <a:srgbClr val="000000"/>
                </a:solidFill>
              </a:rPr>
              <a:t>R4</a:t>
            </a:r>
            <a:r>
              <a:rPr lang="zh-CN" altLang="en-US" sz="2400" dirty="0">
                <a:solidFill>
                  <a:srgbClr val="000000"/>
                </a:solidFill>
              </a:rPr>
              <a:t>，</a:t>
            </a:r>
            <a:r>
              <a:rPr lang="en-US" altLang="zh-CN" sz="2400" dirty="0">
                <a:solidFill>
                  <a:srgbClr val="000000"/>
                </a:solidFill>
              </a:rPr>
              <a:t>DL</a:t>
            </a:r>
          </a:p>
          <a:p>
            <a:pPr lvl="0" algn="l"/>
            <a:r>
              <a:rPr lang="en-US" altLang="zh-CN" sz="2400" dirty="0">
                <a:solidFill>
                  <a:srgbClr val="000000"/>
                </a:solidFill>
              </a:rPr>
              <a:t>  	 </a:t>
            </a:r>
            <a:r>
              <a:rPr lang="en-US" altLang="zh-CN" sz="2400" dirty="0" smtClean="0">
                <a:solidFill>
                  <a:srgbClr val="000000"/>
                </a:solidFill>
              </a:rPr>
              <a:t>    DJNZ  </a:t>
            </a:r>
            <a:r>
              <a:rPr lang="en-US" altLang="zh-CN" sz="2400" dirty="0">
                <a:solidFill>
                  <a:srgbClr val="000000"/>
                </a:solidFill>
              </a:rPr>
              <a:t>R5</a:t>
            </a:r>
            <a:r>
              <a:rPr lang="zh-CN" altLang="en-US" sz="2400" dirty="0">
                <a:solidFill>
                  <a:srgbClr val="000000"/>
                </a:solidFill>
              </a:rPr>
              <a:t>，</a:t>
            </a:r>
            <a:r>
              <a:rPr lang="en-US" altLang="zh-CN" sz="2400" dirty="0">
                <a:solidFill>
                  <a:srgbClr val="000000"/>
                </a:solidFill>
              </a:rPr>
              <a:t>D1MS</a:t>
            </a:r>
          </a:p>
          <a:p>
            <a:pPr lvl="0" algn="l"/>
            <a:r>
              <a:rPr lang="en-US" altLang="zh-CN" sz="2400" dirty="0">
                <a:solidFill>
                  <a:srgbClr val="000000"/>
                </a:solidFill>
              </a:rPr>
              <a:t>   	</a:t>
            </a:r>
            <a:r>
              <a:rPr lang="en-US" altLang="zh-CN" sz="2400" dirty="0" smtClean="0">
                <a:solidFill>
                  <a:srgbClr val="000000"/>
                </a:solidFill>
              </a:rPr>
              <a:t>     RET</a:t>
            </a:r>
            <a:endParaRPr lang="en-US" altLang="zh-CN" sz="2400" dirty="0">
              <a:solidFill>
                <a:srgbClr val="000000"/>
              </a:solidFill>
            </a:endParaRPr>
          </a:p>
        </p:txBody>
      </p:sp>
    </p:spTree>
    <p:extLst>
      <p:ext uri="{BB962C8B-B14F-4D97-AF65-F5344CB8AC3E}">
        <p14:creationId xmlns:p14="http://schemas.microsoft.com/office/powerpoint/2010/main" val="4194324541"/>
      </p:ext>
    </p:extLst>
  </p:cSld>
  <p:clrMapOvr>
    <a:masterClrMapping/>
  </p:clrMapOvr>
  <p:transition>
    <p:random/>
    <p:sndAc>
      <p:stSnd>
        <p:snd r:embed="rId2" name="camera.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52</a:t>
            </a:fld>
            <a:endParaRPr lang="en-US" altLang="zh-CN" dirty="0"/>
          </a:p>
        </p:txBody>
      </p:sp>
      <p:sp>
        <p:nvSpPr>
          <p:cNvPr id="4" name="矩形 3"/>
          <p:cNvSpPr/>
          <p:nvPr/>
        </p:nvSpPr>
        <p:spPr>
          <a:xfrm>
            <a:off x="0" y="651977"/>
            <a:ext cx="9144000" cy="1631216"/>
          </a:xfrm>
          <a:prstGeom prst="rect">
            <a:avLst/>
          </a:prstGeom>
        </p:spPr>
        <p:txBody>
          <a:bodyPr wrap="square">
            <a:spAutoFit/>
          </a:bodyPr>
          <a:lstStyle/>
          <a:p>
            <a:pPr lvl="0" algn="l"/>
            <a:r>
              <a:rPr lang="en-US" altLang="zh-CN" sz="2000" dirty="0" smtClean="0">
                <a:solidFill>
                  <a:srgbClr val="000000"/>
                </a:solidFill>
              </a:rPr>
              <a:t>KEY_TAB</a:t>
            </a:r>
            <a:r>
              <a:rPr lang="zh-CN" altLang="en-US" sz="2000" dirty="0" smtClean="0">
                <a:solidFill>
                  <a:srgbClr val="000000"/>
                </a:solidFill>
              </a:rPr>
              <a:t>：   </a:t>
            </a:r>
            <a:r>
              <a:rPr lang="en-US" altLang="zh-CN" sz="2000" dirty="0" smtClean="0">
                <a:solidFill>
                  <a:srgbClr val="000000"/>
                </a:solidFill>
              </a:rPr>
              <a:t>DB </a:t>
            </a:r>
            <a:r>
              <a:rPr lang="en-US" altLang="zh-CN" sz="2000" dirty="0">
                <a:solidFill>
                  <a:srgbClr val="000000"/>
                </a:solidFill>
              </a:rPr>
              <a:t>0EEH</a:t>
            </a:r>
            <a:r>
              <a:rPr lang="zh-CN" altLang="en-US" sz="2000" dirty="0">
                <a:solidFill>
                  <a:srgbClr val="000000"/>
                </a:solidFill>
              </a:rPr>
              <a:t>，</a:t>
            </a:r>
            <a:r>
              <a:rPr lang="en-US" altLang="zh-CN" sz="2000" dirty="0">
                <a:solidFill>
                  <a:srgbClr val="000000"/>
                </a:solidFill>
              </a:rPr>
              <a:t>0DEH</a:t>
            </a:r>
            <a:r>
              <a:rPr lang="zh-CN" altLang="en-US" sz="2000" dirty="0">
                <a:solidFill>
                  <a:srgbClr val="000000"/>
                </a:solidFill>
              </a:rPr>
              <a:t>，</a:t>
            </a:r>
            <a:r>
              <a:rPr lang="en-US" altLang="zh-CN" sz="2000" dirty="0">
                <a:solidFill>
                  <a:srgbClr val="000000"/>
                </a:solidFill>
              </a:rPr>
              <a:t>0BEH</a:t>
            </a:r>
            <a:r>
              <a:rPr lang="zh-CN" altLang="en-US" sz="2000" dirty="0">
                <a:solidFill>
                  <a:srgbClr val="000000"/>
                </a:solidFill>
              </a:rPr>
              <a:t>，</a:t>
            </a:r>
            <a:r>
              <a:rPr lang="en-US" altLang="zh-CN" sz="2000" dirty="0">
                <a:solidFill>
                  <a:srgbClr val="000000"/>
                </a:solidFill>
              </a:rPr>
              <a:t>7EH</a:t>
            </a:r>
            <a:r>
              <a:rPr lang="zh-CN" altLang="en-US" sz="2000" dirty="0">
                <a:solidFill>
                  <a:srgbClr val="000000"/>
                </a:solidFill>
              </a:rPr>
              <a:t>，</a:t>
            </a:r>
            <a:r>
              <a:rPr lang="en-US" altLang="zh-CN" sz="2000" dirty="0">
                <a:solidFill>
                  <a:srgbClr val="000000"/>
                </a:solidFill>
              </a:rPr>
              <a:t>0EDH</a:t>
            </a:r>
            <a:r>
              <a:rPr lang="zh-CN" altLang="en-US" sz="2000" dirty="0">
                <a:solidFill>
                  <a:srgbClr val="000000"/>
                </a:solidFill>
              </a:rPr>
              <a:t>，</a:t>
            </a:r>
            <a:r>
              <a:rPr lang="en-US" altLang="zh-CN" sz="2000" dirty="0">
                <a:solidFill>
                  <a:srgbClr val="000000"/>
                </a:solidFill>
              </a:rPr>
              <a:t>0DDH</a:t>
            </a:r>
            <a:r>
              <a:rPr lang="zh-CN" altLang="en-US" sz="2000" dirty="0">
                <a:solidFill>
                  <a:srgbClr val="000000"/>
                </a:solidFill>
              </a:rPr>
              <a:t>，</a:t>
            </a:r>
            <a:r>
              <a:rPr lang="en-US" altLang="zh-CN" sz="2000" dirty="0">
                <a:solidFill>
                  <a:srgbClr val="000000"/>
                </a:solidFill>
              </a:rPr>
              <a:t>0BDH</a:t>
            </a:r>
            <a:r>
              <a:rPr lang="zh-CN" altLang="en-US" sz="2000" dirty="0">
                <a:solidFill>
                  <a:srgbClr val="000000"/>
                </a:solidFill>
              </a:rPr>
              <a:t>，</a:t>
            </a:r>
            <a:r>
              <a:rPr lang="en-US" altLang="zh-CN" sz="2000" dirty="0">
                <a:solidFill>
                  <a:srgbClr val="000000"/>
                </a:solidFill>
              </a:rPr>
              <a:t>7DH</a:t>
            </a:r>
          </a:p>
          <a:p>
            <a:pPr lvl="0" algn="l"/>
            <a:r>
              <a:rPr lang="en-US" altLang="zh-CN" sz="2000" dirty="0">
                <a:solidFill>
                  <a:srgbClr val="000000"/>
                </a:solidFill>
              </a:rPr>
              <a:t>   	</a:t>
            </a:r>
            <a:r>
              <a:rPr lang="en-US" altLang="zh-CN" sz="2000" dirty="0" smtClean="0">
                <a:solidFill>
                  <a:srgbClr val="000000"/>
                </a:solidFill>
              </a:rPr>
              <a:t>          DB </a:t>
            </a:r>
            <a:r>
              <a:rPr lang="en-US" altLang="zh-CN" sz="2000" dirty="0">
                <a:solidFill>
                  <a:srgbClr val="000000"/>
                </a:solidFill>
              </a:rPr>
              <a:t>0EBH</a:t>
            </a:r>
            <a:r>
              <a:rPr lang="zh-CN" altLang="en-US" sz="2000" dirty="0">
                <a:solidFill>
                  <a:srgbClr val="000000"/>
                </a:solidFill>
              </a:rPr>
              <a:t>，</a:t>
            </a:r>
            <a:r>
              <a:rPr lang="en-US" altLang="zh-CN" sz="2000" dirty="0">
                <a:solidFill>
                  <a:srgbClr val="000000"/>
                </a:solidFill>
              </a:rPr>
              <a:t>0DBH</a:t>
            </a:r>
            <a:r>
              <a:rPr lang="zh-CN" altLang="en-US" sz="2000" dirty="0">
                <a:solidFill>
                  <a:srgbClr val="000000"/>
                </a:solidFill>
              </a:rPr>
              <a:t>，</a:t>
            </a:r>
            <a:r>
              <a:rPr lang="en-US" altLang="zh-CN" sz="2000" dirty="0">
                <a:solidFill>
                  <a:srgbClr val="000000"/>
                </a:solidFill>
              </a:rPr>
              <a:t>0BBH</a:t>
            </a:r>
            <a:r>
              <a:rPr lang="zh-CN" altLang="en-US" sz="2000" dirty="0">
                <a:solidFill>
                  <a:srgbClr val="000000"/>
                </a:solidFill>
              </a:rPr>
              <a:t>，</a:t>
            </a:r>
            <a:r>
              <a:rPr lang="en-US" altLang="zh-CN" sz="2000" dirty="0">
                <a:solidFill>
                  <a:srgbClr val="000000"/>
                </a:solidFill>
              </a:rPr>
              <a:t>7BH</a:t>
            </a:r>
            <a:r>
              <a:rPr lang="zh-CN" altLang="en-US" sz="2000" dirty="0">
                <a:solidFill>
                  <a:srgbClr val="000000"/>
                </a:solidFill>
              </a:rPr>
              <a:t>，</a:t>
            </a:r>
            <a:r>
              <a:rPr lang="en-US" altLang="zh-CN" sz="2000" dirty="0">
                <a:solidFill>
                  <a:srgbClr val="000000"/>
                </a:solidFill>
              </a:rPr>
              <a:t>0E7H</a:t>
            </a:r>
            <a:r>
              <a:rPr lang="zh-CN" altLang="en-US" sz="2000" dirty="0">
                <a:solidFill>
                  <a:srgbClr val="000000"/>
                </a:solidFill>
              </a:rPr>
              <a:t>，</a:t>
            </a:r>
            <a:r>
              <a:rPr lang="en-US" altLang="zh-CN" sz="2000" dirty="0">
                <a:solidFill>
                  <a:srgbClr val="000000"/>
                </a:solidFill>
              </a:rPr>
              <a:t>0D7H</a:t>
            </a:r>
            <a:r>
              <a:rPr lang="zh-CN" altLang="en-US" sz="2000" dirty="0">
                <a:solidFill>
                  <a:srgbClr val="000000"/>
                </a:solidFill>
              </a:rPr>
              <a:t>，</a:t>
            </a:r>
            <a:r>
              <a:rPr lang="en-US" altLang="zh-CN" sz="2000" dirty="0">
                <a:solidFill>
                  <a:srgbClr val="000000"/>
                </a:solidFill>
              </a:rPr>
              <a:t>0B7H</a:t>
            </a:r>
            <a:r>
              <a:rPr lang="zh-CN" altLang="en-US" sz="2000" dirty="0">
                <a:solidFill>
                  <a:srgbClr val="000000"/>
                </a:solidFill>
              </a:rPr>
              <a:t>，</a:t>
            </a:r>
            <a:r>
              <a:rPr lang="en-US" altLang="zh-CN" sz="2000" dirty="0">
                <a:solidFill>
                  <a:srgbClr val="000000"/>
                </a:solidFill>
              </a:rPr>
              <a:t>77H</a:t>
            </a:r>
          </a:p>
          <a:p>
            <a:pPr lvl="0" algn="l"/>
            <a:r>
              <a:rPr lang="en-US" altLang="zh-CN" sz="2000" dirty="0">
                <a:solidFill>
                  <a:srgbClr val="000000"/>
                </a:solidFill>
              </a:rPr>
              <a:t>DISPCODE</a:t>
            </a:r>
            <a:r>
              <a:rPr lang="zh-CN" altLang="en-US" sz="2000" dirty="0">
                <a:solidFill>
                  <a:srgbClr val="000000"/>
                </a:solidFill>
              </a:rPr>
              <a:t>：</a:t>
            </a:r>
            <a:r>
              <a:rPr lang="en-US" altLang="zh-CN" sz="2000" dirty="0">
                <a:solidFill>
                  <a:srgbClr val="000000"/>
                </a:solidFill>
              </a:rPr>
              <a:t>DB 3FH</a:t>
            </a:r>
            <a:r>
              <a:rPr lang="zh-CN" altLang="en-US" sz="2000" dirty="0">
                <a:solidFill>
                  <a:srgbClr val="000000"/>
                </a:solidFill>
              </a:rPr>
              <a:t>，</a:t>
            </a:r>
            <a:r>
              <a:rPr lang="en-US" altLang="zh-CN" sz="2000" dirty="0">
                <a:solidFill>
                  <a:srgbClr val="000000"/>
                </a:solidFill>
              </a:rPr>
              <a:t>06H</a:t>
            </a:r>
            <a:r>
              <a:rPr lang="zh-CN" altLang="en-US" sz="2000" dirty="0">
                <a:solidFill>
                  <a:srgbClr val="000000"/>
                </a:solidFill>
              </a:rPr>
              <a:t>，</a:t>
            </a:r>
            <a:r>
              <a:rPr lang="en-US" altLang="zh-CN" sz="2000" dirty="0">
                <a:solidFill>
                  <a:srgbClr val="000000"/>
                </a:solidFill>
              </a:rPr>
              <a:t>5BH</a:t>
            </a:r>
            <a:r>
              <a:rPr lang="zh-CN" altLang="en-US" sz="2000" dirty="0">
                <a:solidFill>
                  <a:srgbClr val="000000"/>
                </a:solidFill>
              </a:rPr>
              <a:t>，</a:t>
            </a:r>
            <a:r>
              <a:rPr lang="en-US" altLang="zh-CN" sz="2000" dirty="0">
                <a:solidFill>
                  <a:srgbClr val="000000"/>
                </a:solidFill>
              </a:rPr>
              <a:t>4FH</a:t>
            </a:r>
            <a:r>
              <a:rPr lang="zh-CN" altLang="en-US" sz="2000" dirty="0">
                <a:solidFill>
                  <a:srgbClr val="000000"/>
                </a:solidFill>
              </a:rPr>
              <a:t>，</a:t>
            </a:r>
            <a:r>
              <a:rPr lang="en-US" altLang="zh-CN" sz="2000" dirty="0">
                <a:solidFill>
                  <a:srgbClr val="000000"/>
                </a:solidFill>
              </a:rPr>
              <a:t>66H</a:t>
            </a:r>
            <a:r>
              <a:rPr lang="zh-CN" altLang="en-US" sz="2000" dirty="0">
                <a:solidFill>
                  <a:srgbClr val="000000"/>
                </a:solidFill>
              </a:rPr>
              <a:t>，</a:t>
            </a:r>
            <a:r>
              <a:rPr lang="en-US" altLang="zh-CN" sz="2000" dirty="0">
                <a:solidFill>
                  <a:srgbClr val="000000"/>
                </a:solidFill>
              </a:rPr>
              <a:t>6DH</a:t>
            </a:r>
            <a:r>
              <a:rPr lang="zh-CN" altLang="en-US" sz="2000" dirty="0">
                <a:solidFill>
                  <a:srgbClr val="000000"/>
                </a:solidFill>
              </a:rPr>
              <a:t>，</a:t>
            </a:r>
            <a:r>
              <a:rPr lang="en-US" altLang="zh-CN" sz="2000" dirty="0">
                <a:solidFill>
                  <a:srgbClr val="000000"/>
                </a:solidFill>
              </a:rPr>
              <a:t>7DH</a:t>
            </a:r>
            <a:r>
              <a:rPr lang="zh-CN" altLang="en-US" sz="2000" dirty="0">
                <a:solidFill>
                  <a:srgbClr val="000000"/>
                </a:solidFill>
              </a:rPr>
              <a:t>，</a:t>
            </a:r>
            <a:r>
              <a:rPr lang="en-US" altLang="zh-CN" sz="2000" dirty="0">
                <a:solidFill>
                  <a:srgbClr val="000000"/>
                </a:solidFill>
              </a:rPr>
              <a:t>07H</a:t>
            </a:r>
            <a:r>
              <a:rPr lang="zh-CN" altLang="en-US" sz="2000" dirty="0">
                <a:solidFill>
                  <a:srgbClr val="000000"/>
                </a:solidFill>
              </a:rPr>
              <a:t>，</a:t>
            </a:r>
            <a:r>
              <a:rPr lang="en-US" altLang="zh-CN" sz="2000" dirty="0">
                <a:solidFill>
                  <a:srgbClr val="000000"/>
                </a:solidFill>
              </a:rPr>
              <a:t>7FH</a:t>
            </a:r>
          </a:p>
          <a:p>
            <a:pPr lvl="0" algn="l"/>
            <a:r>
              <a:rPr lang="en-US" altLang="zh-CN" sz="2000" dirty="0">
                <a:solidFill>
                  <a:srgbClr val="000000"/>
                </a:solidFill>
              </a:rPr>
              <a:t>   	</a:t>
            </a:r>
            <a:r>
              <a:rPr lang="en-US" altLang="zh-CN" sz="2000" dirty="0" smtClean="0">
                <a:solidFill>
                  <a:srgbClr val="000000"/>
                </a:solidFill>
              </a:rPr>
              <a:t>         DB </a:t>
            </a:r>
            <a:r>
              <a:rPr lang="en-US" altLang="zh-CN" sz="2000" dirty="0">
                <a:solidFill>
                  <a:srgbClr val="000000"/>
                </a:solidFill>
              </a:rPr>
              <a:t>6FH</a:t>
            </a:r>
            <a:r>
              <a:rPr lang="zh-CN" altLang="en-US" sz="2000" dirty="0">
                <a:solidFill>
                  <a:srgbClr val="000000"/>
                </a:solidFill>
              </a:rPr>
              <a:t>，</a:t>
            </a:r>
            <a:r>
              <a:rPr lang="en-US" altLang="zh-CN" sz="2000" dirty="0">
                <a:solidFill>
                  <a:srgbClr val="000000"/>
                </a:solidFill>
              </a:rPr>
              <a:t>77H</a:t>
            </a:r>
            <a:r>
              <a:rPr lang="zh-CN" altLang="en-US" sz="2000" dirty="0">
                <a:solidFill>
                  <a:srgbClr val="000000"/>
                </a:solidFill>
              </a:rPr>
              <a:t>，</a:t>
            </a:r>
            <a:r>
              <a:rPr lang="en-US" altLang="zh-CN" sz="2000" dirty="0">
                <a:solidFill>
                  <a:srgbClr val="000000"/>
                </a:solidFill>
              </a:rPr>
              <a:t>7CH</a:t>
            </a:r>
            <a:r>
              <a:rPr lang="zh-CN" altLang="en-US" sz="2000" dirty="0">
                <a:solidFill>
                  <a:srgbClr val="000000"/>
                </a:solidFill>
              </a:rPr>
              <a:t>，</a:t>
            </a:r>
            <a:r>
              <a:rPr lang="en-US" altLang="zh-CN" sz="2000" dirty="0">
                <a:solidFill>
                  <a:srgbClr val="000000"/>
                </a:solidFill>
              </a:rPr>
              <a:t>39H</a:t>
            </a:r>
            <a:r>
              <a:rPr lang="zh-CN" altLang="en-US" sz="2000" dirty="0">
                <a:solidFill>
                  <a:srgbClr val="000000"/>
                </a:solidFill>
              </a:rPr>
              <a:t>，</a:t>
            </a:r>
            <a:r>
              <a:rPr lang="en-US" altLang="zh-CN" sz="2000" dirty="0">
                <a:solidFill>
                  <a:srgbClr val="000000"/>
                </a:solidFill>
              </a:rPr>
              <a:t>5EH</a:t>
            </a:r>
            <a:r>
              <a:rPr lang="zh-CN" altLang="en-US" sz="2000" dirty="0">
                <a:solidFill>
                  <a:srgbClr val="000000"/>
                </a:solidFill>
              </a:rPr>
              <a:t>，</a:t>
            </a:r>
            <a:r>
              <a:rPr lang="en-US" altLang="zh-CN" sz="2000" dirty="0">
                <a:solidFill>
                  <a:srgbClr val="000000"/>
                </a:solidFill>
              </a:rPr>
              <a:t>79H</a:t>
            </a:r>
            <a:r>
              <a:rPr lang="zh-CN" altLang="en-US" sz="2000" dirty="0">
                <a:solidFill>
                  <a:srgbClr val="000000"/>
                </a:solidFill>
              </a:rPr>
              <a:t>，</a:t>
            </a:r>
            <a:r>
              <a:rPr lang="en-US" altLang="zh-CN" sz="2000" dirty="0">
                <a:solidFill>
                  <a:srgbClr val="000000"/>
                </a:solidFill>
              </a:rPr>
              <a:t>71H</a:t>
            </a:r>
            <a:r>
              <a:rPr lang="zh-CN" altLang="en-US" sz="2000" dirty="0">
                <a:solidFill>
                  <a:srgbClr val="000000"/>
                </a:solidFill>
              </a:rPr>
              <a:t>，</a:t>
            </a:r>
            <a:r>
              <a:rPr lang="en-US" altLang="zh-CN" sz="2000" dirty="0">
                <a:solidFill>
                  <a:srgbClr val="000000"/>
                </a:solidFill>
              </a:rPr>
              <a:t>73H</a:t>
            </a:r>
            <a:r>
              <a:rPr lang="zh-CN" altLang="en-US" sz="2000" dirty="0">
                <a:solidFill>
                  <a:srgbClr val="000000"/>
                </a:solidFill>
              </a:rPr>
              <a:t>，</a:t>
            </a:r>
            <a:r>
              <a:rPr lang="en-US" altLang="zh-CN" sz="2000" dirty="0">
                <a:solidFill>
                  <a:srgbClr val="000000"/>
                </a:solidFill>
              </a:rPr>
              <a:t>31H</a:t>
            </a:r>
          </a:p>
          <a:p>
            <a:pPr lvl="0" algn="l"/>
            <a:r>
              <a:rPr lang="en-US" altLang="zh-CN" sz="2000" dirty="0">
                <a:solidFill>
                  <a:srgbClr val="000000"/>
                </a:solidFill>
              </a:rPr>
              <a:t>   	</a:t>
            </a:r>
            <a:r>
              <a:rPr lang="en-US" altLang="zh-CN" sz="2000" dirty="0" smtClean="0">
                <a:solidFill>
                  <a:srgbClr val="000000"/>
                </a:solidFill>
              </a:rPr>
              <a:t>         END</a:t>
            </a:r>
            <a:endParaRPr lang="en-US" altLang="zh-CN" sz="2000" dirty="0">
              <a:solidFill>
                <a:srgbClr val="000000"/>
              </a:solidFill>
            </a:endParaRPr>
          </a:p>
        </p:txBody>
      </p:sp>
    </p:spTree>
    <p:extLst>
      <p:ext uri="{BB962C8B-B14F-4D97-AF65-F5344CB8AC3E}">
        <p14:creationId xmlns:p14="http://schemas.microsoft.com/office/powerpoint/2010/main" val="3602705243"/>
      </p:ext>
    </p:extLst>
  </p:cSld>
  <p:clrMapOvr>
    <a:masterClrMapping/>
  </p:clrMapOvr>
  <p:transition>
    <p:random/>
    <p:sndAc>
      <p:stSnd>
        <p:snd r:embed="rId2" name="camera.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53</a:t>
            </a:fld>
            <a:endParaRPr lang="en-US" altLang="zh-CN" dirty="0"/>
          </a:p>
        </p:txBody>
      </p:sp>
      <p:sp>
        <p:nvSpPr>
          <p:cNvPr id="4" name="矩形 3"/>
          <p:cNvSpPr/>
          <p:nvPr/>
        </p:nvSpPr>
        <p:spPr>
          <a:xfrm>
            <a:off x="0" y="614680"/>
            <a:ext cx="9258300" cy="5324535"/>
          </a:xfrm>
          <a:prstGeom prst="rect">
            <a:avLst/>
          </a:prstGeom>
        </p:spPr>
        <p:txBody>
          <a:bodyPr wrap="square">
            <a:spAutoFit/>
          </a:bodyPr>
          <a:lstStyle/>
          <a:p>
            <a:pPr algn="l"/>
            <a:r>
              <a:rPr lang="en-US" altLang="zh-CN" sz="2000" dirty="0"/>
              <a:t>*C51</a:t>
            </a:r>
            <a:r>
              <a:rPr lang="zh-CN" altLang="en-US" sz="2000" dirty="0"/>
              <a:t>源程序：</a:t>
            </a:r>
          </a:p>
          <a:p>
            <a:pPr algn="l"/>
            <a:r>
              <a:rPr lang="en-US" altLang="zh-CN" sz="2000" dirty="0"/>
              <a:t>#include &lt;reg51.h&gt;</a:t>
            </a:r>
          </a:p>
          <a:p>
            <a:pPr algn="l"/>
            <a:r>
              <a:rPr lang="en-US" altLang="zh-CN" sz="2000" dirty="0"/>
              <a:t>#define </a:t>
            </a:r>
            <a:r>
              <a:rPr lang="en-US" altLang="zh-CN" sz="2000" dirty="0" err="1"/>
              <a:t>uchar</a:t>
            </a:r>
            <a:r>
              <a:rPr lang="en-US" altLang="zh-CN" sz="2000" dirty="0"/>
              <a:t> unsigned char</a:t>
            </a:r>
          </a:p>
          <a:p>
            <a:pPr algn="l"/>
            <a:r>
              <a:rPr lang="en-US" altLang="zh-CN" sz="2000" dirty="0"/>
              <a:t>#define </a:t>
            </a:r>
            <a:r>
              <a:rPr lang="en-US" altLang="zh-CN" sz="2000" dirty="0" err="1"/>
              <a:t>uint</a:t>
            </a:r>
            <a:r>
              <a:rPr lang="en-US" altLang="zh-CN" sz="2000" dirty="0"/>
              <a:t> unsigned </a:t>
            </a:r>
            <a:r>
              <a:rPr lang="en-US" altLang="zh-CN" sz="2000" dirty="0" err="1"/>
              <a:t>int</a:t>
            </a:r>
            <a:endParaRPr lang="en-US" altLang="zh-CN" sz="2000" dirty="0"/>
          </a:p>
          <a:p>
            <a:pPr algn="l"/>
            <a:r>
              <a:rPr lang="en-US" altLang="zh-CN" sz="2000" dirty="0" err="1"/>
              <a:t>sfr</a:t>
            </a:r>
            <a:r>
              <a:rPr lang="en-US" altLang="zh-CN" sz="2000" dirty="0"/>
              <a:t> KEY = 0x90</a:t>
            </a:r>
            <a:r>
              <a:rPr lang="zh-CN" altLang="en-US" sz="2000" dirty="0"/>
              <a:t>；                	</a:t>
            </a:r>
            <a:r>
              <a:rPr lang="en-US" altLang="zh-CN" sz="2000" dirty="0" smtClean="0"/>
              <a:t>/* </a:t>
            </a:r>
            <a:r>
              <a:rPr lang="zh-CN" altLang="en-US" sz="2000" dirty="0"/>
              <a:t>定义</a:t>
            </a:r>
            <a:r>
              <a:rPr lang="en-US" altLang="zh-CN" sz="2000" dirty="0"/>
              <a:t>P1</a:t>
            </a:r>
            <a:r>
              <a:rPr lang="zh-CN" altLang="en-US" sz="2000" dirty="0"/>
              <a:t>口为键盘接口 *</a:t>
            </a:r>
            <a:r>
              <a:rPr lang="en-US" altLang="zh-CN" sz="2000" dirty="0"/>
              <a:t>/</a:t>
            </a:r>
          </a:p>
          <a:p>
            <a:pPr algn="l"/>
            <a:r>
              <a:rPr lang="en-US" altLang="zh-CN" sz="2000" dirty="0" err="1"/>
              <a:t>uchar</a:t>
            </a:r>
            <a:r>
              <a:rPr lang="en-US" altLang="zh-CN" sz="2000" dirty="0"/>
              <a:t> code </a:t>
            </a:r>
            <a:r>
              <a:rPr lang="en-US" altLang="zh-CN" sz="2000" dirty="0" err="1"/>
              <a:t>KeyTab</a:t>
            </a:r>
            <a:r>
              <a:rPr lang="en-US" altLang="zh-CN" sz="2000" dirty="0"/>
              <a:t>[] = {0xEE</a:t>
            </a:r>
            <a:r>
              <a:rPr lang="zh-CN" altLang="en-US" sz="2000" dirty="0"/>
              <a:t>，</a:t>
            </a:r>
            <a:r>
              <a:rPr lang="en-US" altLang="zh-CN" sz="2000" dirty="0"/>
              <a:t>0xDE</a:t>
            </a:r>
            <a:r>
              <a:rPr lang="zh-CN" altLang="en-US" sz="2000" dirty="0"/>
              <a:t>，</a:t>
            </a:r>
            <a:r>
              <a:rPr lang="en-US" altLang="zh-CN" sz="2000" dirty="0"/>
              <a:t>0xBE</a:t>
            </a:r>
            <a:r>
              <a:rPr lang="zh-CN" altLang="en-US" sz="2000" dirty="0"/>
              <a:t>，</a:t>
            </a:r>
            <a:r>
              <a:rPr lang="en-US" altLang="zh-CN" sz="2000" dirty="0"/>
              <a:t>0x7E</a:t>
            </a:r>
            <a:r>
              <a:rPr lang="zh-CN" altLang="en-US" sz="2000" dirty="0"/>
              <a:t>，</a:t>
            </a:r>
            <a:r>
              <a:rPr lang="en-US" altLang="zh-CN" sz="2000" dirty="0"/>
              <a:t>0xED</a:t>
            </a:r>
            <a:r>
              <a:rPr lang="zh-CN" altLang="en-US" sz="2000" dirty="0"/>
              <a:t>，</a:t>
            </a:r>
            <a:r>
              <a:rPr lang="en-US" altLang="zh-CN" sz="2000" dirty="0" smtClean="0"/>
              <a:t>0xDD</a:t>
            </a:r>
            <a:r>
              <a:rPr lang="zh-CN" altLang="en-US" sz="2000" dirty="0" smtClean="0"/>
              <a:t>，</a:t>
            </a:r>
            <a:r>
              <a:rPr lang="en-US" altLang="zh-CN" sz="2000" dirty="0" smtClean="0"/>
              <a:t>0xBD</a:t>
            </a:r>
            <a:r>
              <a:rPr lang="zh-CN" altLang="en-US" sz="2000" dirty="0"/>
              <a:t>，</a:t>
            </a:r>
            <a:r>
              <a:rPr lang="en-US" altLang="zh-CN" sz="2000" dirty="0"/>
              <a:t>0x7D</a:t>
            </a:r>
            <a:r>
              <a:rPr lang="zh-CN" altLang="en-US" sz="2000" dirty="0"/>
              <a:t>，</a:t>
            </a:r>
            <a:r>
              <a:rPr lang="en-US" altLang="zh-CN" sz="2000" dirty="0"/>
              <a:t>0xEB</a:t>
            </a:r>
            <a:r>
              <a:rPr lang="zh-CN" altLang="en-US" sz="2000" dirty="0"/>
              <a:t>，</a:t>
            </a:r>
            <a:r>
              <a:rPr lang="en-US" altLang="zh-CN" sz="2000" dirty="0"/>
              <a:t>0xDB</a:t>
            </a:r>
            <a:r>
              <a:rPr lang="zh-CN" altLang="en-US" sz="2000" dirty="0"/>
              <a:t>，</a:t>
            </a:r>
            <a:r>
              <a:rPr lang="en-US" altLang="zh-CN" sz="2000" dirty="0"/>
              <a:t>0xBB</a:t>
            </a:r>
            <a:r>
              <a:rPr lang="zh-CN" altLang="en-US" sz="2000" dirty="0"/>
              <a:t>，</a:t>
            </a:r>
            <a:r>
              <a:rPr lang="en-US" altLang="zh-CN" sz="2000" dirty="0"/>
              <a:t>0x7B</a:t>
            </a:r>
            <a:r>
              <a:rPr lang="zh-CN" altLang="en-US" sz="2000" dirty="0"/>
              <a:t>，</a:t>
            </a:r>
            <a:r>
              <a:rPr lang="en-US" altLang="zh-CN" sz="2000" dirty="0"/>
              <a:t>0xE7</a:t>
            </a:r>
            <a:r>
              <a:rPr lang="zh-CN" altLang="en-US" sz="2000" dirty="0"/>
              <a:t>，</a:t>
            </a:r>
            <a:r>
              <a:rPr lang="en-US" altLang="zh-CN" sz="2000" dirty="0"/>
              <a:t>0xD7</a:t>
            </a:r>
            <a:r>
              <a:rPr lang="zh-CN" altLang="en-US" sz="2000" dirty="0"/>
              <a:t>，</a:t>
            </a:r>
            <a:r>
              <a:rPr lang="en-US" altLang="zh-CN" sz="2000" dirty="0"/>
              <a:t>0xB7</a:t>
            </a:r>
            <a:r>
              <a:rPr lang="zh-CN" altLang="en-US" sz="2000" dirty="0"/>
              <a:t>，</a:t>
            </a:r>
            <a:r>
              <a:rPr lang="en-US" altLang="zh-CN" sz="2000" dirty="0"/>
              <a:t>0x77}</a:t>
            </a:r>
            <a:r>
              <a:rPr lang="zh-CN" altLang="en-US" sz="2000" dirty="0" smtClean="0"/>
              <a:t>；</a:t>
            </a:r>
            <a:r>
              <a:rPr lang="en-US" altLang="zh-CN" sz="2000" dirty="0"/>
              <a:t>/* </a:t>
            </a:r>
            <a:r>
              <a:rPr lang="zh-CN" altLang="en-US" sz="2000" dirty="0"/>
              <a:t>键值表 *</a:t>
            </a:r>
            <a:r>
              <a:rPr lang="en-US" altLang="zh-CN" sz="2000" dirty="0" smtClean="0"/>
              <a:t>/</a:t>
            </a:r>
            <a:endParaRPr lang="zh-CN" altLang="en-US" sz="2000" dirty="0"/>
          </a:p>
          <a:p>
            <a:pPr algn="l"/>
            <a:r>
              <a:rPr lang="en-US" altLang="zh-CN" sz="2000" dirty="0" err="1"/>
              <a:t>uchar</a:t>
            </a:r>
            <a:r>
              <a:rPr lang="en-US" altLang="zh-CN" sz="2000" dirty="0"/>
              <a:t> code CODE_P2[] = {0x3f</a:t>
            </a:r>
            <a:r>
              <a:rPr lang="zh-CN" altLang="en-US" sz="2000" dirty="0"/>
              <a:t>，</a:t>
            </a:r>
            <a:r>
              <a:rPr lang="en-US" altLang="zh-CN" sz="2000" dirty="0"/>
              <a:t>0x06</a:t>
            </a:r>
            <a:r>
              <a:rPr lang="zh-CN" altLang="en-US" sz="2000" dirty="0"/>
              <a:t>，</a:t>
            </a:r>
            <a:r>
              <a:rPr lang="en-US" altLang="zh-CN" sz="2000" dirty="0"/>
              <a:t>0x5b</a:t>
            </a:r>
            <a:r>
              <a:rPr lang="zh-CN" altLang="en-US" sz="2000" dirty="0"/>
              <a:t>，</a:t>
            </a:r>
            <a:r>
              <a:rPr lang="en-US" altLang="zh-CN" sz="2000" dirty="0"/>
              <a:t>0x4f</a:t>
            </a:r>
            <a:r>
              <a:rPr lang="zh-CN" altLang="en-US" sz="2000" dirty="0"/>
              <a:t>，</a:t>
            </a:r>
            <a:r>
              <a:rPr lang="en-US" altLang="zh-CN" sz="2000" dirty="0"/>
              <a:t>0x66</a:t>
            </a:r>
            <a:r>
              <a:rPr lang="zh-CN" altLang="en-US" sz="2000" dirty="0"/>
              <a:t>，</a:t>
            </a:r>
            <a:r>
              <a:rPr lang="en-US" altLang="zh-CN" sz="2000" dirty="0"/>
              <a:t>0x6d</a:t>
            </a:r>
            <a:r>
              <a:rPr lang="zh-CN" altLang="en-US" sz="2000" dirty="0" smtClean="0"/>
              <a:t>，</a:t>
            </a:r>
            <a:endParaRPr lang="en-US" altLang="zh-CN" sz="2000" dirty="0" smtClean="0"/>
          </a:p>
          <a:p>
            <a:pPr algn="l"/>
            <a:r>
              <a:rPr lang="en-US" altLang="zh-CN" sz="2000" dirty="0" smtClean="0"/>
              <a:t>0x7d</a:t>
            </a:r>
            <a:r>
              <a:rPr lang="zh-CN" altLang="en-US" sz="2000" dirty="0" smtClean="0"/>
              <a:t>，</a:t>
            </a:r>
            <a:r>
              <a:rPr lang="en-US" altLang="zh-CN" sz="2000" dirty="0" smtClean="0"/>
              <a:t>0x07</a:t>
            </a:r>
            <a:r>
              <a:rPr lang="zh-CN" altLang="en-US" sz="2000" dirty="0"/>
              <a:t>，</a:t>
            </a:r>
            <a:r>
              <a:rPr lang="en-US" altLang="zh-CN" sz="2000" dirty="0"/>
              <a:t>0x7f</a:t>
            </a:r>
            <a:r>
              <a:rPr lang="zh-CN" altLang="en-US" sz="2000" dirty="0"/>
              <a:t>，</a:t>
            </a:r>
            <a:r>
              <a:rPr lang="en-US" altLang="zh-CN" sz="2000" dirty="0"/>
              <a:t>0x6f</a:t>
            </a:r>
            <a:r>
              <a:rPr lang="zh-CN" altLang="en-US" sz="2000" dirty="0"/>
              <a:t>，</a:t>
            </a:r>
            <a:r>
              <a:rPr lang="en-US" altLang="zh-CN" sz="2000" dirty="0"/>
              <a:t>0x77</a:t>
            </a:r>
            <a:r>
              <a:rPr lang="zh-CN" altLang="en-US" sz="2000" dirty="0"/>
              <a:t>，</a:t>
            </a:r>
            <a:r>
              <a:rPr lang="en-US" altLang="zh-CN" sz="2000" dirty="0"/>
              <a:t>0x7c</a:t>
            </a:r>
            <a:r>
              <a:rPr lang="zh-CN" altLang="en-US" sz="2000" dirty="0"/>
              <a:t>，</a:t>
            </a:r>
            <a:r>
              <a:rPr lang="en-US" altLang="zh-CN" sz="2000" dirty="0"/>
              <a:t>0x39</a:t>
            </a:r>
            <a:r>
              <a:rPr lang="zh-CN" altLang="en-US" sz="2000" dirty="0"/>
              <a:t>，</a:t>
            </a:r>
            <a:r>
              <a:rPr lang="en-US" altLang="zh-CN" sz="2000" dirty="0"/>
              <a:t>0x5e</a:t>
            </a:r>
            <a:r>
              <a:rPr lang="zh-CN" altLang="en-US" sz="2000" dirty="0"/>
              <a:t>，</a:t>
            </a:r>
            <a:r>
              <a:rPr lang="en-US" altLang="zh-CN" sz="2000" dirty="0"/>
              <a:t>0x79</a:t>
            </a:r>
            <a:r>
              <a:rPr lang="zh-CN" altLang="en-US" sz="2000" dirty="0"/>
              <a:t>，</a:t>
            </a:r>
            <a:r>
              <a:rPr lang="en-US" altLang="zh-CN" sz="2000" dirty="0"/>
              <a:t>0x71</a:t>
            </a:r>
            <a:r>
              <a:rPr lang="zh-CN" altLang="en-US" sz="2000" dirty="0" smtClean="0"/>
              <a:t>，</a:t>
            </a:r>
            <a:endParaRPr lang="en-US" altLang="zh-CN" sz="2000" dirty="0" smtClean="0"/>
          </a:p>
          <a:p>
            <a:pPr algn="l"/>
            <a:r>
              <a:rPr lang="en-US" altLang="zh-CN" sz="2000" dirty="0" smtClean="0"/>
              <a:t>0x73</a:t>
            </a:r>
            <a:r>
              <a:rPr lang="zh-CN" altLang="en-US" sz="2000" dirty="0"/>
              <a:t>，</a:t>
            </a:r>
            <a:r>
              <a:rPr lang="en-US" altLang="zh-CN" sz="2000" dirty="0"/>
              <a:t>0x31</a:t>
            </a:r>
            <a:r>
              <a:rPr lang="en-US" altLang="zh-CN" sz="2000" dirty="0" smtClean="0"/>
              <a:t>}/* </a:t>
            </a:r>
            <a:r>
              <a:rPr lang="zh-CN" altLang="en-US" sz="2000" dirty="0"/>
              <a:t>字形表 *</a:t>
            </a:r>
            <a:r>
              <a:rPr lang="en-US" altLang="zh-CN" sz="2000" dirty="0" smtClean="0"/>
              <a:t>/</a:t>
            </a:r>
            <a:endParaRPr lang="zh-CN" altLang="en-US" sz="2000" dirty="0"/>
          </a:p>
          <a:p>
            <a:pPr algn="l"/>
            <a:r>
              <a:rPr lang="en-US" altLang="zh-CN" sz="2000" dirty="0"/>
              <a:t>void Delay(unsigned char a)   		</a:t>
            </a:r>
            <a:r>
              <a:rPr lang="en-US" altLang="zh-CN" sz="2000" dirty="0" smtClean="0"/>
              <a:t>/* </a:t>
            </a:r>
            <a:r>
              <a:rPr lang="zh-CN" altLang="en-US" sz="2000" dirty="0"/>
              <a:t>延时函数（单位为毫秒）*</a:t>
            </a:r>
            <a:r>
              <a:rPr lang="en-US" altLang="zh-CN" sz="2000" dirty="0"/>
              <a:t>/</a:t>
            </a:r>
          </a:p>
          <a:p>
            <a:pPr algn="l"/>
            <a:r>
              <a:rPr lang="en-US" altLang="zh-CN" sz="2000" dirty="0" smtClean="0"/>
              <a:t>{unsigned </a:t>
            </a:r>
            <a:r>
              <a:rPr lang="en-US" altLang="zh-CN" sz="2000" dirty="0"/>
              <a:t>char </a:t>
            </a:r>
            <a:r>
              <a:rPr lang="en-US" altLang="zh-CN" sz="2000" dirty="0" err="1"/>
              <a:t>i</a:t>
            </a:r>
            <a:r>
              <a:rPr lang="zh-CN" altLang="en-US" sz="2000" dirty="0"/>
              <a:t>；</a:t>
            </a:r>
          </a:p>
          <a:p>
            <a:pPr algn="l"/>
            <a:r>
              <a:rPr lang="zh-CN" altLang="en-US" sz="2000" dirty="0" smtClean="0"/>
              <a:t>   </a:t>
            </a:r>
            <a:r>
              <a:rPr lang="en-US" altLang="zh-CN" sz="2000" dirty="0" smtClean="0"/>
              <a:t>while</a:t>
            </a:r>
            <a:r>
              <a:rPr lang="en-US" altLang="zh-CN" sz="2000" dirty="0"/>
              <a:t>( --a != 0)</a:t>
            </a:r>
          </a:p>
          <a:p>
            <a:pPr algn="l"/>
            <a:r>
              <a:rPr lang="en-US" altLang="zh-CN" sz="2000" dirty="0" smtClean="0"/>
              <a:t>     {</a:t>
            </a:r>
            <a:endParaRPr lang="en-US" altLang="zh-CN" sz="2000" dirty="0"/>
          </a:p>
          <a:p>
            <a:pPr algn="l"/>
            <a:r>
              <a:rPr lang="en-US" altLang="zh-CN" sz="2000" dirty="0"/>
              <a:t>	</a:t>
            </a:r>
            <a:r>
              <a:rPr lang="en-US" altLang="zh-CN" sz="2000" dirty="0" smtClean="0"/>
              <a:t>for(</a:t>
            </a:r>
            <a:r>
              <a:rPr lang="en-US" altLang="zh-CN" sz="2000" dirty="0" err="1" smtClean="0"/>
              <a:t>i</a:t>
            </a:r>
            <a:r>
              <a:rPr lang="en-US" altLang="zh-CN" sz="2000" dirty="0" smtClean="0"/>
              <a:t> </a:t>
            </a:r>
            <a:r>
              <a:rPr lang="en-US" altLang="zh-CN" sz="2000" dirty="0"/>
              <a:t>= 0</a:t>
            </a:r>
            <a:r>
              <a:rPr lang="zh-CN" altLang="en-US" sz="2000" dirty="0"/>
              <a:t>；</a:t>
            </a:r>
            <a:r>
              <a:rPr lang="en-US" altLang="zh-CN" sz="2000" dirty="0" err="1"/>
              <a:t>i</a:t>
            </a:r>
            <a:r>
              <a:rPr lang="en-US" altLang="zh-CN" sz="2000" dirty="0"/>
              <a:t> &lt; 125</a:t>
            </a:r>
            <a:r>
              <a:rPr lang="zh-CN" altLang="en-US" sz="2000" dirty="0"/>
              <a:t>；</a:t>
            </a:r>
            <a:r>
              <a:rPr lang="en-US" altLang="zh-CN" sz="2000" dirty="0" err="1"/>
              <a:t>i</a:t>
            </a:r>
            <a:r>
              <a:rPr lang="en-US" altLang="zh-CN" sz="2000" dirty="0"/>
              <a:t>++)</a:t>
            </a:r>
            <a:r>
              <a:rPr lang="zh-CN" altLang="en-US" sz="2000" dirty="0"/>
              <a:t>；  		</a:t>
            </a:r>
          </a:p>
          <a:p>
            <a:pPr algn="l"/>
            <a:r>
              <a:rPr lang="zh-CN" altLang="en-US" sz="2000" dirty="0" smtClean="0"/>
              <a:t>       </a:t>
            </a:r>
            <a:r>
              <a:rPr lang="en-US" altLang="zh-CN" sz="2000" dirty="0" smtClean="0"/>
              <a:t>} </a:t>
            </a:r>
            <a:r>
              <a:rPr lang="en-US" altLang="zh-CN" sz="2000" dirty="0"/>
              <a:t>							</a:t>
            </a:r>
          </a:p>
          <a:p>
            <a:pPr algn="l"/>
            <a:r>
              <a:rPr lang="en-US" altLang="zh-CN" sz="2000" dirty="0" smtClean="0"/>
              <a:t>}</a:t>
            </a:r>
            <a:endParaRPr lang="en-US" altLang="zh-CN" sz="2000" dirty="0"/>
          </a:p>
        </p:txBody>
      </p:sp>
    </p:spTree>
    <p:extLst>
      <p:ext uri="{BB962C8B-B14F-4D97-AF65-F5344CB8AC3E}">
        <p14:creationId xmlns:p14="http://schemas.microsoft.com/office/powerpoint/2010/main" val="2548302620"/>
      </p:ext>
    </p:extLst>
  </p:cSld>
  <p:clrMapOvr>
    <a:masterClrMapping/>
  </p:clrMapOvr>
  <p:transition>
    <p:random/>
    <p:sndAc>
      <p:stSnd>
        <p:snd r:embed="rId2" name="camera.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54</a:t>
            </a:fld>
            <a:endParaRPr lang="en-US" altLang="zh-CN" dirty="0"/>
          </a:p>
        </p:txBody>
      </p:sp>
      <p:sp>
        <p:nvSpPr>
          <p:cNvPr id="4" name="矩形 3"/>
          <p:cNvSpPr/>
          <p:nvPr/>
        </p:nvSpPr>
        <p:spPr>
          <a:xfrm>
            <a:off x="0" y="543589"/>
            <a:ext cx="9144000" cy="6247864"/>
          </a:xfrm>
          <a:prstGeom prst="rect">
            <a:avLst/>
          </a:prstGeom>
        </p:spPr>
        <p:txBody>
          <a:bodyPr wrap="square">
            <a:spAutoFit/>
          </a:bodyPr>
          <a:lstStyle/>
          <a:p>
            <a:pPr lvl="0" algn="l"/>
            <a:r>
              <a:rPr lang="en-US" altLang="zh-CN" sz="2000" dirty="0">
                <a:solidFill>
                  <a:srgbClr val="000000"/>
                </a:solidFill>
              </a:rPr>
              <a:t>Key ( )                			/* </a:t>
            </a:r>
            <a:r>
              <a:rPr lang="zh-CN" altLang="en-US" sz="2000" dirty="0">
                <a:solidFill>
                  <a:srgbClr val="000000"/>
                </a:solidFill>
              </a:rPr>
              <a:t>键盘处理函数 *</a:t>
            </a:r>
            <a:r>
              <a:rPr lang="en-US" altLang="zh-CN" sz="2000" dirty="0">
                <a:solidFill>
                  <a:srgbClr val="000000"/>
                </a:solidFill>
              </a:rPr>
              <a:t>/</a:t>
            </a:r>
          </a:p>
          <a:p>
            <a:pPr lvl="0" algn="l"/>
            <a:r>
              <a:rPr lang="en-US" altLang="zh-CN" sz="2000" dirty="0">
                <a:solidFill>
                  <a:srgbClr val="000000"/>
                </a:solidFill>
              </a:rPr>
              <a:t>{</a:t>
            </a:r>
          </a:p>
          <a:p>
            <a:pPr lvl="0" algn="l"/>
            <a:r>
              <a:rPr lang="en-US" altLang="zh-CN" sz="2000" dirty="0">
                <a:solidFill>
                  <a:srgbClr val="000000"/>
                </a:solidFill>
              </a:rPr>
              <a:t>   </a:t>
            </a:r>
            <a:r>
              <a:rPr lang="en-US" altLang="zh-CN" sz="2000" dirty="0" err="1">
                <a:solidFill>
                  <a:srgbClr val="000000"/>
                </a:solidFill>
              </a:rPr>
              <a:t>uchar</a:t>
            </a:r>
            <a:r>
              <a:rPr lang="en-US" altLang="zh-CN" sz="2000" dirty="0">
                <a:solidFill>
                  <a:srgbClr val="000000"/>
                </a:solidFill>
              </a:rPr>
              <a:t> a</a:t>
            </a:r>
            <a:r>
              <a:rPr lang="zh-CN" altLang="en-US" sz="2000" dirty="0">
                <a:solidFill>
                  <a:srgbClr val="000000"/>
                </a:solidFill>
              </a:rPr>
              <a:t>，</a:t>
            </a:r>
            <a:r>
              <a:rPr lang="en-US" altLang="zh-CN" sz="2000" dirty="0">
                <a:solidFill>
                  <a:srgbClr val="000000"/>
                </a:solidFill>
              </a:rPr>
              <a:t>b</a:t>
            </a:r>
            <a:r>
              <a:rPr lang="zh-CN" altLang="en-US" sz="2000" dirty="0">
                <a:solidFill>
                  <a:srgbClr val="000000"/>
                </a:solidFill>
              </a:rPr>
              <a:t>，</a:t>
            </a:r>
            <a:r>
              <a:rPr lang="en-US" altLang="zh-CN" sz="2000" dirty="0">
                <a:solidFill>
                  <a:srgbClr val="000000"/>
                </a:solidFill>
              </a:rPr>
              <a:t>c</a:t>
            </a:r>
            <a:r>
              <a:rPr lang="zh-CN" altLang="en-US" sz="2000" dirty="0">
                <a:solidFill>
                  <a:srgbClr val="000000"/>
                </a:solidFill>
              </a:rPr>
              <a:t>，</a:t>
            </a:r>
            <a:r>
              <a:rPr lang="en-US" altLang="zh-CN" sz="2000" dirty="0" err="1">
                <a:solidFill>
                  <a:srgbClr val="000000"/>
                </a:solidFill>
              </a:rPr>
              <a:t>i</a:t>
            </a:r>
            <a:r>
              <a:rPr lang="zh-CN" altLang="en-US" sz="2000" dirty="0">
                <a:solidFill>
                  <a:srgbClr val="000000"/>
                </a:solidFill>
              </a:rPr>
              <a:t>；   			</a:t>
            </a:r>
            <a:r>
              <a:rPr lang="en-US" altLang="zh-CN" sz="2000" dirty="0">
                <a:solidFill>
                  <a:srgbClr val="000000"/>
                </a:solidFill>
              </a:rPr>
              <a:t>/*</a:t>
            </a:r>
            <a:r>
              <a:rPr lang="zh-CN" altLang="en-US" sz="2000" dirty="0">
                <a:solidFill>
                  <a:srgbClr val="000000"/>
                </a:solidFill>
              </a:rPr>
              <a:t>定义</a:t>
            </a:r>
            <a:r>
              <a:rPr lang="en-US" altLang="zh-CN" sz="2000" dirty="0">
                <a:solidFill>
                  <a:srgbClr val="000000"/>
                </a:solidFill>
              </a:rPr>
              <a:t>4</a:t>
            </a:r>
            <a:r>
              <a:rPr lang="zh-CN" altLang="en-US" sz="2000" dirty="0">
                <a:solidFill>
                  <a:srgbClr val="000000"/>
                </a:solidFill>
              </a:rPr>
              <a:t>个变量 *</a:t>
            </a:r>
            <a:r>
              <a:rPr lang="en-US" altLang="zh-CN" sz="2000" dirty="0">
                <a:solidFill>
                  <a:srgbClr val="000000"/>
                </a:solidFill>
              </a:rPr>
              <a:t>/</a:t>
            </a:r>
          </a:p>
          <a:p>
            <a:pPr lvl="0" algn="l"/>
            <a:r>
              <a:rPr lang="en-US" altLang="zh-CN" sz="2000" dirty="0">
                <a:solidFill>
                  <a:srgbClr val="000000"/>
                </a:solidFill>
              </a:rPr>
              <a:t>    KEY = 0x0f</a:t>
            </a:r>
            <a:r>
              <a:rPr lang="zh-CN" altLang="en-US" sz="2000" dirty="0">
                <a:solidFill>
                  <a:srgbClr val="000000"/>
                </a:solidFill>
              </a:rPr>
              <a:t>；      			</a:t>
            </a:r>
            <a:r>
              <a:rPr lang="en-US" altLang="zh-CN" sz="2000" dirty="0">
                <a:solidFill>
                  <a:srgbClr val="000000"/>
                </a:solidFill>
              </a:rPr>
              <a:t>/*</a:t>
            </a:r>
            <a:r>
              <a:rPr lang="zh-CN" altLang="en-US" sz="2000" dirty="0">
                <a:solidFill>
                  <a:srgbClr val="000000"/>
                </a:solidFill>
              </a:rPr>
              <a:t>置列线值全“</a:t>
            </a:r>
            <a:r>
              <a:rPr lang="en-US" altLang="zh-CN" sz="2000" dirty="0">
                <a:solidFill>
                  <a:srgbClr val="000000"/>
                </a:solidFill>
              </a:rPr>
              <a:t>0”</a:t>
            </a:r>
            <a:r>
              <a:rPr lang="zh-CN" altLang="en-US" sz="2000" dirty="0">
                <a:solidFill>
                  <a:srgbClr val="000000"/>
                </a:solidFill>
              </a:rPr>
              <a:t>行线值全“</a:t>
            </a:r>
            <a:r>
              <a:rPr lang="en-US" altLang="zh-CN" sz="2000" dirty="0">
                <a:solidFill>
                  <a:srgbClr val="000000"/>
                </a:solidFill>
              </a:rPr>
              <a:t>1” */</a:t>
            </a:r>
          </a:p>
          <a:p>
            <a:pPr lvl="0" algn="l"/>
            <a:r>
              <a:rPr lang="en-US" altLang="zh-CN" sz="2000" dirty="0">
                <a:solidFill>
                  <a:srgbClr val="000000"/>
                </a:solidFill>
              </a:rPr>
              <a:t>    if (KEY != 0x0f)    			/*</a:t>
            </a:r>
            <a:r>
              <a:rPr lang="zh-CN" altLang="en-US" sz="2000" dirty="0">
                <a:solidFill>
                  <a:srgbClr val="000000"/>
                </a:solidFill>
              </a:rPr>
              <a:t>输入行值若非全“</a:t>
            </a:r>
            <a:r>
              <a:rPr lang="en-US" altLang="zh-CN" sz="2000" dirty="0">
                <a:solidFill>
                  <a:srgbClr val="000000"/>
                </a:solidFill>
              </a:rPr>
              <a:t>1”</a:t>
            </a:r>
            <a:r>
              <a:rPr lang="zh-CN" altLang="en-US" sz="2000" dirty="0">
                <a:solidFill>
                  <a:srgbClr val="000000"/>
                </a:solidFill>
              </a:rPr>
              <a:t>则往下处理*</a:t>
            </a:r>
            <a:r>
              <a:rPr lang="en-US" altLang="zh-CN" sz="2000" dirty="0">
                <a:solidFill>
                  <a:srgbClr val="000000"/>
                </a:solidFill>
              </a:rPr>
              <a:t>/</a:t>
            </a:r>
          </a:p>
          <a:p>
            <a:pPr lvl="0" algn="l"/>
            <a:r>
              <a:rPr lang="en-US" altLang="zh-CN" sz="2000" dirty="0">
                <a:solidFill>
                  <a:srgbClr val="000000"/>
                </a:solidFill>
              </a:rPr>
              <a:t>	{Delay (10)</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延时</a:t>
            </a:r>
            <a:r>
              <a:rPr lang="en-US" altLang="zh-CN" sz="2000" dirty="0">
                <a:solidFill>
                  <a:srgbClr val="000000"/>
                </a:solidFill>
              </a:rPr>
              <a:t>10</a:t>
            </a:r>
            <a:r>
              <a:rPr lang="zh-CN" altLang="en-US" sz="2000" dirty="0">
                <a:solidFill>
                  <a:srgbClr val="000000"/>
                </a:solidFill>
              </a:rPr>
              <a:t>毫秒去抖 *</a:t>
            </a:r>
            <a:r>
              <a:rPr lang="en-US" altLang="zh-CN" sz="2000" dirty="0">
                <a:solidFill>
                  <a:srgbClr val="000000"/>
                </a:solidFill>
              </a:rPr>
              <a:t>/</a:t>
            </a:r>
          </a:p>
          <a:p>
            <a:pPr lvl="0" algn="l"/>
            <a:r>
              <a:rPr lang="en-US" altLang="zh-CN" sz="2000" dirty="0">
                <a:solidFill>
                  <a:srgbClr val="000000"/>
                </a:solidFill>
              </a:rPr>
              <a:t>	   if (KEY != 0x0f)   			/*</a:t>
            </a:r>
            <a:r>
              <a:rPr lang="zh-CN" altLang="en-US" sz="2000" dirty="0">
                <a:solidFill>
                  <a:srgbClr val="000000"/>
                </a:solidFill>
              </a:rPr>
              <a:t>确实有键按下则继续处理 *</a:t>
            </a:r>
            <a:r>
              <a:rPr lang="en-US" altLang="zh-CN" sz="2000" dirty="0">
                <a:solidFill>
                  <a:srgbClr val="000000"/>
                </a:solidFill>
              </a:rPr>
              <a:t>/</a:t>
            </a:r>
          </a:p>
          <a:p>
            <a:pPr lvl="0" algn="l"/>
            <a:r>
              <a:rPr lang="en-US" altLang="zh-CN" sz="2000" dirty="0">
                <a:solidFill>
                  <a:srgbClr val="000000"/>
                </a:solidFill>
              </a:rPr>
              <a:t>	      {</a:t>
            </a:r>
          </a:p>
          <a:p>
            <a:pPr lvl="0" algn="l"/>
            <a:r>
              <a:rPr lang="en-US" altLang="zh-CN" sz="2000" dirty="0">
                <a:solidFill>
                  <a:srgbClr val="000000"/>
                </a:solidFill>
              </a:rPr>
              <a:t>	         a = KEY</a:t>
            </a:r>
            <a:r>
              <a:rPr lang="zh-CN" altLang="en-US" sz="2000" dirty="0">
                <a:solidFill>
                  <a:srgbClr val="000000"/>
                </a:solidFill>
              </a:rPr>
              <a:t>；  		</a:t>
            </a:r>
            <a:r>
              <a:rPr lang="en-US" altLang="zh-CN" sz="2000" dirty="0" smtClean="0">
                <a:solidFill>
                  <a:srgbClr val="000000"/>
                </a:solidFill>
              </a:rPr>
              <a:t>/* </a:t>
            </a:r>
            <a:r>
              <a:rPr lang="zh-CN" altLang="en-US" sz="2000" dirty="0">
                <a:solidFill>
                  <a:srgbClr val="000000"/>
                </a:solidFill>
              </a:rPr>
              <a:t>行线键值存入变量</a:t>
            </a:r>
            <a:r>
              <a:rPr lang="en-US" altLang="zh-CN" sz="2000" dirty="0">
                <a:solidFill>
                  <a:srgbClr val="000000"/>
                </a:solidFill>
              </a:rPr>
              <a:t>a */</a:t>
            </a:r>
          </a:p>
          <a:p>
            <a:pPr lvl="0" algn="l"/>
            <a:r>
              <a:rPr lang="en-US" altLang="zh-CN" sz="2000" dirty="0">
                <a:solidFill>
                  <a:srgbClr val="000000"/>
                </a:solidFill>
              </a:rPr>
              <a:t>	       }</a:t>
            </a:r>
          </a:p>
          <a:p>
            <a:pPr lvl="0" algn="l"/>
            <a:r>
              <a:rPr lang="en-US" altLang="zh-CN" sz="2000" dirty="0">
                <a:solidFill>
                  <a:srgbClr val="000000"/>
                </a:solidFill>
              </a:rPr>
              <a:t>	</a:t>
            </a:r>
            <a:r>
              <a:rPr lang="en-US" altLang="zh-CN" sz="2000" dirty="0" smtClean="0">
                <a:solidFill>
                  <a:srgbClr val="000000"/>
                </a:solidFill>
              </a:rPr>
              <a:t>   KEY </a:t>
            </a:r>
            <a:r>
              <a:rPr lang="en-US" altLang="zh-CN" sz="2000" dirty="0">
                <a:solidFill>
                  <a:srgbClr val="000000"/>
                </a:solidFill>
              </a:rPr>
              <a:t>= 0xf0</a:t>
            </a:r>
            <a:r>
              <a:rPr lang="zh-CN" altLang="en-US" sz="2000" dirty="0">
                <a:solidFill>
                  <a:srgbClr val="000000"/>
                </a:solidFill>
              </a:rPr>
              <a:t>；    		</a:t>
            </a:r>
            <a:r>
              <a:rPr lang="en-US" altLang="zh-CN" sz="2000" dirty="0" smtClean="0">
                <a:solidFill>
                  <a:srgbClr val="000000"/>
                </a:solidFill>
              </a:rPr>
              <a:t>/*</a:t>
            </a:r>
            <a:r>
              <a:rPr lang="zh-CN" altLang="en-US" sz="2000" dirty="0">
                <a:solidFill>
                  <a:srgbClr val="000000"/>
                </a:solidFill>
              </a:rPr>
              <a:t>置列线值全“</a:t>
            </a:r>
            <a:r>
              <a:rPr lang="en-US" altLang="zh-CN" sz="2000" dirty="0">
                <a:solidFill>
                  <a:srgbClr val="000000"/>
                </a:solidFill>
              </a:rPr>
              <a:t>1”</a:t>
            </a:r>
            <a:r>
              <a:rPr lang="zh-CN" altLang="en-US" sz="2000" dirty="0">
                <a:solidFill>
                  <a:srgbClr val="000000"/>
                </a:solidFill>
              </a:rPr>
              <a:t>行线值全“</a:t>
            </a:r>
            <a:r>
              <a:rPr lang="en-US" altLang="zh-CN" sz="2000" dirty="0">
                <a:solidFill>
                  <a:srgbClr val="000000"/>
                </a:solidFill>
              </a:rPr>
              <a:t>0” */</a:t>
            </a:r>
          </a:p>
          <a:p>
            <a:pPr lvl="0" algn="l"/>
            <a:r>
              <a:rPr lang="en-US" altLang="zh-CN" sz="2000" dirty="0">
                <a:solidFill>
                  <a:srgbClr val="000000"/>
                </a:solidFill>
              </a:rPr>
              <a:t>	</a:t>
            </a:r>
            <a:r>
              <a:rPr lang="en-US" altLang="zh-CN" sz="2000" dirty="0" smtClean="0">
                <a:solidFill>
                  <a:srgbClr val="000000"/>
                </a:solidFill>
              </a:rPr>
              <a:t>   c </a:t>
            </a:r>
            <a:r>
              <a:rPr lang="en-US" altLang="zh-CN" sz="2000" dirty="0">
                <a:solidFill>
                  <a:srgbClr val="000000"/>
                </a:solidFill>
              </a:rPr>
              <a:t>= KEY</a:t>
            </a:r>
            <a:r>
              <a:rPr lang="zh-CN" altLang="en-US" sz="2000" dirty="0">
                <a:solidFill>
                  <a:srgbClr val="000000"/>
                </a:solidFill>
              </a:rPr>
              <a:t>；      			</a:t>
            </a:r>
            <a:r>
              <a:rPr lang="en-US" altLang="zh-CN" sz="2000" dirty="0">
                <a:solidFill>
                  <a:srgbClr val="000000"/>
                </a:solidFill>
              </a:rPr>
              <a:t>/*</a:t>
            </a:r>
            <a:r>
              <a:rPr lang="zh-CN" altLang="en-US" sz="2000" dirty="0">
                <a:solidFill>
                  <a:srgbClr val="000000"/>
                </a:solidFill>
              </a:rPr>
              <a:t>将第二次输入值存入变量</a:t>
            </a:r>
            <a:r>
              <a:rPr lang="en-US" altLang="zh-CN" sz="2000" dirty="0">
                <a:solidFill>
                  <a:srgbClr val="000000"/>
                </a:solidFill>
              </a:rPr>
              <a:t>c */</a:t>
            </a:r>
          </a:p>
          <a:p>
            <a:pPr lvl="0" algn="l"/>
            <a:r>
              <a:rPr lang="en-US" altLang="zh-CN" sz="2000" dirty="0">
                <a:solidFill>
                  <a:srgbClr val="000000"/>
                </a:solidFill>
              </a:rPr>
              <a:t>	</a:t>
            </a:r>
            <a:r>
              <a:rPr lang="en-US" altLang="zh-CN" sz="2000" dirty="0" smtClean="0">
                <a:solidFill>
                  <a:srgbClr val="000000"/>
                </a:solidFill>
              </a:rPr>
              <a:t>   a </a:t>
            </a:r>
            <a:r>
              <a:rPr lang="en-US" altLang="zh-CN" sz="2000" dirty="0">
                <a:solidFill>
                  <a:srgbClr val="000000"/>
                </a:solidFill>
              </a:rPr>
              <a:t>= </a:t>
            </a:r>
            <a:r>
              <a:rPr lang="en-US" altLang="zh-CN" sz="2000" dirty="0" err="1">
                <a:solidFill>
                  <a:srgbClr val="000000"/>
                </a:solidFill>
              </a:rPr>
              <a:t>a|c</a:t>
            </a:r>
            <a:r>
              <a:rPr lang="zh-CN" altLang="en-US" sz="2000" dirty="0">
                <a:solidFill>
                  <a:srgbClr val="000000"/>
                </a:solidFill>
              </a:rPr>
              <a:t>；        			</a:t>
            </a:r>
            <a:r>
              <a:rPr lang="en-US" altLang="zh-CN" sz="2000" dirty="0">
                <a:solidFill>
                  <a:srgbClr val="000000"/>
                </a:solidFill>
              </a:rPr>
              <a:t>/*</a:t>
            </a:r>
            <a:r>
              <a:rPr lang="zh-CN" altLang="en-US" sz="2000" dirty="0">
                <a:solidFill>
                  <a:srgbClr val="000000"/>
                </a:solidFill>
              </a:rPr>
              <a:t>将两个数据合并得到键值*</a:t>
            </a:r>
            <a:r>
              <a:rPr lang="en-US" altLang="zh-CN" sz="2000" dirty="0">
                <a:solidFill>
                  <a:srgbClr val="000000"/>
                </a:solidFill>
              </a:rPr>
              <a:t>/</a:t>
            </a:r>
          </a:p>
          <a:p>
            <a:pPr lvl="0" algn="l"/>
            <a:r>
              <a:rPr lang="en-US" altLang="zh-CN" sz="2000" dirty="0">
                <a:solidFill>
                  <a:srgbClr val="000000"/>
                </a:solidFill>
              </a:rPr>
              <a:t>	</a:t>
            </a:r>
            <a:r>
              <a:rPr lang="en-US" altLang="zh-CN" sz="2000" dirty="0" smtClean="0">
                <a:solidFill>
                  <a:srgbClr val="000000"/>
                </a:solidFill>
              </a:rPr>
              <a:t>  for(</a:t>
            </a:r>
            <a:r>
              <a:rPr lang="en-US" altLang="zh-CN" sz="2000" dirty="0" err="1" smtClean="0">
                <a:solidFill>
                  <a:srgbClr val="000000"/>
                </a:solidFill>
              </a:rPr>
              <a:t>i</a:t>
            </a:r>
            <a:r>
              <a:rPr lang="en-US" altLang="zh-CN" sz="2000" dirty="0" smtClean="0">
                <a:solidFill>
                  <a:srgbClr val="000000"/>
                </a:solidFill>
              </a:rPr>
              <a:t> </a:t>
            </a:r>
            <a:r>
              <a:rPr lang="en-US" altLang="zh-CN" sz="2000" dirty="0">
                <a:solidFill>
                  <a:srgbClr val="000000"/>
                </a:solidFill>
              </a:rPr>
              <a:t>= 0</a:t>
            </a:r>
            <a:r>
              <a:rPr lang="zh-CN" altLang="en-US" sz="2000" dirty="0">
                <a:solidFill>
                  <a:srgbClr val="000000"/>
                </a:solidFill>
              </a:rPr>
              <a:t>；</a:t>
            </a:r>
            <a:r>
              <a:rPr lang="en-US" altLang="zh-CN" sz="2000" dirty="0" err="1">
                <a:solidFill>
                  <a:srgbClr val="000000"/>
                </a:solidFill>
              </a:rPr>
              <a:t>i</a:t>
            </a:r>
            <a:r>
              <a:rPr lang="en-US" altLang="zh-CN" sz="2000" dirty="0">
                <a:solidFill>
                  <a:srgbClr val="000000"/>
                </a:solidFill>
              </a:rPr>
              <a:t>&lt;16</a:t>
            </a:r>
            <a:r>
              <a:rPr lang="zh-CN" altLang="en-US" sz="2000" dirty="0">
                <a:solidFill>
                  <a:srgbClr val="000000"/>
                </a:solidFill>
              </a:rPr>
              <a:t>；</a:t>
            </a:r>
            <a:r>
              <a:rPr lang="en-US" altLang="zh-CN" sz="2000" dirty="0" err="1">
                <a:solidFill>
                  <a:srgbClr val="000000"/>
                </a:solidFill>
              </a:rPr>
              <a:t>i</a:t>
            </a:r>
            <a:r>
              <a:rPr lang="en-US" altLang="zh-CN" sz="2000" dirty="0">
                <a:solidFill>
                  <a:srgbClr val="000000"/>
                </a:solidFill>
              </a:rPr>
              <a:t>++)      		/* </a:t>
            </a:r>
            <a:r>
              <a:rPr lang="zh-CN" altLang="en-US" sz="2000" dirty="0">
                <a:solidFill>
                  <a:srgbClr val="000000"/>
                </a:solidFill>
              </a:rPr>
              <a:t>通过查表比较获取键号*</a:t>
            </a:r>
            <a:r>
              <a:rPr lang="en-US" altLang="zh-CN" sz="2000" dirty="0">
                <a:solidFill>
                  <a:srgbClr val="000000"/>
                </a:solidFill>
              </a:rPr>
              <a:t>/</a:t>
            </a:r>
          </a:p>
          <a:p>
            <a:pPr lvl="0" algn="l"/>
            <a:r>
              <a:rPr lang="en-US" altLang="zh-CN" sz="2000" dirty="0">
                <a:solidFill>
                  <a:srgbClr val="000000"/>
                </a:solidFill>
              </a:rPr>
              <a:t>	</a:t>
            </a:r>
            <a:r>
              <a:rPr lang="en-US" altLang="zh-CN" sz="2000" dirty="0" smtClean="0">
                <a:solidFill>
                  <a:srgbClr val="000000"/>
                </a:solidFill>
              </a:rPr>
              <a:t>       if(a </a:t>
            </a:r>
            <a:r>
              <a:rPr lang="en-US" altLang="zh-CN" sz="2000" dirty="0">
                <a:solidFill>
                  <a:srgbClr val="000000"/>
                </a:solidFill>
              </a:rPr>
              <a:t>= = </a:t>
            </a:r>
            <a:r>
              <a:rPr lang="en-US" altLang="zh-CN" sz="2000" dirty="0" err="1">
                <a:solidFill>
                  <a:srgbClr val="000000"/>
                </a:solidFill>
              </a:rPr>
              <a:t>KeyTab</a:t>
            </a:r>
            <a:r>
              <a:rPr lang="en-US" altLang="zh-CN" sz="2000" dirty="0">
                <a:solidFill>
                  <a:srgbClr val="000000"/>
                </a:solidFill>
              </a:rPr>
              <a:t>[</a:t>
            </a:r>
            <a:r>
              <a:rPr lang="en-US" altLang="zh-CN" sz="2000" dirty="0" err="1">
                <a:solidFill>
                  <a:srgbClr val="000000"/>
                </a:solidFill>
              </a:rPr>
              <a:t>i</a:t>
            </a:r>
            <a:r>
              <a:rPr lang="en-US" altLang="zh-CN" sz="2000" dirty="0">
                <a:solidFill>
                  <a:srgbClr val="000000"/>
                </a:solidFill>
              </a:rPr>
              <a:t>])</a:t>
            </a:r>
          </a:p>
          <a:p>
            <a:pPr lvl="0" algn="l"/>
            <a:r>
              <a:rPr lang="en-US" altLang="zh-CN" sz="2000" dirty="0">
                <a:solidFill>
                  <a:srgbClr val="000000"/>
                </a:solidFill>
              </a:rPr>
              <a:t>		</a:t>
            </a:r>
            <a:r>
              <a:rPr lang="en-US" altLang="zh-CN" sz="2000" dirty="0" smtClean="0">
                <a:solidFill>
                  <a:srgbClr val="000000"/>
                </a:solidFill>
              </a:rPr>
              <a:t>b </a:t>
            </a:r>
            <a:r>
              <a:rPr lang="en-US" altLang="zh-CN" sz="2000" dirty="0">
                <a:solidFill>
                  <a:srgbClr val="000000"/>
                </a:solidFill>
              </a:rPr>
              <a:t>= CODE_P2[</a:t>
            </a:r>
            <a:r>
              <a:rPr lang="en-US" altLang="zh-CN" sz="2000" dirty="0" err="1">
                <a:solidFill>
                  <a:srgbClr val="000000"/>
                </a:solidFill>
              </a:rPr>
              <a:t>i</a:t>
            </a:r>
            <a:r>
              <a:rPr lang="en-US" altLang="zh-CN" sz="2000" dirty="0">
                <a:solidFill>
                  <a:srgbClr val="000000"/>
                </a:solidFill>
              </a:rPr>
              <a:t>]</a:t>
            </a:r>
            <a:r>
              <a:rPr lang="zh-CN" altLang="en-US" sz="2000" dirty="0">
                <a:solidFill>
                  <a:srgbClr val="000000"/>
                </a:solidFill>
              </a:rPr>
              <a:t>；	</a:t>
            </a:r>
            <a:r>
              <a:rPr lang="en-US" altLang="zh-CN" sz="2000" dirty="0">
                <a:solidFill>
                  <a:srgbClr val="000000"/>
                </a:solidFill>
              </a:rPr>
              <a:t>/* </a:t>
            </a:r>
            <a:r>
              <a:rPr lang="zh-CN" altLang="en-US" sz="2000" dirty="0">
                <a:solidFill>
                  <a:srgbClr val="000000"/>
                </a:solidFill>
              </a:rPr>
              <a:t>取出键号对应的字形码 *</a:t>
            </a:r>
            <a:r>
              <a:rPr lang="en-US" altLang="zh-CN" sz="2000" dirty="0">
                <a:solidFill>
                  <a:srgbClr val="000000"/>
                </a:solidFill>
              </a:rPr>
              <a:t>/</a:t>
            </a:r>
          </a:p>
          <a:p>
            <a:pPr lvl="0" algn="l"/>
            <a:r>
              <a:rPr lang="en-US" altLang="zh-CN" sz="2000" dirty="0">
                <a:solidFill>
                  <a:srgbClr val="000000"/>
                </a:solidFill>
              </a:rPr>
              <a:t>	</a:t>
            </a:r>
            <a:r>
              <a:rPr lang="en-US" altLang="zh-CN" sz="2000" dirty="0" smtClean="0">
                <a:solidFill>
                  <a:srgbClr val="000000"/>
                </a:solidFill>
              </a:rPr>
              <a:t>}</a:t>
            </a:r>
            <a:endParaRPr lang="en-US" altLang="zh-CN" sz="2000" dirty="0">
              <a:solidFill>
                <a:srgbClr val="000000"/>
              </a:solidFill>
            </a:endParaRPr>
          </a:p>
          <a:p>
            <a:pPr lvl="0" algn="l"/>
            <a:r>
              <a:rPr lang="en-US" altLang="zh-CN" sz="2000" dirty="0">
                <a:solidFill>
                  <a:srgbClr val="000000"/>
                </a:solidFill>
              </a:rPr>
              <a:t>	</a:t>
            </a:r>
            <a:r>
              <a:rPr lang="en-US" altLang="zh-CN" sz="2000" dirty="0" smtClean="0">
                <a:solidFill>
                  <a:srgbClr val="000000"/>
                </a:solidFill>
              </a:rPr>
              <a:t>if(b</a:t>
            </a:r>
            <a:r>
              <a:rPr lang="en-US" altLang="zh-CN" sz="2000" dirty="0">
                <a:solidFill>
                  <a:srgbClr val="000000"/>
                </a:solidFill>
              </a:rPr>
              <a:t>!= 0x00)</a:t>
            </a:r>
          </a:p>
          <a:p>
            <a:pPr lvl="0" algn="l"/>
            <a:r>
              <a:rPr lang="en-US" altLang="zh-CN" sz="2000" dirty="0">
                <a:solidFill>
                  <a:srgbClr val="000000"/>
                </a:solidFill>
              </a:rPr>
              <a:t>	</a:t>
            </a:r>
            <a:r>
              <a:rPr lang="en-US" altLang="zh-CN" sz="2000" dirty="0" smtClean="0">
                <a:solidFill>
                  <a:srgbClr val="000000"/>
                </a:solidFill>
              </a:rPr>
              <a:t>return </a:t>
            </a:r>
            <a:r>
              <a:rPr lang="en-US" altLang="zh-CN" sz="2000" dirty="0">
                <a:solidFill>
                  <a:srgbClr val="000000"/>
                </a:solidFill>
              </a:rPr>
              <a:t>b</a:t>
            </a:r>
            <a:r>
              <a:rPr lang="zh-CN" altLang="en-US" sz="2000" dirty="0">
                <a:solidFill>
                  <a:srgbClr val="000000"/>
                </a:solidFill>
              </a:rPr>
              <a:t>；      		</a:t>
            </a:r>
            <a:r>
              <a:rPr lang="en-US" altLang="zh-CN" sz="2000" dirty="0" smtClean="0">
                <a:solidFill>
                  <a:srgbClr val="000000"/>
                </a:solidFill>
              </a:rPr>
              <a:t>/* </a:t>
            </a:r>
            <a:r>
              <a:rPr lang="zh-CN" altLang="en-US" sz="2000" dirty="0">
                <a:solidFill>
                  <a:srgbClr val="000000"/>
                </a:solidFill>
              </a:rPr>
              <a:t>有按键按下时返回对应的字形码 *</a:t>
            </a:r>
            <a:r>
              <a:rPr lang="en-US" altLang="zh-CN" sz="2000" dirty="0">
                <a:solidFill>
                  <a:srgbClr val="000000"/>
                </a:solidFill>
              </a:rPr>
              <a:t>/</a:t>
            </a:r>
          </a:p>
          <a:p>
            <a:pPr lvl="0" algn="l"/>
            <a:r>
              <a:rPr lang="en-US" altLang="zh-CN" sz="2000" dirty="0">
                <a:solidFill>
                  <a:srgbClr val="000000"/>
                </a:solidFill>
              </a:rPr>
              <a:t>		</a:t>
            </a:r>
          </a:p>
        </p:txBody>
      </p:sp>
    </p:spTree>
    <p:extLst>
      <p:ext uri="{BB962C8B-B14F-4D97-AF65-F5344CB8AC3E}">
        <p14:creationId xmlns:p14="http://schemas.microsoft.com/office/powerpoint/2010/main" val="2174522222"/>
      </p:ext>
    </p:extLst>
  </p:cSld>
  <p:clrMapOvr>
    <a:masterClrMapping/>
  </p:clrMapOvr>
  <p:transition>
    <p:random/>
    <p:sndAc>
      <p:stSnd>
        <p:snd r:embed="rId2" name="camera.wav"/>
      </p:stSnd>
    </p:sndAc>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55</a:t>
            </a:fld>
            <a:endParaRPr lang="en-US" altLang="zh-CN" dirty="0"/>
          </a:p>
        </p:txBody>
      </p:sp>
      <p:sp>
        <p:nvSpPr>
          <p:cNvPr id="4" name="矩形 3"/>
          <p:cNvSpPr/>
          <p:nvPr/>
        </p:nvSpPr>
        <p:spPr>
          <a:xfrm>
            <a:off x="0" y="620286"/>
            <a:ext cx="9144000" cy="2554545"/>
          </a:xfrm>
          <a:prstGeom prst="rect">
            <a:avLst/>
          </a:prstGeom>
        </p:spPr>
        <p:txBody>
          <a:bodyPr wrap="square">
            <a:spAutoFit/>
          </a:bodyPr>
          <a:lstStyle/>
          <a:p>
            <a:pPr lvl="0" algn="l"/>
            <a:r>
              <a:rPr lang="en-US" altLang="zh-CN" sz="2000" dirty="0" smtClean="0">
                <a:solidFill>
                  <a:srgbClr val="000000"/>
                </a:solidFill>
              </a:rPr>
              <a:t>                else</a:t>
            </a:r>
            <a:endParaRPr lang="en-US" altLang="zh-CN" sz="2000" dirty="0">
              <a:solidFill>
                <a:srgbClr val="000000"/>
              </a:solidFill>
            </a:endParaRPr>
          </a:p>
          <a:p>
            <a:pPr lvl="0" algn="l"/>
            <a:r>
              <a:rPr lang="en-US" altLang="zh-CN" sz="2000" dirty="0">
                <a:solidFill>
                  <a:srgbClr val="000000"/>
                </a:solidFill>
              </a:rPr>
              <a:t>	</a:t>
            </a:r>
            <a:r>
              <a:rPr lang="en-US" altLang="zh-CN" sz="2000" dirty="0" smtClean="0">
                <a:solidFill>
                  <a:srgbClr val="000000"/>
                </a:solidFill>
              </a:rPr>
              <a:t>   return </a:t>
            </a:r>
            <a:r>
              <a:rPr lang="en-US" altLang="zh-CN" sz="2000" dirty="0">
                <a:solidFill>
                  <a:srgbClr val="000000"/>
                </a:solidFill>
              </a:rPr>
              <a:t>b = 0x73</a:t>
            </a:r>
            <a:r>
              <a:rPr lang="zh-CN" altLang="en-US" sz="2000" dirty="0">
                <a:solidFill>
                  <a:srgbClr val="000000"/>
                </a:solidFill>
              </a:rPr>
              <a:t>；    </a:t>
            </a:r>
            <a:r>
              <a:rPr lang="en-US" altLang="zh-CN" sz="2000" dirty="0" smtClean="0">
                <a:solidFill>
                  <a:srgbClr val="000000"/>
                </a:solidFill>
              </a:rPr>
              <a:t>/*</a:t>
            </a:r>
            <a:r>
              <a:rPr lang="zh-CN" altLang="en-US" sz="2000" dirty="0">
                <a:solidFill>
                  <a:srgbClr val="000000"/>
                </a:solidFill>
              </a:rPr>
              <a:t>没有按键按下返回“</a:t>
            </a:r>
            <a:r>
              <a:rPr lang="en-US" altLang="zh-CN" sz="2000" dirty="0">
                <a:solidFill>
                  <a:srgbClr val="000000"/>
                </a:solidFill>
              </a:rPr>
              <a:t>P”</a:t>
            </a:r>
            <a:r>
              <a:rPr lang="zh-CN" altLang="en-US" sz="2000" dirty="0">
                <a:solidFill>
                  <a:srgbClr val="000000"/>
                </a:solidFill>
              </a:rPr>
              <a:t>的字形码 *</a:t>
            </a:r>
            <a:r>
              <a:rPr lang="en-US" altLang="zh-CN" sz="2000" dirty="0">
                <a:solidFill>
                  <a:srgbClr val="000000"/>
                </a:solidFill>
              </a:rPr>
              <a:t>/</a:t>
            </a:r>
          </a:p>
          <a:p>
            <a:pPr lvl="0" algn="l"/>
            <a:r>
              <a:rPr lang="en-US" altLang="zh-CN" sz="2000" dirty="0">
                <a:solidFill>
                  <a:srgbClr val="000000"/>
                </a:solidFill>
              </a:rPr>
              <a:t>}</a:t>
            </a:r>
          </a:p>
          <a:p>
            <a:pPr lvl="0" algn="l"/>
            <a:r>
              <a:rPr lang="en-US" altLang="zh-CN" sz="2000" dirty="0">
                <a:solidFill>
                  <a:srgbClr val="000000"/>
                </a:solidFill>
              </a:rPr>
              <a:t>void main()                              /*</a:t>
            </a:r>
            <a:r>
              <a:rPr lang="zh-CN" altLang="en-US" sz="2000" dirty="0">
                <a:solidFill>
                  <a:srgbClr val="000000"/>
                </a:solidFill>
              </a:rPr>
              <a:t>主函数*</a:t>
            </a:r>
            <a:r>
              <a:rPr lang="en-US" altLang="zh-CN" sz="2000" dirty="0">
                <a:solidFill>
                  <a:srgbClr val="000000"/>
                </a:solidFill>
              </a:rPr>
              <a:t>/</a:t>
            </a:r>
          </a:p>
          <a:p>
            <a:pPr lvl="0" algn="l"/>
            <a:r>
              <a:rPr lang="en-US" altLang="zh-CN" sz="2000" dirty="0">
                <a:solidFill>
                  <a:srgbClr val="000000"/>
                </a:solidFill>
              </a:rPr>
              <a:t>{		</a:t>
            </a:r>
          </a:p>
          <a:p>
            <a:pPr lvl="0" algn="l"/>
            <a:r>
              <a:rPr lang="en-US" altLang="zh-CN" sz="2000" dirty="0" smtClean="0">
                <a:solidFill>
                  <a:srgbClr val="000000"/>
                </a:solidFill>
              </a:rPr>
              <a:t>     while(1</a:t>
            </a:r>
            <a:r>
              <a:rPr lang="en-US" altLang="zh-CN" sz="2000" dirty="0">
                <a:solidFill>
                  <a:srgbClr val="000000"/>
                </a:solidFill>
              </a:rPr>
              <a:t>)</a:t>
            </a:r>
          </a:p>
          <a:p>
            <a:pPr lvl="0" algn="l"/>
            <a:r>
              <a:rPr lang="en-US" altLang="zh-CN" sz="2000" dirty="0" smtClean="0">
                <a:solidFill>
                  <a:srgbClr val="000000"/>
                </a:solidFill>
              </a:rPr>
              <a:t>      P2 </a:t>
            </a:r>
            <a:r>
              <a:rPr lang="en-US" altLang="zh-CN" sz="2000" dirty="0">
                <a:solidFill>
                  <a:srgbClr val="000000"/>
                </a:solidFill>
              </a:rPr>
              <a:t>= Key()</a:t>
            </a:r>
            <a:r>
              <a:rPr lang="zh-CN" altLang="en-US" sz="2000" dirty="0">
                <a:solidFill>
                  <a:srgbClr val="000000"/>
                </a:solidFill>
              </a:rPr>
              <a:t>；                  </a:t>
            </a:r>
            <a:r>
              <a:rPr lang="en-US" altLang="zh-CN" sz="2000" dirty="0">
                <a:solidFill>
                  <a:srgbClr val="000000"/>
                </a:solidFill>
              </a:rPr>
              <a:t>/*</a:t>
            </a:r>
            <a:r>
              <a:rPr lang="zh-CN" altLang="en-US" sz="2000" dirty="0">
                <a:solidFill>
                  <a:srgbClr val="000000"/>
                </a:solidFill>
              </a:rPr>
              <a:t>调用键盘处理函数将返回的字形码送</a:t>
            </a:r>
            <a:r>
              <a:rPr lang="en-US" altLang="zh-CN" sz="2000" dirty="0">
                <a:solidFill>
                  <a:srgbClr val="000000"/>
                </a:solidFill>
              </a:rPr>
              <a:t>P2</a:t>
            </a:r>
            <a:r>
              <a:rPr lang="zh-CN" altLang="en-US" sz="2000" dirty="0">
                <a:solidFill>
                  <a:srgbClr val="000000"/>
                </a:solidFill>
              </a:rPr>
              <a:t>口显示*</a:t>
            </a:r>
            <a:r>
              <a:rPr lang="en-US" altLang="zh-CN" sz="2000" dirty="0">
                <a:solidFill>
                  <a:srgbClr val="000000"/>
                </a:solidFill>
              </a:rPr>
              <a:t>/</a:t>
            </a:r>
          </a:p>
          <a:p>
            <a:pPr lvl="0" algn="l"/>
            <a:r>
              <a:rPr lang="en-US" altLang="zh-CN" sz="2000" dirty="0">
                <a:solidFill>
                  <a:srgbClr val="000000"/>
                </a:solidFill>
              </a:rPr>
              <a:t>}</a:t>
            </a:r>
          </a:p>
        </p:txBody>
      </p:sp>
    </p:spTree>
    <p:extLst>
      <p:ext uri="{BB962C8B-B14F-4D97-AF65-F5344CB8AC3E}">
        <p14:creationId xmlns:p14="http://schemas.microsoft.com/office/powerpoint/2010/main" val="3710681769"/>
      </p:ext>
    </p:extLst>
  </p:cSld>
  <p:clrMapOvr>
    <a:masterClrMapping/>
  </p:clrMapOvr>
  <p:transition>
    <p:random/>
    <p:sndAc>
      <p:stSnd>
        <p:snd r:embed="rId2" name="camera.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3" name="Rectangle 3"/>
          <p:cNvSpPr>
            <a:spLocks noGrp="1" noChangeArrowheads="1"/>
          </p:cNvSpPr>
          <p:nvPr>
            <p:ph type="body" idx="1"/>
          </p:nvPr>
        </p:nvSpPr>
        <p:spPr>
          <a:xfrm>
            <a:off x="457200" y="620713"/>
            <a:ext cx="8229600" cy="5832475"/>
          </a:xfrm>
        </p:spPr>
        <p:txBody>
          <a:bodyPr/>
          <a:lstStyle/>
          <a:p>
            <a:pPr eaLnBrk="1" hangingPunct="1">
              <a:lnSpc>
                <a:spcPct val="130000"/>
              </a:lnSpc>
              <a:buFont typeface="Wingdings" pitchFamily="2" charset="2"/>
              <a:buNone/>
            </a:pPr>
            <a:r>
              <a:rPr lang="en-US" altLang="zh-CN" sz="2400" dirty="0" smtClean="0">
                <a:solidFill>
                  <a:srgbClr val="FF0000"/>
                </a:solidFill>
              </a:rPr>
              <a:t>13.2.4  </a:t>
            </a:r>
            <a:r>
              <a:rPr lang="zh-CN" altLang="en-US" sz="2400" dirty="0">
                <a:solidFill>
                  <a:srgbClr val="FF0000"/>
                </a:solidFill>
              </a:rPr>
              <a:t>单片机对键盘的监控方式</a:t>
            </a:r>
            <a:endParaRPr lang="zh-CN" altLang="en-US" sz="2400" b="1" dirty="0" smtClean="0">
              <a:solidFill>
                <a:srgbClr val="FF0000"/>
              </a:solidFill>
            </a:endParaRPr>
          </a:p>
          <a:p>
            <a:pPr eaLnBrk="1" hangingPunct="1">
              <a:lnSpc>
                <a:spcPct val="130000"/>
              </a:lnSpc>
              <a:buFont typeface="Wingdings" pitchFamily="2" charset="2"/>
              <a:buNone/>
            </a:pPr>
            <a:r>
              <a:rPr lang="zh-CN" altLang="en-US" sz="2400" dirty="0" smtClean="0"/>
              <a:t>单片机在</a:t>
            </a:r>
            <a:r>
              <a:rPr lang="zh-CN" altLang="en-US" sz="2400" b="1" dirty="0" smtClean="0">
                <a:solidFill>
                  <a:srgbClr val="3333CC"/>
                </a:solidFill>
              </a:rPr>
              <a:t>忙于其他各项工作任务</a:t>
            </a:r>
            <a:r>
              <a:rPr lang="zh-CN" altLang="en-US" sz="2400" dirty="0" smtClean="0"/>
              <a:t>时，</a:t>
            </a:r>
            <a:r>
              <a:rPr lang="zh-CN" altLang="en-US" sz="2400" b="1" dirty="0" smtClean="0">
                <a:solidFill>
                  <a:srgbClr val="3333CC"/>
                </a:solidFill>
              </a:rPr>
              <a:t>如何兼顾键盘的输入，这取决于键盘的工作方式</a:t>
            </a:r>
            <a:r>
              <a:rPr lang="zh-CN" altLang="en-US" sz="2400" dirty="0" smtClean="0"/>
              <a:t>。工作方式选取原则是，既要保证及时响应按键操作，又不过多占用单片机工作时间。键盘工作方式有</a:t>
            </a:r>
            <a:r>
              <a:rPr lang="en-US" altLang="zh-CN" sz="2400" b="1" dirty="0" smtClean="0">
                <a:solidFill>
                  <a:srgbClr val="FF3300"/>
                </a:solidFill>
                <a:ea typeface="宋体" pitchFamily="2" charset="-122"/>
              </a:rPr>
              <a:t>3</a:t>
            </a:r>
            <a:r>
              <a:rPr lang="zh-CN" altLang="en-US" sz="2400" b="1" dirty="0" smtClean="0">
                <a:solidFill>
                  <a:srgbClr val="FF3300"/>
                </a:solidFill>
              </a:rPr>
              <a:t>种</a:t>
            </a:r>
            <a:r>
              <a:rPr lang="zh-CN" altLang="en-US" sz="2400" dirty="0" smtClean="0"/>
              <a:t>，即</a:t>
            </a:r>
            <a:r>
              <a:rPr lang="zh-CN" altLang="en-US" sz="2400" dirty="0" smtClean="0">
                <a:solidFill>
                  <a:srgbClr val="3333CC"/>
                </a:solidFill>
              </a:rPr>
              <a:t>编程扫描</a:t>
            </a:r>
            <a:r>
              <a:rPr lang="zh-CN" altLang="en-US" sz="2400" dirty="0" smtClean="0"/>
              <a:t>、</a:t>
            </a:r>
            <a:r>
              <a:rPr lang="zh-CN" altLang="en-US" sz="2400" dirty="0" smtClean="0">
                <a:solidFill>
                  <a:srgbClr val="3333CC"/>
                </a:solidFill>
              </a:rPr>
              <a:t>定时扫描</a:t>
            </a:r>
            <a:r>
              <a:rPr lang="zh-CN" altLang="en-US" sz="2400" dirty="0" smtClean="0"/>
              <a:t>和</a:t>
            </a:r>
            <a:r>
              <a:rPr lang="zh-CN" altLang="en-US" sz="2400" b="1" dirty="0" smtClean="0">
                <a:solidFill>
                  <a:srgbClr val="3333CC"/>
                </a:solidFill>
              </a:rPr>
              <a:t>中断扫描。</a:t>
            </a:r>
          </a:p>
          <a:p>
            <a:pPr eaLnBrk="1" hangingPunct="1">
              <a:lnSpc>
                <a:spcPct val="130000"/>
              </a:lnSpc>
              <a:buFont typeface="Wingdings" pitchFamily="2" charset="2"/>
              <a:buNone/>
            </a:pPr>
            <a:r>
              <a:rPr lang="en-US" altLang="zh-CN" sz="2400" b="1" dirty="0" smtClean="0">
                <a:solidFill>
                  <a:srgbClr val="FF3300"/>
                </a:solidFill>
                <a:ea typeface="宋体" pitchFamily="2" charset="-122"/>
              </a:rPr>
              <a:t>1</a:t>
            </a:r>
            <a:r>
              <a:rPr lang="zh-CN" altLang="en-US" sz="2400" b="1" dirty="0" smtClean="0">
                <a:solidFill>
                  <a:srgbClr val="FF3300"/>
                </a:solidFill>
              </a:rPr>
              <a:t>．编程扫描方式</a:t>
            </a:r>
            <a:endParaRPr lang="zh-CN" altLang="en-US" sz="2400" dirty="0" smtClean="0">
              <a:solidFill>
                <a:srgbClr val="FF3300"/>
              </a:solidFill>
            </a:endParaRPr>
          </a:p>
          <a:p>
            <a:pPr eaLnBrk="1" hangingPunct="1">
              <a:lnSpc>
                <a:spcPct val="130000"/>
              </a:lnSpc>
              <a:buFont typeface="Wingdings" pitchFamily="2" charset="2"/>
              <a:buNone/>
            </a:pPr>
            <a:r>
              <a:rPr lang="zh-CN" altLang="en-US" sz="2400" dirty="0" smtClean="0"/>
              <a:t>也称查询方式，利用</a:t>
            </a:r>
            <a:r>
              <a:rPr lang="zh-CN" altLang="en-US" sz="2400" dirty="0" smtClean="0">
                <a:solidFill>
                  <a:srgbClr val="3333CC"/>
                </a:solidFill>
              </a:rPr>
              <a:t>单片机空闲时</a:t>
            </a:r>
            <a:r>
              <a:rPr lang="zh-CN" altLang="en-US" sz="2400" dirty="0" smtClean="0"/>
              <a:t>，调用键盘扫描子程序，反复扫描键盘。</a:t>
            </a:r>
          </a:p>
          <a:p>
            <a:pPr eaLnBrk="1" hangingPunct="1">
              <a:lnSpc>
                <a:spcPct val="130000"/>
              </a:lnSpc>
              <a:buFont typeface="Wingdings" pitchFamily="2" charset="2"/>
              <a:buNone/>
            </a:pPr>
            <a:r>
              <a:rPr lang="zh-CN" altLang="en-US" sz="2400" dirty="0" smtClean="0"/>
              <a:t>如果单片机的</a:t>
            </a:r>
            <a:r>
              <a:rPr lang="zh-CN" altLang="en-US" sz="2400" b="1" dirty="0" smtClean="0">
                <a:solidFill>
                  <a:srgbClr val="3333CC"/>
                </a:solidFill>
              </a:rPr>
              <a:t>查询的频率过高</a:t>
            </a:r>
            <a:r>
              <a:rPr lang="zh-CN" altLang="en-US" sz="2400" dirty="0" smtClean="0"/>
              <a:t>，虽能及时响应键盘的输入，但也</a:t>
            </a:r>
            <a:r>
              <a:rPr lang="zh-CN" altLang="en-US" sz="2400" b="1" dirty="0" smtClean="0">
                <a:solidFill>
                  <a:srgbClr val="3333CC"/>
                </a:solidFill>
              </a:rPr>
              <a:t>会影响其他任务</a:t>
            </a:r>
            <a:r>
              <a:rPr lang="zh-CN" altLang="en-US" sz="2400" dirty="0" smtClean="0"/>
              <a:t>的进行。</a:t>
            </a:r>
            <a:r>
              <a:rPr lang="zh-CN" altLang="en-US" sz="2400" b="1" dirty="0" smtClean="0">
                <a:solidFill>
                  <a:srgbClr val="FF3300"/>
                </a:solidFill>
              </a:rPr>
              <a:t>查询的频率过低</a:t>
            </a:r>
            <a:r>
              <a:rPr lang="zh-CN" altLang="en-US" sz="2400" dirty="0" smtClean="0"/>
              <a:t>，可能会</a:t>
            </a:r>
            <a:r>
              <a:rPr lang="zh-CN" altLang="en-US" sz="2400" b="1" dirty="0" smtClean="0">
                <a:solidFill>
                  <a:srgbClr val="FF3300"/>
                </a:solidFill>
              </a:rPr>
              <a:t>键盘输入漏判</a:t>
            </a:r>
            <a:r>
              <a:rPr lang="zh-CN" altLang="en-US" sz="2400" dirty="0" smtClean="0"/>
              <a:t>。</a:t>
            </a:r>
          </a:p>
        </p:txBody>
      </p:sp>
    </p:spTree>
    <p:extLst>
      <p:ext uri="{BB962C8B-B14F-4D97-AF65-F5344CB8AC3E}">
        <p14:creationId xmlns:p14="http://schemas.microsoft.com/office/powerpoint/2010/main" val="3905936121"/>
      </p:ext>
    </p:extLst>
  </p:cSld>
  <p:clrMapOvr>
    <a:masterClrMapping/>
  </p:clrMapOvr>
  <p:transition>
    <p:random/>
    <p:sndAc>
      <p:stSnd>
        <p:snd r:embed="rId2" name="camera.wav"/>
      </p:stSnd>
    </p:sndAc>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03B0D36C-982C-48C0-BA3C-3CFEB716BB6B}" type="slidenum">
              <a:rPr lang="zh-CN" altLang="en-US"/>
              <a:pPr>
                <a:defRPr/>
              </a:pPr>
              <a:t>57</a:t>
            </a:fld>
            <a:endParaRPr lang="en-US" altLang="zh-CN"/>
          </a:p>
        </p:txBody>
      </p:sp>
      <p:sp>
        <p:nvSpPr>
          <p:cNvPr id="51202" name="内容占位符 1"/>
          <p:cNvSpPr>
            <a:spLocks noGrp="1"/>
          </p:cNvSpPr>
          <p:nvPr>
            <p:ph/>
          </p:nvPr>
        </p:nvSpPr>
        <p:spPr>
          <a:xfrm>
            <a:off x="395288" y="765175"/>
            <a:ext cx="8229600" cy="5410200"/>
          </a:xfrm>
        </p:spPr>
        <p:txBody>
          <a:bodyPr/>
          <a:lstStyle/>
          <a:p>
            <a:pPr eaLnBrk="1" hangingPunct="1">
              <a:lnSpc>
                <a:spcPct val="150000"/>
              </a:lnSpc>
            </a:pPr>
            <a:r>
              <a:rPr lang="zh-CN" altLang="en-US" smtClean="0"/>
              <a:t>所以要根据</a:t>
            </a:r>
            <a:r>
              <a:rPr lang="zh-CN" altLang="en-US" b="1" smtClean="0">
                <a:solidFill>
                  <a:srgbClr val="FF3300"/>
                </a:solidFill>
              </a:rPr>
              <a:t>单片机系统的繁忙程度</a:t>
            </a:r>
            <a:r>
              <a:rPr lang="zh-CN" altLang="en-US" smtClean="0"/>
              <a:t>和键盘的操作频率，来</a:t>
            </a:r>
            <a:r>
              <a:rPr lang="zh-CN" altLang="en-US" smtClean="0">
                <a:solidFill>
                  <a:srgbClr val="3333CC"/>
                </a:solidFill>
              </a:rPr>
              <a:t>调整键盘扫描的频率</a:t>
            </a:r>
            <a:r>
              <a:rPr lang="zh-CN" altLang="en-US" smtClean="0"/>
              <a:t>。</a:t>
            </a:r>
          </a:p>
          <a:p>
            <a:pPr eaLnBrk="1" hangingPunct="1">
              <a:lnSpc>
                <a:spcPct val="150000"/>
              </a:lnSpc>
            </a:pPr>
            <a:r>
              <a:rPr lang="en-US" altLang="zh-CN" b="1" smtClean="0">
                <a:solidFill>
                  <a:srgbClr val="FF3300"/>
                </a:solidFill>
                <a:ea typeface="宋体" pitchFamily="2" charset="-122"/>
              </a:rPr>
              <a:t>2</a:t>
            </a:r>
            <a:r>
              <a:rPr lang="zh-CN" altLang="en-US" b="1" smtClean="0">
                <a:solidFill>
                  <a:srgbClr val="FF3300"/>
                </a:solidFill>
              </a:rPr>
              <a:t>．定时扫描方式</a:t>
            </a:r>
          </a:p>
          <a:p>
            <a:pPr eaLnBrk="1" hangingPunct="1">
              <a:lnSpc>
                <a:spcPct val="150000"/>
              </a:lnSpc>
            </a:pPr>
            <a:r>
              <a:rPr lang="zh-CN" altLang="en-US" smtClean="0"/>
              <a:t>每隔一定的时间对键盘扫描一次。在这种方式中，通常</a:t>
            </a:r>
            <a:r>
              <a:rPr lang="zh-CN" altLang="en-US" b="1" smtClean="0">
                <a:solidFill>
                  <a:srgbClr val="FF3300"/>
                </a:solidFill>
              </a:rPr>
              <a:t>利用单片机内的定时器</a:t>
            </a:r>
            <a:r>
              <a:rPr lang="zh-CN" altLang="en-US" smtClean="0"/>
              <a:t>产生的</a:t>
            </a:r>
            <a:r>
              <a:rPr lang="zh-CN" altLang="en-US" b="1" smtClean="0">
                <a:solidFill>
                  <a:srgbClr val="3333CC"/>
                </a:solidFill>
              </a:rPr>
              <a:t>定时中断</a:t>
            </a:r>
            <a:r>
              <a:rPr lang="zh-CN" altLang="en-US" smtClean="0"/>
              <a:t>，</a:t>
            </a:r>
            <a:r>
              <a:rPr lang="zh-CN" altLang="en-US" b="1" smtClean="0">
                <a:solidFill>
                  <a:srgbClr val="3333CC"/>
                </a:solidFill>
              </a:rPr>
              <a:t>进入</a:t>
            </a:r>
            <a:r>
              <a:rPr lang="zh-CN" altLang="en-US" b="1" smtClean="0">
                <a:solidFill>
                  <a:srgbClr val="FF3300"/>
                </a:solidFill>
              </a:rPr>
              <a:t>中断子程序</a:t>
            </a:r>
            <a:r>
              <a:rPr lang="zh-CN" altLang="en-US" b="1" smtClean="0">
                <a:solidFill>
                  <a:srgbClr val="3333CC"/>
                </a:solidFill>
              </a:rPr>
              <a:t>来对键盘进行扫描</a:t>
            </a:r>
            <a:r>
              <a:rPr lang="zh-CN" altLang="en-US" smtClean="0"/>
              <a:t>，在有键按下时识别出该键，并执行相应键的处理程序。为了不漏判有效的按键，</a:t>
            </a:r>
            <a:r>
              <a:rPr lang="zh-CN" altLang="en-US" smtClean="0">
                <a:solidFill>
                  <a:srgbClr val="FF3300"/>
                </a:solidFill>
              </a:rPr>
              <a:t>定时中断的周期一般应</a:t>
            </a:r>
            <a:r>
              <a:rPr lang="zh-CN" altLang="en-US" smtClean="0">
                <a:solidFill>
                  <a:srgbClr val="3333CC"/>
                </a:solidFill>
              </a:rPr>
              <a:t>小于</a:t>
            </a:r>
            <a:r>
              <a:rPr lang="en-US" altLang="zh-CN" smtClean="0">
                <a:solidFill>
                  <a:srgbClr val="3333CC"/>
                </a:solidFill>
                <a:ea typeface="宋体" pitchFamily="2" charset="-122"/>
              </a:rPr>
              <a:t>100ms</a:t>
            </a:r>
            <a:r>
              <a:rPr lang="zh-CN" altLang="en-US" smtClean="0"/>
              <a:t>。</a:t>
            </a:r>
          </a:p>
          <a:p>
            <a:pPr eaLnBrk="1" hangingPunct="1">
              <a:lnSpc>
                <a:spcPct val="150000"/>
              </a:lnSpc>
            </a:pPr>
            <a:endParaRPr lang="zh-CN" altLang="en-US" smtClean="0"/>
          </a:p>
        </p:txBody>
      </p:sp>
    </p:spTree>
    <p:extLst>
      <p:ext uri="{BB962C8B-B14F-4D97-AF65-F5344CB8AC3E}">
        <p14:creationId xmlns:p14="http://schemas.microsoft.com/office/powerpoint/2010/main" val="79670236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0158C3BE-0423-4C43-858C-D118E36A061B}" type="slidenum">
              <a:rPr lang="zh-CN" altLang="en-US"/>
              <a:pPr>
                <a:defRPr/>
              </a:pPr>
              <a:t>58</a:t>
            </a:fld>
            <a:endParaRPr lang="en-US" altLang="zh-CN"/>
          </a:p>
        </p:txBody>
      </p:sp>
      <p:sp>
        <p:nvSpPr>
          <p:cNvPr id="52226" name="内容占位符 1"/>
          <p:cNvSpPr>
            <a:spLocks noGrp="1"/>
          </p:cNvSpPr>
          <p:nvPr>
            <p:ph/>
          </p:nvPr>
        </p:nvSpPr>
        <p:spPr/>
        <p:txBody>
          <a:bodyPr/>
          <a:lstStyle/>
          <a:p>
            <a:pPr eaLnBrk="1" hangingPunct="1">
              <a:lnSpc>
                <a:spcPct val="150000"/>
              </a:lnSpc>
            </a:pPr>
            <a:r>
              <a:rPr lang="en-US" altLang="zh-CN" b="1" dirty="0" smtClean="0">
                <a:solidFill>
                  <a:srgbClr val="FF3300"/>
                </a:solidFill>
                <a:ea typeface="宋体" pitchFamily="2" charset="-122"/>
              </a:rPr>
              <a:t>3</a:t>
            </a:r>
            <a:r>
              <a:rPr lang="zh-CN" altLang="en-US" b="1" dirty="0" smtClean="0">
                <a:solidFill>
                  <a:srgbClr val="FF3300"/>
                </a:solidFill>
              </a:rPr>
              <a:t>．中断扫描方式</a:t>
            </a:r>
            <a:endParaRPr lang="zh-CN" altLang="en-US" dirty="0" smtClean="0">
              <a:solidFill>
                <a:srgbClr val="FF3300"/>
              </a:solidFill>
            </a:endParaRPr>
          </a:p>
          <a:p>
            <a:pPr eaLnBrk="1" hangingPunct="1">
              <a:lnSpc>
                <a:spcPct val="150000"/>
              </a:lnSpc>
            </a:pPr>
            <a:r>
              <a:rPr lang="zh-CN" altLang="en-US" dirty="0" smtClean="0"/>
              <a:t>为提高单片机扫描键盘的</a:t>
            </a:r>
            <a:r>
              <a:rPr lang="zh-CN" altLang="en-US" b="1" dirty="0" smtClean="0">
                <a:solidFill>
                  <a:srgbClr val="3333CC"/>
                </a:solidFill>
              </a:rPr>
              <a:t>工作效率</a:t>
            </a:r>
            <a:r>
              <a:rPr lang="zh-CN" altLang="en-US" dirty="0" smtClean="0"/>
              <a:t>，可采用中断扫描方式，如</a:t>
            </a:r>
            <a:r>
              <a:rPr lang="zh-CN" altLang="en-US" b="1" dirty="0" smtClean="0">
                <a:solidFill>
                  <a:srgbClr val="FF3300"/>
                </a:solidFill>
                <a:hlinkClick r:id="" action="ppaction://hlinkshowjump?jump=nextslide"/>
              </a:rPr>
              <a:t>图</a:t>
            </a:r>
            <a:r>
              <a:rPr lang="en-US" altLang="zh-CN" b="1" dirty="0" smtClean="0">
                <a:solidFill>
                  <a:srgbClr val="FF3300"/>
                </a:solidFill>
                <a:ea typeface="宋体" pitchFamily="2" charset="-122"/>
                <a:hlinkClick r:id="" action="ppaction://hlinkshowjump?jump=nextslide"/>
              </a:rPr>
              <a:t>13-12</a:t>
            </a:r>
            <a:r>
              <a:rPr lang="zh-CN" altLang="en-US" dirty="0" smtClean="0"/>
              <a:t>所示。</a:t>
            </a:r>
          </a:p>
          <a:p>
            <a:pPr eaLnBrk="1" hangingPunct="1">
              <a:lnSpc>
                <a:spcPct val="150000"/>
              </a:lnSpc>
            </a:pPr>
            <a:r>
              <a:rPr lang="zh-CN" altLang="en-US" dirty="0" smtClean="0"/>
              <a:t>图中的键盘</a:t>
            </a:r>
            <a:r>
              <a:rPr lang="zh-CN" altLang="en-US" b="1" dirty="0" smtClean="0">
                <a:solidFill>
                  <a:srgbClr val="3333CC"/>
                </a:solidFill>
              </a:rPr>
              <a:t>只有在键盘有按键按下时，发出中断请求信号</a:t>
            </a:r>
            <a:r>
              <a:rPr lang="zh-CN" altLang="en-US" dirty="0" smtClean="0"/>
              <a:t>，单片机响应中断，执行键盘扫描程序中断服务子程序。</a:t>
            </a:r>
            <a:r>
              <a:rPr lang="zh-CN" altLang="en-US" b="1" dirty="0" smtClean="0">
                <a:solidFill>
                  <a:srgbClr val="3333CC"/>
                </a:solidFill>
              </a:rPr>
              <a:t>如无键按下，单片机将不理睬键盘</a:t>
            </a:r>
            <a:r>
              <a:rPr lang="zh-CN" altLang="en-US" dirty="0" smtClean="0"/>
              <a:t>。</a:t>
            </a:r>
          </a:p>
          <a:p>
            <a:pPr eaLnBrk="1" hangingPunct="1">
              <a:lnSpc>
                <a:spcPct val="150000"/>
              </a:lnSpc>
            </a:pPr>
            <a:r>
              <a:rPr lang="zh-CN" altLang="en-US" dirty="0" smtClean="0"/>
              <a:t>此种方式的</a:t>
            </a:r>
            <a:r>
              <a:rPr lang="zh-CN" altLang="en-US" b="1" dirty="0" smtClean="0">
                <a:solidFill>
                  <a:srgbClr val="FF3300"/>
                </a:solidFill>
              </a:rPr>
              <a:t>优点</a:t>
            </a:r>
            <a:r>
              <a:rPr lang="zh-CN" altLang="en-US" dirty="0" smtClean="0"/>
              <a:t>是，只有按键按下时，才进行处理，所以其</a:t>
            </a:r>
            <a:r>
              <a:rPr lang="zh-CN" altLang="en-US" b="1" dirty="0" smtClean="0">
                <a:solidFill>
                  <a:srgbClr val="FF3300"/>
                </a:solidFill>
              </a:rPr>
              <a:t>实时性强，工作效率高</a:t>
            </a:r>
            <a:r>
              <a:rPr lang="zh-CN" altLang="en-US" dirty="0" smtClean="0"/>
              <a:t>。</a:t>
            </a:r>
          </a:p>
          <a:p>
            <a:pPr eaLnBrk="1" hangingPunct="1">
              <a:lnSpc>
                <a:spcPct val="150000"/>
              </a:lnSpc>
            </a:pPr>
            <a:endParaRPr lang="zh-CN" altLang="en-US" dirty="0" smtClean="0"/>
          </a:p>
          <a:p>
            <a:pPr eaLnBrk="1" hangingPunct="1">
              <a:lnSpc>
                <a:spcPct val="150000"/>
              </a:lnSpc>
            </a:pPr>
            <a:endParaRPr lang="zh-CN" altLang="en-US" dirty="0" smtClean="0"/>
          </a:p>
        </p:txBody>
      </p:sp>
    </p:spTree>
    <p:extLst>
      <p:ext uri="{BB962C8B-B14F-4D97-AF65-F5344CB8AC3E}">
        <p14:creationId xmlns:p14="http://schemas.microsoft.com/office/powerpoint/2010/main" val="304819670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A94867DF-E007-49C8-BCEC-F42DFF83A8D5}" type="slidenum">
              <a:rPr lang="zh-CN" altLang="en-US"/>
              <a:pPr>
                <a:defRPr/>
              </a:pPr>
              <a:t>59</a:t>
            </a:fld>
            <a:endParaRPr lang="en-US" altLang="zh-CN"/>
          </a:p>
        </p:txBody>
      </p:sp>
      <p:sp>
        <p:nvSpPr>
          <p:cNvPr id="53259" name="Rectangle 11"/>
          <p:cNvSpPr>
            <a:spLocks noChangeArrowheads="1"/>
          </p:cNvSpPr>
          <p:nvPr/>
        </p:nvSpPr>
        <p:spPr bwMode="auto">
          <a:xfrm>
            <a:off x="3097973" y="5949950"/>
            <a:ext cx="342112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a:solidFill>
                  <a:srgbClr val="FF0000"/>
                </a:solidFill>
              </a:rPr>
              <a:t>图</a:t>
            </a:r>
            <a:r>
              <a:rPr lang="en-US" altLang="zh-CN" sz="2000" b="1" dirty="0" smtClean="0">
                <a:solidFill>
                  <a:srgbClr val="FF0000"/>
                </a:solidFill>
              </a:rPr>
              <a:t>13-12</a:t>
            </a:r>
            <a:r>
              <a:rPr lang="zh-CN" altLang="en-US" sz="2000" b="1" dirty="0">
                <a:solidFill>
                  <a:srgbClr val="0000FF"/>
                </a:solidFill>
              </a:rPr>
              <a:t>中断扫描方式示意图</a:t>
            </a:r>
          </a:p>
        </p:txBody>
      </p:sp>
      <p:pic>
        <p:nvPicPr>
          <p:cNvPr id="53260" name="Picture 12" descr="1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688975"/>
            <a:ext cx="4487862" cy="496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902816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A4278A4A-4057-4D70-B1B2-F8AE7C971CE6}" type="slidenum">
              <a:rPr lang="zh-CN" altLang="en-US"/>
              <a:pPr>
                <a:defRPr/>
              </a:pPr>
              <a:t>60</a:t>
            </a:fld>
            <a:endParaRPr lang="en-US" altLang="zh-CN"/>
          </a:p>
        </p:txBody>
      </p:sp>
      <p:sp>
        <p:nvSpPr>
          <p:cNvPr id="54274" name="内容占位符 1"/>
          <p:cNvSpPr>
            <a:spLocks noGrp="1"/>
          </p:cNvSpPr>
          <p:nvPr>
            <p:ph/>
          </p:nvPr>
        </p:nvSpPr>
        <p:spPr/>
        <p:txBody>
          <a:bodyPr/>
          <a:lstStyle/>
          <a:p>
            <a:pPr eaLnBrk="1" hangingPunct="1">
              <a:lnSpc>
                <a:spcPct val="130000"/>
              </a:lnSpc>
            </a:pPr>
            <a:r>
              <a:rPr lang="zh-CN" altLang="en-US" b="1" dirty="0" smtClean="0">
                <a:solidFill>
                  <a:srgbClr val="FF3300"/>
                </a:solidFill>
              </a:rPr>
              <a:t>非编码矩阵式键盘</a:t>
            </a:r>
            <a:r>
              <a:rPr lang="zh-CN" altLang="en-US" dirty="0" smtClean="0"/>
              <a:t>所完成的</a:t>
            </a:r>
            <a:r>
              <a:rPr lang="zh-CN" altLang="en-US" b="1" dirty="0" smtClean="0">
                <a:solidFill>
                  <a:srgbClr val="FF3300"/>
                </a:solidFill>
              </a:rPr>
              <a:t>工作分为</a:t>
            </a:r>
            <a:r>
              <a:rPr lang="en-US" altLang="zh-CN" b="1" dirty="0" smtClean="0">
                <a:solidFill>
                  <a:srgbClr val="FF3300"/>
                </a:solidFill>
                <a:ea typeface="宋体" pitchFamily="2" charset="-122"/>
              </a:rPr>
              <a:t>3</a:t>
            </a:r>
            <a:r>
              <a:rPr lang="zh-CN" altLang="en-US" b="1" dirty="0" smtClean="0">
                <a:solidFill>
                  <a:srgbClr val="FF3300"/>
                </a:solidFill>
              </a:rPr>
              <a:t>个层次</a:t>
            </a:r>
            <a:r>
              <a:rPr lang="zh-CN" altLang="en-US" dirty="0" smtClean="0"/>
              <a:t>。</a:t>
            </a:r>
          </a:p>
          <a:p>
            <a:pPr eaLnBrk="1" hangingPunct="1">
              <a:lnSpc>
                <a:spcPct val="130000"/>
              </a:lnSpc>
            </a:pPr>
            <a:r>
              <a:rPr lang="zh-CN" altLang="en-US" dirty="0" smtClean="0"/>
              <a:t>（</a:t>
            </a:r>
            <a:r>
              <a:rPr lang="en-US" altLang="zh-CN" dirty="0" smtClean="0">
                <a:ea typeface="宋体" pitchFamily="2" charset="-122"/>
              </a:rPr>
              <a:t>1</a:t>
            </a:r>
            <a:r>
              <a:rPr lang="zh-CN" altLang="en-US" dirty="0" smtClean="0"/>
              <a:t>）单片机</a:t>
            </a:r>
            <a:r>
              <a:rPr lang="zh-CN" altLang="en-US" b="1" dirty="0" smtClean="0">
                <a:solidFill>
                  <a:srgbClr val="3333CC"/>
                </a:solidFill>
              </a:rPr>
              <a:t>如何来监视键盘的输入</a:t>
            </a:r>
            <a:r>
              <a:rPr lang="zh-CN" altLang="en-US" dirty="0" smtClean="0"/>
              <a:t>，体现在键盘的工作方式上就是：</a:t>
            </a:r>
            <a:r>
              <a:rPr lang="zh-CN" altLang="en-US" b="1" dirty="0" smtClean="0">
                <a:solidFill>
                  <a:srgbClr val="FF3300"/>
                </a:solidFill>
              </a:rPr>
              <a:t>①编程扫描；②定时扫描；③中断扫描。</a:t>
            </a:r>
          </a:p>
          <a:p>
            <a:pPr eaLnBrk="1" hangingPunct="1">
              <a:lnSpc>
                <a:spcPct val="130000"/>
              </a:lnSpc>
            </a:pPr>
            <a:r>
              <a:rPr lang="zh-CN" altLang="en-US" dirty="0" smtClean="0"/>
              <a:t>（</a:t>
            </a:r>
            <a:r>
              <a:rPr lang="en-US" altLang="zh-CN" dirty="0" smtClean="0">
                <a:ea typeface="宋体" pitchFamily="2" charset="-122"/>
              </a:rPr>
              <a:t>2</a:t>
            </a:r>
            <a:r>
              <a:rPr lang="zh-CN" altLang="en-US" dirty="0" smtClean="0"/>
              <a:t>）确定按下键的</a:t>
            </a:r>
            <a:r>
              <a:rPr lang="zh-CN" altLang="en-US" b="1" dirty="0" smtClean="0">
                <a:solidFill>
                  <a:srgbClr val="3333CC"/>
                </a:solidFill>
              </a:rPr>
              <a:t>键号</a:t>
            </a:r>
            <a:r>
              <a:rPr lang="zh-CN" altLang="en-US" dirty="0" smtClean="0"/>
              <a:t>。体现在按键的识别方法上就是：①扫描法；②线反转法。</a:t>
            </a:r>
          </a:p>
          <a:p>
            <a:pPr eaLnBrk="1" hangingPunct="1">
              <a:lnSpc>
                <a:spcPct val="130000"/>
              </a:lnSpc>
            </a:pPr>
            <a:r>
              <a:rPr lang="zh-CN" altLang="en-US" dirty="0" smtClean="0"/>
              <a:t>（</a:t>
            </a:r>
            <a:r>
              <a:rPr lang="en-US" altLang="zh-CN" dirty="0" smtClean="0">
                <a:ea typeface="宋体" pitchFamily="2" charset="-122"/>
              </a:rPr>
              <a:t>3</a:t>
            </a:r>
            <a:r>
              <a:rPr lang="zh-CN" altLang="en-US" dirty="0" smtClean="0"/>
              <a:t>）根据按下键的键号，实现按键的功能，即跳</a:t>
            </a:r>
            <a:r>
              <a:rPr lang="zh-CN" altLang="en-US" b="1" dirty="0" smtClean="0">
                <a:solidFill>
                  <a:srgbClr val="3333CC"/>
                </a:solidFill>
              </a:rPr>
              <a:t>向对应的键处理程序</a:t>
            </a:r>
            <a:r>
              <a:rPr lang="zh-CN" altLang="en-US" dirty="0" smtClean="0"/>
              <a:t>。</a:t>
            </a:r>
          </a:p>
        </p:txBody>
      </p:sp>
    </p:spTree>
    <p:extLst>
      <p:ext uri="{BB962C8B-B14F-4D97-AF65-F5344CB8AC3E}">
        <p14:creationId xmlns:p14="http://schemas.microsoft.com/office/powerpoint/2010/main" val="254525815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61</a:t>
            </a:fld>
            <a:endParaRPr lang="en-US" altLang="zh-CN" dirty="0"/>
          </a:p>
        </p:txBody>
      </p:sp>
      <p:sp>
        <p:nvSpPr>
          <p:cNvPr id="4" name="矩形 3"/>
          <p:cNvSpPr/>
          <p:nvPr/>
        </p:nvSpPr>
        <p:spPr>
          <a:xfrm>
            <a:off x="0" y="2367448"/>
            <a:ext cx="9144000" cy="4708981"/>
          </a:xfrm>
          <a:prstGeom prst="rect">
            <a:avLst/>
          </a:prstGeom>
        </p:spPr>
        <p:txBody>
          <a:bodyPr wrap="square">
            <a:spAutoFit/>
          </a:bodyPr>
          <a:lstStyle/>
          <a:p>
            <a:pPr marL="342900" lvl="0" indent="342900">
              <a:lnSpc>
                <a:spcPct val="130000"/>
              </a:lnSpc>
              <a:spcBef>
                <a:spcPct val="20000"/>
              </a:spcBef>
            </a:pPr>
            <a:endParaRPr lang="en-US" altLang="zh-CN" sz="2400" b="1" kern="0" dirty="0" smtClean="0">
              <a:solidFill>
                <a:srgbClr val="333399"/>
              </a:solidFill>
              <a:latin typeface="Arial"/>
              <a:ea typeface="幼圆"/>
            </a:endParaRPr>
          </a:p>
          <a:p>
            <a:pPr marL="342900" lvl="0" indent="342900" algn="just">
              <a:lnSpc>
                <a:spcPct val="130000"/>
              </a:lnSpc>
              <a:spcBef>
                <a:spcPct val="20000"/>
              </a:spcBef>
            </a:pPr>
            <a:r>
              <a:rPr lang="en-US" altLang="zh-CN" sz="2400" b="1" kern="0" dirty="0">
                <a:solidFill>
                  <a:srgbClr val="FF0000"/>
                </a:solidFill>
                <a:latin typeface="Arial"/>
                <a:ea typeface="幼圆"/>
              </a:rPr>
              <a:t>【</a:t>
            </a:r>
            <a:r>
              <a:rPr lang="zh-CN" altLang="en-US" sz="2400" b="1" kern="0" dirty="0">
                <a:solidFill>
                  <a:srgbClr val="FF0000"/>
                </a:solidFill>
                <a:latin typeface="Arial"/>
                <a:ea typeface="幼圆"/>
              </a:rPr>
              <a:t>例</a:t>
            </a:r>
            <a:r>
              <a:rPr lang="en-US" altLang="zh-CN" sz="2400" b="1" kern="0" dirty="0">
                <a:solidFill>
                  <a:srgbClr val="FF0000"/>
                </a:solidFill>
                <a:latin typeface="Arial"/>
                <a:ea typeface="幼圆"/>
              </a:rPr>
              <a:t>13-4】 </a:t>
            </a:r>
            <a:r>
              <a:rPr lang="zh-CN" altLang="en-US" sz="2400" b="1" kern="0" dirty="0">
                <a:solidFill>
                  <a:srgbClr val="333399"/>
                </a:solidFill>
                <a:latin typeface="Arial"/>
                <a:ea typeface="幼圆"/>
              </a:rPr>
              <a:t>利用</a:t>
            </a:r>
            <a:r>
              <a:rPr lang="en-US" altLang="zh-CN" sz="2400" b="1" kern="0" dirty="0">
                <a:solidFill>
                  <a:srgbClr val="333399"/>
                </a:solidFill>
                <a:latin typeface="Arial"/>
                <a:ea typeface="幼圆"/>
              </a:rPr>
              <a:t>AT89S51</a:t>
            </a:r>
            <a:r>
              <a:rPr lang="zh-CN" altLang="en-US" sz="2400" b="1" kern="0" dirty="0">
                <a:solidFill>
                  <a:srgbClr val="333399"/>
                </a:solidFill>
                <a:latin typeface="Arial"/>
                <a:ea typeface="幼圆"/>
              </a:rPr>
              <a:t>单片机外扩的</a:t>
            </a:r>
            <a:r>
              <a:rPr lang="en-US" altLang="zh-CN" sz="2400" b="1" kern="0" dirty="0">
                <a:solidFill>
                  <a:srgbClr val="333399"/>
                </a:solidFill>
                <a:latin typeface="Arial"/>
                <a:ea typeface="幼圆"/>
              </a:rPr>
              <a:t>81C55</a:t>
            </a:r>
            <a:r>
              <a:rPr lang="zh-CN" altLang="en-US" sz="2400" b="1" kern="0" dirty="0">
                <a:solidFill>
                  <a:srgbClr val="333399"/>
                </a:solidFill>
                <a:latin typeface="Arial"/>
                <a:ea typeface="幼圆"/>
              </a:rPr>
              <a:t>连接键盘及显示器如</a:t>
            </a:r>
            <a:r>
              <a:rPr lang="zh-CN" altLang="en-US" sz="2400" b="1" kern="0" dirty="0">
                <a:solidFill>
                  <a:srgbClr val="333399"/>
                </a:solidFill>
                <a:latin typeface="Arial"/>
                <a:ea typeface="幼圆"/>
                <a:hlinkClick r:id="" action="ppaction://hlinkshowjump?jump=nextslide"/>
              </a:rPr>
              <a:t>图</a:t>
            </a:r>
            <a:r>
              <a:rPr lang="en-US" altLang="zh-CN" sz="2400" b="1" kern="0" dirty="0">
                <a:solidFill>
                  <a:srgbClr val="333399"/>
                </a:solidFill>
                <a:latin typeface="Arial"/>
                <a:ea typeface="幼圆"/>
                <a:hlinkClick r:id="" action="ppaction://hlinkshowjump?jump=nextslide"/>
              </a:rPr>
              <a:t>13-13</a:t>
            </a:r>
            <a:r>
              <a:rPr lang="zh-CN" altLang="en-US" sz="2400" b="1" kern="0" dirty="0">
                <a:solidFill>
                  <a:srgbClr val="333399"/>
                </a:solidFill>
                <a:latin typeface="Arial"/>
                <a:ea typeface="幼圆"/>
              </a:rPr>
              <a:t>所示。试编写系统监控程序，将每次所按下键的键号在显示器的最低位显示，原显示内容依次左移，初始显示状态为最左边一位数码管显示字符“</a:t>
            </a:r>
            <a:r>
              <a:rPr lang="en-US" altLang="zh-CN" sz="2400" b="1" kern="0" dirty="0">
                <a:solidFill>
                  <a:srgbClr val="333399"/>
                </a:solidFill>
                <a:latin typeface="Arial"/>
                <a:ea typeface="幼圆"/>
              </a:rPr>
              <a:t>P”</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marL="342900" lvl="0" indent="342900" algn="just">
              <a:lnSpc>
                <a:spcPct val="130000"/>
              </a:lnSpc>
              <a:spcBef>
                <a:spcPct val="20000"/>
              </a:spcBef>
            </a:pPr>
            <a:r>
              <a:rPr lang="zh-CN" altLang="en-US" sz="2400" b="1" kern="0" dirty="0">
                <a:solidFill>
                  <a:srgbClr val="333399"/>
                </a:solidFill>
                <a:latin typeface="Arial"/>
                <a:ea typeface="幼圆"/>
              </a:rPr>
              <a:t>解：键盘监控程序采用扫描法查找所按下键的键号，显示程序显示缓冲区设置在内部</a:t>
            </a:r>
            <a:r>
              <a:rPr lang="en-US" altLang="zh-CN" sz="2400" b="1" kern="0" dirty="0">
                <a:solidFill>
                  <a:srgbClr val="333399"/>
                </a:solidFill>
                <a:latin typeface="Arial"/>
                <a:ea typeface="幼圆"/>
              </a:rPr>
              <a:t>RAM</a:t>
            </a:r>
            <a:r>
              <a:rPr lang="zh-CN" altLang="en-US" sz="2400" b="1" kern="0" dirty="0">
                <a:solidFill>
                  <a:srgbClr val="333399"/>
                </a:solidFill>
                <a:latin typeface="Arial"/>
                <a:ea typeface="幼圆"/>
              </a:rPr>
              <a:t>的</a:t>
            </a:r>
            <a:r>
              <a:rPr lang="en-US" altLang="zh-CN" sz="2400" b="1" kern="0" dirty="0" smtClean="0">
                <a:solidFill>
                  <a:srgbClr val="333399"/>
                </a:solidFill>
                <a:latin typeface="Arial"/>
                <a:ea typeface="幼圆"/>
              </a:rPr>
              <a:t>70H~75H</a:t>
            </a:r>
            <a:r>
              <a:rPr lang="zh-CN" altLang="en-US" sz="2400" b="1" kern="0" dirty="0">
                <a:solidFill>
                  <a:srgbClr val="333399"/>
                </a:solidFill>
                <a:latin typeface="Arial"/>
                <a:ea typeface="幼圆"/>
              </a:rPr>
              <a:t>单元</a:t>
            </a:r>
            <a:r>
              <a:rPr lang="zh-CN" altLang="en-US" sz="2400" b="1" kern="0" dirty="0" smtClean="0">
                <a:solidFill>
                  <a:srgbClr val="333399"/>
                </a:solidFill>
                <a:latin typeface="Arial"/>
                <a:ea typeface="幼圆"/>
              </a:rPr>
              <a:t>。</a:t>
            </a:r>
            <a:endParaRPr lang="en-US" altLang="zh-CN" sz="2400" b="1" kern="0" dirty="0" smtClean="0">
              <a:solidFill>
                <a:srgbClr val="333399"/>
              </a:solidFill>
              <a:latin typeface="Arial"/>
              <a:ea typeface="幼圆"/>
            </a:endParaRPr>
          </a:p>
          <a:p>
            <a:pPr marL="342900" lvl="0" indent="342900" algn="just">
              <a:lnSpc>
                <a:spcPct val="130000"/>
              </a:lnSpc>
              <a:spcBef>
                <a:spcPct val="20000"/>
              </a:spcBef>
            </a:pPr>
            <a:r>
              <a:rPr lang="zh-CN" altLang="en-US" sz="2400" b="1" kern="0" dirty="0" smtClean="0">
                <a:solidFill>
                  <a:srgbClr val="333399"/>
                </a:solidFill>
                <a:latin typeface="Arial"/>
                <a:ea typeface="幼圆"/>
              </a:rPr>
              <a:t>所</a:t>
            </a:r>
            <a:r>
              <a:rPr lang="zh-CN" altLang="en-US" sz="2400" b="1" kern="0" dirty="0">
                <a:solidFill>
                  <a:srgbClr val="333399"/>
                </a:solidFill>
                <a:latin typeface="Arial"/>
                <a:ea typeface="幼圆"/>
              </a:rPr>
              <a:t>编写程序</a:t>
            </a:r>
            <a:r>
              <a:rPr lang="zh-CN" altLang="en-US" sz="2400" b="1" kern="0" dirty="0" smtClean="0">
                <a:solidFill>
                  <a:srgbClr val="333399"/>
                </a:solidFill>
                <a:latin typeface="Arial"/>
                <a:ea typeface="幼圆"/>
              </a:rPr>
              <a:t>清单见</a:t>
            </a:r>
            <a:r>
              <a:rPr lang="zh-CN" altLang="en-US" sz="2400" b="1" kern="0" dirty="0">
                <a:solidFill>
                  <a:srgbClr val="333399"/>
                </a:solidFill>
                <a:latin typeface="Arial"/>
                <a:ea typeface="幼圆"/>
              </a:rPr>
              <a:t>教材</a:t>
            </a:r>
            <a:endParaRPr lang="en-US" altLang="zh-CN" sz="2400" b="1" kern="0" dirty="0" smtClean="0">
              <a:solidFill>
                <a:srgbClr val="333399"/>
              </a:solidFill>
              <a:latin typeface="Arial"/>
              <a:ea typeface="幼圆"/>
            </a:endParaRPr>
          </a:p>
          <a:p>
            <a:pPr marL="342900" lvl="0" indent="342900" algn="just">
              <a:lnSpc>
                <a:spcPct val="130000"/>
              </a:lnSpc>
              <a:spcBef>
                <a:spcPct val="20000"/>
              </a:spcBef>
            </a:pPr>
            <a:endParaRPr lang="zh-CN" altLang="en-US" sz="2400" b="1" kern="0" dirty="0">
              <a:solidFill>
                <a:srgbClr val="333399"/>
              </a:solidFill>
              <a:latin typeface="Arial"/>
              <a:ea typeface="幼圆"/>
            </a:endParaRPr>
          </a:p>
        </p:txBody>
      </p:sp>
      <p:sp>
        <p:nvSpPr>
          <p:cNvPr id="5" name="矩形 4"/>
          <p:cNvSpPr/>
          <p:nvPr/>
        </p:nvSpPr>
        <p:spPr>
          <a:xfrm>
            <a:off x="0" y="618495"/>
            <a:ext cx="9066998" cy="652486"/>
          </a:xfrm>
          <a:prstGeom prst="rect">
            <a:avLst/>
          </a:prstGeom>
        </p:spPr>
        <p:txBody>
          <a:bodyPr wrap="square">
            <a:spAutoFit/>
          </a:bodyPr>
          <a:lstStyle/>
          <a:p>
            <a:pPr marL="342900" lvl="0" indent="342900">
              <a:lnSpc>
                <a:spcPct val="130000"/>
              </a:lnSpc>
              <a:spcBef>
                <a:spcPct val="20000"/>
              </a:spcBef>
            </a:pPr>
            <a:r>
              <a:rPr lang="en-US" altLang="zh-CN" sz="2800" b="1" kern="0" dirty="0">
                <a:solidFill>
                  <a:srgbClr val="FF0000"/>
                </a:solidFill>
                <a:latin typeface="Arial"/>
              </a:rPr>
              <a:t>13.3  </a:t>
            </a:r>
            <a:r>
              <a:rPr lang="zh-CN" altLang="en-US" sz="2800" b="1" kern="0" dirty="0">
                <a:solidFill>
                  <a:srgbClr val="FF0000"/>
                </a:solidFill>
                <a:latin typeface="Arial"/>
                <a:ea typeface="幼圆"/>
              </a:rPr>
              <a:t>键盘</a:t>
            </a:r>
            <a:r>
              <a:rPr lang="en-US" altLang="zh-CN" sz="2800" b="1" kern="0" dirty="0">
                <a:solidFill>
                  <a:srgbClr val="FF0000"/>
                </a:solidFill>
                <a:latin typeface="Arial"/>
              </a:rPr>
              <a:t>/</a:t>
            </a:r>
            <a:r>
              <a:rPr lang="zh-CN" altLang="en-US" sz="2800" b="1" kern="0" dirty="0">
                <a:solidFill>
                  <a:srgbClr val="FF0000"/>
                </a:solidFill>
                <a:latin typeface="Arial"/>
                <a:ea typeface="幼圆"/>
              </a:rPr>
              <a:t>显示器接口设计实例</a:t>
            </a:r>
          </a:p>
        </p:txBody>
      </p:sp>
      <p:sp>
        <p:nvSpPr>
          <p:cNvPr id="6" name="矩形 5"/>
          <p:cNvSpPr/>
          <p:nvPr/>
        </p:nvSpPr>
        <p:spPr>
          <a:xfrm>
            <a:off x="33688" y="1398953"/>
            <a:ext cx="9144000" cy="1532727"/>
          </a:xfrm>
          <a:prstGeom prst="rect">
            <a:avLst/>
          </a:prstGeom>
        </p:spPr>
        <p:txBody>
          <a:bodyPr wrap="square">
            <a:spAutoFit/>
          </a:bodyPr>
          <a:lstStyle/>
          <a:p>
            <a:pPr marL="342900" lvl="0" indent="342900" algn="just">
              <a:lnSpc>
                <a:spcPct val="130000"/>
              </a:lnSpc>
              <a:spcBef>
                <a:spcPct val="20000"/>
              </a:spcBef>
            </a:pPr>
            <a:r>
              <a:rPr lang="zh-CN" altLang="en-US" sz="2400" b="1" kern="0" dirty="0">
                <a:solidFill>
                  <a:srgbClr val="333399"/>
                </a:solidFill>
                <a:latin typeface="Arial"/>
                <a:ea typeface="幼圆"/>
              </a:rPr>
              <a:t>在单片机应用系统设计中，</a:t>
            </a:r>
            <a:r>
              <a:rPr lang="zh-CN" altLang="en-US" sz="2400" b="1" kern="0" dirty="0">
                <a:solidFill>
                  <a:srgbClr val="0000FF"/>
                </a:solidFill>
                <a:latin typeface="Arial"/>
                <a:ea typeface="幼圆"/>
              </a:rPr>
              <a:t>一般都是把键盘和显示器放在一起考虑</a:t>
            </a:r>
            <a:r>
              <a:rPr lang="zh-CN" altLang="en-US" sz="2400" b="1" kern="0" dirty="0">
                <a:solidFill>
                  <a:srgbClr val="333399"/>
                </a:solidFill>
                <a:latin typeface="Arial"/>
                <a:ea typeface="幼圆"/>
              </a:rPr>
              <a:t>。也有的系统仅单独需要键盘或显示器。下面就矩阵式键盘显示器接口设计列举一例。</a:t>
            </a:r>
            <a:endParaRPr lang="en-US" altLang="zh-CN" sz="2400" b="1" kern="0" dirty="0">
              <a:solidFill>
                <a:srgbClr val="333399"/>
              </a:solidFill>
              <a:latin typeface="Arial"/>
              <a:ea typeface="幼圆"/>
            </a:endParaRPr>
          </a:p>
        </p:txBody>
      </p:sp>
    </p:spTree>
    <p:extLst>
      <p:ext uri="{BB962C8B-B14F-4D97-AF65-F5344CB8AC3E}">
        <p14:creationId xmlns:p14="http://schemas.microsoft.com/office/powerpoint/2010/main" val="3907991203"/>
      </p:ext>
    </p:extLst>
  </p:cSld>
  <p:clrMapOvr>
    <a:masterClrMapping/>
  </p:clrMapOvr>
  <p:transition>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62</a:t>
            </a:fld>
            <a:endParaRPr lang="en-US" altLang="zh-CN" dirty="0"/>
          </a:p>
        </p:txBody>
      </p:sp>
      <p:pic>
        <p:nvPicPr>
          <p:cNvPr id="301059" name="Picture 3" descr="13t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618563"/>
            <a:ext cx="9144001" cy="5826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642704" y="6006784"/>
            <a:ext cx="1005403" cy="369332"/>
          </a:xfrm>
          <a:prstGeom prst="rect">
            <a:avLst/>
          </a:prstGeom>
        </p:spPr>
        <p:txBody>
          <a:bodyPr wrap="none">
            <a:spAutoFit/>
          </a:bodyPr>
          <a:lstStyle/>
          <a:p>
            <a:r>
              <a:rPr lang="zh-CN" altLang="en-US" dirty="0"/>
              <a:t>图</a:t>
            </a:r>
            <a:r>
              <a:rPr lang="en-US" altLang="zh-CN" dirty="0"/>
              <a:t>13-13</a:t>
            </a:r>
            <a:endParaRPr lang="zh-CN" altLang="en-US" dirty="0"/>
          </a:p>
        </p:txBody>
      </p:sp>
    </p:spTree>
    <p:extLst>
      <p:ext uri="{BB962C8B-B14F-4D97-AF65-F5344CB8AC3E}">
        <p14:creationId xmlns:p14="http://schemas.microsoft.com/office/powerpoint/2010/main" val="390018816"/>
      </p:ext>
    </p:extLst>
  </p:cSld>
  <p:clrMapOvr>
    <a:masterClrMapping/>
  </p:clrMapOvr>
  <p:transition>
    <p:random/>
    <p:sndAc>
      <p:stSnd>
        <p:snd r:embed="rId2" name="camera.wav"/>
      </p:stSnd>
    </p:sndAc>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0075B0C7-B473-47C4-B1E7-B2C8C9991C45}" type="slidenum">
              <a:rPr lang="zh-CN" altLang="en-US"/>
              <a:pPr>
                <a:defRPr/>
              </a:pPr>
              <a:t>63</a:t>
            </a:fld>
            <a:endParaRPr lang="en-US" altLang="zh-CN"/>
          </a:p>
        </p:txBody>
      </p:sp>
      <p:sp>
        <p:nvSpPr>
          <p:cNvPr id="125954" name="内容占位符 1"/>
          <p:cNvSpPr>
            <a:spLocks noGrp="1"/>
          </p:cNvSpPr>
          <p:nvPr>
            <p:ph/>
          </p:nvPr>
        </p:nvSpPr>
        <p:spPr>
          <a:xfrm>
            <a:off x="92926" y="1097915"/>
            <a:ext cx="9051073" cy="5410200"/>
          </a:xfrm>
        </p:spPr>
        <p:txBody>
          <a:bodyPr/>
          <a:lstStyle/>
          <a:p>
            <a:pPr indent="14288">
              <a:lnSpc>
                <a:spcPct val="150000"/>
              </a:lnSpc>
            </a:pPr>
            <a:endParaRPr lang="zh-CN" altLang="en-US" b="1" dirty="0" smtClean="0">
              <a:solidFill>
                <a:srgbClr val="FF0000"/>
              </a:solidFill>
            </a:endParaRPr>
          </a:p>
          <a:p>
            <a:pPr indent="14288">
              <a:lnSpc>
                <a:spcPct val="150000"/>
              </a:lnSpc>
            </a:pPr>
            <a:r>
              <a:rPr lang="pt-BR" altLang="zh-CN" b="1" dirty="0" smtClean="0">
                <a:solidFill>
                  <a:srgbClr val="0000FF"/>
                </a:solidFill>
                <a:ea typeface="宋体" pitchFamily="2" charset="-122"/>
              </a:rPr>
              <a:t>	LCD</a:t>
            </a:r>
            <a:r>
              <a:rPr lang="zh-CN" altLang="en-US" b="1" dirty="0" smtClean="0">
                <a:solidFill>
                  <a:srgbClr val="0000FF"/>
                </a:solidFill>
              </a:rPr>
              <a:t>（</a:t>
            </a:r>
            <a:r>
              <a:rPr lang="pt-BR" altLang="zh-CN" b="1" dirty="0" smtClean="0">
                <a:solidFill>
                  <a:srgbClr val="0000FF"/>
                </a:solidFill>
                <a:ea typeface="宋体" pitchFamily="2" charset="-122"/>
              </a:rPr>
              <a:t>Liquid Crystal Display</a:t>
            </a:r>
            <a:r>
              <a:rPr lang="zh-CN" altLang="en-US" b="1" dirty="0" smtClean="0">
                <a:solidFill>
                  <a:srgbClr val="0000FF"/>
                </a:solidFill>
              </a:rPr>
              <a:t>）</a:t>
            </a:r>
            <a:r>
              <a:rPr lang="zh-CN" altLang="en-US" dirty="0" smtClean="0"/>
              <a:t>液晶显示器缩写，被动显示，</a:t>
            </a:r>
            <a:r>
              <a:rPr lang="zh-CN" altLang="en-US" b="1" dirty="0" smtClean="0">
                <a:solidFill>
                  <a:srgbClr val="FF0000"/>
                </a:solidFill>
              </a:rPr>
              <a:t>本身并不发光</a:t>
            </a:r>
            <a:r>
              <a:rPr lang="zh-CN" altLang="en-US" dirty="0" smtClean="0"/>
              <a:t>，是利用液晶经过处理后能改变光线通过方向的特性，从而达到白底黑字或黑底白字显示的目的。液晶显示器具有</a:t>
            </a:r>
            <a:r>
              <a:rPr lang="zh-CN" altLang="en-US" b="1" dirty="0" smtClean="0">
                <a:solidFill>
                  <a:srgbClr val="FF0000"/>
                </a:solidFill>
              </a:rPr>
              <a:t>省电、抗干扰能力强</a:t>
            </a:r>
            <a:r>
              <a:rPr lang="zh-CN" altLang="en-US" dirty="0" smtClean="0"/>
              <a:t>等优点，广泛应用在智能仪器仪表和单片机测控系统中。</a:t>
            </a:r>
          </a:p>
          <a:p>
            <a:pPr indent="14288">
              <a:lnSpc>
                <a:spcPct val="150000"/>
              </a:lnSpc>
            </a:pPr>
            <a:r>
              <a:rPr lang="zh-CN" altLang="en-US" dirty="0" smtClean="0"/>
              <a:t>	当前市场上液晶显示器种类繁多，按排列形状可分为</a:t>
            </a:r>
            <a:r>
              <a:rPr lang="zh-CN" altLang="en-US" b="1" dirty="0" smtClean="0">
                <a:solidFill>
                  <a:srgbClr val="0000FF"/>
                </a:solidFill>
              </a:rPr>
              <a:t>字段型、点阵字符型</a:t>
            </a:r>
            <a:r>
              <a:rPr lang="zh-CN" altLang="en-US" dirty="0" smtClean="0"/>
              <a:t>和</a:t>
            </a:r>
            <a:r>
              <a:rPr lang="zh-CN" altLang="en-US" b="1" dirty="0" smtClean="0">
                <a:solidFill>
                  <a:srgbClr val="0000FF"/>
                </a:solidFill>
              </a:rPr>
              <a:t>点阵图形型</a:t>
            </a:r>
            <a:r>
              <a:rPr lang="zh-CN" altLang="en-US" dirty="0" smtClean="0"/>
              <a:t>。</a:t>
            </a:r>
          </a:p>
          <a:p>
            <a:pPr indent="14288">
              <a:lnSpc>
                <a:spcPct val="150000"/>
              </a:lnSpc>
            </a:pPr>
            <a:endParaRPr lang="zh-CN" altLang="en-US" dirty="0" smtClean="0"/>
          </a:p>
        </p:txBody>
      </p:sp>
      <p:sp>
        <p:nvSpPr>
          <p:cNvPr id="2" name="矩形 1"/>
          <p:cNvSpPr/>
          <p:nvPr/>
        </p:nvSpPr>
        <p:spPr>
          <a:xfrm>
            <a:off x="0" y="672777"/>
            <a:ext cx="9144000" cy="574581"/>
          </a:xfrm>
          <a:prstGeom prst="rect">
            <a:avLst/>
          </a:prstGeom>
        </p:spPr>
        <p:txBody>
          <a:bodyPr wrap="square">
            <a:spAutoFit/>
          </a:bodyPr>
          <a:lstStyle/>
          <a:p>
            <a:pPr marL="342900" lvl="0" indent="14288">
              <a:lnSpc>
                <a:spcPct val="150000"/>
              </a:lnSpc>
              <a:spcBef>
                <a:spcPct val="20000"/>
              </a:spcBef>
            </a:pPr>
            <a:r>
              <a:rPr lang="pt-BR" altLang="zh-CN" sz="2400" b="1" kern="0" dirty="0">
                <a:solidFill>
                  <a:srgbClr val="FF0000"/>
                </a:solidFill>
                <a:latin typeface="Arial"/>
              </a:rPr>
              <a:t>1</a:t>
            </a:r>
            <a:r>
              <a:rPr lang="en-US" altLang="zh-CN" sz="2400" b="1" kern="0" dirty="0">
                <a:solidFill>
                  <a:srgbClr val="FF0000"/>
                </a:solidFill>
                <a:latin typeface="Arial"/>
              </a:rPr>
              <a:t>3</a:t>
            </a:r>
            <a:r>
              <a:rPr lang="pt-BR" altLang="zh-CN" sz="2400" b="1" kern="0" dirty="0">
                <a:solidFill>
                  <a:srgbClr val="FF0000"/>
                </a:solidFill>
                <a:latin typeface="Arial"/>
              </a:rPr>
              <a:t>.4  AT89S51</a:t>
            </a:r>
            <a:r>
              <a:rPr lang="zh-CN" altLang="en-US" sz="2400" b="1" kern="0" dirty="0">
                <a:solidFill>
                  <a:srgbClr val="FF0000"/>
                </a:solidFill>
                <a:latin typeface="Arial"/>
                <a:ea typeface="幼圆"/>
              </a:rPr>
              <a:t>单片机与液晶显示器（</a:t>
            </a:r>
            <a:r>
              <a:rPr lang="pt-BR" altLang="zh-CN" sz="2400" b="1" kern="0" dirty="0">
                <a:solidFill>
                  <a:srgbClr val="FF0000"/>
                </a:solidFill>
                <a:latin typeface="Arial"/>
              </a:rPr>
              <a:t>LCD</a:t>
            </a:r>
            <a:r>
              <a:rPr lang="zh-CN" altLang="en-US" sz="2400" b="1" kern="0" dirty="0">
                <a:solidFill>
                  <a:srgbClr val="FF0000"/>
                </a:solidFill>
                <a:latin typeface="Arial"/>
                <a:ea typeface="幼圆"/>
              </a:rPr>
              <a:t>）的接口</a:t>
            </a:r>
          </a:p>
        </p:txBody>
      </p:sp>
    </p:spTree>
    <p:extLst>
      <p:ext uri="{BB962C8B-B14F-4D97-AF65-F5344CB8AC3E}">
        <p14:creationId xmlns:p14="http://schemas.microsoft.com/office/powerpoint/2010/main" val="297460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5954">
                                            <p:txEl>
                                              <p:pRg st="1" end="1"/>
                                            </p:txEl>
                                          </p:spTgt>
                                        </p:tgtEl>
                                        <p:attrNameLst>
                                          <p:attrName>style.visibility</p:attrName>
                                        </p:attrNameLst>
                                      </p:cBhvr>
                                      <p:to>
                                        <p:strVal val="visible"/>
                                      </p:to>
                                    </p:set>
                                    <p:animEffect transition="in" filter="fade">
                                      <p:cBhvr>
                                        <p:cTn id="7" dur="1000"/>
                                        <p:tgtEl>
                                          <p:spTgt spid="125954">
                                            <p:txEl>
                                              <p:pRg st="1" end="1"/>
                                            </p:txEl>
                                          </p:spTgt>
                                        </p:tgtEl>
                                      </p:cBhvr>
                                    </p:animEffect>
                                    <p:anim calcmode="lin" valueType="num">
                                      <p:cBhvr>
                                        <p:cTn id="8" dur="1000" fill="hold"/>
                                        <p:tgtEl>
                                          <p:spTgt spid="12595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2595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5954">
                                            <p:txEl>
                                              <p:pRg st="2" end="2"/>
                                            </p:txEl>
                                          </p:spTgt>
                                        </p:tgtEl>
                                        <p:attrNameLst>
                                          <p:attrName>style.visibility</p:attrName>
                                        </p:attrNameLst>
                                      </p:cBhvr>
                                      <p:to>
                                        <p:strVal val="visible"/>
                                      </p:to>
                                    </p:set>
                                    <p:animEffect transition="in" filter="fade">
                                      <p:cBhvr>
                                        <p:cTn id="14" dur="1000"/>
                                        <p:tgtEl>
                                          <p:spTgt spid="125954">
                                            <p:txEl>
                                              <p:pRg st="2" end="2"/>
                                            </p:txEl>
                                          </p:spTgt>
                                        </p:tgtEl>
                                      </p:cBhvr>
                                    </p:animEffect>
                                    <p:anim calcmode="lin" valueType="num">
                                      <p:cBhvr>
                                        <p:cTn id="15" dur="1000" fill="hold"/>
                                        <p:tgtEl>
                                          <p:spTgt spid="12595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2595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4"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51E0EA0C-6901-484A-8310-E5A31DEC91A9}" type="slidenum">
              <a:rPr lang="zh-CN" altLang="en-US"/>
              <a:pPr>
                <a:defRPr/>
              </a:pPr>
              <a:t>64</a:t>
            </a:fld>
            <a:endParaRPr lang="en-US" altLang="zh-CN"/>
          </a:p>
        </p:txBody>
      </p:sp>
      <p:sp>
        <p:nvSpPr>
          <p:cNvPr id="128002" name="内容占位符 1"/>
          <p:cNvSpPr>
            <a:spLocks noGrp="1"/>
          </p:cNvSpPr>
          <p:nvPr>
            <p:ph/>
          </p:nvPr>
        </p:nvSpPr>
        <p:spPr>
          <a:xfrm>
            <a:off x="0" y="608013"/>
            <a:ext cx="9109075" cy="5410200"/>
          </a:xfrm>
        </p:spPr>
        <p:txBody>
          <a:bodyPr/>
          <a:lstStyle/>
          <a:p>
            <a:pPr marL="0" indent="0" algn="l">
              <a:lnSpc>
                <a:spcPct val="150000"/>
              </a:lnSpc>
              <a:spcBef>
                <a:spcPts val="0"/>
              </a:spcBef>
            </a:pPr>
            <a:r>
              <a:rPr lang="en-US" altLang="zh-CN" dirty="0" smtClean="0">
                <a:solidFill>
                  <a:srgbClr val="FF0000"/>
                </a:solidFill>
              </a:rPr>
              <a:t>        13.4.1  </a:t>
            </a:r>
            <a:r>
              <a:rPr lang="en-US" altLang="zh-CN" dirty="0">
                <a:solidFill>
                  <a:srgbClr val="FF0000"/>
                </a:solidFill>
              </a:rPr>
              <a:t>LCD1602</a:t>
            </a:r>
            <a:r>
              <a:rPr lang="zh-CN" altLang="en-US" dirty="0">
                <a:solidFill>
                  <a:srgbClr val="FF0000"/>
                </a:solidFill>
              </a:rPr>
              <a:t>模块的外形与引脚</a:t>
            </a:r>
          </a:p>
          <a:p>
            <a:pPr marL="0" indent="0" algn="l">
              <a:lnSpc>
                <a:spcPct val="150000"/>
              </a:lnSpc>
              <a:spcBef>
                <a:spcPts val="0"/>
              </a:spcBef>
            </a:pPr>
            <a:r>
              <a:rPr lang="en-US" altLang="zh-CN" dirty="0" smtClean="0">
                <a:solidFill>
                  <a:srgbClr val="FF0000"/>
                </a:solidFill>
              </a:rPr>
              <a:t>        1</a:t>
            </a:r>
            <a:r>
              <a:rPr lang="zh-CN" altLang="en-US" dirty="0">
                <a:solidFill>
                  <a:srgbClr val="FF0000"/>
                </a:solidFill>
              </a:rPr>
              <a:t>．</a:t>
            </a:r>
            <a:r>
              <a:rPr lang="en-US" altLang="zh-CN" dirty="0">
                <a:solidFill>
                  <a:srgbClr val="FF0000"/>
                </a:solidFill>
              </a:rPr>
              <a:t>LCD1602</a:t>
            </a:r>
            <a:r>
              <a:rPr lang="zh-CN" altLang="en-US" dirty="0">
                <a:solidFill>
                  <a:srgbClr val="FF0000"/>
                </a:solidFill>
              </a:rPr>
              <a:t>模块的外形</a:t>
            </a:r>
          </a:p>
          <a:p>
            <a:pPr marL="0" indent="0" algn="l">
              <a:lnSpc>
                <a:spcPct val="150000"/>
              </a:lnSpc>
              <a:spcBef>
                <a:spcPts val="0"/>
              </a:spcBef>
            </a:pPr>
            <a:r>
              <a:rPr lang="zh-CN" altLang="en-US" dirty="0" smtClean="0"/>
              <a:t>        点阵字符</a:t>
            </a:r>
            <a:r>
              <a:rPr lang="zh-CN" altLang="en-US" dirty="0"/>
              <a:t>式液晶显示器根据显示容量可以分为</a:t>
            </a:r>
            <a:r>
              <a:rPr lang="en-US" altLang="zh-CN" dirty="0"/>
              <a:t>1×16</a:t>
            </a:r>
            <a:r>
              <a:rPr lang="zh-CN" altLang="en-US" dirty="0"/>
              <a:t>字，</a:t>
            </a:r>
            <a:r>
              <a:rPr lang="en-US" altLang="zh-CN" dirty="0"/>
              <a:t>2×16</a:t>
            </a:r>
            <a:r>
              <a:rPr lang="zh-CN" altLang="en-US" dirty="0"/>
              <a:t>字及</a:t>
            </a:r>
            <a:r>
              <a:rPr lang="en-US" altLang="zh-CN" dirty="0"/>
              <a:t>2×20</a:t>
            </a:r>
            <a:r>
              <a:rPr lang="zh-CN" altLang="en-US" dirty="0"/>
              <a:t>字等形式。</a:t>
            </a:r>
            <a:r>
              <a:rPr lang="en-US" altLang="zh-CN" dirty="0"/>
              <a:t>LCD1602</a:t>
            </a:r>
            <a:r>
              <a:rPr lang="zh-CN" altLang="en-US" dirty="0"/>
              <a:t>模块为</a:t>
            </a:r>
            <a:r>
              <a:rPr lang="en-US" altLang="zh-CN" dirty="0"/>
              <a:t>2×16</a:t>
            </a:r>
            <a:r>
              <a:rPr lang="zh-CN" altLang="en-US" dirty="0"/>
              <a:t>字，其外形如图</a:t>
            </a:r>
            <a:r>
              <a:rPr lang="en-US" altLang="zh-CN" dirty="0"/>
              <a:t>13-14</a:t>
            </a:r>
            <a:r>
              <a:rPr lang="zh-CN" altLang="en-US" dirty="0"/>
              <a:t>所示。</a:t>
            </a:r>
          </a:p>
          <a:p>
            <a:pPr marL="0" indent="0" algn="l">
              <a:lnSpc>
                <a:spcPct val="150000"/>
              </a:lnSpc>
              <a:spcBef>
                <a:spcPts val="0"/>
              </a:spcBef>
            </a:pPr>
            <a:endParaRPr lang="zh-CN" altLang="en-US" b="1" dirty="0" smtClean="0">
              <a:solidFill>
                <a:srgbClr val="FF0000"/>
              </a:solidFill>
            </a:endParaRPr>
          </a:p>
          <a:p>
            <a:pPr marL="0" indent="0" algn="l">
              <a:lnSpc>
                <a:spcPct val="150000"/>
              </a:lnSpc>
              <a:spcBef>
                <a:spcPts val="0"/>
              </a:spcBef>
            </a:pPr>
            <a:r>
              <a:rPr lang="zh-CN" altLang="en-US" dirty="0" smtClean="0"/>
              <a:t>	</a:t>
            </a:r>
            <a:endParaRPr lang="en-US" altLang="zh-CN" dirty="0" smtClean="0"/>
          </a:p>
          <a:p>
            <a:pPr marL="0" indent="0" algn="l">
              <a:lnSpc>
                <a:spcPct val="150000"/>
              </a:lnSpc>
              <a:spcBef>
                <a:spcPts val="0"/>
              </a:spcBef>
            </a:pPr>
            <a:endParaRPr lang="en-US" altLang="zh-CN" dirty="0"/>
          </a:p>
          <a:p>
            <a:pPr marL="0" indent="0" algn="l">
              <a:lnSpc>
                <a:spcPct val="150000"/>
              </a:lnSpc>
              <a:spcBef>
                <a:spcPts val="0"/>
              </a:spcBef>
            </a:pPr>
            <a:endParaRPr lang="en-US" altLang="zh-CN" dirty="0" smtClean="0"/>
          </a:p>
          <a:p>
            <a:pPr marL="0" indent="0" algn="l">
              <a:lnSpc>
                <a:spcPct val="150000"/>
              </a:lnSpc>
              <a:spcBef>
                <a:spcPts val="0"/>
              </a:spcBef>
            </a:pPr>
            <a:endParaRPr lang="en-US" altLang="zh-CN" dirty="0"/>
          </a:p>
          <a:p>
            <a:pPr marL="0" indent="0" algn="l">
              <a:lnSpc>
                <a:spcPct val="150000"/>
              </a:lnSpc>
              <a:spcBef>
                <a:spcPts val="0"/>
              </a:spcBef>
            </a:pPr>
            <a:endParaRPr lang="en-US" altLang="zh-CN" dirty="0" smtClean="0"/>
          </a:p>
          <a:p>
            <a:pPr marL="0" indent="0" algn="l">
              <a:lnSpc>
                <a:spcPct val="150000"/>
              </a:lnSpc>
              <a:spcBef>
                <a:spcPts val="0"/>
              </a:spcBef>
            </a:pPr>
            <a:endParaRPr lang="en-US" altLang="zh-CN" dirty="0"/>
          </a:p>
        </p:txBody>
      </p:sp>
      <p:pic>
        <p:nvPicPr>
          <p:cNvPr id="296962" name="图片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862" y="3911600"/>
            <a:ext cx="8871473" cy="180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2884192" y="5911334"/>
            <a:ext cx="3147015" cy="369332"/>
          </a:xfrm>
          <a:prstGeom prst="rect">
            <a:avLst/>
          </a:prstGeom>
        </p:spPr>
        <p:txBody>
          <a:bodyPr wrap="none">
            <a:spAutoFit/>
          </a:bodyPr>
          <a:lstStyle/>
          <a:p>
            <a:pPr>
              <a:spcBef>
                <a:spcPts val="700"/>
              </a:spcBef>
              <a:spcAft>
                <a:spcPts val="800"/>
              </a:spcAft>
            </a:pPr>
            <a:r>
              <a:rPr lang="zh-CN" altLang="zh-CN" kern="1000" dirty="0">
                <a:latin typeface="Times New Roman"/>
                <a:ea typeface="宋体"/>
              </a:rPr>
              <a:t>图</a:t>
            </a:r>
            <a:r>
              <a:rPr lang="en-US" altLang="zh-CN" kern="1000" dirty="0">
                <a:latin typeface="Times New Roman"/>
                <a:ea typeface="宋体"/>
              </a:rPr>
              <a:t>13-14  LCD1602</a:t>
            </a:r>
            <a:r>
              <a:rPr lang="zh-CN" altLang="zh-CN" kern="1000" dirty="0">
                <a:latin typeface="Times New Roman"/>
                <a:ea typeface="宋体"/>
              </a:rPr>
              <a:t>模块的外形</a:t>
            </a:r>
            <a:endParaRPr lang="zh-CN" altLang="zh-CN" kern="1000" dirty="0">
              <a:effectLst/>
              <a:latin typeface="Times New Roman"/>
              <a:ea typeface="宋体"/>
            </a:endParaRPr>
          </a:p>
        </p:txBody>
      </p:sp>
    </p:spTree>
    <p:extLst>
      <p:ext uri="{BB962C8B-B14F-4D97-AF65-F5344CB8AC3E}">
        <p14:creationId xmlns:p14="http://schemas.microsoft.com/office/powerpoint/2010/main" val="332346048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65</a:t>
            </a:fld>
            <a:endParaRPr lang="en-US" altLang="zh-CN" dirty="0"/>
          </a:p>
        </p:txBody>
      </p:sp>
      <p:sp>
        <p:nvSpPr>
          <p:cNvPr id="4" name="矩形 3"/>
          <p:cNvSpPr/>
          <p:nvPr/>
        </p:nvSpPr>
        <p:spPr>
          <a:xfrm>
            <a:off x="0" y="619036"/>
            <a:ext cx="9144000" cy="1754326"/>
          </a:xfrm>
          <a:prstGeom prst="rect">
            <a:avLst/>
          </a:prstGeom>
        </p:spPr>
        <p:txBody>
          <a:bodyPr wrap="square">
            <a:spAutoFit/>
          </a:bodyPr>
          <a:lstStyle/>
          <a:p>
            <a:pPr algn="l">
              <a:lnSpc>
                <a:spcPct val="150000"/>
              </a:lnSpc>
            </a:pPr>
            <a:r>
              <a:rPr lang="en-US" altLang="zh-CN" sz="2400" b="1" dirty="0" smtClean="0">
                <a:solidFill>
                  <a:srgbClr val="0000FF"/>
                </a:solidFill>
                <a:latin typeface="+mn-lt"/>
                <a:ea typeface="+mn-ea"/>
              </a:rPr>
              <a:t>        2</a:t>
            </a:r>
            <a:r>
              <a:rPr lang="zh-CN" altLang="en-US" sz="2400" b="1" dirty="0">
                <a:solidFill>
                  <a:srgbClr val="0000FF"/>
                </a:solidFill>
                <a:latin typeface="+mn-lt"/>
                <a:ea typeface="+mn-ea"/>
              </a:rPr>
              <a:t>．</a:t>
            </a:r>
            <a:r>
              <a:rPr lang="en-US" altLang="zh-CN" sz="2400" b="1" dirty="0">
                <a:solidFill>
                  <a:srgbClr val="0000FF"/>
                </a:solidFill>
                <a:latin typeface="+mn-lt"/>
                <a:ea typeface="+mn-ea"/>
              </a:rPr>
              <a:t>LCD1602</a:t>
            </a:r>
            <a:r>
              <a:rPr lang="zh-CN" altLang="en-US" sz="2400" b="1" dirty="0">
                <a:solidFill>
                  <a:srgbClr val="0000FF"/>
                </a:solidFill>
                <a:latin typeface="+mn-lt"/>
                <a:ea typeface="+mn-ea"/>
              </a:rPr>
              <a:t>模块的引脚</a:t>
            </a:r>
          </a:p>
          <a:p>
            <a:pPr algn="l">
              <a:lnSpc>
                <a:spcPct val="150000"/>
              </a:lnSpc>
            </a:pPr>
            <a:r>
              <a:rPr lang="en-US" altLang="zh-CN" sz="2400" b="1" dirty="0" smtClean="0">
                <a:solidFill>
                  <a:schemeClr val="accent2"/>
                </a:solidFill>
                <a:latin typeface="+mn-lt"/>
                <a:ea typeface="+mn-ea"/>
              </a:rPr>
              <a:t>        LCD1602</a:t>
            </a:r>
            <a:r>
              <a:rPr lang="zh-CN" altLang="en-US" sz="2400" b="1" dirty="0">
                <a:solidFill>
                  <a:schemeClr val="accent2"/>
                </a:solidFill>
                <a:latin typeface="+mn-lt"/>
                <a:ea typeface="+mn-ea"/>
              </a:rPr>
              <a:t>模块通常有</a:t>
            </a:r>
            <a:r>
              <a:rPr lang="en-US" altLang="zh-CN" sz="2400" b="1" dirty="0">
                <a:solidFill>
                  <a:schemeClr val="accent2"/>
                </a:solidFill>
                <a:latin typeface="+mn-lt"/>
                <a:ea typeface="+mn-ea"/>
              </a:rPr>
              <a:t>16</a:t>
            </a:r>
            <a:r>
              <a:rPr lang="zh-CN" altLang="en-US" sz="2400" b="1" dirty="0">
                <a:solidFill>
                  <a:schemeClr val="accent2"/>
                </a:solidFill>
                <a:latin typeface="+mn-lt"/>
                <a:ea typeface="+mn-ea"/>
              </a:rPr>
              <a:t>个引脚，如表</a:t>
            </a:r>
            <a:r>
              <a:rPr lang="en-US" altLang="zh-CN" sz="2400" b="1" dirty="0">
                <a:solidFill>
                  <a:schemeClr val="accent2"/>
                </a:solidFill>
                <a:latin typeface="+mn-lt"/>
                <a:ea typeface="+mn-ea"/>
              </a:rPr>
              <a:t>13-3</a:t>
            </a:r>
            <a:r>
              <a:rPr lang="zh-CN" altLang="en-US" sz="2400" b="1" dirty="0">
                <a:solidFill>
                  <a:schemeClr val="accent2"/>
                </a:solidFill>
                <a:latin typeface="+mn-lt"/>
                <a:ea typeface="+mn-ea"/>
              </a:rPr>
              <a:t>所示。通过单片机写入模块的命令和数据，就可对显示方式和显示内容做出选择。</a:t>
            </a:r>
          </a:p>
        </p:txBody>
      </p:sp>
      <p:pic>
        <p:nvPicPr>
          <p:cNvPr id="29798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171699"/>
            <a:ext cx="9144000" cy="4406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6477592"/>
      </p:ext>
    </p:extLst>
  </p:cSld>
  <p:clrMapOvr>
    <a:masterClrMapping/>
  </p:clrMapOvr>
  <p:transition>
    <p:random/>
    <p:sndAc>
      <p:stSnd>
        <p:snd r:embed="rId2" name="camera.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728D5BB2-973C-40C3-A1EA-6AF0C44B6129}" type="slidenum">
              <a:rPr lang="zh-CN" altLang="en-US"/>
              <a:pPr>
                <a:defRPr/>
              </a:pPr>
              <a:t>66</a:t>
            </a:fld>
            <a:endParaRPr lang="en-US" altLang="zh-CN"/>
          </a:p>
        </p:txBody>
      </p:sp>
      <p:sp>
        <p:nvSpPr>
          <p:cNvPr id="129026" name="内容占位符 1"/>
          <p:cNvSpPr>
            <a:spLocks noGrp="1"/>
          </p:cNvSpPr>
          <p:nvPr>
            <p:ph/>
          </p:nvPr>
        </p:nvSpPr>
        <p:spPr>
          <a:xfrm>
            <a:off x="250825" y="457200"/>
            <a:ext cx="8893175" cy="5564188"/>
          </a:xfrm>
        </p:spPr>
        <p:txBody>
          <a:bodyPr/>
          <a:lstStyle/>
          <a:p>
            <a:pPr>
              <a:lnSpc>
                <a:spcPct val="130000"/>
              </a:lnSpc>
            </a:pPr>
            <a:r>
              <a:rPr lang="en-US" altLang="zh-CN" dirty="0" smtClean="0">
                <a:solidFill>
                  <a:srgbClr val="FF0000"/>
                </a:solidFill>
              </a:rPr>
              <a:t>13.4.2  </a:t>
            </a:r>
            <a:r>
              <a:rPr lang="en-US" altLang="zh-CN" dirty="0">
                <a:solidFill>
                  <a:srgbClr val="FF0000"/>
                </a:solidFill>
              </a:rPr>
              <a:t>LCD1602</a:t>
            </a:r>
            <a:r>
              <a:rPr lang="zh-CN" altLang="en-US" dirty="0">
                <a:solidFill>
                  <a:srgbClr val="FF0000"/>
                </a:solidFill>
              </a:rPr>
              <a:t>模块的组成</a:t>
            </a:r>
          </a:p>
          <a:p>
            <a:pPr>
              <a:lnSpc>
                <a:spcPct val="130000"/>
              </a:lnSpc>
            </a:pPr>
            <a:r>
              <a:rPr lang="en-US" altLang="zh-CN" dirty="0"/>
              <a:t>LCD1602</a:t>
            </a:r>
            <a:r>
              <a:rPr lang="zh-CN" altLang="en-US" dirty="0"/>
              <a:t>模块组成图如</a:t>
            </a:r>
            <a:r>
              <a:rPr lang="zh-CN" altLang="en-US" dirty="0">
                <a:hlinkClick r:id="" action="ppaction://hlinkshowjump?jump=nextslide"/>
              </a:rPr>
              <a:t>图</a:t>
            </a:r>
            <a:r>
              <a:rPr lang="en-US" altLang="zh-CN" dirty="0">
                <a:hlinkClick r:id="" action="ppaction://hlinkshowjump?jump=nextslide"/>
              </a:rPr>
              <a:t>13-15</a:t>
            </a:r>
            <a:r>
              <a:rPr lang="zh-CN" altLang="en-US" dirty="0"/>
              <a:t>所示。</a:t>
            </a:r>
          </a:p>
          <a:p>
            <a:pPr>
              <a:lnSpc>
                <a:spcPct val="130000"/>
              </a:lnSpc>
            </a:pPr>
            <a:r>
              <a:rPr lang="en-US" altLang="zh-CN" dirty="0"/>
              <a:t>LCD1602 </a:t>
            </a:r>
            <a:r>
              <a:rPr lang="zh-CN" altLang="en-US" dirty="0"/>
              <a:t>模块由控制器</a:t>
            </a:r>
            <a:r>
              <a:rPr lang="en-US" altLang="zh-CN" dirty="0"/>
              <a:t>HD44780</a:t>
            </a:r>
            <a:r>
              <a:rPr lang="zh-CN" altLang="en-US" dirty="0"/>
              <a:t>、驱动器</a:t>
            </a:r>
            <a:r>
              <a:rPr lang="en-US" altLang="zh-CN" dirty="0"/>
              <a:t>HD44100</a:t>
            </a:r>
            <a:r>
              <a:rPr lang="zh-CN" altLang="en-US" dirty="0"/>
              <a:t>和液晶板组成。</a:t>
            </a:r>
            <a:r>
              <a:rPr lang="en-US" altLang="zh-CN" dirty="0"/>
              <a:t>HD44780</a:t>
            </a:r>
            <a:r>
              <a:rPr lang="zh-CN" altLang="en-US" dirty="0"/>
              <a:t>是典型的液晶显示控制器。它集控制和驱动于一体，本身就可以驱动单行</a:t>
            </a:r>
            <a:r>
              <a:rPr lang="en-US" altLang="zh-CN" dirty="0"/>
              <a:t>16</a:t>
            </a:r>
            <a:r>
              <a:rPr lang="zh-CN" altLang="en-US" dirty="0"/>
              <a:t>字符或</a:t>
            </a:r>
            <a:r>
              <a:rPr lang="en-US" altLang="zh-CN" dirty="0"/>
              <a:t>2</a:t>
            </a:r>
            <a:r>
              <a:rPr lang="zh-CN" altLang="en-US" dirty="0"/>
              <a:t>行</a:t>
            </a:r>
            <a:r>
              <a:rPr lang="en-US" altLang="zh-CN" dirty="0"/>
              <a:t>8</a:t>
            </a:r>
            <a:r>
              <a:rPr lang="zh-CN" altLang="en-US" dirty="0"/>
              <a:t>字符。对于</a:t>
            </a:r>
            <a:r>
              <a:rPr lang="en-US" altLang="zh-CN" dirty="0"/>
              <a:t>2</a:t>
            </a:r>
            <a:r>
              <a:rPr lang="zh-CN" altLang="en-US" dirty="0"/>
              <a:t>行</a:t>
            </a:r>
            <a:r>
              <a:rPr lang="en-US" altLang="zh-CN" dirty="0"/>
              <a:t>16</a:t>
            </a:r>
            <a:r>
              <a:rPr lang="zh-CN" altLang="en-US" dirty="0"/>
              <a:t>字符的显示要增加</a:t>
            </a:r>
            <a:r>
              <a:rPr lang="en-US" altLang="zh-CN" dirty="0"/>
              <a:t>HD44100</a:t>
            </a:r>
            <a:r>
              <a:rPr lang="zh-CN" altLang="en-US" dirty="0"/>
              <a:t>驱动器。</a:t>
            </a:r>
            <a:r>
              <a:rPr lang="en-US" altLang="zh-CN" dirty="0"/>
              <a:t>HD44780</a:t>
            </a:r>
            <a:r>
              <a:rPr lang="zh-CN" altLang="en-US" dirty="0"/>
              <a:t>由字符发生器</a:t>
            </a:r>
            <a:r>
              <a:rPr lang="en-US" altLang="zh-CN" dirty="0"/>
              <a:t>CGROM</a:t>
            </a:r>
            <a:r>
              <a:rPr lang="zh-CN" altLang="en-US" dirty="0"/>
              <a:t>、自定义字符发生器</a:t>
            </a:r>
            <a:r>
              <a:rPr lang="en-US" altLang="zh-CN" dirty="0"/>
              <a:t>CGRAM</a:t>
            </a:r>
            <a:r>
              <a:rPr lang="zh-CN" altLang="en-US" dirty="0"/>
              <a:t>和显示缓冲区</a:t>
            </a:r>
            <a:r>
              <a:rPr lang="en-US" altLang="zh-CN" dirty="0"/>
              <a:t>DDRAM</a:t>
            </a:r>
            <a:r>
              <a:rPr lang="zh-CN" altLang="en-US" dirty="0"/>
              <a:t>组成。</a:t>
            </a:r>
          </a:p>
          <a:p>
            <a:pPr>
              <a:lnSpc>
                <a:spcPct val="130000"/>
              </a:lnSpc>
            </a:pPr>
            <a:endParaRPr lang="zh-CN" altLang="en-US" dirty="0" smtClean="0">
              <a:solidFill>
                <a:srgbClr val="FF0000"/>
              </a:solidFill>
            </a:endParaRPr>
          </a:p>
        </p:txBody>
      </p:sp>
    </p:spTree>
    <p:extLst>
      <p:ext uri="{BB962C8B-B14F-4D97-AF65-F5344CB8AC3E}">
        <p14:creationId xmlns:p14="http://schemas.microsoft.com/office/powerpoint/2010/main" val="91038785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4098A8EF-40DF-43BF-BB42-6432680E4838}" type="slidenum">
              <a:rPr lang="zh-CN" altLang="en-US"/>
              <a:pPr>
                <a:defRPr/>
              </a:pPr>
              <a:t>67</a:t>
            </a:fld>
            <a:endParaRPr lang="en-US" altLang="zh-CN"/>
          </a:p>
        </p:txBody>
      </p:sp>
      <p:sp>
        <p:nvSpPr>
          <p:cNvPr id="130050" name="内容占位符 1"/>
          <p:cNvSpPr>
            <a:spLocks noGrp="1"/>
          </p:cNvSpPr>
          <p:nvPr>
            <p:ph/>
          </p:nvPr>
        </p:nvSpPr>
        <p:spPr/>
        <p:txBody>
          <a:bodyPr/>
          <a:lstStyle/>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endParaRPr lang="en-US" altLang="zh-CN" dirty="0" smtClean="0"/>
          </a:p>
          <a:p>
            <a:r>
              <a:rPr lang="en-US" altLang="zh-CN" dirty="0" smtClean="0"/>
              <a:t>		</a:t>
            </a:r>
            <a:r>
              <a:rPr lang="zh-CN" altLang="en-US" sz="2000" b="1" dirty="0" smtClean="0">
                <a:solidFill>
                  <a:srgbClr val="FF0000"/>
                </a:solidFill>
              </a:rPr>
              <a:t>图</a:t>
            </a:r>
            <a:r>
              <a:rPr lang="en-US" altLang="zh-CN" sz="2000" b="1" dirty="0" smtClean="0">
                <a:solidFill>
                  <a:srgbClr val="FF0000"/>
                </a:solidFill>
                <a:ea typeface="宋体" pitchFamily="2" charset="-122"/>
              </a:rPr>
              <a:t>13-15</a:t>
            </a:r>
            <a:r>
              <a:rPr lang="en-US" altLang="zh-CN" sz="2000" dirty="0" smtClean="0">
                <a:ea typeface="宋体" pitchFamily="2" charset="-122"/>
              </a:rPr>
              <a:t>      </a:t>
            </a:r>
            <a:r>
              <a:rPr lang="en-US" altLang="zh-CN" sz="2000" dirty="0" smtClean="0">
                <a:solidFill>
                  <a:srgbClr val="0000FF"/>
                </a:solidFill>
                <a:ea typeface="宋体" pitchFamily="2" charset="-122"/>
              </a:rPr>
              <a:t>LCD1602</a:t>
            </a:r>
            <a:r>
              <a:rPr lang="zh-CN" altLang="en-US" sz="2000" dirty="0" smtClean="0">
                <a:solidFill>
                  <a:srgbClr val="0000FF"/>
                </a:solidFill>
              </a:rPr>
              <a:t>模块的</a:t>
            </a:r>
            <a:r>
              <a:rPr lang="zh-CN" altLang="en-US" sz="2000" dirty="0">
                <a:solidFill>
                  <a:srgbClr val="0000FF"/>
                </a:solidFill>
              </a:rPr>
              <a:t>组成</a:t>
            </a:r>
            <a:endParaRPr lang="zh-CN" altLang="en-US" sz="2000" dirty="0" smtClean="0">
              <a:solidFill>
                <a:srgbClr val="0000FF"/>
              </a:solidFill>
            </a:endParaRPr>
          </a:p>
          <a:p>
            <a:endParaRPr lang="zh-CN" altLang="en-US" dirty="0" smtClean="0"/>
          </a:p>
        </p:txBody>
      </p:sp>
      <p:pic>
        <p:nvPicPr>
          <p:cNvPr id="130059" name="Picture 11" descr="10-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25" y="658813"/>
            <a:ext cx="9136672" cy="4675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66332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68</a:t>
            </a:fld>
            <a:endParaRPr lang="en-US" altLang="zh-CN" dirty="0"/>
          </a:p>
        </p:txBody>
      </p:sp>
      <p:sp>
        <p:nvSpPr>
          <p:cNvPr id="4" name="矩形 3"/>
          <p:cNvSpPr/>
          <p:nvPr/>
        </p:nvSpPr>
        <p:spPr>
          <a:xfrm>
            <a:off x="0" y="840818"/>
            <a:ext cx="9144000" cy="5078313"/>
          </a:xfrm>
          <a:prstGeom prst="rect">
            <a:avLst/>
          </a:prstGeom>
        </p:spPr>
        <p:txBody>
          <a:bodyPr wrap="square">
            <a:spAutoFit/>
          </a:bodyPr>
          <a:lstStyle/>
          <a:p>
            <a:pPr lvl="0" algn="l">
              <a:lnSpc>
                <a:spcPct val="150000"/>
              </a:lnSpc>
              <a:spcBef>
                <a:spcPts val="0"/>
              </a:spcBef>
            </a:pPr>
            <a:r>
              <a:rPr lang="zh-CN" altLang="en-US" sz="2400" b="1" kern="0" dirty="0" smtClean="0">
                <a:solidFill>
                  <a:srgbClr val="333399"/>
                </a:solidFill>
                <a:latin typeface="Arial"/>
                <a:ea typeface="幼圆"/>
              </a:rPr>
              <a:t>        字符发生器</a:t>
            </a:r>
            <a:r>
              <a:rPr lang="en-US" altLang="zh-CN" sz="2400" b="1" kern="0" dirty="0">
                <a:solidFill>
                  <a:srgbClr val="333399"/>
                </a:solidFill>
                <a:latin typeface="Arial"/>
                <a:ea typeface="幼圆"/>
              </a:rPr>
              <a:t>CGROM</a:t>
            </a:r>
            <a:r>
              <a:rPr lang="zh-CN" altLang="en-US" sz="2400" b="1" kern="0" dirty="0">
                <a:solidFill>
                  <a:srgbClr val="333399"/>
                </a:solidFill>
                <a:latin typeface="Arial"/>
                <a:ea typeface="幼圆"/>
              </a:rPr>
              <a:t>存储了不同的点阵字符图形。包括数字、英文字母的大小写字符、常用的符号和日文字符等，每一个字符都有一个固定的代码，如</a:t>
            </a:r>
            <a:r>
              <a:rPr lang="zh-CN" altLang="en-US" sz="2400" b="1" kern="0" dirty="0">
                <a:solidFill>
                  <a:srgbClr val="333399"/>
                </a:solidFill>
                <a:latin typeface="Arial"/>
                <a:ea typeface="幼圆"/>
                <a:hlinkClick r:id="rId3" action="ppaction://hlinksldjump"/>
              </a:rPr>
              <a:t>图</a:t>
            </a:r>
            <a:r>
              <a:rPr lang="en-US" altLang="zh-CN" sz="2400" b="1" kern="0" dirty="0">
                <a:solidFill>
                  <a:srgbClr val="333399"/>
                </a:solidFill>
                <a:latin typeface="Arial"/>
                <a:ea typeface="幼圆"/>
                <a:hlinkClick r:id="rId3" action="ppaction://hlinksldjump"/>
              </a:rPr>
              <a:t>13-16</a:t>
            </a:r>
            <a:r>
              <a:rPr lang="zh-CN" altLang="en-US" sz="2400" b="1" kern="0" dirty="0">
                <a:solidFill>
                  <a:srgbClr val="333399"/>
                </a:solidFill>
                <a:latin typeface="Arial"/>
                <a:ea typeface="幼圆"/>
              </a:rPr>
              <a:t>所示。</a:t>
            </a:r>
          </a:p>
          <a:p>
            <a:pPr lvl="0" algn="l">
              <a:lnSpc>
                <a:spcPct val="150000"/>
              </a:lnSpc>
              <a:spcBef>
                <a:spcPts val="0"/>
              </a:spcBef>
            </a:pPr>
            <a:r>
              <a:rPr lang="zh-CN" altLang="en-US" sz="2400" b="1" kern="0" dirty="0" smtClean="0">
                <a:solidFill>
                  <a:srgbClr val="333399"/>
                </a:solidFill>
                <a:latin typeface="Arial"/>
                <a:ea typeface="幼圆"/>
              </a:rPr>
              <a:t>        自定义</a:t>
            </a:r>
            <a:r>
              <a:rPr lang="zh-CN" altLang="en-US" sz="2400" b="1" kern="0" dirty="0">
                <a:solidFill>
                  <a:srgbClr val="333399"/>
                </a:solidFill>
                <a:latin typeface="Arial"/>
                <a:ea typeface="幼圆"/>
              </a:rPr>
              <a:t>字符发生器</a:t>
            </a:r>
            <a:r>
              <a:rPr lang="en-US" altLang="zh-CN" sz="2400" b="1" kern="0" dirty="0">
                <a:solidFill>
                  <a:srgbClr val="333399"/>
                </a:solidFill>
                <a:latin typeface="Arial"/>
                <a:ea typeface="幼圆"/>
              </a:rPr>
              <a:t>CGRAM</a:t>
            </a:r>
            <a:r>
              <a:rPr lang="zh-CN" altLang="en-US" sz="2400" b="1" kern="0" dirty="0">
                <a:solidFill>
                  <a:srgbClr val="333399"/>
                </a:solidFill>
                <a:latin typeface="Arial"/>
                <a:ea typeface="幼圆"/>
              </a:rPr>
              <a:t>可由用户定义</a:t>
            </a:r>
            <a:r>
              <a:rPr lang="en-US" altLang="zh-CN" sz="2400" b="1" kern="0" dirty="0">
                <a:solidFill>
                  <a:srgbClr val="333399"/>
                </a:solidFill>
                <a:latin typeface="Arial"/>
                <a:ea typeface="幼圆"/>
              </a:rPr>
              <a:t>8</a:t>
            </a:r>
            <a:r>
              <a:rPr lang="zh-CN" altLang="en-US" sz="2400" b="1" kern="0" dirty="0">
                <a:solidFill>
                  <a:srgbClr val="333399"/>
                </a:solidFill>
                <a:latin typeface="Arial"/>
                <a:ea typeface="幼圆"/>
              </a:rPr>
              <a:t>个</a:t>
            </a:r>
            <a:r>
              <a:rPr lang="en-US" altLang="zh-CN" sz="2400" b="1" kern="0" dirty="0">
                <a:solidFill>
                  <a:srgbClr val="333399"/>
                </a:solidFill>
                <a:latin typeface="Arial"/>
                <a:ea typeface="幼圆"/>
              </a:rPr>
              <a:t>5×7</a:t>
            </a:r>
            <a:r>
              <a:rPr lang="zh-CN" altLang="en-US" sz="2400" b="1" kern="0" dirty="0">
                <a:solidFill>
                  <a:srgbClr val="333399"/>
                </a:solidFill>
                <a:latin typeface="Arial"/>
                <a:ea typeface="幼圆"/>
              </a:rPr>
              <a:t>字形。地址的高</a:t>
            </a:r>
            <a:r>
              <a:rPr lang="en-US" altLang="zh-CN" sz="2400" b="1" kern="0" dirty="0">
                <a:solidFill>
                  <a:srgbClr val="333399"/>
                </a:solidFill>
                <a:latin typeface="Arial"/>
                <a:ea typeface="幼圆"/>
              </a:rPr>
              <a:t>4</a:t>
            </a:r>
            <a:r>
              <a:rPr lang="zh-CN" altLang="en-US" sz="2400" b="1" kern="0" dirty="0">
                <a:solidFill>
                  <a:srgbClr val="333399"/>
                </a:solidFill>
                <a:latin typeface="Arial"/>
                <a:ea typeface="幼圆"/>
              </a:rPr>
              <a:t>位为“</a:t>
            </a:r>
            <a:r>
              <a:rPr lang="en-US" altLang="zh-CN" sz="2400" b="1" kern="0" dirty="0">
                <a:solidFill>
                  <a:srgbClr val="333399"/>
                </a:solidFill>
                <a:latin typeface="Arial"/>
                <a:ea typeface="幼圆"/>
              </a:rPr>
              <a:t>0000”</a:t>
            </a:r>
            <a:r>
              <a:rPr lang="zh-CN" altLang="en-US" sz="2400" b="1" kern="0" dirty="0">
                <a:solidFill>
                  <a:srgbClr val="333399"/>
                </a:solidFill>
                <a:latin typeface="Arial"/>
                <a:ea typeface="幼圆"/>
              </a:rPr>
              <a:t>时对应</a:t>
            </a:r>
            <a:r>
              <a:rPr lang="en-US" altLang="zh-CN" sz="2400" b="1" kern="0" dirty="0">
                <a:solidFill>
                  <a:srgbClr val="333399"/>
                </a:solidFill>
                <a:latin typeface="Arial"/>
                <a:ea typeface="幼圆"/>
              </a:rPr>
              <a:t>CGRAM</a:t>
            </a:r>
            <a:r>
              <a:rPr lang="zh-CN" altLang="en-US" sz="2400" b="1" kern="0" dirty="0">
                <a:solidFill>
                  <a:srgbClr val="333399"/>
                </a:solidFill>
                <a:latin typeface="Arial"/>
                <a:ea typeface="幼圆"/>
              </a:rPr>
              <a:t>空间（</a:t>
            </a:r>
            <a:r>
              <a:rPr lang="en-US" altLang="zh-CN" sz="2400" b="1" kern="0" dirty="0" smtClean="0">
                <a:solidFill>
                  <a:srgbClr val="333399"/>
                </a:solidFill>
                <a:latin typeface="Arial"/>
                <a:ea typeface="幼圆"/>
              </a:rPr>
              <a:t>0000x000B~0000x111B</a:t>
            </a:r>
            <a:r>
              <a:rPr lang="zh-CN" altLang="en-US" sz="2400" b="1" kern="0" dirty="0">
                <a:solidFill>
                  <a:srgbClr val="333399"/>
                </a:solidFill>
                <a:latin typeface="Arial"/>
                <a:ea typeface="幼圆"/>
              </a:rPr>
              <a:t>）。每个字形由</a:t>
            </a:r>
            <a:r>
              <a:rPr lang="en-US" altLang="zh-CN" sz="2400" b="1" kern="0" dirty="0">
                <a:solidFill>
                  <a:srgbClr val="333399"/>
                </a:solidFill>
                <a:latin typeface="Arial"/>
                <a:ea typeface="幼圆"/>
              </a:rPr>
              <a:t>8</a:t>
            </a:r>
            <a:r>
              <a:rPr lang="zh-CN" altLang="en-US" sz="2400" b="1" kern="0" dirty="0">
                <a:solidFill>
                  <a:srgbClr val="333399"/>
                </a:solidFill>
                <a:latin typeface="Arial"/>
                <a:ea typeface="幼圆"/>
              </a:rPr>
              <a:t>字节编码组成，且每个字符编码仅用到了低</a:t>
            </a:r>
            <a:r>
              <a:rPr lang="en-US" altLang="zh-CN" sz="2400" b="1" kern="0" dirty="0">
                <a:solidFill>
                  <a:srgbClr val="333399"/>
                </a:solidFill>
                <a:latin typeface="Arial"/>
                <a:ea typeface="幼圆"/>
              </a:rPr>
              <a:t>4</a:t>
            </a:r>
            <a:r>
              <a:rPr lang="zh-CN" altLang="en-US" sz="2400" b="1" kern="0" dirty="0">
                <a:solidFill>
                  <a:srgbClr val="333399"/>
                </a:solidFill>
                <a:latin typeface="Arial"/>
                <a:ea typeface="幼圆"/>
              </a:rPr>
              <a:t>位（</a:t>
            </a:r>
            <a:r>
              <a:rPr lang="en-US" altLang="zh-CN" sz="2400" b="1" kern="0" dirty="0" smtClean="0">
                <a:solidFill>
                  <a:srgbClr val="333399"/>
                </a:solidFill>
                <a:latin typeface="Arial"/>
                <a:ea typeface="幼圆"/>
              </a:rPr>
              <a:t>4~0</a:t>
            </a:r>
            <a:r>
              <a:rPr lang="zh-CN" altLang="en-US" sz="2400" b="1" kern="0" dirty="0">
                <a:solidFill>
                  <a:srgbClr val="333399"/>
                </a:solidFill>
                <a:latin typeface="Arial"/>
                <a:ea typeface="幼圆"/>
              </a:rPr>
              <a:t>位）。要显示的点用“</a:t>
            </a:r>
            <a:r>
              <a:rPr lang="en-US" altLang="zh-CN" sz="2400" b="1" kern="0" dirty="0">
                <a:solidFill>
                  <a:srgbClr val="333399"/>
                </a:solidFill>
                <a:latin typeface="Arial"/>
                <a:ea typeface="幼圆"/>
              </a:rPr>
              <a:t>1”</a:t>
            </a:r>
            <a:r>
              <a:rPr lang="zh-CN" altLang="en-US" sz="2400" b="1" kern="0" dirty="0">
                <a:solidFill>
                  <a:srgbClr val="333399"/>
                </a:solidFill>
                <a:latin typeface="Arial"/>
                <a:ea typeface="幼圆"/>
              </a:rPr>
              <a:t>表示，不显示的点用“</a:t>
            </a:r>
            <a:r>
              <a:rPr lang="en-US" altLang="zh-CN" sz="2400" b="1" kern="0" dirty="0">
                <a:solidFill>
                  <a:srgbClr val="333399"/>
                </a:solidFill>
                <a:latin typeface="Arial"/>
                <a:ea typeface="幼圆"/>
              </a:rPr>
              <a:t>0”</a:t>
            </a:r>
            <a:r>
              <a:rPr lang="zh-CN" altLang="en-US" sz="2400" b="1" kern="0" dirty="0">
                <a:solidFill>
                  <a:srgbClr val="333399"/>
                </a:solidFill>
                <a:latin typeface="Arial"/>
                <a:ea typeface="幼圆"/>
              </a:rPr>
              <a:t>表示。最后一个字节编码要留给光标，所以通常是</a:t>
            </a:r>
            <a:r>
              <a:rPr lang="en-US" altLang="zh-CN" sz="2400" b="1" kern="0" dirty="0">
                <a:solidFill>
                  <a:srgbClr val="333399"/>
                </a:solidFill>
                <a:latin typeface="Arial"/>
                <a:ea typeface="幼圆"/>
              </a:rPr>
              <a:t>0000 0000B</a:t>
            </a:r>
            <a:r>
              <a:rPr lang="zh-CN" altLang="en-US" sz="2400" b="1" kern="0" dirty="0">
                <a:solidFill>
                  <a:srgbClr val="333399"/>
                </a:solidFill>
                <a:latin typeface="Arial"/>
                <a:ea typeface="幼圆"/>
              </a:rPr>
              <a:t>。</a:t>
            </a:r>
          </a:p>
        </p:txBody>
      </p:sp>
    </p:spTree>
    <p:extLst>
      <p:ext uri="{BB962C8B-B14F-4D97-AF65-F5344CB8AC3E}">
        <p14:creationId xmlns:p14="http://schemas.microsoft.com/office/powerpoint/2010/main" val="2117062594"/>
      </p:ext>
    </p:extLst>
  </p:cSld>
  <p:clrMapOvr>
    <a:masterClrMapping/>
  </p:clrMapOvr>
  <p:transition>
    <p:random/>
    <p:sndAc>
      <p:stSnd>
        <p:snd r:embed="rId2" name="camera.wav"/>
      </p:stSnd>
    </p:sndAc>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534B4047-6AE0-4BFB-936A-CFD1DDC58241}" type="slidenum">
              <a:rPr lang="zh-CN" altLang="en-US"/>
              <a:pPr>
                <a:defRPr/>
              </a:pPr>
              <a:t>69</a:t>
            </a:fld>
            <a:endParaRPr lang="en-US" altLang="zh-CN"/>
          </a:p>
        </p:txBody>
      </p:sp>
      <p:sp>
        <p:nvSpPr>
          <p:cNvPr id="132107" name="Rectangle 11"/>
          <p:cNvSpPr>
            <a:spLocks noChangeArrowheads="1"/>
          </p:cNvSpPr>
          <p:nvPr/>
        </p:nvSpPr>
        <p:spPr bwMode="auto">
          <a:xfrm>
            <a:off x="403201" y="827088"/>
            <a:ext cx="1941557"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spcBef>
                <a:spcPct val="20000"/>
              </a:spcBef>
              <a:buClr>
                <a:schemeClr val="bg2"/>
              </a:buClr>
              <a:buSzPct val="75000"/>
              <a:buFont typeface="Wingdings" pitchFamily="2" charset="2"/>
              <a:buNone/>
            </a:pPr>
            <a:r>
              <a:rPr lang="zh-CN" altLang="en-US" sz="2000" b="1" dirty="0">
                <a:solidFill>
                  <a:srgbClr val="FF0000"/>
                </a:solidFill>
              </a:rPr>
              <a:t>图</a:t>
            </a:r>
            <a:r>
              <a:rPr lang="en-US" altLang="zh-CN" sz="2000" b="1" dirty="0" smtClean="0">
                <a:solidFill>
                  <a:srgbClr val="FF0000"/>
                </a:solidFill>
              </a:rPr>
              <a:t>13-16</a:t>
            </a:r>
            <a:r>
              <a:rPr lang="en-US" altLang="zh-CN" sz="2000" b="1" dirty="0" smtClean="0">
                <a:solidFill>
                  <a:srgbClr val="0000FF"/>
                </a:solidFill>
              </a:rPr>
              <a:t>    </a:t>
            </a:r>
          </a:p>
          <a:p>
            <a:pPr eaLnBrk="0" hangingPunct="0">
              <a:spcBef>
                <a:spcPct val="20000"/>
              </a:spcBef>
              <a:buClr>
                <a:schemeClr val="bg2"/>
              </a:buClr>
              <a:buSzPct val="75000"/>
              <a:buFont typeface="Wingdings" pitchFamily="2" charset="2"/>
              <a:buNone/>
            </a:pPr>
            <a:r>
              <a:rPr lang="en-US" altLang="zh-CN" sz="2000" b="1" dirty="0" smtClean="0">
                <a:solidFill>
                  <a:srgbClr val="0000FF"/>
                </a:solidFill>
              </a:rPr>
              <a:t>LCD1602</a:t>
            </a:r>
            <a:r>
              <a:rPr lang="zh-CN" altLang="en-US" sz="2000" b="1" dirty="0" smtClean="0">
                <a:solidFill>
                  <a:srgbClr val="0000FF"/>
                </a:solidFill>
              </a:rPr>
              <a:t>的</a:t>
            </a:r>
            <a:endParaRPr lang="en-US" altLang="zh-CN" sz="2000" b="1" dirty="0" smtClean="0">
              <a:solidFill>
                <a:srgbClr val="0000FF"/>
              </a:solidFill>
            </a:endParaRPr>
          </a:p>
          <a:p>
            <a:pPr eaLnBrk="0" hangingPunct="0">
              <a:spcBef>
                <a:spcPct val="20000"/>
              </a:spcBef>
              <a:buClr>
                <a:schemeClr val="bg2"/>
              </a:buClr>
              <a:buSzPct val="75000"/>
              <a:buFont typeface="Wingdings" pitchFamily="2" charset="2"/>
              <a:buNone/>
            </a:pPr>
            <a:r>
              <a:rPr lang="en-US" altLang="zh-CN" sz="2000" b="1" dirty="0" smtClean="0">
                <a:solidFill>
                  <a:srgbClr val="0000FF"/>
                </a:solidFill>
              </a:rPr>
              <a:t>CGROM</a:t>
            </a:r>
            <a:r>
              <a:rPr lang="zh-CN" altLang="en-US" sz="2000" b="1" dirty="0">
                <a:solidFill>
                  <a:srgbClr val="0000FF"/>
                </a:solidFill>
              </a:rPr>
              <a:t>字符集</a:t>
            </a:r>
          </a:p>
        </p:txBody>
      </p:sp>
      <p:pic>
        <p:nvPicPr>
          <p:cNvPr id="132109" name="Picture 13" descr="10-2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63838" y="628650"/>
            <a:ext cx="6380162" cy="5705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59914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70</a:t>
            </a:fld>
            <a:endParaRPr lang="en-US" altLang="zh-CN" dirty="0"/>
          </a:p>
        </p:txBody>
      </p:sp>
      <p:pic>
        <p:nvPicPr>
          <p:cNvPr id="299011" name="Picture 3" descr="13t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130" y="2471777"/>
            <a:ext cx="8759740" cy="352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663357" y="6000234"/>
            <a:ext cx="2223686" cy="369332"/>
          </a:xfrm>
          <a:prstGeom prst="rect">
            <a:avLst/>
          </a:prstGeom>
        </p:spPr>
        <p:txBody>
          <a:bodyPr wrap="none">
            <a:spAutoFit/>
          </a:bodyPr>
          <a:lstStyle/>
          <a:p>
            <a:r>
              <a:rPr lang="zh-CN" altLang="en-US" dirty="0"/>
              <a:t>图</a:t>
            </a:r>
            <a:r>
              <a:rPr lang="en-US" altLang="zh-CN" dirty="0"/>
              <a:t>13-17 </a:t>
            </a:r>
            <a:r>
              <a:rPr lang="zh-CN" altLang="en-US" dirty="0"/>
              <a:t>自定义字形</a:t>
            </a:r>
          </a:p>
        </p:txBody>
      </p:sp>
      <p:sp>
        <p:nvSpPr>
          <p:cNvPr id="5" name="矩形 4"/>
          <p:cNvSpPr/>
          <p:nvPr/>
        </p:nvSpPr>
        <p:spPr>
          <a:xfrm>
            <a:off x="0" y="554316"/>
            <a:ext cx="9144000" cy="1754326"/>
          </a:xfrm>
          <a:prstGeom prst="rect">
            <a:avLst/>
          </a:prstGeom>
        </p:spPr>
        <p:txBody>
          <a:bodyPr wrap="square">
            <a:spAutoFit/>
          </a:bodyPr>
          <a:lstStyle/>
          <a:p>
            <a:pPr algn="l">
              <a:lnSpc>
                <a:spcPct val="150000"/>
              </a:lnSpc>
            </a:pPr>
            <a:r>
              <a:rPr lang="zh-CN" altLang="en-US" sz="2400" b="1" dirty="0" smtClean="0">
                <a:solidFill>
                  <a:srgbClr val="333399"/>
                </a:solidFill>
                <a:latin typeface="Arial"/>
                <a:ea typeface="幼圆"/>
              </a:rPr>
              <a:t>        程序</a:t>
            </a:r>
            <a:r>
              <a:rPr lang="zh-CN" altLang="en-US" sz="2400" b="1" dirty="0">
                <a:solidFill>
                  <a:srgbClr val="333399"/>
                </a:solidFill>
                <a:latin typeface="Arial"/>
                <a:ea typeface="幼圆"/>
              </a:rPr>
              <a:t>初始化时要先将各字节编码写入</a:t>
            </a:r>
            <a:r>
              <a:rPr lang="en-US" altLang="zh-CN" sz="2400" b="1" dirty="0">
                <a:solidFill>
                  <a:srgbClr val="333399"/>
                </a:solidFill>
                <a:latin typeface="Arial"/>
                <a:ea typeface="幼圆"/>
              </a:rPr>
              <a:t>CGRAM</a:t>
            </a:r>
            <a:r>
              <a:rPr lang="zh-CN" altLang="en-US" sz="2400" b="1" dirty="0">
                <a:solidFill>
                  <a:srgbClr val="333399"/>
                </a:solidFill>
                <a:latin typeface="Arial"/>
                <a:ea typeface="幼圆"/>
              </a:rPr>
              <a:t>中，然后就可以如同</a:t>
            </a:r>
            <a:r>
              <a:rPr lang="en-US" altLang="zh-CN" sz="2400" b="1" dirty="0">
                <a:solidFill>
                  <a:srgbClr val="333399"/>
                </a:solidFill>
                <a:latin typeface="Arial"/>
                <a:ea typeface="幼圆"/>
              </a:rPr>
              <a:t>CGROM</a:t>
            </a:r>
            <a:r>
              <a:rPr lang="zh-CN" altLang="en-US" sz="2400" b="1" dirty="0">
                <a:solidFill>
                  <a:srgbClr val="333399"/>
                </a:solidFill>
                <a:latin typeface="Arial"/>
                <a:ea typeface="幼圆"/>
              </a:rPr>
              <a:t>一样使用这些自定义字形。图</a:t>
            </a:r>
            <a:r>
              <a:rPr lang="en-US" altLang="zh-CN" sz="2400" b="1" dirty="0">
                <a:solidFill>
                  <a:srgbClr val="333399"/>
                </a:solidFill>
                <a:latin typeface="Arial"/>
                <a:ea typeface="幼圆"/>
              </a:rPr>
              <a:t>13-17</a:t>
            </a:r>
            <a:r>
              <a:rPr lang="zh-CN" altLang="en-US" sz="2400" b="1" dirty="0">
                <a:solidFill>
                  <a:srgbClr val="333399"/>
                </a:solidFill>
                <a:latin typeface="Arial"/>
                <a:ea typeface="幼圆"/>
              </a:rPr>
              <a:t>所示为自定义字符“</a:t>
            </a:r>
            <a:r>
              <a:rPr lang="en-US" altLang="zh-CN" sz="2400" b="1" dirty="0">
                <a:solidFill>
                  <a:srgbClr val="333399"/>
                </a:solidFill>
                <a:latin typeface="Arial"/>
                <a:ea typeface="幼圆"/>
              </a:rPr>
              <a:t>±”</a:t>
            </a:r>
            <a:r>
              <a:rPr lang="zh-CN" altLang="en-US" sz="2400" b="1" dirty="0">
                <a:solidFill>
                  <a:srgbClr val="333399"/>
                </a:solidFill>
                <a:latin typeface="Arial"/>
                <a:ea typeface="幼圆"/>
              </a:rPr>
              <a:t>的构造示例。</a:t>
            </a:r>
            <a:endParaRPr lang="zh-CN" altLang="en-US" dirty="0"/>
          </a:p>
        </p:txBody>
      </p:sp>
    </p:spTree>
    <p:extLst>
      <p:ext uri="{BB962C8B-B14F-4D97-AF65-F5344CB8AC3E}">
        <p14:creationId xmlns:p14="http://schemas.microsoft.com/office/powerpoint/2010/main" val="1597118379"/>
      </p:ext>
    </p:extLst>
  </p:cSld>
  <p:clrMapOvr>
    <a:masterClrMapping/>
  </p:clrMapOvr>
  <p:transition>
    <p:random/>
    <p:sndAc>
      <p:stSnd>
        <p:snd r:embed="rId2" name="camera.wav"/>
      </p:stSnd>
    </p:sndAc>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71</a:t>
            </a:fld>
            <a:endParaRPr lang="en-US" altLang="zh-CN" dirty="0"/>
          </a:p>
        </p:txBody>
      </p:sp>
      <p:sp>
        <p:nvSpPr>
          <p:cNvPr id="4" name="矩形 3"/>
          <p:cNvSpPr/>
          <p:nvPr/>
        </p:nvSpPr>
        <p:spPr>
          <a:xfrm>
            <a:off x="0" y="665540"/>
            <a:ext cx="9144000" cy="2308324"/>
          </a:xfrm>
          <a:prstGeom prst="rect">
            <a:avLst/>
          </a:prstGeom>
        </p:spPr>
        <p:txBody>
          <a:bodyPr wrap="square">
            <a:spAutoFit/>
          </a:bodyPr>
          <a:lstStyle/>
          <a:p>
            <a:pPr algn="l">
              <a:lnSpc>
                <a:spcPct val="150000"/>
              </a:lnSpc>
            </a:pPr>
            <a:r>
              <a:rPr lang="zh-CN" altLang="en-US" sz="2400" b="1" dirty="0" smtClean="0">
                <a:solidFill>
                  <a:schemeClr val="accent2"/>
                </a:solidFill>
                <a:latin typeface="+mn-lt"/>
                <a:ea typeface="+mn-ea"/>
              </a:rPr>
              <a:t>        </a:t>
            </a:r>
            <a:r>
              <a:rPr lang="en-US" altLang="zh-CN" sz="2400" b="1" dirty="0" smtClean="0">
                <a:solidFill>
                  <a:schemeClr val="accent2"/>
                </a:solidFill>
                <a:latin typeface="+mn-lt"/>
                <a:ea typeface="+mn-ea"/>
              </a:rPr>
              <a:t>DDRAM</a:t>
            </a:r>
            <a:r>
              <a:rPr lang="zh-CN" altLang="en-US" sz="2400" b="1" dirty="0" smtClean="0">
                <a:solidFill>
                  <a:schemeClr val="accent2"/>
                </a:solidFill>
                <a:latin typeface="+mn-lt"/>
                <a:ea typeface="+mn-ea"/>
              </a:rPr>
              <a:t>有</a:t>
            </a:r>
            <a:r>
              <a:rPr lang="en-US" altLang="zh-CN" sz="2400" b="1" dirty="0" smtClean="0">
                <a:solidFill>
                  <a:schemeClr val="accent2"/>
                </a:solidFill>
                <a:latin typeface="+mn-lt"/>
                <a:ea typeface="+mn-ea"/>
              </a:rPr>
              <a:t>80</a:t>
            </a:r>
            <a:r>
              <a:rPr lang="zh-CN" altLang="en-US" sz="2400" b="1" dirty="0" smtClean="0">
                <a:solidFill>
                  <a:schemeClr val="accent2"/>
                </a:solidFill>
                <a:latin typeface="+mn-lt"/>
                <a:ea typeface="+mn-ea"/>
              </a:rPr>
              <a:t>个单元，但第</a:t>
            </a:r>
            <a:r>
              <a:rPr lang="en-US" altLang="zh-CN" sz="2400" b="1" dirty="0" smtClean="0">
                <a:solidFill>
                  <a:schemeClr val="accent2"/>
                </a:solidFill>
                <a:latin typeface="+mn-lt"/>
                <a:ea typeface="+mn-ea"/>
              </a:rPr>
              <a:t>1</a:t>
            </a:r>
            <a:r>
              <a:rPr lang="zh-CN" altLang="en-US" sz="2400" b="1" dirty="0" smtClean="0">
                <a:solidFill>
                  <a:schemeClr val="accent2"/>
                </a:solidFill>
                <a:latin typeface="+mn-lt"/>
                <a:ea typeface="+mn-ea"/>
              </a:rPr>
              <a:t>行仅用</a:t>
            </a:r>
            <a:r>
              <a:rPr lang="en-US" altLang="zh-CN" sz="2400" b="1" dirty="0" smtClean="0">
                <a:solidFill>
                  <a:schemeClr val="accent2"/>
                </a:solidFill>
                <a:latin typeface="+mn-lt"/>
                <a:ea typeface="+mn-ea"/>
              </a:rPr>
              <a:t>00H~0FH</a:t>
            </a:r>
            <a:r>
              <a:rPr lang="zh-CN" altLang="en-US" sz="2400" b="1" dirty="0" smtClean="0">
                <a:solidFill>
                  <a:schemeClr val="accent2"/>
                </a:solidFill>
                <a:latin typeface="+mn-lt"/>
                <a:ea typeface="+mn-ea"/>
              </a:rPr>
              <a:t>单元，第</a:t>
            </a:r>
            <a:r>
              <a:rPr lang="en-US" altLang="zh-CN" sz="2400" b="1" dirty="0" smtClean="0">
                <a:solidFill>
                  <a:schemeClr val="accent2"/>
                </a:solidFill>
                <a:latin typeface="+mn-lt"/>
                <a:ea typeface="+mn-ea"/>
              </a:rPr>
              <a:t>2</a:t>
            </a:r>
            <a:r>
              <a:rPr lang="zh-CN" altLang="en-US" sz="2400" b="1" dirty="0" smtClean="0">
                <a:solidFill>
                  <a:schemeClr val="accent2"/>
                </a:solidFill>
                <a:latin typeface="+mn-lt"/>
                <a:ea typeface="+mn-ea"/>
              </a:rPr>
              <a:t>行仅用</a:t>
            </a:r>
            <a:r>
              <a:rPr lang="en-US" altLang="zh-CN" sz="2400" b="1" dirty="0" smtClean="0">
                <a:solidFill>
                  <a:schemeClr val="accent2"/>
                </a:solidFill>
                <a:latin typeface="+mn-lt"/>
                <a:ea typeface="+mn-ea"/>
              </a:rPr>
              <a:t>40H~4FH</a:t>
            </a:r>
            <a:r>
              <a:rPr lang="zh-CN" altLang="en-US" sz="2400" b="1" dirty="0" smtClean="0">
                <a:solidFill>
                  <a:schemeClr val="accent2"/>
                </a:solidFill>
                <a:latin typeface="+mn-lt"/>
                <a:ea typeface="+mn-ea"/>
              </a:rPr>
              <a:t>单元。</a:t>
            </a:r>
            <a:r>
              <a:rPr lang="en-US" altLang="zh-CN" sz="2400" b="1" dirty="0" smtClean="0">
                <a:solidFill>
                  <a:schemeClr val="accent2"/>
                </a:solidFill>
                <a:latin typeface="+mn-lt"/>
                <a:ea typeface="+mn-ea"/>
              </a:rPr>
              <a:t>DDRAM</a:t>
            </a:r>
            <a:r>
              <a:rPr lang="zh-CN" altLang="en-US" sz="2400" b="1" dirty="0" smtClean="0">
                <a:solidFill>
                  <a:schemeClr val="accent2"/>
                </a:solidFill>
                <a:latin typeface="+mn-lt"/>
                <a:ea typeface="+mn-ea"/>
              </a:rPr>
              <a:t>地址与显示位置的关系如</a:t>
            </a:r>
            <a:r>
              <a:rPr lang="zh-CN" altLang="en-US" sz="2400" b="1" dirty="0">
                <a:solidFill>
                  <a:schemeClr val="accent2"/>
                </a:solidFill>
                <a:latin typeface="+mn-lt"/>
                <a:ea typeface="+mn-ea"/>
              </a:rPr>
              <a:t>下</a:t>
            </a:r>
            <a:r>
              <a:rPr lang="zh-CN" altLang="en-US" sz="2400" b="1" dirty="0" smtClean="0">
                <a:solidFill>
                  <a:schemeClr val="accent2"/>
                </a:solidFill>
                <a:latin typeface="+mn-lt"/>
                <a:ea typeface="+mn-ea"/>
              </a:rPr>
              <a:t>图所示。</a:t>
            </a:r>
            <a:r>
              <a:rPr lang="en-US" altLang="zh-CN" sz="2400" b="1" dirty="0" smtClean="0">
                <a:solidFill>
                  <a:schemeClr val="accent2"/>
                </a:solidFill>
                <a:latin typeface="+mn-lt"/>
                <a:ea typeface="+mn-ea"/>
              </a:rPr>
              <a:t>DDRAM</a:t>
            </a:r>
            <a:r>
              <a:rPr lang="zh-CN" altLang="en-US" sz="2400" b="1" dirty="0" smtClean="0">
                <a:solidFill>
                  <a:schemeClr val="accent2"/>
                </a:solidFill>
                <a:latin typeface="+mn-lt"/>
                <a:ea typeface="+mn-ea"/>
              </a:rPr>
              <a:t>单元存放的是要显示字符的编码（</a:t>
            </a:r>
            <a:r>
              <a:rPr lang="en-US" altLang="zh-CN" sz="2400" b="1" dirty="0" smtClean="0">
                <a:solidFill>
                  <a:schemeClr val="accent2"/>
                </a:solidFill>
                <a:latin typeface="+mn-lt"/>
                <a:ea typeface="+mn-ea"/>
              </a:rPr>
              <a:t>ASCII</a:t>
            </a:r>
            <a:r>
              <a:rPr lang="zh-CN" altLang="en-US" sz="2400" b="1" dirty="0" smtClean="0">
                <a:solidFill>
                  <a:schemeClr val="accent2"/>
                </a:solidFill>
                <a:latin typeface="+mn-lt"/>
                <a:ea typeface="+mn-ea"/>
              </a:rPr>
              <a:t>码），控制器以该编码为索引，到</a:t>
            </a:r>
            <a:r>
              <a:rPr lang="en-US" altLang="zh-CN" sz="2400" b="1" dirty="0" smtClean="0">
                <a:solidFill>
                  <a:schemeClr val="accent2"/>
                </a:solidFill>
                <a:latin typeface="+mn-lt"/>
                <a:ea typeface="+mn-ea"/>
              </a:rPr>
              <a:t>CGROM</a:t>
            </a:r>
            <a:r>
              <a:rPr lang="zh-CN" altLang="en-US" sz="2400" b="1" dirty="0" smtClean="0">
                <a:solidFill>
                  <a:schemeClr val="accent2"/>
                </a:solidFill>
                <a:latin typeface="+mn-lt"/>
                <a:ea typeface="+mn-ea"/>
              </a:rPr>
              <a:t>或</a:t>
            </a:r>
            <a:r>
              <a:rPr lang="en-US" altLang="zh-CN" sz="2400" b="1" dirty="0" smtClean="0">
                <a:solidFill>
                  <a:schemeClr val="accent2"/>
                </a:solidFill>
                <a:latin typeface="+mn-lt"/>
                <a:ea typeface="+mn-ea"/>
              </a:rPr>
              <a:t>CGRAM</a:t>
            </a:r>
            <a:r>
              <a:rPr lang="zh-CN" altLang="en-US" sz="2400" b="1" dirty="0" smtClean="0">
                <a:solidFill>
                  <a:schemeClr val="accent2"/>
                </a:solidFill>
                <a:latin typeface="+mn-lt"/>
                <a:ea typeface="+mn-ea"/>
              </a:rPr>
              <a:t>中取点阵字形送液晶板显示。</a:t>
            </a:r>
            <a:endParaRPr lang="zh-CN" altLang="en-US" sz="2400" b="1" dirty="0">
              <a:solidFill>
                <a:schemeClr val="accent2"/>
              </a:solidFill>
              <a:latin typeface="+mn-lt"/>
              <a:ea typeface="+mn-ea"/>
            </a:endParaRPr>
          </a:p>
        </p:txBody>
      </p:sp>
      <p:pic>
        <p:nvPicPr>
          <p:cNvPr id="300034" name="Picture 2" descr="13t1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7800" y="3073758"/>
            <a:ext cx="8813800" cy="3255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0133862"/>
      </p:ext>
    </p:extLst>
  </p:cSld>
  <p:clrMapOvr>
    <a:masterClrMapping/>
  </p:clrMapOvr>
  <p:transition>
    <p:random/>
    <p:sndAc>
      <p:stSnd>
        <p:snd r:embed="rId2" name="camera.wav"/>
      </p:stSnd>
    </p:sndAc>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3A65A49B-A529-4AD7-8D84-7651D23810EF}" type="slidenum">
              <a:rPr lang="zh-CN" altLang="en-US"/>
              <a:pPr>
                <a:defRPr/>
              </a:pPr>
              <a:t>72</a:t>
            </a:fld>
            <a:endParaRPr lang="en-US" altLang="zh-CN"/>
          </a:p>
        </p:txBody>
      </p:sp>
      <p:sp>
        <p:nvSpPr>
          <p:cNvPr id="8196" name="内容占位符 1"/>
          <p:cNvSpPr>
            <a:spLocks noGrp="1"/>
          </p:cNvSpPr>
          <p:nvPr>
            <p:ph/>
          </p:nvPr>
        </p:nvSpPr>
        <p:spPr>
          <a:xfrm>
            <a:off x="0" y="457200"/>
            <a:ext cx="9334500" cy="2108200"/>
          </a:xfrm>
        </p:spPr>
        <p:txBody>
          <a:bodyPr/>
          <a:lstStyle/>
          <a:p>
            <a:pPr marL="0" indent="0" algn="l">
              <a:lnSpc>
                <a:spcPct val="150000"/>
              </a:lnSpc>
              <a:spcBef>
                <a:spcPts val="0"/>
              </a:spcBef>
            </a:pPr>
            <a:r>
              <a:rPr lang="en-US" altLang="zh-CN" dirty="0" smtClean="0">
                <a:solidFill>
                  <a:srgbClr val="FF0000"/>
                </a:solidFill>
              </a:rPr>
              <a:t>        13.4.3  </a:t>
            </a:r>
            <a:r>
              <a:rPr lang="en-US" altLang="zh-CN" dirty="0">
                <a:solidFill>
                  <a:srgbClr val="FF0000"/>
                </a:solidFill>
              </a:rPr>
              <a:t>LCD1602</a:t>
            </a:r>
            <a:r>
              <a:rPr lang="zh-CN" altLang="en-US" dirty="0">
                <a:solidFill>
                  <a:srgbClr val="FF0000"/>
                </a:solidFill>
              </a:rPr>
              <a:t>模块的命令及初始化</a:t>
            </a:r>
          </a:p>
          <a:p>
            <a:pPr marL="0" indent="0" algn="l">
              <a:lnSpc>
                <a:spcPct val="150000"/>
              </a:lnSpc>
              <a:spcBef>
                <a:spcPts val="0"/>
              </a:spcBef>
            </a:pPr>
            <a:r>
              <a:rPr lang="en-US" altLang="zh-CN" dirty="0" smtClean="0">
                <a:solidFill>
                  <a:srgbClr val="0000FF"/>
                </a:solidFill>
              </a:rPr>
              <a:t>        1</a:t>
            </a:r>
            <a:r>
              <a:rPr lang="zh-CN" altLang="en-US" dirty="0">
                <a:solidFill>
                  <a:srgbClr val="0000FF"/>
                </a:solidFill>
              </a:rPr>
              <a:t>．</a:t>
            </a:r>
            <a:r>
              <a:rPr lang="en-US" altLang="zh-CN" dirty="0">
                <a:solidFill>
                  <a:srgbClr val="0000FF"/>
                </a:solidFill>
              </a:rPr>
              <a:t>LCD1602</a:t>
            </a:r>
            <a:r>
              <a:rPr lang="zh-CN" altLang="en-US" dirty="0">
                <a:solidFill>
                  <a:srgbClr val="0000FF"/>
                </a:solidFill>
              </a:rPr>
              <a:t>模块的命令格式及功能说明</a:t>
            </a:r>
          </a:p>
          <a:p>
            <a:pPr marL="0" indent="0" algn="l">
              <a:lnSpc>
                <a:spcPct val="150000"/>
              </a:lnSpc>
              <a:spcBef>
                <a:spcPts val="0"/>
              </a:spcBef>
            </a:pPr>
            <a:r>
              <a:rPr lang="zh-CN" altLang="en-US" b="1" dirty="0" smtClean="0">
                <a:solidFill>
                  <a:srgbClr val="0000FF"/>
                </a:solidFill>
              </a:rPr>
              <a:t>      （</a:t>
            </a:r>
            <a:r>
              <a:rPr lang="en-US" altLang="zh-CN" b="1" dirty="0" smtClean="0">
                <a:solidFill>
                  <a:srgbClr val="0000FF"/>
                </a:solidFill>
                <a:ea typeface="宋体" pitchFamily="2" charset="-122"/>
              </a:rPr>
              <a:t>1</a:t>
            </a:r>
            <a:r>
              <a:rPr lang="zh-CN" altLang="en-US" b="1" dirty="0" smtClean="0">
                <a:solidFill>
                  <a:srgbClr val="0000FF"/>
                </a:solidFill>
              </a:rPr>
              <a:t>）内部寄存器</a:t>
            </a:r>
            <a:endParaRPr lang="zh-CN" altLang="en-US" dirty="0" smtClean="0">
              <a:solidFill>
                <a:srgbClr val="0000FF"/>
              </a:solidFill>
            </a:endParaRPr>
          </a:p>
          <a:p>
            <a:pPr marL="0" indent="0" algn="l">
              <a:lnSpc>
                <a:spcPct val="150000"/>
              </a:lnSpc>
              <a:spcBef>
                <a:spcPts val="0"/>
              </a:spcBef>
            </a:pPr>
            <a:r>
              <a:rPr lang="zh-CN" altLang="en-US" dirty="0" smtClean="0"/>
              <a:t>        控制器</a:t>
            </a:r>
            <a:r>
              <a:rPr lang="en-US" altLang="zh-CN" dirty="0" smtClean="0">
                <a:ea typeface="宋体" pitchFamily="2" charset="-122"/>
              </a:rPr>
              <a:t>HD44780</a:t>
            </a:r>
            <a:r>
              <a:rPr lang="zh-CN" altLang="en-US" dirty="0" smtClean="0"/>
              <a:t>内有</a:t>
            </a:r>
            <a:r>
              <a:rPr lang="zh-CN" altLang="en-US" b="1" dirty="0" smtClean="0">
                <a:solidFill>
                  <a:srgbClr val="0000FF"/>
                </a:solidFill>
              </a:rPr>
              <a:t>多个寄存器</a:t>
            </a:r>
            <a:r>
              <a:rPr lang="zh-CN" altLang="en-US" dirty="0" smtClean="0"/>
              <a:t>，寄存器的选择如</a:t>
            </a:r>
            <a:r>
              <a:rPr lang="zh-CN" altLang="en-US" b="1" dirty="0" smtClean="0">
                <a:solidFill>
                  <a:srgbClr val="FF0000"/>
                </a:solidFill>
              </a:rPr>
              <a:t>表</a:t>
            </a:r>
            <a:r>
              <a:rPr lang="en-US" altLang="zh-CN" b="1" dirty="0" smtClean="0">
                <a:solidFill>
                  <a:srgbClr val="FF0000"/>
                </a:solidFill>
                <a:ea typeface="宋体" pitchFamily="2" charset="-122"/>
              </a:rPr>
              <a:t>13-4</a:t>
            </a:r>
            <a:r>
              <a:rPr lang="zh-CN" altLang="en-US" dirty="0" smtClean="0"/>
              <a:t>所示。</a:t>
            </a:r>
          </a:p>
          <a:p>
            <a:pPr>
              <a:lnSpc>
                <a:spcPct val="150000"/>
              </a:lnSpc>
            </a:pPr>
            <a:endParaRPr lang="en-US" altLang="zh-CN" dirty="0" smtClean="0"/>
          </a:p>
          <a:p>
            <a:pPr>
              <a:lnSpc>
                <a:spcPct val="150000"/>
              </a:lnSpc>
            </a:pPr>
            <a:endParaRPr lang="en-US" altLang="zh-CN" dirty="0" smtClean="0"/>
          </a:p>
          <a:p>
            <a:pPr>
              <a:lnSpc>
                <a:spcPct val="150000"/>
              </a:lnSpc>
            </a:pPr>
            <a:endParaRPr lang="en-US" altLang="zh-CN" b="1" dirty="0" smtClean="0">
              <a:solidFill>
                <a:srgbClr val="0000FF"/>
              </a:solidFill>
              <a:ea typeface="宋体" pitchFamily="2" charset="-122"/>
            </a:endParaRPr>
          </a:p>
          <a:p>
            <a:pPr>
              <a:lnSpc>
                <a:spcPct val="150000"/>
              </a:lnSpc>
            </a:pPr>
            <a:endParaRPr lang="en-US" altLang="zh-CN" b="1" dirty="0" smtClean="0">
              <a:solidFill>
                <a:srgbClr val="0000FF"/>
              </a:solidFill>
              <a:ea typeface="宋体" pitchFamily="2" charset="-122"/>
            </a:endParaRPr>
          </a:p>
          <a:p>
            <a:pPr marL="0" indent="0" algn="l">
              <a:lnSpc>
                <a:spcPct val="150000"/>
              </a:lnSpc>
              <a:spcBef>
                <a:spcPts val="0"/>
              </a:spcBef>
            </a:pPr>
            <a:r>
              <a:rPr lang="en-US" altLang="zh-CN" b="1" dirty="0" smtClean="0">
                <a:solidFill>
                  <a:srgbClr val="0000FF"/>
                </a:solidFill>
                <a:ea typeface="宋体" pitchFamily="2" charset="-122"/>
              </a:rPr>
              <a:t>        RS</a:t>
            </a:r>
            <a:r>
              <a:rPr lang="zh-CN" altLang="en-US" b="1" dirty="0" smtClean="0">
                <a:solidFill>
                  <a:srgbClr val="0000FF"/>
                </a:solidFill>
              </a:rPr>
              <a:t>位</a:t>
            </a:r>
            <a:r>
              <a:rPr lang="zh-CN" altLang="en-US" b="1" dirty="0" smtClean="0">
                <a:solidFill>
                  <a:srgbClr val="FF0000"/>
                </a:solidFill>
              </a:rPr>
              <a:t>和</a:t>
            </a:r>
            <a:r>
              <a:rPr lang="en-US" altLang="zh-CN" b="1" dirty="0" smtClean="0">
                <a:solidFill>
                  <a:srgbClr val="0000FF"/>
                </a:solidFill>
                <a:ea typeface="宋体" pitchFamily="2" charset="-122"/>
              </a:rPr>
              <a:t>R/       </a:t>
            </a:r>
            <a:r>
              <a:rPr lang="zh-CN" altLang="en-US" b="1" dirty="0" smtClean="0">
                <a:solidFill>
                  <a:srgbClr val="0000FF"/>
                </a:solidFill>
                <a:ea typeface="宋体" pitchFamily="2" charset="-122"/>
              </a:rPr>
              <a:t>引</a:t>
            </a:r>
            <a:r>
              <a:rPr lang="zh-CN" altLang="en-US" b="1" dirty="0" smtClean="0">
                <a:solidFill>
                  <a:srgbClr val="0000FF"/>
                </a:solidFill>
              </a:rPr>
              <a:t>脚</a:t>
            </a:r>
            <a:r>
              <a:rPr lang="zh-CN" altLang="en-US" b="1" dirty="0" smtClean="0">
                <a:solidFill>
                  <a:srgbClr val="FF0000"/>
                </a:solidFill>
              </a:rPr>
              <a:t>上的电平</a:t>
            </a:r>
            <a:r>
              <a:rPr lang="zh-CN" altLang="en-US" dirty="0" smtClean="0"/>
              <a:t>决定对寄存器的选择和读</a:t>
            </a:r>
            <a:r>
              <a:rPr lang="en-US" altLang="zh-CN" dirty="0" smtClean="0">
                <a:ea typeface="宋体" pitchFamily="2" charset="-122"/>
              </a:rPr>
              <a:t>/</a:t>
            </a:r>
            <a:r>
              <a:rPr lang="zh-CN" altLang="en-US" dirty="0" smtClean="0"/>
              <a:t>写，而</a:t>
            </a:r>
            <a:r>
              <a:rPr lang="en-US" altLang="zh-CN" dirty="0" smtClean="0">
                <a:ea typeface="宋体" pitchFamily="2" charset="-122"/>
              </a:rPr>
              <a:t>DB7</a:t>
            </a:r>
            <a:r>
              <a:rPr lang="zh-CN" altLang="en-US" dirty="0" smtClean="0">
                <a:ea typeface="宋体" pitchFamily="2" charset="-122"/>
              </a:rPr>
              <a:t>～</a:t>
            </a:r>
            <a:r>
              <a:rPr lang="en-US" altLang="zh-CN" dirty="0" smtClean="0">
                <a:ea typeface="宋体" pitchFamily="2" charset="-122"/>
              </a:rPr>
              <a:t>DB0</a:t>
            </a:r>
            <a:r>
              <a:rPr lang="zh-CN" altLang="en-US" dirty="0" smtClean="0"/>
              <a:t>决定命令功能。</a:t>
            </a:r>
          </a:p>
          <a:p>
            <a:pPr>
              <a:lnSpc>
                <a:spcPct val="150000"/>
              </a:lnSpc>
            </a:pPr>
            <a:endParaRPr lang="zh-CN" altLang="en-US" dirty="0" smtClean="0"/>
          </a:p>
          <a:p>
            <a:pPr>
              <a:lnSpc>
                <a:spcPct val="150000"/>
              </a:lnSpc>
            </a:pPr>
            <a:endParaRPr lang="zh-CN" altLang="en-US" dirty="0" smtClean="0"/>
          </a:p>
        </p:txBody>
      </p:sp>
      <p:graphicFrame>
        <p:nvGraphicFramePr>
          <p:cNvPr id="8194" name="Object 2"/>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3710" r:id="rId3" imgW="152202" imgH="177569" progId="Equation.DSMT4">
                  <p:embed/>
                </p:oleObj>
              </mc:Choice>
              <mc:Fallback>
                <p:oleObj r:id="rId3"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195" name="Object 1"/>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3711" r:id="rId5" imgW="152202" imgH="177569" progId="Equation.DSMT4">
                  <p:embed/>
                </p:oleObj>
              </mc:Choice>
              <mc:Fallback>
                <p:oleObj r:id="rId5"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239" name="Object 47"/>
          <p:cNvGraphicFramePr>
            <a:graphicFrameLocks noChangeAspect="1"/>
          </p:cNvGraphicFramePr>
          <p:nvPr>
            <p:extLst>
              <p:ext uri="{D42A27DB-BD31-4B8C-83A1-F6EECF244321}">
                <p14:modId xmlns:p14="http://schemas.microsoft.com/office/powerpoint/2010/main" val="924316761"/>
              </p:ext>
            </p:extLst>
          </p:nvPr>
        </p:nvGraphicFramePr>
        <p:xfrm>
          <a:off x="2144713" y="5291138"/>
          <a:ext cx="404812" cy="431800"/>
        </p:xfrm>
        <a:graphic>
          <a:graphicData uri="http://schemas.openxmlformats.org/presentationml/2006/ole">
            <mc:AlternateContent xmlns:mc="http://schemas.openxmlformats.org/markup-compatibility/2006">
              <mc:Choice xmlns:v="urn:schemas-microsoft-com:vml" Requires="v">
                <p:oleObj spid="_x0000_s283712" name="Equation" r:id="rId6" imgW="190440" imgH="203040" progId="Equation.DSMT4">
                  <p:embed/>
                </p:oleObj>
              </mc:Choice>
              <mc:Fallback>
                <p:oleObj name="Equation" r:id="rId6" imgW="190440" imgH="2030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44713" y="5291138"/>
                        <a:ext cx="404812" cy="43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2" name="图片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3690" y="2944159"/>
            <a:ext cx="9000309" cy="2061882"/>
          </a:xfrm>
          <a:prstGeom prst="rect">
            <a:avLst/>
          </a:prstGeom>
        </p:spPr>
      </p:pic>
    </p:spTree>
    <p:extLst>
      <p:ext uri="{BB962C8B-B14F-4D97-AF65-F5344CB8AC3E}">
        <p14:creationId xmlns:p14="http://schemas.microsoft.com/office/powerpoint/2010/main" val="380990281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8A3B4257-1292-422B-9840-227E8B144A8F}" type="slidenum">
              <a:rPr lang="zh-CN" altLang="en-US"/>
              <a:pPr>
                <a:defRPr/>
              </a:pPr>
              <a:t>73</a:t>
            </a:fld>
            <a:endParaRPr lang="en-US" altLang="zh-CN"/>
          </a:p>
        </p:txBody>
      </p:sp>
      <p:sp>
        <p:nvSpPr>
          <p:cNvPr id="9220" name="内容占位符 1"/>
          <p:cNvSpPr>
            <a:spLocks noGrp="1"/>
          </p:cNvSpPr>
          <p:nvPr>
            <p:ph/>
          </p:nvPr>
        </p:nvSpPr>
        <p:spPr/>
        <p:txBody>
          <a:bodyPr/>
          <a:lstStyle/>
          <a:p>
            <a:pPr>
              <a:lnSpc>
                <a:spcPct val="150000"/>
              </a:lnSpc>
            </a:pPr>
            <a:r>
              <a:rPr lang="zh-CN" altLang="en-US" b="1" smtClean="0">
                <a:solidFill>
                  <a:srgbClr val="FF0000"/>
                </a:solidFill>
              </a:rPr>
              <a:t>（</a:t>
            </a:r>
            <a:r>
              <a:rPr lang="en-US" altLang="zh-CN" b="1" smtClean="0">
                <a:solidFill>
                  <a:srgbClr val="FF0000"/>
                </a:solidFill>
                <a:ea typeface="宋体" pitchFamily="2" charset="-122"/>
              </a:rPr>
              <a:t>2</a:t>
            </a:r>
            <a:r>
              <a:rPr lang="zh-CN" altLang="en-US" b="1" smtClean="0">
                <a:solidFill>
                  <a:srgbClr val="FF0000"/>
                </a:solidFill>
              </a:rPr>
              <a:t>）命令功能说明</a:t>
            </a:r>
          </a:p>
          <a:p>
            <a:pPr>
              <a:lnSpc>
                <a:spcPct val="150000"/>
              </a:lnSpc>
            </a:pPr>
            <a:r>
              <a:rPr lang="zh-CN" altLang="en-US" smtClean="0"/>
              <a:t>下面介绍可写入命令寄存器的</a:t>
            </a:r>
            <a:r>
              <a:rPr lang="en-US" altLang="zh-CN" b="1" smtClean="0">
                <a:solidFill>
                  <a:srgbClr val="0000FF"/>
                </a:solidFill>
                <a:ea typeface="宋体" pitchFamily="2" charset="-122"/>
              </a:rPr>
              <a:t>11</a:t>
            </a:r>
            <a:r>
              <a:rPr lang="zh-CN" altLang="en-US" b="1" smtClean="0">
                <a:solidFill>
                  <a:srgbClr val="0000FF"/>
                </a:solidFill>
              </a:rPr>
              <a:t>个</a:t>
            </a:r>
            <a:r>
              <a:rPr lang="zh-CN" altLang="en-US" smtClean="0"/>
              <a:t>命令。</a:t>
            </a:r>
          </a:p>
          <a:p>
            <a:pPr>
              <a:lnSpc>
                <a:spcPct val="150000"/>
              </a:lnSpc>
            </a:pPr>
            <a:r>
              <a:rPr lang="zh-CN" altLang="en-US" b="1" smtClean="0">
                <a:solidFill>
                  <a:srgbClr val="0000FF"/>
                </a:solidFill>
              </a:rPr>
              <a:t>① 清屏</a:t>
            </a:r>
            <a:r>
              <a:rPr lang="zh-CN" altLang="en-US" smtClean="0">
                <a:solidFill>
                  <a:srgbClr val="0000FF"/>
                </a:solidFill>
              </a:rPr>
              <a:t>。</a:t>
            </a:r>
            <a:r>
              <a:rPr lang="zh-CN" altLang="en-US" smtClean="0"/>
              <a:t>格式如下：</a:t>
            </a:r>
            <a:endParaRPr lang="en-US" altLang="zh-CN" smtClean="0"/>
          </a:p>
          <a:p>
            <a:pPr>
              <a:lnSpc>
                <a:spcPct val="150000"/>
              </a:lnSpc>
            </a:pPr>
            <a:endParaRPr lang="en-US" altLang="zh-CN" smtClean="0"/>
          </a:p>
          <a:p>
            <a:pPr>
              <a:lnSpc>
                <a:spcPct val="150000"/>
              </a:lnSpc>
            </a:pPr>
            <a:r>
              <a:rPr lang="zh-CN" altLang="en-US" b="1" smtClean="0">
                <a:solidFill>
                  <a:srgbClr val="FF0000"/>
                </a:solidFill>
              </a:rPr>
              <a:t>功能：</a:t>
            </a:r>
            <a:r>
              <a:rPr lang="zh-CN" altLang="en-US" smtClean="0"/>
              <a:t>清除屏幕显示，并给地址计数器</a:t>
            </a:r>
            <a:r>
              <a:rPr lang="en-US" altLang="zh-CN" smtClean="0">
                <a:ea typeface="宋体" pitchFamily="2" charset="-122"/>
              </a:rPr>
              <a:t>AC</a:t>
            </a:r>
            <a:r>
              <a:rPr lang="zh-CN" altLang="en-US" smtClean="0"/>
              <a:t>置“</a:t>
            </a:r>
            <a:r>
              <a:rPr lang="en-US" altLang="zh-CN" smtClean="0">
                <a:ea typeface="宋体" pitchFamily="2" charset="-122"/>
              </a:rPr>
              <a:t>0</a:t>
            </a:r>
            <a:r>
              <a:rPr lang="zh-CN" altLang="en-US" smtClean="0"/>
              <a:t>”。</a:t>
            </a:r>
          </a:p>
          <a:p>
            <a:pPr>
              <a:lnSpc>
                <a:spcPct val="150000"/>
              </a:lnSpc>
            </a:pPr>
            <a:r>
              <a:rPr lang="zh-CN" altLang="en-US" b="1" smtClean="0">
                <a:solidFill>
                  <a:srgbClr val="0000FF"/>
                </a:solidFill>
              </a:rPr>
              <a:t>② 返回</a:t>
            </a:r>
            <a:r>
              <a:rPr lang="zh-CN" altLang="en-US" smtClean="0"/>
              <a:t>。格式如下：</a:t>
            </a:r>
            <a:endParaRPr lang="en-US" altLang="zh-CN" smtClean="0"/>
          </a:p>
          <a:p>
            <a:pPr>
              <a:lnSpc>
                <a:spcPct val="150000"/>
              </a:lnSpc>
            </a:pPr>
            <a:endParaRPr lang="en-US" altLang="zh-CN" smtClean="0"/>
          </a:p>
          <a:p>
            <a:pPr>
              <a:lnSpc>
                <a:spcPct val="150000"/>
              </a:lnSpc>
            </a:pPr>
            <a:r>
              <a:rPr lang="zh-CN" altLang="en-US" b="1" smtClean="0">
                <a:solidFill>
                  <a:srgbClr val="FF0000"/>
                </a:solidFill>
              </a:rPr>
              <a:t>功能：</a:t>
            </a:r>
            <a:r>
              <a:rPr lang="zh-CN" altLang="en-US" smtClean="0"/>
              <a:t>置</a:t>
            </a:r>
            <a:r>
              <a:rPr lang="en-US" altLang="zh-CN" smtClean="0">
                <a:ea typeface="宋体" pitchFamily="2" charset="-122"/>
              </a:rPr>
              <a:t>DDRAM</a:t>
            </a:r>
            <a:r>
              <a:rPr lang="zh-CN" altLang="en-US" smtClean="0"/>
              <a:t>（显示数据</a:t>
            </a:r>
            <a:r>
              <a:rPr lang="en-US" altLang="zh-CN" smtClean="0">
                <a:ea typeface="宋体" pitchFamily="2" charset="-122"/>
              </a:rPr>
              <a:t>RAM</a:t>
            </a:r>
            <a:r>
              <a:rPr lang="zh-CN" altLang="en-US" smtClean="0"/>
              <a:t>）及显示</a:t>
            </a:r>
            <a:r>
              <a:rPr lang="en-US" altLang="zh-CN" smtClean="0">
                <a:ea typeface="宋体" pitchFamily="2" charset="-122"/>
              </a:rPr>
              <a:t>RAM</a:t>
            </a:r>
            <a:r>
              <a:rPr lang="zh-CN" altLang="en-US" smtClean="0"/>
              <a:t>的地址为“</a:t>
            </a:r>
            <a:r>
              <a:rPr lang="en-US" altLang="zh-CN" smtClean="0">
                <a:ea typeface="宋体" pitchFamily="2" charset="-122"/>
              </a:rPr>
              <a:t>0</a:t>
            </a:r>
            <a:r>
              <a:rPr lang="zh-CN" altLang="en-US" smtClean="0"/>
              <a:t>”，显示返回到原始位置。</a:t>
            </a:r>
          </a:p>
          <a:p>
            <a:pPr>
              <a:lnSpc>
                <a:spcPct val="150000"/>
              </a:lnSpc>
            </a:pPr>
            <a:endParaRPr lang="zh-CN" altLang="en-US" smtClean="0"/>
          </a:p>
        </p:txBody>
      </p:sp>
      <p:graphicFrame>
        <p:nvGraphicFramePr>
          <p:cNvPr id="9218" name="Object 1"/>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4708" r:id="rId3" imgW="152202" imgH="177569" progId="Equation.DSMT4">
                  <p:embed/>
                </p:oleObj>
              </mc:Choice>
              <mc:Fallback>
                <p:oleObj r:id="rId3"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219" name="Object 2"/>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4709" r:id="rId5" imgW="152202" imgH="177569" progId="Equation.DSMT4">
                  <p:embed/>
                </p:oleObj>
              </mc:Choice>
              <mc:Fallback>
                <p:oleObj r:id="rId5"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9297" name="Picture 81" descr="000000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4213" y="2349500"/>
            <a:ext cx="7956550" cy="676275"/>
          </a:xfrm>
          <a:prstGeom prst="rect">
            <a:avLst/>
          </a:prstGeom>
          <a:noFill/>
          <a:extLst>
            <a:ext uri="{909E8E84-426E-40DD-AFC4-6F175D3DCCD1}">
              <a14:hiddenFill xmlns:a14="http://schemas.microsoft.com/office/drawing/2010/main">
                <a:solidFill>
                  <a:srgbClr val="FFFFFF"/>
                </a:solidFill>
              </a14:hiddenFill>
            </a:ext>
          </a:extLst>
        </p:spPr>
      </p:pic>
      <p:pic>
        <p:nvPicPr>
          <p:cNvPr id="9298" name="Picture 82" descr="000000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7088" y="4221163"/>
            <a:ext cx="7921625" cy="70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79783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7BA7A8D8-3034-4A81-A652-3C20B65E7E99}" type="slidenum">
              <a:rPr lang="zh-CN" altLang="en-US"/>
              <a:pPr>
                <a:defRPr/>
              </a:pPr>
              <a:t>74</a:t>
            </a:fld>
            <a:endParaRPr lang="en-US" altLang="zh-CN"/>
          </a:p>
        </p:txBody>
      </p:sp>
      <p:sp>
        <p:nvSpPr>
          <p:cNvPr id="10244" name="内容占位符 1"/>
          <p:cNvSpPr>
            <a:spLocks noGrp="1"/>
          </p:cNvSpPr>
          <p:nvPr>
            <p:ph/>
          </p:nvPr>
        </p:nvSpPr>
        <p:spPr>
          <a:xfrm>
            <a:off x="179388" y="620713"/>
            <a:ext cx="8715375" cy="5410200"/>
          </a:xfrm>
        </p:spPr>
        <p:txBody>
          <a:bodyPr/>
          <a:lstStyle/>
          <a:p>
            <a:pPr>
              <a:lnSpc>
                <a:spcPct val="150000"/>
              </a:lnSpc>
            </a:pPr>
            <a:r>
              <a:rPr lang="zh-CN" altLang="en-US" b="1" smtClean="0">
                <a:solidFill>
                  <a:srgbClr val="FF0000"/>
                </a:solidFill>
              </a:rPr>
              <a:t>③ 输入方式设置</a:t>
            </a:r>
            <a:r>
              <a:rPr lang="zh-CN" altLang="en-US" smtClean="0"/>
              <a:t>。格式如下：</a:t>
            </a:r>
            <a:endParaRPr lang="en-US" altLang="zh-CN" smtClean="0"/>
          </a:p>
          <a:p>
            <a:pPr>
              <a:lnSpc>
                <a:spcPct val="150000"/>
              </a:lnSpc>
            </a:pPr>
            <a:endParaRPr lang="en-US" altLang="zh-CN" smtClean="0"/>
          </a:p>
          <a:p>
            <a:pPr>
              <a:lnSpc>
                <a:spcPct val="150000"/>
              </a:lnSpc>
            </a:pPr>
            <a:endParaRPr lang="en-US" altLang="zh-CN" smtClean="0"/>
          </a:p>
          <a:p>
            <a:pPr>
              <a:lnSpc>
                <a:spcPct val="150000"/>
              </a:lnSpc>
            </a:pPr>
            <a:r>
              <a:rPr lang="zh-CN" altLang="en-US" b="1" smtClean="0">
                <a:solidFill>
                  <a:srgbClr val="0000FF"/>
                </a:solidFill>
              </a:rPr>
              <a:t>功能：</a:t>
            </a:r>
            <a:r>
              <a:rPr lang="zh-CN" altLang="en-US" smtClean="0"/>
              <a:t>设置光标的移动方向，并指定整体显示是否移动。其中：</a:t>
            </a:r>
            <a:r>
              <a:rPr lang="en-US" altLang="zh-CN" smtClean="0">
                <a:ea typeface="宋体" pitchFamily="2" charset="-122"/>
              </a:rPr>
              <a:t>I/D=1</a:t>
            </a:r>
            <a:r>
              <a:rPr lang="zh-CN" altLang="en-US" smtClean="0"/>
              <a:t>，为增量方式；</a:t>
            </a:r>
            <a:r>
              <a:rPr lang="en-US" altLang="zh-CN" smtClean="0">
                <a:ea typeface="宋体" pitchFamily="2" charset="-122"/>
              </a:rPr>
              <a:t>I/D=0</a:t>
            </a:r>
            <a:r>
              <a:rPr lang="zh-CN" altLang="en-US" smtClean="0"/>
              <a:t>，为减量方式；如</a:t>
            </a:r>
            <a:r>
              <a:rPr lang="en-US" altLang="zh-CN" smtClean="0">
                <a:ea typeface="宋体" pitchFamily="2" charset="-122"/>
              </a:rPr>
              <a:t>S=1</a:t>
            </a:r>
            <a:r>
              <a:rPr lang="zh-CN" altLang="en-US" smtClean="0"/>
              <a:t>，表示移位；如</a:t>
            </a:r>
            <a:r>
              <a:rPr lang="en-US" altLang="zh-CN" smtClean="0">
                <a:ea typeface="宋体" pitchFamily="2" charset="-122"/>
              </a:rPr>
              <a:t>S=0</a:t>
            </a:r>
            <a:r>
              <a:rPr lang="zh-CN" altLang="en-US" smtClean="0"/>
              <a:t>，表示不移位。</a:t>
            </a:r>
          </a:p>
          <a:p>
            <a:pPr>
              <a:lnSpc>
                <a:spcPct val="150000"/>
              </a:lnSpc>
            </a:pPr>
            <a:r>
              <a:rPr lang="zh-CN" altLang="en-US" b="1" smtClean="0">
                <a:solidFill>
                  <a:srgbClr val="FF0000"/>
                </a:solidFill>
              </a:rPr>
              <a:t>④ 显示开关控制。</a:t>
            </a:r>
            <a:r>
              <a:rPr lang="zh-CN" altLang="en-US" smtClean="0"/>
              <a:t>格式如下：</a:t>
            </a:r>
            <a:endParaRPr lang="en-US" altLang="zh-CN" smtClean="0"/>
          </a:p>
          <a:p>
            <a:pPr>
              <a:lnSpc>
                <a:spcPct val="150000"/>
              </a:lnSpc>
            </a:pPr>
            <a:endParaRPr lang="en-US" altLang="zh-CN" smtClean="0"/>
          </a:p>
          <a:p>
            <a:pPr>
              <a:lnSpc>
                <a:spcPct val="150000"/>
              </a:lnSpc>
            </a:pPr>
            <a:endParaRPr lang="en-US" altLang="zh-CN" smtClean="0"/>
          </a:p>
          <a:p>
            <a:pPr>
              <a:lnSpc>
                <a:spcPct val="150000"/>
              </a:lnSpc>
            </a:pPr>
            <a:endParaRPr lang="en-US" altLang="zh-CN" smtClean="0"/>
          </a:p>
        </p:txBody>
      </p:sp>
      <p:graphicFrame>
        <p:nvGraphicFramePr>
          <p:cNvPr id="10242" name="Object 1"/>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5732" r:id="rId3" imgW="152202" imgH="177569" progId="Equation.DSMT4">
                  <p:embed/>
                </p:oleObj>
              </mc:Choice>
              <mc:Fallback>
                <p:oleObj r:id="rId3"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43" name="Object 2"/>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5733" r:id="rId5" imgW="152202" imgH="177569" progId="Equation.DSMT4">
                  <p:embed/>
                </p:oleObj>
              </mc:Choice>
              <mc:Fallback>
                <p:oleObj r:id="rId5"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318" name="Picture 78" descr="000000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388" y="1484313"/>
            <a:ext cx="8748712" cy="757237"/>
          </a:xfrm>
          <a:prstGeom prst="rect">
            <a:avLst/>
          </a:prstGeom>
          <a:noFill/>
          <a:extLst>
            <a:ext uri="{909E8E84-426E-40DD-AFC4-6F175D3DCCD1}">
              <a14:hiddenFill xmlns:a14="http://schemas.microsoft.com/office/drawing/2010/main">
                <a:solidFill>
                  <a:srgbClr val="FFFFFF"/>
                </a:solidFill>
              </a14:hiddenFill>
            </a:ext>
          </a:extLst>
        </p:spPr>
      </p:pic>
      <p:pic>
        <p:nvPicPr>
          <p:cNvPr id="10319" name="Picture 79" descr="000000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8313" y="4365625"/>
            <a:ext cx="8280400" cy="727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63561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04FCA524-FD3B-4358-B8DE-C534092B3187}" type="slidenum">
              <a:rPr lang="zh-CN" altLang="en-US"/>
              <a:pPr>
                <a:defRPr/>
              </a:pPr>
              <a:t>75</a:t>
            </a:fld>
            <a:endParaRPr lang="en-US" altLang="zh-CN"/>
          </a:p>
        </p:txBody>
      </p:sp>
      <p:sp>
        <p:nvSpPr>
          <p:cNvPr id="11267" name="内容占位符 1"/>
          <p:cNvSpPr>
            <a:spLocks noGrp="1"/>
          </p:cNvSpPr>
          <p:nvPr>
            <p:ph/>
          </p:nvPr>
        </p:nvSpPr>
        <p:spPr>
          <a:xfrm>
            <a:off x="250825" y="457200"/>
            <a:ext cx="8713788" cy="5410200"/>
          </a:xfrm>
        </p:spPr>
        <p:txBody>
          <a:bodyPr/>
          <a:lstStyle/>
          <a:p>
            <a:pPr indent="20638">
              <a:lnSpc>
                <a:spcPct val="130000"/>
              </a:lnSpc>
            </a:pPr>
            <a:r>
              <a:rPr lang="zh-CN" altLang="en-US" b="1" smtClean="0">
                <a:solidFill>
                  <a:srgbClr val="0000FF"/>
                </a:solidFill>
              </a:rPr>
              <a:t>功能：</a:t>
            </a:r>
          </a:p>
          <a:p>
            <a:pPr indent="20638">
              <a:lnSpc>
                <a:spcPct val="130000"/>
              </a:lnSpc>
            </a:pPr>
            <a:r>
              <a:rPr lang="en-US" altLang="zh-CN" b="1" smtClean="0">
                <a:solidFill>
                  <a:srgbClr val="FF0000"/>
                </a:solidFill>
                <a:ea typeface="宋体" pitchFamily="2" charset="-122"/>
              </a:rPr>
              <a:t>D</a:t>
            </a:r>
            <a:r>
              <a:rPr lang="zh-CN" altLang="en-US" b="1" smtClean="0">
                <a:solidFill>
                  <a:srgbClr val="FF0000"/>
                </a:solidFill>
              </a:rPr>
              <a:t>位</a:t>
            </a:r>
            <a:r>
              <a:rPr lang="zh-CN" altLang="en-US" smtClean="0"/>
              <a:t>（</a:t>
            </a:r>
            <a:r>
              <a:rPr lang="en-US" altLang="zh-CN" smtClean="0">
                <a:ea typeface="宋体" pitchFamily="2" charset="-122"/>
              </a:rPr>
              <a:t>DB2</a:t>
            </a:r>
            <a:r>
              <a:rPr lang="zh-CN" altLang="en-US" smtClean="0"/>
              <a:t>）控制</a:t>
            </a:r>
            <a:r>
              <a:rPr lang="zh-CN" altLang="en-US" b="1" smtClean="0">
                <a:solidFill>
                  <a:srgbClr val="0000FF"/>
                </a:solidFill>
              </a:rPr>
              <a:t>整体显示的开与关</a:t>
            </a:r>
            <a:r>
              <a:rPr lang="zh-CN" altLang="en-US" smtClean="0"/>
              <a:t>，</a:t>
            </a:r>
            <a:r>
              <a:rPr lang="en-US" altLang="zh-CN" smtClean="0">
                <a:solidFill>
                  <a:srgbClr val="0000FF"/>
                </a:solidFill>
                <a:ea typeface="宋体" pitchFamily="2" charset="-122"/>
              </a:rPr>
              <a:t>D=1</a:t>
            </a:r>
            <a:r>
              <a:rPr lang="zh-CN" altLang="en-US" smtClean="0"/>
              <a:t>，开显示；</a:t>
            </a:r>
            <a:r>
              <a:rPr lang="en-US" altLang="zh-CN" smtClean="0">
                <a:solidFill>
                  <a:srgbClr val="0000FF"/>
                </a:solidFill>
                <a:ea typeface="宋体" pitchFamily="2" charset="-122"/>
              </a:rPr>
              <a:t>D=0</a:t>
            </a:r>
            <a:r>
              <a:rPr lang="zh-CN" altLang="en-US" smtClean="0"/>
              <a:t>，则关显示。</a:t>
            </a:r>
          </a:p>
          <a:p>
            <a:pPr indent="20638">
              <a:lnSpc>
                <a:spcPct val="130000"/>
              </a:lnSpc>
            </a:pPr>
            <a:r>
              <a:rPr lang="en-US" altLang="zh-CN" b="1" smtClean="0">
                <a:solidFill>
                  <a:srgbClr val="FF0000"/>
                </a:solidFill>
                <a:ea typeface="宋体" pitchFamily="2" charset="-122"/>
              </a:rPr>
              <a:t>C</a:t>
            </a:r>
            <a:r>
              <a:rPr lang="zh-CN" altLang="en-US" b="1" smtClean="0">
                <a:solidFill>
                  <a:srgbClr val="FF0000"/>
                </a:solidFill>
                <a:ea typeface="宋体" pitchFamily="2" charset="-122"/>
              </a:rPr>
              <a:t>位</a:t>
            </a:r>
            <a:r>
              <a:rPr lang="zh-CN" altLang="en-US" smtClean="0"/>
              <a:t>（</a:t>
            </a:r>
            <a:r>
              <a:rPr lang="en-US" altLang="zh-CN" smtClean="0">
                <a:ea typeface="宋体" pitchFamily="2" charset="-122"/>
              </a:rPr>
              <a:t>DB1</a:t>
            </a:r>
            <a:r>
              <a:rPr lang="zh-CN" altLang="en-US" smtClean="0"/>
              <a:t>）控制</a:t>
            </a:r>
            <a:r>
              <a:rPr lang="zh-CN" altLang="en-US" b="1" smtClean="0">
                <a:solidFill>
                  <a:srgbClr val="0000FF"/>
                </a:solidFill>
              </a:rPr>
              <a:t>光标的开与关</a:t>
            </a:r>
            <a:r>
              <a:rPr lang="zh-CN" altLang="en-US" smtClean="0"/>
              <a:t>，</a:t>
            </a:r>
            <a:r>
              <a:rPr lang="en-US" altLang="zh-CN" smtClean="0">
                <a:solidFill>
                  <a:srgbClr val="0000FF"/>
                </a:solidFill>
                <a:ea typeface="宋体" pitchFamily="2" charset="-122"/>
              </a:rPr>
              <a:t>C=1</a:t>
            </a:r>
            <a:r>
              <a:rPr lang="zh-CN" altLang="en-US" smtClean="0"/>
              <a:t>，光标开；</a:t>
            </a:r>
            <a:r>
              <a:rPr lang="en-US" altLang="zh-CN" smtClean="0">
                <a:solidFill>
                  <a:srgbClr val="0000FF"/>
                </a:solidFill>
                <a:ea typeface="宋体" pitchFamily="2" charset="-122"/>
              </a:rPr>
              <a:t>C=0</a:t>
            </a:r>
            <a:r>
              <a:rPr lang="zh-CN" altLang="en-US" smtClean="0"/>
              <a:t>，则光标关。</a:t>
            </a:r>
          </a:p>
          <a:p>
            <a:pPr indent="20638">
              <a:lnSpc>
                <a:spcPct val="130000"/>
              </a:lnSpc>
            </a:pPr>
            <a:r>
              <a:rPr lang="en-US" altLang="zh-CN" b="1" smtClean="0">
                <a:solidFill>
                  <a:srgbClr val="FF0000"/>
                </a:solidFill>
                <a:ea typeface="宋体" pitchFamily="2" charset="-122"/>
              </a:rPr>
              <a:t>B</a:t>
            </a:r>
            <a:r>
              <a:rPr lang="zh-CN" altLang="en-US" b="1" smtClean="0">
                <a:solidFill>
                  <a:srgbClr val="FF0000"/>
                </a:solidFill>
                <a:ea typeface="宋体" pitchFamily="2" charset="-122"/>
              </a:rPr>
              <a:t>位</a:t>
            </a:r>
            <a:r>
              <a:rPr lang="zh-CN" altLang="en-US" smtClean="0"/>
              <a:t>（</a:t>
            </a:r>
            <a:r>
              <a:rPr lang="en-US" altLang="zh-CN" smtClean="0">
                <a:ea typeface="宋体" pitchFamily="2" charset="-122"/>
              </a:rPr>
              <a:t>DB0</a:t>
            </a:r>
            <a:r>
              <a:rPr lang="zh-CN" altLang="en-US" smtClean="0"/>
              <a:t>）控制</a:t>
            </a:r>
            <a:r>
              <a:rPr lang="zh-CN" altLang="en-US" b="1" smtClean="0">
                <a:solidFill>
                  <a:srgbClr val="0000FF"/>
                </a:solidFill>
              </a:rPr>
              <a:t>光标处字符闪烁</a:t>
            </a:r>
            <a:r>
              <a:rPr lang="zh-CN" altLang="en-US" smtClean="0"/>
              <a:t>，</a:t>
            </a:r>
            <a:r>
              <a:rPr lang="en-US" altLang="zh-CN" smtClean="0">
                <a:solidFill>
                  <a:srgbClr val="0000FF"/>
                </a:solidFill>
                <a:ea typeface="宋体" pitchFamily="2" charset="-122"/>
              </a:rPr>
              <a:t>B=1</a:t>
            </a:r>
            <a:r>
              <a:rPr lang="zh-CN" altLang="en-US" smtClean="0"/>
              <a:t>，字符闪烁；</a:t>
            </a:r>
            <a:r>
              <a:rPr lang="en-US" altLang="zh-CN" smtClean="0">
                <a:solidFill>
                  <a:srgbClr val="0000FF"/>
                </a:solidFill>
                <a:ea typeface="宋体" pitchFamily="2" charset="-122"/>
              </a:rPr>
              <a:t>B=0</a:t>
            </a:r>
            <a:r>
              <a:rPr lang="zh-CN" altLang="en-US" smtClean="0"/>
              <a:t>，字符不闪烁。</a:t>
            </a:r>
            <a:endParaRPr lang="en-US" altLang="zh-CN" smtClean="0"/>
          </a:p>
          <a:p>
            <a:pPr indent="20638">
              <a:lnSpc>
                <a:spcPct val="130000"/>
              </a:lnSpc>
            </a:pPr>
            <a:r>
              <a:rPr lang="zh-CN" altLang="en-US" b="1" smtClean="0">
                <a:solidFill>
                  <a:srgbClr val="0000FF"/>
                </a:solidFill>
              </a:rPr>
              <a:t>⑤ 光标移位。</a:t>
            </a:r>
            <a:r>
              <a:rPr lang="zh-CN" altLang="en-US" smtClean="0"/>
              <a:t>格式如下：</a:t>
            </a:r>
            <a:endParaRPr lang="en-US" altLang="zh-CN" smtClean="0"/>
          </a:p>
          <a:p>
            <a:pPr indent="20638">
              <a:lnSpc>
                <a:spcPct val="130000"/>
              </a:lnSpc>
            </a:pPr>
            <a:endParaRPr lang="en-US" altLang="zh-CN" smtClean="0"/>
          </a:p>
          <a:p>
            <a:pPr indent="20638">
              <a:lnSpc>
                <a:spcPct val="130000"/>
              </a:lnSpc>
            </a:pPr>
            <a:endParaRPr lang="en-US" altLang="zh-CN" smtClean="0"/>
          </a:p>
          <a:p>
            <a:pPr indent="20638">
              <a:lnSpc>
                <a:spcPct val="130000"/>
              </a:lnSpc>
            </a:pPr>
            <a:r>
              <a:rPr lang="zh-CN" altLang="en-US" b="1" smtClean="0">
                <a:solidFill>
                  <a:srgbClr val="0000FF"/>
                </a:solidFill>
              </a:rPr>
              <a:t>功能：</a:t>
            </a:r>
            <a:r>
              <a:rPr lang="zh-CN" altLang="en-US" smtClean="0"/>
              <a:t>移动光标或整体显示，</a:t>
            </a:r>
            <a:r>
              <a:rPr lang="en-US" altLang="zh-CN" smtClean="0">
                <a:ea typeface="宋体" pitchFamily="2" charset="-122"/>
              </a:rPr>
              <a:t>DDRAM</a:t>
            </a:r>
            <a:r>
              <a:rPr lang="zh-CN" altLang="en-US" smtClean="0"/>
              <a:t>中内容不变。其中：</a:t>
            </a:r>
          </a:p>
        </p:txBody>
      </p:sp>
      <p:graphicFrame>
        <p:nvGraphicFramePr>
          <p:cNvPr id="11266" name="Object 1"/>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6739" r:id="rId3" imgW="152202" imgH="177569" progId="Equation.DSMT4">
                  <p:embed/>
                </p:oleObj>
              </mc:Choice>
              <mc:Fallback>
                <p:oleObj r:id="rId3"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1305" name="Picture 41" descr="00000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0" y="4868863"/>
            <a:ext cx="7993063" cy="704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65709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4008DA48-5C8B-41CE-9D05-1963F3C15B86}" type="slidenum">
              <a:rPr lang="zh-CN" altLang="en-US"/>
              <a:pPr>
                <a:defRPr/>
              </a:pPr>
              <a:t>76</a:t>
            </a:fld>
            <a:endParaRPr lang="en-US" altLang="zh-CN"/>
          </a:p>
        </p:txBody>
      </p:sp>
      <p:sp>
        <p:nvSpPr>
          <p:cNvPr id="12291" name="内容占位符 1"/>
          <p:cNvSpPr>
            <a:spLocks noGrp="1"/>
          </p:cNvSpPr>
          <p:nvPr>
            <p:ph/>
          </p:nvPr>
        </p:nvSpPr>
        <p:spPr>
          <a:xfrm>
            <a:off x="395288" y="620713"/>
            <a:ext cx="8229600" cy="5410200"/>
          </a:xfrm>
        </p:spPr>
        <p:txBody>
          <a:bodyPr/>
          <a:lstStyle/>
          <a:p>
            <a:pPr>
              <a:lnSpc>
                <a:spcPct val="130000"/>
              </a:lnSpc>
            </a:pPr>
            <a:r>
              <a:rPr lang="en-US" altLang="zh-CN" b="1" smtClean="0">
                <a:solidFill>
                  <a:srgbClr val="FF0000"/>
                </a:solidFill>
                <a:ea typeface="宋体" pitchFamily="2" charset="-122"/>
              </a:rPr>
              <a:t>S/C=1</a:t>
            </a:r>
            <a:r>
              <a:rPr lang="zh-CN" altLang="en-US" smtClean="0"/>
              <a:t>时，显示移位；</a:t>
            </a:r>
            <a:r>
              <a:rPr lang="en-US" altLang="zh-CN" b="1" smtClean="0">
                <a:solidFill>
                  <a:srgbClr val="FF0000"/>
                </a:solidFill>
                <a:ea typeface="宋体" pitchFamily="2" charset="-122"/>
              </a:rPr>
              <a:t>S/C=0</a:t>
            </a:r>
            <a:r>
              <a:rPr lang="zh-CN" altLang="en-US" smtClean="0"/>
              <a:t>时，光标移位。</a:t>
            </a:r>
          </a:p>
          <a:p>
            <a:pPr>
              <a:lnSpc>
                <a:spcPct val="130000"/>
              </a:lnSpc>
            </a:pPr>
            <a:r>
              <a:rPr lang="en-US" altLang="zh-CN" smtClean="0">
                <a:ea typeface="宋体" pitchFamily="2" charset="-122"/>
              </a:rPr>
              <a:t>R/L=1</a:t>
            </a:r>
            <a:r>
              <a:rPr lang="zh-CN" altLang="en-US" smtClean="0"/>
              <a:t>时，向右移位，</a:t>
            </a:r>
            <a:r>
              <a:rPr lang="en-US" altLang="zh-CN" smtClean="0">
                <a:ea typeface="宋体" pitchFamily="2" charset="-122"/>
              </a:rPr>
              <a:t>R/L=0</a:t>
            </a:r>
            <a:r>
              <a:rPr lang="zh-CN" altLang="en-US" smtClean="0"/>
              <a:t>时，向左移位。</a:t>
            </a:r>
            <a:endParaRPr lang="zh-CN" altLang="en-US" b="1" smtClean="0">
              <a:solidFill>
                <a:srgbClr val="FF0000"/>
              </a:solidFill>
            </a:endParaRPr>
          </a:p>
          <a:p>
            <a:pPr>
              <a:lnSpc>
                <a:spcPct val="130000"/>
              </a:lnSpc>
            </a:pPr>
            <a:r>
              <a:rPr lang="zh-CN" altLang="en-US" b="1" smtClean="0">
                <a:solidFill>
                  <a:srgbClr val="FF0000"/>
                </a:solidFill>
              </a:rPr>
              <a:t>⑥ 功能设置</a:t>
            </a:r>
            <a:r>
              <a:rPr lang="zh-CN" altLang="en-US" smtClean="0"/>
              <a:t>。命令格式如下：</a:t>
            </a:r>
            <a:endParaRPr lang="en-US" altLang="zh-CN" smtClean="0"/>
          </a:p>
          <a:p>
            <a:pPr>
              <a:lnSpc>
                <a:spcPct val="130000"/>
              </a:lnSpc>
            </a:pPr>
            <a:endParaRPr lang="en-US" altLang="zh-CN" smtClean="0"/>
          </a:p>
          <a:p>
            <a:pPr>
              <a:lnSpc>
                <a:spcPct val="130000"/>
              </a:lnSpc>
            </a:pPr>
            <a:r>
              <a:rPr lang="zh-CN" altLang="en-US" b="1" smtClean="0">
                <a:solidFill>
                  <a:srgbClr val="0000FF"/>
                </a:solidFill>
              </a:rPr>
              <a:t>功能：</a:t>
            </a:r>
          </a:p>
          <a:p>
            <a:pPr>
              <a:lnSpc>
                <a:spcPct val="130000"/>
              </a:lnSpc>
            </a:pPr>
            <a:r>
              <a:rPr lang="en-US" altLang="zh-CN" b="1" smtClean="0">
                <a:solidFill>
                  <a:srgbClr val="FF0000"/>
                </a:solidFill>
                <a:ea typeface="宋体" pitchFamily="2" charset="-122"/>
              </a:rPr>
              <a:t>DL</a:t>
            </a:r>
            <a:r>
              <a:rPr lang="zh-CN" altLang="en-US" b="1" smtClean="0">
                <a:solidFill>
                  <a:srgbClr val="FF0000"/>
                </a:solidFill>
              </a:rPr>
              <a:t>位</a:t>
            </a:r>
            <a:r>
              <a:rPr lang="zh-CN" altLang="en-US" smtClean="0"/>
              <a:t>设置接口数据位数，</a:t>
            </a:r>
            <a:r>
              <a:rPr lang="en-US" altLang="zh-CN" b="1" smtClean="0">
                <a:solidFill>
                  <a:srgbClr val="0000FF"/>
                </a:solidFill>
                <a:ea typeface="宋体" pitchFamily="2" charset="-122"/>
              </a:rPr>
              <a:t>DL=1</a:t>
            </a:r>
            <a:r>
              <a:rPr lang="zh-CN" altLang="en-US" smtClean="0"/>
              <a:t>为</a:t>
            </a:r>
            <a:r>
              <a:rPr lang="en-US" altLang="zh-CN" smtClean="0">
                <a:ea typeface="宋体" pitchFamily="2" charset="-122"/>
              </a:rPr>
              <a:t>8</a:t>
            </a:r>
            <a:r>
              <a:rPr lang="zh-CN" altLang="en-US" smtClean="0"/>
              <a:t>位数据接口；</a:t>
            </a:r>
            <a:r>
              <a:rPr lang="en-US" altLang="zh-CN" b="1" smtClean="0">
                <a:solidFill>
                  <a:srgbClr val="0000FF"/>
                </a:solidFill>
                <a:ea typeface="宋体" pitchFamily="2" charset="-122"/>
              </a:rPr>
              <a:t>DL=0</a:t>
            </a:r>
            <a:r>
              <a:rPr lang="zh-CN" altLang="en-US" smtClean="0"/>
              <a:t>为</a:t>
            </a:r>
            <a:r>
              <a:rPr lang="en-US" altLang="zh-CN" smtClean="0">
                <a:ea typeface="宋体" pitchFamily="2" charset="-122"/>
              </a:rPr>
              <a:t>4</a:t>
            </a:r>
            <a:r>
              <a:rPr lang="zh-CN" altLang="en-US" smtClean="0"/>
              <a:t>位数据接口。</a:t>
            </a:r>
          </a:p>
          <a:p>
            <a:pPr>
              <a:lnSpc>
                <a:spcPct val="130000"/>
              </a:lnSpc>
            </a:pPr>
            <a:r>
              <a:rPr lang="en-US" altLang="zh-CN" b="1" smtClean="0">
                <a:solidFill>
                  <a:srgbClr val="FF0000"/>
                </a:solidFill>
                <a:ea typeface="宋体" pitchFamily="2" charset="-122"/>
              </a:rPr>
              <a:t>N </a:t>
            </a:r>
            <a:r>
              <a:rPr lang="zh-CN" altLang="en-US" b="1" smtClean="0">
                <a:solidFill>
                  <a:srgbClr val="FF0000"/>
                </a:solidFill>
                <a:ea typeface="宋体" pitchFamily="2" charset="-122"/>
              </a:rPr>
              <a:t>位</a:t>
            </a:r>
            <a:r>
              <a:rPr lang="zh-CN" altLang="en-US" smtClean="0"/>
              <a:t>设置显示行数，</a:t>
            </a:r>
            <a:r>
              <a:rPr lang="en-US" altLang="zh-CN" b="1" smtClean="0">
                <a:solidFill>
                  <a:srgbClr val="0000FF"/>
                </a:solidFill>
                <a:ea typeface="宋体" pitchFamily="2" charset="-122"/>
              </a:rPr>
              <a:t>N=0</a:t>
            </a:r>
            <a:r>
              <a:rPr lang="zh-CN" altLang="en-US" smtClean="0"/>
              <a:t>单行显示；</a:t>
            </a:r>
            <a:r>
              <a:rPr lang="en-US" altLang="zh-CN" b="1" smtClean="0">
                <a:solidFill>
                  <a:srgbClr val="0000FF"/>
                </a:solidFill>
                <a:ea typeface="宋体" pitchFamily="2" charset="-122"/>
              </a:rPr>
              <a:t>N=1</a:t>
            </a:r>
            <a:r>
              <a:rPr lang="zh-CN" altLang="en-US" smtClean="0"/>
              <a:t>双行显示。</a:t>
            </a:r>
          </a:p>
          <a:p>
            <a:pPr>
              <a:lnSpc>
                <a:spcPct val="130000"/>
              </a:lnSpc>
            </a:pPr>
            <a:r>
              <a:rPr lang="en-US" altLang="zh-CN" b="1" smtClean="0">
                <a:solidFill>
                  <a:srgbClr val="FF0000"/>
                </a:solidFill>
                <a:ea typeface="宋体" pitchFamily="2" charset="-122"/>
              </a:rPr>
              <a:t>F</a:t>
            </a:r>
            <a:r>
              <a:rPr lang="zh-CN" altLang="en-US" b="1" smtClean="0">
                <a:solidFill>
                  <a:srgbClr val="FF0000"/>
                </a:solidFill>
                <a:ea typeface="宋体" pitchFamily="2" charset="-122"/>
              </a:rPr>
              <a:t>位</a:t>
            </a:r>
            <a:r>
              <a:rPr lang="zh-CN" altLang="en-US" smtClean="0"/>
              <a:t>设置字型大小，</a:t>
            </a:r>
            <a:r>
              <a:rPr lang="en-US" altLang="zh-CN" b="1" smtClean="0">
                <a:solidFill>
                  <a:srgbClr val="0000FF"/>
                </a:solidFill>
                <a:ea typeface="宋体" pitchFamily="2" charset="-122"/>
              </a:rPr>
              <a:t>F=1</a:t>
            </a:r>
            <a:r>
              <a:rPr lang="zh-CN" altLang="en-US" smtClean="0"/>
              <a:t>为</a:t>
            </a:r>
            <a:r>
              <a:rPr lang="en-US" altLang="zh-CN" smtClean="0">
                <a:ea typeface="宋体" pitchFamily="2" charset="-122"/>
              </a:rPr>
              <a:t>5</a:t>
            </a:r>
            <a:r>
              <a:rPr lang="en-US" altLang="zh-CN" smtClean="0">
                <a:ea typeface="宋体" pitchFamily="2" charset="-122"/>
                <a:sym typeface="Symbol" pitchFamily="18" charset="2"/>
              </a:rPr>
              <a:t></a:t>
            </a:r>
            <a:r>
              <a:rPr lang="en-US" altLang="zh-CN" smtClean="0">
                <a:ea typeface="宋体" pitchFamily="2" charset="-122"/>
              </a:rPr>
              <a:t>10</a:t>
            </a:r>
            <a:r>
              <a:rPr lang="zh-CN" altLang="en-US" smtClean="0"/>
              <a:t>点阵，</a:t>
            </a:r>
            <a:r>
              <a:rPr lang="en-US" altLang="zh-CN" b="1" smtClean="0">
                <a:solidFill>
                  <a:srgbClr val="0000FF"/>
                </a:solidFill>
                <a:ea typeface="宋体" pitchFamily="2" charset="-122"/>
              </a:rPr>
              <a:t>F=0</a:t>
            </a:r>
            <a:r>
              <a:rPr lang="zh-CN" altLang="en-US" smtClean="0"/>
              <a:t>为</a:t>
            </a:r>
            <a:r>
              <a:rPr lang="en-US" altLang="zh-CN" smtClean="0">
                <a:ea typeface="宋体" pitchFamily="2" charset="-122"/>
              </a:rPr>
              <a:t>5</a:t>
            </a:r>
            <a:r>
              <a:rPr lang="en-US" altLang="zh-CN" smtClean="0">
                <a:ea typeface="宋体" pitchFamily="2" charset="-122"/>
                <a:sym typeface="Symbol" pitchFamily="18" charset="2"/>
              </a:rPr>
              <a:t></a:t>
            </a:r>
            <a:r>
              <a:rPr lang="en-US" altLang="zh-CN" smtClean="0">
                <a:ea typeface="宋体" pitchFamily="2" charset="-122"/>
              </a:rPr>
              <a:t>7</a:t>
            </a:r>
            <a:r>
              <a:rPr lang="zh-CN" altLang="en-US" smtClean="0"/>
              <a:t>点阵。</a:t>
            </a:r>
          </a:p>
          <a:p>
            <a:pPr>
              <a:lnSpc>
                <a:spcPct val="130000"/>
              </a:lnSpc>
            </a:pPr>
            <a:endParaRPr lang="zh-CN" altLang="en-US" smtClean="0"/>
          </a:p>
        </p:txBody>
      </p:sp>
      <p:graphicFrame>
        <p:nvGraphicFramePr>
          <p:cNvPr id="12290" name="Object 1"/>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7763" r:id="rId3" imgW="152202" imgH="177569" progId="Equation.DSMT4">
                  <p:embed/>
                </p:oleObj>
              </mc:Choice>
              <mc:Fallback>
                <p:oleObj r:id="rId3"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2329" name="Picture 41" descr="00000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1188" y="2276475"/>
            <a:ext cx="8243887" cy="720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963878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3"/>
          <p:cNvSpPr>
            <a:spLocks noGrp="1" noChangeArrowheads="1"/>
          </p:cNvSpPr>
          <p:nvPr>
            <p:ph type="sldNum" sz="quarter" idx="11"/>
          </p:nvPr>
        </p:nvSpPr>
        <p:spPr>
          <a:ln/>
        </p:spPr>
        <p:txBody>
          <a:bodyPr/>
          <a:lstStyle/>
          <a:p>
            <a:pPr>
              <a:defRPr/>
            </a:pPr>
            <a:fld id="{112DB73F-69D5-481A-B1C0-AFE20B852AE9}" type="slidenum">
              <a:rPr lang="zh-CN" altLang="en-US"/>
              <a:pPr>
                <a:defRPr/>
              </a:pPr>
              <a:t>77</a:t>
            </a:fld>
            <a:endParaRPr lang="en-US" altLang="zh-CN"/>
          </a:p>
        </p:txBody>
      </p:sp>
      <p:sp>
        <p:nvSpPr>
          <p:cNvPr id="13316" name="内容占位符 1"/>
          <p:cNvSpPr>
            <a:spLocks noGrp="1"/>
          </p:cNvSpPr>
          <p:nvPr>
            <p:ph/>
          </p:nvPr>
        </p:nvSpPr>
        <p:spPr/>
        <p:txBody>
          <a:bodyPr/>
          <a:lstStyle/>
          <a:p>
            <a:pPr>
              <a:lnSpc>
                <a:spcPct val="130000"/>
              </a:lnSpc>
            </a:pPr>
            <a:r>
              <a:rPr lang="zh-CN" altLang="en-US" b="1" dirty="0" smtClean="0">
                <a:solidFill>
                  <a:srgbClr val="FF0000"/>
                </a:solidFill>
              </a:rPr>
              <a:t>⑦</a:t>
            </a:r>
            <a:r>
              <a:rPr lang="en-US" altLang="zh-CN" b="1" dirty="0" smtClean="0">
                <a:solidFill>
                  <a:srgbClr val="FF0000"/>
                </a:solidFill>
                <a:ea typeface="宋体" pitchFamily="2" charset="-122"/>
              </a:rPr>
              <a:t> CGRAM</a:t>
            </a:r>
            <a:r>
              <a:rPr lang="zh-CN" altLang="en-US" b="1" dirty="0" smtClean="0">
                <a:solidFill>
                  <a:srgbClr val="FF0000"/>
                </a:solidFill>
              </a:rPr>
              <a:t>（自定义字符</a:t>
            </a:r>
            <a:r>
              <a:rPr lang="en-US" altLang="zh-CN" b="1" dirty="0" smtClean="0">
                <a:solidFill>
                  <a:srgbClr val="FF0000"/>
                </a:solidFill>
                <a:ea typeface="宋体" pitchFamily="2" charset="-122"/>
              </a:rPr>
              <a:t>RAM</a:t>
            </a:r>
            <a:r>
              <a:rPr lang="zh-CN" altLang="en-US" b="1" dirty="0" smtClean="0">
                <a:solidFill>
                  <a:srgbClr val="FF0000"/>
                </a:solidFill>
              </a:rPr>
              <a:t>）地址设置</a:t>
            </a:r>
            <a:r>
              <a:rPr lang="zh-CN" altLang="en-US" dirty="0" smtClean="0"/>
              <a:t>。格式如下</a:t>
            </a:r>
            <a:endParaRPr lang="en-US" altLang="zh-CN" dirty="0" smtClean="0"/>
          </a:p>
          <a:p>
            <a:pPr>
              <a:lnSpc>
                <a:spcPct val="130000"/>
              </a:lnSpc>
            </a:pPr>
            <a:endParaRPr lang="en-US" altLang="zh-CN" dirty="0" smtClean="0"/>
          </a:p>
          <a:p>
            <a:pPr>
              <a:lnSpc>
                <a:spcPct val="130000"/>
              </a:lnSpc>
            </a:pPr>
            <a:endParaRPr lang="zh-CN" altLang="en-US" b="1" dirty="0" smtClean="0">
              <a:solidFill>
                <a:srgbClr val="0000FF"/>
              </a:solidFill>
            </a:endParaRPr>
          </a:p>
          <a:p>
            <a:pPr>
              <a:lnSpc>
                <a:spcPct val="130000"/>
              </a:lnSpc>
            </a:pPr>
            <a:r>
              <a:rPr lang="zh-CN" altLang="en-US" b="1" dirty="0" smtClean="0">
                <a:solidFill>
                  <a:srgbClr val="0000FF"/>
                </a:solidFill>
              </a:rPr>
              <a:t>功能：</a:t>
            </a:r>
            <a:r>
              <a:rPr lang="zh-CN" altLang="en-US" dirty="0" smtClean="0"/>
              <a:t>设置</a:t>
            </a:r>
            <a:r>
              <a:rPr lang="en-US" altLang="zh-CN" dirty="0" smtClean="0">
                <a:ea typeface="宋体" pitchFamily="2" charset="-122"/>
              </a:rPr>
              <a:t>CGRAM</a:t>
            </a:r>
            <a:r>
              <a:rPr lang="zh-CN" altLang="en-US" dirty="0" smtClean="0"/>
              <a:t>的地址，地址范围为</a:t>
            </a:r>
            <a:r>
              <a:rPr lang="en-US" altLang="zh-CN" dirty="0" smtClean="0">
                <a:ea typeface="宋体" pitchFamily="2" charset="-122"/>
              </a:rPr>
              <a:t>0</a:t>
            </a:r>
            <a:r>
              <a:rPr lang="zh-CN" altLang="en-US" dirty="0" smtClean="0"/>
              <a:t>～</a:t>
            </a:r>
            <a:r>
              <a:rPr lang="en-US" altLang="zh-CN" dirty="0" smtClean="0">
                <a:ea typeface="宋体" pitchFamily="2" charset="-122"/>
              </a:rPr>
              <a:t>63</a:t>
            </a:r>
            <a:r>
              <a:rPr lang="zh-CN" altLang="en-US" dirty="0" smtClean="0"/>
              <a:t>。</a:t>
            </a:r>
          </a:p>
          <a:p>
            <a:pPr>
              <a:lnSpc>
                <a:spcPct val="130000"/>
              </a:lnSpc>
            </a:pPr>
            <a:r>
              <a:rPr lang="zh-CN" altLang="en-US" b="1" dirty="0" smtClean="0">
                <a:solidFill>
                  <a:srgbClr val="FF0000"/>
                </a:solidFill>
                <a:ea typeface="宋体" pitchFamily="2" charset="-122"/>
              </a:rPr>
              <a:t>⑧</a:t>
            </a:r>
            <a:r>
              <a:rPr lang="en-US" altLang="zh-CN" b="1" dirty="0" smtClean="0">
                <a:solidFill>
                  <a:srgbClr val="FF0000"/>
                </a:solidFill>
                <a:ea typeface="宋体" pitchFamily="2" charset="-122"/>
              </a:rPr>
              <a:t> DDRAM</a:t>
            </a:r>
            <a:r>
              <a:rPr lang="zh-CN" altLang="en-US" b="1" dirty="0" smtClean="0">
                <a:solidFill>
                  <a:srgbClr val="FF0000"/>
                </a:solidFill>
                <a:ea typeface="宋体" pitchFamily="2" charset="-122"/>
              </a:rPr>
              <a:t>（数据显示存储器）地址设置</a:t>
            </a:r>
            <a:r>
              <a:rPr lang="zh-CN" altLang="en-US" dirty="0" smtClean="0"/>
              <a:t>。格式如下：</a:t>
            </a:r>
            <a:endParaRPr lang="en-US" altLang="zh-CN" dirty="0" smtClean="0"/>
          </a:p>
          <a:p>
            <a:pPr>
              <a:lnSpc>
                <a:spcPct val="130000"/>
              </a:lnSpc>
            </a:pPr>
            <a:endParaRPr lang="en-US" altLang="zh-CN" dirty="0" smtClean="0"/>
          </a:p>
          <a:p>
            <a:pPr>
              <a:lnSpc>
                <a:spcPct val="130000"/>
              </a:lnSpc>
            </a:pPr>
            <a:r>
              <a:rPr lang="zh-CN" altLang="en-US" b="1" dirty="0" smtClean="0">
                <a:solidFill>
                  <a:srgbClr val="0000FF"/>
                </a:solidFill>
              </a:rPr>
              <a:t>功能</a:t>
            </a:r>
            <a:r>
              <a:rPr lang="zh-CN" altLang="en-US" dirty="0" smtClean="0"/>
              <a:t>：设置</a:t>
            </a:r>
            <a:r>
              <a:rPr lang="en-US" altLang="zh-CN" dirty="0" smtClean="0">
                <a:ea typeface="宋体" pitchFamily="2" charset="-122"/>
              </a:rPr>
              <a:t>DDRAM</a:t>
            </a:r>
            <a:r>
              <a:rPr lang="zh-CN" altLang="en-US" dirty="0" smtClean="0"/>
              <a:t>的地址，地址范围为</a:t>
            </a:r>
            <a:r>
              <a:rPr lang="en-US" altLang="zh-CN" dirty="0" smtClean="0">
                <a:ea typeface="宋体" pitchFamily="2" charset="-122"/>
              </a:rPr>
              <a:t>0</a:t>
            </a:r>
            <a:r>
              <a:rPr lang="zh-CN" altLang="en-US" dirty="0" smtClean="0"/>
              <a:t>～</a:t>
            </a:r>
            <a:r>
              <a:rPr lang="en-US" altLang="zh-CN" dirty="0" smtClean="0">
                <a:ea typeface="宋体" pitchFamily="2" charset="-122"/>
              </a:rPr>
              <a:t>127</a:t>
            </a:r>
            <a:r>
              <a:rPr lang="zh-CN" altLang="en-US" dirty="0" smtClean="0"/>
              <a:t>。</a:t>
            </a:r>
          </a:p>
          <a:p>
            <a:pPr>
              <a:lnSpc>
                <a:spcPct val="130000"/>
              </a:lnSpc>
            </a:pPr>
            <a:r>
              <a:rPr lang="zh-CN" altLang="en-US" b="1" dirty="0" smtClean="0">
                <a:solidFill>
                  <a:srgbClr val="FF0000"/>
                </a:solidFill>
                <a:ea typeface="宋体" pitchFamily="2" charset="-122"/>
              </a:rPr>
              <a:t>⑨ 读忙标志</a:t>
            </a:r>
            <a:r>
              <a:rPr lang="en-US" altLang="zh-CN" b="1" dirty="0" smtClean="0">
                <a:solidFill>
                  <a:srgbClr val="FF0000"/>
                </a:solidFill>
                <a:ea typeface="宋体" pitchFamily="2" charset="-122"/>
              </a:rPr>
              <a:t>BF</a:t>
            </a:r>
            <a:r>
              <a:rPr lang="zh-CN" altLang="en-US" b="1" dirty="0" smtClean="0">
                <a:solidFill>
                  <a:srgbClr val="FF0000"/>
                </a:solidFill>
                <a:ea typeface="宋体" pitchFamily="2" charset="-122"/>
              </a:rPr>
              <a:t>及地址计数器。</a:t>
            </a:r>
            <a:r>
              <a:rPr lang="zh-CN" altLang="en-US" dirty="0" smtClean="0"/>
              <a:t>格式如下：</a:t>
            </a:r>
          </a:p>
          <a:p>
            <a:pPr>
              <a:lnSpc>
                <a:spcPct val="130000"/>
              </a:lnSpc>
            </a:pPr>
            <a:endParaRPr lang="zh-CN" altLang="en-US" dirty="0" smtClean="0"/>
          </a:p>
          <a:p>
            <a:pPr>
              <a:lnSpc>
                <a:spcPct val="130000"/>
              </a:lnSpc>
            </a:pPr>
            <a:endParaRPr lang="zh-CN" altLang="en-US" dirty="0" smtClean="0"/>
          </a:p>
          <a:p>
            <a:pPr>
              <a:lnSpc>
                <a:spcPct val="130000"/>
              </a:lnSpc>
            </a:pPr>
            <a:endParaRPr lang="zh-CN" altLang="en-US" dirty="0" smtClean="0"/>
          </a:p>
          <a:p>
            <a:pPr>
              <a:lnSpc>
                <a:spcPct val="130000"/>
              </a:lnSpc>
            </a:pPr>
            <a:endParaRPr lang="zh-CN" altLang="en-US" dirty="0" smtClean="0"/>
          </a:p>
        </p:txBody>
      </p:sp>
      <p:graphicFrame>
        <p:nvGraphicFramePr>
          <p:cNvPr id="13314" name="Object 1"/>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8804" r:id="rId3" imgW="152202" imgH="177569" progId="Equation.DSMT4">
                  <p:embed/>
                </p:oleObj>
              </mc:Choice>
              <mc:Fallback>
                <p:oleObj r:id="rId3"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315" name="Object 2"/>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8805" r:id="rId5" imgW="152202" imgH="177569" progId="Equation.DSMT4">
                  <p:embed/>
                </p:oleObj>
              </mc:Choice>
              <mc:Fallback>
                <p:oleObj r:id="rId5"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3389" name="Picture 77" descr="000000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113" y="1341438"/>
            <a:ext cx="7705725" cy="685800"/>
          </a:xfrm>
          <a:prstGeom prst="rect">
            <a:avLst/>
          </a:prstGeom>
          <a:noFill/>
          <a:extLst>
            <a:ext uri="{909E8E84-426E-40DD-AFC4-6F175D3DCCD1}">
              <a14:hiddenFill xmlns:a14="http://schemas.microsoft.com/office/drawing/2010/main">
                <a:solidFill>
                  <a:srgbClr val="FFFFFF"/>
                </a:solidFill>
              </a14:hiddenFill>
            </a:ext>
          </a:extLst>
        </p:spPr>
      </p:pic>
      <p:pic>
        <p:nvPicPr>
          <p:cNvPr id="13390" name="Picture 78" descr="000000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2988" y="3213100"/>
            <a:ext cx="7489825" cy="695325"/>
          </a:xfrm>
          <a:prstGeom prst="rect">
            <a:avLst/>
          </a:prstGeom>
          <a:noFill/>
          <a:extLst>
            <a:ext uri="{909E8E84-426E-40DD-AFC4-6F175D3DCCD1}">
              <a14:hiddenFill xmlns:a14="http://schemas.microsoft.com/office/drawing/2010/main">
                <a:solidFill>
                  <a:srgbClr val="FFFFFF"/>
                </a:solidFill>
              </a14:hiddenFill>
            </a:ext>
          </a:extLst>
        </p:spPr>
      </p:pic>
      <p:pic>
        <p:nvPicPr>
          <p:cNvPr id="13391" name="Picture 7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1550" y="5084763"/>
            <a:ext cx="7632700" cy="67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40556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1A0B3E17-221C-41AB-A38E-CCF6C553B068}" type="slidenum">
              <a:rPr lang="zh-CN" altLang="en-US"/>
              <a:pPr>
                <a:defRPr/>
              </a:pPr>
              <a:t>78</a:t>
            </a:fld>
            <a:endParaRPr lang="en-US" altLang="zh-CN"/>
          </a:p>
        </p:txBody>
      </p:sp>
      <p:sp>
        <p:nvSpPr>
          <p:cNvPr id="14340" name="内容占位符 1"/>
          <p:cNvSpPr>
            <a:spLocks noGrp="1"/>
          </p:cNvSpPr>
          <p:nvPr>
            <p:ph/>
          </p:nvPr>
        </p:nvSpPr>
        <p:spPr>
          <a:xfrm>
            <a:off x="395288" y="549275"/>
            <a:ext cx="8229600" cy="5410200"/>
          </a:xfrm>
        </p:spPr>
        <p:txBody>
          <a:bodyPr/>
          <a:lstStyle/>
          <a:p>
            <a:pPr>
              <a:lnSpc>
                <a:spcPct val="130000"/>
              </a:lnSpc>
            </a:pPr>
            <a:r>
              <a:rPr lang="zh-CN" altLang="en-US" b="1" dirty="0" smtClean="0">
                <a:solidFill>
                  <a:srgbClr val="0000FF"/>
                </a:solidFill>
              </a:rPr>
              <a:t>功能：</a:t>
            </a:r>
            <a:r>
              <a:rPr lang="en-US" altLang="zh-CN" dirty="0" smtClean="0">
                <a:ea typeface="宋体" pitchFamily="2" charset="-122"/>
              </a:rPr>
              <a:t>BF</a:t>
            </a:r>
            <a:r>
              <a:rPr lang="zh-CN" altLang="en-US" dirty="0" smtClean="0"/>
              <a:t>位为忙标志。</a:t>
            </a:r>
            <a:r>
              <a:rPr lang="en-US" altLang="zh-CN" b="1" dirty="0" smtClean="0">
                <a:solidFill>
                  <a:srgbClr val="FF0000"/>
                </a:solidFill>
                <a:ea typeface="宋体" pitchFamily="2" charset="-122"/>
              </a:rPr>
              <a:t>BF=1</a:t>
            </a:r>
            <a:r>
              <a:rPr lang="zh-CN" altLang="en-US" dirty="0" smtClean="0"/>
              <a:t>，表示忙，此时</a:t>
            </a:r>
            <a:r>
              <a:rPr lang="en-US" altLang="zh-CN" dirty="0" smtClean="0">
                <a:ea typeface="宋体" pitchFamily="2" charset="-122"/>
              </a:rPr>
              <a:t>LCM</a:t>
            </a:r>
            <a:r>
              <a:rPr lang="zh-CN" altLang="en-US" dirty="0" smtClean="0"/>
              <a:t>不能接收命令和数据；</a:t>
            </a:r>
            <a:r>
              <a:rPr lang="en-US" altLang="zh-CN" b="1" dirty="0" smtClean="0">
                <a:solidFill>
                  <a:srgbClr val="FF0000"/>
                </a:solidFill>
                <a:ea typeface="宋体" pitchFamily="2" charset="-122"/>
              </a:rPr>
              <a:t>BF=0</a:t>
            </a:r>
            <a:r>
              <a:rPr lang="zh-CN" altLang="en-US" dirty="0" smtClean="0"/>
              <a:t>，表示</a:t>
            </a:r>
            <a:r>
              <a:rPr lang="en-US" altLang="zh-CN" dirty="0" smtClean="0">
                <a:ea typeface="宋体" pitchFamily="2" charset="-122"/>
              </a:rPr>
              <a:t>LCM</a:t>
            </a:r>
            <a:r>
              <a:rPr lang="zh-CN" altLang="en-US" dirty="0" smtClean="0"/>
              <a:t>不忙，可接收命令和数据。</a:t>
            </a:r>
          </a:p>
          <a:p>
            <a:pPr>
              <a:lnSpc>
                <a:spcPct val="130000"/>
              </a:lnSpc>
            </a:pPr>
            <a:r>
              <a:rPr lang="en-US" altLang="zh-CN" dirty="0" smtClean="0">
                <a:ea typeface="宋体" pitchFamily="2" charset="-122"/>
              </a:rPr>
              <a:t>AC</a:t>
            </a:r>
            <a:r>
              <a:rPr lang="zh-CN" altLang="en-US" dirty="0" smtClean="0"/>
              <a:t>位为地址计数器的值，范围为</a:t>
            </a:r>
            <a:r>
              <a:rPr lang="en-US" altLang="zh-CN" dirty="0" smtClean="0">
                <a:ea typeface="宋体" pitchFamily="2" charset="-122"/>
              </a:rPr>
              <a:t>0</a:t>
            </a:r>
            <a:r>
              <a:rPr lang="zh-CN" altLang="en-US" dirty="0" smtClean="0">
                <a:ea typeface="宋体" pitchFamily="2" charset="-122"/>
              </a:rPr>
              <a:t>～</a:t>
            </a:r>
            <a:r>
              <a:rPr lang="en-US" altLang="zh-CN" dirty="0" smtClean="0">
                <a:ea typeface="宋体" pitchFamily="2" charset="-122"/>
              </a:rPr>
              <a:t>127</a:t>
            </a:r>
            <a:r>
              <a:rPr lang="zh-CN" altLang="en-US" dirty="0" smtClean="0"/>
              <a:t>。</a:t>
            </a:r>
          </a:p>
          <a:p>
            <a:pPr fontAlgn="ctr">
              <a:lnSpc>
                <a:spcPct val="130000"/>
              </a:lnSpc>
            </a:pPr>
            <a:r>
              <a:rPr lang="en-US" altLang="zh-CN" b="1" dirty="0" smtClean="0">
                <a:solidFill>
                  <a:srgbClr val="FF0000"/>
                </a:solidFill>
                <a:ea typeface="宋体" pitchFamily="2" charset="-122"/>
              </a:rPr>
              <a:t> 	</a:t>
            </a:r>
            <a:r>
              <a:rPr lang="zh-CN" altLang="en-US" b="1" dirty="0" smtClean="0">
                <a:solidFill>
                  <a:srgbClr val="FF0000"/>
                </a:solidFill>
              </a:rPr>
              <a:t>向</a:t>
            </a:r>
            <a:r>
              <a:rPr lang="en-US" altLang="zh-CN" b="1" dirty="0" smtClean="0">
                <a:solidFill>
                  <a:srgbClr val="FF0000"/>
                </a:solidFill>
                <a:ea typeface="宋体" pitchFamily="2" charset="-122"/>
              </a:rPr>
              <a:t>CGRAM/DDRAM</a:t>
            </a:r>
            <a:r>
              <a:rPr lang="zh-CN" altLang="en-US" b="1" dirty="0" smtClean="0">
                <a:solidFill>
                  <a:srgbClr val="FF0000"/>
                </a:solidFill>
              </a:rPr>
              <a:t>写数据</a:t>
            </a:r>
            <a:r>
              <a:rPr lang="zh-CN" altLang="en-US" dirty="0" smtClean="0">
                <a:solidFill>
                  <a:srgbClr val="FF0000"/>
                </a:solidFill>
              </a:rPr>
              <a:t>。</a:t>
            </a:r>
            <a:r>
              <a:rPr lang="zh-CN" altLang="en-US" dirty="0" smtClean="0"/>
              <a:t>格式如下：</a:t>
            </a:r>
          </a:p>
          <a:p>
            <a:pPr fontAlgn="ctr">
              <a:lnSpc>
                <a:spcPct val="130000"/>
              </a:lnSpc>
            </a:pPr>
            <a:endParaRPr lang="en-US" altLang="zh-CN" dirty="0" smtClean="0"/>
          </a:p>
          <a:p>
            <a:pPr fontAlgn="ctr">
              <a:lnSpc>
                <a:spcPct val="130000"/>
              </a:lnSpc>
            </a:pPr>
            <a:endParaRPr lang="en-US" altLang="zh-CN" dirty="0" smtClean="0"/>
          </a:p>
          <a:p>
            <a:pPr fontAlgn="ctr">
              <a:lnSpc>
                <a:spcPct val="130000"/>
              </a:lnSpc>
            </a:pPr>
            <a:r>
              <a:rPr lang="zh-CN" altLang="en-US" b="1" dirty="0" smtClean="0">
                <a:solidFill>
                  <a:srgbClr val="0000FF"/>
                </a:solidFill>
              </a:rPr>
              <a:t>功能：</a:t>
            </a:r>
            <a:r>
              <a:rPr lang="zh-CN" altLang="en-US" dirty="0" smtClean="0"/>
              <a:t>将数据写入</a:t>
            </a:r>
            <a:r>
              <a:rPr lang="en-US" altLang="zh-CN" dirty="0" smtClean="0">
                <a:ea typeface="宋体" pitchFamily="2" charset="-122"/>
              </a:rPr>
              <a:t>CGRAM</a:t>
            </a:r>
            <a:r>
              <a:rPr lang="zh-CN" altLang="en-US" dirty="0" smtClean="0"/>
              <a:t>或</a:t>
            </a:r>
            <a:r>
              <a:rPr lang="en-US" altLang="zh-CN" dirty="0" smtClean="0">
                <a:ea typeface="宋体" pitchFamily="2" charset="-122"/>
              </a:rPr>
              <a:t>DDRAM</a:t>
            </a:r>
            <a:r>
              <a:rPr lang="zh-CN" altLang="en-US" dirty="0" smtClean="0"/>
              <a:t>中，应与</a:t>
            </a:r>
            <a:r>
              <a:rPr lang="en-US" altLang="zh-CN" dirty="0" smtClean="0">
                <a:ea typeface="宋体" pitchFamily="2" charset="-122"/>
              </a:rPr>
              <a:t>CGRAM</a:t>
            </a:r>
            <a:r>
              <a:rPr lang="zh-CN" altLang="en-US" dirty="0" smtClean="0"/>
              <a:t>或</a:t>
            </a:r>
            <a:r>
              <a:rPr lang="en-US" altLang="zh-CN" dirty="0" smtClean="0">
                <a:ea typeface="宋体" pitchFamily="2" charset="-122"/>
              </a:rPr>
              <a:t>DDRAM</a:t>
            </a:r>
            <a:r>
              <a:rPr lang="zh-CN" altLang="en-US" dirty="0" smtClean="0"/>
              <a:t>地址设置命令结合使用。</a:t>
            </a:r>
          </a:p>
          <a:p>
            <a:pPr fontAlgn="ctr">
              <a:lnSpc>
                <a:spcPct val="130000"/>
              </a:lnSpc>
            </a:pPr>
            <a:endParaRPr lang="zh-CN" altLang="en-US" dirty="0" smtClean="0"/>
          </a:p>
          <a:p>
            <a:pPr>
              <a:lnSpc>
                <a:spcPct val="130000"/>
              </a:lnSpc>
            </a:pPr>
            <a:endParaRPr lang="zh-CN" altLang="en-US" dirty="0" smtClean="0"/>
          </a:p>
          <a:p>
            <a:pPr>
              <a:lnSpc>
                <a:spcPct val="130000"/>
              </a:lnSpc>
            </a:pPr>
            <a:endParaRPr lang="zh-CN" altLang="en-US" dirty="0" smtClean="0"/>
          </a:p>
        </p:txBody>
      </p:sp>
      <p:graphicFrame>
        <p:nvGraphicFramePr>
          <p:cNvPr id="14338" name="Object 1"/>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9828" r:id="rId3" imgW="152202" imgH="177569" progId="Equation.DSMT4">
                  <p:embed/>
                </p:oleObj>
              </mc:Choice>
              <mc:Fallback>
                <p:oleObj r:id="rId3"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4339" name="Object 2"/>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89829" r:id="rId5" imgW="152202" imgH="177569" progId="Equation.DSMT4">
                  <p:embed/>
                </p:oleObj>
              </mc:Choice>
              <mc:Fallback>
                <p:oleObj r:id="rId5" imgW="152202" imgH="177569"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4399" name="Picture 3" descr="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16013" y="278130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01" name="Picture 65" descr="000000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5650" y="3284538"/>
            <a:ext cx="7920038" cy="693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473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352C090E-E454-450E-BBB3-F5E5A6679300}" type="slidenum">
              <a:rPr lang="zh-CN" altLang="en-US"/>
              <a:pPr>
                <a:defRPr/>
              </a:pPr>
              <a:t>79</a:t>
            </a:fld>
            <a:endParaRPr lang="en-US" altLang="zh-CN"/>
          </a:p>
        </p:txBody>
      </p:sp>
      <p:sp>
        <p:nvSpPr>
          <p:cNvPr id="15363" name="内容占位符 1"/>
          <p:cNvSpPr>
            <a:spLocks noGrp="1"/>
          </p:cNvSpPr>
          <p:nvPr>
            <p:ph/>
          </p:nvPr>
        </p:nvSpPr>
        <p:spPr>
          <a:xfrm>
            <a:off x="0" y="457200"/>
            <a:ext cx="8686800" cy="3835400"/>
          </a:xfrm>
        </p:spPr>
        <p:txBody>
          <a:bodyPr/>
          <a:lstStyle/>
          <a:p>
            <a:pPr>
              <a:lnSpc>
                <a:spcPct val="130000"/>
              </a:lnSpc>
            </a:pPr>
            <a:r>
              <a:rPr lang="en-US" altLang="zh-CN" b="1" dirty="0" smtClean="0">
                <a:solidFill>
                  <a:srgbClr val="FF0000"/>
                </a:solidFill>
                <a:ea typeface="宋体" pitchFamily="2" charset="-122"/>
              </a:rPr>
              <a:t> 	    </a:t>
            </a:r>
            <a:r>
              <a:rPr lang="zh-CN" altLang="en-US" b="1" dirty="0" smtClean="0">
                <a:solidFill>
                  <a:srgbClr val="FF0000"/>
                </a:solidFill>
              </a:rPr>
              <a:t>从</a:t>
            </a:r>
            <a:r>
              <a:rPr lang="en-US" altLang="zh-CN" b="1" dirty="0" smtClean="0">
                <a:solidFill>
                  <a:srgbClr val="FF0000"/>
                </a:solidFill>
                <a:ea typeface="宋体" pitchFamily="2" charset="-122"/>
              </a:rPr>
              <a:t>CGRAM/DDRAM</a:t>
            </a:r>
            <a:r>
              <a:rPr lang="zh-CN" altLang="en-US" b="1" dirty="0" smtClean="0">
                <a:solidFill>
                  <a:srgbClr val="FF0000"/>
                </a:solidFill>
              </a:rPr>
              <a:t>中读数据</a:t>
            </a:r>
            <a:r>
              <a:rPr lang="zh-CN" altLang="en-US" dirty="0" smtClean="0"/>
              <a:t>。格式如下：</a:t>
            </a:r>
            <a:endParaRPr lang="en-US" altLang="zh-CN" dirty="0" smtClean="0"/>
          </a:p>
          <a:p>
            <a:pPr>
              <a:lnSpc>
                <a:spcPct val="130000"/>
              </a:lnSpc>
            </a:pPr>
            <a:endParaRPr lang="en-US" altLang="zh-CN" dirty="0" smtClean="0"/>
          </a:p>
          <a:p>
            <a:pPr>
              <a:lnSpc>
                <a:spcPct val="130000"/>
              </a:lnSpc>
            </a:pPr>
            <a:endParaRPr lang="en-US" altLang="zh-CN" dirty="0" smtClean="0"/>
          </a:p>
          <a:p>
            <a:pPr>
              <a:lnSpc>
                <a:spcPct val="130000"/>
              </a:lnSpc>
            </a:pPr>
            <a:r>
              <a:rPr lang="zh-CN" altLang="en-US" b="1" dirty="0" smtClean="0">
                <a:solidFill>
                  <a:srgbClr val="0000FF"/>
                </a:solidFill>
              </a:rPr>
              <a:t>功能：</a:t>
            </a:r>
            <a:r>
              <a:rPr lang="zh-CN" altLang="en-US" dirty="0" smtClean="0"/>
              <a:t>从</a:t>
            </a:r>
            <a:r>
              <a:rPr lang="en-US" altLang="zh-CN" dirty="0" smtClean="0">
                <a:ea typeface="宋体" pitchFamily="2" charset="-122"/>
              </a:rPr>
              <a:t>CGRAM</a:t>
            </a:r>
            <a:r>
              <a:rPr lang="zh-CN" altLang="en-US" dirty="0" smtClean="0"/>
              <a:t>或</a:t>
            </a:r>
            <a:r>
              <a:rPr lang="en-US" altLang="zh-CN" dirty="0" smtClean="0">
                <a:ea typeface="宋体" pitchFamily="2" charset="-122"/>
              </a:rPr>
              <a:t>DDRAM</a:t>
            </a:r>
            <a:r>
              <a:rPr lang="zh-CN" altLang="en-US" dirty="0" smtClean="0"/>
              <a:t>中读出数据，应与</a:t>
            </a:r>
            <a:r>
              <a:rPr lang="en-US" altLang="zh-CN" dirty="0" smtClean="0">
                <a:ea typeface="宋体" pitchFamily="2" charset="-122"/>
              </a:rPr>
              <a:t>CGRAM</a:t>
            </a:r>
            <a:r>
              <a:rPr lang="zh-CN" altLang="en-US" dirty="0" smtClean="0"/>
              <a:t>或</a:t>
            </a:r>
            <a:r>
              <a:rPr lang="en-US" altLang="zh-CN" dirty="0" smtClean="0">
                <a:ea typeface="宋体" pitchFamily="2" charset="-122"/>
              </a:rPr>
              <a:t>DDRAM</a:t>
            </a:r>
            <a:r>
              <a:rPr lang="zh-CN" altLang="en-US" dirty="0" smtClean="0"/>
              <a:t>地址设置命令结合使用。</a:t>
            </a:r>
          </a:p>
          <a:p>
            <a:pPr marL="0" indent="0" algn="l">
              <a:lnSpc>
                <a:spcPct val="150000"/>
              </a:lnSpc>
              <a:spcBef>
                <a:spcPts val="0"/>
              </a:spcBef>
            </a:pPr>
            <a:r>
              <a:rPr lang="en-US" altLang="zh-CN" dirty="0" smtClean="0"/>
              <a:t>        2</a:t>
            </a:r>
            <a:r>
              <a:rPr lang="zh-CN" altLang="en-US" dirty="0"/>
              <a:t>．</a:t>
            </a:r>
            <a:r>
              <a:rPr lang="en-US" altLang="zh-CN" dirty="0"/>
              <a:t>LCD1602</a:t>
            </a:r>
            <a:r>
              <a:rPr lang="zh-CN" altLang="en-US" dirty="0"/>
              <a:t>模块的初始化</a:t>
            </a:r>
          </a:p>
          <a:p>
            <a:pPr marL="0" indent="0" algn="l">
              <a:lnSpc>
                <a:spcPct val="150000"/>
              </a:lnSpc>
              <a:spcBef>
                <a:spcPts val="0"/>
              </a:spcBef>
            </a:pPr>
            <a:r>
              <a:rPr lang="en-US" altLang="zh-CN" dirty="0" smtClean="0"/>
              <a:t>        LCD1602</a:t>
            </a:r>
            <a:r>
              <a:rPr lang="zh-CN" altLang="en-US" dirty="0"/>
              <a:t>模块使用时要先进行初始化，初始化内容如下：</a:t>
            </a:r>
          </a:p>
          <a:p>
            <a:pPr indent="-342900" algn="l">
              <a:lnSpc>
                <a:spcPct val="150000"/>
              </a:lnSpc>
              <a:spcBef>
                <a:spcPts val="0"/>
              </a:spcBef>
              <a:buFont typeface="Wingdings" panose="05000000000000000000" pitchFamily="2" charset="2"/>
              <a:buChar char="l"/>
            </a:pPr>
            <a:r>
              <a:rPr lang="zh-CN" altLang="en-US" dirty="0"/>
              <a:t>  </a:t>
            </a:r>
            <a:r>
              <a:rPr lang="zh-CN" altLang="en-US" dirty="0" smtClean="0"/>
              <a:t>  清</a:t>
            </a:r>
            <a:r>
              <a:rPr lang="zh-CN" altLang="en-US" dirty="0"/>
              <a:t>屏。</a:t>
            </a:r>
          </a:p>
          <a:p>
            <a:pPr indent="-342900" algn="l">
              <a:lnSpc>
                <a:spcPct val="150000"/>
              </a:lnSpc>
              <a:spcBef>
                <a:spcPts val="0"/>
              </a:spcBef>
              <a:buFont typeface="Wingdings" panose="05000000000000000000" pitchFamily="2" charset="2"/>
              <a:buChar char="l"/>
            </a:pPr>
            <a:r>
              <a:rPr lang="zh-CN" altLang="en-US" dirty="0"/>
              <a:t>  </a:t>
            </a:r>
            <a:r>
              <a:rPr lang="zh-CN" altLang="en-US" dirty="0" smtClean="0"/>
              <a:t>  功能</a:t>
            </a:r>
            <a:r>
              <a:rPr lang="zh-CN" altLang="en-US" dirty="0"/>
              <a:t>设置。</a:t>
            </a:r>
          </a:p>
          <a:p>
            <a:pPr indent="-342900" algn="l">
              <a:lnSpc>
                <a:spcPct val="150000"/>
              </a:lnSpc>
              <a:spcBef>
                <a:spcPts val="0"/>
              </a:spcBef>
              <a:buFont typeface="Wingdings" panose="05000000000000000000" pitchFamily="2" charset="2"/>
              <a:buChar char="l"/>
            </a:pPr>
            <a:r>
              <a:rPr lang="zh-CN" altLang="en-US" dirty="0"/>
              <a:t>  </a:t>
            </a:r>
            <a:r>
              <a:rPr lang="zh-CN" altLang="en-US" dirty="0" smtClean="0"/>
              <a:t>  显示</a:t>
            </a:r>
            <a:r>
              <a:rPr lang="zh-CN" altLang="en-US" dirty="0"/>
              <a:t>与不显示设置。</a:t>
            </a:r>
          </a:p>
          <a:p>
            <a:pPr indent="-342900" algn="l">
              <a:lnSpc>
                <a:spcPct val="150000"/>
              </a:lnSpc>
              <a:spcBef>
                <a:spcPts val="0"/>
              </a:spcBef>
              <a:buFont typeface="Wingdings" panose="05000000000000000000" pitchFamily="2" charset="2"/>
              <a:buChar char="l"/>
            </a:pPr>
            <a:r>
              <a:rPr lang="zh-CN" altLang="en-US" dirty="0"/>
              <a:t>  </a:t>
            </a:r>
            <a:r>
              <a:rPr lang="zh-CN" altLang="en-US" dirty="0" smtClean="0"/>
              <a:t>  输入</a:t>
            </a:r>
            <a:r>
              <a:rPr lang="zh-CN" altLang="en-US" dirty="0"/>
              <a:t>模式设置。</a:t>
            </a:r>
          </a:p>
          <a:p>
            <a:pPr>
              <a:lnSpc>
                <a:spcPct val="130000"/>
              </a:lnSpc>
            </a:pPr>
            <a:endParaRPr lang="zh-CN" altLang="en-US" dirty="0" smtClean="0"/>
          </a:p>
        </p:txBody>
      </p:sp>
      <p:pic>
        <p:nvPicPr>
          <p:cNvPr id="15365" name="Picture 1" descr="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2988" y="615950"/>
            <a:ext cx="285750"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362" name="Object 2"/>
          <p:cNvGraphicFramePr>
            <a:graphicFrameLocks noChangeAspect="1"/>
          </p:cNvGraphicFramePr>
          <p:nvPr/>
        </p:nvGraphicFramePr>
        <p:xfrm>
          <a:off x="0" y="0"/>
          <a:ext cx="152400" cy="180975"/>
        </p:xfrm>
        <a:graphic>
          <a:graphicData uri="http://schemas.openxmlformats.org/presentationml/2006/ole">
            <mc:AlternateContent xmlns:mc="http://schemas.openxmlformats.org/markup-compatibility/2006">
              <mc:Choice xmlns:v="urn:schemas-microsoft-com:vml" Requires="v">
                <p:oleObj spid="_x0000_s290836" r:id="rId4" imgW="152202" imgH="177569" progId="Equation.DSMT4">
                  <p:embed/>
                </p:oleObj>
              </mc:Choice>
              <mc:Fallback>
                <p:oleObj r:id="rId4" imgW="152202" imgH="177569"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2400" cy="180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5461" name="Picture 101" descr="000000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188" y="1125538"/>
            <a:ext cx="8064500" cy="733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76668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灯片编号占位符 2"/>
          <p:cNvSpPr>
            <a:spLocks noGrp="1"/>
          </p:cNvSpPr>
          <p:nvPr>
            <p:ph type="sldNum" sz="quarter" idx="10"/>
          </p:nvPr>
        </p:nvSpPr>
        <p:spPr/>
        <p:txBody>
          <a:bodyPr/>
          <a:lstStyle/>
          <a:p>
            <a:fld id="{7A3AE47B-9566-4EFA-A822-89C1C6836D1B}" type="slidenum">
              <a:rPr lang="en-US" altLang="zh-CN" smtClean="0"/>
              <a:pPr/>
              <a:t>80</a:t>
            </a:fld>
            <a:endParaRPr lang="en-US" altLang="zh-CN" dirty="0"/>
          </a:p>
        </p:txBody>
      </p:sp>
      <p:sp>
        <p:nvSpPr>
          <p:cNvPr id="4" name="矩形 3"/>
          <p:cNvSpPr/>
          <p:nvPr/>
        </p:nvSpPr>
        <p:spPr>
          <a:xfrm>
            <a:off x="0" y="614398"/>
            <a:ext cx="9144000" cy="1754326"/>
          </a:xfrm>
          <a:prstGeom prst="rect">
            <a:avLst/>
          </a:prstGeom>
        </p:spPr>
        <p:txBody>
          <a:bodyPr wrap="square">
            <a:spAutoFit/>
          </a:bodyPr>
          <a:lstStyle/>
          <a:p>
            <a:pPr algn="l">
              <a:lnSpc>
                <a:spcPct val="150000"/>
              </a:lnSpc>
            </a:pPr>
            <a:r>
              <a:rPr lang="en-US" altLang="zh-CN" sz="2400" dirty="0" smtClean="0"/>
              <a:t>        </a:t>
            </a:r>
            <a:r>
              <a:rPr lang="en-US" altLang="zh-CN" sz="2400" b="1" dirty="0" smtClean="0">
                <a:solidFill>
                  <a:srgbClr val="9900CC"/>
                </a:solidFill>
              </a:rPr>
              <a:t>13.4.4  </a:t>
            </a:r>
            <a:r>
              <a:rPr lang="en-US" altLang="zh-CN" sz="2400" b="1" dirty="0">
                <a:solidFill>
                  <a:srgbClr val="9900CC"/>
                </a:solidFill>
              </a:rPr>
              <a:t>AT89S51</a:t>
            </a:r>
            <a:r>
              <a:rPr lang="zh-CN" altLang="en-US" sz="2400" b="1" dirty="0">
                <a:solidFill>
                  <a:srgbClr val="9900CC"/>
                </a:solidFill>
              </a:rPr>
              <a:t>单片机与</a:t>
            </a:r>
            <a:r>
              <a:rPr lang="en-US" altLang="zh-CN" sz="2400" b="1" dirty="0">
                <a:solidFill>
                  <a:srgbClr val="9900CC"/>
                </a:solidFill>
              </a:rPr>
              <a:t>LCD1602</a:t>
            </a:r>
            <a:r>
              <a:rPr lang="zh-CN" altLang="en-US" sz="2400" b="1" dirty="0">
                <a:solidFill>
                  <a:srgbClr val="9900CC"/>
                </a:solidFill>
              </a:rPr>
              <a:t>模块的接口示例</a:t>
            </a:r>
          </a:p>
          <a:p>
            <a:pPr algn="l">
              <a:lnSpc>
                <a:spcPct val="150000"/>
              </a:lnSpc>
            </a:pPr>
            <a:r>
              <a:rPr lang="zh-CN" altLang="en-US" sz="2400" dirty="0" smtClean="0"/>
              <a:t>        </a:t>
            </a:r>
            <a:r>
              <a:rPr lang="zh-CN" altLang="en-US" sz="2400" b="1" dirty="0" smtClean="0">
                <a:solidFill>
                  <a:schemeClr val="accent2"/>
                </a:solidFill>
              </a:rPr>
              <a:t>单片机</a:t>
            </a:r>
            <a:r>
              <a:rPr lang="zh-CN" altLang="en-US" sz="2400" b="1" dirty="0">
                <a:solidFill>
                  <a:schemeClr val="accent2"/>
                </a:solidFill>
              </a:rPr>
              <a:t>与</a:t>
            </a:r>
            <a:r>
              <a:rPr lang="en-US" altLang="zh-CN" sz="2400" b="1" dirty="0">
                <a:solidFill>
                  <a:schemeClr val="accent2"/>
                </a:solidFill>
              </a:rPr>
              <a:t>LCD1602</a:t>
            </a:r>
            <a:r>
              <a:rPr lang="zh-CN" altLang="en-US" sz="2400" b="1" dirty="0">
                <a:solidFill>
                  <a:schemeClr val="accent2"/>
                </a:solidFill>
              </a:rPr>
              <a:t>模块的接口电路如图</a:t>
            </a:r>
            <a:r>
              <a:rPr lang="en-US" altLang="zh-CN" sz="2400" b="1" dirty="0">
                <a:solidFill>
                  <a:schemeClr val="accent2"/>
                </a:solidFill>
              </a:rPr>
              <a:t>13-19</a:t>
            </a:r>
            <a:r>
              <a:rPr lang="zh-CN" altLang="en-US" sz="2400" b="1" dirty="0">
                <a:solidFill>
                  <a:schemeClr val="accent2"/>
                </a:solidFill>
              </a:rPr>
              <a:t>所示</a:t>
            </a:r>
            <a:r>
              <a:rPr lang="zh-CN" altLang="en-US" sz="2400" dirty="0" smtClean="0"/>
              <a:t>。</a:t>
            </a:r>
            <a:endParaRPr lang="en-US" altLang="zh-CN" sz="2400" dirty="0" smtClean="0"/>
          </a:p>
          <a:p>
            <a:pPr algn="l">
              <a:lnSpc>
                <a:spcPct val="150000"/>
              </a:lnSpc>
            </a:pPr>
            <a:r>
              <a:rPr lang="zh-CN" altLang="en-US" sz="2400" dirty="0" smtClean="0"/>
              <a:t>        </a:t>
            </a:r>
            <a:r>
              <a:rPr lang="zh-CN" altLang="en-US" sz="2400" b="1" dirty="0">
                <a:solidFill>
                  <a:schemeClr val="accent2"/>
                </a:solidFill>
              </a:rPr>
              <a:t>编程实例见教材。</a:t>
            </a:r>
          </a:p>
        </p:txBody>
      </p:sp>
      <p:pic>
        <p:nvPicPr>
          <p:cNvPr id="301058" name="Picture 2" descr="13t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3500" y="2600513"/>
            <a:ext cx="6464300" cy="312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346200" y="6041037"/>
            <a:ext cx="6451600" cy="369332"/>
          </a:xfrm>
          <a:prstGeom prst="rect">
            <a:avLst/>
          </a:prstGeom>
        </p:spPr>
        <p:txBody>
          <a:bodyPr wrap="square">
            <a:spAutoFit/>
          </a:bodyPr>
          <a:lstStyle/>
          <a:p>
            <a:r>
              <a:rPr lang="zh-CN" altLang="en-US" dirty="0"/>
              <a:t>图</a:t>
            </a:r>
            <a:r>
              <a:rPr lang="en-US" altLang="zh-CN" dirty="0"/>
              <a:t>13-19  </a:t>
            </a:r>
            <a:r>
              <a:rPr lang="zh-CN" altLang="en-US" dirty="0"/>
              <a:t>单片机与</a:t>
            </a:r>
            <a:r>
              <a:rPr lang="en-US" altLang="zh-CN" dirty="0"/>
              <a:t>LCD1602</a:t>
            </a:r>
            <a:r>
              <a:rPr lang="zh-CN" altLang="en-US" dirty="0"/>
              <a:t>模块的接口电路</a:t>
            </a:r>
          </a:p>
        </p:txBody>
      </p:sp>
    </p:spTree>
    <p:extLst>
      <p:ext uri="{BB962C8B-B14F-4D97-AF65-F5344CB8AC3E}">
        <p14:creationId xmlns:p14="http://schemas.microsoft.com/office/powerpoint/2010/main" val="2680009171"/>
      </p:ext>
    </p:extLst>
  </p:cSld>
  <p:clrMapOvr>
    <a:masterClrMapping/>
  </p:clrMapOvr>
  <p:transition>
    <p:random/>
    <p:sndAc>
      <p:stSnd>
        <p:snd r:embed="rId2" name="camera.wav"/>
      </p:stSnd>
    </p:sndAc>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BB100982-CC11-4D16-B794-EE06CE9EAFDF}" type="slidenum">
              <a:rPr lang="zh-CN" altLang="en-US"/>
              <a:pPr>
                <a:defRPr/>
              </a:pPr>
              <a:t>81</a:t>
            </a:fld>
            <a:endParaRPr lang="en-US" altLang="zh-CN"/>
          </a:p>
        </p:txBody>
      </p:sp>
      <p:sp>
        <p:nvSpPr>
          <p:cNvPr id="144386" name="内容占位符 1"/>
          <p:cNvSpPr>
            <a:spLocks noGrp="1"/>
          </p:cNvSpPr>
          <p:nvPr>
            <p:ph/>
          </p:nvPr>
        </p:nvSpPr>
        <p:spPr>
          <a:xfrm>
            <a:off x="0" y="1308204"/>
            <a:ext cx="9144000" cy="5410200"/>
          </a:xfrm>
        </p:spPr>
        <p:txBody>
          <a:bodyPr/>
          <a:lstStyle/>
          <a:p>
            <a:pPr algn="ctr">
              <a:lnSpc>
                <a:spcPct val="140000"/>
              </a:lnSpc>
            </a:pPr>
            <a:endParaRPr lang="zh-CN" altLang="en-US" sz="2800" b="1" dirty="0" smtClean="0">
              <a:solidFill>
                <a:srgbClr val="FF0000"/>
              </a:solidFill>
            </a:endParaRPr>
          </a:p>
          <a:p>
            <a:pPr>
              <a:lnSpc>
                <a:spcPct val="140000"/>
              </a:lnSpc>
            </a:pPr>
            <a:r>
              <a:rPr lang="zh-CN" altLang="en-US" dirty="0" smtClean="0"/>
              <a:t>微型打印机的</a:t>
            </a:r>
            <a:r>
              <a:rPr lang="zh-CN" altLang="en-US" b="1" dirty="0" smtClean="0">
                <a:solidFill>
                  <a:srgbClr val="0000FF"/>
                </a:solidFill>
              </a:rPr>
              <a:t>内部有一单片机</a:t>
            </a:r>
            <a:r>
              <a:rPr lang="zh-CN" altLang="en-US" dirty="0" smtClean="0"/>
              <a:t>，</a:t>
            </a:r>
            <a:r>
              <a:rPr lang="zh-CN" altLang="en-US" b="1" dirty="0" smtClean="0">
                <a:solidFill>
                  <a:srgbClr val="FF0000"/>
                </a:solidFill>
              </a:rPr>
              <a:t>固化</a:t>
            </a:r>
            <a:r>
              <a:rPr lang="zh-CN" altLang="en-US" dirty="0" smtClean="0"/>
              <a:t>有</a:t>
            </a:r>
            <a:r>
              <a:rPr lang="zh-CN" altLang="en-US" b="1" dirty="0" smtClean="0">
                <a:solidFill>
                  <a:srgbClr val="FF0000"/>
                </a:solidFill>
              </a:rPr>
              <a:t>控打程序</a:t>
            </a:r>
            <a:r>
              <a:rPr lang="zh-CN" altLang="en-US" dirty="0" smtClean="0"/>
              <a:t>。</a:t>
            </a:r>
          </a:p>
          <a:p>
            <a:pPr>
              <a:lnSpc>
                <a:spcPct val="140000"/>
              </a:lnSpc>
            </a:pPr>
            <a:r>
              <a:rPr lang="zh-CN" altLang="en-US" b="1" dirty="0" smtClean="0">
                <a:solidFill>
                  <a:srgbClr val="0000FF"/>
                </a:solidFill>
              </a:rPr>
              <a:t>打印机通电后</a:t>
            </a:r>
            <a:r>
              <a:rPr lang="zh-CN" altLang="en-US" dirty="0" smtClean="0"/>
              <a:t>，由打印机内部的单片机执行固化的控打程序，就可以接收和分析主控单片机送来的数据和命令，然后通过控制电路，实现对打印头机械动作的控制，进行打印。此外，微型打印机还能接受人工干预，完成自检、停机和走纸等操作。</a:t>
            </a:r>
          </a:p>
          <a:p>
            <a:pPr>
              <a:lnSpc>
                <a:spcPct val="140000"/>
              </a:lnSpc>
            </a:pPr>
            <a:r>
              <a:rPr lang="zh-CN" altLang="en-US" b="1" dirty="0" smtClean="0">
                <a:solidFill>
                  <a:srgbClr val="0000FF"/>
                </a:solidFill>
              </a:rPr>
              <a:t>常用的微型打印机</a:t>
            </a:r>
            <a:r>
              <a:rPr lang="zh-CN" altLang="en-US" dirty="0" smtClean="0"/>
              <a:t>有</a:t>
            </a:r>
            <a:r>
              <a:rPr lang="en-US" altLang="zh-CN" b="1" dirty="0" smtClean="0">
                <a:solidFill>
                  <a:srgbClr val="0000FF"/>
                </a:solidFill>
                <a:ea typeface="宋体" pitchFamily="2" charset="-122"/>
              </a:rPr>
              <a:t>TP</a:t>
            </a:r>
            <a:r>
              <a:rPr lang="en-US" altLang="zh-CN" b="1" dirty="0" smtClean="0">
                <a:solidFill>
                  <a:srgbClr val="0000FF"/>
                </a:solidFill>
                <a:ea typeface="宋体" pitchFamily="2" charset="-122"/>
                <a:sym typeface="Symbol" pitchFamily="18" charset="2"/>
              </a:rPr>
              <a:t></a:t>
            </a:r>
            <a:r>
              <a:rPr lang="en-US" altLang="zh-CN" b="1" dirty="0" smtClean="0">
                <a:solidFill>
                  <a:srgbClr val="0000FF"/>
                </a:solidFill>
                <a:ea typeface="宋体" pitchFamily="2" charset="-122"/>
              </a:rPr>
              <a:t>P-40A/16A</a:t>
            </a:r>
            <a:r>
              <a:rPr lang="zh-CN" altLang="en-US" dirty="0" smtClean="0"/>
              <a:t>、</a:t>
            </a:r>
            <a:r>
              <a:rPr lang="en-US" altLang="zh-CN" b="1" dirty="0" smtClean="0">
                <a:solidFill>
                  <a:srgbClr val="0000FF"/>
                </a:solidFill>
                <a:ea typeface="宋体" pitchFamily="2" charset="-122"/>
              </a:rPr>
              <a:t>GP16</a:t>
            </a:r>
            <a:r>
              <a:rPr lang="zh-CN" altLang="en-US" dirty="0" smtClean="0"/>
              <a:t>以及</a:t>
            </a:r>
            <a:r>
              <a:rPr lang="en-US" altLang="zh-CN" b="1" dirty="0" smtClean="0">
                <a:solidFill>
                  <a:srgbClr val="0000FF"/>
                </a:solidFill>
                <a:ea typeface="宋体" pitchFamily="2" charset="-122"/>
              </a:rPr>
              <a:t>XLF</a:t>
            </a:r>
            <a:r>
              <a:rPr lang="zh-CN" altLang="en-US" dirty="0" smtClean="0"/>
              <a:t>嵌入仪器面板上的汉字微型打印机。下面介绍</a:t>
            </a:r>
            <a:r>
              <a:rPr lang="en-US" altLang="zh-CN" dirty="0" smtClean="0">
                <a:ea typeface="宋体" pitchFamily="2" charset="-122"/>
              </a:rPr>
              <a:t>AT89S51</a:t>
            </a:r>
            <a:r>
              <a:rPr lang="zh-CN" altLang="en-US" dirty="0" smtClean="0"/>
              <a:t>单片机与常见的</a:t>
            </a:r>
            <a:r>
              <a:rPr lang="en-US" altLang="zh-CN" dirty="0" smtClean="0">
                <a:ea typeface="宋体" pitchFamily="2" charset="-122"/>
              </a:rPr>
              <a:t>TP</a:t>
            </a:r>
            <a:r>
              <a:rPr lang="en-US" altLang="zh-CN" dirty="0" smtClean="0">
                <a:ea typeface="宋体" pitchFamily="2" charset="-122"/>
                <a:sym typeface="Symbol" pitchFamily="18" charset="2"/>
              </a:rPr>
              <a:t></a:t>
            </a:r>
            <a:r>
              <a:rPr lang="en-US" altLang="zh-CN" dirty="0" smtClean="0">
                <a:ea typeface="宋体" pitchFamily="2" charset="-122"/>
              </a:rPr>
              <a:t>P-40A/16A</a:t>
            </a:r>
            <a:r>
              <a:rPr lang="zh-CN" altLang="en-US" dirty="0" smtClean="0"/>
              <a:t>微型打印机的接口设计。</a:t>
            </a:r>
          </a:p>
        </p:txBody>
      </p:sp>
      <p:sp>
        <p:nvSpPr>
          <p:cNvPr id="2" name="矩形 1"/>
          <p:cNvSpPr/>
          <p:nvPr/>
        </p:nvSpPr>
        <p:spPr>
          <a:xfrm>
            <a:off x="0" y="615707"/>
            <a:ext cx="9144000" cy="1384995"/>
          </a:xfrm>
          <a:prstGeom prst="rect">
            <a:avLst/>
          </a:prstGeom>
        </p:spPr>
        <p:txBody>
          <a:bodyPr wrap="square">
            <a:spAutoFit/>
          </a:bodyPr>
          <a:lstStyle/>
          <a:p>
            <a:pPr marL="342900" lvl="0" indent="342900">
              <a:lnSpc>
                <a:spcPct val="140000"/>
              </a:lnSpc>
              <a:spcBef>
                <a:spcPct val="20000"/>
              </a:spcBef>
            </a:pPr>
            <a:r>
              <a:rPr lang="en-US" altLang="zh-CN" sz="2800" b="1" kern="0" dirty="0">
                <a:solidFill>
                  <a:srgbClr val="FF0000"/>
                </a:solidFill>
                <a:latin typeface="Arial"/>
              </a:rPr>
              <a:t>13.5  AT89S51</a:t>
            </a:r>
            <a:r>
              <a:rPr lang="zh-CN" altLang="en-US" sz="2800" b="1" kern="0" dirty="0">
                <a:solidFill>
                  <a:srgbClr val="FF0000"/>
                </a:solidFill>
                <a:latin typeface="Arial"/>
                <a:ea typeface="幼圆"/>
              </a:rPr>
              <a:t>单片机</a:t>
            </a:r>
            <a:endParaRPr lang="en-US" altLang="zh-CN" sz="2800" b="1" kern="0" dirty="0">
              <a:solidFill>
                <a:srgbClr val="FF0000"/>
              </a:solidFill>
              <a:latin typeface="Arial"/>
              <a:ea typeface="幼圆"/>
            </a:endParaRPr>
          </a:p>
          <a:p>
            <a:pPr marL="342900" lvl="0" indent="342900">
              <a:lnSpc>
                <a:spcPct val="140000"/>
              </a:lnSpc>
              <a:spcBef>
                <a:spcPct val="20000"/>
              </a:spcBef>
            </a:pPr>
            <a:r>
              <a:rPr lang="zh-CN" altLang="en-US" sz="2800" b="1" kern="0" dirty="0">
                <a:solidFill>
                  <a:srgbClr val="FF0000"/>
                </a:solidFill>
                <a:latin typeface="Arial"/>
                <a:ea typeface="幼圆"/>
              </a:rPr>
              <a:t>与微型打印机</a:t>
            </a:r>
            <a:r>
              <a:rPr lang="en-US" altLang="zh-CN" sz="2800" b="1" kern="0" dirty="0">
                <a:solidFill>
                  <a:srgbClr val="FF0000"/>
                </a:solidFill>
                <a:latin typeface="Arial"/>
              </a:rPr>
              <a:t>TP</a:t>
            </a:r>
            <a:r>
              <a:rPr lang="en-US" altLang="zh-CN" sz="2800" b="1" kern="0" dirty="0">
                <a:solidFill>
                  <a:srgbClr val="FF0000"/>
                </a:solidFill>
                <a:latin typeface="Arial"/>
                <a:sym typeface="Symbol" pitchFamily="18" charset="2"/>
              </a:rPr>
              <a:t></a:t>
            </a:r>
            <a:r>
              <a:rPr lang="en-US" altLang="zh-CN" sz="2800" b="1" kern="0" dirty="0">
                <a:solidFill>
                  <a:srgbClr val="FF0000"/>
                </a:solidFill>
                <a:latin typeface="Arial"/>
              </a:rPr>
              <a:t>P-40A/16A</a:t>
            </a:r>
            <a:r>
              <a:rPr lang="zh-CN" altLang="en-US" sz="2800" b="1" kern="0" dirty="0">
                <a:solidFill>
                  <a:srgbClr val="FF0000"/>
                </a:solidFill>
                <a:latin typeface="Arial"/>
                <a:ea typeface="幼圆"/>
              </a:rPr>
              <a:t>的接口</a:t>
            </a:r>
          </a:p>
        </p:txBody>
      </p:sp>
    </p:spTree>
    <p:extLst>
      <p:ext uri="{BB962C8B-B14F-4D97-AF65-F5344CB8AC3E}">
        <p14:creationId xmlns:p14="http://schemas.microsoft.com/office/powerpoint/2010/main" val="1825294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4386">
                                            <p:txEl>
                                              <p:pRg st="1" end="1"/>
                                            </p:txEl>
                                          </p:spTgt>
                                        </p:tgtEl>
                                        <p:attrNameLst>
                                          <p:attrName>style.visibility</p:attrName>
                                        </p:attrNameLst>
                                      </p:cBhvr>
                                      <p:to>
                                        <p:strVal val="visible"/>
                                      </p:to>
                                    </p:set>
                                    <p:animEffect transition="in" filter="fade">
                                      <p:cBhvr>
                                        <p:cTn id="7" dur="1000"/>
                                        <p:tgtEl>
                                          <p:spTgt spid="144386">
                                            <p:txEl>
                                              <p:pRg st="1" end="1"/>
                                            </p:txEl>
                                          </p:spTgt>
                                        </p:tgtEl>
                                      </p:cBhvr>
                                    </p:animEffect>
                                    <p:anim calcmode="lin" valueType="num">
                                      <p:cBhvr>
                                        <p:cTn id="8" dur="1000" fill="hold"/>
                                        <p:tgtEl>
                                          <p:spTgt spid="14438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4438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4386">
                                            <p:txEl>
                                              <p:pRg st="2" end="2"/>
                                            </p:txEl>
                                          </p:spTgt>
                                        </p:tgtEl>
                                        <p:attrNameLst>
                                          <p:attrName>style.visibility</p:attrName>
                                        </p:attrNameLst>
                                      </p:cBhvr>
                                      <p:to>
                                        <p:strVal val="visible"/>
                                      </p:to>
                                    </p:set>
                                    <p:animEffect transition="in" filter="fade">
                                      <p:cBhvr>
                                        <p:cTn id="14" dur="1000"/>
                                        <p:tgtEl>
                                          <p:spTgt spid="144386">
                                            <p:txEl>
                                              <p:pRg st="2" end="2"/>
                                            </p:txEl>
                                          </p:spTgt>
                                        </p:tgtEl>
                                      </p:cBhvr>
                                    </p:animEffect>
                                    <p:anim calcmode="lin" valueType="num">
                                      <p:cBhvr>
                                        <p:cTn id="15" dur="1000" fill="hold"/>
                                        <p:tgtEl>
                                          <p:spTgt spid="144386">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4438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4386">
                                            <p:txEl>
                                              <p:pRg st="3" end="3"/>
                                            </p:txEl>
                                          </p:spTgt>
                                        </p:tgtEl>
                                        <p:attrNameLst>
                                          <p:attrName>style.visibility</p:attrName>
                                        </p:attrNameLst>
                                      </p:cBhvr>
                                      <p:to>
                                        <p:strVal val="visible"/>
                                      </p:to>
                                    </p:set>
                                    <p:animEffect transition="in" filter="fade">
                                      <p:cBhvr>
                                        <p:cTn id="21" dur="1000"/>
                                        <p:tgtEl>
                                          <p:spTgt spid="144386">
                                            <p:txEl>
                                              <p:pRg st="3" end="3"/>
                                            </p:txEl>
                                          </p:spTgt>
                                        </p:tgtEl>
                                      </p:cBhvr>
                                    </p:animEffect>
                                    <p:anim calcmode="lin" valueType="num">
                                      <p:cBhvr>
                                        <p:cTn id="22" dur="1000" fill="hold"/>
                                        <p:tgtEl>
                                          <p:spTgt spid="144386">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4438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6"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3935D0C4-104F-42FE-9E91-93414B556099}" type="slidenum">
              <a:rPr lang="zh-CN" altLang="en-US"/>
              <a:pPr>
                <a:defRPr/>
              </a:pPr>
              <a:t>82</a:t>
            </a:fld>
            <a:endParaRPr lang="en-US" altLang="zh-CN"/>
          </a:p>
        </p:txBody>
      </p:sp>
      <p:sp>
        <p:nvSpPr>
          <p:cNvPr id="145410" name="内容占位符 1"/>
          <p:cNvSpPr>
            <a:spLocks noGrp="1"/>
          </p:cNvSpPr>
          <p:nvPr>
            <p:ph/>
          </p:nvPr>
        </p:nvSpPr>
        <p:spPr>
          <a:xfrm>
            <a:off x="0" y="620713"/>
            <a:ext cx="9143999" cy="5410200"/>
          </a:xfrm>
        </p:spPr>
        <p:txBody>
          <a:bodyPr/>
          <a:lstStyle/>
          <a:p>
            <a:pPr marL="0" indent="0" algn="l">
              <a:lnSpc>
                <a:spcPct val="150000"/>
              </a:lnSpc>
              <a:spcBef>
                <a:spcPts val="0"/>
              </a:spcBef>
            </a:pPr>
            <a:r>
              <a:rPr lang="en-US" altLang="zh-CN" b="1" dirty="0" smtClean="0">
                <a:solidFill>
                  <a:srgbClr val="FF0000"/>
                </a:solidFill>
                <a:ea typeface="宋体" pitchFamily="2" charset="-122"/>
              </a:rPr>
              <a:t>        1</a:t>
            </a:r>
            <a:r>
              <a:rPr lang="zh-CN" altLang="en-US" b="1" dirty="0" smtClean="0">
                <a:solidFill>
                  <a:srgbClr val="FF0000"/>
                </a:solidFill>
              </a:rPr>
              <a:t>．</a:t>
            </a:r>
            <a:r>
              <a:rPr lang="en-US" altLang="zh-CN" b="1" dirty="0" smtClean="0">
                <a:solidFill>
                  <a:srgbClr val="FF0000"/>
                </a:solidFill>
                <a:ea typeface="宋体" pitchFamily="2" charset="-122"/>
              </a:rPr>
              <a:t>TP</a:t>
            </a:r>
            <a:r>
              <a:rPr lang="en-US" altLang="zh-CN" b="1" dirty="0" smtClean="0">
                <a:solidFill>
                  <a:srgbClr val="FF0000"/>
                </a:solidFill>
                <a:ea typeface="宋体" pitchFamily="2" charset="-122"/>
                <a:sym typeface="Symbol" pitchFamily="18" charset="2"/>
              </a:rPr>
              <a:t></a:t>
            </a:r>
            <a:r>
              <a:rPr lang="en-US" altLang="zh-CN" b="1" dirty="0" smtClean="0">
                <a:solidFill>
                  <a:srgbClr val="FF0000"/>
                </a:solidFill>
                <a:ea typeface="宋体" pitchFamily="2" charset="-122"/>
              </a:rPr>
              <a:t>P-40A/16A</a:t>
            </a:r>
            <a:r>
              <a:rPr lang="zh-CN" altLang="en-US" b="1" dirty="0" smtClean="0">
                <a:solidFill>
                  <a:srgbClr val="FF0000"/>
                </a:solidFill>
              </a:rPr>
              <a:t>微型打印机简介</a:t>
            </a:r>
            <a:endParaRPr lang="zh-CN" altLang="en-US" dirty="0" smtClean="0">
              <a:solidFill>
                <a:srgbClr val="FF0000"/>
              </a:solidFill>
            </a:endParaRPr>
          </a:p>
          <a:p>
            <a:pPr marL="0" indent="0" algn="l">
              <a:lnSpc>
                <a:spcPct val="150000"/>
              </a:lnSpc>
              <a:spcBef>
                <a:spcPts val="0"/>
              </a:spcBef>
            </a:pPr>
            <a:r>
              <a:rPr lang="zh-CN" altLang="en-US" dirty="0" smtClean="0"/>
              <a:t>        单片机控制的微型智能打印机。</a:t>
            </a:r>
            <a:r>
              <a:rPr lang="en-US" altLang="zh-CN" dirty="0" smtClean="0">
                <a:ea typeface="宋体" pitchFamily="2" charset="-122"/>
              </a:rPr>
              <a:t>TP</a:t>
            </a:r>
            <a:r>
              <a:rPr lang="en-US" altLang="zh-CN" dirty="0" smtClean="0">
                <a:ea typeface="宋体" pitchFamily="2" charset="-122"/>
                <a:sym typeface="Symbol" pitchFamily="18" charset="2"/>
              </a:rPr>
              <a:t></a:t>
            </a:r>
            <a:r>
              <a:rPr lang="en-US" altLang="zh-CN" dirty="0" smtClean="0">
                <a:ea typeface="宋体" pitchFamily="2" charset="-122"/>
              </a:rPr>
              <a:t>P-40A</a:t>
            </a:r>
            <a:r>
              <a:rPr lang="zh-CN" altLang="en-US" dirty="0" smtClean="0"/>
              <a:t>与</a:t>
            </a:r>
            <a:r>
              <a:rPr lang="en-US" altLang="zh-CN" dirty="0" smtClean="0">
                <a:ea typeface="宋体" pitchFamily="2" charset="-122"/>
              </a:rPr>
              <a:t>TP</a:t>
            </a:r>
            <a:r>
              <a:rPr lang="en-US" altLang="zh-CN" dirty="0" smtClean="0">
                <a:ea typeface="宋体" pitchFamily="2" charset="-122"/>
                <a:sym typeface="Symbol" pitchFamily="18" charset="2"/>
              </a:rPr>
              <a:t></a:t>
            </a:r>
            <a:r>
              <a:rPr lang="en-US" altLang="zh-CN" dirty="0" smtClean="0">
                <a:ea typeface="宋体" pitchFamily="2" charset="-122"/>
              </a:rPr>
              <a:t>P-16A</a:t>
            </a:r>
            <a:r>
              <a:rPr lang="zh-CN" altLang="en-US" dirty="0" smtClean="0"/>
              <a:t>的接口信号与时序完全相同，硬件电路及插脚完全兼容，只是某些命令代码不同。</a:t>
            </a:r>
            <a:r>
              <a:rPr lang="en-US" altLang="zh-CN" dirty="0" smtClean="0">
                <a:ea typeface="宋体" pitchFamily="2" charset="-122"/>
              </a:rPr>
              <a:t>TP</a:t>
            </a:r>
            <a:r>
              <a:rPr lang="en-US" altLang="zh-CN" dirty="0" smtClean="0">
                <a:ea typeface="宋体" pitchFamily="2" charset="-122"/>
                <a:sym typeface="Symbol" pitchFamily="18" charset="2"/>
              </a:rPr>
              <a:t></a:t>
            </a:r>
            <a:r>
              <a:rPr lang="en-US" altLang="zh-CN" dirty="0" smtClean="0">
                <a:ea typeface="宋体" pitchFamily="2" charset="-122"/>
              </a:rPr>
              <a:t>P-</a:t>
            </a:r>
            <a:r>
              <a:rPr lang="en-US" altLang="zh-CN" b="1" dirty="0" smtClean="0">
                <a:solidFill>
                  <a:srgbClr val="0000FF"/>
                </a:solidFill>
                <a:ea typeface="宋体" pitchFamily="2" charset="-122"/>
              </a:rPr>
              <a:t>40A</a:t>
            </a:r>
            <a:r>
              <a:rPr lang="zh-CN" altLang="en-US" dirty="0" smtClean="0">
                <a:solidFill>
                  <a:srgbClr val="0000FF"/>
                </a:solidFill>
              </a:rPr>
              <a:t>每行打印</a:t>
            </a:r>
            <a:r>
              <a:rPr lang="en-US" altLang="zh-CN" b="1" dirty="0" smtClean="0">
                <a:solidFill>
                  <a:srgbClr val="FF0000"/>
                </a:solidFill>
                <a:ea typeface="宋体" pitchFamily="2" charset="-122"/>
              </a:rPr>
              <a:t>40</a:t>
            </a:r>
            <a:r>
              <a:rPr lang="zh-CN" altLang="en-US" b="1" dirty="0" smtClean="0">
                <a:solidFill>
                  <a:srgbClr val="FF0000"/>
                </a:solidFill>
              </a:rPr>
              <a:t>个字符</a:t>
            </a:r>
            <a:r>
              <a:rPr lang="zh-CN" altLang="en-US" dirty="0" smtClean="0"/>
              <a:t>，</a:t>
            </a:r>
            <a:r>
              <a:rPr lang="en-US" altLang="zh-CN" dirty="0" smtClean="0">
                <a:ea typeface="宋体" pitchFamily="2" charset="-122"/>
              </a:rPr>
              <a:t>TP</a:t>
            </a:r>
            <a:r>
              <a:rPr lang="en-US" altLang="zh-CN" dirty="0" smtClean="0">
                <a:ea typeface="宋体" pitchFamily="2" charset="-122"/>
                <a:sym typeface="Symbol" pitchFamily="18" charset="2"/>
              </a:rPr>
              <a:t></a:t>
            </a:r>
            <a:r>
              <a:rPr lang="en-US" altLang="zh-CN" dirty="0" smtClean="0">
                <a:ea typeface="宋体" pitchFamily="2" charset="-122"/>
              </a:rPr>
              <a:t>P-</a:t>
            </a:r>
            <a:r>
              <a:rPr lang="en-US" altLang="zh-CN" b="1" dirty="0" smtClean="0">
                <a:solidFill>
                  <a:srgbClr val="0000FF"/>
                </a:solidFill>
                <a:ea typeface="宋体" pitchFamily="2" charset="-122"/>
              </a:rPr>
              <a:t>16A</a:t>
            </a:r>
            <a:r>
              <a:rPr lang="zh-CN" altLang="en-US" b="1" dirty="0" smtClean="0">
                <a:solidFill>
                  <a:srgbClr val="0000FF"/>
                </a:solidFill>
              </a:rPr>
              <a:t>则每行打印</a:t>
            </a:r>
            <a:r>
              <a:rPr lang="en-US" altLang="zh-CN" b="1" dirty="0" smtClean="0">
                <a:solidFill>
                  <a:srgbClr val="FF0000"/>
                </a:solidFill>
                <a:ea typeface="宋体" pitchFamily="2" charset="-122"/>
              </a:rPr>
              <a:t>16</a:t>
            </a:r>
            <a:r>
              <a:rPr lang="zh-CN" altLang="en-US" b="1" dirty="0" smtClean="0">
                <a:solidFill>
                  <a:srgbClr val="FF0000"/>
                </a:solidFill>
              </a:rPr>
              <a:t>个字符</a:t>
            </a:r>
            <a:r>
              <a:rPr lang="zh-CN" altLang="en-US" dirty="0" smtClean="0"/>
              <a:t>。</a:t>
            </a:r>
          </a:p>
          <a:p>
            <a:pPr marL="0" indent="0" algn="l">
              <a:lnSpc>
                <a:spcPct val="150000"/>
              </a:lnSpc>
              <a:spcBef>
                <a:spcPts val="0"/>
              </a:spcBef>
            </a:pPr>
            <a:r>
              <a:rPr lang="zh-CN" altLang="en-US" b="1" dirty="0" smtClean="0">
                <a:solidFill>
                  <a:srgbClr val="FF0000"/>
                </a:solidFill>
              </a:rPr>
              <a:t>        （</a:t>
            </a:r>
            <a:r>
              <a:rPr lang="en-US" altLang="zh-CN" b="1" dirty="0" smtClean="0">
                <a:solidFill>
                  <a:srgbClr val="FF0000"/>
                </a:solidFill>
                <a:ea typeface="宋体" pitchFamily="2" charset="-122"/>
              </a:rPr>
              <a:t>1</a:t>
            </a:r>
            <a:r>
              <a:rPr lang="zh-CN" altLang="en-US" b="1" dirty="0" smtClean="0">
                <a:solidFill>
                  <a:srgbClr val="FF0000"/>
                </a:solidFill>
              </a:rPr>
              <a:t>）</a:t>
            </a:r>
            <a:r>
              <a:rPr lang="en-US" altLang="zh-CN" b="1" dirty="0" smtClean="0">
                <a:solidFill>
                  <a:srgbClr val="FF0000"/>
                </a:solidFill>
                <a:ea typeface="宋体" pitchFamily="2" charset="-122"/>
              </a:rPr>
              <a:t>TP</a:t>
            </a:r>
            <a:r>
              <a:rPr lang="en-US" altLang="zh-CN" b="1" dirty="0" smtClean="0">
                <a:solidFill>
                  <a:srgbClr val="FF0000"/>
                </a:solidFill>
                <a:ea typeface="宋体" pitchFamily="2" charset="-122"/>
                <a:sym typeface="Symbol" pitchFamily="18" charset="2"/>
              </a:rPr>
              <a:t></a:t>
            </a:r>
            <a:r>
              <a:rPr lang="en-US" altLang="zh-CN" b="1" dirty="0" smtClean="0">
                <a:solidFill>
                  <a:srgbClr val="FF0000"/>
                </a:solidFill>
                <a:ea typeface="宋体" pitchFamily="2" charset="-122"/>
              </a:rPr>
              <a:t>P-40A/16A</a:t>
            </a:r>
            <a:r>
              <a:rPr lang="zh-CN" altLang="en-US" b="1" dirty="0" smtClean="0">
                <a:solidFill>
                  <a:srgbClr val="FF0000"/>
                </a:solidFill>
              </a:rPr>
              <a:t>主要技术性能、接口要求及时序</a:t>
            </a:r>
            <a:endParaRPr lang="zh-CN" altLang="en-US" dirty="0" smtClean="0">
              <a:solidFill>
                <a:srgbClr val="FF0000"/>
              </a:solidFill>
            </a:endParaRPr>
          </a:p>
          <a:p>
            <a:pPr marL="0" indent="0" algn="l">
              <a:lnSpc>
                <a:spcPct val="150000"/>
              </a:lnSpc>
              <a:spcBef>
                <a:spcPts val="0"/>
              </a:spcBef>
            </a:pPr>
            <a:r>
              <a:rPr lang="zh-CN" altLang="en-US" dirty="0" smtClean="0"/>
              <a:t>        ① 单片机控制，</a:t>
            </a:r>
            <a:r>
              <a:rPr lang="en-US" altLang="zh-CN" dirty="0" smtClean="0">
                <a:ea typeface="宋体" pitchFamily="2" charset="-122"/>
              </a:rPr>
              <a:t>2KB</a:t>
            </a:r>
            <a:r>
              <a:rPr lang="zh-CN" altLang="en-US" dirty="0" smtClean="0"/>
              <a:t>控打程序及标准的</a:t>
            </a:r>
            <a:r>
              <a:rPr lang="en-US" altLang="zh-CN" b="1" dirty="0" err="1" smtClean="0">
                <a:solidFill>
                  <a:srgbClr val="0000FF"/>
                </a:solidFill>
                <a:ea typeface="宋体" pitchFamily="2" charset="-122"/>
              </a:rPr>
              <a:t>Centronics</a:t>
            </a:r>
            <a:r>
              <a:rPr lang="zh-CN" altLang="en-US" dirty="0" smtClean="0"/>
              <a:t>打印机并行接口。</a:t>
            </a:r>
          </a:p>
          <a:p>
            <a:pPr marL="0" indent="0" algn="l">
              <a:lnSpc>
                <a:spcPct val="150000"/>
              </a:lnSpc>
              <a:spcBef>
                <a:spcPts val="0"/>
              </a:spcBef>
            </a:pPr>
            <a:endParaRPr lang="zh-CN" altLang="en-US" b="1" dirty="0" smtClean="0">
              <a:solidFill>
                <a:srgbClr val="0000FF"/>
              </a:solidFill>
            </a:endParaRPr>
          </a:p>
          <a:p>
            <a:pPr>
              <a:lnSpc>
                <a:spcPct val="150000"/>
              </a:lnSpc>
            </a:pPr>
            <a:r>
              <a:rPr lang="zh-CN" altLang="en-US" b="1" dirty="0" smtClean="0">
                <a:solidFill>
                  <a:srgbClr val="0000FF"/>
                </a:solidFill>
              </a:rPr>
              <a:t> </a:t>
            </a:r>
            <a:endParaRPr lang="zh-CN" altLang="en-US" dirty="0" smtClean="0"/>
          </a:p>
        </p:txBody>
      </p:sp>
    </p:spTree>
    <p:extLst>
      <p:ext uri="{BB962C8B-B14F-4D97-AF65-F5344CB8AC3E}">
        <p14:creationId xmlns:p14="http://schemas.microsoft.com/office/powerpoint/2010/main" val="240984836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1" name="Rectangle 3"/>
          <p:cNvSpPr>
            <a:spLocks noGrp="1" noChangeArrowheads="1"/>
          </p:cNvSpPr>
          <p:nvPr>
            <p:ph type="body" idx="1"/>
          </p:nvPr>
        </p:nvSpPr>
        <p:spPr>
          <a:xfrm>
            <a:off x="0" y="666750"/>
            <a:ext cx="9144000" cy="5832475"/>
          </a:xfrm>
        </p:spPr>
        <p:txBody>
          <a:bodyPr/>
          <a:lstStyle/>
          <a:p>
            <a:pPr marL="0" indent="0" algn="l">
              <a:lnSpc>
                <a:spcPct val="150000"/>
              </a:lnSpc>
              <a:spcBef>
                <a:spcPts val="0"/>
              </a:spcBef>
              <a:buFont typeface="Wingdings" pitchFamily="2" charset="2"/>
              <a:buNone/>
            </a:pPr>
            <a:r>
              <a:rPr lang="zh-CN" altLang="en-US" sz="2400" dirty="0" smtClean="0">
                <a:solidFill>
                  <a:srgbClr val="333399"/>
                </a:solidFill>
              </a:rPr>
              <a:t>        ② </a:t>
            </a:r>
            <a:r>
              <a:rPr lang="zh-CN" altLang="en-US" sz="2400" dirty="0">
                <a:solidFill>
                  <a:srgbClr val="333399"/>
                </a:solidFill>
              </a:rPr>
              <a:t>可</a:t>
            </a:r>
            <a:r>
              <a:rPr lang="zh-CN" altLang="en-US" sz="2400" dirty="0">
                <a:solidFill>
                  <a:srgbClr val="0000FF"/>
                </a:solidFill>
              </a:rPr>
              <a:t>打印全部标准的</a:t>
            </a:r>
            <a:r>
              <a:rPr lang="en-US" altLang="zh-CN" sz="2400" dirty="0">
                <a:solidFill>
                  <a:srgbClr val="FF0000"/>
                </a:solidFill>
                <a:ea typeface="宋体" pitchFamily="2" charset="-122"/>
              </a:rPr>
              <a:t>ASCII</a:t>
            </a:r>
            <a:r>
              <a:rPr lang="zh-CN" altLang="en-US" sz="2400" dirty="0">
                <a:solidFill>
                  <a:srgbClr val="FF0000"/>
                </a:solidFill>
              </a:rPr>
              <a:t>代码</a:t>
            </a:r>
            <a:r>
              <a:rPr lang="zh-CN" altLang="en-US" sz="2400" dirty="0">
                <a:solidFill>
                  <a:srgbClr val="0000FF"/>
                </a:solidFill>
              </a:rPr>
              <a:t>字符</a:t>
            </a:r>
            <a:r>
              <a:rPr lang="zh-CN" altLang="en-US" sz="2400" dirty="0">
                <a:solidFill>
                  <a:srgbClr val="333399"/>
                </a:solidFill>
              </a:rPr>
              <a:t>，以及</a:t>
            </a:r>
            <a:r>
              <a:rPr lang="en-US" altLang="zh-CN" sz="2400" dirty="0">
                <a:solidFill>
                  <a:srgbClr val="FF0000"/>
                </a:solidFill>
                <a:ea typeface="宋体" pitchFamily="2" charset="-122"/>
              </a:rPr>
              <a:t>128</a:t>
            </a:r>
            <a:r>
              <a:rPr lang="zh-CN" altLang="en-US" sz="2400" dirty="0">
                <a:solidFill>
                  <a:srgbClr val="FF0000"/>
                </a:solidFill>
              </a:rPr>
              <a:t>个</a:t>
            </a:r>
            <a:r>
              <a:rPr lang="zh-CN" altLang="en-US" sz="2400" dirty="0">
                <a:solidFill>
                  <a:srgbClr val="0000FF"/>
                </a:solidFill>
              </a:rPr>
              <a:t>非标准字符和图符。有</a:t>
            </a:r>
            <a:r>
              <a:rPr lang="en-US" altLang="zh-CN" sz="2400" dirty="0">
                <a:solidFill>
                  <a:srgbClr val="0000FF"/>
                </a:solidFill>
              </a:rPr>
              <a:t>16</a:t>
            </a:r>
            <a:r>
              <a:rPr lang="zh-CN" altLang="en-US" sz="2400" dirty="0">
                <a:solidFill>
                  <a:srgbClr val="0000FF"/>
                </a:solidFill>
              </a:rPr>
              <a:t>个代码字符（</a:t>
            </a:r>
            <a:r>
              <a:rPr lang="en-US" altLang="zh-CN" sz="2400" dirty="0">
                <a:solidFill>
                  <a:srgbClr val="0000FF"/>
                </a:solidFill>
              </a:rPr>
              <a:t>67</a:t>
            </a:r>
            <a:r>
              <a:rPr lang="zh-CN" altLang="en-US" sz="2400" dirty="0">
                <a:solidFill>
                  <a:srgbClr val="0000FF"/>
                </a:solidFill>
              </a:rPr>
              <a:t>点阵）可由用户通过程序自行定义，并可通过命令用此</a:t>
            </a:r>
            <a:r>
              <a:rPr lang="en-US" altLang="zh-CN" sz="2400" dirty="0">
                <a:solidFill>
                  <a:srgbClr val="0000FF"/>
                </a:solidFill>
              </a:rPr>
              <a:t>16</a:t>
            </a:r>
            <a:r>
              <a:rPr lang="zh-CN" altLang="en-US" sz="2400" dirty="0">
                <a:solidFill>
                  <a:srgbClr val="0000FF"/>
                </a:solidFill>
              </a:rPr>
              <a:t>个代码字符去替换任何驻留代码字型，以便用于多种文字的打印。</a:t>
            </a:r>
            <a:r>
              <a:rPr lang="zh-CN" altLang="en-US" sz="2400" dirty="0" smtClean="0"/>
              <a:t>     </a:t>
            </a:r>
            <a:endParaRPr lang="en-US" altLang="zh-CN" sz="2400" dirty="0" smtClean="0"/>
          </a:p>
          <a:p>
            <a:pPr marL="0" indent="0" algn="l">
              <a:lnSpc>
                <a:spcPct val="150000"/>
              </a:lnSpc>
              <a:spcBef>
                <a:spcPts val="0"/>
              </a:spcBef>
              <a:buFont typeface="Wingdings" pitchFamily="2" charset="2"/>
              <a:buNone/>
            </a:pPr>
            <a:r>
              <a:rPr lang="en-US" altLang="zh-CN" sz="2400" dirty="0"/>
              <a:t> </a:t>
            </a:r>
            <a:r>
              <a:rPr lang="en-US" altLang="zh-CN" sz="2400" dirty="0" smtClean="0"/>
              <a:t>       </a:t>
            </a:r>
            <a:r>
              <a:rPr lang="zh-CN" altLang="en-US" sz="2400" dirty="0" smtClean="0"/>
              <a:t>③ 可打印出</a:t>
            </a:r>
            <a:r>
              <a:rPr lang="en-US" altLang="zh-CN" sz="2400" dirty="0" smtClean="0"/>
              <a:t>8</a:t>
            </a:r>
            <a:r>
              <a:rPr lang="en-US" altLang="zh-CN" sz="2400" dirty="0" smtClean="0">
                <a:ea typeface="宋体" pitchFamily="2" charset="-122"/>
                <a:sym typeface="Symbol" pitchFamily="18" charset="2"/>
              </a:rPr>
              <a:t></a:t>
            </a:r>
            <a:r>
              <a:rPr lang="en-US" altLang="zh-CN" sz="2400" dirty="0" smtClean="0"/>
              <a:t>240</a:t>
            </a:r>
            <a:r>
              <a:rPr lang="zh-CN" altLang="en-US" sz="2400" dirty="0" smtClean="0"/>
              <a:t>点阵的图样（汉字或图案点阵）。代码字符和点阵图样可在一行中混合打印。</a:t>
            </a:r>
          </a:p>
          <a:p>
            <a:pPr marL="0" indent="0" algn="l">
              <a:lnSpc>
                <a:spcPct val="150000"/>
              </a:lnSpc>
              <a:spcBef>
                <a:spcPts val="0"/>
              </a:spcBef>
              <a:buFont typeface="Wingdings" pitchFamily="2" charset="2"/>
              <a:buNone/>
            </a:pPr>
            <a:r>
              <a:rPr lang="zh-CN" altLang="en-US" sz="2400" dirty="0" smtClean="0"/>
              <a:t>        ④ 字符、图符和点阵图可以在</a:t>
            </a:r>
            <a:r>
              <a:rPr lang="zh-CN" altLang="en-US" sz="2400" b="1" dirty="0" smtClean="0">
                <a:solidFill>
                  <a:srgbClr val="FF0000"/>
                </a:solidFill>
              </a:rPr>
              <a:t>宽和高的方向放大</a:t>
            </a:r>
            <a:r>
              <a:rPr lang="zh-CN" altLang="en-US" sz="2400" b="1" dirty="0" smtClean="0">
                <a:solidFill>
                  <a:srgbClr val="FF0000"/>
                </a:solidFill>
                <a:ea typeface="宋体" pitchFamily="2" charset="-122"/>
              </a:rPr>
              <a:t> </a:t>
            </a:r>
            <a:r>
              <a:rPr lang="zh-CN" altLang="en-US" sz="2400" b="1" dirty="0" smtClean="0">
                <a:solidFill>
                  <a:srgbClr val="0000FF"/>
                </a:solidFill>
                <a:ea typeface="宋体" pitchFamily="2" charset="-122"/>
                <a:sym typeface="Symbol" pitchFamily="18" charset="2"/>
              </a:rPr>
              <a:t></a:t>
            </a:r>
            <a:r>
              <a:rPr lang="en-US" altLang="zh-CN" sz="2400" b="1" dirty="0" smtClean="0">
                <a:solidFill>
                  <a:srgbClr val="0000FF"/>
                </a:solidFill>
              </a:rPr>
              <a:t>2</a:t>
            </a:r>
            <a:r>
              <a:rPr lang="zh-CN" altLang="en-US" sz="2400" b="1" dirty="0" smtClean="0">
                <a:solidFill>
                  <a:srgbClr val="0000FF"/>
                </a:solidFill>
              </a:rPr>
              <a:t>、</a:t>
            </a:r>
            <a:r>
              <a:rPr lang="zh-CN" altLang="en-US" sz="2400" b="1" dirty="0" smtClean="0">
                <a:solidFill>
                  <a:srgbClr val="0000FF"/>
                </a:solidFill>
                <a:ea typeface="宋体" pitchFamily="2" charset="-122"/>
                <a:sym typeface="Symbol" pitchFamily="18" charset="2"/>
              </a:rPr>
              <a:t></a:t>
            </a:r>
            <a:r>
              <a:rPr lang="en-US" altLang="zh-CN" sz="2400" b="1" dirty="0" smtClean="0">
                <a:solidFill>
                  <a:srgbClr val="0000FF"/>
                </a:solidFill>
              </a:rPr>
              <a:t>3</a:t>
            </a:r>
            <a:r>
              <a:rPr lang="zh-CN" altLang="en-US" sz="2400" b="1" dirty="0" smtClean="0">
                <a:solidFill>
                  <a:srgbClr val="0000FF"/>
                </a:solidFill>
              </a:rPr>
              <a:t>、</a:t>
            </a:r>
            <a:r>
              <a:rPr lang="zh-CN" altLang="en-US" sz="2400" b="1" dirty="0" smtClean="0">
                <a:solidFill>
                  <a:srgbClr val="0000FF"/>
                </a:solidFill>
                <a:ea typeface="宋体" pitchFamily="2" charset="-122"/>
                <a:sym typeface="Symbol" pitchFamily="18" charset="2"/>
              </a:rPr>
              <a:t></a:t>
            </a:r>
            <a:r>
              <a:rPr lang="en-US" altLang="zh-CN" sz="2400" b="1" dirty="0" smtClean="0">
                <a:solidFill>
                  <a:srgbClr val="0000FF"/>
                </a:solidFill>
              </a:rPr>
              <a:t>4</a:t>
            </a:r>
            <a:r>
              <a:rPr lang="zh-CN" altLang="en-US" sz="2400" b="1" dirty="0" smtClean="0">
                <a:solidFill>
                  <a:srgbClr val="0000FF"/>
                </a:solidFill>
              </a:rPr>
              <a:t>倍</a:t>
            </a:r>
            <a:r>
              <a:rPr lang="zh-CN" altLang="en-US" sz="2400" dirty="0" smtClean="0"/>
              <a:t>。</a:t>
            </a:r>
          </a:p>
          <a:p>
            <a:pPr marL="0" indent="0" algn="l">
              <a:lnSpc>
                <a:spcPct val="150000"/>
              </a:lnSpc>
              <a:spcBef>
                <a:spcPts val="0"/>
              </a:spcBef>
              <a:buFont typeface="Wingdings" pitchFamily="2" charset="2"/>
              <a:buNone/>
            </a:pPr>
            <a:r>
              <a:rPr lang="zh-CN" altLang="en-US" sz="2400" dirty="0" smtClean="0"/>
              <a:t>        ⑤ 每行字符的点行数（包括字符的行间距）可用命令更换，即字符行间距空点行可在</a:t>
            </a:r>
            <a:r>
              <a:rPr lang="en-US" altLang="zh-CN" sz="2400" dirty="0" smtClean="0"/>
              <a:t>0~256</a:t>
            </a:r>
            <a:r>
              <a:rPr lang="zh-CN" altLang="en-US" sz="2400" dirty="0" smtClean="0"/>
              <a:t>间任选。</a:t>
            </a:r>
          </a:p>
        </p:txBody>
      </p:sp>
      <p:sp>
        <p:nvSpPr>
          <p:cNvPr id="3" name="矩形 2"/>
          <p:cNvSpPr/>
          <p:nvPr/>
        </p:nvSpPr>
        <p:spPr>
          <a:xfrm>
            <a:off x="3942237" y="1318568"/>
            <a:ext cx="352981" cy="461665"/>
          </a:xfrm>
          <a:prstGeom prst="rect">
            <a:avLst/>
          </a:prstGeom>
        </p:spPr>
        <p:txBody>
          <a:bodyPr wrap="none">
            <a:spAutoFit/>
          </a:bodyPr>
          <a:lstStyle/>
          <a:p>
            <a:r>
              <a:rPr lang="zh-CN" altLang="en-US" sz="2400" b="1" kern="0" dirty="0">
                <a:solidFill>
                  <a:srgbClr val="0000FF"/>
                </a:solidFill>
                <a:latin typeface="Arial"/>
                <a:sym typeface="Symbol" pitchFamily="18" charset="2"/>
              </a:rPr>
              <a:t></a:t>
            </a:r>
            <a:endParaRPr lang="zh-CN" altLang="en-US" dirty="0"/>
          </a:p>
        </p:txBody>
      </p:sp>
    </p:spTree>
    <p:extLst>
      <p:ext uri="{BB962C8B-B14F-4D97-AF65-F5344CB8AC3E}">
        <p14:creationId xmlns:p14="http://schemas.microsoft.com/office/powerpoint/2010/main" val="4057981902"/>
      </p:ext>
    </p:extLst>
  </p:cSld>
  <p:clrMapOvr>
    <a:masterClrMapping/>
  </p:clrMapOvr>
  <p:transition>
    <p:random/>
    <p:sndAc>
      <p:stSnd>
        <p:snd r:embed="rId2" name="camera.wav"/>
      </p:stSnd>
    </p:sndAc>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8C5B4BF2-E5AB-4808-8BA8-F7CADFBD73E9}" type="slidenum">
              <a:rPr lang="zh-CN" altLang="en-US"/>
              <a:pPr>
                <a:defRPr/>
              </a:pPr>
              <a:t>84</a:t>
            </a:fld>
            <a:endParaRPr lang="en-US" altLang="zh-CN"/>
          </a:p>
        </p:txBody>
      </p:sp>
      <p:sp>
        <p:nvSpPr>
          <p:cNvPr id="146434" name="内容占位符 1"/>
          <p:cNvSpPr>
            <a:spLocks noGrp="1"/>
          </p:cNvSpPr>
          <p:nvPr>
            <p:ph/>
          </p:nvPr>
        </p:nvSpPr>
        <p:spPr/>
        <p:txBody>
          <a:bodyPr/>
          <a:lstStyle/>
          <a:p>
            <a:pPr indent="14288">
              <a:lnSpc>
                <a:spcPct val="150000"/>
              </a:lnSpc>
            </a:pPr>
            <a:r>
              <a:rPr lang="zh-CN" altLang="en-US" dirty="0" smtClean="0"/>
              <a:t>⑥ 带有水平和垂直制表命令，便于打印表格。</a:t>
            </a:r>
          </a:p>
          <a:p>
            <a:pPr indent="14288">
              <a:lnSpc>
                <a:spcPct val="150000"/>
              </a:lnSpc>
            </a:pPr>
            <a:r>
              <a:rPr lang="zh-CN" altLang="en-US" b="1" dirty="0" smtClean="0">
                <a:solidFill>
                  <a:srgbClr val="FF0000"/>
                </a:solidFill>
              </a:rPr>
              <a:t>（</a:t>
            </a:r>
            <a:r>
              <a:rPr lang="en-US" altLang="zh-CN" b="1" dirty="0" smtClean="0">
                <a:solidFill>
                  <a:srgbClr val="FF0000"/>
                </a:solidFill>
                <a:ea typeface="宋体" pitchFamily="2" charset="-122"/>
              </a:rPr>
              <a:t>2</a:t>
            </a:r>
            <a:r>
              <a:rPr lang="zh-CN" altLang="en-US" b="1" dirty="0" smtClean="0">
                <a:solidFill>
                  <a:srgbClr val="FF0000"/>
                </a:solidFill>
              </a:rPr>
              <a:t>）</a:t>
            </a:r>
            <a:r>
              <a:rPr lang="en-US" altLang="zh-CN" b="1" dirty="0" err="1" smtClean="0">
                <a:solidFill>
                  <a:srgbClr val="FF0000"/>
                </a:solidFill>
                <a:ea typeface="宋体" pitchFamily="2" charset="-122"/>
              </a:rPr>
              <a:t>Centronics</a:t>
            </a:r>
            <a:r>
              <a:rPr lang="zh-CN" altLang="en-US" b="1" dirty="0" smtClean="0">
                <a:solidFill>
                  <a:srgbClr val="FF0000"/>
                </a:solidFill>
              </a:rPr>
              <a:t>接口信号</a:t>
            </a:r>
          </a:p>
          <a:p>
            <a:pPr indent="14288">
              <a:lnSpc>
                <a:spcPct val="150000"/>
              </a:lnSpc>
            </a:pPr>
            <a:r>
              <a:rPr lang="zh-CN" altLang="en-US" dirty="0" smtClean="0"/>
              <a:t>	国际流行</a:t>
            </a:r>
            <a:r>
              <a:rPr lang="en-US" altLang="zh-CN" b="1" dirty="0" err="1" smtClean="0">
                <a:solidFill>
                  <a:srgbClr val="0000FF"/>
                </a:solidFill>
              </a:rPr>
              <a:t>Centronics</a:t>
            </a:r>
            <a:r>
              <a:rPr lang="zh-CN" altLang="en-US" b="1" dirty="0" smtClean="0">
                <a:solidFill>
                  <a:srgbClr val="0000FF"/>
                </a:solidFill>
              </a:rPr>
              <a:t>打印机并行接口</a:t>
            </a:r>
            <a:r>
              <a:rPr lang="zh-CN" altLang="en-US" dirty="0" smtClean="0"/>
              <a:t>，与单片机间通过一条</a:t>
            </a:r>
            <a:r>
              <a:rPr lang="en-US" altLang="zh-CN" dirty="0" smtClean="0"/>
              <a:t>20</a:t>
            </a:r>
            <a:r>
              <a:rPr lang="zh-CN" altLang="en-US" dirty="0" smtClean="0"/>
              <a:t>芯扁平电缆及接插件相连。打印机有一个</a:t>
            </a:r>
            <a:r>
              <a:rPr lang="en-US" altLang="zh-CN" dirty="0" smtClean="0"/>
              <a:t>20</a:t>
            </a:r>
            <a:r>
              <a:rPr lang="zh-CN" altLang="en-US" dirty="0" smtClean="0"/>
              <a:t>线扁平插座，信号引脚排列如</a:t>
            </a:r>
            <a:r>
              <a:rPr lang="zh-CN" altLang="en-US" b="1" dirty="0" smtClean="0">
                <a:solidFill>
                  <a:srgbClr val="0000FF"/>
                </a:solidFill>
                <a:hlinkClick r:id="" action="ppaction://hlinkshowjump?jump=nextslide"/>
              </a:rPr>
              <a:t>图</a:t>
            </a:r>
            <a:r>
              <a:rPr lang="en-US" altLang="zh-CN" b="1" dirty="0" smtClean="0">
                <a:solidFill>
                  <a:srgbClr val="0000FF"/>
                </a:solidFill>
                <a:hlinkClick r:id="" action="ppaction://hlinkshowjump?jump=nextslide"/>
              </a:rPr>
              <a:t>13-20</a:t>
            </a:r>
            <a:r>
              <a:rPr lang="zh-CN" altLang="en-US" dirty="0" smtClean="0"/>
              <a:t>所示。</a:t>
            </a:r>
          </a:p>
          <a:p>
            <a:pPr indent="14288">
              <a:lnSpc>
                <a:spcPct val="150000"/>
              </a:lnSpc>
            </a:pPr>
            <a:r>
              <a:rPr lang="zh-CN" altLang="en-US" dirty="0" smtClean="0"/>
              <a:t>	各引脚功能：</a:t>
            </a:r>
          </a:p>
          <a:p>
            <a:pPr indent="14288">
              <a:lnSpc>
                <a:spcPct val="150000"/>
              </a:lnSpc>
              <a:buFont typeface="Wingdings" pitchFamily="2" charset="2"/>
              <a:buChar char="n"/>
            </a:pPr>
            <a:r>
              <a:rPr lang="en-US" altLang="zh-CN" b="1" dirty="0" smtClean="0">
                <a:solidFill>
                  <a:srgbClr val="FF0000"/>
                </a:solidFill>
              </a:rPr>
              <a:t> DB0~DB7</a:t>
            </a:r>
            <a:r>
              <a:rPr lang="zh-CN" altLang="en-US" b="1" dirty="0" smtClean="0">
                <a:solidFill>
                  <a:srgbClr val="FF0000"/>
                </a:solidFill>
              </a:rPr>
              <a:t>：</a:t>
            </a:r>
            <a:r>
              <a:rPr lang="zh-CN" altLang="en-US" dirty="0" smtClean="0"/>
              <a:t>数据线，由单片机发送给打印机。</a:t>
            </a:r>
          </a:p>
          <a:p>
            <a:pPr indent="14288">
              <a:lnSpc>
                <a:spcPct val="150000"/>
              </a:lnSpc>
              <a:buFont typeface="Wingdings" pitchFamily="2" charset="2"/>
              <a:buChar char="n"/>
            </a:pPr>
            <a:r>
              <a:rPr lang="zh-CN" altLang="en-US" dirty="0" smtClean="0"/>
              <a:t>          （</a:t>
            </a:r>
            <a:r>
              <a:rPr lang="en-US" altLang="zh-CN" dirty="0" smtClean="0"/>
              <a:t>STROBE</a:t>
            </a:r>
            <a:r>
              <a:rPr lang="zh-CN" altLang="en-US" dirty="0" smtClean="0"/>
              <a:t>）：数据选通信号。在该信号上升沿时，数据线上的</a:t>
            </a:r>
            <a:r>
              <a:rPr lang="en-US" altLang="zh-CN" dirty="0" smtClean="0"/>
              <a:t>8</a:t>
            </a:r>
            <a:r>
              <a:rPr lang="zh-CN" altLang="en-US" dirty="0" smtClean="0"/>
              <a:t>位并行数据被打印机读入机内锁存。</a:t>
            </a:r>
          </a:p>
          <a:p>
            <a:pPr indent="14288">
              <a:lnSpc>
                <a:spcPct val="150000"/>
              </a:lnSpc>
            </a:pPr>
            <a:endParaRPr lang="zh-CN" altLang="en-US" dirty="0" smtClean="0"/>
          </a:p>
        </p:txBody>
      </p:sp>
      <p:graphicFrame>
        <p:nvGraphicFramePr>
          <p:cNvPr id="146442" name="Object 10"/>
          <p:cNvGraphicFramePr>
            <a:graphicFrameLocks noChangeAspect="1"/>
          </p:cNvGraphicFramePr>
          <p:nvPr/>
        </p:nvGraphicFramePr>
        <p:xfrm>
          <a:off x="1201738" y="4811713"/>
          <a:ext cx="663575" cy="433387"/>
        </p:xfrm>
        <a:graphic>
          <a:graphicData uri="http://schemas.openxmlformats.org/presentationml/2006/ole">
            <mc:AlternateContent xmlns:mc="http://schemas.openxmlformats.org/markup-compatibility/2006">
              <mc:Choice xmlns:v="urn:schemas-microsoft-com:vml" Requires="v">
                <p:oleObj spid="_x0000_s291859" name="Equation" r:id="rId3" imgW="291960" imgH="190440" progId="Equation.DSMT4">
                  <p:embed/>
                </p:oleObj>
              </mc:Choice>
              <mc:Fallback>
                <p:oleObj name="Equation" r:id="rId3" imgW="291960" imgH="1904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1738" y="4811713"/>
                        <a:ext cx="663575" cy="43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75785461"/>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B21F7809-9787-489F-95ED-C80ED35ED8A7}" type="slidenum">
              <a:rPr lang="zh-CN" altLang="en-US"/>
              <a:pPr>
                <a:defRPr/>
              </a:pPr>
              <a:t>85</a:t>
            </a:fld>
            <a:endParaRPr lang="en-US" altLang="zh-CN"/>
          </a:p>
        </p:txBody>
      </p:sp>
      <p:sp>
        <p:nvSpPr>
          <p:cNvPr id="147467" name="Rectangle 11"/>
          <p:cNvSpPr>
            <a:spLocks noChangeArrowheads="1"/>
          </p:cNvSpPr>
          <p:nvPr/>
        </p:nvSpPr>
        <p:spPr bwMode="auto">
          <a:xfrm>
            <a:off x="1591825" y="5516563"/>
            <a:ext cx="629531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b="1" dirty="0"/>
              <a:t> </a:t>
            </a:r>
            <a:r>
              <a:rPr lang="zh-CN" altLang="en-US" sz="2000" b="1" dirty="0">
                <a:solidFill>
                  <a:srgbClr val="FF0000"/>
                </a:solidFill>
              </a:rPr>
              <a:t>图</a:t>
            </a:r>
            <a:r>
              <a:rPr lang="en-US" altLang="zh-CN" sz="2000" b="1" dirty="0" smtClean="0">
                <a:solidFill>
                  <a:srgbClr val="FF0000"/>
                </a:solidFill>
              </a:rPr>
              <a:t>13-20</a:t>
            </a:r>
            <a:r>
              <a:rPr lang="en-US" altLang="zh-CN" sz="2000" b="1" dirty="0" smtClean="0"/>
              <a:t>  </a:t>
            </a:r>
            <a:r>
              <a:rPr lang="en-US" altLang="zh-CN" sz="2000" b="1" dirty="0">
                <a:solidFill>
                  <a:srgbClr val="0000FF"/>
                </a:solidFill>
              </a:rPr>
              <a:t>TP</a:t>
            </a:r>
            <a:r>
              <a:rPr lang="zh-CN" altLang="en-US" sz="2000" b="1" dirty="0">
                <a:solidFill>
                  <a:srgbClr val="0000FF"/>
                </a:solidFill>
                <a:sym typeface="Symbol" pitchFamily="18" charset="2"/>
              </a:rPr>
              <a:t></a:t>
            </a:r>
            <a:r>
              <a:rPr lang="en-US" altLang="zh-CN" sz="2000" b="1" dirty="0">
                <a:solidFill>
                  <a:srgbClr val="0000FF"/>
                </a:solidFill>
              </a:rPr>
              <a:t>P-40A/16A</a:t>
            </a:r>
            <a:r>
              <a:rPr lang="zh-CN" altLang="en-US" sz="2000" b="1" dirty="0">
                <a:solidFill>
                  <a:srgbClr val="0000FF"/>
                </a:solidFill>
              </a:rPr>
              <a:t>引脚排列（从打印机背视）</a:t>
            </a:r>
          </a:p>
        </p:txBody>
      </p:sp>
      <p:pic>
        <p:nvPicPr>
          <p:cNvPr id="147468" name="Picture 12" descr="10-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671513"/>
            <a:ext cx="6624638" cy="4392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378553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p:cNvSpPr>
            <a:spLocks noGrp="1" noChangeArrowheads="1"/>
          </p:cNvSpPr>
          <p:nvPr>
            <p:ph type="sldNum" sz="quarter" idx="11"/>
          </p:nvPr>
        </p:nvSpPr>
        <p:spPr>
          <a:ln/>
        </p:spPr>
        <p:txBody>
          <a:bodyPr/>
          <a:lstStyle/>
          <a:p>
            <a:pPr>
              <a:defRPr/>
            </a:pPr>
            <a:fld id="{DA7A8FD0-7AB6-4BAD-8B06-888CDDBCC1C1}" type="slidenum">
              <a:rPr lang="zh-CN" altLang="en-US"/>
              <a:pPr>
                <a:defRPr/>
              </a:pPr>
              <a:t>86</a:t>
            </a:fld>
            <a:endParaRPr lang="en-US" altLang="zh-CN"/>
          </a:p>
        </p:txBody>
      </p:sp>
      <p:sp>
        <p:nvSpPr>
          <p:cNvPr id="148482" name="内容占位符 1"/>
          <p:cNvSpPr>
            <a:spLocks noGrp="1"/>
          </p:cNvSpPr>
          <p:nvPr>
            <p:ph/>
          </p:nvPr>
        </p:nvSpPr>
        <p:spPr>
          <a:xfrm>
            <a:off x="179388" y="620713"/>
            <a:ext cx="8496300" cy="5410200"/>
          </a:xfrm>
        </p:spPr>
        <p:txBody>
          <a:bodyPr/>
          <a:lstStyle/>
          <a:p>
            <a:pPr>
              <a:lnSpc>
                <a:spcPct val="150000"/>
              </a:lnSpc>
              <a:buFont typeface="Wingdings" pitchFamily="2" charset="2"/>
              <a:buChar char="n"/>
            </a:pPr>
            <a:r>
              <a:rPr lang="en-US" altLang="zh-CN" b="1" smtClean="0">
                <a:solidFill>
                  <a:srgbClr val="FF0000"/>
                </a:solidFill>
              </a:rPr>
              <a:t>BUSY</a:t>
            </a:r>
            <a:r>
              <a:rPr lang="zh-CN" altLang="en-US" b="1" smtClean="0">
                <a:solidFill>
                  <a:srgbClr val="FF0000"/>
                </a:solidFill>
              </a:rPr>
              <a:t>：</a:t>
            </a:r>
            <a:r>
              <a:rPr lang="zh-CN" altLang="en-US" smtClean="0"/>
              <a:t>打印机“忙”状态信号。信号有效（高电平）时，打印机正忙于处理数据。此时，单片机不得使 </a:t>
            </a:r>
            <a:r>
              <a:rPr lang="en-US" altLang="zh-CN" b="1" smtClean="0">
                <a:solidFill>
                  <a:srgbClr val="0000FF"/>
                </a:solidFill>
              </a:rPr>
              <a:t>       </a:t>
            </a:r>
            <a:r>
              <a:rPr lang="zh-CN" altLang="en-US" smtClean="0"/>
              <a:t>信号有效，向打印机送入新的数据。</a:t>
            </a:r>
          </a:p>
          <a:p>
            <a:pPr>
              <a:lnSpc>
                <a:spcPct val="150000"/>
              </a:lnSpc>
              <a:buFont typeface="Wingdings" pitchFamily="2" charset="2"/>
              <a:buChar char="n"/>
            </a:pPr>
            <a:r>
              <a:rPr lang="en-US" altLang="zh-CN" b="1" smtClean="0">
                <a:solidFill>
                  <a:srgbClr val="FF0000"/>
                </a:solidFill>
              </a:rPr>
              <a:t>       </a:t>
            </a:r>
            <a:r>
              <a:rPr lang="zh-CN" altLang="en-US" b="1" smtClean="0">
                <a:solidFill>
                  <a:srgbClr val="FF0000"/>
                </a:solidFill>
              </a:rPr>
              <a:t>：</a:t>
            </a:r>
            <a:r>
              <a:rPr lang="zh-CN" altLang="en-US" smtClean="0"/>
              <a:t>应答信号，低电平有效。</a:t>
            </a:r>
            <a:r>
              <a:rPr lang="zh-CN" altLang="en-US" b="1" smtClean="0">
                <a:solidFill>
                  <a:srgbClr val="0000FF"/>
                </a:solidFill>
              </a:rPr>
              <a:t>表明打印机已取走数据线上的数据</a:t>
            </a:r>
            <a:r>
              <a:rPr lang="zh-CN" altLang="en-US" smtClean="0"/>
              <a:t>。</a:t>
            </a:r>
          </a:p>
          <a:p>
            <a:pPr>
              <a:lnSpc>
                <a:spcPct val="150000"/>
              </a:lnSpc>
              <a:buFont typeface="Wingdings" pitchFamily="2" charset="2"/>
              <a:buChar char="n"/>
            </a:pPr>
            <a:r>
              <a:rPr lang="en-US" altLang="zh-CN" b="1" smtClean="0">
                <a:solidFill>
                  <a:srgbClr val="FF0000"/>
                </a:solidFill>
              </a:rPr>
              <a:t>        </a:t>
            </a:r>
            <a:r>
              <a:rPr lang="zh-CN" altLang="en-US" smtClean="0"/>
              <a:t>：“出错”信号。当送入打印机的命令格式出错时，打印机立即打印一行提示出错的信息。在打印出错信息之前，该信号线出现一个负脉冲，脉冲宽度为</a:t>
            </a:r>
            <a:r>
              <a:rPr lang="en-US" altLang="zh-CN" smtClean="0"/>
              <a:t>30</a:t>
            </a:r>
            <a:r>
              <a:rPr lang="en-US" altLang="zh-CN" smtClean="0">
                <a:ea typeface="宋体" pitchFamily="2" charset="-122"/>
                <a:sym typeface="Symbol" pitchFamily="18" charset="2"/>
              </a:rPr>
              <a:t></a:t>
            </a:r>
            <a:r>
              <a:rPr lang="en-US" altLang="zh-CN" smtClean="0"/>
              <a:t>s</a:t>
            </a:r>
            <a:r>
              <a:rPr lang="zh-CN" altLang="en-US" smtClean="0"/>
              <a:t>。 </a:t>
            </a:r>
          </a:p>
        </p:txBody>
      </p:sp>
      <p:graphicFrame>
        <p:nvGraphicFramePr>
          <p:cNvPr id="148490" name="Object 10"/>
          <p:cNvGraphicFramePr>
            <a:graphicFrameLocks noChangeAspect="1"/>
          </p:cNvGraphicFramePr>
          <p:nvPr/>
        </p:nvGraphicFramePr>
        <p:xfrm>
          <a:off x="827088" y="2481263"/>
          <a:ext cx="779462" cy="430212"/>
        </p:xfrm>
        <a:graphic>
          <a:graphicData uri="http://schemas.openxmlformats.org/presentationml/2006/ole">
            <mc:AlternateContent xmlns:mc="http://schemas.openxmlformats.org/markup-compatibility/2006">
              <mc:Choice xmlns:v="urn:schemas-microsoft-com:vml" Requires="v">
                <p:oleObj spid="_x0000_s292914" name="Equation" r:id="rId3" imgW="368280" imgH="203040" progId="Equation.DSMT4">
                  <p:embed/>
                </p:oleObj>
              </mc:Choice>
              <mc:Fallback>
                <p:oleObj name="Equation" r:id="rId3" imgW="36828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2481263"/>
                        <a:ext cx="779462" cy="430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8491" name="Object 11"/>
          <p:cNvGraphicFramePr>
            <a:graphicFrameLocks noChangeAspect="1"/>
          </p:cNvGraphicFramePr>
          <p:nvPr/>
        </p:nvGraphicFramePr>
        <p:xfrm>
          <a:off x="900113" y="3657600"/>
          <a:ext cx="725487" cy="403225"/>
        </p:xfrm>
        <a:graphic>
          <a:graphicData uri="http://schemas.openxmlformats.org/presentationml/2006/ole">
            <mc:AlternateContent xmlns:mc="http://schemas.openxmlformats.org/markup-compatibility/2006">
              <mc:Choice xmlns:v="urn:schemas-microsoft-com:vml" Requires="v">
                <p:oleObj spid="_x0000_s292915" name="Equation" r:id="rId5" imgW="342720" imgH="190440" progId="Equation.DSMT4">
                  <p:embed/>
                </p:oleObj>
              </mc:Choice>
              <mc:Fallback>
                <p:oleObj name="Equation" r:id="rId5" imgW="342720" imgH="1904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0113" y="3657600"/>
                        <a:ext cx="725487" cy="403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48492" name="Object 12"/>
          <p:cNvGraphicFramePr>
            <a:graphicFrameLocks noChangeAspect="1"/>
          </p:cNvGraphicFramePr>
          <p:nvPr/>
        </p:nvGraphicFramePr>
        <p:xfrm>
          <a:off x="6718300" y="1282700"/>
          <a:ext cx="719138" cy="469900"/>
        </p:xfrm>
        <a:graphic>
          <a:graphicData uri="http://schemas.openxmlformats.org/presentationml/2006/ole">
            <mc:AlternateContent xmlns:mc="http://schemas.openxmlformats.org/markup-compatibility/2006">
              <mc:Choice xmlns:v="urn:schemas-microsoft-com:vml" Requires="v">
                <p:oleObj spid="_x0000_s292916" name="Equation" r:id="rId7" imgW="291960" imgH="190440" progId="Equation.DSMT4">
                  <p:embed/>
                </p:oleObj>
              </mc:Choice>
              <mc:Fallback>
                <p:oleObj name="Equation" r:id="rId7" imgW="291960" imgH="19044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18300" y="1282700"/>
                        <a:ext cx="719138" cy="469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61683386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F703F0E7-EC5C-4730-BB80-5FE76CF57595}" type="slidenum">
              <a:rPr lang="zh-CN" altLang="en-US"/>
              <a:pPr>
                <a:defRPr/>
              </a:pPr>
              <a:t>87</a:t>
            </a:fld>
            <a:endParaRPr lang="en-US" altLang="zh-CN"/>
          </a:p>
        </p:txBody>
      </p:sp>
      <p:sp>
        <p:nvSpPr>
          <p:cNvPr id="149515" name="Rectangle 11"/>
          <p:cNvSpPr>
            <a:spLocks noChangeArrowheads="1"/>
          </p:cNvSpPr>
          <p:nvPr/>
        </p:nvSpPr>
        <p:spPr bwMode="auto">
          <a:xfrm>
            <a:off x="2480717" y="5957888"/>
            <a:ext cx="467628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spcBef>
                <a:spcPct val="20000"/>
              </a:spcBef>
              <a:buClr>
                <a:schemeClr val="bg2"/>
              </a:buClr>
              <a:buSzPct val="75000"/>
              <a:buFont typeface="Wingdings" pitchFamily="2" charset="2"/>
              <a:buNone/>
            </a:pPr>
            <a:r>
              <a:rPr lang="zh-CN" altLang="en-US" sz="2000" b="1" dirty="0">
                <a:solidFill>
                  <a:srgbClr val="FF0000"/>
                </a:solidFill>
              </a:rPr>
              <a:t>图</a:t>
            </a:r>
            <a:r>
              <a:rPr lang="en-US" altLang="zh-CN" sz="2000" b="1" dirty="0" smtClean="0">
                <a:solidFill>
                  <a:srgbClr val="FF0000"/>
                </a:solidFill>
              </a:rPr>
              <a:t>13-21</a:t>
            </a:r>
            <a:r>
              <a:rPr lang="en-US" altLang="zh-CN" sz="2000" b="1" dirty="0" smtClean="0">
                <a:solidFill>
                  <a:srgbClr val="0000FF"/>
                </a:solidFill>
              </a:rPr>
              <a:t>  </a:t>
            </a:r>
            <a:r>
              <a:rPr lang="en-US" altLang="zh-CN" sz="2000" b="1" dirty="0">
                <a:solidFill>
                  <a:srgbClr val="0000FF"/>
                </a:solidFill>
              </a:rPr>
              <a:t>TP</a:t>
            </a:r>
            <a:r>
              <a:rPr lang="zh-CN" altLang="en-US" sz="2000" b="1" dirty="0">
                <a:solidFill>
                  <a:srgbClr val="0000FF"/>
                </a:solidFill>
                <a:sym typeface="Symbol" pitchFamily="18" charset="2"/>
              </a:rPr>
              <a:t></a:t>
            </a:r>
            <a:r>
              <a:rPr lang="en-US" altLang="zh-CN" sz="2000" b="1" dirty="0">
                <a:solidFill>
                  <a:srgbClr val="0000FF"/>
                </a:solidFill>
              </a:rPr>
              <a:t>P-40A/16A</a:t>
            </a:r>
            <a:r>
              <a:rPr lang="zh-CN" altLang="en-US" sz="2000" b="1" dirty="0">
                <a:solidFill>
                  <a:srgbClr val="0000FF"/>
                </a:solidFill>
              </a:rPr>
              <a:t>接口信号时序</a:t>
            </a:r>
          </a:p>
        </p:txBody>
      </p:sp>
      <p:pic>
        <p:nvPicPr>
          <p:cNvPr id="149516" name="Picture 12" descr="10-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650" y="2971234"/>
            <a:ext cx="7510414" cy="2986654"/>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0" y="604407"/>
            <a:ext cx="9144000" cy="2382191"/>
          </a:xfrm>
          <a:prstGeom prst="rect">
            <a:avLst/>
          </a:prstGeom>
        </p:spPr>
        <p:txBody>
          <a:bodyPr wrap="square">
            <a:spAutoFit/>
          </a:bodyPr>
          <a:lstStyle/>
          <a:p>
            <a:pPr marL="342900" lvl="0" indent="342900" algn="just">
              <a:lnSpc>
                <a:spcPct val="150000"/>
              </a:lnSpc>
              <a:spcBef>
                <a:spcPct val="20000"/>
              </a:spcBef>
            </a:pPr>
            <a:r>
              <a:rPr lang="zh-CN" altLang="en-US" sz="2400" b="1" kern="0" dirty="0">
                <a:solidFill>
                  <a:srgbClr val="FF0000"/>
                </a:solidFill>
                <a:latin typeface="Arial"/>
                <a:ea typeface="幼圆"/>
              </a:rPr>
              <a:t>（</a:t>
            </a:r>
            <a:r>
              <a:rPr lang="en-US" altLang="zh-CN" sz="2400" b="1" kern="0" dirty="0">
                <a:solidFill>
                  <a:srgbClr val="FF0000"/>
                </a:solidFill>
                <a:latin typeface="Arial"/>
                <a:ea typeface="幼圆"/>
              </a:rPr>
              <a:t>3</a:t>
            </a:r>
            <a:r>
              <a:rPr lang="zh-CN" altLang="en-US" sz="2400" b="1" kern="0" dirty="0">
                <a:solidFill>
                  <a:srgbClr val="FF0000"/>
                </a:solidFill>
                <a:latin typeface="Arial"/>
                <a:ea typeface="幼圆"/>
              </a:rPr>
              <a:t>）接口信号时序</a:t>
            </a:r>
          </a:p>
          <a:p>
            <a:pPr marL="342900" lvl="0" indent="342900" algn="just">
              <a:lnSpc>
                <a:spcPct val="150000"/>
              </a:lnSpc>
              <a:spcBef>
                <a:spcPct val="20000"/>
              </a:spcBef>
            </a:pPr>
            <a:r>
              <a:rPr lang="zh-CN" altLang="en-US" sz="2400" b="1" kern="0" dirty="0">
                <a:solidFill>
                  <a:srgbClr val="333399"/>
                </a:solidFill>
                <a:latin typeface="Arial"/>
                <a:ea typeface="幼圆"/>
              </a:rPr>
              <a:t>时序如</a:t>
            </a:r>
            <a:r>
              <a:rPr lang="zh-CN" altLang="en-US" sz="2400" b="1" kern="0" dirty="0">
                <a:solidFill>
                  <a:srgbClr val="0000FF"/>
                </a:solidFill>
                <a:latin typeface="Arial"/>
                <a:ea typeface="幼圆"/>
              </a:rPr>
              <a:t>图</a:t>
            </a:r>
            <a:r>
              <a:rPr lang="en-US" altLang="zh-CN" sz="2400" b="1" kern="0" dirty="0">
                <a:solidFill>
                  <a:srgbClr val="0000FF"/>
                </a:solidFill>
                <a:latin typeface="Arial"/>
                <a:ea typeface="幼圆"/>
              </a:rPr>
              <a:t>13-21</a:t>
            </a:r>
            <a:r>
              <a:rPr lang="zh-CN" altLang="en-US" sz="2400" b="1" kern="0" dirty="0">
                <a:solidFill>
                  <a:srgbClr val="333399"/>
                </a:solidFill>
                <a:latin typeface="Arial"/>
                <a:ea typeface="幼圆"/>
              </a:rPr>
              <a:t>。选通信号 </a:t>
            </a:r>
            <a:r>
              <a:rPr lang="en-US" altLang="zh-CN" sz="2400" b="1" kern="0" dirty="0">
                <a:solidFill>
                  <a:srgbClr val="FF0000"/>
                </a:solidFill>
                <a:latin typeface="Arial"/>
                <a:ea typeface="幼圆"/>
              </a:rPr>
              <a:t>         </a:t>
            </a:r>
            <a:r>
              <a:rPr lang="zh-CN" altLang="en-US" sz="2400" b="1" kern="0" dirty="0">
                <a:solidFill>
                  <a:srgbClr val="333399"/>
                </a:solidFill>
                <a:latin typeface="Arial"/>
                <a:ea typeface="幼圆"/>
              </a:rPr>
              <a:t>宽度需大于</a:t>
            </a:r>
            <a:r>
              <a:rPr lang="en-US" altLang="zh-CN" sz="2400" b="1" kern="0" dirty="0">
                <a:solidFill>
                  <a:srgbClr val="333399"/>
                </a:solidFill>
                <a:latin typeface="Arial"/>
                <a:ea typeface="幼圆"/>
              </a:rPr>
              <a:t>0.5</a:t>
            </a:r>
            <a:r>
              <a:rPr lang="en-US" altLang="zh-CN" sz="2400" b="1" kern="0" dirty="0">
                <a:solidFill>
                  <a:srgbClr val="333399"/>
                </a:solidFill>
                <a:latin typeface="Arial"/>
                <a:sym typeface="Symbol" pitchFamily="18" charset="2"/>
              </a:rPr>
              <a:t></a:t>
            </a:r>
            <a:r>
              <a:rPr lang="en-US" altLang="zh-CN" sz="2400" b="1" kern="0" dirty="0">
                <a:solidFill>
                  <a:srgbClr val="333399"/>
                </a:solidFill>
                <a:latin typeface="Arial"/>
                <a:ea typeface="幼圆"/>
              </a:rPr>
              <a:t>s</a:t>
            </a:r>
            <a:r>
              <a:rPr lang="zh-CN" altLang="en-US" sz="2400" b="1" kern="0" dirty="0">
                <a:solidFill>
                  <a:srgbClr val="333399"/>
                </a:solidFill>
                <a:latin typeface="Arial"/>
                <a:ea typeface="幼圆"/>
              </a:rPr>
              <a:t>。 应答信号</a:t>
            </a:r>
            <a:r>
              <a:rPr lang="en-US" altLang="zh-CN" sz="2400" b="1" kern="0" dirty="0">
                <a:solidFill>
                  <a:srgbClr val="FF0000"/>
                </a:solidFill>
                <a:latin typeface="Arial"/>
                <a:ea typeface="幼圆"/>
              </a:rPr>
              <a:t>         </a:t>
            </a:r>
            <a:r>
              <a:rPr lang="zh-CN" altLang="en-US" sz="2400" b="1" kern="0" dirty="0">
                <a:solidFill>
                  <a:srgbClr val="333399"/>
                </a:solidFill>
                <a:latin typeface="Arial"/>
                <a:ea typeface="幼圆"/>
              </a:rPr>
              <a:t>可与</a:t>
            </a:r>
            <a:r>
              <a:rPr lang="en-US" altLang="zh-CN" sz="2400" b="1" kern="0" dirty="0">
                <a:solidFill>
                  <a:srgbClr val="FF0000"/>
                </a:solidFill>
                <a:latin typeface="Arial"/>
                <a:ea typeface="幼圆"/>
              </a:rPr>
              <a:t>        </a:t>
            </a:r>
            <a:r>
              <a:rPr lang="zh-CN" altLang="en-US" sz="2400" b="1" kern="0" dirty="0">
                <a:solidFill>
                  <a:srgbClr val="333399"/>
                </a:solidFill>
                <a:latin typeface="Arial"/>
                <a:ea typeface="幼圆"/>
              </a:rPr>
              <a:t>信号作为</a:t>
            </a:r>
            <a:r>
              <a:rPr lang="zh-CN" altLang="en-US" sz="2400" b="1" kern="0" dirty="0">
                <a:solidFill>
                  <a:srgbClr val="0000FF"/>
                </a:solidFill>
                <a:latin typeface="Arial"/>
                <a:ea typeface="幼圆"/>
              </a:rPr>
              <a:t>一对应答联络信号</a:t>
            </a:r>
            <a:r>
              <a:rPr lang="zh-CN" altLang="en-US" sz="2400" b="1" kern="0" dirty="0">
                <a:solidFill>
                  <a:srgbClr val="333399"/>
                </a:solidFill>
                <a:latin typeface="Arial"/>
                <a:ea typeface="幼圆"/>
              </a:rPr>
              <a:t>，也可与</a:t>
            </a:r>
            <a:r>
              <a:rPr lang="en-US" altLang="zh-CN" sz="2400" b="1" kern="0" dirty="0">
                <a:solidFill>
                  <a:srgbClr val="FF0000"/>
                </a:solidFill>
                <a:latin typeface="Arial"/>
                <a:ea typeface="幼圆"/>
              </a:rPr>
              <a:t>BUSY</a:t>
            </a:r>
            <a:r>
              <a:rPr lang="zh-CN" altLang="en-US" sz="2400" b="1" kern="0" dirty="0">
                <a:solidFill>
                  <a:srgbClr val="0000FF"/>
                </a:solidFill>
                <a:latin typeface="Arial"/>
                <a:ea typeface="幼圆"/>
              </a:rPr>
              <a:t>为一对应答联络信号</a:t>
            </a:r>
            <a:r>
              <a:rPr lang="zh-CN" altLang="en-US" sz="2400" b="1" kern="0" dirty="0">
                <a:solidFill>
                  <a:srgbClr val="333399"/>
                </a:solidFill>
                <a:latin typeface="Arial"/>
                <a:ea typeface="幼圆"/>
              </a:rPr>
              <a:t>。</a:t>
            </a:r>
          </a:p>
        </p:txBody>
      </p:sp>
      <p:graphicFrame>
        <p:nvGraphicFramePr>
          <p:cNvPr id="3" name="对象 2"/>
          <p:cNvGraphicFramePr>
            <a:graphicFrameLocks noChangeAspect="1"/>
          </p:cNvGraphicFramePr>
          <p:nvPr>
            <p:extLst>
              <p:ext uri="{D42A27DB-BD31-4B8C-83A1-F6EECF244321}">
                <p14:modId xmlns:p14="http://schemas.microsoft.com/office/powerpoint/2010/main" val="1406489363"/>
              </p:ext>
            </p:extLst>
          </p:nvPr>
        </p:nvGraphicFramePr>
        <p:xfrm>
          <a:off x="835025" y="1919288"/>
          <a:ext cx="779463" cy="430212"/>
        </p:xfrm>
        <a:graphic>
          <a:graphicData uri="http://schemas.openxmlformats.org/presentationml/2006/ole">
            <mc:AlternateContent xmlns:mc="http://schemas.openxmlformats.org/markup-compatibility/2006">
              <mc:Choice xmlns:v="urn:schemas-microsoft-com:vml" Requires="v">
                <p:oleObj spid="_x0000_s302121" name="Equation" r:id="rId4" imgW="368140" imgH="203112" progId="Equation.DSMT4">
                  <p:embed/>
                </p:oleObj>
              </mc:Choice>
              <mc:Fallback>
                <p:oleObj name="Equation" r:id="rId4" imgW="368140" imgH="203112" progId="Equation.DSMT4">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5025" y="1919288"/>
                        <a:ext cx="779463" cy="430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 name="对象 3"/>
          <p:cNvGraphicFramePr>
            <a:graphicFrameLocks noChangeAspect="1"/>
          </p:cNvGraphicFramePr>
          <p:nvPr>
            <p:extLst>
              <p:ext uri="{D42A27DB-BD31-4B8C-83A1-F6EECF244321}">
                <p14:modId xmlns:p14="http://schemas.microsoft.com/office/powerpoint/2010/main" val="3622199473"/>
              </p:ext>
            </p:extLst>
          </p:nvPr>
        </p:nvGraphicFramePr>
        <p:xfrm>
          <a:off x="2220913" y="1890713"/>
          <a:ext cx="720725" cy="461962"/>
        </p:xfrm>
        <a:graphic>
          <a:graphicData uri="http://schemas.openxmlformats.org/presentationml/2006/ole">
            <mc:AlternateContent xmlns:mc="http://schemas.openxmlformats.org/markup-compatibility/2006">
              <mc:Choice xmlns:v="urn:schemas-microsoft-com:vml" Requires="v">
                <p:oleObj spid="_x0000_s302122" name="Equation" r:id="rId6" imgW="317225" imgH="203024" progId="Equation.DSMT4">
                  <p:embed/>
                </p:oleObj>
              </mc:Choice>
              <mc:Fallback>
                <p:oleObj name="Equation" r:id="rId6" imgW="317225" imgH="203024" progId="Equation.DSMT4">
                  <p:embed/>
                  <p:pic>
                    <p:nvPicPr>
                      <p:cNvPr id="0" name="Object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20913" y="1890713"/>
                        <a:ext cx="720725" cy="461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 name="对象 4"/>
          <p:cNvGraphicFramePr>
            <a:graphicFrameLocks noChangeAspect="1"/>
          </p:cNvGraphicFramePr>
          <p:nvPr>
            <p:extLst>
              <p:ext uri="{D42A27DB-BD31-4B8C-83A1-F6EECF244321}">
                <p14:modId xmlns:p14="http://schemas.microsoft.com/office/powerpoint/2010/main" val="3378566200"/>
              </p:ext>
            </p:extLst>
          </p:nvPr>
        </p:nvGraphicFramePr>
        <p:xfrm>
          <a:off x="4458494" y="1333540"/>
          <a:ext cx="720725" cy="461962"/>
        </p:xfrm>
        <a:graphic>
          <a:graphicData uri="http://schemas.openxmlformats.org/presentationml/2006/ole">
            <mc:AlternateContent xmlns:mc="http://schemas.openxmlformats.org/markup-compatibility/2006">
              <mc:Choice xmlns:v="urn:schemas-microsoft-com:vml" Requires="v">
                <p:oleObj spid="_x0000_s302123" name="Equation" r:id="rId8" imgW="317225" imgH="203024" progId="Equation.DSMT4">
                  <p:embed/>
                </p:oleObj>
              </mc:Choice>
              <mc:Fallback>
                <p:oleObj name="Equation" r:id="rId8" imgW="317225" imgH="203024" progId="Equation.DSMT4">
                  <p:embed/>
                  <p:pic>
                    <p:nvPicPr>
                      <p:cNvPr id="0" name="Object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58494" y="1333540"/>
                        <a:ext cx="720725" cy="461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447960058"/>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p:cNvSpPr>
            <a:spLocks noGrp="1" noChangeArrowheads="1"/>
          </p:cNvSpPr>
          <p:nvPr>
            <p:ph type="sldNum" sz="quarter" idx="11"/>
          </p:nvPr>
        </p:nvSpPr>
        <p:spPr>
          <a:ln/>
        </p:spPr>
        <p:txBody>
          <a:bodyPr/>
          <a:lstStyle/>
          <a:p>
            <a:pPr>
              <a:defRPr/>
            </a:pPr>
            <a:fld id="{C9B80F85-EEC1-431C-A36D-AEAF9637AA90}" type="slidenum">
              <a:rPr lang="zh-CN" altLang="en-US"/>
              <a:pPr>
                <a:defRPr/>
              </a:pPr>
              <a:t>88</a:t>
            </a:fld>
            <a:endParaRPr lang="en-US" altLang="zh-CN"/>
          </a:p>
        </p:txBody>
      </p:sp>
      <p:sp>
        <p:nvSpPr>
          <p:cNvPr id="150530" name="内容占位符 1"/>
          <p:cNvSpPr>
            <a:spLocks noGrp="1"/>
          </p:cNvSpPr>
          <p:nvPr>
            <p:ph/>
          </p:nvPr>
        </p:nvSpPr>
        <p:spPr>
          <a:xfrm>
            <a:off x="0" y="582613"/>
            <a:ext cx="9144000" cy="5410200"/>
          </a:xfrm>
        </p:spPr>
        <p:txBody>
          <a:bodyPr/>
          <a:lstStyle/>
          <a:p>
            <a:pPr marL="0" indent="0" algn="l">
              <a:lnSpc>
                <a:spcPct val="150000"/>
              </a:lnSpc>
              <a:spcBef>
                <a:spcPts val="0"/>
              </a:spcBef>
            </a:pPr>
            <a:r>
              <a:rPr lang="en-US" altLang="zh-CN" b="1" dirty="0" smtClean="0">
                <a:solidFill>
                  <a:srgbClr val="FF0000"/>
                </a:solidFill>
                <a:ea typeface="宋体" pitchFamily="2" charset="-122"/>
              </a:rPr>
              <a:t>        2</a:t>
            </a:r>
            <a:r>
              <a:rPr lang="zh-CN" altLang="en-US" b="1" dirty="0" smtClean="0">
                <a:solidFill>
                  <a:srgbClr val="FF0000"/>
                </a:solidFill>
              </a:rPr>
              <a:t>．字符代码及打印命令</a:t>
            </a:r>
            <a:endParaRPr lang="zh-CN" altLang="en-US" dirty="0" smtClean="0">
              <a:solidFill>
                <a:srgbClr val="FF0000"/>
              </a:solidFill>
            </a:endParaRPr>
          </a:p>
          <a:p>
            <a:pPr marL="0" indent="0" algn="l">
              <a:lnSpc>
                <a:spcPct val="150000"/>
              </a:lnSpc>
              <a:spcBef>
                <a:spcPts val="0"/>
              </a:spcBef>
            </a:pPr>
            <a:r>
              <a:rPr lang="zh-CN" altLang="en-US" dirty="0" smtClean="0"/>
              <a:t>        写入的全部代码共</a:t>
            </a:r>
            <a:r>
              <a:rPr lang="en-US" altLang="zh-CN" b="1" dirty="0" smtClean="0">
                <a:solidFill>
                  <a:srgbClr val="0000FF"/>
                </a:solidFill>
              </a:rPr>
              <a:t>256</a:t>
            </a:r>
            <a:r>
              <a:rPr lang="zh-CN" altLang="en-US" b="1" dirty="0" smtClean="0">
                <a:solidFill>
                  <a:srgbClr val="0000FF"/>
                </a:solidFill>
              </a:rPr>
              <a:t>个</a:t>
            </a:r>
            <a:r>
              <a:rPr lang="zh-CN" altLang="en-US" dirty="0" smtClean="0"/>
              <a:t>，其中</a:t>
            </a:r>
            <a:r>
              <a:rPr lang="en-US" altLang="zh-CN" b="1" dirty="0" smtClean="0">
                <a:solidFill>
                  <a:srgbClr val="0000FF"/>
                </a:solidFill>
              </a:rPr>
              <a:t>00H</a:t>
            </a:r>
            <a:r>
              <a:rPr lang="zh-CN" altLang="en-US" b="1" dirty="0" smtClean="0">
                <a:solidFill>
                  <a:srgbClr val="0000FF"/>
                </a:solidFill>
              </a:rPr>
              <a:t>无效</a:t>
            </a:r>
            <a:r>
              <a:rPr lang="zh-CN" altLang="en-US" dirty="0" smtClean="0"/>
              <a:t>。代码</a:t>
            </a:r>
            <a:r>
              <a:rPr lang="en-US" altLang="zh-CN" b="1" dirty="0" smtClean="0">
                <a:solidFill>
                  <a:srgbClr val="0000FF"/>
                </a:solidFill>
              </a:rPr>
              <a:t>01H</a:t>
            </a:r>
            <a:r>
              <a:rPr lang="en-US" altLang="zh-CN" dirty="0" smtClean="0">
                <a:solidFill>
                  <a:srgbClr val="0000FF"/>
                </a:solidFill>
              </a:rPr>
              <a:t>~</a:t>
            </a:r>
            <a:r>
              <a:rPr lang="en-US" altLang="zh-CN" b="1" dirty="0" smtClean="0">
                <a:solidFill>
                  <a:srgbClr val="0000FF"/>
                </a:solidFill>
              </a:rPr>
              <a:t>0FH</a:t>
            </a:r>
            <a:r>
              <a:rPr lang="zh-CN" altLang="en-US" dirty="0" smtClean="0"/>
              <a:t>为打印命令；代码</a:t>
            </a:r>
            <a:r>
              <a:rPr lang="en-US" altLang="zh-CN" b="1" dirty="0" smtClean="0">
                <a:solidFill>
                  <a:srgbClr val="0000FF"/>
                </a:solidFill>
              </a:rPr>
              <a:t>10H~1FH</a:t>
            </a:r>
            <a:r>
              <a:rPr lang="zh-CN" altLang="en-US" dirty="0" smtClean="0"/>
              <a:t>为用户自定义代码；代码</a:t>
            </a:r>
            <a:r>
              <a:rPr lang="en-US" altLang="zh-CN" b="1" dirty="0" smtClean="0">
                <a:solidFill>
                  <a:srgbClr val="0000FF"/>
                </a:solidFill>
              </a:rPr>
              <a:t>20H~7FH</a:t>
            </a:r>
            <a:r>
              <a:rPr lang="zh-CN" altLang="en-US" dirty="0" smtClean="0"/>
              <a:t>为标准</a:t>
            </a:r>
            <a:r>
              <a:rPr lang="en-US" altLang="zh-CN" dirty="0" smtClean="0"/>
              <a:t>ASCII</a:t>
            </a:r>
            <a:r>
              <a:rPr lang="zh-CN" altLang="en-US" dirty="0" smtClean="0"/>
              <a:t>代码；</a:t>
            </a:r>
            <a:r>
              <a:rPr lang="en-US" altLang="zh-CN" dirty="0" smtClean="0">
                <a:ea typeface="宋体" pitchFamily="2" charset="-122"/>
              </a:rPr>
              <a:t>TP</a:t>
            </a:r>
            <a:r>
              <a:rPr lang="en-US" altLang="zh-CN" dirty="0" smtClean="0">
                <a:ea typeface="宋体" pitchFamily="2" charset="-122"/>
                <a:sym typeface="Symbol" pitchFamily="18" charset="2"/>
              </a:rPr>
              <a:t></a:t>
            </a:r>
            <a:r>
              <a:rPr lang="en-US" altLang="zh-CN" dirty="0" smtClean="0">
                <a:ea typeface="宋体" pitchFamily="2" charset="-122"/>
              </a:rPr>
              <a:t>P-40A/16A</a:t>
            </a:r>
            <a:r>
              <a:rPr lang="zh-CN" altLang="en-US" dirty="0" smtClean="0"/>
              <a:t>可打印的</a:t>
            </a:r>
            <a:r>
              <a:rPr lang="zh-CN" altLang="en-US" b="1" dirty="0" smtClean="0">
                <a:solidFill>
                  <a:srgbClr val="0000FF"/>
                </a:solidFill>
              </a:rPr>
              <a:t>非</a:t>
            </a:r>
            <a:r>
              <a:rPr lang="en-US" altLang="zh-CN" b="1" dirty="0" smtClean="0">
                <a:solidFill>
                  <a:srgbClr val="0000FF"/>
                </a:solidFill>
              </a:rPr>
              <a:t>ASCII</a:t>
            </a:r>
            <a:r>
              <a:rPr lang="zh-CN" altLang="en-US" b="1" dirty="0" smtClean="0">
                <a:solidFill>
                  <a:srgbClr val="0000FF"/>
                </a:solidFill>
              </a:rPr>
              <a:t>代码如</a:t>
            </a:r>
            <a:r>
              <a:rPr lang="zh-CN" altLang="en-US" b="1" dirty="0" smtClean="0">
                <a:solidFill>
                  <a:srgbClr val="FF0000"/>
                </a:solidFill>
                <a:hlinkClick r:id="" action="ppaction://hlinkshowjump?jump=nextslide"/>
              </a:rPr>
              <a:t>图</a:t>
            </a:r>
            <a:r>
              <a:rPr lang="en-US" altLang="zh-CN" b="1" dirty="0" smtClean="0">
                <a:solidFill>
                  <a:srgbClr val="FF0000"/>
                </a:solidFill>
                <a:hlinkClick r:id="" action="ppaction://hlinkshowjump?jump=nextslide"/>
              </a:rPr>
              <a:t>13-22</a:t>
            </a:r>
            <a:r>
              <a:rPr lang="zh-CN" altLang="en-US" dirty="0" smtClean="0"/>
              <a:t>，代码</a:t>
            </a:r>
            <a:r>
              <a:rPr lang="en-US" altLang="zh-CN" b="1" dirty="0" smtClean="0">
                <a:solidFill>
                  <a:srgbClr val="FF0000"/>
                </a:solidFill>
              </a:rPr>
              <a:t>80H~FFH</a:t>
            </a:r>
            <a:r>
              <a:rPr lang="zh-CN" altLang="en-US" dirty="0" smtClean="0"/>
              <a:t>为非</a:t>
            </a:r>
            <a:r>
              <a:rPr lang="en-US" altLang="zh-CN" dirty="0" smtClean="0"/>
              <a:t>ASCII</a:t>
            </a:r>
            <a:r>
              <a:rPr lang="zh-CN" altLang="en-US" dirty="0" smtClean="0"/>
              <a:t>代码，包括少量汉字、希腊字母、块图图符和一些特殊字符。</a:t>
            </a:r>
          </a:p>
        </p:txBody>
      </p:sp>
    </p:spTree>
    <p:extLst>
      <p:ext uri="{BB962C8B-B14F-4D97-AF65-F5344CB8AC3E}">
        <p14:creationId xmlns:p14="http://schemas.microsoft.com/office/powerpoint/2010/main" val="360825247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0CFC9A48-3876-4D92-A3AA-42326A9616F8}" type="slidenum">
              <a:rPr lang="zh-CN" altLang="en-US"/>
              <a:pPr>
                <a:defRPr/>
              </a:pPr>
              <a:t>89</a:t>
            </a:fld>
            <a:endParaRPr lang="en-US" altLang="zh-CN"/>
          </a:p>
        </p:txBody>
      </p:sp>
      <p:sp>
        <p:nvSpPr>
          <p:cNvPr id="151563" name="Rectangle 11"/>
          <p:cNvSpPr>
            <a:spLocks noChangeArrowheads="1"/>
          </p:cNvSpPr>
          <p:nvPr/>
        </p:nvSpPr>
        <p:spPr bwMode="auto">
          <a:xfrm>
            <a:off x="1881411" y="5949950"/>
            <a:ext cx="583044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spcBef>
                <a:spcPct val="20000"/>
              </a:spcBef>
              <a:buClr>
                <a:schemeClr val="bg2"/>
              </a:buClr>
              <a:buSzPct val="75000"/>
              <a:buFont typeface="Wingdings" pitchFamily="2" charset="2"/>
              <a:buNone/>
            </a:pPr>
            <a:r>
              <a:rPr lang="zh-CN" altLang="en-US" sz="2000" b="1" dirty="0">
                <a:solidFill>
                  <a:srgbClr val="FF0000"/>
                </a:solidFill>
              </a:rPr>
              <a:t>图</a:t>
            </a:r>
            <a:r>
              <a:rPr lang="en-US" altLang="zh-CN" sz="2000" b="1" dirty="0" smtClean="0">
                <a:solidFill>
                  <a:srgbClr val="FF0000"/>
                </a:solidFill>
              </a:rPr>
              <a:t>13-22</a:t>
            </a:r>
            <a:r>
              <a:rPr lang="en-US" altLang="zh-CN" sz="2000" b="1" dirty="0" smtClean="0"/>
              <a:t>     </a:t>
            </a:r>
            <a:r>
              <a:rPr lang="en-US" altLang="zh-CN" sz="2000" b="1" dirty="0">
                <a:solidFill>
                  <a:srgbClr val="0000FF"/>
                </a:solidFill>
              </a:rPr>
              <a:t>TP</a:t>
            </a:r>
            <a:r>
              <a:rPr lang="zh-CN" altLang="en-US" sz="2000" b="1" dirty="0">
                <a:solidFill>
                  <a:srgbClr val="0000FF"/>
                </a:solidFill>
                <a:sym typeface="Symbol" pitchFamily="18" charset="2"/>
              </a:rPr>
              <a:t></a:t>
            </a:r>
            <a:r>
              <a:rPr lang="en-US" altLang="zh-CN" sz="2000" b="1" dirty="0">
                <a:solidFill>
                  <a:srgbClr val="0000FF"/>
                </a:solidFill>
              </a:rPr>
              <a:t>P-40A/16A</a:t>
            </a:r>
            <a:r>
              <a:rPr lang="zh-CN" altLang="en-US" sz="2000" b="1" dirty="0">
                <a:solidFill>
                  <a:srgbClr val="0000FF"/>
                </a:solidFill>
              </a:rPr>
              <a:t>可打印的非</a:t>
            </a:r>
            <a:r>
              <a:rPr lang="en-US" altLang="zh-CN" sz="2000" b="1" dirty="0">
                <a:solidFill>
                  <a:srgbClr val="0000FF"/>
                </a:solidFill>
              </a:rPr>
              <a:t>ASCII</a:t>
            </a:r>
            <a:r>
              <a:rPr lang="zh-CN" altLang="en-US" sz="2000" b="1" dirty="0">
                <a:solidFill>
                  <a:srgbClr val="0000FF"/>
                </a:solidFill>
              </a:rPr>
              <a:t>代码</a:t>
            </a:r>
          </a:p>
        </p:txBody>
      </p:sp>
      <p:pic>
        <p:nvPicPr>
          <p:cNvPr id="151564" name="Picture 12" descr="10-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636587"/>
            <a:ext cx="6773862" cy="5313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245352"/>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5C17CEA0-59BE-4DEC-AA4D-FC55EDBC754E}" type="slidenum">
              <a:rPr lang="zh-CN" altLang="en-US"/>
              <a:pPr>
                <a:defRPr/>
              </a:pPr>
              <a:t>90</a:t>
            </a:fld>
            <a:endParaRPr lang="en-US" altLang="zh-CN"/>
          </a:p>
        </p:txBody>
      </p:sp>
      <p:sp>
        <p:nvSpPr>
          <p:cNvPr id="152578" name="内容占位符 1"/>
          <p:cNvSpPr>
            <a:spLocks noGrp="1"/>
          </p:cNvSpPr>
          <p:nvPr>
            <p:ph/>
          </p:nvPr>
        </p:nvSpPr>
        <p:spPr>
          <a:xfrm>
            <a:off x="0" y="457200"/>
            <a:ext cx="8686800" cy="5410200"/>
          </a:xfrm>
        </p:spPr>
        <p:txBody>
          <a:bodyPr/>
          <a:lstStyle/>
          <a:p>
            <a:pPr>
              <a:lnSpc>
                <a:spcPct val="150000"/>
              </a:lnSpc>
            </a:pPr>
            <a:r>
              <a:rPr lang="zh-CN" altLang="en-US" b="1" dirty="0" smtClean="0">
                <a:solidFill>
                  <a:srgbClr val="FF0000"/>
                </a:solidFill>
              </a:rPr>
              <a:t>（</a:t>
            </a:r>
            <a:r>
              <a:rPr lang="en-US" altLang="zh-CN" b="1" dirty="0" smtClean="0">
                <a:solidFill>
                  <a:srgbClr val="FF0000"/>
                </a:solidFill>
                <a:ea typeface="宋体" pitchFamily="2" charset="-122"/>
              </a:rPr>
              <a:t>1</a:t>
            </a:r>
            <a:r>
              <a:rPr lang="zh-CN" altLang="en-US" b="1" dirty="0" smtClean="0">
                <a:solidFill>
                  <a:srgbClr val="FF0000"/>
                </a:solidFill>
              </a:rPr>
              <a:t>）字符代码</a:t>
            </a:r>
          </a:p>
          <a:p>
            <a:pPr>
              <a:lnSpc>
                <a:spcPct val="150000"/>
              </a:lnSpc>
            </a:pPr>
            <a:r>
              <a:rPr lang="zh-CN" altLang="en-US" dirty="0" smtClean="0"/>
              <a:t>全部字符代码为</a:t>
            </a:r>
            <a:r>
              <a:rPr lang="en-US" altLang="zh-CN" b="1" dirty="0" smtClean="0">
                <a:solidFill>
                  <a:srgbClr val="0000FF"/>
                </a:solidFill>
              </a:rPr>
              <a:t>10H~FFH</a:t>
            </a:r>
            <a:r>
              <a:rPr lang="zh-CN" altLang="en-US" dirty="0" smtClean="0"/>
              <a:t>，回车换行代码</a:t>
            </a:r>
            <a:r>
              <a:rPr lang="en-US" altLang="zh-CN" b="1" dirty="0" smtClean="0">
                <a:solidFill>
                  <a:srgbClr val="0000FF"/>
                </a:solidFill>
              </a:rPr>
              <a:t>0DH</a:t>
            </a:r>
            <a:r>
              <a:rPr lang="zh-CN" altLang="en-US" dirty="0" smtClean="0"/>
              <a:t>为字符串的结束符。当输入代码满</a:t>
            </a:r>
            <a:r>
              <a:rPr lang="en-US" altLang="zh-CN" dirty="0" smtClean="0"/>
              <a:t>40/16</a:t>
            </a:r>
            <a:r>
              <a:rPr lang="zh-CN" altLang="en-US" dirty="0" smtClean="0"/>
              <a:t>个时，打印机自动回车。举例如下。</a:t>
            </a:r>
          </a:p>
          <a:p>
            <a:pPr>
              <a:lnSpc>
                <a:spcPct val="150000"/>
              </a:lnSpc>
            </a:pPr>
            <a:r>
              <a:rPr lang="zh-CN" altLang="en-US" b="1" dirty="0" smtClean="0">
                <a:solidFill>
                  <a:srgbClr val="0000FF"/>
                </a:solidFill>
              </a:rPr>
              <a:t>① 打印“</a:t>
            </a:r>
            <a:r>
              <a:rPr lang="en-US" altLang="zh-CN" b="1" dirty="0" smtClean="0">
                <a:solidFill>
                  <a:srgbClr val="0000FF"/>
                </a:solidFill>
              </a:rPr>
              <a:t>$2356.73”</a:t>
            </a:r>
            <a:endParaRPr lang="zh-CN" altLang="en-US" b="1" dirty="0" smtClean="0">
              <a:solidFill>
                <a:srgbClr val="0000FF"/>
              </a:solidFill>
            </a:endParaRPr>
          </a:p>
          <a:p>
            <a:pPr>
              <a:lnSpc>
                <a:spcPct val="150000"/>
              </a:lnSpc>
            </a:pPr>
            <a:r>
              <a:rPr lang="zh-CN" altLang="en-US" dirty="0" smtClean="0"/>
              <a:t>单片机</a:t>
            </a:r>
            <a:r>
              <a:rPr lang="zh-CN" altLang="en-US" b="1" dirty="0" smtClean="0">
                <a:solidFill>
                  <a:srgbClr val="FF0000"/>
                </a:solidFill>
              </a:rPr>
              <a:t>输出的代码串</a:t>
            </a:r>
            <a:r>
              <a:rPr lang="zh-CN" altLang="en-US" dirty="0" smtClean="0"/>
              <a:t>为</a:t>
            </a:r>
            <a:r>
              <a:rPr lang="en-US" altLang="zh-CN" dirty="0" smtClean="0"/>
              <a:t>24H</a:t>
            </a:r>
            <a:r>
              <a:rPr lang="zh-CN" altLang="en-US" dirty="0" smtClean="0"/>
              <a:t>，</a:t>
            </a:r>
            <a:r>
              <a:rPr lang="en-US" altLang="zh-CN" dirty="0" smtClean="0"/>
              <a:t>32H</a:t>
            </a:r>
            <a:r>
              <a:rPr lang="zh-CN" altLang="en-US" dirty="0" smtClean="0"/>
              <a:t>，</a:t>
            </a:r>
            <a:r>
              <a:rPr lang="en-US" altLang="zh-CN" dirty="0" smtClean="0"/>
              <a:t>33H</a:t>
            </a:r>
            <a:r>
              <a:rPr lang="zh-CN" altLang="en-US" dirty="0" smtClean="0"/>
              <a:t>，</a:t>
            </a:r>
            <a:r>
              <a:rPr lang="en-US" altLang="zh-CN" dirty="0" smtClean="0"/>
              <a:t>35H</a:t>
            </a:r>
            <a:r>
              <a:rPr lang="zh-CN" altLang="en-US" dirty="0" smtClean="0"/>
              <a:t>，</a:t>
            </a:r>
            <a:r>
              <a:rPr lang="en-US" altLang="zh-CN" dirty="0" smtClean="0"/>
              <a:t>36H</a:t>
            </a:r>
            <a:r>
              <a:rPr lang="zh-CN" altLang="en-US" dirty="0" smtClean="0"/>
              <a:t>，</a:t>
            </a:r>
            <a:r>
              <a:rPr lang="en-US" altLang="zh-CN" dirty="0" smtClean="0"/>
              <a:t>2EH</a:t>
            </a:r>
            <a:r>
              <a:rPr lang="zh-CN" altLang="en-US" dirty="0" smtClean="0"/>
              <a:t>，</a:t>
            </a:r>
            <a:r>
              <a:rPr lang="en-US" altLang="zh-CN" dirty="0" smtClean="0"/>
              <a:t>37H</a:t>
            </a:r>
            <a:r>
              <a:rPr lang="zh-CN" altLang="en-US" dirty="0" smtClean="0"/>
              <a:t>，</a:t>
            </a:r>
            <a:r>
              <a:rPr lang="en-US" altLang="zh-CN" dirty="0" smtClean="0"/>
              <a:t>33H</a:t>
            </a:r>
            <a:r>
              <a:rPr lang="zh-CN" altLang="en-US" dirty="0" smtClean="0"/>
              <a:t>，</a:t>
            </a:r>
            <a:r>
              <a:rPr lang="en-US" altLang="zh-CN" dirty="0" smtClean="0"/>
              <a:t>0DH</a:t>
            </a:r>
            <a:r>
              <a:rPr lang="zh-CN" altLang="en-US" dirty="0" smtClean="0"/>
              <a:t>。</a:t>
            </a:r>
          </a:p>
          <a:p>
            <a:pPr>
              <a:lnSpc>
                <a:spcPct val="150000"/>
              </a:lnSpc>
            </a:pPr>
            <a:r>
              <a:rPr lang="zh-CN" altLang="en-US" b="1" dirty="0" smtClean="0">
                <a:solidFill>
                  <a:srgbClr val="0000FF"/>
                </a:solidFill>
              </a:rPr>
              <a:t>② 打印“</a:t>
            </a:r>
            <a:r>
              <a:rPr lang="en-US" altLang="zh-CN" b="1" dirty="0" smtClean="0">
                <a:solidFill>
                  <a:srgbClr val="0000FF"/>
                </a:solidFill>
              </a:rPr>
              <a:t>23.7</a:t>
            </a:r>
            <a:r>
              <a:rPr lang="en-US" altLang="zh-CN" dirty="0" smtClean="0"/>
              <a:t>cm</a:t>
            </a:r>
            <a:r>
              <a:rPr lang="en-US" altLang="zh-CN" baseline="30000" dirty="0" smtClean="0"/>
              <a:t>2</a:t>
            </a:r>
            <a:r>
              <a:rPr lang="zh-CN" altLang="en-US" b="1" dirty="0" smtClean="0">
                <a:solidFill>
                  <a:srgbClr val="0000FF"/>
                </a:solidFill>
              </a:rPr>
              <a:t>”</a:t>
            </a:r>
          </a:p>
          <a:p>
            <a:pPr>
              <a:lnSpc>
                <a:spcPct val="150000"/>
              </a:lnSpc>
            </a:pPr>
            <a:r>
              <a:rPr lang="zh-CN" altLang="en-US" dirty="0" smtClean="0"/>
              <a:t>单片机</a:t>
            </a:r>
            <a:r>
              <a:rPr lang="zh-CN" altLang="en-US" b="1" dirty="0" smtClean="0">
                <a:solidFill>
                  <a:srgbClr val="FF0000"/>
                </a:solidFill>
              </a:rPr>
              <a:t>输出的代码串</a:t>
            </a:r>
            <a:r>
              <a:rPr lang="zh-CN" altLang="en-US" dirty="0" smtClean="0"/>
              <a:t>为</a:t>
            </a:r>
            <a:r>
              <a:rPr lang="en-US" altLang="zh-CN" dirty="0" smtClean="0"/>
              <a:t>32H</a:t>
            </a:r>
            <a:r>
              <a:rPr lang="zh-CN" altLang="en-US" dirty="0" smtClean="0"/>
              <a:t>，</a:t>
            </a:r>
            <a:r>
              <a:rPr lang="en-US" altLang="zh-CN" dirty="0" smtClean="0"/>
              <a:t>33H</a:t>
            </a:r>
            <a:r>
              <a:rPr lang="zh-CN" altLang="en-US" dirty="0" smtClean="0"/>
              <a:t>，</a:t>
            </a:r>
            <a:r>
              <a:rPr lang="en-US" altLang="zh-CN" dirty="0" smtClean="0"/>
              <a:t>2EH</a:t>
            </a:r>
            <a:r>
              <a:rPr lang="zh-CN" altLang="en-US" dirty="0" smtClean="0"/>
              <a:t>，</a:t>
            </a:r>
            <a:r>
              <a:rPr lang="en-US" altLang="zh-CN" dirty="0" smtClean="0"/>
              <a:t>37H</a:t>
            </a:r>
            <a:r>
              <a:rPr lang="zh-CN" altLang="en-US" dirty="0" smtClean="0"/>
              <a:t>，</a:t>
            </a:r>
            <a:r>
              <a:rPr lang="en-US" altLang="zh-CN" dirty="0" smtClean="0"/>
              <a:t>63H</a:t>
            </a:r>
            <a:r>
              <a:rPr lang="zh-CN" altLang="en-US" dirty="0" smtClean="0"/>
              <a:t>，</a:t>
            </a:r>
            <a:r>
              <a:rPr lang="en-US" altLang="zh-CN" dirty="0" smtClean="0"/>
              <a:t>6DH</a:t>
            </a:r>
            <a:r>
              <a:rPr lang="zh-CN" altLang="en-US" dirty="0" smtClean="0"/>
              <a:t>，</a:t>
            </a:r>
            <a:r>
              <a:rPr lang="en-US" altLang="zh-CN" dirty="0" smtClean="0"/>
              <a:t>9CH</a:t>
            </a:r>
            <a:r>
              <a:rPr lang="zh-CN" altLang="en-US" dirty="0" smtClean="0"/>
              <a:t>，</a:t>
            </a:r>
            <a:r>
              <a:rPr lang="en-US" altLang="zh-CN" dirty="0" smtClean="0"/>
              <a:t>0DH</a:t>
            </a:r>
            <a:r>
              <a:rPr lang="zh-CN" altLang="en-US" dirty="0" smtClean="0"/>
              <a:t>。</a:t>
            </a:r>
          </a:p>
          <a:p>
            <a:pPr>
              <a:lnSpc>
                <a:spcPct val="150000"/>
              </a:lnSpc>
            </a:pPr>
            <a:endParaRPr lang="zh-CN" altLang="en-US" dirty="0" smtClean="0"/>
          </a:p>
          <a:p>
            <a:pPr>
              <a:lnSpc>
                <a:spcPct val="150000"/>
              </a:lnSpc>
            </a:pPr>
            <a:endParaRPr lang="zh-CN" altLang="en-US" dirty="0" smtClean="0"/>
          </a:p>
        </p:txBody>
      </p:sp>
    </p:spTree>
    <p:extLst>
      <p:ext uri="{BB962C8B-B14F-4D97-AF65-F5344CB8AC3E}">
        <p14:creationId xmlns:p14="http://schemas.microsoft.com/office/powerpoint/2010/main" val="1235395110"/>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6B5C4066-96F8-4382-8063-0174B53A301C}" type="slidenum">
              <a:rPr lang="zh-CN" altLang="en-US"/>
              <a:pPr>
                <a:defRPr/>
              </a:pPr>
              <a:t>91</a:t>
            </a:fld>
            <a:endParaRPr lang="en-US" altLang="zh-CN"/>
          </a:p>
        </p:txBody>
      </p:sp>
      <p:sp>
        <p:nvSpPr>
          <p:cNvPr id="153668" name="Rectangle 68"/>
          <p:cNvSpPr>
            <a:spLocks noChangeArrowheads="1"/>
          </p:cNvSpPr>
          <p:nvPr/>
        </p:nvSpPr>
        <p:spPr bwMode="auto">
          <a:xfrm>
            <a:off x="0" y="549275"/>
            <a:ext cx="91440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50000"/>
              </a:lnSpc>
            </a:pPr>
            <a:r>
              <a:rPr lang="zh-CN" altLang="en-US" sz="2400" b="1" dirty="0" smtClean="0">
                <a:solidFill>
                  <a:srgbClr val="FF0000"/>
                </a:solidFill>
              </a:rPr>
              <a:t>      （</a:t>
            </a:r>
            <a:r>
              <a:rPr lang="en-US" altLang="zh-CN" sz="2400" b="1" dirty="0">
                <a:solidFill>
                  <a:srgbClr val="FF0000"/>
                </a:solidFill>
              </a:rPr>
              <a:t>2</a:t>
            </a:r>
            <a:r>
              <a:rPr lang="zh-CN" altLang="en-US" sz="2400" b="1" dirty="0">
                <a:solidFill>
                  <a:srgbClr val="FF0000"/>
                </a:solidFill>
              </a:rPr>
              <a:t>）打印命令</a:t>
            </a:r>
            <a:endParaRPr lang="zh-CN" altLang="en-US" sz="2400" dirty="0">
              <a:solidFill>
                <a:srgbClr val="FF0000"/>
              </a:solidFill>
            </a:endParaRPr>
          </a:p>
          <a:p>
            <a:pPr algn="l">
              <a:lnSpc>
                <a:spcPct val="150000"/>
              </a:lnSpc>
            </a:pPr>
            <a:r>
              <a:rPr lang="zh-CN" altLang="en-US" sz="2400" dirty="0" smtClean="0"/>
              <a:t>        由</a:t>
            </a:r>
            <a:r>
              <a:rPr lang="zh-CN" altLang="en-US" sz="2400" dirty="0"/>
              <a:t>一个命令字和若干参数字节组成，</a:t>
            </a:r>
            <a:r>
              <a:rPr lang="zh-CN" altLang="en-US" sz="2400" b="1" dirty="0">
                <a:solidFill>
                  <a:srgbClr val="0000FF"/>
                </a:solidFill>
              </a:rPr>
              <a:t>表</a:t>
            </a:r>
            <a:r>
              <a:rPr lang="en-US" altLang="zh-CN" sz="2400" b="1" dirty="0" smtClean="0">
                <a:solidFill>
                  <a:srgbClr val="0000FF"/>
                </a:solidFill>
              </a:rPr>
              <a:t>13-5</a:t>
            </a:r>
            <a:r>
              <a:rPr lang="zh-CN" altLang="en-US" sz="2400" dirty="0" smtClean="0"/>
              <a:t>所</a:t>
            </a:r>
            <a:r>
              <a:rPr lang="zh-CN" altLang="en-US" sz="2400" dirty="0"/>
              <a:t>示为</a:t>
            </a:r>
            <a:r>
              <a:rPr lang="en-US" altLang="zh-CN" sz="2400" dirty="0"/>
              <a:t>TP</a:t>
            </a:r>
            <a:r>
              <a:rPr lang="en-US" altLang="zh-CN" sz="2400" dirty="0">
                <a:sym typeface="Symbol" pitchFamily="18" charset="2"/>
              </a:rPr>
              <a:t></a:t>
            </a:r>
            <a:r>
              <a:rPr lang="en-US" altLang="zh-CN" sz="2400" dirty="0"/>
              <a:t>P-40A/16A</a:t>
            </a:r>
            <a:r>
              <a:rPr lang="zh-CN" altLang="en-US" sz="2400" b="1" dirty="0">
                <a:solidFill>
                  <a:srgbClr val="0000FF"/>
                </a:solidFill>
              </a:rPr>
              <a:t>命令代码及功能</a:t>
            </a:r>
            <a:r>
              <a:rPr lang="zh-CN" altLang="en-US" sz="2400" dirty="0"/>
              <a:t>。有关打印命令的更详细说明，参见技术说明书。</a:t>
            </a:r>
          </a:p>
        </p:txBody>
      </p:sp>
      <p:pic>
        <p:nvPicPr>
          <p:cNvPr id="30310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900" y="2573338"/>
            <a:ext cx="9347200" cy="4030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186594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3"/>
          <p:cNvSpPr>
            <a:spLocks noGrp="1" noChangeArrowheads="1"/>
          </p:cNvSpPr>
          <p:nvPr>
            <p:ph type="sldNum" sz="quarter" idx="11"/>
          </p:nvPr>
        </p:nvSpPr>
        <p:spPr>
          <a:ln/>
        </p:spPr>
        <p:txBody>
          <a:bodyPr/>
          <a:lstStyle/>
          <a:p>
            <a:pPr>
              <a:defRPr/>
            </a:pPr>
            <a:fld id="{B114C492-11CA-40E2-9C98-92FCC1848DCD}" type="slidenum">
              <a:rPr lang="zh-CN" altLang="en-US"/>
              <a:pPr>
                <a:defRPr/>
              </a:pPr>
              <a:t>92</a:t>
            </a:fld>
            <a:endParaRPr lang="en-US" altLang="zh-CN"/>
          </a:p>
        </p:txBody>
      </p:sp>
      <p:sp>
        <p:nvSpPr>
          <p:cNvPr id="154626" name="内容占位符 1"/>
          <p:cNvSpPr>
            <a:spLocks noGrp="1"/>
          </p:cNvSpPr>
          <p:nvPr>
            <p:ph/>
          </p:nvPr>
        </p:nvSpPr>
        <p:spPr>
          <a:xfrm>
            <a:off x="0" y="457200"/>
            <a:ext cx="8748713" cy="5410200"/>
          </a:xfrm>
        </p:spPr>
        <p:txBody>
          <a:bodyPr/>
          <a:lstStyle/>
          <a:p>
            <a:pPr indent="14288">
              <a:lnSpc>
                <a:spcPct val="150000"/>
              </a:lnSpc>
            </a:pPr>
            <a:r>
              <a:rPr lang="en-US" altLang="zh-CN" b="1" dirty="0" smtClean="0">
                <a:solidFill>
                  <a:srgbClr val="FF0000"/>
                </a:solidFill>
                <a:ea typeface="宋体" pitchFamily="2" charset="-122"/>
              </a:rPr>
              <a:t>3</a:t>
            </a:r>
            <a:r>
              <a:rPr lang="zh-CN" altLang="en-US" b="1" dirty="0" smtClean="0">
                <a:solidFill>
                  <a:srgbClr val="FF0000"/>
                </a:solidFill>
              </a:rPr>
              <a:t>．</a:t>
            </a:r>
            <a:r>
              <a:rPr lang="en-US" altLang="zh-CN" b="1" dirty="0" smtClean="0">
                <a:solidFill>
                  <a:srgbClr val="FF0000"/>
                </a:solidFill>
                <a:ea typeface="宋体" pitchFamily="2" charset="-122"/>
              </a:rPr>
              <a:t>TP</a:t>
            </a:r>
            <a:r>
              <a:rPr lang="en-US" altLang="zh-CN" b="1" dirty="0" smtClean="0">
                <a:solidFill>
                  <a:srgbClr val="FF0000"/>
                </a:solidFill>
                <a:ea typeface="宋体" pitchFamily="2" charset="-122"/>
                <a:sym typeface="Symbol" pitchFamily="18" charset="2"/>
              </a:rPr>
              <a:t></a:t>
            </a:r>
            <a:r>
              <a:rPr lang="en-US" altLang="zh-CN" b="1" dirty="0" smtClean="0">
                <a:solidFill>
                  <a:srgbClr val="FF0000"/>
                </a:solidFill>
                <a:ea typeface="宋体" pitchFamily="2" charset="-122"/>
              </a:rPr>
              <a:t>P-40A/16A</a:t>
            </a:r>
            <a:r>
              <a:rPr lang="zh-CN" altLang="en-US" b="1" dirty="0" smtClean="0">
                <a:solidFill>
                  <a:srgbClr val="FF0000"/>
                </a:solidFill>
              </a:rPr>
              <a:t>与</a:t>
            </a:r>
            <a:r>
              <a:rPr lang="en-US" altLang="zh-CN" b="1" dirty="0" smtClean="0">
                <a:solidFill>
                  <a:srgbClr val="FF0000"/>
                </a:solidFill>
                <a:ea typeface="宋体" pitchFamily="2" charset="-122"/>
              </a:rPr>
              <a:t>AT89S51</a:t>
            </a:r>
            <a:r>
              <a:rPr lang="zh-CN" altLang="en-US" b="1" dirty="0" smtClean="0">
                <a:solidFill>
                  <a:srgbClr val="FF0000"/>
                </a:solidFill>
              </a:rPr>
              <a:t>单片机接口设计</a:t>
            </a:r>
            <a:endParaRPr lang="zh-CN" altLang="en-US" dirty="0" smtClean="0">
              <a:solidFill>
                <a:srgbClr val="FF0000"/>
              </a:solidFill>
            </a:endParaRPr>
          </a:p>
          <a:p>
            <a:pPr indent="14288">
              <a:lnSpc>
                <a:spcPct val="150000"/>
              </a:lnSpc>
            </a:pPr>
            <a:r>
              <a:rPr lang="zh-CN" altLang="en-US" dirty="0" smtClean="0"/>
              <a:t>	直接与</a:t>
            </a:r>
            <a:r>
              <a:rPr lang="en-US" altLang="zh-CN" dirty="0" smtClean="0">
                <a:ea typeface="宋体" pitchFamily="2" charset="-122"/>
              </a:rPr>
              <a:t>AT89S51</a:t>
            </a:r>
            <a:r>
              <a:rPr lang="zh-CN" altLang="en-US" dirty="0" smtClean="0"/>
              <a:t>相接。</a:t>
            </a:r>
            <a:r>
              <a:rPr lang="en-US" altLang="zh-CN" dirty="0" smtClean="0">
                <a:ea typeface="宋体" pitchFamily="2" charset="-122"/>
              </a:rPr>
              <a:t>TP</a:t>
            </a:r>
            <a:r>
              <a:rPr lang="en-US" altLang="zh-CN" dirty="0" smtClean="0">
                <a:ea typeface="宋体" pitchFamily="2" charset="-122"/>
                <a:sym typeface="Symbol" pitchFamily="18" charset="2"/>
              </a:rPr>
              <a:t></a:t>
            </a:r>
            <a:r>
              <a:rPr lang="en-US" altLang="zh-CN" dirty="0" smtClean="0">
                <a:ea typeface="宋体" pitchFamily="2" charset="-122"/>
              </a:rPr>
              <a:t>P-40A/16A</a:t>
            </a:r>
            <a:r>
              <a:rPr lang="zh-CN" altLang="en-US" dirty="0" smtClean="0"/>
              <a:t>没有读、写信号，只有握手线 </a:t>
            </a:r>
            <a:r>
              <a:rPr lang="en-US" altLang="zh-CN" dirty="0" smtClean="0"/>
              <a:t>        </a:t>
            </a:r>
            <a:r>
              <a:rPr lang="zh-CN" altLang="en-US" dirty="0" smtClean="0"/>
              <a:t>、</a:t>
            </a:r>
            <a:r>
              <a:rPr lang="en-US" altLang="zh-CN" dirty="0" smtClean="0">
                <a:ea typeface="宋体" pitchFamily="2" charset="-122"/>
              </a:rPr>
              <a:t>BUSY</a:t>
            </a:r>
            <a:r>
              <a:rPr lang="zh-CN" altLang="en-US" dirty="0" smtClean="0"/>
              <a:t>（或 </a:t>
            </a:r>
            <a:r>
              <a:rPr lang="en-US" altLang="zh-CN" dirty="0" smtClean="0"/>
              <a:t>        </a:t>
            </a:r>
            <a:r>
              <a:rPr lang="zh-CN" altLang="en-US" dirty="0" smtClean="0"/>
              <a:t>），接口电路如</a:t>
            </a:r>
            <a:r>
              <a:rPr lang="zh-CN" altLang="en-US" b="1" dirty="0" smtClean="0">
                <a:solidFill>
                  <a:srgbClr val="0000FF"/>
                </a:solidFill>
              </a:rPr>
              <a:t>图</a:t>
            </a:r>
            <a:r>
              <a:rPr lang="en-US" altLang="zh-CN" b="1" dirty="0" smtClean="0">
                <a:solidFill>
                  <a:srgbClr val="0000FF"/>
                </a:solidFill>
                <a:ea typeface="宋体" pitchFamily="2" charset="-122"/>
              </a:rPr>
              <a:t>13-24</a:t>
            </a:r>
            <a:r>
              <a:rPr lang="zh-CN" altLang="en-US" b="1" dirty="0" smtClean="0">
                <a:ea typeface="宋体" pitchFamily="2" charset="-122"/>
              </a:rPr>
              <a:t>所示</a:t>
            </a:r>
            <a:r>
              <a:rPr lang="zh-CN" altLang="en-US" dirty="0" smtClean="0"/>
              <a:t>。</a:t>
            </a:r>
            <a:endParaRPr lang="en-US" altLang="zh-CN" dirty="0" smtClean="0"/>
          </a:p>
          <a:p>
            <a:pPr indent="14288">
              <a:lnSpc>
                <a:spcPct val="150000"/>
              </a:lnSpc>
            </a:pPr>
            <a:endParaRPr lang="en-US" altLang="zh-CN" dirty="0" smtClean="0"/>
          </a:p>
          <a:p>
            <a:pPr indent="14288">
              <a:lnSpc>
                <a:spcPct val="150000"/>
              </a:lnSpc>
            </a:pPr>
            <a:endParaRPr lang="en-US" altLang="zh-CN" dirty="0" smtClean="0"/>
          </a:p>
          <a:p>
            <a:pPr indent="14288">
              <a:lnSpc>
                <a:spcPct val="150000"/>
              </a:lnSpc>
            </a:pPr>
            <a:endParaRPr lang="en-US" altLang="zh-CN" dirty="0" smtClean="0"/>
          </a:p>
          <a:p>
            <a:pPr indent="14288">
              <a:lnSpc>
                <a:spcPct val="150000"/>
              </a:lnSpc>
            </a:pPr>
            <a:endParaRPr lang="en-US" altLang="zh-CN" dirty="0" smtClean="0"/>
          </a:p>
          <a:p>
            <a:pPr indent="14288">
              <a:lnSpc>
                <a:spcPct val="150000"/>
              </a:lnSpc>
            </a:pPr>
            <a:endParaRPr lang="en-US" altLang="zh-CN" dirty="0" smtClean="0"/>
          </a:p>
          <a:p>
            <a:pPr indent="14288">
              <a:lnSpc>
                <a:spcPct val="150000"/>
              </a:lnSpc>
            </a:pPr>
            <a:r>
              <a:rPr lang="zh-CN" altLang="en-US" sz="2000" dirty="0" smtClean="0">
                <a:solidFill>
                  <a:srgbClr val="FF0000"/>
                </a:solidFill>
              </a:rPr>
              <a:t>          </a:t>
            </a:r>
          </a:p>
          <a:p>
            <a:pPr indent="14288">
              <a:lnSpc>
                <a:spcPct val="150000"/>
              </a:lnSpc>
            </a:pPr>
            <a:r>
              <a:rPr lang="zh-CN" altLang="en-US" sz="2000" dirty="0" smtClean="0">
                <a:solidFill>
                  <a:srgbClr val="FF0000"/>
                </a:solidFill>
              </a:rPr>
              <a:t>               </a:t>
            </a:r>
            <a:endParaRPr lang="zh-CN" altLang="en-US" sz="2000" b="1" dirty="0" smtClean="0">
              <a:solidFill>
                <a:srgbClr val="0000FF"/>
              </a:solidFill>
            </a:endParaRPr>
          </a:p>
        </p:txBody>
      </p:sp>
      <p:pic>
        <p:nvPicPr>
          <p:cNvPr id="154635" name="Picture 11" descr="10-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2317750"/>
            <a:ext cx="4679950" cy="352425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54636" name="Object 12"/>
          <p:cNvGraphicFramePr>
            <a:graphicFrameLocks noChangeAspect="1"/>
          </p:cNvGraphicFramePr>
          <p:nvPr>
            <p:extLst>
              <p:ext uri="{D42A27DB-BD31-4B8C-83A1-F6EECF244321}">
                <p14:modId xmlns:p14="http://schemas.microsoft.com/office/powerpoint/2010/main" val="1868360934"/>
              </p:ext>
            </p:extLst>
          </p:nvPr>
        </p:nvGraphicFramePr>
        <p:xfrm>
          <a:off x="4622800" y="1785938"/>
          <a:ext cx="725488" cy="403225"/>
        </p:xfrm>
        <a:graphic>
          <a:graphicData uri="http://schemas.openxmlformats.org/presentationml/2006/ole">
            <mc:AlternateContent xmlns:mc="http://schemas.openxmlformats.org/markup-compatibility/2006">
              <mc:Choice xmlns:v="urn:schemas-microsoft-com:vml" Requires="v">
                <p:oleObj spid="_x0000_s294948" name="Equation" r:id="rId4" imgW="342720" imgH="190440" progId="Equation.DSMT4">
                  <p:embed/>
                </p:oleObj>
              </mc:Choice>
              <mc:Fallback>
                <p:oleObj name="Equation" r:id="rId4" imgW="342720" imgH="190440" progId="Equation.DSMT4">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22800" y="1785938"/>
                        <a:ext cx="725488" cy="403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4637" name="Object 13"/>
          <p:cNvGraphicFramePr>
            <a:graphicFrameLocks noChangeAspect="1"/>
          </p:cNvGraphicFramePr>
          <p:nvPr>
            <p:extLst>
              <p:ext uri="{D42A27DB-BD31-4B8C-83A1-F6EECF244321}">
                <p14:modId xmlns:p14="http://schemas.microsoft.com/office/powerpoint/2010/main" val="2798026987"/>
              </p:ext>
            </p:extLst>
          </p:nvPr>
        </p:nvGraphicFramePr>
        <p:xfrm>
          <a:off x="2074863" y="1773238"/>
          <a:ext cx="671512" cy="430212"/>
        </p:xfrm>
        <a:graphic>
          <a:graphicData uri="http://schemas.openxmlformats.org/presentationml/2006/ole">
            <mc:AlternateContent xmlns:mc="http://schemas.openxmlformats.org/markup-compatibility/2006">
              <mc:Choice xmlns:v="urn:schemas-microsoft-com:vml" Requires="v">
                <p:oleObj spid="_x0000_s294949" name="Equation" r:id="rId6" imgW="317160" imgH="203040" progId="Equation.DSMT4">
                  <p:embed/>
                </p:oleObj>
              </mc:Choice>
              <mc:Fallback>
                <p:oleObj name="Equation" r:id="rId6" imgW="317160" imgH="203040" progId="Equation.DSMT4">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74863" y="1773238"/>
                        <a:ext cx="671512" cy="430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54638" name="Rectangle 14"/>
          <p:cNvSpPr>
            <a:spLocks noChangeArrowheads="1"/>
          </p:cNvSpPr>
          <p:nvPr/>
        </p:nvSpPr>
        <p:spPr bwMode="auto">
          <a:xfrm>
            <a:off x="1197073" y="5883245"/>
            <a:ext cx="696575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000" dirty="0">
                <a:solidFill>
                  <a:srgbClr val="FF0000"/>
                </a:solidFill>
              </a:rPr>
              <a:t>图</a:t>
            </a:r>
            <a:r>
              <a:rPr lang="pt-BR" altLang="zh-CN" sz="2000" dirty="0" smtClean="0">
                <a:solidFill>
                  <a:srgbClr val="FF0000"/>
                </a:solidFill>
              </a:rPr>
              <a:t>1</a:t>
            </a:r>
            <a:r>
              <a:rPr lang="en-US" altLang="zh-CN" sz="2000" dirty="0" smtClean="0">
                <a:solidFill>
                  <a:srgbClr val="FF0000"/>
                </a:solidFill>
              </a:rPr>
              <a:t>3</a:t>
            </a:r>
            <a:r>
              <a:rPr lang="pt-BR" altLang="zh-CN" sz="2000" dirty="0" smtClean="0">
                <a:solidFill>
                  <a:srgbClr val="FF0000"/>
                </a:solidFill>
              </a:rPr>
              <a:t>-2</a:t>
            </a:r>
            <a:r>
              <a:rPr lang="en-US" altLang="zh-CN" sz="2000" dirty="0" smtClean="0">
                <a:solidFill>
                  <a:srgbClr val="FF0000"/>
                </a:solidFill>
              </a:rPr>
              <a:t>4</a:t>
            </a:r>
            <a:r>
              <a:rPr lang="pt-BR" altLang="zh-CN" sz="2000" dirty="0" smtClean="0">
                <a:solidFill>
                  <a:srgbClr val="0000FF"/>
                </a:solidFill>
              </a:rPr>
              <a:t>  </a:t>
            </a:r>
            <a:r>
              <a:rPr lang="pt-BR" altLang="zh-CN" sz="2000" dirty="0">
                <a:solidFill>
                  <a:srgbClr val="0000FF"/>
                </a:solidFill>
              </a:rPr>
              <a:t>TP</a:t>
            </a:r>
            <a:r>
              <a:rPr lang="en-US" altLang="zh-CN" sz="2000" dirty="0">
                <a:solidFill>
                  <a:srgbClr val="0000FF"/>
                </a:solidFill>
                <a:sym typeface="Symbol" pitchFamily="18" charset="2"/>
              </a:rPr>
              <a:t></a:t>
            </a:r>
            <a:r>
              <a:rPr lang="pt-BR" altLang="zh-CN" sz="2000" dirty="0">
                <a:solidFill>
                  <a:srgbClr val="0000FF"/>
                </a:solidFill>
              </a:rPr>
              <a:t>P-40A/16A</a:t>
            </a:r>
            <a:r>
              <a:rPr lang="zh-CN" altLang="en-US" sz="2000" dirty="0">
                <a:solidFill>
                  <a:srgbClr val="0000FF"/>
                </a:solidFill>
              </a:rPr>
              <a:t>与</a:t>
            </a:r>
            <a:r>
              <a:rPr lang="pt-BR" altLang="zh-CN" sz="2000" dirty="0">
                <a:solidFill>
                  <a:srgbClr val="0000FF"/>
                </a:solidFill>
              </a:rPr>
              <a:t>AT89S51</a:t>
            </a:r>
            <a:r>
              <a:rPr lang="zh-CN" altLang="en-US" sz="2000" dirty="0">
                <a:solidFill>
                  <a:srgbClr val="0000FF"/>
                </a:solidFill>
              </a:rPr>
              <a:t>单片机数据总线的接口</a:t>
            </a:r>
          </a:p>
        </p:txBody>
      </p:sp>
    </p:spTree>
    <p:extLst>
      <p:ext uri="{BB962C8B-B14F-4D97-AF65-F5344CB8AC3E}">
        <p14:creationId xmlns:p14="http://schemas.microsoft.com/office/powerpoint/2010/main" val="211900092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a:spLocks noGrp="1" noChangeArrowheads="1"/>
          </p:cNvSpPr>
          <p:nvPr>
            <p:ph type="sldNum" sz="quarter" idx="11"/>
          </p:nvPr>
        </p:nvSpPr>
        <p:spPr>
          <a:ln/>
        </p:spPr>
        <p:txBody>
          <a:bodyPr/>
          <a:lstStyle/>
          <a:p>
            <a:pPr>
              <a:defRPr/>
            </a:pPr>
            <a:fld id="{EDA7D01F-7BC1-4801-81C0-4856B509B30A}" type="slidenum">
              <a:rPr lang="zh-CN" altLang="en-US"/>
              <a:pPr>
                <a:defRPr/>
              </a:pPr>
              <a:t>93</a:t>
            </a:fld>
            <a:endParaRPr lang="en-US" altLang="zh-CN"/>
          </a:p>
        </p:txBody>
      </p:sp>
      <p:sp>
        <p:nvSpPr>
          <p:cNvPr id="155650" name="内容占位符 1"/>
          <p:cNvSpPr>
            <a:spLocks noGrp="1"/>
          </p:cNvSpPr>
          <p:nvPr>
            <p:ph/>
          </p:nvPr>
        </p:nvSpPr>
        <p:spPr>
          <a:xfrm>
            <a:off x="250824" y="620713"/>
            <a:ext cx="8893175" cy="5410200"/>
          </a:xfrm>
        </p:spPr>
        <p:txBody>
          <a:bodyPr/>
          <a:lstStyle/>
          <a:p>
            <a:pPr>
              <a:lnSpc>
                <a:spcPct val="150000"/>
              </a:lnSpc>
            </a:pPr>
            <a:r>
              <a:rPr lang="zh-CN" altLang="en-US" dirty="0" smtClean="0"/>
              <a:t>单片机用一条地址线（</a:t>
            </a:r>
            <a:r>
              <a:rPr lang="zh-CN" altLang="en-US" b="1" dirty="0" smtClean="0">
                <a:solidFill>
                  <a:srgbClr val="FF0000"/>
                </a:solidFill>
                <a:hlinkClick r:id="" action="ppaction://hlinkshowjump?jump=previousslide"/>
              </a:rPr>
              <a:t>图</a:t>
            </a:r>
            <a:r>
              <a:rPr lang="en-US" altLang="zh-CN" b="1" dirty="0" smtClean="0">
                <a:solidFill>
                  <a:srgbClr val="FF0000"/>
                </a:solidFill>
                <a:hlinkClick r:id="" action="ppaction://hlinkshowjump?jump=previousslide"/>
              </a:rPr>
              <a:t>13-24</a:t>
            </a:r>
            <a:r>
              <a:rPr lang="zh-CN" altLang="en-US" dirty="0" smtClean="0"/>
              <a:t>中使用</a:t>
            </a:r>
            <a:r>
              <a:rPr lang="en-US" altLang="zh-CN" b="1" dirty="0" smtClean="0">
                <a:solidFill>
                  <a:srgbClr val="FF0000"/>
                </a:solidFill>
              </a:rPr>
              <a:t>P2.7</a:t>
            </a:r>
            <a:r>
              <a:rPr lang="zh-CN" altLang="en-US" dirty="0" smtClean="0"/>
              <a:t>，即</a:t>
            </a:r>
            <a:r>
              <a:rPr lang="en-US" altLang="zh-CN" b="1" dirty="0" smtClean="0">
                <a:solidFill>
                  <a:srgbClr val="FF0000"/>
                </a:solidFill>
              </a:rPr>
              <a:t>A15</a:t>
            </a:r>
            <a:r>
              <a:rPr lang="zh-CN" altLang="en-US" dirty="0" smtClean="0"/>
              <a:t>）来控制写选通信号</a:t>
            </a:r>
            <a:r>
              <a:rPr lang="en-US" altLang="zh-CN" dirty="0" smtClean="0"/>
              <a:t>           </a:t>
            </a:r>
            <a:r>
              <a:rPr lang="zh-CN" altLang="en-US" dirty="0" smtClean="0"/>
              <a:t>和读取</a:t>
            </a:r>
            <a:r>
              <a:rPr lang="en-US" altLang="zh-CN" dirty="0" smtClean="0">
                <a:solidFill>
                  <a:srgbClr val="FF0000"/>
                </a:solidFill>
              </a:rPr>
              <a:t>BUSY</a:t>
            </a:r>
            <a:r>
              <a:rPr lang="zh-CN" altLang="en-US" dirty="0" smtClean="0"/>
              <a:t>状态。</a:t>
            </a:r>
          </a:p>
          <a:p>
            <a:pPr>
              <a:lnSpc>
                <a:spcPct val="150000"/>
              </a:lnSpc>
            </a:pPr>
            <a:r>
              <a:rPr lang="zh-CN" altLang="en-US" b="1" dirty="0" smtClean="0">
                <a:solidFill>
                  <a:srgbClr val="0000FF"/>
                </a:solidFill>
                <a:hlinkClick r:id="" action="ppaction://hlinkshowjump?jump=nextslide"/>
              </a:rPr>
              <a:t>图</a:t>
            </a:r>
            <a:r>
              <a:rPr lang="en-US" altLang="zh-CN" b="1" dirty="0" smtClean="0">
                <a:solidFill>
                  <a:srgbClr val="0000FF"/>
                </a:solidFill>
                <a:hlinkClick r:id="" action="ppaction://hlinkshowjump?jump=nextslide"/>
              </a:rPr>
              <a:t>13-25</a:t>
            </a:r>
            <a:r>
              <a:rPr lang="zh-CN" altLang="en-US" dirty="0" smtClean="0"/>
              <a:t>为通过扩展的</a:t>
            </a:r>
            <a:r>
              <a:rPr lang="en-US" altLang="zh-CN" b="1" dirty="0" smtClean="0">
                <a:solidFill>
                  <a:srgbClr val="FF0000"/>
                </a:solidFill>
              </a:rPr>
              <a:t>82C55</a:t>
            </a:r>
            <a:r>
              <a:rPr lang="zh-CN" altLang="en-US" b="1" dirty="0" smtClean="0">
                <a:solidFill>
                  <a:srgbClr val="0000FF"/>
                </a:solidFill>
              </a:rPr>
              <a:t>连接的打印机接口电路</a:t>
            </a:r>
            <a:r>
              <a:rPr lang="zh-CN" altLang="en-US" dirty="0" smtClean="0"/>
              <a:t>。采用查询法，即通过读与</a:t>
            </a:r>
            <a:r>
              <a:rPr lang="en-US" altLang="zh-CN" dirty="0" smtClean="0"/>
              <a:t>82C55</a:t>
            </a:r>
            <a:r>
              <a:rPr lang="zh-CN" altLang="en-US" dirty="0" smtClean="0"/>
              <a:t>的</a:t>
            </a:r>
            <a:r>
              <a:rPr lang="en-US" altLang="zh-CN" dirty="0" smtClean="0"/>
              <a:t>PC0</a:t>
            </a:r>
            <a:r>
              <a:rPr lang="zh-CN" altLang="en-US" dirty="0" smtClean="0"/>
              <a:t>脚的相连的</a:t>
            </a:r>
            <a:r>
              <a:rPr lang="en-US" altLang="zh-CN" dirty="0" smtClean="0">
                <a:ea typeface="宋体" pitchFamily="2" charset="-122"/>
              </a:rPr>
              <a:t>BUSY</a:t>
            </a:r>
            <a:r>
              <a:rPr lang="zh-CN" altLang="en-US" dirty="0" smtClean="0"/>
              <a:t>状态，来判断送给打印机的一个字节的数据是否处理完毕。也可用中断法（</a:t>
            </a:r>
            <a:r>
              <a:rPr lang="en-US" altLang="zh-CN" dirty="0" smtClean="0"/>
              <a:t>BUSY</a:t>
            </a:r>
            <a:r>
              <a:rPr lang="zh-CN" altLang="en-US" dirty="0" smtClean="0"/>
              <a:t>直接与单片机的</a:t>
            </a:r>
            <a:r>
              <a:rPr lang="en-US" altLang="zh-CN" dirty="0" smtClean="0"/>
              <a:t>           </a:t>
            </a:r>
            <a:r>
              <a:rPr lang="zh-CN" altLang="en-US" dirty="0" smtClean="0"/>
              <a:t>脚相连）</a:t>
            </a:r>
            <a:endParaRPr lang="en-US" altLang="zh-CN" dirty="0" smtClean="0"/>
          </a:p>
          <a:p>
            <a:pPr>
              <a:lnSpc>
                <a:spcPct val="150000"/>
              </a:lnSpc>
            </a:pPr>
            <a:endParaRPr lang="en-US" altLang="zh-CN" dirty="0" smtClean="0"/>
          </a:p>
          <a:p>
            <a:pPr>
              <a:lnSpc>
                <a:spcPct val="150000"/>
              </a:lnSpc>
            </a:pPr>
            <a:endParaRPr lang="zh-CN" altLang="en-US" dirty="0" smtClean="0"/>
          </a:p>
          <a:p>
            <a:pPr>
              <a:lnSpc>
                <a:spcPct val="150000"/>
              </a:lnSpc>
            </a:pPr>
            <a:r>
              <a:rPr lang="zh-CN" altLang="en-US" dirty="0" smtClean="0"/>
              <a:t> </a:t>
            </a:r>
          </a:p>
          <a:p>
            <a:pPr>
              <a:lnSpc>
                <a:spcPct val="150000"/>
              </a:lnSpc>
            </a:pPr>
            <a:endParaRPr lang="zh-CN" altLang="en-US" dirty="0" smtClean="0"/>
          </a:p>
        </p:txBody>
      </p:sp>
      <p:graphicFrame>
        <p:nvGraphicFramePr>
          <p:cNvPr id="155658" name="Object 10"/>
          <p:cNvGraphicFramePr>
            <a:graphicFrameLocks noChangeAspect="1"/>
          </p:cNvGraphicFramePr>
          <p:nvPr>
            <p:extLst>
              <p:ext uri="{D42A27DB-BD31-4B8C-83A1-F6EECF244321}">
                <p14:modId xmlns:p14="http://schemas.microsoft.com/office/powerpoint/2010/main" val="854340555"/>
              </p:ext>
            </p:extLst>
          </p:nvPr>
        </p:nvGraphicFramePr>
        <p:xfrm>
          <a:off x="2698750" y="1325563"/>
          <a:ext cx="671513" cy="430212"/>
        </p:xfrm>
        <a:graphic>
          <a:graphicData uri="http://schemas.openxmlformats.org/presentationml/2006/ole">
            <mc:AlternateContent xmlns:mc="http://schemas.openxmlformats.org/markup-compatibility/2006">
              <mc:Choice xmlns:v="urn:schemas-microsoft-com:vml" Requires="v">
                <p:oleObj spid="_x0000_s295972" name="Equation" r:id="rId3" imgW="317160" imgH="203040" progId="Equation.DSMT4">
                  <p:embed/>
                </p:oleObj>
              </mc:Choice>
              <mc:Fallback>
                <p:oleObj name="Equation" r:id="rId3" imgW="317160" imgH="20304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8750" y="1325563"/>
                        <a:ext cx="671513" cy="430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155659" name="Object 11"/>
          <p:cNvGraphicFramePr>
            <a:graphicFrameLocks noChangeAspect="1"/>
          </p:cNvGraphicFramePr>
          <p:nvPr>
            <p:extLst>
              <p:ext uri="{D42A27DB-BD31-4B8C-83A1-F6EECF244321}">
                <p14:modId xmlns:p14="http://schemas.microsoft.com/office/powerpoint/2010/main" val="3430464381"/>
              </p:ext>
            </p:extLst>
          </p:nvPr>
        </p:nvGraphicFramePr>
        <p:xfrm>
          <a:off x="4427538" y="3563938"/>
          <a:ext cx="779462" cy="430212"/>
        </p:xfrm>
        <a:graphic>
          <a:graphicData uri="http://schemas.openxmlformats.org/presentationml/2006/ole">
            <mc:AlternateContent xmlns:mc="http://schemas.openxmlformats.org/markup-compatibility/2006">
              <mc:Choice xmlns:v="urn:schemas-microsoft-com:vml" Requires="v">
                <p:oleObj spid="_x0000_s295973" name="Equation" r:id="rId5" imgW="368280" imgH="203040" progId="Equation.DSMT4">
                  <p:embed/>
                </p:oleObj>
              </mc:Choice>
              <mc:Fallback>
                <p:oleObj name="Equation" r:id="rId5" imgW="368280" imgH="2030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7538" y="3563938"/>
                        <a:ext cx="779462" cy="430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415344139"/>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a:spLocks noGrp="1" noChangeArrowheads="1"/>
          </p:cNvSpPr>
          <p:nvPr>
            <p:ph type="sldNum" sz="quarter" idx="11"/>
          </p:nvPr>
        </p:nvSpPr>
        <p:spPr>
          <a:ln/>
        </p:spPr>
        <p:txBody>
          <a:bodyPr/>
          <a:lstStyle/>
          <a:p>
            <a:pPr>
              <a:defRPr/>
            </a:pPr>
            <a:fld id="{04F5650C-EF3B-4322-9243-B515925AAC0D}" type="slidenum">
              <a:rPr lang="zh-CN" altLang="en-US"/>
              <a:pPr>
                <a:defRPr/>
              </a:pPr>
              <a:t>94</a:t>
            </a:fld>
            <a:endParaRPr lang="en-US" altLang="zh-CN"/>
          </a:p>
        </p:txBody>
      </p:sp>
      <p:sp>
        <p:nvSpPr>
          <p:cNvPr id="156683" name="Rectangle 11"/>
          <p:cNvSpPr>
            <a:spLocks noChangeArrowheads="1"/>
          </p:cNvSpPr>
          <p:nvPr/>
        </p:nvSpPr>
        <p:spPr bwMode="auto">
          <a:xfrm>
            <a:off x="1525412" y="5445125"/>
            <a:ext cx="671388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spcBef>
                <a:spcPct val="20000"/>
              </a:spcBef>
              <a:buClr>
                <a:schemeClr val="bg2"/>
              </a:buClr>
              <a:buSzPct val="75000"/>
              <a:buFont typeface="Wingdings" pitchFamily="2" charset="2"/>
              <a:buNone/>
            </a:pPr>
            <a:r>
              <a:rPr lang="zh-CN" altLang="en-US" sz="2000" b="1" dirty="0">
                <a:solidFill>
                  <a:srgbClr val="FF0000"/>
                </a:solidFill>
              </a:rPr>
              <a:t>图</a:t>
            </a:r>
            <a:r>
              <a:rPr lang="pt-BR" altLang="zh-CN" sz="2000" b="1" dirty="0" smtClean="0">
                <a:solidFill>
                  <a:srgbClr val="FF0000"/>
                </a:solidFill>
              </a:rPr>
              <a:t>1</a:t>
            </a:r>
            <a:r>
              <a:rPr lang="en-US" altLang="zh-CN" sz="2000" b="1" dirty="0" smtClean="0">
                <a:solidFill>
                  <a:srgbClr val="FF0000"/>
                </a:solidFill>
              </a:rPr>
              <a:t>3</a:t>
            </a:r>
            <a:r>
              <a:rPr lang="pt-BR" altLang="zh-CN" sz="2000" b="1" dirty="0" smtClean="0">
                <a:solidFill>
                  <a:srgbClr val="FF0000"/>
                </a:solidFill>
              </a:rPr>
              <a:t>-2</a:t>
            </a:r>
            <a:r>
              <a:rPr lang="en-US" altLang="zh-CN" sz="2000" b="1" dirty="0">
                <a:solidFill>
                  <a:srgbClr val="FF0000"/>
                </a:solidFill>
              </a:rPr>
              <a:t>5</a:t>
            </a:r>
            <a:r>
              <a:rPr lang="pt-BR" altLang="zh-CN" sz="2000" b="1" dirty="0" smtClean="0"/>
              <a:t>  </a:t>
            </a:r>
            <a:r>
              <a:rPr lang="pt-BR" altLang="zh-CN" sz="2000" b="1" dirty="0">
                <a:solidFill>
                  <a:srgbClr val="0000FF"/>
                </a:solidFill>
              </a:rPr>
              <a:t>TP</a:t>
            </a:r>
            <a:r>
              <a:rPr lang="zh-CN" altLang="en-US" sz="2000" b="1" dirty="0">
                <a:solidFill>
                  <a:srgbClr val="0000FF"/>
                </a:solidFill>
                <a:sym typeface="Symbol" pitchFamily="18" charset="2"/>
              </a:rPr>
              <a:t></a:t>
            </a:r>
            <a:r>
              <a:rPr lang="pt-BR" altLang="zh-CN" sz="2000" b="1" dirty="0">
                <a:solidFill>
                  <a:srgbClr val="0000FF"/>
                </a:solidFill>
              </a:rPr>
              <a:t>P-40A/16A</a:t>
            </a:r>
            <a:r>
              <a:rPr lang="zh-CN" altLang="en-US" sz="2000" b="1" dirty="0">
                <a:solidFill>
                  <a:srgbClr val="0000FF"/>
                </a:solidFill>
              </a:rPr>
              <a:t>与</a:t>
            </a:r>
            <a:r>
              <a:rPr lang="pt-BR" altLang="zh-CN" sz="2000" b="1" dirty="0">
                <a:solidFill>
                  <a:srgbClr val="0000FF"/>
                </a:solidFill>
              </a:rPr>
              <a:t>AT89S51</a:t>
            </a:r>
            <a:r>
              <a:rPr lang="zh-CN" altLang="en-US" sz="2000" b="1" dirty="0">
                <a:solidFill>
                  <a:srgbClr val="0000FF"/>
                </a:solidFill>
              </a:rPr>
              <a:t>单片机扩展的</a:t>
            </a:r>
            <a:r>
              <a:rPr lang="pt-BR" altLang="zh-CN" sz="2000" b="1" dirty="0">
                <a:solidFill>
                  <a:srgbClr val="0000FF"/>
                </a:solidFill>
              </a:rPr>
              <a:t>I/O</a:t>
            </a:r>
            <a:r>
              <a:rPr lang="zh-CN" altLang="en-US" sz="2000" b="1" dirty="0">
                <a:solidFill>
                  <a:srgbClr val="0000FF"/>
                </a:solidFill>
              </a:rPr>
              <a:t>连接</a:t>
            </a:r>
          </a:p>
        </p:txBody>
      </p:sp>
      <p:pic>
        <p:nvPicPr>
          <p:cNvPr id="156684" name="Picture 12" descr="10-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836613"/>
            <a:ext cx="8316913" cy="4257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873734"/>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66536F49-9147-4366-94E9-593C2DF26676}" type="slidenum">
              <a:rPr lang="zh-CN" altLang="en-US"/>
              <a:pPr>
                <a:defRPr/>
              </a:pPr>
              <a:t>95</a:t>
            </a:fld>
            <a:endParaRPr lang="en-US" altLang="zh-CN"/>
          </a:p>
        </p:txBody>
      </p:sp>
      <p:sp>
        <p:nvSpPr>
          <p:cNvPr id="157698" name="内容占位符 1"/>
          <p:cNvSpPr>
            <a:spLocks noGrp="1"/>
          </p:cNvSpPr>
          <p:nvPr>
            <p:ph/>
          </p:nvPr>
        </p:nvSpPr>
        <p:spPr>
          <a:xfrm>
            <a:off x="0" y="419100"/>
            <a:ext cx="9144000" cy="5410200"/>
          </a:xfrm>
        </p:spPr>
        <p:txBody>
          <a:bodyPr/>
          <a:lstStyle/>
          <a:p>
            <a:pPr marL="0" indent="0" algn="l">
              <a:lnSpc>
                <a:spcPct val="150000"/>
              </a:lnSpc>
              <a:spcBef>
                <a:spcPts val="0"/>
              </a:spcBef>
            </a:pPr>
            <a:r>
              <a:rPr lang="en-US" altLang="zh-CN" b="1" dirty="0" smtClean="0">
                <a:solidFill>
                  <a:srgbClr val="FF0000"/>
                </a:solidFill>
              </a:rPr>
              <a:t>        【</a:t>
            </a:r>
            <a:r>
              <a:rPr lang="zh-CN" altLang="en-US" b="1" dirty="0" smtClean="0">
                <a:solidFill>
                  <a:srgbClr val="FF0000"/>
                </a:solidFill>
              </a:rPr>
              <a:t>例</a:t>
            </a:r>
            <a:r>
              <a:rPr lang="en-US" altLang="zh-CN" b="1" dirty="0" smtClean="0">
                <a:solidFill>
                  <a:srgbClr val="FF0000"/>
                </a:solidFill>
              </a:rPr>
              <a:t>13-5】</a:t>
            </a:r>
            <a:r>
              <a:rPr lang="zh-CN" altLang="en-US" dirty="0" smtClean="0"/>
              <a:t>把</a:t>
            </a:r>
            <a:r>
              <a:rPr lang="en-US" altLang="zh-CN" dirty="0" smtClean="0"/>
              <a:t>AT89S51</a:t>
            </a:r>
            <a:r>
              <a:rPr lang="zh-CN" altLang="en-US" dirty="0" smtClean="0"/>
              <a:t>单片机</a:t>
            </a:r>
            <a:r>
              <a:rPr lang="zh-CN" altLang="en-US" b="1" dirty="0" smtClean="0">
                <a:solidFill>
                  <a:srgbClr val="FF0000"/>
                </a:solidFill>
              </a:rPr>
              <a:t>内部</a:t>
            </a:r>
            <a:r>
              <a:rPr lang="pt-BR" altLang="zh-CN" b="1" dirty="0" smtClean="0">
                <a:solidFill>
                  <a:srgbClr val="FF0000"/>
                </a:solidFill>
                <a:ea typeface="宋体" pitchFamily="2" charset="-122"/>
              </a:rPr>
              <a:t>RAM</a:t>
            </a:r>
            <a:r>
              <a:rPr lang="zh-CN" altLang="en-US" b="1" dirty="0" smtClean="0">
                <a:solidFill>
                  <a:srgbClr val="FF0000"/>
                </a:solidFill>
              </a:rPr>
              <a:t>的</a:t>
            </a:r>
            <a:r>
              <a:rPr lang="pt-BR" altLang="zh-CN" b="1" dirty="0" smtClean="0">
                <a:solidFill>
                  <a:srgbClr val="FF0000"/>
                </a:solidFill>
                <a:ea typeface="宋体" pitchFamily="2" charset="-122"/>
              </a:rPr>
              <a:t>3FH~4FH</a:t>
            </a:r>
            <a:r>
              <a:rPr lang="zh-CN" altLang="en-US" b="1" dirty="0" smtClean="0">
                <a:solidFill>
                  <a:srgbClr val="FF0000"/>
                </a:solidFill>
              </a:rPr>
              <a:t>单元中的</a:t>
            </a:r>
            <a:r>
              <a:rPr lang="pt-BR" altLang="zh-CN" b="1" dirty="0" smtClean="0">
                <a:solidFill>
                  <a:srgbClr val="FF0000"/>
                </a:solidFill>
                <a:ea typeface="宋体" pitchFamily="2" charset="-122"/>
              </a:rPr>
              <a:t>ASCII</a:t>
            </a:r>
            <a:r>
              <a:rPr lang="zh-CN" altLang="en-US" b="1" dirty="0" smtClean="0">
                <a:solidFill>
                  <a:srgbClr val="FF0000"/>
                </a:solidFill>
              </a:rPr>
              <a:t>码数据</a:t>
            </a:r>
            <a:r>
              <a:rPr lang="zh-CN" altLang="en-US" dirty="0" smtClean="0"/>
              <a:t>送</a:t>
            </a:r>
            <a:r>
              <a:rPr lang="zh-CN" altLang="en-US" b="1" dirty="0" smtClean="0">
                <a:solidFill>
                  <a:srgbClr val="3333CC"/>
                </a:solidFill>
              </a:rPr>
              <a:t>打印机</a:t>
            </a:r>
            <a:r>
              <a:rPr lang="zh-CN" altLang="en-US" dirty="0">
                <a:solidFill>
                  <a:srgbClr val="3333CC"/>
                </a:solidFill>
              </a:rPr>
              <a:t>打印</a:t>
            </a:r>
            <a:r>
              <a:rPr lang="zh-CN" altLang="en-US" dirty="0" smtClean="0"/>
              <a:t>。</a:t>
            </a:r>
          </a:p>
          <a:p>
            <a:pPr marL="0" indent="0" algn="l">
              <a:lnSpc>
                <a:spcPct val="150000"/>
              </a:lnSpc>
              <a:spcBef>
                <a:spcPts val="0"/>
              </a:spcBef>
            </a:pPr>
            <a:r>
              <a:rPr lang="en-US" altLang="zh-CN" dirty="0" smtClean="0"/>
              <a:t>        </a:t>
            </a:r>
            <a:r>
              <a:rPr lang="zh-CN" altLang="en-US" dirty="0" smtClean="0"/>
              <a:t>解：</a:t>
            </a:r>
            <a:r>
              <a:rPr lang="en-US" altLang="zh-CN" dirty="0" smtClean="0"/>
              <a:t>82C55</a:t>
            </a:r>
            <a:r>
              <a:rPr lang="zh-CN" altLang="en-US" dirty="0" smtClean="0"/>
              <a:t>的</a:t>
            </a:r>
            <a:r>
              <a:rPr lang="zh-CN" altLang="en-US" b="1" dirty="0" smtClean="0">
                <a:solidFill>
                  <a:srgbClr val="3333CC"/>
                </a:solidFill>
              </a:rPr>
              <a:t>端口</a:t>
            </a:r>
            <a:r>
              <a:rPr lang="en-US" altLang="zh-CN" b="1" dirty="0" smtClean="0">
                <a:solidFill>
                  <a:srgbClr val="3333CC"/>
                </a:solidFill>
              </a:rPr>
              <a:t>A</a:t>
            </a:r>
            <a:r>
              <a:rPr lang="zh-CN" altLang="en-US" dirty="0" smtClean="0"/>
              <a:t>与</a:t>
            </a:r>
            <a:r>
              <a:rPr lang="zh-CN" altLang="en-US" b="1" dirty="0" smtClean="0">
                <a:solidFill>
                  <a:srgbClr val="3333CC"/>
                </a:solidFill>
              </a:rPr>
              <a:t>端口</a:t>
            </a:r>
            <a:r>
              <a:rPr lang="en-US" altLang="zh-CN" b="1" dirty="0" smtClean="0">
                <a:solidFill>
                  <a:srgbClr val="3333CC"/>
                </a:solidFill>
              </a:rPr>
              <a:t>C</a:t>
            </a:r>
            <a:r>
              <a:rPr lang="zh-CN" altLang="en-US" b="1" dirty="0" smtClean="0">
                <a:solidFill>
                  <a:srgbClr val="3333CC"/>
                </a:solidFill>
              </a:rPr>
              <a:t>的上半部</a:t>
            </a:r>
            <a:r>
              <a:rPr lang="zh-CN" altLang="en-US" dirty="0" smtClean="0"/>
              <a:t>设置为</a:t>
            </a:r>
            <a:r>
              <a:rPr lang="zh-CN" altLang="en-US" b="1" dirty="0" smtClean="0">
                <a:solidFill>
                  <a:srgbClr val="3333CC"/>
                </a:solidFill>
              </a:rPr>
              <a:t>方式</a:t>
            </a:r>
            <a:r>
              <a:rPr lang="en-US" altLang="zh-CN" b="1" dirty="0" smtClean="0">
                <a:solidFill>
                  <a:srgbClr val="3333CC"/>
                </a:solidFill>
              </a:rPr>
              <a:t>0</a:t>
            </a:r>
            <a:r>
              <a:rPr lang="zh-CN" altLang="en-US" b="1" dirty="0" smtClean="0">
                <a:solidFill>
                  <a:srgbClr val="3333CC"/>
                </a:solidFill>
              </a:rPr>
              <a:t>输出</a:t>
            </a:r>
            <a:r>
              <a:rPr lang="zh-CN" altLang="en-US" dirty="0" smtClean="0"/>
              <a:t>，</a:t>
            </a:r>
            <a:r>
              <a:rPr lang="zh-CN" altLang="en-US" b="1" dirty="0" smtClean="0">
                <a:solidFill>
                  <a:srgbClr val="FF0000"/>
                </a:solidFill>
              </a:rPr>
              <a:t>端口</a:t>
            </a:r>
            <a:r>
              <a:rPr lang="en-US" altLang="zh-CN" b="1" dirty="0" smtClean="0">
                <a:solidFill>
                  <a:srgbClr val="FF0000"/>
                </a:solidFill>
              </a:rPr>
              <a:t>C</a:t>
            </a:r>
            <a:r>
              <a:rPr lang="zh-CN" altLang="en-US" dirty="0" smtClean="0"/>
              <a:t>的</a:t>
            </a:r>
            <a:r>
              <a:rPr lang="zh-CN" altLang="en-US" b="1" dirty="0" smtClean="0">
                <a:solidFill>
                  <a:srgbClr val="FF0000"/>
                </a:solidFill>
              </a:rPr>
              <a:t>下半部为方式</a:t>
            </a:r>
            <a:r>
              <a:rPr lang="en-US" altLang="zh-CN" b="1" dirty="0" smtClean="0">
                <a:solidFill>
                  <a:srgbClr val="FF0000"/>
                </a:solidFill>
              </a:rPr>
              <a:t>0</a:t>
            </a:r>
            <a:r>
              <a:rPr lang="zh-CN" altLang="en-US" b="1" dirty="0" smtClean="0">
                <a:solidFill>
                  <a:srgbClr val="FF0000"/>
                </a:solidFill>
              </a:rPr>
              <a:t>输入</a:t>
            </a:r>
            <a:r>
              <a:rPr lang="zh-CN" altLang="en-US" dirty="0" smtClean="0"/>
              <a:t>。</a:t>
            </a:r>
          </a:p>
          <a:p>
            <a:pPr>
              <a:lnSpc>
                <a:spcPct val="150000"/>
              </a:lnSpc>
            </a:pPr>
            <a:r>
              <a:rPr lang="zh-CN" altLang="en-US" dirty="0" smtClean="0"/>
              <a:t>打印程序清单如下：</a:t>
            </a:r>
            <a:endParaRPr lang="en-US" altLang="zh-CN" dirty="0" smtClean="0"/>
          </a:p>
          <a:p>
            <a:pPr>
              <a:lnSpc>
                <a:spcPct val="150000"/>
              </a:lnSpc>
            </a:pPr>
            <a:r>
              <a:rPr lang="zh-CN" altLang="en-US" dirty="0" smtClean="0"/>
              <a:t>汇编语言源程序：</a:t>
            </a:r>
          </a:p>
          <a:p>
            <a:pPr>
              <a:lnSpc>
                <a:spcPct val="150000"/>
              </a:lnSpc>
            </a:pPr>
            <a:r>
              <a:rPr lang="pt-BR" altLang="zh-CN" sz="2000" dirty="0" smtClean="0">
                <a:ea typeface="宋体" pitchFamily="2" charset="-122"/>
              </a:rPr>
              <a:t>PRINT</a:t>
            </a:r>
            <a:r>
              <a:rPr lang="zh-CN" altLang="en-US" sz="2000" dirty="0" smtClean="0"/>
              <a:t>：	</a:t>
            </a:r>
            <a:r>
              <a:rPr lang="pt-BR" altLang="zh-CN" sz="2000" dirty="0" smtClean="0">
                <a:ea typeface="宋体" pitchFamily="2" charset="-122"/>
              </a:rPr>
              <a:t>MOV	R0</a:t>
            </a:r>
            <a:r>
              <a:rPr lang="zh-CN" altLang="en-US" sz="2000" dirty="0" smtClean="0"/>
              <a:t>，</a:t>
            </a:r>
            <a:r>
              <a:rPr lang="pt-BR" altLang="zh-CN" sz="2000" dirty="0" smtClean="0">
                <a:ea typeface="宋体" pitchFamily="2" charset="-122"/>
              </a:rPr>
              <a:t>#7FH  	</a:t>
            </a:r>
            <a:r>
              <a:rPr lang="zh-CN" altLang="en-US" sz="2000" dirty="0" smtClean="0"/>
              <a:t>；控制端口地址→</a:t>
            </a:r>
            <a:r>
              <a:rPr lang="pt-BR" altLang="zh-CN" sz="2000" dirty="0" smtClean="0">
                <a:ea typeface="宋体" pitchFamily="2" charset="-122"/>
              </a:rPr>
              <a:t>R0</a:t>
            </a:r>
            <a:endParaRPr lang="zh-CN" altLang="en-US" sz="2000" dirty="0" smtClean="0"/>
          </a:p>
          <a:p>
            <a:pPr>
              <a:lnSpc>
                <a:spcPct val="150000"/>
              </a:lnSpc>
            </a:pPr>
            <a:r>
              <a:rPr lang="pt-BR" altLang="zh-CN" sz="2000" dirty="0" smtClean="0">
                <a:ea typeface="宋体" pitchFamily="2" charset="-122"/>
              </a:rPr>
              <a:t>      	MOV	A </a:t>
            </a:r>
            <a:r>
              <a:rPr lang="zh-CN" altLang="en-US" sz="2000" dirty="0" smtClean="0"/>
              <a:t>，</a:t>
            </a:r>
            <a:r>
              <a:rPr lang="pt-BR" altLang="zh-CN" sz="2000" dirty="0" smtClean="0">
                <a:ea typeface="宋体" pitchFamily="2" charset="-122"/>
              </a:rPr>
              <a:t>#81H   	</a:t>
            </a:r>
            <a:r>
              <a:rPr lang="zh-CN" altLang="en-US" sz="2000" dirty="0" smtClean="0"/>
              <a:t>；</a:t>
            </a:r>
            <a:r>
              <a:rPr lang="pt-BR" altLang="zh-CN" sz="2000" dirty="0" smtClean="0">
                <a:ea typeface="宋体" pitchFamily="2" charset="-122"/>
              </a:rPr>
              <a:t>82C55</a:t>
            </a:r>
            <a:r>
              <a:rPr lang="zh-CN" altLang="en-US" sz="2000" dirty="0" smtClean="0"/>
              <a:t>控制字→</a:t>
            </a:r>
            <a:r>
              <a:rPr lang="pt-BR" altLang="zh-CN" sz="2000" dirty="0" smtClean="0">
                <a:ea typeface="宋体" pitchFamily="2" charset="-122"/>
              </a:rPr>
              <a:t>A</a:t>
            </a:r>
            <a:endParaRPr lang="zh-CN" altLang="en-US" sz="2000" dirty="0" smtClean="0"/>
          </a:p>
          <a:p>
            <a:pPr>
              <a:lnSpc>
                <a:spcPct val="150000"/>
              </a:lnSpc>
            </a:pPr>
            <a:r>
              <a:rPr lang="pt-BR" altLang="zh-CN" sz="2000" dirty="0" smtClean="0">
                <a:ea typeface="宋体" pitchFamily="2" charset="-122"/>
              </a:rPr>
              <a:t>      	MOVX	@R0</a:t>
            </a:r>
            <a:r>
              <a:rPr lang="zh-CN" altLang="en-US" sz="2000" dirty="0" smtClean="0"/>
              <a:t>，</a:t>
            </a:r>
            <a:r>
              <a:rPr lang="pt-BR" altLang="zh-CN" sz="2000" dirty="0" smtClean="0">
                <a:ea typeface="宋体" pitchFamily="2" charset="-122"/>
              </a:rPr>
              <a:t>A    	</a:t>
            </a:r>
            <a:r>
              <a:rPr lang="zh-CN" altLang="en-US" sz="2000" dirty="0" smtClean="0"/>
              <a:t>；控制字→控制口</a:t>
            </a:r>
          </a:p>
          <a:p>
            <a:pPr>
              <a:lnSpc>
                <a:spcPct val="150000"/>
              </a:lnSpc>
            </a:pPr>
            <a:r>
              <a:rPr lang="pt-BR" altLang="zh-CN" sz="2000" dirty="0" smtClean="0">
                <a:ea typeface="宋体" pitchFamily="2" charset="-122"/>
              </a:rPr>
              <a:t>      	MOV	R1</a:t>
            </a:r>
            <a:r>
              <a:rPr lang="zh-CN" altLang="en-US" sz="2000" dirty="0" smtClean="0"/>
              <a:t>，</a:t>
            </a:r>
            <a:r>
              <a:rPr lang="pt-BR" altLang="zh-CN" sz="2000" dirty="0" smtClean="0">
                <a:ea typeface="宋体" pitchFamily="2" charset="-122"/>
              </a:rPr>
              <a:t>#3FH  	</a:t>
            </a:r>
            <a:r>
              <a:rPr lang="zh-CN" altLang="en-US" sz="2000" dirty="0" smtClean="0"/>
              <a:t>；数据区首地址→</a:t>
            </a:r>
            <a:r>
              <a:rPr lang="pt-BR" altLang="zh-CN" sz="2000" dirty="0" smtClean="0">
                <a:ea typeface="宋体" pitchFamily="2" charset="-122"/>
              </a:rPr>
              <a:t>R1</a:t>
            </a:r>
            <a:endParaRPr lang="zh-CN" altLang="en-US" sz="2000" dirty="0" smtClean="0"/>
          </a:p>
          <a:p>
            <a:pPr>
              <a:lnSpc>
                <a:spcPct val="150000"/>
              </a:lnSpc>
            </a:pPr>
            <a:r>
              <a:rPr lang="pt-BR" altLang="zh-CN" sz="2000" dirty="0" smtClean="0">
                <a:ea typeface="宋体" pitchFamily="2" charset="-122"/>
              </a:rPr>
              <a:t>      	MOV	R2</a:t>
            </a:r>
            <a:r>
              <a:rPr lang="zh-CN" altLang="en-US" sz="2000" dirty="0" smtClean="0"/>
              <a:t>，</a:t>
            </a:r>
            <a:r>
              <a:rPr lang="pt-BR" altLang="zh-CN" sz="2000" dirty="0" smtClean="0">
                <a:ea typeface="宋体" pitchFamily="2" charset="-122"/>
              </a:rPr>
              <a:t>#0FH  	</a:t>
            </a:r>
            <a:r>
              <a:rPr lang="zh-CN" altLang="en-US" sz="2000" dirty="0" smtClean="0"/>
              <a:t>；</a:t>
            </a:r>
            <a:r>
              <a:rPr lang="pt-BR" altLang="zh-CN" sz="2000" dirty="0" smtClean="0">
                <a:ea typeface="宋体" pitchFamily="2" charset="-122"/>
              </a:rPr>
              <a:t>R2</a:t>
            </a:r>
            <a:r>
              <a:rPr lang="zh-CN" altLang="en-US" sz="2000" dirty="0" smtClean="0"/>
              <a:t>为打印数据个数的计数器</a:t>
            </a:r>
          </a:p>
          <a:p>
            <a:pPr>
              <a:lnSpc>
                <a:spcPct val="150000"/>
              </a:lnSpc>
            </a:pPr>
            <a:endParaRPr lang="zh-CN" altLang="en-US" sz="2000" dirty="0" smtClean="0"/>
          </a:p>
        </p:txBody>
      </p:sp>
    </p:spTree>
    <p:extLst>
      <p:ext uri="{BB962C8B-B14F-4D97-AF65-F5344CB8AC3E}">
        <p14:creationId xmlns:p14="http://schemas.microsoft.com/office/powerpoint/2010/main" val="373563245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82AF8AC2-C69C-4ABB-A643-41C367A2D91F}" type="slidenum">
              <a:rPr lang="zh-CN" altLang="en-US"/>
              <a:pPr>
                <a:defRPr/>
              </a:pPr>
              <a:t>96</a:t>
            </a:fld>
            <a:endParaRPr lang="en-US" altLang="zh-CN"/>
          </a:p>
        </p:txBody>
      </p:sp>
      <p:sp>
        <p:nvSpPr>
          <p:cNvPr id="158722" name="内容占位符 1"/>
          <p:cNvSpPr>
            <a:spLocks noGrp="1"/>
          </p:cNvSpPr>
          <p:nvPr>
            <p:ph/>
          </p:nvPr>
        </p:nvSpPr>
        <p:spPr>
          <a:xfrm>
            <a:off x="-636588" y="539750"/>
            <a:ext cx="9399587" cy="5410200"/>
          </a:xfrm>
        </p:spPr>
        <p:txBody>
          <a:bodyPr/>
          <a:lstStyle/>
          <a:p>
            <a:pPr>
              <a:lnSpc>
                <a:spcPct val="150000"/>
              </a:lnSpc>
            </a:pPr>
            <a:r>
              <a:rPr lang="pt-BR" altLang="zh-CN" sz="2000" dirty="0" smtClean="0">
                <a:ea typeface="宋体" pitchFamily="2" charset="-122"/>
              </a:rPr>
              <a:t>LOOP</a:t>
            </a:r>
            <a:r>
              <a:rPr lang="zh-CN" altLang="en-US" sz="2000" dirty="0" smtClean="0"/>
              <a:t>：</a:t>
            </a:r>
            <a:r>
              <a:rPr lang="pt-BR" altLang="zh-CN" sz="2000" dirty="0" smtClean="0"/>
              <a:t> </a:t>
            </a:r>
            <a:r>
              <a:rPr lang="pt-BR" altLang="zh-CN" sz="2000" dirty="0" smtClean="0">
                <a:ea typeface="宋体" pitchFamily="2" charset="-122"/>
              </a:rPr>
              <a:t> MOV	A</a:t>
            </a:r>
            <a:r>
              <a:rPr lang="zh-CN" altLang="en-US" sz="2000" dirty="0" smtClean="0"/>
              <a:t>，</a:t>
            </a:r>
            <a:r>
              <a:rPr lang="pt-BR" altLang="zh-CN" sz="2000" dirty="0" smtClean="0">
                <a:ea typeface="宋体" pitchFamily="2" charset="-122"/>
              </a:rPr>
              <a:t>@R1    	</a:t>
            </a:r>
            <a:r>
              <a:rPr lang="zh-CN" altLang="en-US" sz="2000" dirty="0" smtClean="0"/>
              <a:t>；打印数据单元中内容→</a:t>
            </a:r>
            <a:r>
              <a:rPr lang="pt-BR" altLang="zh-CN" sz="2000" dirty="0" smtClean="0">
                <a:ea typeface="宋体" pitchFamily="2" charset="-122"/>
              </a:rPr>
              <a:t>A</a:t>
            </a:r>
            <a:endParaRPr lang="zh-CN" altLang="en-US" sz="2000" dirty="0" smtClean="0"/>
          </a:p>
          <a:p>
            <a:pPr>
              <a:lnSpc>
                <a:spcPct val="150000"/>
              </a:lnSpc>
            </a:pPr>
            <a:r>
              <a:rPr lang="pt-BR" altLang="zh-CN" sz="2000" dirty="0" smtClean="0">
                <a:ea typeface="宋体" pitchFamily="2" charset="-122"/>
              </a:rPr>
              <a:t>      	INC	R1   		</a:t>
            </a:r>
            <a:r>
              <a:rPr lang="zh-CN" altLang="en-US" sz="2000" dirty="0" smtClean="0"/>
              <a:t>；指向下一个数据单元</a:t>
            </a:r>
          </a:p>
          <a:p>
            <a:pPr>
              <a:lnSpc>
                <a:spcPct val="150000"/>
              </a:lnSpc>
            </a:pPr>
            <a:r>
              <a:rPr lang="pt-BR" altLang="zh-CN" sz="2000" dirty="0" smtClean="0">
                <a:ea typeface="宋体" pitchFamily="2" charset="-122"/>
              </a:rPr>
              <a:t>      	MOV	R0</a:t>
            </a:r>
            <a:r>
              <a:rPr lang="zh-CN" altLang="en-US" sz="2000" dirty="0" smtClean="0"/>
              <a:t>，</a:t>
            </a:r>
            <a:r>
              <a:rPr lang="pt-BR" altLang="zh-CN" sz="2000" dirty="0" smtClean="0">
                <a:ea typeface="宋体" pitchFamily="2" charset="-122"/>
              </a:rPr>
              <a:t>#7CH  	</a:t>
            </a:r>
            <a:r>
              <a:rPr lang="zh-CN" altLang="en-US" sz="2000" dirty="0" smtClean="0"/>
              <a:t>；</a:t>
            </a:r>
            <a:r>
              <a:rPr lang="pt-BR" altLang="zh-CN" sz="2000" dirty="0" smtClean="0">
                <a:ea typeface="宋体" pitchFamily="2" charset="-122"/>
              </a:rPr>
              <a:t>82C55</a:t>
            </a:r>
            <a:r>
              <a:rPr lang="zh-CN" altLang="en-US" sz="2000" dirty="0" smtClean="0"/>
              <a:t>的端口</a:t>
            </a:r>
            <a:r>
              <a:rPr lang="pt-BR" altLang="zh-CN" sz="2000" dirty="0" smtClean="0">
                <a:ea typeface="宋体" pitchFamily="2" charset="-122"/>
              </a:rPr>
              <a:t>A</a:t>
            </a:r>
            <a:r>
              <a:rPr lang="zh-CN" altLang="en-US" sz="2000" dirty="0" smtClean="0"/>
              <a:t>地址→</a:t>
            </a:r>
            <a:r>
              <a:rPr lang="pt-BR" altLang="zh-CN" sz="2000" dirty="0" smtClean="0">
                <a:ea typeface="宋体" pitchFamily="2" charset="-122"/>
              </a:rPr>
              <a:t>R0</a:t>
            </a:r>
            <a:endParaRPr lang="zh-CN" altLang="en-US" sz="2000" dirty="0" smtClean="0"/>
          </a:p>
          <a:p>
            <a:pPr>
              <a:lnSpc>
                <a:spcPct val="150000"/>
              </a:lnSpc>
            </a:pPr>
            <a:r>
              <a:rPr lang="pt-BR" altLang="zh-CN" sz="2000" dirty="0" smtClean="0">
                <a:ea typeface="宋体" pitchFamily="2" charset="-122"/>
              </a:rPr>
              <a:t>      	MOVX	 @R0</a:t>
            </a:r>
            <a:r>
              <a:rPr lang="zh-CN" altLang="en-US" sz="2000" dirty="0" smtClean="0"/>
              <a:t>，</a:t>
            </a:r>
            <a:r>
              <a:rPr lang="pt-BR" altLang="zh-CN" sz="2000" dirty="0" smtClean="0">
                <a:ea typeface="宋体" pitchFamily="2" charset="-122"/>
              </a:rPr>
              <a:t>A          </a:t>
            </a:r>
            <a:r>
              <a:rPr lang="zh-CN" altLang="en-US" sz="2000" dirty="0" smtClean="0"/>
              <a:t>；打印数据送</a:t>
            </a:r>
            <a:r>
              <a:rPr lang="pt-BR" altLang="zh-CN" sz="2000" dirty="0" smtClean="0">
                <a:ea typeface="宋体" pitchFamily="2" charset="-122"/>
              </a:rPr>
              <a:t>82C55</a:t>
            </a:r>
            <a:r>
              <a:rPr lang="zh-CN" altLang="en-US" sz="2000" dirty="0" smtClean="0"/>
              <a:t>并锁存</a:t>
            </a:r>
          </a:p>
          <a:p>
            <a:pPr>
              <a:lnSpc>
                <a:spcPct val="150000"/>
              </a:lnSpc>
            </a:pPr>
            <a:r>
              <a:rPr lang="pt-BR" altLang="zh-CN" sz="2000" dirty="0" smtClean="0">
                <a:ea typeface="宋体" pitchFamily="2" charset="-122"/>
              </a:rPr>
              <a:t>      	MOV	R0</a:t>
            </a:r>
            <a:r>
              <a:rPr lang="zh-CN" altLang="en-US" sz="2000" dirty="0" smtClean="0"/>
              <a:t>，</a:t>
            </a:r>
            <a:r>
              <a:rPr lang="pt-BR" altLang="zh-CN" sz="2000" dirty="0" smtClean="0">
                <a:ea typeface="宋体" pitchFamily="2" charset="-122"/>
              </a:rPr>
              <a:t>#7FH  	</a:t>
            </a:r>
            <a:r>
              <a:rPr lang="zh-CN" altLang="en-US" sz="2000" dirty="0" smtClean="0"/>
              <a:t>；</a:t>
            </a:r>
            <a:r>
              <a:rPr lang="pt-BR" altLang="zh-CN" sz="2000" dirty="0" smtClean="0">
                <a:ea typeface="宋体" pitchFamily="2" charset="-122"/>
              </a:rPr>
              <a:t>82C55</a:t>
            </a:r>
            <a:r>
              <a:rPr lang="zh-CN" altLang="en-US" sz="2000" dirty="0" smtClean="0"/>
              <a:t>的控制口地址→</a:t>
            </a:r>
            <a:r>
              <a:rPr lang="pt-BR" altLang="zh-CN" sz="2000" dirty="0" smtClean="0">
                <a:ea typeface="宋体" pitchFamily="2" charset="-122"/>
              </a:rPr>
              <a:t>R0</a:t>
            </a:r>
            <a:endParaRPr lang="zh-CN" altLang="en-US" sz="2000" dirty="0" smtClean="0"/>
          </a:p>
          <a:p>
            <a:pPr>
              <a:lnSpc>
                <a:spcPct val="150000"/>
              </a:lnSpc>
            </a:pPr>
            <a:r>
              <a:rPr lang="pt-BR" altLang="zh-CN" sz="2000" dirty="0" smtClean="0">
                <a:ea typeface="宋体" pitchFamily="2" charset="-122"/>
              </a:rPr>
              <a:t>      	MOV	A</a:t>
            </a:r>
            <a:r>
              <a:rPr lang="zh-CN" altLang="en-US" sz="2000" dirty="0" smtClean="0"/>
              <a:t>，</a:t>
            </a:r>
            <a:r>
              <a:rPr lang="pt-BR" altLang="zh-CN" sz="2000" dirty="0" smtClean="0">
                <a:ea typeface="宋体" pitchFamily="2" charset="-122"/>
              </a:rPr>
              <a:t>#0EH   	</a:t>
            </a:r>
            <a:r>
              <a:rPr lang="zh-CN" altLang="en-US" sz="2000" dirty="0" smtClean="0"/>
              <a:t>；</a:t>
            </a:r>
            <a:r>
              <a:rPr lang="pt-BR" altLang="zh-CN" sz="2000" dirty="0" smtClean="0">
                <a:ea typeface="宋体" pitchFamily="2" charset="-122"/>
              </a:rPr>
              <a:t>PC7</a:t>
            </a:r>
            <a:r>
              <a:rPr lang="zh-CN" altLang="en-US" sz="2000" dirty="0" smtClean="0"/>
              <a:t>的复位控制字→</a:t>
            </a:r>
            <a:r>
              <a:rPr lang="pt-BR" altLang="zh-CN" sz="2000" dirty="0" smtClean="0">
                <a:ea typeface="宋体" pitchFamily="2" charset="-122"/>
              </a:rPr>
              <a:t>A</a:t>
            </a:r>
            <a:endParaRPr lang="zh-CN" altLang="en-US" sz="2000" dirty="0" smtClean="0"/>
          </a:p>
          <a:p>
            <a:pPr>
              <a:lnSpc>
                <a:spcPct val="150000"/>
              </a:lnSpc>
            </a:pPr>
            <a:r>
              <a:rPr lang="pt-BR" altLang="zh-CN" sz="2000" dirty="0" smtClean="0">
                <a:ea typeface="宋体" pitchFamily="2" charset="-122"/>
              </a:rPr>
              <a:t>      	MOVX	@R0</a:t>
            </a:r>
            <a:r>
              <a:rPr lang="zh-CN" altLang="en-US" sz="2000" dirty="0" smtClean="0"/>
              <a:t>，</a:t>
            </a:r>
            <a:r>
              <a:rPr lang="pt-BR" altLang="zh-CN" sz="2000" dirty="0" smtClean="0">
                <a:ea typeface="宋体" pitchFamily="2" charset="-122"/>
              </a:rPr>
              <a:t>A    	</a:t>
            </a:r>
            <a:r>
              <a:rPr lang="zh-CN" altLang="en-US" sz="2000" dirty="0" smtClean="0"/>
              <a:t>；</a:t>
            </a:r>
            <a:r>
              <a:rPr lang="pt-BR" altLang="zh-CN" sz="2000" dirty="0" smtClean="0">
                <a:ea typeface="宋体" pitchFamily="2" charset="-122"/>
              </a:rPr>
              <a:t>PC7=0</a:t>
            </a:r>
            <a:endParaRPr lang="zh-CN" altLang="en-US" sz="2000" dirty="0" smtClean="0"/>
          </a:p>
          <a:p>
            <a:pPr>
              <a:lnSpc>
                <a:spcPct val="150000"/>
              </a:lnSpc>
            </a:pPr>
            <a:r>
              <a:rPr lang="pt-BR" altLang="zh-CN" sz="2000" dirty="0" smtClean="0">
                <a:ea typeface="宋体" pitchFamily="2" charset="-122"/>
              </a:rPr>
              <a:t>     	MOV	A</a:t>
            </a:r>
            <a:r>
              <a:rPr lang="zh-CN" altLang="en-US" sz="2000" dirty="0" smtClean="0"/>
              <a:t>，</a:t>
            </a:r>
            <a:r>
              <a:rPr lang="pt-BR" altLang="zh-CN" sz="2000" dirty="0" smtClean="0">
                <a:ea typeface="宋体" pitchFamily="2" charset="-122"/>
              </a:rPr>
              <a:t>#0FH   	</a:t>
            </a:r>
            <a:r>
              <a:rPr lang="zh-CN" altLang="en-US" sz="2000" dirty="0" smtClean="0"/>
              <a:t>；</a:t>
            </a:r>
            <a:r>
              <a:rPr lang="pt-BR" altLang="zh-CN" sz="2000" dirty="0" smtClean="0">
                <a:ea typeface="宋体" pitchFamily="2" charset="-122"/>
              </a:rPr>
              <a:t>PC7</a:t>
            </a:r>
            <a:r>
              <a:rPr lang="zh-CN" altLang="en-US" sz="2000" dirty="0" smtClean="0"/>
              <a:t>的置位控制字→</a:t>
            </a:r>
            <a:r>
              <a:rPr lang="pt-BR" altLang="zh-CN" sz="2000" dirty="0" smtClean="0">
                <a:ea typeface="宋体" pitchFamily="2" charset="-122"/>
              </a:rPr>
              <a:t>A</a:t>
            </a:r>
            <a:endParaRPr lang="zh-CN" altLang="en-US" sz="2000" dirty="0" smtClean="0"/>
          </a:p>
          <a:p>
            <a:pPr>
              <a:lnSpc>
                <a:spcPct val="150000"/>
              </a:lnSpc>
            </a:pPr>
            <a:r>
              <a:rPr lang="pt-BR" altLang="zh-CN" sz="2000" dirty="0" smtClean="0">
                <a:ea typeface="宋体" pitchFamily="2" charset="-122"/>
              </a:rPr>
              <a:t>      	</a:t>
            </a:r>
            <a:r>
              <a:rPr lang="en-US" altLang="zh-CN" sz="2000" dirty="0" smtClean="0">
                <a:ea typeface="宋体" pitchFamily="2" charset="-122"/>
              </a:rPr>
              <a:t>MOVX	@R0</a:t>
            </a:r>
            <a:r>
              <a:rPr lang="zh-CN" altLang="en-US" sz="2000" dirty="0" smtClean="0"/>
              <a:t>，</a:t>
            </a:r>
            <a:r>
              <a:rPr lang="en-US" altLang="zh-CN" sz="2000" dirty="0" smtClean="0">
                <a:ea typeface="宋体" pitchFamily="2" charset="-122"/>
              </a:rPr>
              <a:t>A    	</a:t>
            </a:r>
            <a:r>
              <a:rPr lang="zh-CN" altLang="en-US" sz="2000" dirty="0" smtClean="0"/>
              <a:t>；</a:t>
            </a:r>
            <a:r>
              <a:rPr lang="en-US" altLang="zh-CN" sz="2000" dirty="0" smtClean="0">
                <a:ea typeface="宋体" pitchFamily="2" charset="-122"/>
              </a:rPr>
              <a:t>PC7</a:t>
            </a:r>
            <a:r>
              <a:rPr lang="zh-CN" altLang="en-US" sz="2000" dirty="0" smtClean="0"/>
              <a:t>由</a:t>
            </a:r>
            <a:r>
              <a:rPr lang="en-US" altLang="zh-CN" sz="2000" dirty="0" smtClean="0">
                <a:ea typeface="宋体" pitchFamily="2" charset="-122"/>
              </a:rPr>
              <a:t>0</a:t>
            </a:r>
            <a:r>
              <a:rPr lang="zh-CN" altLang="en-US" sz="2000" dirty="0" smtClean="0"/>
              <a:t>变</a:t>
            </a:r>
            <a:r>
              <a:rPr lang="en-US" altLang="zh-CN" sz="2000" dirty="0" smtClean="0">
                <a:ea typeface="宋体" pitchFamily="2" charset="-122"/>
              </a:rPr>
              <a:t>1</a:t>
            </a:r>
            <a:endParaRPr lang="zh-CN" altLang="en-US" sz="2000" dirty="0" smtClean="0"/>
          </a:p>
          <a:p>
            <a:pPr>
              <a:lnSpc>
                <a:spcPct val="150000"/>
              </a:lnSpc>
            </a:pPr>
            <a:endParaRPr lang="zh-CN" altLang="en-US" sz="2000" dirty="0" smtClean="0"/>
          </a:p>
        </p:txBody>
      </p:sp>
    </p:spTree>
    <p:extLst>
      <p:ext uri="{BB962C8B-B14F-4D97-AF65-F5344CB8AC3E}">
        <p14:creationId xmlns:p14="http://schemas.microsoft.com/office/powerpoint/2010/main" val="1665548623"/>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
          <p:cNvSpPr>
            <a:spLocks noGrp="1" noChangeArrowheads="1"/>
          </p:cNvSpPr>
          <p:nvPr>
            <p:ph type="sldNum" sz="quarter" idx="11"/>
          </p:nvPr>
        </p:nvSpPr>
        <p:spPr>
          <a:ln/>
        </p:spPr>
        <p:txBody>
          <a:bodyPr/>
          <a:lstStyle/>
          <a:p>
            <a:pPr>
              <a:defRPr/>
            </a:pPr>
            <a:fld id="{FD340E52-9415-4EEE-B203-2E19508F1351}" type="slidenum">
              <a:rPr lang="zh-CN" altLang="en-US"/>
              <a:pPr>
                <a:defRPr/>
              </a:pPr>
              <a:t>97</a:t>
            </a:fld>
            <a:endParaRPr lang="en-US" altLang="zh-CN"/>
          </a:p>
        </p:txBody>
      </p:sp>
      <p:sp>
        <p:nvSpPr>
          <p:cNvPr id="159746" name="内容占位符 1"/>
          <p:cNvSpPr>
            <a:spLocks noGrp="1"/>
          </p:cNvSpPr>
          <p:nvPr>
            <p:ph/>
          </p:nvPr>
        </p:nvSpPr>
        <p:spPr>
          <a:xfrm>
            <a:off x="0" y="533400"/>
            <a:ext cx="9144000" cy="5410200"/>
          </a:xfrm>
        </p:spPr>
        <p:txBody>
          <a:bodyPr/>
          <a:lstStyle/>
          <a:p>
            <a:pPr marL="0" indent="0" algn="l">
              <a:lnSpc>
                <a:spcPct val="150000"/>
              </a:lnSpc>
              <a:spcBef>
                <a:spcPts val="0"/>
              </a:spcBef>
            </a:pPr>
            <a:r>
              <a:rPr lang="en-US" altLang="zh-CN" sz="2000" dirty="0" smtClean="0">
                <a:ea typeface="宋体" pitchFamily="2" charset="-122"/>
              </a:rPr>
              <a:t>LOOP1</a:t>
            </a:r>
            <a:r>
              <a:rPr lang="zh-CN" altLang="en-US" sz="2000" dirty="0" smtClean="0"/>
              <a:t>：</a:t>
            </a:r>
            <a:r>
              <a:rPr lang="en-US" altLang="zh-CN" sz="2000" dirty="0" smtClean="0">
                <a:ea typeface="宋体" pitchFamily="2" charset="-122"/>
              </a:rPr>
              <a:t>MOV	R0</a:t>
            </a:r>
            <a:r>
              <a:rPr lang="zh-CN" altLang="en-US" sz="2000" dirty="0" smtClean="0"/>
              <a:t>，</a:t>
            </a:r>
            <a:r>
              <a:rPr lang="en-US" altLang="zh-CN" sz="2000" dirty="0" smtClean="0">
                <a:ea typeface="宋体" pitchFamily="2" charset="-122"/>
              </a:rPr>
              <a:t>#7EH   	</a:t>
            </a:r>
            <a:r>
              <a:rPr lang="zh-CN" altLang="en-US" sz="2000" dirty="0" smtClean="0"/>
              <a:t>；端口</a:t>
            </a:r>
            <a:r>
              <a:rPr lang="en-US" altLang="zh-CN" sz="2000" dirty="0" smtClean="0">
                <a:ea typeface="宋体" pitchFamily="2" charset="-122"/>
              </a:rPr>
              <a:t>C</a:t>
            </a:r>
            <a:r>
              <a:rPr lang="zh-CN" altLang="en-US" sz="2000" dirty="0" smtClean="0"/>
              <a:t>地址→</a:t>
            </a:r>
            <a:r>
              <a:rPr lang="en-US" altLang="zh-CN" sz="2000" dirty="0" smtClean="0">
                <a:ea typeface="宋体" pitchFamily="2" charset="-122"/>
              </a:rPr>
              <a:t>R0</a:t>
            </a:r>
            <a:endParaRPr lang="zh-CN" altLang="en-US" sz="2000" dirty="0" smtClean="0"/>
          </a:p>
          <a:p>
            <a:pPr marL="0" indent="0" algn="l">
              <a:lnSpc>
                <a:spcPct val="150000"/>
              </a:lnSpc>
              <a:spcBef>
                <a:spcPts val="0"/>
              </a:spcBef>
            </a:pPr>
            <a:r>
              <a:rPr lang="en-US" altLang="zh-CN" sz="2000" dirty="0" smtClean="0">
                <a:ea typeface="宋体" pitchFamily="2" charset="-122"/>
              </a:rPr>
              <a:t>      	   MOVX	A</a:t>
            </a:r>
            <a:r>
              <a:rPr lang="zh-CN" altLang="en-US" sz="2000" dirty="0" smtClean="0"/>
              <a:t>，</a:t>
            </a:r>
            <a:r>
              <a:rPr lang="en-US" altLang="zh-CN" sz="2000" dirty="0" smtClean="0">
                <a:ea typeface="宋体" pitchFamily="2" charset="-122"/>
              </a:rPr>
              <a:t>@R0    	</a:t>
            </a:r>
            <a:r>
              <a:rPr lang="zh-CN" altLang="en-US" sz="2000" dirty="0" smtClean="0"/>
              <a:t>；读入端口</a:t>
            </a:r>
            <a:r>
              <a:rPr lang="en-US" altLang="zh-CN" sz="2000" dirty="0" smtClean="0">
                <a:ea typeface="宋体" pitchFamily="2" charset="-122"/>
              </a:rPr>
              <a:t>C</a:t>
            </a:r>
            <a:r>
              <a:rPr lang="zh-CN" altLang="en-US" sz="2000" dirty="0" smtClean="0"/>
              <a:t>的值</a:t>
            </a:r>
          </a:p>
          <a:p>
            <a:pPr marL="0" indent="0" algn="l">
              <a:lnSpc>
                <a:spcPct val="150000"/>
              </a:lnSpc>
              <a:spcBef>
                <a:spcPts val="0"/>
              </a:spcBef>
            </a:pPr>
            <a:r>
              <a:rPr lang="en-US" altLang="zh-CN" sz="2000" dirty="0" smtClean="0">
                <a:ea typeface="宋体" pitchFamily="2" charset="-122"/>
              </a:rPr>
              <a:t>      	   ANL	A</a:t>
            </a:r>
            <a:r>
              <a:rPr lang="zh-CN" altLang="en-US" sz="2000" dirty="0" smtClean="0"/>
              <a:t>，</a:t>
            </a:r>
            <a:r>
              <a:rPr lang="en-US" altLang="zh-CN" sz="2000" dirty="0" smtClean="0">
                <a:ea typeface="宋体" pitchFamily="2" charset="-122"/>
              </a:rPr>
              <a:t>#01H           </a:t>
            </a:r>
            <a:r>
              <a:rPr lang="zh-CN" altLang="en-US" sz="2000" dirty="0" smtClean="0"/>
              <a:t>；屏蔽掉端口</a:t>
            </a:r>
            <a:r>
              <a:rPr lang="en-US" altLang="zh-CN" sz="2000" dirty="0" smtClean="0">
                <a:ea typeface="宋体" pitchFamily="2" charset="-122"/>
              </a:rPr>
              <a:t>C</a:t>
            </a:r>
            <a:r>
              <a:rPr lang="zh-CN" altLang="en-US" sz="2000" dirty="0" smtClean="0"/>
              <a:t>的高</a:t>
            </a:r>
            <a:r>
              <a:rPr lang="en-US" altLang="zh-CN" sz="2000" dirty="0" smtClean="0">
                <a:ea typeface="宋体" pitchFamily="2" charset="-122"/>
              </a:rPr>
              <a:t>7</a:t>
            </a:r>
            <a:r>
              <a:rPr lang="zh-CN" altLang="en-US" sz="2000" dirty="0" smtClean="0"/>
              <a:t>位，只留</a:t>
            </a:r>
            <a:r>
              <a:rPr lang="en-US" altLang="zh-CN" sz="2000" dirty="0" smtClean="0">
                <a:ea typeface="宋体" pitchFamily="2" charset="-122"/>
              </a:rPr>
              <a:t>PC0</a:t>
            </a:r>
            <a:r>
              <a:rPr lang="zh-CN" altLang="en-US" sz="2000" dirty="0" smtClean="0"/>
              <a:t>位</a:t>
            </a:r>
          </a:p>
          <a:p>
            <a:pPr marL="0" indent="0" algn="l">
              <a:lnSpc>
                <a:spcPct val="150000"/>
              </a:lnSpc>
              <a:spcBef>
                <a:spcPts val="0"/>
              </a:spcBef>
            </a:pPr>
            <a:r>
              <a:rPr lang="en-US" altLang="zh-CN" sz="2000" dirty="0" smtClean="0">
                <a:ea typeface="宋体" pitchFamily="2" charset="-122"/>
              </a:rPr>
              <a:t>      	   NZ	LOOP1		</a:t>
            </a:r>
            <a:r>
              <a:rPr lang="zh-CN" altLang="en-US" sz="2000" dirty="0" smtClean="0"/>
              <a:t>；查</a:t>
            </a:r>
            <a:r>
              <a:rPr lang="en-US" altLang="zh-CN" sz="2000" dirty="0" smtClean="0">
                <a:ea typeface="宋体" pitchFamily="2" charset="-122"/>
              </a:rPr>
              <a:t>BUSY</a:t>
            </a:r>
            <a:r>
              <a:rPr lang="zh-CN" altLang="en-US" sz="2000" dirty="0" smtClean="0"/>
              <a:t>状态，为</a:t>
            </a:r>
            <a:r>
              <a:rPr lang="en-US" altLang="zh-CN" sz="2000" dirty="0" smtClean="0">
                <a:ea typeface="宋体" pitchFamily="2" charset="-122"/>
              </a:rPr>
              <a:t>1</a:t>
            </a:r>
            <a:r>
              <a:rPr lang="zh-CN" altLang="en-US" sz="2000" dirty="0" smtClean="0"/>
              <a:t>，未</a:t>
            </a:r>
            <a:r>
              <a:rPr lang="zh-CN" altLang="en-US" sz="2000" dirty="0"/>
              <a:t>处理完，跳</a:t>
            </a:r>
            <a:r>
              <a:rPr lang="en-US" altLang="zh-CN" sz="2000" dirty="0" smtClean="0"/>
              <a:t>LOOP1</a:t>
            </a:r>
          </a:p>
          <a:p>
            <a:pPr marL="0" indent="0" algn="l">
              <a:lnSpc>
                <a:spcPct val="150000"/>
              </a:lnSpc>
              <a:spcBef>
                <a:spcPts val="0"/>
              </a:spcBef>
            </a:pPr>
            <a:r>
              <a:rPr lang="en-US" altLang="zh-CN" sz="2000" dirty="0" smtClean="0">
                <a:ea typeface="宋体" pitchFamily="2" charset="-122"/>
              </a:rPr>
              <a:t>      	   DJNZ  R2</a:t>
            </a:r>
            <a:r>
              <a:rPr lang="zh-CN" altLang="en-US" sz="2000" dirty="0" smtClean="0"/>
              <a:t>，</a:t>
            </a:r>
            <a:r>
              <a:rPr lang="en-US" altLang="zh-CN" sz="2000" dirty="0" smtClean="0">
                <a:ea typeface="宋体" pitchFamily="2" charset="-122"/>
              </a:rPr>
              <a:t>LOOP 	</a:t>
            </a:r>
            <a:r>
              <a:rPr lang="zh-CN" altLang="en-US" sz="2000" dirty="0" smtClean="0"/>
              <a:t>；打印数据个数</a:t>
            </a:r>
            <a:r>
              <a:rPr lang="en-US" altLang="zh-CN" sz="2000" dirty="0" smtClean="0">
                <a:ea typeface="宋体" pitchFamily="2" charset="-122"/>
              </a:rPr>
              <a:t>R2</a:t>
            </a:r>
            <a:r>
              <a:rPr lang="zh-CN" altLang="en-US" sz="2000" dirty="0" smtClean="0"/>
              <a:t>非零，</a:t>
            </a:r>
            <a:r>
              <a:rPr lang="zh-CN" altLang="en-US" sz="2000" dirty="0"/>
              <a:t>未完跳</a:t>
            </a:r>
            <a:r>
              <a:rPr lang="en-US" altLang="zh-CN" sz="2000" dirty="0" smtClean="0"/>
              <a:t>LOOP</a:t>
            </a:r>
            <a:endParaRPr lang="en-US" altLang="zh-CN" sz="2000" dirty="0" smtClean="0">
              <a:ea typeface="宋体" pitchFamily="2" charset="-122"/>
            </a:endParaRPr>
          </a:p>
          <a:p>
            <a:pPr marL="0" indent="0" algn="l">
              <a:lnSpc>
                <a:spcPct val="150000"/>
              </a:lnSpc>
              <a:spcBef>
                <a:spcPts val="0"/>
              </a:spcBef>
            </a:pPr>
            <a:r>
              <a:rPr lang="en-US" altLang="zh-CN" sz="2000" dirty="0">
                <a:ea typeface="宋体" pitchFamily="2" charset="-122"/>
              </a:rPr>
              <a:t> </a:t>
            </a:r>
            <a:r>
              <a:rPr lang="en-US" altLang="zh-CN" sz="2000" dirty="0" smtClean="0">
                <a:ea typeface="宋体" pitchFamily="2" charset="-122"/>
              </a:rPr>
              <a:t>               END</a:t>
            </a:r>
            <a:endParaRPr lang="zh-CN" altLang="en-US" sz="2000" dirty="0" smtClean="0"/>
          </a:p>
          <a:p>
            <a:pPr marL="0" indent="0" algn="l">
              <a:lnSpc>
                <a:spcPct val="150000"/>
              </a:lnSpc>
              <a:spcBef>
                <a:spcPts val="0"/>
              </a:spcBef>
            </a:pPr>
            <a:endParaRPr lang="zh-CN" altLang="en-US" sz="2000" dirty="0" smtClean="0"/>
          </a:p>
        </p:txBody>
      </p:sp>
    </p:spTree>
    <p:extLst>
      <p:ext uri="{BB962C8B-B14F-4D97-AF65-F5344CB8AC3E}">
        <p14:creationId xmlns:p14="http://schemas.microsoft.com/office/powerpoint/2010/main" val="24179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1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015">
  <a:themeElements>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015">
      <a:majorFont>
        <a:latin typeface="Arial"/>
        <a:ea typeface="宋体"/>
        <a:cs typeface=""/>
      </a:majorFont>
      <a:minorFont>
        <a:latin typeface="Arial"/>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alpha val="50000"/>
          </a:scheme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0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015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015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015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015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015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015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015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015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015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015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015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015</Template>
  <TotalTime>10987</TotalTime>
  <Words>5909</Words>
  <Application>Microsoft Office PowerPoint</Application>
  <PresentationFormat>全屏显示(4:3)</PresentationFormat>
  <Paragraphs>638</Paragraphs>
  <Slides>97</Slides>
  <Notes>0</Notes>
  <HiddenSlides>0</HiddenSlides>
  <MMClips>0</MMClips>
  <ScaleCrop>false</ScaleCrop>
  <HeadingPairs>
    <vt:vector size="6" baseType="variant">
      <vt:variant>
        <vt:lpstr>主题</vt:lpstr>
      </vt:variant>
      <vt:variant>
        <vt:i4>3</vt:i4>
      </vt:variant>
      <vt:variant>
        <vt:lpstr>嵌入 OLE 服务器</vt:lpstr>
      </vt:variant>
      <vt:variant>
        <vt:i4>2</vt:i4>
      </vt:variant>
      <vt:variant>
        <vt:lpstr>幻灯片标题</vt:lpstr>
      </vt:variant>
      <vt:variant>
        <vt:i4>97</vt:i4>
      </vt:variant>
    </vt:vector>
  </HeadingPairs>
  <TitlesOfParts>
    <vt:vector size="102" baseType="lpstr">
      <vt:lpstr>1_015</vt:lpstr>
      <vt:lpstr>自定义设计方案</vt:lpstr>
      <vt:lpstr>2_015</vt:lpstr>
      <vt:lpstr>Equation.DSMT4</vt:lpstr>
      <vt:lpstr>Equation</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单片微机原理及应用课件</dc:title>
  <dc:subject>第13章 51系列单片机与常用外设的接口设计</dc:subject>
  <dc:creator>某同学</dc:creator>
  <cp:keywords>chxu</cp:keywords>
  <dc:description/>
  <cp:lastModifiedBy>某同学</cp:lastModifiedBy>
  <cp:revision>244</cp:revision>
  <dcterms:created xsi:type="dcterms:W3CDTF">2003-02-28T01:05:04Z</dcterms:created>
  <dcterms:modified xsi:type="dcterms:W3CDTF">2017-11-27T00:27:53Z</dcterms:modified>
</cp:coreProperties>
</file>