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77" r:id="rId1"/>
    <p:sldMasterId id="2147483665" r:id="rId2"/>
    <p:sldMasterId id="2147483690" r:id="rId3"/>
  </p:sldMasterIdLst>
  <p:notesMasterIdLst>
    <p:notesMasterId r:id="rId89"/>
  </p:notesMasterIdLst>
  <p:sldIdLst>
    <p:sldId id="427" r:id="rId4"/>
    <p:sldId id="428" r:id="rId5"/>
    <p:sldId id="429" r:id="rId6"/>
    <p:sldId id="430" r:id="rId7"/>
    <p:sldId id="796" r:id="rId8"/>
    <p:sldId id="710" r:id="rId9"/>
    <p:sldId id="711" r:id="rId10"/>
    <p:sldId id="712" r:id="rId11"/>
    <p:sldId id="713" r:id="rId12"/>
    <p:sldId id="714" r:id="rId13"/>
    <p:sldId id="715" r:id="rId14"/>
    <p:sldId id="716" r:id="rId15"/>
    <p:sldId id="717" r:id="rId16"/>
    <p:sldId id="718" r:id="rId17"/>
    <p:sldId id="724" r:id="rId18"/>
    <p:sldId id="721" r:id="rId19"/>
    <p:sldId id="720" r:id="rId20"/>
    <p:sldId id="722" r:id="rId21"/>
    <p:sldId id="723" r:id="rId22"/>
    <p:sldId id="725" r:id="rId23"/>
    <p:sldId id="726" r:id="rId24"/>
    <p:sldId id="727" r:id="rId25"/>
    <p:sldId id="728" r:id="rId26"/>
    <p:sldId id="729" r:id="rId27"/>
    <p:sldId id="770" r:id="rId28"/>
    <p:sldId id="775" r:id="rId29"/>
    <p:sldId id="730" r:id="rId30"/>
    <p:sldId id="731" r:id="rId31"/>
    <p:sldId id="732" r:id="rId32"/>
    <p:sldId id="776" r:id="rId33"/>
    <p:sldId id="733" r:id="rId34"/>
    <p:sldId id="734" r:id="rId35"/>
    <p:sldId id="777" r:id="rId36"/>
    <p:sldId id="735" r:id="rId37"/>
    <p:sldId id="736" r:id="rId38"/>
    <p:sldId id="737" r:id="rId39"/>
    <p:sldId id="738" r:id="rId40"/>
    <p:sldId id="771" r:id="rId41"/>
    <p:sldId id="739" r:id="rId42"/>
    <p:sldId id="743" r:id="rId43"/>
    <p:sldId id="744" r:id="rId44"/>
    <p:sldId id="772" r:id="rId45"/>
    <p:sldId id="773" r:id="rId46"/>
    <p:sldId id="774" r:id="rId47"/>
    <p:sldId id="778" r:id="rId48"/>
    <p:sldId id="779" r:id="rId49"/>
    <p:sldId id="780" r:id="rId50"/>
    <p:sldId id="781" r:id="rId51"/>
    <p:sldId id="782" r:id="rId52"/>
    <p:sldId id="784" r:id="rId53"/>
    <p:sldId id="785" r:id="rId54"/>
    <p:sldId id="783" r:id="rId55"/>
    <p:sldId id="745" r:id="rId56"/>
    <p:sldId id="746" r:id="rId57"/>
    <p:sldId id="747" r:id="rId58"/>
    <p:sldId id="748" r:id="rId59"/>
    <p:sldId id="749" r:id="rId60"/>
    <p:sldId id="750" r:id="rId61"/>
    <p:sldId id="751" r:id="rId62"/>
    <p:sldId id="752" r:id="rId63"/>
    <p:sldId id="755" r:id="rId64"/>
    <p:sldId id="756" r:id="rId65"/>
    <p:sldId id="754" r:id="rId66"/>
    <p:sldId id="753" r:id="rId67"/>
    <p:sldId id="787" r:id="rId68"/>
    <p:sldId id="788" r:id="rId69"/>
    <p:sldId id="789" r:id="rId70"/>
    <p:sldId id="757" r:id="rId71"/>
    <p:sldId id="758" r:id="rId72"/>
    <p:sldId id="759" r:id="rId73"/>
    <p:sldId id="760" r:id="rId74"/>
    <p:sldId id="761" r:id="rId75"/>
    <p:sldId id="762" r:id="rId76"/>
    <p:sldId id="763" r:id="rId77"/>
    <p:sldId id="764" r:id="rId78"/>
    <p:sldId id="765" r:id="rId79"/>
    <p:sldId id="790" r:id="rId80"/>
    <p:sldId id="766" r:id="rId81"/>
    <p:sldId id="767" r:id="rId82"/>
    <p:sldId id="768" r:id="rId83"/>
    <p:sldId id="791" r:id="rId84"/>
    <p:sldId id="792" r:id="rId85"/>
    <p:sldId id="793" r:id="rId86"/>
    <p:sldId id="794" r:id="rId87"/>
    <p:sldId id="795" r:id="rId88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00CC"/>
    <a:srgbClr val="800000"/>
    <a:srgbClr val="CC3300"/>
    <a:srgbClr val="003300"/>
    <a:srgbClr val="3D41D1"/>
    <a:srgbClr val="3366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3" autoAdjust="0"/>
    <p:restoredTop sz="94581" autoAdjust="0"/>
  </p:normalViewPr>
  <p:slideViewPr>
    <p:cSldViewPr snapToGrid="0">
      <p:cViewPr varScale="1">
        <p:scale>
          <a:sx n="64" d="100"/>
          <a:sy n="64" d="100"/>
        </p:scale>
        <p:origin x="-1288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notesMaster" Target="notesMasters/notesMaster1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90" Type="http://schemas.openxmlformats.org/officeDocument/2006/relationships/presProps" Target="presProps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3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5CDA40-B155-4F68-BF56-EB2E860787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11951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CDA40-B155-4F68-BF56-EB2E860787E4}" type="slidenum">
              <a:rPr lang="en-US" altLang="zh-CN" smtClean="0"/>
              <a:pPr/>
              <a:t>36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2962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3886287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39F8885-04C0-4B35-9FC3-BE13BADB3149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95286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3EDFD0-2DF5-4831-86EC-3FD2BAB22381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503073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CD4EF4-7429-4F05-A8E1-E4A0D75683F4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5350562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6B8A6BE-52C4-4578-BF1A-89921473D44A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98493711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A3AE47B-9566-4EFA-A822-89C1C6836D1B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70294442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97E343-76DE-4E4F-A447-E3B201C11D06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028077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3817F64-4E0E-49E3-B845-83B48CFD4FA0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2082193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6AB524-C550-444A-B0A9-B0F19564F87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724187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9C1AFC0-0FB3-4D71-A3B3-731130F901A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4175364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93CD95-4BD3-4B60-B8A1-D4A0D895DC95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61479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>
            <a:lvl1pPr indent="342900">
              <a:lnSpc>
                <a:spcPct val="150000"/>
              </a:lnSpc>
              <a:buNone/>
              <a:defRPr sz="2400"/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32B9E-BFE2-4A83-8A78-831721846F6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2A09DE5-1CD8-48D3-8305-C276C947C631}" type="datetime1">
              <a:rPr lang="zh-CN" altLang="en-US"/>
              <a:pPr/>
              <a:t>2017/11/28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962428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663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001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774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9022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40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309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9194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602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5261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768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4376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6382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</p:spTree>
    <p:extLst>
      <p:ext uri="{BB962C8B-B14F-4D97-AF65-F5344CB8AC3E}">
        <p14:creationId xmlns:p14="http://schemas.microsoft.com/office/powerpoint/2010/main" val="128327059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59567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33541647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01036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7504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1599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0948358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48017966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60485958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882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645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" Target="../slides/slide4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audio" Target="../media/audio1.wav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11">
            <a:hlinkClick r:id="rId17" action="ppaction://hlinksldjump" highlightClick="1"/>
          </p:cNvPr>
          <p:cNvSpPr>
            <a:spLocks noChangeArrowheads="1"/>
          </p:cNvSpPr>
          <p:nvPr userDrawn="1"/>
        </p:nvSpPr>
        <p:spPr bwMode="auto">
          <a:xfrm>
            <a:off x="6939795" y="6460613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AutoShape 12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371595" y="6460614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735436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1" kern="1200" dirty="0" smtClean="0">
                <a:solidFill>
                  <a:srgbClr val="00B0F0"/>
                </a:solidFill>
                <a:latin typeface="Arial" charset="0"/>
                <a:ea typeface="隶书" pitchFamily="49" charset="-122"/>
                <a:cs typeface="+mn-cs"/>
              </a:rPr>
              <a:t>华东交通大学徐春辉制作</a:t>
            </a:r>
            <a:endParaRPr lang="en-US" altLang="zh-CN" sz="1800" b="1" kern="1200" dirty="0">
              <a:solidFill>
                <a:srgbClr val="CC3300"/>
              </a:solidFill>
              <a:latin typeface="Arial" charset="0"/>
              <a:ea typeface="隶书" pitchFamily="49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803" y="6460613"/>
            <a:ext cx="360362" cy="360362"/>
          </a:xfrm>
          <a:prstGeom prst="rect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</p:spPr>
      </p:pic>
      <p:pic>
        <p:nvPicPr>
          <p:cNvPr id="13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803" y="6488971"/>
            <a:ext cx="32385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581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702" r:id="rId12"/>
  </p:sldLayoutIdLst>
  <p:transition>
    <p:random/>
    <p:sndAc>
      <p:stSnd>
        <p:snd r:embed="rId1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20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21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5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8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899558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smtClean="0">
              <a:solidFill>
                <a:sysClr val="windowText" lastClr="000000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9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367" y="6463081"/>
            <a:ext cx="346131" cy="36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320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17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18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Relationship Id="rId4" Type="http://schemas.openxmlformats.org/officeDocument/2006/relationships/slide" Target="slide5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5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6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wmf"/><Relationship Id="rId11" Type="http://schemas.openxmlformats.org/officeDocument/2006/relationships/image" Target="../media/image21.png"/><Relationship Id="rId5" Type="http://schemas.openxmlformats.org/officeDocument/2006/relationships/oleObject" Target="../embeddings/oleObject9.bin"/><Relationship Id="rId10" Type="http://schemas.openxmlformats.org/officeDocument/2006/relationships/image" Target="../media/image20.wmf"/><Relationship Id="rId4" Type="http://schemas.openxmlformats.org/officeDocument/2006/relationships/image" Target="../media/image17.wmf"/><Relationship Id="rId9" Type="http://schemas.openxmlformats.org/officeDocument/2006/relationships/oleObject" Target="../embeddings/oleObject11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3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slide" Target="slide21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19.wmf"/><Relationship Id="rId5" Type="http://schemas.openxmlformats.org/officeDocument/2006/relationships/image" Target="../media/image24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6.w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17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3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34.w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audio" Target="../media/audio1.wav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4.bin"/><Relationship Id="rId11" Type="http://schemas.openxmlformats.org/officeDocument/2006/relationships/image" Target="../media/image41.wmf"/><Relationship Id="rId5" Type="http://schemas.openxmlformats.org/officeDocument/2006/relationships/image" Target="../media/image39.wmf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6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4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62.xml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48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49.wmf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51.wmf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" Target="slide71.xml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 bwMode="auto">
          <a:xfrm>
            <a:off x="468313" y="1819275"/>
            <a:ext cx="82296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CC3300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6600" dirty="0" smtClean="0">
                <a:ea typeface="隶书" pitchFamily="49" charset="-122"/>
              </a:rPr>
              <a:t/>
            </a:r>
            <a:br>
              <a:rPr lang="en-US" altLang="zh-CN" sz="6600" dirty="0" smtClean="0">
                <a:ea typeface="隶书" pitchFamily="49" charset="-122"/>
              </a:rPr>
            </a:br>
            <a:r>
              <a:rPr lang="zh-CN" altLang="en-US" sz="6600" dirty="0" smtClean="0">
                <a:ea typeface="隶书" pitchFamily="49" charset="-122"/>
              </a:rPr>
              <a:t>单片微型计算机</a:t>
            </a:r>
            <a:endParaRPr lang="en-US" altLang="zh-CN" sz="6600" dirty="0" smtClean="0">
              <a:ea typeface="隶书" pitchFamily="49" charset="-122"/>
            </a:endParaRPr>
          </a:p>
          <a:p>
            <a:pPr algn="ctr"/>
            <a:r>
              <a:rPr lang="zh-CN" altLang="en-US" sz="6600" dirty="0" smtClean="0">
                <a:ea typeface="隶书" pitchFamily="49" charset="-122"/>
              </a:rPr>
              <a:t>原理及应用</a:t>
            </a:r>
            <a:endParaRPr lang="zh-CN" altLang="en-US" sz="6600" dirty="0">
              <a:ea typeface="隶书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3200" y="4232366"/>
            <a:ext cx="3744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华东交通大学徐春辉制作</a:t>
            </a:r>
            <a:endParaRPr lang="en-US" altLang="zh-CN" sz="2400" b="1" dirty="0">
              <a:solidFill>
                <a:srgbClr val="CC3300"/>
              </a:solidFill>
              <a:latin typeface="+mj-lt"/>
              <a:ea typeface="隶书" pitchFamily="49" charset="-122"/>
              <a:cs typeface="+mj-cs"/>
            </a:endParaRPr>
          </a:p>
          <a:p>
            <a:r>
              <a:rPr lang="en-US" altLang="zh-CN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2017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年</a:t>
            </a:r>
            <a:r>
              <a:rPr lang="en-US" altLang="zh-CN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8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月</a:t>
            </a:r>
            <a:endParaRPr lang="zh-CN" altLang="en-US" sz="2400" b="1" dirty="0">
              <a:solidFill>
                <a:srgbClr val="CC3300"/>
              </a:solidFill>
              <a:latin typeface="+mj-lt"/>
              <a:ea typeface="隶书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75167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815537" y="2190234"/>
            <a:ext cx="5335115" cy="1794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第</a:t>
            </a:r>
            <a:r>
              <a:rPr lang="en-US" altLang="zh-CN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14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章  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51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系列</a:t>
            </a: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单片机</a:t>
            </a:r>
            <a:endParaRPr lang="en-US" altLang="zh-CN" sz="4000" b="1" dirty="0" smtClean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模拟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量接口技术</a:t>
            </a:r>
          </a:p>
        </p:txBody>
      </p:sp>
    </p:spTree>
    <p:extLst>
      <p:ext uri="{BB962C8B-B14F-4D97-AF65-F5344CB8AC3E}">
        <p14:creationId xmlns:p14="http://schemas.microsoft.com/office/powerpoint/2010/main" val="43718286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485845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内容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</a:rPr>
              <a:t>提要</a:t>
            </a:r>
          </a:p>
          <a:p>
            <a:pPr algn="l">
              <a:lnSpc>
                <a:spcPct val="150000"/>
              </a:lnSpc>
            </a:pPr>
            <a:r>
              <a:rPr lang="zh-CN" altLang="en-US" sz="2000" kern="1000" dirty="0" smtClean="0">
                <a:latin typeface="Times New Roman"/>
                <a:ea typeface="宋体"/>
                <a:cs typeface="Times New Roman"/>
              </a:rPr>
              <a:t>        本章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介绍单片机模拟量接口技术，包括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51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系列单片机与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D/A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、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A/D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转换器的接口与应用。</a:t>
            </a: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</a:t>
            </a:r>
            <a:endParaRPr lang="en-US" altLang="zh-CN" sz="2000" b="1" dirty="0" smtClean="0">
              <a:solidFill>
                <a:srgbClr val="FF0000"/>
              </a:solidFill>
              <a:latin typeface="黑体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黑体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黑体" pitchFamily="2" charset="-122"/>
              </a:rPr>
              <a:t>   </a:t>
            </a: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学习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</a:rPr>
              <a:t>要点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        </a:t>
            </a:r>
            <a:r>
              <a:rPr lang="zh-CN" altLang="en-US" sz="2000" dirty="0" smtClean="0"/>
              <a:t>了解</a:t>
            </a:r>
            <a:r>
              <a:rPr lang="zh-CN" altLang="en-US" sz="2000" dirty="0"/>
              <a:t>单片机模拟量接口设计的原理与方法。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熟练</a:t>
            </a:r>
            <a:r>
              <a:rPr lang="zh-CN" altLang="en-US" sz="2000" dirty="0"/>
              <a:t>掌握典型芯片</a:t>
            </a:r>
            <a:r>
              <a:rPr lang="en-US" altLang="zh-CN" sz="2000" dirty="0"/>
              <a:t>DAC0832</a:t>
            </a:r>
            <a:r>
              <a:rPr lang="zh-CN" altLang="en-US" sz="2000" dirty="0"/>
              <a:t>、</a:t>
            </a:r>
            <a:r>
              <a:rPr lang="en-US" altLang="zh-CN" sz="2000" dirty="0"/>
              <a:t>ADC0809</a:t>
            </a:r>
            <a:r>
              <a:rPr lang="zh-CN" altLang="en-US" sz="2000" dirty="0"/>
              <a:t>与</a:t>
            </a:r>
            <a:r>
              <a:rPr lang="en-US" altLang="zh-CN" sz="2000" dirty="0"/>
              <a:t>51</a:t>
            </a:r>
            <a:r>
              <a:rPr lang="zh-CN" altLang="en-US" sz="2000" dirty="0"/>
              <a:t>系列单片机的接口技术。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了解</a:t>
            </a:r>
            <a:r>
              <a:rPr lang="en-US" altLang="zh-CN" sz="2000" dirty="0"/>
              <a:t>51</a:t>
            </a:r>
            <a:r>
              <a:rPr lang="zh-CN" altLang="en-US" sz="2000" dirty="0"/>
              <a:t>系列单片机与</a:t>
            </a:r>
            <a:r>
              <a:rPr lang="en-US" altLang="zh-CN" sz="2000" dirty="0"/>
              <a:t>12</a:t>
            </a:r>
            <a:r>
              <a:rPr lang="zh-CN" altLang="en-US" sz="2000" dirty="0"/>
              <a:t>位</a:t>
            </a:r>
            <a:r>
              <a:rPr lang="en-US" altLang="zh-CN" sz="2000" dirty="0"/>
              <a:t>D/A</a:t>
            </a:r>
            <a:r>
              <a:rPr lang="zh-CN" altLang="en-US" sz="2000" dirty="0"/>
              <a:t>转换器的接口技术；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了解</a:t>
            </a:r>
            <a:r>
              <a:rPr lang="en-US" altLang="zh-CN" sz="2000" dirty="0"/>
              <a:t>51</a:t>
            </a:r>
            <a:r>
              <a:rPr lang="zh-CN" altLang="en-US" sz="2000" dirty="0"/>
              <a:t>系列单片机与串行</a:t>
            </a:r>
            <a:r>
              <a:rPr lang="en-US" altLang="zh-CN" sz="2000" dirty="0"/>
              <a:t>D/A</a:t>
            </a:r>
            <a:r>
              <a:rPr lang="zh-CN" altLang="en-US" sz="2000" dirty="0"/>
              <a:t>转换器的接口技术。</a:t>
            </a:r>
          </a:p>
        </p:txBody>
      </p:sp>
    </p:spTree>
    <p:extLst>
      <p:ext uri="{BB962C8B-B14F-4D97-AF65-F5344CB8AC3E}">
        <p14:creationId xmlns:p14="http://schemas.microsoft.com/office/powerpoint/2010/main" val="356256199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651000" y="1798409"/>
            <a:ext cx="8255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3" action="ppaction://hlinksldjump"/>
              </a:rPr>
              <a:t>14.1  </a:t>
            </a:r>
            <a:r>
              <a:rPr lang="en-US" altLang="zh-CN" sz="2400" b="1" dirty="0">
                <a:solidFill>
                  <a:schemeClr val="accent6"/>
                </a:solidFill>
                <a:hlinkClick r:id="rId3" action="ppaction://hlinksldjump"/>
              </a:rPr>
              <a:t>51</a:t>
            </a:r>
            <a:r>
              <a:rPr lang="zh-CN" altLang="en-US" sz="2400" b="1" dirty="0">
                <a:solidFill>
                  <a:schemeClr val="accent6"/>
                </a:solidFill>
                <a:hlinkClick r:id="rId3" action="ppaction://hlinksldjump"/>
              </a:rPr>
              <a:t>系列单片机与</a:t>
            </a:r>
            <a:r>
              <a:rPr lang="en-US" altLang="zh-CN" sz="2400" b="1" dirty="0">
                <a:solidFill>
                  <a:schemeClr val="accent6"/>
                </a:solidFill>
                <a:hlinkClick r:id="rId3" action="ppaction://hlinksldjump"/>
              </a:rPr>
              <a:t>D/A</a:t>
            </a:r>
            <a:r>
              <a:rPr lang="zh-CN" altLang="en-US" sz="2400" b="1" dirty="0">
                <a:solidFill>
                  <a:schemeClr val="accent6"/>
                </a:solidFill>
                <a:hlinkClick r:id="rId3" action="ppaction://hlinksldjump"/>
              </a:rPr>
              <a:t>转换器的接口</a:t>
            </a:r>
            <a:endParaRPr lang="zh-CN" altLang="en-US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4" action="ppaction://hlinksldjump"/>
              </a:rPr>
              <a:t>14.2  </a:t>
            </a:r>
            <a:r>
              <a:rPr lang="en-US" altLang="zh-CN" sz="2400" b="1" dirty="0">
                <a:solidFill>
                  <a:schemeClr val="accent6"/>
                </a:solidFill>
                <a:hlinkClick r:id="rId4" action="ppaction://hlinksldjump"/>
              </a:rPr>
              <a:t>51</a:t>
            </a:r>
            <a:r>
              <a:rPr lang="zh-CN" altLang="en-US" sz="2400" b="1" dirty="0">
                <a:solidFill>
                  <a:schemeClr val="accent6"/>
                </a:solidFill>
                <a:hlinkClick r:id="rId4" action="ppaction://hlinksldjump"/>
              </a:rPr>
              <a:t>系列单片机与</a:t>
            </a:r>
            <a:r>
              <a:rPr lang="en-US" altLang="zh-CN" sz="2400" b="1" dirty="0">
                <a:solidFill>
                  <a:schemeClr val="accent6"/>
                </a:solidFill>
                <a:hlinkClick r:id="rId4" action="ppaction://hlinksldjump"/>
              </a:rPr>
              <a:t>A/D</a:t>
            </a:r>
            <a:r>
              <a:rPr lang="zh-CN" altLang="en-US" sz="2400" b="1" dirty="0">
                <a:solidFill>
                  <a:schemeClr val="accent6"/>
                </a:solidFill>
                <a:hlinkClick r:id="rId4" action="ppaction://hlinksldjump"/>
              </a:rPr>
              <a:t>转换器的接口</a:t>
            </a:r>
            <a:endParaRPr lang="zh-CN" altLang="en-US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6"/>
                </a:solidFill>
              </a:rPr>
              <a:t>	</a:t>
            </a:r>
            <a:endParaRPr lang="en-US" altLang="zh-CN" sz="2400" b="1" dirty="0">
              <a:solidFill>
                <a:schemeClr val="accent6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72935" y="845235"/>
            <a:ext cx="298350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66700" algn="l">
              <a:lnSpc>
                <a:spcPct val="150000"/>
              </a:lnSpc>
              <a:tabLst>
                <a:tab pos="6115050" algn="r"/>
                <a:tab pos="6134100" algn="r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第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14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章  目  录</a:t>
            </a:r>
            <a:endParaRPr lang="zh-CN" altLang="en-US" sz="28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55622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Picture 2" descr="闭环控制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67768"/>
            <a:ext cx="7488238" cy="471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583659" y="637582"/>
            <a:ext cx="83657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典型的微机闭环控制应用系统的结构图</a:t>
            </a: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6017725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4"/>
          <p:cNvSpPr>
            <a:spLocks noGrp="1"/>
          </p:cNvSpPr>
          <p:nvPr>
            <p:ph type="sldNum" sz="quarter" idx="4294967295"/>
          </p:nvPr>
        </p:nvSpPr>
        <p:spPr>
          <a:xfrm>
            <a:off x="7639050" y="6400800"/>
            <a:ext cx="21336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45D7E5D-C66D-4615-B62E-4332F4E22B0D}" type="slidenum">
              <a:rPr lang="zh-CN" altLang="en-US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181252" name="内容占位符 1"/>
          <p:cNvSpPr>
            <a:spLocks/>
          </p:cNvSpPr>
          <p:nvPr/>
        </p:nvSpPr>
        <p:spPr bwMode="auto">
          <a:xfrm>
            <a:off x="0" y="590077"/>
            <a:ext cx="91440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400" b="1" dirty="0" smtClean="0"/>
              <a:t>        </a:t>
            </a:r>
            <a:endParaRPr lang="en-US" altLang="zh-CN" sz="2400" b="1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</a:t>
            </a:r>
            <a:r>
              <a:rPr lang="zh-CN" altLang="en-US" sz="2400" b="1" dirty="0" smtClean="0"/>
              <a:t>在单片机测控系统中，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被测量</a:t>
            </a:r>
            <a:r>
              <a:rPr lang="zh-CN" altLang="en-US" sz="2400" b="1" dirty="0" smtClean="0"/>
              <a:t>的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温度、压力、流量、速度等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非电物理量</a:t>
            </a:r>
            <a:r>
              <a:rPr lang="zh-CN" altLang="en-US" sz="2400" b="1" dirty="0" smtClean="0"/>
              <a:t>，</a:t>
            </a:r>
            <a:r>
              <a:rPr lang="zh-CN" altLang="en-US" sz="2400" b="1" dirty="0"/>
              <a:t>须经传感器先转换模拟电信号，必须转换成数字量后才能在单片机中用软件进行处理。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rgbClr val="3333CC"/>
                </a:solidFill>
              </a:rPr>
              <a:t>        模拟</a:t>
            </a:r>
            <a:r>
              <a:rPr lang="zh-CN" altLang="en-US" sz="2400" b="1" dirty="0">
                <a:solidFill>
                  <a:srgbClr val="3333CC"/>
                </a:solidFill>
              </a:rPr>
              <a:t>量转换成数字量的器件为</a:t>
            </a:r>
            <a:r>
              <a:rPr lang="en-US" altLang="zh-CN" sz="2400" b="1" dirty="0">
                <a:solidFill>
                  <a:srgbClr val="FF3300"/>
                </a:solidFill>
                <a:ea typeface="宋体" charset="-122"/>
              </a:rPr>
              <a:t>A/D</a:t>
            </a:r>
            <a:r>
              <a:rPr lang="zh-CN" altLang="en-US" sz="2400" b="1" dirty="0">
                <a:solidFill>
                  <a:srgbClr val="FF3300"/>
                </a:solidFill>
              </a:rPr>
              <a:t>转换器（</a:t>
            </a:r>
            <a:r>
              <a:rPr lang="en-US" altLang="zh-CN" sz="2400" b="1" dirty="0">
                <a:solidFill>
                  <a:srgbClr val="FF3300"/>
                </a:solidFill>
                <a:ea typeface="宋体" charset="-122"/>
              </a:rPr>
              <a:t>ADC</a:t>
            </a:r>
            <a:r>
              <a:rPr lang="zh-CN" altLang="en-US" sz="2400" b="1" dirty="0">
                <a:solidFill>
                  <a:srgbClr val="FF3300"/>
                </a:solidFill>
              </a:rPr>
              <a:t>）</a:t>
            </a:r>
            <a:r>
              <a:rPr lang="zh-CN" altLang="en-US" sz="2400" b="1" dirty="0">
                <a:solidFill>
                  <a:srgbClr val="3333CC"/>
                </a:solidFill>
              </a:rPr>
              <a:t>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400" b="1" dirty="0"/>
              <a:t>单片机处理完毕的数字量，有时需</a:t>
            </a:r>
            <a:r>
              <a:rPr lang="zh-CN" altLang="en-US" sz="2400" b="1" dirty="0">
                <a:solidFill>
                  <a:srgbClr val="3333CC"/>
                </a:solidFill>
              </a:rPr>
              <a:t>转换为</a:t>
            </a:r>
            <a:r>
              <a:rPr lang="zh-CN" altLang="en-US" sz="2400" b="1" dirty="0">
                <a:solidFill>
                  <a:srgbClr val="FF3300"/>
                </a:solidFill>
              </a:rPr>
              <a:t>模拟信号输出</a:t>
            </a:r>
            <a:r>
              <a:rPr lang="zh-CN" altLang="en-US" sz="2400" b="1" dirty="0"/>
              <a:t>。器件称为</a:t>
            </a:r>
            <a:r>
              <a:rPr lang="en-US" altLang="zh-CN" sz="2400" b="1" dirty="0">
                <a:solidFill>
                  <a:srgbClr val="3333CC"/>
                </a:solidFill>
                <a:ea typeface="宋体" charset="-122"/>
              </a:rPr>
              <a:t>D/A</a:t>
            </a:r>
            <a:r>
              <a:rPr lang="zh-CN" altLang="en-US" sz="2400" b="1" dirty="0">
                <a:solidFill>
                  <a:srgbClr val="3333CC"/>
                </a:solidFill>
              </a:rPr>
              <a:t>转换器（</a:t>
            </a:r>
            <a:r>
              <a:rPr lang="en-US" altLang="zh-CN" sz="2400" b="1" dirty="0">
                <a:solidFill>
                  <a:srgbClr val="3333CC"/>
                </a:solidFill>
                <a:ea typeface="宋体" charset="-122"/>
              </a:rPr>
              <a:t>DAC</a:t>
            </a:r>
            <a:r>
              <a:rPr lang="zh-CN" altLang="en-US" sz="2400" b="1" dirty="0">
                <a:solidFill>
                  <a:srgbClr val="3333CC"/>
                </a:solidFill>
              </a:rPr>
              <a:t>）</a:t>
            </a:r>
            <a:r>
              <a:rPr lang="zh-CN" altLang="en-US" sz="2400" b="1" dirty="0" smtClean="0"/>
              <a:t>。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7729065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6C40A0CF-FF2B-4790-934F-44D675591317}" type="slidenum">
              <a:rPr lang="zh-CN" altLang="en-US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20482" name="内容占位符 1"/>
          <p:cNvSpPr>
            <a:spLocks noGrp="1"/>
          </p:cNvSpPr>
          <p:nvPr>
            <p:ph/>
          </p:nvPr>
        </p:nvSpPr>
        <p:spPr>
          <a:xfrm>
            <a:off x="0" y="593388"/>
            <a:ext cx="9144000" cy="5410200"/>
          </a:xfrm>
        </p:spPr>
        <p:txBody>
          <a:bodyPr/>
          <a:lstStyle/>
          <a:p>
            <a:pPr marL="0" indent="0" algn="ctr">
              <a:spcBef>
                <a:spcPts val="0"/>
              </a:spcBef>
            </a:pPr>
            <a:r>
              <a:rPr lang="en-US" altLang="zh-CN" sz="2800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14.1  51</a:t>
            </a:r>
            <a:r>
              <a:rPr lang="zh-CN" altLang="en-US" sz="2800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系列单片机与</a:t>
            </a:r>
            <a:r>
              <a:rPr lang="en-US" altLang="zh-CN" sz="2800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D/A</a:t>
            </a:r>
            <a:r>
              <a:rPr lang="zh-CN" altLang="en-US" sz="2800" kern="1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转换器的接口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目前</a:t>
            </a:r>
            <a:r>
              <a:rPr lang="zh-CN" altLang="en-US" b="1" dirty="0" smtClean="0">
                <a:solidFill>
                  <a:srgbClr val="3333CC"/>
                </a:solidFill>
              </a:rPr>
              <a:t>商品化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DAC</a:t>
            </a:r>
            <a:r>
              <a:rPr lang="zh-CN" altLang="en-US" b="1" dirty="0" smtClean="0">
                <a:solidFill>
                  <a:srgbClr val="3333CC"/>
                </a:solidFill>
              </a:rPr>
              <a:t>芯片</a:t>
            </a:r>
            <a:r>
              <a:rPr lang="zh-CN" altLang="en-US" dirty="0" smtClean="0"/>
              <a:t>较多，设计者</a:t>
            </a:r>
            <a:r>
              <a:rPr lang="zh-CN" altLang="en-US" b="1" dirty="0" smtClean="0">
                <a:solidFill>
                  <a:srgbClr val="3333CC"/>
                </a:solidFill>
              </a:rPr>
              <a:t>只需要合理的选用合适的芯片</a:t>
            </a:r>
            <a:r>
              <a:rPr lang="zh-CN" altLang="en-US" dirty="0" smtClean="0"/>
              <a:t>，了解它们的功能、引脚外特性以及与单片机的接口设计方法即可。由于现在部分的单片机芯片中集成了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转换器，位数一般在</a:t>
            </a:r>
            <a:r>
              <a:rPr lang="en-US" altLang="zh-CN" dirty="0" smtClean="0">
                <a:ea typeface="宋体" charset="-122"/>
              </a:rPr>
              <a:t>10</a:t>
            </a:r>
            <a:r>
              <a:rPr lang="zh-CN" altLang="en-US" dirty="0" smtClean="0"/>
              <a:t>位左右，且转换速度也很快，所以单片的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开始向高的位数和高转换速度上转变。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低端的产品，如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位的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转换器，开始面临被淘汰的危险，但是在实验室或涉及某些工业控制方面的应用，低端的</a:t>
            </a:r>
            <a:r>
              <a:rPr lang="en-US" altLang="zh-CN" dirty="0" smtClean="0"/>
              <a:t>8</a:t>
            </a:r>
            <a:r>
              <a:rPr lang="zh-CN" altLang="en-US" dirty="0" smtClean="0"/>
              <a:t>位</a:t>
            </a:r>
            <a:r>
              <a:rPr lang="en-US" altLang="zh-CN" dirty="0" smtClean="0"/>
              <a:t>DAC</a:t>
            </a:r>
            <a:r>
              <a:rPr lang="zh-CN" altLang="en-US" dirty="0" smtClean="0"/>
              <a:t>以其优异性价比还是具有相当大的应用</a:t>
            </a:r>
            <a:r>
              <a:rPr lang="zh-CN" altLang="en-US" dirty="0"/>
              <a:t>空间的。</a:t>
            </a:r>
          </a:p>
          <a:p>
            <a:pPr marL="0" indent="0" algn="l">
              <a:spcBef>
                <a:spcPts val="0"/>
              </a:spcBef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95454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3097FB1A-C1C6-46B7-B369-702573F3DBB1}" type="slidenum">
              <a:rPr lang="zh-CN" altLang="en-US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21506" name="内容占位符 1"/>
          <p:cNvSpPr>
            <a:spLocks noGrp="1"/>
          </p:cNvSpPr>
          <p:nvPr>
            <p:ph/>
          </p:nvPr>
        </p:nvSpPr>
        <p:spPr>
          <a:xfrm>
            <a:off x="0" y="649896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en-US" altLang="zh-CN" dirty="0">
                <a:solidFill>
                  <a:srgbClr val="FF0000"/>
                </a:solidFill>
                <a:ea typeface="宋体" charset="-122"/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  <a:ea typeface="宋体" charset="-122"/>
              </a:rPr>
              <a:t>       </a:t>
            </a: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14.1.1  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器件选型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>
                <a:solidFill>
                  <a:srgbClr val="3333CC"/>
                </a:solidFill>
                <a:ea typeface="宋体" charset="-122"/>
              </a:rPr>
              <a:t> 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       </a:t>
            </a:r>
            <a:r>
              <a:rPr lang="en-US" altLang="zh-CN" dirty="0" smtClean="0">
                <a:solidFill>
                  <a:srgbClr val="3333CC"/>
                </a:solidFill>
              </a:rPr>
              <a:t>1</a:t>
            </a:r>
            <a:r>
              <a:rPr lang="zh-CN" altLang="en-US" dirty="0">
                <a:solidFill>
                  <a:srgbClr val="3333CC"/>
                </a:solidFill>
              </a:rPr>
              <a:t>．器件选型注意事项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>
                <a:solidFill>
                  <a:srgbClr val="3333CC"/>
                </a:solidFill>
              </a:rPr>
              <a:t>        使用</a:t>
            </a:r>
            <a:r>
              <a:rPr lang="en-US" altLang="zh-CN" dirty="0">
                <a:solidFill>
                  <a:srgbClr val="3333CC"/>
                </a:solidFill>
              </a:rPr>
              <a:t>D/A</a:t>
            </a:r>
            <a:r>
              <a:rPr lang="zh-CN" altLang="en-US" dirty="0">
                <a:solidFill>
                  <a:srgbClr val="3333CC"/>
                </a:solidFill>
              </a:rPr>
              <a:t>转换器时，应注意</a:t>
            </a:r>
            <a:r>
              <a:rPr lang="en-US" altLang="zh-CN" dirty="0">
                <a:solidFill>
                  <a:srgbClr val="3333CC"/>
                </a:solidFill>
              </a:rPr>
              <a:t>D/A</a:t>
            </a:r>
            <a:r>
              <a:rPr lang="zh-CN" altLang="en-US" dirty="0">
                <a:solidFill>
                  <a:srgbClr val="3333CC"/>
                </a:solidFill>
              </a:rPr>
              <a:t>转换器选择的几个问题</a:t>
            </a:r>
            <a:r>
              <a:rPr lang="zh-CN" altLang="en-US" dirty="0" smtClean="0">
                <a:solidFill>
                  <a:srgbClr val="3333CC"/>
                </a:solidFill>
              </a:rPr>
              <a:t>。</a:t>
            </a:r>
            <a:endParaRPr lang="en-US" altLang="zh-CN" dirty="0" smtClean="0">
              <a:solidFill>
                <a:srgbClr val="3333CC"/>
              </a:solidFill>
            </a:endParaRPr>
          </a:p>
          <a:p>
            <a:pPr marL="0" indent="0" algn="l">
              <a:spcBef>
                <a:spcPts val="0"/>
              </a:spcBef>
            </a:pPr>
            <a:r>
              <a:rPr lang="en-US" altLang="zh-CN" b="1" dirty="0">
                <a:solidFill>
                  <a:srgbClr val="3333CC"/>
                </a:solidFill>
              </a:rPr>
              <a:t> </a:t>
            </a:r>
            <a:r>
              <a:rPr lang="en-US" altLang="zh-CN" b="1" dirty="0" smtClean="0">
                <a:solidFill>
                  <a:srgbClr val="3333CC"/>
                </a:solidFill>
              </a:rPr>
              <a:t>     </a:t>
            </a: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）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转换器的输出形式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>
                <a:ea typeface="宋体" charset="-122"/>
              </a:rPr>
              <a:t> </a:t>
            </a:r>
            <a:r>
              <a:rPr lang="en-US" altLang="zh-CN" dirty="0" smtClean="0">
                <a:ea typeface="宋体" charset="-122"/>
              </a:rPr>
              <a:t>       </a:t>
            </a:r>
            <a:r>
              <a:rPr lang="zh-CN" altLang="en-US" dirty="0" smtClean="0"/>
              <a:t>有</a:t>
            </a:r>
            <a:r>
              <a:rPr lang="zh-CN" altLang="en-US" b="1" dirty="0" smtClean="0">
                <a:solidFill>
                  <a:srgbClr val="3333CC"/>
                </a:solidFill>
              </a:rPr>
              <a:t>两种输出形式</a:t>
            </a:r>
            <a:r>
              <a:rPr lang="zh-CN" altLang="en-US" dirty="0" smtClean="0"/>
              <a:t>。一种是</a:t>
            </a:r>
            <a:r>
              <a:rPr lang="zh-CN" altLang="en-US" b="1" dirty="0" smtClean="0">
                <a:solidFill>
                  <a:srgbClr val="3333CC"/>
                </a:solidFill>
              </a:rPr>
              <a:t>电压输出</a:t>
            </a:r>
            <a:r>
              <a:rPr lang="zh-CN" altLang="en-US" dirty="0" smtClean="0"/>
              <a:t>，即给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转换器输入的是数字量，而输出为电压。另一种是</a:t>
            </a:r>
            <a:r>
              <a:rPr lang="zh-CN" altLang="en-US" b="1" dirty="0" smtClean="0">
                <a:solidFill>
                  <a:srgbClr val="FF3300"/>
                </a:solidFill>
              </a:rPr>
              <a:t>电流输出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对</a:t>
            </a:r>
            <a:r>
              <a:rPr lang="zh-CN" altLang="en-US" dirty="0"/>
              <a:t>电流输出的</a:t>
            </a:r>
            <a:r>
              <a:rPr lang="en-US" altLang="zh-CN" dirty="0"/>
              <a:t>D/A</a:t>
            </a:r>
            <a:r>
              <a:rPr lang="zh-CN" altLang="en-US" dirty="0"/>
              <a:t>转换器，如需要模拟电压输出，可在其输出端加一个由运算放大器构成的</a:t>
            </a:r>
            <a:r>
              <a:rPr lang="en-US" altLang="zh-CN" dirty="0"/>
              <a:t>I-V</a:t>
            </a:r>
            <a:r>
              <a:rPr lang="zh-CN" altLang="en-US" dirty="0"/>
              <a:t>转换电路，将电流输出转换为电压输出。</a:t>
            </a:r>
          </a:p>
          <a:p>
            <a:pPr marL="0" indent="0" algn="l">
              <a:spcBef>
                <a:spcPts val="0"/>
              </a:spcBef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3789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225BDF6-F40C-4A1D-8203-C1BC58665D81}" type="slidenum">
              <a:rPr lang="zh-CN" altLang="en-US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22530" name="内容占位符 1"/>
          <p:cNvSpPr>
            <a:spLocks noGrp="1"/>
          </p:cNvSpPr>
          <p:nvPr>
            <p:ph/>
          </p:nvPr>
        </p:nvSpPr>
        <p:spPr>
          <a:xfrm>
            <a:off x="0" y="573932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）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转换器与单片机的接口形式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单片机与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转换器的连接，早期多采用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位数字量并行传输的并行接口，现在</a:t>
            </a:r>
            <a:r>
              <a:rPr lang="zh-CN" altLang="en-US" b="1" dirty="0" smtClean="0">
                <a:solidFill>
                  <a:srgbClr val="3333CC"/>
                </a:solidFill>
              </a:rPr>
              <a:t>除并行接口外</a:t>
            </a:r>
            <a:r>
              <a:rPr lang="zh-CN" altLang="en-US" dirty="0" smtClean="0"/>
              <a:t>，带有</a:t>
            </a:r>
            <a:r>
              <a:rPr lang="zh-CN" altLang="en-US" b="1" dirty="0" smtClean="0">
                <a:solidFill>
                  <a:srgbClr val="3333CC"/>
                </a:solidFill>
              </a:rPr>
              <a:t>串行口的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3333CC"/>
                </a:solidFill>
              </a:rPr>
              <a:t>转换器品种也不断增多</a:t>
            </a:r>
            <a:r>
              <a:rPr lang="zh-CN" altLang="en-US" dirty="0" smtClean="0"/>
              <a:t>。除了通用的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UART</a:t>
            </a:r>
            <a:r>
              <a:rPr lang="zh-CN" altLang="en-US" b="1" dirty="0" smtClean="0">
                <a:solidFill>
                  <a:srgbClr val="3333CC"/>
                </a:solidFill>
              </a:rPr>
              <a:t>串行口</a:t>
            </a:r>
            <a:r>
              <a:rPr lang="zh-CN" altLang="en-US" dirty="0" smtClean="0"/>
              <a:t>外，目前较为流行的还有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</a:t>
            </a:r>
            <a:r>
              <a:rPr lang="en-US" altLang="zh-CN" b="1" baseline="30000" dirty="0" smtClean="0">
                <a:solidFill>
                  <a:srgbClr val="3333CC"/>
                </a:solidFill>
                <a:ea typeface="宋体" charset="-122"/>
              </a:rPr>
              <a:t>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C</a:t>
            </a:r>
            <a:r>
              <a:rPr lang="zh-CN" altLang="en-US" b="1" dirty="0" smtClean="0">
                <a:solidFill>
                  <a:srgbClr val="3333CC"/>
                </a:solidFill>
              </a:rPr>
              <a:t>串行口</a:t>
            </a:r>
            <a:r>
              <a:rPr lang="zh-CN" altLang="en-US" dirty="0" smtClean="0"/>
              <a:t>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SPI</a:t>
            </a:r>
            <a:r>
              <a:rPr lang="zh-CN" altLang="en-US" b="1" dirty="0" smtClean="0">
                <a:solidFill>
                  <a:srgbClr val="3333CC"/>
                </a:solidFill>
              </a:rPr>
              <a:t>串行口</a:t>
            </a:r>
            <a:r>
              <a:rPr lang="zh-CN" altLang="en-US" dirty="0" smtClean="0"/>
              <a:t>等。所以在选择单片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转换器时，要</a:t>
            </a:r>
            <a:r>
              <a:rPr lang="zh-CN" altLang="en-US" b="1" dirty="0" smtClean="0">
                <a:solidFill>
                  <a:srgbClr val="FF3300"/>
                </a:solidFill>
              </a:rPr>
              <a:t>考虑单片机与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转换器的</a:t>
            </a:r>
            <a:r>
              <a:rPr lang="zh-CN" altLang="en-US" b="1" dirty="0" smtClean="0">
                <a:solidFill>
                  <a:srgbClr val="3333CC"/>
                </a:solidFill>
              </a:rPr>
              <a:t>接口形式</a:t>
            </a:r>
            <a:r>
              <a:rPr lang="zh-CN" altLang="en-US" dirty="0" smtClean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1787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B5C45BA-D0ED-4D77-B007-7FCB1D9CE4C9}" type="slidenum">
              <a:rPr lang="zh-CN" altLang="en-US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24578" name="内容占位符 1"/>
          <p:cNvSpPr>
            <a:spLocks noGrp="1"/>
          </p:cNvSpPr>
          <p:nvPr>
            <p:ph/>
          </p:nvPr>
        </p:nvSpPr>
        <p:spPr>
          <a:xfrm>
            <a:off x="0" y="573932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    2</a:t>
            </a:r>
            <a:r>
              <a:rPr lang="zh-CN" altLang="en-US" b="1" dirty="0" smtClean="0">
                <a:solidFill>
                  <a:srgbClr val="FF3300"/>
                </a:solidFill>
              </a:rPr>
              <a:t>．主要技术指标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>
                <a:ea typeface="宋体" charset="-122"/>
              </a:rPr>
              <a:t> </a:t>
            </a:r>
            <a:r>
              <a:rPr lang="en-US" altLang="zh-CN" dirty="0" smtClean="0">
                <a:ea typeface="宋体" charset="-122"/>
              </a:rPr>
              <a:t>       </a:t>
            </a:r>
            <a:r>
              <a:rPr lang="zh-CN" altLang="en-US" dirty="0" smtClean="0"/>
              <a:t>指标很多，使用者最关心的几个指标如下。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3333CC"/>
                </a:solidFill>
              </a:rPr>
              <a:t>        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）分辨率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指单片机</a:t>
            </a:r>
            <a:r>
              <a:rPr lang="zh-CN" altLang="en-US" b="1" dirty="0" smtClean="0">
                <a:solidFill>
                  <a:srgbClr val="FF3300"/>
                </a:solidFill>
              </a:rPr>
              <a:t>输入给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转换器的</a:t>
            </a:r>
            <a:r>
              <a:rPr lang="zh-CN" altLang="en-US" b="1" dirty="0" smtClean="0">
                <a:solidFill>
                  <a:srgbClr val="3333CC"/>
                </a:solidFill>
              </a:rPr>
              <a:t>单位数字量的变化</a:t>
            </a:r>
            <a:r>
              <a:rPr lang="zh-CN" altLang="en-US" b="1" dirty="0" smtClean="0">
                <a:solidFill>
                  <a:srgbClr val="FF3300"/>
                </a:solidFill>
              </a:rPr>
              <a:t>，所引起的</a:t>
            </a:r>
            <a:r>
              <a:rPr lang="zh-CN" altLang="en-US" b="1" dirty="0" smtClean="0">
                <a:solidFill>
                  <a:srgbClr val="3333CC"/>
                </a:solidFill>
              </a:rPr>
              <a:t>模拟量输出的变化</a:t>
            </a:r>
            <a:r>
              <a:rPr lang="zh-CN" altLang="en-US" dirty="0" smtClean="0"/>
              <a:t>，通常</a:t>
            </a:r>
            <a:r>
              <a:rPr lang="zh-CN" altLang="en-US" b="1" dirty="0" smtClean="0">
                <a:solidFill>
                  <a:srgbClr val="FF3300"/>
                </a:solidFill>
              </a:rPr>
              <a:t>定义为</a:t>
            </a:r>
            <a:r>
              <a:rPr lang="zh-CN" altLang="en-US" dirty="0" smtClean="0"/>
              <a:t>输出满刻度值与</a:t>
            </a:r>
            <a:r>
              <a:rPr lang="en-US" altLang="zh-CN" dirty="0" smtClean="0">
                <a:ea typeface="宋体" charset="-122"/>
              </a:rPr>
              <a:t>2</a:t>
            </a:r>
            <a:r>
              <a:rPr lang="en-US" altLang="zh-CN" i="1" baseline="30000" dirty="0" smtClean="0">
                <a:ea typeface="宋体" charset="-122"/>
              </a:rPr>
              <a:t>n</a:t>
            </a:r>
            <a:r>
              <a:rPr lang="zh-CN" altLang="en-US" dirty="0" smtClean="0"/>
              <a:t>之比（</a:t>
            </a:r>
            <a:r>
              <a:rPr lang="en-US" altLang="zh-CN" i="1" dirty="0" smtClean="0">
                <a:ea typeface="宋体" charset="-122"/>
              </a:rPr>
              <a:t>n</a:t>
            </a:r>
            <a:r>
              <a:rPr lang="zh-CN" altLang="en-US" dirty="0" smtClean="0"/>
              <a:t>为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转换器的二进制位数）。</a:t>
            </a:r>
            <a:r>
              <a:rPr lang="zh-CN" altLang="en-US" b="1" dirty="0" smtClean="0">
                <a:solidFill>
                  <a:srgbClr val="3333CC"/>
                </a:solidFill>
              </a:rPr>
              <a:t>习惯上用输入数字量的二进制位数表示</a:t>
            </a:r>
            <a:r>
              <a:rPr lang="zh-CN" altLang="en-US" dirty="0" smtClean="0"/>
              <a:t>。位数越多，分辨率越高，即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转换器对输入量变化的敏感程度越高。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>
                <a:solidFill>
                  <a:srgbClr val="FF3300"/>
                </a:solidFill>
              </a:rPr>
              <a:t> </a:t>
            </a:r>
            <a:r>
              <a:rPr lang="zh-CN" altLang="en-US" dirty="0" smtClean="0">
                <a:solidFill>
                  <a:srgbClr val="FF3300"/>
                </a:solidFill>
              </a:rPr>
              <a:t>       </a:t>
            </a:r>
            <a:r>
              <a:rPr lang="zh-CN" altLang="en-US" b="1" dirty="0" smtClean="0">
                <a:solidFill>
                  <a:srgbClr val="FF3300"/>
                </a:solidFill>
              </a:rPr>
              <a:t>例如，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位的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转换器，若满量程输出为</a:t>
            </a:r>
            <a:r>
              <a:rPr lang="en-US" altLang="zh-CN" dirty="0" smtClean="0">
                <a:ea typeface="宋体" charset="-122"/>
              </a:rPr>
              <a:t>10V</a:t>
            </a:r>
            <a:r>
              <a:rPr lang="zh-CN" altLang="en-US" dirty="0" smtClean="0"/>
              <a:t>，根据分辨率定义，</a:t>
            </a:r>
            <a:r>
              <a:rPr lang="zh-CN" altLang="en-US" b="1" dirty="0" smtClean="0">
                <a:solidFill>
                  <a:srgbClr val="FF3300"/>
                </a:solidFill>
              </a:rPr>
              <a:t>则分辨率为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10V/2</a:t>
            </a:r>
            <a:r>
              <a:rPr lang="en-US" altLang="zh-CN" b="1" i="1" baseline="30000" dirty="0" smtClean="0">
                <a:solidFill>
                  <a:srgbClr val="FF3300"/>
                </a:solidFill>
                <a:ea typeface="宋体" charset="-122"/>
              </a:rPr>
              <a:t>n</a:t>
            </a:r>
            <a:r>
              <a:rPr lang="zh-CN" altLang="en-US" b="1" dirty="0" smtClean="0">
                <a:solidFill>
                  <a:srgbClr val="FF3300"/>
                </a:solidFill>
              </a:rPr>
              <a:t>，分辨率为</a:t>
            </a:r>
            <a:r>
              <a:rPr lang="en-US" altLang="zh-CN" dirty="0">
                <a:solidFill>
                  <a:srgbClr val="FF3300"/>
                </a:solidFill>
              </a:rPr>
              <a:t>:10V/256=39.1mV </a:t>
            </a:r>
            <a:r>
              <a:rPr lang="zh-CN" altLang="en-US" dirty="0">
                <a:solidFill>
                  <a:srgbClr val="FF3300"/>
                </a:solidFill>
              </a:rPr>
              <a:t>，</a:t>
            </a:r>
            <a:endParaRPr lang="en-US" altLang="zh-CN" b="1" dirty="0" smtClean="0">
              <a:solidFill>
                <a:srgbClr val="FF33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200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87A1A2E-FE26-47BA-B4EF-D0C387652FFA}" type="slidenum">
              <a:rPr lang="zh-CN" altLang="en-US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25602" name="内容占位符 1"/>
          <p:cNvSpPr>
            <a:spLocks noGrp="1"/>
          </p:cNvSpPr>
          <p:nvPr>
            <p:ph/>
          </p:nvPr>
        </p:nvSpPr>
        <p:spPr>
          <a:xfrm>
            <a:off x="87854" y="642025"/>
            <a:ext cx="9056146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即输入的二进制数最低位的变化可引起输出的模拟电压变化</a:t>
            </a:r>
            <a:r>
              <a:rPr lang="en-US" altLang="zh-CN" dirty="0" smtClean="0">
                <a:ea typeface="宋体" charset="-122"/>
              </a:rPr>
              <a:t>39.1mV</a:t>
            </a:r>
            <a:r>
              <a:rPr lang="zh-CN" altLang="en-US" dirty="0" smtClean="0"/>
              <a:t>，该值占满量程的</a:t>
            </a:r>
            <a:r>
              <a:rPr lang="en-US" altLang="zh-CN" dirty="0" smtClean="0">
                <a:ea typeface="宋体" charset="-122"/>
              </a:rPr>
              <a:t>0.391%</a:t>
            </a:r>
            <a:r>
              <a:rPr lang="zh-CN" altLang="en-US" dirty="0" smtClean="0"/>
              <a:t>，常用符号</a:t>
            </a:r>
            <a:r>
              <a:rPr lang="en-US" altLang="zh-CN" dirty="0" smtClean="0">
                <a:ea typeface="宋体" charset="-122"/>
              </a:rPr>
              <a:t>1LSB</a:t>
            </a:r>
            <a:r>
              <a:rPr lang="zh-CN" altLang="en-US" dirty="0" smtClean="0"/>
              <a:t>表示。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同理：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10</a:t>
            </a:r>
            <a:r>
              <a:rPr lang="zh-CN" altLang="en-US" dirty="0" smtClean="0">
                <a:solidFill>
                  <a:srgbClr val="3333CC"/>
                </a:solidFill>
              </a:rPr>
              <a:t>位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D/A</a:t>
            </a:r>
            <a:r>
              <a:rPr lang="zh-CN" altLang="en-US" dirty="0" smtClean="0">
                <a:solidFill>
                  <a:srgbClr val="3333CC"/>
                </a:solidFill>
              </a:rPr>
              <a:t>转换</a:t>
            </a:r>
            <a:r>
              <a:rPr lang="zh-CN" altLang="en-US" dirty="0" smtClean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1 LSB = 9.77mV = 0.1%</a:t>
            </a:r>
            <a:r>
              <a:rPr lang="zh-CN" altLang="en-US" dirty="0" smtClean="0">
                <a:solidFill>
                  <a:srgbClr val="3333CC"/>
                </a:solidFill>
              </a:rPr>
              <a:t>满量程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12</a:t>
            </a:r>
            <a:r>
              <a:rPr lang="zh-CN" altLang="en-US" dirty="0" smtClean="0">
                <a:solidFill>
                  <a:srgbClr val="3333CC"/>
                </a:solidFill>
              </a:rPr>
              <a:t>位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D/A</a:t>
            </a:r>
            <a:r>
              <a:rPr lang="zh-CN" altLang="en-US" dirty="0" smtClean="0">
                <a:solidFill>
                  <a:srgbClr val="3333CC"/>
                </a:solidFill>
              </a:rPr>
              <a:t>转换</a:t>
            </a:r>
            <a:r>
              <a:rPr lang="zh-CN" altLang="en-US" dirty="0" smtClean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1 LSB = 2.44mV = 0.024%</a:t>
            </a:r>
            <a:r>
              <a:rPr lang="zh-CN" altLang="en-US" dirty="0" smtClean="0">
                <a:solidFill>
                  <a:srgbClr val="3333CC"/>
                </a:solidFill>
              </a:rPr>
              <a:t>满量程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16</a:t>
            </a:r>
            <a:r>
              <a:rPr lang="zh-CN" altLang="en-US" dirty="0" smtClean="0">
                <a:solidFill>
                  <a:srgbClr val="3333CC"/>
                </a:solidFill>
              </a:rPr>
              <a:t>位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D/A</a:t>
            </a:r>
            <a:r>
              <a:rPr lang="zh-CN" altLang="en-US" dirty="0" smtClean="0">
                <a:solidFill>
                  <a:srgbClr val="3333CC"/>
                </a:solidFill>
              </a:rPr>
              <a:t>转换</a:t>
            </a:r>
            <a:r>
              <a:rPr lang="zh-CN" altLang="en-US" dirty="0" smtClean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1 LSB = 0.076mV = 0.00076%</a:t>
            </a:r>
            <a:r>
              <a:rPr lang="zh-CN" altLang="en-US" dirty="0" smtClean="0">
                <a:solidFill>
                  <a:srgbClr val="3333CC"/>
                </a:solidFill>
              </a:rPr>
              <a:t>满量程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使用时，应</a:t>
            </a:r>
            <a:r>
              <a:rPr lang="zh-CN" altLang="en-US" b="1" dirty="0" smtClean="0">
                <a:solidFill>
                  <a:srgbClr val="FF3300"/>
                </a:solidFill>
              </a:rPr>
              <a:t>根据对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转换器分辨率</a:t>
            </a:r>
            <a:r>
              <a:rPr lang="zh-CN" altLang="en-US" dirty="0" smtClean="0"/>
              <a:t>的需要来</a:t>
            </a:r>
            <a:r>
              <a:rPr lang="zh-CN" altLang="en-US" dirty="0" smtClean="0">
                <a:solidFill>
                  <a:srgbClr val="FF3300"/>
                </a:solidFill>
              </a:rPr>
              <a:t>选定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D/A</a:t>
            </a:r>
            <a:r>
              <a:rPr lang="zh-CN" altLang="en-US" dirty="0" smtClean="0">
                <a:solidFill>
                  <a:srgbClr val="FF3300"/>
                </a:solidFill>
              </a:rPr>
              <a:t>转换器的</a:t>
            </a:r>
            <a:r>
              <a:rPr lang="zh-CN" altLang="en-US" b="1" dirty="0" smtClean="0">
                <a:solidFill>
                  <a:srgbClr val="3333CC"/>
                </a:solidFill>
              </a:rPr>
              <a:t>位数</a:t>
            </a:r>
            <a:r>
              <a:rPr lang="zh-CN" altLang="en-US" dirty="0" smtClean="0"/>
              <a:t>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9581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DC55D8A-2F6F-43B9-A9BD-8C2FEFDE4955}" type="slidenum">
              <a:rPr lang="zh-CN" altLang="en-US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26626" name="内容占位符 1"/>
          <p:cNvSpPr>
            <a:spLocks noGrp="1"/>
          </p:cNvSpPr>
          <p:nvPr>
            <p:ph/>
          </p:nvPr>
        </p:nvSpPr>
        <p:spPr>
          <a:xfrm>
            <a:off x="0" y="583659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）建立时间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描述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</a:t>
            </a:r>
            <a:r>
              <a:rPr lang="zh-CN" altLang="en-US" b="1" dirty="0" smtClean="0">
                <a:solidFill>
                  <a:srgbClr val="3333CC"/>
                </a:solidFill>
              </a:rPr>
              <a:t>转换快慢</a:t>
            </a:r>
            <a:r>
              <a:rPr lang="zh-CN" altLang="en-US" dirty="0" smtClean="0"/>
              <a:t>的一个参数，用于</a:t>
            </a:r>
            <a:r>
              <a:rPr lang="zh-CN" altLang="en-US" b="1" dirty="0" smtClean="0">
                <a:solidFill>
                  <a:srgbClr val="3333CC"/>
                </a:solidFill>
              </a:rPr>
              <a:t>表明转换时间或转换速度</a:t>
            </a:r>
            <a:r>
              <a:rPr lang="zh-CN" altLang="en-US" dirty="0" smtClean="0"/>
              <a:t>。</a:t>
            </a:r>
            <a:r>
              <a:rPr lang="zh-CN" altLang="en-US" b="1" dirty="0" smtClean="0">
                <a:solidFill>
                  <a:srgbClr val="FF3300"/>
                </a:solidFill>
              </a:rPr>
              <a:t>其值为从</a:t>
            </a:r>
            <a:r>
              <a:rPr lang="zh-CN" altLang="en-US" b="1" dirty="0" smtClean="0">
                <a:solidFill>
                  <a:srgbClr val="3333CC"/>
                </a:solidFill>
              </a:rPr>
              <a:t>输入数字量到输出达到终值误差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  <a:sym typeface="Symbol" pitchFamily="18" charset="2"/>
              </a:rPr>
              <a:t>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(1/2)LSB</a:t>
            </a:r>
            <a:r>
              <a:rPr lang="zh-CN" altLang="en-US" b="1" dirty="0" smtClean="0">
                <a:solidFill>
                  <a:srgbClr val="3333CC"/>
                </a:solidFill>
              </a:rPr>
              <a:t>时</a:t>
            </a:r>
            <a:r>
              <a:rPr lang="zh-CN" altLang="en-US" b="1" dirty="0" smtClean="0">
                <a:solidFill>
                  <a:srgbClr val="FF3300"/>
                </a:solidFill>
              </a:rPr>
              <a:t>所需的时间</a:t>
            </a:r>
            <a:r>
              <a:rPr lang="zh-CN" altLang="en-US" dirty="0" smtClean="0"/>
              <a:t>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>
                <a:solidFill>
                  <a:srgbClr val="3333CC"/>
                </a:solidFill>
              </a:rPr>
              <a:t> </a:t>
            </a:r>
            <a:r>
              <a:rPr lang="zh-CN" altLang="en-US" dirty="0" smtClean="0">
                <a:solidFill>
                  <a:srgbClr val="3333CC"/>
                </a:solidFill>
              </a:rPr>
              <a:t>       </a:t>
            </a:r>
            <a:r>
              <a:rPr lang="zh-CN" altLang="en-US" b="1" dirty="0" smtClean="0">
                <a:solidFill>
                  <a:srgbClr val="3333CC"/>
                </a:solidFill>
              </a:rPr>
              <a:t>电流输出</a:t>
            </a:r>
            <a:r>
              <a:rPr lang="zh-CN" altLang="en-US" dirty="0" smtClean="0"/>
              <a:t>的转换时间</a:t>
            </a:r>
            <a:r>
              <a:rPr lang="zh-CN" altLang="en-US" b="1" dirty="0" smtClean="0">
                <a:solidFill>
                  <a:srgbClr val="3333CC"/>
                </a:solidFill>
              </a:rPr>
              <a:t>较短</a:t>
            </a:r>
            <a:r>
              <a:rPr lang="zh-CN" altLang="en-US" dirty="0" smtClean="0"/>
              <a:t>，而</a:t>
            </a:r>
            <a:r>
              <a:rPr lang="zh-CN" altLang="en-US" b="1" dirty="0" smtClean="0">
                <a:solidFill>
                  <a:srgbClr val="3333CC"/>
                </a:solidFill>
              </a:rPr>
              <a:t>电压输出</a:t>
            </a:r>
            <a:r>
              <a:rPr lang="zh-CN" altLang="en-US" dirty="0" smtClean="0"/>
              <a:t>的转换器，由于要加上完成</a:t>
            </a:r>
            <a:r>
              <a:rPr lang="en-US" altLang="zh-CN" dirty="0" smtClean="0">
                <a:ea typeface="宋体" charset="-122"/>
              </a:rPr>
              <a:t>I-V</a:t>
            </a:r>
            <a:r>
              <a:rPr lang="zh-CN" altLang="en-US" dirty="0" smtClean="0"/>
              <a:t>转换的运算放大器的延迟时间，因此</a:t>
            </a:r>
            <a:r>
              <a:rPr lang="zh-CN" altLang="en-US" b="1" dirty="0" smtClean="0">
                <a:solidFill>
                  <a:srgbClr val="3333CC"/>
                </a:solidFill>
              </a:rPr>
              <a:t>转换时间要长一些</a:t>
            </a:r>
            <a:r>
              <a:rPr lang="zh-CN" altLang="en-US" dirty="0" smtClean="0"/>
              <a:t>。快速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转换器的转换时间可控制在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en-US" altLang="zh-CN" dirty="0" smtClean="0">
                <a:ea typeface="宋体" charset="-122"/>
                <a:sym typeface="Symbol" pitchFamily="18" charset="2"/>
              </a:rPr>
              <a:t></a:t>
            </a:r>
            <a:r>
              <a:rPr lang="en-US" altLang="zh-CN" dirty="0" smtClean="0">
                <a:ea typeface="宋体" charset="-122"/>
              </a:rPr>
              <a:t>s</a:t>
            </a:r>
            <a:r>
              <a:rPr lang="zh-CN" altLang="en-US" dirty="0" smtClean="0"/>
              <a:t>以下。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90638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5A837CA-19FF-447B-82BB-911D4E896570}" type="slidenum">
              <a:rPr lang="zh-CN" altLang="en-US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27650" name="内容占位符 1"/>
          <p:cNvSpPr>
            <a:spLocks noGrp="1"/>
          </p:cNvSpPr>
          <p:nvPr>
            <p:ph/>
          </p:nvPr>
        </p:nvSpPr>
        <p:spPr>
          <a:xfrm>
            <a:off x="0" y="642026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FF3300"/>
                </a:solidFill>
              </a:rPr>
              <a:t>）转换精度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理想情况下，转换精度与分辨率基本一致，位数越多精度越高。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但由于电源电压、基准电压、电阻、制造工艺等各种因素存在着误差。</a:t>
            </a:r>
            <a:r>
              <a:rPr lang="zh-CN" altLang="en-US" dirty="0" smtClean="0">
                <a:solidFill>
                  <a:srgbClr val="3333CC"/>
                </a:solidFill>
              </a:rPr>
              <a:t>严格讲，</a:t>
            </a:r>
            <a:r>
              <a:rPr lang="zh-CN" altLang="en-US" b="1" dirty="0" smtClean="0">
                <a:solidFill>
                  <a:srgbClr val="FF0000"/>
                </a:solidFill>
              </a:rPr>
              <a:t>转换精度与分辨率并不完全一致</a:t>
            </a:r>
            <a:r>
              <a:rPr lang="zh-CN" altLang="en-US" dirty="0" smtClean="0">
                <a:solidFill>
                  <a:srgbClr val="3333CC"/>
                </a:solidFill>
              </a:rPr>
              <a:t>。</a:t>
            </a:r>
            <a:r>
              <a:rPr lang="zh-CN" altLang="en-US" dirty="0" smtClean="0"/>
              <a:t>只要</a:t>
            </a:r>
            <a:r>
              <a:rPr lang="zh-CN" altLang="en-US" dirty="0" smtClean="0">
                <a:solidFill>
                  <a:srgbClr val="3333CC"/>
                </a:solidFill>
              </a:rPr>
              <a:t>位数相同，分辨率则相同</a:t>
            </a:r>
            <a:r>
              <a:rPr lang="zh-CN" altLang="en-US" dirty="0" smtClean="0"/>
              <a:t>，</a:t>
            </a:r>
            <a:r>
              <a:rPr lang="zh-CN" altLang="en-US" b="1" dirty="0" smtClean="0">
                <a:solidFill>
                  <a:srgbClr val="3333CC"/>
                </a:solidFill>
              </a:rPr>
              <a:t>但相同位数的不同转换器</a:t>
            </a:r>
            <a:r>
              <a:rPr lang="zh-CN" altLang="en-US" b="1" dirty="0" smtClean="0">
                <a:solidFill>
                  <a:srgbClr val="FF3300"/>
                </a:solidFill>
              </a:rPr>
              <a:t>转换精度</a:t>
            </a:r>
            <a:r>
              <a:rPr lang="zh-CN" altLang="en-US" b="1" dirty="0" smtClean="0">
                <a:solidFill>
                  <a:srgbClr val="3333CC"/>
                </a:solidFill>
              </a:rPr>
              <a:t>会有所不同</a:t>
            </a:r>
            <a:r>
              <a:rPr lang="zh-CN" altLang="en-US" dirty="0" smtClean="0"/>
              <a:t>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>
                <a:solidFill>
                  <a:srgbClr val="FF3300"/>
                </a:solidFill>
              </a:rPr>
              <a:t> </a:t>
            </a:r>
            <a:r>
              <a:rPr lang="zh-CN" altLang="en-US" dirty="0" smtClean="0">
                <a:solidFill>
                  <a:srgbClr val="FF3300"/>
                </a:solidFill>
              </a:rPr>
              <a:t>       </a:t>
            </a:r>
            <a:r>
              <a:rPr lang="zh-CN" altLang="en-US" b="1" dirty="0" smtClean="0">
                <a:solidFill>
                  <a:srgbClr val="FF3300"/>
                </a:solidFill>
              </a:rPr>
              <a:t>例如，</a:t>
            </a:r>
            <a:r>
              <a:rPr lang="zh-CN" altLang="en-US" dirty="0" smtClean="0"/>
              <a:t>某种型号的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精度为</a:t>
            </a:r>
            <a:r>
              <a:rPr lang="zh-CN" altLang="en-US" dirty="0" smtClean="0">
                <a:ea typeface="宋体" charset="-122"/>
                <a:sym typeface="Symbol" pitchFamily="18" charset="2"/>
              </a:rPr>
              <a:t></a:t>
            </a:r>
            <a:r>
              <a:rPr lang="en-US" altLang="zh-CN" dirty="0" smtClean="0">
                <a:ea typeface="宋体" charset="-122"/>
              </a:rPr>
              <a:t>0.19%</a:t>
            </a:r>
            <a:r>
              <a:rPr lang="zh-CN" altLang="en-US" dirty="0" smtClean="0"/>
              <a:t>，而另一种型号的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精度为</a:t>
            </a:r>
            <a:r>
              <a:rPr lang="zh-CN" altLang="en-US" dirty="0" smtClean="0">
                <a:ea typeface="宋体" charset="-122"/>
                <a:sym typeface="Symbol" pitchFamily="18" charset="2"/>
              </a:rPr>
              <a:t></a:t>
            </a:r>
            <a:r>
              <a:rPr lang="en-US" altLang="zh-CN" dirty="0" smtClean="0">
                <a:ea typeface="宋体" charset="-122"/>
              </a:rPr>
              <a:t>0.05%</a:t>
            </a:r>
            <a:r>
              <a:rPr lang="zh-CN" altLang="en-US" dirty="0" smtClean="0"/>
              <a:t>。</a:t>
            </a:r>
          </a:p>
          <a:p>
            <a:pPr marL="0" indent="0" algn="l">
              <a:spcBef>
                <a:spcPts val="0"/>
              </a:spcBef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7690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BA4AC1EA-6E3D-41E6-B53F-B37B1BD6CCC2}" type="slidenum">
              <a:rPr lang="zh-CN" altLang="en-US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28674" name="内容占位符 1"/>
          <p:cNvSpPr>
            <a:spLocks noGrp="1"/>
          </p:cNvSpPr>
          <p:nvPr>
            <p:ph/>
          </p:nvPr>
        </p:nvSpPr>
        <p:spPr>
          <a:xfrm>
            <a:off x="0" y="620713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en-US" altLang="zh-CN" dirty="0" smtClean="0">
                <a:solidFill>
                  <a:srgbClr val="FF0000"/>
                </a:solidFill>
              </a:rPr>
              <a:t>        </a:t>
            </a: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14.1.2  AT89S51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与</a:t>
            </a: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8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位</a:t>
            </a: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D/A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转换器</a:t>
            </a: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DAC0832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的接口设计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1</a:t>
            </a:r>
            <a:r>
              <a:rPr lang="zh-CN" altLang="en-US" b="1" dirty="0" smtClean="0">
                <a:solidFill>
                  <a:srgbClr val="3333CC"/>
                </a:solidFill>
              </a:rPr>
              <a:t>．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DAC0832</a:t>
            </a:r>
            <a:r>
              <a:rPr lang="zh-CN" altLang="en-US" b="1" dirty="0" smtClean="0">
                <a:solidFill>
                  <a:srgbClr val="3333CC"/>
                </a:solidFill>
              </a:rPr>
              <a:t>芯片介绍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）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DAC0832</a:t>
            </a:r>
            <a:r>
              <a:rPr lang="zh-CN" altLang="en-US" b="1" dirty="0" smtClean="0">
                <a:solidFill>
                  <a:srgbClr val="FF3300"/>
                </a:solidFill>
              </a:rPr>
              <a:t>的特性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美国国家半导体公司的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芯片是具有两个输入数据寄存器的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，它能直接与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单片机连接，</a:t>
            </a:r>
            <a:r>
              <a:rPr lang="zh-CN" altLang="en-US" b="1" dirty="0" smtClean="0">
                <a:solidFill>
                  <a:srgbClr val="FF3300"/>
                </a:solidFill>
              </a:rPr>
              <a:t>主要特性如下</a:t>
            </a:r>
            <a:r>
              <a:rPr lang="zh-CN" altLang="en-US" dirty="0" smtClean="0"/>
              <a:t>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>
                <a:solidFill>
                  <a:srgbClr val="3333CC"/>
                </a:solidFill>
              </a:rPr>
              <a:t> </a:t>
            </a:r>
            <a:r>
              <a:rPr lang="zh-CN" altLang="en-US" dirty="0" smtClean="0">
                <a:solidFill>
                  <a:srgbClr val="3333CC"/>
                </a:solidFill>
              </a:rPr>
              <a:t>       </a:t>
            </a:r>
            <a:r>
              <a:rPr lang="zh-CN" altLang="en-US" b="1" dirty="0" smtClean="0">
                <a:solidFill>
                  <a:srgbClr val="3333CC"/>
                </a:solidFill>
              </a:rPr>
              <a:t>① 分辨率为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3333CC"/>
                </a:solidFill>
              </a:rPr>
              <a:t>位。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>
                <a:solidFill>
                  <a:srgbClr val="3333CC"/>
                </a:solidFill>
              </a:rPr>
              <a:t> </a:t>
            </a:r>
            <a:r>
              <a:rPr lang="zh-CN" altLang="en-US" dirty="0" smtClean="0">
                <a:solidFill>
                  <a:srgbClr val="3333CC"/>
                </a:solidFill>
              </a:rPr>
              <a:t>       </a:t>
            </a:r>
            <a:r>
              <a:rPr lang="zh-CN" altLang="en-US" b="1" dirty="0" smtClean="0">
                <a:solidFill>
                  <a:srgbClr val="3333CC"/>
                </a:solidFill>
              </a:rPr>
              <a:t>② 电流输出，建立时间为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sym typeface="Symbol" pitchFamily="18" charset="2"/>
              </a:rPr>
              <a:t>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s</a:t>
            </a:r>
            <a:r>
              <a:rPr lang="zh-CN" altLang="en-US" b="1" dirty="0" smtClean="0">
                <a:solidFill>
                  <a:srgbClr val="3333CC"/>
                </a:solidFill>
              </a:rPr>
              <a:t>。</a:t>
            </a:r>
            <a:endParaRPr lang="en-US" altLang="zh-CN" b="1" dirty="0" smtClean="0">
              <a:solidFill>
                <a:srgbClr val="3333CC"/>
              </a:solidFill>
            </a:endParaRP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>
                <a:solidFill>
                  <a:srgbClr val="3333CC"/>
                </a:solidFill>
              </a:rPr>
              <a:t>        ③ </a:t>
            </a:r>
            <a:r>
              <a:rPr lang="zh-CN" altLang="en-US" dirty="0">
                <a:solidFill>
                  <a:srgbClr val="3333CC"/>
                </a:solidFill>
              </a:rPr>
              <a:t>可双缓冲输入、单缓冲输入或直接数字输入。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>
                <a:solidFill>
                  <a:srgbClr val="3333CC"/>
                </a:solidFill>
              </a:rPr>
              <a:t>        ④ </a:t>
            </a:r>
            <a:r>
              <a:rPr lang="zh-CN" altLang="en-US" dirty="0">
                <a:solidFill>
                  <a:srgbClr val="3333CC"/>
                </a:solidFill>
              </a:rPr>
              <a:t>单一电源供电（</a:t>
            </a:r>
            <a:r>
              <a:rPr lang="en-US" altLang="zh-CN" dirty="0">
                <a:solidFill>
                  <a:srgbClr val="3333CC"/>
                </a:solidFill>
              </a:rPr>
              <a:t>+</a:t>
            </a:r>
            <a:r>
              <a:rPr lang="en-US" altLang="zh-CN" dirty="0" smtClean="0">
                <a:solidFill>
                  <a:srgbClr val="3333CC"/>
                </a:solidFill>
              </a:rPr>
              <a:t>5V~+</a:t>
            </a:r>
            <a:r>
              <a:rPr lang="en-US" altLang="zh-CN" dirty="0">
                <a:solidFill>
                  <a:srgbClr val="3333CC"/>
                </a:solidFill>
              </a:rPr>
              <a:t>15V</a:t>
            </a:r>
            <a:r>
              <a:rPr lang="zh-CN" altLang="en-US" dirty="0">
                <a:solidFill>
                  <a:srgbClr val="3333CC"/>
                </a:solidFill>
              </a:rPr>
              <a:t>）。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>
                <a:solidFill>
                  <a:srgbClr val="3333CC"/>
                </a:solidFill>
              </a:rPr>
              <a:t>        ⑤ </a:t>
            </a:r>
            <a:r>
              <a:rPr lang="zh-CN" altLang="en-US" dirty="0">
                <a:solidFill>
                  <a:srgbClr val="3333CC"/>
                </a:solidFill>
              </a:rPr>
              <a:t>低功耗，</a:t>
            </a:r>
            <a:r>
              <a:rPr lang="en-US" altLang="zh-CN" dirty="0">
                <a:solidFill>
                  <a:srgbClr val="3333CC"/>
                </a:solidFill>
              </a:rPr>
              <a:t>20mW</a:t>
            </a:r>
            <a:r>
              <a:rPr lang="zh-CN" altLang="en-US" dirty="0">
                <a:solidFill>
                  <a:srgbClr val="3333CC"/>
                </a:solidFill>
              </a:rPr>
              <a:t>。</a:t>
            </a:r>
          </a:p>
          <a:p>
            <a:pPr marL="0" indent="0" algn="l">
              <a:spcBef>
                <a:spcPts val="0"/>
              </a:spcBef>
            </a:pPr>
            <a:endParaRPr lang="zh-CN" altLang="en-US" b="1" dirty="0" smtClean="0">
              <a:solidFill>
                <a:srgbClr val="3333CC"/>
              </a:solidFill>
            </a:endParaRP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3732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D56644D-C499-4068-BA8C-262C5B46394E}" type="slidenum">
              <a:rPr lang="zh-CN" altLang="en-US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32770" name="内容占位符 1"/>
          <p:cNvSpPr>
            <a:spLocks noGrp="1"/>
          </p:cNvSpPr>
          <p:nvPr>
            <p:ph/>
          </p:nvPr>
        </p:nvSpPr>
        <p:spPr>
          <a:xfrm>
            <a:off x="0" y="622570"/>
            <a:ext cx="9144000" cy="5410200"/>
          </a:xfrm>
        </p:spPr>
        <p:txBody>
          <a:bodyPr/>
          <a:lstStyle/>
          <a:p>
            <a:pPr marL="0" indent="0" algn="l" fontAlgn="ctr">
              <a:spcBef>
                <a:spcPts val="0"/>
              </a:spcBef>
            </a:pPr>
            <a:r>
              <a:rPr lang="zh-CN" altLang="en-US" dirty="0" smtClean="0">
                <a:ea typeface="宋体" charset="-122"/>
              </a:rPr>
              <a:t>      （</a:t>
            </a:r>
            <a:r>
              <a:rPr lang="en-US" altLang="zh-CN" dirty="0">
                <a:ea typeface="宋体" charset="-122"/>
              </a:rPr>
              <a:t>2</a:t>
            </a:r>
            <a:r>
              <a:rPr lang="zh-CN" altLang="en-US" dirty="0">
                <a:ea typeface="宋体" charset="-122"/>
              </a:rPr>
              <a:t>）</a:t>
            </a:r>
            <a:r>
              <a:rPr lang="en-US" altLang="zh-CN" dirty="0">
                <a:ea typeface="宋体" charset="-122"/>
              </a:rPr>
              <a:t>DAC0832</a:t>
            </a:r>
            <a:r>
              <a:rPr lang="zh-CN" altLang="en-US" dirty="0">
                <a:ea typeface="宋体" charset="-122"/>
              </a:rPr>
              <a:t>的内部逻辑结构及外部引脚</a:t>
            </a:r>
          </a:p>
          <a:p>
            <a:pPr marL="0" indent="0" algn="l" fontAlgn="ctr">
              <a:spcBef>
                <a:spcPts val="0"/>
              </a:spcBef>
            </a:pPr>
            <a:r>
              <a:rPr lang="zh-CN" altLang="en-US" dirty="0">
                <a:ea typeface="宋体" charset="-122"/>
              </a:rPr>
              <a:t>        </a:t>
            </a:r>
            <a:r>
              <a:rPr lang="en-US" altLang="zh-CN" dirty="0">
                <a:ea typeface="宋体" charset="-122"/>
              </a:rPr>
              <a:t>DAC0832</a:t>
            </a:r>
            <a:r>
              <a:rPr lang="zh-CN" altLang="en-US" dirty="0">
                <a:ea typeface="宋体" charset="-122"/>
              </a:rPr>
              <a:t>的内部逻辑结构如</a:t>
            </a:r>
            <a:r>
              <a:rPr lang="zh-CN" altLang="en-US" dirty="0">
                <a:ea typeface="宋体" charset="-122"/>
                <a:hlinkClick r:id="" action="ppaction://hlinkshowjump?jump=nextslide"/>
              </a:rPr>
              <a:t>图</a:t>
            </a:r>
            <a:r>
              <a:rPr lang="en-US" altLang="zh-CN" dirty="0" smtClean="0">
                <a:ea typeface="宋体" charset="-122"/>
                <a:hlinkClick r:id="" action="ppaction://hlinkshowjump?jump=nextslide"/>
              </a:rPr>
              <a:t>14-1</a:t>
            </a:r>
            <a:r>
              <a:rPr lang="zh-CN" altLang="en-US" dirty="0" smtClean="0">
                <a:ea typeface="宋体" charset="-122"/>
              </a:rPr>
              <a:t>所</a:t>
            </a:r>
            <a:r>
              <a:rPr lang="zh-CN" altLang="en-US" dirty="0">
                <a:ea typeface="宋体" charset="-122"/>
              </a:rPr>
              <a:t>示，外部引脚如</a:t>
            </a:r>
            <a:r>
              <a:rPr lang="zh-CN" altLang="en-US" dirty="0">
                <a:ea typeface="宋体" charset="-122"/>
                <a:hlinkClick r:id="rId3" action="ppaction://hlinksldjump"/>
              </a:rPr>
              <a:t>图</a:t>
            </a:r>
            <a:r>
              <a:rPr lang="en-US" altLang="zh-CN" dirty="0" smtClean="0">
                <a:ea typeface="宋体" charset="-122"/>
                <a:hlinkClick r:id="rId3" action="ppaction://hlinksldjump"/>
              </a:rPr>
              <a:t>14-2</a:t>
            </a:r>
            <a:r>
              <a:rPr lang="zh-CN" altLang="en-US" dirty="0" smtClean="0">
                <a:ea typeface="宋体" charset="-122"/>
              </a:rPr>
              <a:t>所示。</a:t>
            </a:r>
            <a:endParaRPr lang="en-US" altLang="zh-CN" dirty="0" smtClean="0">
              <a:ea typeface="宋体" charset="-122"/>
            </a:endParaRPr>
          </a:p>
          <a:p>
            <a:pPr marL="0" indent="0" algn="l" fontAlgn="ctr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“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FF3300"/>
                </a:solidFill>
              </a:rPr>
              <a:t>位输入寄存器</a:t>
            </a:r>
            <a:r>
              <a:rPr lang="zh-CN" altLang="en-US" dirty="0" smtClean="0">
                <a:solidFill>
                  <a:srgbClr val="FF3300"/>
                </a:solidFill>
              </a:rPr>
              <a:t>”</a:t>
            </a:r>
            <a:r>
              <a:rPr lang="zh-CN" altLang="en-US" dirty="0" smtClean="0"/>
              <a:t>用于存放单片机送来的数字量，使输入数字量得到缓冲和锁存，由</a:t>
            </a:r>
            <a:r>
              <a:rPr lang="zh-CN" altLang="en-US" dirty="0" smtClean="0">
                <a:ea typeface="宋体" charset="-122"/>
              </a:rPr>
              <a:t> </a:t>
            </a:r>
            <a:r>
              <a:rPr lang="en-US" altLang="zh-CN" dirty="0" smtClean="0"/>
              <a:t>          </a:t>
            </a:r>
            <a:r>
              <a:rPr lang="zh-CN" altLang="en-US" dirty="0" smtClean="0"/>
              <a:t>加以控制；</a:t>
            </a:r>
          </a:p>
          <a:p>
            <a:pPr marL="0" indent="0" algn="l" fontAlgn="ctr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“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FF3300"/>
                </a:solidFill>
              </a:rPr>
              <a:t>位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DAC</a:t>
            </a:r>
            <a:r>
              <a:rPr lang="zh-CN" altLang="en-US" b="1" dirty="0" smtClean="0">
                <a:solidFill>
                  <a:srgbClr val="FF3300"/>
                </a:solidFill>
              </a:rPr>
              <a:t>寄存器”</a:t>
            </a:r>
            <a:r>
              <a:rPr lang="zh-CN" altLang="en-US" dirty="0" smtClean="0"/>
              <a:t>用于存放待转换的数字量，由</a:t>
            </a:r>
            <a:r>
              <a:rPr lang="en-US" altLang="zh-CN" dirty="0" smtClean="0"/>
              <a:t>      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/>
              <a:t>控制；  </a:t>
            </a:r>
          </a:p>
          <a:p>
            <a:pPr marL="0" indent="0" algn="l" fontAlgn="ctr">
              <a:spcBef>
                <a:spcPts val="0"/>
              </a:spcBef>
            </a:pPr>
            <a:r>
              <a:rPr lang="zh-CN" altLang="en-US" dirty="0">
                <a:solidFill>
                  <a:srgbClr val="FF3300"/>
                </a:solidFill>
              </a:rPr>
              <a:t> </a:t>
            </a:r>
            <a:r>
              <a:rPr lang="zh-CN" altLang="en-US" dirty="0" smtClean="0">
                <a:solidFill>
                  <a:srgbClr val="FF3300"/>
                </a:solidFill>
              </a:rPr>
              <a:t>     </a:t>
            </a:r>
            <a:r>
              <a:rPr lang="zh-CN" altLang="en-US" b="1" dirty="0" smtClean="0">
                <a:solidFill>
                  <a:srgbClr val="FF3300"/>
                </a:solidFill>
              </a:rPr>
              <a:t>“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FF3300"/>
                </a:solidFill>
              </a:rPr>
              <a:t>位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FF3300"/>
                </a:solidFill>
              </a:rPr>
              <a:t>转换电路”</a:t>
            </a:r>
            <a:r>
              <a:rPr lang="zh-CN" altLang="en-US" dirty="0" smtClean="0"/>
              <a:t>受“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寄存器”输出的数字量控制，能输出和数字量成正比的模拟电流。因此，需外接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I-V</a:t>
            </a:r>
            <a:r>
              <a:rPr lang="zh-CN" altLang="en-US" b="1" dirty="0" smtClean="0">
                <a:solidFill>
                  <a:srgbClr val="3333CC"/>
                </a:solidFill>
              </a:rPr>
              <a:t>转换</a:t>
            </a:r>
            <a:r>
              <a:rPr lang="zh-CN" altLang="en-US" dirty="0" smtClean="0"/>
              <a:t>的运算放大器电路，才能得到</a:t>
            </a:r>
            <a:r>
              <a:rPr lang="zh-CN" altLang="en-US" b="1" dirty="0" smtClean="0">
                <a:solidFill>
                  <a:srgbClr val="3333CC"/>
                </a:solidFill>
              </a:rPr>
              <a:t>模拟输出电压</a:t>
            </a:r>
            <a:r>
              <a:rPr lang="zh-CN" altLang="en-US" dirty="0" smtClean="0"/>
              <a:t>。</a:t>
            </a:r>
          </a:p>
        </p:txBody>
      </p:sp>
      <p:graphicFrame>
        <p:nvGraphicFramePr>
          <p:cNvPr id="3277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6388007"/>
              </p:ext>
            </p:extLst>
          </p:nvPr>
        </p:nvGraphicFramePr>
        <p:xfrm>
          <a:off x="3319328" y="2995005"/>
          <a:ext cx="6731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480" name="Equation" r:id="rId4" imgW="304560" imgH="190440" progId="Equation.DSMT4">
                  <p:embed/>
                </p:oleObj>
              </mc:Choice>
              <mc:Fallback>
                <p:oleObj name="Equation" r:id="rId4" imgW="30456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9328" y="2995005"/>
                        <a:ext cx="6731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0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232506"/>
              </p:ext>
            </p:extLst>
          </p:nvPr>
        </p:nvGraphicFramePr>
        <p:xfrm>
          <a:off x="7225083" y="3576806"/>
          <a:ext cx="6731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481" name="Equation" r:id="rId6" imgW="304560" imgH="190440" progId="Equation.DSMT4">
                  <p:embed/>
                </p:oleObj>
              </mc:Choice>
              <mc:Fallback>
                <p:oleObj name="Equation" r:id="rId6" imgW="30456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5083" y="3576806"/>
                        <a:ext cx="6731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384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BE96B6B-317B-4027-9AB6-5A150E8A2421}" type="slidenum">
              <a:rPr lang="zh-CN" altLang="en-US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2546192" y="5853113"/>
            <a:ext cx="377539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3300"/>
                </a:solidFill>
              </a:rPr>
              <a:t>图</a:t>
            </a:r>
            <a:r>
              <a:rPr lang="en-US" altLang="zh-CN" sz="2000" dirty="0" smtClean="0">
                <a:solidFill>
                  <a:srgbClr val="FF3300"/>
                </a:solidFill>
              </a:rPr>
              <a:t>14-1</a:t>
            </a:r>
            <a:r>
              <a:rPr lang="en-US" altLang="zh-CN" sz="2000" dirty="0" smtClean="0"/>
              <a:t>    </a:t>
            </a:r>
            <a:r>
              <a:rPr lang="en-US" altLang="zh-CN" sz="2000" dirty="0">
                <a:solidFill>
                  <a:srgbClr val="3333CC"/>
                </a:solidFill>
              </a:rPr>
              <a:t>DAC0832</a:t>
            </a:r>
            <a:r>
              <a:rPr lang="zh-CN" altLang="en-US" sz="2000" dirty="0">
                <a:solidFill>
                  <a:srgbClr val="3333CC"/>
                </a:solidFill>
              </a:rPr>
              <a:t>的逻辑结构</a:t>
            </a:r>
          </a:p>
        </p:txBody>
      </p:sp>
      <p:pic>
        <p:nvPicPr>
          <p:cNvPr id="3175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8649" y="836613"/>
            <a:ext cx="6486089" cy="487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58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C659496C-0B90-4073-A840-E94182A7DC03}" type="slidenum">
              <a:rPr lang="zh-CN" altLang="en-US"/>
              <a:pPr>
                <a:defRPr/>
              </a:pPr>
              <a:t>17</a:t>
            </a:fld>
            <a:endParaRPr lang="en-US" altLang="zh-CN"/>
          </a:p>
        </p:txBody>
      </p:sp>
      <p:pic>
        <p:nvPicPr>
          <p:cNvPr id="30732" name="Picture 12" descr="1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718" y="894944"/>
            <a:ext cx="5627966" cy="474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2781372" y="5708650"/>
            <a:ext cx="323518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图</a:t>
            </a:r>
            <a:r>
              <a:rPr lang="en-US" altLang="zh-CN" sz="2000" dirty="0" smtClean="0">
                <a:solidFill>
                  <a:srgbClr val="FF0000"/>
                </a:solidFill>
              </a:rPr>
              <a:t>14-2</a:t>
            </a:r>
            <a:r>
              <a:rPr lang="en-US" altLang="zh-CN" sz="2000" b="0" dirty="0" smtClean="0">
                <a:solidFill>
                  <a:srgbClr val="FF0000"/>
                </a:solidFill>
              </a:rPr>
              <a:t>  </a:t>
            </a:r>
            <a:r>
              <a:rPr lang="en-US" altLang="zh-CN" sz="2000" dirty="0">
                <a:solidFill>
                  <a:srgbClr val="3333CC"/>
                </a:solidFill>
              </a:rPr>
              <a:t>DAC0832</a:t>
            </a:r>
            <a:r>
              <a:rPr lang="zh-CN" altLang="en-US" sz="2000" dirty="0">
                <a:solidFill>
                  <a:srgbClr val="3333CC"/>
                </a:solidFill>
              </a:rPr>
              <a:t>的引脚图</a:t>
            </a:r>
          </a:p>
        </p:txBody>
      </p:sp>
    </p:spTree>
    <p:extLst>
      <p:ext uri="{BB962C8B-B14F-4D97-AF65-F5344CB8AC3E}">
        <p14:creationId xmlns:p14="http://schemas.microsoft.com/office/powerpoint/2010/main" val="345893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D6BCA19-B30A-406A-8D18-2E3433B35F58}" type="slidenum">
              <a:rPr lang="zh-CN" altLang="en-US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1028" name="内容占位符 1"/>
          <p:cNvSpPr>
            <a:spLocks noGrp="1"/>
          </p:cNvSpPr>
          <p:nvPr>
            <p:ph/>
          </p:nvPr>
        </p:nvSpPr>
        <p:spPr>
          <a:xfrm>
            <a:off x="136186" y="573932"/>
            <a:ext cx="9007813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引脚功能：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DI0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DI7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en-US" altLang="zh-CN" b="1" dirty="0" smtClean="0">
                <a:ea typeface="宋体" charset="-122"/>
              </a:rPr>
              <a:t>8</a:t>
            </a:r>
            <a:r>
              <a:rPr lang="zh-CN" altLang="en-US" b="1" dirty="0" smtClean="0"/>
              <a:t>位数字信号输入端，</a:t>
            </a:r>
            <a:r>
              <a:rPr lang="zh-CN" altLang="en-US" b="1" dirty="0" smtClean="0">
                <a:solidFill>
                  <a:srgbClr val="FF3300"/>
                </a:solidFill>
              </a:rPr>
              <a:t>与单片机的数据总线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P0</a:t>
            </a:r>
            <a:r>
              <a:rPr lang="zh-CN" altLang="en-US" b="1" dirty="0" smtClean="0">
                <a:solidFill>
                  <a:srgbClr val="FF3300"/>
                </a:solidFill>
              </a:rPr>
              <a:t>口相连</a:t>
            </a:r>
            <a:r>
              <a:rPr lang="zh-CN" altLang="en-US" b="1" dirty="0" smtClean="0"/>
              <a:t>，用于接收单片机送来的待转换为模拟量的数字量，</a:t>
            </a:r>
            <a:r>
              <a:rPr lang="en-US" altLang="zh-CN" b="1" dirty="0" smtClean="0">
                <a:ea typeface="宋体" charset="-122"/>
              </a:rPr>
              <a:t>DI7</a:t>
            </a:r>
            <a:r>
              <a:rPr lang="zh-CN" altLang="en-US" b="1" dirty="0" smtClean="0"/>
              <a:t>为最高位。</a:t>
            </a:r>
          </a:p>
          <a:p>
            <a:pPr marL="0" indent="0" algn="l" fontAlgn="ctr">
              <a:spcBef>
                <a:spcPts val="0"/>
              </a:spcBef>
            </a:pPr>
            <a:r>
              <a:rPr lang="zh-CN" altLang="en-US" b="1" dirty="0" smtClean="0">
                <a:solidFill>
                  <a:srgbClr val="3333CC"/>
                </a:solidFill>
              </a:rPr>
              <a:t>      ：</a:t>
            </a:r>
            <a:r>
              <a:rPr lang="zh-CN" altLang="en-US" b="1" dirty="0" smtClean="0"/>
              <a:t>片选端，当</a:t>
            </a:r>
            <a:r>
              <a:rPr lang="zh-CN" altLang="en-US" b="1" dirty="0" smtClean="0">
                <a:ea typeface="宋体" charset="-122"/>
              </a:rPr>
              <a:t> </a:t>
            </a:r>
            <a:r>
              <a:rPr lang="zh-CN" altLang="en-US" b="1" dirty="0" smtClean="0"/>
              <a:t>为低电平时，本芯片被选中。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ILE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b="1" dirty="0" smtClean="0"/>
              <a:t>数据锁存允许控制端，高电平有效。</a:t>
            </a:r>
            <a:endParaRPr lang="en-US" altLang="zh-CN" b="1" dirty="0" smtClean="0"/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b="1" dirty="0" smtClean="0">
                <a:ea typeface="宋体" charset="-122"/>
              </a:rPr>
              <a:t>第一级输入寄存器写选通控制，低电平有效。当   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ea typeface="宋体" charset="-122"/>
              </a:rPr>
              <a:t>       </a:t>
            </a:r>
            <a:r>
              <a:rPr lang="en-US" altLang="zh-CN" b="1" dirty="0" smtClean="0">
                <a:solidFill>
                  <a:srgbClr val="FF0000"/>
                </a:solidFill>
                <a:ea typeface="宋体" charset="-122"/>
              </a:rPr>
              <a:t>=0</a:t>
            </a:r>
            <a:r>
              <a:rPr lang="zh-CN" altLang="en-US" b="1" dirty="0" smtClean="0">
                <a:solidFill>
                  <a:srgbClr val="FF0000"/>
                </a:solidFill>
                <a:ea typeface="宋体" charset="-122"/>
              </a:rPr>
              <a:t>，</a:t>
            </a:r>
            <a:r>
              <a:rPr lang="en-US" altLang="zh-CN" b="1" dirty="0" smtClean="0">
                <a:solidFill>
                  <a:srgbClr val="FF0000"/>
                </a:solidFill>
                <a:ea typeface="宋体" charset="-122"/>
              </a:rPr>
              <a:t>ILE=1</a:t>
            </a:r>
            <a:r>
              <a:rPr lang="zh-CN" altLang="en-US" b="1" dirty="0" smtClean="0">
                <a:solidFill>
                  <a:srgbClr val="FF0000"/>
                </a:solidFill>
                <a:ea typeface="宋体" charset="-122"/>
              </a:rPr>
              <a:t>，       </a:t>
            </a:r>
            <a:r>
              <a:rPr lang="en-US" altLang="zh-CN" b="1" dirty="0" smtClean="0">
                <a:solidFill>
                  <a:srgbClr val="FF0000"/>
                </a:solidFill>
                <a:ea typeface="宋体" charset="-122"/>
              </a:rPr>
              <a:t>=0</a:t>
            </a:r>
            <a:r>
              <a:rPr lang="zh-CN" altLang="en-US" b="1" dirty="0" smtClean="0">
                <a:ea typeface="宋体" charset="-122"/>
              </a:rPr>
              <a:t>时，待转换的数据信号被锁存到第一级</a:t>
            </a:r>
            <a:r>
              <a:rPr lang="en-US" altLang="zh-CN" b="1" dirty="0" smtClean="0">
                <a:ea typeface="宋体" charset="-122"/>
              </a:rPr>
              <a:t>8</a:t>
            </a:r>
            <a:r>
              <a:rPr lang="zh-CN" altLang="en-US" b="1" dirty="0" smtClean="0">
                <a:ea typeface="宋体" charset="-122"/>
              </a:rPr>
              <a:t>位输入寄存器中。</a:t>
            </a:r>
            <a:endParaRPr lang="en-US" altLang="zh-CN" b="1" dirty="0" smtClean="0">
              <a:ea typeface="宋体" charset="-122"/>
            </a:endParaRPr>
          </a:p>
          <a:p>
            <a:pPr marL="0" indent="0" algn="l">
              <a:spcBef>
                <a:spcPts val="0"/>
              </a:spcBef>
            </a:pPr>
            <a:r>
              <a:rPr lang="en-US" altLang="zh-CN" dirty="0">
                <a:ea typeface="宋体" charset="-122"/>
              </a:rPr>
              <a:t>DGND</a:t>
            </a:r>
            <a:r>
              <a:rPr lang="zh-CN" altLang="en-US" dirty="0">
                <a:ea typeface="宋体" charset="-122"/>
              </a:rPr>
              <a:t>：数字信号地。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>
                <a:ea typeface="宋体" charset="-122"/>
              </a:rPr>
              <a:t>AGND</a:t>
            </a:r>
            <a:r>
              <a:rPr lang="zh-CN" altLang="en-US" dirty="0">
                <a:ea typeface="宋体" charset="-122"/>
              </a:rPr>
              <a:t>：模拟信号地，最好与基准电压共地。</a:t>
            </a:r>
          </a:p>
          <a:p>
            <a:pPr marL="0" indent="0" algn="l">
              <a:spcBef>
                <a:spcPts val="0"/>
              </a:spcBef>
            </a:pPr>
            <a:endParaRPr lang="zh-CN" altLang="en-US" b="1" dirty="0" smtClean="0">
              <a:ea typeface="宋体" charset="-122"/>
            </a:endParaRPr>
          </a:p>
        </p:txBody>
      </p:sp>
      <p:sp>
        <p:nvSpPr>
          <p:cNvPr id="10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sp>
        <p:nvSpPr>
          <p:cNvPr id="103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4089400" y="173990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96" name="Equation" r:id="rId3" imgW="914400" imgH="190080" progId="Equation.DSMT4">
                  <p:embed/>
                </p:oleObj>
              </mc:Choice>
              <mc:Fallback>
                <p:oleObj name="Equation" r:id="rId3" imgW="914400" imgH="190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400" y="173990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3904906"/>
              </p:ext>
            </p:extLst>
          </p:nvPr>
        </p:nvGraphicFramePr>
        <p:xfrm>
          <a:off x="131628" y="2438771"/>
          <a:ext cx="504825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97" name="Equation" r:id="rId5" imgW="228600" imgH="203040" progId="Equation.DSMT4">
                  <p:embed/>
                </p:oleObj>
              </mc:Choice>
              <mc:Fallback>
                <p:oleObj name="Equation" r:id="rId5" imgW="2286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628" y="2438771"/>
                        <a:ext cx="504825" cy="449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1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1801172"/>
              </p:ext>
            </p:extLst>
          </p:nvPr>
        </p:nvGraphicFramePr>
        <p:xfrm>
          <a:off x="0" y="3400087"/>
          <a:ext cx="785813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98" name="Equation" r:id="rId7" imgW="355320" imgH="203040" progId="Equation.DSMT4">
                  <p:embed/>
                </p:oleObj>
              </mc:Choice>
              <mc:Fallback>
                <p:oleObj name="Equation" r:id="rId7" imgW="3553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400087"/>
                        <a:ext cx="785813" cy="449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2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83168"/>
              </p:ext>
            </p:extLst>
          </p:nvPr>
        </p:nvGraphicFramePr>
        <p:xfrm>
          <a:off x="197898" y="3980908"/>
          <a:ext cx="504825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99" name="Equation" r:id="rId9" imgW="228600" imgH="203040" progId="Equation.DSMT4">
                  <p:embed/>
                </p:oleObj>
              </mc:Choice>
              <mc:Fallback>
                <p:oleObj name="Equation" r:id="rId9" imgW="2286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898" y="3980908"/>
                        <a:ext cx="504825" cy="449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3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6870050"/>
              </p:ext>
            </p:extLst>
          </p:nvPr>
        </p:nvGraphicFramePr>
        <p:xfrm>
          <a:off x="2357876" y="3956288"/>
          <a:ext cx="785813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500" name="Equation" r:id="rId11" imgW="355320" imgH="203040" progId="Equation.DSMT4">
                  <p:embed/>
                </p:oleObj>
              </mc:Choice>
              <mc:Fallback>
                <p:oleObj name="Equation" r:id="rId11" imgW="3553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7876" y="3956288"/>
                        <a:ext cx="785813" cy="449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316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E87AE3D4-5DB1-40DE-8D21-6113398FE080}" type="slidenum">
              <a:rPr lang="zh-CN" altLang="en-US"/>
              <a:pPr>
                <a:defRPr/>
              </a:pPr>
              <a:t>19</a:t>
            </a:fld>
            <a:endParaRPr lang="en-US" altLang="zh-CN" dirty="0"/>
          </a:p>
        </p:txBody>
      </p:sp>
      <p:sp>
        <p:nvSpPr>
          <p:cNvPr id="2052" name="内容占位符 1"/>
          <p:cNvSpPr>
            <a:spLocks noGrp="1"/>
          </p:cNvSpPr>
          <p:nvPr>
            <p:ph/>
          </p:nvPr>
        </p:nvSpPr>
        <p:spPr>
          <a:xfrm>
            <a:off x="77820" y="612843"/>
            <a:ext cx="9066179" cy="5410200"/>
          </a:xfrm>
        </p:spPr>
        <p:txBody>
          <a:bodyPr/>
          <a:lstStyle/>
          <a:p>
            <a:pPr marL="0" indent="0" algn="l" fontAlgn="ctr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  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>
                <a:ea typeface="宋体" charset="-122"/>
              </a:rPr>
              <a:t>数据传送控制，低电平有效。</a:t>
            </a:r>
          </a:p>
          <a:p>
            <a:pPr marL="0" indent="0" algn="l" fontAlgn="ctr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</a:rPr>
              <a:t>          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寄存器写选通控制端，低电平有效。当</a:t>
            </a:r>
            <a:r>
              <a:rPr lang="zh-CN" altLang="en-US" dirty="0" smtClean="0">
                <a:ea typeface="宋体" charset="-122"/>
              </a:rPr>
              <a:t>      </a:t>
            </a:r>
          </a:p>
          <a:p>
            <a:pPr marL="0" indent="0" algn="l" fontAlgn="ctr">
              <a:spcBef>
                <a:spcPts val="0"/>
              </a:spcBef>
            </a:pPr>
            <a:r>
              <a:rPr lang="en-US" altLang="zh-CN" dirty="0" smtClean="0">
                <a:ea typeface="宋体" charset="-122"/>
              </a:rPr>
              <a:t>          =0</a:t>
            </a:r>
            <a:r>
              <a:rPr lang="zh-CN" altLang="en-US" dirty="0" smtClean="0"/>
              <a:t>，          </a:t>
            </a:r>
            <a:r>
              <a:rPr lang="en-US" altLang="zh-CN" dirty="0" smtClean="0">
                <a:ea typeface="宋体" charset="-122"/>
              </a:rPr>
              <a:t>=0</a:t>
            </a:r>
            <a:r>
              <a:rPr lang="zh-CN" altLang="en-US" dirty="0" smtClean="0"/>
              <a:t>时，输入寄存器中待转换的数据传入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寄存器中。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OUT1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转换器电流输出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端，输入数字量全为“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”时，</a:t>
            </a:r>
            <a:r>
              <a:rPr lang="en-US" altLang="zh-CN" dirty="0" smtClean="0">
                <a:ea typeface="宋体" charset="-122"/>
              </a:rPr>
              <a:t>I</a:t>
            </a:r>
            <a:r>
              <a:rPr lang="en-US" altLang="zh-CN" baseline="-25000" dirty="0" smtClean="0">
                <a:ea typeface="宋体" charset="-122"/>
              </a:rPr>
              <a:t>OUT1</a:t>
            </a:r>
            <a:r>
              <a:rPr lang="zh-CN" altLang="en-US" dirty="0" smtClean="0"/>
              <a:t>最大，为：                输入数字量全为“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”时，</a:t>
            </a:r>
            <a:r>
              <a:rPr lang="en-US" altLang="zh-CN" dirty="0" smtClean="0">
                <a:ea typeface="宋体" charset="-122"/>
              </a:rPr>
              <a:t>I</a:t>
            </a:r>
            <a:r>
              <a:rPr lang="en-US" altLang="zh-CN" baseline="-25000" dirty="0" smtClean="0">
                <a:ea typeface="宋体" charset="-122"/>
              </a:rPr>
              <a:t>OUT1</a:t>
            </a:r>
            <a:r>
              <a:rPr lang="zh-CN" altLang="en-US" dirty="0" smtClean="0"/>
              <a:t>最小。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OUT2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转换器电流输出</a:t>
            </a:r>
            <a:r>
              <a:rPr lang="en-US" altLang="zh-CN" dirty="0" smtClean="0">
                <a:ea typeface="宋体" charset="-122"/>
              </a:rPr>
              <a:t>2</a:t>
            </a:r>
            <a:r>
              <a:rPr lang="zh-CN" altLang="en-US" dirty="0" smtClean="0"/>
              <a:t>端，</a:t>
            </a:r>
            <a:r>
              <a:rPr lang="en-US" altLang="zh-CN" dirty="0" smtClean="0">
                <a:ea typeface="宋体" charset="-122"/>
              </a:rPr>
              <a:t>I</a:t>
            </a:r>
            <a:r>
              <a:rPr lang="en-US" altLang="zh-CN" baseline="-25000" dirty="0" smtClean="0">
                <a:ea typeface="宋体" charset="-122"/>
              </a:rPr>
              <a:t>OUT2 </a:t>
            </a:r>
            <a:r>
              <a:rPr lang="en-US" altLang="zh-CN" dirty="0" smtClean="0">
                <a:ea typeface="宋体" charset="-122"/>
              </a:rPr>
              <a:t>+ I</a:t>
            </a:r>
            <a:r>
              <a:rPr lang="en-US" altLang="zh-CN" baseline="-25000" dirty="0" smtClean="0">
                <a:ea typeface="宋体" charset="-122"/>
              </a:rPr>
              <a:t>OUT1</a:t>
            </a:r>
            <a:r>
              <a:rPr lang="en-US" altLang="zh-CN" dirty="0" smtClean="0">
                <a:ea typeface="宋体" charset="-122"/>
              </a:rPr>
              <a:t> = </a:t>
            </a:r>
            <a:r>
              <a:rPr lang="zh-CN" altLang="en-US" dirty="0" smtClean="0"/>
              <a:t>常数。</a:t>
            </a: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r>
              <a:rPr lang="en-US" altLang="zh-CN" b="1" dirty="0" err="1" smtClean="0">
                <a:solidFill>
                  <a:srgbClr val="3333CC"/>
                </a:solidFill>
                <a:ea typeface="宋体" charset="-122"/>
              </a:rPr>
              <a:t>R</a:t>
            </a:r>
            <a:r>
              <a:rPr lang="en-US" altLang="zh-CN" b="1" baseline="-25000" dirty="0" err="1" smtClean="0">
                <a:solidFill>
                  <a:srgbClr val="3333CC"/>
                </a:solidFill>
                <a:ea typeface="宋体" charset="-122"/>
              </a:rPr>
              <a:t>fb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外部反馈信号输入端，内部已有反馈电阻</a:t>
            </a:r>
            <a:r>
              <a:rPr lang="en-US" altLang="zh-CN" dirty="0" err="1" smtClean="0">
                <a:ea typeface="宋体" charset="-122"/>
              </a:rPr>
              <a:t>R</a:t>
            </a:r>
            <a:r>
              <a:rPr lang="en-US" altLang="zh-CN" baseline="-25000" dirty="0" err="1" smtClean="0">
                <a:ea typeface="宋体" charset="-122"/>
              </a:rPr>
              <a:t>fb</a:t>
            </a:r>
            <a:r>
              <a:rPr lang="zh-CN" altLang="en-US" dirty="0" smtClean="0"/>
              <a:t>，根据需要也可外接反馈电阻。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V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CC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电源输入端，在</a:t>
            </a:r>
            <a:r>
              <a:rPr lang="en-US" altLang="zh-CN" dirty="0" smtClean="0">
                <a:ea typeface="宋体" charset="-122"/>
              </a:rPr>
              <a:t>+5V</a:t>
            </a:r>
            <a:r>
              <a:rPr lang="zh-CN" altLang="en-US" dirty="0" smtClean="0">
                <a:ea typeface="宋体" charset="-122"/>
              </a:rPr>
              <a:t>～</a:t>
            </a:r>
            <a:r>
              <a:rPr lang="en-US" altLang="zh-CN" dirty="0" smtClean="0">
                <a:ea typeface="宋体" charset="-122"/>
              </a:rPr>
              <a:t>+15V</a:t>
            </a:r>
            <a:r>
              <a:rPr lang="zh-CN" altLang="en-US" dirty="0" smtClean="0"/>
              <a:t>范围内。</a:t>
            </a:r>
          </a:p>
        </p:txBody>
      </p:sp>
      <p:sp>
        <p:nvSpPr>
          <p:cNvPr id="20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sp>
        <p:nvSpPr>
          <p:cNvPr id="205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graphicFrame>
        <p:nvGraphicFramePr>
          <p:cNvPr id="2063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9903421"/>
              </p:ext>
            </p:extLst>
          </p:nvPr>
        </p:nvGraphicFramePr>
        <p:xfrm>
          <a:off x="38912" y="791862"/>
          <a:ext cx="954087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96" name="Equation" r:id="rId3" imgW="431640" imgH="190440" progId="Equation.DSMT4">
                  <p:embed/>
                </p:oleObj>
              </mc:Choice>
              <mc:Fallback>
                <p:oleObj name="Equation" r:id="rId3" imgW="43164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12" y="791862"/>
                        <a:ext cx="954087" cy="420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77553"/>
              </p:ext>
            </p:extLst>
          </p:nvPr>
        </p:nvGraphicFramePr>
        <p:xfrm>
          <a:off x="87552" y="1347452"/>
          <a:ext cx="812800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97" name="Equation" r:id="rId5" imgW="368280" imgH="203040" progId="Equation.DSMT4">
                  <p:embed/>
                </p:oleObj>
              </mc:Choice>
              <mc:Fallback>
                <p:oleObj name="Equation" r:id="rId5" imgW="36828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552" y="1347452"/>
                        <a:ext cx="812800" cy="449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7486722"/>
              </p:ext>
            </p:extLst>
          </p:nvPr>
        </p:nvGraphicFramePr>
        <p:xfrm>
          <a:off x="38912" y="1898480"/>
          <a:ext cx="898525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98" name="Equation" r:id="rId7" imgW="406080" imgH="177480" progId="Equation.DSMT4">
                  <p:embed/>
                </p:oleObj>
              </mc:Choice>
              <mc:Fallback>
                <p:oleObj name="Equation" r:id="rId7" imgW="4060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12" y="1898480"/>
                        <a:ext cx="898525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6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5098465"/>
              </p:ext>
            </p:extLst>
          </p:nvPr>
        </p:nvGraphicFramePr>
        <p:xfrm>
          <a:off x="1601826" y="1876829"/>
          <a:ext cx="757238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99" name="Equation" r:id="rId9" imgW="342720" imgH="190440" progId="Equation.DSMT4">
                  <p:embed/>
                </p:oleObj>
              </mc:Choice>
              <mc:Fallback>
                <p:oleObj name="Equation" r:id="rId9" imgW="34272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1826" y="1876829"/>
                        <a:ext cx="757238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3479" name="Picture 7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93" y="3498568"/>
            <a:ext cx="766763" cy="56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548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C14DB77-8CEC-4BA0-BCF9-FCA5F1CA7599}" type="slidenum">
              <a:rPr lang="zh-CN" altLang="en-US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33794" name="内容占位符 1"/>
          <p:cNvSpPr>
            <a:spLocks noGrp="1"/>
          </p:cNvSpPr>
          <p:nvPr>
            <p:ph/>
          </p:nvPr>
        </p:nvSpPr>
        <p:spPr>
          <a:xfrm>
            <a:off x="0" y="612842"/>
            <a:ext cx="82296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    2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AT89S51</a:t>
            </a:r>
            <a:r>
              <a:rPr lang="zh-CN" altLang="en-US" b="1" dirty="0" smtClean="0">
                <a:solidFill>
                  <a:srgbClr val="FF3300"/>
                </a:solidFill>
              </a:rPr>
              <a:t>单片机与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DAC0832</a:t>
            </a:r>
            <a:r>
              <a:rPr lang="zh-CN" altLang="en-US" b="1" dirty="0" smtClean="0">
                <a:solidFill>
                  <a:srgbClr val="FF3300"/>
                </a:solidFill>
              </a:rPr>
              <a:t>的接口电路设计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设计接口电路时，常用</a:t>
            </a:r>
            <a:r>
              <a:rPr lang="zh-CN" altLang="en-US" b="1" dirty="0" smtClean="0">
                <a:solidFill>
                  <a:srgbClr val="3333CC"/>
                </a:solidFill>
              </a:rPr>
              <a:t>单缓冲方式</a:t>
            </a:r>
            <a:r>
              <a:rPr lang="zh-CN" altLang="en-US" dirty="0" smtClean="0"/>
              <a:t>或</a:t>
            </a:r>
            <a:r>
              <a:rPr lang="zh-CN" altLang="en-US" b="1" dirty="0" smtClean="0">
                <a:solidFill>
                  <a:srgbClr val="3333CC"/>
                </a:solidFill>
              </a:rPr>
              <a:t>双缓冲方式</a:t>
            </a:r>
            <a:r>
              <a:rPr lang="zh-CN" altLang="en-US" dirty="0" smtClean="0"/>
              <a:t>的单极性输出。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）单缓冲方式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指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内部的</a:t>
            </a:r>
            <a:r>
              <a:rPr lang="zh-CN" altLang="en-US" b="1" dirty="0" smtClean="0">
                <a:solidFill>
                  <a:srgbClr val="3333CC"/>
                </a:solidFill>
              </a:rPr>
              <a:t>两个数据缓冲器</a:t>
            </a:r>
            <a:r>
              <a:rPr lang="zh-CN" altLang="en-US" b="1" dirty="0" smtClean="0">
                <a:solidFill>
                  <a:srgbClr val="FF3300"/>
                </a:solidFill>
              </a:rPr>
              <a:t>有一个</a:t>
            </a:r>
            <a:r>
              <a:rPr lang="zh-CN" altLang="en-US" b="1" dirty="0" smtClean="0">
                <a:solidFill>
                  <a:srgbClr val="3333CC"/>
                </a:solidFill>
              </a:rPr>
              <a:t>处于</a:t>
            </a:r>
            <a:r>
              <a:rPr lang="zh-CN" altLang="en-US" b="1" dirty="0" smtClean="0">
                <a:solidFill>
                  <a:srgbClr val="FF3300"/>
                </a:solidFill>
              </a:rPr>
              <a:t>直通</a:t>
            </a:r>
            <a:r>
              <a:rPr lang="zh-CN" altLang="en-US" b="1" dirty="0" smtClean="0">
                <a:solidFill>
                  <a:srgbClr val="3333CC"/>
                </a:solidFill>
              </a:rPr>
              <a:t>方式</a:t>
            </a:r>
            <a:r>
              <a:rPr lang="zh-CN" altLang="en-US" dirty="0" smtClean="0"/>
              <a:t>，</a:t>
            </a:r>
            <a:r>
              <a:rPr lang="zh-CN" altLang="en-US" b="1" dirty="0" smtClean="0">
                <a:solidFill>
                  <a:srgbClr val="FF3300"/>
                </a:solidFill>
              </a:rPr>
              <a:t>另一个</a:t>
            </a:r>
            <a:r>
              <a:rPr lang="zh-CN" altLang="en-US" dirty="0" smtClean="0"/>
              <a:t>处于受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单片机控制的</a:t>
            </a:r>
            <a:r>
              <a:rPr lang="zh-CN" altLang="en-US" b="1" dirty="0" smtClean="0">
                <a:solidFill>
                  <a:srgbClr val="3333CC"/>
                </a:solidFill>
              </a:rPr>
              <a:t>锁存方式</a:t>
            </a:r>
            <a:r>
              <a:rPr lang="zh-CN" altLang="en-US" dirty="0" smtClean="0"/>
              <a:t>。在实际应用中，如果只有一路模拟量输出，或虽是多路模拟量输出但并不要求多路输出同步的情况下，可采用单缓冲方式。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>
                <a:solidFill>
                  <a:srgbClr val="3333CC"/>
                </a:solidFill>
              </a:rPr>
              <a:t> </a:t>
            </a:r>
            <a:r>
              <a:rPr lang="zh-CN" altLang="en-US" dirty="0" smtClean="0">
                <a:solidFill>
                  <a:srgbClr val="3333CC"/>
                </a:solidFill>
              </a:rPr>
              <a:t>       </a:t>
            </a:r>
            <a:r>
              <a:rPr lang="zh-CN" altLang="en-US" b="1" dirty="0" smtClean="0">
                <a:solidFill>
                  <a:srgbClr val="3333CC"/>
                </a:solidFill>
              </a:rPr>
              <a:t>单缓冲方式</a:t>
            </a:r>
            <a:r>
              <a:rPr lang="zh-CN" altLang="en-US" dirty="0" smtClean="0"/>
              <a:t>的接口电路如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nextslide"/>
              </a:rPr>
              <a:t>14-3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6612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F68C0CF-9030-41C5-9B05-08ABFB88A9B2}" type="slidenum">
              <a:rPr lang="zh-CN" altLang="en-US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34828" name="Rectangle 12"/>
          <p:cNvSpPr>
            <a:spLocks noChangeArrowheads="1"/>
          </p:cNvSpPr>
          <p:nvPr/>
        </p:nvSpPr>
        <p:spPr bwMode="auto">
          <a:xfrm>
            <a:off x="1166047" y="5781675"/>
            <a:ext cx="61991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3300"/>
                </a:solidFill>
              </a:rPr>
              <a:t>图</a:t>
            </a:r>
            <a:r>
              <a:rPr lang="en-US" altLang="zh-CN" sz="2000" dirty="0" smtClean="0">
                <a:solidFill>
                  <a:srgbClr val="FF3300"/>
                </a:solidFill>
              </a:rPr>
              <a:t>14-3</a:t>
            </a:r>
            <a:r>
              <a:rPr lang="en-US" altLang="zh-CN" sz="2000" dirty="0" smtClean="0"/>
              <a:t>  </a:t>
            </a:r>
            <a:r>
              <a:rPr lang="zh-CN" altLang="en-US" sz="2000" dirty="0">
                <a:solidFill>
                  <a:srgbClr val="3333CC"/>
                </a:solidFill>
              </a:rPr>
              <a:t>单缓冲方式下单片机与</a:t>
            </a:r>
            <a:r>
              <a:rPr lang="en-US" altLang="zh-CN" sz="2000" dirty="0">
                <a:solidFill>
                  <a:srgbClr val="3333CC"/>
                </a:solidFill>
              </a:rPr>
              <a:t>DAC0832</a:t>
            </a:r>
            <a:r>
              <a:rPr lang="zh-CN" altLang="en-US" sz="2000" dirty="0">
                <a:solidFill>
                  <a:srgbClr val="3333CC"/>
                </a:solidFill>
              </a:rPr>
              <a:t>的接口电路</a:t>
            </a:r>
          </a:p>
        </p:txBody>
      </p:sp>
      <p:pic>
        <p:nvPicPr>
          <p:cNvPr id="283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0499" y="1712067"/>
            <a:ext cx="7740379" cy="3239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022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10FA4B1-40C1-469F-8AA6-1270B977C946}" type="slidenum">
              <a:rPr lang="zh-CN" altLang="en-US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3075" name="内容占位符 1"/>
          <p:cNvSpPr>
            <a:spLocks noGrp="1"/>
          </p:cNvSpPr>
          <p:nvPr>
            <p:ph/>
          </p:nvPr>
        </p:nvSpPr>
        <p:spPr>
          <a:xfrm>
            <a:off x="0" y="628988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  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previousslide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previousslide"/>
              </a:rPr>
              <a:t>14-3</a:t>
            </a:r>
            <a:r>
              <a:rPr lang="zh-CN" altLang="en-US" dirty="0" smtClean="0"/>
              <a:t>所示的是单极性模拟电压输出电路，由于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是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位（</a:t>
            </a:r>
            <a:r>
              <a:rPr lang="en-US" altLang="zh-CN" dirty="0" smtClean="0">
                <a:ea typeface="宋体" charset="-122"/>
              </a:rPr>
              <a:t>2</a:t>
            </a:r>
            <a:r>
              <a:rPr lang="en-US" altLang="zh-CN" baseline="30000" dirty="0" smtClean="0">
                <a:ea typeface="宋体" charset="-122"/>
              </a:rPr>
              <a:t>8</a:t>
            </a:r>
            <a:r>
              <a:rPr lang="en-US" altLang="zh-CN" dirty="0" smtClean="0">
                <a:ea typeface="宋体" charset="-122"/>
              </a:rPr>
              <a:t>=256</a:t>
            </a:r>
            <a:r>
              <a:rPr lang="zh-CN" altLang="en-US" dirty="0" smtClean="0"/>
              <a:t>）的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转换器，由基尔霍夫定律列出的方程组可解得</a:t>
            </a:r>
            <a:r>
              <a:rPr lang="en-US" altLang="zh-CN" dirty="0" smtClean="0">
                <a:ea typeface="宋体" charset="-122"/>
              </a:rPr>
              <a:t>0832</a:t>
            </a:r>
            <a:r>
              <a:rPr lang="zh-CN" altLang="en-US" dirty="0" smtClean="0">
                <a:solidFill>
                  <a:srgbClr val="FF3300"/>
                </a:solidFill>
              </a:rPr>
              <a:t>输出电压</a:t>
            </a:r>
            <a:r>
              <a:rPr lang="en-US" altLang="zh-CN" b="1" i="1" dirty="0" err="1" smtClean="0">
                <a:solidFill>
                  <a:srgbClr val="3333CC"/>
                </a:solidFill>
                <a:ea typeface="宋体" charset="-122"/>
              </a:rPr>
              <a:t>v</a:t>
            </a:r>
            <a:r>
              <a:rPr lang="en-US" altLang="zh-CN" b="1" baseline="-25000" dirty="0" err="1" smtClean="0">
                <a:solidFill>
                  <a:srgbClr val="3333CC"/>
                </a:solidFill>
                <a:ea typeface="宋体" charset="-122"/>
              </a:rPr>
              <a:t>o</a:t>
            </a:r>
            <a:r>
              <a:rPr lang="zh-CN" altLang="en-US" dirty="0" smtClean="0"/>
              <a:t>与</a:t>
            </a:r>
            <a:r>
              <a:rPr lang="zh-CN" altLang="en-US" b="1" dirty="0" smtClean="0">
                <a:solidFill>
                  <a:srgbClr val="3333CC"/>
                </a:solidFill>
              </a:rPr>
              <a:t>输入数字量</a:t>
            </a:r>
            <a:r>
              <a:rPr lang="en-US" altLang="zh-CN" b="1" i="1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zh-CN" altLang="en-US" dirty="0" smtClean="0"/>
              <a:t>的关系为</a:t>
            </a:r>
          </a:p>
          <a:p>
            <a:pPr marL="0" indent="0" algn="l">
              <a:spcBef>
                <a:spcPts val="0"/>
              </a:spcBef>
            </a:pPr>
            <a:r>
              <a:rPr lang="en-US" altLang="zh-CN" dirty="0" smtClean="0">
                <a:ea typeface="宋体" charset="-122"/>
              </a:rPr>
              <a:t>	 </a:t>
            </a:r>
            <a:endParaRPr lang="zh-CN" altLang="en-US" dirty="0" smtClean="0"/>
          </a:p>
          <a:p>
            <a:pPr marL="0" indent="0" algn="l">
              <a:spcBef>
                <a:spcPts val="0"/>
              </a:spcBef>
            </a:pP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zh-CN" altLang="en-US" dirty="0" smtClean="0"/>
              <a:t>显然，</a:t>
            </a:r>
            <a:r>
              <a:rPr lang="zh-CN" altLang="en-US" b="1" dirty="0" smtClean="0">
                <a:solidFill>
                  <a:srgbClr val="3333CC"/>
                </a:solidFill>
              </a:rPr>
              <a:t>输出的模拟电压</a:t>
            </a:r>
            <a:r>
              <a:rPr lang="en-US" altLang="zh-CN" b="1" i="1" dirty="0" err="1" smtClean="0">
                <a:solidFill>
                  <a:srgbClr val="FF3300"/>
                </a:solidFill>
                <a:ea typeface="宋体" charset="-122"/>
              </a:rPr>
              <a:t>v</a:t>
            </a:r>
            <a:r>
              <a:rPr lang="en-US" altLang="zh-CN" b="1" i="1" baseline="-25000" dirty="0" err="1" smtClean="0">
                <a:solidFill>
                  <a:srgbClr val="FF3300"/>
                </a:solidFill>
                <a:ea typeface="宋体" charset="-122"/>
              </a:rPr>
              <a:t>o</a:t>
            </a:r>
            <a:r>
              <a:rPr lang="zh-CN" altLang="en-US" b="1" dirty="0" smtClean="0">
                <a:solidFill>
                  <a:srgbClr val="3333CC"/>
                </a:solidFill>
              </a:rPr>
              <a:t>和输入的数字量</a:t>
            </a:r>
            <a:r>
              <a:rPr lang="en-US" altLang="zh-CN" b="1" i="1" dirty="0" smtClean="0">
                <a:solidFill>
                  <a:srgbClr val="FF3300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3333CC"/>
                </a:solidFill>
              </a:rPr>
              <a:t>以及基准电压</a:t>
            </a:r>
            <a:r>
              <a:rPr lang="en-US" altLang="zh-CN" b="1" i="1" dirty="0" smtClean="0">
                <a:solidFill>
                  <a:srgbClr val="FF3300"/>
                </a:solidFill>
                <a:ea typeface="宋体" charset="-122"/>
              </a:rPr>
              <a:t>V</a:t>
            </a:r>
            <a:r>
              <a:rPr lang="en-US" altLang="zh-CN" b="1" baseline="-25000" dirty="0" smtClean="0">
                <a:solidFill>
                  <a:srgbClr val="FF3300"/>
                </a:solidFill>
                <a:ea typeface="宋体" charset="-122"/>
              </a:rPr>
              <a:t>REF</a:t>
            </a:r>
            <a:r>
              <a:rPr lang="zh-CN" altLang="en-US" b="1" dirty="0" smtClean="0">
                <a:solidFill>
                  <a:srgbClr val="3333CC"/>
                </a:solidFill>
              </a:rPr>
              <a:t>成正比</a:t>
            </a:r>
            <a:r>
              <a:rPr lang="zh-CN" altLang="en-US" dirty="0" smtClean="0"/>
              <a:t>，且</a:t>
            </a:r>
            <a:r>
              <a:rPr lang="en-US" altLang="zh-CN" i="1" dirty="0" smtClean="0">
                <a:ea typeface="宋体" charset="-122"/>
              </a:rPr>
              <a:t>B</a:t>
            </a:r>
            <a:r>
              <a:rPr lang="zh-CN" altLang="en-US" dirty="0" smtClean="0"/>
              <a:t>为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时，</a:t>
            </a:r>
            <a:r>
              <a:rPr lang="en-US" altLang="zh-CN" b="1" i="1" dirty="0" err="1" smtClean="0">
                <a:ea typeface="宋体" charset="-122"/>
              </a:rPr>
              <a:t>v</a:t>
            </a:r>
            <a:r>
              <a:rPr lang="en-US" altLang="zh-CN" b="1" baseline="-25000" dirty="0" err="1" smtClean="0">
                <a:ea typeface="宋体" charset="-122"/>
              </a:rPr>
              <a:t>o</a:t>
            </a:r>
            <a:r>
              <a:rPr lang="zh-CN" altLang="en-US" dirty="0" smtClean="0"/>
              <a:t>也为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，输入数字量为</a:t>
            </a:r>
            <a:r>
              <a:rPr lang="en-US" altLang="zh-CN" dirty="0" smtClean="0">
                <a:ea typeface="宋体" charset="-122"/>
              </a:rPr>
              <a:t>255</a:t>
            </a:r>
            <a:r>
              <a:rPr lang="zh-CN" altLang="en-US" dirty="0" smtClean="0"/>
              <a:t>时，</a:t>
            </a:r>
            <a:r>
              <a:rPr lang="en-US" altLang="zh-CN" b="1" i="1" dirty="0" err="1" smtClean="0">
                <a:ea typeface="宋体" charset="-122"/>
              </a:rPr>
              <a:t>v</a:t>
            </a:r>
            <a:r>
              <a:rPr lang="en-US" altLang="zh-CN" b="1" baseline="-25000" dirty="0" err="1" smtClean="0">
                <a:ea typeface="宋体" charset="-122"/>
              </a:rPr>
              <a:t>o</a:t>
            </a:r>
            <a:r>
              <a:rPr lang="zh-CN" altLang="en-US" dirty="0" smtClean="0"/>
              <a:t>为最大的绝对值输出，且不会大于</a:t>
            </a:r>
            <a:r>
              <a:rPr lang="en-US" altLang="zh-CN" i="1" dirty="0" smtClean="0">
                <a:ea typeface="宋体" charset="-122"/>
              </a:rPr>
              <a:t>V</a:t>
            </a:r>
            <a:r>
              <a:rPr lang="en-US" altLang="zh-CN" baseline="-25000" dirty="0" smtClean="0">
                <a:ea typeface="宋体" charset="-122"/>
              </a:rPr>
              <a:t>REF</a:t>
            </a:r>
            <a:r>
              <a:rPr lang="zh-CN" altLang="en-US" dirty="0" smtClean="0"/>
              <a:t>。</a:t>
            </a:r>
          </a:p>
          <a:p>
            <a:pPr marL="0" indent="0" algn="l">
              <a:spcBef>
                <a:spcPts val="0"/>
              </a:spcBef>
            </a:pPr>
            <a:endParaRPr lang="zh-CN" altLang="en-US" dirty="0" smtClean="0"/>
          </a:p>
        </p:txBody>
      </p:sp>
      <p:sp>
        <p:nvSpPr>
          <p:cNvPr id="30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graphicFrame>
        <p:nvGraphicFramePr>
          <p:cNvPr id="3074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8458210"/>
              </p:ext>
            </p:extLst>
          </p:nvPr>
        </p:nvGraphicFramePr>
        <p:xfrm>
          <a:off x="3276364" y="2479741"/>
          <a:ext cx="1928812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80" r:id="rId3" imgW="799753" imgH="355446" progId="">
                  <p:embed/>
                </p:oleObj>
              </mc:Choice>
              <mc:Fallback>
                <p:oleObj r:id="rId3" imgW="799753" imgH="35544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364" y="2479741"/>
                        <a:ext cx="1928812" cy="857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00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F1765C6-BF4F-4A24-81EB-A635FBDCD174}" type="slidenum">
              <a:rPr lang="zh-CN" altLang="en-US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35842" name="内容占位符 1"/>
          <p:cNvSpPr>
            <a:spLocks noGrp="1"/>
          </p:cNvSpPr>
          <p:nvPr>
            <p:ph/>
          </p:nvPr>
        </p:nvSpPr>
        <p:spPr>
          <a:xfrm>
            <a:off x="0" y="672695"/>
            <a:ext cx="9144000" cy="5410200"/>
          </a:xfrm>
        </p:spPr>
        <p:txBody>
          <a:bodyPr/>
          <a:lstStyle/>
          <a:p>
            <a:pPr marL="0" indent="0" algn="l" fontAlgn="ctr">
              <a:spcBef>
                <a:spcPts val="0"/>
              </a:spcBef>
            </a:pPr>
            <a:r>
              <a:rPr lang="zh-CN" altLang="en-US" dirty="0" smtClean="0">
                <a:hlinkClick r:id="rId3" action="ppaction://hlinksldjump"/>
              </a:rPr>
              <a:t>        图</a:t>
            </a:r>
            <a:r>
              <a:rPr lang="en-US" altLang="zh-CN" dirty="0">
                <a:hlinkClick r:id="rId3" action="ppaction://hlinksldjump"/>
              </a:rPr>
              <a:t>14-3</a:t>
            </a:r>
            <a:r>
              <a:rPr lang="zh-CN" altLang="en-US" dirty="0"/>
              <a:t>中，由于</a:t>
            </a:r>
            <a:r>
              <a:rPr lang="en-US" altLang="zh-CN" dirty="0"/>
              <a:t>DAC0832</a:t>
            </a:r>
            <a:r>
              <a:rPr lang="zh-CN" altLang="en-US" dirty="0"/>
              <a:t>的 </a:t>
            </a:r>
            <a:r>
              <a:rPr lang="zh-CN" altLang="en-US" dirty="0" smtClean="0"/>
              <a:t>      和            都</a:t>
            </a:r>
            <a:r>
              <a:rPr lang="zh-CN" altLang="en-US" dirty="0"/>
              <a:t>与</a:t>
            </a:r>
            <a:r>
              <a:rPr lang="en-US" altLang="zh-CN" dirty="0"/>
              <a:t>P2.7</a:t>
            </a:r>
            <a:r>
              <a:rPr lang="zh-CN" altLang="en-US" dirty="0"/>
              <a:t>相连，故</a:t>
            </a:r>
            <a:r>
              <a:rPr lang="en-US" altLang="zh-CN" dirty="0"/>
              <a:t>DAC0832</a:t>
            </a:r>
            <a:r>
              <a:rPr lang="zh-CN" altLang="en-US" dirty="0"/>
              <a:t>的输入寄存器和</a:t>
            </a:r>
            <a:r>
              <a:rPr lang="en-US" altLang="zh-CN" dirty="0"/>
              <a:t>DAC</a:t>
            </a:r>
            <a:r>
              <a:rPr lang="zh-CN" altLang="en-US" dirty="0"/>
              <a:t>寄存器地址都为</a:t>
            </a:r>
            <a:r>
              <a:rPr lang="en-US" altLang="zh-CN" dirty="0"/>
              <a:t>7FFFH</a:t>
            </a:r>
            <a:r>
              <a:rPr lang="zh-CN" altLang="en-US" dirty="0"/>
              <a:t>（无关地址信号皆取“</a:t>
            </a:r>
            <a:r>
              <a:rPr lang="en-US" altLang="zh-CN" dirty="0"/>
              <a:t>1”</a:t>
            </a:r>
            <a:r>
              <a:rPr lang="zh-CN" altLang="en-US" dirty="0"/>
              <a:t>）。而 </a:t>
            </a:r>
            <a:r>
              <a:rPr lang="zh-CN" altLang="en-US" dirty="0" smtClean="0"/>
              <a:t>        和        </a:t>
            </a:r>
            <a:r>
              <a:rPr lang="zh-CN" altLang="en-US" dirty="0"/>
              <a:t>同时与</a:t>
            </a:r>
            <a:r>
              <a:rPr lang="en-US" altLang="zh-CN" dirty="0"/>
              <a:t>AT89S51</a:t>
            </a:r>
            <a:r>
              <a:rPr lang="zh-CN" altLang="en-US" dirty="0"/>
              <a:t>的 引脚相连，因此，</a:t>
            </a:r>
            <a:r>
              <a:rPr lang="en-US" altLang="zh-CN" dirty="0"/>
              <a:t>AT89S51</a:t>
            </a:r>
            <a:r>
              <a:rPr lang="zh-CN" altLang="en-US" dirty="0"/>
              <a:t>单片机执行如下两条指令就可在 和 上同时产生低电平信号，并在 和 端同时得到来自 的负脉冲，进而使</a:t>
            </a:r>
            <a:r>
              <a:rPr lang="en-US" altLang="zh-CN" dirty="0"/>
              <a:t>DAC0832</a:t>
            </a:r>
            <a:r>
              <a:rPr lang="zh-CN" altLang="en-US" dirty="0"/>
              <a:t>接收</a:t>
            </a:r>
            <a:r>
              <a:rPr lang="en-US" altLang="zh-CN" dirty="0"/>
              <a:t>AT89S51</a:t>
            </a:r>
            <a:r>
              <a:rPr lang="zh-CN" altLang="en-US" dirty="0"/>
              <a:t>送来的数字量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 algn="l" fontAlgn="ctr">
              <a:spcBef>
                <a:spcPts val="0"/>
              </a:spcBef>
            </a:pPr>
            <a:endParaRPr lang="zh-CN" altLang="en-US" dirty="0"/>
          </a:p>
          <a:p>
            <a:pPr marL="0" indent="0" algn="l" fontAlgn="ctr">
              <a:spcBef>
                <a:spcPts val="0"/>
              </a:spcBef>
            </a:pPr>
            <a:r>
              <a:rPr lang="en-US" altLang="zh-CN" dirty="0" smtClean="0">
                <a:solidFill>
                  <a:srgbClr val="0000FF"/>
                </a:solidFill>
              </a:rPr>
              <a:t>     MOV</a:t>
            </a:r>
            <a:r>
              <a:rPr lang="en-US" altLang="zh-CN" dirty="0">
                <a:solidFill>
                  <a:srgbClr val="0000FF"/>
                </a:solidFill>
              </a:rPr>
              <a:t>	</a:t>
            </a:r>
            <a:r>
              <a:rPr lang="en-US" altLang="zh-CN" dirty="0" smtClean="0">
                <a:solidFill>
                  <a:srgbClr val="0000FF"/>
                </a:solidFill>
              </a:rPr>
              <a:t>DPTR</a:t>
            </a:r>
            <a:r>
              <a:rPr lang="zh-CN" altLang="en-US" dirty="0">
                <a:solidFill>
                  <a:srgbClr val="0000FF"/>
                </a:solidFill>
              </a:rPr>
              <a:t>，</a:t>
            </a:r>
            <a:r>
              <a:rPr lang="en-US" altLang="zh-CN" dirty="0">
                <a:solidFill>
                  <a:srgbClr val="0000FF"/>
                </a:solidFill>
              </a:rPr>
              <a:t>#7FFFH	</a:t>
            </a:r>
            <a:r>
              <a:rPr lang="zh-CN" altLang="en-US" dirty="0">
                <a:solidFill>
                  <a:srgbClr val="0000FF"/>
                </a:solidFill>
              </a:rPr>
              <a:t>；</a:t>
            </a:r>
            <a:r>
              <a:rPr lang="en-US" altLang="zh-CN" dirty="0">
                <a:solidFill>
                  <a:srgbClr val="0000FF"/>
                </a:solidFill>
              </a:rPr>
              <a:t>DAC</a:t>
            </a:r>
            <a:r>
              <a:rPr lang="zh-CN" altLang="en-US" dirty="0">
                <a:solidFill>
                  <a:srgbClr val="0000FF"/>
                </a:solidFill>
              </a:rPr>
              <a:t>端口地址</a:t>
            </a:r>
            <a:r>
              <a:rPr lang="en-US" altLang="zh-CN" dirty="0">
                <a:solidFill>
                  <a:srgbClr val="0000FF"/>
                </a:solidFill>
              </a:rPr>
              <a:t>7FFFH→DPTR</a:t>
            </a:r>
          </a:p>
          <a:p>
            <a:pPr marL="0" indent="0" algn="l" fontAlgn="ctr">
              <a:spcBef>
                <a:spcPts val="0"/>
              </a:spcBef>
            </a:pPr>
            <a:r>
              <a:rPr lang="en-US" altLang="zh-CN" dirty="0" smtClean="0">
                <a:solidFill>
                  <a:srgbClr val="0000FF"/>
                </a:solidFill>
              </a:rPr>
              <a:t>     MOVX</a:t>
            </a:r>
            <a:r>
              <a:rPr lang="en-US" altLang="zh-CN" dirty="0">
                <a:solidFill>
                  <a:srgbClr val="0000FF"/>
                </a:solidFill>
              </a:rPr>
              <a:t>	@DPTR</a:t>
            </a:r>
            <a:r>
              <a:rPr lang="zh-CN" altLang="en-US" dirty="0">
                <a:solidFill>
                  <a:srgbClr val="0000FF"/>
                </a:solidFill>
              </a:rPr>
              <a:t>，</a:t>
            </a:r>
            <a:r>
              <a:rPr lang="en-US" altLang="zh-CN" dirty="0">
                <a:solidFill>
                  <a:srgbClr val="0000FF"/>
                </a:solidFill>
              </a:rPr>
              <a:t>A	</a:t>
            </a:r>
            <a:r>
              <a:rPr lang="en-US" altLang="zh-CN" dirty="0" smtClean="0">
                <a:solidFill>
                  <a:srgbClr val="0000FF"/>
                </a:solidFill>
              </a:rPr>
              <a:t>           </a:t>
            </a:r>
            <a:r>
              <a:rPr lang="zh-CN" altLang="en-US" dirty="0" smtClean="0">
                <a:solidFill>
                  <a:srgbClr val="0000FF"/>
                </a:solidFill>
              </a:rPr>
              <a:t>；</a:t>
            </a:r>
            <a:r>
              <a:rPr lang="zh-CN" altLang="en-US" dirty="0">
                <a:solidFill>
                  <a:srgbClr val="0000FF"/>
                </a:solidFill>
              </a:rPr>
              <a:t>启动</a:t>
            </a:r>
            <a:r>
              <a:rPr lang="en-US" altLang="zh-CN" dirty="0">
                <a:solidFill>
                  <a:srgbClr val="0000FF"/>
                </a:solidFill>
              </a:rPr>
              <a:t>D/A</a:t>
            </a:r>
            <a:r>
              <a:rPr lang="zh-CN" altLang="en-US" dirty="0">
                <a:solidFill>
                  <a:srgbClr val="0000FF"/>
                </a:solidFill>
              </a:rPr>
              <a:t>转换</a:t>
            </a:r>
          </a:p>
          <a:p>
            <a:pPr marL="0" indent="0" algn="l" fontAlgn="ctr">
              <a:spcBef>
                <a:spcPts val="0"/>
              </a:spcBef>
            </a:pPr>
            <a:endParaRPr lang="zh-CN" altLang="en-US" dirty="0" smtClean="0"/>
          </a:p>
          <a:p>
            <a:pPr marL="0" indent="0" algn="l">
              <a:spcBef>
                <a:spcPts val="0"/>
              </a:spcBef>
            </a:pPr>
            <a:endParaRPr lang="en-US" altLang="zh-CN" sz="2000" dirty="0" smtClean="0">
              <a:solidFill>
                <a:srgbClr val="3333CC"/>
              </a:solidFill>
              <a:ea typeface="宋体" charset="-122"/>
            </a:endParaRPr>
          </a:p>
          <a:p>
            <a:pPr marL="0" indent="0" algn="l"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</a:t>
            </a:r>
            <a:endParaRPr lang="zh-CN" altLang="en-US" sz="2000" dirty="0" smtClean="0">
              <a:solidFill>
                <a:srgbClr val="3333CC"/>
              </a:solidFill>
            </a:endParaRPr>
          </a:p>
        </p:txBody>
      </p:sp>
      <p:graphicFrame>
        <p:nvGraphicFramePr>
          <p:cNvPr id="3585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72042"/>
              </p:ext>
            </p:extLst>
          </p:nvPr>
        </p:nvGraphicFramePr>
        <p:xfrm>
          <a:off x="3851039" y="1941005"/>
          <a:ext cx="78422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93" name="Equation" r:id="rId4" imgW="355320" imgH="203040" progId="Equation.DSMT4">
                  <p:embed/>
                </p:oleObj>
              </mc:Choice>
              <mc:Fallback>
                <p:oleObj name="Equation" r:id="rId4" imgW="3553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039" y="1941005"/>
                        <a:ext cx="78422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3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0576342"/>
              </p:ext>
            </p:extLst>
          </p:nvPr>
        </p:nvGraphicFramePr>
        <p:xfrm>
          <a:off x="2873003" y="1964513"/>
          <a:ext cx="78422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94" name="Equation" r:id="rId6" imgW="355320" imgH="203040" progId="Equation.DSMT4">
                  <p:embed/>
                </p:oleObj>
              </mc:Choice>
              <mc:Fallback>
                <p:oleObj name="Equation" r:id="rId6" imgW="3553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003" y="1964513"/>
                        <a:ext cx="78422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6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3302121"/>
              </p:ext>
            </p:extLst>
          </p:nvPr>
        </p:nvGraphicFramePr>
        <p:xfrm>
          <a:off x="4614529" y="840397"/>
          <a:ext cx="50482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95" name="Equation" r:id="rId8" imgW="228600" imgH="203040" progId="Equation.DSMT4">
                  <p:embed/>
                </p:oleObj>
              </mc:Choice>
              <mc:Fallback>
                <p:oleObj name="Equation" r:id="rId8" imgW="2286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4529" y="840397"/>
                        <a:ext cx="50482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6460429"/>
              </p:ext>
            </p:extLst>
          </p:nvPr>
        </p:nvGraphicFramePr>
        <p:xfrm>
          <a:off x="5496923" y="877247"/>
          <a:ext cx="898525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96" name="Equation" r:id="rId10" imgW="405872" imgH="177569" progId="Equation.DSMT4">
                  <p:embed/>
                </p:oleObj>
              </mc:Choice>
              <mc:Fallback>
                <p:oleObj name="Equation" r:id="rId10" imgW="405872" imgH="177569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6923" y="877247"/>
                        <a:ext cx="898525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034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26FE93F8-E56B-4BC7-893D-63B49F35C1D1}" type="slidenum">
              <a:rPr lang="zh-CN" altLang="en-US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36866" name="内容占位符 1"/>
          <p:cNvSpPr>
            <a:spLocks noGrp="1"/>
          </p:cNvSpPr>
          <p:nvPr>
            <p:ph/>
          </p:nvPr>
        </p:nvSpPr>
        <p:spPr>
          <a:xfrm>
            <a:off x="0" y="583659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  现举例说明单缓冲方式</a:t>
            </a:r>
            <a:r>
              <a:rPr lang="zh-CN" altLang="en-US" dirty="0" smtClean="0"/>
              <a:t>下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的应用。</a:t>
            </a: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</a:rPr>
              <a:t>        【</a:t>
            </a:r>
            <a:r>
              <a:rPr lang="zh-CN" altLang="en-US" b="1" dirty="0" smtClean="0">
                <a:solidFill>
                  <a:srgbClr val="FF3300"/>
                </a:solidFill>
              </a:rPr>
              <a:t>例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14-1</a:t>
            </a:r>
            <a:r>
              <a:rPr lang="en-US" altLang="zh-CN" b="1" dirty="0" smtClean="0">
                <a:solidFill>
                  <a:srgbClr val="FF3300"/>
                </a:solidFill>
              </a:rPr>
              <a:t>】</a:t>
            </a:r>
            <a:r>
              <a:rPr lang="zh-CN" altLang="en-US" dirty="0" smtClean="0"/>
              <a:t>　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用作</a:t>
            </a:r>
            <a:r>
              <a:rPr lang="zh-CN" altLang="en-US" b="1" dirty="0" smtClean="0">
                <a:solidFill>
                  <a:srgbClr val="3333CC"/>
                </a:solidFill>
              </a:rPr>
              <a:t>波形发生器</a:t>
            </a:r>
            <a:r>
              <a:rPr lang="zh-CN" altLang="en-US" dirty="0" smtClean="0"/>
              <a:t>。试根据</a:t>
            </a:r>
            <a:r>
              <a:rPr lang="zh-CN" altLang="en-US" dirty="0" smtClean="0">
                <a:hlinkClick r:id="rId2" action="ppaction://hlinksldjump"/>
              </a:rPr>
              <a:t>图</a:t>
            </a:r>
            <a:r>
              <a:rPr lang="en-US" altLang="zh-CN" dirty="0" smtClean="0">
                <a:ea typeface="宋体" charset="-122"/>
                <a:hlinkClick r:id="rId2" action="ppaction://hlinksldjump"/>
              </a:rPr>
              <a:t>14-3</a:t>
            </a:r>
            <a:r>
              <a:rPr lang="zh-CN" altLang="en-US" dirty="0" smtClean="0"/>
              <a:t>，分别写出产生</a:t>
            </a:r>
            <a:r>
              <a:rPr lang="zh-CN" altLang="en-US" b="1" dirty="0" smtClean="0">
                <a:solidFill>
                  <a:srgbClr val="3333CC"/>
                </a:solidFill>
              </a:rPr>
              <a:t>锯齿波</a:t>
            </a:r>
            <a:r>
              <a:rPr lang="zh-CN" altLang="en-US" dirty="0" smtClean="0"/>
              <a:t>、</a:t>
            </a:r>
            <a:r>
              <a:rPr lang="zh-CN" altLang="en-US" b="1" dirty="0" smtClean="0">
                <a:solidFill>
                  <a:srgbClr val="3333CC"/>
                </a:solidFill>
              </a:rPr>
              <a:t>三角波</a:t>
            </a:r>
            <a:r>
              <a:rPr lang="zh-CN" altLang="en-US" dirty="0" smtClean="0"/>
              <a:t>和</a:t>
            </a:r>
            <a:r>
              <a:rPr lang="zh-CN" altLang="en-US" b="1" dirty="0" smtClean="0">
                <a:solidFill>
                  <a:srgbClr val="3333CC"/>
                </a:solidFill>
              </a:rPr>
              <a:t>矩形波</a:t>
            </a:r>
            <a:r>
              <a:rPr lang="zh-CN" altLang="en-US" dirty="0" smtClean="0"/>
              <a:t>的程序。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解：在</a:t>
            </a:r>
            <a:r>
              <a:rPr lang="zh-CN" altLang="en-US" dirty="0" smtClean="0">
                <a:hlinkClick r:id="rId2" action="ppaction://hlinksldjump"/>
              </a:rPr>
              <a:t>图</a:t>
            </a:r>
            <a:r>
              <a:rPr lang="en-US" altLang="zh-CN" dirty="0" smtClean="0">
                <a:ea typeface="宋体" charset="-122"/>
                <a:hlinkClick r:id="rId2" action="ppaction://hlinksldjump"/>
              </a:rPr>
              <a:t>14-3</a:t>
            </a:r>
            <a:r>
              <a:rPr lang="zh-CN" altLang="en-US" dirty="0" smtClean="0"/>
              <a:t>中，运算放大器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zh-CN" altLang="en-US" dirty="0" smtClean="0"/>
              <a:t>输出端</a:t>
            </a:r>
            <a:r>
              <a:rPr lang="en-US" altLang="zh-CN" i="1" dirty="0" err="1" smtClean="0">
                <a:ea typeface="宋体" charset="-122"/>
              </a:rPr>
              <a:t>V</a:t>
            </a:r>
            <a:r>
              <a:rPr lang="en-US" altLang="zh-CN" baseline="-25000" dirty="0" err="1" smtClean="0">
                <a:ea typeface="宋体" charset="-122"/>
              </a:rPr>
              <a:t>out</a:t>
            </a:r>
            <a:r>
              <a:rPr lang="zh-CN" altLang="en-US" dirty="0" smtClean="0"/>
              <a:t>直接反馈到</a:t>
            </a:r>
            <a:r>
              <a:rPr lang="en-US" altLang="zh-CN" i="1" dirty="0" err="1" smtClean="0">
                <a:ea typeface="宋体" charset="-122"/>
              </a:rPr>
              <a:t>R</a:t>
            </a:r>
            <a:r>
              <a:rPr lang="en-US" altLang="zh-CN" baseline="-25000" dirty="0" err="1" smtClean="0">
                <a:ea typeface="宋体" charset="-122"/>
              </a:rPr>
              <a:t>fb</a:t>
            </a:r>
            <a:r>
              <a:rPr lang="zh-CN" altLang="en-US" dirty="0" smtClean="0"/>
              <a:t>，故这种接线产生的模拟输出电压是单极性的。产生上述三种波形的参考程序如下。</a:t>
            </a:r>
          </a:p>
        </p:txBody>
      </p:sp>
    </p:spTree>
    <p:extLst>
      <p:ext uri="{BB962C8B-B14F-4D97-AF65-F5344CB8AC3E}">
        <p14:creationId xmlns:p14="http://schemas.microsoft.com/office/powerpoint/2010/main" val="269691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92272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        ① 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锯齿波的产生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   	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  </a:t>
            </a:r>
            <a:r>
              <a:rPr lang="en-US" altLang="zh-CN" sz="2000" b="1" kern="0" dirty="0" smtClean="0">
                <a:solidFill>
                  <a:srgbClr val="FF3300"/>
                </a:solidFill>
                <a:latin typeface="Arial"/>
                <a:ea typeface="宋体" charset="-122"/>
              </a:rPr>
              <a:t>ORG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  <a:ea typeface="宋体" charset="-122"/>
              </a:rPr>
              <a:t>	2000H</a:t>
            </a:r>
            <a:endParaRPr lang="zh-CN" altLang="en-US" sz="2000" b="1" kern="0" dirty="0">
              <a:solidFill>
                <a:srgbClr val="FF3300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START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：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MOV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	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DPTR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#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07FFFH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	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DAC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地址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7FF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FH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→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 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DPTR</a:t>
            </a:r>
            <a:endParaRPr lang="zh-CN" altLang="en-US" sz="20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	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   MOV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	A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#00H	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              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数字量→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A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幼圆"/>
              </a:rPr>
              <a:t>LOOP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：  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MOVX  @DPTR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幼圆"/>
              </a:rPr>
              <a:t>A  	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       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数字量→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幼圆"/>
              </a:rPr>
              <a:t>D/A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转换器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   	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   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INC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幼圆"/>
              </a:rPr>
              <a:t>	A	      	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       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数字量逐次加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幼圆"/>
              </a:rPr>
              <a:t>1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幼圆"/>
              </a:rPr>
              <a:t>	</a:t>
            </a:r>
            <a:r>
              <a:rPr lang="en-US" altLang="zh-CN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   SJMP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幼圆"/>
              </a:rPr>
              <a:t>	 LOOP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endParaRPr lang="zh-CN" altLang="en-US" sz="20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39548549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26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4488"/>
            <a:ext cx="9144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/>
              <a:t>*C51</a:t>
            </a:r>
            <a:r>
              <a:rPr lang="zh-CN" altLang="en-US" sz="2000" dirty="0"/>
              <a:t>源程序：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#include&lt;reg51.h&gt;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#include&lt;</a:t>
            </a:r>
            <a:r>
              <a:rPr lang="en-US" altLang="zh-CN" sz="2000" dirty="0" err="1"/>
              <a:t>absacc.h</a:t>
            </a:r>
            <a:r>
              <a:rPr lang="en-US" altLang="zh-CN" sz="2000" dirty="0"/>
              <a:t>&gt;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#define DAC0832 XBYTE[0x7fff]	   </a:t>
            </a:r>
            <a:r>
              <a:rPr lang="en-US" altLang="zh-CN" sz="2000" dirty="0" smtClean="0"/>
              <a:t> </a:t>
            </a:r>
            <a:r>
              <a:rPr lang="en-US" altLang="zh-CN" sz="2000" dirty="0"/>
              <a:t>/* </a:t>
            </a:r>
            <a:r>
              <a:rPr lang="zh-CN" altLang="en-US" sz="2000" dirty="0"/>
              <a:t>设置</a:t>
            </a:r>
            <a:r>
              <a:rPr lang="en-US" altLang="zh-CN" sz="2000" dirty="0"/>
              <a:t>DAC0832</a:t>
            </a:r>
            <a:r>
              <a:rPr lang="zh-CN" altLang="en-US" sz="2000" dirty="0"/>
              <a:t>的访问地址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unsigned char </a:t>
            </a:r>
            <a:r>
              <a:rPr lang="en-US" altLang="zh-CN" sz="2000" dirty="0" err="1"/>
              <a:t>num</a:t>
            </a:r>
            <a:r>
              <a:rPr lang="zh-CN" altLang="en-US" sz="2000" dirty="0"/>
              <a:t>；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void main</a:t>
            </a:r>
            <a:r>
              <a:rPr lang="en-US" altLang="zh-CN" sz="2000" dirty="0" smtClean="0"/>
              <a:t>()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</a:t>
            </a:r>
            <a:r>
              <a:rPr lang="en-US" altLang="zh-CN" sz="2000" dirty="0" smtClean="0"/>
              <a:t> {while </a:t>
            </a:r>
            <a:r>
              <a:rPr lang="en-US" altLang="zh-CN" sz="2000" dirty="0"/>
              <a:t>(1</a:t>
            </a:r>
            <a:r>
              <a:rPr lang="en-US" altLang="zh-CN" sz="2000" dirty="0" smtClean="0"/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</a:t>
            </a:r>
            <a:r>
              <a:rPr lang="en-US" altLang="zh-CN" sz="2000" dirty="0" smtClean="0"/>
              <a:t>     { for </a:t>
            </a:r>
            <a:r>
              <a:rPr lang="en-US" altLang="zh-CN" sz="2000" dirty="0"/>
              <a:t>(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 = 0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&lt; = 255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++) 	/* </a:t>
            </a:r>
            <a:r>
              <a:rPr lang="zh-CN" altLang="en-US" sz="2000" dirty="0"/>
              <a:t>产生锯齿波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	  </a:t>
            </a:r>
            <a:r>
              <a:rPr lang="en-US" altLang="zh-CN" sz="2000" dirty="0" smtClean="0"/>
              <a:t>DAC0832 </a:t>
            </a:r>
            <a:r>
              <a:rPr lang="en-US" altLang="zh-CN" sz="2000" dirty="0"/>
              <a:t>= </a:t>
            </a:r>
            <a:r>
              <a:rPr lang="en-US" altLang="zh-CN" sz="2000" dirty="0" err="1"/>
              <a:t>num</a:t>
            </a:r>
            <a:r>
              <a:rPr lang="zh-CN" altLang="en-US" sz="2000" dirty="0"/>
              <a:t>；                		</a:t>
            </a:r>
            <a:r>
              <a:rPr lang="en-US" altLang="zh-CN" sz="2000" dirty="0"/>
              <a:t>/* DAC0832</a:t>
            </a:r>
            <a:r>
              <a:rPr lang="zh-CN" altLang="en-US" sz="2000" dirty="0"/>
              <a:t>转换输出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</a:t>
            </a:r>
            <a:r>
              <a:rPr lang="en-US" altLang="zh-CN" sz="2000" dirty="0" smtClean="0"/>
              <a:t>     }</a:t>
            </a:r>
            <a:endParaRPr lang="en-US" altLang="zh-CN" sz="2000" dirty="0"/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81073949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0273454-2449-46FA-BBE5-1C97AF9868A3}" type="slidenum">
              <a:rPr lang="zh-CN" altLang="en-US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37890" name="内容占位符 1"/>
          <p:cNvSpPr>
            <a:spLocks noGrp="1"/>
          </p:cNvSpPr>
          <p:nvPr>
            <p:ph/>
          </p:nvPr>
        </p:nvSpPr>
        <p:spPr>
          <a:xfrm>
            <a:off x="77820" y="612843"/>
            <a:ext cx="9066179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当</a:t>
            </a:r>
            <a:r>
              <a:rPr lang="zh-CN" altLang="en-US" b="1" dirty="0" smtClean="0">
                <a:solidFill>
                  <a:srgbClr val="3333CC"/>
                </a:solidFill>
              </a:rPr>
              <a:t>输入数字量从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b="1" dirty="0" smtClean="0">
                <a:solidFill>
                  <a:srgbClr val="3333CC"/>
                </a:solidFill>
              </a:rPr>
              <a:t>开始，逐次加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进行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3333CC"/>
                </a:solidFill>
              </a:rPr>
              <a:t>转换</a:t>
            </a:r>
            <a:r>
              <a:rPr lang="zh-CN" altLang="en-US" dirty="0" smtClean="0"/>
              <a:t>，模拟量与其成正比输出。当</a:t>
            </a:r>
            <a:r>
              <a:rPr lang="en-US" altLang="zh-CN" dirty="0" smtClean="0">
                <a:ea typeface="宋体" charset="-122"/>
              </a:rPr>
              <a:t>A = FFH</a:t>
            </a:r>
            <a:r>
              <a:rPr lang="zh-CN" altLang="en-US" dirty="0" smtClean="0"/>
              <a:t>时，再加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则溢出清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，模拟输出又为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，然后又重新重复上述过程，如此循环，输出的波形就是锯齿波，如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nextslide"/>
              </a:rPr>
              <a:t>14-4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实际上，每一上升斜边要分成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256</a:t>
            </a:r>
            <a:r>
              <a:rPr lang="zh-CN" altLang="en-US" b="1" dirty="0" smtClean="0">
                <a:solidFill>
                  <a:srgbClr val="3333CC"/>
                </a:solidFill>
              </a:rPr>
              <a:t>个小台阶</a:t>
            </a:r>
            <a:r>
              <a:rPr lang="zh-CN" altLang="en-US" dirty="0" smtClean="0"/>
              <a:t>，每个</a:t>
            </a:r>
            <a:r>
              <a:rPr lang="zh-CN" altLang="en-US" b="1" dirty="0" smtClean="0">
                <a:solidFill>
                  <a:srgbClr val="3333CC"/>
                </a:solidFill>
              </a:rPr>
              <a:t>小台阶暂留时间</a:t>
            </a:r>
            <a:r>
              <a:rPr lang="zh-CN" altLang="en-US" dirty="0" smtClean="0"/>
              <a:t>为执行</a:t>
            </a:r>
            <a:r>
              <a:rPr lang="zh-CN" altLang="en-US" b="1" dirty="0" smtClean="0">
                <a:solidFill>
                  <a:srgbClr val="FF3300"/>
                </a:solidFill>
              </a:rPr>
              <a:t>后三条指令所需要的时间</a:t>
            </a:r>
            <a:r>
              <a:rPr lang="zh-CN" altLang="en-US" dirty="0" smtClean="0"/>
              <a:t>。因此 “</a:t>
            </a:r>
            <a:r>
              <a:rPr lang="en-US" altLang="zh-CN" dirty="0" smtClean="0">
                <a:ea typeface="宋体" charset="-122"/>
              </a:rPr>
              <a:t>INC  A</a:t>
            </a:r>
            <a:r>
              <a:rPr lang="zh-CN" altLang="en-US" dirty="0" smtClean="0"/>
              <a:t>”指令后插入</a:t>
            </a:r>
            <a:r>
              <a:rPr lang="en-US" altLang="zh-CN" dirty="0" smtClean="0">
                <a:ea typeface="宋体" charset="-122"/>
              </a:rPr>
              <a:t>NOP</a:t>
            </a:r>
            <a:r>
              <a:rPr lang="zh-CN" altLang="en-US" dirty="0" smtClean="0"/>
              <a:t>指令或延时程序，则可改变锯齿波频率。</a:t>
            </a:r>
          </a:p>
        </p:txBody>
      </p:sp>
    </p:spTree>
    <p:extLst>
      <p:ext uri="{BB962C8B-B14F-4D97-AF65-F5344CB8AC3E}">
        <p14:creationId xmlns:p14="http://schemas.microsoft.com/office/powerpoint/2010/main" val="164134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0C6FB12-6978-47A4-AC49-4C44B5CB57E8}" type="slidenum">
              <a:rPr lang="zh-CN" altLang="en-US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38924" name="Rectangle 12"/>
          <p:cNvSpPr>
            <a:spLocks noChangeArrowheads="1"/>
          </p:cNvSpPr>
          <p:nvPr/>
        </p:nvSpPr>
        <p:spPr bwMode="auto">
          <a:xfrm>
            <a:off x="2614486" y="5445125"/>
            <a:ext cx="426110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000" dirty="0">
                <a:solidFill>
                  <a:srgbClr val="FF0000"/>
                </a:solidFill>
              </a:rPr>
              <a:t>图</a:t>
            </a:r>
            <a:r>
              <a:rPr lang="en-US" altLang="zh-CN" sz="2000" dirty="0" smtClean="0">
                <a:solidFill>
                  <a:srgbClr val="FF0000"/>
                </a:solidFill>
              </a:rPr>
              <a:t>14-4</a:t>
            </a:r>
            <a:r>
              <a:rPr lang="en-US" altLang="zh-CN" sz="2000" dirty="0" smtClean="0">
                <a:solidFill>
                  <a:srgbClr val="3333CC"/>
                </a:solidFill>
              </a:rPr>
              <a:t>  </a:t>
            </a:r>
            <a:r>
              <a:rPr lang="en-US" altLang="zh-CN" sz="2000" dirty="0">
                <a:solidFill>
                  <a:srgbClr val="3333CC"/>
                </a:solidFill>
              </a:rPr>
              <a:t>DAC0832</a:t>
            </a:r>
            <a:r>
              <a:rPr lang="zh-CN" altLang="en-US" sz="2000" dirty="0">
                <a:solidFill>
                  <a:srgbClr val="3333CC"/>
                </a:solidFill>
              </a:rPr>
              <a:t>产生的锯齿波输出</a:t>
            </a:r>
          </a:p>
        </p:txBody>
      </p:sp>
      <p:pic>
        <p:nvPicPr>
          <p:cNvPr id="38925" name="Picture 13" descr="1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916113"/>
            <a:ext cx="6842125" cy="293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81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63B964D2-02C2-4F77-BA67-6DFD61AA7A64}" type="slidenum">
              <a:rPr lang="zh-CN" altLang="en-US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39938" name="内容占位符 1"/>
          <p:cNvSpPr>
            <a:spLocks noGrp="1"/>
          </p:cNvSpPr>
          <p:nvPr>
            <p:ph/>
          </p:nvPr>
        </p:nvSpPr>
        <p:spPr>
          <a:xfrm>
            <a:off x="0" y="620713"/>
            <a:ext cx="9144000" cy="5410200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3300"/>
                </a:solidFill>
              </a:rPr>
              <a:t>② 三角波的产生。</a:t>
            </a:r>
          </a:p>
          <a:p>
            <a:pPr>
              <a:lnSpc>
                <a:spcPct val="130000"/>
              </a:lnSpc>
            </a:pPr>
            <a:r>
              <a:rPr lang="en-US" altLang="zh-CN" dirty="0" smtClean="0">
                <a:ea typeface="宋体" charset="-122"/>
              </a:rPr>
              <a:t>   	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ORG	2000H</a:t>
            </a: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START</a:t>
            </a:r>
            <a:r>
              <a:rPr lang="zh-CN" altLang="en-US" sz="2000" dirty="0" smtClean="0"/>
              <a:t>：	</a:t>
            </a:r>
            <a:r>
              <a:rPr lang="en-US" altLang="zh-CN" sz="2000" dirty="0">
                <a:ea typeface="宋体" charset="-122"/>
              </a:rPr>
              <a:t>MOV	DPTR</a:t>
            </a:r>
            <a:r>
              <a:rPr lang="zh-CN" altLang="en-US" sz="2000" dirty="0">
                <a:ea typeface="宋体" charset="-122"/>
              </a:rPr>
              <a:t>，</a:t>
            </a:r>
            <a:r>
              <a:rPr lang="en-US" altLang="zh-CN" sz="2000" dirty="0">
                <a:ea typeface="宋体" charset="-122"/>
              </a:rPr>
              <a:t>#</a:t>
            </a:r>
            <a:r>
              <a:rPr lang="en-US" altLang="zh-CN" sz="2000" dirty="0" smtClean="0">
                <a:ea typeface="宋体" charset="-122"/>
              </a:rPr>
              <a:t>07FFFH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MOV	A</a:t>
            </a:r>
            <a:r>
              <a:rPr lang="zh-CN" altLang="en-US" sz="2000" dirty="0" smtClean="0"/>
              <a:t>，</a:t>
            </a:r>
            <a:r>
              <a:rPr lang="en-US" altLang="zh-CN" sz="2000" dirty="0" smtClean="0">
                <a:ea typeface="宋体" charset="-122"/>
              </a:rPr>
              <a:t>#00H</a:t>
            </a:r>
            <a:endParaRPr lang="zh-CN" altLang="en-US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UP</a:t>
            </a:r>
            <a:r>
              <a:rPr lang="zh-CN" altLang="en-US" sz="2000" dirty="0" smtClean="0"/>
              <a:t>：</a:t>
            </a:r>
            <a:r>
              <a:rPr lang="zh-CN" altLang="en-US" sz="2000" dirty="0" smtClean="0">
                <a:ea typeface="宋体" charset="-122"/>
              </a:rPr>
              <a:t> 	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MOVX 	@DPTR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，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A       </a:t>
            </a:r>
            <a:r>
              <a:rPr lang="zh-CN" altLang="en-US" sz="2000" dirty="0" smtClean="0"/>
              <a:t>；产生三角波的上升边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INC	A</a:t>
            </a:r>
            <a:endParaRPr lang="zh-CN" altLang="en-US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JNZ	UP</a:t>
            </a:r>
            <a:endParaRPr lang="zh-CN" altLang="en-US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DOWN</a:t>
            </a:r>
            <a:r>
              <a:rPr lang="zh-CN" altLang="en-US" sz="2000" dirty="0" smtClean="0"/>
              <a:t>：</a:t>
            </a:r>
            <a:r>
              <a:rPr lang="en-US" altLang="zh-CN" sz="2000" dirty="0" smtClean="0">
                <a:ea typeface="宋体" charset="-122"/>
              </a:rPr>
              <a:t>DEC	A             </a:t>
            </a:r>
            <a:r>
              <a:rPr lang="zh-CN" altLang="en-US" sz="2000" dirty="0" smtClean="0"/>
              <a:t>；</a:t>
            </a:r>
            <a:r>
              <a:rPr lang="en-US" altLang="zh-CN" sz="2000" dirty="0" smtClean="0">
                <a:ea typeface="宋体" charset="-122"/>
              </a:rPr>
              <a:t>A=0</a:t>
            </a:r>
            <a:r>
              <a:rPr lang="zh-CN" altLang="en-US" sz="2000" dirty="0" smtClean="0"/>
              <a:t>时减</a:t>
            </a:r>
            <a:r>
              <a:rPr lang="en-US" altLang="zh-CN" sz="2000" dirty="0" smtClean="0">
                <a:ea typeface="宋体" charset="-122"/>
              </a:rPr>
              <a:t>1</a:t>
            </a:r>
            <a:r>
              <a:rPr lang="zh-CN" altLang="en-US" sz="2000" dirty="0" smtClean="0"/>
              <a:t>为</a:t>
            </a:r>
            <a:r>
              <a:rPr lang="en-US" altLang="zh-CN" sz="2000" dirty="0" smtClean="0">
                <a:ea typeface="宋体" charset="-122"/>
              </a:rPr>
              <a:t>FFH</a:t>
            </a:r>
            <a:r>
              <a:rPr lang="zh-CN" altLang="en-US" sz="2000" dirty="0" smtClean="0"/>
              <a:t>， 产生三角波的下降边</a:t>
            </a:r>
            <a:endParaRPr lang="en-US" altLang="zh-CN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/>
              <a:t>                </a:t>
            </a:r>
            <a:r>
              <a:rPr lang="en-US" altLang="zh-CN" sz="2000" dirty="0" smtClean="0">
                <a:solidFill>
                  <a:srgbClr val="FF3300"/>
                </a:solidFill>
                <a:ea typeface="宋体" charset="-122"/>
              </a:rPr>
              <a:t>MOVX 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	@DPTR</a:t>
            </a:r>
            <a:r>
              <a:rPr lang="zh-CN" altLang="en-US" sz="2000" dirty="0">
                <a:solidFill>
                  <a:srgbClr val="FF3300"/>
                </a:solidFill>
              </a:rPr>
              <a:t>，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A </a:t>
            </a:r>
            <a:r>
              <a:rPr lang="en-US" altLang="zh-CN" sz="2000" dirty="0" smtClean="0"/>
              <a:t>		</a:t>
            </a:r>
          </a:p>
          <a:p>
            <a:pPr>
              <a:lnSpc>
                <a:spcPct val="130000"/>
              </a:lnSpc>
            </a:pPr>
            <a:r>
              <a:rPr lang="en-US" altLang="zh-CN" sz="2000" dirty="0"/>
              <a:t> </a:t>
            </a:r>
            <a:r>
              <a:rPr lang="en-US" altLang="zh-CN" sz="2000" dirty="0" smtClean="0"/>
              <a:t>               JNZ	DOWN		 </a:t>
            </a:r>
          </a:p>
          <a:p>
            <a:pPr>
              <a:lnSpc>
                <a:spcPct val="130000"/>
              </a:lnSpc>
            </a:pPr>
            <a:r>
              <a:rPr lang="en-US" altLang="zh-CN" sz="2000" dirty="0"/>
              <a:t>		SJMP	</a:t>
            </a:r>
            <a:r>
              <a:rPr lang="en-US" altLang="zh-CN" sz="2000" dirty="0" smtClean="0"/>
              <a:t>UP</a:t>
            </a:r>
          </a:p>
          <a:p>
            <a:pPr>
              <a:lnSpc>
                <a:spcPct val="130000"/>
              </a:lnSpc>
            </a:pPr>
            <a:r>
              <a:rPr lang="zh-CN" altLang="en-US" sz="2000" dirty="0">
                <a:solidFill>
                  <a:srgbClr val="FF3300"/>
                </a:solidFill>
              </a:rPr>
              <a:t>输出的三角波</a:t>
            </a:r>
            <a:r>
              <a:rPr lang="zh-CN" altLang="en-US" sz="2000" dirty="0"/>
              <a:t>如</a:t>
            </a:r>
            <a:r>
              <a:rPr lang="zh-CN" altLang="en-US" sz="2000" dirty="0">
                <a:solidFill>
                  <a:srgbClr val="3333CC"/>
                </a:solidFill>
                <a:hlinkClick r:id="rId2" action="ppaction://hlinksldjump"/>
              </a:rPr>
              <a:t>图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  <a:hlinkClick r:id="rId2" action="ppaction://hlinksldjump"/>
              </a:rPr>
              <a:t>14-5</a:t>
            </a:r>
            <a:r>
              <a:rPr lang="zh-CN" altLang="en-US" sz="2000" dirty="0">
                <a:ea typeface="宋体" charset="-122"/>
              </a:rPr>
              <a:t>所示</a:t>
            </a:r>
            <a:r>
              <a:rPr lang="zh-CN" altLang="en-US" sz="2000" dirty="0"/>
              <a:t>。</a:t>
            </a:r>
            <a:endParaRPr lang="en-US" altLang="zh-CN" sz="2000" dirty="0"/>
          </a:p>
          <a:p>
            <a:pPr>
              <a:lnSpc>
                <a:spcPct val="130000"/>
              </a:lnSpc>
            </a:pPr>
            <a:endParaRPr lang="en-US" altLang="zh-CN" sz="2000" dirty="0"/>
          </a:p>
          <a:p>
            <a:pPr>
              <a:lnSpc>
                <a:spcPct val="130000"/>
              </a:lnSpc>
            </a:pPr>
            <a:endParaRPr lang="zh-CN" altLang="en-US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</a:t>
            </a:r>
            <a:endParaRPr lang="zh-CN" alt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95760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5429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/>
              <a:t>*C51</a:t>
            </a:r>
            <a:r>
              <a:rPr lang="zh-CN" altLang="en-US" sz="2000" dirty="0"/>
              <a:t>源程序：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#include&lt;</a:t>
            </a:r>
            <a:r>
              <a:rPr lang="en-US" altLang="zh-CN" sz="2000" dirty="0" err="1"/>
              <a:t>absacc.h</a:t>
            </a:r>
            <a:r>
              <a:rPr lang="en-US" altLang="zh-CN" sz="2000" dirty="0"/>
              <a:t>&gt;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#define DAC0832 XBYTE[0x7fff]	 </a:t>
            </a:r>
            <a:r>
              <a:rPr lang="en-US" altLang="zh-CN" sz="2000" dirty="0" smtClean="0"/>
              <a:t>           /* </a:t>
            </a:r>
            <a:r>
              <a:rPr lang="zh-CN" altLang="en-US" sz="2000" dirty="0"/>
              <a:t>设置</a:t>
            </a:r>
            <a:r>
              <a:rPr lang="en-US" altLang="zh-CN" sz="2000" dirty="0"/>
              <a:t>DAC0832</a:t>
            </a:r>
            <a:r>
              <a:rPr lang="zh-CN" altLang="en-US" sz="2000" dirty="0"/>
              <a:t>的访问地址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unsigned char </a:t>
            </a:r>
            <a:r>
              <a:rPr lang="en-US" altLang="zh-CN" sz="2000" dirty="0" err="1"/>
              <a:t>num</a:t>
            </a:r>
            <a:r>
              <a:rPr lang="zh-CN" altLang="en-US" sz="2000" dirty="0"/>
              <a:t>；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void main</a:t>
            </a:r>
            <a:r>
              <a:rPr lang="en-US" altLang="zh-CN" sz="2000" dirty="0" smtClean="0"/>
              <a:t>()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 {  while </a:t>
            </a:r>
            <a:r>
              <a:rPr lang="en-US" altLang="zh-CN" sz="2000" dirty="0"/>
              <a:t>(1) </a:t>
            </a:r>
            <a:endParaRPr lang="en-US" altLang="zh-CN" sz="2000" dirty="0" smtClean="0"/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</a:t>
            </a:r>
            <a:r>
              <a:rPr lang="en-US" altLang="zh-CN" sz="2000" dirty="0" smtClean="0"/>
              <a:t>    {  for </a:t>
            </a:r>
            <a:r>
              <a:rPr lang="en-US" altLang="zh-CN" sz="2000" dirty="0"/>
              <a:t>(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 = 0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 &lt; 255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++)	</a:t>
            </a:r>
            <a:r>
              <a:rPr lang="en-US" altLang="zh-CN" sz="2000" dirty="0" smtClean="0"/>
              <a:t>             /* </a:t>
            </a:r>
            <a:r>
              <a:rPr lang="zh-CN" altLang="en-US" sz="2000" dirty="0"/>
              <a:t>上升段波形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	  </a:t>
            </a:r>
            <a:r>
              <a:rPr lang="en-US" altLang="zh-CN" sz="2000" dirty="0" smtClean="0"/>
              <a:t>DAC0832 </a:t>
            </a:r>
            <a:r>
              <a:rPr lang="en-US" altLang="zh-CN" sz="2000" dirty="0"/>
              <a:t>= </a:t>
            </a:r>
            <a:r>
              <a:rPr lang="en-US" altLang="zh-CN" sz="2000" dirty="0" err="1"/>
              <a:t>num</a:t>
            </a:r>
            <a:r>
              <a:rPr lang="zh-CN" altLang="en-US" sz="2000" dirty="0"/>
              <a:t>；                    	</a:t>
            </a:r>
            <a:r>
              <a:rPr lang="en-US" altLang="zh-CN" sz="2000" dirty="0"/>
              <a:t>/* DAC0832</a:t>
            </a:r>
            <a:r>
              <a:rPr lang="zh-CN" altLang="en-US" sz="2000" dirty="0"/>
              <a:t>转换输出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 </a:t>
            </a:r>
            <a:r>
              <a:rPr lang="en-US" altLang="zh-CN" sz="2000" dirty="0" smtClean="0"/>
              <a:t>      for </a:t>
            </a:r>
            <a:r>
              <a:rPr lang="en-US" altLang="zh-CN" sz="2000" dirty="0"/>
              <a:t>(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 = 255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 &gt; 0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--) </a:t>
            </a:r>
            <a:r>
              <a:rPr lang="en-US" altLang="zh-CN" sz="2000" dirty="0" smtClean="0"/>
              <a:t>   </a:t>
            </a:r>
            <a:r>
              <a:rPr lang="en-US" altLang="zh-CN" sz="2000" dirty="0"/>
              <a:t>	</a:t>
            </a:r>
            <a:r>
              <a:rPr lang="en-US" altLang="zh-CN" sz="2000" dirty="0" smtClean="0"/>
              <a:t>/* </a:t>
            </a:r>
            <a:r>
              <a:rPr lang="zh-CN" altLang="en-US" sz="2000" dirty="0"/>
              <a:t>下降段波形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	</a:t>
            </a:r>
            <a:r>
              <a:rPr lang="en-US" altLang="zh-CN" sz="2000" dirty="0" smtClean="0"/>
              <a:t>  DAC0832 </a:t>
            </a:r>
            <a:r>
              <a:rPr lang="en-US" altLang="zh-CN" sz="2000" dirty="0"/>
              <a:t>= </a:t>
            </a:r>
            <a:r>
              <a:rPr lang="en-US" altLang="zh-CN" sz="2000" dirty="0" err="1"/>
              <a:t>num</a:t>
            </a:r>
            <a:r>
              <a:rPr lang="zh-CN" altLang="en-US" sz="2000" dirty="0"/>
              <a:t>；			</a:t>
            </a:r>
            <a:r>
              <a:rPr lang="en-US" altLang="zh-CN" sz="2000" dirty="0" smtClean="0"/>
              <a:t>/* </a:t>
            </a:r>
            <a:r>
              <a:rPr lang="en-US" altLang="zh-CN" sz="2000" dirty="0"/>
              <a:t>DAC0832</a:t>
            </a:r>
            <a:r>
              <a:rPr lang="zh-CN" altLang="en-US" sz="2000" dirty="0"/>
              <a:t>转换输出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      }</a:t>
            </a:r>
            <a:endParaRPr lang="en-US" altLang="zh-CN" sz="2000" dirty="0"/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 }</a:t>
            </a:r>
            <a:endParaRPr lang="en-US" altLang="zh-CN" sz="2000" dirty="0"/>
          </a:p>
        </p:txBody>
      </p:sp>
    </p:spTree>
    <p:extLst>
      <p:ext uri="{BB962C8B-B14F-4D97-AF65-F5344CB8AC3E}">
        <p14:creationId xmlns:p14="http://schemas.microsoft.com/office/powerpoint/2010/main" val="5974360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262C5ACD-F064-49BD-AC15-2C20B88C4D9F}" type="slidenum">
              <a:rPr lang="zh-CN" altLang="en-US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40962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dirty="0" smtClean="0">
                <a:ea typeface="宋体" charset="-122"/>
              </a:rPr>
              <a:t>	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	</a:t>
            </a:r>
            <a:r>
              <a:rPr lang="en-US" altLang="zh-CN" b="1" dirty="0" smtClean="0">
                <a:solidFill>
                  <a:srgbClr val="FF3300"/>
                </a:solidFill>
              </a:rPr>
              <a:t>	    </a:t>
            </a:r>
          </a:p>
          <a:p>
            <a:r>
              <a:rPr lang="zh-CN" altLang="en-US" b="1" dirty="0" smtClean="0">
                <a:solidFill>
                  <a:srgbClr val="FF3300"/>
                </a:solidFill>
              </a:rPr>
              <a:t>                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11-5</a:t>
            </a:r>
            <a:r>
              <a:rPr lang="en-US" altLang="zh-CN" sz="2000" b="1" dirty="0" smtClean="0">
                <a:ea typeface="宋体" charset="-122"/>
              </a:rPr>
              <a:t> 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DAC0832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产生的三角波输出</a:t>
            </a:r>
          </a:p>
        </p:txBody>
      </p:sp>
      <p:pic>
        <p:nvPicPr>
          <p:cNvPr id="40972" name="Picture 12" descr="11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399" y="2209259"/>
            <a:ext cx="512445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805042" y="447974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14-5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6481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4D6F7256-F071-4D91-BA06-C4CBF0C71582}" type="slidenum">
              <a:rPr lang="zh-CN" altLang="en-US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41986" name="内容占位符 1"/>
          <p:cNvSpPr>
            <a:spLocks noGrp="1"/>
          </p:cNvSpPr>
          <p:nvPr>
            <p:ph/>
          </p:nvPr>
        </p:nvSpPr>
        <p:spPr>
          <a:xfrm>
            <a:off x="179388" y="692150"/>
            <a:ext cx="8964612" cy="5410200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3300"/>
                </a:solidFill>
              </a:rPr>
              <a:t>③ 矩形波的产生</a:t>
            </a:r>
            <a:r>
              <a:rPr lang="zh-CN" altLang="en-US" dirty="0" smtClean="0"/>
              <a:t> </a:t>
            </a:r>
            <a:r>
              <a:rPr lang="zh-CN" altLang="en-US" dirty="0" smtClean="0">
                <a:ea typeface="宋体" charset="-122"/>
              </a:rPr>
              <a:t>   		</a:t>
            </a:r>
          </a:p>
          <a:p>
            <a:pPr>
              <a:lnSpc>
                <a:spcPct val="130000"/>
              </a:lnSpc>
            </a:pPr>
            <a:r>
              <a:rPr lang="zh-CN" altLang="en-US" dirty="0" smtClean="0">
                <a:ea typeface="宋体" charset="-122"/>
              </a:rPr>
              <a:t>		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ORG	2000H</a:t>
            </a: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START</a:t>
            </a:r>
            <a:r>
              <a:rPr lang="zh-CN" altLang="en-US" sz="2000" dirty="0" smtClean="0"/>
              <a:t>：	</a:t>
            </a:r>
            <a:r>
              <a:rPr lang="en-US" altLang="zh-CN" sz="2000" dirty="0" smtClean="0">
                <a:ea typeface="宋体" charset="-122"/>
              </a:rPr>
              <a:t>MOV</a:t>
            </a:r>
            <a:r>
              <a:rPr lang="en-US" altLang="zh-CN" sz="2000" dirty="0">
                <a:ea typeface="宋体" charset="-122"/>
              </a:rPr>
              <a:t>	DPTR</a:t>
            </a:r>
            <a:r>
              <a:rPr lang="zh-CN" altLang="en-US" sz="2000" dirty="0">
                <a:ea typeface="宋体" charset="-122"/>
              </a:rPr>
              <a:t>，</a:t>
            </a:r>
            <a:r>
              <a:rPr lang="en-US" altLang="zh-CN" sz="2000" dirty="0">
                <a:ea typeface="宋体" charset="-122"/>
              </a:rPr>
              <a:t>#07FFFH</a:t>
            </a:r>
            <a:endParaRPr lang="zh-CN" altLang="en-US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LOOP</a:t>
            </a:r>
            <a:r>
              <a:rPr lang="zh-CN" altLang="en-US" sz="2000" dirty="0" smtClean="0"/>
              <a:t>：	</a:t>
            </a:r>
            <a:r>
              <a:rPr lang="en-US" altLang="zh-CN" sz="2000" dirty="0" smtClean="0">
                <a:ea typeface="宋体" charset="-122"/>
              </a:rPr>
              <a:t>MOV	A</a:t>
            </a:r>
            <a:r>
              <a:rPr lang="zh-CN" altLang="en-US" sz="2000" dirty="0" smtClean="0"/>
              <a:t>，</a:t>
            </a:r>
            <a:r>
              <a:rPr lang="en-US" altLang="zh-CN" sz="2000" dirty="0" smtClean="0">
                <a:ea typeface="宋体" charset="-122"/>
              </a:rPr>
              <a:t>#data1         </a:t>
            </a:r>
            <a:r>
              <a:rPr lang="zh-CN" altLang="en-US" sz="2000" dirty="0" smtClean="0"/>
              <a:t>；</a:t>
            </a:r>
            <a:r>
              <a:rPr lang="en-US" altLang="zh-CN" sz="2000" dirty="0" smtClean="0">
                <a:ea typeface="宋体" charset="-122"/>
              </a:rPr>
              <a:t>#data1</a:t>
            </a:r>
            <a:r>
              <a:rPr lang="zh-CN" altLang="en-US" sz="2000" dirty="0" smtClean="0"/>
              <a:t>为上限电平对应的数字量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 MOVX 	@DPTR</a:t>
            </a:r>
            <a:r>
              <a:rPr lang="zh-CN" altLang="en-US" sz="2000" dirty="0">
                <a:solidFill>
                  <a:srgbClr val="FF3300"/>
                </a:solidFill>
              </a:rPr>
              <a:t>，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A </a:t>
            </a:r>
            <a:r>
              <a:rPr lang="en-US" altLang="zh-CN" sz="2000" dirty="0" smtClean="0">
                <a:ea typeface="宋体" charset="-122"/>
              </a:rPr>
              <a:t>	</a:t>
            </a:r>
            <a:r>
              <a:rPr lang="zh-CN" altLang="en-US" sz="2000" dirty="0" smtClean="0"/>
              <a:t>；置矩形波上限电平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LCALL  DELAY1	</a:t>
            </a:r>
            <a:r>
              <a:rPr lang="zh-CN" altLang="en-US" sz="2000" dirty="0" smtClean="0"/>
              <a:t>；调用高电平延时程序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MOV    A</a:t>
            </a:r>
            <a:r>
              <a:rPr lang="zh-CN" altLang="en-US" sz="2000" dirty="0" smtClean="0"/>
              <a:t>，</a:t>
            </a:r>
            <a:r>
              <a:rPr lang="en-US" altLang="zh-CN" sz="2000" dirty="0" smtClean="0">
                <a:ea typeface="宋体" charset="-122"/>
              </a:rPr>
              <a:t>#data2         </a:t>
            </a:r>
            <a:r>
              <a:rPr lang="zh-CN" altLang="en-US" sz="2000" dirty="0" smtClean="0"/>
              <a:t>；</a:t>
            </a:r>
            <a:r>
              <a:rPr lang="en-US" altLang="zh-CN" sz="2000" dirty="0" smtClean="0">
                <a:ea typeface="宋体" charset="-122"/>
              </a:rPr>
              <a:t>#data2</a:t>
            </a:r>
            <a:r>
              <a:rPr lang="zh-CN" altLang="en-US" sz="2000" dirty="0" smtClean="0"/>
              <a:t>为下限电平对应的数字量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 MOVX 	@DPTR</a:t>
            </a:r>
            <a:r>
              <a:rPr lang="zh-CN" altLang="en-US" sz="2000" dirty="0">
                <a:solidFill>
                  <a:srgbClr val="FF3300"/>
                </a:solidFill>
              </a:rPr>
              <a:t>，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A </a:t>
            </a:r>
            <a:r>
              <a:rPr lang="en-US" altLang="zh-CN" sz="2000" dirty="0" smtClean="0">
                <a:ea typeface="宋体" charset="-122"/>
              </a:rPr>
              <a:t>	</a:t>
            </a:r>
            <a:r>
              <a:rPr lang="zh-CN" altLang="en-US" sz="2000" dirty="0" smtClean="0"/>
              <a:t>；置矩形波下限电平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LCALL   DELAY2	</a:t>
            </a:r>
            <a:r>
              <a:rPr lang="zh-CN" altLang="en-US" sz="2000" dirty="0" smtClean="0"/>
              <a:t>；调用低电平延时程序</a:t>
            </a: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ea typeface="宋体" charset="-122"/>
              </a:rPr>
              <a:t>		SJMP   LOOP		</a:t>
            </a:r>
            <a:r>
              <a:rPr lang="zh-CN" altLang="en-US" sz="2000" dirty="0" smtClean="0"/>
              <a:t>；重复进行下一个周期</a:t>
            </a:r>
            <a:endParaRPr lang="en-US" altLang="zh-CN" sz="2000" dirty="0" smtClean="0"/>
          </a:p>
        </p:txBody>
      </p:sp>
    </p:spTree>
    <p:extLst>
      <p:ext uri="{BB962C8B-B14F-4D97-AF65-F5344CB8AC3E}">
        <p14:creationId xmlns:p14="http://schemas.microsoft.com/office/powerpoint/2010/main" val="204370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491010"/>
            <a:ext cx="9144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/>
              <a:t>*C51</a:t>
            </a:r>
            <a:r>
              <a:rPr lang="zh-CN" altLang="en-US" sz="2000" dirty="0"/>
              <a:t>源程序：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#include&lt;reg51.h&gt;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#include&lt;</a:t>
            </a:r>
            <a:r>
              <a:rPr lang="en-US" altLang="zh-CN" sz="2000" dirty="0" err="1"/>
              <a:t>absacc.h</a:t>
            </a:r>
            <a:r>
              <a:rPr lang="en-US" altLang="zh-CN" sz="2000" dirty="0"/>
              <a:t>&gt;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#define DAC0832 XBYTE[0X7fff]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void main()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 smtClean="0"/>
              <a:t>｛ </a:t>
            </a:r>
            <a:r>
              <a:rPr lang="en-US" altLang="zh-CN" sz="2000" dirty="0"/>
              <a:t>unsigned char </a:t>
            </a:r>
            <a:r>
              <a:rPr lang="en-US" altLang="zh-CN" sz="2000" dirty="0" err="1"/>
              <a:t>num</a:t>
            </a:r>
            <a:endParaRPr lang="en-US" altLang="zh-CN" sz="2000" dirty="0"/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   while(1)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    </a:t>
            </a:r>
            <a:r>
              <a:rPr lang="zh-CN" altLang="en-US" sz="2000" dirty="0"/>
              <a:t>｛</a:t>
            </a:r>
            <a:r>
              <a:rPr lang="en-US" altLang="zh-CN" sz="2000" dirty="0"/>
              <a:t>DAC0832 = 0</a:t>
            </a:r>
            <a:r>
              <a:rPr lang="zh-CN" altLang="en-US" sz="2000" dirty="0"/>
              <a:t>；                    	</a:t>
            </a:r>
            <a:r>
              <a:rPr lang="zh-CN" altLang="en-US" sz="2000" dirty="0" smtClean="0"/>
              <a:t>            </a:t>
            </a:r>
            <a:r>
              <a:rPr lang="en-US" altLang="zh-CN" sz="2000" dirty="0" smtClean="0"/>
              <a:t>/* </a:t>
            </a:r>
            <a:r>
              <a:rPr lang="zh-CN" altLang="en-US" sz="2000" dirty="0"/>
              <a:t>输出</a:t>
            </a:r>
            <a:r>
              <a:rPr lang="en-US" altLang="zh-CN" sz="2000" dirty="0"/>
              <a:t>0 V */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         for(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 = 0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&lt;255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++)</a:t>
            </a:r>
            <a:r>
              <a:rPr lang="zh-CN" altLang="en-US" sz="2000" dirty="0"/>
              <a:t>； 	</a:t>
            </a:r>
            <a:r>
              <a:rPr lang="en-US" altLang="zh-CN" sz="2000" dirty="0"/>
              <a:t>/* </a:t>
            </a:r>
            <a:r>
              <a:rPr lang="zh-CN" altLang="en-US" sz="2000" dirty="0"/>
              <a:t>延时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         DAC0832 = 255</a:t>
            </a:r>
            <a:r>
              <a:rPr lang="zh-CN" altLang="en-US" sz="2000" dirty="0"/>
              <a:t>；               	</a:t>
            </a:r>
            <a:r>
              <a:rPr lang="zh-CN" altLang="en-US" sz="2000" dirty="0" smtClean="0"/>
              <a:t>             </a:t>
            </a:r>
            <a:r>
              <a:rPr lang="en-US" altLang="zh-CN" sz="2000" dirty="0" smtClean="0"/>
              <a:t>/* </a:t>
            </a:r>
            <a:r>
              <a:rPr lang="zh-CN" altLang="en-US" sz="2000" dirty="0"/>
              <a:t>输出</a:t>
            </a:r>
            <a:r>
              <a:rPr lang="en-US" altLang="zh-CN" sz="2000" dirty="0"/>
              <a:t>5 V */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         for(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 = 0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&lt;255</a:t>
            </a:r>
            <a:r>
              <a:rPr lang="zh-CN" altLang="en-US" sz="2000" dirty="0"/>
              <a:t>；</a:t>
            </a:r>
            <a:r>
              <a:rPr lang="en-US" altLang="zh-CN" sz="2000" dirty="0" err="1"/>
              <a:t>num</a:t>
            </a:r>
            <a:r>
              <a:rPr lang="en-US" altLang="zh-CN" sz="2000" dirty="0"/>
              <a:t>++)</a:t>
            </a:r>
            <a:r>
              <a:rPr lang="zh-CN" altLang="en-US" sz="2000" dirty="0"/>
              <a:t>； 	</a:t>
            </a:r>
            <a:r>
              <a:rPr lang="en-US" altLang="zh-CN" sz="2000" dirty="0"/>
              <a:t>/* </a:t>
            </a:r>
            <a:r>
              <a:rPr lang="zh-CN" altLang="en-US" sz="2000" dirty="0"/>
              <a:t>延时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      </a:t>
            </a:r>
            <a:r>
              <a:rPr lang="zh-CN" altLang="en-US" sz="2000" dirty="0"/>
              <a:t>｝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 smtClean="0"/>
              <a:t> ｝ 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96311266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C89AAAE-2515-49E7-9047-1B7634094D87}" type="slidenum">
              <a:rPr lang="zh-CN" altLang="en-US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4301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en-US" altLang="zh-CN" dirty="0" smtClean="0">
                <a:ea typeface="宋体" charset="-122"/>
              </a:rPr>
              <a:t>		</a:t>
            </a:r>
            <a:endParaRPr lang="en-US" altLang="zh-CN" dirty="0" smtClean="0"/>
          </a:p>
          <a:p>
            <a:pPr indent="20638"/>
            <a:endParaRPr lang="en-US" altLang="zh-CN" dirty="0" smtClean="0"/>
          </a:p>
          <a:p>
            <a:pPr indent="20638"/>
            <a:endParaRPr lang="en-US" altLang="zh-CN" dirty="0" smtClean="0"/>
          </a:p>
          <a:p>
            <a:pPr indent="20638"/>
            <a:endParaRPr lang="zh-CN" altLang="en-US" dirty="0" smtClean="0"/>
          </a:p>
          <a:p>
            <a:pPr indent="20638"/>
            <a:r>
              <a:rPr lang="en-US" altLang="zh-CN" dirty="0" smtClean="0"/>
              <a:t>		   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0000"/>
                </a:solidFill>
                <a:ea typeface="宋体" charset="-122"/>
              </a:rPr>
              <a:t>14-6</a:t>
            </a:r>
            <a:r>
              <a:rPr lang="en-US" altLang="zh-CN" sz="2000" dirty="0" smtClean="0">
                <a:solidFill>
                  <a:srgbClr val="FF0000"/>
                </a:solidFill>
                <a:ea typeface="宋体" charset="-122"/>
              </a:rPr>
              <a:t> 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DAC0832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产生的矩形波输出</a:t>
            </a:r>
          </a:p>
          <a:p>
            <a:pPr indent="20638"/>
            <a:r>
              <a:rPr lang="zh-CN" altLang="en-US" dirty="0" smtClean="0"/>
              <a:t>	输出的</a:t>
            </a:r>
            <a:r>
              <a:rPr lang="zh-CN" altLang="en-US" b="1" dirty="0" smtClean="0">
                <a:solidFill>
                  <a:srgbClr val="3333CC"/>
                </a:solidFill>
              </a:rPr>
              <a:t>矩形波如</a:t>
            </a:r>
            <a:r>
              <a:rPr lang="zh-CN" altLang="en-US" b="1" dirty="0" smtClean="0">
                <a:solidFill>
                  <a:srgbClr val="FF3300"/>
                </a:solidFill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14-6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 </a:t>
            </a:r>
            <a:r>
              <a:rPr lang="en-US" altLang="zh-CN" dirty="0" smtClean="0">
                <a:ea typeface="宋体" charset="-122"/>
              </a:rPr>
              <a:t>DELAY1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DELAY2</a:t>
            </a:r>
            <a:r>
              <a:rPr lang="zh-CN" altLang="en-US" dirty="0" smtClean="0"/>
              <a:t>为两个延时程序，分别决定输出的矩形波高、低电平时的持续宽度。矩形波频率也可用延时方法改变。</a:t>
            </a:r>
          </a:p>
        </p:txBody>
      </p:sp>
      <p:pic>
        <p:nvPicPr>
          <p:cNvPr id="43020" name="Picture 12" descr="11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620713"/>
            <a:ext cx="5113338" cy="238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97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A3E443B-6826-4944-AA46-8D5D84C048A7}" type="slidenum">
              <a:rPr lang="zh-CN" altLang="en-US"/>
              <a:pPr>
                <a:defRPr/>
              </a:pPr>
              <a:t>35</a:t>
            </a:fld>
            <a:endParaRPr lang="en-US" altLang="zh-CN"/>
          </a:p>
        </p:txBody>
      </p:sp>
      <p:sp>
        <p:nvSpPr>
          <p:cNvPr id="44034" name="内容占位符 1"/>
          <p:cNvSpPr>
            <a:spLocks noGrp="1"/>
          </p:cNvSpPr>
          <p:nvPr>
            <p:ph/>
          </p:nvPr>
        </p:nvSpPr>
        <p:spPr>
          <a:xfrm>
            <a:off x="395288" y="620713"/>
            <a:ext cx="8229600" cy="5410200"/>
          </a:xfrm>
        </p:spPr>
        <p:txBody>
          <a:bodyPr/>
          <a:lstStyle/>
          <a:p>
            <a:pPr indent="20638"/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）双缓冲方式</a:t>
            </a:r>
          </a:p>
          <a:p>
            <a:pPr indent="20638" fontAlgn="ctr"/>
            <a:r>
              <a:rPr lang="zh-CN" altLang="en-US" b="1" dirty="0" smtClean="0">
                <a:solidFill>
                  <a:srgbClr val="3333CC"/>
                </a:solidFill>
              </a:rPr>
              <a:t>	多路的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D/A</a:t>
            </a:r>
            <a:r>
              <a:rPr lang="zh-CN" altLang="en-US" b="1" dirty="0" smtClean="0">
                <a:solidFill>
                  <a:srgbClr val="3333CC"/>
                </a:solidFill>
              </a:rPr>
              <a:t>转换</a:t>
            </a:r>
            <a:r>
              <a:rPr lang="zh-CN" altLang="en-US" dirty="0" smtClean="0"/>
              <a:t>要求</a:t>
            </a:r>
            <a:r>
              <a:rPr lang="zh-CN" altLang="en-US" b="1" dirty="0" smtClean="0">
                <a:solidFill>
                  <a:srgbClr val="3333CC"/>
                </a:solidFill>
              </a:rPr>
              <a:t>同步输出</a:t>
            </a:r>
            <a:r>
              <a:rPr lang="zh-CN" altLang="en-US" dirty="0" smtClean="0"/>
              <a:t>时，</a:t>
            </a:r>
            <a:r>
              <a:rPr lang="zh-CN" altLang="en-US" b="1" dirty="0" smtClean="0">
                <a:solidFill>
                  <a:srgbClr val="FF3300"/>
                </a:solidFill>
              </a:rPr>
              <a:t>必须采用双缓冲同步方式</a:t>
            </a:r>
            <a:r>
              <a:rPr lang="zh-CN" altLang="en-US" dirty="0" smtClean="0"/>
              <a:t>。此方式工作时，数字量的输入锁存和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转换输出是</a:t>
            </a:r>
            <a:r>
              <a:rPr lang="zh-CN" altLang="en-US" b="1" dirty="0" smtClean="0">
                <a:solidFill>
                  <a:srgbClr val="3333CC"/>
                </a:solidFill>
              </a:rPr>
              <a:t>分两步</a:t>
            </a:r>
            <a:r>
              <a:rPr lang="zh-CN" altLang="en-US" dirty="0" smtClean="0"/>
              <a:t>完成的。单片机必须通过</a:t>
            </a:r>
            <a:r>
              <a:rPr lang="en-US" altLang="zh-CN" b="1" dirty="0" smtClean="0">
                <a:solidFill>
                  <a:srgbClr val="FF3300"/>
                </a:solidFill>
              </a:rPr>
              <a:t>        </a:t>
            </a:r>
            <a:r>
              <a:rPr lang="zh-CN" altLang="en-US" dirty="0" smtClean="0"/>
              <a:t>来锁存待转换的数字量，通过</a:t>
            </a:r>
            <a:r>
              <a:rPr lang="en-US" altLang="zh-CN" b="1" dirty="0" smtClean="0">
                <a:solidFill>
                  <a:srgbClr val="FF3300"/>
                </a:solidFill>
              </a:rPr>
              <a:t>         </a:t>
            </a:r>
            <a:r>
              <a:rPr lang="zh-CN" altLang="en-US" dirty="0" smtClean="0"/>
              <a:t>来启动</a:t>
            </a:r>
            <a:r>
              <a:rPr lang="en-US" altLang="zh-CN" dirty="0" smtClean="0">
                <a:ea typeface="宋体" charset="-122"/>
              </a:rPr>
              <a:t>D/A</a:t>
            </a:r>
            <a:r>
              <a:rPr lang="zh-CN" altLang="en-US" dirty="0" smtClean="0"/>
              <a:t>转换（见</a:t>
            </a:r>
            <a:r>
              <a:rPr lang="zh-CN" altLang="en-US" b="1" dirty="0" smtClean="0">
                <a:solidFill>
                  <a:srgbClr val="3333CC"/>
                </a:solidFill>
                <a:hlinkClick r:id="rId3" action="ppaction://hlinksldjump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rId3" action="ppaction://hlinksldjump"/>
              </a:rPr>
              <a:t>14-1</a:t>
            </a:r>
            <a:r>
              <a:rPr lang="zh-CN" altLang="en-US" dirty="0" smtClean="0"/>
              <a:t>）。</a:t>
            </a:r>
          </a:p>
          <a:p>
            <a:pPr indent="20638" fontAlgn="ctr"/>
            <a:r>
              <a:rPr lang="zh-CN" altLang="en-US" dirty="0" smtClean="0"/>
              <a:t>	因此，双缓冲方式下，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应该为单片机提供两个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端口。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单片机和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在</a:t>
            </a:r>
            <a:r>
              <a:rPr lang="zh-CN" altLang="en-US" b="1" dirty="0" smtClean="0">
                <a:solidFill>
                  <a:srgbClr val="FF3300"/>
                </a:solidFill>
              </a:rPr>
              <a:t>双缓冲方式</a:t>
            </a:r>
            <a:r>
              <a:rPr lang="zh-CN" altLang="en-US" dirty="0" smtClean="0"/>
              <a:t>下的连接如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14-7</a:t>
            </a:r>
            <a:r>
              <a:rPr lang="zh-CN" altLang="en-US" dirty="0" smtClean="0"/>
              <a:t>所示。</a:t>
            </a:r>
          </a:p>
        </p:txBody>
      </p:sp>
      <p:graphicFrame>
        <p:nvGraphicFramePr>
          <p:cNvPr id="4404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8056585"/>
              </p:ext>
            </p:extLst>
          </p:nvPr>
        </p:nvGraphicFramePr>
        <p:xfrm>
          <a:off x="5916883" y="2506663"/>
          <a:ext cx="6731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50" name="Equation" r:id="rId4" imgW="304560" imgH="190440" progId="Equation.DSMT4">
                  <p:embed/>
                </p:oleObj>
              </mc:Choice>
              <mc:Fallback>
                <p:oleObj name="Equation" r:id="rId4" imgW="30456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6883" y="2506663"/>
                        <a:ext cx="6731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44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6434271"/>
              </p:ext>
            </p:extLst>
          </p:nvPr>
        </p:nvGraphicFramePr>
        <p:xfrm>
          <a:off x="3029862" y="3064686"/>
          <a:ext cx="6731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51" name="Equation" r:id="rId6" imgW="304560" imgH="190440" progId="Equation.DSMT4">
                  <p:embed/>
                </p:oleObj>
              </mc:Choice>
              <mc:Fallback>
                <p:oleObj name="Equation" r:id="rId6" imgW="30456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9862" y="3064686"/>
                        <a:ext cx="6731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10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灯片编号占位符 1"/>
          <p:cNvSpPr txBox="1">
            <a:spLocks noGrp="1"/>
          </p:cNvSpPr>
          <p:nvPr/>
        </p:nvSpPr>
        <p:spPr bwMode="auto">
          <a:xfrm>
            <a:off x="6818313" y="6274341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algn="r" eaLnBrk="1" hangingPunct="1"/>
            <a:fld id="{C110642E-3AB9-4763-9BC2-71B8F4E31676}" type="slidenum">
              <a:rPr lang="zh-CN" altLang="en-US" sz="1200" b="0">
                <a:latin typeface="Arial Black" pitchFamily="34" charset="0"/>
                <a:ea typeface="宋体" charset="-122"/>
              </a:rPr>
              <a:pPr algn="r" eaLnBrk="1" hangingPunct="1"/>
              <a:t>36</a:t>
            </a:fld>
            <a:endParaRPr lang="en-US" altLang="zh-CN" sz="1200" b="0" dirty="0">
              <a:latin typeface="Arial Black" pitchFamily="34" charset="0"/>
              <a:ea typeface="宋体" charset="-122"/>
            </a:endParaRPr>
          </a:p>
        </p:txBody>
      </p:sp>
      <p:sp>
        <p:nvSpPr>
          <p:cNvPr id="45060" name="TextBox 3"/>
          <p:cNvSpPr txBox="1">
            <a:spLocks noChangeArrowheads="1"/>
          </p:cNvSpPr>
          <p:nvPr/>
        </p:nvSpPr>
        <p:spPr bwMode="auto">
          <a:xfrm>
            <a:off x="465712" y="5923503"/>
            <a:ext cx="7761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solidFill>
                  <a:srgbClr val="FF3300"/>
                </a:solidFill>
              </a:rPr>
              <a:t>          图</a:t>
            </a:r>
            <a:r>
              <a:rPr lang="en-US" altLang="zh-CN" sz="2000" dirty="0" smtClean="0">
                <a:solidFill>
                  <a:srgbClr val="FF3300"/>
                </a:solidFill>
              </a:rPr>
              <a:t>14-7</a:t>
            </a:r>
            <a:r>
              <a:rPr lang="en-US" altLang="zh-CN" sz="2000" dirty="0" smtClean="0"/>
              <a:t>  </a:t>
            </a:r>
            <a:r>
              <a:rPr lang="zh-CN" altLang="en-US" sz="2000" dirty="0">
                <a:solidFill>
                  <a:srgbClr val="3333CC"/>
                </a:solidFill>
              </a:rPr>
              <a:t>单片机和两片</a:t>
            </a:r>
            <a:r>
              <a:rPr lang="en-US" altLang="zh-CN" sz="2000" dirty="0">
                <a:solidFill>
                  <a:srgbClr val="3333CC"/>
                </a:solidFill>
              </a:rPr>
              <a:t>DAC0832</a:t>
            </a:r>
            <a:r>
              <a:rPr lang="zh-CN" altLang="en-US" sz="2000" dirty="0">
                <a:solidFill>
                  <a:srgbClr val="3333CC"/>
                </a:solidFill>
              </a:rPr>
              <a:t>的双缓冲方式接口电路</a:t>
            </a:r>
          </a:p>
          <a:p>
            <a:pPr eaLnBrk="1" hangingPunct="1"/>
            <a:endParaRPr lang="zh-CN" altLang="en-US" sz="2000" dirty="0">
              <a:solidFill>
                <a:srgbClr val="3333CC"/>
              </a:solidFill>
            </a:endParaRPr>
          </a:p>
        </p:txBody>
      </p:sp>
      <p:pic>
        <p:nvPicPr>
          <p:cNvPr id="284674" name="Picture 2" descr="14t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860" y="924127"/>
            <a:ext cx="5691897" cy="4737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2410961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63C284F-192B-4C2B-8ACE-024E11404B7D}" type="slidenum">
              <a:rPr lang="zh-CN" altLang="en-US"/>
              <a:pPr>
                <a:defRPr/>
              </a:pPr>
              <a:t>37</a:t>
            </a:fld>
            <a:endParaRPr lang="en-US" altLang="zh-CN"/>
          </a:p>
        </p:txBody>
      </p:sp>
      <p:sp>
        <p:nvSpPr>
          <p:cNvPr id="46082" name="内容占位符 1"/>
          <p:cNvSpPr>
            <a:spLocks noGrp="1"/>
          </p:cNvSpPr>
          <p:nvPr>
            <p:ph/>
          </p:nvPr>
        </p:nvSpPr>
        <p:spPr>
          <a:xfrm>
            <a:off x="0" y="593388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由</a:t>
            </a:r>
            <a:r>
              <a:rPr lang="zh-CN" altLang="en-US" dirty="0" smtClean="0">
                <a:hlinkClick r:id="" action="ppaction://hlinkshowjump?jump=previousslide"/>
              </a:rPr>
              <a:t>图</a:t>
            </a:r>
            <a:r>
              <a:rPr lang="en-US" altLang="zh-CN" dirty="0" smtClean="0">
                <a:ea typeface="宋体" charset="-122"/>
                <a:hlinkClick r:id="" action="ppaction://hlinkshowjump?jump=previousslide"/>
              </a:rPr>
              <a:t>14-7</a:t>
            </a:r>
            <a:r>
              <a:rPr lang="zh-CN" altLang="en-US" b="1" dirty="0" smtClean="0">
                <a:ea typeface="宋体" charset="-122"/>
              </a:rPr>
              <a:t>可见</a:t>
            </a:r>
            <a:r>
              <a:rPr lang="zh-CN" altLang="en-US" dirty="0" smtClean="0"/>
              <a:t>，</a:t>
            </a: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r>
              <a:rPr lang="en-US" altLang="zh-CN" dirty="0" smtClean="0">
                <a:solidFill>
                  <a:srgbClr val="FF0000"/>
                </a:solidFill>
              </a:rPr>
              <a:t>1#DAC0832</a:t>
            </a:r>
            <a:r>
              <a:rPr lang="zh-CN" altLang="en-US" dirty="0"/>
              <a:t>因 </a:t>
            </a:r>
            <a:r>
              <a:rPr lang="zh-CN" altLang="en-US" dirty="0" smtClean="0"/>
              <a:t>    和</a:t>
            </a:r>
            <a:r>
              <a:rPr lang="en-US" altLang="zh-CN" dirty="0"/>
              <a:t>P2.5</a:t>
            </a:r>
            <a:r>
              <a:rPr lang="zh-CN" altLang="en-US" dirty="0"/>
              <a:t>相连，因而其输入寄存器的地址为</a:t>
            </a:r>
            <a:r>
              <a:rPr lang="en-US" altLang="zh-CN" dirty="0"/>
              <a:t>DFFFH</a:t>
            </a:r>
            <a:r>
              <a:rPr lang="zh-CN" altLang="en-US" dirty="0"/>
              <a:t>；</a:t>
            </a:r>
            <a:r>
              <a:rPr lang="en-US" altLang="zh-CN" dirty="0">
                <a:solidFill>
                  <a:srgbClr val="FF0000"/>
                </a:solidFill>
              </a:rPr>
              <a:t>2#DAC0832</a:t>
            </a:r>
            <a:r>
              <a:rPr lang="zh-CN" altLang="en-US" dirty="0"/>
              <a:t>因 </a:t>
            </a:r>
            <a:r>
              <a:rPr lang="zh-CN" altLang="en-US" dirty="0" smtClean="0"/>
              <a:t>    和</a:t>
            </a:r>
            <a:r>
              <a:rPr lang="en-US" altLang="zh-CN" dirty="0"/>
              <a:t>P2.6</a:t>
            </a:r>
            <a:r>
              <a:rPr lang="zh-CN" altLang="en-US" dirty="0"/>
              <a:t>相连，故其输入寄存器的地址为</a:t>
            </a:r>
            <a:r>
              <a:rPr lang="en-US" altLang="zh-CN" dirty="0"/>
              <a:t>BFFFH</a:t>
            </a:r>
            <a:r>
              <a:rPr lang="zh-CN" altLang="en-US" dirty="0" smtClean="0"/>
              <a:t>。  </a:t>
            </a: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两</a:t>
            </a:r>
            <a:r>
              <a:rPr lang="zh-CN" altLang="en-US" dirty="0"/>
              <a:t>片</a:t>
            </a:r>
            <a:r>
              <a:rPr lang="en-US" altLang="zh-CN" dirty="0"/>
              <a:t>DAC</a:t>
            </a:r>
            <a:r>
              <a:rPr lang="zh-CN" altLang="en-US" dirty="0"/>
              <a:t>的 </a:t>
            </a:r>
            <a:r>
              <a:rPr lang="zh-CN" altLang="en-US" dirty="0" smtClean="0"/>
              <a:t>          同时</a:t>
            </a:r>
            <a:r>
              <a:rPr lang="zh-CN" altLang="en-US" dirty="0"/>
              <a:t>和</a:t>
            </a:r>
            <a:r>
              <a:rPr lang="en-US" altLang="zh-CN" dirty="0"/>
              <a:t>P2.7</a:t>
            </a:r>
            <a:r>
              <a:rPr lang="zh-CN" altLang="en-US" dirty="0"/>
              <a:t>相连，故两片</a:t>
            </a:r>
            <a:r>
              <a:rPr lang="en-US" altLang="zh-CN" dirty="0"/>
              <a:t>DAC</a:t>
            </a:r>
            <a:r>
              <a:rPr lang="zh-CN" altLang="en-US" dirty="0"/>
              <a:t>的</a:t>
            </a:r>
            <a:r>
              <a:rPr lang="en-US" altLang="zh-CN" dirty="0"/>
              <a:t>DAC</a:t>
            </a:r>
            <a:r>
              <a:rPr lang="zh-CN" altLang="en-US" dirty="0"/>
              <a:t>寄存器的地址</a:t>
            </a:r>
            <a:r>
              <a:rPr lang="zh-CN" altLang="en-US" dirty="0">
                <a:solidFill>
                  <a:srgbClr val="FF0000"/>
                </a:solidFill>
              </a:rPr>
              <a:t>皆为</a:t>
            </a:r>
            <a:r>
              <a:rPr lang="en-US" altLang="zh-CN" dirty="0"/>
              <a:t>7FFFH</a:t>
            </a:r>
            <a:r>
              <a:rPr lang="zh-CN" altLang="en-US" dirty="0"/>
              <a:t>。</a:t>
            </a: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完成</a:t>
            </a:r>
            <a:r>
              <a:rPr lang="zh-CN" altLang="en-US" dirty="0"/>
              <a:t>两路</a:t>
            </a:r>
            <a:r>
              <a:rPr lang="en-US" altLang="zh-CN" dirty="0"/>
              <a:t>D/A</a:t>
            </a:r>
            <a:r>
              <a:rPr lang="zh-CN" altLang="en-US" dirty="0"/>
              <a:t>同步转换的程序段如下：</a:t>
            </a:r>
          </a:p>
          <a:p>
            <a:pPr marL="0" indent="0" algn="l">
              <a:spcBef>
                <a:spcPts val="0"/>
              </a:spcBef>
            </a:pPr>
            <a:endParaRPr lang="en-US" altLang="zh-CN" dirty="0"/>
          </a:p>
          <a:p>
            <a:pPr marL="0" indent="0" algn="l">
              <a:spcBef>
                <a:spcPts val="0"/>
              </a:spcBef>
            </a:pP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endParaRPr lang="zh-CN" altLang="en-US" dirty="0" smtClean="0"/>
          </a:p>
          <a:p>
            <a:pPr marL="0" indent="0" algn="l"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</a:t>
            </a:r>
          </a:p>
        </p:txBody>
      </p:sp>
      <p:graphicFrame>
        <p:nvGraphicFramePr>
          <p:cNvPr id="4609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7735755"/>
              </p:ext>
            </p:extLst>
          </p:nvPr>
        </p:nvGraphicFramePr>
        <p:xfrm>
          <a:off x="2026055" y="1258787"/>
          <a:ext cx="50482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592" name="Equation" r:id="rId3" imgW="228600" imgH="203040" progId="Equation.DSMT4">
                  <p:embed/>
                </p:oleObj>
              </mc:Choice>
              <mc:Fallback>
                <p:oleObj name="Equation" r:id="rId3" imgW="2286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6055" y="1258787"/>
                        <a:ext cx="50482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9142636"/>
              </p:ext>
            </p:extLst>
          </p:nvPr>
        </p:nvGraphicFramePr>
        <p:xfrm>
          <a:off x="2022408" y="1790667"/>
          <a:ext cx="50482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593" name="Equation" r:id="rId5" imgW="228501" imgH="203112" progId="Equation.DSMT4">
                  <p:embed/>
                </p:oleObj>
              </mc:Choice>
              <mc:Fallback>
                <p:oleObj name="Equation" r:id="rId5" imgW="228501" imgH="203112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2408" y="1790667"/>
                        <a:ext cx="50482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4579731"/>
              </p:ext>
            </p:extLst>
          </p:nvPr>
        </p:nvGraphicFramePr>
        <p:xfrm>
          <a:off x="2404131" y="2375947"/>
          <a:ext cx="898525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594" name="Equation" r:id="rId6" imgW="405872" imgH="177569" progId="Equation.DSMT4">
                  <p:embed/>
                </p:oleObj>
              </mc:Choice>
              <mc:Fallback>
                <p:oleObj name="Equation" r:id="rId6" imgW="405872" imgH="177569" progId="Equation.DSMT4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4131" y="2375947"/>
                        <a:ext cx="898525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46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38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02309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   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#0DFFFH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指向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1#DAC0832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输入寄存器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   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#data1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MOVX  @DPTR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       	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data1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送入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1#DAC0832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输入寄存器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   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#0BFFFH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指向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2#DAC0832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输入寄存器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   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#data2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MOVX  @DPTR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       	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data2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送入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2#DAC0832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输入寄存器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   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#7FFFH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MOVX  @DPTR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       	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；同时启动两片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DAC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D/A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转换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176700217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AD0206D-1994-4B7A-A6B9-9F7C6E5A4A0C}" type="slidenum">
              <a:rPr lang="zh-CN" altLang="en-US"/>
              <a:pPr>
                <a:defRPr/>
              </a:pPr>
              <a:t>39</a:t>
            </a:fld>
            <a:endParaRPr lang="en-US" altLang="zh-CN"/>
          </a:p>
        </p:txBody>
      </p:sp>
      <p:sp>
        <p:nvSpPr>
          <p:cNvPr id="47106" name="内容占位符 1"/>
          <p:cNvSpPr>
            <a:spLocks noGrp="1"/>
          </p:cNvSpPr>
          <p:nvPr>
            <p:ph/>
          </p:nvPr>
        </p:nvSpPr>
        <p:spPr>
          <a:xfrm>
            <a:off x="0" y="662967"/>
            <a:ext cx="9144000" cy="5410200"/>
          </a:xfrm>
        </p:spPr>
        <p:txBody>
          <a:bodyPr/>
          <a:lstStyle/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若</a:t>
            </a:r>
            <a:r>
              <a:rPr lang="zh-CN" altLang="en-US" dirty="0"/>
              <a:t>把</a:t>
            </a:r>
            <a:r>
              <a:rPr lang="zh-CN" altLang="en-US" dirty="0">
                <a:hlinkClick r:id="rId2" action="ppaction://hlinksldjump"/>
              </a:rPr>
              <a:t>图</a:t>
            </a:r>
            <a:r>
              <a:rPr lang="en-US" altLang="zh-CN" dirty="0" smtClean="0">
                <a:ea typeface="宋体" charset="-122"/>
                <a:hlinkClick r:id="rId2" action="ppaction://hlinksldjump"/>
              </a:rPr>
              <a:t>14-7</a:t>
            </a:r>
            <a:r>
              <a:rPr lang="zh-CN" altLang="en-US" dirty="0"/>
              <a:t>中</a:t>
            </a:r>
            <a:r>
              <a:rPr lang="en-US" altLang="zh-CN" dirty="0">
                <a:ea typeface="宋体" charset="-122"/>
              </a:rPr>
              <a:t>DAC</a:t>
            </a:r>
            <a:r>
              <a:rPr lang="zh-CN" altLang="en-US" dirty="0"/>
              <a:t>输出的</a:t>
            </a:r>
            <a:r>
              <a:rPr lang="zh-CN" altLang="en-US" dirty="0">
                <a:solidFill>
                  <a:srgbClr val="3333CC"/>
                </a:solidFill>
              </a:rPr>
              <a:t>模拟电压</a:t>
            </a:r>
            <a:r>
              <a:rPr lang="en-US" altLang="zh-CN" i="1" dirty="0" err="1">
                <a:solidFill>
                  <a:srgbClr val="3333CC"/>
                </a:solidFill>
                <a:ea typeface="宋体" charset="-122"/>
              </a:rPr>
              <a:t>V</a:t>
            </a:r>
            <a:r>
              <a:rPr lang="en-US" altLang="zh-CN" dirty="0" err="1">
                <a:solidFill>
                  <a:srgbClr val="3333CC"/>
                </a:solidFill>
                <a:ea typeface="宋体" charset="-122"/>
              </a:rPr>
              <a:t>x</a:t>
            </a:r>
            <a:r>
              <a:rPr lang="zh-CN" altLang="en-US" dirty="0">
                <a:solidFill>
                  <a:srgbClr val="3333CC"/>
                </a:solidFill>
              </a:rPr>
              <a:t>和</a:t>
            </a:r>
            <a:r>
              <a:rPr lang="en-US" altLang="zh-CN" i="1" dirty="0" err="1">
                <a:solidFill>
                  <a:srgbClr val="3333CC"/>
                </a:solidFill>
                <a:ea typeface="宋体" charset="-122"/>
              </a:rPr>
              <a:t>V</a:t>
            </a:r>
            <a:r>
              <a:rPr lang="en-US" altLang="zh-CN" dirty="0" err="1">
                <a:solidFill>
                  <a:srgbClr val="3333CC"/>
                </a:solidFill>
                <a:ea typeface="宋体" charset="-122"/>
              </a:rPr>
              <a:t>y</a:t>
            </a:r>
            <a:r>
              <a:rPr lang="zh-CN" altLang="en-US" dirty="0">
                <a:solidFill>
                  <a:srgbClr val="FF3300"/>
                </a:solidFill>
              </a:rPr>
              <a:t>来控制</a:t>
            </a:r>
            <a:r>
              <a:rPr lang="en-US" altLang="zh-CN" i="1" dirty="0">
                <a:solidFill>
                  <a:srgbClr val="FF3300"/>
                </a:solidFill>
                <a:ea typeface="宋体" charset="-122"/>
              </a:rPr>
              <a:t>X</a:t>
            </a:r>
            <a:r>
              <a:rPr lang="en-US" altLang="zh-CN" dirty="0">
                <a:solidFill>
                  <a:srgbClr val="FF3300"/>
                </a:solidFill>
                <a:ea typeface="宋体" charset="-122"/>
              </a:rPr>
              <a:t>-</a:t>
            </a:r>
            <a:r>
              <a:rPr lang="en-US" altLang="zh-CN" i="1" dirty="0">
                <a:solidFill>
                  <a:srgbClr val="FF3300"/>
                </a:solidFill>
                <a:ea typeface="宋体" charset="-122"/>
              </a:rPr>
              <a:t>Y</a:t>
            </a:r>
            <a:r>
              <a:rPr lang="zh-CN" altLang="en-US" dirty="0">
                <a:solidFill>
                  <a:srgbClr val="FF3300"/>
                </a:solidFill>
              </a:rPr>
              <a:t>绘图仪</a:t>
            </a:r>
            <a:r>
              <a:rPr lang="zh-CN" altLang="en-US" dirty="0"/>
              <a:t>，则应把</a:t>
            </a:r>
            <a:r>
              <a:rPr lang="en-US" altLang="zh-CN" i="1" dirty="0" err="1">
                <a:ea typeface="宋体" charset="-122"/>
              </a:rPr>
              <a:t>V</a:t>
            </a:r>
            <a:r>
              <a:rPr lang="en-US" altLang="zh-CN" dirty="0" err="1">
                <a:ea typeface="宋体" charset="-122"/>
              </a:rPr>
              <a:t>x</a:t>
            </a:r>
            <a:r>
              <a:rPr lang="zh-CN" altLang="en-US" dirty="0"/>
              <a:t>和</a:t>
            </a:r>
            <a:r>
              <a:rPr lang="en-US" altLang="zh-CN" i="1" dirty="0" err="1">
                <a:ea typeface="宋体" charset="-122"/>
              </a:rPr>
              <a:t>V</a:t>
            </a:r>
            <a:r>
              <a:rPr lang="en-US" altLang="zh-CN" dirty="0" err="1">
                <a:ea typeface="宋体" charset="-122"/>
              </a:rPr>
              <a:t>y</a:t>
            </a:r>
            <a:r>
              <a:rPr lang="zh-CN" altLang="en-US" dirty="0"/>
              <a:t>分别加到</a:t>
            </a:r>
            <a:r>
              <a:rPr lang="en-US" altLang="zh-CN" i="1" dirty="0">
                <a:ea typeface="宋体" charset="-122"/>
              </a:rPr>
              <a:t>X</a:t>
            </a:r>
            <a:r>
              <a:rPr lang="en-US" altLang="zh-CN" dirty="0">
                <a:ea typeface="宋体" charset="-122"/>
              </a:rPr>
              <a:t>-</a:t>
            </a:r>
            <a:r>
              <a:rPr lang="en-US" altLang="zh-CN" i="1" dirty="0">
                <a:ea typeface="宋体" charset="-122"/>
              </a:rPr>
              <a:t>Y</a:t>
            </a:r>
            <a:r>
              <a:rPr lang="zh-CN" altLang="en-US" dirty="0"/>
              <a:t>绘图仪的</a:t>
            </a:r>
            <a:r>
              <a:rPr lang="en-US" altLang="zh-CN" i="1" dirty="0">
                <a:solidFill>
                  <a:srgbClr val="3333CC"/>
                </a:solidFill>
                <a:ea typeface="宋体" charset="-122"/>
              </a:rPr>
              <a:t>X</a:t>
            </a:r>
            <a:r>
              <a:rPr lang="zh-CN" altLang="en-US" dirty="0">
                <a:solidFill>
                  <a:srgbClr val="3333CC"/>
                </a:solidFill>
              </a:rPr>
              <a:t>通道</a:t>
            </a:r>
            <a:r>
              <a:rPr lang="zh-CN" altLang="en-US" dirty="0"/>
              <a:t>和</a:t>
            </a:r>
            <a:r>
              <a:rPr lang="en-US" altLang="zh-CN" i="1" dirty="0">
                <a:solidFill>
                  <a:srgbClr val="3333CC"/>
                </a:solidFill>
                <a:ea typeface="宋体" charset="-122"/>
              </a:rPr>
              <a:t>Y</a:t>
            </a:r>
            <a:r>
              <a:rPr lang="zh-CN" altLang="en-US" dirty="0">
                <a:solidFill>
                  <a:srgbClr val="3333CC"/>
                </a:solidFill>
              </a:rPr>
              <a:t>通道</a:t>
            </a:r>
            <a:r>
              <a:rPr lang="zh-CN" altLang="en-US" dirty="0"/>
              <a:t>，而</a:t>
            </a:r>
            <a:r>
              <a:rPr lang="en-US" altLang="zh-CN" i="1" dirty="0">
                <a:ea typeface="宋体" charset="-122"/>
              </a:rPr>
              <a:t>X</a:t>
            </a:r>
            <a:r>
              <a:rPr lang="en-US" altLang="zh-CN" dirty="0">
                <a:ea typeface="宋体" charset="-122"/>
              </a:rPr>
              <a:t>-</a:t>
            </a:r>
            <a:r>
              <a:rPr lang="en-US" altLang="zh-CN" i="1" dirty="0">
                <a:ea typeface="宋体" charset="-122"/>
              </a:rPr>
              <a:t>Y</a:t>
            </a:r>
            <a:r>
              <a:rPr lang="zh-CN" altLang="en-US" dirty="0"/>
              <a:t>绘图仪由</a:t>
            </a:r>
            <a:r>
              <a:rPr lang="en-US" altLang="zh-CN" i="1" dirty="0">
                <a:ea typeface="宋体" charset="-122"/>
              </a:rPr>
              <a:t>X</a:t>
            </a:r>
            <a:r>
              <a:rPr lang="zh-CN" altLang="en-US" dirty="0"/>
              <a:t>、</a:t>
            </a:r>
            <a:r>
              <a:rPr lang="en-US" altLang="zh-CN" i="1" dirty="0">
                <a:ea typeface="宋体" charset="-122"/>
              </a:rPr>
              <a:t>Y</a:t>
            </a:r>
            <a:r>
              <a:rPr lang="zh-CN" altLang="en-US" dirty="0"/>
              <a:t>两个方向的步进电机驱动，其中一个电机控制绘笔沿</a:t>
            </a:r>
            <a:r>
              <a:rPr lang="en-US" altLang="zh-CN" i="1" dirty="0">
                <a:ea typeface="宋体" charset="-122"/>
              </a:rPr>
              <a:t>X</a:t>
            </a:r>
            <a:r>
              <a:rPr lang="zh-CN" altLang="en-US" dirty="0"/>
              <a:t>方向运动；另一个电机控制绘笔沿</a:t>
            </a:r>
            <a:r>
              <a:rPr lang="en-US" altLang="zh-CN" i="1" dirty="0">
                <a:ea typeface="宋体" charset="-122"/>
              </a:rPr>
              <a:t>Y</a:t>
            </a:r>
            <a:r>
              <a:rPr lang="zh-CN" altLang="en-US" dirty="0"/>
              <a:t>方向运动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        因此对</a:t>
            </a:r>
            <a:r>
              <a:rPr lang="en-US" altLang="zh-CN" i="1" dirty="0" smtClean="0">
                <a:ea typeface="宋体" charset="-122"/>
              </a:rPr>
              <a:t>X</a:t>
            </a:r>
            <a:r>
              <a:rPr lang="en-US" altLang="zh-CN" dirty="0" smtClean="0">
                <a:ea typeface="宋体" charset="-122"/>
              </a:rPr>
              <a:t>-</a:t>
            </a:r>
            <a:r>
              <a:rPr lang="en-US" altLang="zh-CN" i="1" dirty="0" smtClean="0">
                <a:ea typeface="宋体" charset="-122"/>
              </a:rPr>
              <a:t>Y</a:t>
            </a:r>
            <a:r>
              <a:rPr lang="zh-CN" altLang="en-US" dirty="0" smtClean="0"/>
              <a:t>绘图仪的控制有一</a:t>
            </a:r>
            <a:r>
              <a:rPr lang="zh-CN" altLang="en-US" dirty="0" smtClean="0">
                <a:solidFill>
                  <a:srgbClr val="FF3300"/>
                </a:solidFill>
              </a:rPr>
              <a:t>基本要求</a:t>
            </a:r>
            <a:r>
              <a:rPr lang="zh-CN" altLang="en-US" dirty="0" smtClean="0"/>
              <a:t>：就是两路模拟信号要</a:t>
            </a:r>
            <a:r>
              <a:rPr lang="zh-CN" altLang="en-US" b="1" dirty="0" smtClean="0">
                <a:solidFill>
                  <a:srgbClr val="3333CC"/>
                </a:solidFill>
              </a:rPr>
              <a:t>同步输出</a:t>
            </a:r>
            <a:r>
              <a:rPr lang="zh-CN" altLang="en-US" dirty="0" smtClean="0"/>
              <a:t>，使绘制的曲线光滑。</a:t>
            </a:r>
            <a:r>
              <a:rPr lang="zh-CN" altLang="en-US" b="1" dirty="0" smtClean="0">
                <a:solidFill>
                  <a:srgbClr val="3333CC"/>
                </a:solidFill>
              </a:rPr>
              <a:t>如果不同步输出</a:t>
            </a:r>
            <a:r>
              <a:rPr lang="zh-CN" altLang="en-US" dirty="0" smtClean="0"/>
              <a:t>，</a:t>
            </a:r>
            <a:r>
              <a:rPr lang="zh-CN" altLang="en-US" dirty="0" smtClean="0">
                <a:solidFill>
                  <a:srgbClr val="FF3300"/>
                </a:solidFill>
              </a:rPr>
              <a:t>例如</a:t>
            </a:r>
            <a:r>
              <a:rPr lang="zh-CN" altLang="en-US" dirty="0" smtClean="0"/>
              <a:t>先输出</a:t>
            </a:r>
            <a:r>
              <a:rPr lang="en-US" altLang="zh-CN" b="1" i="1" dirty="0" smtClean="0">
                <a:solidFill>
                  <a:srgbClr val="FF3300"/>
                </a:solidFill>
                <a:ea typeface="宋体" charset="-122"/>
              </a:rPr>
              <a:t>X</a:t>
            </a:r>
            <a:r>
              <a:rPr lang="zh-CN" altLang="en-US" b="1" dirty="0" smtClean="0">
                <a:solidFill>
                  <a:srgbClr val="FF3300"/>
                </a:solidFill>
              </a:rPr>
              <a:t>通道</a:t>
            </a:r>
            <a:r>
              <a:rPr lang="zh-CN" altLang="en-US" dirty="0" smtClean="0"/>
              <a:t>的模拟电压，再输出</a:t>
            </a:r>
            <a:r>
              <a:rPr lang="en-US" altLang="zh-CN" b="1" i="1" dirty="0" smtClean="0">
                <a:solidFill>
                  <a:srgbClr val="FF3300"/>
                </a:solidFill>
                <a:ea typeface="宋体" charset="-122"/>
              </a:rPr>
              <a:t>Y</a:t>
            </a:r>
            <a:r>
              <a:rPr lang="zh-CN" altLang="en-US" b="1" dirty="0" smtClean="0">
                <a:solidFill>
                  <a:srgbClr val="FF3300"/>
                </a:solidFill>
              </a:rPr>
              <a:t>通道</a:t>
            </a:r>
            <a:r>
              <a:rPr lang="zh-CN" altLang="en-US" dirty="0" smtClean="0"/>
              <a:t>的模拟电压，则绘图笔先向</a:t>
            </a:r>
            <a:r>
              <a:rPr lang="en-US" altLang="zh-CN" i="1" dirty="0" smtClean="0">
                <a:ea typeface="宋体" charset="-122"/>
              </a:rPr>
              <a:t>X</a:t>
            </a:r>
            <a:r>
              <a:rPr lang="zh-CN" altLang="en-US" dirty="0" smtClean="0"/>
              <a:t>方向移动，再向</a:t>
            </a:r>
            <a:r>
              <a:rPr lang="en-US" altLang="zh-CN" i="1" dirty="0" smtClean="0">
                <a:ea typeface="宋体" charset="-122"/>
              </a:rPr>
              <a:t>Y</a:t>
            </a:r>
            <a:r>
              <a:rPr lang="zh-CN" altLang="en-US" dirty="0" smtClean="0"/>
              <a:t>方向移动，此时绘制的</a:t>
            </a:r>
            <a:r>
              <a:rPr lang="zh-CN" altLang="en-US" b="1" dirty="0" smtClean="0">
                <a:solidFill>
                  <a:srgbClr val="3333CC"/>
                </a:solidFill>
              </a:rPr>
              <a:t>曲线就是阶梯状的</a:t>
            </a:r>
            <a:r>
              <a:rPr lang="zh-CN" altLang="en-US" dirty="0" smtClean="0"/>
              <a:t>。通过本例，也就不难理解</a:t>
            </a:r>
            <a:r>
              <a:rPr lang="en-US" altLang="zh-CN" dirty="0" smtClean="0">
                <a:ea typeface="宋体" charset="-122"/>
              </a:rPr>
              <a:t>DAC</a:t>
            </a:r>
            <a:r>
              <a:rPr lang="zh-CN" altLang="en-US" dirty="0" smtClean="0"/>
              <a:t>设置双缓冲方式的目的所在。</a:t>
            </a:r>
          </a:p>
          <a:p>
            <a:pPr indent="20638"/>
            <a:endParaRPr lang="zh-CN" altLang="en-US" dirty="0" smtClean="0"/>
          </a:p>
          <a:p>
            <a:pPr indent="20638"/>
            <a:endParaRPr lang="zh-CN" altLang="en-US" dirty="0" smtClean="0"/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008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B04E45A5-692F-4735-8745-A7287517AC89}" type="slidenum">
              <a:rPr lang="zh-CN" altLang="en-US"/>
              <a:pPr>
                <a:defRPr/>
              </a:pPr>
              <a:t>40</a:t>
            </a:fld>
            <a:endParaRPr lang="en-US" altLang="zh-CN"/>
          </a:p>
        </p:txBody>
      </p:sp>
      <p:sp>
        <p:nvSpPr>
          <p:cNvPr id="4099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DAC0832</a:t>
            </a:r>
            <a:r>
              <a:rPr lang="zh-CN" altLang="en-US" b="1" dirty="0" smtClean="0">
                <a:solidFill>
                  <a:srgbClr val="FF3300"/>
                </a:solidFill>
              </a:rPr>
              <a:t>的双极性的电压输出</a:t>
            </a:r>
          </a:p>
          <a:p>
            <a:pPr indent="20638"/>
            <a:r>
              <a:rPr lang="zh-CN" altLang="en-US" dirty="0" smtClean="0"/>
              <a:t>	有些场合则要求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双极性模拟电压输出，下面</a:t>
            </a:r>
            <a:r>
              <a:rPr lang="zh-CN" altLang="en-US" dirty="0" smtClean="0">
                <a:solidFill>
                  <a:schemeClr val="tx2"/>
                </a:solidFill>
              </a:rPr>
              <a:t>介绍如何实现</a:t>
            </a:r>
            <a:r>
              <a:rPr lang="zh-CN" altLang="en-US" dirty="0" smtClean="0"/>
              <a:t>。</a:t>
            </a:r>
          </a:p>
          <a:p>
            <a:pPr indent="20638"/>
            <a:r>
              <a:rPr lang="zh-CN" altLang="en-US" dirty="0" smtClean="0"/>
              <a:t>	在双极性电压输出的场合下，可以按照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14-8</a:t>
            </a:r>
            <a:r>
              <a:rPr lang="zh-CN" altLang="en-US" dirty="0" smtClean="0"/>
              <a:t>所示接线。图中，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的数字量由单片机送来，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en-US" altLang="zh-CN" baseline="-25000" dirty="0" smtClean="0">
                <a:ea typeface="宋体" charset="-122"/>
              </a:rPr>
              <a:t>1</a:t>
            </a:r>
            <a:r>
              <a:rPr lang="zh-CN" altLang="en-US" dirty="0" smtClean="0"/>
              <a:t>和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en-US" altLang="zh-CN" baseline="-25000" dirty="0" smtClean="0">
                <a:ea typeface="宋体" charset="-122"/>
              </a:rPr>
              <a:t>2</a:t>
            </a:r>
            <a:r>
              <a:rPr lang="zh-CN" altLang="en-US" dirty="0" smtClean="0"/>
              <a:t>均为运算放大器，</a:t>
            </a:r>
            <a:r>
              <a:rPr lang="en-US" altLang="zh-CN" i="1" dirty="0" err="1" smtClean="0">
                <a:ea typeface="宋体" charset="-122"/>
              </a:rPr>
              <a:t>v</a:t>
            </a:r>
            <a:r>
              <a:rPr lang="en-US" altLang="zh-CN" baseline="-25000" dirty="0" err="1" smtClean="0">
                <a:ea typeface="宋体" charset="-122"/>
              </a:rPr>
              <a:t>o</a:t>
            </a:r>
            <a:r>
              <a:rPr lang="zh-CN" altLang="en-US" dirty="0" smtClean="0"/>
              <a:t>通过</a:t>
            </a:r>
            <a:r>
              <a:rPr lang="en-US" altLang="zh-CN" dirty="0" smtClean="0">
                <a:ea typeface="宋体" charset="-122"/>
              </a:rPr>
              <a:t>2</a:t>
            </a:r>
            <a:r>
              <a:rPr lang="en-US" altLang="zh-CN" i="1" dirty="0" smtClean="0">
                <a:ea typeface="宋体" charset="-122"/>
              </a:rPr>
              <a:t>R</a:t>
            </a:r>
            <a:r>
              <a:rPr lang="zh-CN" altLang="en-US" dirty="0" smtClean="0"/>
              <a:t>电阻反馈到运算放大器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en-US" altLang="zh-CN" baseline="-25000" dirty="0" smtClean="0">
                <a:ea typeface="宋体" charset="-122"/>
              </a:rPr>
              <a:t>2</a:t>
            </a:r>
            <a:r>
              <a:rPr lang="zh-CN" altLang="en-US" dirty="0" smtClean="0"/>
              <a:t>输入端，</a:t>
            </a:r>
            <a:r>
              <a:rPr lang="en-US" altLang="zh-CN" dirty="0" smtClean="0">
                <a:ea typeface="宋体" charset="-122"/>
              </a:rPr>
              <a:t>G</a:t>
            </a:r>
            <a:r>
              <a:rPr lang="zh-CN" altLang="en-US" dirty="0" smtClean="0"/>
              <a:t>点为虚拟地，由基尔霍夫定律列出的方程组可解得</a:t>
            </a:r>
          </a:p>
          <a:p>
            <a:pPr indent="20638"/>
            <a:endParaRPr lang="zh-CN" altLang="en-US" dirty="0" smtClean="0"/>
          </a:p>
          <a:p>
            <a:pPr indent="20638"/>
            <a:endParaRPr lang="zh-CN" altLang="en-US" dirty="0" smtClean="0"/>
          </a:p>
        </p:txBody>
      </p:sp>
      <p:sp>
        <p:nvSpPr>
          <p:cNvPr id="410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endParaRPr lang="zh-CN" altLang="en-US" b="0"/>
          </a:p>
        </p:txBody>
      </p:sp>
      <p:graphicFrame>
        <p:nvGraphicFramePr>
          <p:cNvPr id="409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4446806"/>
              </p:ext>
            </p:extLst>
          </p:nvPr>
        </p:nvGraphicFramePr>
        <p:xfrm>
          <a:off x="3132138" y="5080140"/>
          <a:ext cx="2663825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75" r:id="rId3" imgW="1091726" imgH="355446" progId="">
                  <p:embed/>
                </p:oleObj>
              </mc:Choice>
              <mc:Fallback>
                <p:oleObj r:id="rId3" imgW="1091726" imgH="35544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5080140"/>
                        <a:ext cx="2663825" cy="8572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056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B14E09C-4429-43A0-BCF8-F781B035ED95}" type="slidenum">
              <a:rPr lang="zh-CN" altLang="en-US"/>
              <a:pPr>
                <a:defRPr/>
              </a:pPr>
              <a:t>41</a:t>
            </a:fld>
            <a:endParaRPr lang="en-US" altLang="zh-CN"/>
          </a:p>
        </p:txBody>
      </p:sp>
      <p:sp>
        <p:nvSpPr>
          <p:cNvPr id="5325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zh-CN" altLang="en-US" dirty="0" smtClean="0"/>
              <a:t>	由上式知，当</a:t>
            </a:r>
            <a:r>
              <a:rPr lang="zh-CN" altLang="en-US" b="1" dirty="0" smtClean="0">
                <a:solidFill>
                  <a:srgbClr val="FF3300"/>
                </a:solidFill>
              </a:rPr>
              <a:t>单片机输出</a:t>
            </a:r>
            <a:r>
              <a:rPr lang="zh-CN" altLang="en-US" dirty="0" smtClean="0"/>
              <a:t>给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FF3300"/>
                </a:solidFill>
              </a:rPr>
              <a:t>数字量</a:t>
            </a:r>
            <a:r>
              <a:rPr lang="en-US" altLang="zh-CN" b="1" i="1" dirty="0" smtClean="0">
                <a:solidFill>
                  <a:srgbClr val="FF3300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FF3300"/>
                </a:solidFill>
              </a:rPr>
              <a:t>≥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128</a:t>
            </a:r>
            <a:r>
              <a:rPr lang="zh-CN" altLang="en-US" dirty="0" smtClean="0"/>
              <a:t>时，即数字量最高位</a:t>
            </a:r>
            <a:r>
              <a:rPr lang="en-US" altLang="zh-CN" i="1" dirty="0" smtClean="0">
                <a:ea typeface="宋体" charset="-122"/>
              </a:rPr>
              <a:t>b</a:t>
            </a:r>
            <a:r>
              <a:rPr lang="en-US" altLang="zh-CN" baseline="-25000" dirty="0" smtClean="0">
                <a:ea typeface="宋体" charset="-122"/>
              </a:rPr>
              <a:t>7</a:t>
            </a:r>
            <a:r>
              <a:rPr lang="zh-CN" altLang="en-US" dirty="0" smtClean="0"/>
              <a:t>为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 ，输出的模拟电压</a:t>
            </a:r>
            <a:r>
              <a:rPr lang="en-US" altLang="zh-CN" b="1" i="1" dirty="0" err="1" smtClean="0">
                <a:solidFill>
                  <a:srgbClr val="FF3300"/>
                </a:solidFill>
                <a:ea typeface="宋体" charset="-122"/>
              </a:rPr>
              <a:t>v</a:t>
            </a:r>
            <a:r>
              <a:rPr lang="en-US" altLang="zh-CN" b="1" baseline="-25000" dirty="0" err="1" smtClean="0">
                <a:solidFill>
                  <a:srgbClr val="FF3300"/>
                </a:solidFill>
                <a:latin typeface="黑体" pitchFamily="2" charset="-122"/>
              </a:rPr>
              <a:t>o</a:t>
            </a:r>
            <a:r>
              <a:rPr lang="zh-CN" altLang="en-US" b="1" dirty="0" smtClean="0">
                <a:solidFill>
                  <a:srgbClr val="FF3300"/>
                </a:solidFill>
              </a:rPr>
              <a:t>为正</a:t>
            </a:r>
            <a:r>
              <a:rPr lang="zh-CN" altLang="en-US" dirty="0" smtClean="0"/>
              <a:t>；当单片机输出给</a:t>
            </a:r>
            <a:r>
              <a:rPr lang="en-US" altLang="zh-CN" dirty="0" smtClean="0">
                <a:ea typeface="宋体" charset="-122"/>
              </a:rPr>
              <a:t>DAC0832</a:t>
            </a:r>
            <a:r>
              <a:rPr lang="zh-CN" altLang="en-US" dirty="0" smtClean="0"/>
              <a:t>的数字量</a:t>
            </a:r>
            <a:r>
              <a:rPr lang="en-US" altLang="zh-CN" b="1" i="1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&lt;128</a:t>
            </a:r>
            <a:r>
              <a:rPr lang="zh-CN" altLang="en-US" dirty="0" smtClean="0"/>
              <a:t>时，即数字量最高位为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，则</a:t>
            </a:r>
            <a:r>
              <a:rPr lang="en-US" altLang="zh-CN" b="1" i="1" dirty="0" err="1" smtClean="0">
                <a:solidFill>
                  <a:srgbClr val="3333CC"/>
                </a:solidFill>
                <a:ea typeface="宋体" charset="-122"/>
              </a:rPr>
              <a:t>v</a:t>
            </a:r>
            <a:r>
              <a:rPr lang="en-US" altLang="zh-CN" b="1" baseline="-25000" dirty="0" err="1" smtClean="0">
                <a:solidFill>
                  <a:srgbClr val="3333CC"/>
                </a:solidFill>
                <a:ea typeface="宋体" charset="-122"/>
              </a:rPr>
              <a:t>o</a:t>
            </a:r>
            <a:r>
              <a:rPr lang="zh-CN" altLang="en-US" b="1" dirty="0" smtClean="0">
                <a:solidFill>
                  <a:srgbClr val="3333CC"/>
                </a:solidFill>
              </a:rPr>
              <a:t>的输出电压为负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indent="20638"/>
            <a:endParaRPr lang="en-US" altLang="zh-CN" dirty="0" smtClean="0"/>
          </a:p>
          <a:p>
            <a:pPr indent="20638"/>
            <a:endParaRPr lang="en-US" altLang="zh-CN" dirty="0" smtClean="0"/>
          </a:p>
          <a:p>
            <a:pPr indent="20638"/>
            <a:endParaRPr lang="en-US" altLang="zh-CN" dirty="0" smtClean="0"/>
          </a:p>
          <a:p>
            <a:pPr indent="20638"/>
            <a:endParaRPr lang="en-US" altLang="zh-CN" dirty="0" smtClean="0"/>
          </a:p>
          <a:p>
            <a:pPr indent="20638"/>
            <a:r>
              <a:rPr lang="en-US" altLang="zh-CN" dirty="0" smtClean="0"/>
              <a:t>		          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14-8</a:t>
            </a:r>
            <a:r>
              <a:rPr lang="en-US" altLang="zh-CN" sz="2000" dirty="0" smtClean="0">
                <a:ea typeface="宋体" charset="-122"/>
              </a:rPr>
              <a:t>  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双极性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DAC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的接法</a:t>
            </a:r>
          </a:p>
        </p:txBody>
      </p:sp>
      <p:pic>
        <p:nvPicPr>
          <p:cNvPr id="53260" name="Picture 12" descr="11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997200"/>
            <a:ext cx="7345362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71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73921"/>
            <a:ext cx="92120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9900CC"/>
                </a:solidFill>
              </a:rPr>
              <a:t>        14.1.3  </a:t>
            </a:r>
            <a:r>
              <a:rPr lang="en-US" altLang="zh-CN" sz="2400" b="1" dirty="0">
                <a:solidFill>
                  <a:srgbClr val="9900CC"/>
                </a:solidFill>
              </a:rPr>
              <a:t>AT89S51</a:t>
            </a:r>
            <a:r>
              <a:rPr lang="zh-CN" altLang="en-US" sz="2400" b="1" dirty="0">
                <a:solidFill>
                  <a:srgbClr val="9900CC"/>
                </a:solidFill>
              </a:rPr>
              <a:t>与</a:t>
            </a:r>
            <a:r>
              <a:rPr lang="en-US" altLang="zh-CN" sz="2400" b="1" dirty="0">
                <a:solidFill>
                  <a:srgbClr val="9900CC"/>
                </a:solidFill>
              </a:rPr>
              <a:t>12</a:t>
            </a:r>
            <a:r>
              <a:rPr lang="zh-CN" altLang="en-US" sz="2400" b="1" dirty="0">
                <a:solidFill>
                  <a:srgbClr val="9900CC"/>
                </a:solidFill>
              </a:rPr>
              <a:t>位</a:t>
            </a:r>
            <a:r>
              <a:rPr lang="en-US" altLang="zh-CN" sz="2400" b="1" dirty="0">
                <a:solidFill>
                  <a:srgbClr val="9900CC"/>
                </a:solidFill>
              </a:rPr>
              <a:t>D/A</a:t>
            </a:r>
            <a:r>
              <a:rPr lang="zh-CN" altLang="en-US" sz="2400" b="1" dirty="0">
                <a:solidFill>
                  <a:srgbClr val="9900CC"/>
                </a:solidFill>
              </a:rPr>
              <a:t>转换器</a:t>
            </a:r>
            <a:r>
              <a:rPr lang="en-US" altLang="zh-CN" sz="2400" b="1" dirty="0">
                <a:solidFill>
                  <a:srgbClr val="9900CC"/>
                </a:solidFill>
              </a:rPr>
              <a:t>DAC1210</a:t>
            </a:r>
            <a:r>
              <a:rPr lang="zh-CN" altLang="en-US" sz="2400" b="1" dirty="0">
                <a:solidFill>
                  <a:srgbClr val="9900CC"/>
                </a:solidFill>
              </a:rPr>
              <a:t>的接口</a:t>
            </a:r>
            <a:r>
              <a:rPr lang="zh-CN" altLang="en-US" sz="2400" b="1" dirty="0" smtClean="0">
                <a:solidFill>
                  <a:srgbClr val="9900CC"/>
                </a:solidFill>
              </a:rPr>
              <a:t>设计</a:t>
            </a:r>
            <a:endParaRPr lang="en-US" altLang="zh-CN" sz="2400" b="1" dirty="0" smtClean="0">
              <a:solidFill>
                <a:srgbClr val="9900CC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9900CC"/>
                </a:solidFill>
              </a:rPr>
              <a:t> 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类似</a:t>
            </a:r>
            <a:r>
              <a:rPr lang="en-US" altLang="zh-CN" sz="2400" b="1" dirty="0">
                <a:solidFill>
                  <a:schemeClr val="accent2"/>
                </a:solidFill>
              </a:rPr>
              <a:t>AT89S51</a:t>
            </a:r>
            <a:r>
              <a:rPr lang="zh-CN" altLang="en-US" sz="2400" b="1" dirty="0">
                <a:solidFill>
                  <a:schemeClr val="accent2"/>
                </a:solidFill>
              </a:rPr>
              <a:t>这样的</a:t>
            </a:r>
            <a:r>
              <a:rPr lang="en-US" altLang="zh-CN" sz="2400" b="1" dirty="0">
                <a:solidFill>
                  <a:schemeClr val="accent2"/>
                </a:solidFill>
              </a:rPr>
              <a:t>8</a:t>
            </a:r>
            <a:r>
              <a:rPr lang="zh-CN" altLang="en-US" sz="2400" b="1" dirty="0">
                <a:solidFill>
                  <a:schemeClr val="accent2"/>
                </a:solidFill>
              </a:rPr>
              <a:t>位单片机与</a:t>
            </a:r>
            <a:r>
              <a:rPr lang="en-US" altLang="zh-CN" sz="2400" b="1" dirty="0">
                <a:solidFill>
                  <a:schemeClr val="accent2"/>
                </a:solidFill>
              </a:rPr>
              <a:t>8</a:t>
            </a:r>
            <a:r>
              <a:rPr lang="zh-CN" altLang="en-US" sz="2400" b="1" dirty="0">
                <a:solidFill>
                  <a:schemeClr val="accent2"/>
                </a:solidFill>
              </a:rPr>
              <a:t>位</a:t>
            </a:r>
            <a:r>
              <a:rPr lang="en-US" altLang="zh-CN" sz="2400" b="1" dirty="0">
                <a:solidFill>
                  <a:schemeClr val="accent2"/>
                </a:solidFill>
              </a:rPr>
              <a:t>DAC</a:t>
            </a:r>
            <a:r>
              <a:rPr lang="zh-CN" altLang="en-US" sz="2400" b="1" dirty="0">
                <a:solidFill>
                  <a:schemeClr val="accent2"/>
                </a:solidFill>
              </a:rPr>
              <a:t>的接口是比较简单的，与高于</a:t>
            </a:r>
            <a:r>
              <a:rPr lang="en-US" altLang="zh-CN" sz="2400" b="1" dirty="0">
                <a:solidFill>
                  <a:schemeClr val="accent2"/>
                </a:solidFill>
              </a:rPr>
              <a:t>8</a:t>
            </a:r>
            <a:r>
              <a:rPr lang="zh-CN" altLang="en-US" sz="2400" b="1" dirty="0">
                <a:solidFill>
                  <a:schemeClr val="accent2"/>
                </a:solidFill>
              </a:rPr>
              <a:t>位的</a:t>
            </a:r>
            <a:r>
              <a:rPr lang="en-US" altLang="zh-CN" sz="2400" b="1" dirty="0">
                <a:solidFill>
                  <a:schemeClr val="accent2"/>
                </a:solidFill>
              </a:rPr>
              <a:t>DAC</a:t>
            </a:r>
            <a:r>
              <a:rPr lang="zh-CN" altLang="en-US" sz="2400" b="1" dirty="0">
                <a:solidFill>
                  <a:schemeClr val="accent2"/>
                </a:solidFill>
              </a:rPr>
              <a:t>之接口也不复杂。主要区别是要利用</a:t>
            </a:r>
            <a:r>
              <a:rPr lang="en-US" altLang="zh-CN" sz="2400" b="1" dirty="0">
                <a:solidFill>
                  <a:schemeClr val="accent2"/>
                </a:solidFill>
              </a:rPr>
              <a:t>DAC</a:t>
            </a:r>
            <a:r>
              <a:rPr lang="zh-CN" altLang="en-US" sz="2400" b="1" dirty="0">
                <a:solidFill>
                  <a:schemeClr val="accent2"/>
                </a:solidFill>
              </a:rPr>
              <a:t>的双缓冲结构，分多次把数据送给</a:t>
            </a:r>
            <a:r>
              <a:rPr lang="en-US" altLang="zh-CN" sz="2400" b="1" dirty="0">
                <a:solidFill>
                  <a:schemeClr val="accent2"/>
                </a:solidFill>
              </a:rPr>
              <a:t>DAC</a:t>
            </a:r>
            <a:r>
              <a:rPr lang="zh-CN" altLang="en-US" sz="2400" b="1" dirty="0">
                <a:solidFill>
                  <a:schemeClr val="accent2"/>
                </a:solidFill>
              </a:rPr>
              <a:t>的输入寄存器，然后再在</a:t>
            </a:r>
            <a:r>
              <a:rPr lang="en-US" altLang="zh-CN" sz="2400" b="1" dirty="0">
                <a:solidFill>
                  <a:schemeClr val="accent2"/>
                </a:solidFill>
              </a:rPr>
              <a:t>DAC</a:t>
            </a:r>
            <a:r>
              <a:rPr lang="zh-CN" altLang="en-US" sz="2400" b="1" dirty="0">
                <a:solidFill>
                  <a:schemeClr val="accent2"/>
                </a:solidFill>
              </a:rPr>
              <a:t>内部一次性地将输入寄存器的数据打入</a:t>
            </a:r>
            <a:r>
              <a:rPr lang="en-US" altLang="zh-CN" sz="2400" b="1" dirty="0">
                <a:solidFill>
                  <a:schemeClr val="accent2"/>
                </a:solidFill>
              </a:rPr>
              <a:t>DAC</a:t>
            </a:r>
            <a:r>
              <a:rPr lang="zh-CN" altLang="en-US" sz="2400" b="1" dirty="0">
                <a:solidFill>
                  <a:schemeClr val="accent2"/>
                </a:solidFill>
              </a:rPr>
              <a:t>寄存器，从而启动一次</a:t>
            </a:r>
            <a:r>
              <a:rPr lang="en-US" altLang="zh-CN" sz="2400" b="1" dirty="0">
                <a:solidFill>
                  <a:schemeClr val="accent2"/>
                </a:solidFill>
              </a:rPr>
              <a:t>D/A</a:t>
            </a:r>
            <a:r>
              <a:rPr lang="zh-CN" altLang="en-US" sz="2400" b="1" dirty="0">
                <a:solidFill>
                  <a:schemeClr val="accent2"/>
                </a:solidFill>
              </a:rPr>
              <a:t>转换。下面以</a:t>
            </a:r>
            <a:r>
              <a:rPr lang="en-US" altLang="zh-CN" sz="2400" b="1" dirty="0">
                <a:solidFill>
                  <a:schemeClr val="accent2"/>
                </a:solidFill>
              </a:rPr>
              <a:t>12</a:t>
            </a:r>
            <a:r>
              <a:rPr lang="zh-CN" altLang="en-US" sz="2400" b="1" dirty="0">
                <a:solidFill>
                  <a:schemeClr val="accent2"/>
                </a:solidFill>
              </a:rPr>
              <a:t>位的</a:t>
            </a:r>
            <a:r>
              <a:rPr lang="en-US" altLang="zh-CN" sz="2400" b="1" dirty="0">
                <a:solidFill>
                  <a:schemeClr val="accent2"/>
                </a:solidFill>
              </a:rPr>
              <a:t>D/A</a:t>
            </a:r>
            <a:r>
              <a:rPr lang="zh-CN" altLang="en-US" sz="2400" b="1" dirty="0">
                <a:solidFill>
                  <a:schemeClr val="accent2"/>
                </a:solidFill>
              </a:rPr>
              <a:t>转换芯片</a:t>
            </a:r>
            <a:r>
              <a:rPr lang="en-US" altLang="zh-CN" sz="2400" b="1" dirty="0">
                <a:solidFill>
                  <a:schemeClr val="accent2"/>
                </a:solidFill>
              </a:rPr>
              <a:t>DAC1210</a:t>
            </a:r>
            <a:r>
              <a:rPr lang="zh-CN" altLang="en-US" sz="2400" b="1" dirty="0">
                <a:solidFill>
                  <a:schemeClr val="accent2"/>
                </a:solidFill>
              </a:rPr>
              <a:t>为例，简要介绍其接口设计。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DAC1210</a:t>
            </a:r>
            <a:r>
              <a:rPr lang="zh-CN" altLang="en-US" sz="2400" b="1" dirty="0">
                <a:solidFill>
                  <a:schemeClr val="accent2"/>
                </a:solidFill>
              </a:rPr>
              <a:t>是</a:t>
            </a:r>
            <a:r>
              <a:rPr lang="en-US" altLang="zh-CN" sz="2400" b="1" dirty="0">
                <a:solidFill>
                  <a:schemeClr val="accent2"/>
                </a:solidFill>
              </a:rPr>
              <a:t>12</a:t>
            </a:r>
            <a:r>
              <a:rPr lang="zh-CN" altLang="en-US" sz="2400" b="1" dirty="0">
                <a:solidFill>
                  <a:schemeClr val="accent2"/>
                </a:solidFill>
              </a:rPr>
              <a:t>位</a:t>
            </a:r>
            <a:r>
              <a:rPr lang="en-US" altLang="zh-CN" sz="2400" b="1" dirty="0">
                <a:solidFill>
                  <a:schemeClr val="accent2"/>
                </a:solidFill>
              </a:rPr>
              <a:t>D/A</a:t>
            </a:r>
            <a:r>
              <a:rPr lang="zh-CN" altLang="en-US" sz="2400" b="1" dirty="0">
                <a:solidFill>
                  <a:schemeClr val="accent2"/>
                </a:solidFill>
              </a:rPr>
              <a:t>转换芯片，其内部逻辑结构如</a:t>
            </a:r>
            <a:r>
              <a:rPr lang="zh-CN" altLang="en-US" sz="2400" b="1" dirty="0">
                <a:solidFill>
                  <a:schemeClr val="accent2"/>
                </a:solidFill>
                <a:hlinkClick r:id="" action="ppaction://hlinkshowjump?jump=nextslide"/>
              </a:rPr>
              <a:t>图</a:t>
            </a:r>
            <a:r>
              <a:rPr lang="en-US" altLang="zh-CN" sz="2400" b="1" dirty="0">
                <a:solidFill>
                  <a:schemeClr val="accent2"/>
                </a:solidFill>
                <a:hlinkClick r:id="" action="ppaction://hlinkshowjump?jump=nextslide"/>
              </a:rPr>
              <a:t>14-9</a:t>
            </a:r>
            <a:r>
              <a:rPr lang="zh-CN" altLang="en-US" sz="2400" b="1" dirty="0">
                <a:solidFill>
                  <a:schemeClr val="accent2"/>
                </a:solidFill>
              </a:rPr>
              <a:t>所示。</a:t>
            </a:r>
          </a:p>
        </p:txBody>
      </p:sp>
    </p:spTree>
    <p:extLst>
      <p:ext uri="{BB962C8B-B14F-4D97-AF65-F5344CB8AC3E}">
        <p14:creationId xmlns:p14="http://schemas.microsoft.com/office/powerpoint/2010/main" val="196206975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43</a:t>
            </a:fld>
            <a:endParaRPr lang="en-US" altLang="zh-CN" dirty="0"/>
          </a:p>
        </p:txBody>
      </p:sp>
      <p:pic>
        <p:nvPicPr>
          <p:cNvPr id="285698" name="Picture 2" descr="14t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44" y="749029"/>
            <a:ext cx="7704307" cy="5235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992080" y="5984093"/>
            <a:ext cx="3159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14-9  DAC1210</a:t>
            </a:r>
            <a:r>
              <a:rPr lang="zh-CN" altLang="en-US" dirty="0"/>
              <a:t>逻辑结构图</a:t>
            </a:r>
          </a:p>
        </p:txBody>
      </p:sp>
    </p:spTree>
    <p:extLst>
      <p:ext uri="{BB962C8B-B14F-4D97-AF65-F5344CB8AC3E}">
        <p14:creationId xmlns:p14="http://schemas.microsoft.com/office/powerpoint/2010/main" val="164011201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54465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400" b="1" dirty="0" smtClean="0">
                <a:solidFill>
                  <a:schemeClr val="accent2"/>
                </a:solidFill>
              </a:rPr>
              <a:t>        DAC1210</a:t>
            </a:r>
            <a:r>
              <a:rPr lang="zh-CN" altLang="en-US" sz="2400" b="1" dirty="0">
                <a:solidFill>
                  <a:schemeClr val="accent2"/>
                </a:solidFill>
              </a:rPr>
              <a:t>与</a:t>
            </a:r>
            <a:r>
              <a:rPr lang="en-US" altLang="zh-CN" sz="2400" b="1" dirty="0">
                <a:solidFill>
                  <a:schemeClr val="accent2"/>
                </a:solidFill>
              </a:rPr>
              <a:t>8</a:t>
            </a:r>
            <a:r>
              <a:rPr lang="zh-CN" altLang="en-US" sz="2400" b="1" dirty="0">
                <a:solidFill>
                  <a:schemeClr val="accent2"/>
                </a:solidFill>
              </a:rPr>
              <a:t>位数据线的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AT89S51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单片机接口方法如图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14-10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所示。</a:t>
            </a:r>
            <a:endParaRPr lang="zh-CN" altLang="en-US" sz="2400" b="1" dirty="0">
              <a:solidFill>
                <a:schemeClr val="accent2"/>
              </a:solidFill>
            </a:endParaRPr>
          </a:p>
        </p:txBody>
      </p:sp>
      <p:pic>
        <p:nvPicPr>
          <p:cNvPr id="286722" name="Picture 2" descr="14t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19" y="1485461"/>
            <a:ext cx="7081736" cy="472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6786452" y="5744342"/>
            <a:ext cx="1005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14-10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7326053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039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14.1.4  AT89S51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与串行输入的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12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位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D/A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转换器</a:t>
            </a:r>
            <a:endParaRPr lang="en-US" altLang="zh-CN" sz="2400" b="1" dirty="0">
              <a:solidFill>
                <a:srgbClr val="9900CC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AD7543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的接口设计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．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AD7543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简介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        AD7543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是美国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AD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公司专为通用异步串行口设计的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12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位廉价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D/A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转换器。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AD7543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可直接与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AT89S51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的串行口相连。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        AD7543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的内部结构如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  <a:hlinkClick r:id="" action="ppaction://hlinkshowjump?jump=nextslide"/>
              </a:rPr>
              <a:t>图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  <a:hlinkClick r:id="" action="ppaction://hlinkshowjump?jump=nextslide"/>
              </a:rPr>
              <a:t>14-11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所示，片内由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12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位串行输入并行输出移位寄存器（寄存器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）和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12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位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DAC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输入寄存器（寄存器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B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）组成。在选通信号的前沿或后沿（可选择）定时把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SRI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引脚上的串行数据装入寄存器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，一旦寄存器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装满，在加载脉冲的控制下，寄存器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的数据便装入寄存器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B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中。</a:t>
            </a:r>
          </a:p>
        </p:txBody>
      </p:sp>
    </p:spTree>
    <p:extLst>
      <p:ext uri="{BB962C8B-B14F-4D97-AF65-F5344CB8AC3E}">
        <p14:creationId xmlns:p14="http://schemas.microsoft.com/office/powerpoint/2010/main" val="226792314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46</a:t>
            </a:fld>
            <a:endParaRPr lang="en-US" altLang="zh-CN" dirty="0"/>
          </a:p>
        </p:txBody>
      </p:sp>
      <p:pic>
        <p:nvPicPr>
          <p:cNvPr id="283650" name="Picture 2" descr="14t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455" y="964592"/>
            <a:ext cx="4678362" cy="4720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911832" y="5929168"/>
            <a:ext cx="3155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14-11  AD7543</a:t>
            </a:r>
            <a:r>
              <a:rPr lang="zh-CN" altLang="en-US" dirty="0"/>
              <a:t>的片内结构 </a:t>
            </a:r>
          </a:p>
        </p:txBody>
      </p:sp>
    </p:spTree>
    <p:extLst>
      <p:ext uri="{BB962C8B-B14F-4D97-AF65-F5344CB8AC3E}">
        <p14:creationId xmlns:p14="http://schemas.microsoft.com/office/powerpoint/2010/main" val="48087560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68831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</a:rPr>
              <a:t>AD7543</a:t>
            </a:r>
            <a:r>
              <a:rPr lang="zh-CN" altLang="en-US" sz="2400" dirty="0">
                <a:solidFill>
                  <a:schemeClr val="accent2"/>
                </a:solidFill>
              </a:rPr>
              <a:t>的引脚如</a:t>
            </a:r>
            <a:r>
              <a:rPr lang="zh-CN" altLang="en-US" sz="2400" dirty="0">
                <a:solidFill>
                  <a:schemeClr val="accent2"/>
                </a:solidFill>
                <a:hlinkClick r:id="" action="ppaction://hlinkshowjump?jump=nextslide"/>
              </a:rPr>
              <a:t>图</a:t>
            </a:r>
            <a:r>
              <a:rPr lang="en-US" altLang="zh-CN" sz="2400" dirty="0">
                <a:solidFill>
                  <a:schemeClr val="accent2"/>
                </a:solidFill>
                <a:hlinkClick r:id="" action="ppaction://hlinkshowjump?jump=nextslide"/>
              </a:rPr>
              <a:t>14-12</a:t>
            </a:r>
            <a:r>
              <a:rPr lang="zh-CN" altLang="en-US" sz="2400" dirty="0">
                <a:solidFill>
                  <a:schemeClr val="accent2"/>
                </a:solidFill>
              </a:rPr>
              <a:t>所示，功能如下。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</a:rPr>
              <a:t>OUT1</a:t>
            </a:r>
            <a:r>
              <a:rPr lang="zh-CN" altLang="en-US" sz="2400" dirty="0">
                <a:solidFill>
                  <a:schemeClr val="accent2"/>
                </a:solidFill>
              </a:rPr>
              <a:t>：</a:t>
            </a:r>
            <a:r>
              <a:rPr lang="en-US" altLang="zh-CN" sz="2400" dirty="0">
                <a:solidFill>
                  <a:schemeClr val="accent2"/>
                </a:solidFill>
              </a:rPr>
              <a:t>AD7543</a:t>
            </a:r>
            <a:r>
              <a:rPr lang="zh-CN" altLang="en-US" sz="2400" dirty="0">
                <a:solidFill>
                  <a:schemeClr val="accent2"/>
                </a:solidFill>
              </a:rPr>
              <a:t>的电流输出引脚</a:t>
            </a:r>
            <a:r>
              <a:rPr lang="en-US" altLang="zh-CN" sz="2400" dirty="0">
                <a:solidFill>
                  <a:schemeClr val="accent2"/>
                </a:solidFill>
              </a:rPr>
              <a:t>1</a:t>
            </a:r>
            <a:r>
              <a:rPr lang="zh-CN" altLang="en-US" sz="2400" dirty="0">
                <a:solidFill>
                  <a:schemeClr val="accent2"/>
                </a:solidFill>
              </a:rPr>
              <a:t>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</a:rPr>
              <a:t>OUT2</a:t>
            </a:r>
            <a:r>
              <a:rPr lang="zh-CN" altLang="en-US" sz="2400" dirty="0">
                <a:solidFill>
                  <a:schemeClr val="accent2"/>
                </a:solidFill>
              </a:rPr>
              <a:t>：</a:t>
            </a:r>
            <a:r>
              <a:rPr lang="en-US" altLang="zh-CN" sz="2400" dirty="0">
                <a:solidFill>
                  <a:schemeClr val="accent2"/>
                </a:solidFill>
              </a:rPr>
              <a:t>AD7543</a:t>
            </a:r>
            <a:r>
              <a:rPr lang="zh-CN" altLang="en-US" sz="2400" dirty="0">
                <a:solidFill>
                  <a:schemeClr val="accent2"/>
                </a:solidFill>
              </a:rPr>
              <a:t>的电流输出引脚</a:t>
            </a:r>
            <a:r>
              <a:rPr lang="en-US" altLang="zh-CN" sz="2400" dirty="0">
                <a:solidFill>
                  <a:schemeClr val="accent2"/>
                </a:solidFill>
              </a:rPr>
              <a:t>2</a:t>
            </a:r>
            <a:r>
              <a:rPr lang="zh-CN" altLang="en-US" sz="2400" dirty="0">
                <a:solidFill>
                  <a:schemeClr val="accent2"/>
                </a:solidFill>
              </a:rPr>
              <a:t>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</a:rPr>
              <a:t>AGND</a:t>
            </a:r>
            <a:r>
              <a:rPr lang="zh-CN" altLang="en-US" sz="2400" dirty="0">
                <a:solidFill>
                  <a:schemeClr val="accent2"/>
                </a:solidFill>
              </a:rPr>
              <a:t>：模拟地。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</a:rPr>
              <a:t>STB1</a:t>
            </a:r>
            <a:r>
              <a:rPr lang="zh-CN" altLang="en-US" sz="2400" dirty="0">
                <a:solidFill>
                  <a:schemeClr val="accent2"/>
                </a:solidFill>
              </a:rPr>
              <a:t>：寄存器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  <a:r>
              <a:rPr lang="zh-CN" altLang="en-US" sz="2400" dirty="0">
                <a:solidFill>
                  <a:schemeClr val="accent2"/>
                </a:solidFill>
              </a:rPr>
              <a:t>的选通控制信号。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>
                <a:solidFill>
                  <a:schemeClr val="accent2"/>
                </a:solidFill>
              </a:rPr>
              <a:t> 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   ：</a:t>
            </a:r>
            <a:r>
              <a:rPr lang="zh-CN" altLang="en-US" sz="2400" dirty="0">
                <a:solidFill>
                  <a:schemeClr val="accent2"/>
                </a:solidFill>
              </a:rPr>
              <a:t>寄存器</a:t>
            </a:r>
            <a:r>
              <a:rPr lang="en-US" altLang="zh-CN" sz="2400" dirty="0">
                <a:solidFill>
                  <a:schemeClr val="accent2"/>
                </a:solidFill>
              </a:rPr>
              <a:t>B</a:t>
            </a:r>
            <a:r>
              <a:rPr lang="zh-CN" altLang="en-US" sz="2400" dirty="0">
                <a:solidFill>
                  <a:schemeClr val="accent2"/>
                </a:solidFill>
              </a:rPr>
              <a:t>加载</a:t>
            </a:r>
            <a:r>
              <a:rPr lang="en-US" altLang="zh-CN" sz="2400" dirty="0">
                <a:solidFill>
                  <a:schemeClr val="accent2"/>
                </a:solidFill>
              </a:rPr>
              <a:t>1</a:t>
            </a:r>
            <a:r>
              <a:rPr lang="zh-CN" altLang="en-US" sz="2400" dirty="0">
                <a:solidFill>
                  <a:schemeClr val="accent2"/>
                </a:solidFill>
              </a:rPr>
              <a:t>输入。</a:t>
            </a:r>
            <a:r>
              <a:rPr lang="zh-CN" altLang="en-US" sz="2400" dirty="0" smtClean="0">
                <a:solidFill>
                  <a:schemeClr val="accent2"/>
                </a:solidFill>
              </a:rPr>
              <a:t>当          和         为</a:t>
            </a:r>
            <a:r>
              <a:rPr lang="zh-CN" altLang="en-US" sz="2400" dirty="0">
                <a:solidFill>
                  <a:schemeClr val="accent2"/>
                </a:solidFill>
              </a:rPr>
              <a:t>低电平时，寄存器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  <a:r>
              <a:rPr lang="zh-CN" altLang="en-US" sz="2400" dirty="0">
                <a:solidFill>
                  <a:schemeClr val="accent2"/>
                </a:solidFill>
              </a:rPr>
              <a:t>的内容送到寄存器</a:t>
            </a:r>
            <a:r>
              <a:rPr lang="en-US" altLang="zh-CN" sz="2400" dirty="0">
                <a:solidFill>
                  <a:schemeClr val="accent2"/>
                </a:solidFill>
              </a:rPr>
              <a:t>B</a:t>
            </a:r>
            <a:r>
              <a:rPr lang="zh-CN" altLang="en-US" sz="2400" dirty="0">
                <a:solidFill>
                  <a:schemeClr val="accent2"/>
                </a:solidFill>
              </a:rPr>
              <a:t>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2"/>
                </a:solidFill>
              </a:rPr>
              <a:t>SRI 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：</a:t>
            </a:r>
            <a:r>
              <a:rPr lang="zh-CN" altLang="en-US" sz="2400" dirty="0">
                <a:solidFill>
                  <a:schemeClr val="accent2"/>
                </a:solidFill>
              </a:rPr>
              <a:t>单片机输入到寄存器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  <a:r>
              <a:rPr lang="zh-CN" altLang="en-US" sz="2400" dirty="0">
                <a:solidFill>
                  <a:schemeClr val="accent2"/>
                </a:solidFill>
              </a:rPr>
              <a:t>的串行数据输入引脚。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>
                <a:solidFill>
                  <a:schemeClr val="accent2"/>
                </a:solidFill>
              </a:rPr>
              <a:t> 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   ：</a:t>
            </a:r>
            <a:r>
              <a:rPr lang="zh-CN" altLang="en-US" sz="2400" dirty="0">
                <a:solidFill>
                  <a:schemeClr val="accent2"/>
                </a:solidFill>
              </a:rPr>
              <a:t>寄存器</a:t>
            </a:r>
            <a:r>
              <a:rPr lang="en-US" altLang="zh-CN" sz="2400" dirty="0">
                <a:solidFill>
                  <a:schemeClr val="accent2"/>
                </a:solidFill>
              </a:rPr>
              <a:t>B</a:t>
            </a:r>
            <a:r>
              <a:rPr lang="zh-CN" altLang="en-US" sz="2400" dirty="0">
                <a:solidFill>
                  <a:schemeClr val="accent2"/>
                </a:solidFill>
              </a:rPr>
              <a:t>加载</a:t>
            </a:r>
            <a:r>
              <a:rPr lang="en-US" altLang="zh-CN" sz="2400" dirty="0">
                <a:solidFill>
                  <a:schemeClr val="accent2"/>
                </a:solidFill>
              </a:rPr>
              <a:t>2</a:t>
            </a:r>
            <a:r>
              <a:rPr lang="zh-CN" altLang="en-US" sz="2400" dirty="0">
                <a:solidFill>
                  <a:schemeClr val="accent2"/>
                </a:solidFill>
              </a:rPr>
              <a:t>输入。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>
                <a:solidFill>
                  <a:schemeClr val="accent2"/>
                </a:solidFill>
              </a:rPr>
              <a:t> 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   ：</a:t>
            </a:r>
            <a:r>
              <a:rPr lang="zh-CN" altLang="en-US" sz="2400" dirty="0">
                <a:solidFill>
                  <a:schemeClr val="accent2"/>
                </a:solidFill>
              </a:rPr>
              <a:t>寄存器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  <a:r>
              <a:rPr lang="zh-CN" altLang="en-US" sz="2400" dirty="0">
                <a:solidFill>
                  <a:schemeClr val="accent2"/>
                </a:solidFill>
              </a:rPr>
              <a:t>选通</a:t>
            </a:r>
            <a:r>
              <a:rPr lang="en-US" altLang="zh-CN" sz="2400" dirty="0">
                <a:solidFill>
                  <a:schemeClr val="accent2"/>
                </a:solidFill>
              </a:rPr>
              <a:t>3</a:t>
            </a:r>
            <a:r>
              <a:rPr lang="zh-CN" altLang="en-US" sz="2400" dirty="0">
                <a:solidFill>
                  <a:schemeClr val="accent2"/>
                </a:solidFill>
              </a:rPr>
              <a:t>输入</a:t>
            </a:r>
            <a:r>
              <a:rPr lang="zh-CN" altLang="en-US" sz="2400" dirty="0" smtClean="0">
                <a:solidFill>
                  <a:schemeClr val="accent2"/>
                </a:solidFill>
              </a:rPr>
              <a:t>。</a:t>
            </a:r>
            <a:endParaRPr lang="zh-CN" altLang="en-US" sz="2400" dirty="0">
              <a:solidFill>
                <a:schemeClr val="accent2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344121"/>
              </p:ext>
            </p:extLst>
          </p:nvPr>
        </p:nvGraphicFramePr>
        <p:xfrm>
          <a:off x="107003" y="3384986"/>
          <a:ext cx="700393" cy="466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92" r:id="rId4" imgW="266353" imgH="177569" progId="Equation.DSMT4">
                  <p:embed/>
                </p:oleObj>
              </mc:Choice>
              <mc:Fallback>
                <p:oleObj r:id="rId4" imgW="266353" imgH="177569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003" y="3384986"/>
                        <a:ext cx="700393" cy="4669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987201"/>
              </p:ext>
            </p:extLst>
          </p:nvPr>
        </p:nvGraphicFramePr>
        <p:xfrm>
          <a:off x="4305476" y="3384986"/>
          <a:ext cx="70167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93" r:id="rId6" imgW="266353" imgH="177569" progId="Equation.DSMT4">
                  <p:embed/>
                </p:oleObj>
              </mc:Choice>
              <mc:Fallback>
                <p:oleObj r:id="rId6" imgW="266353" imgH="177569" progId="Equation.DSMT4">
                  <p:embed/>
                  <p:pic>
                    <p:nvPicPr>
                      <p:cNvPr id="0" name="对象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476" y="3384986"/>
                        <a:ext cx="701675" cy="46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6435184"/>
              </p:ext>
            </p:extLst>
          </p:nvPr>
        </p:nvGraphicFramePr>
        <p:xfrm>
          <a:off x="5408578" y="3384986"/>
          <a:ext cx="718461" cy="4572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94" r:id="rId7" imgW="279158" imgH="177646" progId="Equation.DSMT4">
                  <p:embed/>
                </p:oleObj>
              </mc:Choice>
              <mc:Fallback>
                <p:oleObj r:id="rId7" imgW="279158" imgH="177646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8578" y="3384986"/>
                        <a:ext cx="718461" cy="4572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4520989"/>
              </p:ext>
            </p:extLst>
          </p:nvPr>
        </p:nvGraphicFramePr>
        <p:xfrm>
          <a:off x="38912" y="5073920"/>
          <a:ext cx="719137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95" r:id="rId9" imgW="279158" imgH="177646" progId="Equation.DSMT4">
                  <p:embed/>
                </p:oleObj>
              </mc:Choice>
              <mc:Fallback>
                <p:oleObj r:id="rId9" imgW="279158" imgH="177646" progId="Equation.DSMT4">
                  <p:embed/>
                  <p:pic>
                    <p:nvPicPr>
                      <p:cNvPr id="0" name="对象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12" y="5073920"/>
                        <a:ext cx="719137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0425727"/>
              </p:ext>
            </p:extLst>
          </p:nvPr>
        </p:nvGraphicFramePr>
        <p:xfrm>
          <a:off x="38908" y="5622584"/>
          <a:ext cx="846307" cy="4701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96" r:id="rId10" imgW="342751" imgH="190417" progId="Equation.DSMT4">
                  <p:embed/>
                </p:oleObj>
              </mc:Choice>
              <mc:Fallback>
                <p:oleObj r:id="rId10" imgW="342751" imgH="190417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08" y="5622584"/>
                        <a:ext cx="846307" cy="4701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0145493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48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97534"/>
            <a:ext cx="90369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2"/>
                </a:solidFill>
              </a:rPr>
              <a:t>STB4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：</a:t>
            </a:r>
            <a:r>
              <a:rPr lang="zh-CN" altLang="en-US" sz="2400" dirty="0">
                <a:solidFill>
                  <a:schemeClr val="accent2"/>
                </a:solidFill>
              </a:rPr>
              <a:t>寄存器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  <a:r>
              <a:rPr lang="zh-CN" altLang="en-US" sz="2400" dirty="0">
                <a:solidFill>
                  <a:schemeClr val="accent2"/>
                </a:solidFill>
              </a:rPr>
              <a:t>选通</a:t>
            </a:r>
            <a:r>
              <a:rPr lang="en-US" altLang="zh-CN" sz="2400" dirty="0">
                <a:solidFill>
                  <a:schemeClr val="accent2"/>
                </a:solidFill>
              </a:rPr>
              <a:t>4</a:t>
            </a:r>
            <a:r>
              <a:rPr lang="zh-CN" altLang="en-US" sz="2400" dirty="0">
                <a:solidFill>
                  <a:schemeClr val="accent2"/>
                </a:solidFill>
              </a:rPr>
              <a:t>输入。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</a:rPr>
              <a:t>DGND</a:t>
            </a:r>
            <a:r>
              <a:rPr lang="zh-CN" altLang="en-US" sz="2400" dirty="0">
                <a:solidFill>
                  <a:schemeClr val="accent2"/>
                </a:solidFill>
              </a:rPr>
              <a:t>：数字地。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dirty="0">
                <a:solidFill>
                  <a:schemeClr val="accent2"/>
                </a:solidFill>
              </a:rPr>
              <a:t> 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     ：</a:t>
            </a:r>
            <a:r>
              <a:rPr lang="zh-CN" altLang="en-US" sz="2400" dirty="0">
                <a:solidFill>
                  <a:schemeClr val="accent2"/>
                </a:solidFill>
              </a:rPr>
              <a:t>寄存器</a:t>
            </a:r>
            <a:r>
              <a:rPr lang="en-US" altLang="zh-CN" sz="2400" dirty="0">
                <a:solidFill>
                  <a:schemeClr val="accent2"/>
                </a:solidFill>
              </a:rPr>
              <a:t>B</a:t>
            </a:r>
            <a:r>
              <a:rPr lang="zh-CN" altLang="en-US" sz="2400" dirty="0">
                <a:solidFill>
                  <a:schemeClr val="accent2"/>
                </a:solidFill>
              </a:rPr>
              <a:t>清除输入，用于异步地将寄存器</a:t>
            </a:r>
            <a:r>
              <a:rPr lang="en-US" altLang="zh-CN" sz="2400" dirty="0">
                <a:solidFill>
                  <a:schemeClr val="accent2"/>
                </a:solidFill>
              </a:rPr>
              <a:t>B</a:t>
            </a:r>
            <a:r>
              <a:rPr lang="zh-CN" altLang="en-US" sz="2400" dirty="0">
                <a:solidFill>
                  <a:schemeClr val="accent2"/>
                </a:solidFill>
              </a:rPr>
              <a:t>复位至</a:t>
            </a:r>
            <a:r>
              <a:rPr lang="en-US" altLang="zh-CN" sz="2400" dirty="0">
                <a:solidFill>
                  <a:schemeClr val="accent2"/>
                </a:solidFill>
              </a:rPr>
              <a:t>000H</a:t>
            </a:r>
            <a:r>
              <a:rPr lang="zh-CN" altLang="en-US" sz="2400" dirty="0">
                <a:solidFill>
                  <a:schemeClr val="accent2"/>
                </a:solidFill>
              </a:rPr>
              <a:t>。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2"/>
                </a:solidFill>
              </a:rPr>
              <a:t>VDD  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：</a:t>
            </a:r>
            <a:r>
              <a:rPr lang="en-US" altLang="zh-CN" sz="2400" dirty="0">
                <a:solidFill>
                  <a:schemeClr val="accent2"/>
                </a:solidFill>
              </a:rPr>
              <a:t>+5V</a:t>
            </a:r>
            <a:r>
              <a:rPr lang="zh-CN" altLang="en-US" sz="2400" dirty="0">
                <a:solidFill>
                  <a:schemeClr val="accent2"/>
                </a:solidFill>
              </a:rPr>
              <a:t>电源。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2"/>
                </a:solidFill>
              </a:rPr>
              <a:t>VREF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：</a:t>
            </a:r>
            <a:r>
              <a:rPr lang="zh-CN" altLang="en-US" sz="2400" dirty="0">
                <a:solidFill>
                  <a:schemeClr val="accent2"/>
                </a:solidFill>
              </a:rPr>
              <a:t>基准电压输入。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 err="1" smtClean="0">
                <a:solidFill>
                  <a:schemeClr val="accent2"/>
                </a:solidFill>
              </a:rPr>
              <a:t>Rfb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：</a:t>
            </a:r>
            <a:r>
              <a:rPr lang="en-US" altLang="zh-CN" sz="2400" dirty="0">
                <a:solidFill>
                  <a:schemeClr val="accent2"/>
                </a:solidFill>
              </a:rPr>
              <a:t>DAC</a:t>
            </a:r>
            <a:r>
              <a:rPr lang="zh-CN" altLang="en-US" sz="2400" dirty="0">
                <a:solidFill>
                  <a:schemeClr val="accent2"/>
                </a:solidFill>
              </a:rPr>
              <a:t>反馈输入引脚。</a:t>
            </a:r>
          </a:p>
        </p:txBody>
      </p:sp>
      <p:pic>
        <p:nvPicPr>
          <p:cNvPr id="284674" name="Picture 2" descr="14t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274" y="2305694"/>
            <a:ext cx="3414409" cy="3718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5174867" y="6023849"/>
            <a:ext cx="2403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14-12  7543</a:t>
            </a:r>
            <a:r>
              <a:rPr lang="zh-CN" altLang="en-US" dirty="0"/>
              <a:t>的引脚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4307839"/>
              </p:ext>
            </p:extLst>
          </p:nvPr>
        </p:nvGraphicFramePr>
        <p:xfrm>
          <a:off x="38908" y="1780157"/>
          <a:ext cx="778213" cy="4863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693" r:id="rId5" imgW="304668" imgH="190417" progId="Equation.DSMT4">
                  <p:embed/>
                </p:oleObj>
              </mc:Choice>
              <mc:Fallback>
                <p:oleObj r:id="rId5" imgW="304668" imgH="190417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08" y="1780157"/>
                        <a:ext cx="778213" cy="4863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02735209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6783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2</a:t>
            </a:r>
            <a:r>
              <a:rPr lang="zh-CN" altLang="en-US" sz="2400" b="1" dirty="0">
                <a:solidFill>
                  <a:schemeClr val="accent2"/>
                </a:solidFill>
              </a:rPr>
              <a:t>．</a:t>
            </a:r>
            <a:r>
              <a:rPr lang="en-US" altLang="zh-CN" sz="2400" b="1" dirty="0">
                <a:solidFill>
                  <a:schemeClr val="accent2"/>
                </a:solidFill>
              </a:rPr>
              <a:t>AD7543</a:t>
            </a:r>
            <a:r>
              <a:rPr lang="zh-CN" altLang="en-US" sz="2400" b="1" dirty="0">
                <a:solidFill>
                  <a:schemeClr val="accent2"/>
                </a:solidFill>
              </a:rPr>
              <a:t>与</a:t>
            </a:r>
            <a:r>
              <a:rPr lang="en-US" altLang="zh-CN" sz="2400" b="1" dirty="0">
                <a:solidFill>
                  <a:schemeClr val="accent2"/>
                </a:solidFill>
              </a:rPr>
              <a:t>AT89S51</a:t>
            </a:r>
            <a:r>
              <a:rPr lang="zh-CN" altLang="en-US" sz="2400" b="1" dirty="0">
                <a:solidFill>
                  <a:schemeClr val="accent2"/>
                </a:solidFill>
              </a:rPr>
              <a:t>的接口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AD7543</a:t>
            </a:r>
            <a:r>
              <a:rPr lang="zh-CN" altLang="en-US" sz="2400" b="1" dirty="0">
                <a:solidFill>
                  <a:schemeClr val="accent2"/>
                </a:solidFill>
              </a:rPr>
              <a:t>与</a:t>
            </a:r>
            <a:r>
              <a:rPr lang="en-US" altLang="zh-CN" sz="2400" b="1" dirty="0">
                <a:solidFill>
                  <a:schemeClr val="accent2"/>
                </a:solidFill>
              </a:rPr>
              <a:t>AT89S51</a:t>
            </a:r>
            <a:r>
              <a:rPr lang="zh-CN" altLang="en-US" sz="2400" b="1" dirty="0">
                <a:solidFill>
                  <a:schemeClr val="accent2"/>
                </a:solidFill>
              </a:rPr>
              <a:t>的接口电路如</a:t>
            </a:r>
            <a:r>
              <a:rPr lang="zh-CN" altLang="en-US" sz="2400" b="1" dirty="0">
                <a:solidFill>
                  <a:schemeClr val="accent2"/>
                </a:solidFill>
                <a:hlinkClick r:id="rId3" action="ppaction://hlinksldjump"/>
              </a:rPr>
              <a:t>图</a:t>
            </a:r>
            <a:r>
              <a:rPr lang="en-US" altLang="zh-CN" sz="2400" b="1" dirty="0">
                <a:solidFill>
                  <a:schemeClr val="accent2"/>
                </a:solidFill>
                <a:hlinkClick r:id="rId3" action="ppaction://hlinksldjump"/>
              </a:rPr>
              <a:t>14-13</a:t>
            </a:r>
            <a:r>
              <a:rPr lang="zh-CN" altLang="en-US" sz="2400" b="1" dirty="0">
                <a:solidFill>
                  <a:schemeClr val="accent2"/>
                </a:solidFill>
              </a:rPr>
              <a:t>所示，图中只画出了与</a:t>
            </a:r>
            <a:r>
              <a:rPr lang="en-US" altLang="zh-CN" sz="2400" b="1" dirty="0">
                <a:solidFill>
                  <a:schemeClr val="accent2"/>
                </a:solidFill>
              </a:rPr>
              <a:t>D/A</a:t>
            </a:r>
            <a:r>
              <a:rPr lang="zh-CN" altLang="en-US" sz="2400" b="1" dirty="0">
                <a:solidFill>
                  <a:schemeClr val="accent2"/>
                </a:solidFill>
              </a:rPr>
              <a:t>转换有关的电路。</a:t>
            </a:r>
            <a:r>
              <a:rPr lang="zh-CN" altLang="en-US" sz="2400" b="1" dirty="0">
                <a:solidFill>
                  <a:schemeClr val="accent2"/>
                </a:solidFill>
                <a:hlinkClick r:id="rId3" action="ppaction://hlinksldjump"/>
              </a:rPr>
              <a:t>图</a:t>
            </a:r>
            <a:r>
              <a:rPr lang="en-US" altLang="zh-CN" sz="2400" b="1" dirty="0">
                <a:solidFill>
                  <a:schemeClr val="accent2"/>
                </a:solidFill>
                <a:hlinkClick r:id="rId3" action="ppaction://hlinksldjump"/>
              </a:rPr>
              <a:t>14-13</a:t>
            </a:r>
            <a:r>
              <a:rPr lang="zh-CN" altLang="en-US" sz="2400" b="1" dirty="0">
                <a:solidFill>
                  <a:schemeClr val="accent2"/>
                </a:solidFill>
              </a:rPr>
              <a:t>中的单片机串行口直接与</a:t>
            </a:r>
            <a:r>
              <a:rPr lang="en-US" altLang="zh-CN" sz="2400" b="1" dirty="0">
                <a:solidFill>
                  <a:schemeClr val="accent2"/>
                </a:solidFill>
              </a:rPr>
              <a:t>AD7543</a:t>
            </a:r>
            <a:r>
              <a:rPr lang="zh-CN" altLang="en-US" sz="2400" b="1" dirty="0">
                <a:solidFill>
                  <a:schemeClr val="accent2"/>
                </a:solidFill>
              </a:rPr>
              <a:t>相连（假定串行口不做他用），串行口选用方式</a:t>
            </a:r>
            <a:r>
              <a:rPr lang="en-US" altLang="zh-CN" sz="2400" b="1" dirty="0">
                <a:solidFill>
                  <a:schemeClr val="accent2"/>
                </a:solidFill>
              </a:rPr>
              <a:t>0</a:t>
            </a:r>
            <a:r>
              <a:rPr lang="zh-CN" altLang="en-US" sz="2400" b="1" dirty="0">
                <a:solidFill>
                  <a:schemeClr val="accent2"/>
                </a:solidFill>
              </a:rPr>
              <a:t>，其</a:t>
            </a:r>
            <a:r>
              <a:rPr lang="en-US" altLang="zh-CN" sz="2400" b="1" dirty="0">
                <a:solidFill>
                  <a:schemeClr val="accent2"/>
                </a:solidFill>
              </a:rPr>
              <a:t>TXD</a:t>
            </a:r>
            <a:r>
              <a:rPr lang="zh-CN" altLang="en-US" sz="2400" b="1" dirty="0">
                <a:solidFill>
                  <a:schemeClr val="accent2"/>
                </a:solidFill>
              </a:rPr>
              <a:t>端移位脉冲的负跳变将</a:t>
            </a:r>
            <a:r>
              <a:rPr lang="en-US" altLang="zh-CN" sz="2400" b="1" dirty="0">
                <a:solidFill>
                  <a:schemeClr val="accent2"/>
                </a:solidFill>
              </a:rPr>
              <a:t>RXD</a:t>
            </a:r>
            <a:r>
              <a:rPr lang="zh-CN" altLang="en-US" sz="2400" b="1" dirty="0">
                <a:solidFill>
                  <a:schemeClr val="accent2"/>
                </a:solidFill>
              </a:rPr>
              <a:t>输出的串行位数据移入</a:t>
            </a:r>
            <a:r>
              <a:rPr lang="en-US" altLang="zh-CN" sz="2400" b="1" dirty="0">
                <a:solidFill>
                  <a:schemeClr val="accent2"/>
                </a:solidFill>
              </a:rPr>
              <a:t>AD7543</a:t>
            </a:r>
            <a:r>
              <a:rPr lang="zh-CN" altLang="en-US" sz="2400" b="1" dirty="0">
                <a:solidFill>
                  <a:schemeClr val="accent2"/>
                </a:solidFill>
              </a:rPr>
              <a:t>，利用地址译码器的输出信号产生 ，从而将</a:t>
            </a:r>
            <a:r>
              <a:rPr lang="en-US" altLang="zh-CN" sz="2400" b="1" dirty="0">
                <a:solidFill>
                  <a:schemeClr val="accent2"/>
                </a:solidFill>
              </a:rPr>
              <a:t>AD7543</a:t>
            </a:r>
            <a:r>
              <a:rPr lang="zh-CN" altLang="en-US" sz="2400" b="1" dirty="0">
                <a:solidFill>
                  <a:schemeClr val="accent2"/>
                </a:solidFill>
              </a:rPr>
              <a:t>移位寄存器</a:t>
            </a:r>
            <a:r>
              <a:rPr lang="en-US" altLang="zh-CN" sz="2400" b="1" dirty="0">
                <a:solidFill>
                  <a:schemeClr val="accent2"/>
                </a:solidFill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</a:rPr>
              <a:t>中的内容移入寄存器</a:t>
            </a:r>
            <a:r>
              <a:rPr lang="en-US" altLang="zh-CN" sz="2400" b="1" dirty="0">
                <a:solidFill>
                  <a:schemeClr val="accent2"/>
                </a:solidFill>
              </a:rPr>
              <a:t>B</a:t>
            </a:r>
            <a:r>
              <a:rPr lang="zh-CN" altLang="en-US" sz="2400" b="1" dirty="0">
                <a:solidFill>
                  <a:schemeClr val="accent2"/>
                </a:solidFill>
              </a:rPr>
              <a:t>中，并启动</a:t>
            </a:r>
            <a:r>
              <a:rPr lang="en-US" altLang="zh-CN" sz="2400" b="1" dirty="0">
                <a:solidFill>
                  <a:schemeClr val="accent2"/>
                </a:solidFill>
              </a:rPr>
              <a:t>D/A</a:t>
            </a:r>
            <a:r>
              <a:rPr lang="zh-CN" altLang="en-US" sz="2400" b="1" dirty="0">
                <a:solidFill>
                  <a:schemeClr val="accent2"/>
                </a:solidFill>
              </a:rPr>
              <a:t>转换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由于</a:t>
            </a:r>
            <a:r>
              <a:rPr lang="en-US" altLang="zh-CN" sz="2400" b="1" dirty="0">
                <a:solidFill>
                  <a:schemeClr val="accent2"/>
                </a:solidFill>
              </a:rPr>
              <a:t>AD7543</a:t>
            </a:r>
            <a:r>
              <a:rPr lang="zh-CN" altLang="en-US" sz="2400" b="1" dirty="0">
                <a:solidFill>
                  <a:schemeClr val="accent2"/>
                </a:solidFill>
              </a:rPr>
              <a:t>的</a:t>
            </a:r>
            <a:r>
              <a:rPr lang="en-US" altLang="zh-CN" sz="2400" b="1" dirty="0">
                <a:solidFill>
                  <a:schemeClr val="accent2"/>
                </a:solidFill>
              </a:rPr>
              <a:t>12</a:t>
            </a:r>
            <a:r>
              <a:rPr lang="zh-CN" altLang="en-US" sz="2400" b="1" dirty="0">
                <a:solidFill>
                  <a:schemeClr val="accent2"/>
                </a:solidFill>
              </a:rPr>
              <a:t>位数据是高至低逐位串行输入的，而</a:t>
            </a:r>
            <a:r>
              <a:rPr lang="en-US" altLang="zh-CN" sz="2400" b="1" dirty="0">
                <a:solidFill>
                  <a:schemeClr val="accent2"/>
                </a:solidFill>
              </a:rPr>
              <a:t>AT89S51</a:t>
            </a:r>
            <a:r>
              <a:rPr lang="zh-CN" altLang="en-US" sz="2400" b="1" dirty="0">
                <a:solidFill>
                  <a:schemeClr val="accent2"/>
                </a:solidFill>
              </a:rPr>
              <a:t>的串行口方式</a:t>
            </a:r>
            <a:r>
              <a:rPr lang="en-US" altLang="zh-CN" sz="2400" b="1" dirty="0">
                <a:solidFill>
                  <a:schemeClr val="accent2"/>
                </a:solidFill>
              </a:rPr>
              <a:t>0</a:t>
            </a:r>
            <a:r>
              <a:rPr lang="zh-CN" altLang="en-US" sz="2400" b="1" dirty="0">
                <a:solidFill>
                  <a:schemeClr val="accent2"/>
                </a:solidFill>
              </a:rPr>
              <a:t>是低至高逐位串行输出的，因此在数据传输到</a:t>
            </a:r>
            <a:r>
              <a:rPr lang="en-US" altLang="zh-CN" sz="2400" b="1" dirty="0">
                <a:solidFill>
                  <a:schemeClr val="accent2"/>
                </a:solidFill>
              </a:rPr>
              <a:t>AD7543</a:t>
            </a:r>
            <a:r>
              <a:rPr lang="zh-CN" altLang="en-US" sz="2400" b="1" dirty="0">
                <a:solidFill>
                  <a:schemeClr val="accent2"/>
                </a:solidFill>
              </a:rPr>
              <a:t>之前必须重新装配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zh-CN" altLang="en-US" sz="2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32624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222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000000"/>
                </a:solidFill>
              </a:rPr>
              <a:t>      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下面</a:t>
            </a:r>
            <a:r>
              <a:rPr lang="zh-CN" altLang="en-US" sz="2400" dirty="0">
                <a:solidFill>
                  <a:schemeClr val="accent2"/>
                </a:solidFill>
              </a:rPr>
              <a:t>是单片机的驱动程序，假设</a:t>
            </a:r>
            <a:r>
              <a:rPr lang="en-US" altLang="zh-CN" sz="2400" dirty="0">
                <a:solidFill>
                  <a:schemeClr val="accent2"/>
                </a:solidFill>
              </a:rPr>
              <a:t>AD7543</a:t>
            </a:r>
            <a:r>
              <a:rPr lang="zh-CN" altLang="en-US" sz="2400" dirty="0">
                <a:solidFill>
                  <a:schemeClr val="accent2"/>
                </a:solidFill>
              </a:rPr>
              <a:t>的端口地址为</a:t>
            </a:r>
            <a:r>
              <a:rPr lang="en-US" altLang="zh-CN" sz="2400" dirty="0" err="1">
                <a:solidFill>
                  <a:schemeClr val="accent2"/>
                </a:solidFill>
              </a:rPr>
              <a:t>addrH</a:t>
            </a:r>
            <a:r>
              <a:rPr lang="zh-CN" altLang="en-US" sz="2400" dirty="0">
                <a:solidFill>
                  <a:schemeClr val="accent2"/>
                </a:solidFill>
              </a:rPr>
              <a:t>，数据缓冲器单元地址为</a:t>
            </a:r>
            <a:r>
              <a:rPr lang="en-US" altLang="zh-CN" sz="2400" dirty="0" err="1">
                <a:solidFill>
                  <a:schemeClr val="accent2"/>
                </a:solidFill>
              </a:rPr>
              <a:t>dbufh</a:t>
            </a:r>
            <a:r>
              <a:rPr lang="zh-CN" altLang="en-US" sz="2400" dirty="0">
                <a:solidFill>
                  <a:schemeClr val="accent2"/>
                </a:solidFill>
              </a:rPr>
              <a:t>（高</a:t>
            </a:r>
            <a:r>
              <a:rPr lang="en-US" altLang="zh-CN" sz="2400" dirty="0">
                <a:solidFill>
                  <a:schemeClr val="accent2"/>
                </a:solidFill>
              </a:rPr>
              <a:t>4</a:t>
            </a:r>
            <a:r>
              <a:rPr lang="zh-CN" altLang="en-US" sz="2400" dirty="0">
                <a:solidFill>
                  <a:schemeClr val="accent2"/>
                </a:solidFill>
              </a:rPr>
              <a:t>位）和</a:t>
            </a:r>
            <a:r>
              <a:rPr lang="en-US" altLang="zh-CN" sz="2400" dirty="0" err="1">
                <a:solidFill>
                  <a:schemeClr val="accent2"/>
                </a:solidFill>
              </a:rPr>
              <a:t>dbufl</a:t>
            </a:r>
            <a:r>
              <a:rPr lang="zh-CN" altLang="en-US" sz="2400" dirty="0">
                <a:solidFill>
                  <a:schemeClr val="accent2"/>
                </a:solidFill>
              </a:rPr>
              <a:t>（低</a:t>
            </a:r>
            <a:r>
              <a:rPr lang="en-US" altLang="zh-CN" sz="2400" dirty="0">
                <a:solidFill>
                  <a:schemeClr val="accent2"/>
                </a:solidFill>
              </a:rPr>
              <a:t>8</a:t>
            </a:r>
            <a:r>
              <a:rPr lang="zh-CN" altLang="en-US" sz="2400" dirty="0">
                <a:solidFill>
                  <a:schemeClr val="accent2"/>
                </a:solidFill>
              </a:rPr>
              <a:t>位）</a:t>
            </a:r>
            <a:r>
              <a:rPr lang="zh-CN" altLang="en-US" sz="2400" dirty="0" smtClean="0">
                <a:solidFill>
                  <a:schemeClr val="accent2"/>
                </a:solidFill>
              </a:rPr>
              <a:t>。</a:t>
            </a:r>
            <a:endParaRPr lang="en-US" altLang="zh-CN" sz="2400" dirty="0" smtClean="0">
              <a:solidFill>
                <a:schemeClr val="accent2"/>
              </a:solidFill>
            </a:endParaRP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OUTDA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：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</a:t>
            </a:r>
            <a:r>
              <a:rPr lang="en-US" altLang="zh-CN" sz="2400" dirty="0">
                <a:solidFill>
                  <a:schemeClr val="accent2"/>
                </a:solidFill>
              </a:rPr>
              <a:t>	A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</a:t>
            </a:r>
            <a:r>
              <a:rPr lang="en-US" altLang="zh-CN" sz="2400" dirty="0" err="1">
                <a:solidFill>
                  <a:schemeClr val="accent2"/>
                </a:solidFill>
              </a:rPr>
              <a:t>dbufh</a:t>
            </a:r>
            <a:r>
              <a:rPr lang="en-US" altLang="zh-CN" sz="2400" dirty="0">
                <a:solidFill>
                  <a:schemeClr val="accent2"/>
                </a:solidFill>
              </a:rPr>
              <a:t>	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zh-CN" altLang="en-US" sz="2400" dirty="0">
                <a:solidFill>
                  <a:schemeClr val="accent2"/>
                </a:solidFill>
              </a:rPr>
              <a:t>取高</a:t>
            </a:r>
            <a:r>
              <a:rPr lang="en-US" altLang="zh-CN" sz="2400" dirty="0">
                <a:solidFill>
                  <a:schemeClr val="accent2"/>
                </a:solidFill>
              </a:rPr>
              <a:t>4</a:t>
            </a:r>
            <a:r>
              <a:rPr lang="zh-CN" altLang="en-US" sz="2400" dirty="0">
                <a:solidFill>
                  <a:schemeClr val="accent2"/>
                </a:solidFill>
              </a:rPr>
              <a:t>位数据</a:t>
            </a:r>
          </a:p>
          <a:p>
            <a:pPr lvl="0" algn="l"/>
            <a:r>
              <a:rPr lang="zh-CN" altLang="en-US" sz="2400" dirty="0">
                <a:solidFill>
                  <a:schemeClr val="accent2"/>
                </a:solidFill>
              </a:rPr>
              <a:t>	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ACALL  </a:t>
            </a:r>
            <a:r>
              <a:rPr lang="en-US" altLang="zh-CN" sz="2400" dirty="0">
                <a:solidFill>
                  <a:schemeClr val="accent2"/>
                </a:solidFill>
              </a:rPr>
              <a:t>ASMB		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zh-CN" altLang="en-US" sz="2400" dirty="0">
                <a:solidFill>
                  <a:schemeClr val="accent2"/>
                </a:solidFill>
              </a:rPr>
              <a:t>调用装配子程序</a:t>
            </a:r>
          </a:p>
          <a:p>
            <a:pPr lvl="0" algn="l"/>
            <a:r>
              <a:rPr lang="zh-CN" altLang="en-US" sz="2400" dirty="0">
                <a:solidFill>
                  <a:schemeClr val="accent2"/>
                </a:solidFill>
              </a:rPr>
              <a:t>	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</a:t>
            </a:r>
            <a:r>
              <a:rPr lang="en-US" altLang="zh-CN" sz="2400" dirty="0">
                <a:solidFill>
                  <a:schemeClr val="accent2"/>
                </a:solidFill>
              </a:rPr>
              <a:t>	   SBUF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A	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zh-CN" altLang="en-US" sz="2400" dirty="0">
                <a:solidFill>
                  <a:schemeClr val="accent2"/>
                </a:solidFill>
              </a:rPr>
              <a:t>串行口输出</a:t>
            </a:r>
          </a:p>
          <a:p>
            <a:pPr lvl="0" algn="l"/>
            <a:r>
              <a:rPr lang="zh-CN" altLang="en-US" sz="2400" dirty="0">
                <a:solidFill>
                  <a:schemeClr val="accent2"/>
                </a:solidFill>
              </a:rPr>
              <a:t>	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</a:t>
            </a:r>
            <a:r>
              <a:rPr lang="en-US" altLang="zh-CN" sz="2400" dirty="0">
                <a:solidFill>
                  <a:schemeClr val="accent2"/>
                </a:solidFill>
              </a:rPr>
              <a:t>	   A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</a:t>
            </a:r>
            <a:r>
              <a:rPr lang="en-US" altLang="zh-CN" sz="2400" dirty="0" err="1">
                <a:solidFill>
                  <a:schemeClr val="accent2"/>
                </a:solidFill>
              </a:rPr>
              <a:t>dbufl</a:t>
            </a:r>
            <a:r>
              <a:rPr lang="en-US" altLang="zh-CN" sz="2400" dirty="0">
                <a:solidFill>
                  <a:schemeClr val="accent2"/>
                </a:solidFill>
              </a:rPr>
              <a:t>	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zh-CN" altLang="en-US" sz="2400" dirty="0">
                <a:solidFill>
                  <a:schemeClr val="accent2"/>
                </a:solidFill>
              </a:rPr>
              <a:t>取低</a:t>
            </a:r>
            <a:r>
              <a:rPr lang="en-US" altLang="zh-CN" sz="2400" dirty="0">
                <a:solidFill>
                  <a:schemeClr val="accent2"/>
                </a:solidFill>
              </a:rPr>
              <a:t>8</a:t>
            </a:r>
            <a:r>
              <a:rPr lang="zh-CN" altLang="en-US" sz="2400" dirty="0">
                <a:solidFill>
                  <a:schemeClr val="accent2"/>
                </a:solidFill>
              </a:rPr>
              <a:t>位数据</a:t>
            </a:r>
          </a:p>
          <a:p>
            <a:pPr lvl="0" algn="l"/>
            <a:r>
              <a:rPr lang="en-US" altLang="zh-CN" sz="2400" dirty="0" smtClean="0">
                <a:solidFill>
                  <a:schemeClr val="accent2"/>
                </a:solidFill>
              </a:rPr>
              <a:t>                ACALL  </a:t>
            </a:r>
            <a:r>
              <a:rPr lang="en-US" altLang="zh-CN" sz="2400" dirty="0">
                <a:solidFill>
                  <a:schemeClr val="accent2"/>
                </a:solidFill>
              </a:rPr>
              <a:t>ASMB		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zh-CN" altLang="en-US" sz="2400" dirty="0">
                <a:solidFill>
                  <a:schemeClr val="accent2"/>
                </a:solidFill>
              </a:rPr>
              <a:t>调用装配子程序</a:t>
            </a:r>
          </a:p>
          <a:p>
            <a:pPr lvl="0" algn="l"/>
            <a:r>
              <a:rPr lang="zh-CN" altLang="en-US" sz="2400" dirty="0">
                <a:solidFill>
                  <a:schemeClr val="accent2"/>
                </a:solidFill>
              </a:rPr>
              <a:t>	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</a:t>
            </a:r>
            <a:r>
              <a:rPr lang="en-US" altLang="zh-CN" sz="2400" dirty="0">
                <a:solidFill>
                  <a:schemeClr val="accent2"/>
                </a:solidFill>
              </a:rPr>
              <a:t>	   SBUF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A	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zh-CN" altLang="en-US" sz="2400" dirty="0">
                <a:solidFill>
                  <a:schemeClr val="accent2"/>
                </a:solidFill>
              </a:rPr>
              <a:t>串行口输出</a:t>
            </a:r>
          </a:p>
          <a:p>
            <a:pPr lvl="0" algn="l"/>
            <a:r>
              <a:rPr lang="en-US" altLang="zh-CN" sz="2400" dirty="0" smtClean="0">
                <a:solidFill>
                  <a:schemeClr val="accent2"/>
                </a:solidFill>
              </a:rPr>
              <a:t>                MOV   </a:t>
            </a:r>
            <a:r>
              <a:rPr lang="en-US" altLang="zh-CN" sz="2400" dirty="0">
                <a:solidFill>
                  <a:schemeClr val="accent2"/>
                </a:solidFill>
              </a:rPr>
              <a:t>DPTR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</a:t>
            </a:r>
            <a:r>
              <a:rPr lang="en-US" altLang="zh-CN" sz="2400" dirty="0" err="1">
                <a:solidFill>
                  <a:schemeClr val="accent2"/>
                </a:solidFill>
              </a:rPr>
              <a:t>addrH</a:t>
            </a:r>
            <a:r>
              <a:rPr lang="en-US" altLang="zh-CN" sz="2400" dirty="0">
                <a:solidFill>
                  <a:schemeClr val="accent2"/>
                </a:solidFill>
              </a:rPr>
              <a:t>	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en-US" altLang="zh-CN" sz="2400" dirty="0">
                <a:solidFill>
                  <a:schemeClr val="accent2"/>
                </a:solidFill>
              </a:rPr>
              <a:t>AD7543</a:t>
            </a:r>
            <a:r>
              <a:rPr lang="zh-CN" altLang="en-US" sz="2400" dirty="0">
                <a:solidFill>
                  <a:schemeClr val="accent2"/>
                </a:solidFill>
              </a:rPr>
              <a:t>端口地址送数据指针</a:t>
            </a:r>
          </a:p>
          <a:p>
            <a:pPr lvl="0" algn="l"/>
            <a:r>
              <a:rPr lang="zh-CN" altLang="en-US" sz="2400" dirty="0">
                <a:solidFill>
                  <a:schemeClr val="accent2"/>
                </a:solidFill>
              </a:rPr>
              <a:t>	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MOVX  </a:t>
            </a:r>
            <a:r>
              <a:rPr lang="en-US" altLang="zh-CN" sz="2400" dirty="0">
                <a:solidFill>
                  <a:schemeClr val="accent2"/>
                </a:solidFill>
              </a:rPr>
              <a:t>@DPTR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A      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；将</a:t>
            </a:r>
            <a:r>
              <a:rPr lang="en-US" altLang="zh-CN" sz="2400" dirty="0">
                <a:solidFill>
                  <a:schemeClr val="accent2"/>
                </a:solidFill>
              </a:rPr>
              <a:t>AD7543</a:t>
            </a:r>
            <a:r>
              <a:rPr lang="zh-CN" altLang="en-US" sz="2400" dirty="0">
                <a:solidFill>
                  <a:schemeClr val="accent2"/>
                </a:solidFill>
              </a:rPr>
              <a:t>寄存器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  <a:r>
              <a:rPr lang="zh-CN" altLang="en-US" sz="2400" dirty="0">
                <a:solidFill>
                  <a:schemeClr val="accent2"/>
                </a:solidFill>
              </a:rPr>
              <a:t>送寄存器</a:t>
            </a:r>
            <a:r>
              <a:rPr lang="en-US" altLang="zh-CN" sz="2400" dirty="0">
                <a:solidFill>
                  <a:schemeClr val="accent2"/>
                </a:solidFill>
              </a:rPr>
              <a:t>B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   RET</a:t>
            </a:r>
            <a:endParaRPr lang="en-US" altLang="zh-CN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97577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-1" y="642347"/>
            <a:ext cx="906617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ASMB</a:t>
            </a:r>
            <a:r>
              <a:rPr lang="zh-CN" altLang="en-US" sz="2400" dirty="0">
                <a:solidFill>
                  <a:schemeClr val="accent2"/>
                </a:solidFill>
              </a:rPr>
              <a:t>：	</a:t>
            </a:r>
            <a:r>
              <a:rPr lang="en-US" altLang="zh-CN" sz="2400" dirty="0">
                <a:solidFill>
                  <a:schemeClr val="accent2"/>
                </a:solidFill>
              </a:rPr>
              <a:t>MOV	   R6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#00H	          </a:t>
            </a:r>
            <a:r>
              <a:rPr lang="zh-CN" altLang="en-US" sz="2400" dirty="0">
                <a:solidFill>
                  <a:schemeClr val="accent2"/>
                </a:solidFill>
              </a:rPr>
              <a:t>；装配子程序</a:t>
            </a:r>
          </a:p>
          <a:p>
            <a:pPr lvl="0" algn="l"/>
            <a:r>
              <a:rPr lang="zh-CN" altLang="en-US" sz="2400" dirty="0">
                <a:solidFill>
                  <a:schemeClr val="accent2"/>
                </a:solidFill>
              </a:rPr>
              <a:t>		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</a:t>
            </a:r>
            <a:r>
              <a:rPr lang="en-US" altLang="zh-CN" sz="2400" dirty="0">
                <a:solidFill>
                  <a:schemeClr val="accent2"/>
                </a:solidFill>
              </a:rPr>
              <a:t>	   R7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#08H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	</a:t>
            </a:r>
            <a:r>
              <a:rPr lang="en-US" altLang="zh-CN" sz="2400" dirty="0" smtClean="0">
                <a:solidFill>
                  <a:schemeClr val="accent2"/>
                </a:solidFill>
              </a:rPr>
              <a:t>CLR</a:t>
            </a:r>
            <a:r>
              <a:rPr lang="en-US" altLang="zh-CN" sz="2400" dirty="0">
                <a:solidFill>
                  <a:schemeClr val="accent2"/>
                </a:solidFill>
              </a:rPr>
              <a:t>	   C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 AL0</a:t>
            </a:r>
            <a:r>
              <a:rPr lang="zh-CN" altLang="en-US" sz="2400" dirty="0">
                <a:solidFill>
                  <a:schemeClr val="accent2"/>
                </a:solidFill>
              </a:rPr>
              <a:t>： 	</a:t>
            </a:r>
            <a:r>
              <a:rPr lang="en-US" altLang="zh-CN" sz="2400" dirty="0">
                <a:solidFill>
                  <a:schemeClr val="accent2"/>
                </a:solidFill>
              </a:rPr>
              <a:t>RLC    A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	</a:t>
            </a:r>
            <a:r>
              <a:rPr lang="en-US" altLang="zh-CN" sz="2400" dirty="0" smtClean="0">
                <a:solidFill>
                  <a:schemeClr val="accent2"/>
                </a:solidFill>
              </a:rPr>
              <a:t>XCH</a:t>
            </a:r>
            <a:r>
              <a:rPr lang="en-US" altLang="zh-CN" sz="2400" dirty="0">
                <a:solidFill>
                  <a:schemeClr val="accent2"/>
                </a:solidFill>
              </a:rPr>
              <a:t>	   A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R6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        	RRC	   A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	</a:t>
            </a:r>
            <a:r>
              <a:rPr lang="en-US" altLang="zh-CN" sz="2400" dirty="0" smtClean="0">
                <a:solidFill>
                  <a:schemeClr val="accent2"/>
                </a:solidFill>
              </a:rPr>
              <a:t>XCH</a:t>
            </a:r>
            <a:r>
              <a:rPr lang="en-US" altLang="zh-CN" sz="2400" dirty="0">
                <a:solidFill>
                  <a:schemeClr val="accent2"/>
                </a:solidFill>
              </a:rPr>
              <a:t>	   A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R6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	</a:t>
            </a:r>
            <a:r>
              <a:rPr lang="en-US" altLang="zh-CN" sz="2400" dirty="0" smtClean="0">
                <a:solidFill>
                  <a:schemeClr val="accent2"/>
                </a:solidFill>
              </a:rPr>
              <a:t>DJNZ   </a:t>
            </a:r>
            <a:r>
              <a:rPr lang="en-US" altLang="zh-CN" sz="2400" dirty="0">
                <a:solidFill>
                  <a:schemeClr val="accent2"/>
                </a:solidFill>
              </a:rPr>
              <a:t>R7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AL0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	</a:t>
            </a:r>
            <a:r>
              <a:rPr lang="en-US" altLang="zh-CN" sz="2400" dirty="0" smtClean="0">
                <a:solidFill>
                  <a:schemeClr val="accent2"/>
                </a:solidFill>
              </a:rPr>
              <a:t>XCH</a:t>
            </a:r>
            <a:r>
              <a:rPr lang="en-US" altLang="zh-CN" sz="2400" dirty="0">
                <a:solidFill>
                  <a:schemeClr val="accent2"/>
                </a:solidFill>
              </a:rPr>
              <a:t>	   A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R6</a:t>
            </a:r>
          </a:p>
          <a:p>
            <a:pPr lvl="0" algn="l"/>
            <a:r>
              <a:rPr lang="en-US" altLang="zh-CN" sz="2400" dirty="0">
                <a:solidFill>
                  <a:schemeClr val="accent2"/>
                </a:solidFill>
              </a:rPr>
              <a:t>		</a:t>
            </a:r>
            <a:r>
              <a:rPr lang="en-US" altLang="zh-CN" sz="2400" dirty="0" smtClean="0">
                <a:solidFill>
                  <a:schemeClr val="accent2"/>
                </a:solidFill>
              </a:rPr>
              <a:t>RET</a:t>
            </a:r>
            <a:endParaRPr lang="en-US" altLang="zh-CN" sz="2400" dirty="0">
              <a:solidFill>
                <a:schemeClr val="accent2"/>
              </a:solidFill>
            </a:endParaRPr>
          </a:p>
          <a:p>
            <a:pPr lvl="0" algn="l"/>
            <a:endParaRPr lang="zh-CN" alt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64168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52</a:t>
            </a:fld>
            <a:endParaRPr lang="en-US" altLang="zh-CN" dirty="0"/>
          </a:p>
        </p:txBody>
      </p:sp>
      <p:pic>
        <p:nvPicPr>
          <p:cNvPr id="286722" name="Picture 2" descr="14t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93" y="953311"/>
            <a:ext cx="8618707" cy="4197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303480" y="5870802"/>
            <a:ext cx="4284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14-13  AD7543</a:t>
            </a:r>
            <a:r>
              <a:rPr lang="zh-CN" altLang="en-US" dirty="0"/>
              <a:t>与</a:t>
            </a:r>
            <a:r>
              <a:rPr lang="en-US" altLang="zh-CN" dirty="0"/>
              <a:t>AT89S51</a:t>
            </a:r>
            <a:r>
              <a:rPr lang="zh-CN" altLang="en-US" dirty="0"/>
              <a:t>的接口电路</a:t>
            </a:r>
          </a:p>
        </p:txBody>
      </p:sp>
    </p:spTree>
    <p:extLst>
      <p:ext uri="{BB962C8B-B14F-4D97-AF65-F5344CB8AC3E}">
        <p14:creationId xmlns:p14="http://schemas.microsoft.com/office/powerpoint/2010/main" val="407448882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C62F362E-F067-4C5E-A870-EB312337C2E5}" type="slidenum">
              <a:rPr lang="zh-CN" altLang="en-US"/>
              <a:pPr>
                <a:defRPr/>
              </a:pPr>
              <a:t>53</a:t>
            </a:fld>
            <a:endParaRPr lang="en-US" altLang="zh-CN"/>
          </a:p>
        </p:txBody>
      </p:sp>
      <p:sp>
        <p:nvSpPr>
          <p:cNvPr id="80898" name="内容占位符 1"/>
          <p:cNvSpPr>
            <a:spLocks noGrp="1"/>
          </p:cNvSpPr>
          <p:nvPr>
            <p:ph/>
          </p:nvPr>
        </p:nvSpPr>
        <p:spPr>
          <a:xfrm>
            <a:off x="468313" y="692150"/>
            <a:ext cx="8229600" cy="5410200"/>
          </a:xfrm>
        </p:spPr>
        <p:txBody>
          <a:bodyPr/>
          <a:lstStyle/>
          <a:p>
            <a:pPr indent="20638" algn="ctr"/>
            <a:r>
              <a:rPr lang="en-US" altLang="zh-CN" sz="2800" dirty="0" smtClean="0">
                <a:solidFill>
                  <a:srgbClr val="FF0000"/>
                </a:solidFill>
              </a:rPr>
              <a:t>14.2  </a:t>
            </a:r>
            <a:r>
              <a:rPr lang="en-US" altLang="zh-CN" sz="2800" dirty="0">
                <a:solidFill>
                  <a:srgbClr val="FF0000"/>
                </a:solidFill>
              </a:rPr>
              <a:t>51</a:t>
            </a:r>
            <a:r>
              <a:rPr lang="zh-CN" altLang="en-US" sz="2800" dirty="0">
                <a:solidFill>
                  <a:srgbClr val="FF0000"/>
                </a:solidFill>
              </a:rPr>
              <a:t>系列单片机与</a:t>
            </a:r>
            <a:r>
              <a:rPr lang="en-US" altLang="zh-CN" sz="2800" dirty="0">
                <a:solidFill>
                  <a:srgbClr val="FF0000"/>
                </a:solidFill>
              </a:rPr>
              <a:t>A/D</a:t>
            </a:r>
            <a:r>
              <a:rPr lang="zh-CN" altLang="en-US" sz="2800" dirty="0">
                <a:solidFill>
                  <a:srgbClr val="FF0000"/>
                </a:solidFill>
              </a:rPr>
              <a:t>转换器的接口</a:t>
            </a:r>
            <a:endParaRPr lang="zh-CN" altLang="en-US" sz="2800" b="1" dirty="0" smtClean="0">
              <a:solidFill>
                <a:srgbClr val="FF0000"/>
              </a:solidFill>
            </a:endParaRPr>
          </a:p>
          <a:p>
            <a:pPr indent="20638"/>
            <a:r>
              <a:rPr lang="en-US" altLang="zh-CN" kern="1200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14.2.1  </a:t>
            </a: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A/D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转换器简介</a:t>
            </a:r>
          </a:p>
          <a:p>
            <a:pPr indent="20638"/>
            <a:r>
              <a:rPr lang="en-US" altLang="zh-CN" dirty="0" smtClean="0">
                <a:ea typeface="宋体" charset="-122"/>
              </a:rPr>
              <a:t>	A/D</a:t>
            </a:r>
            <a:r>
              <a:rPr lang="zh-CN" altLang="en-US" dirty="0" smtClean="0"/>
              <a:t>转换器把</a:t>
            </a:r>
            <a:r>
              <a:rPr lang="zh-CN" altLang="en-US" b="1" dirty="0" smtClean="0">
                <a:solidFill>
                  <a:srgbClr val="3333CC"/>
                </a:solidFill>
              </a:rPr>
              <a:t>模拟量</a:t>
            </a:r>
            <a:r>
              <a:rPr lang="zh-CN" altLang="en-US" b="1" dirty="0" smtClean="0">
                <a:solidFill>
                  <a:srgbClr val="FF3300"/>
                </a:solidFill>
              </a:rPr>
              <a:t>转换</a:t>
            </a:r>
            <a:r>
              <a:rPr lang="zh-CN" altLang="en-US" b="1" dirty="0" smtClean="0">
                <a:solidFill>
                  <a:srgbClr val="3333CC"/>
                </a:solidFill>
              </a:rPr>
              <a:t>成数字量</a:t>
            </a:r>
            <a:r>
              <a:rPr lang="zh-CN" altLang="en-US" dirty="0" smtClean="0"/>
              <a:t>，以便于单片机进行数据处理。</a:t>
            </a:r>
          </a:p>
          <a:p>
            <a:pPr indent="20638"/>
            <a:r>
              <a:rPr lang="zh-CN" altLang="en-US" dirty="0" smtClean="0"/>
              <a:t>	随着超大规模集成电路技术的飞速发展，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转换器的新设计思想和制造技术层出不穷。为满足各种不同的检测及控制任务的需要，大量结构不同、性能各异的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3333CC"/>
                </a:solidFill>
              </a:rPr>
              <a:t>转换芯片应运而生</a:t>
            </a:r>
            <a:r>
              <a:rPr lang="zh-CN" altLang="en-US" dirty="0" smtClean="0"/>
              <a:t>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4675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612577D-B6F5-4708-8384-56E8BF278247}" type="slidenum">
              <a:rPr lang="zh-CN" altLang="en-US"/>
              <a:pPr>
                <a:defRPr/>
              </a:pPr>
              <a:t>54</a:t>
            </a:fld>
            <a:endParaRPr lang="en-US" altLang="zh-CN"/>
          </a:p>
        </p:txBody>
      </p:sp>
      <p:sp>
        <p:nvSpPr>
          <p:cNvPr id="81922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转换器概述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indent="20638"/>
            <a:r>
              <a:rPr lang="zh-CN" altLang="en-US" dirty="0" smtClean="0"/>
              <a:t>	目前单片的</a:t>
            </a:r>
            <a:r>
              <a:rPr lang="en-US" altLang="zh-CN" dirty="0" smtClean="0">
                <a:ea typeface="宋体" charset="-122"/>
              </a:rPr>
              <a:t>ADC</a:t>
            </a:r>
            <a:r>
              <a:rPr lang="zh-CN" altLang="en-US" dirty="0" smtClean="0"/>
              <a:t>芯片较多，对设计者来说，只需合理的选择芯片即可。现在</a:t>
            </a:r>
            <a:r>
              <a:rPr lang="zh-CN" altLang="en-US" b="1" dirty="0" smtClean="0">
                <a:solidFill>
                  <a:srgbClr val="3333CC"/>
                </a:solidFill>
              </a:rPr>
              <a:t>部分的单片机片内集成了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3333CC"/>
                </a:solidFill>
              </a:rPr>
              <a:t>转换器</a:t>
            </a:r>
            <a:r>
              <a:rPr lang="zh-CN" altLang="en-US" dirty="0" smtClean="0"/>
              <a:t>，在片内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转换器不能满足需要，还是需外扩。另外作为扩展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转换器的基本方法，读者还是应当掌握。</a:t>
            </a:r>
          </a:p>
          <a:p>
            <a:pPr indent="20638"/>
            <a:r>
              <a:rPr lang="zh-CN" altLang="en-US" dirty="0" smtClean="0"/>
              <a:t>	尽管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转换器的</a:t>
            </a:r>
            <a:r>
              <a:rPr lang="zh-CN" altLang="en-US" b="1" dirty="0" smtClean="0">
                <a:solidFill>
                  <a:srgbClr val="3333CC"/>
                </a:solidFill>
              </a:rPr>
              <a:t>种类很多</a:t>
            </a:r>
            <a:r>
              <a:rPr lang="zh-CN" altLang="en-US" dirty="0" smtClean="0"/>
              <a:t>，但目前广泛应用在单片机应用系统中的主要有</a:t>
            </a:r>
            <a:r>
              <a:rPr lang="zh-CN" altLang="en-US" b="1" dirty="0" smtClean="0">
                <a:solidFill>
                  <a:srgbClr val="FF3300"/>
                </a:solidFill>
              </a:rPr>
              <a:t>逐次比较型转换器</a:t>
            </a:r>
            <a:r>
              <a:rPr lang="zh-CN" altLang="en-US" dirty="0" smtClean="0"/>
              <a:t>和</a:t>
            </a:r>
            <a:r>
              <a:rPr lang="zh-CN" altLang="en-US" b="1" dirty="0" smtClean="0">
                <a:solidFill>
                  <a:srgbClr val="FF3300"/>
                </a:solidFill>
              </a:rPr>
              <a:t>双积分型转换器</a:t>
            </a:r>
            <a:r>
              <a:rPr lang="zh-CN" altLang="en-US" dirty="0" smtClean="0"/>
              <a:t>，此外</a:t>
            </a:r>
            <a:r>
              <a:rPr lang="zh-CN" altLang="en-US" b="1" dirty="0" smtClean="0">
                <a:solidFill>
                  <a:srgbClr val="FF3300"/>
                </a:solidFill>
                <a:sym typeface="Symbol" pitchFamily="18" charset="2"/>
              </a:rPr>
              <a:t></a:t>
            </a:r>
            <a:r>
              <a:rPr lang="en-US" altLang="zh-CN" b="1" dirty="0" smtClean="0">
                <a:solidFill>
                  <a:srgbClr val="FF3300"/>
                </a:solidFill>
              </a:rPr>
              <a:t>-Δ</a:t>
            </a:r>
            <a:r>
              <a:rPr lang="zh-CN" altLang="en-US" b="1" dirty="0" smtClean="0">
                <a:solidFill>
                  <a:srgbClr val="FF3300"/>
                </a:solidFill>
              </a:rPr>
              <a:t>式转换器</a:t>
            </a:r>
            <a:r>
              <a:rPr lang="zh-CN" altLang="en-US" dirty="0" smtClean="0"/>
              <a:t>逐渐得到重视和较为广泛的应用。</a:t>
            </a:r>
          </a:p>
          <a:p>
            <a:pPr indent="20638"/>
            <a:r>
              <a:rPr lang="zh-CN" altLang="en-US" b="1" dirty="0" smtClean="0">
                <a:solidFill>
                  <a:srgbClr val="FF3300"/>
                </a:solidFill>
              </a:rPr>
              <a:t>逐次比较型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</a:t>
            </a:r>
            <a:r>
              <a:rPr lang="zh-CN" altLang="en-US" dirty="0" smtClean="0"/>
              <a:t>，在精度、速度和价格上都适中，是</a:t>
            </a:r>
            <a:r>
              <a:rPr lang="zh-CN" altLang="en-US" b="1" dirty="0" smtClean="0">
                <a:solidFill>
                  <a:srgbClr val="3333CC"/>
                </a:solidFill>
              </a:rPr>
              <a:t>最常用的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3333CC"/>
                </a:solidFill>
              </a:rPr>
              <a:t>转换器</a:t>
            </a:r>
            <a:r>
              <a:rPr lang="zh-CN" altLang="en-US" dirty="0" smtClean="0"/>
              <a:t>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63294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B91C0EC-A1AE-4D41-87BA-367BFFA8A40E}" type="slidenum">
              <a:rPr lang="zh-CN" altLang="en-US"/>
              <a:pPr>
                <a:defRPr/>
              </a:pPr>
              <a:t>55</a:t>
            </a:fld>
            <a:endParaRPr lang="en-US" altLang="zh-CN"/>
          </a:p>
        </p:txBody>
      </p:sp>
      <p:sp>
        <p:nvSpPr>
          <p:cNvPr id="82946" name="内容占位符 1"/>
          <p:cNvSpPr>
            <a:spLocks noGrp="1"/>
          </p:cNvSpPr>
          <p:nvPr>
            <p:ph/>
          </p:nvPr>
        </p:nvSpPr>
        <p:spPr>
          <a:xfrm>
            <a:off x="468313" y="765175"/>
            <a:ext cx="8229600" cy="5410200"/>
          </a:xfrm>
        </p:spPr>
        <p:txBody>
          <a:bodyPr/>
          <a:lstStyle/>
          <a:p>
            <a:pPr marL="363538" indent="0"/>
            <a:r>
              <a:rPr lang="zh-CN" altLang="en-US" b="1" smtClean="0">
                <a:solidFill>
                  <a:srgbClr val="FF3300"/>
                </a:solidFill>
              </a:rPr>
              <a:t>	双积分型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A/D</a:t>
            </a:r>
            <a:r>
              <a:rPr lang="zh-CN" altLang="en-US" b="1" smtClean="0">
                <a:solidFill>
                  <a:srgbClr val="FF3300"/>
                </a:solidFill>
              </a:rPr>
              <a:t>转换器</a:t>
            </a:r>
            <a:r>
              <a:rPr lang="zh-CN" altLang="en-US" smtClean="0"/>
              <a:t>，具有精度高、抗干扰性好、价格低廉等优点，与逐次比较型</a:t>
            </a:r>
            <a:r>
              <a:rPr lang="en-US" altLang="zh-CN" smtClean="0">
                <a:ea typeface="宋体" charset="-122"/>
              </a:rPr>
              <a:t>A/D</a:t>
            </a:r>
            <a:r>
              <a:rPr lang="zh-CN" altLang="en-US" smtClean="0"/>
              <a:t>转换器相比，转换速度较慢，近年来在单片机应用领域中也</a:t>
            </a:r>
            <a:r>
              <a:rPr lang="zh-CN" altLang="en-US" b="1" smtClean="0">
                <a:solidFill>
                  <a:srgbClr val="3333CC"/>
                </a:solidFill>
              </a:rPr>
              <a:t>得到广泛应用</a:t>
            </a:r>
            <a:r>
              <a:rPr lang="zh-CN" altLang="en-US" smtClean="0"/>
              <a:t>。</a:t>
            </a:r>
            <a:endParaRPr lang="zh-CN" altLang="en-US" b="1" smtClean="0">
              <a:solidFill>
                <a:srgbClr val="FF3300"/>
              </a:solidFill>
            </a:endParaRPr>
          </a:p>
          <a:p>
            <a:pPr marL="363538" indent="0"/>
            <a:r>
              <a:rPr lang="zh-CN" altLang="en-US" b="1" smtClean="0">
                <a:solidFill>
                  <a:srgbClr val="FF3300"/>
                </a:solidFill>
                <a:ea typeface="宋体" charset="-122"/>
                <a:sym typeface="Symbol" pitchFamily="18" charset="2"/>
              </a:rPr>
              <a:t>	  </a:t>
            </a:r>
            <a:r>
              <a:rPr lang="zh-CN" altLang="en-US" b="1" smtClean="0">
                <a:solidFill>
                  <a:srgbClr val="FF3300"/>
                </a:solidFill>
                <a:ea typeface="宋体" charset="-122"/>
              </a:rPr>
              <a:t> 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-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  <a:sym typeface="Symbol" pitchFamily="18" charset="2"/>
              </a:rPr>
              <a:t></a:t>
            </a:r>
            <a:r>
              <a:rPr lang="zh-CN" altLang="en-US" b="1" smtClean="0">
                <a:solidFill>
                  <a:srgbClr val="FF3300"/>
                </a:solidFill>
              </a:rPr>
              <a:t>式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ADC</a:t>
            </a:r>
            <a:r>
              <a:rPr lang="zh-CN" altLang="en-US" smtClean="0"/>
              <a:t>具有积分式与逐次比较型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的双重优点。它对工业现场的串模干扰具有较强的抑制能力，不亚于双积分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，它比双积分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有较高的转换速度，与逐次比较型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相比，有较高的信噪比，分辨率高，线性度好，不需要采样保持电路。由于上述优点，</a:t>
            </a:r>
            <a:r>
              <a:rPr lang="zh-CN" altLang="en-US" smtClean="0">
                <a:ea typeface="宋体" charset="-122"/>
                <a:sym typeface="Symbol" pitchFamily="18" charset="2"/>
              </a:rPr>
              <a:t></a:t>
            </a:r>
            <a:r>
              <a:rPr lang="zh-CN" altLang="en-US" smtClean="0">
                <a:ea typeface="宋体" charset="-122"/>
              </a:rPr>
              <a:t>−</a:t>
            </a:r>
            <a:r>
              <a:rPr lang="zh-CN" altLang="en-US" smtClean="0">
                <a:ea typeface="宋体" charset="-122"/>
                <a:sym typeface="Symbol" pitchFamily="18" charset="2"/>
              </a:rPr>
              <a:t></a:t>
            </a:r>
            <a:r>
              <a:rPr lang="zh-CN" altLang="en-US" smtClean="0"/>
              <a:t>式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得到了重视，</a:t>
            </a:r>
            <a:r>
              <a:rPr lang="zh-CN" altLang="en-US" b="1" smtClean="0">
                <a:solidFill>
                  <a:srgbClr val="3333CC"/>
                </a:solidFill>
              </a:rPr>
              <a:t>已有多种</a:t>
            </a:r>
            <a:r>
              <a:rPr lang="zh-CN" altLang="en-US" b="1" smtClean="0">
                <a:solidFill>
                  <a:srgbClr val="3333CC"/>
                </a:solidFill>
                <a:ea typeface="宋体" charset="-122"/>
                <a:sym typeface="Symbol" pitchFamily="18" charset="2"/>
              </a:rPr>
              <a:t></a:t>
            </a:r>
            <a:r>
              <a:rPr lang="zh-CN" altLang="en-US" b="1" smtClean="0">
                <a:solidFill>
                  <a:srgbClr val="3333CC"/>
                </a:solidFill>
                <a:ea typeface="宋体" charset="-122"/>
              </a:rPr>
              <a:t>−</a:t>
            </a:r>
            <a:r>
              <a:rPr lang="zh-CN" altLang="en-US" b="1" smtClean="0">
                <a:solidFill>
                  <a:srgbClr val="3333CC"/>
                </a:solidFill>
                <a:ea typeface="宋体" charset="-122"/>
                <a:sym typeface="Symbol" pitchFamily="18" charset="2"/>
              </a:rPr>
              <a:t></a:t>
            </a:r>
            <a:r>
              <a:rPr lang="zh-CN" altLang="en-US" b="1" smtClean="0">
                <a:solidFill>
                  <a:srgbClr val="3333CC"/>
                </a:solidFill>
              </a:rPr>
              <a:t>式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smtClean="0">
                <a:solidFill>
                  <a:srgbClr val="3333CC"/>
                </a:solidFill>
              </a:rPr>
              <a:t>芯片可供用户选用</a:t>
            </a:r>
            <a:r>
              <a:rPr lang="zh-CN" altLang="en-US" smtClean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393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BF58DBB9-AD5F-4715-9A9D-60F957AA5CA0}" type="slidenum">
              <a:rPr lang="zh-CN" altLang="en-US"/>
              <a:pPr>
                <a:defRPr/>
              </a:pPr>
              <a:t>56</a:t>
            </a:fld>
            <a:endParaRPr lang="en-US" altLang="zh-CN"/>
          </a:p>
        </p:txBody>
      </p:sp>
      <p:sp>
        <p:nvSpPr>
          <p:cNvPr id="8397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en-US" altLang="zh-CN" smtClean="0">
                <a:ea typeface="宋体" charset="-122"/>
              </a:rPr>
              <a:t>	A/D</a:t>
            </a:r>
            <a:r>
              <a:rPr lang="zh-CN" altLang="en-US" smtClean="0"/>
              <a:t>转换器</a:t>
            </a:r>
            <a:r>
              <a:rPr lang="zh-CN" altLang="en-US" b="1" smtClean="0">
                <a:solidFill>
                  <a:srgbClr val="FF3300"/>
                </a:solidFill>
              </a:rPr>
              <a:t>按照输出数字量的有效位数分为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4</a:t>
            </a:r>
            <a:r>
              <a:rPr lang="zh-CN" altLang="en-US" b="1" smtClean="0">
                <a:solidFill>
                  <a:srgbClr val="3333CC"/>
                </a:solidFill>
              </a:rPr>
              <a:t>位、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b="1" smtClean="0">
                <a:solidFill>
                  <a:srgbClr val="3333CC"/>
                </a:solidFill>
              </a:rPr>
              <a:t>位、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10</a:t>
            </a:r>
            <a:r>
              <a:rPr lang="zh-CN" altLang="en-US" b="1" smtClean="0">
                <a:solidFill>
                  <a:srgbClr val="3333CC"/>
                </a:solidFill>
              </a:rPr>
              <a:t>位、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12</a:t>
            </a:r>
            <a:r>
              <a:rPr lang="zh-CN" altLang="en-US" b="1" smtClean="0">
                <a:solidFill>
                  <a:srgbClr val="3333CC"/>
                </a:solidFill>
              </a:rPr>
              <a:t>位、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14</a:t>
            </a:r>
            <a:r>
              <a:rPr lang="zh-CN" altLang="en-US" b="1" smtClean="0">
                <a:solidFill>
                  <a:srgbClr val="3333CC"/>
                </a:solidFill>
              </a:rPr>
              <a:t>位、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16</a:t>
            </a:r>
            <a:r>
              <a:rPr lang="zh-CN" altLang="en-US" b="1" smtClean="0">
                <a:solidFill>
                  <a:srgbClr val="3333CC"/>
                </a:solidFill>
              </a:rPr>
              <a:t>位并行输出</a:t>
            </a:r>
            <a:r>
              <a:rPr lang="zh-CN" altLang="en-US" smtClean="0"/>
              <a:t>以及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BCD</a:t>
            </a:r>
            <a:r>
              <a:rPr lang="zh-CN" altLang="en-US" b="1" smtClean="0">
                <a:solidFill>
                  <a:srgbClr val="3333CC"/>
                </a:solidFill>
              </a:rPr>
              <a:t>码输出</a:t>
            </a:r>
            <a:r>
              <a:rPr lang="zh-CN" altLang="en-US" smtClean="0"/>
              <a:t>的</a:t>
            </a:r>
            <a:r>
              <a:rPr lang="zh-CN" altLang="en-US" smtClean="0">
                <a:ea typeface="宋体" charset="-122"/>
              </a:rPr>
              <a:t> </a:t>
            </a:r>
            <a:r>
              <a:rPr lang="en-US" altLang="zh-CN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smtClean="0">
                <a:solidFill>
                  <a:srgbClr val="FF3300"/>
                </a:solidFill>
              </a:rPr>
              <a:t>位半、</a:t>
            </a:r>
            <a:r>
              <a:rPr lang="en-US" altLang="zh-CN" smtClean="0">
                <a:solidFill>
                  <a:srgbClr val="FF3300"/>
                </a:solidFill>
                <a:ea typeface="宋体" charset="-122"/>
              </a:rPr>
              <a:t>4</a:t>
            </a:r>
            <a:r>
              <a:rPr lang="zh-CN" altLang="en-US" smtClean="0">
                <a:solidFill>
                  <a:srgbClr val="FF3300"/>
                </a:solidFill>
              </a:rPr>
              <a:t>位半、</a:t>
            </a:r>
            <a:r>
              <a:rPr lang="en-US" altLang="zh-CN" smtClean="0">
                <a:solidFill>
                  <a:srgbClr val="FF3300"/>
                </a:solidFill>
                <a:ea typeface="宋体" charset="-122"/>
              </a:rPr>
              <a:t>5</a:t>
            </a:r>
            <a:r>
              <a:rPr lang="zh-CN" altLang="en-US" smtClean="0">
                <a:solidFill>
                  <a:srgbClr val="FF3300"/>
                </a:solidFill>
              </a:rPr>
              <a:t>位半</a:t>
            </a:r>
            <a:r>
              <a:rPr lang="zh-CN" altLang="en-US" smtClean="0"/>
              <a:t>等多种。</a:t>
            </a:r>
          </a:p>
          <a:p>
            <a:pPr indent="20638"/>
            <a:r>
              <a:rPr lang="zh-CN" altLang="en-US" smtClean="0"/>
              <a:t>	目前，除并行输出</a:t>
            </a:r>
            <a:r>
              <a:rPr lang="en-US" altLang="zh-CN" smtClean="0">
                <a:ea typeface="宋体" charset="-122"/>
              </a:rPr>
              <a:t>A/D</a:t>
            </a:r>
            <a:r>
              <a:rPr lang="zh-CN" altLang="en-US" smtClean="0"/>
              <a:t>转换器外，随着单片机串行扩展方式的日益增多，</a:t>
            </a:r>
            <a:r>
              <a:rPr lang="zh-CN" altLang="en-US" b="1" smtClean="0">
                <a:solidFill>
                  <a:srgbClr val="3333CC"/>
                </a:solidFill>
              </a:rPr>
              <a:t>带有</a:t>
            </a:r>
            <a:r>
              <a:rPr lang="zh-CN" altLang="en-US" b="1" smtClean="0">
                <a:solidFill>
                  <a:srgbClr val="FF3300"/>
                </a:solidFill>
              </a:rPr>
              <a:t>同步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SPI</a:t>
            </a:r>
            <a:r>
              <a:rPr lang="zh-CN" altLang="en-US" b="1" smtClean="0">
                <a:solidFill>
                  <a:srgbClr val="FF3300"/>
                </a:solidFill>
              </a:rPr>
              <a:t>串行接口</a:t>
            </a:r>
            <a:r>
              <a:rPr lang="zh-CN" altLang="en-US" b="1" smtClean="0">
                <a:solidFill>
                  <a:srgbClr val="3333CC"/>
                </a:solidFill>
              </a:rPr>
              <a:t>的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smtClean="0">
                <a:solidFill>
                  <a:srgbClr val="3333CC"/>
                </a:solidFill>
              </a:rPr>
              <a:t>转换器的使用也逐渐增多</a:t>
            </a:r>
            <a:r>
              <a:rPr lang="zh-CN" altLang="en-US" smtClean="0"/>
              <a:t>。串行输出的</a:t>
            </a:r>
            <a:r>
              <a:rPr lang="en-US" altLang="zh-CN" smtClean="0">
                <a:ea typeface="宋体" charset="-122"/>
              </a:rPr>
              <a:t>A/D</a:t>
            </a:r>
            <a:r>
              <a:rPr lang="zh-CN" altLang="en-US" smtClean="0"/>
              <a:t>转换器具有</a:t>
            </a:r>
            <a:r>
              <a:rPr lang="zh-CN" altLang="en-US" b="1" smtClean="0">
                <a:solidFill>
                  <a:srgbClr val="FF3300"/>
                </a:solidFill>
              </a:rPr>
              <a:t>占用端口线少、使用方便、接口简单</a:t>
            </a:r>
            <a:r>
              <a:rPr lang="zh-CN" altLang="en-US" smtClean="0"/>
              <a:t>等优点，因此，读者要给予足够重视。</a:t>
            </a:r>
            <a:r>
              <a:rPr lang="zh-CN" altLang="en-US" b="1" smtClean="0">
                <a:solidFill>
                  <a:srgbClr val="3333CC"/>
                </a:solidFill>
              </a:rPr>
              <a:t>较为典型的串行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smtClean="0">
                <a:solidFill>
                  <a:srgbClr val="3333CC"/>
                </a:solidFill>
              </a:rPr>
              <a:t>转换器为美国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TI</a:t>
            </a:r>
            <a:r>
              <a:rPr lang="zh-CN" altLang="en-US" b="1" smtClean="0">
                <a:solidFill>
                  <a:srgbClr val="3333CC"/>
                </a:solidFill>
              </a:rPr>
              <a:t>公司</a:t>
            </a:r>
            <a:r>
              <a:rPr lang="zh-CN" altLang="en-US" smtClean="0"/>
              <a:t>的</a:t>
            </a:r>
            <a:r>
              <a:rPr lang="en-US" altLang="zh-CN" smtClean="0">
                <a:ea typeface="宋体" charset="-122"/>
              </a:rPr>
              <a:t>TLC549</a:t>
            </a:r>
            <a:r>
              <a:rPr lang="zh-CN" altLang="en-US" smtClean="0"/>
              <a:t>（</a:t>
            </a:r>
            <a:r>
              <a:rPr lang="en-US" altLang="zh-CN" smtClean="0">
                <a:ea typeface="宋体" charset="-122"/>
              </a:rPr>
              <a:t>8</a:t>
            </a:r>
            <a:r>
              <a:rPr lang="zh-CN" altLang="en-US" smtClean="0"/>
              <a:t>位）、</a:t>
            </a:r>
            <a:r>
              <a:rPr lang="en-US" altLang="zh-CN" smtClean="0">
                <a:ea typeface="宋体" charset="-122"/>
              </a:rPr>
              <a:t>TLC1549</a:t>
            </a:r>
            <a:r>
              <a:rPr lang="zh-CN" altLang="en-US" smtClean="0"/>
              <a:t>（</a:t>
            </a:r>
            <a:r>
              <a:rPr lang="en-US" altLang="zh-CN" smtClean="0">
                <a:ea typeface="宋体" charset="-122"/>
              </a:rPr>
              <a:t>10</a:t>
            </a:r>
            <a:r>
              <a:rPr lang="zh-CN" altLang="en-US" smtClean="0"/>
              <a:t>位）以及</a:t>
            </a:r>
            <a:r>
              <a:rPr lang="en-US" altLang="zh-CN" smtClean="0">
                <a:ea typeface="宋体" charset="-122"/>
              </a:rPr>
              <a:t>TLC1543</a:t>
            </a:r>
            <a:r>
              <a:rPr lang="zh-CN" altLang="en-US" smtClean="0"/>
              <a:t>（</a:t>
            </a:r>
            <a:r>
              <a:rPr lang="en-US" altLang="zh-CN" smtClean="0">
                <a:ea typeface="宋体" charset="-122"/>
              </a:rPr>
              <a:t>10</a:t>
            </a:r>
            <a:r>
              <a:rPr lang="zh-CN" altLang="en-US" smtClean="0"/>
              <a:t>位）和</a:t>
            </a:r>
            <a:r>
              <a:rPr lang="en-US" altLang="zh-CN" smtClean="0">
                <a:ea typeface="宋体" charset="-122"/>
              </a:rPr>
              <a:t>TLC2543</a:t>
            </a:r>
            <a:r>
              <a:rPr lang="zh-CN" altLang="en-US" smtClean="0"/>
              <a:t>（</a:t>
            </a:r>
            <a:r>
              <a:rPr lang="en-US" altLang="zh-CN" smtClean="0">
                <a:ea typeface="宋体" charset="-122"/>
              </a:rPr>
              <a:t>12</a:t>
            </a:r>
            <a:r>
              <a:rPr lang="zh-CN" altLang="en-US" smtClean="0"/>
              <a:t>位）。</a:t>
            </a:r>
          </a:p>
        </p:txBody>
      </p:sp>
    </p:spTree>
    <p:extLst>
      <p:ext uri="{BB962C8B-B14F-4D97-AF65-F5344CB8AC3E}">
        <p14:creationId xmlns:p14="http://schemas.microsoft.com/office/powerpoint/2010/main" val="147994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DE997EB-5FAF-4538-8E35-18F874F49C18}" type="slidenum">
              <a:rPr lang="zh-CN" altLang="en-US"/>
              <a:pPr>
                <a:defRPr/>
              </a:pPr>
              <a:t>57</a:t>
            </a:fld>
            <a:endParaRPr lang="en-US" altLang="zh-CN"/>
          </a:p>
        </p:txBody>
      </p:sp>
      <p:sp>
        <p:nvSpPr>
          <p:cNvPr id="84994" name="内容占位符 1"/>
          <p:cNvSpPr>
            <a:spLocks noGrp="1"/>
          </p:cNvSpPr>
          <p:nvPr>
            <p:ph/>
          </p:nvPr>
        </p:nvSpPr>
        <p:spPr>
          <a:xfrm>
            <a:off x="457200" y="682625"/>
            <a:ext cx="8229600" cy="5410200"/>
          </a:xfrm>
        </p:spPr>
        <p:txBody>
          <a:bodyPr/>
          <a:lstStyle/>
          <a:p>
            <a:pPr indent="20638"/>
            <a:r>
              <a:rPr lang="zh-CN" altLang="en-US" dirty="0" smtClean="0"/>
              <a:t>	单片机与串行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转换器接口设计，涉及同步串行口</a:t>
            </a:r>
            <a:r>
              <a:rPr lang="en-US" altLang="zh-CN" dirty="0" smtClean="0">
                <a:ea typeface="宋体" charset="-122"/>
              </a:rPr>
              <a:t>SPI</a:t>
            </a:r>
            <a:r>
              <a:rPr lang="zh-CN" altLang="en-US" dirty="0" smtClean="0"/>
              <a:t>的内容，本章不做介绍，感兴趣的读者，可参考有关资料。本章仅介绍</a:t>
            </a:r>
            <a:r>
              <a:rPr lang="zh-CN" altLang="en-US" b="1" dirty="0" smtClean="0">
                <a:solidFill>
                  <a:srgbClr val="3333CC"/>
                </a:solidFill>
              </a:rPr>
              <a:t>单片机与各种并行输出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3333CC"/>
                </a:solidFill>
              </a:rPr>
              <a:t>转换器</a:t>
            </a:r>
            <a:r>
              <a:rPr lang="zh-CN" altLang="en-US" dirty="0" smtClean="0"/>
              <a:t>的接口设计。</a:t>
            </a:r>
          </a:p>
          <a:p>
            <a:pPr indent="20638"/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	A/D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转换器按照转换速度可大致分为</a:t>
            </a:r>
            <a:r>
              <a:rPr lang="zh-CN" altLang="en-US" b="1" dirty="0" smtClean="0">
                <a:solidFill>
                  <a:srgbClr val="3333CC"/>
                </a:solidFill>
              </a:rPr>
              <a:t>超高速</a:t>
            </a:r>
            <a:r>
              <a:rPr lang="zh-CN" altLang="en-US" dirty="0" smtClean="0"/>
              <a:t>（转换时间≤</a:t>
            </a:r>
            <a:r>
              <a:rPr lang="en-US" altLang="zh-CN" dirty="0" smtClean="0">
                <a:ea typeface="宋体" charset="-122"/>
              </a:rPr>
              <a:t>1ns</a:t>
            </a:r>
            <a:r>
              <a:rPr lang="zh-CN" altLang="en-US" dirty="0" smtClean="0"/>
              <a:t>）、</a:t>
            </a:r>
            <a:r>
              <a:rPr lang="zh-CN" altLang="en-US" b="1" dirty="0" smtClean="0">
                <a:solidFill>
                  <a:srgbClr val="3333CC"/>
                </a:solidFill>
              </a:rPr>
              <a:t>高速</a:t>
            </a:r>
            <a:r>
              <a:rPr lang="zh-CN" altLang="en-US" dirty="0" smtClean="0"/>
              <a:t>（转换时间≤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en-US" altLang="zh-CN" dirty="0" smtClean="0">
                <a:ea typeface="宋体" charset="-122"/>
                <a:sym typeface="Symbol" pitchFamily="18" charset="2"/>
              </a:rPr>
              <a:t></a:t>
            </a:r>
            <a:r>
              <a:rPr lang="en-US" altLang="zh-CN" dirty="0" smtClean="0">
                <a:ea typeface="宋体" charset="-122"/>
              </a:rPr>
              <a:t>s</a:t>
            </a:r>
            <a:r>
              <a:rPr lang="zh-CN" altLang="en-US" dirty="0" smtClean="0"/>
              <a:t>）、</a:t>
            </a:r>
            <a:r>
              <a:rPr lang="zh-CN" altLang="en-US" b="1" dirty="0" smtClean="0">
                <a:solidFill>
                  <a:srgbClr val="3333CC"/>
                </a:solidFill>
              </a:rPr>
              <a:t>中速</a:t>
            </a:r>
            <a:r>
              <a:rPr lang="zh-CN" altLang="en-US" dirty="0" smtClean="0"/>
              <a:t>（转换时间≤</a:t>
            </a:r>
            <a:r>
              <a:rPr lang="en-US" altLang="zh-CN" dirty="0" smtClean="0">
                <a:ea typeface="宋体" charset="-122"/>
              </a:rPr>
              <a:t>1ms</a:t>
            </a:r>
            <a:r>
              <a:rPr lang="zh-CN" altLang="en-US" dirty="0" smtClean="0"/>
              <a:t>）、</a:t>
            </a:r>
            <a:r>
              <a:rPr lang="zh-CN" altLang="en-US" b="1" dirty="0" smtClean="0">
                <a:solidFill>
                  <a:srgbClr val="3333CC"/>
                </a:solidFill>
              </a:rPr>
              <a:t>低速</a:t>
            </a:r>
            <a:r>
              <a:rPr lang="zh-CN" altLang="en-US" dirty="0" smtClean="0"/>
              <a:t>（转换时间≤</a:t>
            </a:r>
            <a:r>
              <a:rPr lang="en-US" altLang="zh-CN" dirty="0" smtClean="0">
                <a:ea typeface="宋体" charset="-122"/>
              </a:rPr>
              <a:t>1s</a:t>
            </a:r>
            <a:r>
              <a:rPr lang="zh-CN" altLang="en-US" dirty="0" smtClean="0"/>
              <a:t>）等几种不同转换速度的芯片。</a:t>
            </a:r>
            <a:r>
              <a:rPr lang="zh-CN" altLang="en-US" b="1" dirty="0" smtClean="0">
                <a:solidFill>
                  <a:srgbClr val="3333CC"/>
                </a:solidFill>
              </a:rPr>
              <a:t>为适应系统集成的需要，有些转换器还将</a:t>
            </a:r>
            <a:r>
              <a:rPr lang="zh-CN" altLang="en-US" b="1" dirty="0" smtClean="0">
                <a:solidFill>
                  <a:srgbClr val="FF3300"/>
                </a:solidFill>
              </a:rPr>
              <a:t>多路转换开关、时钟电路、基准电压源、</a:t>
            </a:r>
            <a:r>
              <a:rPr lang="zh-CN" altLang="en-US" dirty="0" smtClean="0">
                <a:solidFill>
                  <a:srgbClr val="FF3300"/>
                </a:solidFill>
                <a:ea typeface="宋体" charset="-122"/>
              </a:rPr>
              <a:t>二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–</a:t>
            </a:r>
            <a:r>
              <a:rPr lang="zh-CN" altLang="en-US" dirty="0" smtClean="0">
                <a:solidFill>
                  <a:srgbClr val="FF3300"/>
                </a:solidFill>
                <a:ea typeface="宋体" charset="-122"/>
              </a:rPr>
              <a:t>十</a:t>
            </a:r>
            <a:r>
              <a:rPr lang="zh-CN" altLang="en-US" b="1" dirty="0" smtClean="0">
                <a:solidFill>
                  <a:srgbClr val="FF3300"/>
                </a:solidFill>
              </a:rPr>
              <a:t>进制译码器</a:t>
            </a:r>
            <a:r>
              <a:rPr lang="zh-CN" altLang="en-US" b="1" dirty="0" smtClean="0">
                <a:solidFill>
                  <a:srgbClr val="3333CC"/>
                </a:solidFill>
              </a:rPr>
              <a:t>和</a:t>
            </a:r>
            <a:r>
              <a:rPr lang="zh-CN" altLang="en-US" b="1" dirty="0" smtClean="0">
                <a:solidFill>
                  <a:srgbClr val="FF3300"/>
                </a:solidFill>
              </a:rPr>
              <a:t>转换电路</a:t>
            </a:r>
            <a:r>
              <a:rPr lang="zh-CN" altLang="en-US" b="1" dirty="0" smtClean="0">
                <a:solidFill>
                  <a:srgbClr val="3333CC"/>
                </a:solidFill>
              </a:rPr>
              <a:t>集成在一个芯片内</a:t>
            </a:r>
            <a:r>
              <a:rPr lang="zh-CN" altLang="en-US" dirty="0" smtClean="0"/>
              <a:t>，为用户提供很多方便。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69873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3C5FFFE1-2FB8-4A5F-A2BE-B4F8784661F1}" type="slidenum">
              <a:rPr lang="zh-CN" altLang="en-US"/>
              <a:pPr>
                <a:defRPr/>
              </a:pPr>
              <a:t>58</a:t>
            </a:fld>
            <a:endParaRPr lang="en-US" altLang="zh-CN"/>
          </a:p>
        </p:txBody>
      </p:sp>
      <p:sp>
        <p:nvSpPr>
          <p:cNvPr id="86018" name="内容占位符 1"/>
          <p:cNvSpPr>
            <a:spLocks noGrp="1"/>
          </p:cNvSpPr>
          <p:nvPr>
            <p:ph/>
          </p:nvPr>
        </p:nvSpPr>
        <p:spPr>
          <a:xfrm>
            <a:off x="0" y="569741"/>
            <a:ext cx="9045526" cy="5410200"/>
          </a:xfrm>
        </p:spPr>
        <p:txBody>
          <a:bodyPr/>
          <a:lstStyle/>
          <a:p>
            <a:pPr indent="20638"/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转换器的主要技术指标</a:t>
            </a:r>
          </a:p>
          <a:p>
            <a:pPr indent="20638"/>
            <a:r>
              <a:rPr lang="zh-CN" altLang="en-US" b="1" dirty="0" smtClean="0">
                <a:solidFill>
                  <a:srgbClr val="3333CC"/>
                </a:solidFill>
              </a:rPr>
              <a:t>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）转换时间和转换速率</a:t>
            </a:r>
            <a:endParaRPr lang="zh-CN" altLang="en-US" dirty="0" smtClean="0">
              <a:solidFill>
                <a:srgbClr val="3333CC"/>
              </a:solidFill>
            </a:endParaRPr>
          </a:p>
          <a:p>
            <a:pPr indent="20638"/>
            <a:r>
              <a:rPr lang="en-US" altLang="zh-CN" dirty="0" smtClean="0">
                <a:ea typeface="宋体" charset="-122"/>
              </a:rPr>
              <a:t>	A/D</a:t>
            </a:r>
            <a:r>
              <a:rPr lang="zh-CN" altLang="en-US" dirty="0" smtClean="0"/>
              <a:t>完成一次转换</a:t>
            </a:r>
            <a:r>
              <a:rPr lang="zh-CN" altLang="en-US" b="1" dirty="0" smtClean="0">
                <a:solidFill>
                  <a:srgbClr val="3333CC"/>
                </a:solidFill>
              </a:rPr>
              <a:t>所需要的时间</a:t>
            </a:r>
            <a:r>
              <a:rPr lang="zh-CN" altLang="en-US" dirty="0" smtClean="0"/>
              <a:t>。转换时间的倒数为转换速率。</a:t>
            </a:r>
          </a:p>
          <a:p>
            <a:pPr indent="20638"/>
            <a:r>
              <a:rPr lang="zh-CN" altLang="en-US" b="1" dirty="0" smtClean="0">
                <a:solidFill>
                  <a:srgbClr val="3333CC"/>
                </a:solidFill>
              </a:rPr>
              <a:t>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3333CC"/>
                </a:solidFill>
              </a:rPr>
              <a:t>）分辨率</a:t>
            </a:r>
            <a:endParaRPr lang="zh-CN" altLang="en-US" dirty="0" smtClean="0">
              <a:solidFill>
                <a:srgbClr val="3333CC"/>
              </a:solidFill>
            </a:endParaRPr>
          </a:p>
          <a:p>
            <a:pPr indent="20638"/>
            <a:r>
              <a:rPr lang="zh-CN" altLang="en-US" dirty="0" smtClean="0"/>
              <a:t>	在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转换器中，分辨率是衡量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</a:t>
            </a:r>
            <a:r>
              <a:rPr lang="zh-CN" altLang="en-US" b="1" dirty="0" smtClean="0">
                <a:solidFill>
                  <a:srgbClr val="3333CC"/>
                </a:solidFill>
              </a:rPr>
              <a:t>能够分辨出输入模拟量最小变化程度的技术指标</a:t>
            </a:r>
            <a:r>
              <a:rPr lang="zh-CN" altLang="en-US" dirty="0" smtClean="0"/>
              <a:t>。分辨率取决于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FF3300"/>
                </a:solidFill>
              </a:rPr>
              <a:t>转换器的</a:t>
            </a:r>
            <a:r>
              <a:rPr lang="zh-CN" altLang="en-US" b="1" dirty="0" smtClean="0">
                <a:solidFill>
                  <a:srgbClr val="3333CC"/>
                </a:solidFill>
              </a:rPr>
              <a:t>位数</a:t>
            </a:r>
            <a:r>
              <a:rPr lang="zh-CN" altLang="en-US" dirty="0" smtClean="0"/>
              <a:t>，所以习惯上用输出的二进制位数或</a:t>
            </a:r>
            <a:r>
              <a:rPr lang="en-US" altLang="zh-CN" dirty="0" smtClean="0">
                <a:ea typeface="宋体" charset="-122"/>
              </a:rPr>
              <a:t>BCD</a:t>
            </a:r>
            <a:r>
              <a:rPr lang="zh-CN" altLang="en-US" dirty="0" smtClean="0"/>
              <a:t>码位数表示。</a:t>
            </a:r>
            <a:r>
              <a:rPr lang="zh-CN" altLang="en-US" b="1" dirty="0" smtClean="0">
                <a:solidFill>
                  <a:srgbClr val="3333CC"/>
                </a:solidFill>
              </a:rPr>
              <a:t>例如，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AD1674</a:t>
            </a:r>
            <a:r>
              <a:rPr lang="zh-CN" altLang="en-US" dirty="0" smtClean="0"/>
              <a:t>的满量程输入电压为</a:t>
            </a:r>
            <a:r>
              <a:rPr lang="en-US" altLang="zh-CN" dirty="0" smtClean="0">
                <a:ea typeface="宋体" charset="-122"/>
              </a:rPr>
              <a:t>5V</a:t>
            </a:r>
            <a:r>
              <a:rPr lang="zh-CN" altLang="en-US" dirty="0" smtClean="0"/>
              <a:t>，可输出</a:t>
            </a:r>
            <a:r>
              <a:rPr lang="en-US" altLang="zh-CN" dirty="0" smtClean="0">
                <a:ea typeface="宋体" charset="-122"/>
              </a:rPr>
              <a:t>12</a:t>
            </a:r>
            <a:r>
              <a:rPr lang="zh-CN" altLang="en-US" dirty="0" smtClean="0"/>
              <a:t>位二进制数，即用</a:t>
            </a:r>
            <a:r>
              <a:rPr lang="en-US" altLang="zh-CN" dirty="0" smtClean="0">
                <a:ea typeface="宋体" charset="-122"/>
              </a:rPr>
              <a:t>2</a:t>
            </a:r>
            <a:r>
              <a:rPr lang="en-US" altLang="zh-CN" baseline="30000" dirty="0" smtClean="0">
                <a:ea typeface="宋体" charset="-122"/>
              </a:rPr>
              <a:t>12</a:t>
            </a:r>
            <a:r>
              <a:rPr lang="zh-CN" altLang="en-US" dirty="0" smtClean="0"/>
              <a:t>个数进行量化，</a:t>
            </a:r>
          </a:p>
        </p:txBody>
      </p:sp>
    </p:spTree>
    <p:extLst>
      <p:ext uri="{BB962C8B-B14F-4D97-AF65-F5344CB8AC3E}">
        <p14:creationId xmlns:p14="http://schemas.microsoft.com/office/powerpoint/2010/main" val="194016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94A8140-A2E6-4BFF-B545-048CADDEEF5D}" type="slidenum">
              <a:rPr lang="zh-CN" altLang="en-US"/>
              <a:pPr>
                <a:defRPr/>
              </a:pPr>
              <a:t>59</a:t>
            </a:fld>
            <a:endParaRPr lang="en-US" altLang="zh-CN"/>
          </a:p>
        </p:txBody>
      </p:sp>
      <p:sp>
        <p:nvSpPr>
          <p:cNvPr id="87042" name="内容占位符 1"/>
          <p:cNvSpPr>
            <a:spLocks noGrp="1"/>
          </p:cNvSpPr>
          <p:nvPr>
            <p:ph/>
          </p:nvPr>
        </p:nvSpPr>
        <p:spPr>
          <a:xfrm>
            <a:off x="468313" y="692150"/>
            <a:ext cx="8229600" cy="5995988"/>
          </a:xfrm>
        </p:spPr>
        <p:txBody>
          <a:bodyPr/>
          <a:lstStyle/>
          <a:p>
            <a:pPr indent="20638">
              <a:lnSpc>
                <a:spcPct val="130000"/>
              </a:lnSpc>
            </a:pPr>
            <a:r>
              <a:rPr lang="zh-CN" altLang="en-US" smtClean="0"/>
              <a:t>其</a:t>
            </a:r>
            <a:r>
              <a:rPr lang="zh-CN" altLang="en-US" b="1" smtClean="0">
                <a:solidFill>
                  <a:srgbClr val="3333CC"/>
                </a:solidFill>
              </a:rPr>
              <a:t>分辨率</a:t>
            </a:r>
            <a:r>
              <a:rPr lang="zh-CN" altLang="en-US" b="1" smtClean="0">
                <a:solidFill>
                  <a:srgbClr val="FF3300"/>
                </a:solidFill>
              </a:rPr>
              <a:t>为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1LSB</a:t>
            </a:r>
            <a:r>
              <a:rPr lang="zh-CN" altLang="en-US" smtClean="0"/>
              <a:t>，也即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5V/2</a:t>
            </a:r>
            <a:r>
              <a:rPr lang="en-US" altLang="zh-CN" b="1" baseline="30000" smtClean="0">
                <a:solidFill>
                  <a:srgbClr val="3333CC"/>
                </a:solidFill>
                <a:ea typeface="宋体" charset="-122"/>
              </a:rPr>
              <a:t>12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=1.22mV</a:t>
            </a:r>
            <a:r>
              <a:rPr lang="zh-CN" altLang="en-US" smtClean="0"/>
              <a:t>，其</a:t>
            </a:r>
            <a:r>
              <a:rPr lang="zh-CN" altLang="en-US" b="1" smtClean="0">
                <a:solidFill>
                  <a:srgbClr val="3333CC"/>
                </a:solidFill>
              </a:rPr>
              <a:t>分辨率为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12</a:t>
            </a:r>
            <a:r>
              <a:rPr lang="zh-CN" altLang="en-US" b="1" smtClean="0">
                <a:solidFill>
                  <a:srgbClr val="3333CC"/>
                </a:solidFill>
              </a:rPr>
              <a:t>位</a:t>
            </a:r>
            <a:r>
              <a:rPr lang="zh-CN" altLang="en-US" smtClean="0"/>
              <a:t>，或</a:t>
            </a:r>
            <a:r>
              <a:rPr lang="en-US" altLang="zh-CN" smtClean="0">
                <a:ea typeface="宋体" charset="-122"/>
              </a:rPr>
              <a:t>A/D</a:t>
            </a:r>
            <a:r>
              <a:rPr lang="zh-CN" altLang="en-US" smtClean="0"/>
              <a:t>转换器能</a:t>
            </a:r>
            <a:r>
              <a:rPr lang="zh-CN" altLang="en-US" b="1" smtClean="0">
                <a:solidFill>
                  <a:srgbClr val="FF3300"/>
                </a:solidFill>
              </a:rPr>
              <a:t>分辨出输入电压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1.22mV</a:t>
            </a:r>
            <a:r>
              <a:rPr lang="zh-CN" altLang="en-US" smtClean="0"/>
              <a:t>的变化。</a:t>
            </a:r>
          </a:p>
          <a:p>
            <a:pPr indent="20638">
              <a:lnSpc>
                <a:spcPct val="130000"/>
              </a:lnSpc>
            </a:pPr>
            <a:r>
              <a:rPr lang="zh-CN" altLang="en-US" smtClean="0"/>
              <a:t>	又如，双积分型输出</a:t>
            </a:r>
            <a:r>
              <a:rPr lang="en-US" altLang="zh-CN" smtClean="0">
                <a:ea typeface="宋体" charset="-122"/>
              </a:rPr>
              <a:t>BCD </a:t>
            </a:r>
            <a:r>
              <a:rPr lang="zh-CN" altLang="en-US" smtClean="0"/>
              <a:t>码的</a:t>
            </a:r>
            <a:r>
              <a:rPr lang="en-US" altLang="zh-CN" smtClean="0">
                <a:ea typeface="宋体" charset="-122"/>
              </a:rPr>
              <a:t>A/D</a:t>
            </a:r>
            <a:r>
              <a:rPr lang="zh-CN" altLang="en-US" smtClean="0"/>
              <a:t>转换器</a:t>
            </a:r>
            <a:r>
              <a:rPr lang="en-US" altLang="zh-CN" smtClean="0">
                <a:ea typeface="宋体" charset="-122"/>
              </a:rPr>
              <a:t>MC14433</a:t>
            </a:r>
            <a:r>
              <a:rPr lang="zh-CN" altLang="en-US" smtClean="0"/>
              <a:t>，其满量程输入电压为</a:t>
            </a:r>
            <a:r>
              <a:rPr lang="en-US" altLang="zh-CN" smtClean="0">
                <a:ea typeface="宋体" charset="-122"/>
              </a:rPr>
              <a:t>2V</a:t>
            </a:r>
            <a:r>
              <a:rPr lang="zh-CN" altLang="en-US" smtClean="0"/>
              <a:t>，其输出最大的十进制数为</a:t>
            </a:r>
            <a:r>
              <a:rPr lang="en-US" altLang="zh-CN" smtClean="0">
                <a:ea typeface="宋体" charset="-122"/>
              </a:rPr>
              <a:t>1999</a:t>
            </a:r>
            <a:r>
              <a:rPr lang="zh-CN" altLang="en-US" smtClean="0"/>
              <a:t>，分辨率为</a:t>
            </a:r>
            <a:r>
              <a:rPr lang="zh-CN" altLang="en-US" b="1" smtClean="0">
                <a:solidFill>
                  <a:srgbClr val="FF3300"/>
                </a:solidFill>
              </a:rPr>
              <a:t>三位半（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BCD </a:t>
            </a:r>
            <a:r>
              <a:rPr lang="zh-CN" altLang="en-US" b="1" smtClean="0">
                <a:solidFill>
                  <a:srgbClr val="FF3300"/>
                </a:solidFill>
              </a:rPr>
              <a:t>码），</a:t>
            </a:r>
            <a:r>
              <a:rPr lang="zh-CN" altLang="en-US" smtClean="0"/>
              <a:t>如果换算成二进制位数表示，其</a:t>
            </a:r>
            <a:r>
              <a:rPr lang="zh-CN" altLang="en-US" b="1" smtClean="0">
                <a:solidFill>
                  <a:srgbClr val="3333CC"/>
                </a:solidFill>
              </a:rPr>
              <a:t>分辨率约为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11</a:t>
            </a:r>
            <a:r>
              <a:rPr lang="zh-CN" altLang="en-US" b="1" smtClean="0">
                <a:solidFill>
                  <a:srgbClr val="3333CC"/>
                </a:solidFill>
              </a:rPr>
              <a:t>位</a:t>
            </a:r>
            <a:r>
              <a:rPr lang="zh-CN" altLang="en-US" smtClean="0"/>
              <a:t>，因为</a:t>
            </a:r>
            <a:r>
              <a:rPr lang="en-US" altLang="zh-CN" smtClean="0">
                <a:ea typeface="宋体" charset="-122"/>
              </a:rPr>
              <a:t>1999</a:t>
            </a:r>
            <a:r>
              <a:rPr lang="zh-CN" altLang="en-US" smtClean="0"/>
              <a:t>最接近于</a:t>
            </a:r>
            <a:r>
              <a:rPr lang="en-US" altLang="zh-CN" smtClean="0">
                <a:ea typeface="宋体" charset="-122"/>
              </a:rPr>
              <a:t>2</a:t>
            </a:r>
            <a:r>
              <a:rPr lang="en-US" altLang="zh-CN" baseline="30000" smtClean="0">
                <a:ea typeface="宋体" charset="-122"/>
              </a:rPr>
              <a:t>11</a:t>
            </a:r>
            <a:r>
              <a:rPr lang="en-US" altLang="zh-CN" smtClean="0">
                <a:ea typeface="宋体" charset="-122"/>
              </a:rPr>
              <a:t>=2048</a:t>
            </a:r>
            <a:r>
              <a:rPr lang="zh-CN" altLang="en-US" smtClean="0"/>
              <a:t>。</a:t>
            </a:r>
          </a:p>
          <a:p>
            <a:pPr indent="20638">
              <a:lnSpc>
                <a:spcPct val="130000"/>
              </a:lnSpc>
            </a:pPr>
            <a:r>
              <a:rPr lang="zh-CN" altLang="en-US" smtClean="0"/>
              <a:t>	量化过程引起的误差称为</a:t>
            </a:r>
            <a:r>
              <a:rPr lang="zh-CN" altLang="en-US" b="1" smtClean="0">
                <a:solidFill>
                  <a:srgbClr val="3333CC"/>
                </a:solidFill>
              </a:rPr>
              <a:t>量化误差</a:t>
            </a:r>
            <a:r>
              <a:rPr lang="zh-CN" altLang="en-US" smtClean="0"/>
              <a:t>。是由于</a:t>
            </a:r>
            <a:r>
              <a:rPr lang="zh-CN" altLang="en-US" b="1" smtClean="0">
                <a:solidFill>
                  <a:srgbClr val="FF3300"/>
                </a:solidFill>
              </a:rPr>
              <a:t>有限位数字量对模拟量进行量化</a:t>
            </a:r>
            <a:r>
              <a:rPr lang="zh-CN" altLang="en-US" smtClean="0"/>
              <a:t>而引起的误差。理论上规定为一个单位分辨率的</a:t>
            </a:r>
            <a:r>
              <a:rPr lang="en-US" altLang="zh-CN" smtClean="0"/>
              <a:t>-1/2</a:t>
            </a:r>
            <a:r>
              <a:rPr lang="en-US" altLang="zh-CN" smtClean="0">
                <a:ea typeface="宋体" charset="-122"/>
              </a:rPr>
              <a:t> - </a:t>
            </a:r>
            <a:r>
              <a:rPr lang="en-US" altLang="zh-CN" smtClean="0"/>
              <a:t>+1/2LSB</a:t>
            </a:r>
            <a:r>
              <a:rPr lang="en-US" altLang="zh-CN" smtClean="0">
                <a:ea typeface="宋体" charset="-122"/>
              </a:rPr>
              <a:t> </a:t>
            </a:r>
            <a:r>
              <a:rPr lang="zh-CN" altLang="en-US" smtClean="0"/>
              <a:t>，提高</a:t>
            </a:r>
            <a:r>
              <a:rPr lang="en-US" altLang="zh-CN" smtClean="0">
                <a:ea typeface="宋体" charset="-122"/>
              </a:rPr>
              <a:t>A/D</a:t>
            </a:r>
            <a:r>
              <a:rPr lang="zh-CN" altLang="en-US" smtClean="0"/>
              <a:t>位数既可以提高分辨率，又能够减少量化误差。</a:t>
            </a:r>
          </a:p>
          <a:p>
            <a:pPr indent="20638">
              <a:lnSpc>
                <a:spcPct val="130000"/>
              </a:lnSpc>
            </a:pPr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86818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69F85060-726F-456F-BF69-1F50D568EA93}" type="slidenum">
              <a:rPr lang="zh-CN" altLang="en-US"/>
              <a:pPr>
                <a:defRPr/>
              </a:pPr>
              <a:t>60</a:t>
            </a:fld>
            <a:endParaRPr lang="en-US" altLang="zh-CN"/>
          </a:p>
        </p:txBody>
      </p:sp>
      <p:sp>
        <p:nvSpPr>
          <p:cNvPr id="88066" name="内容占位符 1"/>
          <p:cNvSpPr>
            <a:spLocks noGrp="1"/>
          </p:cNvSpPr>
          <p:nvPr>
            <p:ph/>
          </p:nvPr>
        </p:nvSpPr>
        <p:spPr>
          <a:xfrm>
            <a:off x="0" y="659624"/>
            <a:ext cx="9144000" cy="5410200"/>
          </a:xfrm>
        </p:spPr>
        <p:txBody>
          <a:bodyPr/>
          <a:lstStyle/>
          <a:p>
            <a:pPr indent="20638"/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FF3300"/>
                </a:solidFill>
              </a:rPr>
              <a:t>）转换精度</a:t>
            </a:r>
          </a:p>
          <a:p>
            <a:pPr indent="20638"/>
            <a:r>
              <a:rPr lang="en-US" altLang="zh-CN" dirty="0" smtClean="0">
                <a:ea typeface="宋体" charset="-122"/>
              </a:rPr>
              <a:t>	A/D</a:t>
            </a:r>
            <a:r>
              <a:rPr lang="zh-CN" altLang="en-US" dirty="0" smtClean="0"/>
              <a:t>转换器的转换精度定义为一个实际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转换器与一个理想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转换器在量化值上的差值，可用绝对误差或相对误差表示。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03106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78A6D8D-1492-496C-AA26-FE74EA6C2EAB}" type="slidenum">
              <a:rPr lang="zh-CN" altLang="en-US"/>
              <a:pPr>
                <a:defRPr/>
              </a:pPr>
              <a:t>61</a:t>
            </a:fld>
            <a:endParaRPr lang="en-US" altLang="zh-CN"/>
          </a:p>
        </p:txBody>
      </p:sp>
      <p:sp>
        <p:nvSpPr>
          <p:cNvPr id="91138" name="内容占位符 1"/>
          <p:cNvSpPr>
            <a:spLocks noGrp="1"/>
          </p:cNvSpPr>
          <p:nvPr>
            <p:ph/>
          </p:nvPr>
        </p:nvSpPr>
        <p:spPr>
          <a:xfrm>
            <a:off x="0" y="612437"/>
            <a:ext cx="9144000" cy="5410200"/>
          </a:xfrm>
        </p:spPr>
        <p:txBody>
          <a:bodyPr/>
          <a:lstStyle/>
          <a:p>
            <a:pPr marL="0" lvl="0" indent="20638" algn="l">
              <a:spcBef>
                <a:spcPts val="0"/>
              </a:spcBef>
            </a:pPr>
            <a:r>
              <a:rPr lang="en-US" altLang="zh-CN" kern="1200" dirty="0" smtClean="0">
                <a:solidFill>
                  <a:srgbClr val="9900CC"/>
                </a:solidFill>
                <a:ea typeface="宋体"/>
                <a:cs typeface="+mj-cs"/>
              </a:rPr>
              <a:t>        14.2.2  </a:t>
            </a:r>
            <a:r>
              <a:rPr lang="en-US" altLang="zh-CN" kern="1200" dirty="0">
                <a:solidFill>
                  <a:srgbClr val="9900CC"/>
                </a:solidFill>
                <a:ea typeface="宋体"/>
                <a:cs typeface="+mj-cs"/>
              </a:rPr>
              <a:t>AT89S51</a:t>
            </a:r>
            <a:r>
              <a:rPr lang="zh-CN" altLang="en-US" kern="1200" dirty="0">
                <a:solidFill>
                  <a:srgbClr val="9900CC"/>
                </a:solidFill>
                <a:ea typeface="宋体"/>
                <a:cs typeface="+mj-cs"/>
              </a:rPr>
              <a:t>与逐次比较型</a:t>
            </a:r>
            <a:r>
              <a:rPr lang="en-US" altLang="zh-CN" kern="1200" dirty="0">
                <a:solidFill>
                  <a:srgbClr val="9900CC"/>
                </a:solidFill>
                <a:ea typeface="宋体"/>
                <a:cs typeface="+mj-cs"/>
              </a:rPr>
              <a:t>8</a:t>
            </a:r>
            <a:r>
              <a:rPr lang="zh-CN" altLang="en-US" kern="1200" dirty="0">
                <a:solidFill>
                  <a:srgbClr val="9900CC"/>
                </a:solidFill>
                <a:ea typeface="宋体"/>
                <a:cs typeface="+mj-cs"/>
              </a:rPr>
              <a:t>位</a:t>
            </a:r>
            <a:r>
              <a:rPr lang="en-US" altLang="zh-CN" kern="1200" dirty="0">
                <a:solidFill>
                  <a:srgbClr val="9900CC"/>
                </a:solidFill>
                <a:ea typeface="宋体"/>
                <a:cs typeface="+mj-cs"/>
              </a:rPr>
              <a:t>A/D</a:t>
            </a:r>
            <a:r>
              <a:rPr lang="zh-CN" altLang="en-US" kern="1200" dirty="0" smtClean="0">
                <a:solidFill>
                  <a:srgbClr val="9900CC"/>
                </a:solidFill>
                <a:ea typeface="宋体"/>
                <a:cs typeface="+mj-cs"/>
              </a:rPr>
              <a:t>转换器</a:t>
            </a:r>
            <a:endParaRPr lang="en-US" altLang="zh-CN" kern="1200" dirty="0" smtClean="0">
              <a:solidFill>
                <a:srgbClr val="9900CC"/>
              </a:solidFill>
              <a:ea typeface="宋体"/>
              <a:cs typeface="+mj-cs"/>
            </a:endParaRPr>
          </a:p>
          <a:p>
            <a:pPr marL="0" lvl="0" indent="20638" algn="ctr">
              <a:spcBef>
                <a:spcPts val="0"/>
              </a:spcBef>
            </a:pPr>
            <a:r>
              <a:rPr lang="en-US" altLang="zh-CN" kern="1200" dirty="0" smtClean="0">
                <a:solidFill>
                  <a:srgbClr val="9900CC"/>
                </a:solidFill>
                <a:ea typeface="宋体"/>
                <a:cs typeface="+mj-cs"/>
              </a:rPr>
              <a:t>ADC0809</a:t>
            </a:r>
            <a:r>
              <a:rPr lang="zh-CN" altLang="en-US" kern="1200" dirty="0">
                <a:solidFill>
                  <a:srgbClr val="9900CC"/>
                </a:solidFill>
                <a:ea typeface="宋体"/>
                <a:cs typeface="+mj-cs"/>
              </a:rPr>
              <a:t>的</a:t>
            </a:r>
            <a:r>
              <a:rPr lang="zh-CN" altLang="en-US" kern="1200" dirty="0" smtClean="0">
                <a:solidFill>
                  <a:srgbClr val="9900CC"/>
                </a:solidFill>
                <a:ea typeface="宋体"/>
                <a:cs typeface="+mj-cs"/>
              </a:rPr>
              <a:t>接口</a:t>
            </a:r>
            <a:endParaRPr lang="en-US" altLang="zh-CN" dirty="0" smtClean="0">
              <a:solidFill>
                <a:srgbClr val="FF3300"/>
              </a:solidFill>
              <a:ea typeface="宋体" charset="-122"/>
            </a:endParaRPr>
          </a:p>
          <a:p>
            <a:pPr indent="20638"/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ADC0809</a:t>
            </a:r>
            <a:r>
              <a:rPr lang="zh-CN" altLang="en-US" b="1" dirty="0" smtClean="0">
                <a:solidFill>
                  <a:srgbClr val="FF3300"/>
                </a:solidFill>
              </a:rPr>
              <a:t>结构及</a:t>
            </a:r>
            <a:r>
              <a:rPr lang="zh-CN" altLang="en-US" dirty="0" smtClean="0">
                <a:solidFill>
                  <a:srgbClr val="FF3300"/>
                </a:solidFill>
              </a:rPr>
              <a:t>工</a:t>
            </a:r>
            <a:r>
              <a:rPr lang="zh-CN" altLang="en-US" dirty="0">
                <a:solidFill>
                  <a:srgbClr val="FF3300"/>
                </a:solidFill>
              </a:rPr>
              <a:t>作</a:t>
            </a:r>
            <a:r>
              <a:rPr lang="zh-CN" altLang="en-US" b="1" dirty="0" smtClean="0">
                <a:solidFill>
                  <a:srgbClr val="FF3300"/>
                </a:solidFill>
              </a:rPr>
              <a:t>原理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spcBef>
                <a:spcPts val="0"/>
              </a:spcBef>
            </a:pPr>
            <a:r>
              <a:rPr lang="zh-CN" altLang="en-US" dirty="0" smtClean="0"/>
              <a:t>	结构如</a:t>
            </a:r>
            <a:r>
              <a:rPr lang="zh-CN" altLang="en-US" b="1" dirty="0" smtClean="0">
                <a:solidFill>
                  <a:srgbClr val="FF3300"/>
                </a:solidFill>
                <a:hlinkClick r:id="rId2" action="ppaction://hlinksldjump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rId2" action="ppaction://hlinksldjump"/>
              </a:rPr>
              <a:t>14-14</a:t>
            </a:r>
            <a:r>
              <a:rPr lang="zh-CN" altLang="en-US" b="1" dirty="0" smtClean="0">
                <a:solidFill>
                  <a:schemeClr val="tx2"/>
                </a:solidFill>
                <a:ea typeface="宋体" charset="-122"/>
              </a:rPr>
              <a:t>所示</a:t>
            </a:r>
            <a:r>
              <a:rPr lang="zh-CN" altLang="en-US" dirty="0" smtClean="0"/>
              <a:t>。采用逐次比较法完成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转换，单一的</a:t>
            </a:r>
            <a:r>
              <a:rPr lang="en-US" altLang="zh-CN" dirty="0" smtClean="0">
                <a:ea typeface="宋体" charset="-122"/>
              </a:rPr>
              <a:t>+5V</a:t>
            </a:r>
            <a:r>
              <a:rPr lang="zh-CN" altLang="en-US" dirty="0" smtClean="0"/>
              <a:t>电源供电。片内带有锁存功能的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选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模拟开关，由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C</a:t>
            </a:r>
            <a:r>
              <a:rPr lang="zh-CN" altLang="en-US" b="1" dirty="0" smtClean="0">
                <a:solidFill>
                  <a:srgbClr val="3333CC"/>
                </a:solidFill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3333CC"/>
                </a:solidFill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</a:t>
            </a:r>
            <a:r>
              <a:rPr lang="zh-CN" altLang="en-US" b="1" dirty="0" smtClean="0">
                <a:solidFill>
                  <a:srgbClr val="3333CC"/>
                </a:solidFill>
              </a:rPr>
              <a:t>的编码</a:t>
            </a:r>
            <a:r>
              <a:rPr lang="zh-CN" altLang="en-US" dirty="0" smtClean="0"/>
              <a:t>来决定</a:t>
            </a:r>
            <a:r>
              <a:rPr lang="zh-CN" altLang="en-US" b="1" dirty="0" smtClean="0">
                <a:solidFill>
                  <a:srgbClr val="3333CC"/>
                </a:solidFill>
              </a:rPr>
              <a:t>所选的通道</a:t>
            </a:r>
            <a:r>
              <a:rPr lang="zh-CN" altLang="en-US" dirty="0" smtClean="0"/>
              <a:t>。完成一次转换需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100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sym typeface="Symbol" pitchFamily="18" charset="2"/>
              </a:rPr>
              <a:t>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s</a:t>
            </a:r>
            <a:r>
              <a:rPr lang="zh-CN" altLang="en-US" b="1" dirty="0" smtClean="0">
                <a:solidFill>
                  <a:srgbClr val="3333CC"/>
                </a:solidFill>
              </a:rPr>
              <a:t>左右</a:t>
            </a:r>
            <a:r>
              <a:rPr lang="zh-CN" altLang="en-US" dirty="0" smtClean="0"/>
              <a:t>（转换时间与</a:t>
            </a:r>
            <a:r>
              <a:rPr lang="en-US" altLang="zh-CN" dirty="0" smtClean="0">
                <a:ea typeface="宋体" charset="-122"/>
              </a:rPr>
              <a:t>CLK</a:t>
            </a:r>
            <a:r>
              <a:rPr lang="zh-CN" altLang="en-US" dirty="0" smtClean="0"/>
              <a:t>脚的时钟频率有关），具有输出</a:t>
            </a:r>
            <a:r>
              <a:rPr lang="en-US" altLang="zh-CN" dirty="0" smtClean="0">
                <a:ea typeface="宋体" charset="-122"/>
              </a:rPr>
              <a:t>TTL</a:t>
            </a:r>
            <a:r>
              <a:rPr lang="zh-CN" altLang="en-US" dirty="0" smtClean="0"/>
              <a:t>三态锁存缓冲器，可直接连到单片机数据总线上。通过适当的外接电路，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可对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en-US" altLang="zh-CN" dirty="0">
                <a:solidFill>
                  <a:srgbClr val="3333CC"/>
                </a:solidFill>
              </a:rPr>
              <a:t>~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5V</a:t>
            </a:r>
            <a:r>
              <a:rPr lang="zh-CN" altLang="en-US" dirty="0" smtClean="0"/>
              <a:t>的模拟信号进行转换。</a:t>
            </a:r>
          </a:p>
        </p:txBody>
      </p:sp>
    </p:spTree>
    <p:extLst>
      <p:ext uri="{BB962C8B-B14F-4D97-AF65-F5344CB8AC3E}">
        <p14:creationId xmlns:p14="http://schemas.microsoft.com/office/powerpoint/2010/main" val="418577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499EA49F-C1DC-4679-B2E4-A5F5D326BE11}" type="slidenum">
              <a:rPr lang="zh-CN" altLang="en-US"/>
              <a:pPr>
                <a:defRPr/>
              </a:pPr>
              <a:t>62</a:t>
            </a:fld>
            <a:endParaRPr lang="en-US" altLang="zh-CN"/>
          </a:p>
        </p:txBody>
      </p:sp>
      <p:sp>
        <p:nvSpPr>
          <p:cNvPr id="92172" name="Rectangle 12"/>
          <p:cNvSpPr>
            <a:spLocks noChangeArrowheads="1"/>
          </p:cNvSpPr>
          <p:nvPr/>
        </p:nvSpPr>
        <p:spPr bwMode="auto">
          <a:xfrm>
            <a:off x="2771775" y="5708650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000" dirty="0">
                <a:solidFill>
                  <a:srgbClr val="FF3300"/>
                </a:solidFill>
              </a:rPr>
              <a:t>图</a:t>
            </a:r>
            <a:r>
              <a:rPr lang="en-US" altLang="zh-CN" sz="2000" dirty="0" smtClean="0">
                <a:solidFill>
                  <a:srgbClr val="FF3300"/>
                </a:solidFill>
              </a:rPr>
              <a:t>14-14</a:t>
            </a:r>
            <a:r>
              <a:rPr lang="en-US" altLang="zh-CN" sz="2000" dirty="0" smtClean="0"/>
              <a:t>  </a:t>
            </a:r>
            <a:r>
              <a:rPr lang="en-US" altLang="zh-CN" sz="2000" dirty="0">
                <a:solidFill>
                  <a:srgbClr val="3333CC"/>
                </a:solidFill>
              </a:rPr>
              <a:t>ADC0809</a:t>
            </a:r>
            <a:r>
              <a:rPr lang="zh-CN" altLang="en-US" sz="2000" dirty="0">
                <a:solidFill>
                  <a:srgbClr val="3333CC"/>
                </a:solidFill>
              </a:rPr>
              <a:t>结构框图</a:t>
            </a:r>
          </a:p>
        </p:txBody>
      </p:sp>
      <p:pic>
        <p:nvPicPr>
          <p:cNvPr id="92173" name="Picture 13" descr="11-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765175"/>
            <a:ext cx="6840537" cy="46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11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61ED0D2B-7442-4753-A266-A1F15105C2E5}" type="slidenum">
              <a:rPr lang="zh-CN" altLang="en-US"/>
              <a:pPr>
                <a:defRPr/>
              </a:pPr>
              <a:t>63</a:t>
            </a:fld>
            <a:endParaRPr lang="en-US" altLang="zh-CN"/>
          </a:p>
        </p:txBody>
      </p:sp>
      <p:sp>
        <p:nvSpPr>
          <p:cNvPr id="90114" name="内容占位符 1"/>
          <p:cNvSpPr>
            <a:spLocks noGrp="1"/>
          </p:cNvSpPr>
          <p:nvPr>
            <p:ph/>
          </p:nvPr>
        </p:nvSpPr>
        <p:spPr>
          <a:xfrm>
            <a:off x="0" y="591530"/>
            <a:ext cx="8229600" cy="5410200"/>
          </a:xfrm>
        </p:spPr>
        <p:txBody>
          <a:bodyPr/>
          <a:lstStyle/>
          <a:p>
            <a:pPr marL="0" indent="0"/>
            <a:r>
              <a:rPr lang="en-US" altLang="zh-CN" dirty="0" smtClean="0">
                <a:solidFill>
                  <a:srgbClr val="FF3300"/>
                </a:solidFill>
              </a:rPr>
              <a:t>        2</a:t>
            </a:r>
            <a:r>
              <a:rPr lang="zh-CN" altLang="en-US" dirty="0" smtClean="0">
                <a:solidFill>
                  <a:srgbClr val="FF3300"/>
                </a:solidFill>
              </a:rPr>
              <a:t>．</a:t>
            </a:r>
            <a:r>
              <a:rPr lang="en-US" altLang="zh-CN" dirty="0">
                <a:solidFill>
                  <a:srgbClr val="FF3300"/>
                </a:solidFill>
              </a:rPr>
              <a:t>ADC0809</a:t>
            </a:r>
            <a:r>
              <a:rPr lang="zh-CN" altLang="en-US" dirty="0">
                <a:solidFill>
                  <a:srgbClr val="FF3300"/>
                </a:solidFill>
              </a:rPr>
              <a:t>引脚及功能</a:t>
            </a:r>
          </a:p>
          <a:p>
            <a:pPr marL="0" indent="0"/>
            <a:r>
              <a:rPr lang="zh-CN" altLang="en-US" dirty="0" smtClean="0"/>
              <a:t>        逐次</a:t>
            </a:r>
            <a:r>
              <a:rPr lang="zh-CN" altLang="en-US" dirty="0"/>
              <a:t>比较型</a:t>
            </a:r>
            <a:r>
              <a:rPr lang="en-US" altLang="zh-CN" dirty="0"/>
              <a:t>8</a:t>
            </a:r>
            <a:r>
              <a:rPr lang="zh-CN" altLang="en-US" dirty="0"/>
              <a:t>路模拟输入、</a:t>
            </a:r>
            <a:r>
              <a:rPr lang="en-US" altLang="zh-CN" dirty="0"/>
              <a:t>8</a:t>
            </a:r>
            <a:r>
              <a:rPr lang="zh-CN" altLang="en-US" dirty="0"/>
              <a:t>位数字量输出的</a:t>
            </a:r>
            <a:r>
              <a:rPr lang="en-US" altLang="zh-CN" dirty="0"/>
              <a:t>A/D</a:t>
            </a:r>
            <a:r>
              <a:rPr lang="zh-CN" altLang="en-US" dirty="0"/>
              <a:t>转换器，其引脚如图</a:t>
            </a:r>
            <a:r>
              <a:rPr lang="en-US" altLang="zh-CN" dirty="0"/>
              <a:t>11-18</a:t>
            </a:r>
            <a:r>
              <a:rPr lang="zh-CN" altLang="en-US" dirty="0"/>
              <a:t>所示</a:t>
            </a:r>
            <a:r>
              <a:rPr lang="zh-CN" altLang="en-US" dirty="0" smtClean="0"/>
              <a:t>。</a:t>
            </a:r>
            <a:r>
              <a:rPr lang="zh-CN" altLang="en-US" b="1" dirty="0" smtClean="0"/>
              <a:t>共</a:t>
            </a:r>
            <a:r>
              <a:rPr lang="en-US" altLang="zh-CN" b="1" dirty="0" smtClean="0">
                <a:ea typeface="宋体" charset="-122"/>
              </a:rPr>
              <a:t>28</a:t>
            </a:r>
            <a:r>
              <a:rPr lang="zh-CN" altLang="en-US" b="1" dirty="0" smtClean="0"/>
              <a:t>引脚，双列直插式封装</a:t>
            </a:r>
            <a:r>
              <a:rPr lang="zh-CN" altLang="en-US" dirty="0" smtClean="0"/>
              <a:t>。引脚功能如下：</a:t>
            </a:r>
          </a:p>
          <a:p>
            <a:pPr marL="0" indent="0"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IN0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IN7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路模拟信号输入端。</a:t>
            </a:r>
          </a:p>
          <a:p>
            <a:pPr marL="0" indent="0"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D0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D7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转换完毕的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位数字量输出端。</a:t>
            </a:r>
          </a:p>
          <a:p>
            <a:pPr marL="0" indent="0"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A</a:t>
            </a:r>
            <a:r>
              <a:rPr lang="zh-CN" altLang="en-US" b="1" dirty="0" smtClean="0">
                <a:solidFill>
                  <a:srgbClr val="3333CC"/>
                </a:solidFill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3333CC"/>
                </a:solidFill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C</a:t>
            </a:r>
            <a:r>
              <a:rPr lang="zh-CN" altLang="en-US" b="1" dirty="0" smtClean="0">
                <a:solidFill>
                  <a:srgbClr val="3333CC"/>
                </a:solidFill>
              </a:rPr>
              <a:t>与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ALE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控制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路模拟输入通道的切换。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B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C</a:t>
            </a:r>
            <a:r>
              <a:rPr lang="zh-CN" altLang="en-US" dirty="0" smtClean="0"/>
              <a:t>分别与单片机的三条地址线相连，</a:t>
            </a:r>
            <a:r>
              <a:rPr lang="zh-CN" altLang="en-US" b="1" dirty="0" smtClean="0">
                <a:solidFill>
                  <a:srgbClr val="FF3300"/>
                </a:solidFill>
              </a:rPr>
              <a:t>三位编码对应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FF3300"/>
                </a:solidFill>
              </a:rPr>
              <a:t>个通道地址端口</a:t>
            </a:r>
            <a:r>
              <a:rPr lang="zh-CN" altLang="en-US" dirty="0" smtClean="0"/>
              <a:t>。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C</a:t>
            </a:r>
            <a:r>
              <a:rPr lang="zh-CN" altLang="en-US" b="1" dirty="0" smtClean="0">
                <a:solidFill>
                  <a:srgbClr val="3333CC"/>
                </a:solidFill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3333CC"/>
                </a:solidFill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 = 000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111</a:t>
            </a:r>
            <a:r>
              <a:rPr lang="zh-CN" altLang="en-US" dirty="0" smtClean="0"/>
              <a:t>分别对应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IN0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IN7</a:t>
            </a:r>
            <a:r>
              <a:rPr lang="zh-CN" altLang="en-US" dirty="0" smtClean="0"/>
              <a:t>通道的地址。</a:t>
            </a:r>
          </a:p>
        </p:txBody>
      </p:sp>
    </p:spTree>
    <p:extLst>
      <p:ext uri="{BB962C8B-B14F-4D97-AF65-F5344CB8AC3E}">
        <p14:creationId xmlns:p14="http://schemas.microsoft.com/office/powerpoint/2010/main" val="421118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3039231B-CA78-4268-AEA6-BF8B689F890B}" type="slidenum">
              <a:rPr lang="zh-CN" altLang="en-US"/>
              <a:pPr>
                <a:defRPr/>
              </a:pPr>
              <a:t>64</a:t>
            </a:fld>
            <a:endParaRPr lang="en-US" altLang="zh-CN"/>
          </a:p>
        </p:txBody>
      </p:sp>
      <p:sp>
        <p:nvSpPr>
          <p:cNvPr id="89100" name="Rectangle 12"/>
          <p:cNvSpPr>
            <a:spLocks noChangeArrowheads="1"/>
          </p:cNvSpPr>
          <p:nvPr/>
        </p:nvSpPr>
        <p:spPr bwMode="auto">
          <a:xfrm>
            <a:off x="2841402" y="5909148"/>
            <a:ext cx="34342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000" dirty="0">
                <a:solidFill>
                  <a:srgbClr val="FF3300"/>
                </a:solidFill>
              </a:rPr>
              <a:t>图</a:t>
            </a:r>
            <a:r>
              <a:rPr lang="en-US" altLang="zh-CN" sz="2000" dirty="0" smtClean="0">
                <a:solidFill>
                  <a:srgbClr val="FF3300"/>
                </a:solidFill>
              </a:rPr>
              <a:t>14-15</a:t>
            </a:r>
            <a:r>
              <a:rPr lang="en-US" altLang="zh-CN" sz="2000" dirty="0" smtClean="0"/>
              <a:t>  </a:t>
            </a:r>
            <a:r>
              <a:rPr lang="en-US" altLang="zh-CN" sz="2000" dirty="0">
                <a:solidFill>
                  <a:srgbClr val="3333CC"/>
                </a:solidFill>
              </a:rPr>
              <a:t>ADC0809</a:t>
            </a:r>
            <a:r>
              <a:rPr lang="zh-CN" altLang="en-US" sz="2000" dirty="0">
                <a:solidFill>
                  <a:srgbClr val="3333CC"/>
                </a:solidFill>
              </a:rPr>
              <a:t>的引脚图 </a:t>
            </a:r>
          </a:p>
        </p:txBody>
      </p:sp>
      <p:pic>
        <p:nvPicPr>
          <p:cNvPr id="89101" name="Picture 13" descr="11-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402" y="2456243"/>
            <a:ext cx="3394429" cy="355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-8802" y="566678"/>
            <a:ext cx="91528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OE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START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CLK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：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OE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为输出允许端，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START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为启动信号输入端，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CLK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为时钟信号输入端。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i="1" kern="0" dirty="0">
                <a:solidFill>
                  <a:srgbClr val="3333CC"/>
                </a:solidFill>
                <a:latin typeface="Arial"/>
                <a:ea typeface="宋体" charset="-122"/>
              </a:rPr>
              <a:t>V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宋体" charset="-122"/>
              </a:rPr>
              <a:t>R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+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）、</a:t>
            </a:r>
            <a:r>
              <a:rPr lang="en-US" altLang="zh-CN" sz="2400" b="1" i="1" kern="0" dirty="0">
                <a:solidFill>
                  <a:srgbClr val="3333CC"/>
                </a:solidFill>
                <a:latin typeface="Arial"/>
                <a:ea typeface="宋体" charset="-122"/>
              </a:rPr>
              <a:t>V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宋体" charset="-122"/>
              </a:rPr>
              <a:t>R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（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−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）：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基准电压输入端。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342039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84681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．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ADC0809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的时序图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ADC0809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的时序图如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  <a:hlinkClick r:id="" action="ppaction://hlinkshowjump?jump=nextslide"/>
              </a:rPr>
              <a:t>图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  <a:hlinkClick r:id="" action="ppaction://hlinkshowjump?jump=nextslide"/>
              </a:rPr>
              <a:t>14-16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所示。从时序图可以看出，通道地址由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C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B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送入，在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ALE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上升沿，经锁存和译码选通一路模拟量。在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START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信号的下降沿，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A/D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转换器开始转换，但是约需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10µs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EOC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才变为低电平，指示转换正在进行中。当转换结束时，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EOC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信号再变为高电平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OE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信号为低电平时，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D7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～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引脚对外呈高阻态。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OE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端的电平由低变高，打开三态输出锁存器，转换结果的数字量出现在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D7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～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D0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引脚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238782042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66</a:t>
            </a:fld>
            <a:endParaRPr lang="en-US" altLang="zh-CN" dirty="0"/>
          </a:p>
        </p:txBody>
      </p:sp>
      <p:pic>
        <p:nvPicPr>
          <p:cNvPr id="2877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0023" y="914400"/>
            <a:ext cx="6532123" cy="4277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3133113" y="5676249"/>
            <a:ext cx="2877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14-16  ADC0809 </a:t>
            </a:r>
            <a:r>
              <a:rPr lang="zh-CN" altLang="en-US" dirty="0"/>
              <a:t>时序图</a:t>
            </a:r>
          </a:p>
        </p:txBody>
      </p:sp>
    </p:spTree>
    <p:extLst>
      <p:ext uri="{BB962C8B-B14F-4D97-AF65-F5344CB8AC3E}">
        <p14:creationId xmlns:p14="http://schemas.microsoft.com/office/powerpoint/2010/main" val="253231844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52225"/>
            <a:ext cx="914400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2400" b="1" kern="1050" dirty="0" smtClean="0">
                <a:latin typeface="Arial"/>
                <a:ea typeface="黑体"/>
                <a:cs typeface="Times New Roman"/>
              </a:rPr>
              <a:t>        </a:t>
            </a:r>
            <a:r>
              <a:rPr lang="en-US" altLang="zh-CN" sz="2400" b="1" kern="1050" dirty="0" smtClean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4</a:t>
            </a:r>
            <a:r>
              <a:rPr lang="zh-CN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．</a:t>
            </a:r>
            <a:r>
              <a:rPr lang="en-US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ADC0809</a:t>
            </a:r>
            <a:r>
              <a:rPr lang="zh-CN" altLang="zh-CN" sz="2400" b="1" kern="1050" dirty="0">
                <a:solidFill>
                  <a:schemeClr val="accent2"/>
                </a:solidFill>
                <a:latin typeface="Arial"/>
                <a:ea typeface="黑体"/>
                <a:cs typeface="Times New Roman"/>
              </a:rPr>
              <a:t>的主要技术指标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1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）分辨率：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8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位。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2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）不可调误差：≤±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1LSB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3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）转换时间：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100µs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（时钟频率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640kHz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时）。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4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）温度范围：</a:t>
            </a:r>
            <a:r>
              <a:rPr lang="en-US" altLang="zh-CN" sz="2400" b="1" kern="1000" dirty="0">
                <a:solidFill>
                  <a:schemeClr val="accent2"/>
                </a:solidFill>
                <a:latin typeface="Symbol"/>
                <a:ea typeface="宋体"/>
              </a:rPr>
              <a:t>-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40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℃～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+85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℃。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5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）功耗：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15mW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6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）单一电源：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+5V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  <a:endParaRPr lang="zh-CN" altLang="zh-CN" sz="2400" b="1" kern="1000" dirty="0">
              <a:solidFill>
                <a:schemeClr val="accent2"/>
              </a:solidFill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2322343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0709320-4694-4C43-A219-647F358878B2}" type="slidenum">
              <a:rPr lang="zh-CN" altLang="en-US"/>
              <a:pPr>
                <a:defRPr/>
              </a:pPr>
              <a:t>68</a:t>
            </a:fld>
            <a:endParaRPr lang="en-US" altLang="zh-CN"/>
          </a:p>
        </p:txBody>
      </p:sp>
      <p:sp>
        <p:nvSpPr>
          <p:cNvPr id="93186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5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AT89S51</a:t>
            </a:r>
            <a:r>
              <a:rPr lang="zh-CN" altLang="en-US" b="1" dirty="0" smtClean="0">
                <a:solidFill>
                  <a:srgbClr val="FF3300"/>
                </a:solidFill>
              </a:rPr>
              <a:t>单片机与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ADC0809</a:t>
            </a:r>
            <a:r>
              <a:rPr lang="zh-CN" altLang="en-US" b="1" dirty="0" smtClean="0">
                <a:solidFill>
                  <a:srgbClr val="FF3300"/>
                </a:solidFill>
              </a:rPr>
              <a:t>的接口</a:t>
            </a:r>
          </a:p>
          <a:p>
            <a:pPr indent="20638"/>
            <a:r>
              <a:rPr lang="zh-CN" altLang="en-US" dirty="0" smtClean="0"/>
              <a:t>	先了解单片机</a:t>
            </a:r>
            <a:r>
              <a:rPr lang="zh-CN" altLang="en-US" b="1" dirty="0" smtClean="0">
                <a:solidFill>
                  <a:srgbClr val="3333CC"/>
                </a:solidFill>
              </a:rPr>
              <a:t>如何控制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ADC</a:t>
            </a:r>
            <a:r>
              <a:rPr lang="zh-CN" altLang="en-US" b="1" dirty="0" smtClean="0">
                <a:solidFill>
                  <a:srgbClr val="3333CC"/>
                </a:solidFill>
              </a:rPr>
              <a:t>开始转换</a:t>
            </a:r>
            <a:r>
              <a:rPr lang="zh-CN" altLang="en-US" dirty="0" smtClean="0"/>
              <a:t>，</a:t>
            </a:r>
            <a:r>
              <a:rPr lang="zh-CN" altLang="en-US" b="1" dirty="0" smtClean="0">
                <a:solidFill>
                  <a:srgbClr val="3333CC"/>
                </a:solidFill>
              </a:rPr>
              <a:t>如何得知转换结束</a:t>
            </a:r>
            <a:r>
              <a:rPr lang="zh-CN" altLang="en-US" dirty="0" smtClean="0"/>
              <a:t>以及</a:t>
            </a:r>
            <a:r>
              <a:rPr lang="zh-CN" altLang="en-US" b="1" dirty="0" smtClean="0">
                <a:solidFill>
                  <a:srgbClr val="3333CC"/>
                </a:solidFill>
              </a:rPr>
              <a:t>如何读入转换结果</a:t>
            </a:r>
            <a:r>
              <a:rPr lang="zh-CN" altLang="en-US" dirty="0" smtClean="0"/>
              <a:t>的问题。</a:t>
            </a:r>
          </a:p>
          <a:p>
            <a:pPr indent="20638" fontAlgn="ctr"/>
            <a:r>
              <a:rPr lang="zh-CN" altLang="en-US" dirty="0" smtClean="0"/>
              <a:t>	控制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过程如下：</a:t>
            </a:r>
            <a:r>
              <a:rPr lang="zh-CN" altLang="en-US" b="1" dirty="0" smtClean="0">
                <a:solidFill>
                  <a:srgbClr val="3333CC"/>
                </a:solidFill>
              </a:rPr>
              <a:t>先用指令选择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ADC0809</a:t>
            </a:r>
            <a:r>
              <a:rPr lang="zh-CN" altLang="en-US" b="1" dirty="0" smtClean="0">
                <a:solidFill>
                  <a:srgbClr val="3333CC"/>
                </a:solidFill>
              </a:rPr>
              <a:t>的一个模拟输入通道</a:t>
            </a:r>
            <a:r>
              <a:rPr lang="zh-CN" altLang="en-US" dirty="0" smtClean="0"/>
              <a:t>，当执行</a:t>
            </a:r>
            <a:r>
              <a:rPr lang="zh-CN" altLang="en-US" b="1" dirty="0" smtClean="0">
                <a:solidFill>
                  <a:srgbClr val="FF3300"/>
                </a:solidFill>
              </a:rPr>
              <a:t>“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MOVX  @DPTR</a:t>
            </a:r>
            <a:r>
              <a:rPr lang="zh-CN" altLang="en-US" b="1" dirty="0" smtClean="0">
                <a:solidFill>
                  <a:srgbClr val="FF3300"/>
                </a:solidFill>
              </a:rPr>
              <a:t>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</a:t>
            </a:r>
            <a:r>
              <a:rPr lang="zh-CN" altLang="en-US" b="1" dirty="0" smtClean="0">
                <a:solidFill>
                  <a:srgbClr val="FF3300"/>
                </a:solidFill>
              </a:rPr>
              <a:t>”</a:t>
            </a:r>
            <a:r>
              <a:rPr lang="zh-CN" altLang="en-US" dirty="0" smtClean="0"/>
              <a:t>时，单片机的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     </a:t>
            </a:r>
            <a:r>
              <a:rPr lang="zh-CN" altLang="en-US" b="1" dirty="0" smtClean="0">
                <a:solidFill>
                  <a:srgbClr val="FF3300"/>
                </a:solidFill>
              </a:rPr>
              <a:t>信号有效</a:t>
            </a:r>
            <a:r>
              <a:rPr lang="zh-CN" altLang="en-US" dirty="0" smtClean="0"/>
              <a:t>，从而产生一个</a:t>
            </a:r>
            <a:r>
              <a:rPr lang="zh-CN" altLang="en-US" b="1" dirty="0" smtClean="0">
                <a:solidFill>
                  <a:srgbClr val="3333CC"/>
                </a:solidFill>
              </a:rPr>
              <a:t>启动脉冲</a:t>
            </a:r>
            <a:r>
              <a:rPr lang="zh-CN" altLang="en-US" dirty="0" smtClean="0"/>
              <a:t>。信号给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START</a:t>
            </a:r>
            <a:r>
              <a:rPr lang="zh-CN" altLang="en-US" dirty="0" smtClean="0"/>
              <a:t>脚，开始</a:t>
            </a:r>
            <a:r>
              <a:rPr lang="zh-CN" altLang="en-US" b="1" dirty="0" smtClean="0">
                <a:solidFill>
                  <a:srgbClr val="3333CC"/>
                </a:solidFill>
              </a:rPr>
              <a:t>对选中通道转换</a:t>
            </a:r>
            <a:r>
              <a:rPr lang="zh-CN" altLang="en-US" dirty="0" smtClean="0"/>
              <a:t>。当</a:t>
            </a:r>
            <a:r>
              <a:rPr lang="zh-CN" altLang="en-US" b="1" dirty="0" smtClean="0">
                <a:solidFill>
                  <a:srgbClr val="3333CC"/>
                </a:solidFill>
              </a:rPr>
              <a:t>转换结束后</a:t>
            </a:r>
            <a:r>
              <a:rPr lang="zh-CN" altLang="en-US" dirty="0" smtClean="0"/>
              <a:t>，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发出</a:t>
            </a:r>
            <a:r>
              <a:rPr lang="zh-CN" altLang="en-US" b="1" dirty="0" smtClean="0">
                <a:solidFill>
                  <a:srgbClr val="3333CC"/>
                </a:solidFill>
              </a:rPr>
              <a:t>转换结束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EOC</a:t>
            </a:r>
            <a:r>
              <a:rPr lang="zh-CN" altLang="en-US" b="1" dirty="0" smtClean="0">
                <a:solidFill>
                  <a:srgbClr val="3333CC"/>
                </a:solidFill>
              </a:rPr>
              <a:t>（高电平）信号</a:t>
            </a:r>
            <a:r>
              <a:rPr lang="zh-CN" altLang="en-US" dirty="0" smtClean="0"/>
              <a:t>，该信号可供单片机查询，也可反相后作为向单片机发出的中断请求信号。</a:t>
            </a:r>
          </a:p>
        </p:txBody>
      </p:sp>
      <p:graphicFrame>
        <p:nvGraphicFramePr>
          <p:cNvPr id="9319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3720080"/>
              </p:ext>
            </p:extLst>
          </p:nvPr>
        </p:nvGraphicFramePr>
        <p:xfrm>
          <a:off x="2268097" y="3564951"/>
          <a:ext cx="576263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599" name="Equation" r:id="rId3" imgW="279360" imgH="190440" progId="Equation.DSMT4">
                  <p:embed/>
                </p:oleObj>
              </mc:Choice>
              <mc:Fallback>
                <p:oleObj name="Equation" r:id="rId3" imgW="27936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8097" y="3564951"/>
                        <a:ext cx="576263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630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7B6E61B-C76E-485D-A098-48A978BCE10C}" type="slidenum">
              <a:rPr lang="zh-CN" altLang="en-US"/>
              <a:pPr>
                <a:defRPr/>
              </a:pPr>
              <a:t>69</a:t>
            </a:fld>
            <a:endParaRPr lang="en-US" altLang="zh-CN"/>
          </a:p>
        </p:txBody>
      </p:sp>
      <p:sp>
        <p:nvSpPr>
          <p:cNvPr id="9421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zh-CN" altLang="en-US" smtClean="0"/>
              <a:t>	当</a:t>
            </a:r>
            <a:r>
              <a:rPr lang="zh-CN" altLang="en-US" b="1" smtClean="0">
                <a:solidFill>
                  <a:srgbClr val="FF3300"/>
                </a:solidFill>
              </a:rPr>
              <a:t>执行指令“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MOVX  A</a:t>
            </a:r>
            <a:r>
              <a:rPr lang="zh-CN" altLang="en-US" b="1" smtClean="0">
                <a:solidFill>
                  <a:srgbClr val="FF3300"/>
                </a:solidFill>
              </a:rPr>
              <a:t>，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@DPTR</a:t>
            </a:r>
            <a:r>
              <a:rPr lang="zh-CN" altLang="en-US" smtClean="0"/>
              <a:t>”时，单片机发出读控制</a:t>
            </a:r>
            <a:r>
              <a:rPr lang="en-US" altLang="zh-CN" b="1" smtClean="0">
                <a:solidFill>
                  <a:srgbClr val="3333CC"/>
                </a:solidFill>
              </a:rPr>
              <a:t>       </a:t>
            </a:r>
            <a:r>
              <a:rPr lang="en-US" altLang="zh-CN" smtClean="0">
                <a:ea typeface="宋体" charset="-122"/>
              </a:rPr>
              <a:t> </a:t>
            </a:r>
            <a:r>
              <a:rPr lang="zh-CN" altLang="en-US" smtClean="0"/>
              <a:t>信号，通过逻辑电路控制</a:t>
            </a:r>
            <a:r>
              <a:rPr lang="en-US" altLang="zh-CN" smtClean="0">
                <a:ea typeface="宋体" charset="-122"/>
              </a:rPr>
              <a:t>OE</a:t>
            </a:r>
            <a:r>
              <a:rPr lang="zh-CN" altLang="en-US" smtClean="0"/>
              <a:t>端为高电平，把</a:t>
            </a:r>
            <a:r>
              <a:rPr lang="zh-CN" altLang="en-US" b="1" smtClean="0">
                <a:solidFill>
                  <a:srgbClr val="3333CC"/>
                </a:solidFill>
              </a:rPr>
              <a:t>转换完毕的数字量读入到单片机的累加器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A</a:t>
            </a:r>
            <a:r>
              <a:rPr lang="zh-CN" altLang="en-US" b="1" smtClean="0">
                <a:solidFill>
                  <a:srgbClr val="3333CC"/>
                </a:solidFill>
              </a:rPr>
              <a:t>中。</a:t>
            </a:r>
            <a:endParaRPr lang="en-US" altLang="zh-CN" b="1" smtClean="0">
              <a:solidFill>
                <a:srgbClr val="3333CC"/>
              </a:solidFill>
            </a:endParaRPr>
          </a:p>
          <a:p>
            <a:pPr indent="20638"/>
            <a:r>
              <a:rPr lang="zh-CN" altLang="en-US" smtClean="0"/>
              <a:t>	单片机读取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的转换结果时，可采用</a:t>
            </a:r>
            <a:r>
              <a:rPr lang="zh-CN" altLang="en-US" b="1" smtClean="0">
                <a:solidFill>
                  <a:srgbClr val="3333CC"/>
                </a:solidFill>
              </a:rPr>
              <a:t>查询</a:t>
            </a:r>
            <a:r>
              <a:rPr lang="zh-CN" altLang="en-US" smtClean="0"/>
              <a:t>和</a:t>
            </a:r>
            <a:r>
              <a:rPr lang="zh-CN" altLang="en-US" b="1" smtClean="0">
                <a:solidFill>
                  <a:srgbClr val="3333CC"/>
                </a:solidFill>
              </a:rPr>
              <a:t>中断控制</a:t>
            </a:r>
            <a:r>
              <a:rPr lang="zh-CN" altLang="en-US" smtClean="0"/>
              <a:t>两种方式。</a:t>
            </a:r>
          </a:p>
          <a:p>
            <a:pPr indent="20638"/>
            <a:r>
              <a:rPr lang="zh-CN" altLang="en-US" b="1" smtClean="0">
                <a:solidFill>
                  <a:srgbClr val="FF3300"/>
                </a:solidFill>
              </a:rPr>
              <a:t>	查询方式</a:t>
            </a:r>
            <a:r>
              <a:rPr lang="zh-CN" altLang="en-US" smtClean="0"/>
              <a:t>是在单片机把启动信号送到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之后，执行其他程序，同时对</a:t>
            </a:r>
            <a:r>
              <a:rPr lang="en-US" altLang="zh-CN" smtClean="0">
                <a:ea typeface="宋体" charset="-122"/>
              </a:rPr>
              <a:t>ADC0809</a:t>
            </a:r>
            <a:r>
              <a:rPr lang="zh-CN" altLang="en-US" smtClean="0"/>
              <a:t>的</a:t>
            </a:r>
            <a:r>
              <a:rPr lang="en-US" altLang="zh-CN" smtClean="0">
                <a:ea typeface="宋体" charset="-122"/>
              </a:rPr>
              <a:t>EOC</a:t>
            </a:r>
            <a:r>
              <a:rPr lang="zh-CN" altLang="en-US" smtClean="0"/>
              <a:t>脚不断进行检测，以查询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变换是否已经结束，如查询到变换已经结束，则读入转换完毕的数据。</a:t>
            </a:r>
          </a:p>
          <a:p>
            <a:pPr indent="20638"/>
            <a:endParaRPr lang="zh-CN" altLang="en-US" smtClean="0"/>
          </a:p>
        </p:txBody>
      </p:sp>
      <p:graphicFrame>
        <p:nvGraphicFramePr>
          <p:cNvPr id="942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5142612"/>
              </p:ext>
            </p:extLst>
          </p:nvPr>
        </p:nvGraphicFramePr>
        <p:xfrm>
          <a:off x="1921414" y="1120370"/>
          <a:ext cx="57626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22" name="Equation" r:id="rId3" imgW="253800" imgH="190440" progId="Equation.DSMT4">
                  <p:embed/>
                </p:oleObj>
              </mc:Choice>
              <mc:Fallback>
                <p:oleObj name="Equation" r:id="rId3" imgW="25380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1414" y="1120370"/>
                        <a:ext cx="576263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577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56C4FF5-D96F-40F3-BE6F-63BF208CD699}" type="slidenum">
              <a:rPr lang="zh-CN" altLang="en-US"/>
              <a:pPr>
                <a:defRPr/>
              </a:pPr>
              <a:t>70</a:t>
            </a:fld>
            <a:endParaRPr lang="en-US" altLang="zh-CN"/>
          </a:p>
        </p:txBody>
      </p:sp>
      <p:sp>
        <p:nvSpPr>
          <p:cNvPr id="95234" name="内容占位符 1"/>
          <p:cNvSpPr>
            <a:spLocks noGrp="1"/>
          </p:cNvSpPr>
          <p:nvPr>
            <p:ph/>
          </p:nvPr>
        </p:nvSpPr>
        <p:spPr>
          <a:xfrm>
            <a:off x="468313" y="765175"/>
            <a:ext cx="8229600" cy="5410200"/>
          </a:xfrm>
        </p:spPr>
        <p:txBody>
          <a:bodyPr/>
          <a:lstStyle/>
          <a:p>
            <a:pPr indent="20638"/>
            <a:r>
              <a:rPr lang="zh-CN" altLang="en-US" b="1" dirty="0" smtClean="0">
                <a:solidFill>
                  <a:srgbClr val="FF3300"/>
                </a:solidFill>
              </a:rPr>
              <a:t>	中断控制方式</a:t>
            </a:r>
            <a:r>
              <a:rPr lang="zh-CN" altLang="en-US" dirty="0" smtClean="0"/>
              <a:t>是在启动信号送到</a:t>
            </a:r>
            <a:r>
              <a:rPr lang="en-US" altLang="zh-CN" dirty="0" smtClean="0">
                <a:ea typeface="宋体" charset="-122"/>
              </a:rPr>
              <a:t>ADC</a:t>
            </a:r>
            <a:r>
              <a:rPr lang="zh-CN" altLang="en-US" dirty="0" smtClean="0"/>
              <a:t>之后，单片机执行其他程序。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转换结束并向单片机发出中断请求信号时，单片机响应此中断请求，进入中断服务程序，读入转换完毕的数据。</a:t>
            </a:r>
          </a:p>
          <a:p>
            <a:pPr indent="20638"/>
            <a:r>
              <a:rPr lang="zh-CN" altLang="en-US" dirty="0" smtClean="0"/>
              <a:t>	中断控制方式效率高，所以特别适合于转换时间较长的</a:t>
            </a:r>
            <a:r>
              <a:rPr lang="en-US" altLang="zh-CN" dirty="0" smtClean="0">
                <a:ea typeface="宋体" charset="-122"/>
              </a:rPr>
              <a:t>ADC</a:t>
            </a:r>
            <a:r>
              <a:rPr lang="zh-CN" altLang="en-US" dirty="0" smtClean="0"/>
              <a:t>。</a:t>
            </a:r>
          </a:p>
          <a:p>
            <a:pPr indent="20638"/>
            <a:r>
              <a:rPr lang="zh-CN" altLang="en-US" b="1" dirty="0" smtClean="0">
                <a:solidFill>
                  <a:srgbClr val="3333CC"/>
                </a:solidFill>
              </a:rPr>
              <a:t>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）查询方式</a:t>
            </a:r>
          </a:p>
          <a:p>
            <a:pPr indent="20638"/>
            <a:r>
              <a:rPr lang="en-US" altLang="zh-CN" dirty="0" smtClean="0">
                <a:ea typeface="宋体" charset="-122"/>
              </a:rPr>
              <a:t>	ADC0809</a:t>
            </a:r>
            <a:r>
              <a:rPr lang="zh-CN" altLang="en-US" dirty="0" smtClean="0"/>
              <a:t>与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的</a:t>
            </a:r>
            <a:r>
              <a:rPr lang="zh-CN" altLang="en-US" b="1" dirty="0" smtClean="0"/>
              <a:t>查询式接口在</a:t>
            </a:r>
            <a:r>
              <a:rPr lang="zh-CN" altLang="en-US" dirty="0" smtClean="0"/>
              <a:t>如</a:t>
            </a:r>
            <a:r>
              <a:rPr lang="zh-CN" altLang="en-US" b="1" dirty="0" smtClean="0">
                <a:ea typeface="宋体" charset="-122"/>
                <a:hlinkClick r:id="" action="ppaction://hlinkshowjump?jump=nextslide"/>
              </a:rPr>
              <a:t>图</a:t>
            </a:r>
            <a:r>
              <a:rPr lang="en-US" altLang="zh-CN" b="1" dirty="0" smtClean="0">
                <a:ea typeface="宋体" charset="-122"/>
                <a:hlinkClick r:id="" action="ppaction://hlinkshowjump?jump=nextslide"/>
              </a:rPr>
              <a:t>14-17</a:t>
            </a:r>
            <a:r>
              <a:rPr lang="zh-CN" altLang="en-US" b="1" dirty="0" smtClean="0">
                <a:ea typeface="宋体" charset="-122"/>
              </a:rPr>
              <a:t>所示接口电路的基础上再加一条端口线检测</a:t>
            </a:r>
            <a:r>
              <a:rPr lang="en-US" altLang="zh-CN" b="1" dirty="0" smtClean="0">
                <a:ea typeface="宋体" charset="-122"/>
              </a:rPr>
              <a:t>EOC</a:t>
            </a:r>
            <a:r>
              <a:rPr lang="zh-CN" altLang="en-US" b="1" dirty="0" smtClean="0">
                <a:ea typeface="宋体" charset="-122"/>
              </a:rPr>
              <a:t>的电平变化即可</a:t>
            </a:r>
            <a:r>
              <a:rPr lang="zh-CN" altLang="en-US" dirty="0" smtClean="0"/>
              <a:t>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14153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1F14E14-9FA2-4D3C-ABEF-74404DEE506D}" type="slidenum">
              <a:rPr lang="zh-CN" altLang="en-US"/>
              <a:pPr>
                <a:defRPr/>
              </a:pPr>
              <a:t>71</a:t>
            </a:fld>
            <a:endParaRPr lang="en-US" altLang="zh-CN"/>
          </a:p>
        </p:txBody>
      </p:sp>
      <p:sp>
        <p:nvSpPr>
          <p:cNvPr id="96263" name="Rectangle 7"/>
          <p:cNvSpPr>
            <a:spLocks noChangeArrowheads="1"/>
          </p:cNvSpPr>
          <p:nvPr/>
        </p:nvSpPr>
        <p:spPr bwMode="auto">
          <a:xfrm>
            <a:off x="1842005" y="5805488"/>
            <a:ext cx="506946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图</a:t>
            </a:r>
            <a:r>
              <a:rPr lang="en-US" altLang="zh-CN" sz="2000" dirty="0" smtClean="0">
                <a:solidFill>
                  <a:srgbClr val="FF0000"/>
                </a:solidFill>
              </a:rPr>
              <a:t>14-17</a:t>
            </a:r>
            <a:r>
              <a:rPr lang="en-US" altLang="zh-CN" sz="2000" dirty="0" smtClean="0"/>
              <a:t>    </a:t>
            </a:r>
            <a:r>
              <a:rPr lang="en-US" altLang="zh-CN" sz="2000" dirty="0">
                <a:solidFill>
                  <a:srgbClr val="3333CC"/>
                </a:solidFill>
              </a:rPr>
              <a:t>ADC0809</a:t>
            </a:r>
            <a:r>
              <a:rPr lang="zh-CN" altLang="en-US" sz="2000" dirty="0">
                <a:solidFill>
                  <a:srgbClr val="3333CC"/>
                </a:solidFill>
              </a:rPr>
              <a:t>与</a:t>
            </a:r>
            <a:r>
              <a:rPr lang="en-US" altLang="zh-CN" sz="2000" dirty="0" smtClean="0">
                <a:solidFill>
                  <a:srgbClr val="3333CC"/>
                </a:solidFill>
              </a:rPr>
              <a:t>AT89S51</a:t>
            </a:r>
            <a:r>
              <a:rPr lang="zh-CN" altLang="en-US" sz="2000" dirty="0" smtClean="0">
                <a:solidFill>
                  <a:srgbClr val="3333CC"/>
                </a:solidFill>
              </a:rPr>
              <a:t>的接口电路</a:t>
            </a:r>
            <a:endParaRPr lang="zh-CN" altLang="en-US" sz="2000" dirty="0">
              <a:solidFill>
                <a:srgbClr val="3333CC"/>
              </a:solidFill>
            </a:endParaRPr>
          </a:p>
        </p:txBody>
      </p:sp>
      <p:pic>
        <p:nvPicPr>
          <p:cNvPr id="96269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4000" y="692840"/>
            <a:ext cx="7141915" cy="491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723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BEDC75A4-1928-4CE5-9620-3F4A4278A98A}" type="slidenum">
              <a:rPr lang="zh-CN" altLang="en-US"/>
              <a:pPr>
                <a:defRPr/>
              </a:pPr>
              <a:t>72</a:t>
            </a:fld>
            <a:endParaRPr lang="en-US" altLang="zh-CN"/>
          </a:p>
        </p:txBody>
      </p:sp>
      <p:sp>
        <p:nvSpPr>
          <p:cNvPr id="97282" name="内容占位符 1"/>
          <p:cNvSpPr>
            <a:spLocks noGrp="1"/>
          </p:cNvSpPr>
          <p:nvPr>
            <p:ph/>
          </p:nvPr>
        </p:nvSpPr>
        <p:spPr>
          <a:xfrm>
            <a:off x="116732" y="632298"/>
            <a:ext cx="9027268" cy="5410200"/>
          </a:xfrm>
        </p:spPr>
        <p:txBody>
          <a:bodyPr/>
          <a:lstStyle/>
          <a:p>
            <a:pPr indent="20638"/>
            <a:r>
              <a:rPr lang="zh-CN" altLang="en-US" b="1" dirty="0" smtClean="0">
                <a:solidFill>
                  <a:srgbClr val="FF3300"/>
                </a:solidFill>
              </a:rPr>
              <a:t>	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previousslide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previousslide"/>
              </a:rPr>
              <a:t>14-17</a:t>
            </a:r>
            <a:r>
              <a:rPr lang="zh-CN" altLang="en-US" b="1" dirty="0" smtClean="0">
                <a:solidFill>
                  <a:schemeClr val="tx2"/>
                </a:solidFill>
                <a:ea typeface="宋体" charset="-122"/>
              </a:rPr>
              <a:t>所示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FF3300"/>
                </a:solidFill>
              </a:rPr>
              <a:t>基准电压</a:t>
            </a:r>
            <a:r>
              <a:rPr lang="zh-CN" altLang="en-US" dirty="0" smtClean="0"/>
              <a:t>是提供给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转换器在转换时所需要的基准电压，这是保证转换精度的基本条件。</a:t>
            </a:r>
            <a:r>
              <a:rPr lang="zh-CN" altLang="en-US" b="1" dirty="0" smtClean="0">
                <a:solidFill>
                  <a:srgbClr val="3333CC"/>
                </a:solidFill>
              </a:rPr>
              <a:t>基准电压要单独用高精度稳压电源供给</a:t>
            </a:r>
            <a:r>
              <a:rPr lang="zh-CN" altLang="en-US" dirty="0" smtClean="0"/>
              <a:t>，其</a:t>
            </a:r>
            <a:r>
              <a:rPr lang="zh-CN" altLang="en-US" b="1" dirty="0" smtClean="0">
                <a:solidFill>
                  <a:srgbClr val="3333CC"/>
                </a:solidFill>
              </a:rPr>
              <a:t>电压的变化要小于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1LSB</a:t>
            </a:r>
            <a:r>
              <a:rPr lang="zh-CN" altLang="en-US" dirty="0" smtClean="0"/>
              <a:t>。否则当被变换的输入电压不变，而基准电压的变化大于</a:t>
            </a:r>
            <a:r>
              <a:rPr lang="en-US" altLang="zh-CN" dirty="0" smtClean="0">
                <a:ea typeface="宋体" charset="-122"/>
              </a:rPr>
              <a:t>1LSB</a:t>
            </a:r>
            <a:r>
              <a:rPr lang="zh-CN" altLang="en-US" dirty="0" smtClean="0"/>
              <a:t>，也会引起</a:t>
            </a:r>
            <a:r>
              <a:rPr lang="en-US" altLang="zh-CN" dirty="0" smtClean="0">
                <a:ea typeface="宋体" charset="-122"/>
              </a:rPr>
              <a:t>A/D</a:t>
            </a:r>
            <a:r>
              <a:rPr lang="zh-CN" altLang="en-US" dirty="0" smtClean="0"/>
              <a:t>转换器输出的数字量变化。</a:t>
            </a:r>
          </a:p>
          <a:p>
            <a:pPr indent="20638"/>
            <a:r>
              <a:rPr lang="zh-CN" altLang="en-US" dirty="0" smtClean="0"/>
              <a:t>	由于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片内无时钟，可利用单片机提供的地址锁存允许信号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ALE</a:t>
            </a:r>
            <a:r>
              <a:rPr lang="zh-CN" altLang="en-US" b="1" dirty="0" smtClean="0">
                <a:solidFill>
                  <a:srgbClr val="3333CC"/>
                </a:solidFill>
              </a:rPr>
              <a:t>经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</a:t>
            </a:r>
            <a:r>
              <a:rPr lang="zh-CN" altLang="en-US" b="1" dirty="0" smtClean="0">
                <a:solidFill>
                  <a:srgbClr val="3333CC"/>
                </a:solidFill>
              </a:rPr>
              <a:t>触发器二分频后获得</a:t>
            </a:r>
            <a:r>
              <a:rPr lang="zh-CN" altLang="en-US" dirty="0" smtClean="0"/>
              <a:t>，</a:t>
            </a:r>
            <a:r>
              <a:rPr lang="en-US" altLang="zh-CN" dirty="0" smtClean="0">
                <a:ea typeface="宋体" charset="-122"/>
              </a:rPr>
              <a:t>ALE</a:t>
            </a:r>
            <a:r>
              <a:rPr lang="zh-CN" altLang="en-US" dirty="0" smtClean="0"/>
              <a:t>引脚的频率是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单片机时钟频率的</a:t>
            </a:r>
            <a:r>
              <a:rPr lang="en-US" altLang="zh-CN" dirty="0" smtClean="0">
                <a:ea typeface="宋体" charset="-122"/>
              </a:rPr>
              <a:t>1/6</a:t>
            </a:r>
            <a:r>
              <a:rPr lang="zh-CN" altLang="en-US" dirty="0" smtClean="0"/>
              <a:t>（但要注意，每当访问外部数据存储器时，将少一个</a:t>
            </a:r>
            <a:r>
              <a:rPr lang="en-US" altLang="zh-CN" dirty="0" smtClean="0">
                <a:ea typeface="宋体" charset="-122"/>
              </a:rPr>
              <a:t>ALE</a:t>
            </a:r>
            <a:r>
              <a:rPr lang="zh-CN" altLang="en-US" dirty="0" smtClean="0"/>
              <a:t>脉冲）。如果单片机时钟频率采用</a:t>
            </a:r>
            <a:r>
              <a:rPr lang="en-US" altLang="zh-CN" dirty="0" smtClean="0">
                <a:ea typeface="宋体" charset="-122"/>
              </a:rPr>
              <a:t>6MHz</a:t>
            </a:r>
            <a:r>
              <a:rPr lang="zh-CN" altLang="en-US" dirty="0" smtClean="0"/>
              <a:t>，则</a:t>
            </a:r>
            <a:r>
              <a:rPr lang="en-US" altLang="zh-CN" dirty="0" smtClean="0">
                <a:ea typeface="宋体" charset="-122"/>
              </a:rPr>
              <a:t>ALE</a:t>
            </a:r>
            <a:r>
              <a:rPr lang="zh-CN" altLang="en-US" dirty="0" smtClean="0"/>
              <a:t>引脚的输出频率为</a:t>
            </a:r>
            <a:r>
              <a:rPr lang="en-US" altLang="zh-CN" dirty="0" smtClean="0">
                <a:ea typeface="宋体" charset="-122"/>
              </a:rPr>
              <a:t>1MHz</a:t>
            </a:r>
            <a:r>
              <a:rPr lang="zh-CN" altLang="en-US" dirty="0" smtClean="0"/>
              <a:t>，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985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467A955-17CA-4005-9F72-2F772ECAB1D8}" type="slidenum">
              <a:rPr lang="zh-CN" altLang="en-US"/>
              <a:pPr>
                <a:defRPr/>
              </a:pPr>
              <a:t>73</a:t>
            </a:fld>
            <a:endParaRPr lang="en-US" altLang="zh-CN"/>
          </a:p>
        </p:txBody>
      </p:sp>
      <p:sp>
        <p:nvSpPr>
          <p:cNvPr id="98306" name="内容占位符 1"/>
          <p:cNvSpPr>
            <a:spLocks noGrp="1"/>
          </p:cNvSpPr>
          <p:nvPr>
            <p:ph/>
          </p:nvPr>
        </p:nvSpPr>
        <p:spPr>
          <a:xfrm>
            <a:off x="0" y="765175"/>
            <a:ext cx="9143999" cy="5410200"/>
          </a:xfrm>
        </p:spPr>
        <p:txBody>
          <a:bodyPr/>
          <a:lstStyle/>
          <a:p>
            <a:pPr indent="20638"/>
            <a:r>
              <a:rPr lang="zh-CN" altLang="en-US" dirty="0" smtClean="0"/>
              <a:t>再</a:t>
            </a:r>
            <a:r>
              <a:rPr lang="zh-CN" altLang="en-US" b="1" dirty="0" smtClean="0">
                <a:solidFill>
                  <a:srgbClr val="FF3300"/>
                </a:solidFill>
              </a:rPr>
              <a:t>二分频后为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500kHz</a:t>
            </a:r>
            <a:r>
              <a:rPr lang="zh-CN" altLang="en-US" dirty="0" smtClean="0"/>
              <a:t>，符合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对时钟频率的要求。当然，也可采用</a:t>
            </a:r>
            <a:r>
              <a:rPr lang="zh-CN" altLang="en-US" b="1" dirty="0" smtClean="0">
                <a:solidFill>
                  <a:srgbClr val="3333CC"/>
                </a:solidFill>
              </a:rPr>
              <a:t>独立的时钟源输出</a:t>
            </a:r>
            <a:r>
              <a:rPr lang="zh-CN" altLang="en-US" dirty="0" smtClean="0"/>
              <a:t>，直接加到</a:t>
            </a:r>
            <a:r>
              <a:rPr lang="en-US" altLang="zh-CN" dirty="0" smtClean="0">
                <a:ea typeface="宋体" charset="-122"/>
              </a:rPr>
              <a:t>ADC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CLK</a:t>
            </a:r>
            <a:r>
              <a:rPr lang="zh-CN" altLang="en-US" dirty="0" smtClean="0"/>
              <a:t>脚。</a:t>
            </a:r>
            <a:endParaRPr lang="en-US" altLang="zh-CN" dirty="0" smtClean="0"/>
          </a:p>
          <a:p>
            <a:pPr indent="20638"/>
            <a:r>
              <a:rPr lang="zh-CN" altLang="en-US" dirty="0" smtClean="0"/>
              <a:t>	由于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具有输出三态锁存器，其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位数据输出引脚</a:t>
            </a:r>
            <a:r>
              <a:rPr lang="en-US" altLang="zh-CN" dirty="0" smtClean="0">
                <a:ea typeface="宋体" charset="-122"/>
              </a:rPr>
              <a:t>D0</a:t>
            </a:r>
            <a:r>
              <a:rPr lang="zh-CN" altLang="en-US" dirty="0" smtClean="0">
                <a:ea typeface="宋体" charset="-122"/>
              </a:rPr>
              <a:t>～</a:t>
            </a:r>
            <a:r>
              <a:rPr lang="en-US" altLang="zh-CN" dirty="0" smtClean="0">
                <a:ea typeface="宋体" charset="-122"/>
              </a:rPr>
              <a:t>D7</a:t>
            </a:r>
            <a:r>
              <a:rPr lang="zh-CN" altLang="en-US" dirty="0" smtClean="0"/>
              <a:t>可直接与单片机的</a:t>
            </a:r>
            <a:r>
              <a:rPr lang="en-US" altLang="zh-CN" dirty="0" smtClean="0">
                <a:ea typeface="宋体" charset="-122"/>
              </a:rPr>
              <a:t>P0</a:t>
            </a:r>
            <a:r>
              <a:rPr lang="zh-CN" altLang="en-US" dirty="0" smtClean="0"/>
              <a:t>口相连。地址译码引脚</a:t>
            </a:r>
            <a:r>
              <a:rPr lang="en-US" altLang="zh-CN" dirty="0" smtClean="0">
                <a:ea typeface="宋体" charset="-122"/>
              </a:rPr>
              <a:t>C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B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zh-CN" altLang="en-US" dirty="0" smtClean="0"/>
              <a:t>分别与地址总线的低三位</a:t>
            </a:r>
            <a:r>
              <a:rPr lang="en-US" altLang="zh-CN" dirty="0" smtClean="0">
                <a:ea typeface="宋体" charset="-122"/>
              </a:rPr>
              <a:t>A2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A1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A0</a:t>
            </a:r>
            <a:r>
              <a:rPr lang="zh-CN" altLang="en-US" dirty="0" smtClean="0"/>
              <a:t>相连，以选通</a:t>
            </a:r>
            <a:r>
              <a:rPr lang="en-US" altLang="zh-CN" dirty="0" smtClean="0">
                <a:ea typeface="宋体" charset="-122"/>
              </a:rPr>
              <a:t>IN0</a:t>
            </a:r>
            <a:r>
              <a:rPr lang="zh-CN" altLang="en-US" dirty="0" smtClean="0">
                <a:ea typeface="宋体" charset="-122"/>
              </a:rPr>
              <a:t>～</a:t>
            </a:r>
            <a:r>
              <a:rPr lang="en-US" altLang="zh-CN" dirty="0" smtClean="0">
                <a:ea typeface="宋体" charset="-122"/>
              </a:rPr>
              <a:t>IN7</a:t>
            </a:r>
            <a:r>
              <a:rPr lang="zh-CN" altLang="en-US" dirty="0" smtClean="0"/>
              <a:t>中的一个通道。</a:t>
            </a:r>
          </a:p>
          <a:p>
            <a:pPr indent="20638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489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759812B-D349-4ED1-95A3-A204354B5799}" type="slidenum">
              <a:rPr lang="zh-CN" altLang="en-US"/>
              <a:pPr>
                <a:defRPr/>
              </a:pPr>
              <a:t>74</a:t>
            </a:fld>
            <a:endParaRPr lang="en-US" altLang="zh-CN"/>
          </a:p>
        </p:txBody>
      </p:sp>
      <p:sp>
        <p:nvSpPr>
          <p:cNvPr id="9933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indent="20638"/>
            <a:r>
              <a:rPr lang="zh-CN" altLang="en-US" smtClean="0"/>
              <a:t>	在</a:t>
            </a:r>
            <a:r>
              <a:rPr lang="zh-CN" altLang="en-US" b="1" smtClean="0">
                <a:solidFill>
                  <a:srgbClr val="FF3300"/>
                </a:solidFill>
              </a:rPr>
              <a:t>启动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A/D</a:t>
            </a:r>
            <a:r>
              <a:rPr lang="zh-CN" altLang="en-US" b="1" smtClean="0">
                <a:solidFill>
                  <a:srgbClr val="FF3300"/>
                </a:solidFill>
              </a:rPr>
              <a:t>转换</a:t>
            </a:r>
            <a:r>
              <a:rPr lang="zh-CN" altLang="en-US" smtClean="0"/>
              <a:t>时，由单片机的写信号</a:t>
            </a:r>
            <a:r>
              <a:rPr lang="en-US" altLang="zh-CN" b="1" smtClean="0">
                <a:solidFill>
                  <a:srgbClr val="FF3300"/>
                </a:solidFill>
              </a:rPr>
              <a:t>       </a:t>
            </a:r>
            <a:r>
              <a:rPr lang="en-US" altLang="zh-CN" smtClean="0">
                <a:ea typeface="宋体" charset="-122"/>
              </a:rPr>
              <a:t> </a:t>
            </a:r>
            <a:r>
              <a:rPr lang="zh-CN" altLang="en-US" smtClean="0"/>
              <a:t>和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P2.7</a:t>
            </a:r>
            <a:r>
              <a:rPr lang="zh-CN" altLang="en-US" smtClean="0"/>
              <a:t>控制</a:t>
            </a:r>
            <a:r>
              <a:rPr lang="en-US" altLang="zh-CN" smtClean="0">
                <a:ea typeface="宋体" charset="-122"/>
              </a:rPr>
              <a:t>ADC</a:t>
            </a:r>
            <a:r>
              <a:rPr lang="zh-CN" altLang="en-US" smtClean="0"/>
              <a:t>的地址锁存和转换启动，</a:t>
            </a:r>
            <a:r>
              <a:rPr lang="zh-CN" altLang="en-US" b="1" smtClean="0">
                <a:solidFill>
                  <a:srgbClr val="3333CC"/>
                </a:solidFill>
              </a:rPr>
              <a:t>由于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ALE</a:t>
            </a:r>
            <a:r>
              <a:rPr lang="zh-CN" altLang="en-US" b="1" smtClean="0">
                <a:solidFill>
                  <a:srgbClr val="3333CC"/>
                </a:solidFill>
              </a:rPr>
              <a:t>和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START</a:t>
            </a:r>
            <a:r>
              <a:rPr lang="zh-CN" altLang="en-US" b="1" smtClean="0">
                <a:solidFill>
                  <a:srgbClr val="3333CC"/>
                </a:solidFill>
              </a:rPr>
              <a:t>连在一起</a:t>
            </a:r>
            <a:r>
              <a:rPr lang="zh-CN" altLang="en-US" smtClean="0"/>
              <a:t>，因此</a:t>
            </a:r>
            <a:r>
              <a:rPr lang="en-US" altLang="zh-CN" smtClean="0">
                <a:ea typeface="宋体" charset="-122"/>
              </a:rPr>
              <a:t>ADC0809</a:t>
            </a:r>
            <a:r>
              <a:rPr lang="zh-CN" altLang="en-US" smtClean="0"/>
              <a:t>在锁存通道地址的同时，启动并进行转换。</a:t>
            </a:r>
          </a:p>
          <a:p>
            <a:pPr indent="20638"/>
            <a:r>
              <a:rPr lang="zh-CN" altLang="en-US" b="1" smtClean="0">
                <a:solidFill>
                  <a:srgbClr val="FF3300"/>
                </a:solidFill>
              </a:rPr>
              <a:t>	在读取转换结果</a:t>
            </a:r>
            <a:r>
              <a:rPr lang="zh-CN" altLang="en-US" smtClean="0"/>
              <a:t>时，用低电平的读信号</a:t>
            </a:r>
            <a:r>
              <a:rPr lang="zh-CN" altLang="en-US" smtClean="0">
                <a:ea typeface="宋体" charset="-122"/>
              </a:rPr>
              <a:t> </a:t>
            </a:r>
            <a:r>
              <a:rPr lang="zh-CN" altLang="en-US" smtClean="0"/>
              <a:t>和</a:t>
            </a:r>
            <a:r>
              <a:rPr lang="en-US" altLang="zh-CN" smtClean="0">
                <a:ea typeface="宋体" charset="-122"/>
              </a:rPr>
              <a:t>P2.7</a:t>
            </a:r>
            <a:r>
              <a:rPr lang="zh-CN" altLang="en-US" smtClean="0"/>
              <a:t>引脚经一级“或非门”后产生的正脉冲作为</a:t>
            </a:r>
            <a:r>
              <a:rPr lang="en-US" altLang="zh-CN" smtClean="0">
                <a:ea typeface="宋体" charset="-122"/>
              </a:rPr>
              <a:t>OE</a:t>
            </a:r>
            <a:r>
              <a:rPr lang="zh-CN" altLang="en-US" smtClean="0"/>
              <a:t>信号，用来打开三态输出锁存器。</a:t>
            </a:r>
          </a:p>
          <a:p>
            <a:pPr indent="20638"/>
            <a:r>
              <a:rPr lang="zh-CN" altLang="en-US" smtClean="0"/>
              <a:t>	下面的程序是</a:t>
            </a:r>
            <a:r>
              <a:rPr lang="zh-CN" altLang="en-US" b="1" smtClean="0">
                <a:solidFill>
                  <a:srgbClr val="3333CC"/>
                </a:solidFill>
              </a:rPr>
              <a:t>采用软件延时</a:t>
            </a:r>
            <a:r>
              <a:rPr lang="zh-CN" altLang="en-US" smtClean="0"/>
              <a:t>的方式，</a:t>
            </a:r>
            <a:r>
              <a:rPr lang="zh-CN" altLang="en-US" b="1" smtClean="0">
                <a:solidFill>
                  <a:srgbClr val="3333CC"/>
                </a:solidFill>
              </a:rPr>
              <a:t>分别对</a:t>
            </a:r>
            <a:r>
              <a:rPr lang="en-US" altLang="zh-CN" b="1" smtClean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b="1" smtClean="0">
                <a:solidFill>
                  <a:srgbClr val="3333CC"/>
                </a:solidFill>
              </a:rPr>
              <a:t>路模拟信号轮流采样一次</a:t>
            </a:r>
            <a:r>
              <a:rPr lang="zh-CN" altLang="en-US" smtClean="0"/>
              <a:t>，并依次把结果转储到数据存储区的转换程序。</a:t>
            </a:r>
          </a:p>
          <a:p>
            <a:pPr indent="20638"/>
            <a:endParaRPr lang="zh-CN" altLang="en-US" smtClean="0"/>
          </a:p>
        </p:txBody>
      </p:sp>
      <p:graphicFrame>
        <p:nvGraphicFramePr>
          <p:cNvPr id="99339" name="Object 11"/>
          <p:cNvGraphicFramePr>
            <a:graphicFrameLocks noChangeAspect="1"/>
          </p:cNvGraphicFramePr>
          <p:nvPr/>
        </p:nvGraphicFramePr>
        <p:xfrm>
          <a:off x="6588125" y="563563"/>
          <a:ext cx="663575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45" name="Equation" r:id="rId3" imgW="291960" imgH="203040" progId="Equation.DSMT4">
                  <p:embed/>
                </p:oleObj>
              </mc:Choice>
              <mc:Fallback>
                <p:oleObj name="Equation" r:id="rId3" imgW="29196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563563"/>
                        <a:ext cx="663575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714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C21C2CD-B1BE-4EC5-A53B-393D4236AA7A}" type="slidenum">
              <a:rPr lang="zh-CN" altLang="en-US"/>
              <a:pPr>
                <a:defRPr/>
              </a:pPr>
              <a:t>75</a:t>
            </a:fld>
            <a:endParaRPr lang="en-US" altLang="zh-CN"/>
          </a:p>
        </p:txBody>
      </p:sp>
      <p:sp>
        <p:nvSpPr>
          <p:cNvPr id="100354" name="内容占位符 1"/>
          <p:cNvSpPr>
            <a:spLocks noGrp="1"/>
          </p:cNvSpPr>
          <p:nvPr>
            <p:ph/>
          </p:nvPr>
        </p:nvSpPr>
        <p:spPr>
          <a:xfrm>
            <a:off x="468313" y="765175"/>
            <a:ext cx="8229600" cy="54102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MAIN</a:t>
            </a:r>
            <a:r>
              <a:rPr lang="zh-CN" altLang="en-US" sz="2000" smtClean="0"/>
              <a:t>：</a:t>
            </a:r>
            <a:r>
              <a:rPr lang="zh-CN" altLang="en-US" sz="2000" smtClean="0">
                <a:ea typeface="宋体" charset="-122"/>
              </a:rPr>
              <a:t>	</a:t>
            </a:r>
            <a:r>
              <a:rPr lang="en-US" altLang="zh-CN" sz="2000" smtClean="0">
                <a:ea typeface="宋体" charset="-122"/>
              </a:rPr>
              <a:t>MOV	R1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#data	</a:t>
            </a:r>
            <a:r>
              <a:rPr lang="zh-CN" altLang="en-US" sz="2000" smtClean="0"/>
              <a:t>；置数据区首地址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MOV	DPTR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#7FF8H</a:t>
            </a:r>
            <a:r>
              <a:rPr lang="zh-CN" altLang="en-US" sz="2000" smtClean="0"/>
              <a:t>；端口地址送</a:t>
            </a:r>
            <a:r>
              <a:rPr lang="en-US" altLang="zh-CN" sz="2000" smtClean="0">
                <a:ea typeface="宋体" charset="-122"/>
              </a:rPr>
              <a:t>DPTR</a:t>
            </a:r>
            <a:r>
              <a:rPr lang="zh-CN" altLang="en-US" sz="2000" smtClean="0"/>
              <a:t>，</a:t>
            </a:r>
            <a:r>
              <a:rPr lang="zh-CN" altLang="en-US" sz="2000" smtClean="0">
                <a:ea typeface="宋体" charset="-122"/>
              </a:rPr>
              <a:t> 						；</a:t>
            </a:r>
            <a:r>
              <a:rPr lang="en-US" altLang="zh-CN" sz="2000" smtClean="0">
                <a:ea typeface="宋体" charset="-122"/>
              </a:rPr>
              <a:t>P2.7=0</a:t>
            </a:r>
            <a:r>
              <a:rPr lang="zh-CN" altLang="en-US" sz="2000" smtClean="0"/>
              <a:t>， 且指向通道</a:t>
            </a:r>
            <a:r>
              <a:rPr lang="en-US" altLang="zh-CN" sz="2000" smtClean="0">
                <a:ea typeface="宋体" charset="-122"/>
              </a:rPr>
              <a:t>IN0</a:t>
            </a:r>
            <a:endParaRPr lang="zh-CN" altLang="en-US" sz="2000" smtClean="0"/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MOV	R7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#08H	</a:t>
            </a:r>
            <a:r>
              <a:rPr lang="zh-CN" altLang="en-US" sz="2000" smtClean="0"/>
              <a:t>；置通道个数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LOOP</a:t>
            </a:r>
            <a:r>
              <a:rPr lang="zh-CN" altLang="en-US" sz="2000" smtClean="0"/>
              <a:t>：	</a:t>
            </a:r>
            <a:r>
              <a:rPr lang="en-US" altLang="zh-CN" sz="2000" smtClean="0">
                <a:ea typeface="宋体" charset="-122"/>
              </a:rPr>
              <a:t>MOVX  @DPTR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A	</a:t>
            </a:r>
            <a:r>
              <a:rPr lang="zh-CN" altLang="en-US" sz="2000" smtClean="0"/>
              <a:t>；启动</a:t>
            </a:r>
            <a:r>
              <a:rPr lang="en-US" altLang="zh-CN" sz="2000" smtClean="0">
                <a:ea typeface="宋体" charset="-122"/>
              </a:rPr>
              <a:t>A/D</a:t>
            </a:r>
            <a:r>
              <a:rPr lang="zh-CN" altLang="en-US" sz="2000" smtClean="0"/>
              <a:t>转换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MOV	R6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#0AH	</a:t>
            </a:r>
            <a:r>
              <a:rPr lang="zh-CN" altLang="en-US" sz="2000" smtClean="0"/>
              <a:t>；软件延时， 等待转换结束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DELAY</a:t>
            </a:r>
            <a:r>
              <a:rPr lang="zh-CN" altLang="en-US" sz="2000" smtClean="0"/>
              <a:t>：	</a:t>
            </a:r>
            <a:r>
              <a:rPr lang="en-US" altLang="zh-CN" sz="2000" smtClean="0">
                <a:ea typeface="宋体" charset="-122"/>
              </a:rPr>
              <a:t>NOP</a:t>
            </a:r>
            <a:endParaRPr lang="zh-CN" altLang="en-US" sz="2000" smtClean="0"/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NOP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NOP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DJNZ	R6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DELAY</a:t>
            </a:r>
            <a:endParaRPr lang="zh-CN" altLang="en-US" sz="2000" smtClean="0"/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MOVX	  A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@DPTR		</a:t>
            </a:r>
            <a:r>
              <a:rPr lang="zh-CN" altLang="en-US" sz="2000" smtClean="0"/>
              <a:t>；读取转换结果</a:t>
            </a:r>
          </a:p>
          <a:p>
            <a:pPr>
              <a:lnSpc>
                <a:spcPct val="120000"/>
              </a:lnSpc>
            </a:pPr>
            <a:endParaRPr lang="zh-CN" altLang="en-US" sz="2000" smtClean="0"/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</a:t>
            </a:r>
            <a:endParaRPr lang="zh-CN" altLang="en-US" sz="2000" smtClean="0"/>
          </a:p>
          <a:p>
            <a:pPr>
              <a:lnSpc>
                <a:spcPct val="120000"/>
              </a:lnSpc>
            </a:pPr>
            <a:endParaRPr lang="zh-CN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373451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6D896733-B3D9-4FF0-8412-E70004F759D3}" type="slidenum">
              <a:rPr lang="zh-CN" altLang="en-US"/>
              <a:pPr>
                <a:defRPr/>
              </a:pPr>
              <a:t>76</a:t>
            </a:fld>
            <a:endParaRPr lang="en-US" altLang="zh-CN"/>
          </a:p>
        </p:txBody>
      </p:sp>
      <p:sp>
        <p:nvSpPr>
          <p:cNvPr id="101378" name="内容占位符 1"/>
          <p:cNvSpPr>
            <a:spLocks noGrp="1"/>
          </p:cNvSpPr>
          <p:nvPr>
            <p:ph/>
          </p:nvPr>
        </p:nvSpPr>
        <p:spPr>
          <a:xfrm>
            <a:off x="539750" y="836613"/>
            <a:ext cx="8229600" cy="54102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MOV	@R1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A		</a:t>
            </a:r>
            <a:r>
              <a:rPr lang="zh-CN" altLang="en-US" sz="2000" smtClean="0"/>
              <a:t>；存储转换结果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INC	DPTR			</a:t>
            </a:r>
            <a:r>
              <a:rPr lang="zh-CN" altLang="en-US" sz="2000" smtClean="0"/>
              <a:t>；指向下一个通道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INC	R1			</a:t>
            </a:r>
            <a:r>
              <a:rPr lang="zh-CN" altLang="en-US" sz="2000" smtClean="0"/>
              <a:t>；修改数据区指针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DJNZ	R7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LOOP		</a:t>
            </a:r>
            <a:r>
              <a:rPr lang="zh-CN" altLang="en-US" sz="2000" smtClean="0"/>
              <a:t>；</a:t>
            </a:r>
            <a:r>
              <a:rPr lang="en-US" altLang="zh-CN" sz="2000" smtClean="0">
                <a:ea typeface="宋体" charset="-122"/>
              </a:rPr>
              <a:t>8</a:t>
            </a:r>
            <a:r>
              <a:rPr lang="zh-CN" altLang="en-US" sz="2000" smtClean="0"/>
              <a:t>个通道全采样完						；否？未完则继续</a:t>
            </a:r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</a:t>
            </a:r>
            <a:r>
              <a:rPr lang="en-US" altLang="zh-CN" sz="2000" smtClean="0"/>
              <a:t>…………</a:t>
            </a:r>
          </a:p>
          <a:p>
            <a:pPr>
              <a:lnSpc>
                <a:spcPct val="120000"/>
              </a:lnSpc>
            </a:pPr>
            <a:endParaRPr lang="zh-CN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280248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77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9178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dirty="0"/>
              <a:t>*C51</a:t>
            </a:r>
            <a:r>
              <a:rPr lang="zh-CN" altLang="en-US" dirty="0"/>
              <a:t>源程序：</a:t>
            </a:r>
          </a:p>
          <a:p>
            <a:pPr algn="l"/>
            <a:r>
              <a:rPr lang="en-US" altLang="zh-CN" dirty="0"/>
              <a:t>#include&lt;reg51.h&gt;</a:t>
            </a:r>
          </a:p>
          <a:p>
            <a:pPr algn="l"/>
            <a:r>
              <a:rPr lang="en-US" altLang="zh-CN" dirty="0"/>
              <a:t>#define </a:t>
            </a:r>
            <a:r>
              <a:rPr lang="en-US" altLang="zh-CN" dirty="0" err="1"/>
              <a:t>uchar</a:t>
            </a:r>
            <a:r>
              <a:rPr lang="en-US" altLang="zh-CN" dirty="0"/>
              <a:t> unsigned char</a:t>
            </a:r>
          </a:p>
          <a:p>
            <a:pPr algn="l"/>
            <a:r>
              <a:rPr lang="en-US" altLang="zh-CN" dirty="0" err="1"/>
              <a:t>xdata</a:t>
            </a:r>
            <a:r>
              <a:rPr lang="en-US" altLang="zh-CN" dirty="0"/>
              <a:t> </a:t>
            </a:r>
            <a:r>
              <a:rPr lang="en-US" altLang="zh-CN" dirty="0" err="1"/>
              <a:t>uchar</a:t>
            </a:r>
            <a:r>
              <a:rPr lang="en-US" altLang="zh-CN" dirty="0"/>
              <a:t> *ad</a:t>
            </a:r>
            <a:r>
              <a:rPr lang="zh-CN" altLang="en-US" dirty="0"/>
              <a:t>；</a:t>
            </a:r>
          </a:p>
          <a:p>
            <a:pPr algn="l"/>
            <a:r>
              <a:rPr lang="en-US" altLang="zh-CN" dirty="0" err="1"/>
              <a:t>uchar</a:t>
            </a:r>
            <a:r>
              <a:rPr lang="en-US" altLang="zh-CN" dirty="0"/>
              <a:t> </a:t>
            </a:r>
            <a:r>
              <a:rPr lang="en-US" altLang="zh-CN" dirty="0" err="1"/>
              <a:t>i</a:t>
            </a:r>
            <a:r>
              <a:rPr lang="en-US" altLang="zh-CN" dirty="0"/>
              <a:t> = 0</a:t>
            </a:r>
            <a:r>
              <a:rPr lang="zh-CN" altLang="en-US" dirty="0"/>
              <a:t>；</a:t>
            </a:r>
          </a:p>
          <a:p>
            <a:pPr algn="l"/>
            <a:r>
              <a:rPr lang="en-US" altLang="zh-CN" dirty="0" err="1"/>
              <a:t>uchar</a:t>
            </a:r>
            <a:r>
              <a:rPr lang="en-US" altLang="zh-CN" dirty="0"/>
              <a:t> data </a:t>
            </a:r>
            <a:r>
              <a:rPr lang="en-US" altLang="zh-CN" dirty="0" err="1"/>
              <a:t>adtab</a:t>
            </a:r>
            <a:r>
              <a:rPr lang="en-US" altLang="zh-CN" dirty="0"/>
              <a:t>[8]</a:t>
            </a:r>
            <a:r>
              <a:rPr lang="zh-CN" altLang="en-US" dirty="0"/>
              <a:t>；</a:t>
            </a:r>
          </a:p>
          <a:p>
            <a:pPr algn="l"/>
            <a:r>
              <a:rPr lang="en-US" altLang="zh-CN" dirty="0"/>
              <a:t>void delay(unsigned </a:t>
            </a:r>
            <a:r>
              <a:rPr lang="en-US" altLang="zh-CN" dirty="0" err="1"/>
              <a:t>int</a:t>
            </a:r>
            <a:r>
              <a:rPr lang="en-US" altLang="zh-CN" dirty="0"/>
              <a:t> time)       	/* </a:t>
            </a:r>
            <a:r>
              <a:rPr lang="zh-CN" altLang="en-US" dirty="0"/>
              <a:t>延时程序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</a:t>
            </a:r>
            <a:r>
              <a:rPr lang="en-US" altLang="zh-CN" dirty="0" smtClean="0"/>
              <a:t>{ </a:t>
            </a:r>
            <a:r>
              <a:rPr lang="en-US" altLang="zh-CN" dirty="0"/>
              <a:t>for(</a:t>
            </a:r>
            <a:r>
              <a:rPr lang="zh-CN" altLang="en-US" dirty="0"/>
              <a:t>；</a:t>
            </a:r>
            <a:r>
              <a:rPr lang="en-US" altLang="zh-CN" dirty="0"/>
              <a:t>time&gt;0</a:t>
            </a:r>
            <a:r>
              <a:rPr lang="zh-CN" altLang="en-US" dirty="0"/>
              <a:t>；</a:t>
            </a:r>
            <a:r>
              <a:rPr lang="en-US" altLang="zh-CN" dirty="0"/>
              <a:t>time--)</a:t>
            </a:r>
            <a:r>
              <a:rPr lang="zh-CN" altLang="en-US" dirty="0"/>
              <a:t>；</a:t>
            </a:r>
          </a:p>
          <a:p>
            <a:pPr algn="l"/>
            <a:r>
              <a:rPr lang="zh-CN" altLang="en-US" dirty="0"/>
              <a:t>  </a:t>
            </a:r>
            <a:r>
              <a:rPr lang="en-US" altLang="zh-CN" dirty="0" smtClean="0"/>
              <a:t>}</a:t>
            </a:r>
            <a:endParaRPr lang="en-US" altLang="zh-CN" dirty="0"/>
          </a:p>
          <a:p>
            <a:pPr algn="l"/>
            <a:r>
              <a:rPr lang="en-US" altLang="zh-CN" dirty="0"/>
              <a:t>void main ()</a:t>
            </a:r>
          </a:p>
          <a:p>
            <a:pPr algn="l"/>
            <a:r>
              <a:rPr lang="en-US" altLang="zh-CN" dirty="0" smtClean="0"/>
              <a:t>{      </a:t>
            </a:r>
            <a:r>
              <a:rPr lang="en-US" altLang="zh-CN" dirty="0"/>
              <a:t>ad = 0x7ff8</a:t>
            </a:r>
            <a:r>
              <a:rPr lang="zh-CN" altLang="en-US" dirty="0"/>
              <a:t>；           		</a:t>
            </a:r>
            <a:r>
              <a:rPr lang="en-US" altLang="zh-CN" dirty="0"/>
              <a:t>/* </a:t>
            </a:r>
            <a:r>
              <a:rPr lang="zh-CN" altLang="en-US" dirty="0"/>
              <a:t>置地址指针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   *ad = 0</a:t>
            </a:r>
            <a:r>
              <a:rPr lang="zh-CN" altLang="en-US" dirty="0"/>
              <a:t>；               	</a:t>
            </a:r>
            <a:r>
              <a:rPr lang="en-US" altLang="zh-CN" dirty="0"/>
              <a:t>/* </a:t>
            </a:r>
            <a:r>
              <a:rPr lang="zh-CN" altLang="en-US" dirty="0"/>
              <a:t>启动通道</a:t>
            </a:r>
            <a:r>
              <a:rPr lang="en-US" altLang="zh-CN" dirty="0"/>
              <a:t>0</a:t>
            </a:r>
            <a:r>
              <a:rPr lang="zh-CN" altLang="en-US" dirty="0"/>
              <a:t>的</a:t>
            </a:r>
            <a:r>
              <a:rPr lang="en-US" altLang="zh-CN" dirty="0"/>
              <a:t>A/D</a:t>
            </a:r>
            <a:r>
              <a:rPr lang="zh-CN" altLang="en-US" dirty="0"/>
              <a:t>转换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   for (</a:t>
            </a:r>
            <a:r>
              <a:rPr lang="zh-CN" altLang="en-US" dirty="0"/>
              <a:t>；</a:t>
            </a:r>
            <a:r>
              <a:rPr lang="en-US" altLang="zh-CN" dirty="0" err="1"/>
              <a:t>i</a:t>
            </a:r>
            <a:r>
              <a:rPr lang="en-US" altLang="zh-CN" dirty="0"/>
              <a:t>&lt;8</a:t>
            </a:r>
            <a:r>
              <a:rPr lang="zh-CN" altLang="en-US" dirty="0"/>
              <a:t>；</a:t>
            </a:r>
            <a:r>
              <a:rPr lang="en-US" altLang="zh-CN" dirty="0" err="1"/>
              <a:t>i</a:t>
            </a:r>
            <a:r>
              <a:rPr lang="en-US" altLang="zh-CN" dirty="0"/>
              <a:t>++)          	/* </a:t>
            </a:r>
            <a:r>
              <a:rPr lang="zh-CN" altLang="en-US" dirty="0"/>
              <a:t>依次对</a:t>
            </a:r>
            <a:r>
              <a:rPr lang="en-US" altLang="zh-CN" dirty="0"/>
              <a:t>8</a:t>
            </a:r>
            <a:r>
              <a:rPr lang="zh-CN" altLang="en-US" dirty="0"/>
              <a:t>个通道的模拟量进行转换和输入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 smtClean="0"/>
              <a:t>          {</a:t>
            </a:r>
            <a:endParaRPr lang="en-US" altLang="zh-CN" dirty="0"/>
          </a:p>
          <a:p>
            <a:pPr algn="l"/>
            <a:r>
              <a:rPr lang="en-US" altLang="zh-CN" dirty="0" smtClean="0"/>
              <a:t>              delay(5</a:t>
            </a:r>
            <a:r>
              <a:rPr lang="en-US" altLang="zh-CN" dirty="0"/>
              <a:t>)</a:t>
            </a:r>
            <a:r>
              <a:rPr lang="zh-CN" altLang="en-US" dirty="0"/>
              <a:t>；                    		</a:t>
            </a:r>
            <a:r>
              <a:rPr lang="en-US" altLang="zh-CN" dirty="0"/>
              <a:t>/* </a:t>
            </a:r>
            <a:r>
              <a:rPr lang="zh-CN" altLang="en-US" dirty="0"/>
              <a:t>软件延时，等待通道</a:t>
            </a:r>
            <a:r>
              <a:rPr lang="en-US" altLang="zh-CN" dirty="0" err="1"/>
              <a:t>i</a:t>
            </a:r>
            <a:r>
              <a:rPr lang="zh-CN" altLang="en-US" dirty="0"/>
              <a:t>转换结束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  </a:t>
            </a:r>
            <a:r>
              <a:rPr lang="en-US" altLang="zh-CN" dirty="0" smtClean="0"/>
              <a:t>        </a:t>
            </a:r>
            <a:r>
              <a:rPr lang="en-US" altLang="zh-CN" dirty="0" err="1"/>
              <a:t>adtab</a:t>
            </a:r>
            <a:r>
              <a:rPr lang="en-US" altLang="zh-CN" dirty="0"/>
              <a:t>[</a:t>
            </a:r>
            <a:r>
              <a:rPr lang="en-US" altLang="zh-CN" dirty="0" err="1"/>
              <a:t>i</a:t>
            </a:r>
            <a:r>
              <a:rPr lang="en-US" altLang="zh-CN" dirty="0"/>
              <a:t>] = *ad</a:t>
            </a:r>
            <a:r>
              <a:rPr lang="zh-CN" altLang="en-US" dirty="0"/>
              <a:t>；         		</a:t>
            </a:r>
            <a:r>
              <a:rPr lang="en-US" altLang="zh-CN" dirty="0"/>
              <a:t>/* </a:t>
            </a:r>
            <a:r>
              <a:rPr lang="zh-CN" altLang="en-US" dirty="0"/>
              <a:t>读入转换数据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   </a:t>
            </a:r>
            <a:r>
              <a:rPr lang="en-US" altLang="zh-CN" dirty="0" smtClean="0"/>
              <a:t>       ad</a:t>
            </a:r>
            <a:r>
              <a:rPr lang="en-US" altLang="zh-CN" dirty="0"/>
              <a:t>++</a:t>
            </a:r>
            <a:r>
              <a:rPr lang="zh-CN" altLang="en-US" dirty="0"/>
              <a:t>；               		</a:t>
            </a:r>
            <a:r>
              <a:rPr lang="en-US" altLang="zh-CN" dirty="0"/>
              <a:t>/* </a:t>
            </a:r>
            <a:r>
              <a:rPr lang="zh-CN" altLang="en-US" dirty="0"/>
              <a:t>指向下一通道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   </a:t>
            </a:r>
            <a:r>
              <a:rPr lang="en-US" altLang="zh-CN" dirty="0" smtClean="0"/>
              <a:t>       *</a:t>
            </a:r>
            <a:r>
              <a:rPr lang="en-US" altLang="zh-CN" dirty="0"/>
              <a:t>ad = 0</a:t>
            </a:r>
            <a:r>
              <a:rPr lang="zh-CN" altLang="en-US" dirty="0"/>
              <a:t>；              		</a:t>
            </a:r>
            <a:r>
              <a:rPr lang="en-US" altLang="zh-CN" dirty="0"/>
              <a:t>/* </a:t>
            </a:r>
            <a:r>
              <a:rPr lang="zh-CN" altLang="en-US" dirty="0"/>
              <a:t>启动转换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  </a:t>
            </a:r>
            <a:r>
              <a:rPr lang="en-US" altLang="zh-CN" dirty="0" smtClean="0"/>
              <a:t>   </a:t>
            </a:r>
            <a:r>
              <a:rPr lang="en-US" altLang="zh-CN" dirty="0"/>
              <a:t>}</a:t>
            </a:r>
          </a:p>
          <a:p>
            <a:pPr algn="l"/>
            <a:r>
              <a:rPr lang="en-US" altLang="zh-CN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75473504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67DC20C-A4D9-48EB-87CD-8824EDC640CA}" type="slidenum">
              <a:rPr lang="zh-CN" altLang="en-US"/>
              <a:pPr>
                <a:defRPr/>
              </a:pPr>
              <a:t>78</a:t>
            </a:fld>
            <a:endParaRPr lang="en-US" altLang="zh-CN"/>
          </a:p>
        </p:txBody>
      </p:sp>
      <p:sp>
        <p:nvSpPr>
          <p:cNvPr id="102402" name="内容占位符 1"/>
          <p:cNvSpPr>
            <a:spLocks noGrp="1"/>
          </p:cNvSpPr>
          <p:nvPr>
            <p:ph/>
          </p:nvPr>
        </p:nvSpPr>
        <p:spPr>
          <a:xfrm>
            <a:off x="539750" y="692150"/>
            <a:ext cx="8229600" cy="5410200"/>
          </a:xfrm>
        </p:spPr>
        <p:txBody>
          <a:bodyPr/>
          <a:lstStyle/>
          <a:p>
            <a:pPr indent="20638"/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）中断方式</a:t>
            </a:r>
          </a:p>
          <a:p>
            <a:pPr indent="20638" fontAlgn="ctr"/>
            <a:r>
              <a:rPr lang="en-US" altLang="zh-CN" dirty="0" smtClean="0">
                <a:ea typeface="宋体" charset="-122"/>
              </a:rPr>
              <a:t>	ADC0809</a:t>
            </a:r>
            <a:r>
              <a:rPr lang="zh-CN" altLang="en-US" dirty="0" smtClean="0"/>
              <a:t>与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单片机的中断方式接口电路只需要</a:t>
            </a:r>
            <a:r>
              <a:rPr lang="zh-CN" altLang="en-US" b="1" dirty="0" smtClean="0">
                <a:solidFill>
                  <a:srgbClr val="3333CC"/>
                </a:solidFill>
              </a:rPr>
              <a:t>将</a:t>
            </a:r>
            <a:r>
              <a:rPr lang="zh-CN" altLang="en-US" b="1" dirty="0" smtClean="0">
                <a:solidFill>
                  <a:srgbClr val="3333CC"/>
                </a:solidFill>
                <a:hlinkClick r:id="rId2" action="ppaction://hlinksldjump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rId2" action="ppaction://hlinksldjump"/>
              </a:rPr>
              <a:t>14-17</a:t>
            </a:r>
            <a:r>
              <a:rPr lang="zh-CN" altLang="en-US" b="1" dirty="0" smtClean="0">
                <a:solidFill>
                  <a:srgbClr val="3333CC"/>
                </a:solidFill>
              </a:rPr>
              <a:t>所示的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EOC</a:t>
            </a:r>
            <a:r>
              <a:rPr lang="zh-CN" altLang="en-US" b="1" dirty="0" smtClean="0">
                <a:solidFill>
                  <a:srgbClr val="3333CC"/>
                </a:solidFill>
              </a:rPr>
              <a:t>引脚经过一“反门”连接到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AT89S51</a:t>
            </a:r>
            <a:r>
              <a:rPr lang="zh-CN" altLang="en-US" b="1" dirty="0" smtClean="0">
                <a:solidFill>
                  <a:srgbClr val="3333CC"/>
                </a:solidFill>
              </a:rPr>
              <a:t>单片机的外中断输入引脚</a:t>
            </a:r>
            <a:r>
              <a:rPr lang="zh-CN" altLang="en-US" dirty="0" smtClean="0">
                <a:ea typeface="宋体" charset="-122"/>
              </a:rPr>
              <a:t> </a:t>
            </a:r>
            <a:r>
              <a:rPr lang="zh-CN" altLang="en-US" dirty="0" smtClean="0"/>
              <a:t>即可。</a:t>
            </a:r>
          </a:p>
          <a:p>
            <a:pPr indent="20638" fontAlgn="ctr"/>
            <a:r>
              <a:rPr lang="zh-CN" altLang="en-US" dirty="0" smtClean="0"/>
              <a:t>	采用中断方式可大大节省单片机的时间。当</a:t>
            </a:r>
            <a:r>
              <a:rPr lang="zh-CN" altLang="en-US" b="1" dirty="0" smtClean="0">
                <a:solidFill>
                  <a:srgbClr val="3333CC"/>
                </a:solidFill>
              </a:rPr>
              <a:t>转换结束时，发出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EOC</a:t>
            </a:r>
            <a:r>
              <a:rPr lang="zh-CN" altLang="en-US" b="1" dirty="0" smtClean="0">
                <a:solidFill>
                  <a:srgbClr val="3333CC"/>
                </a:solidFill>
              </a:rPr>
              <a:t>脉冲</a:t>
            </a:r>
            <a:r>
              <a:rPr lang="zh-CN" altLang="en-US" dirty="0" smtClean="0"/>
              <a:t>向单片机</a:t>
            </a:r>
            <a:r>
              <a:rPr lang="zh-CN" altLang="en-US" b="1" dirty="0" smtClean="0">
                <a:solidFill>
                  <a:srgbClr val="3333CC"/>
                </a:solidFill>
              </a:rPr>
              <a:t>提出中断申请</a:t>
            </a:r>
            <a:r>
              <a:rPr lang="zh-CN" altLang="en-US" dirty="0" smtClean="0"/>
              <a:t>，单片机响应中断请求，由</a:t>
            </a:r>
            <a:r>
              <a:rPr lang="zh-CN" altLang="en-US" b="1" dirty="0" smtClean="0">
                <a:solidFill>
                  <a:srgbClr val="3333CC"/>
                </a:solidFill>
              </a:rPr>
              <a:t>外部中断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的中断服务程序读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A/D</a:t>
            </a:r>
            <a:r>
              <a:rPr lang="zh-CN" altLang="en-US" b="1" dirty="0" smtClean="0">
                <a:solidFill>
                  <a:srgbClr val="3333CC"/>
                </a:solidFill>
              </a:rPr>
              <a:t>结果</a:t>
            </a:r>
            <a:r>
              <a:rPr lang="zh-CN" altLang="en-US" dirty="0" smtClean="0"/>
              <a:t>，并启动</a:t>
            </a:r>
            <a:r>
              <a:rPr lang="en-US" altLang="zh-CN" dirty="0" smtClean="0">
                <a:ea typeface="宋体" charset="-122"/>
              </a:rPr>
              <a:t>ADC0809</a:t>
            </a:r>
            <a:r>
              <a:rPr lang="zh-CN" altLang="en-US" dirty="0" smtClean="0"/>
              <a:t>的下一次转换，</a:t>
            </a:r>
            <a:r>
              <a:rPr lang="zh-CN" altLang="en-US" b="1" dirty="0" smtClean="0">
                <a:solidFill>
                  <a:srgbClr val="FF3300"/>
                </a:solidFill>
              </a:rPr>
              <a:t>外部中断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dirty="0" smtClean="0"/>
              <a:t>采用</a:t>
            </a:r>
            <a:r>
              <a:rPr lang="zh-CN" altLang="en-US" b="1" dirty="0" smtClean="0">
                <a:solidFill>
                  <a:srgbClr val="FF3300"/>
                </a:solidFill>
              </a:rPr>
              <a:t>跳沿触发</a:t>
            </a:r>
            <a:r>
              <a:rPr lang="zh-CN" altLang="en-US" dirty="0" smtClean="0"/>
              <a:t>方式。</a:t>
            </a:r>
          </a:p>
        </p:txBody>
      </p:sp>
    </p:spTree>
    <p:extLst>
      <p:ext uri="{BB962C8B-B14F-4D97-AF65-F5344CB8AC3E}">
        <p14:creationId xmlns:p14="http://schemas.microsoft.com/office/powerpoint/2010/main" val="361252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300ED4BC-09CB-44E0-B350-CDDE1D08B3A7}" type="slidenum">
              <a:rPr lang="zh-CN" altLang="en-US"/>
              <a:pPr>
                <a:defRPr/>
              </a:pPr>
              <a:t>79</a:t>
            </a:fld>
            <a:endParaRPr lang="en-US" altLang="zh-CN"/>
          </a:p>
        </p:txBody>
      </p:sp>
      <p:sp>
        <p:nvSpPr>
          <p:cNvPr id="103426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FF3300"/>
                </a:solidFill>
              </a:rPr>
              <a:t>参考程序：</a:t>
            </a:r>
          </a:p>
          <a:p>
            <a:r>
              <a:rPr lang="en-US" altLang="zh-CN" sz="2000" smtClean="0">
                <a:ea typeface="宋体" charset="-122"/>
              </a:rPr>
              <a:t>INIT1</a:t>
            </a:r>
            <a:r>
              <a:rPr lang="zh-CN" altLang="en-US" sz="2000" smtClean="0"/>
              <a:t>：</a:t>
            </a:r>
            <a:r>
              <a:rPr lang="zh-CN" altLang="en-US" sz="2000" smtClean="0">
                <a:ea typeface="宋体" charset="-122"/>
              </a:rPr>
              <a:t>	</a:t>
            </a:r>
            <a:r>
              <a:rPr lang="en-US" altLang="zh-CN" sz="2000" smtClean="0">
                <a:ea typeface="宋体" charset="-122"/>
              </a:rPr>
              <a:t>SETB  IT1	</a:t>
            </a:r>
            <a:r>
              <a:rPr lang="zh-CN" altLang="en-US" sz="2000" smtClean="0"/>
              <a:t>；选择外部中断</a:t>
            </a:r>
            <a:r>
              <a:rPr lang="en-US" altLang="zh-CN" sz="2000" smtClean="0">
                <a:ea typeface="宋体" charset="-122"/>
              </a:rPr>
              <a:t>1</a:t>
            </a:r>
            <a:r>
              <a:rPr lang="zh-CN" altLang="en-US" sz="2000" smtClean="0"/>
              <a:t>为跳沿触发方式</a:t>
            </a:r>
          </a:p>
          <a:p>
            <a:r>
              <a:rPr lang="en-US" altLang="zh-CN" sz="2000" smtClean="0">
                <a:ea typeface="宋体" charset="-122"/>
              </a:rPr>
              <a:t>		SETB  EA	</a:t>
            </a:r>
            <a:r>
              <a:rPr lang="zh-CN" altLang="en-US" sz="2000" smtClean="0"/>
              <a:t>；总中断允许</a:t>
            </a:r>
          </a:p>
          <a:p>
            <a:r>
              <a:rPr lang="en-US" altLang="zh-CN" sz="2000" smtClean="0">
                <a:ea typeface="宋体" charset="-122"/>
              </a:rPr>
              <a:t>		SETB  EX1	</a:t>
            </a:r>
            <a:r>
              <a:rPr lang="zh-CN" altLang="en-US" sz="2000" smtClean="0"/>
              <a:t>；允许外部中断</a:t>
            </a:r>
            <a:r>
              <a:rPr lang="en-US" altLang="zh-CN" sz="2000" smtClean="0">
                <a:ea typeface="宋体" charset="-122"/>
              </a:rPr>
              <a:t>1</a:t>
            </a:r>
            <a:r>
              <a:rPr lang="zh-CN" altLang="en-US" sz="2000" smtClean="0"/>
              <a:t>中断</a:t>
            </a:r>
          </a:p>
          <a:p>
            <a:r>
              <a:rPr lang="en-US" altLang="zh-CN" sz="2000" smtClean="0">
                <a:ea typeface="宋体" charset="-122"/>
              </a:rPr>
              <a:t>		MOV    DPTR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#7FF8H   </a:t>
            </a:r>
            <a:r>
              <a:rPr lang="zh-CN" altLang="en-US" sz="2000" smtClean="0"/>
              <a:t>；端口地址送</a:t>
            </a:r>
            <a:r>
              <a:rPr lang="en-US" altLang="zh-CN" sz="2000" smtClean="0">
                <a:ea typeface="宋体" charset="-122"/>
              </a:rPr>
              <a:t>DPTR</a:t>
            </a:r>
            <a:endParaRPr lang="zh-CN" altLang="en-US" sz="2000" smtClean="0"/>
          </a:p>
          <a:p>
            <a:r>
              <a:rPr lang="en-US" altLang="zh-CN" sz="2000" smtClean="0">
                <a:ea typeface="宋体" charset="-122"/>
              </a:rPr>
              <a:t>		MOV	A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#00H</a:t>
            </a:r>
          </a:p>
          <a:p>
            <a:r>
              <a:rPr lang="en-US" altLang="zh-CN" sz="2000" smtClean="0">
                <a:ea typeface="宋体" charset="-122"/>
              </a:rPr>
              <a:t>MOVX	@DPTR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A</a:t>
            </a:r>
            <a:r>
              <a:rPr lang="zh-CN" altLang="en-US" sz="2000" smtClean="0"/>
              <a:t>；启动</a:t>
            </a:r>
            <a:r>
              <a:rPr lang="en-US" altLang="zh-CN" sz="2000" smtClean="0">
                <a:ea typeface="宋体" charset="-122"/>
              </a:rPr>
              <a:t>ADC0809</a:t>
            </a:r>
            <a:r>
              <a:rPr lang="zh-CN" altLang="en-US" sz="2000" smtClean="0"/>
              <a:t>对</a:t>
            </a:r>
            <a:r>
              <a:rPr lang="en-US" altLang="zh-CN" sz="2000" smtClean="0">
                <a:ea typeface="宋体" charset="-122"/>
              </a:rPr>
              <a:t>IN0</a:t>
            </a:r>
            <a:r>
              <a:rPr lang="zh-CN" altLang="en-US" sz="2000" smtClean="0"/>
              <a:t>通道转换</a:t>
            </a:r>
          </a:p>
          <a:p>
            <a:r>
              <a:rPr lang="en-US" altLang="zh-CN" sz="2000" smtClean="0"/>
              <a:t>		………</a:t>
            </a:r>
            <a:r>
              <a:rPr lang="en-US" altLang="zh-CN" sz="2000" smtClean="0">
                <a:ea typeface="宋体" charset="-122"/>
              </a:rPr>
              <a:t>			</a:t>
            </a:r>
            <a:r>
              <a:rPr lang="zh-CN" altLang="en-US" sz="2000" smtClean="0"/>
              <a:t>；完成其他的工作</a:t>
            </a:r>
            <a:endParaRPr lang="en-US" altLang="zh-CN" sz="2000" smtClean="0"/>
          </a:p>
          <a:p>
            <a:r>
              <a:rPr lang="zh-CN" altLang="en-US" sz="2000" b="1" smtClean="0">
                <a:solidFill>
                  <a:srgbClr val="FF3300"/>
                </a:solidFill>
              </a:rPr>
              <a:t>中断服务程序：</a:t>
            </a:r>
            <a:r>
              <a:rPr lang="zh-CN" altLang="en-US" sz="2000" smtClean="0"/>
              <a:t> </a:t>
            </a:r>
          </a:p>
          <a:p>
            <a:r>
              <a:rPr lang="en-US" altLang="zh-CN" sz="2000" smtClean="0">
                <a:ea typeface="宋体" charset="-122"/>
              </a:rPr>
              <a:t>PINT1</a:t>
            </a:r>
            <a:r>
              <a:rPr lang="zh-CN" altLang="en-US" sz="2000" smtClean="0"/>
              <a:t>：	</a:t>
            </a:r>
            <a:r>
              <a:rPr lang="en-US" altLang="zh-CN" sz="2000" smtClean="0">
                <a:ea typeface="宋体" charset="-122"/>
              </a:rPr>
              <a:t>MOV	DPTR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#7FF8H</a:t>
            </a:r>
            <a:r>
              <a:rPr lang="zh-CN" altLang="en-US" sz="2000" smtClean="0"/>
              <a:t>；读取结果送内部</a:t>
            </a:r>
            <a:r>
              <a:rPr lang="en-US" altLang="zh-CN" sz="2000" smtClean="0">
                <a:ea typeface="宋体" charset="-122"/>
              </a:rPr>
              <a:t>RAM30H</a:t>
            </a:r>
            <a:endParaRPr lang="zh-CN" altLang="en-US" sz="2000" smtClean="0"/>
          </a:p>
          <a:p>
            <a:r>
              <a:rPr lang="en-US" altLang="zh-CN" sz="2000" smtClean="0">
                <a:ea typeface="宋体" charset="-122"/>
              </a:rPr>
              <a:t>		MOVX	A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@DPTR</a:t>
            </a:r>
            <a:endParaRPr lang="zh-CN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245645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C6B48241-4667-43F1-9301-B3FACB5874EB}" type="slidenum">
              <a:rPr lang="zh-CN" altLang="en-US"/>
              <a:pPr>
                <a:defRPr/>
              </a:pPr>
              <a:t>80</a:t>
            </a:fld>
            <a:endParaRPr lang="en-US" altLang="zh-CN"/>
          </a:p>
        </p:txBody>
      </p:sp>
      <p:sp>
        <p:nvSpPr>
          <p:cNvPr id="104450" name="内容占位符 1"/>
          <p:cNvSpPr>
            <a:spLocks noGrp="1"/>
          </p:cNvSpPr>
          <p:nvPr>
            <p:ph/>
          </p:nvPr>
        </p:nvSpPr>
        <p:spPr>
          <a:xfrm>
            <a:off x="395288" y="549275"/>
            <a:ext cx="8229600" cy="5410200"/>
          </a:xfrm>
        </p:spPr>
        <p:txBody>
          <a:bodyPr/>
          <a:lstStyle/>
          <a:p>
            <a:r>
              <a:rPr lang="en-US" altLang="zh-CN" sz="2000" smtClean="0">
                <a:ea typeface="宋体" charset="-122"/>
              </a:rPr>
              <a:t>		MOV	30H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A</a:t>
            </a:r>
            <a:endParaRPr lang="zh-CN" altLang="en-US" sz="2000" smtClean="0"/>
          </a:p>
          <a:p>
            <a:r>
              <a:rPr lang="en-US" altLang="zh-CN" sz="2000" smtClean="0">
                <a:ea typeface="宋体" charset="-122"/>
              </a:rPr>
              <a:t>		MOV	A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#00H	</a:t>
            </a:r>
            <a:r>
              <a:rPr lang="zh-CN" altLang="en-US" sz="2000" smtClean="0"/>
              <a:t>；启动</a:t>
            </a:r>
            <a:r>
              <a:rPr lang="en-US" altLang="zh-CN" sz="2000" smtClean="0">
                <a:ea typeface="宋体" charset="-122"/>
              </a:rPr>
              <a:t>ADC0809</a:t>
            </a:r>
            <a:r>
              <a:rPr lang="zh-CN" altLang="en-US" sz="2000" smtClean="0"/>
              <a:t>对</a:t>
            </a:r>
            <a:r>
              <a:rPr lang="en-US" altLang="zh-CN" sz="2000" smtClean="0">
                <a:ea typeface="宋体" charset="-122"/>
              </a:rPr>
              <a:t>IN0</a:t>
            </a:r>
            <a:r>
              <a:rPr lang="zh-CN" altLang="en-US" sz="2000" smtClean="0"/>
              <a:t>的转换</a:t>
            </a:r>
          </a:p>
          <a:p>
            <a:r>
              <a:rPr lang="en-US" altLang="zh-CN" sz="2000" smtClean="0">
                <a:ea typeface="宋体" charset="-122"/>
              </a:rPr>
              <a:t>		MOVX	  @DPTR</a:t>
            </a:r>
            <a:r>
              <a:rPr lang="zh-CN" altLang="en-US" sz="2000" smtClean="0"/>
              <a:t>，</a:t>
            </a:r>
            <a:r>
              <a:rPr lang="en-US" altLang="zh-CN" sz="2000" smtClean="0">
                <a:ea typeface="宋体" charset="-122"/>
              </a:rPr>
              <a:t>A</a:t>
            </a:r>
            <a:endParaRPr lang="zh-CN" altLang="en-US" sz="2000" smtClean="0"/>
          </a:p>
          <a:p>
            <a:pPr>
              <a:lnSpc>
                <a:spcPct val="120000"/>
              </a:lnSpc>
            </a:pPr>
            <a:r>
              <a:rPr lang="en-US" altLang="zh-CN" sz="2000" smtClean="0">
                <a:ea typeface="宋体" charset="-122"/>
              </a:rPr>
              <a:t>		RETI</a:t>
            </a:r>
            <a:endParaRPr lang="zh-CN" altLang="en-US" sz="2000" smtClean="0"/>
          </a:p>
          <a:p>
            <a:endParaRPr lang="zh-CN" altLang="en-US" sz="2000" smtClean="0"/>
          </a:p>
          <a:p>
            <a:endParaRPr lang="zh-CN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43317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5319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dirty="0"/>
              <a:t>*C51</a:t>
            </a:r>
            <a:r>
              <a:rPr lang="zh-CN" altLang="en-US" dirty="0"/>
              <a:t>源程序：</a:t>
            </a:r>
          </a:p>
          <a:p>
            <a:pPr algn="l"/>
            <a:r>
              <a:rPr lang="en-US" altLang="zh-CN" dirty="0"/>
              <a:t>#include&lt;reg51.h&gt;</a:t>
            </a:r>
          </a:p>
          <a:p>
            <a:pPr algn="l"/>
            <a:r>
              <a:rPr lang="en-US" altLang="zh-CN" dirty="0"/>
              <a:t>#define </a:t>
            </a:r>
            <a:r>
              <a:rPr lang="en-US" altLang="zh-CN" dirty="0" err="1"/>
              <a:t>uchar</a:t>
            </a:r>
            <a:r>
              <a:rPr lang="en-US" altLang="zh-CN" dirty="0"/>
              <a:t> unsigned char</a:t>
            </a:r>
          </a:p>
          <a:p>
            <a:pPr algn="l"/>
            <a:r>
              <a:rPr lang="en-US" altLang="zh-CN" dirty="0" err="1"/>
              <a:t>xdata</a:t>
            </a:r>
            <a:r>
              <a:rPr lang="en-US" altLang="zh-CN" dirty="0"/>
              <a:t> </a:t>
            </a:r>
            <a:r>
              <a:rPr lang="en-US" altLang="zh-CN" dirty="0" err="1"/>
              <a:t>uchar</a:t>
            </a:r>
            <a:r>
              <a:rPr lang="en-US" altLang="zh-CN" dirty="0"/>
              <a:t> *ad</a:t>
            </a:r>
            <a:r>
              <a:rPr lang="zh-CN" altLang="en-US" dirty="0"/>
              <a:t>；</a:t>
            </a:r>
          </a:p>
          <a:p>
            <a:pPr algn="l"/>
            <a:r>
              <a:rPr lang="en-US" altLang="zh-CN" dirty="0" err="1"/>
              <a:t>uchar</a:t>
            </a:r>
            <a:r>
              <a:rPr lang="en-US" altLang="zh-CN" dirty="0"/>
              <a:t> </a:t>
            </a:r>
            <a:r>
              <a:rPr lang="en-US" altLang="zh-CN" dirty="0" err="1"/>
              <a:t>i</a:t>
            </a:r>
            <a:r>
              <a:rPr lang="en-US" altLang="zh-CN" dirty="0"/>
              <a:t> = 0</a:t>
            </a:r>
            <a:r>
              <a:rPr lang="zh-CN" altLang="en-US" dirty="0"/>
              <a:t>；</a:t>
            </a:r>
          </a:p>
          <a:p>
            <a:pPr algn="l"/>
            <a:r>
              <a:rPr lang="en-US" altLang="zh-CN" dirty="0" err="1"/>
              <a:t>uchar</a:t>
            </a:r>
            <a:r>
              <a:rPr lang="en-US" altLang="zh-CN" dirty="0"/>
              <a:t> data </a:t>
            </a:r>
            <a:r>
              <a:rPr lang="en-US" altLang="zh-CN" dirty="0" err="1"/>
              <a:t>adtab</a:t>
            </a:r>
            <a:r>
              <a:rPr lang="en-US" altLang="zh-CN" dirty="0"/>
              <a:t>[8]</a:t>
            </a:r>
            <a:r>
              <a:rPr lang="zh-CN" altLang="en-US" dirty="0"/>
              <a:t>；</a:t>
            </a:r>
          </a:p>
          <a:p>
            <a:pPr algn="l"/>
            <a:r>
              <a:rPr lang="en-US" altLang="zh-CN" dirty="0" err="1"/>
              <a:t>addv</a:t>
            </a:r>
            <a:r>
              <a:rPr lang="en-US" altLang="zh-CN" dirty="0"/>
              <a:t>() interrupt 2           		/* </a:t>
            </a:r>
            <a:r>
              <a:rPr lang="zh-CN" altLang="en-US" dirty="0"/>
              <a:t>中断服务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 smtClean="0"/>
              <a:t>{ </a:t>
            </a:r>
            <a:r>
              <a:rPr lang="en-US" altLang="zh-CN" dirty="0"/>
              <a:t>	</a:t>
            </a:r>
            <a:r>
              <a:rPr lang="en-US" altLang="zh-CN" dirty="0" err="1"/>
              <a:t>adtab</a:t>
            </a:r>
            <a:r>
              <a:rPr lang="en-US" altLang="zh-CN" dirty="0"/>
              <a:t>[</a:t>
            </a:r>
            <a:r>
              <a:rPr lang="en-US" altLang="zh-CN" dirty="0" err="1"/>
              <a:t>i</a:t>
            </a:r>
            <a:r>
              <a:rPr lang="en-US" altLang="zh-CN" dirty="0"/>
              <a:t>] = *ad</a:t>
            </a:r>
            <a:r>
              <a:rPr lang="zh-CN" altLang="en-US" dirty="0"/>
              <a:t>；          	</a:t>
            </a:r>
            <a:r>
              <a:rPr lang="en-US" altLang="zh-CN" dirty="0" smtClean="0"/>
              <a:t>/* </a:t>
            </a:r>
            <a:r>
              <a:rPr lang="zh-CN" altLang="en-US" dirty="0"/>
              <a:t>读入转换数据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	ad++</a:t>
            </a:r>
            <a:r>
              <a:rPr lang="zh-CN" altLang="en-US" dirty="0"/>
              <a:t>；                    	</a:t>
            </a:r>
            <a:r>
              <a:rPr lang="en-US" altLang="zh-CN" dirty="0"/>
              <a:t>/* </a:t>
            </a:r>
            <a:r>
              <a:rPr lang="zh-CN" altLang="en-US" dirty="0"/>
              <a:t>指向下一通道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	</a:t>
            </a:r>
            <a:r>
              <a:rPr lang="en-US" altLang="zh-CN" dirty="0" err="1"/>
              <a:t>i</a:t>
            </a:r>
            <a:r>
              <a:rPr lang="en-US" altLang="zh-CN" dirty="0"/>
              <a:t>++</a:t>
            </a:r>
            <a:r>
              <a:rPr lang="zh-CN" altLang="en-US" dirty="0"/>
              <a:t>；                      	</a:t>
            </a:r>
            <a:r>
              <a:rPr lang="en-US" altLang="zh-CN" dirty="0"/>
              <a:t>/* </a:t>
            </a:r>
            <a:r>
              <a:rPr lang="zh-CN" altLang="en-US" dirty="0"/>
              <a:t>中断方式接收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	*ad = 0</a:t>
            </a:r>
            <a:r>
              <a:rPr lang="zh-CN" altLang="en-US" dirty="0"/>
              <a:t>；                     	</a:t>
            </a:r>
            <a:r>
              <a:rPr lang="en-US" altLang="zh-CN" dirty="0"/>
              <a:t>/* </a:t>
            </a:r>
            <a:r>
              <a:rPr lang="zh-CN" altLang="en-US" dirty="0"/>
              <a:t>启动转换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}</a:t>
            </a:r>
          </a:p>
          <a:p>
            <a:pPr algn="l"/>
            <a:r>
              <a:rPr lang="en-US" altLang="zh-CN" dirty="0"/>
              <a:t>void main()</a:t>
            </a:r>
          </a:p>
          <a:p>
            <a:pPr algn="l"/>
            <a:r>
              <a:rPr lang="en-US" altLang="zh-CN" dirty="0"/>
              <a:t>{</a:t>
            </a:r>
          </a:p>
          <a:p>
            <a:pPr algn="l"/>
            <a:r>
              <a:rPr lang="en-US" altLang="zh-CN" dirty="0"/>
              <a:t>   	EA = 1</a:t>
            </a:r>
            <a:r>
              <a:rPr lang="zh-CN" altLang="en-US" dirty="0"/>
              <a:t>；</a:t>
            </a:r>
            <a:r>
              <a:rPr lang="en-US" altLang="zh-CN" dirty="0"/>
              <a:t>EX1 = 1</a:t>
            </a:r>
            <a:r>
              <a:rPr lang="zh-CN" altLang="en-US" dirty="0"/>
              <a:t>；</a:t>
            </a:r>
            <a:r>
              <a:rPr lang="en-US" altLang="zh-CN" dirty="0"/>
              <a:t>IT1 = 1</a:t>
            </a:r>
            <a:r>
              <a:rPr lang="zh-CN" altLang="en-US" dirty="0"/>
              <a:t>；	</a:t>
            </a:r>
            <a:r>
              <a:rPr lang="en-US" altLang="zh-CN" dirty="0" smtClean="0"/>
              <a:t>/* </a:t>
            </a:r>
            <a:r>
              <a:rPr lang="zh-CN" altLang="en-US" dirty="0"/>
              <a:t>开中断，下沿触发中断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	ad = 0x7ff8</a:t>
            </a:r>
            <a:r>
              <a:rPr lang="zh-CN" altLang="en-US" dirty="0"/>
              <a:t>；       			</a:t>
            </a:r>
            <a:r>
              <a:rPr lang="en-US" altLang="zh-CN" dirty="0"/>
              <a:t>/* </a:t>
            </a:r>
            <a:r>
              <a:rPr lang="zh-CN" altLang="en-US" dirty="0"/>
              <a:t>置地址指针初值，指向通道</a:t>
            </a:r>
            <a:r>
              <a:rPr lang="en-US" altLang="zh-CN" dirty="0"/>
              <a:t>0 */</a:t>
            </a:r>
          </a:p>
          <a:p>
            <a:pPr algn="l"/>
            <a:r>
              <a:rPr lang="en-US" altLang="zh-CN" dirty="0"/>
              <a:t>   	*ad = 0</a:t>
            </a:r>
            <a:r>
              <a:rPr lang="zh-CN" altLang="en-US" dirty="0"/>
              <a:t>；           			</a:t>
            </a:r>
            <a:r>
              <a:rPr lang="en-US" altLang="zh-CN" dirty="0"/>
              <a:t>/* </a:t>
            </a:r>
            <a:r>
              <a:rPr lang="zh-CN" altLang="en-US" dirty="0"/>
              <a:t>启动通道</a:t>
            </a:r>
            <a:r>
              <a:rPr lang="en-US" altLang="zh-CN" dirty="0"/>
              <a:t>0A/D</a:t>
            </a:r>
            <a:r>
              <a:rPr lang="zh-CN" altLang="en-US" dirty="0"/>
              <a:t>转换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	while(</a:t>
            </a:r>
            <a:r>
              <a:rPr lang="en-US" altLang="zh-CN" dirty="0" err="1"/>
              <a:t>i</a:t>
            </a:r>
            <a:r>
              <a:rPr lang="en-US" altLang="zh-CN" dirty="0"/>
              <a:t>&lt;8){}</a:t>
            </a:r>
            <a:r>
              <a:rPr lang="zh-CN" altLang="en-US" dirty="0"/>
              <a:t>；    			</a:t>
            </a:r>
            <a:r>
              <a:rPr lang="en-US" altLang="zh-CN" dirty="0"/>
              <a:t>/* </a:t>
            </a:r>
            <a:r>
              <a:rPr lang="zh-CN" altLang="en-US" dirty="0"/>
              <a:t>若</a:t>
            </a:r>
            <a:r>
              <a:rPr lang="en-US" altLang="zh-CN" dirty="0"/>
              <a:t>8</a:t>
            </a:r>
            <a:r>
              <a:rPr lang="zh-CN" altLang="en-US" dirty="0"/>
              <a:t>路巡回检测未完，则继续等待中断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    	EA = 0</a:t>
            </a:r>
            <a:r>
              <a:rPr lang="zh-CN" altLang="en-US" dirty="0"/>
              <a:t>；           			</a:t>
            </a:r>
            <a:r>
              <a:rPr lang="en-US" altLang="zh-CN" dirty="0"/>
              <a:t>/* 8</a:t>
            </a:r>
            <a:r>
              <a:rPr lang="zh-CN" altLang="en-US" dirty="0"/>
              <a:t>路转换完毕，关中断 *</a:t>
            </a:r>
            <a:r>
              <a:rPr lang="en-US" altLang="zh-CN" dirty="0"/>
              <a:t>/</a:t>
            </a:r>
          </a:p>
          <a:p>
            <a:pPr algn="l"/>
            <a:r>
              <a:rPr lang="en-US" altLang="zh-CN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63644915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9147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【</a:t>
            </a:r>
            <a:r>
              <a:rPr lang="zh-CN" altLang="en-US" sz="2400" b="1" dirty="0">
                <a:solidFill>
                  <a:schemeClr val="accent2"/>
                </a:solidFill>
              </a:rPr>
              <a:t>例</a:t>
            </a:r>
            <a:r>
              <a:rPr lang="en-US" altLang="zh-CN" sz="2400" b="1" dirty="0">
                <a:solidFill>
                  <a:schemeClr val="accent2"/>
                </a:solidFill>
              </a:rPr>
              <a:t>14-3】 </a:t>
            </a:r>
            <a:r>
              <a:rPr lang="zh-CN" altLang="en-US" sz="2400" b="1" dirty="0">
                <a:solidFill>
                  <a:schemeClr val="accent2"/>
                </a:solidFill>
              </a:rPr>
              <a:t>采用</a:t>
            </a:r>
            <a:r>
              <a:rPr lang="en-US" altLang="zh-CN" sz="2400" b="1" dirty="0">
                <a:solidFill>
                  <a:schemeClr val="accent2"/>
                </a:solidFill>
              </a:rPr>
              <a:t>ADC0809</a:t>
            </a:r>
            <a:r>
              <a:rPr lang="zh-CN" altLang="en-US" sz="2400" b="1" dirty="0">
                <a:solidFill>
                  <a:schemeClr val="accent2"/>
                </a:solidFill>
              </a:rPr>
              <a:t>设计数据采集电路，对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IN2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通道</a:t>
            </a:r>
            <a:r>
              <a:rPr lang="zh-CN" altLang="en-US" sz="2400" b="1" dirty="0">
                <a:solidFill>
                  <a:schemeClr val="accent2"/>
                </a:solidFill>
              </a:rPr>
              <a:t>输入的模拟量信号进行测量，并将结果用两位数码管以十六进制数形式显示出来，试设计相应的软硬件系统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解</a:t>
            </a:r>
            <a:r>
              <a:rPr lang="zh-CN" altLang="en-US" sz="2400" b="1" dirty="0">
                <a:solidFill>
                  <a:schemeClr val="accent2"/>
                </a:solidFill>
              </a:rPr>
              <a:t>：在图</a:t>
            </a:r>
            <a:r>
              <a:rPr lang="en-US" altLang="zh-CN" sz="2400" b="1" dirty="0">
                <a:solidFill>
                  <a:schemeClr val="accent2"/>
                </a:solidFill>
              </a:rPr>
              <a:t>14-17</a:t>
            </a:r>
            <a:r>
              <a:rPr lang="zh-CN" altLang="en-US" sz="2400" b="1" dirty="0">
                <a:solidFill>
                  <a:schemeClr val="accent2"/>
                </a:solidFill>
              </a:rPr>
              <a:t>的基础上，利用</a:t>
            </a:r>
            <a:r>
              <a:rPr lang="en-US" altLang="zh-CN" sz="2400" b="1" dirty="0">
                <a:solidFill>
                  <a:schemeClr val="accent2"/>
                </a:solidFill>
              </a:rPr>
              <a:t>P1</a:t>
            </a:r>
            <a:r>
              <a:rPr lang="zh-CN" altLang="en-US" sz="2400" b="1" dirty="0">
                <a:solidFill>
                  <a:schemeClr val="accent2"/>
                </a:solidFill>
              </a:rPr>
              <a:t>口连接两位带译码电路的数码管作为显示器，将输入的十六进制数码直接显示出来。利用电位器分压电路提供一个模拟的模拟量信号源，以验证系统的功能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运用</a:t>
            </a:r>
            <a:r>
              <a:rPr lang="en-US" altLang="zh-CN" sz="2400" b="1" dirty="0">
                <a:solidFill>
                  <a:schemeClr val="accent2"/>
                </a:solidFill>
              </a:rPr>
              <a:t>Proteus</a:t>
            </a:r>
            <a:r>
              <a:rPr lang="zh-CN" altLang="en-US" sz="2400" b="1" dirty="0">
                <a:solidFill>
                  <a:schemeClr val="accent2"/>
                </a:solidFill>
              </a:rPr>
              <a:t>设计出的硬件系统图如</a:t>
            </a:r>
            <a:r>
              <a:rPr lang="zh-CN" altLang="en-US" sz="2400" b="1" dirty="0">
                <a:solidFill>
                  <a:schemeClr val="accent2"/>
                </a:solidFill>
                <a:hlinkClick r:id="" action="ppaction://hlinkshowjump?jump=nextslide"/>
              </a:rPr>
              <a:t>图</a:t>
            </a:r>
            <a:r>
              <a:rPr lang="en-US" altLang="zh-CN" sz="2400" b="1" dirty="0">
                <a:solidFill>
                  <a:schemeClr val="accent2"/>
                </a:solidFill>
                <a:hlinkClick r:id="" action="ppaction://hlinkshowjump?jump=nextslide"/>
              </a:rPr>
              <a:t>14-18</a:t>
            </a:r>
            <a:r>
              <a:rPr lang="zh-CN" altLang="en-US" sz="2400" b="1" dirty="0">
                <a:solidFill>
                  <a:schemeClr val="accent2"/>
                </a:solidFill>
              </a:rPr>
              <a:t>所示。（硬件系统图仿真图）</a:t>
            </a:r>
          </a:p>
        </p:txBody>
      </p:sp>
    </p:spTree>
    <p:extLst>
      <p:ext uri="{BB962C8B-B14F-4D97-AF65-F5344CB8AC3E}">
        <p14:creationId xmlns:p14="http://schemas.microsoft.com/office/powerpoint/2010/main" val="233829475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83</a:t>
            </a:fld>
            <a:endParaRPr lang="en-US" altLang="zh-CN" dirty="0"/>
          </a:p>
        </p:txBody>
      </p:sp>
      <p:pic>
        <p:nvPicPr>
          <p:cNvPr id="288770" name="Picture 2" descr="14t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3386"/>
            <a:ext cx="9017540" cy="5880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908160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8220"/>
            <a:ext cx="91440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2"/>
                </a:solidFill>
              </a:rPr>
              <a:t>下面给出采用查询方式的软件实现方案。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2"/>
                </a:solidFill>
              </a:rPr>
              <a:t>汇编语言源程序：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2"/>
                </a:solidFill>
              </a:rPr>
              <a:t>	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ORG    </a:t>
            </a:r>
            <a:r>
              <a:rPr lang="en-US" altLang="zh-CN" sz="2000" b="1" dirty="0">
                <a:solidFill>
                  <a:schemeClr val="accent2"/>
                </a:solidFill>
              </a:rPr>
              <a:t>0000H</a:t>
            </a:r>
          </a:p>
          <a:p>
            <a:pPr algn="l">
              <a:lnSpc>
                <a:spcPct val="150000"/>
              </a:lnSpc>
            </a:pPr>
            <a:r>
              <a:rPr lang="en-US" altLang="zh-CN" sz="2000" b="1" dirty="0">
                <a:solidFill>
                  <a:schemeClr val="accent2"/>
                </a:solidFill>
              </a:rPr>
              <a:t>MAIN</a:t>
            </a:r>
            <a:r>
              <a:rPr lang="zh-CN" altLang="en-US" sz="2000" b="1" dirty="0">
                <a:solidFill>
                  <a:schemeClr val="accent2"/>
                </a:solidFill>
              </a:rPr>
              <a:t>： 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MOV    </a:t>
            </a:r>
            <a:r>
              <a:rPr lang="en-US" altLang="zh-CN" sz="2000" b="1" dirty="0">
                <a:solidFill>
                  <a:schemeClr val="accent2"/>
                </a:solidFill>
              </a:rPr>
              <a:t>DPTR</a:t>
            </a:r>
            <a:r>
              <a:rPr lang="zh-CN" altLang="en-US" sz="2000" b="1" dirty="0">
                <a:solidFill>
                  <a:schemeClr val="accent2"/>
                </a:solidFill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</a:rPr>
              <a:t>#0FEFFH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指向</a:t>
            </a:r>
            <a:r>
              <a:rPr lang="en-US" altLang="zh-CN" sz="2000" b="1" dirty="0">
                <a:solidFill>
                  <a:schemeClr val="accent2"/>
                </a:solidFill>
              </a:rPr>
              <a:t>0809 </a:t>
            </a:r>
            <a:r>
              <a:rPr lang="zh-CN" altLang="en-US" sz="2000" b="1" dirty="0">
                <a:solidFill>
                  <a:schemeClr val="accent2"/>
                </a:solidFill>
              </a:rPr>
              <a:t>选片端口（</a:t>
            </a:r>
            <a:r>
              <a:rPr lang="en-US" altLang="zh-CN" sz="2000" b="1" dirty="0">
                <a:solidFill>
                  <a:schemeClr val="accent2"/>
                </a:solidFill>
              </a:rPr>
              <a:t>P2.0 = 0</a:t>
            </a:r>
            <a:r>
              <a:rPr lang="zh-CN" altLang="en-US" sz="2000" b="1" dirty="0">
                <a:solidFill>
                  <a:schemeClr val="accent2"/>
                </a:solidFill>
              </a:rPr>
              <a:t>即可）</a:t>
            </a:r>
          </a:p>
          <a:p>
            <a:pPr algn="l">
              <a:lnSpc>
                <a:spcPct val="150000"/>
              </a:lnSpc>
            </a:pPr>
            <a:r>
              <a:rPr lang="en-US" altLang="zh-CN" sz="2000" b="1" dirty="0">
                <a:solidFill>
                  <a:schemeClr val="accent2"/>
                </a:solidFill>
              </a:rPr>
              <a:t>LOOP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：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MOV    </a:t>
            </a:r>
            <a:r>
              <a:rPr lang="en-US" altLang="zh-CN" sz="2000" b="1" dirty="0">
                <a:solidFill>
                  <a:schemeClr val="accent2"/>
                </a:solidFill>
              </a:rPr>
              <a:t>A</a:t>
            </a:r>
            <a:r>
              <a:rPr lang="zh-CN" altLang="en-US" sz="2000" b="1" dirty="0">
                <a:solidFill>
                  <a:schemeClr val="accent2"/>
                </a:solidFill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</a:rPr>
              <a:t>#02H         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    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送通道号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</a:rPr>
              <a:t>             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MOVX  </a:t>
            </a:r>
            <a:r>
              <a:rPr lang="en-US" altLang="zh-CN" sz="2000" b="1" dirty="0">
                <a:solidFill>
                  <a:schemeClr val="accent2"/>
                </a:solidFill>
              </a:rPr>
              <a:t>@DPTR</a:t>
            </a:r>
            <a:r>
              <a:rPr lang="zh-CN" altLang="en-US" sz="2000" b="1" dirty="0">
                <a:solidFill>
                  <a:schemeClr val="accent2"/>
                </a:solidFill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</a:rPr>
              <a:t>A	 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启动通道</a:t>
            </a:r>
            <a:r>
              <a:rPr lang="en-US" altLang="zh-CN" sz="2000" b="1" dirty="0">
                <a:solidFill>
                  <a:schemeClr val="accent2"/>
                </a:solidFill>
              </a:rPr>
              <a:t>2</a:t>
            </a:r>
            <a:r>
              <a:rPr lang="zh-CN" altLang="en-US" sz="2000" b="1" dirty="0">
                <a:solidFill>
                  <a:schemeClr val="accent2"/>
                </a:solidFill>
              </a:rPr>
              <a:t>的</a:t>
            </a:r>
            <a:r>
              <a:rPr lang="en-US" altLang="zh-CN" sz="2000" b="1" dirty="0">
                <a:solidFill>
                  <a:schemeClr val="accent2"/>
                </a:solidFill>
              </a:rPr>
              <a:t>A/D</a:t>
            </a:r>
            <a:r>
              <a:rPr lang="zh-CN" altLang="en-US" sz="2000" b="1" dirty="0">
                <a:solidFill>
                  <a:schemeClr val="accent2"/>
                </a:solidFill>
              </a:rPr>
              <a:t>转换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2"/>
                </a:solidFill>
              </a:rPr>
              <a:t>	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JNB     </a:t>
            </a:r>
            <a:r>
              <a:rPr lang="en-US" altLang="zh-CN" sz="2000" b="1" dirty="0">
                <a:solidFill>
                  <a:schemeClr val="accent2"/>
                </a:solidFill>
              </a:rPr>
              <a:t>P3.3</a:t>
            </a:r>
            <a:r>
              <a:rPr lang="zh-CN" altLang="en-US" sz="2000" b="1" dirty="0">
                <a:solidFill>
                  <a:schemeClr val="accent2"/>
                </a:solidFill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</a:rPr>
              <a:t>$          	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 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通过</a:t>
            </a:r>
            <a:r>
              <a:rPr lang="en-US" altLang="zh-CN" sz="2000" b="1" dirty="0">
                <a:solidFill>
                  <a:schemeClr val="accent2"/>
                </a:solidFill>
              </a:rPr>
              <a:t>P3.3</a:t>
            </a:r>
            <a:r>
              <a:rPr lang="zh-CN" altLang="en-US" sz="2000" b="1" dirty="0">
                <a:solidFill>
                  <a:schemeClr val="accent2"/>
                </a:solidFill>
              </a:rPr>
              <a:t>查询</a:t>
            </a:r>
            <a:r>
              <a:rPr lang="en-US" altLang="zh-CN" sz="2000" b="1" dirty="0">
                <a:solidFill>
                  <a:schemeClr val="accent2"/>
                </a:solidFill>
              </a:rPr>
              <a:t>EOC</a:t>
            </a:r>
            <a:r>
              <a:rPr lang="zh-CN" altLang="en-US" sz="2000" b="1" dirty="0">
                <a:solidFill>
                  <a:schemeClr val="accent2"/>
                </a:solidFill>
              </a:rPr>
              <a:t>信号是否变低电平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</a:rPr>
              <a:t>             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JB      </a:t>
            </a:r>
            <a:r>
              <a:rPr lang="en-US" altLang="zh-CN" sz="2000" b="1" dirty="0">
                <a:solidFill>
                  <a:schemeClr val="accent2"/>
                </a:solidFill>
              </a:rPr>
              <a:t>P3.3</a:t>
            </a:r>
            <a:r>
              <a:rPr lang="zh-CN" altLang="en-US" sz="2000" b="1" dirty="0">
                <a:solidFill>
                  <a:schemeClr val="accent2"/>
                </a:solidFill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</a:rPr>
              <a:t>$          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       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通过</a:t>
            </a:r>
            <a:r>
              <a:rPr lang="en-US" altLang="zh-CN" sz="2000" b="1" dirty="0">
                <a:solidFill>
                  <a:schemeClr val="accent2"/>
                </a:solidFill>
              </a:rPr>
              <a:t>P3.3</a:t>
            </a:r>
            <a:r>
              <a:rPr lang="zh-CN" altLang="en-US" sz="2000" b="1" dirty="0">
                <a:solidFill>
                  <a:schemeClr val="accent2"/>
                </a:solidFill>
              </a:rPr>
              <a:t>查询</a:t>
            </a:r>
            <a:r>
              <a:rPr lang="en-US" altLang="zh-CN" sz="2000" b="1" dirty="0">
                <a:solidFill>
                  <a:schemeClr val="accent2"/>
                </a:solidFill>
              </a:rPr>
              <a:t>EOC</a:t>
            </a:r>
            <a:r>
              <a:rPr lang="zh-CN" altLang="en-US" sz="2000" b="1" dirty="0">
                <a:solidFill>
                  <a:schemeClr val="accent2"/>
                </a:solidFill>
              </a:rPr>
              <a:t>看</a:t>
            </a:r>
            <a:r>
              <a:rPr lang="en-US" altLang="zh-CN" sz="2000" b="1" dirty="0">
                <a:solidFill>
                  <a:schemeClr val="accent2"/>
                </a:solidFill>
              </a:rPr>
              <a:t>A/D</a:t>
            </a:r>
            <a:r>
              <a:rPr lang="zh-CN" altLang="en-US" sz="2000" b="1" dirty="0">
                <a:solidFill>
                  <a:schemeClr val="accent2"/>
                </a:solidFill>
              </a:rPr>
              <a:t>转换是否结束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2"/>
                </a:solidFill>
              </a:rPr>
              <a:t>	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MOVX  </a:t>
            </a:r>
            <a:r>
              <a:rPr lang="en-US" altLang="zh-CN" sz="2000" b="1" dirty="0">
                <a:solidFill>
                  <a:schemeClr val="accent2"/>
                </a:solidFill>
              </a:rPr>
              <a:t>A</a:t>
            </a:r>
            <a:r>
              <a:rPr lang="zh-CN" altLang="en-US" sz="2000" b="1" dirty="0">
                <a:solidFill>
                  <a:schemeClr val="accent2"/>
                </a:solidFill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</a:rPr>
              <a:t>@DPTR	 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转换结束，读取结果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2"/>
                </a:solidFill>
              </a:rPr>
              <a:t>	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MOV</a:t>
            </a:r>
            <a:r>
              <a:rPr lang="en-US" altLang="zh-CN" sz="2000" b="1" dirty="0">
                <a:solidFill>
                  <a:schemeClr val="accent2"/>
                </a:solidFill>
              </a:rPr>
              <a:t>	   P1</a:t>
            </a:r>
            <a:r>
              <a:rPr lang="zh-CN" altLang="en-US" sz="2000" b="1" dirty="0">
                <a:solidFill>
                  <a:schemeClr val="accent2"/>
                </a:solidFill>
              </a:rPr>
              <a:t>，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A               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将转换结果通过</a:t>
            </a:r>
            <a:r>
              <a:rPr lang="en-US" altLang="zh-CN" sz="2000" b="1" dirty="0">
                <a:solidFill>
                  <a:schemeClr val="accent2"/>
                </a:solidFill>
              </a:rPr>
              <a:t>P1</a:t>
            </a:r>
            <a:r>
              <a:rPr lang="zh-CN" altLang="en-US" sz="2000" b="1" dirty="0">
                <a:solidFill>
                  <a:schemeClr val="accent2"/>
                </a:solidFill>
              </a:rPr>
              <a:t>口送数码管显示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</a:rPr>
              <a:t>             </a:t>
            </a:r>
            <a:r>
              <a:rPr lang="en-US" altLang="zh-CN" sz="2000" b="1" dirty="0">
                <a:solidFill>
                  <a:schemeClr val="accent2"/>
                </a:solidFill>
              </a:rPr>
              <a:t>AJMP   LOOP         	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    </a:t>
            </a:r>
            <a:r>
              <a:rPr lang="zh-CN" altLang="en-US" sz="2000" b="1" dirty="0" smtClean="0">
                <a:solidFill>
                  <a:schemeClr val="accent2"/>
                </a:solidFill>
              </a:rPr>
              <a:t>；</a:t>
            </a:r>
            <a:r>
              <a:rPr lang="zh-CN" altLang="en-US" sz="2000" b="1" dirty="0">
                <a:solidFill>
                  <a:schemeClr val="accent2"/>
                </a:solidFill>
              </a:rPr>
              <a:t>循环输入与显示</a:t>
            </a:r>
          </a:p>
          <a:p>
            <a:pPr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2"/>
                </a:solidFill>
              </a:rPr>
              <a:t>	</a:t>
            </a:r>
            <a:r>
              <a:rPr lang="en-US" altLang="zh-CN" sz="2000" b="1" dirty="0" smtClean="0">
                <a:solidFill>
                  <a:schemeClr val="accent2"/>
                </a:solidFill>
              </a:rPr>
              <a:t>END</a:t>
            </a:r>
            <a:endParaRPr lang="en-US" altLang="zh-CN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13196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20260"/>
            <a:ext cx="9144000" cy="5575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/>
              <a:t>*C51</a:t>
            </a:r>
            <a:r>
              <a:rPr lang="zh-CN" altLang="en-US" sz="2000" dirty="0"/>
              <a:t>源程序：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#include &lt;reg51.h&gt;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#include &lt;</a:t>
            </a:r>
            <a:r>
              <a:rPr lang="en-US" altLang="zh-CN" sz="2000" dirty="0" err="1"/>
              <a:t>absacc.h</a:t>
            </a:r>
            <a:r>
              <a:rPr lang="en-US" altLang="zh-CN" sz="2000" dirty="0"/>
              <a:t>&gt;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#define	AD_IN	XBYTE[0xfeff]	/* </a:t>
            </a:r>
            <a:r>
              <a:rPr lang="zh-CN" altLang="en-US" sz="2000" dirty="0"/>
              <a:t>定义</a:t>
            </a:r>
            <a:r>
              <a:rPr lang="en-US" altLang="zh-CN" sz="2000" dirty="0"/>
              <a:t>0809</a:t>
            </a:r>
            <a:r>
              <a:rPr lang="zh-CN" altLang="en-US" sz="2000" dirty="0"/>
              <a:t>片选端口*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err="1"/>
              <a:t>sbit</a:t>
            </a:r>
            <a:r>
              <a:rPr lang="en-US" altLang="zh-CN" sz="2000" dirty="0"/>
              <a:t> </a:t>
            </a:r>
            <a:r>
              <a:rPr lang="en-US" altLang="zh-CN" sz="2000" dirty="0" err="1"/>
              <a:t>ad_busy</a:t>
            </a:r>
            <a:r>
              <a:rPr lang="en-US" altLang="zh-CN" sz="2000" dirty="0"/>
              <a:t> = P3^3</a:t>
            </a:r>
            <a:r>
              <a:rPr lang="zh-CN" altLang="en-US" sz="2000" dirty="0"/>
              <a:t>；               	</a:t>
            </a:r>
            <a:r>
              <a:rPr lang="en-US" altLang="zh-CN" sz="2000" dirty="0"/>
              <a:t>/* </a:t>
            </a:r>
            <a:r>
              <a:rPr lang="zh-CN" altLang="en-US" sz="2000" dirty="0"/>
              <a:t>定义检测单元变量*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void main (void)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{ </a:t>
            </a:r>
            <a:r>
              <a:rPr lang="en-US" altLang="zh-CN" sz="2000" dirty="0"/>
              <a:t>while (1)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 </a:t>
            </a:r>
            <a:r>
              <a:rPr lang="en-US" altLang="zh-CN" sz="2000" dirty="0" smtClean="0"/>
              <a:t>    {  AD_IN </a:t>
            </a:r>
            <a:r>
              <a:rPr lang="en-US" altLang="zh-CN" sz="2000" dirty="0"/>
              <a:t>= 2</a:t>
            </a:r>
            <a:r>
              <a:rPr lang="zh-CN" altLang="en-US" sz="2000" dirty="0"/>
              <a:t>； 		</a:t>
            </a:r>
            <a:r>
              <a:rPr lang="en-US" altLang="zh-CN" sz="2000" dirty="0" smtClean="0"/>
              <a:t>/* </a:t>
            </a:r>
            <a:r>
              <a:rPr lang="zh-CN" altLang="en-US" sz="2000" dirty="0"/>
              <a:t>给</a:t>
            </a:r>
            <a:r>
              <a:rPr lang="en-US" altLang="zh-CN" sz="2000" dirty="0"/>
              <a:t>0809</a:t>
            </a:r>
            <a:r>
              <a:rPr lang="zh-CN" altLang="en-US" sz="2000" dirty="0"/>
              <a:t>装入通道号同时发出启动</a:t>
            </a:r>
            <a:r>
              <a:rPr lang="en-US" altLang="zh-CN" sz="2000" dirty="0"/>
              <a:t>A/D</a:t>
            </a:r>
            <a:r>
              <a:rPr lang="zh-CN" altLang="en-US" sz="2000" dirty="0"/>
              <a:t>信号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        while(</a:t>
            </a:r>
            <a:r>
              <a:rPr lang="en-US" altLang="zh-CN" sz="2000" dirty="0" err="1" smtClean="0"/>
              <a:t>ad_busy</a:t>
            </a:r>
            <a:r>
              <a:rPr lang="en-US" altLang="zh-CN" sz="2000" dirty="0" smtClean="0"/>
              <a:t> </a:t>
            </a:r>
            <a:r>
              <a:rPr lang="en-US" altLang="zh-CN" sz="2000" dirty="0"/>
              <a:t>= = 1)</a:t>
            </a:r>
            <a:r>
              <a:rPr lang="zh-CN" altLang="en-US" sz="2000" dirty="0"/>
              <a:t>；		</a:t>
            </a:r>
            <a:r>
              <a:rPr lang="en-US" altLang="zh-CN" sz="2000" dirty="0"/>
              <a:t>/* </a:t>
            </a:r>
            <a:r>
              <a:rPr lang="zh-CN" altLang="en-US" sz="2000" dirty="0"/>
              <a:t>等待</a:t>
            </a:r>
            <a:r>
              <a:rPr lang="en-US" altLang="zh-CN" sz="2000" dirty="0"/>
              <a:t>A/D</a:t>
            </a:r>
            <a:r>
              <a:rPr lang="zh-CN" altLang="en-US" sz="2000" dirty="0"/>
              <a:t>转换结束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	</a:t>
            </a:r>
            <a:r>
              <a:rPr lang="en-US" altLang="zh-CN" sz="2000" dirty="0" smtClean="0"/>
              <a:t>P1 </a:t>
            </a:r>
            <a:r>
              <a:rPr lang="en-US" altLang="zh-CN" sz="2000" dirty="0"/>
              <a:t>= AD_IN</a:t>
            </a:r>
            <a:r>
              <a:rPr lang="zh-CN" altLang="en-US" sz="2000" dirty="0"/>
              <a:t>；			</a:t>
            </a:r>
            <a:r>
              <a:rPr lang="en-US" altLang="zh-CN" sz="2000" dirty="0"/>
              <a:t>/* A/D</a:t>
            </a:r>
            <a:r>
              <a:rPr lang="zh-CN" altLang="en-US" sz="2000" dirty="0"/>
              <a:t>转换结束取转换数据显示 *</a:t>
            </a:r>
            <a:r>
              <a:rPr lang="en-US" altLang="zh-CN" sz="2000" dirty="0"/>
              <a:t>/</a:t>
            </a:r>
          </a:p>
          <a:p>
            <a:pPr algn="l">
              <a:lnSpc>
                <a:spcPct val="150000"/>
              </a:lnSpc>
            </a:pPr>
            <a:r>
              <a:rPr lang="en-US" altLang="zh-CN" sz="2000" dirty="0" smtClean="0"/>
              <a:t>      }</a:t>
            </a:r>
            <a:endParaRPr lang="en-US" altLang="zh-CN" sz="2000" dirty="0"/>
          </a:p>
          <a:p>
            <a:pPr algn="l">
              <a:lnSpc>
                <a:spcPct val="150000"/>
              </a:lnSpc>
            </a:pPr>
            <a:r>
              <a:rPr lang="en-US" altLang="zh-CN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09041597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015</Template>
  <TotalTime>11308</TotalTime>
  <Words>3458</Words>
  <Application>Microsoft Office PowerPoint</Application>
  <PresentationFormat>全屏显示(4:3)</PresentationFormat>
  <Paragraphs>518</Paragraphs>
  <Slides>85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85</vt:i4>
      </vt:variant>
    </vt:vector>
  </HeadingPairs>
  <TitlesOfParts>
    <vt:vector size="90" baseType="lpstr">
      <vt:lpstr>1_015</vt:lpstr>
      <vt:lpstr>自定义设计方案</vt:lpstr>
      <vt:lpstr>2_015</vt:lpstr>
      <vt:lpstr>Equation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第2章 微型计算机基础</dc:title>
  <dc:creator>某同学</dc:creator>
  <cp:keywords>chxu</cp:keywords>
  <cp:lastModifiedBy>某同学</cp:lastModifiedBy>
  <cp:revision>247</cp:revision>
  <dcterms:created xsi:type="dcterms:W3CDTF">2003-02-28T01:05:04Z</dcterms:created>
  <dcterms:modified xsi:type="dcterms:W3CDTF">2017-11-28T14:28:49Z</dcterms:modified>
</cp:coreProperties>
</file>