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77" r:id="rId1"/>
    <p:sldMasterId id="2147483665" r:id="rId2"/>
    <p:sldMasterId id="2147483690" r:id="rId3"/>
  </p:sldMasterIdLst>
  <p:notesMasterIdLst>
    <p:notesMasterId r:id="rId39"/>
  </p:notesMasterIdLst>
  <p:sldIdLst>
    <p:sldId id="427" r:id="rId4"/>
    <p:sldId id="428" r:id="rId5"/>
    <p:sldId id="429" r:id="rId6"/>
    <p:sldId id="430" r:id="rId7"/>
    <p:sldId id="558" r:id="rId8"/>
    <p:sldId id="557" r:id="rId9"/>
    <p:sldId id="559" r:id="rId10"/>
    <p:sldId id="560" r:id="rId11"/>
    <p:sldId id="561" r:id="rId12"/>
    <p:sldId id="562" r:id="rId13"/>
    <p:sldId id="563" r:id="rId14"/>
    <p:sldId id="564" r:id="rId15"/>
    <p:sldId id="565" r:id="rId16"/>
    <p:sldId id="566" r:id="rId17"/>
    <p:sldId id="567" r:id="rId18"/>
    <p:sldId id="568" r:id="rId19"/>
    <p:sldId id="569" r:id="rId20"/>
    <p:sldId id="570" r:id="rId21"/>
    <p:sldId id="571" r:id="rId22"/>
    <p:sldId id="572" r:id="rId23"/>
    <p:sldId id="587" r:id="rId24"/>
    <p:sldId id="588" r:id="rId25"/>
    <p:sldId id="589" r:id="rId26"/>
    <p:sldId id="590" r:id="rId27"/>
    <p:sldId id="591" r:id="rId28"/>
    <p:sldId id="592" r:id="rId29"/>
    <p:sldId id="593" r:id="rId30"/>
    <p:sldId id="580" r:id="rId31"/>
    <p:sldId id="581" r:id="rId32"/>
    <p:sldId id="582" r:id="rId33"/>
    <p:sldId id="583" r:id="rId34"/>
    <p:sldId id="584" r:id="rId35"/>
    <p:sldId id="585" r:id="rId36"/>
    <p:sldId id="586" r:id="rId37"/>
    <p:sldId id="573" r:id="rId38"/>
  </p:sldIdLst>
  <p:sldSz cx="9144000" cy="6858000" type="screen4x3"/>
  <p:notesSz cx="6858000" cy="9144000"/>
  <p:defaultTextStyle>
    <a:defPPr>
      <a:defRPr lang="zh-CN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0000FF"/>
    <a:srgbClr val="800000"/>
    <a:srgbClr val="CC3300"/>
    <a:srgbClr val="003300"/>
    <a:srgbClr val="3D41D1"/>
    <a:srgbClr val="3366FF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73" autoAdjust="0"/>
    <p:restoredTop sz="94186" autoAdjust="0"/>
  </p:normalViewPr>
  <p:slideViewPr>
    <p:cSldViewPr snapToGrid="0">
      <p:cViewPr varScale="1">
        <p:scale>
          <a:sx n="64" d="100"/>
          <a:sy n="64" d="100"/>
        </p:scale>
        <p:origin x="-1300" y="-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7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ableStyles" Target="tableStyle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zh-CN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C5CDA40-B155-4F68-BF56-EB2E860787E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511951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CDA40-B155-4F68-BF56-EB2E860787E4}" type="slidenum">
              <a:rPr lang="en-US" altLang="zh-CN" smtClean="0"/>
              <a:pPr/>
              <a:t>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93178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CDA40-B155-4F68-BF56-EB2E860787E4}" type="slidenum">
              <a:rPr lang="en-US" altLang="zh-CN" smtClean="0"/>
              <a:pPr/>
              <a:t>23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110432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24175"/>
            <a:ext cx="6400800" cy="12255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请使用艺术字做标题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4213" y="549275"/>
            <a:ext cx="5903912" cy="431800"/>
          </a:xfrm>
        </p:spPr>
        <p:txBody>
          <a:bodyPr/>
          <a:lstStyle>
            <a:lvl1pPr>
              <a:defRPr sz="2800">
                <a:solidFill>
                  <a:srgbClr val="9900CC"/>
                </a:solidFill>
              </a:defRPr>
            </a:lvl1pPr>
          </a:lstStyle>
          <a:p>
            <a:pPr lvl="0"/>
            <a:r>
              <a:rPr lang="zh-CN" altLang="en-US" noProof="0" smtClean="0"/>
              <a:t>微机原理及接口技术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78094" y="6505149"/>
            <a:ext cx="7810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fld id="{285DE477-4510-47CB-952F-D84D2091B927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38862870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5" grpId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490697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39F8885-04C0-4B35-9FC3-BE13BADB3149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39528699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73EDFD0-2DF5-4831-86EC-3FD2BAB22381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50307320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9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2CD4EF4-7429-4F05-A8E1-E4A0D75683F4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95350562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6B8A6BE-52C4-4578-BF1A-89921473D44A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98493711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A3AE47B-9566-4EFA-A822-89C1C6836D1B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70294442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297E343-76DE-4E4F-A447-E3B201C11D06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00280779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3817F64-4E0E-49E3-B845-83B48CFD4FA0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2082193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96AB524-C550-444A-B0A9-B0F19564F872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72418789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9C1AFC0-0FB3-4D71-A3B3-731130F901A2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41753641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9055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9055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A93CD95-4BD3-4B60-B8A1-D4A0D895DC95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8614790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6637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0013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7746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79022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2408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3094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39194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0602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5261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768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04376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96382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24175"/>
            <a:ext cx="6400800" cy="12255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请使用艺术字做标题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4213" y="549275"/>
            <a:ext cx="5903912" cy="431800"/>
          </a:xfrm>
        </p:spPr>
        <p:txBody>
          <a:bodyPr/>
          <a:lstStyle>
            <a:lvl1pPr>
              <a:defRPr sz="2800">
                <a:solidFill>
                  <a:srgbClr val="9900CC"/>
                </a:solidFill>
              </a:defRPr>
            </a:lvl1pPr>
          </a:lstStyle>
          <a:p>
            <a:pPr lvl="0"/>
            <a:r>
              <a:rPr lang="zh-CN" altLang="en-US" noProof="0" smtClean="0"/>
              <a:t>微机原理及接口技术</a:t>
            </a:r>
          </a:p>
        </p:txBody>
      </p:sp>
    </p:spTree>
    <p:extLst>
      <p:ext uri="{BB962C8B-B14F-4D97-AF65-F5344CB8AC3E}">
        <p14:creationId xmlns:p14="http://schemas.microsoft.com/office/powerpoint/2010/main" val="1283270590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5" grpId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490697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595674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533541647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9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9010361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3750499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9215994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0948358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448017966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860485958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088289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9055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9055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564520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slide" Target="../slides/slide4.xml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audio" Target="../media/audio1.wav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5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1075"/>
            <a:ext cx="8229600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微机原理及接口技术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588950" y="10043"/>
            <a:ext cx="35593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                   微机原理及接口技术</a:t>
            </a:r>
          </a:p>
        </p:txBody>
      </p:sp>
      <p:pic>
        <p:nvPicPr>
          <p:cNvPr id="48134" name="Picture 6" descr="LINE036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533859"/>
            <a:ext cx="9255094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5" name="Picture 7" descr="LINE03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6371394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78094" y="6505149"/>
            <a:ext cx="7810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fld id="{285DE477-4510-47CB-952F-D84D2091B927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  <p:pic>
        <p:nvPicPr>
          <p:cNvPr id="11" name="Picture 8" descr="jin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31" y="70792"/>
            <a:ext cx="1511300" cy="41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AutoShape 11">
            <a:hlinkClick r:id="rId16" action="ppaction://hlinksldjump" highlightClick="1"/>
          </p:cNvPr>
          <p:cNvSpPr>
            <a:spLocks noChangeArrowheads="1"/>
          </p:cNvSpPr>
          <p:nvPr userDrawn="1"/>
        </p:nvSpPr>
        <p:spPr bwMode="auto">
          <a:xfrm>
            <a:off x="6939795" y="6460613"/>
            <a:ext cx="431800" cy="360363"/>
          </a:xfrm>
          <a:prstGeom prst="actionButtonHome">
            <a:avLst/>
          </a:prstGeom>
          <a:solidFill>
            <a:srgbClr val="3399FF"/>
          </a:solidFill>
          <a:ln w="12700">
            <a:solidFill>
              <a:srgbClr val="99FF99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AutoShape 12">
            <a:hlinkClick r:id="" action="ppaction://hlinkshowjump?jump=previousslide" highlightClick="1"/>
          </p:cNvPr>
          <p:cNvSpPr>
            <a:spLocks noChangeArrowheads="1"/>
          </p:cNvSpPr>
          <p:nvPr userDrawn="1"/>
        </p:nvSpPr>
        <p:spPr bwMode="auto">
          <a:xfrm>
            <a:off x="7371595" y="6460614"/>
            <a:ext cx="360363" cy="360363"/>
          </a:xfrm>
          <a:prstGeom prst="actionButtonBackPrevious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AutoShape 13">
            <a:hlinkClick r:id="" action="ppaction://hlinkshowjump?jump=nextslide" highlightClick="1"/>
          </p:cNvPr>
          <p:cNvSpPr>
            <a:spLocks noChangeArrowheads="1"/>
          </p:cNvSpPr>
          <p:nvPr userDrawn="1"/>
        </p:nvSpPr>
        <p:spPr bwMode="auto">
          <a:xfrm>
            <a:off x="7735436" y="6463081"/>
            <a:ext cx="360363" cy="360363"/>
          </a:xfrm>
          <a:prstGeom prst="actionButtonForwardNext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3073085" y="6477054"/>
            <a:ext cx="2741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800" b="1" kern="1200" dirty="0" smtClean="0">
                <a:solidFill>
                  <a:srgbClr val="00B0F0"/>
                </a:solidFill>
                <a:latin typeface="Arial" charset="0"/>
                <a:ea typeface="隶书" pitchFamily="49" charset="-122"/>
                <a:cs typeface="+mn-cs"/>
              </a:rPr>
              <a:t>华东交通大学徐春辉制作</a:t>
            </a:r>
            <a:endParaRPr lang="en-US" altLang="zh-CN" sz="1800" b="1" kern="1200" dirty="0">
              <a:solidFill>
                <a:srgbClr val="CC3300"/>
              </a:solidFill>
              <a:latin typeface="Arial" charset="0"/>
              <a:ea typeface="隶书" pitchFamily="49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803" y="6460613"/>
            <a:ext cx="360362" cy="360362"/>
          </a:xfrm>
          <a:prstGeom prst="rect">
            <a:avLst/>
          </a:prstGeom>
          <a:solidFill>
            <a:srgbClr val="3399FF"/>
          </a:solidFill>
          <a:ln w="12700">
            <a:solidFill>
              <a:srgbClr val="99FF99"/>
            </a:solidFill>
            <a:miter lim="800000"/>
            <a:headEnd type="none" w="sm" len="sm"/>
            <a:tailEnd type="none" w="sm" len="sm"/>
          </a:ln>
          <a:effectLst/>
        </p:spPr>
      </p:pic>
      <p:pic>
        <p:nvPicPr>
          <p:cNvPr id="13" name="Picture 9" descr="Return">
            <a:hlinkClick r:id="" action="ppaction://hlinkshowjump?jump=lastslideviewed"/>
          </p:cNvPr>
          <p:cNvPicPr preferRelativeResize="0">
            <a:picLocks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9803" y="6488971"/>
            <a:ext cx="323850" cy="3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581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ransition>
    <p:random/>
    <p:sndAc>
      <p:stSnd>
        <p:snd r:embed="rId1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1800" b="1">
          <a:solidFill>
            <a:srgbClr val="CC3300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9pPr>
    </p:titleStyle>
    <p:bodyStyle>
      <a:lvl1pPr marL="342900" indent="-342900" algn="just" rtl="0" fontAlgn="base">
        <a:spcBef>
          <a:spcPct val="20000"/>
        </a:spcBef>
        <a:spcAft>
          <a:spcPct val="0"/>
        </a:spcAft>
        <a:buBlip>
          <a:blip r:embed="rId19"/>
        </a:buBlip>
        <a:defRPr sz="32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just" rtl="0" fontAlgn="base">
        <a:spcBef>
          <a:spcPct val="20000"/>
        </a:spcBef>
        <a:spcAft>
          <a:spcPct val="0"/>
        </a:spcAft>
        <a:buBlip>
          <a:blip r:embed="rId20"/>
        </a:buBlip>
        <a:defRPr sz="2800" b="1">
          <a:solidFill>
            <a:schemeClr val="tx1"/>
          </a:solidFill>
          <a:latin typeface="+mn-lt"/>
          <a:ea typeface="+mj-ea"/>
        </a:defRPr>
      </a:lvl2pPr>
      <a:lvl3pPr marL="1143000" indent="-228600" algn="just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j-ea"/>
        </a:defRPr>
      </a:lvl3pPr>
      <a:lvl4pPr marL="1600200" indent="-228600" algn="just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j-ea"/>
        </a:defRPr>
      </a:lvl4pPr>
      <a:lvl5pPr marL="20574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5pPr>
      <a:lvl6pPr marL="25146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6pPr>
      <a:lvl7pPr marL="29718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7pPr>
      <a:lvl8pPr marL="34290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8pPr>
      <a:lvl9pPr marL="38862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6629B-367B-4413-B9F1-37AC74693CDA}" type="datetimeFigureOut">
              <a:rPr lang="zh-CN" altLang="en-US" smtClean="0"/>
              <a:t>2017/11/27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2154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8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1075"/>
            <a:ext cx="8229600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微机原理及接口技术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588950" y="10043"/>
            <a:ext cx="35593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                   微机原理及接口技术</a:t>
            </a:r>
          </a:p>
        </p:txBody>
      </p:sp>
      <p:pic>
        <p:nvPicPr>
          <p:cNvPr id="48134" name="Picture 6" descr="LINE036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533859"/>
            <a:ext cx="9255094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5" name="Picture 7" descr="LINE03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6371394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jin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31" y="70792"/>
            <a:ext cx="1511300" cy="41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AutoShape 13">
            <a:hlinkClick r:id="" action="ppaction://hlinkshowjump?jump=nextslide" highlightClick="1"/>
          </p:cNvPr>
          <p:cNvSpPr>
            <a:spLocks noChangeArrowheads="1"/>
          </p:cNvSpPr>
          <p:nvPr userDrawn="1"/>
        </p:nvSpPr>
        <p:spPr bwMode="auto">
          <a:xfrm>
            <a:off x="7899558" y="6463081"/>
            <a:ext cx="360363" cy="360363"/>
          </a:xfrm>
          <a:prstGeom prst="actionButtonForwardNext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smtClean="0">
              <a:solidFill>
                <a:sysClr val="windowText" lastClr="000000"/>
              </a:solidFill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3073085" y="6477054"/>
            <a:ext cx="2741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b="1" dirty="0" smtClean="0">
                <a:solidFill>
                  <a:srgbClr val="00B0F0"/>
                </a:solidFill>
                <a:ea typeface="隶书" pitchFamily="49" charset="-122"/>
              </a:rPr>
              <a:t>华东交通大学徐春辉制作</a:t>
            </a:r>
            <a:endParaRPr lang="en-US" altLang="zh-CN" b="1" dirty="0">
              <a:solidFill>
                <a:srgbClr val="CC3300"/>
              </a:solidFill>
              <a:ea typeface="隶书" pitchFamily="49" charset="-122"/>
            </a:endParaRPr>
          </a:p>
        </p:txBody>
      </p:sp>
      <p:pic>
        <p:nvPicPr>
          <p:cNvPr id="9" name="Picture 9" descr="Return">
            <a:hlinkClick r:id="" action="ppaction://hlinkshowjump?jump=lastslideviewed"/>
          </p:cNvPr>
          <p:cNvPicPr preferRelativeResize="0">
            <a:picLocks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3367" y="6463081"/>
            <a:ext cx="346131" cy="361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320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ransition>
    <p:random/>
    <p:sndAc>
      <p:stSnd>
        <p:snd r:embed="rId1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1800" b="1">
          <a:solidFill>
            <a:srgbClr val="CC3300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9pPr>
    </p:titleStyle>
    <p:bodyStyle>
      <a:lvl1pPr marL="342900" indent="-342900" algn="just" rtl="0" fontAlgn="base">
        <a:spcBef>
          <a:spcPct val="20000"/>
        </a:spcBef>
        <a:spcAft>
          <a:spcPct val="0"/>
        </a:spcAft>
        <a:buBlip>
          <a:blip r:embed="rId17"/>
        </a:buBlip>
        <a:defRPr sz="32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just" rtl="0" fontAlgn="base">
        <a:spcBef>
          <a:spcPct val="20000"/>
        </a:spcBef>
        <a:spcAft>
          <a:spcPct val="0"/>
        </a:spcAft>
        <a:buBlip>
          <a:blip r:embed="rId18"/>
        </a:buBlip>
        <a:defRPr sz="2800" b="1">
          <a:solidFill>
            <a:schemeClr val="tx1"/>
          </a:solidFill>
          <a:latin typeface="+mn-lt"/>
          <a:ea typeface="+mj-ea"/>
        </a:defRPr>
      </a:lvl2pPr>
      <a:lvl3pPr marL="1143000" indent="-228600" algn="just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j-ea"/>
        </a:defRPr>
      </a:lvl3pPr>
      <a:lvl4pPr marL="1600200" indent="-228600" algn="just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j-ea"/>
        </a:defRPr>
      </a:lvl4pPr>
      <a:lvl5pPr marL="20574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5pPr>
      <a:lvl6pPr marL="25146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6pPr>
      <a:lvl7pPr marL="29718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7pPr>
      <a:lvl8pPr marL="34290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8pPr>
      <a:lvl9pPr marL="38862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4" Type="http://schemas.openxmlformats.org/officeDocument/2006/relationships/slide" Target="slide2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5.emf"/><Relationship Id="rId5" Type="http://schemas.openxmlformats.org/officeDocument/2006/relationships/image" Target="../media/image14.wmf"/><Relationship Id="rId4" Type="http://schemas.openxmlformats.org/officeDocument/2006/relationships/oleObject" Target="../embeddings/oleObject4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7.emf"/><Relationship Id="rId5" Type="http://schemas.openxmlformats.org/officeDocument/2006/relationships/image" Target="../media/image16.wmf"/><Relationship Id="rId4" Type="http://schemas.openxmlformats.org/officeDocument/2006/relationships/oleObject" Target="../embeddings/oleObject5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6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audio" Target="../media/audio1.wav"/><Relationship Id="rId7" Type="http://schemas.openxmlformats.org/officeDocument/2006/relationships/image" Target="../media/image22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21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23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emf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10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7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27.wmf"/><Relationship Id="rId4" Type="http://schemas.openxmlformats.org/officeDocument/2006/relationships/oleObject" Target="../embeddings/oleObject12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Rectangle 5"/>
          <p:cNvSpPr txBox="1">
            <a:spLocks noChangeArrowheads="1"/>
          </p:cNvSpPr>
          <p:nvPr/>
        </p:nvSpPr>
        <p:spPr bwMode="auto">
          <a:xfrm>
            <a:off x="468313" y="1819275"/>
            <a:ext cx="8229600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CC3300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6600" dirty="0" smtClean="0">
                <a:ea typeface="隶书" pitchFamily="49" charset="-122"/>
              </a:rPr>
              <a:t/>
            </a:r>
            <a:br>
              <a:rPr lang="en-US" altLang="zh-CN" sz="6600" dirty="0" smtClean="0">
                <a:ea typeface="隶书" pitchFamily="49" charset="-122"/>
              </a:rPr>
            </a:br>
            <a:r>
              <a:rPr lang="zh-CN" altLang="en-US" sz="6600" dirty="0" smtClean="0">
                <a:ea typeface="隶书" pitchFamily="49" charset="-122"/>
              </a:rPr>
              <a:t>单片</a:t>
            </a:r>
            <a:r>
              <a:rPr lang="zh-CN" altLang="en-US" sz="6600" dirty="0" smtClean="0">
                <a:ea typeface="隶书" pitchFamily="49" charset="-122"/>
              </a:rPr>
              <a:t>微</a:t>
            </a:r>
            <a:r>
              <a:rPr lang="zh-CN" altLang="en-US" sz="6600" dirty="0" smtClean="0">
                <a:ea typeface="隶书" pitchFamily="49" charset="-122"/>
              </a:rPr>
              <a:t>型计算</a:t>
            </a:r>
            <a:r>
              <a:rPr lang="zh-CN" altLang="en-US" sz="6600" dirty="0" smtClean="0">
                <a:ea typeface="隶书" pitchFamily="49" charset="-122"/>
              </a:rPr>
              <a:t>机</a:t>
            </a:r>
            <a:endParaRPr lang="en-US" altLang="zh-CN" sz="6600" dirty="0" smtClean="0">
              <a:ea typeface="隶书" pitchFamily="49" charset="-122"/>
            </a:endParaRPr>
          </a:p>
          <a:p>
            <a:pPr algn="ctr"/>
            <a:r>
              <a:rPr lang="zh-CN" altLang="en-US" sz="6600" dirty="0" smtClean="0">
                <a:ea typeface="隶书" pitchFamily="49" charset="-122"/>
              </a:rPr>
              <a:t>原理及</a:t>
            </a:r>
            <a:r>
              <a:rPr lang="zh-CN" altLang="en-US" sz="6600" dirty="0" smtClean="0">
                <a:ea typeface="隶书" pitchFamily="49" charset="-122"/>
              </a:rPr>
              <a:t>应用</a:t>
            </a:r>
            <a:endParaRPr lang="zh-CN" altLang="en-US" sz="6600" dirty="0">
              <a:ea typeface="隶书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43200" y="4232366"/>
            <a:ext cx="3744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电子工业出版社</a:t>
            </a:r>
          </a:p>
          <a:p>
            <a:r>
              <a:rPr lang="en-US" altLang="zh-CN" sz="2400" b="1" dirty="0" smtClean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2017</a:t>
            </a:r>
            <a:r>
              <a:rPr lang="zh-CN" altLang="en-US" sz="2400" b="1" dirty="0" smtClean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年</a:t>
            </a:r>
            <a:r>
              <a:rPr lang="en-US" altLang="zh-CN" sz="2400" b="1" dirty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8</a:t>
            </a:r>
            <a:r>
              <a:rPr lang="zh-CN" altLang="en-US" sz="2400" b="1" dirty="0" smtClean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月</a:t>
            </a:r>
            <a:endParaRPr lang="zh-CN" altLang="en-US" sz="2400" b="1" dirty="0">
              <a:solidFill>
                <a:srgbClr val="CC3300"/>
              </a:solidFill>
              <a:latin typeface="+mj-lt"/>
              <a:ea typeface="隶书" pitchFamily="49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69751674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1429212" y="2190234"/>
            <a:ext cx="6107761" cy="1794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dirty="0" smtClean="0">
                <a:solidFill>
                  <a:schemeClr val="accent2"/>
                </a:solidFill>
                <a:latin typeface="宋体" pitchFamily="2" charset="-122"/>
                <a:ea typeface="+mj-ea"/>
              </a:rPr>
              <a:t>*</a:t>
            </a:r>
            <a:r>
              <a:rPr lang="zh-CN" altLang="en-US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第</a:t>
            </a:r>
            <a:r>
              <a:rPr lang="en-US" altLang="zh-CN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15</a:t>
            </a:r>
            <a:r>
              <a:rPr lang="zh-CN" altLang="en-US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章  </a:t>
            </a:r>
            <a:r>
              <a:rPr lang="en-US" altLang="zh-CN" sz="4000" b="1" dirty="0" smtClean="0">
                <a:solidFill>
                  <a:schemeClr val="accent2"/>
                </a:solidFill>
                <a:latin typeface="宋体" pitchFamily="2" charset="-122"/>
                <a:ea typeface="+mj-ea"/>
              </a:rPr>
              <a:t>51</a:t>
            </a:r>
            <a:r>
              <a:rPr lang="zh-CN" altLang="en-US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系列单片机</a:t>
            </a:r>
            <a:r>
              <a:rPr lang="zh-CN" altLang="en-US" sz="4000" b="1" dirty="0" smtClean="0">
                <a:solidFill>
                  <a:schemeClr val="accent2"/>
                </a:solidFill>
                <a:latin typeface="宋体" pitchFamily="2" charset="-122"/>
                <a:ea typeface="+mj-ea"/>
              </a:rPr>
              <a:t>的</a:t>
            </a:r>
            <a:endParaRPr lang="en-US" altLang="zh-CN" sz="4000" b="1" dirty="0" smtClean="0">
              <a:solidFill>
                <a:schemeClr val="accent2"/>
              </a:solidFill>
              <a:latin typeface="宋体" pitchFamily="2" charset="-122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4000" b="1" dirty="0" smtClean="0">
                <a:solidFill>
                  <a:schemeClr val="accent2"/>
                </a:solidFill>
                <a:latin typeface="宋体" pitchFamily="2" charset="-122"/>
                <a:ea typeface="+mj-ea"/>
              </a:rPr>
              <a:t>串行</a:t>
            </a:r>
            <a:r>
              <a:rPr lang="zh-CN" altLang="en-US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总线扩展技术</a:t>
            </a:r>
            <a:endParaRPr lang="zh-CN" altLang="en-US" sz="4000" b="1" dirty="0">
              <a:solidFill>
                <a:schemeClr val="accent2"/>
              </a:solidFill>
              <a:latin typeface="宋体" pitchFamily="2" charset="-122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3718286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485845"/>
            <a:ext cx="9144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latin typeface="黑体" pitchFamily="2" charset="-122"/>
              </a:rPr>
              <a:t>    内容提要</a:t>
            </a:r>
            <a:endParaRPr lang="en-US" altLang="zh-CN" sz="2000" b="1" dirty="0" smtClean="0">
              <a:solidFill>
                <a:srgbClr val="FF0000"/>
              </a:solidFill>
              <a:latin typeface="黑体" pitchFamily="2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000" b="1" kern="1000" dirty="0">
                <a:solidFill>
                  <a:srgbClr val="FF0000"/>
                </a:solidFill>
                <a:latin typeface="黑体" pitchFamily="2" charset="-122"/>
                <a:ea typeface="宋体"/>
                <a:cs typeface="Times New Roman"/>
              </a:rPr>
              <a:t> </a:t>
            </a:r>
            <a:r>
              <a:rPr lang="en-US" altLang="zh-CN" sz="2000" b="1" kern="1000" dirty="0" smtClean="0">
                <a:solidFill>
                  <a:srgbClr val="FF0000"/>
                </a:solidFill>
                <a:latin typeface="黑体" pitchFamily="2" charset="-122"/>
                <a:ea typeface="宋体"/>
                <a:cs typeface="Times New Roman"/>
              </a:rPr>
              <a:t>   </a:t>
            </a:r>
            <a:r>
              <a:rPr lang="zh-CN" altLang="en-US" sz="2000" kern="1000" dirty="0" smtClean="0">
                <a:latin typeface="Times New Roman"/>
                <a:ea typeface="宋体"/>
                <a:cs typeface="Times New Roman"/>
              </a:rPr>
              <a:t>随着</a:t>
            </a: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电子技术的发展，并行总线扩展已不再是单片机系统唯一的扩展结构，除并行总线扩展技术之外，近年又出现串行总线扩展技术。本章重点介绍</a:t>
            </a:r>
            <a:r>
              <a:rPr lang="en-US" altLang="zh-CN" sz="2000" kern="1000" dirty="0">
                <a:latin typeface="Times New Roman"/>
                <a:ea typeface="宋体"/>
                <a:cs typeface="Times New Roman"/>
              </a:rPr>
              <a:t>I2C</a:t>
            </a: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和</a:t>
            </a:r>
            <a:r>
              <a:rPr lang="en-US" altLang="zh-CN" sz="2000" kern="1000" dirty="0">
                <a:latin typeface="Times New Roman"/>
                <a:ea typeface="宋体"/>
                <a:cs typeface="Times New Roman"/>
              </a:rPr>
              <a:t>SPI</a:t>
            </a: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串行扩展技术</a:t>
            </a:r>
            <a:r>
              <a:rPr lang="zh-CN" altLang="en-US" sz="2000" kern="1000" dirty="0" smtClean="0">
                <a:latin typeface="Times New Roman"/>
                <a:ea typeface="宋体"/>
                <a:cs typeface="Times New Roman"/>
              </a:rPr>
              <a:t>。</a:t>
            </a:r>
            <a:endParaRPr lang="zh-CN" altLang="en-US" sz="2000" dirty="0"/>
          </a:p>
          <a:p>
            <a:pPr algn="l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latin typeface="黑体" pitchFamily="2" charset="-122"/>
              </a:rPr>
              <a:t>    学习要点</a:t>
            </a:r>
            <a:endParaRPr lang="en-US" altLang="zh-CN" sz="2000" b="1" dirty="0" smtClean="0">
              <a:solidFill>
                <a:srgbClr val="FF0000"/>
              </a:solidFill>
              <a:latin typeface="黑体" pitchFamily="2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000" b="1" dirty="0">
                <a:solidFill>
                  <a:srgbClr val="FF0000"/>
                </a:solidFill>
                <a:latin typeface="黑体" pitchFamily="2" charset="-122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latin typeface="黑体" pitchFamily="2" charset="-122"/>
              </a:rPr>
              <a:t>   </a:t>
            </a:r>
            <a:r>
              <a:rPr lang="zh-CN" altLang="en-US" sz="2000" dirty="0" smtClean="0"/>
              <a:t>了解</a:t>
            </a:r>
            <a:r>
              <a:rPr lang="en-US" altLang="zh-CN" sz="2000" dirty="0"/>
              <a:t>I2C</a:t>
            </a:r>
            <a:r>
              <a:rPr lang="zh-CN" altLang="en-US" sz="2000" dirty="0"/>
              <a:t>串行总线的结构与原理</a:t>
            </a:r>
            <a:r>
              <a:rPr lang="zh-CN" altLang="en-US" sz="2000" dirty="0" smtClean="0"/>
              <a:t>。</a:t>
            </a:r>
            <a:endParaRPr lang="en-US" altLang="zh-CN" sz="2000" dirty="0" smtClean="0"/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 </a:t>
            </a:r>
            <a:r>
              <a:rPr lang="en-US" altLang="zh-CN" sz="2000" dirty="0" smtClean="0"/>
              <a:t>       </a:t>
            </a:r>
            <a:r>
              <a:rPr lang="zh-CN" altLang="en-US" sz="2000" dirty="0" smtClean="0"/>
              <a:t>掌握</a:t>
            </a:r>
            <a:r>
              <a:rPr lang="en-US" altLang="zh-CN" sz="2000" dirty="0"/>
              <a:t>AT89S51</a:t>
            </a:r>
            <a:r>
              <a:rPr lang="zh-CN" altLang="en-US" sz="2000" dirty="0"/>
              <a:t>单片机软件模拟</a:t>
            </a:r>
            <a:r>
              <a:rPr lang="en-US" altLang="zh-CN" sz="2000" dirty="0"/>
              <a:t>I2C</a:t>
            </a:r>
            <a:r>
              <a:rPr lang="zh-CN" altLang="en-US" sz="2000" dirty="0"/>
              <a:t>串行接口总线时序实现</a:t>
            </a:r>
            <a:r>
              <a:rPr lang="en-US" altLang="zh-CN" sz="2000" dirty="0"/>
              <a:t>I2C</a:t>
            </a:r>
            <a:r>
              <a:rPr lang="zh-CN" altLang="en-US" sz="2000" dirty="0"/>
              <a:t>接口的方法。</a:t>
            </a:r>
          </a:p>
          <a:p>
            <a:pPr algn="l">
              <a:lnSpc>
                <a:spcPct val="150000"/>
              </a:lnSpc>
            </a:pPr>
            <a:r>
              <a:rPr lang="zh-CN" altLang="en-US" sz="2000" dirty="0"/>
              <a:t>  </a:t>
            </a:r>
            <a:r>
              <a:rPr lang="zh-CN" altLang="en-US" sz="2000" dirty="0" smtClean="0"/>
              <a:t>  了解</a:t>
            </a:r>
            <a:r>
              <a:rPr lang="en-US" altLang="zh-CN" sz="2000" dirty="0"/>
              <a:t>I2C</a:t>
            </a:r>
            <a:r>
              <a:rPr lang="zh-CN" altLang="en-US" sz="2000" dirty="0"/>
              <a:t>串行总线的结构与原理。</a:t>
            </a:r>
          </a:p>
          <a:p>
            <a:pPr algn="l">
              <a:lnSpc>
                <a:spcPct val="150000"/>
              </a:lnSpc>
            </a:pPr>
            <a:r>
              <a:rPr lang="zh-CN" altLang="en-US" sz="2000" dirty="0"/>
              <a:t>  </a:t>
            </a:r>
            <a:r>
              <a:rPr lang="zh-CN" altLang="en-US" sz="2000" dirty="0" smtClean="0"/>
              <a:t>  了解</a:t>
            </a:r>
            <a:r>
              <a:rPr lang="en-US" altLang="zh-CN" sz="2000" dirty="0"/>
              <a:t>AT89S51</a:t>
            </a:r>
            <a:r>
              <a:rPr lang="zh-CN" altLang="en-US" sz="2000" dirty="0"/>
              <a:t>单片机的</a:t>
            </a:r>
            <a:r>
              <a:rPr lang="en-US" altLang="zh-CN" sz="2000" dirty="0"/>
              <a:t>SPI</a:t>
            </a:r>
            <a:r>
              <a:rPr lang="zh-CN" altLang="en-US" sz="2000" dirty="0"/>
              <a:t>总线读写时序模拟及操作。</a:t>
            </a:r>
          </a:p>
        </p:txBody>
      </p:sp>
    </p:spTree>
    <p:extLst>
      <p:ext uri="{BB962C8B-B14F-4D97-AF65-F5344CB8AC3E}">
        <p14:creationId xmlns:p14="http://schemas.microsoft.com/office/powerpoint/2010/main" val="3562561994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1651000" y="1798409"/>
            <a:ext cx="825500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6"/>
                </a:solidFill>
                <a:hlinkClick r:id="rId3" action="ppaction://hlinksldjump"/>
              </a:rPr>
              <a:t>15.1 </a:t>
            </a:r>
            <a:r>
              <a:rPr lang="en-US" altLang="zh-CN" sz="2800" b="1" kern="1000" dirty="0">
                <a:solidFill>
                  <a:schemeClr val="accent2"/>
                </a:solidFill>
                <a:latin typeface="Times New Roman"/>
                <a:ea typeface="宋体"/>
                <a:hlinkClick r:id="rId3" action="ppaction://hlinksldjump"/>
              </a:rPr>
              <a:t>I</a:t>
            </a:r>
            <a:r>
              <a:rPr lang="en-US" altLang="zh-CN" sz="2800" b="1" kern="1000" baseline="30000" dirty="0">
                <a:solidFill>
                  <a:schemeClr val="accent2"/>
                </a:solidFill>
                <a:latin typeface="Times New Roman"/>
                <a:ea typeface="宋体"/>
                <a:hlinkClick r:id="rId3" action="ppaction://hlinksldjump"/>
              </a:rPr>
              <a:t>2</a:t>
            </a:r>
            <a:r>
              <a:rPr lang="en-US" altLang="zh-CN" sz="2800" b="1" kern="1000" dirty="0">
                <a:solidFill>
                  <a:schemeClr val="accent2"/>
                </a:solidFill>
                <a:latin typeface="Times New Roman"/>
                <a:ea typeface="宋体"/>
                <a:hlinkClick r:id="rId3" action="ppaction://hlinksldjump"/>
              </a:rPr>
              <a:t>C</a:t>
            </a:r>
            <a:r>
              <a:rPr lang="zh-CN" altLang="en-US" sz="2400" b="1" dirty="0" smtClean="0">
                <a:solidFill>
                  <a:schemeClr val="accent6"/>
                </a:solidFill>
                <a:hlinkClick r:id="rId3" action="ppaction://hlinksldjump"/>
              </a:rPr>
              <a:t>总线</a:t>
            </a:r>
            <a:r>
              <a:rPr lang="zh-CN" altLang="en-US" sz="2400" b="1" dirty="0">
                <a:solidFill>
                  <a:schemeClr val="accent6"/>
                </a:solidFill>
                <a:hlinkClick r:id="rId3" action="ppaction://hlinksldjump"/>
              </a:rPr>
              <a:t>接口及其扩展</a:t>
            </a:r>
            <a:r>
              <a:rPr lang="zh-CN" altLang="en-US" sz="2400" b="1" dirty="0">
                <a:solidFill>
                  <a:schemeClr val="accent6"/>
                </a:solidFill>
              </a:rPr>
              <a:t>	</a:t>
            </a:r>
            <a:endParaRPr lang="en-US" altLang="zh-CN" sz="2400" b="1" dirty="0">
              <a:solidFill>
                <a:schemeClr val="accent6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15.2  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SPI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串行总线接口及其扩展</a:t>
            </a:r>
            <a:r>
              <a:rPr lang="zh-CN" altLang="en-US" sz="2400" b="1" dirty="0">
                <a:solidFill>
                  <a:schemeClr val="accent6"/>
                </a:solidFill>
              </a:rPr>
              <a:t>	</a:t>
            </a:r>
            <a:endParaRPr lang="en-US" altLang="zh-CN" sz="2400" b="1" dirty="0">
              <a:solidFill>
                <a:schemeClr val="accent6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72935" y="845235"/>
            <a:ext cx="298350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266700" algn="l">
              <a:lnSpc>
                <a:spcPct val="150000"/>
              </a:lnSpc>
              <a:tabLst>
                <a:tab pos="6115050" algn="r"/>
                <a:tab pos="6134100" algn="r"/>
              </a:tabLst>
            </a:pPr>
            <a:r>
              <a:rPr lang="zh-CN" altLang="en-US" sz="28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第</a:t>
            </a:r>
            <a:r>
              <a:rPr lang="en-US" altLang="zh-CN" sz="28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15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章  目  录</a:t>
            </a:r>
            <a:endParaRPr lang="zh-CN" altLang="en-US" sz="2800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55622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596900"/>
            <a:ext cx="9144000" cy="6553200"/>
          </a:xfrm>
        </p:spPr>
        <p:txBody>
          <a:bodyPr/>
          <a:lstStyle/>
          <a:p>
            <a:pPr algn="l">
              <a:lnSpc>
                <a:spcPct val="120000"/>
              </a:lnSpc>
            </a:pPr>
            <a:r>
              <a:rPr lang="zh-CN" altLang="en-US" dirty="0" smtClean="0"/>
              <a:t>        单片机</a:t>
            </a:r>
            <a:r>
              <a:rPr lang="zh-CN" altLang="en-US" dirty="0"/>
              <a:t>的串行扩展技术与并行扩展技术相比具有显著的优点，串行接口器件与单片机接口时需要的</a:t>
            </a:r>
            <a:r>
              <a:rPr lang="en-US" altLang="zh-CN" dirty="0"/>
              <a:t>I/O</a:t>
            </a:r>
            <a:r>
              <a:rPr lang="zh-CN" altLang="en-US" dirty="0"/>
              <a:t>口线很少（仅需</a:t>
            </a:r>
            <a:r>
              <a:rPr lang="en-US" altLang="zh-CN" dirty="0" smtClean="0"/>
              <a:t>1~4</a:t>
            </a:r>
            <a:r>
              <a:rPr lang="zh-CN" altLang="en-US" dirty="0"/>
              <a:t>条），串行接口器件体积小，因而占用电路板的空间小，仅为并行接口器件的</a:t>
            </a:r>
            <a:r>
              <a:rPr lang="en-US" altLang="zh-CN" dirty="0"/>
              <a:t>10%</a:t>
            </a:r>
            <a:r>
              <a:rPr lang="zh-CN" altLang="en-US" dirty="0"/>
              <a:t>，明显减少了电路板空间和成本。</a:t>
            </a:r>
          </a:p>
          <a:p>
            <a:pPr algn="l">
              <a:lnSpc>
                <a:spcPct val="120000"/>
              </a:lnSpc>
            </a:pPr>
            <a:r>
              <a:rPr lang="zh-CN" altLang="en-US" dirty="0" smtClean="0"/>
              <a:t>        除</a:t>
            </a:r>
            <a:r>
              <a:rPr lang="zh-CN" altLang="en-US" dirty="0"/>
              <a:t>上述优点外，还有工作电压宽、抗干扰能力强、功耗低、数据不易丢失等特点。串行扩展技术在</a:t>
            </a:r>
            <a:r>
              <a:rPr lang="en-US" altLang="zh-CN" dirty="0"/>
              <a:t>IC</a:t>
            </a:r>
            <a:r>
              <a:rPr lang="zh-CN" altLang="en-US" dirty="0"/>
              <a:t>卡、智能仪器仪表及分布式控制系统等领域得到了广泛应用。</a:t>
            </a:r>
          </a:p>
          <a:p>
            <a:pPr algn="l">
              <a:lnSpc>
                <a:spcPct val="120000"/>
              </a:lnSpc>
            </a:pPr>
            <a:r>
              <a:rPr lang="zh-CN" altLang="en-US" b="1" dirty="0" smtClean="0"/>
              <a:t>  </a:t>
            </a:r>
            <a:endParaRPr lang="zh-CN" altLang="en-US" b="1" dirty="0"/>
          </a:p>
          <a:p>
            <a:pPr>
              <a:lnSpc>
                <a:spcPct val="120000"/>
              </a:lnSpc>
            </a:pPr>
            <a:endParaRPr lang="en-US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3196351436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689100"/>
            <a:ext cx="8534400" cy="266700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altLang="zh-CN" sz="2400" dirty="0" smtClean="0"/>
              <a:t>        </a:t>
            </a:r>
            <a:r>
              <a:rPr lang="en-US" altLang="zh-CN" kern="12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  <a:cs typeface="+mn-cs"/>
              </a:rPr>
              <a:t>15.1  </a:t>
            </a:r>
            <a:r>
              <a:rPr lang="en-US" altLang="zh-CN" kern="1000" dirty="0" smtClean="0">
                <a:solidFill>
                  <a:srgbClr val="FF0000"/>
                </a:solidFill>
                <a:latin typeface="Times New Roman"/>
              </a:rPr>
              <a:t>I</a:t>
            </a:r>
            <a:r>
              <a:rPr lang="en-US" altLang="zh-CN" kern="1000" baseline="30000" dirty="0" smtClean="0">
                <a:solidFill>
                  <a:srgbClr val="FF0000"/>
                </a:solidFill>
                <a:latin typeface="Times New Roman"/>
              </a:rPr>
              <a:t>2</a:t>
            </a:r>
            <a:r>
              <a:rPr lang="en-US" altLang="zh-CN" kern="1000" dirty="0" smtClean="0">
                <a:solidFill>
                  <a:srgbClr val="FF0000"/>
                </a:solidFill>
                <a:latin typeface="Times New Roman"/>
              </a:rPr>
              <a:t>C</a:t>
            </a:r>
            <a:r>
              <a:rPr lang="zh-CN" altLang="en-US" kern="12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  <a:cs typeface="+mn-cs"/>
              </a:rPr>
              <a:t>总线</a:t>
            </a:r>
            <a:r>
              <a:rPr lang="zh-CN" altLang="en-US" kern="12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  <a:cs typeface="+mn-cs"/>
              </a:rPr>
              <a:t>接口及其扩展</a:t>
            </a:r>
            <a:r>
              <a:rPr lang="en-US" altLang="zh-CN" sz="2400" dirty="0" smtClean="0"/>
              <a:t/>
            </a:r>
            <a:br>
              <a:rPr lang="en-US" altLang="zh-CN" sz="2400" dirty="0" smtClean="0"/>
            </a:br>
            <a:r>
              <a:rPr lang="zh-CN" altLang="zh-CN" sz="2400" dirty="0"/>
              <a:t/>
            </a:r>
            <a:br>
              <a:rPr lang="zh-CN" altLang="zh-CN" sz="2400" dirty="0"/>
            </a:br>
            <a:r>
              <a:rPr lang="en-US" altLang="zh-CN" sz="2400" b="1" dirty="0"/>
              <a:t/>
            </a:r>
            <a:br>
              <a:rPr lang="en-US" altLang="zh-CN" sz="2400" b="1" dirty="0"/>
            </a:br>
            <a:r>
              <a:rPr lang="en-US" altLang="zh-CN" b="1" dirty="0"/>
              <a:t>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676400"/>
            <a:ext cx="9144000" cy="5181600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zh-CN" altLang="en-US" sz="2400" dirty="0" smtClean="0"/>
              <a:t>        </a:t>
            </a:r>
            <a:r>
              <a:rPr lang="en-US" altLang="zh-CN" sz="2400" kern="1000" dirty="0" smtClean="0">
                <a:latin typeface="Times New Roman"/>
                <a:ea typeface="宋体"/>
              </a:rPr>
              <a:t>I</a:t>
            </a:r>
            <a:r>
              <a:rPr lang="en-US" altLang="zh-CN" sz="2400" kern="1000" baseline="30000" dirty="0" smtClean="0">
                <a:latin typeface="Times New Roman"/>
                <a:ea typeface="宋体"/>
              </a:rPr>
              <a:t>2</a:t>
            </a:r>
            <a:r>
              <a:rPr lang="en-US" altLang="zh-CN" sz="2400" kern="1000" dirty="0" smtClean="0">
                <a:latin typeface="Times New Roman"/>
                <a:ea typeface="宋体"/>
              </a:rPr>
              <a:t>C</a:t>
            </a:r>
            <a:r>
              <a:rPr lang="zh-CN" altLang="en-US" sz="2400" dirty="0" smtClean="0"/>
              <a:t>（</a:t>
            </a:r>
            <a:r>
              <a:rPr lang="en-US" altLang="zh-CN" sz="2400" dirty="0"/>
              <a:t>Inter Interface Circuit</a:t>
            </a:r>
            <a:r>
              <a:rPr lang="zh-CN" altLang="en-US" sz="2400" dirty="0"/>
              <a:t>）总线全称为芯片间接口总线，是</a:t>
            </a:r>
            <a:r>
              <a:rPr lang="en-US" altLang="zh-CN" sz="2400" dirty="0"/>
              <a:t>Philips</a:t>
            </a:r>
            <a:r>
              <a:rPr lang="zh-CN" altLang="en-US" sz="2400" dirty="0"/>
              <a:t>公司推出的一种串行总线，用于连接微控制器及其外设。目前许多接口器件采用</a:t>
            </a:r>
            <a:r>
              <a:rPr lang="zh-CN" altLang="en-US" sz="2400" dirty="0" smtClean="0"/>
              <a:t>了</a:t>
            </a:r>
            <a:r>
              <a:rPr lang="en-US" altLang="zh-CN" sz="2400" dirty="0" smtClean="0"/>
              <a:t>I</a:t>
            </a:r>
            <a:r>
              <a:rPr lang="en-US" altLang="zh-CN" sz="2400" baseline="30000" dirty="0" smtClean="0"/>
              <a:t>2</a:t>
            </a:r>
            <a:r>
              <a:rPr lang="en-US" altLang="zh-CN" sz="2400" dirty="0" smtClean="0"/>
              <a:t>C</a:t>
            </a:r>
            <a:r>
              <a:rPr lang="zh-CN" altLang="en-US" sz="2400" dirty="0" smtClean="0"/>
              <a:t>总线</a:t>
            </a:r>
            <a:r>
              <a:rPr lang="zh-CN" altLang="en-US" sz="2400" dirty="0"/>
              <a:t>接口。如</a:t>
            </a:r>
            <a:r>
              <a:rPr lang="en-US" altLang="zh-CN" sz="2400" dirty="0"/>
              <a:t>AT24C</a:t>
            </a:r>
            <a:r>
              <a:rPr lang="zh-CN" altLang="en-US" sz="2400" dirty="0"/>
              <a:t>系列</a:t>
            </a:r>
            <a:r>
              <a:rPr lang="zh-CN" altLang="en-US" sz="2400" dirty="0" smtClean="0"/>
              <a:t>的</a:t>
            </a:r>
            <a:r>
              <a:rPr lang="en-US" altLang="zh-CN" sz="2400" dirty="0" smtClean="0"/>
              <a:t>E</a:t>
            </a:r>
            <a:r>
              <a:rPr lang="en-US" altLang="zh-CN" sz="2400" baseline="30000" dirty="0" smtClean="0"/>
              <a:t>2</a:t>
            </a:r>
            <a:r>
              <a:rPr lang="en-US" altLang="zh-CN" sz="2400" dirty="0" smtClean="0"/>
              <a:t>PROM</a:t>
            </a:r>
            <a:r>
              <a:rPr lang="zh-CN" altLang="en-US" sz="2400" dirty="0"/>
              <a:t>器件、</a:t>
            </a:r>
            <a:r>
              <a:rPr lang="en-US" altLang="zh-CN" sz="2400" dirty="0"/>
              <a:t>LED</a:t>
            </a:r>
            <a:r>
              <a:rPr lang="zh-CN" altLang="en-US" sz="2400" dirty="0"/>
              <a:t>驱动器</a:t>
            </a:r>
            <a:r>
              <a:rPr lang="en-US" altLang="zh-CN" sz="2400" dirty="0"/>
              <a:t>SAA1064</a:t>
            </a:r>
            <a:r>
              <a:rPr lang="zh-CN" altLang="en-US" sz="2400" dirty="0"/>
              <a:t>等</a:t>
            </a:r>
            <a:r>
              <a:rPr lang="zh-CN" altLang="en-US" sz="2400" dirty="0" smtClean="0"/>
              <a:t>。</a:t>
            </a:r>
            <a:endParaRPr lang="en-US" altLang="zh-CN" sz="2400" dirty="0"/>
          </a:p>
          <a:p>
            <a:pPr algn="l">
              <a:lnSpc>
                <a:spcPct val="150000"/>
              </a:lnSpc>
            </a:pPr>
            <a:r>
              <a:rPr lang="en-US" altLang="zh-CN" sz="2400" kern="1050" dirty="0" smtClean="0">
                <a:ea typeface="黑体"/>
                <a:cs typeface="Times New Roman"/>
              </a:rPr>
              <a:t>        1</a:t>
            </a:r>
            <a:r>
              <a:rPr lang="zh-CN" altLang="zh-CN" sz="2400" kern="1050" dirty="0">
                <a:ea typeface="黑体"/>
                <a:cs typeface="Times New Roman"/>
              </a:rPr>
              <a:t>．</a:t>
            </a:r>
            <a:r>
              <a:rPr lang="en-US" altLang="zh-CN" sz="2400" kern="1050" dirty="0">
                <a:ea typeface="黑体"/>
                <a:cs typeface="Times New Roman"/>
              </a:rPr>
              <a:t>I</a:t>
            </a:r>
            <a:r>
              <a:rPr lang="en-US" altLang="zh-CN" sz="2400" kern="1050" baseline="30000" dirty="0">
                <a:ea typeface="黑体"/>
                <a:cs typeface="Times New Roman"/>
              </a:rPr>
              <a:t>2</a:t>
            </a:r>
            <a:r>
              <a:rPr lang="en-US" altLang="zh-CN" sz="2400" kern="1050" dirty="0">
                <a:ea typeface="黑体"/>
                <a:cs typeface="Times New Roman"/>
              </a:rPr>
              <a:t>C</a:t>
            </a:r>
            <a:r>
              <a:rPr lang="zh-CN" altLang="zh-CN" sz="2400" kern="1050" dirty="0">
                <a:ea typeface="黑体"/>
                <a:cs typeface="Times New Roman"/>
              </a:rPr>
              <a:t>总线系统基本架构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dirty="0" smtClean="0">
                <a:latin typeface="Times New Roman"/>
                <a:ea typeface="宋体"/>
              </a:rPr>
              <a:t>        I</a:t>
            </a:r>
            <a:r>
              <a:rPr lang="en-US" altLang="zh-CN" sz="2400" baseline="30000" dirty="0" smtClean="0">
                <a:latin typeface="Times New Roman"/>
                <a:ea typeface="宋体"/>
              </a:rPr>
              <a:t>2</a:t>
            </a:r>
            <a:r>
              <a:rPr lang="en-US" altLang="zh-CN" sz="2400" dirty="0" smtClean="0">
                <a:latin typeface="Times New Roman"/>
                <a:ea typeface="宋体"/>
              </a:rPr>
              <a:t>C</a:t>
            </a:r>
            <a:r>
              <a:rPr lang="zh-CN" altLang="zh-CN" sz="2400" dirty="0">
                <a:latin typeface="Times New Roman"/>
                <a:ea typeface="宋体"/>
                <a:cs typeface="Times New Roman"/>
              </a:rPr>
              <a:t>总线只有两条信号线，一条是数据线</a:t>
            </a:r>
            <a:r>
              <a:rPr lang="en-US" altLang="zh-CN" sz="2400" dirty="0">
                <a:latin typeface="Times New Roman"/>
                <a:ea typeface="宋体"/>
              </a:rPr>
              <a:t>SDA</a:t>
            </a:r>
            <a:r>
              <a:rPr lang="zh-CN" altLang="zh-CN" sz="2400" dirty="0">
                <a:latin typeface="Times New Roman"/>
                <a:ea typeface="宋体"/>
                <a:cs typeface="Times New Roman"/>
              </a:rPr>
              <a:t>，另一条是时钟线</a:t>
            </a:r>
            <a:r>
              <a:rPr lang="en-US" altLang="zh-CN" sz="2400" dirty="0">
                <a:latin typeface="Times New Roman"/>
                <a:ea typeface="宋体"/>
              </a:rPr>
              <a:t>SCL</a:t>
            </a:r>
            <a:r>
              <a:rPr lang="zh-CN" altLang="zh-CN" sz="2400" dirty="0">
                <a:latin typeface="Times New Roman"/>
                <a:ea typeface="宋体"/>
                <a:cs typeface="Times New Roman"/>
              </a:rPr>
              <a:t>。两条线均是双向的，所有连到</a:t>
            </a:r>
            <a:r>
              <a:rPr lang="en-US" altLang="zh-CN" sz="2400" dirty="0">
                <a:latin typeface="Times New Roman"/>
                <a:ea typeface="宋体"/>
              </a:rPr>
              <a:t>I</a:t>
            </a:r>
            <a:r>
              <a:rPr lang="en-US" altLang="zh-CN" sz="2400" baseline="30000" dirty="0">
                <a:latin typeface="Times New Roman"/>
                <a:ea typeface="宋体"/>
              </a:rPr>
              <a:t>2</a:t>
            </a:r>
            <a:r>
              <a:rPr lang="en-US" altLang="zh-CN" sz="2400" dirty="0">
                <a:latin typeface="Times New Roman"/>
                <a:ea typeface="宋体"/>
              </a:rPr>
              <a:t>C</a:t>
            </a:r>
            <a:r>
              <a:rPr lang="zh-CN" altLang="zh-CN" sz="2400" dirty="0">
                <a:latin typeface="Times New Roman"/>
                <a:ea typeface="宋体"/>
                <a:cs typeface="Times New Roman"/>
              </a:rPr>
              <a:t>总线上器件的数据线都接到</a:t>
            </a:r>
            <a:r>
              <a:rPr lang="en-US" altLang="zh-CN" sz="2400" dirty="0">
                <a:latin typeface="Times New Roman"/>
                <a:ea typeface="宋体"/>
              </a:rPr>
              <a:t>SDA</a:t>
            </a:r>
            <a:r>
              <a:rPr lang="zh-CN" altLang="zh-CN" sz="2400" dirty="0">
                <a:latin typeface="Times New Roman"/>
                <a:ea typeface="宋体"/>
                <a:cs typeface="Times New Roman"/>
              </a:rPr>
              <a:t>线上，各器件时钟线均接到</a:t>
            </a:r>
            <a:r>
              <a:rPr lang="en-US" altLang="zh-CN" sz="2400" dirty="0">
                <a:latin typeface="Times New Roman"/>
                <a:ea typeface="宋体"/>
              </a:rPr>
              <a:t>SCL</a:t>
            </a:r>
            <a:r>
              <a:rPr lang="zh-CN" altLang="zh-CN" sz="2400" dirty="0">
                <a:latin typeface="Times New Roman"/>
                <a:ea typeface="宋体"/>
                <a:cs typeface="Times New Roman"/>
              </a:rPr>
              <a:t>线上</a:t>
            </a:r>
            <a:r>
              <a:rPr lang="zh-CN" altLang="zh-CN" sz="2400" dirty="0" smtClean="0">
                <a:latin typeface="Times New Roman"/>
                <a:ea typeface="宋体"/>
                <a:cs typeface="Times New Roman"/>
              </a:rPr>
              <a:t>。</a:t>
            </a:r>
            <a:endParaRPr lang="zh-CN" altLang="en-US" sz="2800" b="1" dirty="0"/>
          </a:p>
        </p:txBody>
      </p:sp>
      <p:sp>
        <p:nvSpPr>
          <p:cNvPr id="2" name="矩形 1"/>
          <p:cNvSpPr/>
          <p:nvPr/>
        </p:nvSpPr>
        <p:spPr>
          <a:xfrm>
            <a:off x="0" y="1310046"/>
            <a:ext cx="8255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altLang="zh-CN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altLang="zh-CN" sz="2400" b="1" dirty="0" smtClean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      15.1.1  </a:t>
            </a:r>
            <a:r>
              <a:rPr lang="en-US" altLang="zh-CN" sz="2400" kern="1000" dirty="0" smtClean="0">
                <a:solidFill>
                  <a:srgbClr val="9900CC"/>
                </a:solidFill>
                <a:latin typeface="Times New Roman"/>
                <a:ea typeface="宋体"/>
              </a:rPr>
              <a:t>I</a:t>
            </a:r>
            <a:r>
              <a:rPr lang="en-US" altLang="zh-CN" sz="2400" kern="1000" baseline="30000" dirty="0" smtClean="0">
                <a:solidFill>
                  <a:srgbClr val="9900CC"/>
                </a:solidFill>
                <a:latin typeface="Times New Roman"/>
                <a:ea typeface="宋体"/>
              </a:rPr>
              <a:t>2</a:t>
            </a:r>
            <a:r>
              <a:rPr lang="en-US" altLang="zh-CN" sz="2400" kern="1000" dirty="0" smtClean="0">
                <a:solidFill>
                  <a:srgbClr val="9900CC"/>
                </a:solidFill>
                <a:latin typeface="Times New Roman"/>
                <a:ea typeface="宋体"/>
              </a:rPr>
              <a:t>C</a:t>
            </a:r>
            <a:r>
              <a:rPr lang="zh-CN" altLang="en-US" sz="2400" b="1" dirty="0" smtClean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串行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总线概述</a:t>
            </a:r>
            <a:r>
              <a:rPr lang="zh-CN" altLang="en-US" sz="2800" b="1" kern="0" dirty="0">
                <a:solidFill>
                  <a:srgbClr val="333399"/>
                </a:solidFill>
                <a:latin typeface="Arial"/>
                <a:ea typeface="幼圆"/>
              </a:rPr>
              <a:t/>
            </a:r>
            <a:br>
              <a:rPr lang="zh-CN" altLang="en-US" sz="2800" b="1" kern="0" dirty="0">
                <a:solidFill>
                  <a:srgbClr val="333399"/>
                </a:solidFill>
                <a:latin typeface="Arial"/>
                <a:ea typeface="幼圆"/>
              </a:rPr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88211718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  <p:bldP spid="205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7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84504"/>
            <a:ext cx="9144000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        I</a:t>
            </a:r>
            <a:r>
              <a:rPr lang="en-US" altLang="zh-CN" sz="2400" b="1" kern="0" baseline="30000" dirty="0" smtClean="0">
                <a:solidFill>
                  <a:srgbClr val="333399"/>
                </a:solidFill>
                <a:latin typeface="Times New Roman"/>
                <a:ea typeface="宋体"/>
              </a:rPr>
              <a:t>2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C</a:t>
            </a:r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总线系统基本架构如图</a:t>
            </a:r>
            <a:r>
              <a:rPr lang="en-US" altLang="zh-CN" sz="2400" b="1" kern="0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15-1</a:t>
            </a:r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所示。</a:t>
            </a:r>
            <a:endParaRPr lang="en-US" altLang="zh-CN" sz="2400" b="1" kern="0" dirty="0">
              <a:solidFill>
                <a:srgbClr val="333399"/>
              </a:solidFill>
              <a:latin typeface="Times New Roman"/>
              <a:ea typeface="宋体"/>
              <a:cs typeface="Times New Roman"/>
            </a:endParaRPr>
          </a:p>
          <a:p>
            <a:pPr lvl="0" algn="l">
              <a:lnSpc>
                <a:spcPct val="150000"/>
              </a:lnSpc>
              <a:spcBef>
                <a:spcPct val="2000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 </a:t>
            </a:r>
            <a:endParaRPr lang="zh-CN" altLang="en-US" dirty="0"/>
          </a:p>
        </p:txBody>
      </p:sp>
      <p:pic>
        <p:nvPicPr>
          <p:cNvPr id="272386" name="Picture 2" descr="15t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52399"/>
            <a:ext cx="9144000" cy="2981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2683597" y="5746234"/>
            <a:ext cx="3801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700"/>
              </a:spcBef>
              <a:spcAft>
                <a:spcPts val="800"/>
              </a:spcAft>
            </a:pPr>
            <a:r>
              <a:rPr lang="zh-CN" altLang="zh-CN" kern="1000" dirty="0">
                <a:latin typeface="Times New Roman"/>
                <a:ea typeface="宋体"/>
              </a:rPr>
              <a:t>图</a:t>
            </a:r>
            <a:r>
              <a:rPr lang="en-US" altLang="zh-CN" kern="1000" dirty="0">
                <a:latin typeface="Times New Roman"/>
                <a:ea typeface="宋体"/>
              </a:rPr>
              <a:t>15-1  I</a:t>
            </a:r>
            <a:r>
              <a:rPr lang="en-US" altLang="zh-CN" kern="1000" baseline="30000" dirty="0">
                <a:latin typeface="Times New Roman"/>
                <a:ea typeface="宋体"/>
              </a:rPr>
              <a:t>2</a:t>
            </a:r>
            <a:r>
              <a:rPr lang="en-US" altLang="zh-CN" kern="1000" dirty="0">
                <a:latin typeface="Times New Roman"/>
                <a:ea typeface="宋体"/>
              </a:rPr>
              <a:t>C</a:t>
            </a:r>
            <a:r>
              <a:rPr lang="zh-CN" altLang="zh-CN" kern="1000" dirty="0">
                <a:latin typeface="Times New Roman"/>
                <a:ea typeface="宋体"/>
              </a:rPr>
              <a:t>串行总线系统的基本结构</a:t>
            </a:r>
            <a:endParaRPr lang="zh-CN" altLang="zh-CN" kern="1000" dirty="0">
              <a:effectLst/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06465388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8</a:t>
            </a:fld>
            <a:endParaRPr lang="en-US" altLang="zh-CN" dirty="0"/>
          </a:p>
        </p:txBody>
      </p:sp>
      <p:sp>
        <p:nvSpPr>
          <p:cNvPr id="5" name="矩形 4"/>
          <p:cNvSpPr/>
          <p:nvPr/>
        </p:nvSpPr>
        <p:spPr>
          <a:xfrm>
            <a:off x="0" y="661938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2</a:t>
            </a:r>
            <a:r>
              <a:rPr lang="zh-CN" altLang="zh-CN" sz="2400" b="1" dirty="0">
                <a:solidFill>
                  <a:schemeClr val="accent2"/>
                </a:solidFill>
              </a:rPr>
              <a:t>．</a:t>
            </a:r>
            <a:r>
              <a:rPr lang="en-US" altLang="zh-CN" sz="2400" b="1" dirty="0">
                <a:solidFill>
                  <a:schemeClr val="accent2"/>
                </a:solidFill>
              </a:rPr>
              <a:t>I</a:t>
            </a:r>
            <a:r>
              <a:rPr lang="en-US" altLang="zh-CN" sz="2400" b="1" baseline="30000" dirty="0">
                <a:solidFill>
                  <a:schemeClr val="accent2"/>
                </a:solidFill>
              </a:rPr>
              <a:t>2</a:t>
            </a:r>
            <a:r>
              <a:rPr lang="en-US" altLang="zh-CN" sz="2400" b="1" dirty="0">
                <a:solidFill>
                  <a:schemeClr val="accent2"/>
                </a:solidFill>
              </a:rPr>
              <a:t>C</a:t>
            </a:r>
            <a:r>
              <a:rPr lang="zh-CN" altLang="zh-CN" sz="2400" b="1" dirty="0">
                <a:solidFill>
                  <a:schemeClr val="accent2"/>
                </a:solidFill>
              </a:rPr>
              <a:t>总线的特点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I</a:t>
            </a:r>
            <a:r>
              <a:rPr lang="en-US" altLang="zh-CN" sz="2400" b="1" baseline="30000" dirty="0" smtClean="0">
                <a:solidFill>
                  <a:schemeClr val="accent2"/>
                </a:solidFill>
              </a:rPr>
              <a:t>2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C</a:t>
            </a:r>
            <a:r>
              <a:rPr lang="zh-CN" altLang="zh-CN" sz="2400" b="1" dirty="0">
                <a:solidFill>
                  <a:schemeClr val="accent2"/>
                </a:solidFill>
              </a:rPr>
              <a:t>总线的运行由主器件（主机）控制。主器件是指启动数据的发送（发出起始信号）、发出时钟信号、传送结束时发出终止信号的器件，通常由单片机来担当。从器件（从机）可以是存储器、</a:t>
            </a:r>
            <a:r>
              <a:rPr lang="en-US" altLang="zh-CN" sz="2400" b="1" dirty="0">
                <a:solidFill>
                  <a:schemeClr val="accent2"/>
                </a:solidFill>
              </a:rPr>
              <a:t>LED</a:t>
            </a:r>
            <a:r>
              <a:rPr lang="zh-CN" altLang="zh-CN" sz="2400" b="1" dirty="0">
                <a:solidFill>
                  <a:schemeClr val="accent2"/>
                </a:solidFill>
              </a:rPr>
              <a:t>或</a:t>
            </a:r>
            <a:r>
              <a:rPr lang="en-US" altLang="zh-CN" sz="2400" b="1" dirty="0">
                <a:solidFill>
                  <a:schemeClr val="accent2"/>
                </a:solidFill>
              </a:rPr>
              <a:t>LCD</a:t>
            </a:r>
            <a:r>
              <a:rPr lang="zh-CN" altLang="zh-CN" sz="2400" b="1" dirty="0">
                <a:solidFill>
                  <a:schemeClr val="accent2"/>
                </a:solidFill>
              </a:rPr>
              <a:t>驱动器、</a:t>
            </a:r>
            <a:r>
              <a:rPr lang="en-US" altLang="zh-CN" sz="2400" b="1" dirty="0">
                <a:solidFill>
                  <a:schemeClr val="accent2"/>
                </a:solidFill>
              </a:rPr>
              <a:t>A/D</a:t>
            </a:r>
            <a:r>
              <a:rPr lang="zh-CN" altLang="zh-CN" sz="2400" b="1" dirty="0">
                <a:solidFill>
                  <a:schemeClr val="accent2"/>
                </a:solidFill>
              </a:rPr>
              <a:t>或</a:t>
            </a:r>
            <a:r>
              <a:rPr lang="en-US" altLang="zh-CN" sz="2400" b="1" dirty="0">
                <a:solidFill>
                  <a:schemeClr val="accent2"/>
                </a:solidFill>
              </a:rPr>
              <a:t>D/A</a:t>
            </a:r>
            <a:r>
              <a:rPr lang="zh-CN" altLang="zh-CN" sz="2400" b="1" dirty="0">
                <a:solidFill>
                  <a:schemeClr val="accent2"/>
                </a:solidFill>
              </a:rPr>
              <a:t>转换器、时钟</a:t>
            </a:r>
            <a:r>
              <a:rPr lang="en-US" altLang="zh-CN" sz="2400" b="1" dirty="0">
                <a:solidFill>
                  <a:schemeClr val="accent2"/>
                </a:solidFill>
              </a:rPr>
              <a:t>/</a:t>
            </a:r>
            <a:r>
              <a:rPr lang="zh-CN" altLang="zh-CN" sz="2400" b="1" dirty="0">
                <a:solidFill>
                  <a:schemeClr val="accent2"/>
                </a:solidFill>
              </a:rPr>
              <a:t>日历器件等，从器件必须带有</a:t>
            </a:r>
            <a:r>
              <a:rPr lang="en-US" altLang="zh-CN" sz="2400" b="1" dirty="0">
                <a:solidFill>
                  <a:schemeClr val="accent2"/>
                </a:solidFill>
              </a:rPr>
              <a:t>I</a:t>
            </a:r>
            <a:r>
              <a:rPr lang="en-US" altLang="zh-CN" sz="2400" b="1" baseline="30000" dirty="0">
                <a:solidFill>
                  <a:schemeClr val="accent2"/>
                </a:solidFill>
              </a:rPr>
              <a:t>2</a:t>
            </a:r>
            <a:r>
              <a:rPr lang="en-US" altLang="zh-CN" sz="2400" b="1" dirty="0">
                <a:solidFill>
                  <a:schemeClr val="accent2"/>
                </a:solidFill>
              </a:rPr>
              <a:t>C</a:t>
            </a:r>
            <a:r>
              <a:rPr lang="zh-CN" altLang="zh-CN" sz="2400" b="1" dirty="0">
                <a:solidFill>
                  <a:schemeClr val="accent2"/>
                </a:solidFill>
              </a:rPr>
              <a:t>串行总线接口</a:t>
            </a:r>
            <a:r>
              <a:rPr lang="zh-CN" altLang="zh-CN" sz="2400" b="1" dirty="0" smtClean="0">
                <a:solidFill>
                  <a:schemeClr val="accent2"/>
                </a:solidFill>
              </a:rPr>
              <a:t>。</a:t>
            </a:r>
            <a:endParaRPr lang="en-US" altLang="zh-CN" sz="2400" b="1" dirty="0" smtClean="0">
              <a:solidFill>
                <a:schemeClr val="accent2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</a:t>
            </a:r>
            <a:r>
              <a:rPr lang="zh-CN" altLang="zh-CN" sz="2400" b="1" dirty="0" smtClean="0">
                <a:solidFill>
                  <a:schemeClr val="accent2"/>
                </a:solidFill>
              </a:rPr>
              <a:t>当</a:t>
            </a:r>
            <a:r>
              <a:rPr lang="en-US" altLang="zh-CN" sz="2400" b="1" dirty="0">
                <a:solidFill>
                  <a:schemeClr val="accent2"/>
                </a:solidFill>
              </a:rPr>
              <a:t>I</a:t>
            </a:r>
            <a:r>
              <a:rPr lang="en-US" altLang="zh-CN" sz="2400" b="1" baseline="30000" dirty="0">
                <a:solidFill>
                  <a:schemeClr val="accent2"/>
                </a:solidFill>
              </a:rPr>
              <a:t>2</a:t>
            </a:r>
            <a:r>
              <a:rPr lang="en-US" altLang="zh-CN" sz="2400" b="1" dirty="0">
                <a:solidFill>
                  <a:schemeClr val="accent2"/>
                </a:solidFill>
              </a:rPr>
              <a:t>C</a:t>
            </a:r>
            <a:r>
              <a:rPr lang="zh-CN" altLang="zh-CN" sz="2400" b="1" dirty="0">
                <a:solidFill>
                  <a:schemeClr val="accent2"/>
                </a:solidFill>
              </a:rPr>
              <a:t>总线空闲时，</a:t>
            </a:r>
            <a:r>
              <a:rPr lang="en-US" altLang="zh-CN" sz="2400" b="1" dirty="0">
                <a:solidFill>
                  <a:schemeClr val="accent2"/>
                </a:solidFill>
              </a:rPr>
              <a:t>SDA</a:t>
            </a:r>
            <a:r>
              <a:rPr lang="zh-CN" altLang="zh-CN" sz="2400" b="1" dirty="0">
                <a:solidFill>
                  <a:schemeClr val="accent2"/>
                </a:solidFill>
              </a:rPr>
              <a:t>和</a:t>
            </a:r>
            <a:r>
              <a:rPr lang="en-US" altLang="zh-CN" sz="2400" b="1" dirty="0">
                <a:solidFill>
                  <a:schemeClr val="accent2"/>
                </a:solidFill>
              </a:rPr>
              <a:t>SCL</a:t>
            </a:r>
            <a:r>
              <a:rPr lang="zh-CN" altLang="zh-CN" sz="2400" b="1" dirty="0">
                <a:solidFill>
                  <a:schemeClr val="accent2"/>
                </a:solidFill>
              </a:rPr>
              <a:t>两条线均为高电平。由于连接到总线上器件（节点）的输出级必须是漏极或集电极开路，只要有一器件任意时刻输出低电平，都将使总线上的信号变低，即各器件的</a:t>
            </a:r>
            <a:r>
              <a:rPr lang="en-US" altLang="zh-CN" sz="2400" b="1" dirty="0">
                <a:solidFill>
                  <a:schemeClr val="accent2"/>
                </a:solidFill>
              </a:rPr>
              <a:t>SDA</a:t>
            </a:r>
            <a:r>
              <a:rPr lang="zh-CN" altLang="zh-CN" sz="2400" b="1" dirty="0">
                <a:solidFill>
                  <a:schemeClr val="accent2"/>
                </a:solidFill>
              </a:rPr>
              <a:t>及</a:t>
            </a:r>
            <a:r>
              <a:rPr lang="en-US" altLang="zh-CN" sz="2400" b="1" dirty="0">
                <a:solidFill>
                  <a:schemeClr val="accent2"/>
                </a:solidFill>
              </a:rPr>
              <a:t>SCL</a:t>
            </a:r>
            <a:r>
              <a:rPr lang="zh-CN" altLang="zh-CN" sz="2400" b="1" dirty="0">
                <a:solidFill>
                  <a:schemeClr val="accent2"/>
                </a:solidFill>
              </a:rPr>
              <a:t>都是</a:t>
            </a:r>
            <a:r>
              <a:rPr lang="en-US" altLang="zh-CN" sz="2400" b="1" dirty="0">
                <a:solidFill>
                  <a:schemeClr val="accent2"/>
                </a:solidFill>
              </a:rPr>
              <a:t>“</a:t>
            </a:r>
            <a:r>
              <a:rPr lang="zh-CN" altLang="zh-CN" sz="2400" b="1" dirty="0">
                <a:solidFill>
                  <a:schemeClr val="accent2"/>
                </a:solidFill>
              </a:rPr>
              <a:t>线与</a:t>
            </a:r>
            <a:r>
              <a:rPr lang="en-US" altLang="zh-CN" sz="2400" b="1" dirty="0">
                <a:solidFill>
                  <a:schemeClr val="accent2"/>
                </a:solidFill>
              </a:rPr>
              <a:t>”</a:t>
            </a:r>
            <a:r>
              <a:rPr lang="zh-CN" altLang="zh-CN" sz="2400" b="1" dirty="0">
                <a:solidFill>
                  <a:schemeClr val="accent2"/>
                </a:solidFill>
              </a:rPr>
              <a:t>关系</a:t>
            </a:r>
            <a:r>
              <a:rPr lang="zh-CN" altLang="zh-CN" sz="2400" b="1" dirty="0" smtClean="0">
                <a:solidFill>
                  <a:schemeClr val="accent2"/>
                </a:solidFill>
              </a:rPr>
              <a:t>。</a:t>
            </a:r>
            <a:endParaRPr lang="zh-CN" altLang="zh-CN" sz="24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70949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9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89469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333399"/>
                </a:solidFill>
              </a:rPr>
              <a:t>        </a:t>
            </a:r>
            <a:r>
              <a:rPr lang="zh-CN" altLang="zh-CN" sz="2400" b="1" dirty="0" smtClean="0">
                <a:solidFill>
                  <a:srgbClr val="333399"/>
                </a:solidFill>
              </a:rPr>
              <a:t>由于</a:t>
            </a:r>
            <a:r>
              <a:rPr lang="zh-CN" altLang="zh-CN" sz="2400" b="1" dirty="0">
                <a:solidFill>
                  <a:srgbClr val="333399"/>
                </a:solidFill>
              </a:rPr>
              <a:t>各器件输出端为漏极开路，故必须通过上拉电阻接正电源，以保证</a:t>
            </a:r>
            <a:r>
              <a:rPr lang="en-US" altLang="zh-CN" sz="2400" b="1" dirty="0">
                <a:solidFill>
                  <a:srgbClr val="333399"/>
                </a:solidFill>
              </a:rPr>
              <a:t>SDA</a:t>
            </a:r>
            <a:r>
              <a:rPr lang="zh-CN" altLang="zh-CN" sz="2400" b="1" dirty="0">
                <a:solidFill>
                  <a:srgbClr val="333399"/>
                </a:solidFill>
              </a:rPr>
              <a:t>和</a:t>
            </a:r>
            <a:r>
              <a:rPr lang="en-US" altLang="zh-CN" sz="2400" b="1" dirty="0">
                <a:solidFill>
                  <a:srgbClr val="333399"/>
                </a:solidFill>
              </a:rPr>
              <a:t>SCL</a:t>
            </a:r>
            <a:r>
              <a:rPr lang="zh-CN" altLang="zh-CN" sz="2400" b="1" dirty="0">
                <a:solidFill>
                  <a:srgbClr val="333399"/>
                </a:solidFill>
              </a:rPr>
              <a:t>在空闲时被上拉为高</a:t>
            </a:r>
            <a:r>
              <a:rPr lang="zh-CN" altLang="zh-CN" sz="2400" b="1" dirty="0" smtClean="0">
                <a:solidFill>
                  <a:srgbClr val="333399"/>
                </a:solidFill>
              </a:rPr>
              <a:t>电平。</a:t>
            </a:r>
            <a:r>
              <a:rPr lang="en-US" altLang="zh-CN" sz="2400" b="1" dirty="0" smtClean="0">
                <a:solidFill>
                  <a:srgbClr val="333399"/>
                </a:solidFill>
              </a:rPr>
              <a:t>SCL</a:t>
            </a:r>
            <a:r>
              <a:rPr lang="zh-CN" altLang="zh-CN" sz="2400" b="1" dirty="0">
                <a:solidFill>
                  <a:srgbClr val="333399"/>
                </a:solidFill>
              </a:rPr>
              <a:t>线上的时钟信号对</a:t>
            </a:r>
            <a:r>
              <a:rPr lang="en-US" altLang="zh-CN" sz="2400" b="1" dirty="0">
                <a:solidFill>
                  <a:srgbClr val="333399"/>
                </a:solidFill>
              </a:rPr>
              <a:t>SDA</a:t>
            </a:r>
            <a:r>
              <a:rPr lang="zh-CN" altLang="zh-CN" sz="2400" b="1" dirty="0">
                <a:solidFill>
                  <a:srgbClr val="333399"/>
                </a:solidFill>
              </a:rPr>
              <a:t>线上的各器件间的数据传输起同步控制作用。</a:t>
            </a:r>
            <a:r>
              <a:rPr lang="en-US" altLang="zh-CN" sz="2400" b="1" dirty="0">
                <a:solidFill>
                  <a:srgbClr val="333399"/>
                </a:solidFill>
              </a:rPr>
              <a:t>SDA</a:t>
            </a:r>
            <a:r>
              <a:rPr lang="zh-CN" altLang="zh-CN" sz="2400" b="1" dirty="0">
                <a:solidFill>
                  <a:srgbClr val="333399"/>
                </a:solidFill>
              </a:rPr>
              <a:t>线上的数据起始、终止及数据的有效性均要根据</a:t>
            </a:r>
            <a:r>
              <a:rPr lang="en-US" altLang="zh-CN" sz="2400" b="1" dirty="0">
                <a:solidFill>
                  <a:srgbClr val="333399"/>
                </a:solidFill>
              </a:rPr>
              <a:t>SDA</a:t>
            </a:r>
            <a:r>
              <a:rPr lang="zh-CN" altLang="zh-CN" sz="2400" b="1" dirty="0">
                <a:solidFill>
                  <a:srgbClr val="333399"/>
                </a:solidFill>
              </a:rPr>
              <a:t>线上的时钟信号来判断。</a:t>
            </a:r>
          </a:p>
          <a:p>
            <a:pPr lvl="0" algn="l">
              <a:lnSpc>
                <a:spcPct val="150000"/>
              </a:lnSpc>
            </a:pPr>
            <a:r>
              <a:rPr lang="zh-CN" altLang="zh-CN" sz="2400" b="1" dirty="0">
                <a:solidFill>
                  <a:srgbClr val="333399"/>
                </a:solidFill>
              </a:rPr>
              <a:t>在标准</a:t>
            </a:r>
            <a:r>
              <a:rPr lang="en-US" altLang="zh-CN" sz="2400" b="1" dirty="0">
                <a:solidFill>
                  <a:srgbClr val="333399"/>
                </a:solidFill>
              </a:rPr>
              <a:t>I</a:t>
            </a:r>
            <a:r>
              <a:rPr lang="en-US" altLang="zh-CN" sz="2400" b="1" baseline="30000" dirty="0">
                <a:solidFill>
                  <a:srgbClr val="333399"/>
                </a:solidFill>
              </a:rPr>
              <a:t>2</a:t>
            </a:r>
            <a:r>
              <a:rPr lang="en-US" altLang="zh-CN" sz="2400" b="1" dirty="0">
                <a:solidFill>
                  <a:srgbClr val="333399"/>
                </a:solidFill>
              </a:rPr>
              <a:t>C</a:t>
            </a:r>
            <a:r>
              <a:rPr lang="zh-CN" altLang="zh-CN" sz="2400" b="1" dirty="0">
                <a:solidFill>
                  <a:srgbClr val="333399"/>
                </a:solidFill>
              </a:rPr>
              <a:t>普通模式下，数据的传输速率为</a:t>
            </a:r>
            <a:r>
              <a:rPr lang="en-US" altLang="zh-CN" sz="2400" b="1" dirty="0">
                <a:solidFill>
                  <a:srgbClr val="333399"/>
                </a:solidFill>
              </a:rPr>
              <a:t>100kbps</a:t>
            </a:r>
            <a:r>
              <a:rPr lang="zh-CN" altLang="zh-CN" sz="2400" b="1" dirty="0">
                <a:solidFill>
                  <a:srgbClr val="333399"/>
                </a:solidFill>
              </a:rPr>
              <a:t>，高速模式下可达</a:t>
            </a:r>
            <a:r>
              <a:rPr lang="en-US" altLang="zh-CN" sz="2400" b="1" dirty="0">
                <a:solidFill>
                  <a:srgbClr val="333399"/>
                </a:solidFill>
              </a:rPr>
              <a:t>400kbps</a:t>
            </a:r>
            <a:r>
              <a:rPr lang="zh-CN" altLang="zh-CN" sz="2400" b="1" dirty="0">
                <a:solidFill>
                  <a:srgbClr val="333399"/>
                </a:solidFill>
              </a:rPr>
              <a:t>。总线上扩展的器件数量不是由电流负载决定的，而是由电容负载确定的。</a:t>
            </a:r>
            <a:r>
              <a:rPr lang="en-US" altLang="zh-CN" sz="2400" b="1" dirty="0">
                <a:solidFill>
                  <a:srgbClr val="333399"/>
                </a:solidFill>
              </a:rPr>
              <a:t>I</a:t>
            </a:r>
            <a:r>
              <a:rPr lang="en-US" altLang="zh-CN" sz="2400" b="1" baseline="30000" dirty="0">
                <a:solidFill>
                  <a:srgbClr val="333399"/>
                </a:solidFill>
              </a:rPr>
              <a:t>2</a:t>
            </a:r>
            <a:r>
              <a:rPr lang="en-US" altLang="zh-CN" sz="2400" b="1" dirty="0">
                <a:solidFill>
                  <a:srgbClr val="333399"/>
                </a:solidFill>
              </a:rPr>
              <a:t>C</a:t>
            </a:r>
            <a:r>
              <a:rPr lang="zh-CN" altLang="zh-CN" sz="2400" b="1" dirty="0">
                <a:solidFill>
                  <a:srgbClr val="333399"/>
                </a:solidFill>
              </a:rPr>
              <a:t>总线上每个节点器件的接口都有一定的等效电容，连接的器件越多，电容值越大，这会造成信号传输的延迟</a:t>
            </a:r>
            <a:r>
              <a:rPr lang="zh-CN" altLang="zh-CN" sz="2400" b="1" dirty="0" smtClean="0">
                <a:solidFill>
                  <a:srgbClr val="333399"/>
                </a:solidFill>
              </a:rPr>
              <a:t>。</a:t>
            </a:r>
            <a:endParaRPr lang="zh-CN" altLang="zh-CN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63054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10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749449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333399"/>
                </a:solidFill>
              </a:rPr>
              <a:t>        </a:t>
            </a:r>
            <a:r>
              <a:rPr lang="zh-CN" altLang="zh-CN" sz="2400" b="1" dirty="0" smtClean="0">
                <a:solidFill>
                  <a:srgbClr val="333399"/>
                </a:solidFill>
              </a:rPr>
              <a:t>总线</a:t>
            </a:r>
            <a:r>
              <a:rPr lang="zh-CN" altLang="zh-CN" sz="2400" b="1" dirty="0">
                <a:solidFill>
                  <a:srgbClr val="333399"/>
                </a:solidFill>
              </a:rPr>
              <a:t>上允许的器件数以器件的电容量不超过</a:t>
            </a:r>
            <a:r>
              <a:rPr lang="en-US" altLang="zh-CN" sz="2400" b="1" dirty="0">
                <a:solidFill>
                  <a:srgbClr val="333399"/>
                </a:solidFill>
              </a:rPr>
              <a:t>400pF</a:t>
            </a:r>
            <a:r>
              <a:rPr lang="zh-CN" altLang="zh-CN" sz="2400" b="1" dirty="0">
                <a:solidFill>
                  <a:srgbClr val="333399"/>
                </a:solidFill>
              </a:rPr>
              <a:t>（通过驱动扩展可达</a:t>
            </a:r>
            <a:r>
              <a:rPr lang="en-US" altLang="zh-CN" sz="2400" b="1" dirty="0">
                <a:solidFill>
                  <a:srgbClr val="333399"/>
                </a:solidFill>
              </a:rPr>
              <a:t>4000pF</a:t>
            </a:r>
            <a:r>
              <a:rPr lang="zh-CN" altLang="zh-CN" sz="2400" b="1" dirty="0">
                <a:solidFill>
                  <a:srgbClr val="333399"/>
                </a:solidFill>
              </a:rPr>
              <a:t>）为宜，据此可计算出总线长度及连接器件的数量。每个连到</a:t>
            </a:r>
            <a:r>
              <a:rPr lang="en-US" altLang="zh-CN" sz="2400" b="1" dirty="0">
                <a:solidFill>
                  <a:srgbClr val="333399"/>
                </a:solidFill>
              </a:rPr>
              <a:t>I</a:t>
            </a:r>
            <a:r>
              <a:rPr lang="en-US" altLang="zh-CN" sz="2400" b="1" baseline="30000" dirty="0">
                <a:solidFill>
                  <a:srgbClr val="333399"/>
                </a:solidFill>
              </a:rPr>
              <a:t>2</a:t>
            </a:r>
            <a:r>
              <a:rPr lang="en-US" altLang="zh-CN" sz="2400" b="1" dirty="0">
                <a:solidFill>
                  <a:srgbClr val="333399"/>
                </a:solidFill>
              </a:rPr>
              <a:t>C</a:t>
            </a:r>
            <a:r>
              <a:rPr lang="zh-CN" altLang="zh-CN" sz="2400" b="1" dirty="0">
                <a:solidFill>
                  <a:srgbClr val="333399"/>
                </a:solidFill>
              </a:rPr>
              <a:t>总线上的器件都有一个唯一的地址，扩展器件时也要受器件地址数目的限制。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333399"/>
                </a:solidFill>
              </a:rPr>
              <a:t>        I</a:t>
            </a:r>
            <a:r>
              <a:rPr lang="en-US" altLang="zh-CN" sz="2400" b="1" baseline="30000" dirty="0" smtClean="0">
                <a:solidFill>
                  <a:srgbClr val="333399"/>
                </a:solidFill>
              </a:rPr>
              <a:t>2</a:t>
            </a:r>
            <a:r>
              <a:rPr lang="en-US" altLang="zh-CN" sz="2400" b="1" dirty="0" smtClean="0">
                <a:solidFill>
                  <a:srgbClr val="333399"/>
                </a:solidFill>
              </a:rPr>
              <a:t>C</a:t>
            </a:r>
            <a:r>
              <a:rPr lang="zh-CN" altLang="zh-CN" sz="2400" b="1" dirty="0">
                <a:solidFill>
                  <a:srgbClr val="333399"/>
                </a:solidFill>
              </a:rPr>
              <a:t>系统允许多主器件，究竟哪一主器件控制总线要通过总线仲裁来决定，以及如何仲裁，可查阅</a:t>
            </a:r>
            <a:r>
              <a:rPr lang="en-US" altLang="zh-CN" sz="2400" b="1" dirty="0">
                <a:solidFill>
                  <a:srgbClr val="333399"/>
                </a:solidFill>
              </a:rPr>
              <a:t>I</a:t>
            </a:r>
            <a:r>
              <a:rPr lang="en-US" altLang="zh-CN" sz="2400" b="1" baseline="30000" dirty="0">
                <a:solidFill>
                  <a:srgbClr val="333399"/>
                </a:solidFill>
              </a:rPr>
              <a:t>2</a:t>
            </a:r>
            <a:r>
              <a:rPr lang="en-US" altLang="zh-CN" sz="2400" b="1" dirty="0">
                <a:solidFill>
                  <a:srgbClr val="333399"/>
                </a:solidFill>
              </a:rPr>
              <a:t>C</a:t>
            </a:r>
            <a:r>
              <a:rPr lang="zh-CN" altLang="zh-CN" sz="2400" b="1" dirty="0">
                <a:solidFill>
                  <a:srgbClr val="333399"/>
                </a:solidFill>
              </a:rPr>
              <a:t>仲裁协议。但在实际应用中，经常遇到的是以单一单片机为主机，其他外围接口器件为从机的情况</a:t>
            </a:r>
          </a:p>
        </p:txBody>
      </p:sp>
    </p:spTree>
    <p:extLst>
      <p:ext uri="{BB962C8B-B14F-4D97-AF65-F5344CB8AC3E}">
        <p14:creationId xmlns:p14="http://schemas.microsoft.com/office/powerpoint/2010/main" val="565802868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11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36538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</a:t>
            </a:r>
            <a:r>
              <a:rPr lang="en-US" altLang="zh-CN" sz="2400" b="1" dirty="0" smtClean="0">
                <a:solidFill>
                  <a:srgbClr val="9900CC"/>
                </a:solidFill>
              </a:rPr>
              <a:t>15.1.2  </a:t>
            </a:r>
            <a:r>
              <a:rPr lang="en-US" altLang="zh-CN" sz="2400" b="1" dirty="0">
                <a:solidFill>
                  <a:srgbClr val="9900CC"/>
                </a:solidFill>
              </a:rPr>
              <a:t>I</a:t>
            </a:r>
            <a:r>
              <a:rPr lang="en-US" altLang="zh-CN" sz="2400" b="1" baseline="30000" dirty="0">
                <a:solidFill>
                  <a:srgbClr val="9900CC"/>
                </a:solidFill>
              </a:rPr>
              <a:t>2</a:t>
            </a:r>
            <a:r>
              <a:rPr lang="en-US" altLang="zh-CN" sz="2400" b="1" dirty="0">
                <a:solidFill>
                  <a:srgbClr val="9900CC"/>
                </a:solidFill>
              </a:rPr>
              <a:t>C</a:t>
            </a:r>
            <a:r>
              <a:rPr lang="zh-CN" altLang="zh-CN" sz="2400" b="1" dirty="0">
                <a:solidFill>
                  <a:srgbClr val="9900CC"/>
                </a:solidFill>
              </a:rPr>
              <a:t>总线的数据传送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1</a:t>
            </a:r>
            <a:r>
              <a:rPr lang="zh-CN" altLang="zh-CN" sz="2400" b="1" dirty="0">
                <a:solidFill>
                  <a:schemeClr val="accent2"/>
                </a:solidFill>
              </a:rPr>
              <a:t>．数据位的有效性规定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I</a:t>
            </a:r>
            <a:r>
              <a:rPr lang="en-US" altLang="zh-CN" sz="2400" b="1" baseline="30000" dirty="0" smtClean="0">
                <a:solidFill>
                  <a:schemeClr val="accent2"/>
                </a:solidFill>
              </a:rPr>
              <a:t>2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C</a:t>
            </a:r>
            <a:r>
              <a:rPr lang="zh-CN" altLang="zh-CN" sz="2400" b="1" dirty="0">
                <a:solidFill>
                  <a:schemeClr val="accent2"/>
                </a:solidFill>
              </a:rPr>
              <a:t>总线在进行数据传送时，每一数据位的传送都与时钟脉冲相对应。时钟脉冲为高电平期间，数据线上的数据必须保持稳定，在</a:t>
            </a:r>
            <a:r>
              <a:rPr lang="en-US" altLang="zh-CN" sz="2400" b="1" dirty="0">
                <a:solidFill>
                  <a:schemeClr val="accent2"/>
                </a:solidFill>
              </a:rPr>
              <a:t>I</a:t>
            </a:r>
            <a:r>
              <a:rPr lang="en-US" altLang="zh-CN" sz="2400" b="1" baseline="30000" dirty="0">
                <a:solidFill>
                  <a:schemeClr val="accent2"/>
                </a:solidFill>
              </a:rPr>
              <a:t>2</a:t>
            </a:r>
            <a:r>
              <a:rPr lang="en-US" altLang="zh-CN" sz="2400" b="1" dirty="0">
                <a:solidFill>
                  <a:schemeClr val="accent2"/>
                </a:solidFill>
              </a:rPr>
              <a:t>C</a:t>
            </a:r>
            <a:r>
              <a:rPr lang="zh-CN" altLang="zh-CN" sz="2400" b="1" dirty="0">
                <a:solidFill>
                  <a:schemeClr val="accent2"/>
                </a:solidFill>
              </a:rPr>
              <a:t>总线上，只有在时钟线为低电平期间，数据线上的电平状态才允许变化，</a:t>
            </a:r>
            <a:r>
              <a:rPr lang="zh-CN" altLang="zh-CN" sz="2400" b="1" dirty="0" smtClean="0">
                <a:solidFill>
                  <a:schemeClr val="accent2"/>
                </a:solidFill>
              </a:rPr>
              <a:t>如</a:t>
            </a:r>
            <a:r>
              <a:rPr lang="zh-CN" altLang="en-US" sz="2400" b="1" dirty="0">
                <a:solidFill>
                  <a:schemeClr val="accent2"/>
                </a:solidFill>
              </a:rPr>
              <a:t>下</a:t>
            </a:r>
            <a:r>
              <a:rPr lang="zh-CN" altLang="zh-CN" sz="2400" b="1" dirty="0" smtClean="0">
                <a:solidFill>
                  <a:schemeClr val="accent2"/>
                </a:solidFill>
              </a:rPr>
              <a:t>图所</a:t>
            </a:r>
            <a:r>
              <a:rPr lang="zh-CN" altLang="zh-CN" sz="2400" b="1" dirty="0">
                <a:solidFill>
                  <a:schemeClr val="accent2"/>
                </a:solidFill>
              </a:rPr>
              <a:t>示。</a:t>
            </a:r>
          </a:p>
        </p:txBody>
      </p:sp>
      <p:pic>
        <p:nvPicPr>
          <p:cNvPr id="273410" name="Picture 2" descr="15t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00" y="4052858"/>
            <a:ext cx="6324600" cy="2255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797767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12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09938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9900CC"/>
                </a:solidFill>
              </a:rPr>
              <a:t>        2</a:t>
            </a:r>
            <a:r>
              <a:rPr lang="zh-CN" altLang="zh-CN" sz="2400" b="1" dirty="0">
                <a:solidFill>
                  <a:srgbClr val="9900CC"/>
                </a:solidFill>
              </a:rPr>
              <a:t>．起始和终止信号</a:t>
            </a:r>
          </a:p>
          <a:p>
            <a:pPr algn="l">
              <a:lnSpc>
                <a:spcPct val="150000"/>
              </a:lnSpc>
            </a:pPr>
            <a:r>
              <a:rPr lang="en-US" altLang="zh-CN" sz="2400" dirty="0" smtClean="0"/>
              <a:t>        </a:t>
            </a:r>
            <a:r>
              <a:rPr lang="zh-CN" altLang="zh-CN" sz="2400" b="1" dirty="0" smtClean="0">
                <a:solidFill>
                  <a:schemeClr val="accent2"/>
                </a:solidFill>
              </a:rPr>
              <a:t>据</a:t>
            </a:r>
            <a:r>
              <a:rPr lang="en-US" altLang="zh-CN" sz="2400" b="1" dirty="0">
                <a:solidFill>
                  <a:schemeClr val="accent2"/>
                </a:solidFill>
              </a:rPr>
              <a:t>I</a:t>
            </a:r>
            <a:r>
              <a:rPr lang="en-US" altLang="zh-CN" sz="2400" b="1" baseline="30000" dirty="0">
                <a:solidFill>
                  <a:schemeClr val="accent2"/>
                </a:solidFill>
              </a:rPr>
              <a:t>2</a:t>
            </a:r>
            <a:r>
              <a:rPr lang="en-US" altLang="zh-CN" sz="2400" b="1" dirty="0">
                <a:solidFill>
                  <a:schemeClr val="accent2"/>
                </a:solidFill>
              </a:rPr>
              <a:t>C</a:t>
            </a:r>
            <a:r>
              <a:rPr lang="zh-CN" altLang="zh-CN" sz="2400" b="1" dirty="0">
                <a:solidFill>
                  <a:schemeClr val="accent2"/>
                </a:solidFill>
              </a:rPr>
              <a:t>总线协议，总线上数据信号传送由起始信号（</a:t>
            </a:r>
            <a:r>
              <a:rPr lang="en-US" altLang="zh-CN" sz="2400" b="1" i="1" dirty="0">
                <a:solidFill>
                  <a:schemeClr val="accent2"/>
                </a:solidFill>
              </a:rPr>
              <a:t>S</a:t>
            </a:r>
            <a:r>
              <a:rPr lang="zh-CN" altLang="zh-CN" sz="2400" b="1" dirty="0">
                <a:solidFill>
                  <a:schemeClr val="accent2"/>
                </a:solidFill>
              </a:rPr>
              <a:t>）开始、由终止信号（</a:t>
            </a:r>
            <a:r>
              <a:rPr lang="en-US" altLang="zh-CN" sz="2400" b="1" i="1" dirty="0">
                <a:solidFill>
                  <a:schemeClr val="accent2"/>
                </a:solidFill>
              </a:rPr>
              <a:t>P</a:t>
            </a:r>
            <a:r>
              <a:rPr lang="zh-CN" altLang="zh-CN" sz="2400" b="1" dirty="0">
                <a:solidFill>
                  <a:schemeClr val="accent2"/>
                </a:solidFill>
              </a:rPr>
              <a:t>）结束。起始信号和终止信号都由主机发出，在起始信号产生后，总线就处于占用状态；在终止信号产生后，总线就处于空闲状态。下面结合</a:t>
            </a:r>
            <a:r>
              <a:rPr lang="zh-CN" altLang="zh-CN" sz="2400" b="1" dirty="0">
                <a:solidFill>
                  <a:schemeClr val="accent2"/>
                </a:solidFill>
                <a:hlinkClick r:id="" action="ppaction://hlinkshowjump?jump=nextslide"/>
              </a:rPr>
              <a:t>图</a:t>
            </a:r>
            <a:r>
              <a:rPr lang="en-US" altLang="zh-CN" sz="2400" b="1" dirty="0">
                <a:solidFill>
                  <a:schemeClr val="accent2"/>
                </a:solidFill>
                <a:hlinkClick r:id="" action="ppaction://hlinkshowjump?jump=nextslide"/>
              </a:rPr>
              <a:t>15-3</a:t>
            </a:r>
            <a:r>
              <a:rPr lang="zh-CN" altLang="zh-CN" sz="2400" b="1" dirty="0">
                <a:solidFill>
                  <a:schemeClr val="accent2"/>
                </a:solidFill>
              </a:rPr>
              <a:t>介绍起始信号和终止信号规定。</a:t>
            </a:r>
          </a:p>
        </p:txBody>
      </p:sp>
    </p:spTree>
    <p:extLst>
      <p:ext uri="{BB962C8B-B14F-4D97-AF65-F5344CB8AC3E}">
        <p14:creationId xmlns:p14="http://schemas.microsoft.com/office/powerpoint/2010/main" val="411285732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13</a:t>
            </a:fld>
            <a:endParaRPr lang="en-US" altLang="zh-CN" dirty="0"/>
          </a:p>
        </p:txBody>
      </p:sp>
      <p:pic>
        <p:nvPicPr>
          <p:cNvPr id="274434" name="Picture 2" descr="15t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154363"/>
            <a:ext cx="8140700" cy="2567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31750" y="634137"/>
            <a:ext cx="91122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</a:t>
            </a:r>
            <a:r>
              <a:rPr lang="zh-CN" altLang="zh-CN" sz="2400" b="1" dirty="0" smtClean="0">
                <a:solidFill>
                  <a:schemeClr val="accent2"/>
                </a:solidFill>
              </a:rPr>
              <a:t>（</a:t>
            </a:r>
            <a:r>
              <a:rPr lang="en-US" altLang="zh-CN" sz="2400" b="1" dirty="0">
                <a:solidFill>
                  <a:schemeClr val="accent2"/>
                </a:solidFill>
              </a:rPr>
              <a:t>1</a:t>
            </a:r>
            <a:r>
              <a:rPr lang="zh-CN" altLang="zh-CN" sz="2400" b="1" dirty="0">
                <a:solidFill>
                  <a:schemeClr val="accent2"/>
                </a:solidFill>
              </a:rPr>
              <a:t>）起始信号（</a:t>
            </a:r>
            <a:r>
              <a:rPr lang="en-US" altLang="zh-CN" sz="2400" b="1" i="1" dirty="0">
                <a:solidFill>
                  <a:schemeClr val="accent2"/>
                </a:solidFill>
              </a:rPr>
              <a:t>S</a:t>
            </a:r>
            <a:r>
              <a:rPr lang="zh-CN" altLang="zh-CN" sz="2400" b="1" dirty="0">
                <a:solidFill>
                  <a:schemeClr val="accent2"/>
                </a:solidFill>
              </a:rPr>
              <a:t>）：在</a:t>
            </a:r>
            <a:r>
              <a:rPr lang="en-US" altLang="zh-CN" sz="2400" b="1" dirty="0">
                <a:solidFill>
                  <a:schemeClr val="accent2"/>
                </a:solidFill>
              </a:rPr>
              <a:t>SCL</a:t>
            </a:r>
            <a:r>
              <a:rPr lang="zh-CN" altLang="zh-CN" sz="2400" b="1" dirty="0">
                <a:solidFill>
                  <a:schemeClr val="accent2"/>
                </a:solidFill>
              </a:rPr>
              <a:t>线为高期间，</a:t>
            </a:r>
            <a:r>
              <a:rPr lang="en-US" altLang="zh-CN" sz="2400" b="1" dirty="0">
                <a:solidFill>
                  <a:schemeClr val="accent2"/>
                </a:solidFill>
              </a:rPr>
              <a:t>SDA</a:t>
            </a:r>
            <a:r>
              <a:rPr lang="zh-CN" altLang="zh-CN" sz="2400" b="1" dirty="0">
                <a:solidFill>
                  <a:schemeClr val="accent2"/>
                </a:solidFill>
              </a:rPr>
              <a:t>线由高向低的变化表示起始信号，只有在起始信号以后，其他命令才有效。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</a:t>
            </a:r>
            <a:r>
              <a:rPr lang="zh-CN" altLang="zh-CN" sz="2400" b="1" dirty="0" smtClean="0">
                <a:solidFill>
                  <a:schemeClr val="accent2"/>
                </a:solidFill>
              </a:rPr>
              <a:t>（</a:t>
            </a:r>
            <a:r>
              <a:rPr lang="en-US" altLang="zh-CN" sz="2400" b="1" dirty="0">
                <a:solidFill>
                  <a:schemeClr val="accent2"/>
                </a:solidFill>
              </a:rPr>
              <a:t>2</a:t>
            </a:r>
            <a:r>
              <a:rPr lang="zh-CN" altLang="zh-CN" sz="2400" b="1" dirty="0">
                <a:solidFill>
                  <a:schemeClr val="accent2"/>
                </a:solidFill>
              </a:rPr>
              <a:t>）终止信号（</a:t>
            </a:r>
            <a:r>
              <a:rPr lang="en-US" altLang="zh-CN" sz="2400" b="1" i="1" dirty="0">
                <a:solidFill>
                  <a:schemeClr val="accent2"/>
                </a:solidFill>
              </a:rPr>
              <a:t>P</a:t>
            </a:r>
            <a:r>
              <a:rPr lang="zh-CN" altLang="zh-CN" sz="2400" b="1" dirty="0">
                <a:solidFill>
                  <a:schemeClr val="accent2"/>
                </a:solidFill>
              </a:rPr>
              <a:t>）：在</a:t>
            </a:r>
            <a:r>
              <a:rPr lang="en-US" altLang="zh-CN" sz="2400" b="1" dirty="0">
                <a:solidFill>
                  <a:schemeClr val="accent2"/>
                </a:solidFill>
              </a:rPr>
              <a:t>SCL</a:t>
            </a:r>
            <a:r>
              <a:rPr lang="zh-CN" altLang="zh-CN" sz="2400" b="1" dirty="0">
                <a:solidFill>
                  <a:schemeClr val="accent2"/>
                </a:solidFill>
              </a:rPr>
              <a:t>线为高期间，</a:t>
            </a:r>
            <a:r>
              <a:rPr lang="en-US" altLang="zh-CN" sz="2400" b="1" dirty="0">
                <a:solidFill>
                  <a:schemeClr val="accent2"/>
                </a:solidFill>
              </a:rPr>
              <a:t>SDA</a:t>
            </a:r>
            <a:r>
              <a:rPr lang="zh-CN" altLang="zh-CN" sz="2400" b="1" dirty="0">
                <a:solidFill>
                  <a:schemeClr val="accent2"/>
                </a:solidFill>
              </a:rPr>
              <a:t>线由低向高的变化表示终止信号。随着终止信号出现，所有外部操作都结束。</a:t>
            </a:r>
          </a:p>
        </p:txBody>
      </p:sp>
      <p:sp>
        <p:nvSpPr>
          <p:cNvPr id="5" name="矩形 4"/>
          <p:cNvSpPr/>
          <p:nvPr/>
        </p:nvSpPr>
        <p:spPr>
          <a:xfrm>
            <a:off x="3030551" y="5962134"/>
            <a:ext cx="3082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15-3  </a:t>
            </a:r>
            <a:r>
              <a:rPr lang="zh-CN" altLang="en-US" dirty="0"/>
              <a:t>起始信号和终止信号</a:t>
            </a:r>
          </a:p>
        </p:txBody>
      </p:sp>
    </p:spTree>
    <p:extLst>
      <p:ext uri="{BB962C8B-B14F-4D97-AF65-F5344CB8AC3E}">
        <p14:creationId xmlns:p14="http://schemas.microsoft.com/office/powerpoint/2010/main" val="85768650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14</a:t>
            </a:fld>
            <a:endParaRPr lang="en-US" altLang="zh-CN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573875"/>
            <a:ext cx="9143999" cy="2923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76176" rIns="91440" bIns="7617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        3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．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I</a:t>
            </a:r>
            <a:r>
              <a:rPr kumimoji="0" lang="en-US" altLang="zh-CN" sz="2400" b="1" i="0" u="none" strike="noStrike" cap="none" normalizeH="0" baseline="30000" dirty="0" smtClean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2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C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总线上数据传送的应答</a:t>
            </a:r>
          </a:p>
          <a:p>
            <a:pPr marL="0"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        I</a:t>
            </a:r>
            <a:r>
              <a:rPr kumimoji="0" lang="en-US" altLang="zh-CN" sz="2400" b="1" i="0" u="none" strike="noStrike" cap="none" normalizeH="0" baseline="3000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C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总线数据传送时，传送的字节数（数据帧）没有限制，但每一个字节必须为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8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位长度。数据传送，先传最高位（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MSB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），每一个被传送字节后都须跟随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位应答位（即一帧共有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9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位），如图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15-4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所示。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Arial" pitchFamily="34" charset="0"/>
              <a:cs typeface="宋体" pitchFamily="2" charset="-122"/>
            </a:endParaRPr>
          </a:p>
        </p:txBody>
      </p:sp>
      <p:pic>
        <p:nvPicPr>
          <p:cNvPr id="275462" name="Picture 6" descr="15T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7" y="3294504"/>
            <a:ext cx="6901406" cy="2979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3685570" y="594840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15-4</a:t>
            </a:r>
            <a:r>
              <a:rPr lang="zh-CN" altLang="en-US" dirty="0"/>
              <a:t>所示。</a:t>
            </a:r>
          </a:p>
        </p:txBody>
      </p:sp>
    </p:spTree>
    <p:extLst>
      <p:ext uri="{BB962C8B-B14F-4D97-AF65-F5344CB8AC3E}">
        <p14:creationId xmlns:p14="http://schemas.microsoft.com/office/powerpoint/2010/main" val="4251555315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42352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eaLnBrk="0" hangingPunct="0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       I</a:t>
            </a:r>
            <a:r>
              <a:rPr lang="en-US" altLang="zh-CN" sz="2400" b="1" baseline="30000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总线在传送每一字节数据后都须有应答信号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，在第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个时钟位上出现，与应答信号对应的时钟信号由主机产生。这时发方须在这一时钟位上使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SDA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线处于高电平状态，以便收方在这一位上送出低电平应答信号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。</a:t>
            </a:r>
            <a:endParaRPr lang="zh-CN" altLang="en-US" sz="2400" b="1" dirty="0">
              <a:solidFill>
                <a:srgbClr val="333399"/>
              </a:solidFill>
              <a:latin typeface="Arial" pitchFamily="34" charset="0"/>
              <a:cs typeface="宋体" pitchFamily="2" charset="-122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       由于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某种原因接收方不对主机寻址信号应答时</a:t>
            </a: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，必须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释放总线，将数据线置为高电平，而由主机产生一个终止信号以结束总线的数据传送。</a:t>
            </a:r>
            <a:endParaRPr lang="zh-CN" altLang="en-US" sz="2400" b="1" dirty="0">
              <a:solidFill>
                <a:srgbClr val="333399"/>
              </a:solidFill>
              <a:latin typeface="Arial" pitchFamily="34" charset="0"/>
              <a:cs typeface="宋体" pitchFamily="2" charset="-122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       当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主机接收来自从机的数据时，接收到最后一个数据字节后，必须给从机发送一个非应答信号（       ），使从机释放数据总线，以便主机发送一个终止信号从而结束数据的传送</a:t>
            </a:r>
            <a:endParaRPr lang="zh-CN" altLang="en-US" sz="2400" b="1" dirty="0">
              <a:solidFill>
                <a:srgbClr val="333399"/>
              </a:solidFill>
              <a:latin typeface="Arial" pitchFamily="34" charset="0"/>
              <a:cs typeface="宋体" pitchFamily="2" charset="-122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2119492"/>
              </p:ext>
            </p:extLst>
          </p:nvPr>
        </p:nvGraphicFramePr>
        <p:xfrm>
          <a:off x="4811712" y="5067300"/>
          <a:ext cx="369888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492" r:id="rId4" imgW="139579" imgH="177646" progId="Equation.DSMT4">
                  <p:embed/>
                </p:oleObj>
              </mc:Choice>
              <mc:Fallback>
                <p:oleObj r:id="rId4" imgW="139579" imgH="177646" progId="Equation.DSMT4">
                  <p:embed/>
                  <p:pic>
                    <p:nvPicPr>
                      <p:cNvPr id="0" name="对象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1712" y="5067300"/>
                        <a:ext cx="369888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5641241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16</a:t>
            </a:fld>
            <a:endParaRPr lang="en-US" altLang="zh-CN" dirty="0"/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8641416"/>
              </p:ext>
            </p:extLst>
          </p:nvPr>
        </p:nvGraphicFramePr>
        <p:xfrm>
          <a:off x="4572000" y="2975541"/>
          <a:ext cx="317500" cy="3663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28" r:id="rId4" imgW="164957" imgH="190335" progId="Equation.DSMT4">
                  <p:embed/>
                </p:oleObj>
              </mc:Choice>
              <mc:Fallback>
                <p:oleObj r:id="rId4" imgW="164957" imgH="190335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2975541"/>
                        <a:ext cx="317500" cy="3663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5083761"/>
              </p:ext>
            </p:extLst>
          </p:nvPr>
        </p:nvGraphicFramePr>
        <p:xfrm>
          <a:off x="8521699" y="2997200"/>
          <a:ext cx="304801" cy="3516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29" r:id="rId6" imgW="164957" imgH="190335" progId="Equation.DSMT4">
                  <p:embed/>
                </p:oleObj>
              </mc:Choice>
              <mc:Fallback>
                <p:oleObj r:id="rId6" imgW="164957" imgH="190335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21699" y="2997200"/>
                        <a:ext cx="304801" cy="35169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567344"/>
            <a:ext cx="9144000" cy="6801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76176" rIns="91440" bIns="7617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        4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．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I</a:t>
            </a:r>
            <a:r>
              <a:rPr kumimoji="0" lang="en-US" altLang="zh-CN" sz="2400" b="1" i="0" u="none" strike="noStrike" cap="none" normalizeH="0" baseline="30000" dirty="0" smtClean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2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C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总线上的数据帧格式</a:t>
            </a:r>
          </a:p>
          <a:p>
            <a:pPr marL="0"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        I</a:t>
            </a:r>
            <a:r>
              <a:rPr kumimoji="0" lang="en-US" altLang="zh-CN" sz="2400" b="1" i="0" u="none" strike="noStrike" cap="none" normalizeH="0" baseline="3000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C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总线上传送的信号即包括真正的数据信号，也包括地址信号。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Arial" pitchFamily="34" charset="0"/>
              <a:cs typeface="宋体" pitchFamily="2" charset="-122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        I</a:t>
            </a:r>
            <a:r>
              <a:rPr kumimoji="0" lang="en-US" altLang="zh-CN" sz="2400" b="1" i="0" u="none" strike="noStrike" cap="none" normalizeH="0" baseline="3000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C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总线规定，在起始信号后必须传送一个从机的地址（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7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位），第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8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位是数据传送的方向位（</a:t>
            </a:r>
            <a:r>
              <a:rPr kumimoji="0" lang="en-US" altLang="zh-CN" sz="2400" b="1" i="1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R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/    </a:t>
            </a:r>
            <a:r>
              <a:rPr lang="zh-CN" altLang="zh-CN" sz="2400" dirty="0" smtClean="0">
                <a:latin typeface="Times New Roman" pitchFamily="18" charset="0"/>
                <a:cs typeface="Times New Roman" pitchFamily="18" charset="0"/>
              </a:rPr>
              <a:t>），</a:t>
            </a:r>
            <a:r>
              <a:rPr lang="zh-CN" altLang="zh-CN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用“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0”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表示发送数据</a:t>
            </a:r>
            <a:r>
              <a:rPr lang="zh-CN" altLang="en-US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（   </a:t>
            </a:r>
            <a:r>
              <a:rPr lang="zh-CN" altLang="zh-CN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），</a:t>
            </a:r>
            <a:r>
              <a:rPr lang="zh-CN" altLang="zh-CN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用“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1”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表示主机接收数据（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）。每次数据传送总是由主机产生的终止信结束。但是，若主机希望继续占用总线进行新的数据传送，则可不产生终止信号，马上再次发出起始信号对另一从机进行寻址。因此，在总线一次数据传送过程中，可以有以下几种组合方式。</a:t>
            </a:r>
          </a:p>
          <a:p>
            <a:pPr algn="l" eaLnBrk="0" hangingPunct="0">
              <a:lnSpc>
                <a:spcPct val="150000"/>
              </a:lnSpc>
            </a:pPr>
            <a:endParaRPr lang="zh-CN" altLang="en-US" sz="24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CN" sz="24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51053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17</a:t>
            </a:fld>
            <a:endParaRPr lang="en-US" altLang="zh-CN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584800"/>
            <a:ext cx="9144000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55588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2555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（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）主机向从机发送</a:t>
            </a:r>
            <a:r>
              <a:rPr kumimoji="0" lang="en-US" altLang="zh-CN" sz="2400" b="1" i="1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n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个字节的数据，数据传送方向在整个传送过程中不变，传送格式如图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15-5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所示</a:t>
            </a:r>
            <a:r>
              <a:rPr kumimoji="0" lang="zh-CN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。</a:t>
            </a:r>
            <a:endParaRPr kumimoji="0" lang="zh-CN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555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2427288" y="3382963"/>
          <a:ext cx="114300" cy="15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542" r:id="rId4" imgW="114151" imgH="152202" progId="Equation.DSMT4">
                  <p:embed/>
                </p:oleObj>
              </mc:Choice>
              <mc:Fallback>
                <p:oleObj r:id="rId4" imgW="114151" imgH="152202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7288" y="3382963"/>
                        <a:ext cx="114300" cy="152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2064022"/>
            <a:ext cx="9144000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CN" sz="24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图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15-5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主机向从机发送数据格式图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说明：阴影部分表示主机向从机发送数据，无阴影部分表示从机向主机发送数据，以下同。上述格式中的从机地址为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7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位，紧接其后的“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1”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和“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0”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表示主机的读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/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写方向，“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1”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为读，“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0”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为写。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格式中，字节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～字节</a:t>
            </a:r>
            <a:r>
              <a:rPr kumimoji="0" lang="en-US" altLang="zh-CN" sz="2400" b="1" i="1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n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为主机写入从机的</a:t>
            </a:r>
            <a:r>
              <a:rPr kumimoji="0" lang="en-US" altLang="zh-CN" sz="2400" b="1" i="1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n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字节数据。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27853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250" y="1725613"/>
            <a:ext cx="11420465" cy="14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22841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18</a:t>
            </a:fld>
            <a:endParaRPr lang="en-US" altLang="zh-CN" dirty="0"/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858097"/>
              </p:ext>
            </p:extLst>
          </p:nvPr>
        </p:nvGraphicFramePr>
        <p:xfrm>
          <a:off x="4699839" y="4513992"/>
          <a:ext cx="302465" cy="3849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568" r:id="rId4" imgW="139579" imgH="177646" progId="Equation.DSMT4">
                  <p:embed/>
                </p:oleObj>
              </mc:Choice>
              <mc:Fallback>
                <p:oleObj r:id="rId4" imgW="139579" imgH="177646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839" y="4513992"/>
                        <a:ext cx="302465" cy="3849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-2" y="627293"/>
            <a:ext cx="9144001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55588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zh-CN" altLang="zh-CN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）主机读出来自从机的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个字节。除第一个寻址字节由主机发出，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个字节都由从机发送，主机接收，数据传送格式如图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15-6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所示。</a:t>
            </a:r>
          </a:p>
          <a:p>
            <a:pPr marL="0" marR="0" lvl="0" indent="2555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zh-CN" altLang="en-US" sz="24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3477422"/>
            <a:ext cx="914399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图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15-6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主机接收数据格式图</a:t>
            </a:r>
            <a:endParaRPr lang="en-US" altLang="zh-CN" sz="2400" b="1" dirty="0">
              <a:solidFill>
                <a:schemeClr val="accent2"/>
              </a:solidFill>
              <a:latin typeface="Arial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其中，字节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～字节</a:t>
            </a:r>
            <a:r>
              <a:rPr kumimoji="0" lang="en-US" altLang="zh-CN" sz="2400" b="1" i="1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n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为从机被读出的</a:t>
            </a:r>
            <a:r>
              <a:rPr kumimoji="0" lang="en-US" altLang="zh-CN" sz="2400" b="1" i="1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n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个字节的数据。主机发送终止信号前应发送非应答信号（</a:t>
            </a:r>
            <a:r>
              <a:rPr lang="zh-CN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zh-CN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），</a:t>
            </a:r>
            <a:r>
              <a:rPr lang="zh-CN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向从机表明读</a:t>
            </a:r>
            <a:r>
              <a:rPr lang="zh-CN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操</a:t>
            </a: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zh-CN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要结束</a:t>
            </a: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27955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0488" y="2513947"/>
            <a:ext cx="11608170" cy="1372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8876532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19</a:t>
            </a:fld>
            <a:endParaRPr lang="en-US" altLang="zh-CN" dirty="0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" y="608136"/>
            <a:ext cx="9143999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55588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</a:t>
            </a:r>
            <a:r>
              <a:rPr kumimoji="0" lang="zh-CN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（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3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）主机的读、写操作。在一次数据传送过程中，主机先发送一个字节数据，然后再接收一个字节数据，此时起始信号和从机地址都被重新产生一次，但两次读写的方向位正好相反。数据传送的格式如图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15-7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所示</a:t>
            </a:r>
            <a:r>
              <a:rPr kumimoji="0" lang="zh-CN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。</a:t>
            </a:r>
            <a:endParaRPr kumimoji="0" lang="zh-CN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555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4104969"/>
            <a:ext cx="9143999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图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15-7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主机读、写数据传送格式图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格式中“</a:t>
            </a:r>
            <a:r>
              <a:rPr kumimoji="0" lang="en-US" altLang="zh-CN" sz="2400" b="1" i="0" u="none" strike="noStrike" cap="none" normalizeH="0" baseline="0" dirty="0" err="1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Sr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”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表示重新产生的起始信号，“从机地址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r”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表示重新产生的从机地址。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555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28058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2825" y="3193459"/>
            <a:ext cx="11169650" cy="1467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8269214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20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1147614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       由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上可见，无论哪种方式，起始信号、终止信号和从机地址均由主机发送，数据字节传送方向由寻址字节中的方向位规定，每字节传送都必须有应答位（</a:t>
            </a:r>
            <a:r>
              <a:rPr lang="en-US" altLang="zh-CN" sz="2400" b="1" i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或        ）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相。</a:t>
            </a:r>
            <a:endParaRPr lang="zh-CN" altLang="en-US" dirty="0"/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1092138"/>
              </p:ext>
            </p:extLst>
          </p:nvPr>
        </p:nvGraphicFramePr>
        <p:xfrm>
          <a:off x="4176713" y="2405063"/>
          <a:ext cx="304800" cy="388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612" r:id="rId4" imgW="139579" imgH="177646" progId="Equation.DSMT4">
                  <p:embed/>
                </p:oleObj>
              </mc:Choice>
              <mc:Fallback>
                <p:oleObj r:id="rId4" imgW="139579" imgH="177646" progId="Equation.DSMT4">
                  <p:embed/>
                  <p:pic>
                    <p:nvPicPr>
                      <p:cNvPr id="0" name="对象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6713" y="2405063"/>
                        <a:ext cx="304800" cy="388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6044023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21</a:t>
            </a:fld>
            <a:endParaRPr lang="en-US" altLang="zh-CN" dirty="0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2097" y="634995"/>
            <a:ext cx="9143999" cy="3426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50784" rIns="91440" bIns="50784" numCol="1" anchor="ctr" anchorCtr="0" compatLnSpc="1">
            <a:prstTxWarp prst="textNoShape">
              <a:avLst/>
            </a:prstTxWarp>
            <a:spAutoFit/>
          </a:bodyPr>
          <a:lstStyle>
            <a:lvl1pPr indent="255588"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algn="l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ea typeface="黑体" pitchFamily="49" charset="-122"/>
                <a:cs typeface="Times New Roman" pitchFamily="18" charset="0"/>
              </a:rPr>
              <a:t>        5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ea typeface="黑体" pitchFamily="49" charset="-122"/>
                <a:cs typeface="Times New Roman" pitchFamily="18" charset="0"/>
              </a:rPr>
              <a:t>．寻址字节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        在上面所介绍的数据帧格式中，均有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7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位从机地址和紧跟其后的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位读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/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写方向位，即下面要介绍的寻址字节。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I</a:t>
            </a:r>
            <a:r>
              <a:rPr kumimoji="0" lang="en-US" altLang="zh-CN" sz="2400" b="1" i="0" u="none" strike="noStrike" cap="none" normalizeH="0" baseline="3000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C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总线的寻址采用软件寻址，主机在发送完起始信号后，立即发送寻址字节来寻址被控的从机，寻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宋体" pitchFamily="2" charset="-122"/>
                <a:cs typeface="Times New Roman" pitchFamily="18" charset="0"/>
              </a:rPr>
              <a:t>址字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节格式如图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15-8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所示。 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1919288" y="4202113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911120" y="5100000"/>
            <a:ext cx="3377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/>
            <a:r>
              <a:rPr lang="zh-CN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图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15-8  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寻址字节格式图</a:t>
            </a:r>
            <a:endParaRPr lang="zh-CN" altLang="en-US" sz="2400" b="1" dirty="0">
              <a:solidFill>
                <a:srgbClr val="333399"/>
              </a:solidFill>
              <a:latin typeface="Arial" pitchFamily="34" charset="0"/>
              <a:cs typeface="宋体" pitchFamily="2" charset="-122"/>
            </a:endParaRPr>
          </a:p>
        </p:txBody>
      </p:sp>
      <p:pic>
        <p:nvPicPr>
          <p:cNvPr id="282644" name="Picture 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572" y="3588311"/>
            <a:ext cx="9029420" cy="1487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1555315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22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794941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eaLnBrk="0" hangingPunct="0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       7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位从机地址即为“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DA3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DA2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DA1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DA0”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和“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A0”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。其中“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DA3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DA2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DA1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DA0”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为器件地址，是外围器件固有的地址编码，器件出厂时就已经给定。“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A0”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为引脚地址，由器件引脚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A0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在电路中接高电平或接地决定</a:t>
            </a: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。</a:t>
            </a:r>
            <a:endParaRPr lang="en-US" altLang="zh-CN" sz="2400" b="1" dirty="0" smtClean="0">
              <a:solidFill>
                <a:srgbClr val="3333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zh-CN" altLang="zh-CN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数据</a:t>
            </a:r>
            <a:r>
              <a:rPr lang="zh-CN" altLang="zh-CN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方向</a:t>
            </a:r>
            <a:r>
              <a:rPr lang="zh-CN" altLang="zh-CN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位</a:t>
            </a:r>
            <a:r>
              <a:rPr lang="en-US" altLang="zh-CN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n-US" altLang="zh-CN" sz="2400" b="1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/     </a:t>
            </a:r>
            <a:r>
              <a:rPr lang="zh-CN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）</a:t>
            </a:r>
            <a:r>
              <a:rPr lang="zh-CN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规定了总线上</a:t>
            </a:r>
            <a:r>
              <a:rPr lang="zh-CN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单片</a:t>
            </a:r>
            <a:r>
              <a:rPr lang="zh-CN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机</a:t>
            </a:r>
            <a:r>
              <a:rPr lang="zh-CN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（主机）与外围器件（从机）的数据传送方向</a:t>
            </a:r>
            <a:r>
              <a:rPr lang="zh-CN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。</a:t>
            </a:r>
            <a:endParaRPr lang="en-US" altLang="zh-CN" sz="2400" b="1" dirty="0" smtClean="0">
              <a:solidFill>
                <a:srgbClr val="3333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l">
              <a:lnSpc>
                <a:spcPct val="150000"/>
              </a:lnSpc>
            </a:pPr>
            <a:r>
              <a:rPr lang="en-US" altLang="zh-CN" sz="2400" b="1" i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b="1" i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      R</a:t>
            </a:r>
            <a:r>
              <a:rPr lang="en-US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/      = 1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，表示主机接收（</a:t>
            </a: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读）；</a:t>
            </a:r>
            <a:endParaRPr lang="en-US" altLang="zh-CN" sz="2400" b="1" dirty="0" smtClean="0">
              <a:solidFill>
                <a:srgbClr val="3333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l">
              <a:lnSpc>
                <a:spcPct val="150000"/>
              </a:lnSpc>
            </a:pPr>
            <a:r>
              <a:rPr lang="en-US" altLang="zh-CN" sz="2400" b="1" i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       R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/      </a:t>
            </a:r>
            <a:r>
              <a:rPr lang="en-US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，表示主机</a:t>
            </a: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发送（写）。</a:t>
            </a:r>
            <a:endParaRPr lang="zh-CN" altLang="en-US" sz="2400" b="1" dirty="0">
              <a:solidFill>
                <a:srgbClr val="333399"/>
              </a:solidFill>
              <a:latin typeface="Arial" pitchFamily="34" charset="0"/>
              <a:cs typeface="宋体" pitchFamily="2" charset="-122"/>
            </a:endParaRPr>
          </a:p>
          <a:p>
            <a:pPr lvl="0" indent="255588" algn="l"/>
            <a:endParaRPr lang="en-US" altLang="zh-CN" dirty="0">
              <a:solidFill>
                <a:srgbClr val="000000"/>
              </a:solidFill>
              <a:latin typeface="Arial" pitchFamily="34" charset="0"/>
              <a:cs typeface="宋体" pitchFamily="2" charset="-122"/>
            </a:endParaRPr>
          </a:p>
          <a:p>
            <a:pPr lvl="0" indent="255588" algn="l"/>
            <a:endParaRPr lang="en-US" altLang="zh-CN" sz="2400" b="1" dirty="0">
              <a:solidFill>
                <a:srgbClr val="333399"/>
              </a:solidFill>
              <a:latin typeface="Arial" pitchFamily="34" charset="0"/>
              <a:cs typeface="宋体" pitchFamily="2" charset="-122"/>
            </a:endParaRPr>
          </a:p>
          <a:p>
            <a:pPr algn="l" eaLnBrk="0" hangingPunct="0">
              <a:lnSpc>
                <a:spcPct val="150000"/>
              </a:lnSpc>
            </a:pPr>
            <a:endParaRPr lang="en-US" altLang="zh-CN" sz="2400" dirty="0">
              <a:latin typeface="Arial" pitchFamily="34" charset="0"/>
              <a:cs typeface="宋体" pitchFamily="2" charset="-122"/>
            </a:endParaRPr>
          </a:p>
          <a:p>
            <a:pPr lvl="0" algn="l" eaLnBrk="0" hangingPunct="0">
              <a:lnSpc>
                <a:spcPct val="150000"/>
              </a:lnSpc>
            </a:pPr>
            <a:endParaRPr lang="zh-CN" altLang="en-US" sz="2400" b="1" dirty="0">
              <a:solidFill>
                <a:srgbClr val="3333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255588" algn="l" eaLnBrk="0" hangingPunct="0"/>
            <a:endParaRPr lang="zh-CN" altLang="en-US" dirty="0">
              <a:solidFill>
                <a:srgbClr val="000000"/>
              </a:solidFill>
              <a:latin typeface="Arial" pitchFamily="34" charset="0"/>
              <a:cs typeface="宋体" pitchFamily="2" charset="-122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0642933"/>
              </p:ext>
            </p:extLst>
          </p:nvPr>
        </p:nvGraphicFramePr>
        <p:xfrm>
          <a:off x="2725737" y="3119437"/>
          <a:ext cx="423863" cy="4999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3682" r:id="rId4" imgW="139579" imgH="164957" progId="Equation.DSMT4">
                  <p:embed/>
                </p:oleObj>
              </mc:Choice>
              <mc:Fallback>
                <p:oleObj r:id="rId4" imgW="139579" imgH="164957" progId="Equation.DSMT4">
                  <p:embed/>
                  <p:pic>
                    <p:nvPicPr>
                      <p:cNvPr id="0" name="对象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5737" y="3119437"/>
                        <a:ext cx="423863" cy="49999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882937"/>
              </p:ext>
            </p:extLst>
          </p:nvPr>
        </p:nvGraphicFramePr>
        <p:xfrm>
          <a:off x="1050925" y="4275138"/>
          <a:ext cx="354012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3683" r:id="rId6" imgW="164957" imgH="190335" progId="Equation.DSMT4">
                  <p:embed/>
                </p:oleObj>
              </mc:Choice>
              <mc:Fallback>
                <p:oleObj r:id="rId6" imgW="164957" imgH="190335" progId="Equation.DSMT4">
                  <p:embed/>
                  <p:pic>
                    <p:nvPicPr>
                      <p:cNvPr id="0" name="对象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0925" y="4275138"/>
                        <a:ext cx="354012" cy="407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6187821"/>
              </p:ext>
            </p:extLst>
          </p:nvPr>
        </p:nvGraphicFramePr>
        <p:xfrm>
          <a:off x="1017587" y="4824413"/>
          <a:ext cx="334963" cy="388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3684" r:id="rId8" imgW="164957" imgH="190335" progId="Equation.DSMT4">
                  <p:embed/>
                </p:oleObj>
              </mc:Choice>
              <mc:Fallback>
                <p:oleObj r:id="rId8" imgW="164957" imgH="190335" progId="Equation.DSMT4">
                  <p:embed/>
                  <p:pic>
                    <p:nvPicPr>
                      <p:cNvPr id="0" name="对象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7587" y="4824413"/>
                        <a:ext cx="334963" cy="388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5641241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23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98691"/>
            <a:ext cx="9144000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50" dirty="0" smtClean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        </a:t>
            </a:r>
            <a:r>
              <a:rPr lang="en-US" altLang="zh-CN" sz="2400" b="1" kern="1050" dirty="0" smtClean="0">
                <a:solidFill>
                  <a:srgbClr val="9900CC"/>
                </a:solidFill>
                <a:latin typeface="Arial"/>
                <a:ea typeface="黑体"/>
                <a:cs typeface="Times New Roman"/>
              </a:rPr>
              <a:t>15.1.3  </a:t>
            </a:r>
            <a:r>
              <a:rPr lang="zh-CN" altLang="zh-CN" sz="2400" b="1" kern="1050" dirty="0">
                <a:solidFill>
                  <a:srgbClr val="9900CC"/>
                </a:solidFill>
                <a:latin typeface="Arial"/>
                <a:ea typeface="黑体"/>
                <a:cs typeface="Times New Roman"/>
              </a:rPr>
              <a:t>应用举例：</a:t>
            </a:r>
            <a:r>
              <a:rPr lang="en-US" altLang="zh-CN" sz="2400" b="1" kern="1050" dirty="0">
                <a:solidFill>
                  <a:srgbClr val="9900CC"/>
                </a:solidFill>
                <a:latin typeface="Arial"/>
                <a:ea typeface="黑体"/>
                <a:cs typeface="Times New Roman"/>
              </a:rPr>
              <a:t>AT89S51</a:t>
            </a:r>
            <a:r>
              <a:rPr lang="zh-CN" altLang="zh-CN" sz="2400" b="1" kern="1050" dirty="0">
                <a:solidFill>
                  <a:srgbClr val="9900CC"/>
                </a:solidFill>
                <a:latin typeface="Arial"/>
                <a:ea typeface="黑体"/>
                <a:cs typeface="Times New Roman"/>
              </a:rPr>
              <a:t>与</a:t>
            </a:r>
            <a:r>
              <a:rPr lang="en-US" altLang="zh-CN" sz="2400" b="1" kern="1050" dirty="0">
                <a:solidFill>
                  <a:srgbClr val="9900CC"/>
                </a:solidFill>
                <a:latin typeface="Arial"/>
                <a:ea typeface="黑体"/>
                <a:cs typeface="Times New Roman"/>
              </a:rPr>
              <a:t>AT24C02</a:t>
            </a:r>
            <a:r>
              <a:rPr lang="zh-CN" altLang="zh-CN" sz="2400" b="1" kern="1050" dirty="0">
                <a:solidFill>
                  <a:srgbClr val="9900CC"/>
                </a:solidFill>
                <a:latin typeface="Arial"/>
                <a:ea typeface="黑体"/>
                <a:cs typeface="Times New Roman"/>
              </a:rPr>
              <a:t>的接口</a:t>
            </a:r>
          </a:p>
          <a:p>
            <a:pPr algn="l">
              <a:lnSpc>
                <a:spcPct val="150000"/>
              </a:lnSpc>
              <a:spcBef>
                <a:spcPts val="200"/>
              </a:spcBef>
              <a:spcAft>
                <a:spcPts val="400"/>
              </a:spcAft>
            </a:pPr>
            <a:r>
              <a:rPr lang="en-US" altLang="zh-CN" sz="2400" b="1" kern="1050" dirty="0" smtClean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        1</a:t>
            </a:r>
            <a:r>
              <a:rPr lang="zh-CN" altLang="zh-CN" sz="2400" b="1" kern="1050" dirty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．器件概述</a:t>
            </a:r>
            <a:r>
              <a:rPr lang="en-US" altLang="zh-CN" sz="2400" b="1" kern="1050" dirty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 </a:t>
            </a:r>
            <a:endParaRPr lang="zh-CN" altLang="zh-CN" sz="2400" b="1" kern="1050" dirty="0">
              <a:solidFill>
                <a:schemeClr val="accent2"/>
              </a:solidFill>
              <a:latin typeface="Arial"/>
              <a:ea typeface="黑体"/>
              <a:cs typeface="Times New Roman"/>
            </a:endParaRP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AT24C02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为串行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E</a:t>
            </a:r>
            <a:r>
              <a:rPr lang="en-US" altLang="zh-CN" sz="2400" b="1" kern="0" baseline="30000" dirty="0">
                <a:solidFill>
                  <a:schemeClr val="accent2"/>
                </a:solidFill>
                <a:latin typeface="Times New Roman"/>
                <a:ea typeface="宋体"/>
              </a:rPr>
              <a:t>2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PROM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存储器，体积小、功耗低、占用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I/O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口线少，性能价格比高。其引脚图如图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15-9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所示，引脚定义如表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15-1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所示。</a:t>
            </a:r>
            <a:endParaRPr lang="zh-CN" altLang="zh-CN" sz="2400" b="1" kern="1000" dirty="0">
              <a:solidFill>
                <a:schemeClr val="accent2"/>
              </a:solidFill>
              <a:effectLst/>
              <a:latin typeface="Times New Roman"/>
              <a:ea typeface="宋体"/>
            </a:endParaRPr>
          </a:p>
        </p:txBody>
      </p:sp>
      <p:pic>
        <p:nvPicPr>
          <p:cNvPr id="284674" name="Picture 2" descr="15t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" y="3537957"/>
            <a:ext cx="2987676" cy="2273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4682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49" y="2702250"/>
            <a:ext cx="11385551" cy="39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11"/>
          <p:cNvSpPr/>
          <p:nvPr/>
        </p:nvSpPr>
        <p:spPr>
          <a:xfrm>
            <a:off x="1502849" y="5928668"/>
            <a:ext cx="10583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图</a:t>
            </a:r>
            <a:r>
              <a:rPr lang="en-US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15-9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9751053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24</a:t>
            </a:fld>
            <a:endParaRPr lang="en-US" altLang="zh-CN" dirty="0"/>
          </a:p>
        </p:txBody>
      </p:sp>
      <p:pic>
        <p:nvPicPr>
          <p:cNvPr id="285698" name="Picture 2" descr="15t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918" y="2381370"/>
            <a:ext cx="4600575" cy="2799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-26988" y="579760"/>
            <a:ext cx="9170988" cy="1181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ts val="1000"/>
              </a:spcBef>
              <a:spcAft>
                <a:spcPts val="400"/>
              </a:spcAft>
            </a:pPr>
            <a:r>
              <a:rPr lang="en-US" altLang="zh-CN" sz="2400" b="1" kern="1050" dirty="0" smtClean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        2</a:t>
            </a:r>
            <a:r>
              <a:rPr lang="zh-CN" altLang="zh-CN" sz="2400" b="1" kern="1050" dirty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．</a:t>
            </a:r>
            <a:r>
              <a:rPr lang="en-US" altLang="zh-CN" sz="2400" b="1" kern="1050" dirty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AT89S51</a:t>
            </a:r>
            <a:r>
              <a:rPr lang="zh-CN" altLang="zh-CN" sz="2400" b="1" kern="1050" dirty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与</a:t>
            </a:r>
            <a:r>
              <a:rPr lang="en-US" altLang="zh-CN" sz="2400" b="1" kern="1050" dirty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AT24C02</a:t>
            </a:r>
            <a:r>
              <a:rPr lang="zh-CN" altLang="zh-CN" sz="2400" b="1" kern="1050" dirty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的硬件连接图</a:t>
            </a: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AT89S51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与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AT24C02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的硬件连接图如图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15-10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所示。</a:t>
            </a:r>
            <a:endParaRPr lang="zh-CN" altLang="zh-CN" sz="2400" b="1" kern="1000" dirty="0">
              <a:solidFill>
                <a:schemeClr val="accent2"/>
              </a:solidFill>
              <a:effectLst/>
              <a:latin typeface="Times New Roman"/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711111" y="5661968"/>
            <a:ext cx="12121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图</a:t>
            </a:r>
            <a:r>
              <a:rPr lang="en-US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15-10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02284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25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400874"/>
            <a:ext cx="9144000" cy="6237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ts val="800"/>
              </a:spcBef>
              <a:spcAft>
                <a:spcPts val="400"/>
              </a:spcAft>
            </a:pPr>
            <a:r>
              <a:rPr lang="en-US" altLang="zh-CN" sz="2400" b="1" kern="1050" dirty="0" smtClean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        3</a:t>
            </a:r>
            <a:r>
              <a:rPr lang="zh-CN" altLang="zh-CN" sz="2400" b="1" kern="1050" dirty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．读写数据流程</a:t>
            </a: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根据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上一小节所介绍的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I</a:t>
            </a:r>
            <a:r>
              <a:rPr lang="en-US" altLang="zh-CN" sz="2400" b="1" kern="0" baseline="30000" dirty="0">
                <a:solidFill>
                  <a:schemeClr val="accent2"/>
                </a:solidFill>
                <a:latin typeface="Times New Roman"/>
                <a:ea typeface="宋体"/>
              </a:rPr>
              <a:t>2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C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总线协议，可列出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AT89S51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单片机对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AT24C02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读写时的操作步骤。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      </a:t>
            </a:r>
            <a:r>
              <a:rPr lang="zh-CN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（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1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）写入数据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步骤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。</a:t>
            </a: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① 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单片机发送起始信号</a:t>
            </a:r>
            <a:r>
              <a:rPr lang="en-US" altLang="zh-CN" sz="2400" b="1" i="1" kern="0" dirty="0">
                <a:solidFill>
                  <a:schemeClr val="accent2"/>
                </a:solidFill>
                <a:latin typeface="Times New Roman"/>
                <a:ea typeface="宋体"/>
              </a:rPr>
              <a:t>S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。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② 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单片机发送控制字节，释放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SDA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线。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③ 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被选中的器件确认是自己的地址后，在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SDA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线产生应答。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④ 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单片机发送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1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字节预写入存储区首地址。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⑤ 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器件产生应答。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⑥ 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单片机发出停止信号</a:t>
            </a:r>
            <a:r>
              <a:rPr lang="en-US" altLang="zh-CN" sz="2400" b="1" i="1" kern="0" dirty="0">
                <a:solidFill>
                  <a:schemeClr val="accent2"/>
                </a:solidFill>
                <a:latin typeface="Times New Roman"/>
                <a:ea typeface="宋体"/>
              </a:rPr>
              <a:t>P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。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⑦ 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器件进入写周期（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10ms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内结束）</a:t>
            </a:r>
            <a:r>
              <a:rPr lang="zh-CN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。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11887653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26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483719"/>
            <a:ext cx="9144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      </a:t>
            </a:r>
            <a:r>
              <a:rPr lang="zh-CN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（</a:t>
            </a:r>
            <a:r>
              <a:rPr lang="en-US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2</a:t>
            </a:r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）读数据步骤。</a:t>
            </a:r>
            <a:endParaRPr lang="zh-CN" altLang="zh-CN" sz="2400" b="1" kern="1000" dirty="0">
              <a:solidFill>
                <a:srgbClr val="333399"/>
              </a:solidFill>
              <a:latin typeface="Times New Roman"/>
              <a:ea typeface="宋体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①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 </a:t>
            </a:r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单片机发送起始信号</a:t>
            </a:r>
            <a:r>
              <a:rPr lang="en-US" altLang="zh-CN" sz="2400" b="1" i="1" kern="0" dirty="0">
                <a:solidFill>
                  <a:srgbClr val="333399"/>
                </a:solidFill>
                <a:latin typeface="Times New Roman"/>
                <a:ea typeface="宋体"/>
              </a:rPr>
              <a:t>S</a:t>
            </a:r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。</a:t>
            </a:r>
            <a:endParaRPr lang="zh-CN" altLang="zh-CN" sz="2400" b="1" kern="1000" dirty="0">
              <a:solidFill>
                <a:srgbClr val="333399"/>
              </a:solidFill>
              <a:latin typeface="Times New Roman"/>
              <a:ea typeface="宋体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②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 </a:t>
            </a:r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单片机发送控制字节（伪写），释放</a:t>
            </a:r>
            <a:r>
              <a:rPr lang="en-US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SDA</a:t>
            </a:r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线。</a:t>
            </a:r>
            <a:endParaRPr lang="zh-CN" altLang="zh-CN" sz="2400" b="1" kern="1000" dirty="0">
              <a:solidFill>
                <a:srgbClr val="333399"/>
              </a:solidFill>
              <a:latin typeface="Times New Roman"/>
              <a:ea typeface="宋体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③ </a:t>
            </a:r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被选中的器件确认是自己的地址后，在</a:t>
            </a:r>
            <a:r>
              <a:rPr lang="en-US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SDA</a:t>
            </a:r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线产生应答。</a:t>
            </a:r>
            <a:endParaRPr lang="zh-CN" altLang="zh-CN" sz="2400" b="1" kern="1000" dirty="0">
              <a:solidFill>
                <a:srgbClr val="333399"/>
              </a:solidFill>
              <a:latin typeface="Times New Roman"/>
              <a:ea typeface="宋体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④ </a:t>
            </a:r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单片机发送</a:t>
            </a:r>
            <a:r>
              <a:rPr lang="en-US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1</a:t>
            </a:r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字节预读出存储区首地址。</a:t>
            </a:r>
            <a:endParaRPr lang="zh-CN" altLang="zh-CN" sz="2400" b="1" kern="1000" dirty="0">
              <a:solidFill>
                <a:srgbClr val="333399"/>
              </a:solidFill>
              <a:latin typeface="Times New Roman"/>
              <a:ea typeface="宋体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⑤ </a:t>
            </a:r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器件产生应答。</a:t>
            </a:r>
            <a:endParaRPr lang="zh-CN" altLang="zh-CN" sz="2400" b="1" kern="1000" dirty="0">
              <a:solidFill>
                <a:srgbClr val="333399"/>
              </a:solidFill>
              <a:latin typeface="Times New Roman"/>
              <a:ea typeface="宋体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⑥ </a:t>
            </a:r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单片机再发一次起始信号</a:t>
            </a:r>
            <a:r>
              <a:rPr lang="en-US" altLang="zh-CN" sz="2400" b="1" i="1" kern="0" dirty="0">
                <a:solidFill>
                  <a:srgbClr val="333399"/>
                </a:solidFill>
                <a:latin typeface="Times New Roman"/>
                <a:ea typeface="宋体"/>
              </a:rPr>
              <a:t>S</a:t>
            </a:r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和读控制字节。</a:t>
            </a:r>
            <a:endParaRPr lang="zh-CN" altLang="zh-CN" sz="2400" b="1" kern="1000" dirty="0">
              <a:solidFill>
                <a:srgbClr val="333399"/>
              </a:solidFill>
              <a:latin typeface="Times New Roman"/>
              <a:ea typeface="宋体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⑦ </a:t>
            </a:r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器件产生应答。</a:t>
            </a:r>
            <a:endParaRPr lang="zh-CN" altLang="zh-CN" sz="2400" b="1" kern="1000" dirty="0">
              <a:solidFill>
                <a:srgbClr val="333399"/>
              </a:solidFill>
              <a:latin typeface="Times New Roman"/>
              <a:ea typeface="宋体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rgbClr val="333399"/>
                </a:solidFill>
                <a:latin typeface="Times New Roman"/>
                <a:ea typeface="宋体"/>
              </a:rPr>
              <a:t>⑧ </a:t>
            </a:r>
            <a:r>
              <a:rPr lang="zh-CN" altLang="zh-CN" sz="2400" b="1" kern="0" dirty="0">
                <a:solidFill>
                  <a:srgbClr val="333399"/>
                </a:solidFill>
                <a:latin typeface="Times New Roman"/>
                <a:ea typeface="宋体"/>
              </a:rPr>
              <a:t>单片机读数据、恢复应答。</a:t>
            </a:r>
            <a:endParaRPr lang="zh-CN" altLang="zh-CN" sz="2400" b="1" kern="1000" dirty="0">
              <a:solidFill>
                <a:srgbClr val="333399"/>
              </a:solidFill>
              <a:latin typeface="Times New Roman"/>
              <a:ea typeface="宋体"/>
            </a:endParaRPr>
          </a:p>
          <a:p>
            <a:pPr lvl="0"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        </a:t>
            </a:r>
            <a:r>
              <a:rPr lang="zh-CN" altLang="zh-CN" sz="2400" b="1" dirty="0" smtClean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⑨</a:t>
            </a:r>
            <a:r>
              <a:rPr lang="zh-CN" altLang="zh-CN" sz="2400" b="1" dirty="0" smtClean="0">
                <a:solidFill>
                  <a:srgbClr val="333399"/>
                </a:solidFill>
                <a:ea typeface="Times New Roman"/>
              </a:rPr>
              <a:t> </a:t>
            </a:r>
            <a:r>
              <a:rPr lang="zh-CN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最后字节读完、发非应答、发停止信号</a:t>
            </a:r>
            <a:r>
              <a:rPr lang="en-US" altLang="zh-CN" sz="2400" b="1" dirty="0" smtClean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P</a:t>
            </a:r>
            <a:r>
              <a:rPr lang="zh-CN" altLang="zh-CN" sz="2400" b="1" dirty="0" smtClean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。</a:t>
            </a:r>
            <a:endParaRPr lang="en-US" altLang="zh-CN" sz="2400" b="1" dirty="0" smtClean="0">
              <a:solidFill>
                <a:srgbClr val="333399"/>
              </a:solidFill>
              <a:latin typeface="Times New Roman"/>
              <a:ea typeface="宋体"/>
              <a:cs typeface="Times New Roman"/>
            </a:endParaRPr>
          </a:p>
          <a:p>
            <a:pPr lvl="0" algn="l"/>
            <a:r>
              <a:rPr lang="zh-CN" altLang="en-US" sz="2400" b="1" dirty="0" smtClean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       （程序清单见教材）</a:t>
            </a:r>
            <a:endParaRPr lang="zh-CN" altLang="en-US" sz="2400" b="1" dirty="0">
              <a:solidFill>
                <a:srgbClr val="333399"/>
              </a:solidFill>
              <a:latin typeface="Times New Roman"/>
              <a:ea typeface="宋体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38269214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27</a:t>
            </a:fld>
            <a:endParaRPr lang="en-US" altLang="zh-CN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-2" y="2951385"/>
            <a:ext cx="9143999" cy="2816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Arial" pitchFamily="34" charset="0"/>
              <a:ea typeface="黑体" pitchFamily="49" charset="-122"/>
              <a:cs typeface="Times New Roman" pitchFamily="18" charset="0"/>
            </a:endParaRPr>
          </a:p>
          <a:p>
            <a:pPr marL="0"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rgbClr val="9900CC"/>
              </a:solidFill>
              <a:effectLst/>
              <a:latin typeface="Arial" pitchFamily="34" charset="0"/>
              <a:ea typeface="黑体" pitchFamily="49" charset="-122"/>
              <a:cs typeface="Times New Roman" pitchFamily="18" charset="0"/>
            </a:endParaRPr>
          </a:p>
          <a:p>
            <a:pPr marL="0"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        标准型的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51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系列单片机没有配置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SPI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接口，但是可以利用其并行口线模拟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SPI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串行总线时序，这样就可以广泛地使用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SPI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cs typeface="Times New Roman" pitchFamily="18" charset="0"/>
              </a:rPr>
              <a:t>串行接口芯片的资源。</a:t>
            </a:r>
          </a:p>
        </p:txBody>
      </p:sp>
      <p:sp>
        <p:nvSpPr>
          <p:cNvPr id="5" name="矩形 4"/>
          <p:cNvSpPr/>
          <p:nvPr/>
        </p:nvSpPr>
        <p:spPr>
          <a:xfrm>
            <a:off x="0" y="622123"/>
            <a:ext cx="914399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15.2  SPI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串行总线接口及其扩展</a:t>
            </a:r>
          </a:p>
          <a:p>
            <a:pPr lvl="0" algn="l" eaLnBrk="0" hangingPunct="0">
              <a:lnSpc>
                <a:spcPct val="150000"/>
              </a:lnSpc>
            </a:pP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-2" y="1549535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eaLnBrk="0" hangingPunct="0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        SPI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Serial Peripheral Interface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）是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Motorola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公司推出的同步串行外设接口，允许单片机与多个厂家生产的带有标准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SPI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接口的外围设备直接连接，以串行方式交换信息。</a:t>
            </a:r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3429000"/>
            <a:ext cx="91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eaLnBrk="0" hangingPunct="0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9900CC"/>
                </a:solidFill>
                <a:latin typeface="Arial" pitchFamily="34" charset="0"/>
                <a:ea typeface="黑体" pitchFamily="49" charset="-122"/>
                <a:cs typeface="Times New Roman" pitchFamily="18" charset="0"/>
              </a:rPr>
              <a:t>        15.2.1  </a:t>
            </a:r>
            <a:r>
              <a:rPr lang="zh-CN" altLang="en-US" sz="2400" b="1" dirty="0">
                <a:solidFill>
                  <a:srgbClr val="9900CC"/>
                </a:solidFill>
                <a:latin typeface="Arial" pitchFamily="34" charset="0"/>
                <a:ea typeface="黑体" pitchFamily="49" charset="-122"/>
                <a:cs typeface="Times New Roman" pitchFamily="18" charset="0"/>
              </a:rPr>
              <a:t>单片机扩展</a:t>
            </a:r>
            <a:r>
              <a:rPr lang="en-US" altLang="zh-CN" sz="2400" b="1" dirty="0">
                <a:solidFill>
                  <a:srgbClr val="9900CC"/>
                </a:solidFill>
                <a:latin typeface="Arial" pitchFamily="34" charset="0"/>
                <a:ea typeface="黑体" pitchFamily="49" charset="-122"/>
                <a:cs typeface="Times New Roman" pitchFamily="18" charset="0"/>
              </a:rPr>
              <a:t>SPI</a:t>
            </a:r>
            <a:r>
              <a:rPr lang="zh-CN" altLang="en-US" sz="2400" b="1" dirty="0">
                <a:solidFill>
                  <a:srgbClr val="9900CC"/>
                </a:solidFill>
                <a:latin typeface="Arial" pitchFamily="34" charset="0"/>
                <a:ea typeface="黑体" pitchFamily="49" charset="-122"/>
                <a:cs typeface="Times New Roman" pitchFamily="18" charset="0"/>
              </a:rPr>
              <a:t>总线的系统结构</a:t>
            </a:r>
          </a:p>
        </p:txBody>
      </p:sp>
    </p:spTree>
    <p:extLst>
      <p:ext uri="{BB962C8B-B14F-4D97-AF65-F5344CB8AC3E}">
        <p14:creationId xmlns:p14="http://schemas.microsoft.com/office/powerpoint/2010/main" val="2836044023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28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86750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       SPI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的典型应用是“主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MCU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＋多个从器件”的主从模式，从器件通常是外围接口器件，如存储器、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I/O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接口、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A/D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D/A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、键盘、日历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时钟和显示驱动等。扩展多个外围器件时，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SPI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无法通过数据线译码选择，故外围器件都有片选端。在扩展单个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SPI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器件时，外围器件的片选</a:t>
            </a: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端        可以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接地或通过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I/O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口控制；在扩展多个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SPI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器件时</a:t>
            </a: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，单片机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应分别通过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I/O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口线来分时选通外围器件</a:t>
            </a: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。</a:t>
            </a:r>
            <a:endParaRPr lang="en-US" altLang="zh-CN" sz="2400" b="1" dirty="0" smtClean="0">
              <a:solidFill>
                <a:srgbClr val="3333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l">
              <a:lnSpc>
                <a:spcPct val="150000"/>
              </a:lnSpc>
            </a:pP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  <a:hlinkClick r:id="" action="ppaction://hlinkshowjump?jump=nextslide"/>
              </a:rPr>
              <a:t>图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  <a:hlinkClick r:id="" action="ppaction://hlinkshowjump?jump=nextslide"/>
              </a:rPr>
              <a:t>15-11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所示为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51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系列单片机</a:t>
            </a:r>
            <a:r>
              <a:rPr lang="en-US" altLang="zh-CN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SPI</a:t>
            </a:r>
            <a:r>
              <a:rPr lang="zh-CN" altLang="en-US" sz="2400" b="1" dirty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外围串行扩展结构示意图。</a:t>
            </a:r>
            <a:r>
              <a:rPr lang="zh-CN" altLang="en-US" sz="2400" b="1" dirty="0">
                <a:solidFill>
                  <a:srgbClr val="333399"/>
                </a:solidFill>
                <a:latin typeface="Arial" pitchFamily="34" charset="0"/>
                <a:cs typeface="宋体" pitchFamily="2" charset="-122"/>
              </a:rPr>
              <a:t> </a:t>
            </a:r>
          </a:p>
          <a:p>
            <a:pPr lvl="0" algn="l" eaLnBrk="0" hangingPunct="0">
              <a:lnSpc>
                <a:spcPct val="150000"/>
              </a:lnSpc>
            </a:pPr>
            <a:endParaRPr lang="zh-CN" altLang="en-US" sz="2400" b="1" dirty="0">
              <a:solidFill>
                <a:srgbClr val="333399"/>
              </a:solidFill>
              <a:latin typeface="Arial" pitchFamily="34" charset="0"/>
              <a:cs typeface="宋体" pitchFamily="2" charset="-122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0884780"/>
              </p:ext>
            </p:extLst>
          </p:nvPr>
        </p:nvGraphicFramePr>
        <p:xfrm>
          <a:off x="2332686" y="2888623"/>
          <a:ext cx="436562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781" r:id="rId4" imgW="203112" imgH="190417" progId="Equation.DSMT4">
                  <p:embed/>
                </p:oleObj>
              </mc:Choice>
              <mc:Fallback>
                <p:oleObj r:id="rId4" imgW="203112" imgH="190417" progId="Equation.DSMT4">
                  <p:embed/>
                  <p:pic>
                    <p:nvPicPr>
                      <p:cNvPr id="0" name="对象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2686" y="2888623"/>
                        <a:ext cx="436562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51555315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29</a:t>
            </a:fld>
            <a:endParaRPr lang="en-US" altLang="zh-CN" dirty="0"/>
          </a:p>
        </p:txBody>
      </p:sp>
      <p:pic>
        <p:nvPicPr>
          <p:cNvPr id="287747" name="Picture 3" descr="15t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2910626"/>
            <a:ext cx="7357268" cy="332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2673628" y="6052066"/>
            <a:ext cx="37967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15-11  </a:t>
            </a:r>
            <a:r>
              <a:rPr lang="zh-CN" altLang="en-US" dirty="0"/>
              <a:t>单片机扩展</a:t>
            </a:r>
            <a:r>
              <a:rPr lang="en-US" altLang="zh-CN" dirty="0"/>
              <a:t>SPI</a:t>
            </a:r>
            <a:r>
              <a:rPr lang="zh-CN" altLang="en-US" dirty="0"/>
              <a:t>器件结构图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83205"/>
            <a:ext cx="9144001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l">
              <a:lnSpc>
                <a:spcPct val="150000"/>
              </a:lnSpc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</a:t>
            </a:r>
            <a:r>
              <a:rPr kumimoji="0" lang="zh-CN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实际的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SPI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器件种类繁多，时序也可能不相同，但通常配有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4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个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SPI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引脚：串行传输时钟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SCK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，主器件输入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/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从器件输出数据线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MISO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（或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SO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），主器件输出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/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从器件输入数据线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MOSI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（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SI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）和从器件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片选端</a:t>
            </a:r>
            <a:r>
              <a:rPr lang="zh-CN" altLang="zh-CN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zh-CN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或</a:t>
            </a:r>
            <a:r>
              <a:rPr lang="en-US" altLang="zh-CN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SS</a:t>
            </a: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）。</a:t>
            </a:r>
            <a:endParaRPr lang="zh-CN" altLang="en-US" sz="2400" b="1" dirty="0">
              <a:solidFill>
                <a:srgbClr val="333399"/>
              </a:solidFill>
              <a:latin typeface="Arial" pitchFamily="34" charset="0"/>
              <a:cs typeface="宋体" pitchFamily="2" charset="-122"/>
            </a:endParaRPr>
          </a:p>
          <a:p>
            <a:pPr marL="0" marR="0" lvl="0" indent="2555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6883806"/>
              </p:ext>
            </p:extLst>
          </p:nvPr>
        </p:nvGraphicFramePr>
        <p:xfrm>
          <a:off x="2029180" y="2368386"/>
          <a:ext cx="441013" cy="4134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760" r:id="rId5" imgW="203112" imgH="190417" progId="Equation.DSMT4">
                  <p:embed/>
                </p:oleObj>
              </mc:Choice>
              <mc:Fallback>
                <p:oleObj r:id="rId5" imgW="203112" imgH="190417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9180" y="2368386"/>
                        <a:ext cx="441013" cy="4134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5641241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30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05069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50" dirty="0" smtClean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        </a:t>
            </a:r>
            <a:r>
              <a:rPr lang="en-US" altLang="zh-CN" sz="2400" b="1" kern="1050" dirty="0" smtClean="0">
                <a:solidFill>
                  <a:srgbClr val="9900CC"/>
                </a:solidFill>
                <a:latin typeface="Arial"/>
                <a:ea typeface="黑体"/>
                <a:cs typeface="Times New Roman"/>
              </a:rPr>
              <a:t>15.2.2  </a:t>
            </a:r>
            <a:r>
              <a:rPr lang="zh-CN" altLang="zh-CN" sz="2400" b="1" kern="1050" dirty="0">
                <a:solidFill>
                  <a:srgbClr val="9900CC"/>
                </a:solidFill>
                <a:latin typeface="Arial"/>
                <a:ea typeface="黑体"/>
                <a:cs typeface="Times New Roman"/>
              </a:rPr>
              <a:t>单片机的</a:t>
            </a:r>
            <a:r>
              <a:rPr lang="en-US" altLang="zh-CN" sz="2400" b="1" kern="1050" dirty="0">
                <a:solidFill>
                  <a:srgbClr val="9900CC"/>
                </a:solidFill>
                <a:latin typeface="Arial"/>
                <a:ea typeface="黑体"/>
                <a:cs typeface="Times New Roman"/>
              </a:rPr>
              <a:t>SPI</a:t>
            </a:r>
            <a:r>
              <a:rPr lang="zh-CN" altLang="zh-CN" sz="2400" b="1" kern="1050" dirty="0">
                <a:solidFill>
                  <a:srgbClr val="9900CC"/>
                </a:solidFill>
                <a:latin typeface="Arial"/>
                <a:ea typeface="黑体"/>
                <a:cs typeface="Times New Roman"/>
              </a:rPr>
              <a:t>总线读写时序模拟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SPI</a:t>
            </a:r>
            <a:r>
              <a:rPr lang="zh-CN" altLang="zh-CN" sz="2400" b="1" dirty="0">
                <a:solidFill>
                  <a:schemeClr val="accent2"/>
                </a:solidFill>
                <a:latin typeface="Times New Roman"/>
                <a:ea typeface="宋体"/>
                <a:cs typeface="Times New Roman"/>
              </a:rPr>
              <a:t>传输的数据为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/>
                <a:ea typeface="宋体"/>
              </a:rPr>
              <a:t>8</a:t>
            </a:r>
            <a:r>
              <a:rPr lang="zh-CN" altLang="zh-CN" sz="2400" b="1" dirty="0">
                <a:solidFill>
                  <a:schemeClr val="accent2"/>
                </a:solidFill>
                <a:latin typeface="Times New Roman"/>
                <a:ea typeface="宋体"/>
                <a:cs typeface="Times New Roman"/>
              </a:rPr>
              <a:t>位。由单片机发出从器件片选信号，并产生移位脉冲。传输时高位有前低位在后，如图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/>
                <a:ea typeface="宋体"/>
              </a:rPr>
              <a:t>15-12</a:t>
            </a:r>
            <a:r>
              <a:rPr lang="zh-CN" altLang="zh-CN" sz="2400" b="1" dirty="0">
                <a:solidFill>
                  <a:schemeClr val="accent2"/>
                </a:solidFill>
                <a:latin typeface="Times New Roman"/>
                <a:ea typeface="宋体"/>
                <a:cs typeface="Times New Roman"/>
              </a:rPr>
              <a:t>所</a:t>
            </a:r>
            <a:r>
              <a:rPr lang="zh-CN" altLang="zh-CN" sz="2400" b="1" dirty="0" smtClean="0">
                <a:solidFill>
                  <a:schemeClr val="accent2"/>
                </a:solidFill>
                <a:latin typeface="Times New Roman"/>
                <a:ea typeface="宋体"/>
                <a:cs typeface="Times New Roman"/>
              </a:rPr>
              <a:t>示。</a:t>
            </a:r>
            <a:endParaRPr lang="en-US" altLang="zh-CN" sz="2400" b="1" dirty="0" smtClean="0">
              <a:solidFill>
                <a:schemeClr val="accent2"/>
              </a:solidFill>
              <a:latin typeface="Times New Roman"/>
              <a:ea typeface="宋体"/>
              <a:cs typeface="Times New Roman"/>
            </a:endParaRPr>
          </a:p>
        </p:txBody>
      </p:sp>
      <p:pic>
        <p:nvPicPr>
          <p:cNvPr id="5" name="Picture 2" descr="15t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193" y="2947340"/>
            <a:ext cx="7337613" cy="2770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3824237" y="5838337"/>
            <a:ext cx="12121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图</a:t>
            </a:r>
            <a:r>
              <a:rPr lang="en-US" altLang="zh-CN" sz="2400" b="1" dirty="0">
                <a:solidFill>
                  <a:srgbClr val="333399"/>
                </a:solidFill>
                <a:latin typeface="Times New Roman"/>
                <a:ea typeface="宋体"/>
              </a:rPr>
              <a:t>15-12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9751053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31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13052"/>
            <a:ext cx="9144000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en-US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 </a:t>
            </a:r>
            <a:r>
              <a:rPr lang="en-US" altLang="zh-CN" sz="2400" b="1" dirty="0" smtClean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        1</a:t>
            </a:r>
            <a:r>
              <a:rPr lang="zh-CN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．单片机读数据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        </a:t>
            </a:r>
            <a:r>
              <a:rPr lang="zh-CN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单片机读（从器件输出）操作时，在</a:t>
            </a:r>
            <a:r>
              <a:rPr lang="en-US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 </a:t>
            </a:r>
            <a:r>
              <a:rPr lang="en-US" altLang="zh-CN" sz="2400" b="1" dirty="0" smtClean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     </a:t>
            </a:r>
            <a:r>
              <a:rPr lang="zh-CN" altLang="zh-CN" sz="2400" b="1" dirty="0" smtClean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有效</a:t>
            </a:r>
            <a:r>
              <a:rPr lang="zh-CN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的情况下，在</a:t>
            </a:r>
            <a:r>
              <a:rPr lang="en-US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SCK</a:t>
            </a:r>
            <a:r>
              <a:rPr lang="zh-CN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的下降沿，从器件将数据放在</a:t>
            </a:r>
            <a:r>
              <a:rPr lang="en-US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MISO</a:t>
            </a:r>
            <a:r>
              <a:rPr lang="zh-CN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线上，单片机延时并采样</a:t>
            </a:r>
            <a:r>
              <a:rPr lang="en-US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MISO</a:t>
            </a:r>
            <a:r>
              <a:rPr lang="zh-CN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线，将数据位读入。然后将</a:t>
            </a:r>
            <a:r>
              <a:rPr lang="en-US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SCK</a:t>
            </a:r>
            <a:r>
              <a:rPr lang="zh-CN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置为高电平形成上升沿将数据锁存</a:t>
            </a:r>
            <a:r>
              <a:rPr lang="zh-CN" altLang="zh-CN" sz="2400" b="1" dirty="0" smtClean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。</a:t>
            </a:r>
            <a:endParaRPr lang="en-US" altLang="zh-CN" sz="2400" b="1" dirty="0" smtClean="0">
              <a:solidFill>
                <a:srgbClr val="333399"/>
              </a:solidFill>
              <a:latin typeface="Times New Roman"/>
              <a:ea typeface="宋体"/>
              <a:cs typeface="Times New Roman"/>
            </a:endParaRPr>
          </a:p>
          <a:p>
            <a:pPr algn="l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2400" b="1" dirty="0" smtClean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        2</a:t>
            </a:r>
            <a:r>
              <a:rPr lang="zh-CN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．单片机写数据</a:t>
            </a: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dirty="0" smtClean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        </a:t>
            </a:r>
            <a:r>
              <a:rPr lang="zh-CN" altLang="zh-CN" sz="2400" b="1" dirty="0" smtClean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单片机</a:t>
            </a:r>
            <a:r>
              <a:rPr lang="zh-CN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写（从器件输入）操作时，在</a:t>
            </a:r>
            <a:r>
              <a:rPr lang="en-US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 </a:t>
            </a:r>
            <a:r>
              <a:rPr lang="en-US" altLang="zh-CN" sz="2400" b="1" dirty="0" smtClean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     </a:t>
            </a:r>
            <a:r>
              <a:rPr lang="zh-CN" altLang="zh-CN" sz="2400" b="1" dirty="0" smtClean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有效</a:t>
            </a:r>
            <a:r>
              <a:rPr lang="zh-CN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的情况下，在</a:t>
            </a:r>
            <a:r>
              <a:rPr lang="en-US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SCK</a:t>
            </a:r>
            <a:r>
              <a:rPr lang="zh-CN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的下降沿，单片机将数据放在</a:t>
            </a:r>
            <a:r>
              <a:rPr lang="en-US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MOSI</a:t>
            </a:r>
            <a:r>
              <a:rPr lang="zh-CN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线上，从器件经过延时后采样</a:t>
            </a:r>
            <a:r>
              <a:rPr lang="en-US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MOSI</a:t>
            </a:r>
            <a:r>
              <a:rPr lang="zh-CN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线，并将相应的数据位移入，然后在</a:t>
            </a:r>
            <a:r>
              <a:rPr lang="en-US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SCK</a:t>
            </a:r>
            <a:r>
              <a:rPr lang="zh-CN" altLang="zh-CN" sz="2400" b="1" dirty="0">
                <a:solidFill>
                  <a:srgbClr val="333399"/>
                </a:solidFill>
                <a:latin typeface="Times New Roman"/>
                <a:ea typeface="宋体"/>
                <a:cs typeface="Times New Roman"/>
              </a:rPr>
              <a:t>被置为高电平时形成的上升沿将数据锁存，完成数据写入从器件的过程。</a:t>
            </a:r>
          </a:p>
          <a:p>
            <a:pPr lvl="0" algn="l">
              <a:lnSpc>
                <a:spcPct val="150000"/>
              </a:lnSpc>
            </a:pPr>
            <a:endParaRPr lang="zh-CN" altLang="zh-CN" sz="2400" b="1" dirty="0">
              <a:solidFill>
                <a:srgbClr val="333399"/>
              </a:solidFill>
              <a:latin typeface="Times New Roman"/>
              <a:ea typeface="宋体"/>
              <a:cs typeface="Times New Roman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252506"/>
              </p:ext>
            </p:extLst>
          </p:nvPr>
        </p:nvGraphicFramePr>
        <p:xfrm>
          <a:off x="5667666" y="1305149"/>
          <a:ext cx="436562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815" r:id="rId4" imgW="203112" imgH="190417" progId="Equation.DSMT4">
                  <p:embed/>
                </p:oleObj>
              </mc:Choice>
              <mc:Fallback>
                <p:oleObj r:id="rId4" imgW="203112" imgH="190417" progId="Equation.DSMT4">
                  <p:embed/>
                  <p:pic>
                    <p:nvPicPr>
                      <p:cNvPr id="0" name="对象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7666" y="1305149"/>
                        <a:ext cx="436562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2748445"/>
              </p:ext>
            </p:extLst>
          </p:nvPr>
        </p:nvGraphicFramePr>
        <p:xfrm>
          <a:off x="5667666" y="4190016"/>
          <a:ext cx="436562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816" r:id="rId6" imgW="203112" imgH="190417" progId="Equation.DSMT4">
                  <p:embed/>
                </p:oleObj>
              </mc:Choice>
              <mc:Fallback>
                <p:oleObj r:id="rId6" imgW="203112" imgH="190417" progId="Equation.DSMT4">
                  <p:embed/>
                  <p:pic>
                    <p:nvPicPr>
                      <p:cNvPr id="0" name="对象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7666" y="4190016"/>
                        <a:ext cx="436562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022841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32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48274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50" dirty="0" smtClean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        </a:t>
            </a:r>
            <a:r>
              <a:rPr lang="en-US" altLang="zh-CN" sz="2400" b="1" kern="1050" dirty="0" smtClean="0">
                <a:solidFill>
                  <a:srgbClr val="9900CC"/>
                </a:solidFill>
                <a:latin typeface="Arial"/>
                <a:ea typeface="黑体"/>
                <a:cs typeface="Times New Roman"/>
              </a:rPr>
              <a:t>15.2.3  </a:t>
            </a:r>
            <a:r>
              <a:rPr lang="zh-CN" altLang="zh-CN" sz="2400" b="1" kern="1050" dirty="0">
                <a:solidFill>
                  <a:srgbClr val="9900CC"/>
                </a:solidFill>
                <a:latin typeface="Arial"/>
                <a:ea typeface="黑体"/>
                <a:cs typeface="Times New Roman"/>
              </a:rPr>
              <a:t>应用举例</a:t>
            </a: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Arial"/>
                <a:ea typeface="黑体"/>
                <a:cs typeface="Arial"/>
              </a:rPr>
              <a:t>        </a:t>
            </a:r>
            <a:r>
              <a:rPr lang="zh-CN" altLang="zh-CN" sz="2400" b="1" kern="0" dirty="0" smtClean="0">
                <a:solidFill>
                  <a:schemeClr val="accent2"/>
                </a:solidFill>
                <a:latin typeface="Arial"/>
                <a:ea typeface="黑体"/>
                <a:cs typeface="Arial"/>
              </a:rPr>
              <a:t>【</a:t>
            </a:r>
            <a:r>
              <a:rPr lang="zh-CN" altLang="zh-CN" sz="2400" b="1" kern="0" dirty="0">
                <a:solidFill>
                  <a:schemeClr val="accent2"/>
                </a:solidFill>
                <a:latin typeface="Arial"/>
                <a:ea typeface="黑体"/>
                <a:cs typeface="Arial"/>
              </a:rPr>
              <a:t>例</a:t>
            </a:r>
            <a:r>
              <a:rPr lang="en-US" altLang="zh-CN" sz="2400" b="1" kern="0" dirty="0">
                <a:solidFill>
                  <a:schemeClr val="accent2"/>
                </a:solidFill>
                <a:latin typeface="Arial"/>
                <a:ea typeface="黑体"/>
              </a:rPr>
              <a:t>15-1</a:t>
            </a:r>
            <a:r>
              <a:rPr lang="zh-CN" altLang="zh-CN" sz="2400" b="1" kern="0" dirty="0">
                <a:solidFill>
                  <a:schemeClr val="accent2"/>
                </a:solidFill>
                <a:latin typeface="Arial"/>
                <a:ea typeface="黑体"/>
                <a:cs typeface="Arial"/>
              </a:rPr>
              <a:t>】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Arial"/>
              </a:rPr>
              <a:t> 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单片机与具有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SPI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总线接口的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E</a:t>
            </a:r>
            <a:r>
              <a:rPr lang="en-US" altLang="zh-CN" sz="2400" b="1" kern="0" baseline="30000" dirty="0">
                <a:solidFill>
                  <a:schemeClr val="accent2"/>
                </a:solidFill>
                <a:latin typeface="Times New Roman"/>
                <a:ea typeface="宋体"/>
              </a:rPr>
              <a:t>2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PROM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器件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X25F008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的接口如图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15-13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所示。试根据图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15-13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所示的时序图，编写单片机读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/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写子程序。</a:t>
            </a:r>
            <a:endParaRPr lang="zh-CN" altLang="zh-CN" sz="2400" b="1" kern="1000" dirty="0">
              <a:solidFill>
                <a:schemeClr val="accent2"/>
              </a:solidFill>
              <a:effectLst/>
              <a:latin typeface="Times New Roman"/>
              <a:ea typeface="宋体"/>
            </a:endParaRPr>
          </a:p>
        </p:txBody>
      </p:sp>
      <p:pic>
        <p:nvPicPr>
          <p:cNvPr id="290818" name="Picture 2" descr="15t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822" y="3037694"/>
            <a:ext cx="4626355" cy="2699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3249273" y="5936019"/>
            <a:ext cx="2980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15-13  </a:t>
            </a:r>
            <a:r>
              <a:rPr lang="zh-CN" altLang="en-US" dirty="0"/>
              <a:t>例</a:t>
            </a:r>
            <a:r>
              <a:rPr lang="en-US" altLang="zh-CN" dirty="0"/>
              <a:t>15-1</a:t>
            </a:r>
            <a:r>
              <a:rPr lang="zh-CN" altLang="en-US" dirty="0"/>
              <a:t>接口电路图</a:t>
            </a:r>
          </a:p>
        </p:txBody>
      </p:sp>
    </p:spTree>
    <p:extLst>
      <p:ext uri="{BB962C8B-B14F-4D97-AF65-F5344CB8AC3E}">
        <p14:creationId xmlns:p14="http://schemas.microsoft.com/office/powerpoint/2010/main" val="111887653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33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60294"/>
            <a:ext cx="9144000" cy="2913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Aft>
                <a:spcPts val="40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定义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单片机引脚如下：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MOSI   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EQU   P1.0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SCK    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EQU   P1.1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SS      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EQU   P1.2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MISO   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EQU   P1.3 </a:t>
            </a:r>
            <a:endParaRPr lang="zh-CN" altLang="zh-CN" sz="2400" b="1" kern="1000" dirty="0">
              <a:solidFill>
                <a:schemeClr val="accent2"/>
              </a:solidFill>
              <a:effectLst/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938269214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34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85930"/>
            <a:ext cx="9144000" cy="5314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单片机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读子程序：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algn="l">
              <a:lnSpc>
                <a:spcPct val="150000"/>
              </a:lnSpc>
              <a:spcAft>
                <a:spcPts val="40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出口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参数：读取字节在累加器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A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中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SPIRD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：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	SETB  SCK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	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    CLR   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SS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	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    MOV  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R1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，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#8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RLOOP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： 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	CLR   SCK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	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   NOP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	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   NOP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	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   MOV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	  C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，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MISO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	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   RLC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	  A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	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   SETB  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SCK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	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   DJNZ  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R1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，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RLOOP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	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   RET </a:t>
            </a:r>
            <a:endParaRPr lang="zh-CN" altLang="zh-CN" sz="2400" b="1" kern="1000" dirty="0">
              <a:solidFill>
                <a:schemeClr val="accent2"/>
              </a:solidFill>
              <a:effectLst/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836044023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35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701839"/>
            <a:ext cx="9144000" cy="5314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单片机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写子程序：</a:t>
            </a:r>
            <a:endParaRPr lang="zh-CN" altLang="zh-CN" sz="2400" b="1" kern="100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algn="l">
              <a:lnSpc>
                <a:spcPct val="150000"/>
              </a:lnSpc>
              <a:spcAft>
                <a:spcPts val="400"/>
              </a:spcAft>
            </a:pP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入口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参数：发送字节在累加器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A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中</a:t>
            </a: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SPIWR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：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	SETB  SCK</a:t>
            </a:r>
            <a:endParaRPr lang="zh-CN" altLang="zh-CN" sz="2400" b="1" kern="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	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	CLR   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SS</a:t>
            </a:r>
            <a:endParaRPr lang="zh-CN" altLang="zh-CN" sz="2400" b="1" kern="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	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	MOV  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R1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，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#8</a:t>
            </a:r>
            <a:endParaRPr lang="zh-CN" altLang="zh-CN" sz="2400" b="1" kern="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WLOOP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：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	CLR   SCK</a:t>
            </a:r>
            <a:endParaRPr lang="zh-CN" altLang="zh-CN" sz="2400" b="1" kern="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	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	NOP</a:t>
            </a:r>
            <a:endParaRPr lang="zh-CN" altLang="zh-CN" sz="2400" b="1" kern="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	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	NOP</a:t>
            </a:r>
            <a:endParaRPr lang="zh-CN" altLang="zh-CN" sz="2400" b="1" kern="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	 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	RLC   A</a:t>
            </a:r>
            <a:endParaRPr lang="zh-CN" altLang="zh-CN" sz="2400" b="1" kern="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	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	MOV  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MOSI 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，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C</a:t>
            </a:r>
            <a:endParaRPr lang="zh-CN" altLang="zh-CN" sz="2400" b="1" kern="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	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	SETB  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SCK</a:t>
            </a:r>
            <a:endParaRPr lang="zh-CN" altLang="zh-CN" sz="2400" b="1" kern="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	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	DJNZ  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R1</a:t>
            </a:r>
            <a:r>
              <a:rPr lang="zh-CN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，</a:t>
            </a: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WLOOP</a:t>
            </a:r>
            <a:endParaRPr lang="zh-CN" altLang="zh-CN" sz="2400" b="1" kern="0" dirty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kern="0" dirty="0">
                <a:solidFill>
                  <a:schemeClr val="accent2"/>
                </a:solidFill>
                <a:latin typeface="Times New Roman"/>
                <a:ea typeface="宋体"/>
              </a:rPr>
              <a:t>        	</a:t>
            </a:r>
            <a:r>
              <a:rPr lang="en-US" altLang="zh-CN" sz="2400" b="1" kern="0" dirty="0" smtClean="0">
                <a:solidFill>
                  <a:schemeClr val="accent2"/>
                </a:solidFill>
                <a:latin typeface="Times New Roman"/>
                <a:ea typeface="宋体"/>
              </a:rPr>
              <a:t>	RET </a:t>
            </a:r>
            <a:endParaRPr lang="zh-CN" altLang="zh-CN" sz="2400" b="1" kern="0" dirty="0">
              <a:solidFill>
                <a:schemeClr val="accent2"/>
              </a:solidFill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251555315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015">
  <a:themeElements>
    <a:clrScheme name="01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15">
      <a:majorFont>
        <a:latin typeface="Arial"/>
        <a:ea typeface="宋体"/>
        <a:cs typeface=""/>
      </a:majorFont>
      <a:minorFont>
        <a:latin typeface="Arial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01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015">
  <a:themeElements>
    <a:clrScheme name="01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15">
      <a:majorFont>
        <a:latin typeface="Arial"/>
        <a:ea typeface="宋体"/>
        <a:cs typeface=""/>
      </a:majorFont>
      <a:minorFont>
        <a:latin typeface="Arial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01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015</Template>
  <TotalTime>10783</TotalTime>
  <Words>2946</Words>
  <Application>Microsoft Office PowerPoint</Application>
  <PresentationFormat>全屏显示(4:3)</PresentationFormat>
  <Paragraphs>186</Paragraphs>
  <Slides>35</Slides>
  <Notes>2</Notes>
  <HiddenSlides>0</HiddenSlides>
  <MMClips>0</MMClips>
  <ScaleCrop>false</ScaleCrop>
  <HeadingPairs>
    <vt:vector size="6" baseType="variant">
      <vt:variant>
        <vt:lpstr>主题</vt:lpstr>
      </vt:variant>
      <vt:variant>
        <vt:i4>3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39" baseType="lpstr">
      <vt:lpstr>1_015</vt:lpstr>
      <vt:lpstr>自定义设计方案</vt:lpstr>
      <vt:lpstr>2_015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 15.1  I2C总线接口及其扩展  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单片微机原理及应用课件</dc:title>
  <dc:subject>第15章 51系列单片机的串行扩展技术</dc:subject>
  <dc:creator>某同学</dc:creator>
  <cp:keywords>chxu</cp:keywords>
  <dc:description/>
  <cp:lastModifiedBy>某同学</cp:lastModifiedBy>
  <cp:revision>229</cp:revision>
  <dcterms:created xsi:type="dcterms:W3CDTF">2003-02-28T01:05:04Z</dcterms:created>
  <dcterms:modified xsi:type="dcterms:W3CDTF">2017-11-27T01:02:11Z</dcterms:modified>
</cp:coreProperties>
</file>