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77" r:id="rId1"/>
    <p:sldMasterId id="2147483665" r:id="rId2"/>
    <p:sldMasterId id="2147483690" r:id="rId3"/>
  </p:sldMasterIdLst>
  <p:notesMasterIdLst>
    <p:notesMasterId r:id="rId35"/>
  </p:notesMasterIdLst>
  <p:sldIdLst>
    <p:sldId id="427" r:id="rId4"/>
    <p:sldId id="428" r:id="rId5"/>
    <p:sldId id="429" r:id="rId6"/>
    <p:sldId id="558" r:id="rId7"/>
    <p:sldId id="430" r:id="rId8"/>
    <p:sldId id="559" r:id="rId9"/>
    <p:sldId id="560" r:id="rId10"/>
    <p:sldId id="561" r:id="rId11"/>
    <p:sldId id="562" r:id="rId12"/>
    <p:sldId id="563" r:id="rId13"/>
    <p:sldId id="564" r:id="rId14"/>
    <p:sldId id="569" r:id="rId15"/>
    <p:sldId id="565" r:id="rId16"/>
    <p:sldId id="566" r:id="rId17"/>
    <p:sldId id="567" r:id="rId18"/>
    <p:sldId id="568" r:id="rId19"/>
    <p:sldId id="570" r:id="rId20"/>
    <p:sldId id="571" r:id="rId21"/>
    <p:sldId id="572" r:id="rId22"/>
    <p:sldId id="573" r:id="rId23"/>
    <p:sldId id="574" r:id="rId24"/>
    <p:sldId id="575" r:id="rId25"/>
    <p:sldId id="576" r:id="rId26"/>
    <p:sldId id="577" r:id="rId27"/>
    <p:sldId id="578" r:id="rId28"/>
    <p:sldId id="579" r:id="rId29"/>
    <p:sldId id="580" r:id="rId30"/>
    <p:sldId id="581" r:id="rId31"/>
    <p:sldId id="582" r:id="rId32"/>
    <p:sldId id="583" r:id="rId33"/>
    <p:sldId id="584" r:id="rId34"/>
  </p:sldIdLst>
  <p:sldSz cx="9144000" cy="6858000" type="screen4x3"/>
  <p:notesSz cx="6858000" cy="9144000"/>
  <p:defaultTextStyle>
    <a:defPPr>
      <a:defRPr lang="zh-CN"/>
    </a:defPPr>
    <a:lvl1pPr algn="ctr" rtl="0" fontAlgn="base">
      <a:spcBef>
        <a:spcPct val="0"/>
      </a:spcBef>
      <a:spcAft>
        <a:spcPct val="0"/>
      </a:spcAft>
      <a:defRPr kern="1200">
        <a:solidFill>
          <a:schemeClr val="tx1"/>
        </a:solidFill>
        <a:latin typeface="Arial" charset="0"/>
        <a:ea typeface="宋体" pitchFamily="2" charset="-122"/>
        <a:cs typeface="+mn-cs"/>
      </a:defRPr>
    </a:lvl1pPr>
    <a:lvl2pPr marL="457200" algn="ctr" rtl="0" fontAlgn="base">
      <a:spcBef>
        <a:spcPct val="0"/>
      </a:spcBef>
      <a:spcAft>
        <a:spcPct val="0"/>
      </a:spcAft>
      <a:defRPr kern="1200">
        <a:solidFill>
          <a:schemeClr val="tx1"/>
        </a:solidFill>
        <a:latin typeface="Arial" charset="0"/>
        <a:ea typeface="宋体" pitchFamily="2" charset="-122"/>
        <a:cs typeface="+mn-cs"/>
      </a:defRPr>
    </a:lvl2pPr>
    <a:lvl3pPr marL="914400" algn="ctr" rtl="0" fontAlgn="base">
      <a:spcBef>
        <a:spcPct val="0"/>
      </a:spcBef>
      <a:spcAft>
        <a:spcPct val="0"/>
      </a:spcAft>
      <a:defRPr kern="1200">
        <a:solidFill>
          <a:schemeClr val="tx1"/>
        </a:solidFill>
        <a:latin typeface="Arial" charset="0"/>
        <a:ea typeface="宋体" pitchFamily="2" charset="-122"/>
        <a:cs typeface="+mn-cs"/>
      </a:defRPr>
    </a:lvl3pPr>
    <a:lvl4pPr marL="1371600" algn="ctr" rtl="0" fontAlgn="base">
      <a:spcBef>
        <a:spcPct val="0"/>
      </a:spcBef>
      <a:spcAft>
        <a:spcPct val="0"/>
      </a:spcAft>
      <a:defRPr kern="1200">
        <a:solidFill>
          <a:schemeClr val="tx1"/>
        </a:solidFill>
        <a:latin typeface="Arial" charset="0"/>
        <a:ea typeface="宋体" pitchFamily="2" charset="-122"/>
        <a:cs typeface="+mn-cs"/>
      </a:defRPr>
    </a:lvl4pPr>
    <a:lvl5pPr marL="1828800" algn="ctr"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CC"/>
    <a:srgbClr val="0000FF"/>
    <a:srgbClr val="800000"/>
    <a:srgbClr val="CC3300"/>
    <a:srgbClr val="003300"/>
    <a:srgbClr val="3D41D1"/>
    <a:srgbClr val="3366FF"/>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73" autoAdjust="0"/>
    <p:restoredTop sz="94581" autoAdjust="0"/>
  </p:normalViewPr>
  <p:slideViewPr>
    <p:cSldViewPr snapToGrid="0">
      <p:cViewPr varScale="1">
        <p:scale>
          <a:sx n="64" d="100"/>
          <a:sy n="64" d="100"/>
        </p:scale>
        <p:origin x="-1300"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74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 Id="rId8" Type="http://schemas.openxmlformats.org/officeDocument/2006/relationships/slide" Target="slides/slide5.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endParaRPr lang="en-US" altLang="zh-CN"/>
          </a:p>
        </p:txBody>
      </p:sp>
      <p:sp>
        <p:nvSpPr>
          <p:cNvPr id="1741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zh-CN"/>
          </a:p>
        </p:txBody>
      </p:sp>
      <p:sp>
        <p:nvSpPr>
          <p:cNvPr id="1741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741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741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vl1pPr>
          </a:lstStyle>
          <a:p>
            <a:endParaRPr lang="en-US" altLang="zh-CN"/>
          </a:p>
        </p:txBody>
      </p:sp>
      <p:sp>
        <p:nvSpPr>
          <p:cNvPr id="1741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BC5CDA40-B155-4F68-BF56-EB2E860787E4}" type="slidenum">
              <a:rPr lang="en-US" altLang="zh-CN"/>
              <a:pPr/>
              <a:t>‹#›</a:t>
            </a:fld>
            <a:endParaRPr lang="en-US" altLang="zh-CN"/>
          </a:p>
        </p:txBody>
      </p:sp>
    </p:spTree>
    <p:extLst>
      <p:ext uri="{BB962C8B-B14F-4D97-AF65-F5344CB8AC3E}">
        <p14:creationId xmlns:p14="http://schemas.microsoft.com/office/powerpoint/2010/main" val="39511951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宋体" pitchFamily="2" charset="-122"/>
        <a:cs typeface="+mn-cs"/>
      </a:defRPr>
    </a:lvl1pPr>
    <a:lvl2pPr marL="457200" algn="l" rtl="0" fontAlgn="base">
      <a:spcBef>
        <a:spcPct val="30000"/>
      </a:spcBef>
      <a:spcAft>
        <a:spcPct val="0"/>
      </a:spcAft>
      <a:defRPr sz="1200" kern="1200">
        <a:solidFill>
          <a:schemeClr val="tx1"/>
        </a:solidFill>
        <a:latin typeface="Arial" charset="0"/>
        <a:ea typeface="宋体" pitchFamily="2" charset="-122"/>
        <a:cs typeface="+mn-cs"/>
      </a:defRPr>
    </a:lvl2pPr>
    <a:lvl3pPr marL="914400" algn="l" rtl="0" fontAlgn="base">
      <a:spcBef>
        <a:spcPct val="30000"/>
      </a:spcBef>
      <a:spcAft>
        <a:spcPct val="0"/>
      </a:spcAft>
      <a:defRPr sz="1200" kern="1200">
        <a:solidFill>
          <a:schemeClr val="tx1"/>
        </a:solidFill>
        <a:latin typeface="Arial" charset="0"/>
        <a:ea typeface="宋体" pitchFamily="2" charset="-122"/>
        <a:cs typeface="+mn-cs"/>
      </a:defRPr>
    </a:lvl3pPr>
    <a:lvl4pPr marL="1371600" algn="l" rtl="0" fontAlgn="base">
      <a:spcBef>
        <a:spcPct val="30000"/>
      </a:spcBef>
      <a:spcAft>
        <a:spcPct val="0"/>
      </a:spcAft>
      <a:defRPr sz="1200" kern="1200">
        <a:solidFill>
          <a:schemeClr val="tx1"/>
        </a:solidFill>
        <a:latin typeface="Arial" charset="0"/>
        <a:ea typeface="宋体" pitchFamily="2" charset="-122"/>
        <a:cs typeface="+mn-cs"/>
      </a:defRPr>
    </a:lvl4pPr>
    <a:lvl5pPr marL="1828800" algn="l" rtl="0" fontAlgn="base">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30</a:t>
            </a:fld>
            <a:endParaRPr lang="en-US" altLang="zh-CN"/>
          </a:p>
        </p:txBody>
      </p:sp>
    </p:spTree>
    <p:extLst>
      <p:ext uri="{BB962C8B-B14F-4D97-AF65-F5344CB8AC3E}">
        <p14:creationId xmlns:p14="http://schemas.microsoft.com/office/powerpoint/2010/main" val="161516694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6.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7.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8.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9.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0.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1.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2.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3.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4.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type="title" preserve="1">
  <p:cSld name="标题幻灯片">
    <p:spTree>
      <p:nvGrpSpPr>
        <p:cNvPr id="1" name=""/>
        <p:cNvGrpSpPr/>
        <p:nvPr/>
      </p:nvGrpSpPr>
      <p:grpSpPr>
        <a:xfrm>
          <a:off x="0" y="0"/>
          <a:ext cx="0" cy="0"/>
          <a:chOff x="0" y="0"/>
          <a:chExt cx="0" cy="0"/>
        </a:xfrm>
      </p:grpSpPr>
      <p:sp>
        <p:nvSpPr>
          <p:cNvPr id="49154" name="Rectangle 2"/>
          <p:cNvSpPr>
            <a:spLocks noGrp="1" noChangeArrowheads="1"/>
          </p:cNvSpPr>
          <p:nvPr>
            <p:ph type="subTitle" idx="1"/>
          </p:nvPr>
        </p:nvSpPr>
        <p:spPr>
          <a:xfrm>
            <a:off x="1371600" y="2924175"/>
            <a:ext cx="6400800" cy="1225550"/>
          </a:xfrm>
        </p:spPr>
        <p:txBody>
          <a:bodyPr/>
          <a:lstStyle>
            <a:lvl1pPr marL="0" indent="0" algn="ctr">
              <a:buFontTx/>
              <a:buNone/>
              <a:defRPr/>
            </a:lvl1pPr>
          </a:lstStyle>
          <a:p>
            <a:pPr lvl="0"/>
            <a:r>
              <a:rPr lang="zh-CN" altLang="en-US" noProof="0" smtClean="0"/>
              <a:t>请使用艺术字做标题</a:t>
            </a:r>
          </a:p>
        </p:txBody>
      </p:sp>
      <p:sp>
        <p:nvSpPr>
          <p:cNvPr id="49155" name="Rectangle 3"/>
          <p:cNvSpPr>
            <a:spLocks noGrp="1" noChangeArrowheads="1"/>
          </p:cNvSpPr>
          <p:nvPr>
            <p:ph type="ctrTitle"/>
          </p:nvPr>
        </p:nvSpPr>
        <p:spPr>
          <a:xfrm>
            <a:off x="684213" y="549275"/>
            <a:ext cx="5903912" cy="431800"/>
          </a:xfrm>
          <a:prstGeom prst="rect">
            <a:avLst/>
          </a:prstGeom>
        </p:spPr>
        <p:txBody>
          <a:bodyPr/>
          <a:lstStyle>
            <a:lvl1pPr>
              <a:defRPr sz="2800">
                <a:solidFill>
                  <a:srgbClr val="9900CC"/>
                </a:solidFill>
              </a:defRPr>
            </a:lvl1pPr>
          </a:lstStyle>
          <a:p>
            <a:pPr lvl="0"/>
            <a:endParaRPr lang="zh-CN" altLang="en-US" noProof="0" dirty="0" smtClean="0"/>
          </a:p>
        </p:txBody>
      </p:sp>
      <p:sp>
        <p:nvSpPr>
          <p:cNvPr id="4" name="Rectangle 11"/>
          <p:cNvSpPr>
            <a:spLocks noGrp="1" noChangeArrowheads="1"/>
          </p:cNvSpPr>
          <p:nvPr>
            <p:ph type="sldNum" sz="quarter" idx="4"/>
          </p:nvPr>
        </p:nvSpPr>
        <p:spPr bwMode="auto">
          <a:xfrm>
            <a:off x="8478094" y="6505149"/>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fld id="{285DE477-4510-47CB-952F-D84D2091B927}" type="slidenum">
              <a:rPr lang="en-US" altLang="zh-CN" smtClean="0"/>
              <a:pPr/>
              <a:t>‹#›</a:t>
            </a:fld>
            <a:endParaRPr lang="en-US" altLang="zh-CN" dirty="0"/>
          </a:p>
        </p:txBody>
      </p:sp>
    </p:spTree>
    <p:extLst>
      <p:ext uri="{BB962C8B-B14F-4D97-AF65-F5344CB8AC3E}">
        <p14:creationId xmlns:p14="http://schemas.microsoft.com/office/powerpoint/2010/main" val="3938862870"/>
      </p:ext>
    </p:extLst>
  </p:cSld>
  <p:clrMapOvr>
    <a:masterClrMapping/>
  </p:clrMapOvr>
  <p:transition>
    <p:random/>
    <p:sndAc>
      <p:stSnd>
        <p:snd r:embed="rId1"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nodePh="1">
                                  <p:stCondLst>
                                    <p:cond delay="0"/>
                                  </p:stCondLst>
                                  <p:endCondLst>
                                    <p:cond evt="begin" delay="0">
                                      <p:tn val="5"/>
                                    </p:cond>
                                  </p:endCondLst>
                                  <p:iterate type="lt">
                                    <p:tmPct val="5000"/>
                                  </p:iterate>
                                  <p:childTnLst>
                                    <p:set>
                                      <p:cBhvr>
                                        <p:cTn id="6" dur="1" fill="hold">
                                          <p:stCondLst>
                                            <p:cond delay="0"/>
                                          </p:stCondLst>
                                        </p:cTn>
                                        <p:tgtEl>
                                          <p:spTgt spid="49155"/>
                                        </p:tgtEl>
                                        <p:attrNameLst>
                                          <p:attrName>style.visibility</p:attrName>
                                        </p:attrNameLst>
                                      </p:cBhvr>
                                      <p:to>
                                        <p:strVal val="visible"/>
                                      </p:to>
                                    </p:set>
                                    <p:anim calcmode="lin" valueType="num">
                                      <p:cBhvr>
                                        <p:cTn id="7" dur="1000" fill="hold"/>
                                        <p:tgtEl>
                                          <p:spTgt spid="49155"/>
                                        </p:tgtEl>
                                        <p:attrNameLst>
                                          <p:attrName>ppt_w</p:attrName>
                                        </p:attrNameLst>
                                      </p:cBhvr>
                                      <p:tavLst>
                                        <p:tav tm="0">
                                          <p:val>
                                            <p:fltVal val="0"/>
                                          </p:val>
                                        </p:tav>
                                        <p:tav tm="100000">
                                          <p:val>
                                            <p:strVal val="#ppt_w"/>
                                          </p:val>
                                        </p:tav>
                                      </p:tavLst>
                                    </p:anim>
                                    <p:anim calcmode="lin" valueType="num">
                                      <p:cBhvr>
                                        <p:cTn id="8" dur="1000" fill="hold"/>
                                        <p:tgtEl>
                                          <p:spTgt spid="49155"/>
                                        </p:tgtEl>
                                        <p:attrNameLst>
                                          <p:attrName>ppt_h</p:attrName>
                                        </p:attrNameLst>
                                      </p:cBhvr>
                                      <p:tavLst>
                                        <p:tav tm="0">
                                          <p:val>
                                            <p:fltVal val="0"/>
                                          </p:val>
                                        </p:tav>
                                        <p:tav tm="100000">
                                          <p:val>
                                            <p:strVal val="#ppt_h"/>
                                          </p:val>
                                        </p:tav>
                                      </p:tavLst>
                                    </p:anim>
                                    <p:anim calcmode="lin" valueType="num">
                                      <p:cBhvr>
                                        <p:cTn id="9" dur="1000" fill="hold"/>
                                        <p:tgtEl>
                                          <p:spTgt spid="49155"/>
                                        </p:tgtEl>
                                        <p:attrNameLst>
                                          <p:attrName>style.rotation</p:attrName>
                                        </p:attrNameLst>
                                      </p:cBhvr>
                                      <p:tavLst>
                                        <p:tav tm="0">
                                          <p:val>
                                            <p:fltVal val="90"/>
                                          </p:val>
                                        </p:tav>
                                        <p:tav tm="100000">
                                          <p:val>
                                            <p:fltVal val="0"/>
                                          </p:val>
                                        </p:tav>
                                      </p:tavLst>
                                    </p:anim>
                                    <p:animEffect transition="in" filter="fade">
                                      <p:cBhvr>
                                        <p:cTn id="10" dur="1000"/>
                                        <p:tgtEl>
                                          <p:spTgt spid="49155"/>
                                        </p:tgtEl>
                                      </p:cBhvr>
                                    </p:animEffect>
                                  </p:childTnLst>
                                </p:cTn>
                              </p:par>
                              <p:par>
                                <p:cTn id="11" presetID="56" presetClass="entr" presetSubtype="0" fill="hold" grpId="1" nodeType="withEffect" nodePh="1">
                                  <p:stCondLst>
                                    <p:cond delay="0"/>
                                  </p:stCondLst>
                                  <p:endCondLst>
                                    <p:cond evt="begin" delay="0">
                                      <p:tn val="11"/>
                                    </p:cond>
                                  </p:endCondLst>
                                  <p:iterate type="lt">
                                    <p:tmPct val="10000"/>
                                  </p:iterate>
                                  <p:childTnLst>
                                    <p:set>
                                      <p:cBhvr>
                                        <p:cTn id="12" dur="1" fill="hold">
                                          <p:stCondLst>
                                            <p:cond delay="0"/>
                                          </p:stCondLst>
                                        </p:cTn>
                                        <p:tgtEl>
                                          <p:spTgt spid="49155"/>
                                        </p:tgtEl>
                                        <p:attrNameLst>
                                          <p:attrName>style.visibility</p:attrName>
                                        </p:attrNameLst>
                                      </p:cBhvr>
                                      <p:to>
                                        <p:strVal val="visible"/>
                                      </p:to>
                                    </p:set>
                                    <p:anim by="(-#ppt_w*2)" calcmode="lin" valueType="num">
                                      <p:cBhvr rctx="PPT">
                                        <p:cTn id="13" dur="500" autoRev="1" fill="hold">
                                          <p:stCondLst>
                                            <p:cond delay="0"/>
                                          </p:stCondLst>
                                        </p:cTn>
                                        <p:tgtEl>
                                          <p:spTgt spid="49155"/>
                                        </p:tgtEl>
                                        <p:attrNameLst>
                                          <p:attrName>ppt_w</p:attrName>
                                        </p:attrNameLst>
                                      </p:cBhvr>
                                    </p:anim>
                                    <p:anim by="(#ppt_w*0.50)" calcmode="lin" valueType="num">
                                      <p:cBhvr>
                                        <p:cTn id="14" dur="500" decel="50000" autoRev="1" fill="hold">
                                          <p:stCondLst>
                                            <p:cond delay="0"/>
                                          </p:stCondLst>
                                        </p:cTn>
                                        <p:tgtEl>
                                          <p:spTgt spid="49155"/>
                                        </p:tgtEl>
                                        <p:attrNameLst>
                                          <p:attrName>ppt_x</p:attrName>
                                        </p:attrNameLst>
                                      </p:cBhvr>
                                    </p:anim>
                                    <p:anim from="(-#ppt_h/2)" to="(#ppt_y)" calcmode="lin" valueType="num">
                                      <p:cBhvr>
                                        <p:cTn id="15" dur="1000" fill="hold">
                                          <p:stCondLst>
                                            <p:cond delay="0"/>
                                          </p:stCondLst>
                                        </p:cTn>
                                        <p:tgtEl>
                                          <p:spTgt spid="49155"/>
                                        </p:tgtEl>
                                        <p:attrNameLst>
                                          <p:attrName>ppt_y</p:attrName>
                                        </p:attrNameLst>
                                      </p:cBhvr>
                                    </p:anim>
                                    <p:animRot by="21600000">
                                      <p:cBhvr>
                                        <p:cTn id="16" dur="1000" fill="hold">
                                          <p:stCondLst>
                                            <p:cond delay="0"/>
                                          </p:stCondLst>
                                        </p:cTn>
                                        <p:tgtEl>
                                          <p:spTgt spid="491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5" grpId="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5588950" y="10043"/>
            <a:ext cx="3559325" cy="504825"/>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68313" y="981075"/>
            <a:ext cx="8229600" cy="490697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339F8885-04C0-4B35-9FC3-BE13BADB3149}" type="slidenum">
              <a:rPr lang="en-US" altLang="zh-CN" smtClean="0"/>
              <a:pPr/>
              <a:t>‹#›</a:t>
            </a:fld>
            <a:endParaRPr lang="en-US" altLang="zh-CN" dirty="0"/>
          </a:p>
        </p:txBody>
      </p:sp>
    </p:spTree>
    <p:extLst>
      <p:ext uri="{BB962C8B-B14F-4D97-AF65-F5344CB8AC3E}">
        <p14:creationId xmlns:p14="http://schemas.microsoft.com/office/powerpoint/2010/main" val="313952869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灯片编号占位符 3"/>
          <p:cNvSpPr>
            <a:spLocks noGrp="1"/>
          </p:cNvSpPr>
          <p:nvPr>
            <p:ph type="sldNum" sz="quarter" idx="10"/>
          </p:nvPr>
        </p:nvSpPr>
        <p:spPr/>
        <p:txBody>
          <a:bodyPr/>
          <a:lstStyle>
            <a:lvl1pPr>
              <a:defRPr/>
            </a:lvl1pPr>
          </a:lstStyle>
          <a:p>
            <a:fld id="{773EDFD0-2DF5-4831-86EC-3FD2BAB22381}" type="slidenum">
              <a:rPr lang="en-US" altLang="zh-CN" smtClean="0"/>
              <a:pPr/>
              <a:t>‹#›</a:t>
            </a:fld>
            <a:endParaRPr lang="en-US" altLang="zh-CN" dirty="0"/>
          </a:p>
        </p:txBody>
      </p:sp>
    </p:spTree>
    <p:extLst>
      <p:ext uri="{BB962C8B-B14F-4D97-AF65-F5344CB8AC3E}">
        <p14:creationId xmlns:p14="http://schemas.microsoft.com/office/powerpoint/2010/main" val="1150307320"/>
      </p:ext>
    </p:extLst>
  </p:cSld>
  <p:clrMapOvr>
    <a:masterClrMapping/>
  </p:clrMapOvr>
  <p:transition>
    <p:random/>
    <p:sndAc>
      <p:stSnd>
        <p:snd r:embed="rId1" name="camera.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5588950" y="10043"/>
            <a:ext cx="3559325" cy="504825"/>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9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灯片编号占位符 4"/>
          <p:cNvSpPr>
            <a:spLocks noGrp="1"/>
          </p:cNvSpPr>
          <p:nvPr>
            <p:ph type="sldNum" sz="quarter" idx="10"/>
          </p:nvPr>
        </p:nvSpPr>
        <p:spPr/>
        <p:txBody>
          <a:bodyPr/>
          <a:lstStyle>
            <a:lvl1pPr>
              <a:defRPr/>
            </a:lvl1pPr>
          </a:lstStyle>
          <a:p>
            <a:fld id="{72CD4EF4-7429-4F05-A8E1-E4A0D75683F4}" type="slidenum">
              <a:rPr lang="en-US" altLang="zh-CN" smtClean="0"/>
              <a:pPr/>
              <a:t>‹#›</a:t>
            </a:fld>
            <a:endParaRPr lang="en-US" altLang="zh-CN" dirty="0"/>
          </a:p>
        </p:txBody>
      </p:sp>
    </p:spTree>
    <p:extLst>
      <p:ext uri="{BB962C8B-B14F-4D97-AF65-F5344CB8AC3E}">
        <p14:creationId xmlns:p14="http://schemas.microsoft.com/office/powerpoint/2010/main" val="2995350562"/>
      </p:ext>
    </p:extLst>
  </p:cSld>
  <p:clrMapOvr>
    <a:masterClrMapping/>
  </p:clrMapOvr>
  <p:transition>
    <p:random/>
    <p:sndAc>
      <p:stSnd>
        <p:snd r:embed="rId1" name="camera.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灯片编号占位符 6"/>
          <p:cNvSpPr>
            <a:spLocks noGrp="1"/>
          </p:cNvSpPr>
          <p:nvPr>
            <p:ph type="sldNum" sz="quarter" idx="10"/>
          </p:nvPr>
        </p:nvSpPr>
        <p:spPr/>
        <p:txBody>
          <a:bodyPr/>
          <a:lstStyle>
            <a:lvl1pPr>
              <a:defRPr/>
            </a:lvl1pPr>
          </a:lstStyle>
          <a:p>
            <a:fld id="{66B8A6BE-52C4-4578-BF1A-89921473D44A}" type="slidenum">
              <a:rPr lang="en-US" altLang="zh-CN" smtClean="0"/>
              <a:pPr/>
              <a:t>‹#›</a:t>
            </a:fld>
            <a:endParaRPr lang="en-US" altLang="zh-CN" dirty="0"/>
          </a:p>
        </p:txBody>
      </p:sp>
    </p:spTree>
    <p:extLst>
      <p:ext uri="{BB962C8B-B14F-4D97-AF65-F5344CB8AC3E}">
        <p14:creationId xmlns:p14="http://schemas.microsoft.com/office/powerpoint/2010/main" val="1598493711"/>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5588950" y="10043"/>
            <a:ext cx="3559325" cy="504825"/>
          </a:xfrm>
          <a:prstGeom prst="rect">
            <a:avLst/>
          </a:prstGeom>
        </p:spPr>
        <p:txBody>
          <a:bodyPr/>
          <a:lstStyle/>
          <a:p>
            <a:r>
              <a:rPr lang="zh-CN" altLang="en-US" smtClean="0"/>
              <a:t>单击此处编辑母版标题样式</a:t>
            </a:r>
            <a:endParaRPr lang="zh-CN" altLang="en-US"/>
          </a:p>
        </p:txBody>
      </p:sp>
      <p:sp>
        <p:nvSpPr>
          <p:cNvPr id="3" name="灯片编号占位符 2"/>
          <p:cNvSpPr>
            <a:spLocks noGrp="1"/>
          </p:cNvSpPr>
          <p:nvPr>
            <p:ph type="sldNum" sz="quarter" idx="10"/>
          </p:nvPr>
        </p:nvSpPr>
        <p:spPr/>
        <p:txBody>
          <a:bodyPr/>
          <a:lstStyle>
            <a:lvl1pPr>
              <a:defRPr/>
            </a:lvl1pPr>
          </a:lstStyle>
          <a:p>
            <a:fld id="{7A3AE47B-9566-4EFA-A822-89C1C6836D1B}" type="slidenum">
              <a:rPr lang="en-US" altLang="zh-CN" smtClean="0"/>
              <a:pPr/>
              <a:t>‹#›</a:t>
            </a:fld>
            <a:endParaRPr lang="en-US" altLang="zh-CN" dirty="0"/>
          </a:p>
        </p:txBody>
      </p:sp>
    </p:spTree>
    <p:extLst>
      <p:ext uri="{BB962C8B-B14F-4D97-AF65-F5344CB8AC3E}">
        <p14:creationId xmlns:p14="http://schemas.microsoft.com/office/powerpoint/2010/main" val="3670294442"/>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lvl1pPr>
              <a:defRPr/>
            </a:lvl1pPr>
          </a:lstStyle>
          <a:p>
            <a:fld id="{F297E343-76DE-4E4F-A447-E3B201C11D06}" type="slidenum">
              <a:rPr lang="en-US" altLang="zh-CN" smtClean="0"/>
              <a:pPr/>
              <a:t>‹#›</a:t>
            </a:fld>
            <a:endParaRPr lang="en-US" altLang="zh-CN" dirty="0"/>
          </a:p>
        </p:txBody>
      </p:sp>
    </p:spTree>
    <p:extLst>
      <p:ext uri="{BB962C8B-B14F-4D97-AF65-F5344CB8AC3E}">
        <p14:creationId xmlns:p14="http://schemas.microsoft.com/office/powerpoint/2010/main" val="210028077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A3817F64-4E0E-49E3-B845-83B48CFD4FA0}" type="slidenum">
              <a:rPr lang="en-US" altLang="zh-CN" smtClean="0"/>
              <a:pPr/>
              <a:t>‹#›</a:t>
            </a:fld>
            <a:endParaRPr lang="en-US" altLang="zh-CN" dirty="0"/>
          </a:p>
        </p:txBody>
      </p:sp>
    </p:spTree>
    <p:extLst>
      <p:ext uri="{BB962C8B-B14F-4D97-AF65-F5344CB8AC3E}">
        <p14:creationId xmlns:p14="http://schemas.microsoft.com/office/powerpoint/2010/main" val="282082193"/>
      </p:ext>
    </p:extLst>
  </p:cSld>
  <p:clrMapOvr>
    <a:masterClrMapping/>
  </p:clrMapOvr>
  <p:transition>
    <p:random/>
    <p:sndAc>
      <p:stSnd>
        <p:snd r:embed="rId1" name="camera.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C96AB524-C550-444A-B0A9-B0F19564F872}" type="slidenum">
              <a:rPr lang="en-US" altLang="zh-CN" smtClean="0"/>
              <a:pPr/>
              <a:t>‹#›</a:t>
            </a:fld>
            <a:endParaRPr lang="en-US" altLang="zh-CN" dirty="0"/>
          </a:p>
        </p:txBody>
      </p:sp>
    </p:spTree>
    <p:extLst>
      <p:ext uri="{BB962C8B-B14F-4D97-AF65-F5344CB8AC3E}">
        <p14:creationId xmlns:p14="http://schemas.microsoft.com/office/powerpoint/2010/main" val="2072418789"/>
      </p:ext>
    </p:extLst>
  </p:cSld>
  <p:clrMapOvr>
    <a:masterClrMapping/>
  </p:clrMapOvr>
  <p:transition>
    <p:random/>
    <p:sndAc>
      <p:stSnd>
        <p:snd r:embed="rId1" name="camera.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5588950" y="10043"/>
            <a:ext cx="3559325" cy="504825"/>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69C1AFC0-0FB3-4D71-A3B3-731130F901A2}" type="slidenum">
              <a:rPr lang="en-US" altLang="zh-CN" smtClean="0"/>
              <a:pPr/>
              <a:t>‹#›</a:t>
            </a:fld>
            <a:endParaRPr lang="en-US" altLang="zh-CN" dirty="0"/>
          </a:p>
        </p:txBody>
      </p:sp>
    </p:spTree>
    <p:extLst>
      <p:ext uri="{BB962C8B-B14F-4D97-AF65-F5344CB8AC3E}">
        <p14:creationId xmlns:p14="http://schemas.microsoft.com/office/powerpoint/2010/main" val="1341753641"/>
      </p:ext>
    </p:extLst>
  </p:cSld>
  <p:clrMapOvr>
    <a:masterClrMapping/>
  </p:clrMapOvr>
  <p:transition>
    <p:random/>
    <p:sndAc>
      <p:stSnd>
        <p:snd r:embed="rId1" name="camera.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905500"/>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8313" y="260350"/>
            <a:ext cx="6019800" cy="59055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5A93CD95-4BD3-4B60-B8A1-D4A0D895DC95}" type="slidenum">
              <a:rPr lang="en-US" altLang="zh-CN" smtClean="0"/>
              <a:pPr/>
              <a:t>‹#›</a:t>
            </a:fld>
            <a:endParaRPr lang="en-US" altLang="zh-CN" dirty="0"/>
          </a:p>
        </p:txBody>
      </p:sp>
    </p:spTree>
    <p:extLst>
      <p:ext uri="{BB962C8B-B14F-4D97-AF65-F5344CB8AC3E}">
        <p14:creationId xmlns:p14="http://schemas.microsoft.com/office/powerpoint/2010/main" val="128614790"/>
      </p:ext>
    </p:extLst>
  </p:cSld>
  <p:clrMapOvr>
    <a:masterClrMapping/>
  </p:clrMapOvr>
  <p:transition>
    <p:random/>
    <p:sndAc>
      <p:stSnd>
        <p:snd r:embed="rId1" name="camera.wav"/>
      </p:stSnd>
    </p:sndAc>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12236637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54001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3267746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779022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02408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42403094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37739194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8370602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14405261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3667768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104376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318963823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PhAnim="0" type="title" preserve="1">
  <p:cSld name="标题幻灯片">
    <p:spTree>
      <p:nvGrpSpPr>
        <p:cNvPr id="1" name=""/>
        <p:cNvGrpSpPr/>
        <p:nvPr/>
      </p:nvGrpSpPr>
      <p:grpSpPr>
        <a:xfrm>
          <a:off x="0" y="0"/>
          <a:ext cx="0" cy="0"/>
          <a:chOff x="0" y="0"/>
          <a:chExt cx="0" cy="0"/>
        </a:xfrm>
      </p:grpSpPr>
      <p:sp>
        <p:nvSpPr>
          <p:cNvPr id="49154" name="Rectangle 2"/>
          <p:cNvSpPr>
            <a:spLocks noGrp="1" noChangeArrowheads="1"/>
          </p:cNvSpPr>
          <p:nvPr>
            <p:ph type="subTitle" idx="1"/>
          </p:nvPr>
        </p:nvSpPr>
        <p:spPr>
          <a:xfrm>
            <a:off x="1371600" y="2924175"/>
            <a:ext cx="6400800" cy="1225550"/>
          </a:xfrm>
        </p:spPr>
        <p:txBody>
          <a:bodyPr/>
          <a:lstStyle>
            <a:lvl1pPr marL="0" indent="0" algn="ctr">
              <a:buFontTx/>
              <a:buNone/>
              <a:defRPr/>
            </a:lvl1pPr>
          </a:lstStyle>
          <a:p>
            <a:pPr lvl="0"/>
            <a:r>
              <a:rPr lang="zh-CN" altLang="en-US" noProof="0" smtClean="0"/>
              <a:t>请使用艺术字做标题</a:t>
            </a:r>
          </a:p>
        </p:txBody>
      </p:sp>
      <p:sp>
        <p:nvSpPr>
          <p:cNvPr id="49155" name="Rectangle 3"/>
          <p:cNvSpPr>
            <a:spLocks noGrp="1" noChangeArrowheads="1"/>
          </p:cNvSpPr>
          <p:nvPr>
            <p:ph type="ctrTitle"/>
          </p:nvPr>
        </p:nvSpPr>
        <p:spPr>
          <a:xfrm>
            <a:off x="684213" y="549275"/>
            <a:ext cx="5903912" cy="431800"/>
          </a:xfrm>
          <a:prstGeom prst="rect">
            <a:avLst/>
          </a:prstGeom>
        </p:spPr>
        <p:txBody>
          <a:bodyPr/>
          <a:lstStyle>
            <a:lvl1pPr>
              <a:defRPr sz="2800">
                <a:solidFill>
                  <a:srgbClr val="9900CC"/>
                </a:solidFill>
              </a:defRPr>
            </a:lvl1pPr>
          </a:lstStyle>
          <a:p>
            <a:pPr lvl="0"/>
            <a:endParaRPr lang="zh-CN" altLang="en-US" noProof="0" dirty="0" smtClean="0"/>
          </a:p>
        </p:txBody>
      </p:sp>
    </p:spTree>
    <p:extLst>
      <p:ext uri="{BB962C8B-B14F-4D97-AF65-F5344CB8AC3E}">
        <p14:creationId xmlns:p14="http://schemas.microsoft.com/office/powerpoint/2010/main" val="1283270590"/>
      </p:ext>
    </p:extLst>
  </p:cSld>
  <p:clrMapOvr>
    <a:masterClrMapping/>
  </p:clrMapOvr>
  <p:transition>
    <p:random/>
    <p:sndAc>
      <p:stSnd>
        <p:snd r:embed="rId1"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nodePh="1">
                                  <p:stCondLst>
                                    <p:cond delay="0"/>
                                  </p:stCondLst>
                                  <p:endCondLst>
                                    <p:cond evt="begin" delay="0">
                                      <p:tn val="5"/>
                                    </p:cond>
                                  </p:endCondLst>
                                  <p:iterate type="lt">
                                    <p:tmPct val="5000"/>
                                  </p:iterate>
                                  <p:childTnLst>
                                    <p:set>
                                      <p:cBhvr>
                                        <p:cTn id="6" dur="1" fill="hold">
                                          <p:stCondLst>
                                            <p:cond delay="0"/>
                                          </p:stCondLst>
                                        </p:cTn>
                                        <p:tgtEl>
                                          <p:spTgt spid="49155"/>
                                        </p:tgtEl>
                                        <p:attrNameLst>
                                          <p:attrName>style.visibility</p:attrName>
                                        </p:attrNameLst>
                                      </p:cBhvr>
                                      <p:to>
                                        <p:strVal val="visible"/>
                                      </p:to>
                                    </p:set>
                                    <p:anim calcmode="lin" valueType="num">
                                      <p:cBhvr>
                                        <p:cTn id="7" dur="1000" fill="hold"/>
                                        <p:tgtEl>
                                          <p:spTgt spid="49155"/>
                                        </p:tgtEl>
                                        <p:attrNameLst>
                                          <p:attrName>ppt_w</p:attrName>
                                        </p:attrNameLst>
                                      </p:cBhvr>
                                      <p:tavLst>
                                        <p:tav tm="0">
                                          <p:val>
                                            <p:fltVal val="0"/>
                                          </p:val>
                                        </p:tav>
                                        <p:tav tm="100000">
                                          <p:val>
                                            <p:strVal val="#ppt_w"/>
                                          </p:val>
                                        </p:tav>
                                      </p:tavLst>
                                    </p:anim>
                                    <p:anim calcmode="lin" valueType="num">
                                      <p:cBhvr>
                                        <p:cTn id="8" dur="1000" fill="hold"/>
                                        <p:tgtEl>
                                          <p:spTgt spid="49155"/>
                                        </p:tgtEl>
                                        <p:attrNameLst>
                                          <p:attrName>ppt_h</p:attrName>
                                        </p:attrNameLst>
                                      </p:cBhvr>
                                      <p:tavLst>
                                        <p:tav tm="0">
                                          <p:val>
                                            <p:fltVal val="0"/>
                                          </p:val>
                                        </p:tav>
                                        <p:tav tm="100000">
                                          <p:val>
                                            <p:strVal val="#ppt_h"/>
                                          </p:val>
                                        </p:tav>
                                      </p:tavLst>
                                    </p:anim>
                                    <p:anim calcmode="lin" valueType="num">
                                      <p:cBhvr>
                                        <p:cTn id="9" dur="1000" fill="hold"/>
                                        <p:tgtEl>
                                          <p:spTgt spid="49155"/>
                                        </p:tgtEl>
                                        <p:attrNameLst>
                                          <p:attrName>style.rotation</p:attrName>
                                        </p:attrNameLst>
                                      </p:cBhvr>
                                      <p:tavLst>
                                        <p:tav tm="0">
                                          <p:val>
                                            <p:fltVal val="90"/>
                                          </p:val>
                                        </p:tav>
                                        <p:tav tm="100000">
                                          <p:val>
                                            <p:fltVal val="0"/>
                                          </p:val>
                                        </p:tav>
                                      </p:tavLst>
                                    </p:anim>
                                    <p:animEffect transition="in" filter="fade">
                                      <p:cBhvr>
                                        <p:cTn id="10" dur="1000"/>
                                        <p:tgtEl>
                                          <p:spTgt spid="49155"/>
                                        </p:tgtEl>
                                      </p:cBhvr>
                                    </p:animEffect>
                                  </p:childTnLst>
                                </p:cTn>
                              </p:par>
                              <p:par>
                                <p:cTn id="11" presetID="56" presetClass="entr" presetSubtype="0" fill="hold" grpId="1" nodeType="withEffect" nodePh="1">
                                  <p:stCondLst>
                                    <p:cond delay="0"/>
                                  </p:stCondLst>
                                  <p:endCondLst>
                                    <p:cond evt="begin" delay="0">
                                      <p:tn val="11"/>
                                    </p:cond>
                                  </p:endCondLst>
                                  <p:iterate type="lt">
                                    <p:tmPct val="10000"/>
                                  </p:iterate>
                                  <p:childTnLst>
                                    <p:set>
                                      <p:cBhvr>
                                        <p:cTn id="12" dur="1" fill="hold">
                                          <p:stCondLst>
                                            <p:cond delay="0"/>
                                          </p:stCondLst>
                                        </p:cTn>
                                        <p:tgtEl>
                                          <p:spTgt spid="49155"/>
                                        </p:tgtEl>
                                        <p:attrNameLst>
                                          <p:attrName>style.visibility</p:attrName>
                                        </p:attrNameLst>
                                      </p:cBhvr>
                                      <p:to>
                                        <p:strVal val="visible"/>
                                      </p:to>
                                    </p:set>
                                    <p:anim by="(-#ppt_w*2)" calcmode="lin" valueType="num">
                                      <p:cBhvr rctx="PPT">
                                        <p:cTn id="13" dur="500" autoRev="1" fill="hold">
                                          <p:stCondLst>
                                            <p:cond delay="0"/>
                                          </p:stCondLst>
                                        </p:cTn>
                                        <p:tgtEl>
                                          <p:spTgt spid="49155"/>
                                        </p:tgtEl>
                                        <p:attrNameLst>
                                          <p:attrName>ppt_w</p:attrName>
                                        </p:attrNameLst>
                                      </p:cBhvr>
                                    </p:anim>
                                    <p:anim by="(#ppt_w*0.50)" calcmode="lin" valueType="num">
                                      <p:cBhvr>
                                        <p:cTn id="14" dur="500" decel="50000" autoRev="1" fill="hold">
                                          <p:stCondLst>
                                            <p:cond delay="0"/>
                                          </p:stCondLst>
                                        </p:cTn>
                                        <p:tgtEl>
                                          <p:spTgt spid="49155"/>
                                        </p:tgtEl>
                                        <p:attrNameLst>
                                          <p:attrName>ppt_x</p:attrName>
                                        </p:attrNameLst>
                                      </p:cBhvr>
                                    </p:anim>
                                    <p:anim from="(-#ppt_h/2)" to="(#ppt_y)" calcmode="lin" valueType="num">
                                      <p:cBhvr>
                                        <p:cTn id="15" dur="1000" fill="hold">
                                          <p:stCondLst>
                                            <p:cond delay="0"/>
                                          </p:stCondLst>
                                        </p:cTn>
                                        <p:tgtEl>
                                          <p:spTgt spid="49155"/>
                                        </p:tgtEl>
                                        <p:attrNameLst>
                                          <p:attrName>ppt_y</p:attrName>
                                        </p:attrNameLst>
                                      </p:cBhvr>
                                    </p:anim>
                                    <p:animRot by="21600000">
                                      <p:cBhvr>
                                        <p:cTn id="16" dur="1000" fill="hold">
                                          <p:stCondLst>
                                            <p:cond delay="0"/>
                                          </p:stCondLst>
                                        </p:cTn>
                                        <p:tgtEl>
                                          <p:spTgt spid="491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5" grpId="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5588950" y="10043"/>
            <a:ext cx="3559325" cy="504825"/>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68313" y="981075"/>
            <a:ext cx="8229600" cy="490697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205595674"/>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533541647"/>
      </p:ext>
    </p:extLst>
  </p:cSld>
  <p:clrMapOvr>
    <a:masterClrMapping/>
  </p:clrMapOvr>
  <p:transition>
    <p:random/>
    <p:sndAc>
      <p:stSnd>
        <p:snd r:embed="rId1" name="camera.wav"/>
      </p:stSnd>
    </p:sndAc>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5588950" y="10043"/>
            <a:ext cx="3559325" cy="504825"/>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内容占位符 3"/>
          <p:cNvSpPr>
            <a:spLocks noGrp="1"/>
          </p:cNvSpPr>
          <p:nvPr>
            <p:ph sz="half" idx="2"/>
          </p:nvPr>
        </p:nvSpPr>
        <p:spPr>
          <a:xfrm>
            <a:off x="4659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659010361"/>
      </p:ext>
    </p:extLst>
  </p:cSld>
  <p:clrMapOvr>
    <a:masterClrMapping/>
  </p:clrMapOvr>
  <p:transition>
    <p:random/>
    <p:sndAc>
      <p:stSnd>
        <p:snd r:embed="rId1" name="camera.wav"/>
      </p:stSnd>
    </p:sndAc>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88375049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5588950" y="10043"/>
            <a:ext cx="3559325" cy="504825"/>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679215994"/>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0948358"/>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3448017966"/>
      </p:ext>
    </p:extLst>
  </p:cSld>
  <p:clrMapOvr>
    <a:masterClrMapping/>
  </p:clrMapOvr>
  <p:transition>
    <p:random/>
    <p:sndAc>
      <p:stSnd>
        <p:snd r:embed="rId1" name="camera.wav"/>
      </p:stSnd>
    </p:sndAc>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860485958"/>
      </p:ext>
    </p:extLst>
  </p:cSld>
  <p:clrMapOvr>
    <a:masterClrMapping/>
  </p:clrMapOvr>
  <p:transition>
    <p:random/>
    <p:sndAc>
      <p:stSnd>
        <p:snd r:embed="rId1" name="camera.wav"/>
      </p:stSnd>
    </p:sndAc>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5588950" y="10043"/>
            <a:ext cx="3559325" cy="504825"/>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45088289"/>
      </p:ext>
    </p:extLst>
  </p:cSld>
  <p:clrMapOvr>
    <a:masterClrMapping/>
  </p:clrMapOvr>
  <p:transition>
    <p:random/>
    <p:sndAc>
      <p:stSnd>
        <p:snd r:embed="rId1" name="camera.wav"/>
      </p:stSnd>
    </p:sndAc>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905500"/>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8313" y="260350"/>
            <a:ext cx="6019800" cy="59055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852564520"/>
      </p:ext>
    </p:extLst>
  </p:cSld>
  <p:clrMapOvr>
    <a:masterClrMapping/>
  </p:clrMapOvr>
  <p:transition>
    <p:random/>
    <p:sndAc>
      <p:stSnd>
        <p:snd r:embed="rId1" name="camera.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18" Type="http://schemas.openxmlformats.org/officeDocument/2006/relationships/image" Target="../media/image4.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slide" Target="../slides/slide5.xml"/><Relationship Id="rId20"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19" Type="http://schemas.openxmlformats.org/officeDocument/2006/relationships/image" Target="../media/image5.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audio" Target="../media/audio1.wav"/><Relationship Id="rId18" Type="http://schemas.openxmlformats.org/officeDocument/2006/relationships/image" Target="../media/image6.pn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17" Type="http://schemas.openxmlformats.org/officeDocument/2006/relationships/image" Target="../media/image5.jpeg"/><Relationship Id="rId2" Type="http://schemas.openxmlformats.org/officeDocument/2006/relationships/slideLayout" Target="../slideLayouts/slideLayout25.xml"/><Relationship Id="rId16" Type="http://schemas.openxmlformats.org/officeDocument/2006/relationships/image" Target="../media/image4.png"/><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image" Target="../media/image2.jpeg"/><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body" idx="1"/>
          </p:nvPr>
        </p:nvSpPr>
        <p:spPr bwMode="auto">
          <a:xfrm>
            <a:off x="468313" y="981075"/>
            <a:ext cx="8229600"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p>
        </p:txBody>
      </p:sp>
      <p:pic>
        <p:nvPicPr>
          <p:cNvPr id="48134" name="Picture 6" descr="LINE036"/>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4275" y="533859"/>
            <a:ext cx="9255094" cy="45719"/>
          </a:xfrm>
          <a:prstGeom prst="rect">
            <a:avLst/>
          </a:prstGeom>
          <a:noFill/>
          <a:extLst>
            <a:ext uri="{909E8E84-426E-40DD-AFC4-6F175D3DCCD1}">
              <a14:hiddenFill xmlns:a14="http://schemas.microsoft.com/office/drawing/2010/main">
                <a:solidFill>
                  <a:srgbClr val="FFFFFF"/>
                </a:solidFill>
              </a14:hiddenFill>
            </a:ext>
          </a:extLst>
        </p:spPr>
      </p:pic>
      <p:pic>
        <p:nvPicPr>
          <p:cNvPr id="48135" name="Picture 7" descr="LINE03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75" y="6371394"/>
            <a:ext cx="9144000" cy="45719"/>
          </a:xfrm>
          <a:prstGeom prst="rect">
            <a:avLst/>
          </a:prstGeom>
          <a:noFill/>
          <a:extLst>
            <a:ext uri="{909E8E84-426E-40DD-AFC4-6F175D3DCCD1}">
              <a14:hiddenFill xmlns:a14="http://schemas.microsoft.com/office/drawing/2010/main">
                <a:solidFill>
                  <a:srgbClr val="FFFFFF"/>
                </a:solidFill>
              </a14:hiddenFill>
            </a:ext>
          </a:extLst>
        </p:spPr>
      </p:pic>
      <p:sp>
        <p:nvSpPr>
          <p:cNvPr id="48139" name="Rectangle 11"/>
          <p:cNvSpPr>
            <a:spLocks noGrp="1" noChangeArrowheads="1"/>
          </p:cNvSpPr>
          <p:nvPr>
            <p:ph type="sldNum" sz="quarter" idx="4"/>
          </p:nvPr>
        </p:nvSpPr>
        <p:spPr bwMode="auto">
          <a:xfrm>
            <a:off x="8478094" y="6505149"/>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fld id="{285DE477-4510-47CB-952F-D84D2091B927}" type="slidenum">
              <a:rPr lang="en-US" altLang="zh-CN" smtClean="0"/>
              <a:pPr/>
              <a:t>‹#›</a:t>
            </a:fld>
            <a:endParaRPr lang="en-US" altLang="zh-CN" dirty="0"/>
          </a:p>
        </p:txBody>
      </p:sp>
      <p:pic>
        <p:nvPicPr>
          <p:cNvPr id="11" name="Picture 8" descr="jing"/>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55931" y="70792"/>
            <a:ext cx="1511300" cy="417513"/>
          </a:xfrm>
          <a:prstGeom prst="rect">
            <a:avLst/>
          </a:prstGeom>
          <a:noFill/>
          <a:extLst>
            <a:ext uri="{909E8E84-426E-40DD-AFC4-6F175D3DCCD1}">
              <a14:hiddenFill xmlns:a14="http://schemas.microsoft.com/office/drawing/2010/main">
                <a:solidFill>
                  <a:srgbClr val="FFFFFF"/>
                </a:solidFill>
              </a14:hiddenFill>
            </a:ext>
          </a:extLst>
        </p:spPr>
      </p:pic>
      <p:sp>
        <p:nvSpPr>
          <p:cNvPr id="16" name="AutoShape 11">
            <a:hlinkClick r:id="rId16" action="ppaction://hlinksldjump" highlightClick="1"/>
          </p:cNvPr>
          <p:cNvSpPr>
            <a:spLocks noChangeArrowheads="1"/>
          </p:cNvSpPr>
          <p:nvPr userDrawn="1"/>
        </p:nvSpPr>
        <p:spPr bwMode="auto">
          <a:xfrm>
            <a:off x="6939795" y="6460613"/>
            <a:ext cx="431800" cy="360363"/>
          </a:xfrm>
          <a:prstGeom prst="actionButtonHome">
            <a:avLst/>
          </a:prstGeom>
          <a:solidFill>
            <a:srgbClr val="3399FF"/>
          </a:solidFill>
          <a:ln w="12700">
            <a:solidFill>
              <a:srgbClr val="99FF99"/>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7" name="AutoShape 12">
            <a:hlinkClick r:id="" action="ppaction://hlinkshowjump?jump=previousslide" highlightClick="1"/>
          </p:cNvPr>
          <p:cNvSpPr>
            <a:spLocks noChangeArrowheads="1"/>
          </p:cNvSpPr>
          <p:nvPr userDrawn="1"/>
        </p:nvSpPr>
        <p:spPr bwMode="auto">
          <a:xfrm>
            <a:off x="7371595" y="6460614"/>
            <a:ext cx="360363" cy="360363"/>
          </a:xfrm>
          <a:prstGeom prst="actionButtonBackPrevious">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8" name="AutoShape 13">
            <a:hlinkClick r:id="" action="ppaction://hlinkshowjump?jump=nextslide" highlightClick="1"/>
          </p:cNvPr>
          <p:cNvSpPr>
            <a:spLocks noChangeArrowheads="1"/>
          </p:cNvSpPr>
          <p:nvPr userDrawn="1"/>
        </p:nvSpPr>
        <p:spPr bwMode="auto">
          <a:xfrm>
            <a:off x="7735436" y="6463081"/>
            <a:ext cx="360363" cy="360363"/>
          </a:xfrm>
          <a:prstGeom prst="actionButtonForwardNext">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2" name="矩形 1"/>
          <p:cNvSpPr/>
          <p:nvPr userDrawn="1"/>
        </p:nvSpPr>
        <p:spPr>
          <a:xfrm>
            <a:off x="3073085" y="6477054"/>
            <a:ext cx="2741456" cy="369332"/>
          </a:xfrm>
          <a:prstGeom prst="rect">
            <a:avLst/>
          </a:prstGeom>
        </p:spPr>
        <p:txBody>
          <a:bodyPr wrap="none">
            <a:spAutoFit/>
          </a:bodyPr>
          <a:lstStyle/>
          <a:p>
            <a:pPr marL="0" marR="0" indent="0" algn="ctr" defTabSz="914400" rtl="0" eaLnBrk="1" fontAlgn="base" latinLnBrk="0" hangingPunct="1">
              <a:lnSpc>
                <a:spcPct val="100000"/>
              </a:lnSpc>
              <a:spcBef>
                <a:spcPct val="0"/>
              </a:spcBef>
              <a:spcAft>
                <a:spcPct val="0"/>
              </a:spcAft>
              <a:buClrTx/>
              <a:buSzTx/>
              <a:buFontTx/>
              <a:buNone/>
              <a:tabLst/>
              <a:defRPr/>
            </a:pPr>
            <a:r>
              <a:rPr lang="zh-CN" altLang="en-US" sz="1800" b="1" kern="1200" dirty="0" smtClean="0">
                <a:solidFill>
                  <a:srgbClr val="00B0F0"/>
                </a:solidFill>
                <a:latin typeface="Arial" charset="0"/>
                <a:ea typeface="隶书" pitchFamily="49" charset="-122"/>
                <a:cs typeface="+mn-cs"/>
              </a:rPr>
              <a:t>华东交通大学徐春辉制作</a:t>
            </a:r>
            <a:endParaRPr lang="en-US" altLang="zh-CN" sz="1800" b="1" kern="1200" dirty="0">
              <a:solidFill>
                <a:srgbClr val="CC3300"/>
              </a:solidFill>
              <a:latin typeface="Arial" charset="0"/>
              <a:ea typeface="隶书" pitchFamily="49" charset="-122"/>
              <a:cs typeface="+mn-cs"/>
            </a:endParaRPr>
          </a:p>
        </p:txBody>
      </p:sp>
      <p:pic>
        <p:nvPicPr>
          <p:cNvPr id="3" name="图片 2"/>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8129803" y="6460613"/>
            <a:ext cx="360362" cy="360362"/>
          </a:xfrm>
          <a:prstGeom prst="rect">
            <a:avLst/>
          </a:prstGeom>
          <a:solidFill>
            <a:srgbClr val="3399FF"/>
          </a:solidFill>
          <a:ln w="12700">
            <a:solidFill>
              <a:srgbClr val="99FF99"/>
            </a:solidFill>
            <a:miter lim="800000"/>
            <a:headEnd type="none" w="sm" len="sm"/>
            <a:tailEnd type="none" w="sm" len="sm"/>
          </a:ln>
          <a:effectLst/>
        </p:spPr>
      </p:pic>
      <p:pic>
        <p:nvPicPr>
          <p:cNvPr id="13" name="Picture 9" descr="Return">
            <a:hlinkClick r:id="" action="ppaction://hlinkshowjump?jump=lastslideviewed"/>
          </p:cNvPr>
          <p:cNvPicPr preferRelativeResize="0">
            <a:picLocks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8129803" y="6488971"/>
            <a:ext cx="323850" cy="323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458147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ransition>
    <p:random/>
    <p:sndAc>
      <p:stSnd>
        <p:snd r:embed="rId13" name="camera.wav"/>
      </p:stSnd>
    </p:sndAc>
  </p:transition>
  <p:timing>
    <p:tnLst>
      <p:par>
        <p:cTn id="1" dur="indefinite" restart="never" nodeType="tmRoot"/>
      </p:par>
    </p:tnLst>
  </p:timing>
  <p:hf hdr="0" ftr="0" dt="0"/>
  <p:txStyles>
    <p:title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p:titleStyle>
    <p:bodyStyle>
      <a:lvl1pPr marL="342900" indent="-342900" algn="just" rtl="0" fontAlgn="base">
        <a:spcBef>
          <a:spcPct val="20000"/>
        </a:spcBef>
        <a:spcAft>
          <a:spcPct val="0"/>
        </a:spcAft>
        <a:buBlip>
          <a:blip r:embed="rId19"/>
        </a:buBlip>
        <a:defRPr sz="3200" b="1">
          <a:solidFill>
            <a:schemeClr val="accent2"/>
          </a:solidFill>
          <a:latin typeface="+mn-lt"/>
          <a:ea typeface="+mn-ea"/>
          <a:cs typeface="+mn-cs"/>
        </a:defRPr>
      </a:lvl1pPr>
      <a:lvl2pPr marL="742950" indent="-285750" algn="just" rtl="0" fontAlgn="base">
        <a:spcBef>
          <a:spcPct val="20000"/>
        </a:spcBef>
        <a:spcAft>
          <a:spcPct val="0"/>
        </a:spcAft>
        <a:buBlip>
          <a:blip r:embed="rId20"/>
        </a:buBlip>
        <a:defRPr sz="2800" b="1">
          <a:solidFill>
            <a:schemeClr val="tx1"/>
          </a:solidFill>
          <a:latin typeface="+mn-lt"/>
          <a:ea typeface="+mj-ea"/>
        </a:defRPr>
      </a:lvl2pPr>
      <a:lvl3pPr marL="1143000" indent="-228600" algn="just" rtl="0" fontAlgn="base">
        <a:spcBef>
          <a:spcPct val="20000"/>
        </a:spcBef>
        <a:spcAft>
          <a:spcPct val="0"/>
        </a:spcAft>
        <a:buChar char="•"/>
        <a:defRPr sz="2400">
          <a:solidFill>
            <a:schemeClr val="tx1"/>
          </a:solidFill>
          <a:latin typeface="+mn-lt"/>
          <a:ea typeface="+mj-ea"/>
        </a:defRPr>
      </a:lvl3pPr>
      <a:lvl4pPr marL="1600200" indent="-228600" algn="just" rtl="0" fontAlgn="base">
        <a:spcBef>
          <a:spcPct val="20000"/>
        </a:spcBef>
        <a:spcAft>
          <a:spcPct val="0"/>
        </a:spcAft>
        <a:buChar char="–"/>
        <a:defRPr sz="2000">
          <a:solidFill>
            <a:schemeClr val="tx1"/>
          </a:solidFill>
          <a:latin typeface="+mn-lt"/>
          <a:ea typeface="+mj-ea"/>
        </a:defRPr>
      </a:lvl4pPr>
      <a:lvl5pPr marL="2057400" indent="-228600" algn="just" rtl="0" fontAlgn="base">
        <a:spcBef>
          <a:spcPct val="20000"/>
        </a:spcBef>
        <a:spcAft>
          <a:spcPct val="0"/>
        </a:spcAft>
        <a:buChar char="»"/>
        <a:defRPr sz="2000">
          <a:solidFill>
            <a:schemeClr val="tx1"/>
          </a:solidFill>
          <a:latin typeface="+mn-lt"/>
          <a:ea typeface="+mj-ea"/>
        </a:defRPr>
      </a:lvl5pPr>
      <a:lvl6pPr marL="2514600" indent="-228600" algn="just" rtl="0" fontAlgn="base">
        <a:spcBef>
          <a:spcPct val="20000"/>
        </a:spcBef>
        <a:spcAft>
          <a:spcPct val="0"/>
        </a:spcAft>
        <a:buChar char="»"/>
        <a:defRPr sz="2000">
          <a:solidFill>
            <a:schemeClr val="tx1"/>
          </a:solidFill>
          <a:latin typeface="+mn-lt"/>
          <a:ea typeface="+mj-ea"/>
        </a:defRPr>
      </a:lvl6pPr>
      <a:lvl7pPr marL="2971800" indent="-228600" algn="just" rtl="0" fontAlgn="base">
        <a:spcBef>
          <a:spcPct val="20000"/>
        </a:spcBef>
        <a:spcAft>
          <a:spcPct val="0"/>
        </a:spcAft>
        <a:buChar char="»"/>
        <a:defRPr sz="2000">
          <a:solidFill>
            <a:schemeClr val="tx1"/>
          </a:solidFill>
          <a:latin typeface="+mn-lt"/>
          <a:ea typeface="+mj-ea"/>
        </a:defRPr>
      </a:lvl7pPr>
      <a:lvl8pPr marL="3429000" indent="-228600" algn="just" rtl="0" fontAlgn="base">
        <a:spcBef>
          <a:spcPct val="20000"/>
        </a:spcBef>
        <a:spcAft>
          <a:spcPct val="0"/>
        </a:spcAft>
        <a:buChar char="»"/>
        <a:defRPr sz="2000">
          <a:solidFill>
            <a:schemeClr val="tx1"/>
          </a:solidFill>
          <a:latin typeface="+mn-lt"/>
          <a:ea typeface="+mj-ea"/>
        </a:defRPr>
      </a:lvl8pPr>
      <a:lvl9pPr marL="3886200" indent="-228600" algn="just" rtl="0" fontAlgn="base">
        <a:spcBef>
          <a:spcPct val="20000"/>
        </a:spcBef>
        <a:spcAft>
          <a:spcPct val="0"/>
        </a:spcAft>
        <a:buChar char="»"/>
        <a:defRPr sz="2000">
          <a:solidFill>
            <a:schemeClr val="tx1"/>
          </a:solidFill>
          <a:latin typeface="+mn-lt"/>
          <a:ea typeface="+mj-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46629B-367B-4413-B9F1-37AC74693CDA}" type="datetimeFigureOut">
              <a:rPr lang="zh-CN" altLang="en-US" smtClean="0"/>
              <a:t>2017/11/27</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1932154157"/>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8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body" idx="1"/>
          </p:nvPr>
        </p:nvSpPr>
        <p:spPr bwMode="auto">
          <a:xfrm>
            <a:off x="468313" y="981075"/>
            <a:ext cx="8229600"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p>
        </p:txBody>
      </p:sp>
      <p:pic>
        <p:nvPicPr>
          <p:cNvPr id="48134" name="Picture 6" descr="LINE036"/>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4275" y="533859"/>
            <a:ext cx="9255094" cy="45719"/>
          </a:xfrm>
          <a:prstGeom prst="rect">
            <a:avLst/>
          </a:prstGeom>
          <a:noFill/>
          <a:extLst>
            <a:ext uri="{909E8E84-426E-40DD-AFC4-6F175D3DCCD1}">
              <a14:hiddenFill xmlns:a14="http://schemas.microsoft.com/office/drawing/2010/main">
                <a:solidFill>
                  <a:srgbClr val="FFFFFF"/>
                </a:solidFill>
              </a14:hiddenFill>
            </a:ext>
          </a:extLst>
        </p:spPr>
      </p:pic>
      <p:pic>
        <p:nvPicPr>
          <p:cNvPr id="48135" name="Picture 7" descr="LINE03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75" y="6371394"/>
            <a:ext cx="9144000" cy="4571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jing"/>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55931" y="70792"/>
            <a:ext cx="1511300" cy="417513"/>
          </a:xfrm>
          <a:prstGeom prst="rect">
            <a:avLst/>
          </a:prstGeom>
          <a:noFill/>
          <a:extLst>
            <a:ext uri="{909E8E84-426E-40DD-AFC4-6F175D3DCCD1}">
              <a14:hiddenFill xmlns:a14="http://schemas.microsoft.com/office/drawing/2010/main">
                <a:solidFill>
                  <a:srgbClr val="FFFFFF"/>
                </a:solidFill>
              </a14:hiddenFill>
            </a:ext>
          </a:extLst>
        </p:spPr>
      </p:pic>
      <p:sp>
        <p:nvSpPr>
          <p:cNvPr id="18" name="AutoShape 13">
            <a:hlinkClick r:id="" action="ppaction://hlinkshowjump?jump=nextslide" highlightClick="1"/>
          </p:cNvPr>
          <p:cNvSpPr>
            <a:spLocks noChangeArrowheads="1"/>
          </p:cNvSpPr>
          <p:nvPr userDrawn="1"/>
        </p:nvSpPr>
        <p:spPr bwMode="auto">
          <a:xfrm>
            <a:off x="7899558" y="6463081"/>
            <a:ext cx="360363" cy="360363"/>
          </a:xfrm>
          <a:prstGeom prst="actionButtonForwardNext">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fontAlgn="auto">
              <a:spcBef>
                <a:spcPts val="0"/>
              </a:spcBef>
              <a:spcAft>
                <a:spcPts val="0"/>
              </a:spcAft>
              <a:defRPr/>
            </a:pPr>
            <a:endParaRPr lang="zh-CN" altLang="en-US" kern="0" smtClean="0">
              <a:solidFill>
                <a:sysClr val="windowText" lastClr="000000"/>
              </a:solidFill>
            </a:endParaRPr>
          </a:p>
        </p:txBody>
      </p:sp>
      <p:sp>
        <p:nvSpPr>
          <p:cNvPr id="2" name="矩形 1"/>
          <p:cNvSpPr/>
          <p:nvPr userDrawn="1"/>
        </p:nvSpPr>
        <p:spPr>
          <a:xfrm>
            <a:off x="3073085" y="6477054"/>
            <a:ext cx="2741456" cy="369332"/>
          </a:xfrm>
          <a:prstGeom prst="rect">
            <a:avLst/>
          </a:prstGeom>
        </p:spPr>
        <p:txBody>
          <a:bodyPr wrap="none">
            <a:spAutoFit/>
          </a:bodyPr>
          <a:lstStyle/>
          <a:p>
            <a:pPr>
              <a:defRPr/>
            </a:pPr>
            <a:r>
              <a:rPr lang="zh-CN" altLang="en-US" b="1" dirty="0" smtClean="0">
                <a:solidFill>
                  <a:srgbClr val="00B0F0"/>
                </a:solidFill>
                <a:ea typeface="隶书" pitchFamily="49" charset="-122"/>
              </a:rPr>
              <a:t>华东交通大学徐春辉制作</a:t>
            </a:r>
            <a:endParaRPr lang="en-US" altLang="zh-CN" b="1" dirty="0">
              <a:solidFill>
                <a:srgbClr val="CC3300"/>
              </a:solidFill>
              <a:ea typeface="隶书" pitchFamily="49" charset="-122"/>
            </a:endParaRPr>
          </a:p>
        </p:txBody>
      </p:sp>
      <p:pic>
        <p:nvPicPr>
          <p:cNvPr id="9" name="Picture 9" descr="Return">
            <a:hlinkClick r:id="" action="ppaction://hlinkshowjump?jump=lastslideviewed"/>
          </p:cNvPr>
          <p:cNvPicPr preferRelativeResize="0">
            <a:picLocks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8283367" y="6463081"/>
            <a:ext cx="346131" cy="361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5320970"/>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ransition>
    <p:random/>
    <p:sndAc>
      <p:stSnd>
        <p:snd r:embed="rId13" name="camera.wav"/>
      </p:stSnd>
    </p:sndAc>
  </p:transition>
  <p:timing>
    <p:tnLst>
      <p:par>
        <p:cTn id="1" dur="indefinite" restart="never" nodeType="tmRoot"/>
      </p:par>
    </p:tnLst>
  </p:timing>
  <p:hf hdr="0" ftr="0" dt="0"/>
  <p:txStyles>
    <p:title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p:titleStyle>
    <p:bodyStyle>
      <a:lvl1pPr marL="342900" indent="-342900" algn="just" rtl="0" fontAlgn="base">
        <a:spcBef>
          <a:spcPct val="20000"/>
        </a:spcBef>
        <a:spcAft>
          <a:spcPct val="0"/>
        </a:spcAft>
        <a:buBlip>
          <a:blip r:embed="rId17"/>
        </a:buBlip>
        <a:defRPr sz="3200" b="1">
          <a:solidFill>
            <a:schemeClr val="accent2"/>
          </a:solidFill>
          <a:latin typeface="+mn-lt"/>
          <a:ea typeface="+mn-ea"/>
          <a:cs typeface="+mn-cs"/>
        </a:defRPr>
      </a:lvl1pPr>
      <a:lvl2pPr marL="742950" indent="-285750" algn="just" rtl="0" fontAlgn="base">
        <a:spcBef>
          <a:spcPct val="20000"/>
        </a:spcBef>
        <a:spcAft>
          <a:spcPct val="0"/>
        </a:spcAft>
        <a:buBlip>
          <a:blip r:embed="rId18"/>
        </a:buBlip>
        <a:defRPr sz="2800" b="1">
          <a:solidFill>
            <a:schemeClr val="tx1"/>
          </a:solidFill>
          <a:latin typeface="+mn-lt"/>
          <a:ea typeface="+mj-ea"/>
        </a:defRPr>
      </a:lvl2pPr>
      <a:lvl3pPr marL="1143000" indent="-228600" algn="just" rtl="0" fontAlgn="base">
        <a:spcBef>
          <a:spcPct val="20000"/>
        </a:spcBef>
        <a:spcAft>
          <a:spcPct val="0"/>
        </a:spcAft>
        <a:buChar char="•"/>
        <a:defRPr sz="2400">
          <a:solidFill>
            <a:schemeClr val="tx1"/>
          </a:solidFill>
          <a:latin typeface="+mn-lt"/>
          <a:ea typeface="+mj-ea"/>
        </a:defRPr>
      </a:lvl3pPr>
      <a:lvl4pPr marL="1600200" indent="-228600" algn="just" rtl="0" fontAlgn="base">
        <a:spcBef>
          <a:spcPct val="20000"/>
        </a:spcBef>
        <a:spcAft>
          <a:spcPct val="0"/>
        </a:spcAft>
        <a:buChar char="–"/>
        <a:defRPr sz="2000">
          <a:solidFill>
            <a:schemeClr val="tx1"/>
          </a:solidFill>
          <a:latin typeface="+mn-lt"/>
          <a:ea typeface="+mj-ea"/>
        </a:defRPr>
      </a:lvl4pPr>
      <a:lvl5pPr marL="2057400" indent="-228600" algn="just" rtl="0" fontAlgn="base">
        <a:spcBef>
          <a:spcPct val="20000"/>
        </a:spcBef>
        <a:spcAft>
          <a:spcPct val="0"/>
        </a:spcAft>
        <a:buChar char="»"/>
        <a:defRPr sz="2000">
          <a:solidFill>
            <a:schemeClr val="tx1"/>
          </a:solidFill>
          <a:latin typeface="+mn-lt"/>
          <a:ea typeface="+mj-ea"/>
        </a:defRPr>
      </a:lvl5pPr>
      <a:lvl6pPr marL="2514600" indent="-228600" algn="just" rtl="0" fontAlgn="base">
        <a:spcBef>
          <a:spcPct val="20000"/>
        </a:spcBef>
        <a:spcAft>
          <a:spcPct val="0"/>
        </a:spcAft>
        <a:buChar char="»"/>
        <a:defRPr sz="2000">
          <a:solidFill>
            <a:schemeClr val="tx1"/>
          </a:solidFill>
          <a:latin typeface="+mn-lt"/>
          <a:ea typeface="+mj-ea"/>
        </a:defRPr>
      </a:lvl6pPr>
      <a:lvl7pPr marL="2971800" indent="-228600" algn="just" rtl="0" fontAlgn="base">
        <a:spcBef>
          <a:spcPct val="20000"/>
        </a:spcBef>
        <a:spcAft>
          <a:spcPct val="0"/>
        </a:spcAft>
        <a:buChar char="»"/>
        <a:defRPr sz="2000">
          <a:solidFill>
            <a:schemeClr val="tx1"/>
          </a:solidFill>
          <a:latin typeface="+mn-lt"/>
          <a:ea typeface="+mj-ea"/>
        </a:defRPr>
      </a:lvl7pPr>
      <a:lvl8pPr marL="3429000" indent="-228600" algn="just" rtl="0" fontAlgn="base">
        <a:spcBef>
          <a:spcPct val="20000"/>
        </a:spcBef>
        <a:spcAft>
          <a:spcPct val="0"/>
        </a:spcAft>
        <a:buChar char="»"/>
        <a:defRPr sz="2000">
          <a:solidFill>
            <a:schemeClr val="tx1"/>
          </a:solidFill>
          <a:latin typeface="+mn-lt"/>
          <a:ea typeface="+mj-ea"/>
        </a:defRPr>
      </a:lvl8pPr>
      <a:lvl9pPr marL="3886200" indent="-228600" algn="just" rtl="0" fontAlgn="base">
        <a:spcBef>
          <a:spcPct val="20000"/>
        </a:spcBef>
        <a:spcAft>
          <a:spcPct val="0"/>
        </a:spcAft>
        <a:buChar char="»"/>
        <a:defRPr sz="2000">
          <a:solidFill>
            <a:schemeClr val="tx1"/>
          </a:solidFill>
          <a:latin typeface="+mn-lt"/>
          <a:ea typeface="+mj-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9.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audio" Target="../media/audio1.wav"/><Relationship Id="rId1" Type="http://schemas.openxmlformats.org/officeDocument/2006/relationships/slideLayout" Target="../slideLayouts/slideLayout29.xml"/><Relationship Id="rId6" Type="http://schemas.openxmlformats.org/officeDocument/2006/relationships/slide" Target="slide20.xml"/><Relationship Id="rId5" Type="http://schemas.openxmlformats.org/officeDocument/2006/relationships/slide" Target="slide17.xml"/><Relationship Id="rId4" Type="http://schemas.openxmlformats.org/officeDocument/2006/relationships/slide" Target="slide11.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Rectangle 5"/>
          <p:cNvSpPr txBox="1">
            <a:spLocks noChangeArrowheads="1"/>
          </p:cNvSpPr>
          <p:nvPr/>
        </p:nvSpPr>
        <p:spPr bwMode="auto">
          <a:xfrm>
            <a:off x="468313" y="1819275"/>
            <a:ext cx="822960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a:lstStyle>
          <a:p>
            <a:pPr algn="ctr"/>
            <a:r>
              <a:rPr lang="en-US" altLang="zh-CN" sz="6600" dirty="0" smtClean="0">
                <a:ea typeface="隶书" pitchFamily="49" charset="-122"/>
              </a:rPr>
              <a:t/>
            </a:r>
            <a:br>
              <a:rPr lang="en-US" altLang="zh-CN" sz="6600" dirty="0" smtClean="0">
                <a:ea typeface="隶书" pitchFamily="49" charset="-122"/>
              </a:rPr>
            </a:br>
            <a:r>
              <a:rPr lang="zh-CN" altLang="en-US" sz="6600" dirty="0" smtClean="0">
                <a:ea typeface="隶书" pitchFamily="49" charset="-122"/>
              </a:rPr>
              <a:t>单片</a:t>
            </a:r>
            <a:r>
              <a:rPr lang="zh-CN" altLang="en-US" sz="6600" dirty="0" smtClean="0">
                <a:ea typeface="隶书" pitchFamily="49" charset="-122"/>
              </a:rPr>
              <a:t>微型计算机</a:t>
            </a:r>
            <a:endParaRPr lang="en-US" altLang="zh-CN" sz="6600" dirty="0" smtClean="0">
              <a:ea typeface="隶书" pitchFamily="49" charset="-122"/>
            </a:endParaRPr>
          </a:p>
          <a:p>
            <a:pPr algn="ctr"/>
            <a:r>
              <a:rPr lang="zh-CN" altLang="en-US" sz="6600" dirty="0" smtClean="0">
                <a:ea typeface="隶书" pitchFamily="49" charset="-122"/>
              </a:rPr>
              <a:t>原理及</a:t>
            </a:r>
            <a:r>
              <a:rPr lang="zh-CN" altLang="en-US" sz="6600" dirty="0" smtClean="0">
                <a:ea typeface="隶书" pitchFamily="49" charset="-122"/>
              </a:rPr>
              <a:t>应用</a:t>
            </a:r>
            <a:endParaRPr lang="zh-CN" altLang="en-US" sz="6600" dirty="0">
              <a:ea typeface="隶书" pitchFamily="49" charset="-122"/>
            </a:endParaRPr>
          </a:p>
        </p:txBody>
      </p:sp>
      <p:sp>
        <p:nvSpPr>
          <p:cNvPr id="4" name="TextBox 3"/>
          <p:cNvSpPr txBox="1"/>
          <p:nvPr/>
        </p:nvSpPr>
        <p:spPr>
          <a:xfrm>
            <a:off x="2743200" y="4232366"/>
            <a:ext cx="3744686" cy="830997"/>
          </a:xfrm>
          <a:prstGeom prst="rect">
            <a:avLst/>
          </a:prstGeom>
          <a:noFill/>
        </p:spPr>
        <p:txBody>
          <a:bodyPr wrap="square" rtlCol="0">
            <a:spAutoFit/>
          </a:bodyPr>
          <a:lstStyle/>
          <a:p>
            <a:r>
              <a:rPr lang="zh-CN" altLang="en-US" sz="2400" b="1" dirty="0" smtClean="0">
                <a:solidFill>
                  <a:srgbClr val="CC3300"/>
                </a:solidFill>
                <a:latin typeface="+mj-lt"/>
                <a:ea typeface="隶书" pitchFamily="49" charset="-122"/>
                <a:cs typeface="+mj-cs"/>
              </a:rPr>
              <a:t>电子工业出版社</a:t>
            </a:r>
            <a:endParaRPr lang="en-US" altLang="zh-CN" sz="2400" b="1" dirty="0">
              <a:solidFill>
                <a:srgbClr val="CC3300"/>
              </a:solidFill>
              <a:latin typeface="+mj-lt"/>
              <a:ea typeface="隶书" pitchFamily="49" charset="-122"/>
              <a:cs typeface="+mj-cs"/>
            </a:endParaRPr>
          </a:p>
          <a:p>
            <a:r>
              <a:rPr lang="en-US" altLang="zh-CN" sz="2400" b="1" dirty="0" smtClean="0">
                <a:solidFill>
                  <a:srgbClr val="CC3300"/>
                </a:solidFill>
                <a:latin typeface="+mj-lt"/>
                <a:ea typeface="隶书" pitchFamily="49" charset="-122"/>
                <a:cs typeface="+mj-cs"/>
              </a:rPr>
              <a:t>2017</a:t>
            </a:r>
            <a:r>
              <a:rPr lang="zh-CN" altLang="en-US" sz="2400" b="1" dirty="0" smtClean="0">
                <a:solidFill>
                  <a:srgbClr val="CC3300"/>
                </a:solidFill>
                <a:latin typeface="+mj-lt"/>
                <a:ea typeface="隶书" pitchFamily="49" charset="-122"/>
                <a:cs typeface="+mj-cs"/>
              </a:rPr>
              <a:t>年</a:t>
            </a:r>
            <a:r>
              <a:rPr lang="en-US" altLang="zh-CN" sz="2400" b="1" dirty="0" smtClean="0">
                <a:solidFill>
                  <a:srgbClr val="CC3300"/>
                </a:solidFill>
                <a:latin typeface="+mj-lt"/>
                <a:ea typeface="隶书" pitchFamily="49" charset="-122"/>
                <a:cs typeface="+mj-cs"/>
              </a:rPr>
              <a:t>8</a:t>
            </a:r>
            <a:r>
              <a:rPr lang="zh-CN" altLang="en-US" sz="2400" b="1" dirty="0" smtClean="0">
                <a:solidFill>
                  <a:srgbClr val="CC3300"/>
                </a:solidFill>
                <a:latin typeface="+mj-lt"/>
                <a:ea typeface="隶书" pitchFamily="49" charset="-122"/>
                <a:cs typeface="+mj-cs"/>
              </a:rPr>
              <a:t>月</a:t>
            </a:r>
            <a:endParaRPr lang="zh-CN" altLang="en-US" sz="2400" b="1" dirty="0">
              <a:solidFill>
                <a:srgbClr val="CC3300"/>
              </a:solidFill>
              <a:latin typeface="+mj-lt"/>
              <a:ea typeface="隶书" pitchFamily="49" charset="-122"/>
              <a:cs typeface="+mj-cs"/>
            </a:endParaRPr>
          </a:p>
        </p:txBody>
      </p:sp>
    </p:spTree>
    <p:extLst>
      <p:ext uri="{BB962C8B-B14F-4D97-AF65-F5344CB8AC3E}">
        <p14:creationId xmlns:p14="http://schemas.microsoft.com/office/powerpoint/2010/main" val="1569751674"/>
      </p:ext>
    </p:extLst>
  </p:cSld>
  <p:clrMapOvr>
    <a:masterClrMapping/>
  </p:clrMapOvr>
  <p:transition>
    <p:random/>
    <p:sndAc>
      <p:stSnd>
        <p:snd r:embed="rId2" name="camer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矩形 2"/>
          <p:cNvSpPr/>
          <p:nvPr/>
        </p:nvSpPr>
        <p:spPr>
          <a:xfrm>
            <a:off x="1301775" y="2190234"/>
            <a:ext cx="6362639" cy="1794722"/>
          </a:xfrm>
          <a:prstGeom prst="rect">
            <a:avLst/>
          </a:prstGeom>
        </p:spPr>
        <p:txBody>
          <a:bodyPr wrap="none">
            <a:spAutoFit/>
          </a:bodyPr>
          <a:lstStyle/>
          <a:p>
            <a:pPr>
              <a:lnSpc>
                <a:spcPct val="150000"/>
              </a:lnSpc>
            </a:pPr>
            <a:r>
              <a:rPr lang="zh-CN" altLang="en-US" sz="4000" b="1" dirty="0" smtClean="0">
                <a:solidFill>
                  <a:schemeClr val="accent2"/>
                </a:solidFill>
                <a:latin typeface="宋体" pitchFamily="2" charset="-122"/>
                <a:ea typeface="+mj-ea"/>
              </a:rPr>
              <a:t>第</a:t>
            </a:r>
            <a:r>
              <a:rPr lang="en-US" altLang="zh-CN" sz="4000" b="1" dirty="0" smtClean="0">
                <a:solidFill>
                  <a:schemeClr val="accent2"/>
                </a:solidFill>
                <a:latin typeface="宋体" pitchFamily="2" charset="-122"/>
                <a:ea typeface="+mj-ea"/>
              </a:rPr>
              <a:t>16</a:t>
            </a:r>
            <a:r>
              <a:rPr lang="zh-CN" altLang="en-US" sz="4000" b="1" dirty="0">
                <a:solidFill>
                  <a:schemeClr val="accent2"/>
                </a:solidFill>
                <a:latin typeface="宋体" pitchFamily="2" charset="-122"/>
                <a:ea typeface="+mj-ea"/>
              </a:rPr>
              <a:t>章  单片机应用系统</a:t>
            </a:r>
            <a:r>
              <a:rPr lang="zh-CN" altLang="en-US" sz="4000" b="1" dirty="0" smtClean="0">
                <a:solidFill>
                  <a:schemeClr val="accent2"/>
                </a:solidFill>
                <a:latin typeface="宋体" pitchFamily="2" charset="-122"/>
                <a:ea typeface="+mj-ea"/>
              </a:rPr>
              <a:t>的</a:t>
            </a:r>
            <a:endParaRPr lang="en-US" altLang="zh-CN" sz="4000" b="1" dirty="0" smtClean="0">
              <a:solidFill>
                <a:schemeClr val="accent2"/>
              </a:solidFill>
              <a:latin typeface="宋体" pitchFamily="2" charset="-122"/>
              <a:ea typeface="+mj-ea"/>
            </a:endParaRPr>
          </a:p>
          <a:p>
            <a:pPr>
              <a:lnSpc>
                <a:spcPct val="150000"/>
              </a:lnSpc>
            </a:pPr>
            <a:r>
              <a:rPr lang="zh-CN" altLang="en-US" sz="4000" b="1" dirty="0" smtClean="0">
                <a:solidFill>
                  <a:schemeClr val="accent2"/>
                </a:solidFill>
                <a:latin typeface="宋体" pitchFamily="2" charset="-122"/>
                <a:ea typeface="+mj-ea"/>
              </a:rPr>
              <a:t>设计</a:t>
            </a:r>
            <a:r>
              <a:rPr lang="zh-CN" altLang="en-US" sz="4000" b="1" dirty="0">
                <a:solidFill>
                  <a:schemeClr val="accent2"/>
                </a:solidFill>
                <a:latin typeface="宋体" pitchFamily="2" charset="-122"/>
                <a:ea typeface="+mj-ea"/>
              </a:rPr>
              <a:t>与调试</a:t>
            </a:r>
          </a:p>
        </p:txBody>
      </p:sp>
    </p:spTree>
    <p:extLst>
      <p:ext uri="{BB962C8B-B14F-4D97-AF65-F5344CB8AC3E}">
        <p14:creationId xmlns:p14="http://schemas.microsoft.com/office/powerpoint/2010/main" val="437182869"/>
      </p:ext>
    </p:extLst>
  </p:cSld>
  <p:clrMapOvr>
    <a:masterClrMapping/>
  </p:clrMapOvr>
  <p:transition>
    <p:random/>
    <p:sndAc>
      <p:stSnd>
        <p:snd r:embed="rId2" name="camera.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矩形 2"/>
          <p:cNvSpPr/>
          <p:nvPr/>
        </p:nvSpPr>
        <p:spPr>
          <a:xfrm>
            <a:off x="0" y="485845"/>
            <a:ext cx="9144000" cy="5170646"/>
          </a:xfrm>
          <a:prstGeom prst="rect">
            <a:avLst/>
          </a:prstGeom>
        </p:spPr>
        <p:txBody>
          <a:bodyPr wrap="square">
            <a:spAutoFit/>
          </a:bodyPr>
          <a:lstStyle/>
          <a:p>
            <a:pPr algn="l">
              <a:lnSpc>
                <a:spcPct val="150000"/>
              </a:lnSpc>
            </a:pPr>
            <a:r>
              <a:rPr lang="zh-CN" altLang="en-US" sz="2000" b="1" dirty="0" smtClean="0">
                <a:solidFill>
                  <a:srgbClr val="FF0000"/>
                </a:solidFill>
                <a:latin typeface="黑体" pitchFamily="2" charset="-122"/>
              </a:rPr>
              <a:t>    内容</a:t>
            </a:r>
            <a:r>
              <a:rPr lang="zh-CN" altLang="en-US" sz="2000" b="1" dirty="0">
                <a:solidFill>
                  <a:srgbClr val="FF0000"/>
                </a:solidFill>
                <a:latin typeface="黑体" pitchFamily="2" charset="-122"/>
              </a:rPr>
              <a:t>提要</a:t>
            </a:r>
          </a:p>
          <a:p>
            <a:pPr algn="l">
              <a:lnSpc>
                <a:spcPct val="150000"/>
              </a:lnSpc>
            </a:pPr>
            <a:r>
              <a:rPr lang="zh-CN" altLang="en-US" sz="2000" kern="1000" dirty="0" smtClean="0">
                <a:latin typeface="Times New Roman"/>
                <a:ea typeface="宋体"/>
                <a:cs typeface="Times New Roman"/>
              </a:rPr>
              <a:t>        本章</a:t>
            </a:r>
            <a:r>
              <a:rPr lang="zh-CN" altLang="en-US" sz="2000" kern="1000" dirty="0">
                <a:latin typeface="Times New Roman"/>
                <a:ea typeface="宋体"/>
                <a:cs typeface="Times New Roman"/>
              </a:rPr>
              <a:t>介绍单片机应用系统的设计与调试，主要内容包括：应用系统的设计步骤和方法，硬件设计，程序的总体框架设计及设计举例。此外，还将介绍目前常用的仿真开发工具及如何利用仿真开发工具对单片机应用系统进行开发调试。</a:t>
            </a:r>
            <a:r>
              <a:rPr lang="zh-CN" altLang="en-US" sz="2000" b="1" dirty="0" smtClean="0">
                <a:solidFill>
                  <a:srgbClr val="FF0000"/>
                </a:solidFill>
                <a:latin typeface="黑体" pitchFamily="2" charset="-122"/>
              </a:rPr>
              <a:t>            </a:t>
            </a:r>
            <a:endParaRPr lang="en-US" altLang="zh-CN" sz="2000" b="1" dirty="0" smtClean="0">
              <a:solidFill>
                <a:srgbClr val="FF0000"/>
              </a:solidFill>
              <a:latin typeface="黑体" pitchFamily="2" charset="-122"/>
            </a:endParaRPr>
          </a:p>
          <a:p>
            <a:pPr algn="l">
              <a:lnSpc>
                <a:spcPct val="150000"/>
              </a:lnSpc>
            </a:pPr>
            <a:r>
              <a:rPr lang="en-US" altLang="zh-CN" sz="2000" b="1" dirty="0">
                <a:solidFill>
                  <a:srgbClr val="FF0000"/>
                </a:solidFill>
                <a:latin typeface="黑体" pitchFamily="2" charset="-122"/>
              </a:rPr>
              <a:t> </a:t>
            </a:r>
            <a:r>
              <a:rPr lang="en-US" altLang="zh-CN" sz="2000" b="1" dirty="0" smtClean="0">
                <a:solidFill>
                  <a:srgbClr val="FF0000"/>
                </a:solidFill>
                <a:latin typeface="黑体" pitchFamily="2" charset="-122"/>
              </a:rPr>
              <a:t>   </a:t>
            </a:r>
            <a:r>
              <a:rPr lang="zh-CN" altLang="en-US" sz="2000" b="1" dirty="0" smtClean="0">
                <a:solidFill>
                  <a:srgbClr val="FF0000"/>
                </a:solidFill>
                <a:latin typeface="黑体" pitchFamily="2" charset="-122"/>
              </a:rPr>
              <a:t>学习</a:t>
            </a:r>
            <a:r>
              <a:rPr lang="zh-CN" altLang="en-US" sz="2000" b="1" dirty="0">
                <a:solidFill>
                  <a:srgbClr val="FF0000"/>
                </a:solidFill>
                <a:latin typeface="黑体" pitchFamily="2" charset="-122"/>
              </a:rPr>
              <a:t>要点</a:t>
            </a:r>
          </a:p>
          <a:p>
            <a:pPr algn="l">
              <a:lnSpc>
                <a:spcPct val="150000"/>
              </a:lnSpc>
            </a:pPr>
            <a:r>
              <a:rPr lang="en-US" altLang="zh-CN" sz="2000" dirty="0" smtClean="0"/>
              <a:t>      </a:t>
            </a:r>
            <a:r>
              <a:rPr lang="zh-CN" altLang="en-US" sz="2000" dirty="0" smtClean="0"/>
              <a:t>了解</a:t>
            </a:r>
            <a:r>
              <a:rPr lang="zh-CN" altLang="en-US" sz="2000" dirty="0"/>
              <a:t>单片机应用系统设计的基本要求。</a:t>
            </a:r>
          </a:p>
          <a:p>
            <a:pPr algn="l">
              <a:lnSpc>
                <a:spcPct val="150000"/>
              </a:lnSpc>
            </a:pPr>
            <a:r>
              <a:rPr lang="zh-CN" altLang="en-US" sz="2000" dirty="0"/>
              <a:t>  了解单片机应用系统的开发步骤。</a:t>
            </a:r>
          </a:p>
          <a:p>
            <a:pPr algn="l">
              <a:lnSpc>
                <a:spcPct val="150000"/>
              </a:lnSpc>
            </a:pPr>
            <a:r>
              <a:rPr lang="zh-CN" altLang="en-US" sz="2000" dirty="0"/>
              <a:t>  了解单片机应用系统的基本结构。</a:t>
            </a:r>
          </a:p>
          <a:p>
            <a:pPr algn="l">
              <a:lnSpc>
                <a:spcPct val="150000"/>
              </a:lnSpc>
            </a:pPr>
            <a:r>
              <a:rPr lang="zh-CN" altLang="en-US" sz="2000" dirty="0"/>
              <a:t>  了解单片机开发系统的类型。</a:t>
            </a:r>
          </a:p>
          <a:p>
            <a:pPr algn="l">
              <a:lnSpc>
                <a:spcPct val="150000"/>
              </a:lnSpc>
            </a:pPr>
            <a:r>
              <a:rPr lang="zh-CN" altLang="en-US" sz="2000" dirty="0"/>
              <a:t>  了解单片机应用系统电路设计和软件设计的要点。 </a:t>
            </a:r>
          </a:p>
          <a:p>
            <a:pPr algn="l">
              <a:lnSpc>
                <a:spcPct val="150000"/>
              </a:lnSpc>
            </a:pPr>
            <a:r>
              <a:rPr lang="zh-CN" altLang="en-US" sz="2000" dirty="0"/>
              <a:t>  了解工具软件</a:t>
            </a:r>
            <a:r>
              <a:rPr lang="en-US" altLang="zh-CN" sz="2000" dirty="0" err="1"/>
              <a:t>Keil</a:t>
            </a:r>
            <a:r>
              <a:rPr lang="en-US" altLang="zh-CN" sz="2000" dirty="0"/>
              <a:t> µVision</a:t>
            </a:r>
            <a:r>
              <a:rPr lang="zh-CN" altLang="en-US" sz="2000" dirty="0"/>
              <a:t>和</a:t>
            </a:r>
            <a:r>
              <a:rPr lang="en-US" altLang="zh-CN" sz="2000" dirty="0"/>
              <a:t>Proteus</a:t>
            </a:r>
            <a:r>
              <a:rPr lang="zh-CN" altLang="en-US" sz="2000" dirty="0"/>
              <a:t>在单片机应用系统开发中的应用。</a:t>
            </a:r>
          </a:p>
        </p:txBody>
      </p:sp>
    </p:spTree>
    <p:extLst>
      <p:ext uri="{BB962C8B-B14F-4D97-AF65-F5344CB8AC3E}">
        <p14:creationId xmlns:p14="http://schemas.microsoft.com/office/powerpoint/2010/main" val="3562561994"/>
      </p:ext>
    </p:extLst>
  </p:cSld>
  <p:clrMapOvr>
    <a:masterClrMapping/>
  </p:clrMapOvr>
  <p:transition>
    <p:random/>
    <p:sndAc>
      <p:stSnd>
        <p:snd r:embed="rId2" name="camera.wav"/>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3"/>
          <p:cNvSpPr>
            <a:spLocks noGrp="1" noChangeArrowheads="1"/>
          </p:cNvSpPr>
          <p:nvPr>
            <p:ph type="subTitle" idx="1"/>
          </p:nvPr>
        </p:nvSpPr>
        <p:spPr>
          <a:xfrm>
            <a:off x="0" y="596900"/>
            <a:ext cx="9144000" cy="6553200"/>
          </a:xfrm>
        </p:spPr>
        <p:txBody>
          <a:bodyPr/>
          <a:lstStyle/>
          <a:p>
            <a:pPr algn="l">
              <a:lnSpc>
                <a:spcPct val="150000"/>
              </a:lnSpc>
              <a:spcBef>
                <a:spcPts val="0"/>
              </a:spcBef>
            </a:pPr>
            <a:r>
              <a:rPr lang="zh-CN" altLang="en-US" dirty="0" smtClean="0"/>
              <a:t>        </a:t>
            </a:r>
            <a:r>
              <a:rPr lang="zh-CN" altLang="en-US" dirty="0" smtClean="0">
                <a:solidFill>
                  <a:srgbClr val="FF0000"/>
                </a:solidFill>
              </a:rPr>
              <a:t>单片机</a:t>
            </a:r>
            <a:r>
              <a:rPr lang="zh-CN" altLang="en-US" dirty="0">
                <a:solidFill>
                  <a:srgbClr val="FF0000"/>
                </a:solidFill>
              </a:rPr>
              <a:t>应用系统</a:t>
            </a:r>
            <a:r>
              <a:rPr lang="zh-CN" altLang="en-US" dirty="0"/>
              <a:t>是指以单片机为核心，配以一定的外围电路和软件，能实现用户所要求的测控功能的系统。单片机作为微型计算机的一个分支，其应用系统的设计方法和思想</a:t>
            </a:r>
            <a:r>
              <a:rPr lang="zh-CN" altLang="en-US" dirty="0">
                <a:solidFill>
                  <a:srgbClr val="0000FF"/>
                </a:solidFill>
              </a:rPr>
              <a:t>与一般的微型计算机应用系统的设计在许多方面是一致的</a:t>
            </a:r>
            <a:r>
              <a:rPr lang="zh-CN" altLang="en-US" dirty="0"/>
              <a:t>。但由于单片机应用系统通常作为一个大系统的最前端，设计时</a:t>
            </a:r>
            <a:r>
              <a:rPr lang="zh-CN" altLang="en-US" dirty="0">
                <a:solidFill>
                  <a:srgbClr val="0000FF"/>
                </a:solidFill>
              </a:rPr>
              <a:t>更应该注意应用现场的工程实际问题，使系统的可靠性能够满足用户的要求。</a:t>
            </a:r>
            <a:r>
              <a:rPr lang="zh-CN" altLang="en-US" dirty="0"/>
              <a:t>  </a:t>
            </a:r>
            <a:endParaRPr lang="zh-CN" altLang="en-US" b="1" dirty="0"/>
          </a:p>
          <a:p>
            <a:pPr>
              <a:lnSpc>
                <a:spcPct val="120000"/>
              </a:lnSpc>
            </a:pPr>
            <a:endParaRPr lang="en-US" altLang="zh-CN" sz="2800" b="1" dirty="0"/>
          </a:p>
        </p:txBody>
      </p:sp>
    </p:spTree>
    <p:extLst>
      <p:ext uri="{BB962C8B-B14F-4D97-AF65-F5344CB8AC3E}">
        <p14:creationId xmlns:p14="http://schemas.microsoft.com/office/powerpoint/2010/main" val="3196351436"/>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anim calcmode="lin" valueType="num">
                                      <p:cBhvr additive="base">
                                        <p:cTn id="7" dur="500" fill="hold"/>
                                        <p:tgtEl>
                                          <p:spTgt spid="307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07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矩形 2"/>
          <p:cNvSpPr/>
          <p:nvPr/>
        </p:nvSpPr>
        <p:spPr>
          <a:xfrm>
            <a:off x="1651000" y="1798409"/>
            <a:ext cx="8255000" cy="2308324"/>
          </a:xfrm>
          <a:prstGeom prst="rect">
            <a:avLst/>
          </a:prstGeom>
        </p:spPr>
        <p:txBody>
          <a:bodyPr wrap="square">
            <a:spAutoFit/>
          </a:bodyPr>
          <a:lstStyle/>
          <a:p>
            <a:pPr algn="l">
              <a:lnSpc>
                <a:spcPct val="150000"/>
              </a:lnSpc>
            </a:pPr>
            <a:r>
              <a:rPr lang="en-US" altLang="zh-CN" sz="2400" b="1" dirty="0" smtClean="0">
                <a:solidFill>
                  <a:schemeClr val="accent6"/>
                </a:solidFill>
                <a:hlinkClick r:id="rId3" action="ppaction://hlinksldjump"/>
              </a:rPr>
              <a:t>16.1  </a:t>
            </a:r>
            <a:r>
              <a:rPr lang="zh-CN" altLang="en-US" sz="2400" b="1" dirty="0">
                <a:solidFill>
                  <a:schemeClr val="accent6"/>
                </a:solidFill>
                <a:hlinkClick r:id="rId3" action="ppaction://hlinksldjump"/>
              </a:rPr>
              <a:t>单片机应用系统的设计过程	</a:t>
            </a:r>
            <a:endParaRPr lang="en-US" altLang="zh-CN" sz="2400" b="1" dirty="0">
              <a:solidFill>
                <a:schemeClr val="accent6"/>
              </a:solidFill>
            </a:endParaRPr>
          </a:p>
          <a:p>
            <a:pPr algn="l">
              <a:lnSpc>
                <a:spcPct val="150000"/>
              </a:lnSpc>
            </a:pPr>
            <a:r>
              <a:rPr lang="en-US" altLang="zh-CN" sz="2400" b="1" dirty="0" smtClean="0">
                <a:solidFill>
                  <a:schemeClr val="accent6"/>
                </a:solidFill>
                <a:hlinkClick r:id="rId4" action="ppaction://hlinksldjump"/>
              </a:rPr>
              <a:t>16.2  </a:t>
            </a:r>
            <a:r>
              <a:rPr lang="zh-CN" altLang="en-US" sz="2400" b="1" dirty="0">
                <a:solidFill>
                  <a:schemeClr val="accent6"/>
                </a:solidFill>
                <a:hlinkClick r:id="rId4" action="ppaction://hlinksldjump"/>
              </a:rPr>
              <a:t>单片机应用系统设计</a:t>
            </a:r>
            <a:endParaRPr lang="zh-CN" altLang="en-US" sz="2400" b="1" dirty="0">
              <a:solidFill>
                <a:schemeClr val="accent6"/>
              </a:solidFill>
            </a:endParaRPr>
          </a:p>
          <a:p>
            <a:pPr algn="l">
              <a:lnSpc>
                <a:spcPct val="150000"/>
              </a:lnSpc>
            </a:pPr>
            <a:r>
              <a:rPr lang="en-US" altLang="zh-CN" sz="2400" b="1" dirty="0" smtClean="0">
                <a:solidFill>
                  <a:schemeClr val="accent6"/>
                </a:solidFill>
                <a:hlinkClick r:id="rId5" action="ppaction://hlinksldjump"/>
              </a:rPr>
              <a:t>16.3  </a:t>
            </a:r>
            <a:r>
              <a:rPr lang="zh-CN" altLang="en-US" sz="2400" b="1" dirty="0">
                <a:solidFill>
                  <a:schemeClr val="accent6"/>
                </a:solidFill>
                <a:hlinkClick r:id="rId5" action="ppaction://hlinksldjump"/>
              </a:rPr>
              <a:t>单片机应用系统的仿真与调试</a:t>
            </a:r>
            <a:endParaRPr lang="zh-CN" altLang="en-US" sz="2400" b="1" dirty="0">
              <a:solidFill>
                <a:schemeClr val="accent6"/>
              </a:solidFill>
            </a:endParaRPr>
          </a:p>
          <a:p>
            <a:pPr algn="l">
              <a:lnSpc>
                <a:spcPct val="150000"/>
              </a:lnSpc>
            </a:pPr>
            <a:r>
              <a:rPr lang="en-US" altLang="zh-CN" sz="2400" b="1" dirty="0" smtClean="0">
                <a:solidFill>
                  <a:schemeClr val="accent6"/>
                </a:solidFill>
                <a:hlinkClick r:id="rId6" action="ppaction://hlinksldjump"/>
              </a:rPr>
              <a:t>16.4  </a:t>
            </a:r>
            <a:r>
              <a:rPr lang="zh-CN" altLang="en-US" sz="2400" b="1" dirty="0">
                <a:solidFill>
                  <a:schemeClr val="accent6"/>
                </a:solidFill>
                <a:hlinkClick r:id="rId6" action="ppaction://hlinksldjump"/>
              </a:rPr>
              <a:t>单片机应用系统设计</a:t>
            </a:r>
            <a:r>
              <a:rPr lang="zh-CN" altLang="en-US" sz="2400" b="1" dirty="0" smtClean="0">
                <a:solidFill>
                  <a:schemeClr val="accent6"/>
                </a:solidFill>
                <a:hlinkClick r:id="rId6" action="ppaction://hlinksldjump"/>
              </a:rPr>
              <a:t>举例</a:t>
            </a:r>
            <a:endParaRPr lang="en-US" altLang="zh-CN" sz="2400" b="1" dirty="0">
              <a:solidFill>
                <a:schemeClr val="accent6"/>
              </a:solidFill>
            </a:endParaRPr>
          </a:p>
        </p:txBody>
      </p:sp>
      <p:sp>
        <p:nvSpPr>
          <p:cNvPr id="4" name="矩形 3"/>
          <p:cNvSpPr/>
          <p:nvPr/>
        </p:nvSpPr>
        <p:spPr>
          <a:xfrm>
            <a:off x="3072935" y="845235"/>
            <a:ext cx="2983509" cy="738664"/>
          </a:xfrm>
          <a:prstGeom prst="rect">
            <a:avLst/>
          </a:prstGeom>
        </p:spPr>
        <p:txBody>
          <a:bodyPr wrap="none">
            <a:spAutoFit/>
          </a:bodyPr>
          <a:lstStyle/>
          <a:p>
            <a:pPr lvl="0" indent="266700" algn="l">
              <a:lnSpc>
                <a:spcPct val="150000"/>
              </a:lnSpc>
              <a:tabLst>
                <a:tab pos="6115050" algn="r"/>
                <a:tab pos="6134100" algn="r"/>
              </a:tabLst>
            </a:pPr>
            <a:r>
              <a:rPr lang="zh-CN" altLang="en-US" sz="2800" b="1" dirty="0" smtClean="0">
                <a:solidFill>
                  <a:srgbClr val="FF0000"/>
                </a:solidFill>
                <a:latin typeface="黑体" pitchFamily="2" charset="-122"/>
                <a:ea typeface="黑体" pitchFamily="2" charset="-122"/>
              </a:rPr>
              <a:t>第</a:t>
            </a:r>
            <a:r>
              <a:rPr lang="en-US" altLang="zh-CN" sz="2800" b="1" dirty="0" smtClean="0">
                <a:solidFill>
                  <a:srgbClr val="FF0000"/>
                </a:solidFill>
                <a:latin typeface="黑体" pitchFamily="2" charset="-122"/>
                <a:ea typeface="黑体" pitchFamily="2" charset="-122"/>
              </a:rPr>
              <a:t>16</a:t>
            </a:r>
            <a:r>
              <a:rPr lang="zh-CN" altLang="en-US" sz="2800" b="1" dirty="0" smtClean="0">
                <a:solidFill>
                  <a:srgbClr val="FF0000"/>
                </a:solidFill>
                <a:latin typeface="黑体" pitchFamily="2" charset="-122"/>
                <a:ea typeface="黑体" pitchFamily="2" charset="-122"/>
              </a:rPr>
              <a:t>章  目  录</a:t>
            </a:r>
            <a:endParaRPr lang="zh-CN" altLang="en-US" sz="2800" b="1" dirty="0">
              <a:solidFill>
                <a:srgbClr val="FF0000"/>
              </a:solidFill>
              <a:latin typeface="黑体" pitchFamily="2" charset="-122"/>
              <a:ea typeface="黑体" pitchFamily="2" charset="-122"/>
            </a:endParaRPr>
          </a:p>
        </p:txBody>
      </p:sp>
    </p:spTree>
    <p:extLst>
      <p:ext uri="{BB962C8B-B14F-4D97-AF65-F5344CB8AC3E}">
        <p14:creationId xmlns:p14="http://schemas.microsoft.com/office/powerpoint/2010/main" val="405556229"/>
      </p:ext>
    </p:extLst>
  </p:cSld>
  <p:clrMapOvr>
    <a:masterClrMapping/>
  </p:clrMapOvr>
  <p:transition>
    <p:random/>
    <p:sndAc>
      <p:stSnd>
        <p:snd r:embed="rId2" name="camera.wav"/>
      </p:stSnd>
    </p:sndAc>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a:t>
            </a:fld>
            <a:endParaRPr lang="en-US" altLang="zh-CN" dirty="0"/>
          </a:p>
        </p:txBody>
      </p:sp>
      <p:sp>
        <p:nvSpPr>
          <p:cNvPr id="4" name="矩形 3"/>
          <p:cNvSpPr/>
          <p:nvPr/>
        </p:nvSpPr>
        <p:spPr>
          <a:xfrm>
            <a:off x="0" y="3322141"/>
            <a:ext cx="9144000" cy="3067506"/>
          </a:xfrm>
          <a:prstGeom prst="rect">
            <a:avLst/>
          </a:prstGeom>
        </p:spPr>
        <p:txBody>
          <a:bodyPr wrap="square">
            <a:spAutoFit/>
          </a:bodyPr>
          <a:lstStyle/>
          <a:p>
            <a:pPr>
              <a:lnSpc>
                <a:spcPct val="150000"/>
              </a:lnSpc>
              <a:spcBef>
                <a:spcPts val="400"/>
              </a:spcBef>
              <a:spcAft>
                <a:spcPts val="0"/>
              </a:spcAft>
            </a:pPr>
            <a:endParaRPr lang="zh-CN" altLang="zh-CN" sz="2400" b="1" kern="1000" dirty="0" smtClean="0">
              <a:solidFill>
                <a:schemeClr val="accent2"/>
              </a:solidFill>
              <a:latin typeface="Times New Roman"/>
              <a:ea typeface="宋体"/>
            </a:endParaRPr>
          </a:p>
          <a:p>
            <a:pPr algn="l">
              <a:lnSpc>
                <a:spcPct val="150000"/>
              </a:lnSpc>
              <a:spcBef>
                <a:spcPts val="800"/>
              </a:spcBef>
              <a:spcAft>
                <a:spcPts val="800"/>
              </a:spcAft>
            </a:pPr>
            <a:r>
              <a:rPr lang="en-US" altLang="zh-CN" sz="2400" b="1" kern="1050" dirty="0" smtClean="0">
                <a:solidFill>
                  <a:schemeClr val="accent2"/>
                </a:solidFill>
                <a:latin typeface="Arial"/>
                <a:ea typeface="黑体"/>
                <a:cs typeface="Times New Roman"/>
              </a:rPr>
              <a:t>        1</a:t>
            </a:r>
            <a:r>
              <a:rPr lang="zh-CN" altLang="zh-CN" sz="2400" b="1" kern="1050" dirty="0" smtClean="0">
                <a:solidFill>
                  <a:schemeClr val="accent2"/>
                </a:solidFill>
                <a:latin typeface="Arial"/>
                <a:ea typeface="黑体"/>
                <a:cs typeface="Times New Roman"/>
              </a:rPr>
              <a:t>．可靠性高</a:t>
            </a:r>
          </a:p>
          <a:p>
            <a:pPr algn="l">
              <a:lnSpc>
                <a:spcPct val="150000"/>
              </a:lnSpc>
              <a:spcAft>
                <a:spcPts val="0"/>
              </a:spcAft>
            </a:pPr>
            <a:r>
              <a:rPr lang="zh-CN" altLang="zh-CN" sz="2400" b="1" kern="1000" dirty="0" smtClean="0">
                <a:solidFill>
                  <a:schemeClr val="accent2"/>
                </a:solidFill>
                <a:latin typeface="Times New Roman"/>
                <a:ea typeface="宋体"/>
              </a:rPr>
              <a:t>单片机</a:t>
            </a:r>
            <a:r>
              <a:rPr lang="zh-CN" altLang="zh-CN" sz="2400" b="1" kern="1000" dirty="0">
                <a:solidFill>
                  <a:schemeClr val="accent2"/>
                </a:solidFill>
                <a:latin typeface="Times New Roman"/>
                <a:ea typeface="宋体"/>
              </a:rPr>
              <a:t>系统的任务通常是整个大系统的前端信号采集和输出控制，一旦出现故障，必将造成整个大系统或生产过程的混乱和失控。因此对可靠性的考虑应该贯穿于单片机应用系统设计的全过程</a:t>
            </a:r>
            <a:r>
              <a:rPr lang="zh-CN" altLang="zh-CN" sz="2400" b="1" kern="1000" dirty="0" smtClean="0">
                <a:solidFill>
                  <a:schemeClr val="accent2"/>
                </a:solidFill>
                <a:latin typeface="Times New Roman"/>
                <a:ea typeface="宋体"/>
              </a:rPr>
              <a:t>。</a:t>
            </a:r>
            <a:endParaRPr lang="zh-CN" altLang="zh-CN" sz="2400" b="1" kern="1000" dirty="0">
              <a:solidFill>
                <a:schemeClr val="accent2"/>
              </a:solidFill>
              <a:effectLst/>
              <a:latin typeface="Times New Roman"/>
              <a:ea typeface="宋体"/>
            </a:endParaRPr>
          </a:p>
        </p:txBody>
      </p:sp>
      <p:sp>
        <p:nvSpPr>
          <p:cNvPr id="5" name="矩形 4"/>
          <p:cNvSpPr/>
          <p:nvPr/>
        </p:nvSpPr>
        <p:spPr>
          <a:xfrm>
            <a:off x="0" y="1721551"/>
            <a:ext cx="9144000" cy="2308324"/>
          </a:xfrm>
          <a:prstGeom prst="rect">
            <a:avLst/>
          </a:prstGeom>
        </p:spPr>
        <p:txBody>
          <a:bodyPr wrap="square">
            <a:spAutoFit/>
          </a:bodyPr>
          <a:lstStyle/>
          <a:p>
            <a:pPr lvl="0">
              <a:lnSpc>
                <a:spcPct val="150000"/>
              </a:lnSpc>
              <a:spcBef>
                <a:spcPts val="400"/>
              </a:spcBef>
              <a:spcAft>
                <a:spcPts val="0"/>
              </a:spcAft>
            </a:pPr>
            <a:endParaRPr lang="zh-CN" altLang="zh-CN" sz="2400" b="1" kern="1050" dirty="0" smtClean="0">
              <a:solidFill>
                <a:srgbClr val="9900CC"/>
              </a:solidFill>
              <a:latin typeface="Arial"/>
              <a:ea typeface="黑体"/>
              <a:cs typeface="Times New Roman"/>
            </a:endParaRPr>
          </a:p>
          <a:p>
            <a:pPr lvl="0" algn="l">
              <a:lnSpc>
                <a:spcPct val="150000"/>
              </a:lnSpc>
              <a:spcAft>
                <a:spcPts val="0"/>
              </a:spcAft>
            </a:pPr>
            <a:r>
              <a:rPr lang="en-US" altLang="zh-CN" sz="2400" b="1" kern="1000" dirty="0" smtClean="0">
                <a:solidFill>
                  <a:srgbClr val="333399"/>
                </a:solidFill>
                <a:latin typeface="Times New Roman"/>
                <a:ea typeface="宋体"/>
              </a:rPr>
              <a:t>        </a:t>
            </a:r>
            <a:r>
              <a:rPr lang="zh-CN" altLang="zh-CN" sz="2400" b="1" kern="1000" dirty="0" smtClean="0">
                <a:solidFill>
                  <a:srgbClr val="333399"/>
                </a:solidFill>
                <a:latin typeface="Times New Roman"/>
                <a:ea typeface="宋体"/>
              </a:rPr>
              <a:t>设计单片机应用系统之前，首先应该了解单片机应用系统的基本要求。根据单片机应用的特点，对单片机应用系统的基本要求主要包括如下三个方面。</a:t>
            </a:r>
            <a:endParaRPr lang="zh-CN" altLang="zh-CN" sz="2400" b="1" kern="1000" dirty="0">
              <a:solidFill>
                <a:srgbClr val="333399"/>
              </a:solidFill>
              <a:latin typeface="Times New Roman"/>
              <a:ea typeface="宋体"/>
            </a:endParaRPr>
          </a:p>
        </p:txBody>
      </p:sp>
      <p:sp>
        <p:nvSpPr>
          <p:cNvPr id="6" name="矩形 5"/>
          <p:cNvSpPr/>
          <p:nvPr/>
        </p:nvSpPr>
        <p:spPr>
          <a:xfrm>
            <a:off x="0" y="931221"/>
            <a:ext cx="9144000" cy="1292662"/>
          </a:xfrm>
          <a:prstGeom prst="rect">
            <a:avLst/>
          </a:prstGeom>
        </p:spPr>
        <p:txBody>
          <a:bodyPr wrap="square">
            <a:spAutoFit/>
          </a:bodyPr>
          <a:lstStyle/>
          <a:p>
            <a:pPr lvl="0">
              <a:lnSpc>
                <a:spcPct val="150000"/>
              </a:lnSpc>
              <a:spcBef>
                <a:spcPts val="400"/>
              </a:spcBef>
              <a:spcAft>
                <a:spcPts val="0"/>
              </a:spcAft>
            </a:pPr>
            <a:r>
              <a:rPr lang="en-US" altLang="zh-CN" sz="2800" b="1" kern="1400" dirty="0">
                <a:solidFill>
                  <a:srgbClr val="FF0000"/>
                </a:solidFill>
                <a:latin typeface="Times New Roman"/>
              </a:rPr>
              <a:t>16.1  </a:t>
            </a:r>
            <a:r>
              <a:rPr lang="zh-CN" altLang="zh-CN" sz="2800" b="1" kern="1400" dirty="0">
                <a:solidFill>
                  <a:srgbClr val="FF0000"/>
                </a:solidFill>
                <a:latin typeface="Times New Roman"/>
                <a:ea typeface="宋体"/>
              </a:rPr>
              <a:t>单片机应用系统的设计过程</a:t>
            </a:r>
            <a:endParaRPr lang="zh-CN" altLang="zh-CN" sz="2800" b="1" kern="1400" dirty="0">
              <a:solidFill>
                <a:srgbClr val="FF0000"/>
              </a:solidFill>
              <a:latin typeface="Times New Roman"/>
            </a:endParaRPr>
          </a:p>
          <a:p>
            <a:pPr lvl="0" algn="l">
              <a:lnSpc>
                <a:spcPct val="150000"/>
              </a:lnSpc>
              <a:spcAft>
                <a:spcPts val="300"/>
              </a:spcAft>
            </a:pPr>
            <a:endParaRPr lang="zh-CN" altLang="zh-CN" sz="2400" b="1" kern="1050" dirty="0">
              <a:solidFill>
                <a:srgbClr val="9900CC"/>
              </a:solidFill>
              <a:latin typeface="Arial"/>
              <a:ea typeface="黑体"/>
              <a:cs typeface="Times New Roman"/>
            </a:endParaRPr>
          </a:p>
        </p:txBody>
      </p:sp>
      <p:sp>
        <p:nvSpPr>
          <p:cNvPr id="7" name="矩形 6"/>
          <p:cNvSpPr/>
          <p:nvPr/>
        </p:nvSpPr>
        <p:spPr>
          <a:xfrm>
            <a:off x="0" y="1721551"/>
            <a:ext cx="9144000" cy="646331"/>
          </a:xfrm>
          <a:prstGeom prst="rect">
            <a:avLst/>
          </a:prstGeom>
        </p:spPr>
        <p:txBody>
          <a:bodyPr wrap="square">
            <a:spAutoFit/>
          </a:bodyPr>
          <a:lstStyle/>
          <a:p>
            <a:pPr algn="l">
              <a:lnSpc>
                <a:spcPct val="150000"/>
              </a:lnSpc>
            </a:pPr>
            <a:r>
              <a:rPr lang="en-US" altLang="zh-CN" sz="2400" b="1" kern="1050" dirty="0" smtClean="0">
                <a:solidFill>
                  <a:srgbClr val="9900CC"/>
                </a:solidFill>
                <a:latin typeface="Arial"/>
                <a:ea typeface="黑体"/>
                <a:cs typeface="Times New Roman"/>
              </a:rPr>
              <a:t>        16.1.1  </a:t>
            </a:r>
            <a:r>
              <a:rPr lang="zh-CN" altLang="zh-CN" sz="2400" b="1" kern="1050" dirty="0">
                <a:solidFill>
                  <a:srgbClr val="9900CC"/>
                </a:solidFill>
                <a:latin typeface="Arial"/>
                <a:ea typeface="黑体"/>
                <a:cs typeface="Times New Roman"/>
              </a:rPr>
              <a:t>单片机应用系统的基本要求</a:t>
            </a:r>
            <a:endParaRPr lang="zh-CN" altLang="en-US" dirty="0"/>
          </a:p>
        </p:txBody>
      </p:sp>
    </p:spTree>
    <p:extLst>
      <p:ext uri="{BB962C8B-B14F-4D97-AF65-F5344CB8AC3E}">
        <p14:creationId xmlns:p14="http://schemas.microsoft.com/office/powerpoint/2010/main" val="2512505445"/>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inVertical)">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a:t>
            </a:fld>
            <a:endParaRPr lang="en-US" altLang="zh-CN" dirty="0"/>
          </a:p>
        </p:txBody>
      </p:sp>
      <p:sp>
        <p:nvSpPr>
          <p:cNvPr id="4" name="矩形 3"/>
          <p:cNvSpPr/>
          <p:nvPr/>
        </p:nvSpPr>
        <p:spPr>
          <a:xfrm>
            <a:off x="0" y="640685"/>
            <a:ext cx="9144000" cy="7294305"/>
          </a:xfrm>
          <a:prstGeom prst="rect">
            <a:avLst/>
          </a:prstGeom>
        </p:spPr>
        <p:txBody>
          <a:bodyPr wrap="square">
            <a:spAutoFit/>
          </a:bodyPr>
          <a:lstStyle/>
          <a:p>
            <a:pPr lvl="0" algn="l">
              <a:lnSpc>
                <a:spcPct val="150000"/>
              </a:lnSpc>
              <a:spcAft>
                <a:spcPts val="0"/>
              </a:spcAft>
            </a:pPr>
            <a:r>
              <a:rPr lang="en-US" altLang="zh-CN" sz="2400" b="1" kern="1000" dirty="0" smtClean="0">
                <a:solidFill>
                  <a:srgbClr val="333399"/>
                </a:solidFill>
                <a:latin typeface="Times New Roman"/>
                <a:ea typeface="宋体"/>
              </a:rPr>
              <a:t>        </a:t>
            </a:r>
            <a:r>
              <a:rPr lang="zh-CN" altLang="zh-CN" sz="2400" b="1" kern="1000" dirty="0" smtClean="0">
                <a:solidFill>
                  <a:srgbClr val="333399"/>
                </a:solidFill>
                <a:latin typeface="Times New Roman"/>
                <a:ea typeface="宋体"/>
              </a:rPr>
              <a:t>通常</a:t>
            </a:r>
            <a:r>
              <a:rPr lang="zh-CN" altLang="zh-CN" sz="2400" b="1" kern="1000" dirty="0">
                <a:solidFill>
                  <a:srgbClr val="333399"/>
                </a:solidFill>
                <a:latin typeface="Times New Roman"/>
                <a:ea typeface="宋体"/>
              </a:rPr>
              <a:t>应该从以下</a:t>
            </a:r>
            <a:r>
              <a:rPr lang="en-US" altLang="zh-CN" sz="2400" b="1" kern="1000" dirty="0">
                <a:solidFill>
                  <a:srgbClr val="FF0000"/>
                </a:solidFill>
                <a:latin typeface="Times New Roman"/>
                <a:ea typeface="宋体"/>
              </a:rPr>
              <a:t>5</a:t>
            </a:r>
            <a:r>
              <a:rPr lang="zh-CN" altLang="zh-CN" sz="2400" b="1" kern="1000" dirty="0">
                <a:solidFill>
                  <a:srgbClr val="FF0000"/>
                </a:solidFill>
                <a:latin typeface="Times New Roman"/>
                <a:ea typeface="宋体"/>
              </a:rPr>
              <a:t>个方面</a:t>
            </a:r>
            <a:r>
              <a:rPr lang="zh-CN" altLang="zh-CN" sz="2400" b="1" kern="1000" dirty="0">
                <a:solidFill>
                  <a:srgbClr val="333399"/>
                </a:solidFill>
                <a:latin typeface="Times New Roman"/>
                <a:ea typeface="宋体"/>
              </a:rPr>
              <a:t>进行考虑。</a:t>
            </a:r>
          </a:p>
          <a:p>
            <a:pPr lvl="0" algn="l">
              <a:lnSpc>
                <a:spcPct val="150000"/>
              </a:lnSpc>
              <a:spcAft>
                <a:spcPts val="0"/>
              </a:spcAft>
            </a:pPr>
            <a:r>
              <a:rPr lang="en-US" altLang="zh-CN" sz="2400" b="1" kern="1000" dirty="0" smtClean="0">
                <a:solidFill>
                  <a:srgbClr val="333399"/>
                </a:solidFill>
                <a:latin typeface="Times New Roman"/>
                <a:ea typeface="宋体"/>
              </a:rPr>
              <a:t>      </a:t>
            </a:r>
            <a:r>
              <a:rPr lang="zh-CN" altLang="zh-CN" sz="2400" b="1" kern="1000" dirty="0" smtClean="0">
                <a:solidFill>
                  <a:srgbClr val="333399"/>
                </a:solidFill>
                <a:latin typeface="Times New Roman"/>
                <a:ea typeface="宋体"/>
              </a:rPr>
              <a:t>（</a:t>
            </a:r>
            <a:r>
              <a:rPr lang="en-US" altLang="zh-CN" sz="2400" b="1" kern="1000" dirty="0">
                <a:solidFill>
                  <a:srgbClr val="333399"/>
                </a:solidFill>
                <a:latin typeface="Times New Roman"/>
                <a:ea typeface="宋体"/>
              </a:rPr>
              <a:t>1</a:t>
            </a:r>
            <a:r>
              <a:rPr lang="zh-CN" altLang="zh-CN" sz="2400" b="1" kern="1000" dirty="0">
                <a:solidFill>
                  <a:srgbClr val="333399"/>
                </a:solidFill>
                <a:latin typeface="Times New Roman"/>
                <a:ea typeface="宋体"/>
              </a:rPr>
              <a:t>）选用可靠性高的电子元器件。</a:t>
            </a:r>
          </a:p>
          <a:p>
            <a:pPr lvl="0" algn="l">
              <a:lnSpc>
                <a:spcPct val="150000"/>
              </a:lnSpc>
              <a:spcAft>
                <a:spcPts val="0"/>
              </a:spcAft>
            </a:pPr>
            <a:r>
              <a:rPr lang="en-US" altLang="zh-CN" sz="2400" b="1" kern="1000" dirty="0" smtClean="0">
                <a:solidFill>
                  <a:srgbClr val="333399"/>
                </a:solidFill>
                <a:latin typeface="Times New Roman"/>
                <a:ea typeface="宋体"/>
              </a:rPr>
              <a:t>      </a:t>
            </a:r>
            <a:r>
              <a:rPr lang="zh-CN" altLang="zh-CN" sz="2400" b="1" kern="1000" dirty="0" smtClean="0">
                <a:solidFill>
                  <a:srgbClr val="333399"/>
                </a:solidFill>
                <a:latin typeface="Times New Roman"/>
                <a:ea typeface="宋体"/>
              </a:rPr>
              <a:t>（</a:t>
            </a:r>
            <a:r>
              <a:rPr lang="en-US" altLang="zh-CN" sz="2400" b="1" kern="1000" dirty="0">
                <a:solidFill>
                  <a:srgbClr val="333399"/>
                </a:solidFill>
                <a:latin typeface="Times New Roman"/>
                <a:ea typeface="宋体"/>
              </a:rPr>
              <a:t>2</a:t>
            </a:r>
            <a:r>
              <a:rPr lang="zh-CN" altLang="zh-CN" sz="2400" b="1" kern="1000" dirty="0">
                <a:solidFill>
                  <a:srgbClr val="333399"/>
                </a:solidFill>
                <a:latin typeface="Times New Roman"/>
                <a:ea typeface="宋体"/>
              </a:rPr>
              <a:t>）采取必要的抗干扰措施，防止环境干扰、信号串扰，以及电源或地线的干扰；单片机作为测控系统的主控端，在对电机、继电器等对象进行控制时必须采用低电平触发，以防止其误动作。</a:t>
            </a:r>
          </a:p>
          <a:p>
            <a:pPr lvl="0" algn="l">
              <a:lnSpc>
                <a:spcPct val="150000"/>
              </a:lnSpc>
              <a:spcAft>
                <a:spcPts val="0"/>
              </a:spcAft>
            </a:pPr>
            <a:r>
              <a:rPr lang="en-US" altLang="zh-CN" sz="2400" b="1" kern="1000" dirty="0" smtClean="0">
                <a:solidFill>
                  <a:srgbClr val="333399"/>
                </a:solidFill>
                <a:latin typeface="Times New Roman"/>
                <a:ea typeface="宋体"/>
              </a:rPr>
              <a:t>      </a:t>
            </a:r>
            <a:r>
              <a:rPr lang="zh-CN" altLang="zh-CN" sz="2400" b="1" kern="1000" dirty="0" smtClean="0">
                <a:solidFill>
                  <a:srgbClr val="333399"/>
                </a:solidFill>
                <a:latin typeface="Times New Roman"/>
                <a:ea typeface="宋体"/>
              </a:rPr>
              <a:t>（</a:t>
            </a:r>
            <a:r>
              <a:rPr lang="en-US" altLang="zh-CN" sz="2400" b="1" kern="1000" dirty="0">
                <a:solidFill>
                  <a:srgbClr val="333399"/>
                </a:solidFill>
                <a:latin typeface="Times New Roman"/>
                <a:ea typeface="宋体"/>
              </a:rPr>
              <a:t>3</a:t>
            </a:r>
            <a:r>
              <a:rPr lang="zh-CN" altLang="zh-CN" sz="2400" b="1" kern="1000" dirty="0">
                <a:solidFill>
                  <a:srgbClr val="333399"/>
                </a:solidFill>
                <a:latin typeface="Times New Roman"/>
                <a:ea typeface="宋体"/>
              </a:rPr>
              <a:t>）整个系统中相关器件的性能应匹配，如读</a:t>
            </a:r>
            <a:r>
              <a:rPr lang="en-US" altLang="zh-CN" sz="2400" b="1" kern="1000" dirty="0">
                <a:solidFill>
                  <a:srgbClr val="333399"/>
                </a:solidFill>
                <a:latin typeface="Times New Roman"/>
                <a:ea typeface="宋体"/>
              </a:rPr>
              <a:t>/</a:t>
            </a:r>
            <a:r>
              <a:rPr lang="zh-CN" altLang="zh-CN" sz="2400" b="1" kern="1000" dirty="0">
                <a:solidFill>
                  <a:srgbClr val="333399"/>
                </a:solidFill>
                <a:latin typeface="Times New Roman"/>
                <a:ea typeface="宋体"/>
              </a:rPr>
              <a:t>写速度匹配、精度匹配等。</a:t>
            </a:r>
          </a:p>
          <a:p>
            <a:pPr lvl="0" algn="l">
              <a:lnSpc>
                <a:spcPct val="150000"/>
              </a:lnSpc>
              <a:spcAft>
                <a:spcPts val="0"/>
              </a:spcAft>
            </a:pPr>
            <a:r>
              <a:rPr lang="en-US" altLang="zh-CN" sz="2400" b="1" kern="1000" dirty="0" smtClean="0">
                <a:solidFill>
                  <a:srgbClr val="333399"/>
                </a:solidFill>
                <a:latin typeface="Times New Roman"/>
                <a:ea typeface="宋体"/>
              </a:rPr>
              <a:t>      </a:t>
            </a:r>
            <a:r>
              <a:rPr lang="zh-CN" altLang="zh-CN" sz="2400" b="1" kern="1000" dirty="0" smtClean="0">
                <a:solidFill>
                  <a:srgbClr val="333399"/>
                </a:solidFill>
                <a:latin typeface="Times New Roman"/>
                <a:ea typeface="宋体"/>
              </a:rPr>
              <a:t>（</a:t>
            </a:r>
            <a:r>
              <a:rPr lang="en-US" altLang="zh-CN" sz="2400" b="1" kern="1000" dirty="0">
                <a:solidFill>
                  <a:srgbClr val="333399"/>
                </a:solidFill>
                <a:latin typeface="Times New Roman"/>
                <a:ea typeface="宋体"/>
              </a:rPr>
              <a:t>4</a:t>
            </a:r>
            <a:r>
              <a:rPr lang="zh-CN" altLang="zh-CN" sz="2400" b="1" kern="1000" dirty="0">
                <a:solidFill>
                  <a:srgbClr val="333399"/>
                </a:solidFill>
                <a:latin typeface="Times New Roman"/>
                <a:ea typeface="宋体"/>
              </a:rPr>
              <a:t>）当单片机外接电路较多时，须考虑其驱动能力。</a:t>
            </a:r>
          </a:p>
          <a:p>
            <a:pPr lvl="0" algn="l">
              <a:lnSpc>
                <a:spcPct val="150000"/>
              </a:lnSpc>
              <a:spcAft>
                <a:spcPts val="0"/>
              </a:spcAft>
            </a:pPr>
            <a:r>
              <a:rPr lang="en-US" altLang="zh-CN" sz="2400" b="1" kern="1000" dirty="0" smtClean="0">
                <a:solidFill>
                  <a:srgbClr val="333399"/>
                </a:solidFill>
                <a:latin typeface="Times New Roman"/>
                <a:ea typeface="宋体"/>
              </a:rPr>
              <a:t>      </a:t>
            </a:r>
            <a:r>
              <a:rPr lang="zh-CN" altLang="zh-CN" sz="2400" b="1" kern="1000" dirty="0" smtClean="0">
                <a:solidFill>
                  <a:srgbClr val="333399"/>
                </a:solidFill>
                <a:latin typeface="Times New Roman"/>
                <a:ea typeface="宋体"/>
              </a:rPr>
              <a:t>（</a:t>
            </a:r>
            <a:r>
              <a:rPr lang="en-US" altLang="zh-CN" sz="2400" b="1" kern="1000" dirty="0">
                <a:solidFill>
                  <a:srgbClr val="333399"/>
                </a:solidFill>
                <a:latin typeface="Times New Roman"/>
                <a:ea typeface="宋体"/>
              </a:rPr>
              <a:t>5</a:t>
            </a:r>
            <a:r>
              <a:rPr lang="zh-CN" altLang="zh-CN" sz="2400" b="1" kern="1000" dirty="0">
                <a:solidFill>
                  <a:srgbClr val="333399"/>
                </a:solidFill>
                <a:latin typeface="Times New Roman"/>
                <a:ea typeface="宋体"/>
              </a:rPr>
              <a:t>）在软件上应做必要的冗余设计和增加自诊断功能。</a:t>
            </a:r>
          </a:p>
          <a:p>
            <a:pPr lvl="0" algn="l">
              <a:lnSpc>
                <a:spcPct val="150000"/>
              </a:lnSpc>
              <a:spcAft>
                <a:spcPts val="0"/>
              </a:spcAft>
            </a:pPr>
            <a:r>
              <a:rPr lang="en-US" altLang="zh-CN" sz="2400" b="1" kern="1000" dirty="0">
                <a:solidFill>
                  <a:srgbClr val="333399"/>
                </a:solidFill>
                <a:latin typeface="Times New Roman"/>
                <a:ea typeface="宋体"/>
              </a:rPr>
              <a:t> </a:t>
            </a:r>
            <a:endParaRPr lang="zh-CN" altLang="zh-CN" sz="2400" b="1" kern="1000" dirty="0">
              <a:solidFill>
                <a:srgbClr val="333399"/>
              </a:solidFill>
              <a:latin typeface="Times New Roman"/>
              <a:ea typeface="宋体"/>
            </a:endParaRPr>
          </a:p>
          <a:p>
            <a:pPr lvl="0" algn="l">
              <a:lnSpc>
                <a:spcPct val="150000"/>
              </a:lnSpc>
              <a:spcAft>
                <a:spcPts val="0"/>
              </a:spcAft>
            </a:pPr>
            <a:r>
              <a:rPr lang="en-US" altLang="zh-CN" sz="2400" b="1" kern="1000" dirty="0">
                <a:solidFill>
                  <a:srgbClr val="333399"/>
                </a:solidFill>
                <a:latin typeface="Times New Roman"/>
                <a:ea typeface="宋体"/>
              </a:rPr>
              <a:t> </a:t>
            </a:r>
            <a:endParaRPr lang="zh-CN" altLang="zh-CN" sz="2400" b="1" kern="1000" dirty="0">
              <a:solidFill>
                <a:srgbClr val="333399"/>
              </a:solidFill>
              <a:latin typeface="Times New Roman"/>
              <a:ea typeface="宋体"/>
            </a:endParaRPr>
          </a:p>
          <a:p>
            <a:pPr lvl="0" algn="l">
              <a:lnSpc>
                <a:spcPct val="150000"/>
              </a:lnSpc>
              <a:spcAft>
                <a:spcPts val="0"/>
              </a:spcAft>
            </a:pPr>
            <a:r>
              <a:rPr lang="en-US" altLang="zh-CN" sz="2400" b="1" kern="1000" dirty="0">
                <a:solidFill>
                  <a:srgbClr val="333399"/>
                </a:solidFill>
                <a:latin typeface="Times New Roman"/>
                <a:ea typeface="宋体"/>
              </a:rPr>
              <a:t> </a:t>
            </a:r>
            <a:endParaRPr lang="zh-CN" altLang="zh-CN" sz="2400" b="1" kern="1000" dirty="0">
              <a:solidFill>
                <a:srgbClr val="333399"/>
              </a:solidFill>
              <a:latin typeface="Times New Roman"/>
              <a:ea typeface="宋体"/>
            </a:endParaRPr>
          </a:p>
          <a:p>
            <a:pPr lvl="0" algn="l">
              <a:lnSpc>
                <a:spcPct val="150000"/>
              </a:lnSpc>
              <a:spcAft>
                <a:spcPts val="0"/>
              </a:spcAft>
            </a:pPr>
            <a:r>
              <a:rPr lang="en-US" altLang="zh-CN" sz="2400" b="1" kern="1000" dirty="0">
                <a:solidFill>
                  <a:srgbClr val="333399"/>
                </a:solidFill>
                <a:latin typeface="Times New Roman"/>
                <a:ea typeface="宋体"/>
              </a:rPr>
              <a:t> </a:t>
            </a:r>
            <a:endParaRPr lang="zh-CN" altLang="zh-CN" sz="2400" b="1" kern="1000" dirty="0">
              <a:solidFill>
                <a:srgbClr val="333399"/>
              </a:solidFill>
              <a:latin typeface="Times New Roman"/>
              <a:ea typeface="宋体"/>
            </a:endParaRPr>
          </a:p>
        </p:txBody>
      </p:sp>
    </p:spTree>
    <p:extLst>
      <p:ext uri="{BB962C8B-B14F-4D97-AF65-F5344CB8AC3E}">
        <p14:creationId xmlns:p14="http://schemas.microsoft.com/office/powerpoint/2010/main" val="3087279746"/>
      </p:ext>
    </p:extLst>
  </p:cSld>
  <p:clrMapOvr>
    <a:masterClrMapping/>
  </p:clrMapOvr>
  <p:transition>
    <p:random/>
    <p:sndAc>
      <p:stSnd>
        <p:snd r:embed="rId2" name="camera.wav"/>
      </p:stSnd>
    </p:sndAc>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a:t>
            </a:fld>
            <a:endParaRPr lang="en-US" altLang="zh-CN" dirty="0"/>
          </a:p>
        </p:txBody>
      </p:sp>
      <p:sp>
        <p:nvSpPr>
          <p:cNvPr id="4" name="矩形 3"/>
          <p:cNvSpPr/>
          <p:nvPr/>
        </p:nvSpPr>
        <p:spPr>
          <a:xfrm>
            <a:off x="0" y="666959"/>
            <a:ext cx="9144000" cy="4278094"/>
          </a:xfrm>
          <a:prstGeom prst="rect">
            <a:avLst/>
          </a:prstGeom>
        </p:spPr>
        <p:txBody>
          <a:bodyPr wrap="square">
            <a:spAutoFit/>
          </a:bodyPr>
          <a:lstStyle/>
          <a:p>
            <a:pPr lvl="0" algn="l">
              <a:lnSpc>
                <a:spcPct val="150000"/>
              </a:lnSpc>
              <a:spcBef>
                <a:spcPts val="800"/>
              </a:spcBef>
              <a:spcAft>
                <a:spcPts val="800"/>
              </a:spcAft>
            </a:pPr>
            <a:r>
              <a:rPr lang="en-US" altLang="zh-CN" sz="2400" b="1" kern="1050" dirty="0" smtClean="0">
                <a:solidFill>
                  <a:srgbClr val="333399"/>
                </a:solidFill>
                <a:latin typeface="Arial"/>
                <a:ea typeface="黑体"/>
                <a:cs typeface="Times New Roman"/>
              </a:rPr>
              <a:t>        2</a:t>
            </a:r>
            <a:r>
              <a:rPr lang="zh-CN" altLang="zh-CN" sz="2400" b="1" kern="1050" dirty="0">
                <a:solidFill>
                  <a:srgbClr val="333399"/>
                </a:solidFill>
                <a:latin typeface="Arial"/>
                <a:ea typeface="黑体"/>
                <a:cs typeface="Times New Roman"/>
              </a:rPr>
              <a:t>．性能价格比高</a:t>
            </a:r>
            <a:r>
              <a:rPr lang="en-US" altLang="zh-CN" sz="2400" b="1" kern="1050" dirty="0">
                <a:solidFill>
                  <a:srgbClr val="333399"/>
                </a:solidFill>
                <a:latin typeface="Arial"/>
                <a:ea typeface="黑体"/>
                <a:cs typeface="Times New Roman"/>
              </a:rPr>
              <a:t> </a:t>
            </a:r>
            <a:endParaRPr lang="zh-CN" altLang="zh-CN" sz="2400" b="1" kern="1050" dirty="0">
              <a:solidFill>
                <a:srgbClr val="333399"/>
              </a:solidFill>
              <a:latin typeface="Arial"/>
              <a:ea typeface="黑体"/>
              <a:cs typeface="Times New Roman"/>
            </a:endParaRPr>
          </a:p>
          <a:p>
            <a:pPr lvl="0" algn="l">
              <a:lnSpc>
                <a:spcPct val="150000"/>
              </a:lnSpc>
              <a:spcAft>
                <a:spcPts val="0"/>
              </a:spcAft>
            </a:pPr>
            <a:r>
              <a:rPr lang="en-US" altLang="zh-CN" sz="2400" b="1" kern="1000" dirty="0" smtClean="0">
                <a:solidFill>
                  <a:srgbClr val="333399"/>
                </a:solidFill>
                <a:latin typeface="Times New Roman"/>
                <a:ea typeface="宋体"/>
              </a:rPr>
              <a:t>        </a:t>
            </a:r>
            <a:r>
              <a:rPr lang="zh-CN" altLang="zh-CN" sz="2400" b="1" kern="1000" dirty="0" smtClean="0">
                <a:solidFill>
                  <a:srgbClr val="333399"/>
                </a:solidFill>
                <a:latin typeface="Times New Roman"/>
                <a:ea typeface="宋体"/>
              </a:rPr>
              <a:t>为</a:t>
            </a:r>
            <a:r>
              <a:rPr lang="zh-CN" altLang="zh-CN" sz="2400" b="1" kern="1000" dirty="0">
                <a:solidFill>
                  <a:srgbClr val="333399"/>
                </a:solidFill>
                <a:latin typeface="Times New Roman"/>
                <a:ea typeface="宋体"/>
              </a:rPr>
              <a:t>使产品具有良好的市场竞争力，在提高系统功能指标的同时，还要优化系统设计，采用硬件软化技术提高系统的性能价格比。</a:t>
            </a:r>
          </a:p>
          <a:p>
            <a:pPr lvl="0" algn="l">
              <a:lnSpc>
                <a:spcPct val="150000"/>
              </a:lnSpc>
              <a:spcBef>
                <a:spcPts val="800"/>
              </a:spcBef>
              <a:spcAft>
                <a:spcPts val="800"/>
              </a:spcAft>
            </a:pPr>
            <a:r>
              <a:rPr lang="en-US" altLang="zh-CN" sz="2400" b="1" kern="1050" dirty="0" smtClean="0">
                <a:solidFill>
                  <a:srgbClr val="333399"/>
                </a:solidFill>
                <a:latin typeface="Arial"/>
                <a:ea typeface="黑体"/>
                <a:cs typeface="Times New Roman"/>
              </a:rPr>
              <a:t>        3</a:t>
            </a:r>
            <a:r>
              <a:rPr lang="zh-CN" altLang="zh-CN" sz="2400" b="1" kern="1050" dirty="0">
                <a:solidFill>
                  <a:srgbClr val="333399"/>
                </a:solidFill>
                <a:latin typeface="Arial"/>
                <a:ea typeface="黑体"/>
                <a:cs typeface="Times New Roman"/>
              </a:rPr>
              <a:t>．操作简单方便</a:t>
            </a:r>
            <a:r>
              <a:rPr lang="en-US" altLang="zh-CN" sz="2400" b="1" kern="1050" dirty="0">
                <a:solidFill>
                  <a:srgbClr val="333399"/>
                </a:solidFill>
                <a:latin typeface="Arial"/>
                <a:ea typeface="黑体"/>
                <a:cs typeface="Times New Roman"/>
              </a:rPr>
              <a:t> </a:t>
            </a:r>
            <a:endParaRPr lang="zh-CN" altLang="zh-CN" sz="2400" b="1" kern="1050" dirty="0">
              <a:solidFill>
                <a:srgbClr val="333399"/>
              </a:solidFill>
              <a:latin typeface="Arial"/>
              <a:ea typeface="黑体"/>
              <a:cs typeface="Times New Roman"/>
            </a:endParaRPr>
          </a:p>
          <a:p>
            <a:pPr lvl="0" algn="l">
              <a:lnSpc>
                <a:spcPct val="150000"/>
              </a:lnSpc>
              <a:spcAft>
                <a:spcPts val="0"/>
              </a:spcAft>
            </a:pPr>
            <a:r>
              <a:rPr lang="en-US" altLang="zh-CN" sz="2400" b="1" kern="1000" dirty="0" smtClean="0">
                <a:solidFill>
                  <a:srgbClr val="333399"/>
                </a:solidFill>
                <a:latin typeface="Times New Roman"/>
                <a:ea typeface="宋体"/>
              </a:rPr>
              <a:t>        </a:t>
            </a:r>
            <a:r>
              <a:rPr lang="zh-CN" altLang="zh-CN" sz="2400" b="1" kern="1000" dirty="0" smtClean="0">
                <a:solidFill>
                  <a:srgbClr val="333399"/>
                </a:solidFill>
                <a:latin typeface="Times New Roman"/>
                <a:ea typeface="宋体"/>
              </a:rPr>
              <a:t>一</a:t>
            </a:r>
            <a:r>
              <a:rPr lang="zh-CN" altLang="zh-CN" sz="2400" b="1" kern="1000" dirty="0">
                <a:solidFill>
                  <a:srgbClr val="333399"/>
                </a:solidFill>
                <a:latin typeface="Times New Roman"/>
                <a:ea typeface="宋体"/>
              </a:rPr>
              <a:t>个好的产品，除了功能强、性价比好、可靠性高以外，还应该使用和维护方便，尽量减少人机交互接口，多考虑设计傻瓜式、学习型的操作界面，以方便任何人使用。</a:t>
            </a:r>
          </a:p>
        </p:txBody>
      </p:sp>
    </p:spTree>
    <p:extLst>
      <p:ext uri="{BB962C8B-B14F-4D97-AF65-F5344CB8AC3E}">
        <p14:creationId xmlns:p14="http://schemas.microsoft.com/office/powerpoint/2010/main" val="612868127"/>
      </p:ext>
    </p:extLst>
  </p:cSld>
  <p:clrMapOvr>
    <a:masterClrMapping/>
  </p:clrMapOvr>
  <p:transition>
    <p:random/>
    <p:sndAc>
      <p:stSnd>
        <p:snd r:embed="rId2" name="camera.wav"/>
      </p:stSnd>
    </p:sndAc>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a:t>
            </a:fld>
            <a:endParaRPr lang="en-US" altLang="zh-CN" dirty="0"/>
          </a:p>
        </p:txBody>
      </p:sp>
      <p:sp>
        <p:nvSpPr>
          <p:cNvPr id="4" name="矩形 3"/>
          <p:cNvSpPr/>
          <p:nvPr/>
        </p:nvSpPr>
        <p:spPr>
          <a:xfrm>
            <a:off x="0" y="553403"/>
            <a:ext cx="9144000" cy="5860579"/>
          </a:xfrm>
          <a:prstGeom prst="rect">
            <a:avLst/>
          </a:prstGeom>
        </p:spPr>
        <p:txBody>
          <a:bodyPr wrap="square">
            <a:spAutoFit/>
          </a:bodyPr>
          <a:lstStyle/>
          <a:p>
            <a:pPr algn="l">
              <a:lnSpc>
                <a:spcPct val="150000"/>
              </a:lnSpc>
              <a:spcBef>
                <a:spcPts val="300"/>
              </a:spcBef>
              <a:spcAft>
                <a:spcPts val="300"/>
              </a:spcAft>
            </a:pPr>
            <a:r>
              <a:rPr lang="en-US" altLang="zh-CN" sz="2400" kern="1050" dirty="0" smtClean="0">
                <a:solidFill>
                  <a:schemeClr val="accent2"/>
                </a:solidFill>
                <a:latin typeface="Arial"/>
                <a:ea typeface="黑体"/>
                <a:cs typeface="Times New Roman"/>
              </a:rPr>
              <a:t>        </a:t>
            </a:r>
            <a:r>
              <a:rPr lang="en-US" altLang="zh-CN" sz="2400" b="1" kern="1050" dirty="0" smtClean="0">
                <a:solidFill>
                  <a:srgbClr val="9900CC"/>
                </a:solidFill>
                <a:latin typeface="Arial"/>
                <a:ea typeface="黑体"/>
                <a:cs typeface="Times New Roman"/>
              </a:rPr>
              <a:t>16.1.2  </a:t>
            </a:r>
            <a:r>
              <a:rPr lang="zh-CN" altLang="zh-CN" sz="2400" b="1" kern="1050" dirty="0">
                <a:solidFill>
                  <a:srgbClr val="9900CC"/>
                </a:solidFill>
                <a:latin typeface="Arial"/>
                <a:ea typeface="黑体"/>
                <a:cs typeface="Times New Roman"/>
              </a:rPr>
              <a:t>单片机应用系统设计的步骤</a:t>
            </a:r>
          </a:p>
          <a:p>
            <a:pPr algn="l">
              <a:lnSpc>
                <a:spcPct val="150000"/>
              </a:lnSpc>
              <a:spcAft>
                <a:spcPts val="0"/>
              </a:spcAft>
            </a:pPr>
            <a:r>
              <a:rPr lang="en-US" altLang="zh-CN" sz="2400" kern="1000" dirty="0" smtClean="0">
                <a:solidFill>
                  <a:schemeClr val="accent2"/>
                </a:solidFill>
                <a:latin typeface="Times New Roman"/>
                <a:ea typeface="宋体"/>
              </a:rPr>
              <a:t>        </a:t>
            </a:r>
            <a:r>
              <a:rPr lang="zh-CN" altLang="zh-CN" sz="2400" kern="1000" dirty="0" smtClean="0">
                <a:solidFill>
                  <a:schemeClr val="accent2"/>
                </a:solidFill>
                <a:latin typeface="Times New Roman"/>
                <a:ea typeface="宋体"/>
              </a:rPr>
              <a:t>单片机</a:t>
            </a:r>
            <a:r>
              <a:rPr lang="zh-CN" altLang="zh-CN" sz="2400" kern="1000" dirty="0">
                <a:solidFill>
                  <a:schemeClr val="accent2"/>
                </a:solidFill>
                <a:latin typeface="Times New Roman"/>
                <a:ea typeface="宋体"/>
              </a:rPr>
              <a:t>应用系统的设计工作，需经过深入细致的需求分析、周密而科学的方案论证才能使系统设计工作顺利完成。应用系统设计一般可分为</a:t>
            </a:r>
            <a:r>
              <a:rPr lang="en-US" altLang="zh-CN" sz="2400" kern="1000" dirty="0">
                <a:solidFill>
                  <a:schemeClr val="accent2"/>
                </a:solidFill>
                <a:latin typeface="Times New Roman"/>
                <a:ea typeface="宋体"/>
              </a:rPr>
              <a:t>5</a:t>
            </a:r>
            <a:r>
              <a:rPr lang="zh-CN" altLang="zh-CN" sz="2400" kern="1000" dirty="0">
                <a:solidFill>
                  <a:schemeClr val="accent2"/>
                </a:solidFill>
                <a:latin typeface="Times New Roman"/>
                <a:ea typeface="宋体"/>
              </a:rPr>
              <a:t>个阶段。</a:t>
            </a:r>
          </a:p>
          <a:p>
            <a:pPr algn="l">
              <a:lnSpc>
                <a:spcPct val="150000"/>
              </a:lnSpc>
              <a:spcBef>
                <a:spcPts val="800"/>
              </a:spcBef>
              <a:spcAft>
                <a:spcPts val="800"/>
              </a:spcAft>
            </a:pPr>
            <a:r>
              <a:rPr lang="en-US" altLang="zh-CN" sz="2400" kern="1050" dirty="0" smtClean="0">
                <a:solidFill>
                  <a:schemeClr val="accent2"/>
                </a:solidFill>
                <a:latin typeface="Arial"/>
                <a:ea typeface="黑体"/>
                <a:cs typeface="Times New Roman"/>
              </a:rPr>
              <a:t>        1</a:t>
            </a:r>
            <a:r>
              <a:rPr lang="zh-CN" altLang="zh-CN" sz="2400" kern="1050" dirty="0">
                <a:solidFill>
                  <a:schemeClr val="accent2"/>
                </a:solidFill>
                <a:latin typeface="Arial"/>
                <a:ea typeface="黑体"/>
                <a:cs typeface="Times New Roman"/>
              </a:rPr>
              <a:t>．明确任务和需求分析及拟定设计方案阶段</a:t>
            </a:r>
          </a:p>
          <a:p>
            <a:pPr algn="l">
              <a:lnSpc>
                <a:spcPct val="150000"/>
              </a:lnSpc>
              <a:spcBef>
                <a:spcPts val="800"/>
              </a:spcBef>
              <a:spcAft>
                <a:spcPts val="800"/>
              </a:spcAft>
            </a:pPr>
            <a:r>
              <a:rPr lang="en-US" altLang="zh-CN" sz="2400" kern="1050" dirty="0" smtClean="0">
                <a:solidFill>
                  <a:schemeClr val="accent2"/>
                </a:solidFill>
                <a:latin typeface="Arial"/>
                <a:ea typeface="黑体"/>
                <a:cs typeface="Times New Roman"/>
              </a:rPr>
              <a:t>        2</a:t>
            </a:r>
            <a:r>
              <a:rPr lang="zh-CN" altLang="zh-CN" sz="2400" kern="1050" dirty="0">
                <a:solidFill>
                  <a:schemeClr val="accent2"/>
                </a:solidFill>
                <a:latin typeface="Arial"/>
                <a:ea typeface="黑体"/>
                <a:cs typeface="Times New Roman"/>
              </a:rPr>
              <a:t>．硬件和软件设计阶段</a:t>
            </a:r>
          </a:p>
          <a:p>
            <a:pPr algn="l">
              <a:lnSpc>
                <a:spcPct val="150000"/>
              </a:lnSpc>
              <a:spcBef>
                <a:spcPts val="400"/>
              </a:spcBef>
              <a:spcAft>
                <a:spcPts val="400"/>
              </a:spcAft>
            </a:pPr>
            <a:r>
              <a:rPr lang="en-US" altLang="zh-CN" sz="2400" kern="1050" dirty="0" smtClean="0">
                <a:solidFill>
                  <a:schemeClr val="accent2"/>
                </a:solidFill>
                <a:latin typeface="Arial"/>
                <a:ea typeface="黑体"/>
                <a:cs typeface="Times New Roman"/>
              </a:rPr>
              <a:t>        3</a:t>
            </a:r>
            <a:r>
              <a:rPr lang="zh-CN" altLang="zh-CN" sz="2400" kern="1050" dirty="0">
                <a:solidFill>
                  <a:schemeClr val="accent2"/>
                </a:solidFill>
                <a:latin typeface="Arial"/>
                <a:ea typeface="黑体"/>
                <a:cs typeface="Times New Roman"/>
              </a:rPr>
              <a:t>．硬件与软件联合调试阶段</a:t>
            </a:r>
          </a:p>
          <a:p>
            <a:pPr algn="l">
              <a:lnSpc>
                <a:spcPct val="150000"/>
              </a:lnSpc>
              <a:spcBef>
                <a:spcPts val="600"/>
              </a:spcBef>
              <a:spcAft>
                <a:spcPts val="600"/>
              </a:spcAft>
            </a:pPr>
            <a:r>
              <a:rPr lang="en-US" altLang="zh-CN" sz="2400" kern="1050" dirty="0" smtClean="0">
                <a:solidFill>
                  <a:schemeClr val="accent2"/>
                </a:solidFill>
                <a:latin typeface="Arial"/>
                <a:ea typeface="黑体"/>
                <a:cs typeface="Times New Roman"/>
              </a:rPr>
              <a:t>        4</a:t>
            </a:r>
            <a:r>
              <a:rPr lang="zh-CN" altLang="zh-CN" sz="2400" kern="1050" dirty="0">
                <a:solidFill>
                  <a:schemeClr val="accent2"/>
                </a:solidFill>
                <a:latin typeface="Arial"/>
                <a:ea typeface="黑体"/>
                <a:cs typeface="Times New Roman"/>
              </a:rPr>
              <a:t>．考机定型阶段</a:t>
            </a:r>
          </a:p>
          <a:p>
            <a:pPr algn="l">
              <a:lnSpc>
                <a:spcPct val="150000"/>
              </a:lnSpc>
              <a:spcBef>
                <a:spcPts val="600"/>
              </a:spcBef>
              <a:spcAft>
                <a:spcPts val="600"/>
              </a:spcAft>
            </a:pPr>
            <a:r>
              <a:rPr lang="en-US" altLang="zh-CN" sz="2400" kern="1050" dirty="0" smtClean="0">
                <a:solidFill>
                  <a:schemeClr val="accent2"/>
                </a:solidFill>
                <a:latin typeface="Arial"/>
                <a:ea typeface="黑体"/>
                <a:cs typeface="Times New Roman"/>
              </a:rPr>
              <a:t>        5</a:t>
            </a:r>
            <a:r>
              <a:rPr lang="zh-CN" altLang="zh-CN" sz="2400" kern="1050" dirty="0">
                <a:solidFill>
                  <a:schemeClr val="accent2"/>
                </a:solidFill>
                <a:latin typeface="Arial"/>
                <a:ea typeface="黑体"/>
                <a:cs typeface="Times New Roman"/>
              </a:rPr>
              <a:t>．资料与文件整理编制</a:t>
            </a:r>
            <a:r>
              <a:rPr lang="zh-CN" altLang="zh-CN" sz="2400" kern="1050" dirty="0" smtClean="0">
                <a:solidFill>
                  <a:schemeClr val="accent2"/>
                </a:solidFill>
                <a:latin typeface="Arial"/>
                <a:ea typeface="黑体"/>
                <a:cs typeface="Times New Roman"/>
              </a:rPr>
              <a:t>阶段</a:t>
            </a:r>
            <a:endParaRPr lang="zh-CN" altLang="zh-CN" sz="2400" kern="1050" dirty="0">
              <a:solidFill>
                <a:schemeClr val="accent2"/>
              </a:solidFill>
              <a:latin typeface="Arial"/>
              <a:ea typeface="黑体"/>
              <a:cs typeface="Times New Roman"/>
            </a:endParaRPr>
          </a:p>
        </p:txBody>
      </p:sp>
    </p:spTree>
    <p:extLst>
      <p:ext uri="{BB962C8B-B14F-4D97-AF65-F5344CB8AC3E}">
        <p14:creationId xmlns:p14="http://schemas.microsoft.com/office/powerpoint/2010/main" val="2760417093"/>
      </p:ext>
    </p:extLst>
  </p:cSld>
  <p:clrMapOvr>
    <a:masterClrMapping/>
  </p:clrMapOvr>
  <p:transition>
    <p:random/>
    <p:sndAc>
      <p:stSnd>
        <p:snd r:embed="rId2" name="camera.wav"/>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10</a:t>
            </a:fld>
            <a:endParaRPr lang="en-US" altLang="zh-CN" dirty="0"/>
          </a:p>
        </p:txBody>
      </p:sp>
      <p:sp>
        <p:nvSpPr>
          <p:cNvPr id="4" name="矩形 3"/>
          <p:cNvSpPr/>
          <p:nvPr/>
        </p:nvSpPr>
        <p:spPr>
          <a:xfrm>
            <a:off x="0" y="429906"/>
            <a:ext cx="9144000" cy="646331"/>
          </a:xfrm>
          <a:prstGeom prst="rect">
            <a:avLst/>
          </a:prstGeom>
        </p:spPr>
        <p:txBody>
          <a:bodyPr wrap="square">
            <a:spAutoFit/>
          </a:bodyPr>
          <a:lstStyle/>
          <a:p>
            <a:pPr lvl="0" algn="l">
              <a:lnSpc>
                <a:spcPct val="150000"/>
              </a:lnSpc>
              <a:spcAft>
                <a:spcPts val="0"/>
              </a:spcAft>
            </a:pPr>
            <a:r>
              <a:rPr lang="zh-CN" altLang="zh-CN" sz="2400" kern="1000" dirty="0">
                <a:solidFill>
                  <a:srgbClr val="333399"/>
                </a:solidFill>
                <a:latin typeface="Times New Roman"/>
                <a:ea typeface="宋体"/>
              </a:rPr>
              <a:t>单片机应用系统的整个开发过程可用图</a:t>
            </a:r>
            <a:r>
              <a:rPr lang="en-US" altLang="zh-CN" sz="2400" kern="1000" dirty="0">
                <a:solidFill>
                  <a:srgbClr val="333399"/>
                </a:solidFill>
                <a:latin typeface="Times New Roman"/>
                <a:ea typeface="宋体"/>
              </a:rPr>
              <a:t>16-1</a:t>
            </a:r>
            <a:r>
              <a:rPr lang="zh-CN" altLang="zh-CN" sz="2400" kern="1000" dirty="0">
                <a:solidFill>
                  <a:srgbClr val="333399"/>
                </a:solidFill>
                <a:latin typeface="Times New Roman"/>
                <a:ea typeface="宋体"/>
              </a:rPr>
              <a:t>来简洁地表述。</a:t>
            </a:r>
          </a:p>
        </p:txBody>
      </p:sp>
      <p:pic>
        <p:nvPicPr>
          <p:cNvPr id="272386" name="Picture 2" descr="16t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1300" y="1016001"/>
            <a:ext cx="8356600" cy="5386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8576161"/>
      </p:ext>
    </p:extLst>
  </p:cSld>
  <p:clrMapOvr>
    <a:masterClrMapping/>
  </p:clrMapOvr>
  <p:transition>
    <p:random/>
    <p:sndAc>
      <p:stSnd>
        <p:snd r:embed="rId2" name="camera.wav"/>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11</a:t>
            </a:fld>
            <a:endParaRPr lang="en-US" altLang="zh-CN" dirty="0"/>
          </a:p>
        </p:txBody>
      </p:sp>
      <p:sp>
        <p:nvSpPr>
          <p:cNvPr id="5" name="矩形 4"/>
          <p:cNvSpPr/>
          <p:nvPr/>
        </p:nvSpPr>
        <p:spPr>
          <a:xfrm>
            <a:off x="0" y="552059"/>
            <a:ext cx="9144000" cy="2400657"/>
          </a:xfrm>
          <a:prstGeom prst="rect">
            <a:avLst/>
          </a:prstGeom>
        </p:spPr>
        <p:txBody>
          <a:bodyPr wrap="square">
            <a:spAutoFit/>
          </a:bodyPr>
          <a:lstStyle/>
          <a:p>
            <a:pPr>
              <a:lnSpc>
                <a:spcPct val="150000"/>
              </a:lnSpc>
              <a:spcAft>
                <a:spcPts val="0"/>
              </a:spcAft>
            </a:pPr>
            <a:r>
              <a:rPr lang="en-US" altLang="zh-CN" sz="2800" b="1" kern="1400" dirty="0">
                <a:solidFill>
                  <a:srgbClr val="FF0000"/>
                </a:solidFill>
                <a:latin typeface="Times New Roman"/>
              </a:rPr>
              <a:t>16.2  </a:t>
            </a:r>
            <a:r>
              <a:rPr lang="zh-CN" altLang="zh-CN" sz="2800" b="1" kern="1400" dirty="0">
                <a:solidFill>
                  <a:srgbClr val="FF0000"/>
                </a:solidFill>
                <a:latin typeface="Times New Roman"/>
                <a:ea typeface="宋体"/>
              </a:rPr>
              <a:t>单片机应用系统设计</a:t>
            </a:r>
            <a:endParaRPr lang="zh-CN" altLang="zh-CN" sz="2800" b="1" kern="1400" dirty="0">
              <a:solidFill>
                <a:srgbClr val="FF0000"/>
              </a:solidFill>
              <a:latin typeface="Times New Roman"/>
            </a:endParaRPr>
          </a:p>
          <a:p>
            <a:pPr algn="l">
              <a:lnSpc>
                <a:spcPct val="150000"/>
              </a:lnSpc>
              <a:spcAft>
                <a:spcPts val="0"/>
              </a:spcAft>
            </a:pPr>
            <a:r>
              <a:rPr lang="en-US" altLang="zh-CN" sz="2400" b="1" kern="1000" dirty="0" smtClean="0">
                <a:solidFill>
                  <a:schemeClr val="accent2"/>
                </a:solidFill>
                <a:latin typeface="Times New Roman"/>
                <a:ea typeface="宋体"/>
              </a:rPr>
              <a:t>        </a:t>
            </a:r>
            <a:r>
              <a:rPr lang="zh-CN" altLang="zh-CN" sz="2400" b="1" kern="1000" dirty="0" smtClean="0">
                <a:solidFill>
                  <a:schemeClr val="accent2"/>
                </a:solidFill>
                <a:latin typeface="Times New Roman"/>
                <a:ea typeface="宋体"/>
              </a:rPr>
              <a:t>在</a:t>
            </a:r>
            <a:r>
              <a:rPr lang="zh-CN" altLang="zh-CN" sz="2400" b="1" kern="1000" dirty="0">
                <a:solidFill>
                  <a:schemeClr val="accent2"/>
                </a:solidFill>
                <a:latin typeface="Times New Roman"/>
                <a:ea typeface="宋体"/>
              </a:rPr>
              <a:t>总体方案和总体设计确定下来后，就进入具体的设计工作阶段</a:t>
            </a:r>
            <a:r>
              <a:rPr lang="zh-CN" altLang="zh-CN" sz="2400" b="1" kern="1000" dirty="0" smtClean="0">
                <a:solidFill>
                  <a:schemeClr val="accent2"/>
                </a:solidFill>
                <a:latin typeface="Times New Roman"/>
                <a:ea typeface="宋体"/>
              </a:rPr>
              <a:t>。主要</a:t>
            </a:r>
            <a:r>
              <a:rPr lang="zh-CN" altLang="zh-CN" sz="2400" b="1" kern="1000" dirty="0">
                <a:solidFill>
                  <a:schemeClr val="accent2"/>
                </a:solidFill>
                <a:latin typeface="Times New Roman"/>
                <a:ea typeface="宋体"/>
              </a:rPr>
              <a:t>从硬件设计和软件设计两方面考虑。</a:t>
            </a:r>
          </a:p>
          <a:p>
            <a:pPr algn="l">
              <a:lnSpc>
                <a:spcPct val="150000"/>
              </a:lnSpc>
              <a:spcAft>
                <a:spcPts val="0"/>
              </a:spcAft>
            </a:pPr>
            <a:r>
              <a:rPr lang="en-US" altLang="zh-CN" sz="2400" b="1" kern="1050" dirty="0" smtClean="0">
                <a:solidFill>
                  <a:srgbClr val="9900CC"/>
                </a:solidFill>
                <a:latin typeface="Arial"/>
                <a:ea typeface="黑体"/>
                <a:cs typeface="Times New Roman"/>
              </a:rPr>
              <a:t>        </a:t>
            </a:r>
            <a:r>
              <a:rPr lang="en-US" altLang="zh-CN" sz="2400" b="1" kern="1000" dirty="0" smtClean="0">
                <a:solidFill>
                  <a:schemeClr val="accent2"/>
                </a:solidFill>
                <a:latin typeface="Times New Roman"/>
                <a:ea typeface="宋体"/>
              </a:rPr>
              <a:t>        </a:t>
            </a:r>
            <a:endParaRPr lang="zh-CN" altLang="zh-CN" sz="2400" b="1" kern="1000" dirty="0">
              <a:solidFill>
                <a:schemeClr val="accent2"/>
              </a:solidFill>
              <a:latin typeface="Times New Roman"/>
              <a:ea typeface="宋体"/>
            </a:endParaRPr>
          </a:p>
        </p:txBody>
      </p:sp>
      <p:sp>
        <p:nvSpPr>
          <p:cNvPr id="4" name="矩形 3"/>
          <p:cNvSpPr/>
          <p:nvPr/>
        </p:nvSpPr>
        <p:spPr>
          <a:xfrm>
            <a:off x="0" y="4483345"/>
            <a:ext cx="9144000" cy="1856919"/>
          </a:xfrm>
          <a:prstGeom prst="rect">
            <a:avLst/>
          </a:prstGeom>
        </p:spPr>
        <p:txBody>
          <a:bodyPr wrap="square">
            <a:spAutoFit/>
          </a:bodyPr>
          <a:lstStyle/>
          <a:p>
            <a:pPr lvl="0" algn="l">
              <a:lnSpc>
                <a:spcPct val="150000"/>
              </a:lnSpc>
              <a:spcBef>
                <a:spcPts val="400"/>
              </a:spcBef>
              <a:spcAft>
                <a:spcPts val="400"/>
              </a:spcAft>
            </a:pPr>
            <a:r>
              <a:rPr lang="en-US" altLang="zh-CN" sz="2400" b="1" kern="1050" dirty="0">
                <a:solidFill>
                  <a:srgbClr val="333399"/>
                </a:solidFill>
                <a:latin typeface="Arial"/>
                <a:ea typeface="黑体"/>
                <a:cs typeface="Times New Roman"/>
              </a:rPr>
              <a:t> </a:t>
            </a:r>
            <a:r>
              <a:rPr lang="en-US" altLang="zh-CN" sz="2400" b="1" kern="1050" dirty="0" smtClean="0">
                <a:solidFill>
                  <a:srgbClr val="333399"/>
                </a:solidFill>
                <a:latin typeface="Arial"/>
                <a:ea typeface="黑体"/>
                <a:cs typeface="Times New Roman"/>
              </a:rPr>
              <a:t>       1</a:t>
            </a:r>
            <a:r>
              <a:rPr lang="zh-CN" altLang="zh-CN" sz="2400" b="1" kern="1050" dirty="0">
                <a:solidFill>
                  <a:srgbClr val="333399"/>
                </a:solidFill>
                <a:latin typeface="Arial"/>
                <a:ea typeface="黑体"/>
                <a:cs typeface="Times New Roman"/>
              </a:rPr>
              <a:t>．尽可能采用功能强的芯片</a:t>
            </a:r>
          </a:p>
          <a:p>
            <a:pPr lvl="0" algn="l">
              <a:lnSpc>
                <a:spcPct val="150000"/>
              </a:lnSpc>
              <a:spcAft>
                <a:spcPts val="0"/>
              </a:spcAft>
            </a:pPr>
            <a:r>
              <a:rPr lang="en-US" altLang="zh-CN" sz="2400" b="1" kern="1000" dirty="0">
                <a:solidFill>
                  <a:srgbClr val="333399"/>
                </a:solidFill>
                <a:latin typeface="Times New Roman"/>
                <a:ea typeface="宋体"/>
              </a:rPr>
              <a:t>         </a:t>
            </a:r>
            <a:r>
              <a:rPr lang="en-US" altLang="zh-CN" sz="2400" b="1" kern="1050" dirty="0">
                <a:solidFill>
                  <a:srgbClr val="333399"/>
                </a:solidFill>
                <a:latin typeface="Arial"/>
                <a:ea typeface="黑体"/>
                <a:cs typeface="Times New Roman"/>
              </a:rPr>
              <a:t>2</a:t>
            </a:r>
            <a:r>
              <a:rPr lang="zh-CN" altLang="zh-CN" sz="2400" b="1" kern="1050" dirty="0">
                <a:solidFill>
                  <a:srgbClr val="333399"/>
                </a:solidFill>
                <a:latin typeface="Arial"/>
                <a:ea typeface="黑体"/>
                <a:cs typeface="Times New Roman"/>
              </a:rPr>
              <a:t>．以软代硬</a:t>
            </a:r>
          </a:p>
          <a:p>
            <a:pPr lvl="0" algn="l">
              <a:lnSpc>
                <a:spcPct val="150000"/>
              </a:lnSpc>
              <a:spcBef>
                <a:spcPts val="400"/>
              </a:spcBef>
              <a:spcAft>
                <a:spcPts val="400"/>
              </a:spcAft>
            </a:pPr>
            <a:r>
              <a:rPr lang="en-US" altLang="zh-CN" sz="2400" b="1" kern="1050" dirty="0">
                <a:solidFill>
                  <a:srgbClr val="333399"/>
                </a:solidFill>
                <a:latin typeface="Arial"/>
                <a:ea typeface="黑体"/>
                <a:cs typeface="Times New Roman"/>
              </a:rPr>
              <a:t>        3</a:t>
            </a:r>
            <a:r>
              <a:rPr lang="zh-CN" altLang="zh-CN" sz="2400" b="1" kern="1050" dirty="0">
                <a:solidFill>
                  <a:srgbClr val="333399"/>
                </a:solidFill>
                <a:latin typeface="Arial"/>
                <a:ea typeface="黑体"/>
                <a:cs typeface="Times New Roman"/>
              </a:rPr>
              <a:t>．工艺设计</a:t>
            </a:r>
            <a:endParaRPr lang="zh-CN" altLang="en-US" dirty="0"/>
          </a:p>
        </p:txBody>
      </p:sp>
      <p:sp>
        <p:nvSpPr>
          <p:cNvPr id="6" name="矩形 5"/>
          <p:cNvSpPr/>
          <p:nvPr/>
        </p:nvSpPr>
        <p:spPr>
          <a:xfrm>
            <a:off x="0" y="3652348"/>
            <a:ext cx="9144000" cy="461665"/>
          </a:xfrm>
          <a:prstGeom prst="rect">
            <a:avLst/>
          </a:prstGeom>
        </p:spPr>
        <p:txBody>
          <a:bodyPr wrap="square">
            <a:spAutoFit/>
          </a:bodyPr>
          <a:lstStyle/>
          <a:p>
            <a:pPr algn="l"/>
            <a:r>
              <a:rPr lang="en-US" altLang="zh-CN" sz="2400" b="1" kern="1000" dirty="0" smtClean="0">
                <a:solidFill>
                  <a:srgbClr val="333399"/>
                </a:solidFill>
                <a:latin typeface="Times New Roman"/>
                <a:ea typeface="宋体"/>
              </a:rPr>
              <a:t>        </a:t>
            </a:r>
            <a:r>
              <a:rPr lang="zh-CN" altLang="zh-CN" sz="2400" b="1" kern="1000" dirty="0" smtClean="0">
                <a:solidFill>
                  <a:srgbClr val="333399"/>
                </a:solidFill>
                <a:latin typeface="Times New Roman"/>
                <a:ea typeface="宋体"/>
              </a:rPr>
              <a:t>硬件</a:t>
            </a:r>
            <a:r>
              <a:rPr lang="zh-CN" altLang="zh-CN" sz="2400" b="1" kern="1000" dirty="0">
                <a:solidFill>
                  <a:srgbClr val="333399"/>
                </a:solidFill>
                <a:latin typeface="Times New Roman"/>
                <a:ea typeface="宋体"/>
              </a:rPr>
              <a:t>设计时，应重点考虑以下问题。</a:t>
            </a:r>
            <a:endParaRPr lang="zh-CN" altLang="en-US" dirty="0"/>
          </a:p>
        </p:txBody>
      </p:sp>
      <p:sp>
        <p:nvSpPr>
          <p:cNvPr id="7" name="矩形 6"/>
          <p:cNvSpPr/>
          <p:nvPr/>
        </p:nvSpPr>
        <p:spPr>
          <a:xfrm>
            <a:off x="0" y="2884454"/>
            <a:ext cx="9144000" cy="646331"/>
          </a:xfrm>
          <a:prstGeom prst="rect">
            <a:avLst/>
          </a:prstGeom>
        </p:spPr>
        <p:txBody>
          <a:bodyPr wrap="square">
            <a:spAutoFit/>
          </a:bodyPr>
          <a:lstStyle/>
          <a:p>
            <a:pPr lvl="0" algn="l">
              <a:lnSpc>
                <a:spcPct val="150000"/>
              </a:lnSpc>
              <a:spcAft>
                <a:spcPts val="0"/>
              </a:spcAft>
            </a:pPr>
            <a:r>
              <a:rPr lang="en-US" altLang="zh-CN" sz="2400" b="1" kern="1050" dirty="0" smtClean="0">
                <a:solidFill>
                  <a:srgbClr val="9900CC"/>
                </a:solidFill>
                <a:latin typeface="Arial"/>
                <a:ea typeface="黑体"/>
                <a:cs typeface="Times New Roman"/>
              </a:rPr>
              <a:t>        16.2.1  </a:t>
            </a:r>
            <a:r>
              <a:rPr lang="zh-CN" altLang="zh-CN" sz="2400" b="1" kern="1050" dirty="0">
                <a:solidFill>
                  <a:srgbClr val="9900CC"/>
                </a:solidFill>
                <a:latin typeface="Arial"/>
                <a:ea typeface="黑体"/>
                <a:cs typeface="Times New Roman"/>
              </a:rPr>
              <a:t>硬件设计应考虑的问题</a:t>
            </a:r>
          </a:p>
        </p:txBody>
      </p:sp>
    </p:spTree>
    <p:extLst>
      <p:ext uri="{BB962C8B-B14F-4D97-AF65-F5344CB8AC3E}">
        <p14:creationId xmlns:p14="http://schemas.microsoft.com/office/powerpoint/2010/main" val="345642584"/>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12</a:t>
            </a:fld>
            <a:endParaRPr lang="en-US" altLang="zh-CN" dirty="0"/>
          </a:p>
        </p:txBody>
      </p:sp>
      <p:sp>
        <p:nvSpPr>
          <p:cNvPr id="4" name="矩形 3"/>
          <p:cNvSpPr/>
          <p:nvPr/>
        </p:nvSpPr>
        <p:spPr>
          <a:xfrm>
            <a:off x="0" y="594219"/>
            <a:ext cx="9144000" cy="1200329"/>
          </a:xfrm>
          <a:prstGeom prst="rect">
            <a:avLst/>
          </a:prstGeom>
        </p:spPr>
        <p:txBody>
          <a:bodyPr wrap="square">
            <a:spAutoFit/>
          </a:bodyPr>
          <a:lstStyle/>
          <a:p>
            <a:pPr algn="l">
              <a:lnSpc>
                <a:spcPct val="150000"/>
              </a:lnSpc>
              <a:spcAft>
                <a:spcPts val="0"/>
              </a:spcAft>
            </a:pPr>
            <a:r>
              <a:rPr lang="en-US" altLang="zh-CN" sz="2400" b="1" kern="1050" dirty="0" smtClean="0">
                <a:solidFill>
                  <a:schemeClr val="accent2"/>
                </a:solidFill>
                <a:latin typeface="Arial"/>
                <a:ea typeface="黑体"/>
                <a:cs typeface="Times New Roman"/>
              </a:rPr>
              <a:t>        16.2.2  </a:t>
            </a:r>
            <a:r>
              <a:rPr lang="zh-CN" altLang="zh-CN" sz="2400" b="1" kern="1050" dirty="0">
                <a:solidFill>
                  <a:schemeClr val="accent2"/>
                </a:solidFill>
                <a:latin typeface="Arial"/>
                <a:ea typeface="黑体"/>
                <a:cs typeface="Times New Roman"/>
              </a:rPr>
              <a:t>典型的单片机应用</a:t>
            </a:r>
            <a:r>
              <a:rPr lang="zh-CN" altLang="zh-CN" sz="2400" b="1" kern="1050" dirty="0" smtClean="0">
                <a:solidFill>
                  <a:schemeClr val="accent2"/>
                </a:solidFill>
                <a:latin typeface="Arial"/>
                <a:ea typeface="黑体"/>
                <a:cs typeface="Times New Roman"/>
              </a:rPr>
              <a:t>系统</a:t>
            </a:r>
            <a:endParaRPr lang="en-US" altLang="zh-CN" sz="2400" b="1" kern="1050" dirty="0" smtClean="0">
              <a:solidFill>
                <a:schemeClr val="accent2"/>
              </a:solidFill>
              <a:latin typeface="Arial"/>
              <a:ea typeface="黑体"/>
              <a:cs typeface="Times New Roman"/>
            </a:endParaRPr>
          </a:p>
          <a:p>
            <a:pPr algn="l">
              <a:lnSpc>
                <a:spcPct val="150000"/>
              </a:lnSpc>
              <a:spcAft>
                <a:spcPts val="0"/>
              </a:spcAft>
            </a:pPr>
            <a:r>
              <a:rPr lang="en-US" altLang="zh-CN" sz="2400" b="1" kern="1050" dirty="0">
                <a:solidFill>
                  <a:schemeClr val="accent2"/>
                </a:solidFill>
                <a:latin typeface="Arial"/>
                <a:ea typeface="黑体"/>
                <a:cs typeface="Times New Roman"/>
              </a:rPr>
              <a:t> </a:t>
            </a:r>
            <a:r>
              <a:rPr lang="en-US" altLang="zh-CN" sz="2400" b="1" kern="1050" dirty="0" smtClean="0">
                <a:solidFill>
                  <a:schemeClr val="accent2"/>
                </a:solidFill>
                <a:latin typeface="Arial"/>
                <a:ea typeface="黑体"/>
                <a:cs typeface="Times New Roman"/>
              </a:rPr>
              <a:t>       </a:t>
            </a:r>
            <a:r>
              <a:rPr lang="zh-CN" altLang="zh-CN" sz="2400" b="1" kern="1000" dirty="0" smtClean="0">
                <a:solidFill>
                  <a:schemeClr val="accent2"/>
                </a:solidFill>
                <a:latin typeface="Times New Roman"/>
                <a:ea typeface="宋体"/>
              </a:rPr>
              <a:t>典型</a:t>
            </a:r>
            <a:r>
              <a:rPr lang="zh-CN" altLang="zh-CN" sz="2400" b="1" kern="1000" dirty="0">
                <a:solidFill>
                  <a:schemeClr val="accent2"/>
                </a:solidFill>
                <a:latin typeface="Times New Roman"/>
                <a:ea typeface="宋体"/>
              </a:rPr>
              <a:t>单片机应用系统框图如图</a:t>
            </a:r>
            <a:r>
              <a:rPr lang="en-US" altLang="zh-CN" sz="2400" b="1" kern="1000" dirty="0">
                <a:solidFill>
                  <a:schemeClr val="accent2"/>
                </a:solidFill>
                <a:latin typeface="Times New Roman"/>
                <a:ea typeface="宋体"/>
              </a:rPr>
              <a:t>16-2</a:t>
            </a:r>
            <a:r>
              <a:rPr lang="zh-CN" altLang="zh-CN" sz="2400" b="1" kern="1000" dirty="0">
                <a:solidFill>
                  <a:schemeClr val="accent2"/>
                </a:solidFill>
                <a:latin typeface="Times New Roman"/>
                <a:ea typeface="宋体"/>
              </a:rPr>
              <a:t>所示</a:t>
            </a:r>
            <a:r>
              <a:rPr lang="zh-CN" altLang="zh-CN" sz="2400" b="1" kern="1000" dirty="0" smtClean="0">
                <a:solidFill>
                  <a:schemeClr val="accent2"/>
                </a:solidFill>
                <a:latin typeface="Times New Roman"/>
                <a:ea typeface="宋体"/>
              </a:rPr>
              <a:t>。</a:t>
            </a:r>
            <a:endParaRPr lang="zh-CN" altLang="zh-CN" sz="2400" b="1" kern="1000" dirty="0">
              <a:solidFill>
                <a:schemeClr val="accent2"/>
              </a:solidFill>
              <a:effectLst/>
              <a:latin typeface="Times New Roman"/>
              <a:ea typeface="宋体"/>
            </a:endParaRPr>
          </a:p>
        </p:txBody>
      </p:sp>
      <p:pic>
        <p:nvPicPr>
          <p:cNvPr id="273410" name="Picture 2" descr="16t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899" y="1794548"/>
            <a:ext cx="7979358" cy="4491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945146"/>
      </p:ext>
    </p:extLst>
  </p:cSld>
  <p:clrMapOvr>
    <a:masterClrMapping/>
  </p:clrMapOvr>
  <p:transition>
    <p:random/>
    <p:sndAc>
      <p:stSnd>
        <p:snd r:embed="rId2" name="camera.wav"/>
      </p:stSnd>
    </p:sndAc>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13</a:t>
            </a:fld>
            <a:endParaRPr lang="en-US" altLang="zh-CN" dirty="0"/>
          </a:p>
        </p:txBody>
      </p:sp>
      <p:sp>
        <p:nvSpPr>
          <p:cNvPr id="4" name="矩形 3"/>
          <p:cNvSpPr/>
          <p:nvPr/>
        </p:nvSpPr>
        <p:spPr>
          <a:xfrm>
            <a:off x="0" y="617759"/>
            <a:ext cx="9144000" cy="2862322"/>
          </a:xfrm>
          <a:prstGeom prst="rect">
            <a:avLst/>
          </a:prstGeom>
        </p:spPr>
        <p:txBody>
          <a:bodyPr wrap="square">
            <a:spAutoFit/>
          </a:bodyPr>
          <a:lstStyle/>
          <a:p>
            <a:pPr algn="l">
              <a:lnSpc>
                <a:spcPct val="150000"/>
              </a:lnSpc>
              <a:spcAft>
                <a:spcPts val="0"/>
              </a:spcAft>
            </a:pPr>
            <a:r>
              <a:rPr lang="en-US" altLang="zh-CN" sz="2400" b="1" kern="1050" dirty="0" smtClean="0">
                <a:solidFill>
                  <a:schemeClr val="accent2"/>
                </a:solidFill>
                <a:latin typeface="Arial"/>
                <a:ea typeface="黑体"/>
                <a:cs typeface="Times New Roman"/>
              </a:rPr>
              <a:t>        16.2.3  </a:t>
            </a:r>
            <a:r>
              <a:rPr lang="zh-CN" altLang="zh-CN" sz="2400" b="1" kern="1050" dirty="0">
                <a:solidFill>
                  <a:schemeClr val="accent2"/>
                </a:solidFill>
                <a:latin typeface="Arial"/>
                <a:ea typeface="黑体"/>
                <a:cs typeface="Times New Roman"/>
              </a:rPr>
              <a:t>单片机应用系统软件的总体</a:t>
            </a:r>
            <a:r>
              <a:rPr lang="zh-CN" altLang="zh-CN" sz="2400" b="1" kern="1050" dirty="0" smtClean="0">
                <a:solidFill>
                  <a:schemeClr val="accent2"/>
                </a:solidFill>
                <a:latin typeface="Arial"/>
                <a:ea typeface="黑体"/>
                <a:cs typeface="Times New Roman"/>
              </a:rPr>
              <a:t>框架</a:t>
            </a:r>
            <a:endParaRPr lang="en-US" altLang="zh-CN" sz="2400" b="1" kern="1050" dirty="0" smtClean="0">
              <a:solidFill>
                <a:schemeClr val="accent2"/>
              </a:solidFill>
              <a:latin typeface="Arial"/>
              <a:ea typeface="黑体"/>
              <a:cs typeface="Times New Roman"/>
            </a:endParaRPr>
          </a:p>
          <a:p>
            <a:pPr algn="l">
              <a:lnSpc>
                <a:spcPct val="150000"/>
              </a:lnSpc>
              <a:spcAft>
                <a:spcPts val="0"/>
              </a:spcAft>
            </a:pPr>
            <a:r>
              <a:rPr lang="en-US" altLang="zh-CN" sz="2400" b="1" kern="1050" dirty="0">
                <a:solidFill>
                  <a:schemeClr val="accent2"/>
                </a:solidFill>
                <a:latin typeface="Arial"/>
                <a:ea typeface="黑体"/>
                <a:cs typeface="Times New Roman"/>
              </a:rPr>
              <a:t> </a:t>
            </a:r>
            <a:r>
              <a:rPr lang="en-US" altLang="zh-CN" sz="2400" b="1" kern="1050" dirty="0" smtClean="0">
                <a:solidFill>
                  <a:schemeClr val="accent2"/>
                </a:solidFill>
                <a:latin typeface="Arial"/>
                <a:ea typeface="黑体"/>
                <a:cs typeface="Times New Roman"/>
              </a:rPr>
              <a:t>       </a:t>
            </a:r>
            <a:r>
              <a:rPr lang="zh-CN" altLang="zh-CN" sz="2400" b="1" kern="1000" dirty="0" smtClean="0">
                <a:solidFill>
                  <a:schemeClr val="accent2"/>
                </a:solidFill>
                <a:latin typeface="Times New Roman"/>
                <a:ea typeface="宋体"/>
              </a:rPr>
              <a:t>不同</a:t>
            </a:r>
            <a:r>
              <a:rPr lang="zh-CN" altLang="zh-CN" sz="2400" b="1" kern="1000" dirty="0">
                <a:solidFill>
                  <a:schemeClr val="accent2"/>
                </a:solidFill>
                <a:latin typeface="Times New Roman"/>
                <a:ea typeface="宋体"/>
              </a:rPr>
              <a:t>的应用系统或不同的设计者设计的软件各不相同，但是软件的总体框架还是类似的。设下面以</a:t>
            </a:r>
            <a:r>
              <a:rPr lang="en-US" altLang="zh-CN" sz="2400" b="1" kern="1000" dirty="0">
                <a:solidFill>
                  <a:schemeClr val="accent2"/>
                </a:solidFill>
                <a:latin typeface="Times New Roman"/>
                <a:ea typeface="宋体"/>
              </a:rPr>
              <a:t>AT89S51</a:t>
            </a:r>
            <a:r>
              <a:rPr lang="zh-CN" altLang="zh-CN" sz="2400" b="1" kern="1000" dirty="0">
                <a:solidFill>
                  <a:schemeClr val="accent2"/>
                </a:solidFill>
                <a:latin typeface="Times New Roman"/>
                <a:ea typeface="宋体"/>
              </a:rPr>
              <a:t>单片机</a:t>
            </a:r>
            <a:r>
              <a:rPr lang="en-US" altLang="zh-CN" sz="2400" b="1" kern="1000" dirty="0">
                <a:solidFill>
                  <a:schemeClr val="accent2"/>
                </a:solidFill>
                <a:latin typeface="Times New Roman"/>
                <a:ea typeface="宋体"/>
              </a:rPr>
              <a:t>5</a:t>
            </a:r>
            <a:r>
              <a:rPr lang="zh-CN" altLang="zh-CN" sz="2400" b="1" kern="1000" dirty="0">
                <a:solidFill>
                  <a:schemeClr val="accent2"/>
                </a:solidFill>
                <a:latin typeface="Times New Roman"/>
                <a:ea typeface="宋体"/>
              </a:rPr>
              <a:t>个中断源都用到的情况为例，提供一个典型的总体程序框架，供软件设计时参考。</a:t>
            </a:r>
            <a:endParaRPr lang="zh-CN" altLang="zh-CN" sz="2400" b="1" kern="1000" dirty="0">
              <a:solidFill>
                <a:schemeClr val="accent2"/>
              </a:solidFill>
              <a:effectLst/>
              <a:latin typeface="Times New Roman"/>
              <a:ea typeface="宋体"/>
            </a:endParaRPr>
          </a:p>
        </p:txBody>
      </p:sp>
    </p:spTree>
    <p:extLst>
      <p:ext uri="{BB962C8B-B14F-4D97-AF65-F5344CB8AC3E}">
        <p14:creationId xmlns:p14="http://schemas.microsoft.com/office/powerpoint/2010/main" val="2321214316"/>
      </p:ext>
    </p:extLst>
  </p:cSld>
  <p:clrMapOvr>
    <a:masterClrMapping/>
  </p:clrMapOvr>
  <p:transition>
    <p:random/>
    <p:sndAc>
      <p:stSnd>
        <p:snd r:embed="rId2" name="camera.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14</a:t>
            </a:fld>
            <a:endParaRPr lang="en-US" altLang="zh-CN" dirty="0"/>
          </a:p>
        </p:txBody>
      </p:sp>
      <p:sp>
        <p:nvSpPr>
          <p:cNvPr id="4" name="矩形 3"/>
          <p:cNvSpPr/>
          <p:nvPr/>
        </p:nvSpPr>
        <p:spPr>
          <a:xfrm>
            <a:off x="0" y="496598"/>
            <a:ext cx="9347200" cy="6052939"/>
          </a:xfrm>
          <a:prstGeom prst="rect">
            <a:avLst/>
          </a:prstGeom>
        </p:spPr>
        <p:txBody>
          <a:bodyPr wrap="square">
            <a:spAutoFit/>
          </a:bodyPr>
          <a:lstStyle/>
          <a:p>
            <a:pPr indent="255905" algn="l">
              <a:lnSpc>
                <a:spcPct val="150000"/>
              </a:lnSpc>
              <a:spcAft>
                <a:spcPts val="400"/>
              </a:spcAft>
            </a:pPr>
            <a:r>
              <a:rPr lang="zh-CN" altLang="zh-CN" sz="2400" b="1" kern="1000" dirty="0">
                <a:solidFill>
                  <a:schemeClr val="accent2"/>
                </a:solidFill>
                <a:latin typeface="Times New Roman"/>
                <a:ea typeface="宋体"/>
              </a:rPr>
              <a:t>【例</a:t>
            </a:r>
            <a:r>
              <a:rPr lang="en-US" altLang="zh-CN" sz="2400" b="1" kern="1000" dirty="0">
                <a:solidFill>
                  <a:schemeClr val="accent2"/>
                </a:solidFill>
                <a:latin typeface="Times New Roman"/>
                <a:ea typeface="宋体"/>
              </a:rPr>
              <a:t>13-1</a:t>
            </a:r>
            <a:r>
              <a:rPr lang="zh-CN" altLang="zh-CN" sz="2400" b="1" kern="1000" dirty="0">
                <a:solidFill>
                  <a:schemeClr val="accent2"/>
                </a:solidFill>
                <a:latin typeface="Times New Roman"/>
                <a:ea typeface="宋体"/>
              </a:rPr>
              <a:t>】有一个</a:t>
            </a:r>
            <a:r>
              <a:rPr lang="en-US" altLang="zh-CN" sz="2400" b="1" kern="1000" dirty="0">
                <a:solidFill>
                  <a:schemeClr val="accent2"/>
                </a:solidFill>
                <a:latin typeface="Times New Roman"/>
                <a:ea typeface="宋体"/>
              </a:rPr>
              <a:t>AT89S51</a:t>
            </a:r>
            <a:r>
              <a:rPr lang="zh-CN" altLang="zh-CN" sz="2400" b="1" kern="1000" dirty="0">
                <a:solidFill>
                  <a:schemeClr val="accent2"/>
                </a:solidFill>
                <a:latin typeface="Times New Roman"/>
                <a:ea typeface="宋体"/>
              </a:rPr>
              <a:t>应用系统，假设</a:t>
            </a:r>
            <a:r>
              <a:rPr lang="en-US" altLang="zh-CN" sz="2400" b="1" kern="1000" dirty="0">
                <a:solidFill>
                  <a:schemeClr val="accent2"/>
                </a:solidFill>
                <a:latin typeface="Times New Roman"/>
                <a:ea typeface="宋体"/>
              </a:rPr>
              <a:t>5</a:t>
            </a:r>
            <a:r>
              <a:rPr lang="zh-CN" altLang="zh-CN" sz="2400" b="1" kern="1000" dirty="0">
                <a:solidFill>
                  <a:schemeClr val="accent2"/>
                </a:solidFill>
                <a:latin typeface="Times New Roman"/>
                <a:ea typeface="宋体"/>
              </a:rPr>
              <a:t>个中断源都已用到，应用系统的程序框架如下：</a:t>
            </a:r>
          </a:p>
          <a:p>
            <a:pPr indent="255905" algn="l">
              <a:spcAft>
                <a:spcPts val="0"/>
              </a:spcAft>
            </a:pPr>
            <a:r>
              <a:rPr lang="en-US" altLang="zh-CN" sz="2400" b="1" kern="1000" dirty="0">
                <a:solidFill>
                  <a:schemeClr val="accent2"/>
                </a:solidFill>
                <a:latin typeface="宋体"/>
                <a:ea typeface="宋体"/>
              </a:rPr>
              <a:t>   </a:t>
            </a:r>
            <a:r>
              <a:rPr lang="en-US" altLang="zh-CN" sz="2400" b="1" kern="1000" dirty="0">
                <a:solidFill>
                  <a:schemeClr val="accent2"/>
                </a:solidFill>
                <a:latin typeface="Times New Roman"/>
                <a:ea typeface="宋体"/>
              </a:rPr>
              <a:t>	</a:t>
            </a:r>
            <a:r>
              <a:rPr lang="en-US" altLang="zh-CN" sz="2400" b="1" kern="1000" dirty="0" smtClean="0">
                <a:solidFill>
                  <a:schemeClr val="accent2"/>
                </a:solidFill>
                <a:latin typeface="Times New Roman"/>
                <a:ea typeface="宋体"/>
              </a:rPr>
              <a:t>ORG    0000H                 ;</a:t>
            </a:r>
            <a:r>
              <a:rPr lang="zh-CN" altLang="zh-CN" sz="2400" b="1" kern="1000" dirty="0">
                <a:solidFill>
                  <a:schemeClr val="accent2"/>
                </a:solidFill>
                <a:latin typeface="Times New Roman"/>
                <a:ea typeface="宋体"/>
              </a:rPr>
              <a:t>系统程序入口</a:t>
            </a:r>
          </a:p>
          <a:p>
            <a:pPr indent="255905" algn="l">
              <a:spcAft>
                <a:spcPts val="0"/>
              </a:spcAft>
            </a:pPr>
            <a:r>
              <a:rPr lang="en-US" altLang="zh-CN" sz="2400" b="1" kern="1000" dirty="0">
                <a:solidFill>
                  <a:schemeClr val="accent2"/>
                </a:solidFill>
                <a:latin typeface="Times New Roman"/>
                <a:ea typeface="宋体"/>
              </a:rPr>
              <a:t>   	</a:t>
            </a:r>
            <a:r>
              <a:rPr lang="en-US" altLang="zh-CN" sz="2400" b="1" kern="1000" dirty="0" smtClean="0">
                <a:solidFill>
                  <a:schemeClr val="accent2"/>
                </a:solidFill>
                <a:latin typeface="Times New Roman"/>
                <a:ea typeface="宋体"/>
              </a:rPr>
              <a:t>LJMP   MAIN	     ;</a:t>
            </a:r>
            <a:r>
              <a:rPr lang="zh-CN" altLang="zh-CN" sz="2400" b="1" kern="1000" dirty="0">
                <a:solidFill>
                  <a:schemeClr val="accent2"/>
                </a:solidFill>
                <a:latin typeface="Times New Roman"/>
                <a:ea typeface="宋体"/>
              </a:rPr>
              <a:t>转向主程序入口</a:t>
            </a:r>
            <a:r>
              <a:rPr lang="en-US" altLang="zh-CN" sz="2400" b="1" kern="1000" dirty="0">
                <a:solidFill>
                  <a:schemeClr val="accent2"/>
                </a:solidFill>
                <a:latin typeface="Times New Roman"/>
                <a:ea typeface="宋体"/>
              </a:rPr>
              <a:t>MAIN</a:t>
            </a:r>
            <a:endParaRPr lang="zh-CN" altLang="zh-CN" sz="2400" b="1" kern="1000" dirty="0">
              <a:solidFill>
                <a:schemeClr val="accent2"/>
              </a:solidFill>
              <a:latin typeface="Times New Roman"/>
              <a:ea typeface="宋体"/>
            </a:endParaRPr>
          </a:p>
          <a:p>
            <a:pPr indent="255905" algn="l">
              <a:spcAft>
                <a:spcPts val="0"/>
              </a:spcAft>
            </a:pPr>
            <a:r>
              <a:rPr lang="en-US" altLang="zh-CN" sz="2400" b="1" kern="1000" dirty="0">
                <a:solidFill>
                  <a:schemeClr val="accent2"/>
                </a:solidFill>
                <a:latin typeface="Times New Roman"/>
                <a:ea typeface="宋体"/>
              </a:rPr>
              <a:t>	</a:t>
            </a:r>
            <a:r>
              <a:rPr lang="en-US" altLang="zh-CN" sz="2400" b="1" kern="1000" dirty="0" smtClean="0">
                <a:solidFill>
                  <a:schemeClr val="accent2"/>
                </a:solidFill>
                <a:latin typeface="Times New Roman"/>
                <a:ea typeface="宋体"/>
              </a:rPr>
              <a:t>ORG    </a:t>
            </a:r>
            <a:r>
              <a:rPr lang="en-US" altLang="zh-CN" sz="2400" b="1" kern="1000" dirty="0">
                <a:solidFill>
                  <a:schemeClr val="accent2"/>
                </a:solidFill>
                <a:latin typeface="Times New Roman"/>
                <a:ea typeface="宋体"/>
              </a:rPr>
              <a:t>0003H	</a:t>
            </a:r>
            <a:r>
              <a:rPr lang="en-US" altLang="zh-CN" sz="2400" b="1" kern="1000" dirty="0" smtClean="0">
                <a:solidFill>
                  <a:schemeClr val="accent2"/>
                </a:solidFill>
                <a:latin typeface="Times New Roman"/>
                <a:ea typeface="宋体"/>
              </a:rPr>
              <a:t>     ;</a:t>
            </a:r>
            <a:r>
              <a:rPr lang="zh-CN" altLang="zh-CN" sz="2400" b="1" kern="1000" dirty="0">
                <a:solidFill>
                  <a:schemeClr val="accent2"/>
                </a:solidFill>
                <a:latin typeface="Times New Roman"/>
                <a:ea typeface="宋体"/>
              </a:rPr>
              <a:t>外中断</a:t>
            </a:r>
            <a:r>
              <a:rPr lang="en-US" altLang="zh-CN" sz="2400" b="1" kern="1000" dirty="0">
                <a:solidFill>
                  <a:schemeClr val="accent2"/>
                </a:solidFill>
                <a:latin typeface="Times New Roman"/>
                <a:ea typeface="宋体"/>
              </a:rPr>
              <a:t>0</a:t>
            </a:r>
            <a:r>
              <a:rPr lang="zh-CN" altLang="zh-CN" sz="2400" b="1" kern="1000" dirty="0">
                <a:solidFill>
                  <a:schemeClr val="accent2"/>
                </a:solidFill>
                <a:latin typeface="Times New Roman"/>
                <a:ea typeface="宋体"/>
              </a:rPr>
              <a:t>中断向量入口</a:t>
            </a:r>
          </a:p>
          <a:p>
            <a:pPr indent="255905" algn="l">
              <a:spcAft>
                <a:spcPts val="0"/>
              </a:spcAft>
            </a:pPr>
            <a:r>
              <a:rPr lang="en-US" altLang="zh-CN" sz="2400" b="1" kern="1000" dirty="0">
                <a:solidFill>
                  <a:schemeClr val="accent2"/>
                </a:solidFill>
                <a:latin typeface="Times New Roman"/>
                <a:ea typeface="宋体"/>
              </a:rPr>
              <a:t>   	</a:t>
            </a:r>
            <a:r>
              <a:rPr lang="en-US" altLang="zh-CN" sz="2400" b="1" kern="1000" dirty="0" smtClean="0">
                <a:solidFill>
                  <a:schemeClr val="accent2"/>
                </a:solidFill>
                <a:latin typeface="Times New Roman"/>
                <a:ea typeface="宋体"/>
              </a:rPr>
              <a:t>LJMP   </a:t>
            </a:r>
            <a:r>
              <a:rPr lang="en-US" altLang="zh-CN" sz="2400" b="1" kern="1000" dirty="0">
                <a:solidFill>
                  <a:schemeClr val="accent2"/>
                </a:solidFill>
                <a:latin typeface="Times New Roman"/>
                <a:ea typeface="宋体"/>
              </a:rPr>
              <a:t>TOINT0P	    </a:t>
            </a:r>
            <a:r>
              <a:rPr lang="en-US" altLang="zh-CN" sz="2400" b="1" kern="1000" dirty="0" smtClean="0">
                <a:solidFill>
                  <a:schemeClr val="accent2"/>
                </a:solidFill>
                <a:latin typeface="Times New Roman"/>
                <a:ea typeface="宋体"/>
              </a:rPr>
              <a:t> ;</a:t>
            </a:r>
            <a:r>
              <a:rPr lang="zh-CN" altLang="zh-CN" sz="2400" b="1" kern="1000" dirty="0">
                <a:solidFill>
                  <a:schemeClr val="accent2"/>
                </a:solidFill>
                <a:latin typeface="Times New Roman"/>
                <a:ea typeface="宋体"/>
              </a:rPr>
              <a:t>转向外中断</a:t>
            </a:r>
            <a:r>
              <a:rPr lang="en-US" altLang="zh-CN" sz="2400" b="1" kern="1000" dirty="0">
                <a:solidFill>
                  <a:schemeClr val="accent2"/>
                </a:solidFill>
                <a:latin typeface="Times New Roman"/>
                <a:ea typeface="宋体"/>
              </a:rPr>
              <a:t>0</a:t>
            </a:r>
            <a:r>
              <a:rPr lang="zh-CN" altLang="zh-CN" sz="2400" b="1" kern="1000" dirty="0">
                <a:solidFill>
                  <a:schemeClr val="accent2"/>
                </a:solidFill>
                <a:latin typeface="Times New Roman"/>
                <a:ea typeface="宋体"/>
              </a:rPr>
              <a:t>入口</a:t>
            </a:r>
            <a:r>
              <a:rPr lang="en-US" altLang="zh-CN" sz="2400" b="1" kern="1000" dirty="0">
                <a:solidFill>
                  <a:schemeClr val="accent2"/>
                </a:solidFill>
                <a:latin typeface="Times New Roman"/>
                <a:ea typeface="宋体"/>
              </a:rPr>
              <a:t>IINT0P</a:t>
            </a:r>
            <a:endParaRPr lang="zh-CN" altLang="zh-CN" sz="2400" b="1" kern="1000" dirty="0">
              <a:solidFill>
                <a:schemeClr val="accent2"/>
              </a:solidFill>
              <a:latin typeface="Times New Roman"/>
              <a:ea typeface="宋体"/>
            </a:endParaRPr>
          </a:p>
          <a:p>
            <a:pPr indent="255905" algn="l">
              <a:spcAft>
                <a:spcPts val="0"/>
              </a:spcAft>
            </a:pPr>
            <a:r>
              <a:rPr lang="en-US" altLang="zh-CN" sz="2400" b="1" kern="1000" dirty="0">
                <a:solidFill>
                  <a:schemeClr val="accent2"/>
                </a:solidFill>
                <a:latin typeface="Times New Roman"/>
                <a:ea typeface="宋体"/>
              </a:rPr>
              <a:t>	</a:t>
            </a:r>
            <a:r>
              <a:rPr lang="en-US" altLang="zh-CN" sz="2400" b="1" kern="1000" dirty="0" smtClean="0">
                <a:solidFill>
                  <a:schemeClr val="accent2"/>
                </a:solidFill>
                <a:latin typeface="Times New Roman"/>
                <a:ea typeface="宋体"/>
              </a:rPr>
              <a:t>ORG    000BH	</a:t>
            </a:r>
            <a:r>
              <a:rPr lang="en-US" altLang="zh-CN" sz="2400" b="1" kern="1000" dirty="0">
                <a:solidFill>
                  <a:schemeClr val="accent2"/>
                </a:solidFill>
                <a:latin typeface="Times New Roman"/>
                <a:ea typeface="宋体"/>
              </a:rPr>
              <a:t> </a:t>
            </a:r>
            <a:r>
              <a:rPr lang="en-US" altLang="zh-CN" sz="2400" b="1" kern="1000" dirty="0" smtClean="0">
                <a:solidFill>
                  <a:schemeClr val="accent2"/>
                </a:solidFill>
                <a:latin typeface="Times New Roman"/>
                <a:ea typeface="宋体"/>
              </a:rPr>
              <a:t>    ;</a:t>
            </a:r>
            <a:r>
              <a:rPr lang="en-US" altLang="zh-CN" sz="2400" b="1" kern="1000" dirty="0">
                <a:solidFill>
                  <a:schemeClr val="accent2"/>
                </a:solidFill>
                <a:latin typeface="Times New Roman"/>
                <a:ea typeface="宋体"/>
              </a:rPr>
              <a:t>T0</a:t>
            </a:r>
            <a:r>
              <a:rPr lang="zh-CN" altLang="zh-CN" sz="2400" b="1" kern="1000" dirty="0">
                <a:solidFill>
                  <a:schemeClr val="accent2"/>
                </a:solidFill>
                <a:latin typeface="Times New Roman"/>
                <a:ea typeface="宋体"/>
              </a:rPr>
              <a:t>中断向量入口</a:t>
            </a:r>
          </a:p>
          <a:p>
            <a:pPr indent="255905" algn="l">
              <a:spcAft>
                <a:spcPts val="0"/>
              </a:spcAft>
            </a:pPr>
            <a:r>
              <a:rPr lang="en-US" altLang="zh-CN" sz="2400" b="1" kern="1000" dirty="0">
                <a:solidFill>
                  <a:schemeClr val="accent2"/>
                </a:solidFill>
                <a:latin typeface="Times New Roman"/>
                <a:ea typeface="宋体"/>
              </a:rPr>
              <a:t>   	</a:t>
            </a:r>
            <a:r>
              <a:rPr lang="en-US" altLang="zh-CN" sz="2400" b="1" kern="1000" dirty="0" smtClean="0">
                <a:solidFill>
                  <a:schemeClr val="accent2"/>
                </a:solidFill>
                <a:latin typeface="Times New Roman"/>
                <a:ea typeface="宋体"/>
              </a:rPr>
              <a:t>LJMP   </a:t>
            </a:r>
            <a:r>
              <a:rPr lang="en-US" altLang="zh-CN" sz="2400" b="1" kern="1000" dirty="0">
                <a:solidFill>
                  <a:schemeClr val="accent2"/>
                </a:solidFill>
                <a:latin typeface="Times New Roman"/>
                <a:ea typeface="宋体"/>
              </a:rPr>
              <a:t>TOT0P	</a:t>
            </a:r>
            <a:r>
              <a:rPr lang="en-US" altLang="zh-CN" sz="2400" b="1" kern="1000" dirty="0" smtClean="0">
                <a:solidFill>
                  <a:schemeClr val="accent2"/>
                </a:solidFill>
                <a:latin typeface="Times New Roman"/>
                <a:ea typeface="宋体"/>
              </a:rPr>
              <a:t>     ;</a:t>
            </a:r>
            <a:r>
              <a:rPr lang="zh-CN" altLang="zh-CN" sz="2400" b="1" kern="1000" dirty="0">
                <a:solidFill>
                  <a:schemeClr val="accent2"/>
                </a:solidFill>
                <a:latin typeface="Times New Roman"/>
                <a:ea typeface="宋体"/>
              </a:rPr>
              <a:t>转向</a:t>
            </a:r>
            <a:r>
              <a:rPr lang="en-US" altLang="zh-CN" sz="2400" b="1" kern="1000" dirty="0">
                <a:solidFill>
                  <a:schemeClr val="accent2"/>
                </a:solidFill>
                <a:latin typeface="Times New Roman"/>
                <a:ea typeface="宋体"/>
              </a:rPr>
              <a:t>T0</a:t>
            </a:r>
            <a:r>
              <a:rPr lang="zh-CN" altLang="zh-CN" sz="2400" b="1" kern="1000" dirty="0">
                <a:solidFill>
                  <a:schemeClr val="accent2"/>
                </a:solidFill>
                <a:latin typeface="Times New Roman"/>
                <a:ea typeface="宋体"/>
              </a:rPr>
              <a:t>中断入口</a:t>
            </a:r>
            <a:r>
              <a:rPr lang="en-US" altLang="zh-CN" sz="2400" b="1" kern="1000" dirty="0">
                <a:solidFill>
                  <a:schemeClr val="accent2"/>
                </a:solidFill>
                <a:latin typeface="Times New Roman"/>
                <a:ea typeface="宋体"/>
              </a:rPr>
              <a:t>IT0P</a:t>
            </a:r>
            <a:endParaRPr lang="zh-CN" altLang="zh-CN" sz="2400" b="1" kern="1000" dirty="0">
              <a:solidFill>
                <a:schemeClr val="accent2"/>
              </a:solidFill>
              <a:latin typeface="Times New Roman"/>
              <a:ea typeface="宋体"/>
            </a:endParaRPr>
          </a:p>
          <a:p>
            <a:pPr indent="826135" algn="l">
              <a:spcAft>
                <a:spcPts val="0"/>
              </a:spcAft>
            </a:pPr>
            <a:r>
              <a:rPr lang="en-US" altLang="zh-CN" sz="2400" b="1" kern="1000" dirty="0" smtClean="0">
                <a:solidFill>
                  <a:schemeClr val="accent2"/>
                </a:solidFill>
                <a:latin typeface="Times New Roman"/>
                <a:ea typeface="宋体"/>
              </a:rPr>
              <a:t> ORG    </a:t>
            </a:r>
            <a:r>
              <a:rPr lang="en-US" altLang="zh-CN" sz="2400" b="1" kern="1000" dirty="0">
                <a:solidFill>
                  <a:schemeClr val="accent2"/>
                </a:solidFill>
                <a:latin typeface="Times New Roman"/>
                <a:ea typeface="宋体"/>
              </a:rPr>
              <a:t>0013H	</a:t>
            </a:r>
            <a:r>
              <a:rPr lang="en-US" altLang="zh-CN" sz="2400" b="1" kern="1000" dirty="0" smtClean="0">
                <a:solidFill>
                  <a:schemeClr val="accent2"/>
                </a:solidFill>
                <a:latin typeface="Times New Roman"/>
                <a:ea typeface="宋体"/>
              </a:rPr>
              <a:t>     ;</a:t>
            </a:r>
            <a:r>
              <a:rPr lang="zh-CN" altLang="zh-CN" sz="2400" b="1" kern="1000" dirty="0">
                <a:solidFill>
                  <a:schemeClr val="accent2"/>
                </a:solidFill>
                <a:latin typeface="Times New Roman"/>
                <a:ea typeface="宋体"/>
              </a:rPr>
              <a:t>外中断</a:t>
            </a:r>
            <a:r>
              <a:rPr lang="en-US" altLang="zh-CN" sz="2400" b="1" kern="1000" dirty="0">
                <a:solidFill>
                  <a:schemeClr val="accent2"/>
                </a:solidFill>
                <a:latin typeface="Times New Roman"/>
                <a:ea typeface="宋体"/>
              </a:rPr>
              <a:t>0</a:t>
            </a:r>
            <a:r>
              <a:rPr lang="zh-CN" altLang="zh-CN" sz="2400" b="1" kern="1000" dirty="0">
                <a:solidFill>
                  <a:schemeClr val="accent2"/>
                </a:solidFill>
                <a:latin typeface="Times New Roman"/>
                <a:ea typeface="宋体"/>
              </a:rPr>
              <a:t>中断向量入口</a:t>
            </a:r>
          </a:p>
          <a:p>
            <a:pPr indent="255905" algn="l">
              <a:spcAft>
                <a:spcPts val="0"/>
              </a:spcAft>
            </a:pPr>
            <a:r>
              <a:rPr lang="en-US" altLang="zh-CN" sz="2400" b="1" kern="1000" dirty="0">
                <a:solidFill>
                  <a:schemeClr val="accent2"/>
                </a:solidFill>
                <a:latin typeface="Times New Roman"/>
                <a:ea typeface="宋体"/>
              </a:rPr>
              <a:t>   	</a:t>
            </a:r>
            <a:r>
              <a:rPr lang="en-US" altLang="zh-CN" sz="2400" b="1" kern="1000" dirty="0" smtClean="0">
                <a:solidFill>
                  <a:schemeClr val="accent2"/>
                </a:solidFill>
                <a:latin typeface="Times New Roman"/>
                <a:ea typeface="宋体"/>
              </a:rPr>
              <a:t>LJMP   </a:t>
            </a:r>
            <a:r>
              <a:rPr lang="en-US" altLang="zh-CN" sz="2400" b="1" kern="1000" dirty="0">
                <a:solidFill>
                  <a:schemeClr val="accent2"/>
                </a:solidFill>
                <a:latin typeface="Times New Roman"/>
                <a:ea typeface="宋体"/>
              </a:rPr>
              <a:t>TOINT1P	    </a:t>
            </a:r>
            <a:r>
              <a:rPr lang="en-US" altLang="zh-CN" sz="2400" b="1" kern="1000" dirty="0" smtClean="0">
                <a:solidFill>
                  <a:schemeClr val="accent2"/>
                </a:solidFill>
                <a:latin typeface="Times New Roman"/>
                <a:ea typeface="宋体"/>
              </a:rPr>
              <a:t> ;</a:t>
            </a:r>
            <a:r>
              <a:rPr lang="zh-CN" altLang="zh-CN" sz="2400" b="1" kern="1000" dirty="0">
                <a:solidFill>
                  <a:schemeClr val="accent2"/>
                </a:solidFill>
                <a:latin typeface="Times New Roman"/>
                <a:ea typeface="宋体"/>
              </a:rPr>
              <a:t>转向外中断</a:t>
            </a:r>
            <a:r>
              <a:rPr lang="en-US" altLang="zh-CN" sz="2400" b="1" kern="1000" dirty="0">
                <a:solidFill>
                  <a:schemeClr val="accent2"/>
                </a:solidFill>
                <a:latin typeface="Times New Roman"/>
                <a:ea typeface="宋体"/>
              </a:rPr>
              <a:t>1</a:t>
            </a:r>
            <a:r>
              <a:rPr lang="zh-CN" altLang="zh-CN" sz="2400" b="1" kern="1000" dirty="0">
                <a:solidFill>
                  <a:schemeClr val="accent2"/>
                </a:solidFill>
                <a:latin typeface="Times New Roman"/>
                <a:ea typeface="宋体"/>
              </a:rPr>
              <a:t>入口</a:t>
            </a:r>
            <a:r>
              <a:rPr lang="en-US" altLang="zh-CN" sz="2400" b="1" kern="1000" dirty="0">
                <a:solidFill>
                  <a:schemeClr val="accent2"/>
                </a:solidFill>
                <a:latin typeface="Times New Roman"/>
                <a:ea typeface="宋体"/>
              </a:rPr>
              <a:t>IINT1P</a:t>
            </a:r>
            <a:endParaRPr lang="zh-CN" altLang="zh-CN" sz="2400" b="1" kern="1000" dirty="0">
              <a:solidFill>
                <a:schemeClr val="accent2"/>
              </a:solidFill>
              <a:latin typeface="Times New Roman"/>
              <a:ea typeface="宋体"/>
            </a:endParaRPr>
          </a:p>
          <a:p>
            <a:pPr indent="255905" algn="l">
              <a:spcAft>
                <a:spcPts val="0"/>
              </a:spcAft>
            </a:pPr>
            <a:r>
              <a:rPr lang="en-US" altLang="zh-CN" sz="2400" b="1" kern="1000" dirty="0">
                <a:solidFill>
                  <a:schemeClr val="accent2"/>
                </a:solidFill>
                <a:latin typeface="Times New Roman"/>
                <a:ea typeface="宋体"/>
              </a:rPr>
              <a:t>	</a:t>
            </a:r>
            <a:r>
              <a:rPr lang="en-US" altLang="zh-CN" sz="2400" b="1" kern="1000" dirty="0" smtClean="0">
                <a:solidFill>
                  <a:schemeClr val="accent2"/>
                </a:solidFill>
                <a:latin typeface="Times New Roman"/>
                <a:ea typeface="宋体"/>
              </a:rPr>
              <a:t>ORG    </a:t>
            </a:r>
            <a:r>
              <a:rPr lang="en-US" altLang="zh-CN" sz="2400" b="1" kern="1000" dirty="0">
                <a:solidFill>
                  <a:schemeClr val="accent2"/>
                </a:solidFill>
                <a:latin typeface="Times New Roman"/>
                <a:ea typeface="宋体"/>
              </a:rPr>
              <a:t>001BH	</a:t>
            </a:r>
            <a:r>
              <a:rPr lang="en-US" altLang="zh-CN" sz="2400" b="1" kern="1000" dirty="0" smtClean="0">
                <a:solidFill>
                  <a:schemeClr val="accent2"/>
                </a:solidFill>
                <a:latin typeface="Times New Roman"/>
                <a:ea typeface="宋体"/>
              </a:rPr>
              <a:t>     ;</a:t>
            </a:r>
            <a:r>
              <a:rPr lang="en-US" altLang="zh-CN" sz="2400" b="1" kern="1000" dirty="0">
                <a:solidFill>
                  <a:schemeClr val="accent2"/>
                </a:solidFill>
                <a:latin typeface="Times New Roman"/>
                <a:ea typeface="宋体"/>
              </a:rPr>
              <a:t>T1</a:t>
            </a:r>
            <a:r>
              <a:rPr lang="zh-CN" altLang="zh-CN" sz="2400" b="1" kern="1000" dirty="0">
                <a:solidFill>
                  <a:schemeClr val="accent2"/>
                </a:solidFill>
                <a:latin typeface="Times New Roman"/>
                <a:ea typeface="宋体"/>
              </a:rPr>
              <a:t>中断向量入口</a:t>
            </a:r>
          </a:p>
          <a:p>
            <a:pPr indent="255905" algn="l">
              <a:spcAft>
                <a:spcPts val="0"/>
              </a:spcAft>
            </a:pPr>
            <a:r>
              <a:rPr lang="en-US" altLang="zh-CN" sz="2400" b="1" kern="1000" dirty="0">
                <a:solidFill>
                  <a:schemeClr val="accent2"/>
                </a:solidFill>
                <a:latin typeface="Times New Roman"/>
                <a:ea typeface="宋体"/>
              </a:rPr>
              <a:t>   	</a:t>
            </a:r>
            <a:r>
              <a:rPr lang="en-US" altLang="zh-CN" sz="2400" b="1" kern="1000" dirty="0" smtClean="0">
                <a:solidFill>
                  <a:schemeClr val="accent2"/>
                </a:solidFill>
                <a:latin typeface="Times New Roman"/>
                <a:ea typeface="宋体"/>
              </a:rPr>
              <a:t>LJMP   </a:t>
            </a:r>
            <a:r>
              <a:rPr lang="en-US" altLang="zh-CN" sz="2400" b="1" kern="1000" dirty="0">
                <a:solidFill>
                  <a:schemeClr val="accent2"/>
                </a:solidFill>
                <a:latin typeface="Times New Roman"/>
                <a:ea typeface="宋体"/>
              </a:rPr>
              <a:t>TOT1P	     </a:t>
            </a:r>
            <a:r>
              <a:rPr lang="en-US" altLang="zh-CN" sz="2400" b="1" kern="1000" dirty="0" smtClean="0">
                <a:solidFill>
                  <a:schemeClr val="accent2"/>
                </a:solidFill>
                <a:latin typeface="Times New Roman"/>
                <a:ea typeface="宋体"/>
              </a:rPr>
              <a:t>;</a:t>
            </a:r>
            <a:r>
              <a:rPr lang="zh-CN" altLang="zh-CN" sz="2400" b="1" kern="1000" dirty="0">
                <a:solidFill>
                  <a:schemeClr val="accent2"/>
                </a:solidFill>
                <a:latin typeface="Times New Roman"/>
                <a:ea typeface="宋体"/>
              </a:rPr>
              <a:t>转向</a:t>
            </a:r>
            <a:r>
              <a:rPr lang="en-US" altLang="zh-CN" sz="2400" b="1" kern="1000" dirty="0">
                <a:solidFill>
                  <a:schemeClr val="accent2"/>
                </a:solidFill>
                <a:latin typeface="Times New Roman"/>
                <a:ea typeface="宋体"/>
              </a:rPr>
              <a:t>T1</a:t>
            </a:r>
            <a:r>
              <a:rPr lang="zh-CN" altLang="zh-CN" sz="2400" b="1" kern="1000" dirty="0">
                <a:solidFill>
                  <a:schemeClr val="accent2"/>
                </a:solidFill>
                <a:latin typeface="Times New Roman"/>
                <a:ea typeface="宋体"/>
              </a:rPr>
              <a:t>中断处理程序入口</a:t>
            </a:r>
            <a:r>
              <a:rPr lang="en-US" altLang="zh-CN" sz="2400" b="1" kern="1000" dirty="0">
                <a:solidFill>
                  <a:schemeClr val="accent2"/>
                </a:solidFill>
                <a:latin typeface="Times New Roman"/>
                <a:ea typeface="宋体"/>
              </a:rPr>
              <a:t>IT1P</a:t>
            </a:r>
            <a:endParaRPr lang="zh-CN" altLang="zh-CN" sz="2400" b="1" kern="1000" dirty="0">
              <a:solidFill>
                <a:schemeClr val="accent2"/>
              </a:solidFill>
              <a:latin typeface="Times New Roman"/>
              <a:ea typeface="宋体"/>
            </a:endParaRPr>
          </a:p>
          <a:p>
            <a:pPr indent="255905" algn="l">
              <a:spcAft>
                <a:spcPts val="0"/>
              </a:spcAft>
            </a:pPr>
            <a:r>
              <a:rPr lang="en-US" altLang="zh-CN" sz="2400" b="1" kern="1000" dirty="0">
                <a:solidFill>
                  <a:schemeClr val="accent2"/>
                </a:solidFill>
                <a:latin typeface="Times New Roman"/>
                <a:ea typeface="宋体"/>
              </a:rPr>
              <a:t> 	</a:t>
            </a:r>
            <a:r>
              <a:rPr lang="en-US" altLang="zh-CN" sz="2400" b="1" kern="1000" dirty="0" smtClean="0">
                <a:solidFill>
                  <a:schemeClr val="accent2"/>
                </a:solidFill>
                <a:latin typeface="Times New Roman"/>
                <a:ea typeface="宋体"/>
              </a:rPr>
              <a:t>ORG    </a:t>
            </a:r>
            <a:r>
              <a:rPr lang="en-US" altLang="zh-CN" sz="2400" b="1" kern="1000" dirty="0">
                <a:solidFill>
                  <a:schemeClr val="accent2"/>
                </a:solidFill>
                <a:latin typeface="Times New Roman"/>
                <a:ea typeface="宋体"/>
              </a:rPr>
              <a:t>0023H	</a:t>
            </a:r>
            <a:r>
              <a:rPr lang="en-US" altLang="zh-CN" sz="2400" b="1" kern="1000" dirty="0" smtClean="0">
                <a:solidFill>
                  <a:schemeClr val="accent2"/>
                </a:solidFill>
                <a:latin typeface="Times New Roman"/>
                <a:ea typeface="宋体"/>
              </a:rPr>
              <a:t>     ;</a:t>
            </a:r>
            <a:r>
              <a:rPr lang="zh-CN" altLang="zh-CN" sz="2400" b="1" kern="1000" dirty="0">
                <a:solidFill>
                  <a:schemeClr val="accent2"/>
                </a:solidFill>
                <a:latin typeface="Times New Roman"/>
                <a:ea typeface="宋体"/>
              </a:rPr>
              <a:t>串行口中断向量入口</a:t>
            </a:r>
          </a:p>
          <a:p>
            <a:pPr indent="255905" algn="l">
              <a:spcAft>
                <a:spcPts val="0"/>
              </a:spcAft>
            </a:pPr>
            <a:r>
              <a:rPr lang="en-US" altLang="zh-CN" sz="2400" b="1" kern="1000" dirty="0">
                <a:solidFill>
                  <a:schemeClr val="accent2"/>
                </a:solidFill>
                <a:latin typeface="Times New Roman"/>
                <a:ea typeface="宋体"/>
              </a:rPr>
              <a:t>   	</a:t>
            </a:r>
            <a:r>
              <a:rPr lang="en-US" altLang="zh-CN" sz="2400" b="1" kern="1000" dirty="0" smtClean="0">
                <a:solidFill>
                  <a:schemeClr val="accent2"/>
                </a:solidFill>
                <a:latin typeface="Times New Roman"/>
                <a:ea typeface="宋体"/>
              </a:rPr>
              <a:t>LJMP   TOSIOP             </a:t>
            </a:r>
            <a:r>
              <a:rPr lang="en-US" altLang="zh-CN" sz="2400" b="1" kern="1000" dirty="0">
                <a:solidFill>
                  <a:schemeClr val="accent2"/>
                </a:solidFill>
                <a:latin typeface="Times New Roman"/>
                <a:ea typeface="宋体"/>
              </a:rPr>
              <a:t>;</a:t>
            </a:r>
            <a:r>
              <a:rPr lang="zh-CN" altLang="zh-CN" sz="2400" b="1" kern="1000" dirty="0">
                <a:solidFill>
                  <a:schemeClr val="accent2"/>
                </a:solidFill>
                <a:latin typeface="Times New Roman"/>
                <a:ea typeface="宋体"/>
              </a:rPr>
              <a:t>转向串行口中断处理程序入口</a:t>
            </a:r>
            <a:r>
              <a:rPr lang="en-US" altLang="zh-CN" sz="2400" b="1" kern="1000" dirty="0">
                <a:solidFill>
                  <a:schemeClr val="accent2"/>
                </a:solidFill>
                <a:latin typeface="Times New Roman"/>
                <a:ea typeface="宋体"/>
              </a:rPr>
              <a:t>ISIOP</a:t>
            </a:r>
            <a:endParaRPr lang="zh-CN" altLang="zh-CN" sz="2400" b="1" kern="1000" dirty="0">
              <a:solidFill>
                <a:schemeClr val="accent2"/>
              </a:solidFill>
              <a:latin typeface="Times New Roman"/>
              <a:ea typeface="宋体"/>
            </a:endParaRPr>
          </a:p>
          <a:p>
            <a:pPr indent="255905" algn="l">
              <a:spcAft>
                <a:spcPts val="0"/>
              </a:spcAft>
            </a:pPr>
            <a:r>
              <a:rPr lang="en-US" altLang="zh-CN" sz="2400" b="1" kern="1000" dirty="0">
                <a:solidFill>
                  <a:schemeClr val="accent2"/>
                </a:solidFill>
                <a:latin typeface="Times New Roman"/>
                <a:ea typeface="宋体"/>
              </a:rPr>
              <a:t>   	</a:t>
            </a:r>
            <a:endParaRPr lang="zh-CN" altLang="zh-CN" sz="2400" b="1" kern="1000" dirty="0">
              <a:solidFill>
                <a:schemeClr val="accent2"/>
              </a:solidFill>
              <a:effectLst/>
              <a:latin typeface="Times New Roman"/>
              <a:ea typeface="宋体"/>
            </a:endParaRPr>
          </a:p>
        </p:txBody>
      </p:sp>
    </p:spTree>
    <p:extLst>
      <p:ext uri="{BB962C8B-B14F-4D97-AF65-F5344CB8AC3E}">
        <p14:creationId xmlns:p14="http://schemas.microsoft.com/office/powerpoint/2010/main" val="3466245538"/>
      </p:ext>
    </p:extLst>
  </p:cSld>
  <p:clrMapOvr>
    <a:masterClrMapping/>
  </p:clrMapOvr>
  <p:transition>
    <p:random/>
    <p:sndAc>
      <p:stSnd>
        <p:snd r:embed="rId2" name="camera.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15</a:t>
            </a:fld>
            <a:endParaRPr lang="en-US" altLang="zh-CN" dirty="0"/>
          </a:p>
        </p:txBody>
      </p:sp>
      <p:sp>
        <p:nvSpPr>
          <p:cNvPr id="4" name="矩形 3"/>
          <p:cNvSpPr/>
          <p:nvPr/>
        </p:nvSpPr>
        <p:spPr>
          <a:xfrm>
            <a:off x="0" y="572512"/>
            <a:ext cx="9144000" cy="5632311"/>
          </a:xfrm>
          <a:prstGeom prst="rect">
            <a:avLst/>
          </a:prstGeom>
        </p:spPr>
        <p:txBody>
          <a:bodyPr wrap="square">
            <a:spAutoFit/>
          </a:bodyPr>
          <a:lstStyle/>
          <a:p>
            <a:pPr algn="l">
              <a:spcAft>
                <a:spcPts val="0"/>
              </a:spcAft>
            </a:pPr>
            <a:r>
              <a:rPr lang="en-US" altLang="zh-CN" sz="2400" b="1" kern="1000" dirty="0" smtClean="0">
                <a:solidFill>
                  <a:schemeClr val="accent2"/>
                </a:solidFill>
                <a:latin typeface="Times New Roman"/>
                <a:ea typeface="宋体"/>
              </a:rPr>
              <a:t>                        ORG    </a:t>
            </a:r>
            <a:r>
              <a:rPr lang="en-US" altLang="zh-CN" sz="2400" b="1" kern="1000" dirty="0">
                <a:solidFill>
                  <a:schemeClr val="accent2"/>
                </a:solidFill>
                <a:latin typeface="Times New Roman"/>
                <a:ea typeface="宋体"/>
              </a:rPr>
              <a:t>0030H	     ;</a:t>
            </a:r>
            <a:r>
              <a:rPr lang="zh-CN" altLang="en-US" sz="2400" b="1" kern="1000" dirty="0">
                <a:solidFill>
                  <a:schemeClr val="accent2"/>
                </a:solidFill>
                <a:latin typeface="Times New Roman"/>
                <a:ea typeface="宋体"/>
              </a:rPr>
              <a:t>主程序</a:t>
            </a:r>
            <a:r>
              <a:rPr lang="zh-CN" altLang="en-US" sz="2400" b="1" kern="1000" dirty="0" smtClean="0">
                <a:solidFill>
                  <a:schemeClr val="accent2"/>
                </a:solidFill>
                <a:latin typeface="Times New Roman"/>
                <a:ea typeface="宋体"/>
              </a:rPr>
              <a:t>入口</a:t>
            </a:r>
            <a:endParaRPr lang="en-US" altLang="zh-CN" sz="2400" b="1" kern="1000" dirty="0" smtClean="0">
              <a:solidFill>
                <a:schemeClr val="accent2"/>
              </a:solidFill>
              <a:latin typeface="Times New Roman"/>
              <a:ea typeface="宋体"/>
            </a:endParaRPr>
          </a:p>
          <a:p>
            <a:pPr algn="l">
              <a:spcAft>
                <a:spcPts val="0"/>
              </a:spcAft>
            </a:pPr>
            <a:r>
              <a:rPr lang="en-US" altLang="zh-CN" sz="2400" b="1" kern="1000" dirty="0" smtClean="0">
                <a:solidFill>
                  <a:schemeClr val="accent2"/>
                </a:solidFill>
                <a:latin typeface="Times New Roman"/>
                <a:ea typeface="宋体"/>
              </a:rPr>
              <a:t>MAIN</a:t>
            </a:r>
            <a:r>
              <a:rPr lang="zh-CN" altLang="zh-CN" sz="2400" b="1" kern="1000" dirty="0">
                <a:solidFill>
                  <a:schemeClr val="accent2"/>
                </a:solidFill>
                <a:latin typeface="Times New Roman"/>
                <a:ea typeface="宋体"/>
              </a:rPr>
              <a:t>：</a:t>
            </a:r>
            <a:r>
              <a:rPr lang="en-US" altLang="zh-CN" sz="2400" b="1" kern="1000" dirty="0">
                <a:solidFill>
                  <a:schemeClr val="accent2"/>
                </a:solidFill>
                <a:latin typeface="Times New Roman"/>
                <a:ea typeface="宋体"/>
              </a:rPr>
              <a:t>   </a:t>
            </a:r>
            <a:r>
              <a:rPr lang="en-US" altLang="zh-CN" sz="2400" b="1" kern="1000" dirty="0" smtClean="0">
                <a:solidFill>
                  <a:schemeClr val="accent2"/>
                </a:solidFill>
                <a:latin typeface="Times New Roman"/>
                <a:ea typeface="宋体"/>
              </a:rPr>
              <a:t>      …</a:t>
            </a:r>
            <a:r>
              <a:rPr lang="en-US" altLang="zh-CN" sz="2400" b="1" kern="1000" dirty="0">
                <a:solidFill>
                  <a:schemeClr val="accent2"/>
                </a:solidFill>
                <a:latin typeface="Times New Roman"/>
                <a:ea typeface="宋体"/>
              </a:rPr>
              <a:t>	          	</a:t>
            </a:r>
            <a:r>
              <a:rPr lang="en-US" altLang="zh-CN" sz="2400" b="1" kern="1000" dirty="0" smtClean="0">
                <a:solidFill>
                  <a:schemeClr val="accent2"/>
                </a:solidFill>
                <a:latin typeface="Times New Roman"/>
                <a:ea typeface="宋体"/>
              </a:rPr>
              <a:t>             ;</a:t>
            </a:r>
            <a:r>
              <a:rPr lang="zh-CN" altLang="zh-CN" sz="2400" b="1" kern="1000" dirty="0">
                <a:solidFill>
                  <a:schemeClr val="accent2"/>
                </a:solidFill>
                <a:latin typeface="Times New Roman"/>
                <a:ea typeface="宋体"/>
              </a:rPr>
              <a:t>对片内各功能部件及扩展</a:t>
            </a:r>
            <a:r>
              <a:rPr lang="zh-CN" altLang="zh-CN" sz="2400" b="1" kern="1000" dirty="0" smtClean="0">
                <a:solidFill>
                  <a:schemeClr val="accent2"/>
                </a:solidFill>
                <a:latin typeface="Times New Roman"/>
                <a:ea typeface="宋体"/>
              </a:rPr>
              <a:t>的</a:t>
            </a:r>
            <a:r>
              <a:rPr lang="en-US" altLang="zh-CN" sz="2400" b="1" kern="1000" dirty="0">
                <a:solidFill>
                  <a:schemeClr val="accent2"/>
                </a:solidFill>
                <a:latin typeface="Times New Roman"/>
                <a:ea typeface="宋体"/>
              </a:rPr>
              <a:t>			</a:t>
            </a:r>
            <a:r>
              <a:rPr lang="en-US" altLang="zh-CN" sz="2400" b="1" kern="1000" dirty="0" smtClean="0">
                <a:solidFill>
                  <a:schemeClr val="accent2"/>
                </a:solidFill>
                <a:latin typeface="Times New Roman"/>
                <a:ea typeface="宋体"/>
              </a:rPr>
              <a:t>                         </a:t>
            </a:r>
            <a:r>
              <a:rPr lang="zh-CN" altLang="zh-CN" sz="2400" b="1" kern="1000" dirty="0" smtClean="0">
                <a:solidFill>
                  <a:schemeClr val="accent2"/>
                </a:solidFill>
                <a:latin typeface="Times New Roman"/>
                <a:ea typeface="宋体"/>
              </a:rPr>
              <a:t>；</a:t>
            </a:r>
            <a:r>
              <a:rPr lang="zh-CN" altLang="en-US" sz="2400" b="1" kern="1000" dirty="0">
                <a:solidFill>
                  <a:schemeClr val="accent2"/>
                </a:solidFill>
                <a:latin typeface="Times New Roman"/>
                <a:ea typeface="宋体"/>
              </a:rPr>
              <a:t>各个</a:t>
            </a:r>
            <a:r>
              <a:rPr lang="en-US" altLang="zh-CN" sz="2400" b="1" kern="1000" dirty="0">
                <a:solidFill>
                  <a:schemeClr val="accent2"/>
                </a:solidFill>
                <a:latin typeface="Times New Roman"/>
                <a:ea typeface="宋体"/>
              </a:rPr>
              <a:t>I/O</a:t>
            </a:r>
            <a:r>
              <a:rPr lang="zh-CN" altLang="en-US" sz="2400" b="1" kern="1000" dirty="0">
                <a:solidFill>
                  <a:schemeClr val="accent2"/>
                </a:solidFill>
                <a:latin typeface="Times New Roman"/>
                <a:ea typeface="宋体"/>
              </a:rPr>
              <a:t>接口芯片初始化</a:t>
            </a:r>
          </a:p>
          <a:p>
            <a:pPr algn="l">
              <a:spcAft>
                <a:spcPts val="0"/>
              </a:spcAft>
            </a:pPr>
            <a:r>
              <a:rPr lang="en-US" altLang="zh-CN" sz="2400" b="1" kern="1000" dirty="0">
                <a:solidFill>
                  <a:schemeClr val="accent2"/>
                </a:solidFill>
                <a:latin typeface="Times New Roman"/>
                <a:ea typeface="宋体"/>
              </a:rPr>
              <a:t>	    </a:t>
            </a:r>
            <a:r>
              <a:rPr lang="en-US" altLang="zh-CN" sz="2400" b="1" kern="1000" dirty="0" smtClean="0">
                <a:solidFill>
                  <a:schemeClr val="accent2"/>
                </a:solidFill>
                <a:latin typeface="Times New Roman"/>
                <a:ea typeface="宋体"/>
              </a:rPr>
              <a:t>        MOV    </a:t>
            </a:r>
            <a:r>
              <a:rPr lang="en-US" altLang="zh-CN" sz="2400" b="1" kern="1000" dirty="0">
                <a:solidFill>
                  <a:schemeClr val="accent2"/>
                </a:solidFill>
                <a:latin typeface="Times New Roman"/>
                <a:ea typeface="宋体"/>
              </a:rPr>
              <a:t>SP</a:t>
            </a:r>
            <a:r>
              <a:rPr lang="zh-CN" altLang="zh-CN" sz="2400" b="1" kern="1000" dirty="0">
                <a:solidFill>
                  <a:schemeClr val="accent2"/>
                </a:solidFill>
                <a:latin typeface="Times New Roman"/>
                <a:ea typeface="宋体"/>
              </a:rPr>
              <a:t>，</a:t>
            </a:r>
            <a:r>
              <a:rPr lang="en-US" altLang="zh-CN" sz="2400" b="1" kern="1000" dirty="0">
                <a:solidFill>
                  <a:schemeClr val="accent2"/>
                </a:solidFill>
                <a:latin typeface="Times New Roman"/>
                <a:ea typeface="宋体"/>
              </a:rPr>
              <a:t>#70H      </a:t>
            </a:r>
            <a:r>
              <a:rPr lang="en-US" altLang="zh-CN" sz="2400" b="1" kern="1000" dirty="0" smtClean="0">
                <a:solidFill>
                  <a:schemeClr val="accent2"/>
                </a:solidFill>
                <a:latin typeface="Times New Roman"/>
                <a:ea typeface="宋体"/>
              </a:rPr>
              <a:t>;</a:t>
            </a:r>
            <a:r>
              <a:rPr lang="zh-CN" altLang="zh-CN" sz="2400" b="1" kern="1000" dirty="0">
                <a:solidFill>
                  <a:schemeClr val="accent2"/>
                </a:solidFill>
                <a:latin typeface="Times New Roman"/>
                <a:ea typeface="宋体"/>
              </a:rPr>
              <a:t>对堆栈区进行初始化</a:t>
            </a:r>
          </a:p>
          <a:p>
            <a:pPr algn="l">
              <a:spcAft>
                <a:spcPts val="0"/>
              </a:spcAft>
            </a:pPr>
            <a:r>
              <a:rPr lang="en-US" altLang="zh-CN" sz="2400" b="1" kern="1000" dirty="0">
                <a:solidFill>
                  <a:schemeClr val="accent2"/>
                </a:solidFill>
                <a:latin typeface="Times New Roman"/>
                <a:ea typeface="宋体"/>
              </a:rPr>
              <a:t>	</a:t>
            </a:r>
            <a:r>
              <a:rPr lang="en-US" altLang="zh-CN" sz="2400" b="1" kern="1000" dirty="0" smtClean="0">
                <a:solidFill>
                  <a:schemeClr val="accent2"/>
                </a:solidFill>
                <a:latin typeface="Times New Roman"/>
                <a:ea typeface="宋体"/>
              </a:rPr>
              <a:t>            </a:t>
            </a:r>
            <a:r>
              <a:rPr lang="zh-CN" altLang="zh-CN" sz="2400" b="1" kern="1000" dirty="0" smtClean="0">
                <a:solidFill>
                  <a:schemeClr val="accent2"/>
                </a:solidFill>
                <a:latin typeface="Times New Roman"/>
                <a:ea typeface="宋体"/>
              </a:rPr>
              <a:t>主</a:t>
            </a:r>
            <a:r>
              <a:rPr lang="zh-CN" altLang="zh-CN" sz="2400" b="1" kern="1000" dirty="0">
                <a:solidFill>
                  <a:schemeClr val="accent2"/>
                </a:solidFill>
                <a:latin typeface="Times New Roman"/>
                <a:ea typeface="宋体"/>
              </a:rPr>
              <a:t>处理程序段</a:t>
            </a:r>
            <a:r>
              <a:rPr lang="en-US" altLang="zh-CN" sz="2400" b="1" kern="1000" dirty="0">
                <a:solidFill>
                  <a:schemeClr val="accent2"/>
                </a:solidFill>
                <a:latin typeface="Times New Roman"/>
                <a:ea typeface="宋体"/>
              </a:rPr>
              <a:t>             ;</a:t>
            </a:r>
            <a:r>
              <a:rPr lang="zh-CN" altLang="zh-CN" sz="2400" b="1" kern="1000" dirty="0">
                <a:solidFill>
                  <a:schemeClr val="accent2"/>
                </a:solidFill>
                <a:latin typeface="Times New Roman"/>
                <a:ea typeface="宋体"/>
              </a:rPr>
              <a:t>根据实际处理任务编写</a:t>
            </a:r>
          </a:p>
          <a:p>
            <a:pPr algn="l">
              <a:spcAft>
                <a:spcPts val="0"/>
              </a:spcAft>
            </a:pPr>
            <a:r>
              <a:rPr lang="en-US" altLang="zh-CN" sz="2400" b="1" kern="1000" dirty="0" smtClean="0">
                <a:solidFill>
                  <a:schemeClr val="accent2"/>
                </a:solidFill>
                <a:latin typeface="Times New Roman"/>
                <a:ea typeface="宋体"/>
              </a:rPr>
              <a:t>                        …</a:t>
            </a:r>
            <a:endParaRPr lang="zh-CN" altLang="zh-CN" sz="2400" b="1" kern="1000" dirty="0">
              <a:solidFill>
                <a:schemeClr val="accent2"/>
              </a:solidFill>
              <a:latin typeface="Times New Roman"/>
              <a:ea typeface="宋体"/>
            </a:endParaRPr>
          </a:p>
          <a:p>
            <a:pPr algn="l">
              <a:spcAft>
                <a:spcPts val="0"/>
              </a:spcAft>
            </a:pPr>
            <a:r>
              <a:rPr lang="en-US" altLang="zh-CN" sz="2400" b="1" kern="1000" dirty="0">
                <a:solidFill>
                  <a:schemeClr val="accent2"/>
                </a:solidFill>
                <a:latin typeface="Times New Roman"/>
                <a:ea typeface="宋体"/>
              </a:rPr>
              <a:t> 	    </a:t>
            </a:r>
            <a:r>
              <a:rPr lang="en-US" altLang="zh-CN" sz="2400" b="1" kern="1000" dirty="0" smtClean="0">
                <a:solidFill>
                  <a:schemeClr val="accent2"/>
                </a:solidFill>
                <a:latin typeface="Times New Roman"/>
                <a:ea typeface="宋体"/>
              </a:rPr>
              <a:t>       ORG    </a:t>
            </a:r>
            <a:r>
              <a:rPr lang="en-US" altLang="zh-CN" sz="2400" b="1" kern="1000" dirty="0" err="1">
                <a:solidFill>
                  <a:schemeClr val="accent2"/>
                </a:solidFill>
                <a:latin typeface="Times New Roman"/>
                <a:ea typeface="宋体"/>
              </a:rPr>
              <a:t>xxxxH</a:t>
            </a:r>
            <a:r>
              <a:rPr lang="en-US" altLang="zh-CN" sz="2400" b="1" kern="1000" dirty="0">
                <a:solidFill>
                  <a:schemeClr val="accent2"/>
                </a:solidFill>
                <a:latin typeface="Times New Roman"/>
                <a:ea typeface="宋体"/>
              </a:rPr>
              <a:t>				</a:t>
            </a:r>
            <a:endParaRPr lang="zh-CN" altLang="zh-CN" sz="2400" b="1" kern="1000" dirty="0">
              <a:solidFill>
                <a:schemeClr val="accent2"/>
              </a:solidFill>
              <a:latin typeface="Times New Roman"/>
              <a:ea typeface="宋体"/>
            </a:endParaRPr>
          </a:p>
          <a:p>
            <a:pPr algn="l">
              <a:spcAft>
                <a:spcPts val="0"/>
              </a:spcAft>
            </a:pPr>
            <a:r>
              <a:rPr lang="en-US" altLang="zh-CN" sz="2400" b="1" kern="1000" dirty="0">
                <a:solidFill>
                  <a:schemeClr val="accent2"/>
                </a:solidFill>
                <a:latin typeface="Times New Roman"/>
                <a:ea typeface="宋体"/>
              </a:rPr>
              <a:t>TOINT0P</a:t>
            </a:r>
            <a:r>
              <a:rPr lang="zh-CN" altLang="zh-CN" sz="2400" b="1" kern="1000" dirty="0">
                <a:solidFill>
                  <a:schemeClr val="accent2"/>
                </a:solidFill>
                <a:latin typeface="Times New Roman"/>
                <a:ea typeface="宋体"/>
              </a:rPr>
              <a:t>： 外中断</a:t>
            </a:r>
            <a:r>
              <a:rPr lang="en-US" altLang="zh-CN" sz="2400" b="1" kern="1000" dirty="0">
                <a:solidFill>
                  <a:schemeClr val="accent2"/>
                </a:solidFill>
                <a:latin typeface="Times New Roman"/>
                <a:ea typeface="宋体"/>
              </a:rPr>
              <a:t>0</a:t>
            </a:r>
            <a:r>
              <a:rPr lang="zh-CN" altLang="zh-CN" sz="2400" b="1" kern="1000" dirty="0">
                <a:solidFill>
                  <a:schemeClr val="accent2"/>
                </a:solidFill>
                <a:latin typeface="Times New Roman"/>
                <a:ea typeface="宋体"/>
              </a:rPr>
              <a:t>中断处理</a:t>
            </a:r>
            <a:r>
              <a:rPr lang="en-US" altLang="zh-CN" sz="2400" b="1" kern="1000" dirty="0">
                <a:solidFill>
                  <a:schemeClr val="accent2"/>
                </a:solidFill>
                <a:latin typeface="Times New Roman"/>
                <a:ea typeface="宋体"/>
              </a:rPr>
              <a:t>	    ;</a:t>
            </a:r>
            <a:r>
              <a:rPr lang="zh-CN" altLang="zh-CN" sz="2400" b="1" kern="1000" dirty="0">
                <a:solidFill>
                  <a:schemeClr val="accent2"/>
                </a:solidFill>
                <a:latin typeface="Times New Roman"/>
                <a:ea typeface="宋体"/>
              </a:rPr>
              <a:t>外中断</a:t>
            </a:r>
            <a:r>
              <a:rPr lang="en-US" altLang="zh-CN" sz="2400" b="1" kern="1000" dirty="0">
                <a:solidFill>
                  <a:schemeClr val="accent2"/>
                </a:solidFill>
                <a:latin typeface="Times New Roman"/>
                <a:ea typeface="宋体"/>
              </a:rPr>
              <a:t>0</a:t>
            </a:r>
            <a:r>
              <a:rPr lang="zh-CN" altLang="zh-CN" sz="2400" b="1" kern="1000" dirty="0">
                <a:solidFill>
                  <a:schemeClr val="accent2"/>
                </a:solidFill>
                <a:latin typeface="Times New Roman"/>
                <a:ea typeface="宋体"/>
              </a:rPr>
              <a:t>中断处理入口</a:t>
            </a:r>
          </a:p>
          <a:p>
            <a:pPr algn="l">
              <a:spcAft>
                <a:spcPts val="0"/>
              </a:spcAft>
            </a:pPr>
            <a:r>
              <a:rPr lang="en-US" altLang="zh-CN" sz="2400" b="1" kern="1000" dirty="0">
                <a:solidFill>
                  <a:schemeClr val="accent2"/>
                </a:solidFill>
                <a:latin typeface="Times New Roman"/>
                <a:ea typeface="宋体"/>
              </a:rPr>
              <a:t>		     …</a:t>
            </a:r>
            <a:endParaRPr lang="zh-CN" altLang="zh-CN" sz="2400" b="1" kern="1000" dirty="0">
              <a:solidFill>
                <a:schemeClr val="accent2"/>
              </a:solidFill>
              <a:latin typeface="Times New Roman"/>
              <a:ea typeface="宋体"/>
            </a:endParaRPr>
          </a:p>
          <a:p>
            <a:pPr algn="l">
              <a:spcAft>
                <a:spcPts val="0"/>
              </a:spcAft>
            </a:pPr>
            <a:r>
              <a:rPr lang="en-US" altLang="zh-CN" sz="2400" b="1" kern="1000" dirty="0">
                <a:solidFill>
                  <a:schemeClr val="accent2"/>
                </a:solidFill>
                <a:latin typeface="Times New Roman"/>
                <a:ea typeface="宋体"/>
              </a:rPr>
              <a:t>   		RETI</a:t>
            </a:r>
            <a:endParaRPr lang="zh-CN" altLang="zh-CN" sz="2400" b="1" kern="1000" dirty="0">
              <a:solidFill>
                <a:schemeClr val="accent2"/>
              </a:solidFill>
              <a:latin typeface="Times New Roman"/>
              <a:ea typeface="宋体"/>
            </a:endParaRPr>
          </a:p>
          <a:p>
            <a:pPr algn="l">
              <a:spcAft>
                <a:spcPts val="0"/>
              </a:spcAft>
            </a:pPr>
            <a:r>
              <a:rPr lang="en-US" altLang="zh-CN" sz="2400" b="1" kern="1000" dirty="0">
                <a:solidFill>
                  <a:schemeClr val="accent2"/>
                </a:solidFill>
                <a:latin typeface="Times New Roman"/>
                <a:ea typeface="宋体"/>
              </a:rPr>
              <a:t>   		ORG   </a:t>
            </a:r>
            <a:r>
              <a:rPr lang="en-US" altLang="zh-CN" sz="2400" b="1" kern="1000" dirty="0" err="1">
                <a:solidFill>
                  <a:schemeClr val="accent2"/>
                </a:solidFill>
                <a:latin typeface="Times New Roman"/>
                <a:ea typeface="宋体"/>
              </a:rPr>
              <a:t>yyyyH</a:t>
            </a:r>
            <a:r>
              <a:rPr lang="en-US" altLang="zh-CN" sz="2400" b="1" kern="1000" dirty="0">
                <a:solidFill>
                  <a:schemeClr val="accent2"/>
                </a:solidFill>
                <a:latin typeface="Times New Roman"/>
                <a:ea typeface="宋体"/>
              </a:rPr>
              <a:t>		  	</a:t>
            </a:r>
            <a:endParaRPr lang="zh-CN" altLang="zh-CN" sz="2400" b="1" kern="1000" dirty="0">
              <a:solidFill>
                <a:schemeClr val="accent2"/>
              </a:solidFill>
              <a:latin typeface="Times New Roman"/>
              <a:ea typeface="宋体"/>
            </a:endParaRPr>
          </a:p>
          <a:p>
            <a:pPr algn="l">
              <a:spcAft>
                <a:spcPts val="0"/>
              </a:spcAft>
            </a:pPr>
            <a:r>
              <a:rPr lang="en-US" altLang="zh-CN" sz="2400" b="1" kern="1000" dirty="0">
                <a:solidFill>
                  <a:schemeClr val="accent2"/>
                </a:solidFill>
                <a:latin typeface="Times New Roman"/>
                <a:ea typeface="宋体"/>
              </a:rPr>
              <a:t>TOT0P</a:t>
            </a:r>
            <a:r>
              <a:rPr lang="zh-CN" altLang="zh-CN" sz="2400" b="1" kern="1000" dirty="0">
                <a:solidFill>
                  <a:schemeClr val="accent2"/>
                </a:solidFill>
                <a:latin typeface="Times New Roman"/>
                <a:ea typeface="宋体"/>
              </a:rPr>
              <a:t>：</a:t>
            </a:r>
            <a:r>
              <a:rPr lang="en-US" altLang="zh-CN" sz="2400" b="1" kern="1000" dirty="0">
                <a:solidFill>
                  <a:schemeClr val="accent2"/>
                </a:solidFill>
                <a:latin typeface="Times New Roman"/>
                <a:ea typeface="宋体"/>
              </a:rPr>
              <a:t>	T0</a:t>
            </a:r>
            <a:r>
              <a:rPr lang="zh-CN" altLang="zh-CN" sz="2400" b="1" kern="1000" dirty="0">
                <a:solidFill>
                  <a:schemeClr val="accent2"/>
                </a:solidFill>
                <a:latin typeface="Times New Roman"/>
                <a:ea typeface="宋体"/>
              </a:rPr>
              <a:t>中断处理</a:t>
            </a:r>
            <a:r>
              <a:rPr lang="en-US" altLang="zh-CN" sz="2400" b="1" kern="1000" dirty="0">
                <a:solidFill>
                  <a:schemeClr val="accent2"/>
                </a:solidFill>
                <a:latin typeface="Times New Roman"/>
                <a:ea typeface="宋体"/>
              </a:rPr>
              <a:t>		    ;T0</a:t>
            </a:r>
            <a:r>
              <a:rPr lang="zh-CN" altLang="zh-CN" sz="2400" b="1" kern="1000" dirty="0">
                <a:solidFill>
                  <a:schemeClr val="accent2"/>
                </a:solidFill>
                <a:latin typeface="Times New Roman"/>
                <a:ea typeface="宋体"/>
              </a:rPr>
              <a:t>中断处理入口</a:t>
            </a:r>
          </a:p>
          <a:p>
            <a:pPr algn="l">
              <a:spcAft>
                <a:spcPts val="0"/>
              </a:spcAft>
            </a:pPr>
            <a:r>
              <a:rPr lang="en-US" altLang="zh-CN" sz="2400" b="1" kern="1000" dirty="0">
                <a:solidFill>
                  <a:schemeClr val="accent2"/>
                </a:solidFill>
                <a:latin typeface="Times New Roman"/>
                <a:ea typeface="宋体"/>
              </a:rPr>
              <a:t>		     …</a:t>
            </a:r>
            <a:endParaRPr lang="zh-CN" altLang="zh-CN" sz="2400" b="1" kern="1000" dirty="0">
              <a:solidFill>
                <a:schemeClr val="accent2"/>
              </a:solidFill>
              <a:latin typeface="Times New Roman"/>
              <a:ea typeface="宋体"/>
            </a:endParaRPr>
          </a:p>
          <a:p>
            <a:pPr algn="l">
              <a:spcAft>
                <a:spcPts val="0"/>
              </a:spcAft>
            </a:pPr>
            <a:r>
              <a:rPr lang="en-US" altLang="zh-CN" sz="2400" b="1" kern="1000" dirty="0">
                <a:solidFill>
                  <a:schemeClr val="accent2"/>
                </a:solidFill>
                <a:latin typeface="Times New Roman"/>
                <a:ea typeface="宋体"/>
              </a:rPr>
              <a:t>   		RETI</a:t>
            </a:r>
            <a:endParaRPr lang="zh-CN" altLang="zh-CN" sz="2400" b="1" kern="1000" dirty="0">
              <a:solidFill>
                <a:schemeClr val="accent2"/>
              </a:solidFill>
              <a:latin typeface="Times New Roman"/>
              <a:ea typeface="宋体"/>
            </a:endParaRPr>
          </a:p>
          <a:p>
            <a:pPr algn="l">
              <a:spcAft>
                <a:spcPts val="0"/>
              </a:spcAft>
            </a:pPr>
            <a:r>
              <a:rPr lang="en-US" altLang="zh-CN" sz="2400" b="1" kern="1000" dirty="0">
                <a:solidFill>
                  <a:schemeClr val="accent2"/>
                </a:solidFill>
                <a:latin typeface="Times New Roman"/>
                <a:ea typeface="宋体"/>
              </a:rPr>
              <a:t>		</a:t>
            </a:r>
            <a:endParaRPr lang="zh-CN" altLang="zh-CN" sz="2400" b="1" kern="1000" dirty="0">
              <a:solidFill>
                <a:schemeClr val="accent2"/>
              </a:solidFill>
              <a:effectLst/>
              <a:latin typeface="Times New Roman"/>
              <a:ea typeface="宋体"/>
            </a:endParaRPr>
          </a:p>
        </p:txBody>
      </p:sp>
    </p:spTree>
    <p:extLst>
      <p:ext uri="{BB962C8B-B14F-4D97-AF65-F5344CB8AC3E}">
        <p14:creationId xmlns:p14="http://schemas.microsoft.com/office/powerpoint/2010/main" val="469708296"/>
      </p:ext>
    </p:extLst>
  </p:cSld>
  <p:clrMapOvr>
    <a:masterClrMapping/>
  </p:clrMapOvr>
  <p:transition>
    <p:random/>
    <p:sndAc>
      <p:stSnd>
        <p:snd r:embed="rId2" name="camera.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16</a:t>
            </a:fld>
            <a:endParaRPr lang="en-US" altLang="zh-CN" dirty="0"/>
          </a:p>
        </p:txBody>
      </p:sp>
      <p:sp>
        <p:nvSpPr>
          <p:cNvPr id="4" name="矩形 3"/>
          <p:cNvSpPr/>
          <p:nvPr/>
        </p:nvSpPr>
        <p:spPr>
          <a:xfrm>
            <a:off x="0" y="642015"/>
            <a:ext cx="9144000" cy="4893647"/>
          </a:xfrm>
          <a:prstGeom prst="rect">
            <a:avLst/>
          </a:prstGeom>
        </p:spPr>
        <p:txBody>
          <a:bodyPr wrap="square">
            <a:spAutoFit/>
          </a:bodyPr>
          <a:lstStyle/>
          <a:p>
            <a:pPr lvl="0" algn="l">
              <a:spcAft>
                <a:spcPts val="0"/>
              </a:spcAft>
            </a:pPr>
            <a:r>
              <a:rPr lang="en-US" altLang="zh-CN" sz="2400" b="1" kern="1000" dirty="0" smtClean="0">
                <a:solidFill>
                  <a:srgbClr val="333399"/>
                </a:solidFill>
                <a:latin typeface="Times New Roman"/>
                <a:ea typeface="宋体"/>
              </a:rPr>
              <a:t>                         ORG   </a:t>
            </a:r>
            <a:r>
              <a:rPr lang="en-US" altLang="zh-CN" sz="2400" b="1" kern="1000" dirty="0" err="1">
                <a:solidFill>
                  <a:srgbClr val="333399"/>
                </a:solidFill>
                <a:latin typeface="Times New Roman"/>
                <a:ea typeface="宋体"/>
              </a:rPr>
              <a:t>zzzzH</a:t>
            </a:r>
            <a:r>
              <a:rPr lang="en-US" altLang="zh-CN" sz="2400" b="1" kern="1000" dirty="0">
                <a:solidFill>
                  <a:srgbClr val="333399"/>
                </a:solidFill>
                <a:latin typeface="Times New Roman"/>
                <a:ea typeface="宋体"/>
              </a:rPr>
              <a:t>	</a:t>
            </a:r>
            <a:endParaRPr lang="zh-CN" altLang="zh-CN" sz="2400" b="1" kern="1000" dirty="0">
              <a:solidFill>
                <a:srgbClr val="333399"/>
              </a:solidFill>
              <a:latin typeface="Times New Roman"/>
              <a:ea typeface="宋体"/>
            </a:endParaRPr>
          </a:p>
          <a:p>
            <a:pPr lvl="0" algn="l">
              <a:spcAft>
                <a:spcPts val="0"/>
              </a:spcAft>
            </a:pPr>
            <a:r>
              <a:rPr lang="en-US" altLang="zh-CN" sz="2400" b="1" kern="1000" dirty="0">
                <a:solidFill>
                  <a:srgbClr val="333399"/>
                </a:solidFill>
                <a:latin typeface="Times New Roman"/>
                <a:ea typeface="宋体"/>
              </a:rPr>
              <a:t>TOINT1P</a:t>
            </a:r>
            <a:r>
              <a:rPr lang="zh-CN" altLang="zh-CN" sz="2400" b="1" kern="1000" dirty="0">
                <a:solidFill>
                  <a:srgbClr val="333399"/>
                </a:solidFill>
                <a:latin typeface="Times New Roman"/>
                <a:ea typeface="宋体"/>
              </a:rPr>
              <a:t>： </a:t>
            </a:r>
            <a:r>
              <a:rPr lang="en-US" altLang="zh-CN" sz="2400" b="1" kern="1000" dirty="0" smtClean="0">
                <a:solidFill>
                  <a:srgbClr val="333399"/>
                </a:solidFill>
                <a:latin typeface="Times New Roman"/>
                <a:ea typeface="宋体"/>
              </a:rPr>
              <a:t>  </a:t>
            </a:r>
            <a:r>
              <a:rPr lang="zh-CN" altLang="zh-CN" sz="2400" b="1" kern="1000" dirty="0" smtClean="0">
                <a:solidFill>
                  <a:srgbClr val="333399"/>
                </a:solidFill>
                <a:latin typeface="Times New Roman"/>
                <a:ea typeface="宋体"/>
              </a:rPr>
              <a:t>外中断</a:t>
            </a:r>
            <a:r>
              <a:rPr lang="en-US" altLang="zh-CN" sz="2400" b="1" kern="1000" dirty="0">
                <a:solidFill>
                  <a:srgbClr val="333399"/>
                </a:solidFill>
                <a:latin typeface="Times New Roman"/>
                <a:ea typeface="宋体"/>
              </a:rPr>
              <a:t>1</a:t>
            </a:r>
            <a:r>
              <a:rPr lang="zh-CN" altLang="zh-CN" sz="2400" b="1" kern="1000" dirty="0">
                <a:solidFill>
                  <a:srgbClr val="333399"/>
                </a:solidFill>
                <a:latin typeface="Times New Roman"/>
                <a:ea typeface="宋体"/>
              </a:rPr>
              <a:t>中断处理</a:t>
            </a:r>
            <a:r>
              <a:rPr lang="en-US" altLang="zh-CN" sz="2400" b="1" kern="1000" dirty="0">
                <a:solidFill>
                  <a:srgbClr val="333399"/>
                </a:solidFill>
                <a:latin typeface="Times New Roman"/>
                <a:ea typeface="宋体"/>
              </a:rPr>
              <a:t>	    ;</a:t>
            </a:r>
            <a:r>
              <a:rPr lang="zh-CN" altLang="zh-CN" sz="2400" b="1" kern="1000" dirty="0">
                <a:solidFill>
                  <a:srgbClr val="333399"/>
                </a:solidFill>
                <a:latin typeface="Times New Roman"/>
                <a:ea typeface="宋体"/>
              </a:rPr>
              <a:t>外中断</a:t>
            </a:r>
            <a:r>
              <a:rPr lang="en-US" altLang="zh-CN" sz="2400" b="1" kern="1000" dirty="0">
                <a:solidFill>
                  <a:srgbClr val="333399"/>
                </a:solidFill>
                <a:latin typeface="Times New Roman"/>
                <a:ea typeface="宋体"/>
              </a:rPr>
              <a:t>1</a:t>
            </a:r>
            <a:r>
              <a:rPr lang="zh-CN" altLang="zh-CN" sz="2400" b="1" kern="1000" dirty="0">
                <a:solidFill>
                  <a:srgbClr val="333399"/>
                </a:solidFill>
                <a:latin typeface="Times New Roman"/>
                <a:ea typeface="宋体"/>
              </a:rPr>
              <a:t>中断处理入口</a:t>
            </a:r>
          </a:p>
          <a:p>
            <a:pPr lvl="0" algn="l">
              <a:spcAft>
                <a:spcPts val="0"/>
              </a:spcAft>
            </a:pPr>
            <a:r>
              <a:rPr lang="en-US" altLang="zh-CN" sz="2400" b="1" kern="1000" dirty="0">
                <a:solidFill>
                  <a:srgbClr val="333399"/>
                </a:solidFill>
                <a:latin typeface="Times New Roman"/>
                <a:ea typeface="宋体"/>
              </a:rPr>
              <a:t>		     …</a:t>
            </a:r>
            <a:endParaRPr lang="zh-CN" altLang="zh-CN" sz="2400" b="1" kern="1000" dirty="0">
              <a:solidFill>
                <a:srgbClr val="333399"/>
              </a:solidFill>
              <a:latin typeface="Times New Roman"/>
              <a:ea typeface="宋体"/>
            </a:endParaRPr>
          </a:p>
          <a:p>
            <a:pPr lvl="0" algn="l">
              <a:spcAft>
                <a:spcPts val="0"/>
              </a:spcAft>
            </a:pPr>
            <a:r>
              <a:rPr lang="en-US" altLang="zh-CN" sz="2400" b="1" kern="1000" dirty="0">
                <a:solidFill>
                  <a:srgbClr val="333399"/>
                </a:solidFill>
                <a:latin typeface="Times New Roman"/>
                <a:ea typeface="宋体"/>
              </a:rPr>
              <a:t>   		RETI</a:t>
            </a:r>
            <a:endParaRPr lang="zh-CN" altLang="zh-CN" sz="2400" b="1" kern="1000" dirty="0">
              <a:solidFill>
                <a:srgbClr val="333399"/>
              </a:solidFill>
              <a:latin typeface="Times New Roman"/>
              <a:ea typeface="宋体"/>
            </a:endParaRPr>
          </a:p>
          <a:p>
            <a:pPr lvl="0" algn="l">
              <a:spcAft>
                <a:spcPts val="0"/>
              </a:spcAft>
            </a:pPr>
            <a:r>
              <a:rPr lang="en-US" altLang="zh-CN" sz="2400" b="1" kern="1000" dirty="0" smtClean="0">
                <a:solidFill>
                  <a:srgbClr val="333399"/>
                </a:solidFill>
                <a:latin typeface="Times New Roman"/>
                <a:ea typeface="宋体"/>
              </a:rPr>
              <a:t>                         ORG   </a:t>
            </a:r>
            <a:r>
              <a:rPr lang="en-US" altLang="zh-CN" sz="2400" b="1" kern="1000" dirty="0" err="1">
                <a:solidFill>
                  <a:srgbClr val="333399"/>
                </a:solidFill>
                <a:latin typeface="Times New Roman"/>
                <a:ea typeface="宋体"/>
              </a:rPr>
              <a:t>uuuuH</a:t>
            </a:r>
            <a:r>
              <a:rPr lang="en-US" altLang="zh-CN" sz="2400" b="1" kern="1000" dirty="0">
                <a:solidFill>
                  <a:srgbClr val="333399"/>
                </a:solidFill>
                <a:latin typeface="Times New Roman"/>
                <a:ea typeface="宋体"/>
              </a:rPr>
              <a:t>			</a:t>
            </a:r>
            <a:endParaRPr lang="zh-CN" altLang="zh-CN" sz="2400" b="1" kern="1000" dirty="0">
              <a:solidFill>
                <a:srgbClr val="333399"/>
              </a:solidFill>
              <a:latin typeface="Times New Roman"/>
              <a:ea typeface="宋体"/>
            </a:endParaRPr>
          </a:p>
          <a:p>
            <a:pPr lvl="0" algn="l">
              <a:spcAft>
                <a:spcPts val="0"/>
              </a:spcAft>
            </a:pPr>
            <a:r>
              <a:rPr lang="en-US" altLang="zh-CN" sz="2400" b="1" kern="1000" dirty="0">
                <a:solidFill>
                  <a:srgbClr val="333399"/>
                </a:solidFill>
                <a:latin typeface="Times New Roman"/>
                <a:ea typeface="宋体"/>
              </a:rPr>
              <a:t>TOT1P</a:t>
            </a:r>
            <a:r>
              <a:rPr lang="zh-CN" altLang="zh-CN" sz="2400" b="1" kern="1000" dirty="0">
                <a:solidFill>
                  <a:srgbClr val="333399"/>
                </a:solidFill>
                <a:latin typeface="Times New Roman"/>
                <a:ea typeface="宋体"/>
              </a:rPr>
              <a:t>：</a:t>
            </a:r>
            <a:r>
              <a:rPr lang="en-US" altLang="zh-CN" sz="2400" b="1" kern="1000" dirty="0">
                <a:solidFill>
                  <a:srgbClr val="333399"/>
                </a:solidFill>
                <a:latin typeface="Times New Roman"/>
                <a:ea typeface="宋体"/>
              </a:rPr>
              <a:t>	T1</a:t>
            </a:r>
            <a:r>
              <a:rPr lang="zh-CN" altLang="zh-CN" sz="2400" b="1" kern="1000" dirty="0">
                <a:solidFill>
                  <a:srgbClr val="333399"/>
                </a:solidFill>
                <a:latin typeface="Times New Roman"/>
                <a:ea typeface="宋体"/>
              </a:rPr>
              <a:t>中断处理</a:t>
            </a:r>
            <a:r>
              <a:rPr lang="en-US" altLang="zh-CN" sz="2400" b="1" kern="1000" dirty="0">
                <a:solidFill>
                  <a:srgbClr val="333399"/>
                </a:solidFill>
                <a:latin typeface="Times New Roman"/>
                <a:ea typeface="宋体"/>
              </a:rPr>
              <a:t>	          </a:t>
            </a:r>
            <a:r>
              <a:rPr lang="en-US" altLang="zh-CN" sz="2400" b="1" kern="1000" dirty="0" smtClean="0">
                <a:solidFill>
                  <a:srgbClr val="333399"/>
                </a:solidFill>
                <a:latin typeface="Times New Roman"/>
                <a:ea typeface="宋体"/>
              </a:rPr>
              <a:t>       ;T1</a:t>
            </a:r>
            <a:r>
              <a:rPr lang="zh-CN" altLang="zh-CN" sz="2400" b="1" kern="1000" dirty="0">
                <a:solidFill>
                  <a:srgbClr val="333399"/>
                </a:solidFill>
                <a:latin typeface="Times New Roman"/>
                <a:ea typeface="宋体"/>
              </a:rPr>
              <a:t>中断处理子程序</a:t>
            </a:r>
            <a:r>
              <a:rPr lang="en-US" altLang="zh-CN" sz="2400" b="1" kern="1000" dirty="0">
                <a:solidFill>
                  <a:srgbClr val="333399"/>
                </a:solidFill>
                <a:latin typeface="Times New Roman"/>
                <a:ea typeface="宋体"/>
              </a:rPr>
              <a:t>IT0P</a:t>
            </a:r>
            <a:r>
              <a:rPr lang="zh-CN" altLang="zh-CN" sz="2400" b="1" kern="1000" dirty="0">
                <a:solidFill>
                  <a:srgbClr val="333399"/>
                </a:solidFill>
                <a:latin typeface="Times New Roman"/>
                <a:ea typeface="宋体"/>
              </a:rPr>
              <a:t>入口</a:t>
            </a:r>
          </a:p>
          <a:p>
            <a:pPr lvl="0" algn="l">
              <a:spcAft>
                <a:spcPts val="0"/>
              </a:spcAft>
            </a:pPr>
            <a:r>
              <a:rPr lang="en-US" altLang="zh-CN" sz="2400" b="1" kern="1000" dirty="0">
                <a:solidFill>
                  <a:srgbClr val="333399"/>
                </a:solidFill>
                <a:latin typeface="Times New Roman"/>
                <a:ea typeface="宋体"/>
              </a:rPr>
              <a:t>		     …………</a:t>
            </a:r>
            <a:endParaRPr lang="zh-CN" altLang="zh-CN" sz="2400" b="1" kern="1000" dirty="0">
              <a:solidFill>
                <a:srgbClr val="333399"/>
              </a:solidFill>
              <a:latin typeface="Times New Roman"/>
              <a:ea typeface="宋体"/>
            </a:endParaRPr>
          </a:p>
          <a:p>
            <a:pPr lvl="0" algn="l">
              <a:spcAft>
                <a:spcPts val="0"/>
              </a:spcAft>
            </a:pPr>
            <a:r>
              <a:rPr lang="en-US" altLang="zh-CN" sz="2400" b="1" kern="1000" dirty="0">
                <a:solidFill>
                  <a:srgbClr val="333399"/>
                </a:solidFill>
                <a:latin typeface="Times New Roman"/>
                <a:ea typeface="宋体"/>
              </a:rPr>
              <a:t>   		RETI</a:t>
            </a:r>
            <a:endParaRPr lang="zh-CN" altLang="zh-CN" sz="2400" b="1" kern="1000" dirty="0">
              <a:solidFill>
                <a:srgbClr val="333399"/>
              </a:solidFill>
              <a:latin typeface="Times New Roman"/>
              <a:ea typeface="宋体"/>
            </a:endParaRPr>
          </a:p>
          <a:p>
            <a:pPr lvl="0" algn="l">
              <a:spcAft>
                <a:spcPts val="0"/>
              </a:spcAft>
            </a:pPr>
            <a:r>
              <a:rPr lang="en-US" altLang="zh-CN" sz="2400" b="1" kern="1000" dirty="0">
                <a:solidFill>
                  <a:srgbClr val="333399"/>
                </a:solidFill>
                <a:latin typeface="Times New Roman"/>
                <a:ea typeface="宋体"/>
              </a:rPr>
              <a:t>		</a:t>
            </a:r>
            <a:r>
              <a:rPr lang="en-US" altLang="zh-CN" sz="2400" b="1" kern="1000" dirty="0" smtClean="0">
                <a:solidFill>
                  <a:srgbClr val="333399"/>
                </a:solidFill>
                <a:latin typeface="Times New Roman"/>
                <a:ea typeface="宋体"/>
              </a:rPr>
              <a:t>ORG  </a:t>
            </a:r>
            <a:r>
              <a:rPr lang="en-US" altLang="zh-CN" sz="2400" b="1" kern="1000" dirty="0" err="1">
                <a:solidFill>
                  <a:srgbClr val="333399"/>
                </a:solidFill>
                <a:latin typeface="Times New Roman"/>
                <a:ea typeface="宋体"/>
              </a:rPr>
              <a:t>vvvvH</a:t>
            </a:r>
            <a:r>
              <a:rPr lang="en-US" altLang="zh-CN" sz="2400" b="1" kern="1000" dirty="0">
                <a:solidFill>
                  <a:srgbClr val="333399"/>
                </a:solidFill>
                <a:latin typeface="Times New Roman"/>
                <a:ea typeface="宋体"/>
              </a:rPr>
              <a:t>		</a:t>
            </a:r>
            <a:endParaRPr lang="zh-CN" altLang="zh-CN" sz="2400" b="1" kern="1000" dirty="0">
              <a:solidFill>
                <a:srgbClr val="333399"/>
              </a:solidFill>
              <a:latin typeface="Times New Roman"/>
              <a:ea typeface="宋体"/>
            </a:endParaRPr>
          </a:p>
          <a:p>
            <a:pPr lvl="0" algn="l">
              <a:spcAft>
                <a:spcPts val="0"/>
              </a:spcAft>
            </a:pPr>
            <a:r>
              <a:rPr lang="en-US" altLang="zh-CN" sz="2400" b="1" kern="1000" dirty="0">
                <a:solidFill>
                  <a:srgbClr val="333399"/>
                </a:solidFill>
                <a:latin typeface="Times New Roman"/>
                <a:ea typeface="宋体"/>
              </a:rPr>
              <a:t>TOSIOP</a:t>
            </a:r>
            <a:r>
              <a:rPr lang="zh-CN" altLang="zh-CN" sz="2400" b="1" kern="1000" dirty="0">
                <a:solidFill>
                  <a:srgbClr val="333399"/>
                </a:solidFill>
                <a:latin typeface="Times New Roman"/>
                <a:ea typeface="宋体"/>
              </a:rPr>
              <a:t>：</a:t>
            </a:r>
            <a:r>
              <a:rPr lang="en-US" altLang="zh-CN" sz="2400" b="1" kern="1000" dirty="0">
                <a:solidFill>
                  <a:srgbClr val="333399"/>
                </a:solidFill>
                <a:latin typeface="Times New Roman"/>
                <a:ea typeface="宋体"/>
              </a:rPr>
              <a:t>  </a:t>
            </a:r>
            <a:r>
              <a:rPr lang="en-US" altLang="zh-CN" sz="2400" b="1" kern="1000" dirty="0" smtClean="0">
                <a:solidFill>
                  <a:srgbClr val="333399"/>
                </a:solidFill>
                <a:latin typeface="Times New Roman"/>
                <a:ea typeface="宋体"/>
              </a:rPr>
              <a:t>  </a:t>
            </a:r>
            <a:r>
              <a:rPr lang="zh-CN" altLang="zh-CN" sz="2400" b="1" kern="1000" dirty="0" smtClean="0">
                <a:solidFill>
                  <a:srgbClr val="333399"/>
                </a:solidFill>
                <a:latin typeface="Times New Roman"/>
                <a:ea typeface="宋体"/>
              </a:rPr>
              <a:t>串行口</a:t>
            </a:r>
            <a:r>
              <a:rPr lang="zh-CN" altLang="zh-CN" sz="2400" b="1" kern="1000" dirty="0">
                <a:solidFill>
                  <a:srgbClr val="333399"/>
                </a:solidFill>
                <a:latin typeface="Times New Roman"/>
                <a:ea typeface="宋体"/>
              </a:rPr>
              <a:t>中断处理</a:t>
            </a:r>
            <a:r>
              <a:rPr lang="en-US" altLang="zh-CN" sz="2400" b="1" kern="1000" dirty="0">
                <a:solidFill>
                  <a:srgbClr val="333399"/>
                </a:solidFill>
                <a:latin typeface="Times New Roman"/>
                <a:ea typeface="宋体"/>
              </a:rPr>
              <a:t>	    ;</a:t>
            </a:r>
            <a:r>
              <a:rPr lang="zh-CN" altLang="zh-CN" sz="2400" b="1" kern="1000" dirty="0">
                <a:solidFill>
                  <a:srgbClr val="333399"/>
                </a:solidFill>
                <a:latin typeface="Times New Roman"/>
                <a:ea typeface="宋体"/>
              </a:rPr>
              <a:t>串行口中断处理子程序入口</a:t>
            </a:r>
          </a:p>
          <a:p>
            <a:pPr lvl="0" algn="l">
              <a:spcAft>
                <a:spcPts val="0"/>
              </a:spcAft>
            </a:pPr>
            <a:r>
              <a:rPr lang="en-US" altLang="zh-CN" sz="2400" b="1" kern="1000" dirty="0">
                <a:solidFill>
                  <a:srgbClr val="333399"/>
                </a:solidFill>
                <a:latin typeface="Times New Roman"/>
                <a:ea typeface="宋体"/>
              </a:rPr>
              <a:t>		     …</a:t>
            </a:r>
            <a:endParaRPr lang="zh-CN" altLang="zh-CN" sz="2400" b="1" kern="1000" dirty="0">
              <a:solidFill>
                <a:srgbClr val="333399"/>
              </a:solidFill>
              <a:latin typeface="Times New Roman"/>
              <a:ea typeface="宋体"/>
            </a:endParaRPr>
          </a:p>
          <a:p>
            <a:pPr lvl="0" algn="l">
              <a:spcAft>
                <a:spcPts val="0"/>
              </a:spcAft>
            </a:pPr>
            <a:r>
              <a:rPr lang="en-US" altLang="zh-CN" sz="2400" b="1" kern="1000" dirty="0">
                <a:solidFill>
                  <a:srgbClr val="333399"/>
                </a:solidFill>
                <a:latin typeface="Times New Roman"/>
                <a:ea typeface="宋体"/>
              </a:rPr>
              <a:t>   		RETI</a:t>
            </a:r>
            <a:endParaRPr lang="zh-CN" altLang="zh-CN" sz="2400" b="1" kern="1000" dirty="0">
              <a:solidFill>
                <a:srgbClr val="333399"/>
              </a:solidFill>
              <a:latin typeface="Times New Roman"/>
              <a:ea typeface="宋体"/>
            </a:endParaRPr>
          </a:p>
          <a:p>
            <a:pPr lvl="0" algn="l">
              <a:spcAft>
                <a:spcPts val="0"/>
              </a:spcAft>
            </a:pPr>
            <a:r>
              <a:rPr lang="en-US" altLang="zh-CN" sz="2400" b="1" kern="1000" dirty="0">
                <a:solidFill>
                  <a:srgbClr val="333399"/>
                </a:solidFill>
                <a:latin typeface="Times New Roman"/>
                <a:ea typeface="宋体"/>
              </a:rPr>
              <a:t>	</a:t>
            </a:r>
            <a:r>
              <a:rPr lang="en-US" altLang="zh-CN" sz="2400" b="1" kern="1000" dirty="0" smtClean="0">
                <a:solidFill>
                  <a:srgbClr val="333399"/>
                </a:solidFill>
                <a:latin typeface="Times New Roman"/>
                <a:ea typeface="宋体"/>
              </a:rPr>
              <a:t>            </a:t>
            </a:r>
            <a:r>
              <a:rPr lang="en-US" altLang="zh-CN" sz="2400" b="1" kern="1000" dirty="0">
                <a:solidFill>
                  <a:srgbClr val="333399"/>
                </a:solidFill>
                <a:latin typeface="Times New Roman"/>
                <a:ea typeface="宋体"/>
              </a:rPr>
              <a:t>END</a:t>
            </a:r>
            <a:endParaRPr lang="zh-CN" altLang="zh-CN" sz="2400" b="1" kern="1000" dirty="0">
              <a:solidFill>
                <a:srgbClr val="333399"/>
              </a:solidFill>
              <a:latin typeface="Times New Roman"/>
              <a:ea typeface="宋体"/>
            </a:endParaRPr>
          </a:p>
        </p:txBody>
      </p:sp>
    </p:spTree>
    <p:extLst>
      <p:ext uri="{BB962C8B-B14F-4D97-AF65-F5344CB8AC3E}">
        <p14:creationId xmlns:p14="http://schemas.microsoft.com/office/powerpoint/2010/main" val="1734319956"/>
      </p:ext>
    </p:extLst>
  </p:cSld>
  <p:clrMapOvr>
    <a:masterClrMapping/>
  </p:clrMapOvr>
  <p:transition>
    <p:random/>
    <p:sndAc>
      <p:stSnd>
        <p:snd r:embed="rId2" name="camera.wav"/>
      </p:stSnd>
    </p:sndAc>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17</a:t>
            </a:fld>
            <a:endParaRPr lang="en-US" altLang="zh-CN" dirty="0"/>
          </a:p>
        </p:txBody>
      </p:sp>
      <p:sp>
        <p:nvSpPr>
          <p:cNvPr id="4" name="矩形 3"/>
          <p:cNvSpPr/>
          <p:nvPr/>
        </p:nvSpPr>
        <p:spPr>
          <a:xfrm>
            <a:off x="0" y="881644"/>
            <a:ext cx="9144000" cy="1292662"/>
          </a:xfrm>
          <a:prstGeom prst="rect">
            <a:avLst/>
          </a:prstGeom>
        </p:spPr>
        <p:txBody>
          <a:bodyPr wrap="square">
            <a:spAutoFit/>
          </a:bodyPr>
          <a:lstStyle/>
          <a:p>
            <a:pPr>
              <a:lnSpc>
                <a:spcPct val="150000"/>
              </a:lnSpc>
              <a:spcAft>
                <a:spcPts val="0"/>
              </a:spcAft>
            </a:pPr>
            <a:r>
              <a:rPr lang="en-US" altLang="zh-CN" sz="2800" b="1" kern="1400" dirty="0">
                <a:solidFill>
                  <a:srgbClr val="FF0000"/>
                </a:solidFill>
                <a:latin typeface="Times New Roman"/>
              </a:rPr>
              <a:t>16.3  </a:t>
            </a:r>
            <a:r>
              <a:rPr lang="zh-CN" altLang="zh-CN" sz="2800" b="1" kern="1400" dirty="0">
                <a:solidFill>
                  <a:srgbClr val="FF0000"/>
                </a:solidFill>
                <a:latin typeface="Times New Roman"/>
                <a:ea typeface="宋体"/>
              </a:rPr>
              <a:t>单片机应用系统的仿真与调试</a:t>
            </a:r>
            <a:endParaRPr lang="zh-CN" altLang="zh-CN" sz="2800" b="1" kern="1400" dirty="0">
              <a:solidFill>
                <a:srgbClr val="FF0000"/>
              </a:solidFill>
              <a:latin typeface="Times New Roman"/>
            </a:endParaRPr>
          </a:p>
          <a:p>
            <a:pPr algn="l">
              <a:lnSpc>
                <a:spcPct val="150000"/>
              </a:lnSpc>
              <a:spcAft>
                <a:spcPts val="0"/>
              </a:spcAft>
            </a:pPr>
            <a:r>
              <a:rPr lang="en-US" altLang="zh-CN" sz="2400" b="1" kern="1000" dirty="0" smtClean="0">
                <a:solidFill>
                  <a:schemeClr val="accent2"/>
                </a:solidFill>
                <a:latin typeface="Times New Roman"/>
                <a:ea typeface="宋体"/>
              </a:rPr>
              <a:t>        </a:t>
            </a:r>
            <a:endParaRPr lang="zh-CN" altLang="zh-CN" sz="2400" b="1" kern="1000" dirty="0">
              <a:solidFill>
                <a:schemeClr val="accent2"/>
              </a:solidFill>
              <a:effectLst/>
              <a:latin typeface="Times New Roman"/>
              <a:ea typeface="宋体"/>
            </a:endParaRPr>
          </a:p>
        </p:txBody>
      </p:sp>
      <p:sp>
        <p:nvSpPr>
          <p:cNvPr id="5" name="矩形 4"/>
          <p:cNvSpPr/>
          <p:nvPr/>
        </p:nvSpPr>
        <p:spPr>
          <a:xfrm>
            <a:off x="0" y="2128278"/>
            <a:ext cx="9144000" cy="3416320"/>
          </a:xfrm>
          <a:prstGeom prst="rect">
            <a:avLst/>
          </a:prstGeom>
        </p:spPr>
        <p:txBody>
          <a:bodyPr wrap="square">
            <a:spAutoFit/>
          </a:bodyPr>
          <a:lstStyle/>
          <a:p>
            <a:pPr lvl="0" algn="l">
              <a:lnSpc>
                <a:spcPct val="150000"/>
              </a:lnSpc>
              <a:spcAft>
                <a:spcPts val="0"/>
              </a:spcAft>
            </a:pPr>
            <a:r>
              <a:rPr lang="en-US" altLang="zh-CN" sz="2400" b="1" kern="1000" dirty="0" smtClean="0">
                <a:solidFill>
                  <a:srgbClr val="333399"/>
                </a:solidFill>
                <a:latin typeface="Times New Roman"/>
                <a:ea typeface="宋体"/>
              </a:rPr>
              <a:t>         </a:t>
            </a:r>
            <a:r>
              <a:rPr lang="zh-CN" altLang="zh-CN" sz="2400" b="1" kern="1000" dirty="0" smtClean="0">
                <a:solidFill>
                  <a:srgbClr val="333399"/>
                </a:solidFill>
                <a:latin typeface="Times New Roman"/>
                <a:ea typeface="宋体"/>
              </a:rPr>
              <a:t>单片机</a:t>
            </a:r>
            <a:r>
              <a:rPr lang="zh-CN" altLang="zh-CN" sz="2400" b="1" kern="1000" dirty="0">
                <a:solidFill>
                  <a:srgbClr val="333399"/>
                </a:solidFill>
                <a:latin typeface="Times New Roman"/>
                <a:ea typeface="宋体"/>
              </a:rPr>
              <a:t>应用系统设计安装完毕后，应先进行硬件的静态检查，即在不加电的情况下用万用表等工具检查电路的接线是否正确，电源对地是否短路。加电后在不插芯片情况下，检查各插座引脚的电位是否正常，检查无误以后，再在断电的情况下插上芯片。静态检查可以防止电源短路或烧坏元器件，然后再进行软</a:t>
            </a:r>
            <a:r>
              <a:rPr lang="en-US" altLang="zh-CN" sz="2400" b="1" kern="1000" dirty="0">
                <a:solidFill>
                  <a:srgbClr val="333399"/>
                </a:solidFill>
                <a:latin typeface="Times New Roman"/>
                <a:ea typeface="宋体"/>
              </a:rPr>
              <a:t>/</a:t>
            </a:r>
            <a:r>
              <a:rPr lang="zh-CN" altLang="zh-CN" sz="2400" b="1" kern="1000" dirty="0">
                <a:solidFill>
                  <a:srgbClr val="333399"/>
                </a:solidFill>
                <a:latin typeface="Times New Roman"/>
                <a:ea typeface="宋体"/>
              </a:rPr>
              <a:t>硬件的联调。</a:t>
            </a:r>
          </a:p>
          <a:p>
            <a:pPr lvl="0" algn="l">
              <a:lnSpc>
                <a:spcPct val="150000"/>
              </a:lnSpc>
              <a:spcAft>
                <a:spcPts val="0"/>
              </a:spcAft>
            </a:pPr>
            <a:r>
              <a:rPr lang="zh-CN" altLang="zh-CN" sz="2400" b="1" kern="1000" dirty="0">
                <a:solidFill>
                  <a:srgbClr val="333399"/>
                </a:solidFill>
                <a:latin typeface="Times New Roman"/>
                <a:ea typeface="宋体"/>
              </a:rPr>
              <a:t>单片机应用系统的调试常用有三种方法。</a:t>
            </a:r>
          </a:p>
        </p:txBody>
      </p:sp>
    </p:spTree>
    <p:extLst>
      <p:ext uri="{BB962C8B-B14F-4D97-AF65-F5344CB8AC3E}">
        <p14:creationId xmlns:p14="http://schemas.microsoft.com/office/powerpoint/2010/main" val="4078359255"/>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18</a:t>
            </a:fld>
            <a:endParaRPr lang="en-US" altLang="zh-CN" dirty="0"/>
          </a:p>
        </p:txBody>
      </p:sp>
      <p:sp>
        <p:nvSpPr>
          <p:cNvPr id="4" name="矩形 3"/>
          <p:cNvSpPr/>
          <p:nvPr/>
        </p:nvSpPr>
        <p:spPr>
          <a:xfrm>
            <a:off x="0" y="545822"/>
            <a:ext cx="9144000" cy="5881097"/>
          </a:xfrm>
          <a:prstGeom prst="rect">
            <a:avLst/>
          </a:prstGeom>
        </p:spPr>
        <p:txBody>
          <a:bodyPr wrap="square">
            <a:spAutoFit/>
          </a:bodyPr>
          <a:lstStyle/>
          <a:p>
            <a:pPr algn="l">
              <a:lnSpc>
                <a:spcPct val="150000"/>
              </a:lnSpc>
              <a:spcBef>
                <a:spcPts val="500"/>
              </a:spcBef>
              <a:spcAft>
                <a:spcPts val="500"/>
              </a:spcAft>
            </a:pPr>
            <a:r>
              <a:rPr lang="en-US" altLang="zh-CN" sz="2400" b="1" kern="1050" dirty="0" smtClean="0">
                <a:solidFill>
                  <a:schemeClr val="accent2"/>
                </a:solidFill>
                <a:latin typeface="Arial"/>
                <a:ea typeface="黑体"/>
                <a:cs typeface="Times New Roman"/>
              </a:rPr>
              <a:t>        1</a:t>
            </a:r>
            <a:r>
              <a:rPr lang="zh-CN" altLang="zh-CN" sz="2400" b="1" kern="1050" dirty="0">
                <a:solidFill>
                  <a:schemeClr val="accent2"/>
                </a:solidFill>
                <a:latin typeface="Arial"/>
                <a:ea typeface="黑体"/>
                <a:cs typeface="Times New Roman"/>
              </a:rPr>
              <a:t>．编程器直接烧录程序</a:t>
            </a:r>
          </a:p>
          <a:p>
            <a:pPr algn="l">
              <a:lnSpc>
                <a:spcPct val="150000"/>
              </a:lnSpc>
              <a:spcAft>
                <a:spcPts val="0"/>
              </a:spcAft>
            </a:pPr>
            <a:r>
              <a:rPr lang="en-US" altLang="zh-CN" sz="2400" b="1" kern="1000" dirty="0" smtClean="0">
                <a:solidFill>
                  <a:schemeClr val="accent2"/>
                </a:solidFill>
                <a:latin typeface="Times New Roman"/>
                <a:ea typeface="宋体"/>
              </a:rPr>
              <a:t>        </a:t>
            </a:r>
            <a:r>
              <a:rPr lang="zh-CN" altLang="zh-CN" sz="2400" b="1" kern="1000" dirty="0" smtClean="0">
                <a:solidFill>
                  <a:schemeClr val="accent2"/>
                </a:solidFill>
                <a:latin typeface="Times New Roman"/>
                <a:ea typeface="宋体"/>
              </a:rPr>
              <a:t>通过</a:t>
            </a:r>
            <a:r>
              <a:rPr lang="zh-CN" altLang="zh-CN" sz="2400" b="1" kern="1000" dirty="0">
                <a:solidFill>
                  <a:schemeClr val="accent2"/>
                </a:solidFill>
                <a:latin typeface="Times New Roman"/>
                <a:ea typeface="宋体"/>
              </a:rPr>
              <a:t>编译软件把源程序编译为</a:t>
            </a:r>
            <a:r>
              <a:rPr lang="en-US" altLang="zh-CN" sz="2400" b="1" kern="1000" dirty="0">
                <a:solidFill>
                  <a:schemeClr val="accent2"/>
                </a:solidFill>
                <a:latin typeface="Times New Roman"/>
                <a:ea typeface="宋体"/>
              </a:rPr>
              <a:t>HEX</a:t>
            </a:r>
            <a:r>
              <a:rPr lang="zh-CN" altLang="zh-CN" sz="2400" b="1" kern="1000" dirty="0">
                <a:solidFill>
                  <a:schemeClr val="accent2"/>
                </a:solidFill>
                <a:latin typeface="Times New Roman"/>
                <a:ea typeface="宋体"/>
              </a:rPr>
              <a:t>文件，通过烧录器烧</a:t>
            </a:r>
            <a:r>
              <a:rPr lang="zh-CN" altLang="zh-CN" sz="2400" b="1" kern="1000" dirty="0" smtClean="0">
                <a:solidFill>
                  <a:schemeClr val="accent2"/>
                </a:solidFill>
                <a:latin typeface="Times New Roman"/>
                <a:ea typeface="宋体"/>
              </a:rPr>
              <a:t>入</a:t>
            </a:r>
            <a:r>
              <a:rPr lang="zh-CN" altLang="en-US" sz="2400" b="1" kern="1000" dirty="0" smtClean="0">
                <a:solidFill>
                  <a:schemeClr val="accent2"/>
                </a:solidFill>
                <a:latin typeface="Times New Roman"/>
                <a:ea typeface="宋体"/>
              </a:rPr>
              <a:t>程序存储器（</a:t>
            </a:r>
            <a:r>
              <a:rPr lang="en-US" altLang="zh-CN" sz="2400" b="1" kern="1000" dirty="0" smtClean="0">
                <a:solidFill>
                  <a:schemeClr val="accent2"/>
                </a:solidFill>
                <a:latin typeface="Times New Roman"/>
                <a:ea typeface="宋体"/>
              </a:rPr>
              <a:t>EPROM</a:t>
            </a:r>
            <a:r>
              <a:rPr lang="zh-CN" altLang="en-US" sz="2400" b="1" kern="1000" dirty="0" smtClean="0">
                <a:solidFill>
                  <a:schemeClr val="accent2"/>
                </a:solidFill>
                <a:latin typeface="Times New Roman"/>
                <a:ea typeface="宋体"/>
              </a:rPr>
              <a:t>、</a:t>
            </a:r>
            <a:r>
              <a:rPr lang="en-US" altLang="zh-CN" sz="2400" b="1" kern="1000" dirty="0" smtClean="0">
                <a:solidFill>
                  <a:schemeClr val="accent2"/>
                </a:solidFill>
                <a:latin typeface="Times New Roman"/>
                <a:ea typeface="宋体"/>
              </a:rPr>
              <a:t>EEPROM</a:t>
            </a:r>
            <a:r>
              <a:rPr lang="zh-CN" altLang="en-US" sz="2400" b="1" kern="1000" dirty="0" smtClean="0">
                <a:solidFill>
                  <a:schemeClr val="accent2"/>
                </a:solidFill>
                <a:latin typeface="Times New Roman"/>
                <a:ea typeface="宋体"/>
              </a:rPr>
              <a:t>或闪</a:t>
            </a:r>
            <a:r>
              <a:rPr lang="zh-CN" altLang="en-US" sz="2400" b="1" kern="1000" dirty="0">
                <a:solidFill>
                  <a:schemeClr val="accent2"/>
                </a:solidFill>
                <a:latin typeface="Times New Roman"/>
                <a:ea typeface="宋体"/>
              </a:rPr>
              <a:t>存</a:t>
            </a:r>
            <a:r>
              <a:rPr lang="zh-CN" altLang="zh-CN" sz="2400" b="1" kern="1000" dirty="0" smtClean="0">
                <a:solidFill>
                  <a:schemeClr val="accent2"/>
                </a:solidFill>
                <a:latin typeface="Times New Roman"/>
                <a:ea typeface="宋体"/>
              </a:rPr>
              <a:t>）</a:t>
            </a:r>
            <a:r>
              <a:rPr lang="zh-CN" altLang="zh-CN" sz="2400" b="1" kern="1000" dirty="0">
                <a:solidFill>
                  <a:schemeClr val="accent2"/>
                </a:solidFill>
                <a:latin typeface="Times New Roman"/>
                <a:ea typeface="宋体"/>
              </a:rPr>
              <a:t>中，直接上电运行</a:t>
            </a:r>
            <a:r>
              <a:rPr lang="zh-CN" altLang="zh-CN" sz="2400" b="1" kern="1000" dirty="0" smtClean="0">
                <a:solidFill>
                  <a:schemeClr val="accent2"/>
                </a:solidFill>
                <a:latin typeface="Times New Roman"/>
                <a:ea typeface="宋体"/>
              </a:rPr>
              <a:t>。缺点</a:t>
            </a:r>
            <a:r>
              <a:rPr lang="zh-CN" altLang="zh-CN" sz="2400" b="1" kern="1000" dirty="0">
                <a:solidFill>
                  <a:schemeClr val="accent2"/>
                </a:solidFill>
                <a:latin typeface="Times New Roman"/>
                <a:ea typeface="宋体"/>
              </a:rPr>
              <a:t>是无跟踪调试功能，只适用于小系统开发，开发效率较低</a:t>
            </a:r>
            <a:r>
              <a:rPr lang="zh-CN" altLang="zh-CN" sz="2400" b="1" kern="1000" dirty="0" smtClean="0">
                <a:solidFill>
                  <a:schemeClr val="accent2"/>
                </a:solidFill>
                <a:latin typeface="Times New Roman"/>
                <a:ea typeface="宋体"/>
              </a:rPr>
              <a:t>。</a:t>
            </a:r>
            <a:endParaRPr lang="en-US" altLang="zh-CN" sz="2400" b="1" kern="1000" dirty="0" smtClean="0">
              <a:solidFill>
                <a:schemeClr val="accent2"/>
              </a:solidFill>
              <a:latin typeface="Times New Roman"/>
              <a:ea typeface="宋体"/>
            </a:endParaRPr>
          </a:p>
          <a:p>
            <a:pPr algn="l">
              <a:lnSpc>
                <a:spcPct val="150000"/>
              </a:lnSpc>
              <a:spcAft>
                <a:spcPts val="0"/>
              </a:spcAft>
            </a:pPr>
            <a:r>
              <a:rPr lang="en-US" altLang="zh-CN" sz="2400" b="1" kern="1000" dirty="0" smtClean="0">
                <a:solidFill>
                  <a:schemeClr val="accent2"/>
                </a:solidFill>
                <a:latin typeface="Times New Roman"/>
                <a:ea typeface="宋体"/>
              </a:rPr>
              <a:t>        2</a:t>
            </a:r>
            <a:r>
              <a:rPr lang="zh-CN" altLang="en-US" sz="2400" b="1" kern="1000" dirty="0">
                <a:solidFill>
                  <a:schemeClr val="accent2"/>
                </a:solidFill>
                <a:latin typeface="Times New Roman"/>
                <a:ea typeface="宋体"/>
              </a:rPr>
              <a:t>．采用在线仿真器</a:t>
            </a:r>
          </a:p>
          <a:p>
            <a:pPr algn="l">
              <a:lnSpc>
                <a:spcPct val="150000"/>
              </a:lnSpc>
              <a:spcAft>
                <a:spcPts val="0"/>
              </a:spcAft>
            </a:pPr>
            <a:r>
              <a:rPr lang="zh-CN" altLang="en-US" sz="2400" b="1" kern="1000" dirty="0" smtClean="0">
                <a:solidFill>
                  <a:schemeClr val="accent2"/>
                </a:solidFill>
                <a:latin typeface="Times New Roman"/>
                <a:ea typeface="宋体"/>
              </a:rPr>
              <a:t>        在线</a:t>
            </a:r>
            <a:r>
              <a:rPr lang="zh-CN" altLang="en-US" sz="2400" b="1" kern="1000" dirty="0">
                <a:solidFill>
                  <a:schemeClr val="accent2"/>
                </a:solidFill>
                <a:latin typeface="Times New Roman"/>
                <a:ea typeface="宋体"/>
              </a:rPr>
              <a:t>仿真器是目前设计者使用最多的一类开发装置，是一种通过</a:t>
            </a:r>
            <a:r>
              <a:rPr lang="en-US" altLang="zh-CN" sz="2400" b="1" kern="1000" dirty="0">
                <a:solidFill>
                  <a:schemeClr val="accent2"/>
                </a:solidFill>
                <a:latin typeface="Times New Roman"/>
                <a:ea typeface="宋体"/>
              </a:rPr>
              <a:t>PC</a:t>
            </a:r>
            <a:r>
              <a:rPr lang="zh-CN" altLang="en-US" sz="2400" b="1" kern="1000" dirty="0">
                <a:solidFill>
                  <a:schemeClr val="accent2"/>
                </a:solidFill>
                <a:latin typeface="Times New Roman"/>
                <a:ea typeface="宋体"/>
              </a:rPr>
              <a:t>的并行口、串行口或</a:t>
            </a:r>
            <a:r>
              <a:rPr lang="en-US" altLang="zh-CN" sz="2400" b="1" kern="1000" dirty="0">
                <a:solidFill>
                  <a:schemeClr val="accent2"/>
                </a:solidFill>
                <a:latin typeface="Times New Roman"/>
                <a:ea typeface="宋体"/>
              </a:rPr>
              <a:t>USB</a:t>
            </a:r>
            <a:r>
              <a:rPr lang="zh-CN" altLang="en-US" sz="2400" b="1" kern="1000" dirty="0">
                <a:solidFill>
                  <a:schemeClr val="accent2"/>
                </a:solidFill>
                <a:latin typeface="Times New Roman"/>
                <a:ea typeface="宋体"/>
              </a:rPr>
              <a:t>口，外加在线仿真器的仿真开发系统，如图</a:t>
            </a:r>
            <a:r>
              <a:rPr lang="en-US" altLang="zh-CN" sz="2400" b="1" kern="1000" dirty="0">
                <a:solidFill>
                  <a:schemeClr val="accent2"/>
                </a:solidFill>
                <a:latin typeface="Times New Roman"/>
                <a:ea typeface="宋体"/>
              </a:rPr>
              <a:t>16-3</a:t>
            </a:r>
            <a:r>
              <a:rPr lang="zh-CN" altLang="en-US" sz="2400" b="1" kern="1000" dirty="0">
                <a:solidFill>
                  <a:schemeClr val="accent2"/>
                </a:solidFill>
                <a:latin typeface="Times New Roman"/>
                <a:ea typeface="宋体"/>
              </a:rPr>
              <a:t>所示。</a:t>
            </a:r>
          </a:p>
          <a:p>
            <a:pPr algn="l">
              <a:lnSpc>
                <a:spcPct val="150000"/>
              </a:lnSpc>
              <a:spcAft>
                <a:spcPts val="0"/>
              </a:spcAft>
            </a:pPr>
            <a:endParaRPr lang="en-US" altLang="zh-CN" sz="3200" b="1" kern="1000" dirty="0" smtClean="0">
              <a:solidFill>
                <a:schemeClr val="accent2"/>
              </a:solidFill>
              <a:latin typeface="Times New Roman"/>
              <a:ea typeface="宋体"/>
            </a:endParaRPr>
          </a:p>
          <a:p>
            <a:pPr algn="l">
              <a:lnSpc>
                <a:spcPct val="150000"/>
              </a:lnSpc>
              <a:spcAft>
                <a:spcPts val="0"/>
              </a:spcAft>
            </a:pPr>
            <a:endParaRPr lang="zh-CN" altLang="zh-CN" sz="2400" b="1" kern="1000" dirty="0">
              <a:solidFill>
                <a:schemeClr val="accent2"/>
              </a:solidFill>
              <a:effectLst/>
              <a:latin typeface="Times New Roman"/>
              <a:ea typeface="宋体"/>
            </a:endParaRPr>
          </a:p>
        </p:txBody>
      </p:sp>
      <p:pic>
        <p:nvPicPr>
          <p:cNvPr id="274434" name="Picture 2" descr="16t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76562" y="4551363"/>
            <a:ext cx="5849938" cy="178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4073742"/>
      </p:ext>
    </p:extLst>
  </p:cSld>
  <p:clrMapOvr>
    <a:masterClrMapping/>
  </p:clrMapOvr>
  <p:transition>
    <p:random/>
    <p:sndAc>
      <p:stSnd>
        <p:snd r:embed="rId2" name="camera.wav"/>
      </p:stSnd>
    </p:sndAc>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19</a:t>
            </a:fld>
            <a:endParaRPr lang="en-US" altLang="zh-CN" dirty="0"/>
          </a:p>
        </p:txBody>
      </p:sp>
      <p:sp>
        <p:nvSpPr>
          <p:cNvPr id="4" name="矩形 3"/>
          <p:cNvSpPr/>
          <p:nvPr/>
        </p:nvSpPr>
        <p:spPr>
          <a:xfrm>
            <a:off x="0" y="568777"/>
            <a:ext cx="9144000" cy="5709255"/>
          </a:xfrm>
          <a:prstGeom prst="rect">
            <a:avLst/>
          </a:prstGeom>
        </p:spPr>
        <p:txBody>
          <a:bodyPr wrap="square">
            <a:spAutoFit/>
          </a:bodyPr>
          <a:lstStyle/>
          <a:p>
            <a:pPr algn="l">
              <a:lnSpc>
                <a:spcPct val="150000"/>
              </a:lnSpc>
              <a:spcBef>
                <a:spcPts val="600"/>
              </a:spcBef>
              <a:spcAft>
                <a:spcPts val="600"/>
              </a:spcAft>
            </a:pPr>
            <a:r>
              <a:rPr lang="en-US" altLang="zh-CN" sz="2400" b="1" kern="1050" dirty="0" smtClean="0">
                <a:solidFill>
                  <a:schemeClr val="accent2"/>
                </a:solidFill>
                <a:latin typeface="Arial"/>
                <a:ea typeface="黑体"/>
                <a:cs typeface="Times New Roman"/>
              </a:rPr>
              <a:t>        3</a:t>
            </a:r>
            <a:r>
              <a:rPr lang="zh-CN" altLang="zh-CN" sz="2400" b="1" kern="1050" dirty="0">
                <a:solidFill>
                  <a:schemeClr val="accent2"/>
                </a:solidFill>
                <a:latin typeface="Arial"/>
                <a:ea typeface="黑体"/>
                <a:cs typeface="Times New Roman"/>
              </a:rPr>
              <a:t>．采用软件仿真开发工具</a:t>
            </a:r>
            <a:r>
              <a:rPr lang="en-US" altLang="zh-CN" sz="2400" b="1" kern="1050" dirty="0">
                <a:solidFill>
                  <a:schemeClr val="accent2"/>
                </a:solidFill>
                <a:latin typeface="Arial"/>
                <a:ea typeface="黑体"/>
                <a:cs typeface="Times New Roman"/>
              </a:rPr>
              <a:t>Proteus </a:t>
            </a:r>
            <a:endParaRPr lang="zh-CN" altLang="zh-CN" sz="2400" b="1" kern="1050" dirty="0">
              <a:solidFill>
                <a:schemeClr val="accent2"/>
              </a:solidFill>
              <a:latin typeface="Arial"/>
              <a:ea typeface="黑体"/>
              <a:cs typeface="Times New Roman"/>
            </a:endParaRPr>
          </a:p>
          <a:p>
            <a:pPr algn="l">
              <a:lnSpc>
                <a:spcPct val="150000"/>
              </a:lnSpc>
            </a:pPr>
            <a:r>
              <a:rPr lang="zh-CN" altLang="en-US" sz="2400" b="1" dirty="0" smtClean="0">
                <a:solidFill>
                  <a:schemeClr val="accent2"/>
                </a:solidFill>
              </a:rPr>
              <a:t>        </a:t>
            </a:r>
            <a:r>
              <a:rPr lang="en-US" altLang="zh-CN" sz="2400" b="1" dirty="0" smtClean="0">
                <a:solidFill>
                  <a:schemeClr val="accent2"/>
                </a:solidFill>
              </a:rPr>
              <a:t>Proteus</a:t>
            </a:r>
            <a:r>
              <a:rPr lang="zh-CN" altLang="en-US" sz="2400" b="1" dirty="0">
                <a:solidFill>
                  <a:schemeClr val="accent2"/>
                </a:solidFill>
              </a:rPr>
              <a:t>软件具有开发效率高、不需要附加的硬件开发装置等优点，但软件模拟器是使用纯软件来对用户系统仿真，对硬件电路的实时性还不能完全准确地模拟，不能进行用户样机硬件部分的诊断与实时在线仿真</a:t>
            </a:r>
            <a:r>
              <a:rPr lang="zh-CN" altLang="en-US" sz="2400" b="1" dirty="0" smtClean="0">
                <a:solidFill>
                  <a:schemeClr val="accent2"/>
                </a:solidFill>
              </a:rPr>
              <a:t>。</a:t>
            </a:r>
            <a:endParaRPr lang="en-US" altLang="zh-CN" sz="2400" b="1" dirty="0" smtClean="0">
              <a:solidFill>
                <a:schemeClr val="accent2"/>
              </a:solidFill>
            </a:endParaRPr>
          </a:p>
          <a:p>
            <a:pPr algn="l">
              <a:lnSpc>
                <a:spcPct val="150000"/>
              </a:lnSpc>
            </a:pPr>
            <a:r>
              <a:rPr lang="en-US" altLang="zh-CN" sz="2400" b="1" dirty="0">
                <a:solidFill>
                  <a:schemeClr val="accent2"/>
                </a:solidFill>
              </a:rPr>
              <a:t> </a:t>
            </a:r>
            <a:r>
              <a:rPr lang="en-US" altLang="zh-CN" sz="2400" b="1" dirty="0" smtClean="0">
                <a:solidFill>
                  <a:schemeClr val="accent2"/>
                </a:solidFill>
              </a:rPr>
              <a:t>       </a:t>
            </a:r>
            <a:r>
              <a:rPr lang="zh-CN" altLang="en-US" sz="2400" b="1" dirty="0" smtClean="0">
                <a:solidFill>
                  <a:schemeClr val="accent2"/>
                </a:solidFill>
              </a:rPr>
              <a:t>因此</a:t>
            </a:r>
            <a:r>
              <a:rPr lang="zh-CN" altLang="en-US" sz="2400" b="1" dirty="0">
                <a:solidFill>
                  <a:schemeClr val="accent2"/>
                </a:solidFill>
              </a:rPr>
              <a:t>在系统开发中，一般是先用</a:t>
            </a:r>
            <a:r>
              <a:rPr lang="en-US" altLang="zh-CN" sz="2400" b="1" dirty="0">
                <a:solidFill>
                  <a:schemeClr val="accent2"/>
                </a:solidFill>
              </a:rPr>
              <a:t>Proteus</a:t>
            </a:r>
            <a:r>
              <a:rPr lang="zh-CN" altLang="en-US" sz="2400" b="1" dirty="0">
                <a:solidFill>
                  <a:schemeClr val="accent2"/>
                </a:solidFill>
              </a:rPr>
              <a:t>设计出系统的硬件电路，编写程序，然后在</a:t>
            </a:r>
            <a:r>
              <a:rPr lang="en-US" altLang="zh-CN" sz="2400" b="1" dirty="0">
                <a:solidFill>
                  <a:schemeClr val="accent2"/>
                </a:solidFill>
              </a:rPr>
              <a:t>Proteus</a:t>
            </a:r>
            <a:r>
              <a:rPr lang="zh-CN" altLang="en-US" sz="2400" b="1" dirty="0">
                <a:solidFill>
                  <a:schemeClr val="accent2"/>
                </a:solidFill>
              </a:rPr>
              <a:t>环境下仿真调试通过。然后依照仿真的结果，完成实际硬件设计。再将仿真通过的程序烧录到编程器中，然后安装到用户样机硬件板上去观察运行结果，如有问题，再连接硬件仿真器去分析、调试。</a:t>
            </a:r>
          </a:p>
        </p:txBody>
      </p:sp>
    </p:spTree>
    <p:extLst>
      <p:ext uri="{BB962C8B-B14F-4D97-AF65-F5344CB8AC3E}">
        <p14:creationId xmlns:p14="http://schemas.microsoft.com/office/powerpoint/2010/main" val="1858544743"/>
      </p:ext>
    </p:extLst>
  </p:cSld>
  <p:clrMapOvr>
    <a:masterClrMapping/>
  </p:clrMapOvr>
  <p:transition>
    <p:random/>
    <p:sndAc>
      <p:stSnd>
        <p:snd r:embed="rId2" name="camera.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20</a:t>
            </a:fld>
            <a:endParaRPr lang="en-US" altLang="zh-CN" dirty="0"/>
          </a:p>
        </p:txBody>
      </p:sp>
      <p:sp>
        <p:nvSpPr>
          <p:cNvPr id="4" name="矩形 3"/>
          <p:cNvSpPr/>
          <p:nvPr/>
        </p:nvSpPr>
        <p:spPr>
          <a:xfrm>
            <a:off x="0" y="510739"/>
            <a:ext cx="9144000" cy="2182649"/>
          </a:xfrm>
          <a:prstGeom prst="rect">
            <a:avLst/>
          </a:prstGeom>
        </p:spPr>
        <p:txBody>
          <a:bodyPr wrap="square">
            <a:spAutoFit/>
          </a:bodyPr>
          <a:lstStyle/>
          <a:p>
            <a:pPr>
              <a:lnSpc>
                <a:spcPct val="150000"/>
              </a:lnSpc>
              <a:spcBef>
                <a:spcPts val="1000"/>
              </a:spcBef>
              <a:spcAft>
                <a:spcPts val="0"/>
              </a:spcAft>
            </a:pPr>
            <a:r>
              <a:rPr lang="en-US" altLang="zh-CN" sz="2800" b="1" kern="1400" dirty="0">
                <a:solidFill>
                  <a:srgbClr val="FF0000"/>
                </a:solidFill>
                <a:latin typeface="Times New Roman"/>
              </a:rPr>
              <a:t>16.4  </a:t>
            </a:r>
            <a:r>
              <a:rPr lang="zh-CN" altLang="zh-CN" sz="2800" b="1" kern="1400" dirty="0">
                <a:solidFill>
                  <a:srgbClr val="FF0000"/>
                </a:solidFill>
                <a:latin typeface="Times New Roman"/>
                <a:ea typeface="宋体"/>
              </a:rPr>
              <a:t>单片机应用系统设计举例——基于</a:t>
            </a:r>
            <a:r>
              <a:rPr lang="en-US" altLang="zh-CN" sz="2800" b="1" kern="1400" dirty="0">
                <a:solidFill>
                  <a:srgbClr val="FF0000"/>
                </a:solidFill>
                <a:latin typeface="Times New Roman"/>
              </a:rPr>
              <a:t>AT89S51</a:t>
            </a:r>
            <a:r>
              <a:rPr lang="zh-CN" altLang="zh-CN" sz="2800" b="1" kern="1400" dirty="0">
                <a:solidFill>
                  <a:srgbClr val="FF0000"/>
                </a:solidFill>
                <a:latin typeface="Times New Roman"/>
                <a:ea typeface="宋体"/>
              </a:rPr>
              <a:t>和</a:t>
            </a:r>
            <a:endParaRPr lang="zh-CN" altLang="zh-CN" sz="2800" b="1" kern="1400" dirty="0">
              <a:solidFill>
                <a:srgbClr val="FF0000"/>
              </a:solidFill>
              <a:latin typeface="Times New Roman"/>
            </a:endParaRPr>
          </a:p>
          <a:p>
            <a:pPr>
              <a:lnSpc>
                <a:spcPct val="150000"/>
              </a:lnSpc>
              <a:spcAft>
                <a:spcPts val="1500"/>
              </a:spcAft>
            </a:pPr>
            <a:r>
              <a:rPr lang="zh-CN" altLang="zh-CN" sz="2800" b="1" kern="1400" dirty="0">
                <a:solidFill>
                  <a:srgbClr val="FF0000"/>
                </a:solidFill>
                <a:latin typeface="Times New Roman"/>
                <a:ea typeface="宋体"/>
              </a:rPr>
              <a:t>模糊控制算法的温控仪的设计</a:t>
            </a:r>
            <a:r>
              <a:rPr lang="en-US" altLang="zh-CN" sz="2800" b="1" kern="1400" dirty="0">
                <a:solidFill>
                  <a:srgbClr val="FF0000"/>
                </a:solidFill>
                <a:latin typeface="Times New Roman"/>
              </a:rPr>
              <a:t> </a:t>
            </a:r>
            <a:endParaRPr lang="en-US" altLang="zh-CN" sz="2800" b="1" kern="1400" dirty="0" smtClean="0">
              <a:solidFill>
                <a:srgbClr val="FF0000"/>
              </a:solidFill>
              <a:latin typeface="Times New Roman"/>
            </a:endParaRPr>
          </a:p>
          <a:p>
            <a:pPr algn="l">
              <a:lnSpc>
                <a:spcPct val="150000"/>
              </a:lnSpc>
              <a:spcBef>
                <a:spcPts val="400"/>
              </a:spcBef>
              <a:spcAft>
                <a:spcPts val="0"/>
              </a:spcAft>
            </a:pPr>
            <a:r>
              <a:rPr lang="en-US" altLang="zh-CN" sz="2400" b="1" kern="1050" dirty="0" smtClean="0">
                <a:solidFill>
                  <a:schemeClr val="accent2"/>
                </a:solidFill>
                <a:latin typeface="Arial"/>
                <a:ea typeface="黑体"/>
                <a:cs typeface="Times New Roman"/>
              </a:rPr>
              <a:t>              </a:t>
            </a:r>
            <a:endParaRPr lang="zh-CN" altLang="zh-CN" sz="2400" b="1" kern="1000" dirty="0">
              <a:solidFill>
                <a:schemeClr val="accent2"/>
              </a:solidFill>
              <a:latin typeface="Times New Roman"/>
              <a:ea typeface="宋体"/>
            </a:endParaRPr>
          </a:p>
        </p:txBody>
      </p:sp>
      <p:sp>
        <p:nvSpPr>
          <p:cNvPr id="5" name="矩形 4"/>
          <p:cNvSpPr/>
          <p:nvPr/>
        </p:nvSpPr>
        <p:spPr>
          <a:xfrm>
            <a:off x="0" y="3996013"/>
            <a:ext cx="9144000" cy="2226250"/>
          </a:xfrm>
          <a:prstGeom prst="rect">
            <a:avLst/>
          </a:prstGeom>
        </p:spPr>
        <p:txBody>
          <a:bodyPr wrap="square">
            <a:spAutoFit/>
          </a:bodyPr>
          <a:lstStyle/>
          <a:p>
            <a:pPr lvl="0" indent="255905" algn="l">
              <a:lnSpc>
                <a:spcPct val="150000"/>
              </a:lnSpc>
              <a:spcBef>
                <a:spcPts val="800"/>
              </a:spcBef>
              <a:spcAft>
                <a:spcPts val="800"/>
              </a:spcAft>
            </a:pPr>
            <a:r>
              <a:rPr lang="en-US" altLang="zh-CN" sz="2400" b="1" kern="1050" dirty="0" smtClean="0">
                <a:solidFill>
                  <a:srgbClr val="333399"/>
                </a:solidFill>
                <a:latin typeface="Arial"/>
                <a:ea typeface="黑体"/>
                <a:cs typeface="Times New Roman"/>
              </a:rPr>
              <a:t>       </a:t>
            </a:r>
            <a:r>
              <a:rPr lang="en-US" altLang="zh-CN" sz="2400" b="1" kern="1050" dirty="0">
                <a:solidFill>
                  <a:srgbClr val="333399"/>
                </a:solidFill>
                <a:latin typeface="Arial"/>
                <a:ea typeface="黑体"/>
                <a:cs typeface="Times New Roman"/>
              </a:rPr>
              <a:t>2</a:t>
            </a:r>
            <a:r>
              <a:rPr lang="zh-CN" altLang="zh-CN" sz="2400" b="1" kern="1050" dirty="0">
                <a:solidFill>
                  <a:srgbClr val="333399"/>
                </a:solidFill>
                <a:latin typeface="Arial"/>
                <a:ea typeface="黑体"/>
                <a:cs typeface="Times New Roman"/>
              </a:rPr>
              <a:t>．设计要求</a:t>
            </a:r>
          </a:p>
          <a:p>
            <a:pPr lvl="0" indent="255905" algn="l">
              <a:spcAft>
                <a:spcPts val="0"/>
              </a:spcAft>
            </a:pPr>
            <a:r>
              <a:rPr lang="en-US" altLang="zh-CN" sz="2400" b="1" kern="1000" dirty="0">
                <a:solidFill>
                  <a:srgbClr val="333399"/>
                </a:solidFill>
                <a:latin typeface="Times New Roman"/>
                <a:ea typeface="宋体"/>
              </a:rPr>
              <a:t>   </a:t>
            </a:r>
            <a:r>
              <a:rPr lang="zh-CN" altLang="zh-CN" sz="2400" b="1" kern="1000" dirty="0">
                <a:solidFill>
                  <a:srgbClr val="333399"/>
                </a:solidFill>
                <a:latin typeface="Times New Roman"/>
                <a:ea typeface="宋体"/>
              </a:rPr>
              <a:t>（</a:t>
            </a:r>
            <a:r>
              <a:rPr lang="en-US" altLang="zh-CN" sz="2400" b="1" kern="1000" dirty="0">
                <a:solidFill>
                  <a:srgbClr val="333399"/>
                </a:solidFill>
                <a:latin typeface="Times New Roman"/>
                <a:ea typeface="宋体"/>
              </a:rPr>
              <a:t>1</a:t>
            </a:r>
            <a:r>
              <a:rPr lang="zh-CN" altLang="zh-CN" sz="2400" b="1" kern="1000" dirty="0">
                <a:solidFill>
                  <a:srgbClr val="333399"/>
                </a:solidFill>
                <a:latin typeface="Times New Roman"/>
                <a:ea typeface="宋体"/>
              </a:rPr>
              <a:t>）采用</a:t>
            </a:r>
            <a:r>
              <a:rPr lang="en-US" altLang="zh-CN" sz="2400" b="1" kern="1000" dirty="0">
                <a:solidFill>
                  <a:srgbClr val="333399"/>
                </a:solidFill>
                <a:latin typeface="Times New Roman"/>
                <a:ea typeface="宋体"/>
              </a:rPr>
              <a:t>Pt100</a:t>
            </a:r>
            <a:r>
              <a:rPr lang="zh-CN" altLang="zh-CN" sz="2400" b="1" kern="1000" dirty="0">
                <a:solidFill>
                  <a:srgbClr val="333399"/>
                </a:solidFill>
                <a:latin typeface="Times New Roman"/>
                <a:ea typeface="宋体"/>
              </a:rPr>
              <a:t>温度传感器，测温范围</a:t>
            </a:r>
            <a:r>
              <a:rPr lang="en-US" altLang="zh-CN" sz="2400" b="1" kern="1000" dirty="0">
                <a:solidFill>
                  <a:srgbClr val="333399"/>
                </a:solidFill>
                <a:latin typeface="Times New Roman"/>
                <a:ea typeface="宋体"/>
              </a:rPr>
              <a:t>0</a:t>
            </a:r>
            <a:r>
              <a:rPr lang="zh-CN" altLang="zh-CN" sz="2400" b="1" kern="1000" dirty="0">
                <a:solidFill>
                  <a:srgbClr val="333399"/>
                </a:solidFill>
                <a:latin typeface="Times New Roman"/>
                <a:ea typeface="宋体"/>
              </a:rPr>
              <a:t>～</a:t>
            </a:r>
            <a:r>
              <a:rPr lang="en-US" altLang="zh-CN" sz="2400" b="1" kern="1000" dirty="0">
                <a:solidFill>
                  <a:srgbClr val="333399"/>
                </a:solidFill>
                <a:latin typeface="Times New Roman"/>
                <a:ea typeface="宋体"/>
              </a:rPr>
              <a:t>100</a:t>
            </a:r>
            <a:r>
              <a:rPr lang="zh-CN" altLang="zh-CN" sz="2400" b="1" kern="1000" dirty="0">
                <a:solidFill>
                  <a:srgbClr val="333399"/>
                </a:solidFill>
                <a:latin typeface="Times New Roman"/>
                <a:ea typeface="宋体"/>
              </a:rPr>
              <a:t>℃。</a:t>
            </a:r>
          </a:p>
          <a:p>
            <a:pPr lvl="0" indent="255905" algn="l">
              <a:spcAft>
                <a:spcPts val="0"/>
              </a:spcAft>
            </a:pPr>
            <a:r>
              <a:rPr lang="en-US" altLang="zh-CN" sz="2400" b="1" kern="1000" dirty="0">
                <a:solidFill>
                  <a:srgbClr val="333399"/>
                </a:solidFill>
                <a:latin typeface="Times New Roman"/>
                <a:ea typeface="宋体"/>
              </a:rPr>
              <a:t>   </a:t>
            </a:r>
            <a:r>
              <a:rPr lang="zh-CN" altLang="zh-CN" sz="2400" b="1" kern="1000" dirty="0">
                <a:solidFill>
                  <a:srgbClr val="333399"/>
                </a:solidFill>
                <a:latin typeface="Times New Roman"/>
                <a:ea typeface="宋体"/>
              </a:rPr>
              <a:t>（</a:t>
            </a:r>
            <a:r>
              <a:rPr lang="en-US" altLang="zh-CN" sz="2400" b="1" kern="1000" dirty="0">
                <a:solidFill>
                  <a:srgbClr val="333399"/>
                </a:solidFill>
                <a:latin typeface="Times New Roman"/>
                <a:ea typeface="宋体"/>
              </a:rPr>
              <a:t>2</a:t>
            </a:r>
            <a:r>
              <a:rPr lang="zh-CN" altLang="zh-CN" sz="2400" b="1" kern="1000" dirty="0">
                <a:solidFill>
                  <a:srgbClr val="333399"/>
                </a:solidFill>
                <a:latin typeface="Times New Roman"/>
                <a:ea typeface="宋体"/>
              </a:rPr>
              <a:t>）系统可以设定温度值。</a:t>
            </a:r>
          </a:p>
          <a:p>
            <a:pPr lvl="0" indent="255905" algn="l">
              <a:spcAft>
                <a:spcPts val="0"/>
              </a:spcAft>
            </a:pPr>
            <a:r>
              <a:rPr lang="en-US" altLang="zh-CN" sz="2400" b="1" kern="1000" dirty="0">
                <a:solidFill>
                  <a:srgbClr val="333399"/>
                </a:solidFill>
                <a:latin typeface="Times New Roman"/>
                <a:ea typeface="宋体"/>
              </a:rPr>
              <a:t>   </a:t>
            </a:r>
            <a:r>
              <a:rPr lang="zh-CN" altLang="zh-CN" sz="2400" b="1" kern="1000" dirty="0">
                <a:solidFill>
                  <a:srgbClr val="333399"/>
                </a:solidFill>
                <a:latin typeface="Times New Roman"/>
                <a:ea typeface="宋体"/>
              </a:rPr>
              <a:t>（</a:t>
            </a:r>
            <a:r>
              <a:rPr lang="en-US" altLang="zh-CN" sz="2400" b="1" kern="1000" dirty="0">
                <a:solidFill>
                  <a:srgbClr val="333399"/>
                </a:solidFill>
                <a:latin typeface="Times New Roman"/>
                <a:ea typeface="宋体"/>
              </a:rPr>
              <a:t>3</a:t>
            </a:r>
            <a:r>
              <a:rPr lang="zh-CN" altLang="zh-CN" sz="2400" b="1" kern="1000" dirty="0">
                <a:solidFill>
                  <a:srgbClr val="333399"/>
                </a:solidFill>
                <a:latin typeface="Times New Roman"/>
                <a:ea typeface="宋体"/>
              </a:rPr>
              <a:t>）设定温度值与测量温度值可实时显示。</a:t>
            </a:r>
          </a:p>
          <a:p>
            <a:pPr lvl="0" indent="255905" algn="l">
              <a:spcAft>
                <a:spcPts val="0"/>
              </a:spcAft>
            </a:pPr>
            <a:r>
              <a:rPr lang="en-US" altLang="zh-CN" sz="2400" b="1" kern="1000" dirty="0">
                <a:solidFill>
                  <a:srgbClr val="333399"/>
                </a:solidFill>
                <a:latin typeface="Times New Roman"/>
                <a:ea typeface="宋体"/>
              </a:rPr>
              <a:t>   </a:t>
            </a:r>
            <a:r>
              <a:rPr lang="zh-CN" altLang="zh-CN" sz="2400" b="1" kern="1000" dirty="0">
                <a:solidFill>
                  <a:srgbClr val="333399"/>
                </a:solidFill>
                <a:latin typeface="Times New Roman"/>
                <a:ea typeface="宋体"/>
              </a:rPr>
              <a:t>（</a:t>
            </a:r>
            <a:r>
              <a:rPr lang="en-US" altLang="zh-CN" sz="2400" b="1" kern="1000" dirty="0">
                <a:solidFill>
                  <a:srgbClr val="333399"/>
                </a:solidFill>
                <a:latin typeface="Times New Roman"/>
                <a:ea typeface="宋体"/>
              </a:rPr>
              <a:t>4</a:t>
            </a:r>
            <a:r>
              <a:rPr lang="zh-CN" altLang="zh-CN" sz="2400" b="1" kern="1000" dirty="0">
                <a:solidFill>
                  <a:srgbClr val="333399"/>
                </a:solidFill>
                <a:latin typeface="Times New Roman"/>
                <a:ea typeface="宋体"/>
              </a:rPr>
              <a:t>）控温精度为±</a:t>
            </a:r>
            <a:r>
              <a:rPr lang="en-US" altLang="zh-CN" sz="2400" b="1" kern="1000" dirty="0">
                <a:solidFill>
                  <a:srgbClr val="333399"/>
                </a:solidFill>
                <a:latin typeface="Times New Roman"/>
                <a:ea typeface="宋体"/>
              </a:rPr>
              <a:t>0.5</a:t>
            </a:r>
            <a:r>
              <a:rPr lang="zh-CN" altLang="zh-CN" sz="2400" b="1" kern="1000" dirty="0">
                <a:solidFill>
                  <a:srgbClr val="333399"/>
                </a:solidFill>
                <a:latin typeface="Times New Roman"/>
                <a:ea typeface="宋体"/>
              </a:rPr>
              <a:t>℃。</a:t>
            </a:r>
            <a:endParaRPr lang="zh-CN" altLang="en-US" dirty="0"/>
          </a:p>
        </p:txBody>
      </p:sp>
      <p:sp>
        <p:nvSpPr>
          <p:cNvPr id="6" name="矩形 5"/>
          <p:cNvSpPr/>
          <p:nvPr/>
        </p:nvSpPr>
        <p:spPr>
          <a:xfrm>
            <a:off x="-1" y="2810061"/>
            <a:ext cx="9057373" cy="1277273"/>
          </a:xfrm>
          <a:prstGeom prst="rect">
            <a:avLst/>
          </a:prstGeom>
        </p:spPr>
        <p:txBody>
          <a:bodyPr wrap="square">
            <a:spAutoFit/>
          </a:bodyPr>
          <a:lstStyle/>
          <a:p>
            <a:pPr lvl="0" indent="255905" algn="l">
              <a:lnSpc>
                <a:spcPct val="150000"/>
              </a:lnSpc>
              <a:spcBef>
                <a:spcPts val="600"/>
              </a:spcBef>
              <a:spcAft>
                <a:spcPts val="600"/>
              </a:spcAft>
            </a:pPr>
            <a:r>
              <a:rPr lang="en-US" altLang="zh-CN" sz="2400" b="1" kern="1050" dirty="0" smtClean="0">
                <a:solidFill>
                  <a:srgbClr val="333399"/>
                </a:solidFill>
                <a:latin typeface="Arial"/>
                <a:ea typeface="黑体"/>
                <a:cs typeface="Times New Roman"/>
              </a:rPr>
              <a:t>       1</a:t>
            </a:r>
            <a:r>
              <a:rPr lang="zh-CN" altLang="zh-CN" sz="2400" b="1" kern="1050" dirty="0">
                <a:solidFill>
                  <a:srgbClr val="333399"/>
                </a:solidFill>
                <a:latin typeface="Arial"/>
                <a:ea typeface="黑体"/>
                <a:cs typeface="Times New Roman"/>
              </a:rPr>
              <a:t>．设计目的</a:t>
            </a:r>
          </a:p>
          <a:p>
            <a:pPr lvl="0" indent="255905" algn="l">
              <a:lnSpc>
                <a:spcPct val="150000"/>
              </a:lnSpc>
              <a:spcAft>
                <a:spcPts val="0"/>
              </a:spcAft>
            </a:pPr>
            <a:r>
              <a:rPr lang="en-US" altLang="zh-CN" sz="2400" b="1" kern="1000" dirty="0">
                <a:solidFill>
                  <a:srgbClr val="333399"/>
                </a:solidFill>
                <a:latin typeface="Times New Roman"/>
                <a:ea typeface="宋体"/>
              </a:rPr>
              <a:t>      </a:t>
            </a:r>
            <a:r>
              <a:rPr lang="zh-CN" altLang="zh-CN" sz="2400" b="1" kern="1000" dirty="0">
                <a:solidFill>
                  <a:srgbClr val="333399"/>
                </a:solidFill>
                <a:latin typeface="Times New Roman"/>
                <a:ea typeface="宋体"/>
              </a:rPr>
              <a:t>设计基于模糊控制算法的温控仪。</a:t>
            </a:r>
          </a:p>
        </p:txBody>
      </p:sp>
      <p:sp>
        <p:nvSpPr>
          <p:cNvPr id="7" name="矩形 6"/>
          <p:cNvSpPr/>
          <p:nvPr/>
        </p:nvSpPr>
        <p:spPr>
          <a:xfrm>
            <a:off x="0" y="2152934"/>
            <a:ext cx="9144000" cy="646331"/>
          </a:xfrm>
          <a:prstGeom prst="rect">
            <a:avLst/>
          </a:prstGeom>
        </p:spPr>
        <p:txBody>
          <a:bodyPr wrap="square">
            <a:spAutoFit/>
          </a:bodyPr>
          <a:lstStyle/>
          <a:p>
            <a:pPr lvl="0" algn="l">
              <a:lnSpc>
                <a:spcPct val="150000"/>
              </a:lnSpc>
              <a:spcBef>
                <a:spcPts val="400"/>
              </a:spcBef>
              <a:spcAft>
                <a:spcPts val="0"/>
              </a:spcAft>
            </a:pPr>
            <a:r>
              <a:rPr lang="en-US" altLang="zh-CN" sz="2400" b="1" kern="1050" dirty="0" smtClean="0">
                <a:solidFill>
                  <a:srgbClr val="333399"/>
                </a:solidFill>
                <a:latin typeface="Arial"/>
                <a:ea typeface="黑体"/>
                <a:cs typeface="Times New Roman"/>
              </a:rPr>
              <a:t>        16.4.1  </a:t>
            </a:r>
            <a:r>
              <a:rPr lang="zh-CN" altLang="zh-CN" sz="2400" b="1" kern="1050" dirty="0">
                <a:solidFill>
                  <a:srgbClr val="333399"/>
                </a:solidFill>
                <a:latin typeface="Arial"/>
                <a:ea typeface="黑体"/>
                <a:cs typeface="Times New Roman"/>
              </a:rPr>
              <a:t>设计任务及要求</a:t>
            </a:r>
          </a:p>
        </p:txBody>
      </p:sp>
    </p:spTree>
    <p:extLst>
      <p:ext uri="{BB962C8B-B14F-4D97-AF65-F5344CB8AC3E}">
        <p14:creationId xmlns:p14="http://schemas.microsoft.com/office/powerpoint/2010/main" val="3694685801"/>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21</a:t>
            </a:fld>
            <a:endParaRPr lang="en-US" altLang="zh-CN" dirty="0"/>
          </a:p>
        </p:txBody>
      </p:sp>
      <p:sp>
        <p:nvSpPr>
          <p:cNvPr id="4" name="矩形 3"/>
          <p:cNvSpPr/>
          <p:nvPr/>
        </p:nvSpPr>
        <p:spPr>
          <a:xfrm>
            <a:off x="0" y="628144"/>
            <a:ext cx="9144000" cy="2964914"/>
          </a:xfrm>
          <a:prstGeom prst="rect">
            <a:avLst/>
          </a:prstGeom>
        </p:spPr>
        <p:txBody>
          <a:bodyPr wrap="square">
            <a:spAutoFit/>
          </a:bodyPr>
          <a:lstStyle/>
          <a:p>
            <a:pPr lvl="0" indent="255905" algn="l">
              <a:lnSpc>
                <a:spcPct val="150000"/>
              </a:lnSpc>
              <a:spcBef>
                <a:spcPts val="800"/>
              </a:spcBef>
              <a:spcAft>
                <a:spcPts val="800"/>
              </a:spcAft>
            </a:pPr>
            <a:r>
              <a:rPr lang="en-US" altLang="zh-CN" sz="2400" b="1" kern="1050" dirty="0" smtClean="0">
                <a:solidFill>
                  <a:srgbClr val="333399"/>
                </a:solidFill>
                <a:latin typeface="Arial"/>
                <a:ea typeface="黑体"/>
                <a:cs typeface="Times New Roman"/>
              </a:rPr>
              <a:t>     3</a:t>
            </a:r>
            <a:r>
              <a:rPr lang="zh-CN" altLang="zh-CN" sz="2400" b="1" kern="1050" dirty="0">
                <a:solidFill>
                  <a:srgbClr val="333399"/>
                </a:solidFill>
                <a:latin typeface="Arial"/>
                <a:ea typeface="黑体"/>
                <a:cs typeface="Times New Roman"/>
              </a:rPr>
              <a:t>．设计任务</a:t>
            </a:r>
          </a:p>
          <a:p>
            <a:pPr lvl="0" indent="255905" algn="l">
              <a:lnSpc>
                <a:spcPct val="150000"/>
              </a:lnSpc>
              <a:spcAft>
                <a:spcPts val="0"/>
              </a:spcAft>
            </a:pPr>
            <a:r>
              <a:rPr lang="en-US" altLang="zh-CN" sz="2400" b="1" kern="1000" dirty="0" smtClean="0">
                <a:solidFill>
                  <a:srgbClr val="333399"/>
                </a:solidFill>
                <a:latin typeface="Times New Roman"/>
                <a:ea typeface="宋体"/>
              </a:rPr>
              <a:t>  </a:t>
            </a:r>
            <a:r>
              <a:rPr lang="zh-CN" altLang="zh-CN" sz="2400" b="1" kern="1000" dirty="0" smtClean="0">
                <a:solidFill>
                  <a:srgbClr val="333399"/>
                </a:solidFill>
                <a:latin typeface="Times New Roman"/>
                <a:ea typeface="宋体"/>
              </a:rPr>
              <a:t>（</a:t>
            </a:r>
            <a:r>
              <a:rPr lang="en-US" altLang="zh-CN" sz="2400" b="1" kern="1000" dirty="0">
                <a:solidFill>
                  <a:srgbClr val="333399"/>
                </a:solidFill>
                <a:latin typeface="Times New Roman"/>
                <a:ea typeface="宋体"/>
              </a:rPr>
              <a:t>1</a:t>
            </a:r>
            <a:r>
              <a:rPr lang="zh-CN" altLang="zh-CN" sz="2400" b="1" kern="1000" dirty="0">
                <a:solidFill>
                  <a:srgbClr val="333399"/>
                </a:solidFill>
                <a:latin typeface="Times New Roman"/>
                <a:ea typeface="宋体"/>
              </a:rPr>
              <a:t>）拟定电路。</a:t>
            </a:r>
          </a:p>
          <a:p>
            <a:pPr lvl="0" indent="255905" algn="l">
              <a:lnSpc>
                <a:spcPct val="150000"/>
              </a:lnSpc>
              <a:spcAft>
                <a:spcPts val="0"/>
              </a:spcAft>
            </a:pPr>
            <a:r>
              <a:rPr lang="en-US" altLang="zh-CN" sz="2400" b="1" kern="1000" dirty="0" smtClean="0">
                <a:solidFill>
                  <a:srgbClr val="333399"/>
                </a:solidFill>
                <a:latin typeface="Times New Roman"/>
                <a:ea typeface="宋体"/>
              </a:rPr>
              <a:t>  </a:t>
            </a:r>
            <a:r>
              <a:rPr lang="zh-CN" altLang="zh-CN" sz="2400" b="1" kern="1000" dirty="0" smtClean="0">
                <a:solidFill>
                  <a:srgbClr val="333399"/>
                </a:solidFill>
                <a:latin typeface="Times New Roman"/>
                <a:ea typeface="宋体"/>
              </a:rPr>
              <a:t>（</a:t>
            </a:r>
            <a:r>
              <a:rPr lang="en-US" altLang="zh-CN" sz="2400" b="1" kern="1000" dirty="0">
                <a:solidFill>
                  <a:srgbClr val="333399"/>
                </a:solidFill>
                <a:latin typeface="Times New Roman"/>
                <a:ea typeface="宋体"/>
              </a:rPr>
              <a:t>2</a:t>
            </a:r>
            <a:r>
              <a:rPr lang="zh-CN" altLang="zh-CN" sz="2400" b="1" kern="1000" dirty="0">
                <a:solidFill>
                  <a:srgbClr val="333399"/>
                </a:solidFill>
                <a:latin typeface="Times New Roman"/>
                <a:ea typeface="宋体"/>
              </a:rPr>
              <a:t>）编制软件流程图及给出系统软件的源程序。</a:t>
            </a:r>
          </a:p>
          <a:p>
            <a:pPr lvl="0" indent="255905" algn="l">
              <a:lnSpc>
                <a:spcPct val="150000"/>
              </a:lnSpc>
              <a:spcAft>
                <a:spcPts val="0"/>
              </a:spcAft>
            </a:pPr>
            <a:r>
              <a:rPr lang="en-US" altLang="zh-CN" sz="2400" b="1" kern="1000" dirty="0" smtClean="0">
                <a:solidFill>
                  <a:srgbClr val="333399"/>
                </a:solidFill>
                <a:latin typeface="Times New Roman"/>
                <a:ea typeface="宋体"/>
              </a:rPr>
              <a:t>  </a:t>
            </a:r>
            <a:r>
              <a:rPr lang="zh-CN" altLang="zh-CN" sz="2400" b="1" kern="1000" dirty="0" smtClean="0">
                <a:solidFill>
                  <a:srgbClr val="333399"/>
                </a:solidFill>
                <a:latin typeface="Times New Roman"/>
                <a:ea typeface="宋体"/>
              </a:rPr>
              <a:t>（</a:t>
            </a:r>
            <a:r>
              <a:rPr lang="en-US" altLang="zh-CN" sz="2400" b="1" kern="1000" dirty="0">
                <a:solidFill>
                  <a:srgbClr val="333399"/>
                </a:solidFill>
                <a:latin typeface="Times New Roman"/>
                <a:ea typeface="宋体"/>
              </a:rPr>
              <a:t>3</a:t>
            </a:r>
            <a:r>
              <a:rPr lang="zh-CN" altLang="zh-CN" sz="2400" b="1" kern="1000" dirty="0">
                <a:solidFill>
                  <a:srgbClr val="333399"/>
                </a:solidFill>
                <a:latin typeface="Times New Roman"/>
                <a:ea typeface="宋体"/>
              </a:rPr>
              <a:t>）对系统进行调试。</a:t>
            </a:r>
          </a:p>
          <a:p>
            <a:pPr lvl="0" algn="l">
              <a:lnSpc>
                <a:spcPct val="150000"/>
              </a:lnSpc>
              <a:spcAft>
                <a:spcPts val="1500"/>
              </a:spcAft>
            </a:pPr>
            <a:endParaRPr lang="zh-CN" altLang="zh-CN" sz="2400" b="1" kern="1400" dirty="0">
              <a:solidFill>
                <a:srgbClr val="333399"/>
              </a:solidFill>
              <a:latin typeface="Times New Roman"/>
            </a:endParaRPr>
          </a:p>
        </p:txBody>
      </p:sp>
    </p:spTree>
    <p:extLst>
      <p:ext uri="{BB962C8B-B14F-4D97-AF65-F5344CB8AC3E}">
        <p14:creationId xmlns:p14="http://schemas.microsoft.com/office/powerpoint/2010/main" val="3697372669"/>
      </p:ext>
    </p:extLst>
  </p:cSld>
  <p:clrMapOvr>
    <a:masterClrMapping/>
  </p:clrMapOvr>
  <p:transition>
    <p:random/>
    <p:sndAc>
      <p:stSnd>
        <p:snd r:embed="rId2" name="camera.wav"/>
      </p:stSnd>
    </p:sndAc>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22</a:t>
            </a:fld>
            <a:endParaRPr lang="en-US" altLang="zh-CN" dirty="0"/>
          </a:p>
        </p:txBody>
      </p:sp>
      <p:sp>
        <p:nvSpPr>
          <p:cNvPr id="4" name="矩形 3"/>
          <p:cNvSpPr/>
          <p:nvPr/>
        </p:nvSpPr>
        <p:spPr>
          <a:xfrm>
            <a:off x="0" y="577129"/>
            <a:ext cx="9144000" cy="2462213"/>
          </a:xfrm>
          <a:prstGeom prst="rect">
            <a:avLst/>
          </a:prstGeom>
        </p:spPr>
        <p:txBody>
          <a:bodyPr wrap="square">
            <a:spAutoFit/>
          </a:bodyPr>
          <a:lstStyle/>
          <a:p>
            <a:pPr algn="l">
              <a:lnSpc>
                <a:spcPct val="150000"/>
              </a:lnSpc>
              <a:spcBef>
                <a:spcPts val="400"/>
              </a:spcBef>
              <a:spcAft>
                <a:spcPts val="0"/>
              </a:spcAft>
            </a:pPr>
            <a:r>
              <a:rPr lang="en-US" altLang="zh-CN" sz="2400" b="1" kern="1050" dirty="0" smtClean="0">
                <a:solidFill>
                  <a:schemeClr val="accent2"/>
                </a:solidFill>
                <a:latin typeface="Arial"/>
                <a:ea typeface="黑体"/>
                <a:cs typeface="Times New Roman"/>
              </a:rPr>
              <a:t>        16.4.2  </a:t>
            </a:r>
            <a:r>
              <a:rPr lang="zh-CN" altLang="zh-CN" sz="2400" b="1" kern="1050" dirty="0">
                <a:solidFill>
                  <a:schemeClr val="accent2"/>
                </a:solidFill>
                <a:latin typeface="Arial"/>
                <a:ea typeface="黑体"/>
                <a:cs typeface="Times New Roman"/>
              </a:rPr>
              <a:t>总体方案设计</a:t>
            </a:r>
          </a:p>
          <a:p>
            <a:pPr algn="l">
              <a:lnSpc>
                <a:spcPct val="150000"/>
              </a:lnSpc>
              <a:spcBef>
                <a:spcPts val="600"/>
              </a:spcBef>
              <a:spcAft>
                <a:spcPts val="600"/>
              </a:spcAft>
            </a:pPr>
            <a:r>
              <a:rPr lang="en-US" altLang="zh-CN" sz="2400" b="1" kern="1050" dirty="0" smtClean="0">
                <a:solidFill>
                  <a:schemeClr val="accent2"/>
                </a:solidFill>
                <a:latin typeface="Arial"/>
                <a:ea typeface="黑体"/>
                <a:cs typeface="Times New Roman"/>
              </a:rPr>
              <a:t>        1</a:t>
            </a:r>
            <a:r>
              <a:rPr lang="zh-CN" altLang="zh-CN" sz="2400" b="1" kern="1050" dirty="0">
                <a:solidFill>
                  <a:schemeClr val="accent2"/>
                </a:solidFill>
                <a:latin typeface="Arial"/>
                <a:ea typeface="黑体"/>
                <a:cs typeface="Times New Roman"/>
              </a:rPr>
              <a:t>．工作原理分析</a:t>
            </a:r>
          </a:p>
          <a:p>
            <a:pPr algn="l">
              <a:lnSpc>
                <a:spcPct val="150000"/>
              </a:lnSpc>
              <a:spcAft>
                <a:spcPts val="0"/>
              </a:spcAft>
            </a:pPr>
            <a:r>
              <a:rPr lang="en-US" altLang="zh-CN" sz="2400" b="1" kern="1000" dirty="0" smtClean="0">
                <a:solidFill>
                  <a:schemeClr val="accent2"/>
                </a:solidFill>
                <a:latin typeface="Times New Roman"/>
                <a:ea typeface="宋体"/>
              </a:rPr>
              <a:t>        </a:t>
            </a:r>
            <a:r>
              <a:rPr lang="zh-CN" altLang="zh-CN" sz="2400" b="1" kern="1000" dirty="0" smtClean="0">
                <a:solidFill>
                  <a:schemeClr val="accent2"/>
                </a:solidFill>
                <a:latin typeface="Times New Roman"/>
                <a:ea typeface="宋体"/>
              </a:rPr>
              <a:t>所</a:t>
            </a:r>
            <a:r>
              <a:rPr lang="zh-CN" altLang="zh-CN" sz="2400" b="1" kern="1000" dirty="0">
                <a:solidFill>
                  <a:schemeClr val="accent2"/>
                </a:solidFill>
                <a:latin typeface="Times New Roman"/>
                <a:ea typeface="宋体"/>
              </a:rPr>
              <a:t>要设计的温控仪属于典型的计算机控制系统，其工作原理框图如图</a:t>
            </a:r>
            <a:r>
              <a:rPr lang="en-US" altLang="zh-CN" sz="2400" b="1" kern="1000" dirty="0">
                <a:solidFill>
                  <a:schemeClr val="accent2"/>
                </a:solidFill>
                <a:latin typeface="Times New Roman"/>
                <a:ea typeface="宋体"/>
              </a:rPr>
              <a:t>16-4</a:t>
            </a:r>
            <a:r>
              <a:rPr lang="zh-CN" altLang="zh-CN" sz="2400" b="1" kern="1000" dirty="0">
                <a:solidFill>
                  <a:schemeClr val="accent2"/>
                </a:solidFill>
                <a:latin typeface="Times New Roman"/>
                <a:ea typeface="宋体"/>
              </a:rPr>
              <a:t>所示。</a:t>
            </a:r>
            <a:endParaRPr lang="zh-CN" altLang="zh-CN" sz="2400" b="1" kern="1000" dirty="0">
              <a:solidFill>
                <a:schemeClr val="accent2"/>
              </a:solidFill>
              <a:effectLst/>
              <a:latin typeface="Times New Roman"/>
              <a:ea typeface="宋体"/>
            </a:endParaRPr>
          </a:p>
        </p:txBody>
      </p:sp>
      <p:pic>
        <p:nvPicPr>
          <p:cNvPr id="275458" name="图片 7"/>
          <p:cNvPicPr>
            <a:picLocks noChangeAspect="1" noChangeArrowheads="1"/>
          </p:cNvPicPr>
          <p:nvPr/>
        </p:nvPicPr>
        <p:blipFill>
          <a:blip r:embed="rId3">
            <a:extLst>
              <a:ext uri="{28A0092B-C50C-407E-A947-70E740481C1C}">
                <a14:useLocalDpi xmlns:a14="http://schemas.microsoft.com/office/drawing/2010/main" val="0"/>
              </a:ext>
            </a:extLst>
          </a:blip>
          <a:srcRect l="1608" t="3035" r="1608" b="20139"/>
          <a:stretch>
            <a:fillRect/>
          </a:stretch>
        </p:blipFill>
        <p:spPr bwMode="auto">
          <a:xfrm>
            <a:off x="152400" y="3039341"/>
            <a:ext cx="8699500" cy="3220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3494971"/>
      </p:ext>
    </p:extLst>
  </p:cSld>
  <p:clrMapOvr>
    <a:masterClrMapping/>
  </p:clrMapOvr>
  <p:transition>
    <p:random/>
    <p:sndAc>
      <p:stSnd>
        <p:snd r:embed="rId2" name="camera.wav"/>
      </p:stSnd>
    </p:sndAc>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23</a:t>
            </a:fld>
            <a:endParaRPr lang="en-US" altLang="zh-CN" dirty="0"/>
          </a:p>
        </p:txBody>
      </p:sp>
      <p:sp>
        <p:nvSpPr>
          <p:cNvPr id="4" name="矩形 3"/>
          <p:cNvSpPr/>
          <p:nvPr/>
        </p:nvSpPr>
        <p:spPr>
          <a:xfrm>
            <a:off x="0" y="448810"/>
            <a:ext cx="9144000" cy="6186309"/>
          </a:xfrm>
          <a:prstGeom prst="rect">
            <a:avLst/>
          </a:prstGeom>
        </p:spPr>
        <p:txBody>
          <a:bodyPr wrap="square">
            <a:spAutoFit/>
          </a:bodyPr>
          <a:lstStyle/>
          <a:p>
            <a:pPr algn="l">
              <a:lnSpc>
                <a:spcPct val="150000"/>
              </a:lnSpc>
              <a:spcAft>
                <a:spcPts val="0"/>
              </a:spcAft>
            </a:pPr>
            <a:r>
              <a:rPr lang="en-US" altLang="zh-CN" sz="2400" b="1" kern="1000" dirty="0" smtClean="0">
                <a:solidFill>
                  <a:schemeClr val="accent2"/>
                </a:solidFill>
                <a:latin typeface="Times New Roman"/>
                <a:ea typeface="宋体"/>
              </a:rPr>
              <a:t>        </a:t>
            </a:r>
            <a:r>
              <a:rPr lang="zh-CN" altLang="zh-CN" sz="2400" b="1" kern="1000" dirty="0" smtClean="0">
                <a:solidFill>
                  <a:schemeClr val="accent2"/>
                </a:solidFill>
                <a:latin typeface="Times New Roman"/>
                <a:ea typeface="宋体"/>
              </a:rPr>
              <a:t>从</a:t>
            </a:r>
            <a:r>
              <a:rPr lang="zh-CN" altLang="zh-CN" sz="2400" b="1" kern="1000" dirty="0">
                <a:solidFill>
                  <a:schemeClr val="accent2"/>
                </a:solidFill>
                <a:latin typeface="Times New Roman"/>
                <a:ea typeface="宋体"/>
              </a:rPr>
              <a:t>本质上看，计算机控制系统的工作原理可归纳为以下三个步骤：</a:t>
            </a:r>
          </a:p>
          <a:p>
            <a:pPr algn="l">
              <a:lnSpc>
                <a:spcPct val="150000"/>
              </a:lnSpc>
              <a:spcAft>
                <a:spcPts val="0"/>
              </a:spcAft>
            </a:pPr>
            <a:r>
              <a:rPr lang="en-US" altLang="zh-CN" sz="2400" b="1" kern="1000" dirty="0" smtClean="0">
                <a:solidFill>
                  <a:schemeClr val="accent2"/>
                </a:solidFill>
                <a:latin typeface="Times New Roman"/>
                <a:ea typeface="宋体"/>
              </a:rPr>
              <a:t>        ① </a:t>
            </a:r>
            <a:r>
              <a:rPr lang="zh-CN" altLang="zh-CN" sz="2400" b="1" kern="1000" dirty="0">
                <a:solidFill>
                  <a:schemeClr val="accent2"/>
                </a:solidFill>
                <a:latin typeface="Times New Roman"/>
                <a:ea typeface="宋体"/>
              </a:rPr>
              <a:t>实时数据采集：对来自测量变送装置的被控量的瞬时值进行检测和输入。</a:t>
            </a:r>
          </a:p>
          <a:p>
            <a:pPr algn="l">
              <a:lnSpc>
                <a:spcPct val="150000"/>
              </a:lnSpc>
              <a:spcAft>
                <a:spcPts val="0"/>
              </a:spcAft>
            </a:pPr>
            <a:r>
              <a:rPr lang="en-US" altLang="zh-CN" sz="2400" b="1" kern="1000" dirty="0" smtClean="0">
                <a:solidFill>
                  <a:schemeClr val="accent2"/>
                </a:solidFill>
                <a:latin typeface="Times New Roman"/>
                <a:ea typeface="宋体"/>
              </a:rPr>
              <a:t>        ② </a:t>
            </a:r>
            <a:r>
              <a:rPr lang="zh-CN" altLang="zh-CN" sz="2400" b="1" kern="1000" dirty="0">
                <a:solidFill>
                  <a:schemeClr val="accent2"/>
                </a:solidFill>
                <a:latin typeface="Times New Roman"/>
                <a:ea typeface="宋体"/>
              </a:rPr>
              <a:t>实时控制决策：在计算机内对采集到的被控量进行分析和处理，并按预定的控制规律，决定将要采取的控制策略，如</a:t>
            </a:r>
            <a:r>
              <a:rPr lang="en-US" altLang="zh-CN" sz="2400" b="1" kern="1000" dirty="0">
                <a:solidFill>
                  <a:schemeClr val="accent2"/>
                </a:solidFill>
                <a:latin typeface="Times New Roman"/>
                <a:ea typeface="宋体"/>
              </a:rPr>
              <a:t>PID</a:t>
            </a:r>
            <a:r>
              <a:rPr lang="zh-CN" altLang="zh-CN" sz="2400" b="1" kern="1000" dirty="0">
                <a:solidFill>
                  <a:schemeClr val="accent2"/>
                </a:solidFill>
                <a:latin typeface="Times New Roman"/>
                <a:ea typeface="宋体"/>
              </a:rPr>
              <a:t>、模糊控制等。</a:t>
            </a:r>
          </a:p>
          <a:p>
            <a:pPr algn="l">
              <a:lnSpc>
                <a:spcPct val="150000"/>
              </a:lnSpc>
              <a:spcAft>
                <a:spcPts val="0"/>
              </a:spcAft>
            </a:pPr>
            <a:r>
              <a:rPr lang="en-US" altLang="zh-CN" sz="2400" b="1" kern="1000" dirty="0" smtClean="0">
                <a:solidFill>
                  <a:schemeClr val="accent2"/>
                </a:solidFill>
                <a:latin typeface="Times New Roman"/>
                <a:ea typeface="宋体"/>
              </a:rPr>
              <a:t>        </a:t>
            </a:r>
            <a:r>
              <a:rPr lang="zh-CN" altLang="zh-CN" sz="2400" b="1" kern="1000" dirty="0" smtClean="0">
                <a:solidFill>
                  <a:schemeClr val="accent2"/>
                </a:solidFill>
                <a:latin typeface="Times New Roman"/>
                <a:ea typeface="宋体"/>
              </a:rPr>
              <a:t>③ </a:t>
            </a:r>
            <a:r>
              <a:rPr lang="zh-CN" altLang="zh-CN" sz="2400" b="1" kern="1000" spc="20" dirty="0">
                <a:solidFill>
                  <a:schemeClr val="accent2"/>
                </a:solidFill>
                <a:latin typeface="Times New Roman"/>
                <a:ea typeface="宋体"/>
              </a:rPr>
              <a:t>实时控制输出：计算机根据控制决策，适时地对执行机构发出相应的控制信号，完成控制任务。</a:t>
            </a:r>
            <a:endParaRPr lang="zh-CN" altLang="zh-CN" sz="2400" b="1" kern="1000" dirty="0">
              <a:solidFill>
                <a:schemeClr val="accent2"/>
              </a:solidFill>
              <a:latin typeface="Times New Roman"/>
              <a:ea typeface="宋体"/>
            </a:endParaRPr>
          </a:p>
          <a:p>
            <a:pPr algn="l">
              <a:lnSpc>
                <a:spcPct val="150000"/>
              </a:lnSpc>
              <a:spcAft>
                <a:spcPts val="0"/>
              </a:spcAft>
            </a:pPr>
            <a:r>
              <a:rPr lang="zh-CN" altLang="zh-CN" sz="2400" b="1" kern="1000" dirty="0">
                <a:solidFill>
                  <a:schemeClr val="accent2"/>
                </a:solidFill>
                <a:latin typeface="Times New Roman"/>
                <a:ea typeface="宋体"/>
              </a:rPr>
              <a:t>上述过程不断重复，使整个系统按照一定的品质指标进行工作，并对被控量和设备本身的异常现象及时做出处理。</a:t>
            </a:r>
            <a:endParaRPr lang="zh-CN" altLang="zh-CN" sz="2400" b="1" kern="1000" dirty="0">
              <a:solidFill>
                <a:schemeClr val="accent2"/>
              </a:solidFill>
              <a:effectLst/>
              <a:latin typeface="Times New Roman"/>
              <a:ea typeface="宋体"/>
            </a:endParaRPr>
          </a:p>
        </p:txBody>
      </p:sp>
    </p:spTree>
    <p:extLst>
      <p:ext uri="{BB962C8B-B14F-4D97-AF65-F5344CB8AC3E}">
        <p14:creationId xmlns:p14="http://schemas.microsoft.com/office/powerpoint/2010/main" val="3536280515"/>
      </p:ext>
    </p:extLst>
  </p:cSld>
  <p:clrMapOvr>
    <a:masterClrMapping/>
  </p:clrMapOvr>
  <p:transition>
    <p:random/>
    <p:sndAc>
      <p:stSnd>
        <p:snd r:embed="rId2" name="camera.wav"/>
      </p:stSnd>
    </p:sndAc>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24</a:t>
            </a:fld>
            <a:endParaRPr lang="en-US" altLang="zh-CN" dirty="0"/>
          </a:p>
        </p:txBody>
      </p:sp>
      <p:sp>
        <p:nvSpPr>
          <p:cNvPr id="4" name="矩形 3"/>
          <p:cNvSpPr/>
          <p:nvPr/>
        </p:nvSpPr>
        <p:spPr>
          <a:xfrm>
            <a:off x="0" y="615610"/>
            <a:ext cx="9144000" cy="5709255"/>
          </a:xfrm>
          <a:prstGeom prst="rect">
            <a:avLst/>
          </a:prstGeom>
        </p:spPr>
        <p:txBody>
          <a:bodyPr wrap="square">
            <a:spAutoFit/>
          </a:bodyPr>
          <a:lstStyle/>
          <a:p>
            <a:pPr algn="l">
              <a:lnSpc>
                <a:spcPct val="150000"/>
              </a:lnSpc>
              <a:spcBef>
                <a:spcPts val="600"/>
              </a:spcBef>
              <a:spcAft>
                <a:spcPts val="600"/>
              </a:spcAft>
            </a:pPr>
            <a:r>
              <a:rPr lang="en-US" altLang="zh-CN" sz="2400" b="1" kern="1050" dirty="0" smtClean="0">
                <a:solidFill>
                  <a:schemeClr val="accent2"/>
                </a:solidFill>
                <a:latin typeface="Arial"/>
                <a:ea typeface="黑体"/>
                <a:cs typeface="Times New Roman"/>
              </a:rPr>
              <a:t>        2</a:t>
            </a:r>
            <a:r>
              <a:rPr lang="zh-CN" altLang="zh-CN" sz="2400" b="1" kern="1050" dirty="0">
                <a:solidFill>
                  <a:schemeClr val="accent2"/>
                </a:solidFill>
                <a:latin typeface="Arial"/>
                <a:ea typeface="黑体"/>
                <a:cs typeface="Times New Roman"/>
              </a:rPr>
              <a:t>．系统总体方案设计</a:t>
            </a:r>
          </a:p>
          <a:p>
            <a:pPr algn="l">
              <a:lnSpc>
                <a:spcPct val="150000"/>
              </a:lnSpc>
              <a:spcAft>
                <a:spcPts val="0"/>
              </a:spcAft>
            </a:pPr>
            <a:r>
              <a:rPr lang="en-US" altLang="zh-CN" sz="2400" b="1" kern="1000" dirty="0" smtClean="0">
                <a:solidFill>
                  <a:schemeClr val="accent2"/>
                </a:solidFill>
                <a:latin typeface="Times New Roman"/>
                <a:ea typeface="宋体"/>
              </a:rPr>
              <a:t>        </a:t>
            </a:r>
            <a:r>
              <a:rPr lang="zh-CN" altLang="zh-CN" sz="2400" b="1" kern="1000" dirty="0" smtClean="0">
                <a:solidFill>
                  <a:schemeClr val="accent2"/>
                </a:solidFill>
                <a:latin typeface="Times New Roman"/>
                <a:ea typeface="宋体"/>
              </a:rPr>
              <a:t>本</a:t>
            </a:r>
            <a:r>
              <a:rPr lang="zh-CN" altLang="zh-CN" sz="2400" b="1" kern="1000" dirty="0">
                <a:solidFill>
                  <a:schemeClr val="accent2"/>
                </a:solidFill>
                <a:latin typeface="Times New Roman"/>
                <a:ea typeface="宋体"/>
              </a:rPr>
              <a:t>温控仪的被控量是温度。在此，温度测量变送装置选用测温范围宽，测量精度高的铂热电阻作为温度系统的测量元件并配置相应的转换电路。</a:t>
            </a:r>
          </a:p>
          <a:p>
            <a:pPr algn="l">
              <a:lnSpc>
                <a:spcPct val="150000"/>
              </a:lnSpc>
              <a:spcAft>
                <a:spcPts val="0"/>
              </a:spcAft>
            </a:pPr>
            <a:r>
              <a:rPr lang="en-US" altLang="zh-CN" sz="2400" b="1" kern="1000" dirty="0" smtClean="0">
                <a:solidFill>
                  <a:schemeClr val="accent2"/>
                </a:solidFill>
                <a:latin typeface="Times New Roman"/>
                <a:ea typeface="宋体"/>
              </a:rPr>
              <a:t>        </a:t>
            </a:r>
            <a:r>
              <a:rPr lang="zh-CN" altLang="zh-CN" sz="2400" b="1" kern="1000" dirty="0" smtClean="0">
                <a:solidFill>
                  <a:schemeClr val="accent2"/>
                </a:solidFill>
                <a:latin typeface="Times New Roman"/>
                <a:ea typeface="宋体"/>
              </a:rPr>
              <a:t>温度</a:t>
            </a:r>
            <a:r>
              <a:rPr lang="zh-CN" altLang="zh-CN" sz="2400" b="1" kern="1000" dirty="0">
                <a:solidFill>
                  <a:schemeClr val="accent2"/>
                </a:solidFill>
                <a:latin typeface="Times New Roman"/>
                <a:ea typeface="宋体"/>
              </a:rPr>
              <a:t>控制系统具有非线性、时滞以及不确定性。单纯依靠传统的控制方式或现代控制方式都很难达到高质量的控制效果。而智能控制中的模糊控制通过从专家们积累的经验中总结出的控制规则，对温度进行控制，可以有效地解决温度控制系统的非线性、时滞以及不确定性。因此，本方案的实时控制决策采用模糊控制算法。</a:t>
            </a:r>
          </a:p>
          <a:p>
            <a:pPr algn="l">
              <a:lnSpc>
                <a:spcPct val="150000"/>
              </a:lnSpc>
              <a:spcAft>
                <a:spcPts val="0"/>
              </a:spcAft>
            </a:pPr>
            <a:r>
              <a:rPr lang="en-US" altLang="zh-CN" sz="2400" b="1" kern="1000" dirty="0" smtClean="0">
                <a:solidFill>
                  <a:schemeClr val="accent2"/>
                </a:solidFill>
                <a:latin typeface="Times New Roman"/>
                <a:ea typeface="宋体"/>
              </a:rPr>
              <a:t>        </a:t>
            </a:r>
            <a:endParaRPr lang="zh-CN" altLang="zh-CN" sz="2400" b="1" kern="1000" dirty="0">
              <a:solidFill>
                <a:schemeClr val="accent2"/>
              </a:solidFill>
              <a:effectLst/>
              <a:latin typeface="Times New Roman"/>
              <a:ea typeface="宋体"/>
            </a:endParaRPr>
          </a:p>
        </p:txBody>
      </p:sp>
    </p:spTree>
    <p:extLst>
      <p:ext uri="{BB962C8B-B14F-4D97-AF65-F5344CB8AC3E}">
        <p14:creationId xmlns:p14="http://schemas.microsoft.com/office/powerpoint/2010/main" val="365762310"/>
      </p:ext>
    </p:extLst>
  </p:cSld>
  <p:clrMapOvr>
    <a:masterClrMapping/>
  </p:clrMapOvr>
  <p:transition>
    <p:random/>
    <p:sndAc>
      <p:stSnd>
        <p:snd r:embed="rId2" name="camera.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25</a:t>
            </a:fld>
            <a:endParaRPr lang="en-US" altLang="zh-CN" dirty="0"/>
          </a:p>
        </p:txBody>
      </p:sp>
      <p:sp>
        <p:nvSpPr>
          <p:cNvPr id="4" name="矩形 3"/>
          <p:cNvSpPr/>
          <p:nvPr/>
        </p:nvSpPr>
        <p:spPr>
          <a:xfrm>
            <a:off x="0" y="654040"/>
            <a:ext cx="9144000" cy="3785652"/>
          </a:xfrm>
          <a:prstGeom prst="rect">
            <a:avLst/>
          </a:prstGeom>
        </p:spPr>
        <p:txBody>
          <a:bodyPr wrap="square">
            <a:spAutoFit/>
          </a:bodyPr>
          <a:lstStyle/>
          <a:p>
            <a:pPr lvl="0" algn="l">
              <a:lnSpc>
                <a:spcPct val="150000"/>
              </a:lnSpc>
              <a:spcAft>
                <a:spcPts val="0"/>
              </a:spcAft>
            </a:pPr>
            <a:r>
              <a:rPr lang="en-US" altLang="zh-CN" sz="2400" b="1" kern="1000" dirty="0" smtClean="0">
                <a:solidFill>
                  <a:srgbClr val="333399"/>
                </a:solidFill>
                <a:latin typeface="Times New Roman"/>
                <a:ea typeface="宋体"/>
              </a:rPr>
              <a:t>        </a:t>
            </a:r>
            <a:r>
              <a:rPr lang="zh-CN" altLang="zh-CN" sz="2400" b="1" kern="1000" dirty="0" smtClean="0">
                <a:solidFill>
                  <a:srgbClr val="333399"/>
                </a:solidFill>
                <a:latin typeface="Times New Roman"/>
                <a:ea typeface="宋体"/>
              </a:rPr>
              <a:t>本</a:t>
            </a:r>
            <a:r>
              <a:rPr lang="zh-CN" altLang="zh-CN" sz="2400" b="1" kern="1000" dirty="0">
                <a:solidFill>
                  <a:srgbClr val="333399"/>
                </a:solidFill>
                <a:latin typeface="Times New Roman"/>
                <a:ea typeface="宋体"/>
              </a:rPr>
              <a:t>系统的执行机构采用电加热丝升温及风扇排风降温的方案。考虑到系统的规模及工作环境，工业用计算机采用</a:t>
            </a:r>
            <a:r>
              <a:rPr lang="en-US" altLang="zh-CN" sz="2400" b="1" kern="1000" dirty="0">
                <a:solidFill>
                  <a:srgbClr val="333399"/>
                </a:solidFill>
                <a:latin typeface="Times New Roman"/>
                <a:ea typeface="宋体"/>
              </a:rPr>
              <a:t>AT89S51</a:t>
            </a:r>
            <a:r>
              <a:rPr lang="zh-CN" altLang="zh-CN" sz="2400" b="1" kern="1000" dirty="0">
                <a:solidFill>
                  <a:srgbClr val="333399"/>
                </a:solidFill>
                <a:latin typeface="Times New Roman"/>
                <a:ea typeface="宋体"/>
              </a:rPr>
              <a:t>单片机，构建以</a:t>
            </a:r>
            <a:r>
              <a:rPr lang="en-US" altLang="zh-CN" sz="2400" b="1" kern="1000" dirty="0">
                <a:solidFill>
                  <a:srgbClr val="333399"/>
                </a:solidFill>
                <a:latin typeface="Times New Roman"/>
                <a:ea typeface="宋体"/>
              </a:rPr>
              <a:t>AT89S51</a:t>
            </a:r>
            <a:r>
              <a:rPr lang="zh-CN" altLang="zh-CN" sz="2400" b="1" kern="1000" dirty="0">
                <a:solidFill>
                  <a:srgbClr val="333399"/>
                </a:solidFill>
                <a:latin typeface="Times New Roman"/>
                <a:ea typeface="宋体"/>
              </a:rPr>
              <a:t>单片机为核心的温度控制仪，对温度进行控制</a:t>
            </a:r>
            <a:r>
              <a:rPr lang="zh-CN" altLang="zh-CN" sz="2400" b="1" kern="1000" dirty="0" smtClean="0">
                <a:solidFill>
                  <a:srgbClr val="333399"/>
                </a:solidFill>
                <a:latin typeface="Times New Roman"/>
                <a:ea typeface="宋体"/>
              </a:rPr>
              <a:t>。</a:t>
            </a:r>
            <a:endParaRPr lang="en-US" altLang="zh-CN" sz="2400" b="1" kern="1000" dirty="0" smtClean="0">
              <a:solidFill>
                <a:srgbClr val="333399"/>
              </a:solidFill>
              <a:latin typeface="Times New Roman"/>
              <a:ea typeface="宋体"/>
            </a:endParaRPr>
          </a:p>
          <a:p>
            <a:pPr algn="just">
              <a:lnSpc>
                <a:spcPct val="200000"/>
              </a:lnSpc>
              <a:spcAft>
                <a:spcPts val="0"/>
              </a:spcAft>
            </a:pPr>
            <a:r>
              <a:rPr lang="en-US" altLang="zh-CN" sz="2400" b="1" kern="1000" dirty="0" smtClean="0">
                <a:solidFill>
                  <a:srgbClr val="9900CC"/>
                </a:solidFill>
                <a:latin typeface="Times New Roman"/>
                <a:ea typeface="宋体"/>
              </a:rPr>
              <a:t>        16.4.3  </a:t>
            </a:r>
            <a:r>
              <a:rPr lang="zh-CN" altLang="zh-CN" sz="2400" b="1" kern="1000" dirty="0">
                <a:solidFill>
                  <a:srgbClr val="9900CC"/>
                </a:solidFill>
                <a:latin typeface="Times New Roman"/>
                <a:ea typeface="宋体"/>
              </a:rPr>
              <a:t>硬件</a:t>
            </a:r>
            <a:r>
              <a:rPr lang="zh-CN" altLang="zh-CN" sz="2400" b="1" kern="1000" dirty="0" smtClean="0">
                <a:solidFill>
                  <a:srgbClr val="9900CC"/>
                </a:solidFill>
                <a:latin typeface="Times New Roman"/>
                <a:ea typeface="宋体"/>
              </a:rPr>
              <a:t>设计</a:t>
            </a:r>
            <a:endParaRPr lang="en-US" altLang="zh-CN" sz="2400" b="1" kern="1000" dirty="0" smtClean="0">
              <a:solidFill>
                <a:srgbClr val="9900CC"/>
              </a:solidFill>
              <a:latin typeface="Times New Roman"/>
              <a:ea typeface="宋体"/>
            </a:endParaRPr>
          </a:p>
          <a:p>
            <a:pPr algn="just">
              <a:lnSpc>
                <a:spcPct val="200000"/>
              </a:lnSpc>
              <a:spcAft>
                <a:spcPts val="0"/>
              </a:spcAft>
            </a:pPr>
            <a:r>
              <a:rPr lang="en-US" altLang="zh-CN" sz="2400" b="1" kern="1000" dirty="0">
                <a:solidFill>
                  <a:srgbClr val="333399"/>
                </a:solidFill>
                <a:latin typeface="Times New Roman"/>
                <a:ea typeface="宋体"/>
              </a:rPr>
              <a:t> </a:t>
            </a:r>
            <a:r>
              <a:rPr lang="en-US" altLang="zh-CN" sz="2400" b="1" kern="1000" dirty="0" smtClean="0">
                <a:solidFill>
                  <a:srgbClr val="333399"/>
                </a:solidFill>
                <a:latin typeface="Times New Roman"/>
                <a:ea typeface="宋体"/>
              </a:rPr>
              <a:t>       1</a:t>
            </a:r>
            <a:r>
              <a:rPr lang="zh-CN" altLang="zh-CN" sz="2400" b="1" kern="1000" dirty="0">
                <a:solidFill>
                  <a:srgbClr val="333399"/>
                </a:solidFill>
                <a:latin typeface="Times New Roman"/>
                <a:ea typeface="宋体"/>
              </a:rPr>
              <a:t>．硬件设计的整体思路</a:t>
            </a:r>
          </a:p>
          <a:p>
            <a:pPr lvl="0" algn="l">
              <a:lnSpc>
                <a:spcPct val="150000"/>
              </a:lnSpc>
              <a:spcAft>
                <a:spcPts val="0"/>
              </a:spcAft>
            </a:pPr>
            <a:endParaRPr lang="zh-CN" altLang="zh-CN" sz="2400" b="1" kern="1000" dirty="0">
              <a:solidFill>
                <a:srgbClr val="333399"/>
              </a:solidFill>
              <a:latin typeface="Times New Roman"/>
              <a:ea typeface="宋体"/>
            </a:endParaRPr>
          </a:p>
        </p:txBody>
      </p:sp>
      <p:pic>
        <p:nvPicPr>
          <p:cNvPr id="276482" name="Picture 2" descr="16t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822700"/>
            <a:ext cx="9004300" cy="2502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14655267"/>
      </p:ext>
    </p:extLst>
  </p:cSld>
  <p:clrMapOvr>
    <a:masterClrMapping/>
  </p:clrMapOvr>
  <p:transition>
    <p:random/>
    <p:sndAc>
      <p:stSnd>
        <p:snd r:embed="rId2" name="camera.wav"/>
      </p:stSnd>
    </p:sndAc>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26</a:t>
            </a:fld>
            <a:endParaRPr lang="en-US" altLang="zh-CN" dirty="0"/>
          </a:p>
        </p:txBody>
      </p:sp>
      <p:sp>
        <p:nvSpPr>
          <p:cNvPr id="4" name="矩形 3"/>
          <p:cNvSpPr/>
          <p:nvPr/>
        </p:nvSpPr>
        <p:spPr>
          <a:xfrm>
            <a:off x="0" y="678934"/>
            <a:ext cx="9144000" cy="3600986"/>
          </a:xfrm>
          <a:prstGeom prst="rect">
            <a:avLst/>
          </a:prstGeom>
        </p:spPr>
        <p:txBody>
          <a:bodyPr wrap="square">
            <a:spAutoFit/>
          </a:bodyPr>
          <a:lstStyle/>
          <a:p>
            <a:pPr indent="255905" algn="just">
              <a:spcBef>
                <a:spcPts val="600"/>
              </a:spcBef>
              <a:spcAft>
                <a:spcPts val="600"/>
              </a:spcAft>
            </a:pPr>
            <a:r>
              <a:rPr lang="en-US" altLang="zh-CN" sz="2400" b="1" kern="1050" dirty="0">
                <a:solidFill>
                  <a:schemeClr val="accent2"/>
                </a:solidFill>
                <a:latin typeface="Arial"/>
                <a:ea typeface="黑体"/>
                <a:cs typeface="Times New Roman"/>
              </a:rPr>
              <a:t>2</a:t>
            </a:r>
            <a:r>
              <a:rPr lang="zh-CN" altLang="zh-CN" sz="2400" b="1" kern="1050" dirty="0">
                <a:solidFill>
                  <a:schemeClr val="accent2"/>
                </a:solidFill>
                <a:latin typeface="Arial"/>
                <a:ea typeface="黑体"/>
                <a:cs typeface="Times New Roman"/>
              </a:rPr>
              <a:t>．功能模块电路</a:t>
            </a:r>
            <a:r>
              <a:rPr lang="zh-CN" altLang="zh-CN" sz="2400" b="1" kern="1050" dirty="0" smtClean="0">
                <a:solidFill>
                  <a:schemeClr val="accent2"/>
                </a:solidFill>
                <a:latin typeface="Arial"/>
                <a:ea typeface="黑体"/>
                <a:cs typeface="Times New Roman"/>
              </a:rPr>
              <a:t>设计</a:t>
            </a:r>
            <a:endParaRPr lang="en-US" altLang="zh-CN" sz="2400" b="1" kern="1050" dirty="0" smtClean="0">
              <a:solidFill>
                <a:schemeClr val="accent2"/>
              </a:solidFill>
              <a:latin typeface="Arial"/>
              <a:ea typeface="黑体"/>
              <a:cs typeface="Times New Roman"/>
            </a:endParaRPr>
          </a:p>
          <a:p>
            <a:pPr indent="255905" algn="just">
              <a:spcBef>
                <a:spcPts val="600"/>
              </a:spcBef>
              <a:spcAft>
                <a:spcPts val="600"/>
              </a:spcAft>
            </a:pPr>
            <a:r>
              <a:rPr lang="zh-CN" altLang="en-US" sz="2400" b="1" kern="1050" dirty="0">
                <a:solidFill>
                  <a:schemeClr val="accent2"/>
                </a:solidFill>
                <a:latin typeface="Arial"/>
                <a:ea typeface="黑体"/>
                <a:cs typeface="Times New Roman"/>
              </a:rPr>
              <a:t>（</a:t>
            </a:r>
            <a:r>
              <a:rPr lang="en-US" altLang="zh-CN" sz="2400" b="1" kern="1050" dirty="0">
                <a:solidFill>
                  <a:schemeClr val="accent2"/>
                </a:solidFill>
                <a:latin typeface="Arial"/>
                <a:ea typeface="黑体"/>
                <a:cs typeface="Times New Roman"/>
              </a:rPr>
              <a:t>1</a:t>
            </a:r>
            <a:r>
              <a:rPr lang="zh-CN" altLang="en-US" sz="2400" b="1" kern="1050" dirty="0">
                <a:solidFill>
                  <a:schemeClr val="accent2"/>
                </a:solidFill>
                <a:latin typeface="Arial"/>
                <a:ea typeface="黑体"/>
                <a:cs typeface="Times New Roman"/>
              </a:rPr>
              <a:t>）铂电阻测温调理</a:t>
            </a:r>
            <a:r>
              <a:rPr lang="zh-CN" altLang="en-US" sz="2400" b="1" kern="1050" dirty="0" smtClean="0">
                <a:solidFill>
                  <a:schemeClr val="accent2"/>
                </a:solidFill>
                <a:latin typeface="Arial"/>
                <a:ea typeface="黑体"/>
                <a:cs typeface="Times New Roman"/>
              </a:rPr>
              <a:t>电路</a:t>
            </a:r>
            <a:endParaRPr lang="en-US" altLang="zh-CN" sz="2400" b="1" kern="1050" dirty="0" smtClean="0">
              <a:solidFill>
                <a:schemeClr val="accent2"/>
              </a:solidFill>
              <a:latin typeface="Arial"/>
              <a:ea typeface="黑体"/>
              <a:cs typeface="Times New Roman"/>
            </a:endParaRPr>
          </a:p>
          <a:p>
            <a:pPr indent="255905" algn="just">
              <a:spcBef>
                <a:spcPts val="600"/>
              </a:spcBef>
              <a:spcAft>
                <a:spcPts val="600"/>
              </a:spcAft>
            </a:pPr>
            <a:r>
              <a:rPr lang="zh-CN" altLang="en-US" sz="2400" b="1" kern="1050" dirty="0">
                <a:solidFill>
                  <a:schemeClr val="accent2"/>
                </a:solidFill>
                <a:latin typeface="Arial"/>
                <a:ea typeface="黑体"/>
                <a:cs typeface="Times New Roman"/>
              </a:rPr>
              <a:t>（</a:t>
            </a:r>
            <a:r>
              <a:rPr lang="en-US" altLang="zh-CN" sz="2400" b="1" kern="1050" dirty="0">
                <a:solidFill>
                  <a:schemeClr val="accent2"/>
                </a:solidFill>
                <a:latin typeface="Arial"/>
                <a:ea typeface="黑体"/>
                <a:cs typeface="Times New Roman"/>
              </a:rPr>
              <a:t>2</a:t>
            </a:r>
            <a:r>
              <a:rPr lang="zh-CN" altLang="en-US" sz="2400" b="1" kern="1050" dirty="0">
                <a:solidFill>
                  <a:schemeClr val="accent2"/>
                </a:solidFill>
                <a:latin typeface="Arial"/>
                <a:ea typeface="黑体"/>
                <a:cs typeface="Times New Roman"/>
              </a:rPr>
              <a:t>）</a:t>
            </a:r>
            <a:r>
              <a:rPr lang="en-US" altLang="zh-CN" sz="2400" b="1" kern="1050" dirty="0">
                <a:solidFill>
                  <a:schemeClr val="accent2"/>
                </a:solidFill>
                <a:latin typeface="Arial"/>
                <a:ea typeface="黑体"/>
                <a:cs typeface="Times New Roman"/>
              </a:rPr>
              <a:t>A/D</a:t>
            </a:r>
            <a:r>
              <a:rPr lang="zh-CN" altLang="en-US" sz="2400" b="1" kern="1050" dirty="0">
                <a:solidFill>
                  <a:schemeClr val="accent2"/>
                </a:solidFill>
                <a:latin typeface="Arial"/>
                <a:ea typeface="黑体"/>
                <a:cs typeface="Times New Roman"/>
              </a:rPr>
              <a:t>接口</a:t>
            </a:r>
            <a:r>
              <a:rPr lang="zh-CN" altLang="en-US" sz="2400" b="1" kern="1050" dirty="0" smtClean="0">
                <a:solidFill>
                  <a:schemeClr val="accent2"/>
                </a:solidFill>
                <a:latin typeface="Arial"/>
                <a:ea typeface="黑体"/>
                <a:cs typeface="Times New Roman"/>
              </a:rPr>
              <a:t>电路</a:t>
            </a:r>
            <a:endParaRPr lang="en-US" altLang="zh-CN" sz="2400" b="1" kern="1050" dirty="0" smtClean="0">
              <a:solidFill>
                <a:schemeClr val="accent2"/>
              </a:solidFill>
              <a:latin typeface="Arial"/>
              <a:ea typeface="黑体"/>
              <a:cs typeface="Times New Roman"/>
            </a:endParaRPr>
          </a:p>
          <a:p>
            <a:pPr indent="255905" algn="just">
              <a:spcBef>
                <a:spcPts val="600"/>
              </a:spcBef>
              <a:spcAft>
                <a:spcPts val="600"/>
              </a:spcAft>
            </a:pPr>
            <a:r>
              <a:rPr lang="zh-CN" altLang="en-US" sz="2400" b="1" kern="1050" dirty="0">
                <a:solidFill>
                  <a:schemeClr val="accent2"/>
                </a:solidFill>
                <a:latin typeface="Arial"/>
                <a:ea typeface="黑体"/>
                <a:cs typeface="Times New Roman"/>
              </a:rPr>
              <a:t>（</a:t>
            </a:r>
            <a:r>
              <a:rPr lang="en-US" altLang="zh-CN" sz="2400" b="1" kern="1050" dirty="0">
                <a:solidFill>
                  <a:schemeClr val="accent2"/>
                </a:solidFill>
                <a:latin typeface="Arial"/>
                <a:ea typeface="黑体"/>
                <a:cs typeface="Times New Roman"/>
              </a:rPr>
              <a:t>3</a:t>
            </a:r>
            <a:r>
              <a:rPr lang="zh-CN" altLang="en-US" sz="2400" b="1" kern="1050" dirty="0">
                <a:solidFill>
                  <a:schemeClr val="accent2"/>
                </a:solidFill>
                <a:latin typeface="Arial"/>
                <a:ea typeface="黑体"/>
                <a:cs typeface="Times New Roman"/>
              </a:rPr>
              <a:t>）键盘输入电路</a:t>
            </a:r>
          </a:p>
          <a:p>
            <a:pPr indent="255905" algn="just">
              <a:spcBef>
                <a:spcPts val="600"/>
              </a:spcBef>
              <a:spcAft>
                <a:spcPts val="600"/>
              </a:spcAft>
            </a:pPr>
            <a:r>
              <a:rPr lang="zh-CN" altLang="en-US" sz="2400" b="1" kern="1050" dirty="0" smtClean="0">
                <a:solidFill>
                  <a:schemeClr val="accent2"/>
                </a:solidFill>
                <a:latin typeface="Arial"/>
                <a:ea typeface="黑体"/>
                <a:cs typeface="Times New Roman"/>
              </a:rPr>
              <a:t>（</a:t>
            </a:r>
            <a:r>
              <a:rPr lang="en-US" altLang="zh-CN" sz="2400" b="1" kern="1050" dirty="0">
                <a:solidFill>
                  <a:schemeClr val="accent2"/>
                </a:solidFill>
                <a:latin typeface="Arial"/>
                <a:ea typeface="黑体"/>
                <a:cs typeface="Times New Roman"/>
              </a:rPr>
              <a:t>4</a:t>
            </a:r>
            <a:r>
              <a:rPr lang="zh-CN" altLang="en-US" sz="2400" b="1" kern="1050" dirty="0">
                <a:solidFill>
                  <a:schemeClr val="accent2"/>
                </a:solidFill>
                <a:latin typeface="Arial"/>
                <a:ea typeface="黑体"/>
                <a:cs typeface="Times New Roman"/>
              </a:rPr>
              <a:t>）显示</a:t>
            </a:r>
            <a:r>
              <a:rPr lang="zh-CN" altLang="en-US" sz="2400" b="1" kern="1050" dirty="0" smtClean="0">
                <a:solidFill>
                  <a:schemeClr val="accent2"/>
                </a:solidFill>
                <a:latin typeface="Arial"/>
                <a:ea typeface="黑体"/>
                <a:cs typeface="Times New Roman"/>
              </a:rPr>
              <a:t>电路</a:t>
            </a:r>
            <a:endParaRPr lang="en-US" altLang="zh-CN" sz="2400" b="1" kern="1050" dirty="0" smtClean="0">
              <a:solidFill>
                <a:schemeClr val="accent2"/>
              </a:solidFill>
              <a:latin typeface="Arial"/>
              <a:ea typeface="黑体"/>
              <a:cs typeface="Times New Roman"/>
            </a:endParaRPr>
          </a:p>
          <a:p>
            <a:pPr indent="255905" algn="just">
              <a:spcBef>
                <a:spcPts val="600"/>
              </a:spcBef>
              <a:spcAft>
                <a:spcPts val="600"/>
              </a:spcAft>
            </a:pPr>
            <a:r>
              <a:rPr lang="zh-CN" altLang="en-US" sz="2400" b="1" kern="1050" dirty="0">
                <a:solidFill>
                  <a:schemeClr val="accent2"/>
                </a:solidFill>
                <a:latin typeface="Arial"/>
                <a:ea typeface="黑体"/>
                <a:cs typeface="Times New Roman"/>
              </a:rPr>
              <a:t>（</a:t>
            </a:r>
            <a:r>
              <a:rPr lang="en-US" altLang="zh-CN" sz="2400" b="1" kern="1050" dirty="0">
                <a:solidFill>
                  <a:schemeClr val="accent2"/>
                </a:solidFill>
                <a:latin typeface="Arial"/>
                <a:ea typeface="黑体"/>
                <a:cs typeface="Times New Roman"/>
              </a:rPr>
              <a:t>5</a:t>
            </a:r>
            <a:r>
              <a:rPr lang="zh-CN" altLang="en-US" sz="2400" b="1" kern="1050" dirty="0">
                <a:solidFill>
                  <a:schemeClr val="accent2"/>
                </a:solidFill>
                <a:latin typeface="Arial"/>
                <a:ea typeface="黑体"/>
                <a:cs typeface="Times New Roman"/>
              </a:rPr>
              <a:t>）温度控制电路</a:t>
            </a:r>
          </a:p>
          <a:p>
            <a:pPr indent="255905" algn="just">
              <a:spcBef>
                <a:spcPts val="600"/>
              </a:spcBef>
              <a:spcAft>
                <a:spcPts val="600"/>
              </a:spcAft>
            </a:pPr>
            <a:endParaRPr lang="zh-CN" altLang="zh-CN" sz="2400" b="1" kern="1050" dirty="0">
              <a:solidFill>
                <a:schemeClr val="accent2"/>
              </a:solidFill>
              <a:effectLst/>
              <a:latin typeface="Arial"/>
              <a:ea typeface="黑体"/>
              <a:cs typeface="Times New Roman"/>
            </a:endParaRPr>
          </a:p>
        </p:txBody>
      </p:sp>
    </p:spTree>
    <p:extLst>
      <p:ext uri="{BB962C8B-B14F-4D97-AF65-F5344CB8AC3E}">
        <p14:creationId xmlns:p14="http://schemas.microsoft.com/office/powerpoint/2010/main" val="1734482504"/>
      </p:ext>
    </p:extLst>
  </p:cSld>
  <p:clrMapOvr>
    <a:masterClrMapping/>
  </p:clrMapOvr>
  <p:transition>
    <p:random/>
    <p:sndAc>
      <p:stSnd>
        <p:snd r:embed="rId2" name="camera.wav"/>
      </p:st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27</a:t>
            </a:fld>
            <a:endParaRPr lang="en-US" altLang="zh-CN" dirty="0"/>
          </a:p>
        </p:txBody>
      </p:sp>
      <p:pic>
        <p:nvPicPr>
          <p:cNvPr id="277507" name="Picture 3" descr="16t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7800" y="3237378"/>
            <a:ext cx="8851900" cy="315072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a:spLocks noChangeArrowheads="1"/>
          </p:cNvSpPr>
          <p:nvPr/>
        </p:nvSpPr>
        <p:spPr bwMode="auto">
          <a:xfrm>
            <a:off x="0" y="625216"/>
            <a:ext cx="9144000" cy="2739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76176" rIns="91440" bIns="76176"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i="0" u="none" strike="noStrike" cap="none" normalizeH="0" baseline="0" dirty="0" smtClean="0">
                <a:ln>
                  <a:noFill/>
                </a:ln>
                <a:solidFill>
                  <a:srgbClr val="9900CC"/>
                </a:solidFill>
                <a:effectLst/>
                <a:latin typeface="Arial" pitchFamily="34" charset="0"/>
                <a:ea typeface="黑体" pitchFamily="49" charset="-122"/>
                <a:cs typeface="Times New Roman" pitchFamily="18" charset="0"/>
              </a:rPr>
              <a:t>        16.4.4  </a:t>
            </a:r>
            <a:r>
              <a:rPr kumimoji="0" lang="zh-CN" altLang="en-US" sz="2400" i="0" u="none" strike="noStrike" cap="none" normalizeH="0" baseline="0" dirty="0" smtClean="0">
                <a:ln>
                  <a:noFill/>
                </a:ln>
                <a:solidFill>
                  <a:srgbClr val="9900CC"/>
                </a:solidFill>
                <a:effectLst/>
                <a:latin typeface="Arial" pitchFamily="34" charset="0"/>
                <a:ea typeface="黑体" pitchFamily="49" charset="-122"/>
                <a:cs typeface="Times New Roman" pitchFamily="18" charset="0"/>
              </a:rPr>
              <a:t>系统控制算法的实现</a:t>
            </a:r>
          </a:p>
          <a:p>
            <a:pPr marL="0" marR="0" lvl="0" algn="l" defTabSz="914400" rtl="0" eaLnBrk="0" fontAlgn="base" latinLnBrk="0" hangingPunct="0">
              <a:lnSpc>
                <a:spcPct val="150000"/>
              </a:lnSpc>
              <a:spcBef>
                <a:spcPct val="0"/>
              </a:spcBef>
              <a:spcAft>
                <a:spcPct val="0"/>
              </a:spcAft>
              <a:buClrTx/>
              <a:buSzTx/>
              <a:buFontTx/>
              <a:buNone/>
              <a:tabLst/>
            </a:pPr>
            <a:r>
              <a:rPr kumimoji="0" lang="en-US" altLang="zh-CN" sz="2400" i="0" u="none" strike="noStrike" cap="none" normalizeH="0" baseline="0" dirty="0" smtClean="0">
                <a:ln>
                  <a:noFill/>
                </a:ln>
                <a:solidFill>
                  <a:schemeClr val="accent2"/>
                </a:solidFill>
                <a:effectLst/>
                <a:latin typeface="Arial" pitchFamily="34" charset="0"/>
                <a:ea typeface="黑体" pitchFamily="49" charset="-122"/>
                <a:cs typeface="Times New Roman" pitchFamily="18" charset="0"/>
              </a:rPr>
              <a:t>        1</a:t>
            </a:r>
            <a:r>
              <a:rPr kumimoji="0" lang="zh-CN" altLang="en-US" sz="2400" i="0" u="none" strike="noStrike" cap="none" normalizeH="0" baseline="0" dirty="0" smtClean="0">
                <a:ln>
                  <a:noFill/>
                </a:ln>
                <a:solidFill>
                  <a:schemeClr val="accent2"/>
                </a:solidFill>
                <a:effectLst/>
                <a:latin typeface="Arial" pitchFamily="34" charset="0"/>
                <a:ea typeface="黑体" pitchFamily="49" charset="-122"/>
                <a:cs typeface="Times New Roman" pitchFamily="18" charset="0"/>
              </a:rPr>
              <a:t>．模糊控制的基本原理</a:t>
            </a:r>
          </a:p>
          <a:p>
            <a:pPr marL="0" marR="0" lvl="0" algn="l" defTabSz="914400" rtl="0" eaLnBrk="0" fontAlgn="base" latinLnBrk="0" hangingPunct="0">
              <a:lnSpc>
                <a:spcPct val="150000"/>
              </a:lnSpc>
              <a:spcBef>
                <a:spcPct val="0"/>
              </a:spcBef>
              <a:spcAft>
                <a:spcPct val="0"/>
              </a:spcAft>
              <a:buClrTx/>
              <a:buSzTx/>
              <a:buFontTx/>
              <a:buNone/>
              <a:tabLst/>
            </a:pPr>
            <a:r>
              <a:rPr kumimoji="0" lang="zh-CN" altLang="en-US" sz="2400" b="1" i="0" u="none" strike="noStrike" cap="none" normalizeH="0" baseline="0" dirty="0" smtClean="0">
                <a:ln>
                  <a:noFill/>
                </a:ln>
                <a:solidFill>
                  <a:schemeClr val="accent2"/>
                </a:solidFill>
                <a:effectLst/>
                <a:latin typeface="Times New Roman" pitchFamily="18" charset="0"/>
                <a:cs typeface="Times New Roman" pitchFamily="18" charset="0"/>
              </a:rPr>
              <a:t>        模糊控制的基本原理如图</a:t>
            </a:r>
            <a:r>
              <a:rPr kumimoji="0" lang="en-US" altLang="zh-CN" sz="2400" b="1" i="0" u="none" strike="noStrike" cap="none" normalizeH="0" baseline="0" dirty="0" smtClean="0">
                <a:ln>
                  <a:noFill/>
                </a:ln>
                <a:solidFill>
                  <a:schemeClr val="accent2"/>
                </a:solidFill>
                <a:effectLst/>
                <a:latin typeface="Times New Roman" pitchFamily="18" charset="0"/>
                <a:cs typeface="Times New Roman" pitchFamily="18" charset="0"/>
              </a:rPr>
              <a:t>16-9</a:t>
            </a:r>
            <a:r>
              <a:rPr kumimoji="0" lang="zh-CN" altLang="en-US" sz="2400" b="1" i="0" u="none" strike="noStrike" cap="none" normalizeH="0" baseline="0" dirty="0" smtClean="0">
                <a:ln>
                  <a:noFill/>
                </a:ln>
                <a:solidFill>
                  <a:schemeClr val="accent2"/>
                </a:solidFill>
                <a:effectLst/>
                <a:latin typeface="Times New Roman" pitchFamily="18" charset="0"/>
                <a:cs typeface="Times New Roman" pitchFamily="18" charset="0"/>
              </a:rPr>
              <a:t>所示。其核心部分是模糊控制器，如图中的虚线框部分表示，它主要包括输入量的模糊化、模糊推理和逆模糊化（或称模糊判决）三部分。</a:t>
            </a:r>
            <a:endParaRPr kumimoji="0" lang="zh-CN" altLang="en-US" sz="2400" b="1" i="0" u="none" strike="noStrike" cap="none" normalizeH="0" baseline="0" dirty="0" smtClean="0">
              <a:ln>
                <a:noFill/>
              </a:ln>
              <a:solidFill>
                <a:schemeClr val="accent2"/>
              </a:solidFill>
              <a:effectLst/>
              <a:latin typeface="Arial" pitchFamily="34" charset="0"/>
              <a:ea typeface="黑体" pitchFamily="49" charset="-122"/>
              <a:cs typeface="Times New Roman" pitchFamily="18" charset="0"/>
            </a:endParaRPr>
          </a:p>
        </p:txBody>
      </p:sp>
      <p:sp>
        <p:nvSpPr>
          <p:cNvPr id="7" name="Rectangle 6"/>
          <p:cNvSpPr>
            <a:spLocks noChangeArrowheads="1"/>
          </p:cNvSpPr>
          <p:nvPr/>
        </p:nvSpPr>
        <p:spPr bwMode="auto">
          <a:xfrm>
            <a:off x="0" y="274955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zh-CN" altLang="en-US"/>
          </a:p>
        </p:txBody>
      </p:sp>
      <p:sp>
        <p:nvSpPr>
          <p:cNvPr id="4" name="矩形 3"/>
          <p:cNvSpPr/>
          <p:nvPr/>
        </p:nvSpPr>
        <p:spPr>
          <a:xfrm>
            <a:off x="0" y="5708401"/>
            <a:ext cx="877163" cy="369332"/>
          </a:xfrm>
          <a:prstGeom prst="rect">
            <a:avLst/>
          </a:prstGeom>
        </p:spPr>
        <p:txBody>
          <a:bodyPr wrap="none">
            <a:spAutoFit/>
          </a:bodyPr>
          <a:lstStyle/>
          <a:p>
            <a:r>
              <a:rPr lang="zh-CN" altLang="en-US" dirty="0"/>
              <a:t>图</a:t>
            </a:r>
            <a:r>
              <a:rPr lang="en-US" altLang="zh-CN" dirty="0"/>
              <a:t>16-9</a:t>
            </a:r>
            <a:endParaRPr lang="zh-CN" altLang="en-US" dirty="0"/>
          </a:p>
        </p:txBody>
      </p:sp>
    </p:spTree>
    <p:extLst>
      <p:ext uri="{BB962C8B-B14F-4D97-AF65-F5344CB8AC3E}">
        <p14:creationId xmlns:p14="http://schemas.microsoft.com/office/powerpoint/2010/main" val="1962788074"/>
      </p:ext>
    </p:extLst>
  </p:cSld>
  <p:clrMapOvr>
    <a:masterClrMapping/>
  </p:clrMapOvr>
  <p:transition>
    <p:random/>
    <p:sndAc>
      <p:stSnd>
        <p:snd r:embed="rId2" name="camera.wav"/>
      </p:stSnd>
    </p:sndAc>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28</a:t>
            </a:fld>
            <a:endParaRPr lang="en-US" altLang="zh-CN" dirty="0"/>
          </a:p>
        </p:txBody>
      </p:sp>
      <p:sp>
        <p:nvSpPr>
          <p:cNvPr id="4" name="矩形 3"/>
          <p:cNvSpPr/>
          <p:nvPr/>
        </p:nvSpPr>
        <p:spPr>
          <a:xfrm>
            <a:off x="0" y="574239"/>
            <a:ext cx="9144000" cy="6463308"/>
          </a:xfrm>
          <a:prstGeom prst="rect">
            <a:avLst/>
          </a:prstGeom>
        </p:spPr>
        <p:txBody>
          <a:bodyPr wrap="square">
            <a:spAutoFit/>
          </a:bodyPr>
          <a:lstStyle/>
          <a:p>
            <a:pPr lvl="0" algn="l" eaLnBrk="0" hangingPunct="0">
              <a:lnSpc>
                <a:spcPct val="150000"/>
              </a:lnSpc>
            </a:pPr>
            <a:r>
              <a:rPr lang="en-US" altLang="zh-CN" sz="2400" b="1" dirty="0" smtClean="0">
                <a:solidFill>
                  <a:srgbClr val="333399"/>
                </a:solidFill>
                <a:latin typeface="Arial" pitchFamily="34" charset="0"/>
                <a:ea typeface="黑体" pitchFamily="49" charset="-122"/>
                <a:cs typeface="Times New Roman" pitchFamily="18" charset="0"/>
              </a:rPr>
              <a:t>        2</a:t>
            </a:r>
            <a:r>
              <a:rPr lang="zh-CN" altLang="en-US" sz="2400" b="1" dirty="0">
                <a:solidFill>
                  <a:srgbClr val="333399"/>
                </a:solidFill>
                <a:latin typeface="Arial" pitchFamily="34" charset="0"/>
                <a:ea typeface="黑体" pitchFamily="49" charset="-122"/>
                <a:cs typeface="Times New Roman" pitchFamily="18" charset="0"/>
              </a:rPr>
              <a:t>．模糊控制程序的设计思想</a:t>
            </a:r>
          </a:p>
          <a:p>
            <a:pPr lvl="0" algn="l" eaLnBrk="0" hangingPunct="0">
              <a:lnSpc>
                <a:spcPct val="150000"/>
              </a:lnSpc>
            </a:pPr>
            <a:r>
              <a:rPr lang="zh-CN" altLang="en-US" sz="2400" b="1" dirty="0" smtClean="0">
                <a:solidFill>
                  <a:srgbClr val="333399"/>
                </a:solidFill>
                <a:latin typeface="Times New Roman" pitchFamily="18" charset="0"/>
                <a:cs typeface="Times New Roman" pitchFamily="18" charset="0"/>
              </a:rPr>
              <a:t>        本</a:t>
            </a:r>
            <a:r>
              <a:rPr lang="zh-CN" altLang="en-US" sz="2400" b="1" dirty="0">
                <a:solidFill>
                  <a:srgbClr val="333399"/>
                </a:solidFill>
                <a:latin typeface="Times New Roman" pitchFamily="18" charset="0"/>
                <a:cs typeface="Times New Roman" pitchFamily="18" charset="0"/>
              </a:rPr>
              <a:t>系统所用的模糊控制器由单片机程序来实现，用单片机实现的具体过程如下</a:t>
            </a:r>
            <a:r>
              <a:rPr lang="zh-CN" altLang="en-US" sz="2400" b="1" dirty="0" smtClean="0">
                <a:solidFill>
                  <a:srgbClr val="333399"/>
                </a:solidFill>
                <a:latin typeface="Times New Roman" pitchFamily="18" charset="0"/>
                <a:cs typeface="Times New Roman" pitchFamily="18" charset="0"/>
              </a:rPr>
              <a:t>：</a:t>
            </a:r>
            <a:endParaRPr lang="en-US" altLang="zh-CN" sz="2400" b="1" dirty="0" smtClean="0">
              <a:solidFill>
                <a:srgbClr val="333399"/>
              </a:solidFill>
              <a:latin typeface="Times New Roman" pitchFamily="18" charset="0"/>
              <a:cs typeface="Times New Roman" pitchFamily="18" charset="0"/>
            </a:endParaRPr>
          </a:p>
          <a:p>
            <a:pPr lvl="0" algn="l" eaLnBrk="0" hangingPunct="0">
              <a:lnSpc>
                <a:spcPct val="150000"/>
              </a:lnSpc>
            </a:pPr>
            <a:r>
              <a:rPr lang="zh-CN" altLang="en-US" sz="2400" b="1" dirty="0" smtClean="0">
                <a:solidFill>
                  <a:srgbClr val="333399"/>
                </a:solidFill>
                <a:latin typeface="Arial" pitchFamily="34" charset="0"/>
                <a:cs typeface="宋体" pitchFamily="2" charset="-122"/>
              </a:rPr>
              <a:t>      （</a:t>
            </a:r>
            <a:r>
              <a:rPr lang="en-US" altLang="zh-CN" sz="2400" b="1" dirty="0">
                <a:solidFill>
                  <a:srgbClr val="333399"/>
                </a:solidFill>
                <a:latin typeface="Arial" pitchFamily="34" charset="0"/>
                <a:cs typeface="宋体" pitchFamily="2" charset="-122"/>
              </a:rPr>
              <a:t>1</a:t>
            </a:r>
            <a:r>
              <a:rPr lang="zh-CN" altLang="en-US" sz="2400" b="1" dirty="0">
                <a:solidFill>
                  <a:srgbClr val="333399"/>
                </a:solidFill>
                <a:latin typeface="Arial" pitchFamily="34" charset="0"/>
                <a:cs typeface="宋体" pitchFamily="2" charset="-122"/>
              </a:rPr>
              <a:t>）求系统给定值与反馈值得误差</a:t>
            </a:r>
            <a:r>
              <a:rPr lang="en-US" altLang="zh-CN" sz="2400" b="1" dirty="0">
                <a:solidFill>
                  <a:srgbClr val="333399"/>
                </a:solidFill>
                <a:latin typeface="Arial" pitchFamily="34" charset="0"/>
                <a:cs typeface="宋体" pitchFamily="2" charset="-122"/>
              </a:rPr>
              <a:t>e</a:t>
            </a:r>
            <a:r>
              <a:rPr lang="zh-CN" altLang="en-US" sz="2400" b="1" dirty="0">
                <a:solidFill>
                  <a:srgbClr val="333399"/>
                </a:solidFill>
                <a:latin typeface="Arial" pitchFamily="34" charset="0"/>
                <a:cs typeface="宋体" pitchFamily="2" charset="-122"/>
              </a:rPr>
              <a:t>。</a:t>
            </a:r>
          </a:p>
          <a:p>
            <a:pPr lvl="0" algn="l" eaLnBrk="0" hangingPunct="0">
              <a:lnSpc>
                <a:spcPct val="150000"/>
              </a:lnSpc>
            </a:pPr>
            <a:r>
              <a:rPr lang="zh-CN" altLang="en-US" sz="2400" b="1" dirty="0" smtClean="0">
                <a:solidFill>
                  <a:srgbClr val="333399"/>
                </a:solidFill>
                <a:latin typeface="Arial" pitchFamily="34" charset="0"/>
                <a:cs typeface="宋体" pitchFamily="2" charset="-122"/>
              </a:rPr>
              <a:t>      （</a:t>
            </a:r>
            <a:r>
              <a:rPr lang="en-US" altLang="zh-CN" sz="2400" b="1" dirty="0">
                <a:solidFill>
                  <a:srgbClr val="333399"/>
                </a:solidFill>
                <a:latin typeface="Arial" pitchFamily="34" charset="0"/>
                <a:cs typeface="宋体" pitchFamily="2" charset="-122"/>
              </a:rPr>
              <a:t>2</a:t>
            </a:r>
            <a:r>
              <a:rPr lang="zh-CN" altLang="en-US" sz="2400" b="1" dirty="0">
                <a:solidFill>
                  <a:srgbClr val="333399"/>
                </a:solidFill>
                <a:latin typeface="Arial" pitchFamily="34" charset="0"/>
                <a:cs typeface="宋体" pitchFamily="2" charset="-122"/>
              </a:rPr>
              <a:t>）计算误差变化率</a:t>
            </a:r>
            <a:r>
              <a:rPr lang="en-US" altLang="zh-CN" sz="2400" b="1" dirty="0" err="1">
                <a:solidFill>
                  <a:srgbClr val="333399"/>
                </a:solidFill>
                <a:latin typeface="Arial" pitchFamily="34" charset="0"/>
                <a:cs typeface="宋体" pitchFamily="2" charset="-122"/>
              </a:rPr>
              <a:t>ec</a:t>
            </a:r>
            <a:r>
              <a:rPr lang="zh-CN" altLang="en-US" sz="2400" b="1" dirty="0">
                <a:solidFill>
                  <a:srgbClr val="333399"/>
                </a:solidFill>
                <a:latin typeface="Arial" pitchFamily="34" charset="0"/>
                <a:cs typeface="宋体" pitchFamily="2" charset="-122"/>
              </a:rPr>
              <a:t>（即</a:t>
            </a:r>
            <a:r>
              <a:rPr lang="en-US" altLang="zh-CN" sz="2400" b="1" dirty="0">
                <a:solidFill>
                  <a:srgbClr val="333399"/>
                </a:solidFill>
                <a:latin typeface="Arial" pitchFamily="34" charset="0"/>
                <a:cs typeface="宋体" pitchFamily="2" charset="-122"/>
              </a:rPr>
              <a:t>de/</a:t>
            </a:r>
            <a:r>
              <a:rPr lang="en-US" altLang="zh-CN" sz="2400" b="1" dirty="0" err="1">
                <a:solidFill>
                  <a:srgbClr val="333399"/>
                </a:solidFill>
                <a:latin typeface="Arial" pitchFamily="34" charset="0"/>
                <a:cs typeface="宋体" pitchFamily="2" charset="-122"/>
              </a:rPr>
              <a:t>dt</a:t>
            </a:r>
            <a:r>
              <a:rPr lang="zh-CN" altLang="en-US" sz="2400" b="1" dirty="0">
                <a:solidFill>
                  <a:srgbClr val="333399"/>
                </a:solidFill>
                <a:latin typeface="Arial" pitchFamily="34" charset="0"/>
                <a:cs typeface="宋体" pitchFamily="2" charset="-122"/>
              </a:rPr>
              <a:t>）。</a:t>
            </a:r>
          </a:p>
          <a:p>
            <a:pPr lvl="0" algn="l" eaLnBrk="0" hangingPunct="0">
              <a:lnSpc>
                <a:spcPct val="150000"/>
              </a:lnSpc>
            </a:pPr>
            <a:r>
              <a:rPr lang="zh-CN" altLang="en-US" sz="2400" b="1" dirty="0" smtClean="0">
                <a:solidFill>
                  <a:srgbClr val="333399"/>
                </a:solidFill>
                <a:latin typeface="Arial" pitchFamily="34" charset="0"/>
                <a:cs typeface="宋体" pitchFamily="2" charset="-122"/>
              </a:rPr>
              <a:t>      （</a:t>
            </a:r>
            <a:r>
              <a:rPr lang="en-US" altLang="zh-CN" sz="2400" b="1" dirty="0">
                <a:solidFill>
                  <a:srgbClr val="333399"/>
                </a:solidFill>
                <a:latin typeface="Arial" pitchFamily="34" charset="0"/>
                <a:cs typeface="宋体" pitchFamily="2" charset="-122"/>
              </a:rPr>
              <a:t>3</a:t>
            </a:r>
            <a:r>
              <a:rPr lang="zh-CN" altLang="en-US" sz="2400" b="1" dirty="0">
                <a:solidFill>
                  <a:srgbClr val="333399"/>
                </a:solidFill>
                <a:latin typeface="Arial" pitchFamily="34" charset="0"/>
                <a:cs typeface="宋体" pitchFamily="2" charset="-122"/>
              </a:rPr>
              <a:t>）输入量的模糊化。将前面得到的误差及误差变化率的精确值模糊化，变成模糊量</a:t>
            </a:r>
            <a:r>
              <a:rPr lang="en-US" altLang="zh-CN" sz="2400" b="1" dirty="0">
                <a:solidFill>
                  <a:srgbClr val="333399"/>
                </a:solidFill>
                <a:latin typeface="Arial" pitchFamily="34" charset="0"/>
                <a:cs typeface="宋体" pitchFamily="2" charset="-122"/>
              </a:rPr>
              <a:t>E</a:t>
            </a:r>
            <a:r>
              <a:rPr lang="zh-CN" altLang="en-US" sz="2400" b="1" dirty="0">
                <a:solidFill>
                  <a:srgbClr val="333399"/>
                </a:solidFill>
                <a:latin typeface="Arial" pitchFamily="34" charset="0"/>
                <a:cs typeface="宋体" pitchFamily="2" charset="-122"/>
              </a:rPr>
              <a:t>和</a:t>
            </a:r>
            <a:r>
              <a:rPr lang="en-US" altLang="zh-CN" sz="2400" b="1" dirty="0">
                <a:solidFill>
                  <a:srgbClr val="333399"/>
                </a:solidFill>
                <a:latin typeface="Arial" pitchFamily="34" charset="0"/>
                <a:cs typeface="宋体" pitchFamily="2" charset="-122"/>
              </a:rPr>
              <a:t>EC</a:t>
            </a:r>
            <a:r>
              <a:rPr lang="zh-CN" altLang="en-US" sz="2400" b="1" dirty="0">
                <a:solidFill>
                  <a:srgbClr val="333399"/>
                </a:solidFill>
                <a:latin typeface="Arial" pitchFamily="34" charset="0"/>
                <a:cs typeface="宋体" pitchFamily="2" charset="-122"/>
              </a:rPr>
              <a:t>（</a:t>
            </a:r>
            <a:r>
              <a:rPr lang="en-US" altLang="zh-CN" sz="2400" b="1" dirty="0" err="1">
                <a:solidFill>
                  <a:srgbClr val="333399"/>
                </a:solidFill>
                <a:latin typeface="Arial" pitchFamily="34" charset="0"/>
                <a:cs typeface="宋体" pitchFamily="2" charset="-122"/>
              </a:rPr>
              <a:t>dE</a:t>
            </a:r>
            <a:r>
              <a:rPr lang="en-US" altLang="zh-CN" sz="2400" b="1" dirty="0">
                <a:solidFill>
                  <a:srgbClr val="333399"/>
                </a:solidFill>
                <a:latin typeface="Arial" pitchFamily="34" charset="0"/>
                <a:cs typeface="宋体" pitchFamily="2" charset="-122"/>
              </a:rPr>
              <a:t>/</a:t>
            </a:r>
            <a:r>
              <a:rPr lang="en-US" altLang="zh-CN" sz="2400" b="1" dirty="0" err="1">
                <a:solidFill>
                  <a:srgbClr val="333399"/>
                </a:solidFill>
                <a:latin typeface="Arial" pitchFamily="34" charset="0"/>
                <a:cs typeface="宋体" pitchFamily="2" charset="-122"/>
              </a:rPr>
              <a:t>dt</a:t>
            </a:r>
            <a:r>
              <a:rPr lang="zh-CN" altLang="en-US" sz="2400" b="1" dirty="0">
                <a:solidFill>
                  <a:srgbClr val="333399"/>
                </a:solidFill>
                <a:latin typeface="Arial" pitchFamily="34" charset="0"/>
                <a:cs typeface="宋体" pitchFamily="2" charset="-122"/>
              </a:rPr>
              <a:t>），并将控制量输出量</a:t>
            </a:r>
            <a:r>
              <a:rPr lang="en-US" altLang="zh-CN" sz="2400" b="1" dirty="0">
                <a:solidFill>
                  <a:srgbClr val="333399"/>
                </a:solidFill>
                <a:latin typeface="Arial" pitchFamily="34" charset="0"/>
                <a:cs typeface="宋体" pitchFamily="2" charset="-122"/>
              </a:rPr>
              <a:t>u</a:t>
            </a:r>
            <a:r>
              <a:rPr lang="zh-CN" altLang="en-US" sz="2400" b="1" dirty="0">
                <a:solidFill>
                  <a:srgbClr val="333399"/>
                </a:solidFill>
                <a:latin typeface="Arial" pitchFamily="34" charset="0"/>
                <a:cs typeface="宋体" pitchFamily="2" charset="-122"/>
              </a:rPr>
              <a:t>模糊化为</a:t>
            </a:r>
            <a:r>
              <a:rPr lang="en-US" altLang="zh-CN" sz="2400" b="1" dirty="0">
                <a:solidFill>
                  <a:srgbClr val="333399"/>
                </a:solidFill>
                <a:latin typeface="Arial" pitchFamily="34" charset="0"/>
                <a:cs typeface="宋体" pitchFamily="2" charset="-122"/>
              </a:rPr>
              <a:t>U</a:t>
            </a:r>
            <a:r>
              <a:rPr lang="zh-CN" altLang="en-US" sz="2400" b="1" dirty="0">
                <a:solidFill>
                  <a:srgbClr val="333399"/>
                </a:solidFill>
                <a:latin typeface="Arial" pitchFamily="34" charset="0"/>
                <a:cs typeface="宋体" pitchFamily="2" charset="-122"/>
              </a:rPr>
              <a:t>。</a:t>
            </a:r>
          </a:p>
          <a:p>
            <a:pPr lvl="0" algn="l" eaLnBrk="0" hangingPunct="0">
              <a:lnSpc>
                <a:spcPct val="150000"/>
              </a:lnSpc>
            </a:pPr>
            <a:r>
              <a:rPr lang="zh-CN" altLang="en-US" sz="2400" b="1" dirty="0" smtClean="0">
                <a:solidFill>
                  <a:srgbClr val="333399"/>
                </a:solidFill>
                <a:latin typeface="Arial" pitchFamily="34" charset="0"/>
                <a:cs typeface="宋体" pitchFamily="2" charset="-122"/>
              </a:rPr>
              <a:t>      （</a:t>
            </a:r>
            <a:r>
              <a:rPr lang="en-US" altLang="zh-CN" sz="2400" b="1" dirty="0">
                <a:solidFill>
                  <a:srgbClr val="333399"/>
                </a:solidFill>
                <a:latin typeface="Arial" pitchFamily="34" charset="0"/>
                <a:cs typeface="宋体" pitchFamily="2" charset="-122"/>
              </a:rPr>
              <a:t>4</a:t>
            </a:r>
            <a:r>
              <a:rPr lang="zh-CN" altLang="en-US" sz="2400" b="1" dirty="0">
                <a:solidFill>
                  <a:srgbClr val="333399"/>
                </a:solidFill>
                <a:latin typeface="Arial" pitchFamily="34" charset="0"/>
                <a:cs typeface="宋体" pitchFamily="2" charset="-122"/>
              </a:rPr>
              <a:t>）编写控制规则。</a:t>
            </a:r>
          </a:p>
          <a:p>
            <a:pPr lvl="0" algn="l" eaLnBrk="0" hangingPunct="0">
              <a:lnSpc>
                <a:spcPct val="150000"/>
              </a:lnSpc>
            </a:pPr>
            <a:r>
              <a:rPr lang="zh-CN" altLang="en-US" sz="2400" b="1" dirty="0" smtClean="0">
                <a:solidFill>
                  <a:srgbClr val="333399"/>
                </a:solidFill>
                <a:latin typeface="Arial" pitchFamily="34" charset="0"/>
                <a:cs typeface="宋体" pitchFamily="2" charset="-122"/>
              </a:rPr>
              <a:t>      （</a:t>
            </a:r>
            <a:r>
              <a:rPr lang="en-US" altLang="zh-CN" sz="2400" b="1" dirty="0">
                <a:solidFill>
                  <a:srgbClr val="333399"/>
                </a:solidFill>
                <a:latin typeface="Arial" pitchFamily="34" charset="0"/>
                <a:cs typeface="宋体" pitchFamily="2" charset="-122"/>
              </a:rPr>
              <a:t>5</a:t>
            </a:r>
            <a:r>
              <a:rPr lang="zh-CN" altLang="en-US" sz="2400" b="1" dirty="0">
                <a:solidFill>
                  <a:srgbClr val="333399"/>
                </a:solidFill>
                <a:latin typeface="Arial" pitchFamily="34" charset="0"/>
                <a:cs typeface="宋体" pitchFamily="2" charset="-122"/>
              </a:rPr>
              <a:t>）进行模糊推理。</a:t>
            </a:r>
          </a:p>
          <a:p>
            <a:pPr lvl="0" algn="l" eaLnBrk="0" hangingPunct="0">
              <a:lnSpc>
                <a:spcPct val="150000"/>
              </a:lnSpc>
            </a:pPr>
            <a:r>
              <a:rPr lang="zh-CN" altLang="en-US" sz="2400" b="1" dirty="0" smtClean="0">
                <a:solidFill>
                  <a:srgbClr val="333399"/>
                </a:solidFill>
                <a:latin typeface="Arial" pitchFamily="34" charset="0"/>
                <a:cs typeface="宋体" pitchFamily="2" charset="-122"/>
              </a:rPr>
              <a:t>      </a:t>
            </a:r>
            <a:endParaRPr lang="zh-CN" altLang="en-US" sz="2400" b="1" dirty="0">
              <a:solidFill>
                <a:srgbClr val="333399"/>
              </a:solidFill>
              <a:latin typeface="Arial" pitchFamily="34" charset="0"/>
              <a:cs typeface="宋体" pitchFamily="2" charset="-122"/>
            </a:endParaRPr>
          </a:p>
          <a:p>
            <a:pPr lvl="0" indent="255588" algn="l" eaLnBrk="0" hangingPunct="0"/>
            <a:endParaRPr lang="zh-CN" altLang="en-US" dirty="0">
              <a:solidFill>
                <a:srgbClr val="000000"/>
              </a:solidFill>
              <a:latin typeface="Arial" pitchFamily="34" charset="0"/>
              <a:cs typeface="宋体" pitchFamily="2" charset="-122"/>
            </a:endParaRPr>
          </a:p>
        </p:txBody>
      </p:sp>
    </p:spTree>
    <p:extLst>
      <p:ext uri="{BB962C8B-B14F-4D97-AF65-F5344CB8AC3E}">
        <p14:creationId xmlns:p14="http://schemas.microsoft.com/office/powerpoint/2010/main" val="4078359255"/>
      </p:ext>
    </p:extLst>
  </p:cSld>
  <p:clrMapOvr>
    <a:masterClrMapping/>
  </p:clrMapOvr>
  <p:transition>
    <p:random/>
    <p:sndAc>
      <p:stSnd>
        <p:snd r:embed="rId2" name="camera.wav"/>
      </p:stSnd>
    </p:sndAc>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29</a:t>
            </a:fld>
            <a:endParaRPr lang="en-US" altLang="zh-CN" dirty="0"/>
          </a:p>
        </p:txBody>
      </p:sp>
      <p:sp>
        <p:nvSpPr>
          <p:cNvPr id="4" name="矩形 3"/>
          <p:cNvSpPr/>
          <p:nvPr/>
        </p:nvSpPr>
        <p:spPr>
          <a:xfrm>
            <a:off x="0" y="612844"/>
            <a:ext cx="9144000" cy="3416320"/>
          </a:xfrm>
          <a:prstGeom prst="rect">
            <a:avLst/>
          </a:prstGeom>
        </p:spPr>
        <p:txBody>
          <a:bodyPr wrap="square">
            <a:spAutoFit/>
          </a:bodyPr>
          <a:lstStyle/>
          <a:p>
            <a:pPr lvl="0" algn="l" eaLnBrk="0" hangingPunct="0">
              <a:lnSpc>
                <a:spcPct val="150000"/>
              </a:lnSpc>
            </a:pPr>
            <a:r>
              <a:rPr lang="zh-CN" altLang="en-US" sz="2400" b="1" dirty="0" smtClean="0">
                <a:solidFill>
                  <a:srgbClr val="333399"/>
                </a:solidFill>
                <a:latin typeface="Arial" pitchFamily="34" charset="0"/>
                <a:cs typeface="宋体" pitchFamily="2" charset="-122"/>
              </a:rPr>
              <a:t>      （</a:t>
            </a:r>
            <a:r>
              <a:rPr lang="en-US" altLang="zh-CN" sz="2400" b="1" dirty="0">
                <a:solidFill>
                  <a:srgbClr val="333399"/>
                </a:solidFill>
                <a:latin typeface="Arial" pitchFamily="34" charset="0"/>
                <a:cs typeface="宋体" pitchFamily="2" charset="-122"/>
              </a:rPr>
              <a:t>6</a:t>
            </a:r>
            <a:r>
              <a:rPr lang="zh-CN" altLang="en-US" sz="2400" b="1" dirty="0">
                <a:solidFill>
                  <a:srgbClr val="333399"/>
                </a:solidFill>
                <a:latin typeface="Arial" pitchFamily="34" charset="0"/>
                <a:cs typeface="宋体" pitchFamily="2" charset="-122"/>
              </a:rPr>
              <a:t>）逆模糊化</a:t>
            </a:r>
          </a:p>
          <a:p>
            <a:pPr lvl="0" algn="l" eaLnBrk="0" hangingPunct="0">
              <a:lnSpc>
                <a:spcPct val="150000"/>
              </a:lnSpc>
            </a:pPr>
            <a:r>
              <a:rPr lang="zh-CN" altLang="en-US" sz="2400" b="1" dirty="0">
                <a:solidFill>
                  <a:srgbClr val="333399"/>
                </a:solidFill>
                <a:latin typeface="Arial" pitchFamily="34" charset="0"/>
                <a:cs typeface="宋体" pitchFamily="2" charset="-122"/>
              </a:rPr>
              <a:t>      （</a:t>
            </a:r>
            <a:r>
              <a:rPr lang="en-US" altLang="zh-CN" sz="2400" b="1" dirty="0">
                <a:solidFill>
                  <a:srgbClr val="333399"/>
                </a:solidFill>
                <a:latin typeface="Arial" pitchFamily="34" charset="0"/>
                <a:cs typeface="宋体" pitchFamily="2" charset="-122"/>
              </a:rPr>
              <a:t>7</a:t>
            </a:r>
            <a:r>
              <a:rPr lang="zh-CN" altLang="en-US" sz="2400" b="1" dirty="0">
                <a:solidFill>
                  <a:srgbClr val="333399"/>
                </a:solidFill>
                <a:latin typeface="Arial" pitchFamily="34" charset="0"/>
                <a:cs typeface="宋体" pitchFamily="2" charset="-122"/>
              </a:rPr>
              <a:t>）根据建立的模糊控制查询表，单片机通过查表快速获取控制量输出给执行机构。</a:t>
            </a:r>
          </a:p>
          <a:p>
            <a:pPr lvl="0" algn="l" eaLnBrk="0" hangingPunct="0">
              <a:lnSpc>
                <a:spcPct val="150000"/>
              </a:lnSpc>
            </a:pPr>
            <a:r>
              <a:rPr lang="zh-CN" altLang="en-US" sz="2400" b="1" dirty="0" smtClean="0">
                <a:solidFill>
                  <a:srgbClr val="333399"/>
                </a:solidFill>
                <a:latin typeface="Arial" pitchFamily="34" charset="0"/>
                <a:cs typeface="宋体" pitchFamily="2" charset="-122"/>
              </a:rPr>
              <a:t>        单片机</a:t>
            </a:r>
            <a:r>
              <a:rPr lang="zh-CN" altLang="en-US" sz="2400" b="1" dirty="0">
                <a:solidFill>
                  <a:srgbClr val="333399"/>
                </a:solidFill>
                <a:latin typeface="Arial" pitchFamily="34" charset="0"/>
                <a:cs typeface="宋体" pitchFamily="2" charset="-122"/>
              </a:rPr>
              <a:t>执行完（</a:t>
            </a:r>
            <a:r>
              <a:rPr lang="en-US" altLang="zh-CN" sz="2400" b="1" dirty="0">
                <a:solidFill>
                  <a:srgbClr val="333399"/>
                </a:solidFill>
                <a:latin typeface="Arial" pitchFamily="34" charset="0"/>
                <a:cs typeface="宋体" pitchFamily="2" charset="-122"/>
              </a:rPr>
              <a:t>1</a:t>
            </a:r>
            <a:r>
              <a:rPr lang="zh-CN" altLang="en-US" sz="2400" b="1" dirty="0">
                <a:solidFill>
                  <a:srgbClr val="333399"/>
                </a:solidFill>
                <a:latin typeface="Arial" pitchFamily="34" charset="0"/>
                <a:cs typeface="宋体" pitchFamily="2" charset="-122"/>
              </a:rPr>
              <a:t>）</a:t>
            </a:r>
            <a:r>
              <a:rPr lang="en-US" altLang="zh-CN" sz="2400" b="1" dirty="0">
                <a:solidFill>
                  <a:srgbClr val="333399"/>
                </a:solidFill>
                <a:latin typeface="Arial" pitchFamily="34" charset="0"/>
                <a:cs typeface="宋体" pitchFamily="2" charset="-122"/>
              </a:rPr>
              <a:t>~</a:t>
            </a:r>
            <a:r>
              <a:rPr lang="zh-CN" altLang="en-US" sz="2400" b="1" dirty="0">
                <a:solidFill>
                  <a:srgbClr val="333399"/>
                </a:solidFill>
                <a:latin typeface="Arial" pitchFamily="34" charset="0"/>
                <a:cs typeface="宋体" pitchFamily="2" charset="-122"/>
              </a:rPr>
              <a:t>（</a:t>
            </a:r>
            <a:r>
              <a:rPr lang="en-US" altLang="zh-CN" sz="2400" b="1" dirty="0">
                <a:solidFill>
                  <a:srgbClr val="333399"/>
                </a:solidFill>
                <a:latin typeface="Arial" pitchFamily="34" charset="0"/>
                <a:cs typeface="宋体" pitchFamily="2" charset="-122"/>
              </a:rPr>
              <a:t>7</a:t>
            </a:r>
            <a:r>
              <a:rPr lang="zh-CN" altLang="en-US" sz="2400" b="1" dirty="0">
                <a:solidFill>
                  <a:srgbClr val="333399"/>
                </a:solidFill>
                <a:latin typeface="Arial" pitchFamily="34" charset="0"/>
                <a:cs typeface="宋体" pitchFamily="2" charset="-122"/>
              </a:rPr>
              <a:t>）步骤后，即完成了对被控对象的一步控制，然后等到下一次</a:t>
            </a:r>
            <a:r>
              <a:rPr lang="en-US" altLang="zh-CN" sz="2400" b="1" dirty="0">
                <a:solidFill>
                  <a:srgbClr val="333399"/>
                </a:solidFill>
                <a:latin typeface="Arial" pitchFamily="34" charset="0"/>
                <a:cs typeface="宋体" pitchFamily="2" charset="-122"/>
              </a:rPr>
              <a:t>A/D</a:t>
            </a:r>
            <a:r>
              <a:rPr lang="zh-CN" altLang="en-US" sz="2400" b="1" dirty="0">
                <a:solidFill>
                  <a:srgbClr val="333399"/>
                </a:solidFill>
                <a:latin typeface="Arial" pitchFamily="34" charset="0"/>
                <a:cs typeface="宋体" pitchFamily="2" charset="-122"/>
              </a:rPr>
              <a:t>采样，再进行第二步控制，如此循环下去，就完成了对被控对象的控制。</a:t>
            </a:r>
          </a:p>
        </p:txBody>
      </p:sp>
    </p:spTree>
    <p:extLst>
      <p:ext uri="{BB962C8B-B14F-4D97-AF65-F5344CB8AC3E}">
        <p14:creationId xmlns:p14="http://schemas.microsoft.com/office/powerpoint/2010/main" val="3454073742"/>
      </p:ext>
    </p:extLst>
  </p:cSld>
  <p:clrMapOvr>
    <a:masterClrMapping/>
  </p:clrMapOvr>
  <p:transition>
    <p:random/>
    <p:sndAc>
      <p:stSnd>
        <p:snd r:embed="rId2" name="camera.wav"/>
      </p:stSnd>
    </p:sndAc>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30</a:t>
            </a:fld>
            <a:endParaRPr lang="en-US" altLang="zh-CN" dirty="0"/>
          </a:p>
        </p:txBody>
      </p:sp>
      <p:sp>
        <p:nvSpPr>
          <p:cNvPr id="4" name="矩形 3"/>
          <p:cNvSpPr/>
          <p:nvPr/>
        </p:nvSpPr>
        <p:spPr>
          <a:xfrm>
            <a:off x="0" y="612879"/>
            <a:ext cx="9144000" cy="4601260"/>
          </a:xfrm>
          <a:prstGeom prst="rect">
            <a:avLst/>
          </a:prstGeom>
        </p:spPr>
        <p:txBody>
          <a:bodyPr wrap="square">
            <a:spAutoFit/>
          </a:bodyPr>
          <a:lstStyle/>
          <a:p>
            <a:pPr algn="l">
              <a:lnSpc>
                <a:spcPct val="150000"/>
              </a:lnSpc>
              <a:spcBef>
                <a:spcPts val="600"/>
              </a:spcBef>
              <a:spcAft>
                <a:spcPts val="600"/>
              </a:spcAft>
            </a:pPr>
            <a:r>
              <a:rPr lang="en-US" altLang="zh-CN" sz="2400" b="1" kern="1050" dirty="0" smtClean="0">
                <a:solidFill>
                  <a:schemeClr val="accent2"/>
                </a:solidFill>
                <a:latin typeface="Arial"/>
                <a:ea typeface="黑体"/>
                <a:cs typeface="Times New Roman"/>
              </a:rPr>
              <a:t>        3</a:t>
            </a:r>
            <a:r>
              <a:rPr lang="zh-CN" altLang="zh-CN" sz="2400" b="1" kern="1050" dirty="0">
                <a:solidFill>
                  <a:schemeClr val="accent2"/>
                </a:solidFill>
                <a:latin typeface="Arial"/>
                <a:ea typeface="黑体"/>
                <a:cs typeface="Times New Roman"/>
              </a:rPr>
              <a:t>．模糊控制算法的实现</a:t>
            </a:r>
          </a:p>
          <a:p>
            <a:pPr algn="l">
              <a:lnSpc>
                <a:spcPct val="150000"/>
              </a:lnSpc>
            </a:pPr>
            <a:r>
              <a:rPr lang="en-US" altLang="zh-CN" sz="2400" b="1" kern="1000" dirty="0" smtClean="0">
                <a:solidFill>
                  <a:schemeClr val="accent2"/>
                </a:solidFill>
                <a:latin typeface="Times New Roman"/>
                <a:ea typeface="宋体"/>
                <a:cs typeface="Times New Roman"/>
              </a:rPr>
              <a:t>        </a:t>
            </a:r>
            <a:r>
              <a:rPr lang="zh-CN" altLang="zh-CN" sz="2400" b="1" kern="1000" dirty="0" smtClean="0">
                <a:solidFill>
                  <a:schemeClr val="accent2"/>
                </a:solidFill>
                <a:latin typeface="Times New Roman"/>
                <a:ea typeface="宋体"/>
                <a:cs typeface="Times New Roman"/>
              </a:rPr>
              <a:t>要</a:t>
            </a:r>
            <a:r>
              <a:rPr lang="zh-CN" altLang="zh-CN" sz="2400" b="1" kern="1000" dirty="0">
                <a:solidFill>
                  <a:schemeClr val="accent2"/>
                </a:solidFill>
                <a:latin typeface="Times New Roman"/>
                <a:ea typeface="宋体"/>
                <a:cs typeface="Times New Roman"/>
              </a:rPr>
              <a:t>实现模糊控制算法，首先要建立系统的模糊控制规则表，再据此建立系统的模糊控制规则查询表，利用此表就可以去模糊化获得精确控制量，对执行机构进行控制。控制量作用的占空比子程序，采用定时程序来完成，调整占空比时，使</a:t>
            </a:r>
            <a:r>
              <a:rPr lang="en-US" altLang="zh-CN" sz="2400" b="1" kern="1000" dirty="0">
                <a:solidFill>
                  <a:schemeClr val="accent2"/>
                </a:solidFill>
                <a:latin typeface="Times New Roman"/>
                <a:ea typeface="宋体"/>
              </a:rPr>
              <a:t>T0</a:t>
            </a:r>
            <a:r>
              <a:rPr lang="zh-CN" altLang="zh-CN" sz="2400" b="1" kern="1000" dirty="0">
                <a:solidFill>
                  <a:schemeClr val="accent2"/>
                </a:solidFill>
                <a:latin typeface="Times New Roman"/>
                <a:ea typeface="宋体"/>
                <a:cs typeface="Times New Roman"/>
              </a:rPr>
              <a:t>、</a:t>
            </a:r>
            <a:r>
              <a:rPr lang="en-US" altLang="zh-CN" sz="2400" b="1" kern="1000" dirty="0">
                <a:solidFill>
                  <a:schemeClr val="accent2"/>
                </a:solidFill>
                <a:latin typeface="Times New Roman"/>
                <a:ea typeface="宋体"/>
              </a:rPr>
              <a:t>T1</a:t>
            </a:r>
            <a:r>
              <a:rPr lang="zh-CN" altLang="zh-CN" sz="2400" b="1" kern="1000" dirty="0">
                <a:solidFill>
                  <a:schemeClr val="accent2"/>
                </a:solidFill>
                <a:latin typeface="Times New Roman"/>
                <a:ea typeface="宋体"/>
                <a:cs typeface="Times New Roman"/>
              </a:rPr>
              <a:t>同时配合使用，</a:t>
            </a:r>
            <a:r>
              <a:rPr lang="en-US" altLang="zh-CN" sz="2400" b="1" kern="1000" dirty="0">
                <a:solidFill>
                  <a:schemeClr val="accent2"/>
                </a:solidFill>
                <a:latin typeface="Times New Roman"/>
                <a:ea typeface="宋体"/>
              </a:rPr>
              <a:t>T0</a:t>
            </a:r>
            <a:r>
              <a:rPr lang="zh-CN" altLang="zh-CN" sz="2400" b="1" kern="1000" dirty="0">
                <a:solidFill>
                  <a:schemeClr val="accent2"/>
                </a:solidFill>
                <a:latin typeface="Times New Roman"/>
                <a:ea typeface="宋体"/>
                <a:cs typeface="Times New Roman"/>
              </a:rPr>
              <a:t>专用于置低电平定时，即双向可控硅导通，</a:t>
            </a:r>
            <a:r>
              <a:rPr lang="en-US" altLang="zh-CN" sz="2400" b="1" kern="1000" dirty="0">
                <a:solidFill>
                  <a:schemeClr val="accent2"/>
                </a:solidFill>
                <a:latin typeface="Times New Roman"/>
                <a:ea typeface="宋体"/>
              </a:rPr>
              <a:t>T1</a:t>
            </a:r>
            <a:r>
              <a:rPr lang="zh-CN" altLang="zh-CN" sz="2400" b="1" kern="1000" dirty="0">
                <a:solidFill>
                  <a:schemeClr val="accent2"/>
                </a:solidFill>
                <a:latin typeface="Times New Roman"/>
                <a:ea typeface="宋体"/>
                <a:cs typeface="Times New Roman"/>
              </a:rPr>
              <a:t>专用于置高电平定时，即双向可控硅关断，在总定时周期不变的情况下，调节</a:t>
            </a:r>
            <a:r>
              <a:rPr lang="en-US" altLang="zh-CN" sz="2400" b="1" kern="1000" dirty="0">
                <a:solidFill>
                  <a:schemeClr val="accent2"/>
                </a:solidFill>
                <a:latin typeface="Times New Roman"/>
                <a:ea typeface="宋体"/>
              </a:rPr>
              <a:t>T0</a:t>
            </a:r>
            <a:r>
              <a:rPr lang="zh-CN" altLang="zh-CN" sz="2400" b="1" kern="1000" dirty="0">
                <a:solidFill>
                  <a:schemeClr val="accent2"/>
                </a:solidFill>
                <a:latin typeface="Times New Roman"/>
                <a:ea typeface="宋体"/>
                <a:cs typeface="Times New Roman"/>
              </a:rPr>
              <a:t>、</a:t>
            </a:r>
            <a:r>
              <a:rPr lang="en-US" altLang="zh-CN" sz="2400" b="1" kern="1000" dirty="0">
                <a:solidFill>
                  <a:schemeClr val="accent2"/>
                </a:solidFill>
                <a:latin typeface="Times New Roman"/>
                <a:ea typeface="宋体"/>
              </a:rPr>
              <a:t>T1</a:t>
            </a:r>
            <a:r>
              <a:rPr lang="zh-CN" altLang="zh-CN" sz="2400" b="1" kern="1000" dirty="0">
                <a:solidFill>
                  <a:schemeClr val="accent2"/>
                </a:solidFill>
                <a:latin typeface="Times New Roman"/>
                <a:ea typeface="宋体"/>
                <a:cs typeface="Times New Roman"/>
              </a:rPr>
              <a:t>的定时时间，以改变其占空比的大小，来完成对控制量的操作。</a:t>
            </a:r>
            <a:endParaRPr lang="zh-CN" altLang="en-US" sz="2400" b="1" dirty="0">
              <a:solidFill>
                <a:schemeClr val="accent2"/>
              </a:solidFill>
            </a:endParaRPr>
          </a:p>
        </p:txBody>
      </p:sp>
    </p:spTree>
    <p:extLst>
      <p:ext uri="{BB962C8B-B14F-4D97-AF65-F5344CB8AC3E}">
        <p14:creationId xmlns:p14="http://schemas.microsoft.com/office/powerpoint/2010/main" val="1858544743"/>
      </p:ext>
    </p:extLst>
  </p:cSld>
  <p:clrMapOvr>
    <a:masterClrMapping/>
  </p:clrMapOvr>
  <p:transition>
    <p:random/>
    <p:sndAc>
      <p:stSnd>
        <p:snd r:embed="rId3" name="camera.wav"/>
      </p:stSnd>
    </p:sndAc>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31</a:t>
            </a:fld>
            <a:endParaRPr lang="en-US" altLang="zh-CN" dirty="0"/>
          </a:p>
        </p:txBody>
      </p:sp>
      <p:sp>
        <p:nvSpPr>
          <p:cNvPr id="4" name="矩形 3"/>
          <p:cNvSpPr/>
          <p:nvPr/>
        </p:nvSpPr>
        <p:spPr>
          <a:xfrm>
            <a:off x="0" y="584910"/>
            <a:ext cx="9144000" cy="2900794"/>
          </a:xfrm>
          <a:prstGeom prst="rect">
            <a:avLst/>
          </a:prstGeom>
        </p:spPr>
        <p:txBody>
          <a:bodyPr wrap="square">
            <a:spAutoFit/>
          </a:bodyPr>
          <a:lstStyle/>
          <a:p>
            <a:pPr algn="l">
              <a:lnSpc>
                <a:spcPct val="150000"/>
              </a:lnSpc>
              <a:spcBef>
                <a:spcPts val="300"/>
              </a:spcBef>
              <a:spcAft>
                <a:spcPts val="300"/>
              </a:spcAft>
            </a:pPr>
            <a:r>
              <a:rPr lang="en-US" altLang="zh-CN" sz="2400" b="1" kern="1050" dirty="0" smtClean="0">
                <a:solidFill>
                  <a:srgbClr val="9900CC"/>
                </a:solidFill>
                <a:latin typeface="Arial"/>
                <a:ea typeface="黑体"/>
                <a:cs typeface="Times New Roman"/>
              </a:rPr>
              <a:t>        16.4.5  </a:t>
            </a:r>
            <a:r>
              <a:rPr lang="zh-CN" altLang="zh-CN" sz="2400" b="1" kern="1050" dirty="0">
                <a:solidFill>
                  <a:srgbClr val="9900CC"/>
                </a:solidFill>
                <a:latin typeface="Arial"/>
                <a:ea typeface="黑体"/>
                <a:cs typeface="Times New Roman"/>
              </a:rPr>
              <a:t>系统软件的实现</a:t>
            </a:r>
          </a:p>
          <a:p>
            <a:pPr algn="l">
              <a:lnSpc>
                <a:spcPct val="150000"/>
              </a:lnSpc>
              <a:spcAft>
                <a:spcPts val="0"/>
              </a:spcAft>
            </a:pPr>
            <a:r>
              <a:rPr lang="en-US" altLang="zh-CN" sz="2400" b="1" kern="1000" dirty="0" smtClean="0">
                <a:solidFill>
                  <a:schemeClr val="accent2"/>
                </a:solidFill>
                <a:latin typeface="Times New Roman"/>
                <a:ea typeface="宋体"/>
              </a:rPr>
              <a:t>        </a:t>
            </a:r>
            <a:r>
              <a:rPr lang="zh-CN" altLang="zh-CN" sz="2400" b="1" kern="1000" dirty="0" smtClean="0">
                <a:solidFill>
                  <a:schemeClr val="accent2"/>
                </a:solidFill>
                <a:latin typeface="Times New Roman"/>
                <a:ea typeface="宋体"/>
              </a:rPr>
              <a:t>温控</a:t>
            </a:r>
            <a:r>
              <a:rPr lang="zh-CN" altLang="zh-CN" sz="2400" b="1" kern="1000" dirty="0">
                <a:solidFill>
                  <a:schemeClr val="accent2"/>
                </a:solidFill>
                <a:latin typeface="Times New Roman"/>
                <a:ea typeface="宋体"/>
              </a:rPr>
              <a:t>仪的主程序流程图</a:t>
            </a:r>
            <a:r>
              <a:rPr lang="zh-CN" altLang="zh-CN" sz="2400" b="1" kern="1000" dirty="0" smtClean="0">
                <a:solidFill>
                  <a:schemeClr val="accent2"/>
                </a:solidFill>
                <a:latin typeface="Times New Roman"/>
                <a:ea typeface="宋体"/>
              </a:rPr>
              <a:t>如</a:t>
            </a:r>
            <a:r>
              <a:rPr lang="zh-CN" altLang="en-US" sz="2400" b="1" kern="1000" dirty="0" smtClean="0">
                <a:solidFill>
                  <a:schemeClr val="accent2"/>
                </a:solidFill>
                <a:latin typeface="Times New Roman"/>
                <a:ea typeface="宋体"/>
              </a:rPr>
              <a:t>教材上</a:t>
            </a:r>
            <a:r>
              <a:rPr lang="zh-CN" altLang="zh-CN" sz="2400" b="1" kern="1000" dirty="0" smtClean="0">
                <a:solidFill>
                  <a:schemeClr val="accent2"/>
                </a:solidFill>
                <a:latin typeface="Times New Roman"/>
                <a:ea typeface="宋体"/>
              </a:rPr>
              <a:t>图</a:t>
            </a:r>
            <a:r>
              <a:rPr lang="en-US" altLang="zh-CN" sz="2400" b="1" kern="1000" dirty="0">
                <a:solidFill>
                  <a:schemeClr val="accent2"/>
                </a:solidFill>
                <a:latin typeface="Times New Roman"/>
                <a:ea typeface="宋体"/>
              </a:rPr>
              <a:t>16-10</a:t>
            </a:r>
            <a:r>
              <a:rPr lang="zh-CN" altLang="zh-CN" sz="2400" b="1" kern="1000" dirty="0">
                <a:solidFill>
                  <a:schemeClr val="accent2"/>
                </a:solidFill>
                <a:latin typeface="Times New Roman"/>
                <a:ea typeface="宋体"/>
              </a:rPr>
              <a:t>所示。依据这个流程图，至上而下地充实每个框，即可得到各子程序的流程图，根据这些流程图即可编制出整个系统软件。受篇幅所限，程序清单在此略去。</a:t>
            </a:r>
            <a:endParaRPr lang="zh-CN" altLang="zh-CN" sz="2400" b="1" kern="1000" dirty="0">
              <a:solidFill>
                <a:schemeClr val="accent2"/>
              </a:solidFill>
              <a:effectLst/>
              <a:latin typeface="Times New Roman"/>
              <a:ea typeface="宋体"/>
            </a:endParaRPr>
          </a:p>
        </p:txBody>
      </p:sp>
    </p:spTree>
    <p:extLst>
      <p:ext uri="{BB962C8B-B14F-4D97-AF65-F5344CB8AC3E}">
        <p14:creationId xmlns:p14="http://schemas.microsoft.com/office/powerpoint/2010/main" val="3694685801"/>
      </p:ext>
    </p:extLst>
  </p:cSld>
  <p:clrMapOvr>
    <a:masterClrMapping/>
  </p:clrMapOvr>
  <p:transition>
    <p:random/>
    <p:sndAc>
      <p:stSnd>
        <p:snd r:embed="rId2" name="camera.wav"/>
      </p:stSnd>
    </p:sndAc>
  </p:transition>
  <p:timing>
    <p:tnLst>
      <p:par>
        <p:cTn id="1" dur="indefinite" restart="never" nodeType="tmRoot"/>
      </p:par>
    </p:tnLst>
  </p:timing>
</p:sld>
</file>

<file path=ppt/theme/theme1.xml><?xml version="1.0" encoding="utf-8"?>
<a:theme xmlns:a="http://schemas.openxmlformats.org/drawingml/2006/main" name="1_015">
  <a:themeElements>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015">
      <a:majorFont>
        <a:latin typeface="Arial"/>
        <a:ea typeface="宋体"/>
        <a:cs typeface=""/>
      </a:majorFont>
      <a:minorFont>
        <a:latin typeface="Arial"/>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015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015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015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015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015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015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015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015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015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015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015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015">
  <a:themeElements>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015">
      <a:majorFont>
        <a:latin typeface="Arial"/>
        <a:ea typeface="宋体"/>
        <a:cs typeface=""/>
      </a:majorFont>
      <a:minorFont>
        <a:latin typeface="Arial"/>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015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015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015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015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015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015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015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015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015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015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015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015</Template>
  <TotalTime>10799</TotalTime>
  <Words>2226</Words>
  <Application>Microsoft Office PowerPoint</Application>
  <PresentationFormat>全屏显示(4:3)</PresentationFormat>
  <Paragraphs>196</Paragraphs>
  <Slides>31</Slides>
  <Notes>1</Notes>
  <HiddenSlides>0</HiddenSlides>
  <MMClips>0</MMClips>
  <ScaleCrop>false</ScaleCrop>
  <HeadingPairs>
    <vt:vector size="4" baseType="variant">
      <vt:variant>
        <vt:lpstr>主题</vt:lpstr>
      </vt:variant>
      <vt:variant>
        <vt:i4>3</vt:i4>
      </vt:variant>
      <vt:variant>
        <vt:lpstr>幻灯片标题</vt:lpstr>
      </vt:variant>
      <vt:variant>
        <vt:i4>31</vt:i4>
      </vt:variant>
    </vt:vector>
  </HeadingPairs>
  <TitlesOfParts>
    <vt:vector size="34" baseType="lpstr">
      <vt:lpstr>1_015</vt:lpstr>
      <vt:lpstr>自定义设计方案</vt:lpstr>
      <vt:lpstr>2_015</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单片微机原理及应用课件</dc:title>
  <dc:subject>第16章 单片机应用系统的设计与调试</dc:subject>
  <dc:creator>某同学</dc:creator>
  <cp:keywords>chxu</cp:keywords>
  <dc:description/>
  <cp:lastModifiedBy>某同学</cp:lastModifiedBy>
  <cp:revision>225</cp:revision>
  <dcterms:created xsi:type="dcterms:W3CDTF">2003-02-28T01:05:04Z</dcterms:created>
  <dcterms:modified xsi:type="dcterms:W3CDTF">2017-11-27T01:04:39Z</dcterms:modified>
</cp:coreProperties>
</file>