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665" r:id="rId2"/>
    <p:sldMasterId id="2147483690" r:id="rId3"/>
  </p:sldMasterIdLst>
  <p:notesMasterIdLst>
    <p:notesMasterId r:id="rId95"/>
  </p:notesMasterIdLst>
  <p:sldIdLst>
    <p:sldId id="427" r:id="rId4"/>
    <p:sldId id="428" r:id="rId5"/>
    <p:sldId id="429" r:id="rId6"/>
    <p:sldId id="430" r:id="rId7"/>
    <p:sldId id="431" r:id="rId8"/>
    <p:sldId id="432" r:id="rId9"/>
    <p:sldId id="433" r:id="rId10"/>
    <p:sldId id="434" r:id="rId11"/>
    <p:sldId id="435" r:id="rId12"/>
    <p:sldId id="436" r:id="rId13"/>
    <p:sldId id="437" r:id="rId14"/>
    <p:sldId id="439" r:id="rId15"/>
    <p:sldId id="440" r:id="rId16"/>
    <p:sldId id="445" r:id="rId17"/>
    <p:sldId id="526" r:id="rId18"/>
    <p:sldId id="527" r:id="rId19"/>
    <p:sldId id="443" r:id="rId20"/>
    <p:sldId id="441" r:id="rId21"/>
    <p:sldId id="442" r:id="rId22"/>
    <p:sldId id="446" r:id="rId23"/>
    <p:sldId id="447" r:id="rId24"/>
    <p:sldId id="448" r:id="rId25"/>
    <p:sldId id="449" r:id="rId26"/>
    <p:sldId id="450" r:id="rId27"/>
    <p:sldId id="451" r:id="rId28"/>
    <p:sldId id="452" r:id="rId29"/>
    <p:sldId id="454" r:id="rId30"/>
    <p:sldId id="453" r:id="rId31"/>
    <p:sldId id="455" r:id="rId32"/>
    <p:sldId id="528" r:id="rId33"/>
    <p:sldId id="457" r:id="rId34"/>
    <p:sldId id="458" r:id="rId35"/>
    <p:sldId id="459" r:id="rId36"/>
    <p:sldId id="460" r:id="rId37"/>
    <p:sldId id="462" r:id="rId38"/>
    <p:sldId id="464" r:id="rId39"/>
    <p:sldId id="463" r:id="rId40"/>
    <p:sldId id="465" r:id="rId41"/>
    <p:sldId id="466" r:id="rId42"/>
    <p:sldId id="467" r:id="rId43"/>
    <p:sldId id="461" r:id="rId44"/>
    <p:sldId id="468" r:id="rId45"/>
    <p:sldId id="469" r:id="rId46"/>
    <p:sldId id="470" r:id="rId47"/>
    <p:sldId id="471" r:id="rId48"/>
    <p:sldId id="472" r:id="rId49"/>
    <p:sldId id="473" r:id="rId50"/>
    <p:sldId id="474" r:id="rId51"/>
    <p:sldId id="475" r:id="rId52"/>
    <p:sldId id="476" r:id="rId53"/>
    <p:sldId id="477" r:id="rId54"/>
    <p:sldId id="478" r:id="rId55"/>
    <p:sldId id="479" r:id="rId56"/>
    <p:sldId id="480" r:id="rId57"/>
    <p:sldId id="481" r:id="rId58"/>
    <p:sldId id="482" r:id="rId59"/>
    <p:sldId id="483" r:id="rId60"/>
    <p:sldId id="484" r:id="rId61"/>
    <p:sldId id="485" r:id="rId62"/>
    <p:sldId id="486" r:id="rId63"/>
    <p:sldId id="487" r:id="rId64"/>
    <p:sldId id="488" r:id="rId65"/>
    <p:sldId id="489" r:id="rId66"/>
    <p:sldId id="490" r:id="rId67"/>
    <p:sldId id="491" r:id="rId68"/>
    <p:sldId id="529" r:id="rId69"/>
    <p:sldId id="492" r:id="rId70"/>
    <p:sldId id="493" r:id="rId71"/>
    <p:sldId id="494" r:id="rId72"/>
    <p:sldId id="495" r:id="rId73"/>
    <p:sldId id="496" r:id="rId74"/>
    <p:sldId id="498" r:id="rId75"/>
    <p:sldId id="497" r:id="rId76"/>
    <p:sldId id="499" r:id="rId77"/>
    <p:sldId id="500" r:id="rId78"/>
    <p:sldId id="501" r:id="rId79"/>
    <p:sldId id="503" r:id="rId80"/>
    <p:sldId id="502" r:id="rId81"/>
    <p:sldId id="504" r:id="rId82"/>
    <p:sldId id="505" r:id="rId83"/>
    <p:sldId id="506" r:id="rId84"/>
    <p:sldId id="507" r:id="rId85"/>
    <p:sldId id="523" r:id="rId86"/>
    <p:sldId id="525" r:id="rId87"/>
    <p:sldId id="524" r:id="rId88"/>
    <p:sldId id="508" r:id="rId89"/>
    <p:sldId id="509" r:id="rId90"/>
    <p:sldId id="510" r:id="rId91"/>
    <p:sldId id="511" r:id="rId92"/>
    <p:sldId id="512" r:id="rId93"/>
    <p:sldId id="514" r:id="rId94"/>
  </p:sldIdLst>
  <p:sldSz cx="9144000" cy="6858000" type="screen4x3"/>
  <p:notesSz cx="6858000" cy="9144000"/>
  <p:defaultTex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0000FF"/>
    <a:srgbClr val="9900CC"/>
    <a:srgbClr val="800000"/>
    <a:srgbClr val="003300"/>
    <a:srgbClr val="3D41D1"/>
    <a:srgbClr val="3366FF"/>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71" autoAdjust="0"/>
    <p:restoredTop sz="94673" autoAdjust="0"/>
  </p:normalViewPr>
  <p:slideViewPr>
    <p:cSldViewPr snapToGrid="0">
      <p:cViewPr varScale="1">
        <p:scale>
          <a:sx n="64" d="100"/>
          <a:sy n="64" d="100"/>
        </p:scale>
        <p:origin x="-1288"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74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notesMaster" Target="notesMasters/notesMaster1.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0" Type="http://schemas.openxmlformats.org/officeDocument/2006/relationships/slide" Target="slides/slide77.xml"/><Relationship Id="rId85" Type="http://schemas.openxmlformats.org/officeDocument/2006/relationships/slide" Target="slides/slide8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viewProps" Target="viewProps.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 Id="rId5" Type="http://schemas.openxmlformats.org/officeDocument/2006/relationships/image" Target="../media/image21.wmf"/><Relationship Id="rId4" Type="http://schemas.openxmlformats.org/officeDocument/2006/relationships/image" Target="../media/image2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zh-CN"/>
          </a:p>
        </p:txBody>
      </p:sp>
      <p:sp>
        <p:nvSpPr>
          <p:cNvPr id="174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17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ltLang="zh-CN"/>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C5CDA40-B155-4F68-BF56-EB2E860787E4}" type="slidenum">
              <a:rPr lang="en-US" altLang="zh-CN"/>
              <a:pPr/>
              <a:t>‹#›</a:t>
            </a:fld>
            <a:endParaRPr lang="en-US" altLang="zh-CN"/>
          </a:p>
        </p:txBody>
      </p:sp>
    </p:spTree>
    <p:extLst>
      <p:ext uri="{BB962C8B-B14F-4D97-AF65-F5344CB8AC3E}">
        <p14:creationId xmlns:p14="http://schemas.microsoft.com/office/powerpoint/2010/main" val="39511951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52</a:t>
            </a:fld>
            <a:endParaRPr lang="en-US" altLang="zh-CN"/>
          </a:p>
        </p:txBody>
      </p:sp>
    </p:spTree>
    <p:extLst>
      <p:ext uri="{BB962C8B-B14F-4D97-AF65-F5344CB8AC3E}">
        <p14:creationId xmlns:p14="http://schemas.microsoft.com/office/powerpoint/2010/main" val="25575200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68</a:t>
            </a:fld>
            <a:endParaRPr lang="en-US" altLang="zh-CN"/>
          </a:p>
        </p:txBody>
      </p:sp>
    </p:spTree>
    <p:extLst>
      <p:ext uri="{BB962C8B-B14F-4D97-AF65-F5344CB8AC3E}">
        <p14:creationId xmlns:p14="http://schemas.microsoft.com/office/powerpoint/2010/main" val="3563091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69</a:t>
            </a:fld>
            <a:endParaRPr lang="en-US" altLang="zh-CN"/>
          </a:p>
        </p:txBody>
      </p:sp>
    </p:spTree>
    <p:extLst>
      <p:ext uri="{BB962C8B-B14F-4D97-AF65-F5344CB8AC3E}">
        <p14:creationId xmlns:p14="http://schemas.microsoft.com/office/powerpoint/2010/main" val="19269285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C5CDA40-B155-4F68-BF56-EB2E860787E4}" type="slidenum">
              <a:rPr lang="en-US" altLang="zh-CN" smtClean="0"/>
              <a:pPr/>
              <a:t>73</a:t>
            </a:fld>
            <a:endParaRPr lang="en-US" altLang="zh-CN"/>
          </a:p>
        </p:txBody>
      </p:sp>
    </p:spTree>
    <p:extLst>
      <p:ext uri="{BB962C8B-B14F-4D97-AF65-F5344CB8AC3E}">
        <p14:creationId xmlns:p14="http://schemas.microsoft.com/office/powerpoint/2010/main" val="7850928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
        <p:nvSpPr>
          <p:cNvPr id="4"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393886287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339F8885-04C0-4B35-9FC3-BE13BADB3149}" type="slidenum">
              <a:rPr lang="en-US" altLang="zh-CN" smtClean="0"/>
              <a:pPr/>
              <a:t>‹#›</a:t>
            </a:fld>
            <a:endParaRPr lang="en-US" altLang="zh-CN" dirty="0"/>
          </a:p>
        </p:txBody>
      </p:sp>
    </p:spTree>
    <p:extLst>
      <p:ext uri="{BB962C8B-B14F-4D97-AF65-F5344CB8AC3E}">
        <p14:creationId xmlns:p14="http://schemas.microsoft.com/office/powerpoint/2010/main" val="31395286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vl1pPr>
          </a:lstStyle>
          <a:p>
            <a:fld id="{773EDFD0-2DF5-4831-86EC-3FD2BAB22381}" type="slidenum">
              <a:rPr lang="en-US" altLang="zh-CN" smtClean="0"/>
              <a:pPr/>
              <a:t>‹#›</a:t>
            </a:fld>
            <a:endParaRPr lang="en-US" altLang="zh-CN" dirty="0"/>
          </a:p>
        </p:txBody>
      </p:sp>
    </p:spTree>
    <p:extLst>
      <p:ext uri="{BB962C8B-B14F-4D97-AF65-F5344CB8AC3E}">
        <p14:creationId xmlns:p14="http://schemas.microsoft.com/office/powerpoint/2010/main" val="1150307320"/>
      </p:ext>
    </p:extLst>
  </p:cSld>
  <p:clrMapOvr>
    <a:masterClrMapping/>
  </p:clrMapOvr>
  <p:transition>
    <p:random/>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72CD4EF4-7429-4F05-A8E1-E4A0D75683F4}" type="slidenum">
              <a:rPr lang="en-US" altLang="zh-CN" smtClean="0"/>
              <a:pPr/>
              <a:t>‹#›</a:t>
            </a:fld>
            <a:endParaRPr lang="en-US" altLang="zh-CN" dirty="0"/>
          </a:p>
        </p:txBody>
      </p:sp>
    </p:spTree>
    <p:extLst>
      <p:ext uri="{BB962C8B-B14F-4D97-AF65-F5344CB8AC3E}">
        <p14:creationId xmlns:p14="http://schemas.microsoft.com/office/powerpoint/2010/main" val="2995350562"/>
      </p:ext>
    </p:extLst>
  </p:cSld>
  <p:clrMapOvr>
    <a:masterClrMapping/>
  </p:clrMapOvr>
  <p:transition>
    <p:random/>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66B8A6BE-52C4-4578-BF1A-89921473D44A}" type="slidenum">
              <a:rPr lang="en-US" altLang="zh-CN" smtClean="0"/>
              <a:pPr/>
              <a:t>‹#›</a:t>
            </a:fld>
            <a:endParaRPr lang="en-US" altLang="zh-CN" dirty="0"/>
          </a:p>
        </p:txBody>
      </p:sp>
    </p:spTree>
    <p:extLst>
      <p:ext uri="{BB962C8B-B14F-4D97-AF65-F5344CB8AC3E}">
        <p14:creationId xmlns:p14="http://schemas.microsoft.com/office/powerpoint/2010/main" val="1598493711"/>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7A3AE47B-9566-4EFA-A822-89C1C6836D1B}" type="slidenum">
              <a:rPr lang="en-US" altLang="zh-CN" smtClean="0"/>
              <a:pPr/>
              <a:t>‹#›</a:t>
            </a:fld>
            <a:endParaRPr lang="en-US" altLang="zh-CN" dirty="0"/>
          </a:p>
        </p:txBody>
      </p:sp>
    </p:spTree>
    <p:extLst>
      <p:ext uri="{BB962C8B-B14F-4D97-AF65-F5344CB8AC3E}">
        <p14:creationId xmlns:p14="http://schemas.microsoft.com/office/powerpoint/2010/main" val="3670294442"/>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F297E343-76DE-4E4F-A447-E3B201C11D06}" type="slidenum">
              <a:rPr lang="en-US" altLang="zh-CN" smtClean="0"/>
              <a:pPr/>
              <a:t>‹#›</a:t>
            </a:fld>
            <a:endParaRPr lang="en-US" altLang="zh-CN" dirty="0"/>
          </a:p>
        </p:txBody>
      </p:sp>
    </p:spTree>
    <p:extLst>
      <p:ext uri="{BB962C8B-B14F-4D97-AF65-F5344CB8AC3E}">
        <p14:creationId xmlns:p14="http://schemas.microsoft.com/office/powerpoint/2010/main" val="210028077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A3817F64-4E0E-49E3-B845-83B48CFD4FA0}" type="slidenum">
              <a:rPr lang="en-US" altLang="zh-CN" smtClean="0"/>
              <a:pPr/>
              <a:t>‹#›</a:t>
            </a:fld>
            <a:endParaRPr lang="en-US" altLang="zh-CN" dirty="0"/>
          </a:p>
        </p:txBody>
      </p:sp>
    </p:spTree>
    <p:extLst>
      <p:ext uri="{BB962C8B-B14F-4D97-AF65-F5344CB8AC3E}">
        <p14:creationId xmlns:p14="http://schemas.microsoft.com/office/powerpoint/2010/main" val="282082193"/>
      </p:ext>
    </p:extLst>
  </p:cSld>
  <p:clrMapOvr>
    <a:masterClrMapping/>
  </p:clrMapOvr>
  <p:transition>
    <p:random/>
    <p:sndAc>
      <p:stSnd>
        <p:snd r:embed="rId1" name="camera.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C96AB524-C550-444A-B0A9-B0F19564F872}" type="slidenum">
              <a:rPr lang="en-US" altLang="zh-CN" smtClean="0"/>
              <a:pPr/>
              <a:t>‹#›</a:t>
            </a:fld>
            <a:endParaRPr lang="en-US" altLang="zh-CN" dirty="0"/>
          </a:p>
        </p:txBody>
      </p:sp>
    </p:spTree>
    <p:extLst>
      <p:ext uri="{BB962C8B-B14F-4D97-AF65-F5344CB8AC3E}">
        <p14:creationId xmlns:p14="http://schemas.microsoft.com/office/powerpoint/2010/main" val="2072418789"/>
      </p:ext>
    </p:extLst>
  </p:cSld>
  <p:clrMapOvr>
    <a:masterClrMapping/>
  </p:clrMapOvr>
  <p:transition>
    <p:random/>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69C1AFC0-0FB3-4D71-A3B3-731130F901A2}" type="slidenum">
              <a:rPr lang="en-US" altLang="zh-CN" smtClean="0"/>
              <a:pPr/>
              <a:t>‹#›</a:t>
            </a:fld>
            <a:endParaRPr lang="en-US" altLang="zh-CN" dirty="0"/>
          </a:p>
        </p:txBody>
      </p:sp>
    </p:spTree>
    <p:extLst>
      <p:ext uri="{BB962C8B-B14F-4D97-AF65-F5344CB8AC3E}">
        <p14:creationId xmlns:p14="http://schemas.microsoft.com/office/powerpoint/2010/main" val="1341753641"/>
      </p:ext>
    </p:extLst>
  </p:cSld>
  <p:clrMapOvr>
    <a:masterClrMapping/>
  </p:clrMapOvr>
  <p:transition>
    <p:random/>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5A93CD95-4BD3-4B60-B8A1-D4A0D895DC95}" type="slidenum">
              <a:rPr lang="en-US" altLang="zh-CN" smtClean="0"/>
              <a:pPr/>
              <a:t>‹#›</a:t>
            </a:fld>
            <a:endParaRPr lang="en-US" altLang="zh-CN" dirty="0"/>
          </a:p>
        </p:txBody>
      </p:sp>
    </p:spTree>
    <p:extLst>
      <p:ext uri="{BB962C8B-B14F-4D97-AF65-F5344CB8AC3E}">
        <p14:creationId xmlns:p14="http://schemas.microsoft.com/office/powerpoint/2010/main" val="128614790"/>
      </p:ext>
    </p:extLst>
  </p:cSld>
  <p:clrMapOvr>
    <a:masterClrMapping/>
  </p:clrMapOvr>
  <p:transition>
    <p:random/>
    <p:sndAc>
      <p:stSnd>
        <p:snd r:embed="rId1" name="camera.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2236637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54001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3267746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779022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02408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42403094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7739194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8370602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4405261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667768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104376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18963823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Tree>
    <p:extLst>
      <p:ext uri="{BB962C8B-B14F-4D97-AF65-F5344CB8AC3E}">
        <p14:creationId xmlns:p14="http://schemas.microsoft.com/office/powerpoint/2010/main" val="128327059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0559567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533541647"/>
      </p:ext>
    </p:extLst>
  </p:cSld>
  <p:clrMapOvr>
    <a:masterClrMapping/>
  </p:clrMapOvr>
  <p:transition>
    <p:random/>
    <p:sndAc>
      <p:stSnd>
        <p:snd r:embed="rId1" name="camera.wav"/>
      </p:stSnd>
    </p:sndAc>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59010361"/>
      </p:ext>
    </p:extLst>
  </p:cSld>
  <p:clrMapOvr>
    <a:masterClrMapping/>
  </p:clrMapOvr>
  <p:transition>
    <p:random/>
    <p:sndAc>
      <p:stSnd>
        <p:snd r:embed="rId1" name="camera.wav"/>
      </p:stSnd>
    </p:sndAc>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837504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67921599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0948358"/>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448017966"/>
      </p:ext>
    </p:extLst>
  </p:cSld>
  <p:clrMapOvr>
    <a:masterClrMapping/>
  </p:clrMapOvr>
  <p:transition>
    <p:random/>
    <p:sndAc>
      <p:stSnd>
        <p:snd r:embed="rId1" name="camera.wav"/>
      </p:stSnd>
    </p:sndAc>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860485958"/>
      </p:ext>
    </p:extLst>
  </p:cSld>
  <p:clrMapOvr>
    <a:masterClrMapping/>
  </p:clrMapOvr>
  <p:transition>
    <p:random/>
    <p:sndAc>
      <p:stSnd>
        <p:snd r:embed="rId1" name="camera.wav"/>
      </p:stSnd>
    </p:sndAc>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5088289"/>
      </p:ext>
    </p:extLst>
  </p:cSld>
  <p:clrMapOvr>
    <a:masterClrMapping/>
  </p:clrMapOvr>
  <p:transition>
    <p:random/>
    <p:sndAc>
      <p:stSnd>
        <p:snd r:embed="rId1" name="camera.wav"/>
      </p:stSnd>
    </p:sndAc>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852564520"/>
      </p:ext>
    </p:extLst>
  </p:cSld>
  <p:clrMapOvr>
    <a:masterClrMapping/>
  </p:clrMapOvr>
  <p:transition>
    <p:random/>
    <p:sndAc>
      <p:stSnd>
        <p:snd r:embed="rId1" name="camera.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18" Type="http://schemas.openxmlformats.org/officeDocument/2006/relationships/image" Target="../media/image4.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slide" Target="../slides/slide4.xml"/><Relationship Id="rId20"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19" Type="http://schemas.openxmlformats.org/officeDocument/2006/relationships/image" Target="../media/image5.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audio" Target="../media/audio1.wav"/><Relationship Id="rId18" Type="http://schemas.openxmlformats.org/officeDocument/2006/relationships/image" Target="../media/image6.pn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17" Type="http://schemas.openxmlformats.org/officeDocument/2006/relationships/image" Target="../media/image5.jpeg"/><Relationship Id="rId2" Type="http://schemas.openxmlformats.org/officeDocument/2006/relationships/slideLayout" Target="../slideLayouts/slideLayout25.xml"/><Relationship Id="rId16" Type="http://schemas.openxmlformats.org/officeDocument/2006/relationships/image" Target="../media/image4.pn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image" Target="../media/image2.jpeg"/><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sp>
        <p:nvSpPr>
          <p:cNvPr id="48139"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pic>
        <p:nvPicPr>
          <p:cNvPr id="11" name="Picture 8" descr="jin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11">
            <a:hlinkClick r:id="rId16" action="ppaction://hlinksldjump" highlightClick="1"/>
          </p:cNvPr>
          <p:cNvSpPr>
            <a:spLocks noChangeArrowheads="1"/>
          </p:cNvSpPr>
          <p:nvPr userDrawn="1"/>
        </p:nvSpPr>
        <p:spPr bwMode="auto">
          <a:xfrm>
            <a:off x="6939795" y="6460613"/>
            <a:ext cx="431800" cy="360363"/>
          </a:xfrm>
          <a:prstGeom prst="actionButtonHome">
            <a:avLst/>
          </a:prstGeom>
          <a:solidFill>
            <a:srgbClr val="3399FF"/>
          </a:solidFill>
          <a:ln w="12700">
            <a:solidFill>
              <a:srgbClr val="99FF99"/>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7" name="AutoShape 12">
            <a:hlinkClick r:id="" action="ppaction://hlinkshowjump?jump=previousslide" highlightClick="1"/>
          </p:cNvPr>
          <p:cNvSpPr>
            <a:spLocks noChangeArrowheads="1"/>
          </p:cNvSpPr>
          <p:nvPr userDrawn="1"/>
        </p:nvSpPr>
        <p:spPr bwMode="auto">
          <a:xfrm>
            <a:off x="7371595" y="6460614"/>
            <a:ext cx="360363" cy="360363"/>
          </a:xfrm>
          <a:prstGeom prst="actionButtonBackPrevious">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8" name="AutoShape 13">
            <a:hlinkClick r:id="" action="ppaction://hlinkshowjump?jump=nextslide" highlightClick="1"/>
          </p:cNvPr>
          <p:cNvSpPr>
            <a:spLocks noChangeArrowheads="1"/>
          </p:cNvSpPr>
          <p:nvPr userDrawn="1"/>
        </p:nvSpPr>
        <p:spPr bwMode="auto">
          <a:xfrm>
            <a:off x="7735436"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2" name="矩形 1"/>
          <p:cNvSpPr/>
          <p:nvPr userDrawn="1"/>
        </p:nvSpPr>
        <p:spPr>
          <a:xfrm>
            <a:off x="3073085" y="6477054"/>
            <a:ext cx="2741456" cy="369332"/>
          </a:xfrm>
          <a:prstGeom prst="rect">
            <a:avLst/>
          </a:prstGeom>
        </p:spPr>
        <p:txBody>
          <a:bodyPr wrap="none">
            <a:spAutoFit/>
          </a:bodyPr>
          <a:lstStyle/>
          <a:p>
            <a:pPr marL="0" marR="0" indent="0" algn="ctr" defTabSz="914400" rtl="0" eaLnBrk="1" fontAlgn="base" latinLnBrk="0" hangingPunct="1">
              <a:lnSpc>
                <a:spcPct val="100000"/>
              </a:lnSpc>
              <a:spcBef>
                <a:spcPct val="0"/>
              </a:spcBef>
              <a:spcAft>
                <a:spcPct val="0"/>
              </a:spcAft>
              <a:buClrTx/>
              <a:buSzTx/>
              <a:buFontTx/>
              <a:buNone/>
              <a:tabLst/>
              <a:defRPr/>
            </a:pPr>
            <a:r>
              <a:rPr lang="zh-CN" altLang="en-US" sz="1800" b="1" kern="1200" dirty="0" smtClean="0">
                <a:solidFill>
                  <a:srgbClr val="00B0F0"/>
                </a:solidFill>
                <a:latin typeface="Arial" charset="0"/>
                <a:ea typeface="隶书" pitchFamily="49" charset="-122"/>
                <a:cs typeface="+mn-cs"/>
              </a:rPr>
              <a:t>华东交通大学徐春辉制作</a:t>
            </a:r>
            <a:endParaRPr lang="en-US" altLang="zh-CN" sz="1800" b="1" kern="1200" dirty="0">
              <a:solidFill>
                <a:srgbClr val="CC3300"/>
              </a:solidFill>
              <a:latin typeface="Arial" charset="0"/>
              <a:ea typeface="隶书" pitchFamily="49" charset="-122"/>
              <a:cs typeface="+mn-cs"/>
            </a:endParaRPr>
          </a:p>
        </p:txBody>
      </p:sp>
      <p:pic>
        <p:nvPicPr>
          <p:cNvPr id="3" name="图片 2"/>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8129803" y="6460613"/>
            <a:ext cx="360362" cy="360362"/>
          </a:xfrm>
          <a:prstGeom prst="rect">
            <a:avLst/>
          </a:prstGeom>
          <a:solidFill>
            <a:srgbClr val="3399FF"/>
          </a:solidFill>
          <a:ln w="12700">
            <a:solidFill>
              <a:srgbClr val="99FF99"/>
            </a:solidFill>
            <a:miter lim="800000"/>
            <a:headEnd type="none" w="sm" len="sm"/>
            <a:tailEnd type="none" w="sm" len="sm"/>
          </a:ln>
          <a:effectLst/>
        </p:spPr>
      </p:pic>
      <p:pic>
        <p:nvPicPr>
          <p:cNvPr id="13" name="Picture 9" descr="Return">
            <a:hlinkClick r:id="" action="ppaction://hlinkshowjump?jump=lastslideviewed"/>
          </p:cNvPr>
          <p:cNvPicPr preferRelativeResize="0">
            <a:picLocks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8129803" y="6488971"/>
            <a:ext cx="323850" cy="323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458147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ransition>
    <p:random/>
    <p:sndAc>
      <p:stSnd>
        <p:snd r:embed="rId1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19"/>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20"/>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932154157"/>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8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jing"/>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8" name="AutoShape 13">
            <a:hlinkClick r:id="" action="ppaction://hlinkshowjump?jump=nextslide" highlightClick="1"/>
          </p:cNvPr>
          <p:cNvSpPr>
            <a:spLocks noChangeArrowheads="1"/>
          </p:cNvSpPr>
          <p:nvPr userDrawn="1"/>
        </p:nvSpPr>
        <p:spPr bwMode="auto">
          <a:xfrm>
            <a:off x="7899558"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fontAlgn="auto">
              <a:spcBef>
                <a:spcPts val="0"/>
              </a:spcBef>
              <a:spcAft>
                <a:spcPts val="0"/>
              </a:spcAft>
              <a:defRPr/>
            </a:pPr>
            <a:endParaRPr lang="zh-CN" altLang="en-US" kern="0" smtClean="0">
              <a:solidFill>
                <a:sysClr val="windowText" lastClr="000000"/>
              </a:solidFill>
            </a:endParaRPr>
          </a:p>
        </p:txBody>
      </p:sp>
      <p:sp>
        <p:nvSpPr>
          <p:cNvPr id="2" name="矩形 1"/>
          <p:cNvSpPr/>
          <p:nvPr userDrawn="1"/>
        </p:nvSpPr>
        <p:spPr>
          <a:xfrm>
            <a:off x="3073085" y="6477054"/>
            <a:ext cx="2741456" cy="369332"/>
          </a:xfrm>
          <a:prstGeom prst="rect">
            <a:avLst/>
          </a:prstGeom>
        </p:spPr>
        <p:txBody>
          <a:bodyPr wrap="none">
            <a:spAutoFit/>
          </a:bodyPr>
          <a:lstStyle/>
          <a:p>
            <a:pPr>
              <a:defRPr/>
            </a:pPr>
            <a:r>
              <a:rPr lang="zh-CN" altLang="en-US" b="1" dirty="0" smtClean="0">
                <a:solidFill>
                  <a:srgbClr val="00B0F0"/>
                </a:solidFill>
                <a:ea typeface="隶书" pitchFamily="49" charset="-122"/>
              </a:rPr>
              <a:t>华东交通大学徐春辉制作</a:t>
            </a:r>
            <a:endParaRPr lang="en-US" altLang="zh-CN" b="1" dirty="0">
              <a:solidFill>
                <a:srgbClr val="CC3300"/>
              </a:solidFill>
              <a:ea typeface="隶书" pitchFamily="49" charset="-122"/>
            </a:endParaRPr>
          </a:p>
        </p:txBody>
      </p:sp>
      <p:pic>
        <p:nvPicPr>
          <p:cNvPr id="9" name="Picture 9" descr="Return">
            <a:hlinkClick r:id="" action="ppaction://hlinkshowjump?jump=lastslideviewed"/>
          </p:cNvPr>
          <p:cNvPicPr preferRelativeResize="0">
            <a:picLocks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8283367" y="6463081"/>
            <a:ext cx="346131" cy="361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32097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p:random/>
    <p:sndAc>
      <p:stSnd>
        <p:snd r:embed="rId1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17"/>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18"/>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7" Type="http://schemas.openxmlformats.org/officeDocument/2006/relationships/slide" Target="slide78.xml"/><Relationship Id="rId2" Type="http://schemas.openxmlformats.org/officeDocument/2006/relationships/audio" Target="../media/audio1.wav"/><Relationship Id="rId1" Type="http://schemas.openxmlformats.org/officeDocument/2006/relationships/slideLayout" Target="../slideLayouts/slideLayout29.xml"/><Relationship Id="rId6" Type="http://schemas.openxmlformats.org/officeDocument/2006/relationships/slide" Target="slide72.xml"/><Relationship Id="rId5" Type="http://schemas.openxmlformats.org/officeDocument/2006/relationships/slide" Target="slide70.xml"/><Relationship Id="rId4" Type="http://schemas.openxmlformats.org/officeDocument/2006/relationships/slide" Target="slide2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audio" Target="../media/audio1.wav"/><Relationship Id="rId1" Type="http://schemas.openxmlformats.org/officeDocument/2006/relationships/slideLayout" Target="../slideLayouts/slideLayout6.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1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image" Target="../media/image15.emf"/></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6.wmf"/><Relationship Id="rId4" Type="http://schemas.openxmlformats.org/officeDocument/2006/relationships/oleObject" Target="../embeddings/oleObject1.bin"/></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oleObject" Target="../embeddings/oleObject7.bin"/><Relationship Id="rId3" Type="http://schemas.openxmlformats.org/officeDocument/2006/relationships/audio" Target="../media/audio1.wav"/><Relationship Id="rId7" Type="http://schemas.openxmlformats.org/officeDocument/2006/relationships/image" Target="../media/image18.wmf"/><Relationship Id="rId12"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3.bin"/><Relationship Id="rId11" Type="http://schemas.openxmlformats.org/officeDocument/2006/relationships/image" Target="../media/image20.wmf"/><Relationship Id="rId5" Type="http://schemas.openxmlformats.org/officeDocument/2006/relationships/image" Target="../media/image17.wmf"/><Relationship Id="rId15" Type="http://schemas.openxmlformats.org/officeDocument/2006/relationships/oleObject" Target="../embeddings/oleObject8.bin"/><Relationship Id="rId10" Type="http://schemas.openxmlformats.org/officeDocument/2006/relationships/oleObject" Target="../embeddings/oleObject5.bin"/><Relationship Id="rId4" Type="http://schemas.openxmlformats.org/officeDocument/2006/relationships/oleObject" Target="../embeddings/oleObject2.bin"/><Relationship Id="rId9" Type="http://schemas.openxmlformats.org/officeDocument/2006/relationships/image" Target="../media/image19.wmf"/><Relationship Id="rId14" Type="http://schemas.openxmlformats.org/officeDocument/2006/relationships/image" Target="../media/image21.wmf"/></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28.emf"/><Relationship Id="rId7" Type="http://schemas.openxmlformats.org/officeDocument/2006/relationships/image" Target="../media/image32.emf"/><Relationship Id="rId2" Type="http://schemas.openxmlformats.org/officeDocument/2006/relationships/audio" Target="../media/audio1.wav"/><Relationship Id="rId1" Type="http://schemas.openxmlformats.org/officeDocument/2006/relationships/slideLayout" Target="../slideLayouts/slideLayout6.xml"/><Relationship Id="rId6" Type="http://schemas.openxmlformats.org/officeDocument/2006/relationships/image" Target="../media/image31.emf"/><Relationship Id="rId5" Type="http://schemas.openxmlformats.org/officeDocument/2006/relationships/image" Target="../media/image30.emf"/><Relationship Id="rId4" Type="http://schemas.openxmlformats.org/officeDocument/2006/relationships/image" Target="../media/image29.emf"/></Relationships>
</file>

<file path=ppt/slides/_rels/slide4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34.emf"/></Relationships>
</file>

<file path=ppt/slides/_rels/slide5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audio" Target="../media/audio1.wav"/><Relationship Id="rId1" Type="http://schemas.openxmlformats.org/officeDocument/2006/relationships/slideLayout" Target="../slideLayouts/slideLayout6.xml"/><Relationship Id="rId5" Type="http://schemas.openxmlformats.org/officeDocument/2006/relationships/slide" Target="slide57.xml"/><Relationship Id="rId4" Type="http://schemas.openxmlformats.org/officeDocument/2006/relationships/image" Target="../media/image41.emf"/></Relationships>
</file>

<file path=ppt/slides/_rels/slide65.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audio" Target="../media/audio1.wav"/><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Rectangle 5"/>
          <p:cNvSpPr txBox="1">
            <a:spLocks noChangeArrowheads="1"/>
          </p:cNvSpPr>
          <p:nvPr/>
        </p:nvSpPr>
        <p:spPr bwMode="auto">
          <a:xfrm>
            <a:off x="468313" y="1819275"/>
            <a:ext cx="82296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a:lstStyle>
          <a:p>
            <a:pPr algn="ctr"/>
            <a:r>
              <a:rPr lang="en-US" altLang="zh-CN" sz="6600" dirty="0" smtClean="0">
                <a:ea typeface="隶书" pitchFamily="49" charset="-122"/>
              </a:rPr>
              <a:t/>
            </a:r>
            <a:br>
              <a:rPr lang="en-US" altLang="zh-CN" sz="6600" dirty="0" smtClean="0">
                <a:ea typeface="隶书" pitchFamily="49" charset="-122"/>
              </a:rPr>
            </a:br>
            <a:r>
              <a:rPr lang="zh-CN" altLang="en-US" sz="6600" dirty="0" smtClean="0">
                <a:ea typeface="隶书" pitchFamily="49" charset="-122"/>
              </a:rPr>
              <a:t>单片</a:t>
            </a:r>
            <a:r>
              <a:rPr lang="zh-CN" altLang="en-US" sz="6600" dirty="0" smtClean="0">
                <a:ea typeface="隶书" pitchFamily="49" charset="-122"/>
              </a:rPr>
              <a:t>微</a:t>
            </a:r>
            <a:r>
              <a:rPr lang="zh-CN" altLang="en-US" sz="6600" dirty="0" smtClean="0">
                <a:ea typeface="隶书" pitchFamily="49" charset="-122"/>
              </a:rPr>
              <a:t>型计算</a:t>
            </a:r>
            <a:r>
              <a:rPr lang="zh-CN" altLang="en-US" sz="6600" dirty="0" smtClean="0">
                <a:ea typeface="隶书" pitchFamily="49" charset="-122"/>
              </a:rPr>
              <a:t>机</a:t>
            </a:r>
            <a:endParaRPr lang="en-US" altLang="zh-CN" sz="6600" dirty="0" smtClean="0">
              <a:ea typeface="隶书" pitchFamily="49" charset="-122"/>
            </a:endParaRPr>
          </a:p>
          <a:p>
            <a:pPr algn="ctr"/>
            <a:r>
              <a:rPr lang="zh-CN" altLang="en-US" sz="6600" dirty="0" smtClean="0">
                <a:ea typeface="隶书" pitchFamily="49" charset="-122"/>
              </a:rPr>
              <a:t>原理及</a:t>
            </a:r>
            <a:r>
              <a:rPr lang="zh-CN" altLang="en-US" sz="6600" dirty="0" smtClean="0">
                <a:ea typeface="隶书" pitchFamily="49" charset="-122"/>
              </a:rPr>
              <a:t>应用</a:t>
            </a:r>
            <a:endParaRPr lang="zh-CN" altLang="en-US" sz="6600" dirty="0">
              <a:ea typeface="隶书" pitchFamily="49" charset="-122"/>
            </a:endParaRPr>
          </a:p>
        </p:txBody>
      </p:sp>
      <p:sp>
        <p:nvSpPr>
          <p:cNvPr id="4" name="TextBox 3"/>
          <p:cNvSpPr txBox="1"/>
          <p:nvPr/>
        </p:nvSpPr>
        <p:spPr>
          <a:xfrm>
            <a:off x="2743200" y="4232366"/>
            <a:ext cx="3744686" cy="830997"/>
          </a:xfrm>
          <a:prstGeom prst="rect">
            <a:avLst/>
          </a:prstGeom>
          <a:noFill/>
        </p:spPr>
        <p:txBody>
          <a:bodyPr wrap="square" rtlCol="0">
            <a:spAutoFit/>
          </a:bodyPr>
          <a:lstStyle/>
          <a:p>
            <a:r>
              <a:rPr lang="zh-CN" altLang="en-US" sz="2400" b="1" dirty="0">
                <a:solidFill>
                  <a:srgbClr val="CC3300"/>
                </a:solidFill>
                <a:latin typeface="+mj-lt"/>
                <a:ea typeface="隶书" pitchFamily="49" charset="-122"/>
                <a:cs typeface="+mj-cs"/>
              </a:rPr>
              <a:t>电子工业出版社</a:t>
            </a:r>
          </a:p>
          <a:p>
            <a:r>
              <a:rPr lang="en-US" altLang="zh-CN" sz="2400" b="1" dirty="0" smtClean="0">
                <a:solidFill>
                  <a:srgbClr val="CC3300"/>
                </a:solidFill>
                <a:latin typeface="+mj-lt"/>
                <a:ea typeface="隶书" pitchFamily="49" charset="-122"/>
                <a:cs typeface="+mj-cs"/>
              </a:rPr>
              <a:t>2017</a:t>
            </a:r>
            <a:r>
              <a:rPr lang="zh-CN" altLang="en-US" sz="2400" b="1" dirty="0" smtClean="0">
                <a:solidFill>
                  <a:srgbClr val="CC3300"/>
                </a:solidFill>
                <a:latin typeface="+mj-lt"/>
                <a:ea typeface="隶书" pitchFamily="49" charset="-122"/>
                <a:cs typeface="+mj-cs"/>
              </a:rPr>
              <a:t>年</a:t>
            </a:r>
            <a:r>
              <a:rPr lang="en-US" altLang="zh-CN" sz="2400" b="1" dirty="0">
                <a:solidFill>
                  <a:srgbClr val="CC3300"/>
                </a:solidFill>
                <a:latin typeface="+mj-lt"/>
                <a:ea typeface="隶书" pitchFamily="49" charset="-122"/>
                <a:cs typeface="+mj-cs"/>
              </a:rPr>
              <a:t>8</a:t>
            </a:r>
            <a:r>
              <a:rPr lang="zh-CN" altLang="en-US" sz="2400" b="1" smtClean="0">
                <a:solidFill>
                  <a:srgbClr val="CC3300"/>
                </a:solidFill>
                <a:latin typeface="+mj-lt"/>
                <a:ea typeface="隶书" pitchFamily="49" charset="-122"/>
                <a:cs typeface="+mj-cs"/>
              </a:rPr>
              <a:t>月</a:t>
            </a:r>
            <a:endParaRPr lang="zh-CN" altLang="en-US" sz="2400" b="1" dirty="0">
              <a:solidFill>
                <a:srgbClr val="CC3300"/>
              </a:solidFill>
              <a:latin typeface="+mj-lt"/>
              <a:ea typeface="隶书" pitchFamily="49" charset="-122"/>
              <a:cs typeface="+mj-cs"/>
            </a:endParaRPr>
          </a:p>
        </p:txBody>
      </p:sp>
    </p:spTree>
    <p:extLst>
      <p:ext uri="{BB962C8B-B14F-4D97-AF65-F5344CB8AC3E}">
        <p14:creationId xmlns:p14="http://schemas.microsoft.com/office/powerpoint/2010/main" val="1569751674"/>
      </p:ext>
    </p:extLst>
  </p:cSld>
  <p:clrMapOvr>
    <a:masterClrMapping/>
  </p:clrMapOvr>
  <p:transition>
    <p:random/>
    <p:sndAc>
      <p:stSnd>
        <p:snd r:embed="rId2" name="camer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矩形 2"/>
          <p:cNvSpPr/>
          <p:nvPr/>
        </p:nvSpPr>
        <p:spPr>
          <a:xfrm>
            <a:off x="1688104" y="2190234"/>
            <a:ext cx="5589992" cy="707886"/>
          </a:xfrm>
          <a:prstGeom prst="rect">
            <a:avLst/>
          </a:prstGeom>
        </p:spPr>
        <p:txBody>
          <a:bodyPr wrap="none">
            <a:spAutoFit/>
          </a:bodyPr>
          <a:lstStyle/>
          <a:p>
            <a:r>
              <a:rPr lang="zh-CN" altLang="en-US" sz="4000" b="1" dirty="0">
                <a:solidFill>
                  <a:schemeClr val="accent2"/>
                </a:solidFill>
                <a:latin typeface="宋体" pitchFamily="2" charset="-122"/>
                <a:ea typeface="+mj-ea"/>
              </a:rPr>
              <a:t>第</a:t>
            </a:r>
            <a:r>
              <a:rPr lang="en-US" altLang="zh-CN" sz="4000" b="1" dirty="0">
                <a:solidFill>
                  <a:schemeClr val="accent2"/>
                </a:solidFill>
                <a:latin typeface="宋体" pitchFamily="2" charset="-122"/>
                <a:ea typeface="+mj-ea"/>
              </a:rPr>
              <a:t>2</a:t>
            </a:r>
            <a:r>
              <a:rPr lang="zh-CN" altLang="en-US" sz="4000" b="1" dirty="0">
                <a:solidFill>
                  <a:schemeClr val="accent2"/>
                </a:solidFill>
                <a:latin typeface="宋体" pitchFamily="2" charset="-122"/>
                <a:ea typeface="+mj-ea"/>
              </a:rPr>
              <a:t>章  微型计算机基础</a:t>
            </a:r>
          </a:p>
        </p:txBody>
      </p:sp>
    </p:spTree>
    <p:extLst>
      <p:ext uri="{BB962C8B-B14F-4D97-AF65-F5344CB8AC3E}">
        <p14:creationId xmlns:p14="http://schemas.microsoft.com/office/powerpoint/2010/main" val="437182869"/>
      </p:ext>
    </p:extLst>
  </p:cSld>
  <p:clrMapOvr>
    <a:masterClrMapping/>
  </p:clrMapOvr>
  <p:transition>
    <p:random/>
    <p:sndAc>
      <p:stSnd>
        <p:snd r:embed="rId2" name="camera.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矩形 2"/>
          <p:cNvSpPr/>
          <p:nvPr/>
        </p:nvSpPr>
        <p:spPr>
          <a:xfrm>
            <a:off x="0" y="612845"/>
            <a:ext cx="9144000" cy="5632311"/>
          </a:xfrm>
          <a:prstGeom prst="rect">
            <a:avLst/>
          </a:prstGeom>
        </p:spPr>
        <p:txBody>
          <a:bodyPr wrap="square">
            <a:spAutoFit/>
          </a:bodyPr>
          <a:lstStyle/>
          <a:p>
            <a:pPr algn="l">
              <a:lnSpc>
                <a:spcPct val="150000"/>
              </a:lnSpc>
            </a:pPr>
            <a:r>
              <a:rPr lang="zh-CN" altLang="en-US" sz="2000" b="1" dirty="0" smtClean="0">
                <a:solidFill>
                  <a:srgbClr val="FF0000"/>
                </a:solidFill>
                <a:latin typeface="黑体" pitchFamily="2" charset="-122"/>
              </a:rPr>
              <a:t>    内容</a:t>
            </a:r>
            <a:r>
              <a:rPr lang="zh-CN" altLang="en-US" sz="2000" b="1" dirty="0">
                <a:solidFill>
                  <a:srgbClr val="FF0000"/>
                </a:solidFill>
                <a:latin typeface="黑体" pitchFamily="2" charset="-122"/>
              </a:rPr>
              <a:t>提要</a:t>
            </a:r>
          </a:p>
          <a:p>
            <a:pPr algn="l">
              <a:lnSpc>
                <a:spcPct val="150000"/>
              </a:lnSpc>
            </a:pPr>
            <a:r>
              <a:rPr lang="zh-CN" altLang="en-US" dirty="0" smtClean="0"/>
              <a:t>        </a:t>
            </a:r>
            <a:r>
              <a:rPr lang="zh-CN" altLang="en-US" sz="2000" dirty="0" smtClean="0"/>
              <a:t>本章</a:t>
            </a:r>
            <a:r>
              <a:rPr lang="zh-CN" altLang="en-US" sz="2000" dirty="0"/>
              <a:t>从微型计算机的最基本功能出发介绍其基本结构及工作原理，以便在有限的学时内给读者一个较完整的概念，然后在以后各章节中，结合实际的微型计算机逐步完善微型计算机原理及应用的具体细节。</a:t>
            </a:r>
          </a:p>
          <a:p>
            <a:pPr algn="l">
              <a:lnSpc>
                <a:spcPct val="150000"/>
              </a:lnSpc>
            </a:pPr>
            <a:r>
              <a:rPr lang="zh-CN" altLang="en-US" sz="2000" b="1" dirty="0" smtClean="0">
                <a:solidFill>
                  <a:srgbClr val="FF0000"/>
                </a:solidFill>
                <a:latin typeface="黑体" pitchFamily="2" charset="-122"/>
              </a:rPr>
              <a:t>    学习</a:t>
            </a:r>
            <a:r>
              <a:rPr lang="zh-CN" altLang="en-US" sz="2000" b="1" dirty="0">
                <a:solidFill>
                  <a:srgbClr val="FF0000"/>
                </a:solidFill>
                <a:latin typeface="黑体" pitchFamily="2" charset="-122"/>
              </a:rPr>
              <a:t>要点</a:t>
            </a:r>
          </a:p>
          <a:p>
            <a:pPr algn="l">
              <a:lnSpc>
                <a:spcPct val="150000"/>
              </a:lnSpc>
            </a:pPr>
            <a:r>
              <a:rPr lang="zh-CN" altLang="en-US" sz="2000" dirty="0"/>
              <a:t>  了解计算机中数和其他信息的编码表达方式。</a:t>
            </a:r>
          </a:p>
          <a:p>
            <a:pPr algn="l">
              <a:lnSpc>
                <a:spcPct val="150000"/>
              </a:lnSpc>
            </a:pPr>
            <a:r>
              <a:rPr lang="zh-CN" altLang="en-US" sz="2000" dirty="0"/>
              <a:t>  了解计算机运算基础，理解加法在二进制运算中的重要地位。</a:t>
            </a:r>
          </a:p>
          <a:p>
            <a:pPr algn="l">
              <a:lnSpc>
                <a:spcPct val="150000"/>
              </a:lnSpc>
            </a:pPr>
            <a:r>
              <a:rPr lang="zh-CN" altLang="en-US" sz="2000" dirty="0"/>
              <a:t>  了解微型计算机的结构特点及各功能模块的作用和工作原理。</a:t>
            </a:r>
          </a:p>
          <a:p>
            <a:pPr algn="l">
              <a:lnSpc>
                <a:spcPct val="150000"/>
              </a:lnSpc>
            </a:pPr>
            <a:r>
              <a:rPr lang="zh-CN" altLang="en-US" sz="2000" dirty="0"/>
              <a:t>  了解微型计算机执行指令的例行程序，重点理解其取指令、分析指令和执行指令的过程。</a:t>
            </a:r>
          </a:p>
          <a:p>
            <a:pPr algn="l">
              <a:lnSpc>
                <a:spcPct val="150000"/>
              </a:lnSpc>
            </a:pPr>
            <a:r>
              <a:rPr lang="zh-CN" altLang="en-US" sz="2000" dirty="0"/>
              <a:t>  了解单片微型计算机结构和应用方面的特点。</a:t>
            </a:r>
          </a:p>
          <a:p>
            <a:pPr algn="l">
              <a:lnSpc>
                <a:spcPct val="150000"/>
              </a:lnSpc>
            </a:pPr>
            <a:r>
              <a:rPr lang="zh-CN" altLang="en-US" sz="2000" dirty="0"/>
              <a:t>  了解</a:t>
            </a:r>
            <a:r>
              <a:rPr lang="en-US" altLang="zh-CN" sz="2000" dirty="0"/>
              <a:t>51</a:t>
            </a:r>
            <a:r>
              <a:rPr lang="zh-CN" altLang="en-US" sz="2000" dirty="0"/>
              <a:t>系列单片机的历史沿革，重点了解</a:t>
            </a:r>
            <a:r>
              <a:rPr lang="en-US" altLang="zh-CN" sz="2000" dirty="0"/>
              <a:t>AT89</a:t>
            </a:r>
            <a:r>
              <a:rPr lang="zh-CN" altLang="en-US" sz="2000" dirty="0"/>
              <a:t>系列单片机和原型机的关系。</a:t>
            </a:r>
          </a:p>
        </p:txBody>
      </p:sp>
    </p:spTree>
    <p:extLst>
      <p:ext uri="{BB962C8B-B14F-4D97-AF65-F5344CB8AC3E}">
        <p14:creationId xmlns:p14="http://schemas.microsoft.com/office/powerpoint/2010/main" val="3562561994"/>
      </p:ext>
    </p:extLst>
  </p:cSld>
  <p:clrMapOvr>
    <a:masterClrMapping/>
  </p:clrMapOvr>
  <p:transition>
    <p:random/>
    <p:sndAc>
      <p:stSnd>
        <p:snd r:embed="rId2" name="camera.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矩形 2"/>
          <p:cNvSpPr/>
          <p:nvPr/>
        </p:nvSpPr>
        <p:spPr>
          <a:xfrm>
            <a:off x="2298700" y="1798409"/>
            <a:ext cx="8255000" cy="2862322"/>
          </a:xfrm>
          <a:prstGeom prst="rect">
            <a:avLst/>
          </a:prstGeom>
        </p:spPr>
        <p:txBody>
          <a:bodyPr wrap="square">
            <a:spAutoFit/>
          </a:bodyPr>
          <a:lstStyle/>
          <a:p>
            <a:pPr algn="l">
              <a:lnSpc>
                <a:spcPct val="150000"/>
              </a:lnSpc>
            </a:pPr>
            <a:r>
              <a:rPr lang="en-US" altLang="zh-CN" sz="2400" b="1" dirty="0">
                <a:solidFill>
                  <a:schemeClr val="accent6"/>
                </a:solidFill>
                <a:hlinkClick r:id="rId3" action="ppaction://hlinksldjump"/>
              </a:rPr>
              <a:t>2.1  </a:t>
            </a:r>
            <a:r>
              <a:rPr lang="zh-CN" altLang="en-US" sz="2400" b="1" dirty="0">
                <a:solidFill>
                  <a:schemeClr val="accent6"/>
                </a:solidFill>
                <a:hlinkClick r:id="rId3" action="ppaction://hlinksldjump"/>
              </a:rPr>
              <a:t>计算机中的数、编码和运算</a:t>
            </a:r>
            <a:r>
              <a:rPr lang="zh-CN" altLang="en-US" sz="2400" b="1" dirty="0">
                <a:solidFill>
                  <a:schemeClr val="accent6"/>
                </a:solidFill>
              </a:rPr>
              <a:t>	</a:t>
            </a:r>
            <a:endParaRPr lang="en-US" altLang="zh-CN" sz="2400" b="1" dirty="0">
              <a:solidFill>
                <a:schemeClr val="accent6"/>
              </a:solidFill>
            </a:endParaRPr>
          </a:p>
          <a:p>
            <a:pPr algn="l">
              <a:lnSpc>
                <a:spcPct val="150000"/>
              </a:lnSpc>
            </a:pPr>
            <a:r>
              <a:rPr lang="en-US" altLang="zh-CN" sz="2400" b="1" dirty="0">
                <a:solidFill>
                  <a:schemeClr val="accent6"/>
                </a:solidFill>
                <a:hlinkClick r:id="rId4" action="ppaction://hlinksldjump"/>
              </a:rPr>
              <a:t>2.2  </a:t>
            </a:r>
            <a:r>
              <a:rPr lang="zh-CN" altLang="en-US" sz="2400" b="1" dirty="0">
                <a:solidFill>
                  <a:schemeClr val="accent6"/>
                </a:solidFill>
                <a:hlinkClick r:id="rId4" action="ppaction://hlinksldjump"/>
              </a:rPr>
              <a:t>微型计算机的基本结构	</a:t>
            </a:r>
            <a:endParaRPr lang="en-US" altLang="zh-CN" sz="2400" b="1" dirty="0">
              <a:solidFill>
                <a:schemeClr val="accent6"/>
              </a:solidFill>
            </a:endParaRPr>
          </a:p>
          <a:p>
            <a:pPr algn="l">
              <a:lnSpc>
                <a:spcPct val="150000"/>
              </a:lnSpc>
            </a:pPr>
            <a:r>
              <a:rPr lang="en-US" altLang="zh-CN" sz="2400" b="1" dirty="0">
                <a:solidFill>
                  <a:schemeClr val="accent6"/>
                </a:solidFill>
                <a:hlinkClick r:id="rId5" action="ppaction://hlinksldjump"/>
              </a:rPr>
              <a:t>2.3  </a:t>
            </a:r>
            <a:r>
              <a:rPr lang="zh-CN" altLang="en-US" sz="2400" b="1" dirty="0">
                <a:solidFill>
                  <a:schemeClr val="accent6"/>
                </a:solidFill>
                <a:hlinkClick r:id="rId5" action="ppaction://hlinksldjump"/>
              </a:rPr>
              <a:t>微型计算机的指令执行过程</a:t>
            </a:r>
            <a:r>
              <a:rPr lang="zh-CN" altLang="en-US" sz="2400" b="1" dirty="0">
                <a:solidFill>
                  <a:schemeClr val="accent6"/>
                </a:solidFill>
              </a:rPr>
              <a:t>	</a:t>
            </a:r>
            <a:endParaRPr lang="en-US" altLang="zh-CN" sz="2400" b="1" dirty="0">
              <a:solidFill>
                <a:schemeClr val="accent6"/>
              </a:solidFill>
            </a:endParaRPr>
          </a:p>
          <a:p>
            <a:pPr algn="l">
              <a:lnSpc>
                <a:spcPct val="150000"/>
              </a:lnSpc>
            </a:pPr>
            <a:r>
              <a:rPr lang="en-US" altLang="zh-CN" sz="2400" b="1" dirty="0">
                <a:solidFill>
                  <a:schemeClr val="accent6"/>
                </a:solidFill>
                <a:hlinkClick r:id="rId6" action="ppaction://hlinksldjump"/>
              </a:rPr>
              <a:t>2.4  </a:t>
            </a:r>
            <a:r>
              <a:rPr lang="zh-CN" altLang="en-US" sz="2400" b="1" dirty="0">
                <a:solidFill>
                  <a:schemeClr val="accent6"/>
                </a:solidFill>
                <a:hlinkClick r:id="rId6" action="ppaction://hlinksldjump"/>
              </a:rPr>
              <a:t>微型计算机系统	</a:t>
            </a:r>
            <a:endParaRPr lang="en-US" altLang="zh-CN" sz="2400" b="1" dirty="0">
              <a:solidFill>
                <a:schemeClr val="accent6"/>
              </a:solidFill>
            </a:endParaRPr>
          </a:p>
          <a:p>
            <a:pPr algn="l">
              <a:lnSpc>
                <a:spcPct val="150000"/>
              </a:lnSpc>
            </a:pPr>
            <a:r>
              <a:rPr lang="en-US" altLang="zh-CN" sz="2400" b="1" dirty="0">
                <a:solidFill>
                  <a:schemeClr val="accent6"/>
                </a:solidFill>
                <a:hlinkClick r:id="rId7" action="ppaction://hlinksldjump"/>
              </a:rPr>
              <a:t>2.5  </a:t>
            </a:r>
            <a:r>
              <a:rPr lang="zh-CN" altLang="en-US" sz="2400" b="1" dirty="0">
                <a:solidFill>
                  <a:schemeClr val="accent6"/>
                </a:solidFill>
                <a:hlinkClick r:id="rId7" action="ppaction://hlinksldjump"/>
              </a:rPr>
              <a:t>单片微型计算机概述</a:t>
            </a:r>
            <a:r>
              <a:rPr lang="zh-CN" altLang="en-US" sz="2400" b="1" dirty="0">
                <a:solidFill>
                  <a:schemeClr val="accent6"/>
                </a:solidFill>
              </a:rPr>
              <a:t>	</a:t>
            </a:r>
            <a:endParaRPr lang="en-US" altLang="zh-CN" sz="2400" b="1" dirty="0">
              <a:solidFill>
                <a:schemeClr val="accent6"/>
              </a:solidFill>
            </a:endParaRPr>
          </a:p>
        </p:txBody>
      </p:sp>
      <p:sp>
        <p:nvSpPr>
          <p:cNvPr id="4" name="矩形 3"/>
          <p:cNvSpPr/>
          <p:nvPr/>
        </p:nvSpPr>
        <p:spPr>
          <a:xfrm>
            <a:off x="3072935" y="845235"/>
            <a:ext cx="2440092" cy="637675"/>
          </a:xfrm>
          <a:prstGeom prst="rect">
            <a:avLst/>
          </a:prstGeom>
        </p:spPr>
        <p:txBody>
          <a:bodyPr wrap="none">
            <a:spAutoFit/>
          </a:bodyPr>
          <a:lstStyle/>
          <a:p>
            <a:pPr lvl="0" indent="266700" algn="l">
              <a:lnSpc>
                <a:spcPct val="150000"/>
              </a:lnSpc>
              <a:tabLst>
                <a:tab pos="6115050" algn="r"/>
                <a:tab pos="6134100" algn="r"/>
              </a:tabLst>
            </a:pPr>
            <a:r>
              <a:rPr lang="zh-CN" altLang="en-US" sz="2800" b="1" dirty="0">
                <a:solidFill>
                  <a:srgbClr val="FF0000"/>
                </a:solidFill>
                <a:latin typeface="黑体" pitchFamily="2" charset="-122"/>
                <a:ea typeface="黑体" pitchFamily="2" charset="-122"/>
              </a:rPr>
              <a:t>第</a:t>
            </a:r>
            <a:r>
              <a:rPr lang="en-US" altLang="zh-CN" sz="2800" b="1" dirty="0">
                <a:solidFill>
                  <a:srgbClr val="FF0000"/>
                </a:solidFill>
                <a:latin typeface="黑体" pitchFamily="2" charset="-122"/>
                <a:ea typeface="黑体" pitchFamily="2" charset="-122"/>
              </a:rPr>
              <a:t>2</a:t>
            </a:r>
            <a:r>
              <a:rPr lang="zh-CN" altLang="en-US" sz="2800" b="1" dirty="0">
                <a:solidFill>
                  <a:srgbClr val="FF0000"/>
                </a:solidFill>
                <a:latin typeface="黑体" pitchFamily="2" charset="-122"/>
                <a:ea typeface="黑体" pitchFamily="2" charset="-122"/>
              </a:rPr>
              <a:t>章  目录</a:t>
            </a:r>
          </a:p>
        </p:txBody>
      </p:sp>
    </p:spTree>
    <p:extLst>
      <p:ext uri="{BB962C8B-B14F-4D97-AF65-F5344CB8AC3E}">
        <p14:creationId xmlns:p14="http://schemas.microsoft.com/office/powerpoint/2010/main" val="405556229"/>
      </p:ext>
    </p:extLst>
  </p:cSld>
  <p:clrMapOvr>
    <a:masterClrMapping/>
  </p:clrMapOvr>
  <p:transition>
    <p:random/>
    <p:sndAc>
      <p:stSnd>
        <p:snd r:embed="rId2" name="camera.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a:t>
            </a:fld>
            <a:endParaRPr lang="en-US" altLang="zh-CN" dirty="0"/>
          </a:p>
        </p:txBody>
      </p:sp>
      <p:sp>
        <p:nvSpPr>
          <p:cNvPr id="4" name="矩形 3"/>
          <p:cNvSpPr/>
          <p:nvPr/>
        </p:nvSpPr>
        <p:spPr>
          <a:xfrm>
            <a:off x="584200" y="667435"/>
            <a:ext cx="6197600" cy="637675"/>
          </a:xfrm>
          <a:prstGeom prst="rect">
            <a:avLst/>
          </a:prstGeom>
        </p:spPr>
        <p:txBody>
          <a:bodyPr wrap="square">
            <a:spAutoFit/>
          </a:bodyPr>
          <a:lstStyle/>
          <a:p>
            <a:pPr algn="l">
              <a:lnSpc>
                <a:spcPct val="150000"/>
              </a:lnSpc>
            </a:pPr>
            <a:r>
              <a:rPr lang="en-US" altLang="zh-CN" sz="2800" b="1" dirty="0">
                <a:solidFill>
                  <a:srgbClr val="FF0000"/>
                </a:solidFill>
                <a:latin typeface="黑体" pitchFamily="2" charset="-122"/>
                <a:ea typeface="黑体" pitchFamily="2" charset="-122"/>
              </a:rPr>
              <a:t>2.1  </a:t>
            </a:r>
            <a:r>
              <a:rPr lang="zh-CN" altLang="en-US" sz="2800" b="1" dirty="0">
                <a:solidFill>
                  <a:srgbClr val="FF0000"/>
                </a:solidFill>
                <a:latin typeface="黑体" pitchFamily="2" charset="-122"/>
                <a:ea typeface="黑体" pitchFamily="2" charset="-122"/>
              </a:rPr>
              <a:t>计算机中的数、编码和</a:t>
            </a:r>
            <a:r>
              <a:rPr lang="zh-CN" altLang="en-US" sz="2800" b="1" dirty="0" smtClean="0">
                <a:solidFill>
                  <a:srgbClr val="FF0000"/>
                </a:solidFill>
                <a:latin typeface="黑体" pitchFamily="2" charset="-122"/>
                <a:ea typeface="黑体" pitchFamily="2" charset="-122"/>
              </a:rPr>
              <a:t>运算</a:t>
            </a:r>
            <a:endParaRPr lang="zh-CN" altLang="en-US" sz="2800" b="1" dirty="0">
              <a:solidFill>
                <a:srgbClr val="FF0000"/>
              </a:solidFill>
              <a:latin typeface="黑体" pitchFamily="2" charset="-122"/>
              <a:ea typeface="黑体" pitchFamily="2" charset="-122"/>
            </a:endParaRP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2488" y="1960097"/>
            <a:ext cx="5970604" cy="4352247"/>
          </a:xfrm>
          <a:prstGeom prst="rect">
            <a:avLst/>
          </a:prstGeom>
        </p:spPr>
      </p:pic>
      <p:sp>
        <p:nvSpPr>
          <p:cNvPr id="6" name="矩形 5"/>
          <p:cNvSpPr/>
          <p:nvPr/>
        </p:nvSpPr>
        <p:spPr>
          <a:xfrm>
            <a:off x="584200" y="1341650"/>
            <a:ext cx="7483642" cy="646331"/>
          </a:xfrm>
          <a:prstGeom prst="rect">
            <a:avLst/>
          </a:prstGeom>
        </p:spPr>
        <p:txBody>
          <a:bodyPr wrap="square">
            <a:spAutoFit/>
          </a:bodyPr>
          <a:lstStyle/>
          <a:p>
            <a:pPr lvl="0" algn="l">
              <a:lnSpc>
                <a:spcPct val="150000"/>
              </a:lnSpc>
            </a:pPr>
            <a:r>
              <a:rPr lang="en-US" altLang="zh-CN" sz="2400" b="1" dirty="0">
                <a:solidFill>
                  <a:srgbClr val="9900CC"/>
                </a:solidFill>
                <a:latin typeface="宋体"/>
                <a:ea typeface="宋体"/>
              </a:rPr>
              <a:t>2.1.1  </a:t>
            </a:r>
            <a:r>
              <a:rPr lang="zh-CN" altLang="en-US" sz="2400" b="1" dirty="0">
                <a:solidFill>
                  <a:srgbClr val="9900CC"/>
                </a:solidFill>
                <a:latin typeface="宋体"/>
                <a:ea typeface="宋体"/>
              </a:rPr>
              <a:t>计算机中常用的数制及相互转换</a:t>
            </a:r>
          </a:p>
        </p:txBody>
      </p:sp>
    </p:spTree>
    <p:extLst>
      <p:ext uri="{BB962C8B-B14F-4D97-AF65-F5344CB8AC3E}">
        <p14:creationId xmlns:p14="http://schemas.microsoft.com/office/powerpoint/2010/main" val="1601092577"/>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a:t>
            </a:fld>
            <a:endParaRPr lang="en-US" altLang="zh-CN" dirty="0"/>
          </a:p>
        </p:txBody>
      </p:sp>
      <p:sp>
        <p:nvSpPr>
          <p:cNvPr id="4" name="矩形 3"/>
          <p:cNvSpPr/>
          <p:nvPr/>
        </p:nvSpPr>
        <p:spPr>
          <a:xfrm>
            <a:off x="580627" y="703758"/>
            <a:ext cx="4676280" cy="461665"/>
          </a:xfrm>
          <a:prstGeom prst="rect">
            <a:avLst/>
          </a:prstGeom>
        </p:spPr>
        <p:txBody>
          <a:bodyPr wrap="none">
            <a:spAutoFit/>
          </a:bodyPr>
          <a:lstStyle/>
          <a:p>
            <a:r>
              <a:rPr lang="en-US" altLang="zh-CN" sz="2400" b="1" dirty="0">
                <a:solidFill>
                  <a:srgbClr val="9900CC"/>
                </a:solidFill>
                <a:latin typeface="+mj-ea"/>
                <a:ea typeface="+mj-ea"/>
              </a:rPr>
              <a:t>2.1.2  </a:t>
            </a:r>
            <a:r>
              <a:rPr lang="zh-CN" altLang="en-US" sz="2400" b="1" dirty="0">
                <a:solidFill>
                  <a:srgbClr val="9900CC"/>
                </a:solidFill>
                <a:latin typeface="+mj-ea"/>
                <a:ea typeface="+mj-ea"/>
              </a:rPr>
              <a:t>微型计算机中常用的编码</a:t>
            </a:r>
          </a:p>
        </p:txBody>
      </p:sp>
      <p:sp>
        <p:nvSpPr>
          <p:cNvPr id="5" name="矩形 4"/>
          <p:cNvSpPr/>
          <p:nvPr/>
        </p:nvSpPr>
        <p:spPr>
          <a:xfrm>
            <a:off x="580627" y="1369536"/>
            <a:ext cx="5137946" cy="461665"/>
          </a:xfrm>
          <a:prstGeom prst="rect">
            <a:avLst/>
          </a:prstGeom>
        </p:spPr>
        <p:txBody>
          <a:bodyPr wrap="none">
            <a:spAutoFit/>
          </a:bodyPr>
          <a:lstStyle/>
          <a:p>
            <a:r>
              <a:rPr lang="en-US" altLang="zh-CN" sz="2400" b="1" dirty="0">
                <a:solidFill>
                  <a:srgbClr val="0000FF"/>
                </a:solidFill>
                <a:latin typeface="+mj-ea"/>
                <a:ea typeface="+mj-ea"/>
              </a:rPr>
              <a:t>1</a:t>
            </a:r>
            <a:r>
              <a:rPr lang="zh-CN" altLang="en-US" sz="2400" b="1" dirty="0">
                <a:solidFill>
                  <a:srgbClr val="0000FF"/>
                </a:solidFill>
                <a:latin typeface="+mj-ea"/>
                <a:ea typeface="+mj-ea"/>
              </a:rPr>
              <a:t>．</a:t>
            </a:r>
            <a:r>
              <a:rPr lang="en-US" altLang="zh-CN" sz="2400" b="1" dirty="0">
                <a:solidFill>
                  <a:srgbClr val="0000FF"/>
                </a:solidFill>
                <a:latin typeface="+mj-ea"/>
                <a:ea typeface="+mj-ea"/>
              </a:rPr>
              <a:t>BCD</a:t>
            </a:r>
            <a:r>
              <a:rPr lang="zh-CN" altLang="en-US" sz="2400" b="1" dirty="0">
                <a:solidFill>
                  <a:srgbClr val="0000FF"/>
                </a:solidFill>
                <a:latin typeface="+mj-ea"/>
                <a:ea typeface="+mj-ea"/>
              </a:rPr>
              <a:t>码（十进制数的二进制编码）</a:t>
            </a:r>
          </a:p>
        </p:txBody>
      </p:sp>
      <p:pic>
        <p:nvPicPr>
          <p:cNvPr id="26931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50039" y="1881187"/>
            <a:ext cx="12717832" cy="452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5369101"/>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69314"/>
                                        </p:tgtEl>
                                        <p:attrNameLst>
                                          <p:attrName>style.visibility</p:attrName>
                                        </p:attrNameLst>
                                      </p:cBhvr>
                                      <p:to>
                                        <p:strVal val="visible"/>
                                      </p:to>
                                    </p:set>
                                    <p:anim calcmode="lin" valueType="num">
                                      <p:cBhvr additive="base">
                                        <p:cTn id="11" dur="500" fill="hold"/>
                                        <p:tgtEl>
                                          <p:spTgt spid="269314"/>
                                        </p:tgtEl>
                                        <p:attrNameLst>
                                          <p:attrName>ppt_x</p:attrName>
                                        </p:attrNameLst>
                                      </p:cBhvr>
                                      <p:tavLst>
                                        <p:tav tm="0">
                                          <p:val>
                                            <p:strVal val="#ppt_x"/>
                                          </p:val>
                                        </p:tav>
                                        <p:tav tm="100000">
                                          <p:val>
                                            <p:strVal val="#ppt_x"/>
                                          </p:val>
                                        </p:tav>
                                      </p:tavLst>
                                    </p:anim>
                                    <p:anim calcmode="lin" valueType="num">
                                      <p:cBhvr additive="base">
                                        <p:cTn id="12" dur="500" fill="hold"/>
                                        <p:tgtEl>
                                          <p:spTgt spid="2693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a:t>
            </a:fld>
            <a:endParaRPr lang="en-US" altLang="zh-CN" dirty="0"/>
          </a:p>
        </p:txBody>
      </p:sp>
      <p:sp>
        <p:nvSpPr>
          <p:cNvPr id="4" name="矩形 3"/>
          <p:cNvSpPr/>
          <p:nvPr/>
        </p:nvSpPr>
        <p:spPr>
          <a:xfrm>
            <a:off x="541514" y="708104"/>
            <a:ext cx="1736373" cy="461665"/>
          </a:xfrm>
          <a:prstGeom prst="rect">
            <a:avLst/>
          </a:prstGeom>
        </p:spPr>
        <p:txBody>
          <a:bodyPr wrap="none">
            <a:spAutoFit/>
          </a:bodyPr>
          <a:lstStyle/>
          <a:p>
            <a:r>
              <a:rPr lang="en-US" altLang="zh-CN" sz="2400" b="1" dirty="0">
                <a:solidFill>
                  <a:srgbClr val="0000FF"/>
                </a:solidFill>
                <a:latin typeface="+mj-ea"/>
                <a:ea typeface="+mj-ea"/>
              </a:rPr>
              <a:t>2</a:t>
            </a:r>
            <a:r>
              <a:rPr lang="zh-CN" altLang="en-US" sz="2400" b="1" dirty="0">
                <a:solidFill>
                  <a:srgbClr val="0000FF"/>
                </a:solidFill>
                <a:latin typeface="+mj-ea"/>
                <a:ea typeface="+mj-ea"/>
              </a:rPr>
              <a:t>．</a:t>
            </a:r>
            <a:r>
              <a:rPr lang="en-US" altLang="zh-CN" sz="2400" b="1" dirty="0">
                <a:solidFill>
                  <a:srgbClr val="0000FF"/>
                </a:solidFill>
                <a:latin typeface="+mj-ea"/>
                <a:ea typeface="+mj-ea"/>
              </a:rPr>
              <a:t>ASCII</a:t>
            </a:r>
            <a:r>
              <a:rPr lang="zh-CN" altLang="en-US" sz="2400" b="1" dirty="0">
                <a:solidFill>
                  <a:srgbClr val="0000FF"/>
                </a:solidFill>
                <a:latin typeface="+mj-ea"/>
                <a:ea typeface="+mj-ea"/>
              </a:rPr>
              <a:t>码</a:t>
            </a:r>
          </a:p>
        </p:txBody>
      </p:sp>
      <p:pic>
        <p:nvPicPr>
          <p:cNvPr id="27033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938936"/>
            <a:ext cx="9144001" cy="5613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573329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0339"/>
                                        </p:tgtEl>
                                        <p:attrNameLst>
                                          <p:attrName>style.visibility</p:attrName>
                                        </p:attrNameLst>
                                      </p:cBhvr>
                                      <p:to>
                                        <p:strVal val="visible"/>
                                      </p:to>
                                    </p:set>
                                    <p:anim calcmode="lin" valueType="num">
                                      <p:cBhvr additive="base">
                                        <p:cTn id="7" dur="500" fill="hold"/>
                                        <p:tgtEl>
                                          <p:spTgt spid="270339"/>
                                        </p:tgtEl>
                                        <p:attrNameLst>
                                          <p:attrName>ppt_x</p:attrName>
                                        </p:attrNameLst>
                                      </p:cBhvr>
                                      <p:tavLst>
                                        <p:tav tm="0">
                                          <p:val>
                                            <p:strVal val="#ppt_x"/>
                                          </p:val>
                                        </p:tav>
                                        <p:tav tm="100000">
                                          <p:val>
                                            <p:strVal val="#ppt_x"/>
                                          </p:val>
                                        </p:tav>
                                      </p:tavLst>
                                    </p:anim>
                                    <p:anim calcmode="lin" valueType="num">
                                      <p:cBhvr additive="base">
                                        <p:cTn id="8" dur="500" fill="hold"/>
                                        <p:tgtEl>
                                          <p:spTgt spid="2703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a:t>
            </a:fld>
            <a:endParaRPr lang="en-US" altLang="zh-CN" dirty="0"/>
          </a:p>
        </p:txBody>
      </p:sp>
      <p:sp>
        <p:nvSpPr>
          <p:cNvPr id="4" name="矩形 3"/>
          <p:cNvSpPr/>
          <p:nvPr/>
        </p:nvSpPr>
        <p:spPr>
          <a:xfrm>
            <a:off x="-10026" y="656491"/>
            <a:ext cx="5091458" cy="523220"/>
          </a:xfrm>
          <a:prstGeom prst="rect">
            <a:avLst/>
          </a:prstGeom>
        </p:spPr>
        <p:txBody>
          <a:bodyPr wrap="none">
            <a:spAutoFit/>
          </a:bodyPr>
          <a:lstStyle/>
          <a:p>
            <a:r>
              <a:rPr lang="en-US" altLang="zh-CN" sz="2800" b="1" dirty="0" smtClean="0">
                <a:solidFill>
                  <a:srgbClr val="FF0000"/>
                </a:solidFill>
                <a:latin typeface="+mj-ea"/>
                <a:ea typeface="+mj-ea"/>
              </a:rPr>
              <a:t>    </a:t>
            </a:r>
            <a:r>
              <a:rPr lang="en-US" altLang="zh-CN" sz="2400" b="1" dirty="0" smtClean="0">
                <a:solidFill>
                  <a:srgbClr val="9900CC"/>
                </a:solidFill>
                <a:latin typeface="+mj-ea"/>
                <a:ea typeface="+mj-ea"/>
              </a:rPr>
              <a:t>2.1.3  </a:t>
            </a:r>
            <a:r>
              <a:rPr lang="zh-CN" altLang="en-US" sz="2400" b="1" dirty="0">
                <a:solidFill>
                  <a:srgbClr val="9900CC"/>
                </a:solidFill>
                <a:latin typeface="+mj-ea"/>
                <a:ea typeface="+mj-ea"/>
              </a:rPr>
              <a:t>微型计算机的运算基础</a:t>
            </a:r>
          </a:p>
        </p:txBody>
      </p:sp>
      <p:sp>
        <p:nvSpPr>
          <p:cNvPr id="5" name="矩形 4"/>
          <p:cNvSpPr/>
          <p:nvPr/>
        </p:nvSpPr>
        <p:spPr>
          <a:xfrm>
            <a:off x="0" y="1179711"/>
            <a:ext cx="9144000" cy="5632311"/>
          </a:xfrm>
          <a:prstGeom prst="rect">
            <a:avLst/>
          </a:prstGeom>
        </p:spPr>
        <p:txBody>
          <a:bodyPr wrap="square">
            <a:spAutoFit/>
          </a:bodyPr>
          <a:lstStyle/>
          <a:p>
            <a:pPr algn="l">
              <a:lnSpc>
                <a:spcPct val="150000"/>
              </a:lnSpc>
            </a:pPr>
            <a:r>
              <a:rPr lang="en-US" altLang="zh-CN" sz="2400" b="1" dirty="0" smtClean="0">
                <a:solidFill>
                  <a:srgbClr val="FF0000"/>
                </a:solidFill>
                <a:latin typeface="+mj-ea"/>
                <a:ea typeface="+mj-ea"/>
              </a:rPr>
              <a:t>      </a:t>
            </a:r>
            <a:endParaRPr lang="zh-CN" altLang="en-US" sz="2400" b="1" dirty="0">
              <a:solidFill>
                <a:srgbClr val="0000FF"/>
              </a:solidFill>
              <a:latin typeface="+mj-ea"/>
              <a:ea typeface="+mj-ea"/>
            </a:endParaRPr>
          </a:p>
          <a:p>
            <a:pPr algn="l">
              <a:lnSpc>
                <a:spcPct val="150000"/>
              </a:lnSpc>
            </a:pPr>
            <a:endParaRPr lang="en-US" altLang="zh-CN" sz="2400" b="1" dirty="0" smtClean="0">
              <a:solidFill>
                <a:srgbClr val="0000FF"/>
              </a:solidFill>
              <a:latin typeface="+mj-ea"/>
              <a:ea typeface="+mj-ea"/>
            </a:endParaRPr>
          </a:p>
          <a:p>
            <a:pPr algn="l">
              <a:lnSpc>
                <a:spcPct val="150000"/>
              </a:lnSpc>
            </a:pPr>
            <a:endParaRPr lang="en-US" altLang="zh-CN" sz="2400" dirty="0" smtClean="0">
              <a:latin typeface="+mj-ea"/>
              <a:ea typeface="+mj-ea"/>
            </a:endParaRPr>
          </a:p>
          <a:p>
            <a:pPr algn="l">
              <a:lnSpc>
                <a:spcPct val="150000"/>
              </a:lnSpc>
            </a:pPr>
            <a:endParaRPr lang="en-US" altLang="zh-CN" sz="2400" dirty="0" smtClean="0">
              <a:latin typeface="+mj-ea"/>
              <a:ea typeface="+mj-ea"/>
            </a:endParaRPr>
          </a:p>
          <a:p>
            <a:pPr algn="l">
              <a:lnSpc>
                <a:spcPct val="150000"/>
              </a:lnSpc>
            </a:pPr>
            <a:endParaRPr lang="en-US" altLang="zh-CN" sz="2400" dirty="0" smtClean="0">
              <a:latin typeface="+mj-ea"/>
              <a:ea typeface="+mj-ea"/>
            </a:endParaRPr>
          </a:p>
          <a:p>
            <a:pPr algn="l">
              <a:lnSpc>
                <a:spcPct val="150000"/>
              </a:lnSpc>
            </a:pPr>
            <a:endParaRPr lang="en-US" altLang="zh-CN" sz="2400" dirty="0" smtClean="0">
              <a:latin typeface="+mj-ea"/>
              <a:ea typeface="+mj-ea"/>
            </a:endParaRPr>
          </a:p>
          <a:p>
            <a:pPr algn="l">
              <a:lnSpc>
                <a:spcPct val="150000"/>
              </a:lnSpc>
            </a:pPr>
            <a:r>
              <a:rPr lang="zh-CN" altLang="en-US" sz="2400" dirty="0" smtClean="0">
                <a:latin typeface="+mj-ea"/>
                <a:ea typeface="+mj-ea"/>
              </a:rPr>
              <a:t>     用来</a:t>
            </a:r>
            <a:r>
              <a:rPr lang="zh-CN" altLang="en-US" sz="2400" dirty="0">
                <a:latin typeface="+mj-ea"/>
                <a:ea typeface="+mj-ea"/>
              </a:rPr>
              <a:t>表示数的符号的数位被称为“符号位”（通常为最高数位），这样就使数的符号也“数码化”了，即从表达形式上看符号位与数值位毫无区别</a:t>
            </a:r>
            <a:r>
              <a:rPr lang="zh-CN" altLang="en-US" sz="2400" dirty="0" smtClean="0">
                <a:latin typeface="+mj-ea"/>
                <a:ea typeface="+mj-ea"/>
              </a:rPr>
              <a:t>。</a:t>
            </a:r>
            <a:endParaRPr lang="en-US" altLang="zh-CN" sz="2400" dirty="0" smtClean="0">
              <a:latin typeface="+mj-ea"/>
              <a:ea typeface="+mj-ea"/>
            </a:endParaRPr>
          </a:p>
          <a:p>
            <a:pPr algn="l">
              <a:lnSpc>
                <a:spcPct val="150000"/>
              </a:lnSpc>
            </a:pPr>
            <a:r>
              <a:rPr lang="zh-CN" altLang="en-US" sz="2400" dirty="0" smtClean="0">
                <a:latin typeface="+mj-ea"/>
                <a:ea typeface="+mj-ea"/>
              </a:rPr>
              <a:t>        </a:t>
            </a:r>
            <a:endParaRPr lang="zh-CN" altLang="en-US" dirty="0"/>
          </a:p>
        </p:txBody>
      </p:sp>
      <p:sp>
        <p:nvSpPr>
          <p:cNvPr id="6" name="矩形 5"/>
          <p:cNvSpPr/>
          <p:nvPr/>
        </p:nvSpPr>
        <p:spPr>
          <a:xfrm>
            <a:off x="684658" y="1304569"/>
            <a:ext cx="3124573" cy="461665"/>
          </a:xfrm>
          <a:prstGeom prst="rect">
            <a:avLst/>
          </a:prstGeom>
        </p:spPr>
        <p:txBody>
          <a:bodyPr wrap="none">
            <a:spAutoFit/>
          </a:bodyPr>
          <a:lstStyle/>
          <a:p>
            <a:r>
              <a:rPr lang="en-US" altLang="zh-CN" sz="2400" b="1" dirty="0">
                <a:solidFill>
                  <a:srgbClr val="0000FF"/>
                </a:solidFill>
                <a:latin typeface="宋体"/>
                <a:ea typeface="宋体"/>
              </a:rPr>
              <a:t>1</a:t>
            </a:r>
            <a:r>
              <a:rPr lang="zh-CN" altLang="en-US" sz="2400" b="1" dirty="0">
                <a:solidFill>
                  <a:srgbClr val="0000FF"/>
                </a:solidFill>
                <a:latin typeface="宋体"/>
                <a:ea typeface="宋体"/>
              </a:rPr>
              <a:t>．带符号数的表示法</a:t>
            </a:r>
            <a:endParaRPr lang="zh-CN" altLang="en-US" dirty="0"/>
          </a:p>
        </p:txBody>
      </p:sp>
      <p:sp>
        <p:nvSpPr>
          <p:cNvPr id="7" name="矩形 6"/>
          <p:cNvSpPr/>
          <p:nvPr/>
        </p:nvSpPr>
        <p:spPr>
          <a:xfrm>
            <a:off x="745958" y="1766234"/>
            <a:ext cx="8398042" cy="646331"/>
          </a:xfrm>
          <a:prstGeom prst="rect">
            <a:avLst/>
          </a:prstGeom>
        </p:spPr>
        <p:txBody>
          <a:bodyPr wrap="square">
            <a:spAutoFit/>
          </a:bodyPr>
          <a:lstStyle/>
          <a:p>
            <a:pPr lvl="0" algn="l">
              <a:lnSpc>
                <a:spcPct val="150000"/>
              </a:lnSpc>
            </a:pPr>
            <a:r>
              <a:rPr lang="zh-CN" altLang="en-US" sz="2400" dirty="0">
                <a:solidFill>
                  <a:srgbClr val="000000"/>
                </a:solidFill>
                <a:latin typeface="宋体"/>
                <a:ea typeface="宋体"/>
              </a:rPr>
              <a:t>计算机中处理的数值数据可分为无符号数和有符号数两类。</a:t>
            </a:r>
          </a:p>
        </p:txBody>
      </p:sp>
      <p:sp>
        <p:nvSpPr>
          <p:cNvPr id="8" name="矩形 7"/>
          <p:cNvSpPr/>
          <p:nvPr/>
        </p:nvSpPr>
        <p:spPr>
          <a:xfrm>
            <a:off x="563078" y="2326188"/>
            <a:ext cx="4008922" cy="646331"/>
          </a:xfrm>
          <a:prstGeom prst="rect">
            <a:avLst/>
          </a:prstGeom>
        </p:spPr>
        <p:txBody>
          <a:bodyPr wrap="square">
            <a:spAutoFit/>
          </a:bodyPr>
          <a:lstStyle/>
          <a:p>
            <a:pPr lvl="0" algn="l">
              <a:lnSpc>
                <a:spcPct val="150000"/>
              </a:lnSpc>
            </a:pPr>
            <a:r>
              <a:rPr lang="zh-CN" altLang="en-US" sz="2400" b="1" dirty="0">
                <a:solidFill>
                  <a:srgbClr val="0000FF"/>
                </a:solidFill>
                <a:latin typeface="宋体"/>
                <a:ea typeface="宋体"/>
              </a:rPr>
              <a:t>（</a:t>
            </a:r>
            <a:r>
              <a:rPr lang="en-US" altLang="zh-CN" sz="2400" b="1" dirty="0">
                <a:solidFill>
                  <a:srgbClr val="0000FF"/>
                </a:solidFill>
                <a:latin typeface="宋体"/>
                <a:ea typeface="宋体"/>
              </a:rPr>
              <a:t>1</a:t>
            </a:r>
            <a:r>
              <a:rPr lang="zh-CN" altLang="en-US" sz="2400" b="1" dirty="0">
                <a:solidFill>
                  <a:srgbClr val="0000FF"/>
                </a:solidFill>
                <a:latin typeface="宋体"/>
                <a:ea typeface="宋体"/>
              </a:rPr>
              <a:t>）机器数与</a:t>
            </a:r>
            <a:r>
              <a:rPr lang="zh-CN" altLang="en-US" sz="2400" b="1" dirty="0" smtClean="0">
                <a:solidFill>
                  <a:srgbClr val="0000FF"/>
                </a:solidFill>
                <a:latin typeface="宋体"/>
                <a:ea typeface="宋体"/>
              </a:rPr>
              <a:t>真值的</a:t>
            </a:r>
            <a:r>
              <a:rPr lang="zh-CN" altLang="en-US" sz="2400" b="1" dirty="0">
                <a:solidFill>
                  <a:srgbClr val="0000FF"/>
                </a:solidFill>
                <a:latin typeface="宋体"/>
                <a:ea typeface="宋体"/>
              </a:rPr>
              <a:t>概念</a:t>
            </a:r>
          </a:p>
        </p:txBody>
      </p:sp>
      <p:sp>
        <p:nvSpPr>
          <p:cNvPr id="9" name="矩形 8"/>
          <p:cNvSpPr/>
          <p:nvPr/>
        </p:nvSpPr>
        <p:spPr>
          <a:xfrm>
            <a:off x="684658" y="2827845"/>
            <a:ext cx="7243011" cy="646331"/>
          </a:xfrm>
          <a:prstGeom prst="rect">
            <a:avLst/>
          </a:prstGeom>
        </p:spPr>
        <p:txBody>
          <a:bodyPr wrap="square">
            <a:spAutoFit/>
          </a:bodyPr>
          <a:lstStyle/>
          <a:p>
            <a:pPr lvl="0" algn="l">
              <a:lnSpc>
                <a:spcPct val="150000"/>
              </a:lnSpc>
            </a:pPr>
            <a:r>
              <a:rPr lang="zh-CN" altLang="en-US" sz="2400" dirty="0">
                <a:solidFill>
                  <a:srgbClr val="000000"/>
                </a:solidFill>
                <a:latin typeface="宋体"/>
                <a:ea typeface="宋体"/>
              </a:rPr>
              <a:t>数学中的正负用符号“</a:t>
            </a:r>
            <a:r>
              <a:rPr lang="en-US" altLang="zh-CN" sz="2400" dirty="0">
                <a:solidFill>
                  <a:srgbClr val="000000"/>
                </a:solidFill>
                <a:latin typeface="宋体"/>
                <a:ea typeface="宋体"/>
              </a:rPr>
              <a:t>+”</a:t>
            </a:r>
            <a:r>
              <a:rPr lang="zh-CN" altLang="en-US" sz="2400" dirty="0">
                <a:solidFill>
                  <a:srgbClr val="000000"/>
                </a:solidFill>
                <a:latin typeface="宋体"/>
                <a:ea typeface="宋体"/>
              </a:rPr>
              <a:t>和“</a:t>
            </a:r>
            <a:r>
              <a:rPr lang="en-US" altLang="zh-CN" sz="2400" dirty="0">
                <a:solidFill>
                  <a:srgbClr val="000000"/>
                </a:solidFill>
                <a:latin typeface="宋体"/>
                <a:ea typeface="宋体"/>
              </a:rPr>
              <a:t>-</a:t>
            </a:r>
            <a:r>
              <a:rPr lang="zh-CN" altLang="en-US" sz="2400" dirty="0">
                <a:solidFill>
                  <a:srgbClr val="000000"/>
                </a:solidFill>
                <a:latin typeface="宋体"/>
                <a:ea typeface="宋体"/>
              </a:rPr>
              <a:t> ”表示。</a:t>
            </a:r>
            <a:endParaRPr lang="en-US" altLang="zh-CN" sz="2400" dirty="0">
              <a:solidFill>
                <a:srgbClr val="000000"/>
              </a:solidFill>
              <a:latin typeface="宋体"/>
              <a:ea typeface="宋体"/>
            </a:endParaRPr>
          </a:p>
        </p:txBody>
      </p:sp>
      <p:sp>
        <p:nvSpPr>
          <p:cNvPr id="10" name="矩形 9"/>
          <p:cNvSpPr/>
          <p:nvPr/>
        </p:nvSpPr>
        <p:spPr>
          <a:xfrm>
            <a:off x="684658" y="3395701"/>
            <a:ext cx="8898556" cy="1200329"/>
          </a:xfrm>
          <a:prstGeom prst="rect">
            <a:avLst/>
          </a:prstGeom>
        </p:spPr>
        <p:txBody>
          <a:bodyPr wrap="square">
            <a:spAutoFit/>
          </a:bodyPr>
          <a:lstStyle/>
          <a:p>
            <a:pPr lvl="0" algn="l">
              <a:lnSpc>
                <a:spcPct val="150000"/>
              </a:lnSpc>
            </a:pPr>
            <a:r>
              <a:rPr lang="zh-CN" altLang="en-US" sz="2400" dirty="0">
                <a:solidFill>
                  <a:srgbClr val="000000"/>
                </a:solidFill>
                <a:latin typeface="宋体"/>
                <a:ea typeface="宋体"/>
              </a:rPr>
              <a:t>在计算机中，正数的符号用“</a:t>
            </a:r>
            <a:r>
              <a:rPr lang="en-US" altLang="zh-CN" sz="2400" dirty="0">
                <a:solidFill>
                  <a:srgbClr val="000000"/>
                </a:solidFill>
                <a:latin typeface="宋体"/>
                <a:ea typeface="宋体"/>
              </a:rPr>
              <a:t>0”</a:t>
            </a:r>
            <a:r>
              <a:rPr lang="zh-CN" altLang="en-US" sz="2400" dirty="0">
                <a:solidFill>
                  <a:srgbClr val="000000"/>
                </a:solidFill>
                <a:latin typeface="宋体"/>
                <a:ea typeface="宋体"/>
              </a:rPr>
              <a:t>表示</a:t>
            </a:r>
            <a:r>
              <a:rPr lang="zh-CN" altLang="en-US" sz="2400" dirty="0" smtClean="0">
                <a:solidFill>
                  <a:srgbClr val="000000"/>
                </a:solidFill>
                <a:latin typeface="宋体"/>
                <a:ea typeface="宋体"/>
              </a:rPr>
              <a:t>，</a:t>
            </a:r>
            <a:endParaRPr lang="en-US" altLang="zh-CN" sz="2400" dirty="0" smtClean="0">
              <a:solidFill>
                <a:srgbClr val="000000"/>
              </a:solidFill>
              <a:latin typeface="宋体"/>
              <a:ea typeface="宋体"/>
            </a:endParaRPr>
          </a:p>
          <a:p>
            <a:pPr lvl="0" algn="l">
              <a:lnSpc>
                <a:spcPct val="150000"/>
              </a:lnSpc>
            </a:pPr>
            <a:r>
              <a:rPr lang="en-US" altLang="zh-CN" sz="2400" dirty="0">
                <a:solidFill>
                  <a:srgbClr val="000000"/>
                </a:solidFill>
                <a:latin typeface="宋体"/>
                <a:ea typeface="宋体"/>
              </a:rPr>
              <a:t> </a:t>
            </a:r>
            <a:r>
              <a:rPr lang="en-US" altLang="zh-CN" sz="2400" dirty="0" smtClean="0">
                <a:solidFill>
                  <a:srgbClr val="000000"/>
                </a:solidFill>
                <a:latin typeface="宋体"/>
                <a:ea typeface="宋体"/>
              </a:rPr>
              <a:t>           </a:t>
            </a:r>
            <a:r>
              <a:rPr lang="zh-CN" altLang="en-US" sz="2400" dirty="0" smtClean="0">
                <a:solidFill>
                  <a:srgbClr val="000000"/>
                </a:solidFill>
                <a:latin typeface="宋体"/>
                <a:ea typeface="宋体"/>
              </a:rPr>
              <a:t>负数</a:t>
            </a:r>
            <a:r>
              <a:rPr lang="zh-CN" altLang="en-US" sz="2400" dirty="0">
                <a:solidFill>
                  <a:srgbClr val="000000"/>
                </a:solidFill>
                <a:latin typeface="宋体"/>
                <a:ea typeface="宋体"/>
              </a:rPr>
              <a:t>的符号用“</a:t>
            </a:r>
            <a:r>
              <a:rPr lang="en-US" altLang="zh-CN" sz="2400" dirty="0">
                <a:solidFill>
                  <a:srgbClr val="000000"/>
                </a:solidFill>
                <a:latin typeface="宋体"/>
                <a:ea typeface="宋体"/>
              </a:rPr>
              <a:t>1”</a:t>
            </a:r>
            <a:r>
              <a:rPr lang="zh-CN" altLang="en-US" sz="2400" dirty="0">
                <a:solidFill>
                  <a:srgbClr val="000000"/>
                </a:solidFill>
                <a:latin typeface="宋体"/>
                <a:ea typeface="宋体"/>
              </a:rPr>
              <a:t>表示。</a:t>
            </a:r>
            <a:endParaRPr lang="en-US" altLang="zh-CN" sz="2400" dirty="0">
              <a:solidFill>
                <a:srgbClr val="000000"/>
              </a:solidFill>
              <a:latin typeface="宋体"/>
              <a:ea typeface="宋体"/>
            </a:endParaRPr>
          </a:p>
        </p:txBody>
      </p:sp>
    </p:spTree>
    <p:extLst>
      <p:ext uri="{BB962C8B-B14F-4D97-AF65-F5344CB8AC3E}">
        <p14:creationId xmlns:p14="http://schemas.microsoft.com/office/powerpoint/2010/main" val="3836736707"/>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arn(inVertical)">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a:t>
            </a:fld>
            <a:endParaRPr lang="en-US" altLang="zh-CN" dirty="0"/>
          </a:p>
        </p:txBody>
      </p:sp>
      <p:sp>
        <p:nvSpPr>
          <p:cNvPr id="4" name="矩形 3"/>
          <p:cNvSpPr/>
          <p:nvPr/>
        </p:nvSpPr>
        <p:spPr>
          <a:xfrm>
            <a:off x="0" y="567541"/>
            <a:ext cx="9144000" cy="1754326"/>
          </a:xfrm>
          <a:prstGeom prst="rect">
            <a:avLst/>
          </a:prstGeom>
        </p:spPr>
        <p:txBody>
          <a:bodyPr wrap="square">
            <a:spAutoFit/>
          </a:bodyPr>
          <a:lstStyle/>
          <a:p>
            <a:pPr lvl="0" algn="l">
              <a:lnSpc>
                <a:spcPct val="150000"/>
              </a:lnSpc>
            </a:pPr>
            <a:r>
              <a:rPr lang="zh-CN" altLang="en-US" sz="2400" dirty="0" smtClean="0">
                <a:solidFill>
                  <a:srgbClr val="000000"/>
                </a:solidFill>
                <a:latin typeface="宋体"/>
                <a:ea typeface="宋体"/>
              </a:rPr>
              <a:t>    </a:t>
            </a:r>
            <a:r>
              <a:rPr lang="zh-CN" altLang="en-US" sz="2400" b="1" dirty="0" smtClean="0">
                <a:solidFill>
                  <a:srgbClr val="CC3300"/>
                </a:solidFill>
                <a:latin typeface="宋体"/>
                <a:ea typeface="宋体"/>
              </a:rPr>
              <a:t>这种</a:t>
            </a:r>
            <a:r>
              <a:rPr lang="zh-CN" altLang="en-US" sz="2400" b="1" dirty="0">
                <a:solidFill>
                  <a:srgbClr val="CC3300"/>
                </a:solidFill>
                <a:latin typeface="宋体"/>
                <a:ea typeface="宋体"/>
              </a:rPr>
              <a:t>符号数码化的数被称为机器数，而把原来的带正负号的数称为相应机器数的真值。</a:t>
            </a:r>
          </a:p>
          <a:p>
            <a:pPr lvl="0" algn="l">
              <a:lnSpc>
                <a:spcPct val="150000"/>
              </a:lnSpc>
            </a:pPr>
            <a:r>
              <a:rPr lang="zh-CN" altLang="en-US" sz="2400" dirty="0">
                <a:solidFill>
                  <a:srgbClr val="000000"/>
                </a:solidFill>
                <a:latin typeface="宋体"/>
                <a:ea typeface="宋体"/>
              </a:rPr>
              <a:t>    </a:t>
            </a:r>
          </a:p>
        </p:txBody>
      </p:sp>
      <p:sp>
        <p:nvSpPr>
          <p:cNvPr id="5" name="矩形 4"/>
          <p:cNvSpPr/>
          <p:nvPr/>
        </p:nvSpPr>
        <p:spPr>
          <a:xfrm>
            <a:off x="-67376" y="1863085"/>
            <a:ext cx="9211376" cy="1754326"/>
          </a:xfrm>
          <a:prstGeom prst="rect">
            <a:avLst/>
          </a:prstGeom>
        </p:spPr>
        <p:txBody>
          <a:bodyPr wrap="square">
            <a:spAutoFit/>
          </a:bodyPr>
          <a:lstStyle/>
          <a:p>
            <a:pPr lvl="0" algn="l">
              <a:lnSpc>
                <a:spcPct val="150000"/>
              </a:lnSpc>
            </a:pPr>
            <a:r>
              <a:rPr lang="zh-CN" altLang="en-US" sz="2400" dirty="0" smtClean="0">
                <a:solidFill>
                  <a:srgbClr val="000000"/>
                </a:solidFill>
                <a:latin typeface="宋体"/>
                <a:ea typeface="宋体"/>
              </a:rPr>
              <a:t>    机器</a:t>
            </a:r>
            <a:r>
              <a:rPr lang="zh-CN" altLang="en-US" sz="2400" dirty="0">
                <a:solidFill>
                  <a:srgbClr val="000000"/>
                </a:solidFill>
                <a:latin typeface="宋体"/>
                <a:ea typeface="宋体"/>
              </a:rPr>
              <a:t>数是计算机中数的基本形式，为了运算方便，机器数通常有原码、反码和补码</a:t>
            </a:r>
            <a:r>
              <a:rPr lang="zh-CN" altLang="en-US" sz="2400" b="1" dirty="0">
                <a:solidFill>
                  <a:srgbClr val="CC3300"/>
                </a:solidFill>
                <a:latin typeface="宋体"/>
                <a:ea typeface="宋体"/>
              </a:rPr>
              <a:t>三种形式</a:t>
            </a:r>
            <a:r>
              <a:rPr lang="zh-CN" altLang="en-US" b="1" dirty="0">
                <a:solidFill>
                  <a:srgbClr val="CC3300"/>
                </a:solidFill>
              </a:rPr>
              <a:t>。</a:t>
            </a:r>
            <a:endParaRPr lang="en-US" altLang="zh-CN" b="1" dirty="0">
              <a:solidFill>
                <a:srgbClr val="CC3300"/>
              </a:solidFill>
            </a:endParaRPr>
          </a:p>
          <a:p>
            <a:pPr lvl="0" algn="l">
              <a:lnSpc>
                <a:spcPct val="150000"/>
              </a:lnSpc>
            </a:pPr>
            <a:r>
              <a:rPr lang="en-US" altLang="zh-CN" sz="2400" dirty="0">
                <a:solidFill>
                  <a:srgbClr val="000000"/>
                </a:solidFill>
                <a:latin typeface="宋体"/>
                <a:ea typeface="宋体"/>
              </a:rPr>
              <a:t>    </a:t>
            </a:r>
            <a:r>
              <a:rPr lang="zh-CN" altLang="zh-CN" sz="2400" b="1" dirty="0">
                <a:solidFill>
                  <a:srgbClr val="CC3300"/>
                </a:solidFill>
                <a:latin typeface="宋体"/>
                <a:ea typeface="宋体"/>
              </a:rPr>
              <a:t>在微型计算机中，带符号数都是以补码形式存放的。</a:t>
            </a:r>
            <a:endParaRPr lang="zh-CN" altLang="en-US" sz="2400" b="1" dirty="0">
              <a:solidFill>
                <a:srgbClr val="CC3300"/>
              </a:solidFill>
              <a:latin typeface="宋体"/>
              <a:ea typeface="宋体"/>
            </a:endParaRPr>
          </a:p>
        </p:txBody>
      </p:sp>
    </p:spTree>
    <p:extLst>
      <p:ext uri="{BB962C8B-B14F-4D97-AF65-F5344CB8AC3E}">
        <p14:creationId xmlns:p14="http://schemas.microsoft.com/office/powerpoint/2010/main" val="3185874135"/>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10</a:t>
            </a:fld>
            <a:endParaRPr lang="en-US" altLang="zh-CN" dirty="0"/>
          </a:p>
        </p:txBody>
      </p:sp>
      <p:sp>
        <p:nvSpPr>
          <p:cNvPr id="4" name="矩形 3"/>
          <p:cNvSpPr/>
          <p:nvPr/>
        </p:nvSpPr>
        <p:spPr>
          <a:xfrm>
            <a:off x="-583249" y="780534"/>
            <a:ext cx="4366901" cy="461665"/>
          </a:xfrm>
          <a:prstGeom prst="rect">
            <a:avLst/>
          </a:prstGeom>
        </p:spPr>
        <p:txBody>
          <a:bodyPr wrap="none">
            <a:spAutoFit/>
          </a:bodyPr>
          <a:lstStyle/>
          <a:p>
            <a:r>
              <a:rPr lang="zh-CN" altLang="en-US" sz="2400" b="1" dirty="0" smtClean="0">
                <a:solidFill>
                  <a:srgbClr val="0000FF"/>
                </a:solidFill>
                <a:latin typeface="+mj-ea"/>
                <a:ea typeface="+mj-ea"/>
              </a:rPr>
              <a:t>      （</a:t>
            </a:r>
            <a:r>
              <a:rPr lang="en-US" altLang="zh-CN" sz="2400" b="1" dirty="0">
                <a:solidFill>
                  <a:srgbClr val="0000FF"/>
                </a:solidFill>
                <a:latin typeface="+mj-ea"/>
                <a:ea typeface="+mj-ea"/>
              </a:rPr>
              <a:t>2</a:t>
            </a:r>
            <a:r>
              <a:rPr lang="zh-CN" altLang="en-US" sz="2400" b="1" dirty="0">
                <a:solidFill>
                  <a:srgbClr val="0000FF"/>
                </a:solidFill>
                <a:latin typeface="+mj-ea"/>
                <a:ea typeface="+mj-ea"/>
              </a:rPr>
              <a:t>）补码的概念及定义</a:t>
            </a:r>
          </a:p>
        </p:txBody>
      </p:sp>
      <p:sp>
        <p:nvSpPr>
          <p:cNvPr id="5" name="矩形 4"/>
          <p:cNvSpPr/>
          <p:nvPr/>
        </p:nvSpPr>
        <p:spPr>
          <a:xfrm>
            <a:off x="289584" y="1327834"/>
            <a:ext cx="8854416" cy="1569660"/>
          </a:xfrm>
          <a:prstGeom prst="rect">
            <a:avLst/>
          </a:prstGeom>
        </p:spPr>
        <p:txBody>
          <a:bodyPr wrap="square">
            <a:spAutoFit/>
          </a:bodyPr>
          <a:lstStyle/>
          <a:p>
            <a:r>
              <a:rPr lang="zh-CN" altLang="en-US" sz="2400" dirty="0"/>
              <a:t>以日常生活中经常遇到</a:t>
            </a:r>
            <a:r>
              <a:rPr lang="zh-CN" altLang="en-US" sz="2400" dirty="0" smtClean="0"/>
              <a:t>的指针式钟表</a:t>
            </a:r>
            <a:r>
              <a:rPr lang="zh-CN" altLang="en-US" sz="2400" dirty="0"/>
              <a:t>为例来说明补码的概念</a:t>
            </a:r>
            <a:r>
              <a:rPr lang="zh-CN" altLang="en-US" sz="2400" dirty="0" smtClean="0"/>
              <a:t>。</a:t>
            </a:r>
            <a:endParaRPr lang="en-US" altLang="zh-CN" sz="2400" dirty="0" smtClean="0"/>
          </a:p>
          <a:p>
            <a:r>
              <a:rPr lang="en-US" altLang="zh-CN" sz="2400" dirty="0" smtClean="0"/>
              <a:t>3-1=3+11=2(mod 12) </a:t>
            </a:r>
          </a:p>
          <a:p>
            <a:endParaRPr lang="en-US" altLang="zh-CN" sz="2400" dirty="0" smtClean="0"/>
          </a:p>
          <a:p>
            <a:pPr algn="l"/>
            <a:r>
              <a:rPr lang="en-US" altLang="zh-CN" sz="2400" dirty="0"/>
              <a:t> </a:t>
            </a:r>
            <a:r>
              <a:rPr lang="en-US" altLang="zh-CN" sz="2400" dirty="0" smtClean="0"/>
              <a:t> </a:t>
            </a:r>
            <a:r>
              <a:rPr lang="zh-CN" altLang="en-US" sz="2400" dirty="0" smtClean="0"/>
              <a:t>称“</a:t>
            </a:r>
            <a:r>
              <a:rPr lang="en-US" altLang="zh-CN" sz="2400" dirty="0" smtClean="0"/>
              <a:t>11</a:t>
            </a:r>
            <a:r>
              <a:rPr lang="zh-CN" altLang="en-US" sz="2400" dirty="0" smtClean="0"/>
              <a:t>”和“</a:t>
            </a:r>
            <a:r>
              <a:rPr lang="en-US" altLang="zh-CN" sz="2400" dirty="0" smtClean="0"/>
              <a:t>-1</a:t>
            </a:r>
            <a:r>
              <a:rPr lang="zh-CN" altLang="en-US" sz="2400" dirty="0" smtClean="0"/>
              <a:t>”对模</a:t>
            </a:r>
            <a:r>
              <a:rPr lang="en-US" altLang="zh-CN" sz="2400" dirty="0" smtClean="0"/>
              <a:t>12</a:t>
            </a:r>
            <a:r>
              <a:rPr lang="zh-CN" altLang="en-US" sz="2400" dirty="0" smtClean="0"/>
              <a:t>互补，“</a:t>
            </a:r>
            <a:r>
              <a:rPr lang="en-US" altLang="zh-CN" sz="2400" dirty="0" smtClean="0"/>
              <a:t>11</a:t>
            </a:r>
            <a:r>
              <a:rPr lang="zh-CN" altLang="en-US" sz="2400" dirty="0" smtClean="0"/>
              <a:t>”是“</a:t>
            </a:r>
            <a:r>
              <a:rPr lang="en-US" altLang="zh-CN" sz="2400" dirty="0" smtClean="0"/>
              <a:t>-1</a:t>
            </a:r>
            <a:r>
              <a:rPr lang="zh-CN" altLang="en-US" sz="2400" dirty="0" smtClean="0"/>
              <a:t>”对模</a:t>
            </a:r>
            <a:r>
              <a:rPr lang="en-US" altLang="zh-CN" sz="2400" dirty="0" smtClean="0"/>
              <a:t>12</a:t>
            </a:r>
            <a:r>
              <a:rPr lang="zh-CN" altLang="en-US" sz="2400" dirty="0" smtClean="0"/>
              <a:t>的补码。</a:t>
            </a:r>
            <a:endParaRPr lang="zh-CN" altLang="en-US" sz="2400" dirty="0"/>
          </a:p>
        </p:txBody>
      </p:sp>
      <p:sp>
        <p:nvSpPr>
          <p:cNvPr id="6" name="矩形 5"/>
          <p:cNvSpPr/>
          <p:nvPr/>
        </p:nvSpPr>
        <p:spPr>
          <a:xfrm>
            <a:off x="409911" y="3086603"/>
            <a:ext cx="5976669" cy="574581"/>
          </a:xfrm>
          <a:prstGeom prst="rect">
            <a:avLst/>
          </a:prstGeom>
        </p:spPr>
        <p:txBody>
          <a:bodyPr wrap="square">
            <a:spAutoFit/>
          </a:bodyPr>
          <a:lstStyle/>
          <a:p>
            <a:pPr algn="l">
              <a:lnSpc>
                <a:spcPct val="150000"/>
              </a:lnSpc>
            </a:pPr>
            <a:r>
              <a:rPr lang="zh-CN" altLang="en-US" sz="2400" b="1" dirty="0">
                <a:solidFill>
                  <a:srgbClr val="0000FF"/>
                </a:solidFill>
              </a:rPr>
              <a:t>① 以模的概念定义</a:t>
            </a:r>
            <a:r>
              <a:rPr lang="zh-CN" altLang="en-US" sz="2400" b="1" dirty="0" smtClean="0">
                <a:solidFill>
                  <a:srgbClr val="0000FF"/>
                </a:solidFill>
              </a:rPr>
              <a:t>补码</a:t>
            </a:r>
            <a:endParaRPr lang="zh-CN" altLang="en-US" sz="2400" b="1" dirty="0">
              <a:solidFill>
                <a:srgbClr val="0000FF"/>
              </a:solidFill>
            </a:endParaRPr>
          </a:p>
        </p:txBody>
      </p:sp>
      <p:sp>
        <p:nvSpPr>
          <p:cNvPr id="7" name="矩形 6"/>
          <p:cNvSpPr/>
          <p:nvPr/>
        </p:nvSpPr>
        <p:spPr>
          <a:xfrm>
            <a:off x="1699105" y="3746610"/>
            <a:ext cx="6973103" cy="461665"/>
          </a:xfrm>
          <a:prstGeom prst="rect">
            <a:avLst/>
          </a:prstGeom>
        </p:spPr>
        <p:txBody>
          <a:bodyPr wrap="square">
            <a:spAutoFit/>
          </a:bodyPr>
          <a:lstStyle/>
          <a:p>
            <a:r>
              <a:rPr lang="en-US" altLang="zh-CN" sz="2400" kern="1000" dirty="0">
                <a:latin typeface="Times New Roman"/>
                <a:ea typeface="宋体"/>
              </a:rPr>
              <a:t>[</a:t>
            </a:r>
            <a:r>
              <a:rPr lang="en-US" altLang="zh-CN" sz="2400" i="1" kern="1000" dirty="0">
                <a:latin typeface="Times New Roman"/>
                <a:ea typeface="宋体"/>
              </a:rPr>
              <a:t>X</a:t>
            </a:r>
            <a:r>
              <a:rPr lang="en-US" altLang="zh-CN" sz="2400" kern="1000" dirty="0">
                <a:latin typeface="Times New Roman"/>
                <a:ea typeface="宋体"/>
              </a:rPr>
              <a:t>]</a:t>
            </a:r>
            <a:r>
              <a:rPr lang="zh-CN" altLang="zh-CN" sz="2400" kern="1000" baseline="-25000" dirty="0">
                <a:latin typeface="Times New Roman"/>
                <a:ea typeface="宋体"/>
                <a:cs typeface="Times New Roman"/>
              </a:rPr>
              <a:t>补</a:t>
            </a:r>
            <a:r>
              <a:rPr lang="zh-CN" altLang="zh-CN" sz="2400" kern="1000" baseline="-25000" dirty="0">
                <a:ea typeface="Times New Roman"/>
              </a:rPr>
              <a:t> </a:t>
            </a:r>
            <a:r>
              <a:rPr lang="en-US" altLang="zh-CN" sz="2400" kern="1000" dirty="0">
                <a:latin typeface="Times New Roman"/>
                <a:ea typeface="宋体"/>
              </a:rPr>
              <a:t>= 2</a:t>
            </a:r>
            <a:r>
              <a:rPr lang="en-US" altLang="zh-CN" sz="2400" i="1" kern="1000" baseline="30000" dirty="0">
                <a:latin typeface="Times New Roman"/>
                <a:ea typeface="宋体"/>
              </a:rPr>
              <a:t>n</a:t>
            </a:r>
            <a:r>
              <a:rPr lang="en-US" altLang="zh-CN" sz="2400" kern="1000" dirty="0">
                <a:latin typeface="Times New Roman"/>
                <a:ea typeface="宋体"/>
              </a:rPr>
              <a:t> + </a:t>
            </a:r>
            <a:r>
              <a:rPr lang="en-US" altLang="zh-CN" sz="2400" i="1" kern="1000" dirty="0">
                <a:latin typeface="Times New Roman"/>
                <a:ea typeface="宋体"/>
              </a:rPr>
              <a:t>X</a:t>
            </a:r>
            <a:r>
              <a:rPr lang="en-US" altLang="zh-CN" sz="2400" kern="1000" dirty="0">
                <a:latin typeface="Times New Roman"/>
                <a:ea typeface="宋体"/>
              </a:rPr>
              <a:t>(mod 2</a:t>
            </a:r>
            <a:r>
              <a:rPr lang="en-US" altLang="zh-CN" sz="2400" i="1" kern="1000" baseline="30000" dirty="0">
                <a:latin typeface="Times New Roman"/>
                <a:ea typeface="宋体"/>
              </a:rPr>
              <a:t>n</a:t>
            </a:r>
            <a:r>
              <a:rPr lang="en-US" altLang="zh-CN" sz="2400" kern="1000" dirty="0" smtClean="0">
                <a:latin typeface="Times New Roman"/>
                <a:ea typeface="宋体"/>
              </a:rPr>
              <a:t>)</a:t>
            </a:r>
            <a:r>
              <a:rPr lang="zh-CN" altLang="zh-CN" sz="2400" dirty="0"/>
              <a:t> </a:t>
            </a:r>
            <a:r>
              <a:rPr lang="en-US" altLang="zh-CN" sz="2400" dirty="0" smtClean="0"/>
              <a:t>                       </a:t>
            </a:r>
            <a:r>
              <a:rPr lang="zh-CN" altLang="zh-CN" sz="2400" dirty="0" smtClean="0"/>
              <a:t>（</a:t>
            </a:r>
            <a:r>
              <a:rPr lang="en-US" altLang="zh-CN" sz="2400" dirty="0"/>
              <a:t>2-1</a:t>
            </a:r>
            <a:r>
              <a:rPr lang="zh-CN" altLang="zh-CN" sz="2400" dirty="0"/>
              <a:t>）</a:t>
            </a:r>
            <a:endParaRPr lang="zh-CN" altLang="en-US" sz="2400" dirty="0"/>
          </a:p>
        </p:txBody>
      </p:sp>
      <p:sp>
        <p:nvSpPr>
          <p:cNvPr id="8" name="矩形 7"/>
          <p:cNvSpPr/>
          <p:nvPr/>
        </p:nvSpPr>
        <p:spPr>
          <a:xfrm>
            <a:off x="-50801" y="4324920"/>
            <a:ext cx="9194801" cy="1754326"/>
          </a:xfrm>
          <a:prstGeom prst="rect">
            <a:avLst/>
          </a:prstGeom>
        </p:spPr>
        <p:txBody>
          <a:bodyPr wrap="square">
            <a:spAutoFit/>
          </a:bodyPr>
          <a:lstStyle/>
          <a:p>
            <a:pPr indent="255905" algn="l">
              <a:lnSpc>
                <a:spcPct val="150000"/>
              </a:lnSpc>
              <a:spcAft>
                <a:spcPts val="0"/>
              </a:spcAft>
            </a:pPr>
            <a:r>
              <a:rPr lang="en-US" altLang="zh-CN" sz="2400" b="1" dirty="0">
                <a:solidFill>
                  <a:srgbClr val="0000FF"/>
                </a:solidFill>
              </a:rPr>
              <a:t>  </a:t>
            </a:r>
            <a:r>
              <a:rPr lang="zh-CN" altLang="zh-CN" sz="2400" b="1" dirty="0" smtClean="0">
                <a:solidFill>
                  <a:srgbClr val="0000FF"/>
                </a:solidFill>
              </a:rPr>
              <a:t>② </a:t>
            </a:r>
            <a:r>
              <a:rPr lang="zh-CN" altLang="zh-CN" sz="2400" b="1" dirty="0">
                <a:solidFill>
                  <a:srgbClr val="0000FF"/>
                </a:solidFill>
              </a:rPr>
              <a:t>利用反码定义补码</a:t>
            </a:r>
          </a:p>
          <a:p>
            <a:pPr indent="255905" algn="l">
              <a:lnSpc>
                <a:spcPct val="150000"/>
              </a:lnSpc>
              <a:spcAft>
                <a:spcPts val="0"/>
              </a:spcAft>
            </a:pPr>
            <a:r>
              <a:rPr lang="en-US" altLang="zh-CN" sz="2400" kern="1000" dirty="0" smtClean="0">
                <a:latin typeface="Times New Roman"/>
                <a:ea typeface="宋体"/>
              </a:rPr>
              <a:t>  </a:t>
            </a:r>
            <a:r>
              <a:rPr lang="zh-CN" altLang="zh-CN" sz="2400" kern="1000" dirty="0" smtClean="0">
                <a:latin typeface="Times New Roman"/>
                <a:ea typeface="宋体"/>
              </a:rPr>
              <a:t>若</a:t>
            </a:r>
            <a:r>
              <a:rPr lang="en-US" altLang="zh-CN" sz="2400" i="1" kern="1000" dirty="0">
                <a:latin typeface="Times New Roman"/>
                <a:ea typeface="宋体"/>
              </a:rPr>
              <a:t>X</a:t>
            </a:r>
            <a:r>
              <a:rPr lang="zh-CN" altLang="zh-CN" sz="2400" kern="1000" dirty="0">
                <a:latin typeface="Times New Roman"/>
                <a:ea typeface="宋体"/>
              </a:rPr>
              <a:t>≥</a:t>
            </a:r>
            <a:r>
              <a:rPr lang="en-US" altLang="zh-CN" sz="2400" kern="1000" dirty="0">
                <a:latin typeface="Times New Roman"/>
                <a:ea typeface="宋体"/>
              </a:rPr>
              <a:t>0</a:t>
            </a:r>
            <a:r>
              <a:rPr lang="zh-CN" altLang="zh-CN" sz="2400" kern="1000" dirty="0">
                <a:latin typeface="Times New Roman"/>
                <a:ea typeface="宋体"/>
              </a:rPr>
              <a:t>，则</a:t>
            </a:r>
            <a:r>
              <a:rPr lang="en-US" altLang="zh-CN" sz="2400" kern="1000" dirty="0">
                <a:latin typeface="Times New Roman"/>
                <a:ea typeface="宋体"/>
              </a:rPr>
              <a:t>[</a:t>
            </a:r>
            <a:r>
              <a:rPr lang="en-US" altLang="zh-CN" sz="2400" i="1" kern="1000" dirty="0">
                <a:latin typeface="Times New Roman"/>
                <a:ea typeface="宋体"/>
              </a:rPr>
              <a:t>X</a:t>
            </a:r>
            <a:r>
              <a:rPr lang="en-US" altLang="zh-CN" sz="2400" kern="1000" dirty="0">
                <a:latin typeface="Times New Roman"/>
                <a:ea typeface="宋体"/>
              </a:rPr>
              <a:t>]</a:t>
            </a:r>
            <a:r>
              <a:rPr lang="zh-CN" altLang="zh-CN" sz="2400" kern="1000" baseline="-25000" dirty="0">
                <a:latin typeface="Times New Roman"/>
                <a:ea typeface="宋体"/>
              </a:rPr>
              <a:t>补 </a:t>
            </a:r>
            <a:r>
              <a:rPr lang="en-US" altLang="zh-CN" sz="2400" kern="1000" dirty="0">
                <a:latin typeface="Times New Roman"/>
                <a:ea typeface="宋体"/>
              </a:rPr>
              <a:t>= [</a:t>
            </a:r>
            <a:r>
              <a:rPr lang="en-US" altLang="zh-CN" sz="2400" i="1" kern="1000" dirty="0">
                <a:latin typeface="Times New Roman"/>
                <a:ea typeface="宋体"/>
              </a:rPr>
              <a:t>X</a:t>
            </a:r>
            <a:r>
              <a:rPr lang="en-US" altLang="zh-CN" sz="2400" kern="1000" dirty="0">
                <a:latin typeface="Times New Roman"/>
                <a:ea typeface="宋体"/>
              </a:rPr>
              <a:t>]</a:t>
            </a:r>
            <a:r>
              <a:rPr lang="zh-CN" altLang="zh-CN" sz="2400" kern="1000" baseline="-25000" dirty="0">
                <a:latin typeface="Times New Roman"/>
                <a:ea typeface="宋体"/>
              </a:rPr>
              <a:t>反 </a:t>
            </a:r>
            <a:r>
              <a:rPr lang="en-US" altLang="zh-CN" sz="2400" kern="1000" dirty="0">
                <a:latin typeface="Times New Roman"/>
                <a:ea typeface="宋体"/>
              </a:rPr>
              <a:t>= [</a:t>
            </a:r>
            <a:r>
              <a:rPr lang="en-US" altLang="zh-CN" sz="2400" i="1" kern="1000" dirty="0">
                <a:latin typeface="Times New Roman"/>
                <a:ea typeface="宋体"/>
              </a:rPr>
              <a:t>X</a:t>
            </a:r>
            <a:r>
              <a:rPr lang="en-US" altLang="zh-CN" sz="2400" kern="1000" dirty="0">
                <a:latin typeface="Times New Roman"/>
                <a:ea typeface="宋体"/>
              </a:rPr>
              <a:t>]</a:t>
            </a:r>
            <a:r>
              <a:rPr lang="zh-CN" altLang="zh-CN" sz="2400" kern="1000" baseline="-25000" dirty="0">
                <a:latin typeface="Times New Roman"/>
                <a:ea typeface="宋体"/>
              </a:rPr>
              <a:t>原</a:t>
            </a:r>
            <a:endParaRPr lang="zh-CN" altLang="zh-CN" sz="2400" kern="1000" dirty="0">
              <a:latin typeface="Times New Roman"/>
              <a:ea typeface="宋体"/>
            </a:endParaRPr>
          </a:p>
          <a:p>
            <a:pPr algn="l">
              <a:lnSpc>
                <a:spcPct val="150000"/>
              </a:lnSpc>
            </a:pPr>
            <a:r>
              <a:rPr lang="en-US" altLang="zh-CN" sz="2400" kern="1000" dirty="0">
                <a:latin typeface="Times New Roman"/>
                <a:ea typeface="宋体"/>
              </a:rPr>
              <a:t>    </a:t>
            </a:r>
            <a:r>
              <a:rPr lang="en-US" altLang="zh-CN" sz="2400" kern="1000" dirty="0" smtClean="0">
                <a:latin typeface="Times New Roman"/>
                <a:ea typeface="宋体"/>
              </a:rPr>
              <a:t>  </a:t>
            </a:r>
            <a:r>
              <a:rPr lang="zh-CN" altLang="zh-CN" sz="2400" kern="1000" dirty="0" smtClean="0">
                <a:latin typeface="Times New Roman"/>
                <a:ea typeface="宋体"/>
                <a:cs typeface="Times New Roman"/>
              </a:rPr>
              <a:t>若</a:t>
            </a:r>
            <a:r>
              <a:rPr lang="en-US" altLang="zh-CN" sz="2400" i="1" kern="1000" dirty="0">
                <a:latin typeface="Times New Roman"/>
                <a:ea typeface="宋体"/>
              </a:rPr>
              <a:t>X</a:t>
            </a:r>
            <a:r>
              <a:rPr lang="en-US" altLang="zh-CN" sz="2400" kern="1000" dirty="0">
                <a:latin typeface="Times New Roman"/>
                <a:ea typeface="宋体"/>
              </a:rPr>
              <a:t> &lt; 0</a:t>
            </a:r>
            <a:r>
              <a:rPr lang="zh-CN" altLang="zh-CN" sz="2400" kern="1000" dirty="0">
                <a:latin typeface="Times New Roman"/>
                <a:ea typeface="宋体"/>
                <a:cs typeface="Times New Roman"/>
              </a:rPr>
              <a:t>，则</a:t>
            </a:r>
            <a:r>
              <a:rPr lang="en-US" altLang="zh-CN" sz="2400" kern="1000" dirty="0">
                <a:latin typeface="Times New Roman"/>
                <a:ea typeface="宋体"/>
              </a:rPr>
              <a:t>[</a:t>
            </a:r>
            <a:r>
              <a:rPr lang="en-US" altLang="zh-CN" sz="2400" i="1" kern="1000" dirty="0">
                <a:latin typeface="Times New Roman"/>
                <a:ea typeface="宋体"/>
              </a:rPr>
              <a:t>X</a:t>
            </a:r>
            <a:r>
              <a:rPr lang="en-US" altLang="zh-CN" sz="2400" kern="1000" dirty="0">
                <a:latin typeface="Times New Roman"/>
                <a:ea typeface="宋体"/>
              </a:rPr>
              <a:t>]</a:t>
            </a:r>
            <a:r>
              <a:rPr lang="zh-CN" altLang="zh-CN" sz="2400" kern="1000" baseline="-25000" dirty="0">
                <a:latin typeface="Times New Roman"/>
                <a:ea typeface="宋体"/>
                <a:cs typeface="Times New Roman"/>
              </a:rPr>
              <a:t>补</a:t>
            </a:r>
            <a:r>
              <a:rPr lang="zh-CN" altLang="zh-CN" sz="2400" kern="1000" baseline="-25000" dirty="0">
                <a:ea typeface="Times New Roman"/>
              </a:rPr>
              <a:t> </a:t>
            </a:r>
            <a:r>
              <a:rPr lang="en-US" altLang="zh-CN" sz="2400" kern="1000" dirty="0">
                <a:latin typeface="Times New Roman"/>
                <a:ea typeface="宋体"/>
              </a:rPr>
              <a:t>= [</a:t>
            </a:r>
            <a:r>
              <a:rPr lang="en-US" altLang="zh-CN" sz="2400" i="1" kern="1000" dirty="0">
                <a:latin typeface="Times New Roman"/>
                <a:ea typeface="宋体"/>
              </a:rPr>
              <a:t>X</a:t>
            </a:r>
            <a:r>
              <a:rPr lang="en-US" altLang="zh-CN" sz="2400" kern="1000" dirty="0">
                <a:latin typeface="Times New Roman"/>
                <a:ea typeface="宋体"/>
              </a:rPr>
              <a:t>]</a:t>
            </a:r>
            <a:r>
              <a:rPr lang="zh-CN" altLang="zh-CN" sz="2400" kern="1000" baseline="-25000" dirty="0">
                <a:latin typeface="Times New Roman"/>
                <a:ea typeface="宋体"/>
                <a:cs typeface="Times New Roman"/>
              </a:rPr>
              <a:t>反</a:t>
            </a:r>
            <a:r>
              <a:rPr lang="zh-CN" altLang="zh-CN" sz="2400" kern="1000" baseline="-25000" dirty="0">
                <a:ea typeface="Times New Roman"/>
              </a:rPr>
              <a:t> </a:t>
            </a:r>
            <a:r>
              <a:rPr lang="en-US" altLang="zh-CN" sz="2400" kern="1000" dirty="0">
                <a:latin typeface="Times New Roman"/>
                <a:ea typeface="宋体"/>
              </a:rPr>
              <a:t>+ 1</a:t>
            </a:r>
            <a:endParaRPr lang="zh-CN" altLang="en-US" sz="2400" dirty="0"/>
          </a:p>
        </p:txBody>
      </p:sp>
    </p:spTree>
    <p:extLst>
      <p:ext uri="{BB962C8B-B14F-4D97-AF65-F5344CB8AC3E}">
        <p14:creationId xmlns:p14="http://schemas.microsoft.com/office/powerpoint/2010/main" val="2453085810"/>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11</a:t>
            </a:fld>
            <a:endParaRPr lang="en-US" altLang="zh-CN" dirty="0"/>
          </a:p>
        </p:txBody>
      </p:sp>
      <p:sp>
        <p:nvSpPr>
          <p:cNvPr id="39" name="矩形 38"/>
          <p:cNvSpPr/>
          <p:nvPr/>
        </p:nvSpPr>
        <p:spPr>
          <a:xfrm>
            <a:off x="1" y="706735"/>
            <a:ext cx="8739478" cy="1754326"/>
          </a:xfrm>
          <a:prstGeom prst="rect">
            <a:avLst/>
          </a:prstGeom>
        </p:spPr>
        <p:txBody>
          <a:bodyPr wrap="square">
            <a:spAutoFit/>
          </a:bodyPr>
          <a:lstStyle/>
          <a:p>
            <a:pPr algn="l">
              <a:lnSpc>
                <a:spcPct val="150000"/>
              </a:lnSpc>
            </a:pPr>
            <a:r>
              <a:rPr lang="zh-CN" altLang="en-US" sz="2400" b="1" dirty="0" smtClean="0">
                <a:solidFill>
                  <a:srgbClr val="0000FF"/>
                </a:solidFill>
                <a:latin typeface="+mj-ea"/>
                <a:ea typeface="+mj-ea"/>
              </a:rPr>
              <a:t>    （</a:t>
            </a:r>
            <a:r>
              <a:rPr lang="en-US" altLang="zh-CN" sz="2400" b="1" dirty="0">
                <a:solidFill>
                  <a:srgbClr val="0000FF"/>
                </a:solidFill>
                <a:latin typeface="+mj-ea"/>
                <a:ea typeface="+mj-ea"/>
              </a:rPr>
              <a:t>3</a:t>
            </a:r>
            <a:r>
              <a:rPr lang="zh-CN" altLang="en-US" sz="2400" b="1" dirty="0">
                <a:solidFill>
                  <a:srgbClr val="0000FF"/>
                </a:solidFill>
                <a:latin typeface="+mj-ea"/>
                <a:ea typeface="+mj-ea"/>
              </a:rPr>
              <a:t>）补码的求取方法</a:t>
            </a:r>
          </a:p>
          <a:p>
            <a:pPr algn="l">
              <a:lnSpc>
                <a:spcPct val="150000"/>
              </a:lnSpc>
            </a:pPr>
            <a:r>
              <a:rPr lang="zh-CN" altLang="en-US" sz="2400" dirty="0" smtClean="0">
                <a:latin typeface="+mj-ea"/>
                <a:ea typeface="+mj-ea"/>
              </a:rPr>
              <a:t>    根据</a:t>
            </a:r>
            <a:r>
              <a:rPr lang="zh-CN" altLang="en-US" sz="2400" dirty="0">
                <a:latin typeface="+mj-ea"/>
                <a:ea typeface="+mj-ea"/>
              </a:rPr>
              <a:t>前述介绍可知，正数的补码等于原码。下面介绍负数求补码的</a:t>
            </a:r>
            <a:r>
              <a:rPr lang="en-US" altLang="zh-CN" sz="2400" dirty="0">
                <a:latin typeface="+mj-ea"/>
                <a:ea typeface="+mj-ea"/>
              </a:rPr>
              <a:t>3</a:t>
            </a:r>
            <a:r>
              <a:rPr lang="zh-CN" altLang="en-US" sz="2400" dirty="0">
                <a:latin typeface="+mj-ea"/>
                <a:ea typeface="+mj-ea"/>
              </a:rPr>
              <a:t>种方法。</a:t>
            </a:r>
          </a:p>
        </p:txBody>
      </p:sp>
      <p:sp>
        <p:nvSpPr>
          <p:cNvPr id="40" name="矩形 39"/>
          <p:cNvSpPr/>
          <p:nvPr/>
        </p:nvSpPr>
        <p:spPr>
          <a:xfrm>
            <a:off x="-496519" y="2461061"/>
            <a:ext cx="3594254" cy="461665"/>
          </a:xfrm>
          <a:prstGeom prst="rect">
            <a:avLst/>
          </a:prstGeom>
        </p:spPr>
        <p:txBody>
          <a:bodyPr wrap="none">
            <a:spAutoFit/>
          </a:bodyPr>
          <a:lstStyle/>
          <a:p>
            <a:r>
              <a:rPr lang="zh-CN" altLang="en-US" sz="2400" b="1" dirty="0">
                <a:latin typeface="+mj-ea"/>
                <a:ea typeface="+mj-ea"/>
              </a:rPr>
              <a:t> </a:t>
            </a:r>
            <a:r>
              <a:rPr lang="en-US" altLang="zh-CN" sz="2400" b="1" dirty="0">
                <a:latin typeface="+mj-ea"/>
                <a:ea typeface="+mj-ea"/>
              </a:rPr>
              <a:t>   </a:t>
            </a:r>
            <a:r>
              <a:rPr lang="en-US" altLang="zh-CN" sz="2400" b="1" dirty="0" smtClean="0">
                <a:latin typeface="+mj-ea"/>
                <a:ea typeface="+mj-ea"/>
              </a:rPr>
              <a:t>   </a:t>
            </a:r>
            <a:r>
              <a:rPr lang="zh-CN" altLang="en-US" sz="2400" b="1" dirty="0">
                <a:solidFill>
                  <a:srgbClr val="0000FF"/>
                </a:solidFill>
                <a:latin typeface="+mj-ea"/>
                <a:ea typeface="+mj-ea"/>
              </a:rPr>
              <a:t>① 利用模求补码</a:t>
            </a:r>
          </a:p>
        </p:txBody>
      </p:sp>
      <p:pic>
        <p:nvPicPr>
          <p:cNvPr id="271396" name="Picture 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798" y="3093704"/>
            <a:ext cx="16002554" cy="5693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1398" name="Picture 3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2379" y="3846213"/>
            <a:ext cx="13419319" cy="477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1399" name="Picture 3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4323641"/>
            <a:ext cx="13704079" cy="487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1400" name="Picture 4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4911103"/>
            <a:ext cx="12470295" cy="144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9023696"/>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71396"/>
                                        </p:tgtEl>
                                        <p:attrNameLst>
                                          <p:attrName>style.visibility</p:attrName>
                                        </p:attrNameLst>
                                      </p:cBhvr>
                                      <p:to>
                                        <p:strVal val="visible"/>
                                      </p:to>
                                    </p:set>
                                    <p:anim calcmode="lin" valueType="num">
                                      <p:cBhvr additive="base">
                                        <p:cTn id="11" dur="500" fill="hold"/>
                                        <p:tgtEl>
                                          <p:spTgt spid="271396"/>
                                        </p:tgtEl>
                                        <p:attrNameLst>
                                          <p:attrName>ppt_x</p:attrName>
                                        </p:attrNameLst>
                                      </p:cBhvr>
                                      <p:tavLst>
                                        <p:tav tm="0">
                                          <p:val>
                                            <p:strVal val="#ppt_x"/>
                                          </p:val>
                                        </p:tav>
                                        <p:tav tm="100000">
                                          <p:val>
                                            <p:strVal val="#ppt_x"/>
                                          </p:val>
                                        </p:tav>
                                      </p:tavLst>
                                    </p:anim>
                                    <p:anim calcmode="lin" valueType="num">
                                      <p:cBhvr additive="base">
                                        <p:cTn id="12" dur="500" fill="hold"/>
                                        <p:tgtEl>
                                          <p:spTgt spid="27139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71398"/>
                                        </p:tgtEl>
                                        <p:attrNameLst>
                                          <p:attrName>style.visibility</p:attrName>
                                        </p:attrNameLst>
                                      </p:cBhvr>
                                      <p:to>
                                        <p:strVal val="visible"/>
                                      </p:to>
                                    </p:set>
                                    <p:animEffect transition="in" filter="fade">
                                      <p:cBhvr>
                                        <p:cTn id="17" dur="1000"/>
                                        <p:tgtEl>
                                          <p:spTgt spid="271398"/>
                                        </p:tgtEl>
                                      </p:cBhvr>
                                    </p:animEffect>
                                    <p:anim calcmode="lin" valueType="num">
                                      <p:cBhvr>
                                        <p:cTn id="18" dur="1000" fill="hold"/>
                                        <p:tgtEl>
                                          <p:spTgt spid="271398"/>
                                        </p:tgtEl>
                                        <p:attrNameLst>
                                          <p:attrName>ppt_x</p:attrName>
                                        </p:attrNameLst>
                                      </p:cBhvr>
                                      <p:tavLst>
                                        <p:tav tm="0">
                                          <p:val>
                                            <p:strVal val="#ppt_x"/>
                                          </p:val>
                                        </p:tav>
                                        <p:tav tm="100000">
                                          <p:val>
                                            <p:strVal val="#ppt_x"/>
                                          </p:val>
                                        </p:tav>
                                      </p:tavLst>
                                    </p:anim>
                                    <p:anim calcmode="lin" valueType="num">
                                      <p:cBhvr>
                                        <p:cTn id="19" dur="1000" fill="hold"/>
                                        <p:tgtEl>
                                          <p:spTgt spid="27139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71399"/>
                                        </p:tgtEl>
                                        <p:attrNameLst>
                                          <p:attrName>style.visibility</p:attrName>
                                        </p:attrNameLst>
                                      </p:cBhvr>
                                      <p:to>
                                        <p:strVal val="visible"/>
                                      </p:to>
                                    </p:set>
                                    <p:animEffect transition="in" filter="barn(inVertical)">
                                      <p:cBhvr>
                                        <p:cTn id="24" dur="500"/>
                                        <p:tgtEl>
                                          <p:spTgt spid="27139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71400"/>
                                        </p:tgtEl>
                                        <p:attrNameLst>
                                          <p:attrName>style.visibility</p:attrName>
                                        </p:attrNameLst>
                                      </p:cBhvr>
                                      <p:to>
                                        <p:strVal val="visible"/>
                                      </p:to>
                                    </p:set>
                                    <p:animEffect transition="in" filter="barn(inVertical)">
                                      <p:cBhvr>
                                        <p:cTn id="29" dur="500"/>
                                        <p:tgtEl>
                                          <p:spTgt spid="271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12</a:t>
            </a:fld>
            <a:endParaRPr lang="en-US" altLang="zh-CN" dirty="0"/>
          </a:p>
        </p:txBody>
      </p:sp>
      <p:sp>
        <p:nvSpPr>
          <p:cNvPr id="4" name="矩形 3"/>
          <p:cNvSpPr/>
          <p:nvPr/>
        </p:nvSpPr>
        <p:spPr>
          <a:xfrm>
            <a:off x="139699" y="550902"/>
            <a:ext cx="8929623" cy="461665"/>
          </a:xfrm>
          <a:prstGeom prst="rect">
            <a:avLst/>
          </a:prstGeom>
        </p:spPr>
        <p:txBody>
          <a:bodyPr wrap="square">
            <a:spAutoFit/>
          </a:bodyPr>
          <a:lstStyle/>
          <a:p>
            <a:pPr algn="l"/>
            <a:r>
              <a:rPr lang="zh-CN" altLang="en-US" sz="2400" b="1" dirty="0" smtClean="0">
                <a:solidFill>
                  <a:srgbClr val="FF0000"/>
                </a:solidFill>
                <a:latin typeface="+mj-ea"/>
                <a:ea typeface="+mj-ea"/>
              </a:rPr>
              <a:t>   </a:t>
            </a:r>
            <a:r>
              <a:rPr lang="zh-CN" altLang="en-US" sz="2400" b="1" dirty="0" smtClean="0">
                <a:solidFill>
                  <a:srgbClr val="0000FF"/>
                </a:solidFill>
                <a:latin typeface="+mj-ea"/>
                <a:ea typeface="+mj-ea"/>
              </a:rPr>
              <a:t>② </a:t>
            </a:r>
            <a:r>
              <a:rPr lang="zh-CN" altLang="en-US" sz="2400" b="1" dirty="0">
                <a:solidFill>
                  <a:srgbClr val="0000FF"/>
                </a:solidFill>
                <a:latin typeface="+mj-ea"/>
                <a:ea typeface="+mj-ea"/>
              </a:rPr>
              <a:t>利用十六进制数形式求取补码的便捷方法</a:t>
            </a:r>
          </a:p>
        </p:txBody>
      </p:sp>
      <p:sp>
        <p:nvSpPr>
          <p:cNvPr id="5" name="矩形 4"/>
          <p:cNvSpPr/>
          <p:nvPr/>
        </p:nvSpPr>
        <p:spPr>
          <a:xfrm>
            <a:off x="423265" y="1012567"/>
            <a:ext cx="5227714" cy="461665"/>
          </a:xfrm>
          <a:prstGeom prst="rect">
            <a:avLst/>
          </a:prstGeom>
        </p:spPr>
        <p:txBody>
          <a:bodyPr wrap="none">
            <a:spAutoFit/>
          </a:bodyPr>
          <a:lstStyle/>
          <a:p>
            <a:r>
              <a:rPr lang="zh-CN" altLang="en-US" sz="2400" dirty="0" smtClean="0"/>
              <a:t>  以</a:t>
            </a:r>
            <a:r>
              <a:rPr lang="en-US" altLang="zh-CN" sz="2400" dirty="0"/>
              <a:t>8</a:t>
            </a:r>
            <a:r>
              <a:rPr lang="zh-CN" altLang="en-US" sz="2400" dirty="0"/>
              <a:t>位微型机中常用的</a:t>
            </a:r>
            <a:r>
              <a:rPr lang="zh-CN" altLang="en-US" sz="2400" b="1" dirty="0">
                <a:solidFill>
                  <a:srgbClr val="CC3300"/>
                </a:solidFill>
              </a:rPr>
              <a:t>单字节数为</a:t>
            </a:r>
            <a:r>
              <a:rPr lang="zh-CN" altLang="en-US" sz="2400" b="1" dirty="0" smtClean="0">
                <a:solidFill>
                  <a:srgbClr val="CC3300"/>
                </a:solidFill>
              </a:rPr>
              <a:t>例</a:t>
            </a:r>
            <a:r>
              <a:rPr lang="en-US" altLang="zh-CN" sz="2400" dirty="0" smtClean="0">
                <a:solidFill>
                  <a:srgbClr val="CC3300"/>
                </a:solidFill>
              </a:rPr>
              <a:t>:</a:t>
            </a:r>
            <a:endParaRPr lang="zh-CN" altLang="en-US" sz="2400" dirty="0">
              <a:solidFill>
                <a:srgbClr val="CC3300"/>
              </a:solidFill>
            </a:endParaRPr>
          </a:p>
        </p:txBody>
      </p:sp>
      <p:sp>
        <p:nvSpPr>
          <p:cNvPr id="6" name="矩形 5"/>
          <p:cNvSpPr/>
          <p:nvPr/>
        </p:nvSpPr>
        <p:spPr>
          <a:xfrm>
            <a:off x="2111932" y="1474232"/>
            <a:ext cx="3454087" cy="369332"/>
          </a:xfrm>
          <a:prstGeom prst="rect">
            <a:avLst/>
          </a:prstGeom>
        </p:spPr>
        <p:txBody>
          <a:bodyPr wrap="square">
            <a:spAutoFit/>
          </a:bodyPr>
          <a:lstStyle/>
          <a:p>
            <a:r>
              <a:rPr lang="en-US" altLang="zh-CN" kern="1000" dirty="0">
                <a:latin typeface="Times New Roman"/>
                <a:ea typeface="宋体"/>
              </a:rPr>
              <a:t> [</a:t>
            </a:r>
            <a:r>
              <a:rPr lang="en-US" altLang="zh-CN" i="1" kern="1000" dirty="0">
                <a:latin typeface="Times New Roman"/>
                <a:ea typeface="宋体"/>
              </a:rPr>
              <a:t>X</a:t>
            </a:r>
            <a:r>
              <a:rPr lang="en-US" altLang="zh-CN" kern="1000" dirty="0">
                <a:latin typeface="Times New Roman"/>
                <a:ea typeface="宋体"/>
              </a:rPr>
              <a:t>]</a:t>
            </a:r>
            <a:r>
              <a:rPr lang="zh-CN" altLang="zh-CN" kern="1000" baseline="-25000" dirty="0">
                <a:latin typeface="Times New Roman"/>
                <a:ea typeface="宋体"/>
                <a:cs typeface="Times New Roman"/>
              </a:rPr>
              <a:t>补</a:t>
            </a:r>
            <a:r>
              <a:rPr lang="zh-CN" altLang="zh-CN" kern="1000" baseline="-25000" dirty="0">
                <a:ea typeface="Times New Roman"/>
              </a:rPr>
              <a:t> </a:t>
            </a:r>
            <a:r>
              <a:rPr lang="en-US" altLang="zh-CN" kern="1000" dirty="0">
                <a:latin typeface="Times New Roman"/>
                <a:ea typeface="宋体"/>
              </a:rPr>
              <a:t>= 100H + </a:t>
            </a:r>
            <a:r>
              <a:rPr lang="en-US" altLang="zh-CN" i="1" kern="1000" dirty="0">
                <a:latin typeface="Times New Roman"/>
                <a:ea typeface="宋体"/>
              </a:rPr>
              <a:t>X</a:t>
            </a:r>
            <a:endParaRPr lang="zh-CN" altLang="en-US" dirty="0"/>
          </a:p>
        </p:txBody>
      </p:sp>
      <p:pic>
        <p:nvPicPr>
          <p:cNvPr id="27545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9700" y="1843564"/>
            <a:ext cx="13464124" cy="954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矩形 6"/>
          <p:cNvSpPr/>
          <p:nvPr/>
        </p:nvSpPr>
        <p:spPr>
          <a:xfrm>
            <a:off x="550703" y="2797651"/>
            <a:ext cx="8341505" cy="1200329"/>
          </a:xfrm>
          <a:prstGeom prst="rect">
            <a:avLst/>
          </a:prstGeom>
        </p:spPr>
        <p:txBody>
          <a:bodyPr wrap="square">
            <a:spAutoFit/>
          </a:bodyPr>
          <a:lstStyle/>
          <a:p>
            <a:pPr algn="l">
              <a:lnSpc>
                <a:spcPct val="150000"/>
              </a:lnSpc>
            </a:pPr>
            <a:r>
              <a:rPr lang="zh-CN" altLang="en-US" sz="2400" dirty="0" smtClean="0"/>
              <a:t>此法便于</a:t>
            </a:r>
            <a:r>
              <a:rPr lang="zh-CN" altLang="en-US" sz="2400" dirty="0"/>
              <a:t>手工计算。例如</a:t>
            </a:r>
            <a:r>
              <a:rPr lang="zh-CN" altLang="en-US" sz="2400" dirty="0" smtClean="0"/>
              <a:t>，</a:t>
            </a:r>
            <a:r>
              <a:rPr lang="en-US" altLang="zh-CN" sz="2400" dirty="0" smtClean="0"/>
              <a:t>X=-2</a:t>
            </a:r>
            <a:r>
              <a:rPr lang="zh-CN" altLang="en-US" sz="2400" dirty="0" smtClean="0"/>
              <a:t> </a:t>
            </a:r>
            <a:r>
              <a:rPr lang="zh-CN" altLang="en-US" sz="2400" dirty="0"/>
              <a:t>，则</a:t>
            </a:r>
            <a:r>
              <a:rPr lang="en-US" altLang="zh-CN" sz="2400" dirty="0"/>
              <a:t>X</a:t>
            </a:r>
            <a:r>
              <a:rPr lang="zh-CN" altLang="en-US" sz="2400" dirty="0"/>
              <a:t>的补码用单字节十六进制数表达，</a:t>
            </a:r>
            <a:r>
              <a:rPr lang="zh-CN" altLang="en-US" sz="2400" dirty="0" smtClean="0"/>
              <a:t>就是：</a:t>
            </a:r>
            <a:endParaRPr lang="zh-CN" altLang="en-US" sz="2400" dirty="0"/>
          </a:p>
        </p:txBody>
      </p:sp>
      <p:pic>
        <p:nvPicPr>
          <p:cNvPr id="27545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08446" y="3397815"/>
            <a:ext cx="14272768" cy="5077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矩形 7"/>
          <p:cNvSpPr/>
          <p:nvPr/>
        </p:nvSpPr>
        <p:spPr>
          <a:xfrm>
            <a:off x="1" y="4018651"/>
            <a:ext cx="9069322" cy="2308324"/>
          </a:xfrm>
          <a:prstGeom prst="rect">
            <a:avLst/>
          </a:prstGeom>
        </p:spPr>
        <p:txBody>
          <a:bodyPr wrap="square">
            <a:spAutoFit/>
          </a:bodyPr>
          <a:lstStyle/>
          <a:p>
            <a:pPr algn="l">
              <a:lnSpc>
                <a:spcPct val="150000"/>
              </a:lnSpc>
            </a:pPr>
            <a:r>
              <a:rPr lang="zh-CN" altLang="en-US" sz="2400" b="1" dirty="0" smtClean="0">
                <a:solidFill>
                  <a:srgbClr val="FF0000"/>
                </a:solidFill>
                <a:latin typeface="+mj-ea"/>
                <a:ea typeface="+mj-ea"/>
              </a:rPr>
              <a:t>    </a:t>
            </a:r>
            <a:r>
              <a:rPr lang="zh-CN" altLang="en-US" sz="2400" b="1" dirty="0">
                <a:solidFill>
                  <a:srgbClr val="0000FF"/>
                </a:solidFill>
                <a:latin typeface="+mj-ea"/>
                <a:ea typeface="+mj-ea"/>
              </a:rPr>
              <a:t>③ 根据反码求补码</a:t>
            </a:r>
          </a:p>
          <a:p>
            <a:pPr algn="l">
              <a:lnSpc>
                <a:spcPct val="150000"/>
              </a:lnSpc>
            </a:pPr>
            <a:r>
              <a:rPr lang="zh-CN" altLang="en-US" sz="2400" dirty="0" smtClean="0"/>
              <a:t>        首先</a:t>
            </a:r>
            <a:r>
              <a:rPr lang="zh-CN" altLang="en-US" sz="2400" dirty="0"/>
              <a:t>求</a:t>
            </a:r>
            <a:r>
              <a:rPr lang="zh-CN" altLang="en-US" sz="2400" dirty="0" smtClean="0"/>
              <a:t>真值（负数）对应</a:t>
            </a:r>
            <a:r>
              <a:rPr lang="zh-CN" altLang="en-US" sz="2400" dirty="0"/>
              <a:t>的原码，再求相应的反码，最后加</a:t>
            </a:r>
            <a:r>
              <a:rPr lang="en-US" altLang="zh-CN" sz="2400" dirty="0"/>
              <a:t>1</a:t>
            </a:r>
            <a:r>
              <a:rPr lang="zh-CN" altLang="en-US" sz="2400" dirty="0"/>
              <a:t>得到原数对应的二进制形式的补码。这种方法，便于在逻辑电路中利用非门电路和加法计数器的功能实现。</a:t>
            </a:r>
          </a:p>
        </p:txBody>
      </p:sp>
    </p:spTree>
    <p:extLst>
      <p:ext uri="{BB962C8B-B14F-4D97-AF65-F5344CB8AC3E}">
        <p14:creationId xmlns:p14="http://schemas.microsoft.com/office/powerpoint/2010/main" val="2247833460"/>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275458"/>
                                        </p:tgtEl>
                                        <p:attrNameLst>
                                          <p:attrName>style.visibility</p:attrName>
                                        </p:attrNameLst>
                                      </p:cBhvr>
                                      <p:to>
                                        <p:strVal val="visible"/>
                                      </p:to>
                                    </p:set>
                                    <p:animEffect transition="in" filter="wipe(down)">
                                      <p:cBhvr>
                                        <p:cTn id="19" dur="500"/>
                                        <p:tgtEl>
                                          <p:spTgt spid="275458"/>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circle(in)">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275459"/>
                                        </p:tgtEl>
                                        <p:attrNameLst>
                                          <p:attrName>style.visibility</p:attrName>
                                        </p:attrNameLst>
                                      </p:cBhvr>
                                      <p:to>
                                        <p:strVal val="visible"/>
                                      </p:to>
                                    </p:set>
                                    <p:animEffect transition="in" filter="wheel(1)">
                                      <p:cBhvr>
                                        <p:cTn id="29" dur="2000"/>
                                        <p:tgtEl>
                                          <p:spTgt spid="275459"/>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13</a:t>
            </a:fld>
            <a:endParaRPr lang="en-US" altLang="zh-CN" dirty="0"/>
          </a:p>
        </p:txBody>
      </p:sp>
      <p:sp>
        <p:nvSpPr>
          <p:cNvPr id="4" name="矩形 3"/>
          <p:cNvSpPr/>
          <p:nvPr/>
        </p:nvSpPr>
        <p:spPr>
          <a:xfrm>
            <a:off x="0" y="3012458"/>
            <a:ext cx="9055100" cy="1200329"/>
          </a:xfrm>
          <a:prstGeom prst="rect">
            <a:avLst/>
          </a:prstGeom>
        </p:spPr>
        <p:txBody>
          <a:bodyPr wrap="square">
            <a:spAutoFit/>
          </a:bodyPr>
          <a:lstStyle/>
          <a:p>
            <a:pPr>
              <a:lnSpc>
                <a:spcPct val="150000"/>
              </a:lnSpc>
            </a:pPr>
            <a:r>
              <a:rPr lang="zh-CN" altLang="en-US" sz="2400" dirty="0" smtClean="0">
                <a:latin typeface="+mj-ea"/>
                <a:ea typeface="+mj-ea"/>
              </a:rPr>
              <a:t> </a:t>
            </a:r>
            <a:r>
              <a:rPr lang="en-US" altLang="zh-CN" sz="2400" kern="1000" dirty="0" smtClean="0">
                <a:latin typeface="Times New Roman"/>
                <a:ea typeface="宋体"/>
              </a:rPr>
              <a:t> </a:t>
            </a:r>
            <a:r>
              <a:rPr lang="en-US" altLang="zh-CN" sz="2400" kern="1000" dirty="0">
                <a:latin typeface="Times New Roman"/>
                <a:ea typeface="宋体"/>
              </a:rPr>
              <a:t>[[</a:t>
            </a:r>
            <a:r>
              <a:rPr lang="en-US" altLang="zh-CN" sz="2400" i="1" kern="1000" dirty="0">
                <a:latin typeface="Times New Roman"/>
                <a:ea typeface="宋体"/>
              </a:rPr>
              <a:t>X</a:t>
            </a:r>
            <a:r>
              <a:rPr lang="en-US" altLang="zh-CN" sz="2400" kern="1000" dirty="0">
                <a:latin typeface="Times New Roman"/>
                <a:ea typeface="宋体"/>
              </a:rPr>
              <a:t>]</a:t>
            </a:r>
            <a:r>
              <a:rPr lang="zh-CN" altLang="zh-CN" sz="2400" kern="1000" baseline="-25000" dirty="0">
                <a:latin typeface="Times New Roman"/>
                <a:ea typeface="宋体"/>
                <a:cs typeface="Times New Roman"/>
              </a:rPr>
              <a:t>补</a:t>
            </a:r>
            <a:r>
              <a:rPr lang="en-US" altLang="zh-CN" sz="2400" kern="1000" dirty="0">
                <a:latin typeface="Times New Roman"/>
                <a:ea typeface="宋体"/>
              </a:rPr>
              <a:t>]</a:t>
            </a:r>
            <a:r>
              <a:rPr lang="zh-CN" altLang="zh-CN" sz="2400" kern="1000" baseline="-25000" dirty="0">
                <a:latin typeface="Times New Roman"/>
                <a:ea typeface="宋体"/>
                <a:cs typeface="Times New Roman"/>
              </a:rPr>
              <a:t>补</a:t>
            </a:r>
            <a:r>
              <a:rPr lang="zh-CN" altLang="zh-CN" sz="2400" kern="1000" baseline="-25000" dirty="0">
                <a:ea typeface="Times New Roman"/>
              </a:rPr>
              <a:t> </a:t>
            </a:r>
            <a:r>
              <a:rPr lang="en-US" altLang="zh-CN" sz="2400" kern="1000" dirty="0">
                <a:latin typeface="Times New Roman"/>
                <a:ea typeface="宋体"/>
              </a:rPr>
              <a:t>= [</a:t>
            </a:r>
            <a:r>
              <a:rPr lang="en-US" altLang="zh-CN" sz="2400" i="1" kern="1000" dirty="0">
                <a:latin typeface="Times New Roman"/>
                <a:ea typeface="宋体"/>
              </a:rPr>
              <a:t>X</a:t>
            </a:r>
            <a:r>
              <a:rPr lang="en-US" altLang="zh-CN" sz="2400" kern="1000" dirty="0">
                <a:latin typeface="Times New Roman"/>
                <a:ea typeface="宋体"/>
              </a:rPr>
              <a:t>]</a:t>
            </a:r>
            <a:r>
              <a:rPr lang="zh-CN" altLang="zh-CN" sz="2400" kern="1000" baseline="-25000" dirty="0" smtClean="0">
                <a:latin typeface="Times New Roman"/>
                <a:ea typeface="宋体"/>
                <a:cs typeface="Times New Roman"/>
              </a:rPr>
              <a:t>原</a:t>
            </a:r>
            <a:endParaRPr lang="en-US" altLang="zh-CN" sz="2400" kern="1000" baseline="-25000" dirty="0" smtClean="0">
              <a:latin typeface="Times New Roman"/>
              <a:ea typeface="宋体"/>
              <a:cs typeface="Times New Roman"/>
            </a:endParaRPr>
          </a:p>
          <a:p>
            <a:pPr algn="l">
              <a:lnSpc>
                <a:spcPct val="150000"/>
              </a:lnSpc>
            </a:pPr>
            <a:r>
              <a:rPr lang="zh-CN" altLang="en-US" sz="2400" dirty="0" smtClean="0">
                <a:latin typeface="+mj-ea"/>
                <a:ea typeface="+mj-ea"/>
              </a:rPr>
              <a:t>    </a:t>
            </a:r>
            <a:endParaRPr lang="zh-CN" altLang="en-US" sz="2400" dirty="0">
              <a:latin typeface="+mj-ea"/>
              <a:ea typeface="+mj-ea"/>
            </a:endParaRPr>
          </a:p>
        </p:txBody>
      </p:sp>
      <p:sp>
        <p:nvSpPr>
          <p:cNvPr id="5" name="矩形 4"/>
          <p:cNvSpPr/>
          <p:nvPr/>
        </p:nvSpPr>
        <p:spPr>
          <a:xfrm>
            <a:off x="519286" y="603266"/>
            <a:ext cx="4052713" cy="646331"/>
          </a:xfrm>
          <a:prstGeom prst="rect">
            <a:avLst/>
          </a:prstGeom>
        </p:spPr>
        <p:txBody>
          <a:bodyPr wrap="none">
            <a:spAutoFit/>
          </a:bodyPr>
          <a:lstStyle/>
          <a:p>
            <a:pPr lvl="0" algn="l">
              <a:lnSpc>
                <a:spcPct val="150000"/>
              </a:lnSpc>
            </a:pPr>
            <a:r>
              <a:rPr lang="zh-CN" altLang="en-US" sz="2400" b="1" dirty="0">
                <a:solidFill>
                  <a:srgbClr val="0000FF"/>
                </a:solidFill>
                <a:latin typeface="宋体"/>
                <a:ea typeface="宋体"/>
              </a:rPr>
              <a:t>（</a:t>
            </a:r>
            <a:r>
              <a:rPr lang="en-US" altLang="zh-CN" sz="2400" b="1" dirty="0">
                <a:solidFill>
                  <a:srgbClr val="0000FF"/>
                </a:solidFill>
                <a:latin typeface="宋体"/>
                <a:ea typeface="宋体"/>
              </a:rPr>
              <a:t>4</a:t>
            </a:r>
            <a:r>
              <a:rPr lang="zh-CN" altLang="en-US" sz="2400" b="1" dirty="0">
                <a:solidFill>
                  <a:srgbClr val="0000FF"/>
                </a:solidFill>
                <a:latin typeface="宋体"/>
                <a:ea typeface="宋体"/>
              </a:rPr>
              <a:t>）由补码求取真值的方法</a:t>
            </a:r>
          </a:p>
        </p:txBody>
      </p:sp>
      <p:sp>
        <p:nvSpPr>
          <p:cNvPr id="6" name="矩形 5"/>
          <p:cNvSpPr/>
          <p:nvPr/>
        </p:nvSpPr>
        <p:spPr>
          <a:xfrm>
            <a:off x="0" y="1165799"/>
            <a:ext cx="8826367" cy="1200329"/>
          </a:xfrm>
          <a:prstGeom prst="rect">
            <a:avLst/>
          </a:prstGeom>
        </p:spPr>
        <p:txBody>
          <a:bodyPr wrap="square">
            <a:spAutoFit/>
          </a:bodyPr>
          <a:lstStyle/>
          <a:p>
            <a:pPr lvl="0" algn="l">
              <a:lnSpc>
                <a:spcPct val="150000"/>
              </a:lnSpc>
            </a:pPr>
            <a:r>
              <a:rPr lang="zh-CN" altLang="en-US" sz="2400" dirty="0" smtClean="0">
                <a:solidFill>
                  <a:srgbClr val="000000"/>
                </a:solidFill>
                <a:latin typeface="宋体"/>
                <a:ea typeface="宋体"/>
              </a:rPr>
              <a:t>    在</a:t>
            </a:r>
            <a:r>
              <a:rPr lang="zh-CN" altLang="en-US" sz="2400" dirty="0">
                <a:solidFill>
                  <a:srgbClr val="000000"/>
                </a:solidFill>
                <a:latin typeface="宋体"/>
                <a:ea typeface="宋体"/>
              </a:rPr>
              <a:t>计算机中凡是</a:t>
            </a:r>
            <a:r>
              <a:rPr lang="zh-CN" altLang="en-US" sz="2400" b="1" dirty="0">
                <a:solidFill>
                  <a:srgbClr val="CC3300"/>
                </a:solidFill>
                <a:latin typeface="宋体"/>
                <a:ea typeface="宋体"/>
              </a:rPr>
              <a:t>带符号的数</a:t>
            </a:r>
            <a:r>
              <a:rPr lang="zh-CN" altLang="en-US" sz="2400" dirty="0">
                <a:solidFill>
                  <a:srgbClr val="000000"/>
                </a:solidFill>
                <a:latin typeface="宋体"/>
                <a:ea typeface="宋体"/>
              </a:rPr>
              <a:t>一律用补码表示，且符号位参加运算，其运算结果也用补码表示。</a:t>
            </a:r>
            <a:endParaRPr lang="en-US" altLang="zh-CN" sz="2400" dirty="0">
              <a:solidFill>
                <a:srgbClr val="000000"/>
              </a:solidFill>
              <a:latin typeface="宋体"/>
              <a:ea typeface="宋体"/>
            </a:endParaRPr>
          </a:p>
        </p:txBody>
      </p:sp>
      <p:sp>
        <p:nvSpPr>
          <p:cNvPr id="7" name="矩形 6"/>
          <p:cNvSpPr/>
          <p:nvPr/>
        </p:nvSpPr>
        <p:spPr>
          <a:xfrm>
            <a:off x="751907" y="2366127"/>
            <a:ext cx="8074460" cy="646331"/>
          </a:xfrm>
          <a:prstGeom prst="rect">
            <a:avLst/>
          </a:prstGeom>
        </p:spPr>
        <p:txBody>
          <a:bodyPr wrap="square">
            <a:spAutoFit/>
          </a:bodyPr>
          <a:lstStyle/>
          <a:p>
            <a:pPr lvl="0" algn="l">
              <a:lnSpc>
                <a:spcPct val="150000"/>
              </a:lnSpc>
            </a:pPr>
            <a:r>
              <a:rPr lang="zh-CN" altLang="en-US" sz="2400" dirty="0">
                <a:solidFill>
                  <a:srgbClr val="000000"/>
                </a:solidFill>
                <a:latin typeface="宋体"/>
                <a:ea typeface="宋体"/>
              </a:rPr>
              <a:t>若要用原码来表示该结果，还需要对结果求补，即：</a:t>
            </a:r>
            <a:endParaRPr lang="en-US" altLang="zh-CN" sz="2400" dirty="0">
              <a:solidFill>
                <a:srgbClr val="000000"/>
              </a:solidFill>
              <a:latin typeface="宋体"/>
              <a:ea typeface="宋体"/>
            </a:endParaRPr>
          </a:p>
        </p:txBody>
      </p:sp>
      <p:sp>
        <p:nvSpPr>
          <p:cNvPr id="8" name="矩形 7"/>
          <p:cNvSpPr/>
          <p:nvPr/>
        </p:nvSpPr>
        <p:spPr>
          <a:xfrm>
            <a:off x="0" y="3678638"/>
            <a:ext cx="9143999" cy="1200329"/>
          </a:xfrm>
          <a:prstGeom prst="rect">
            <a:avLst/>
          </a:prstGeom>
        </p:spPr>
        <p:txBody>
          <a:bodyPr wrap="square">
            <a:spAutoFit/>
          </a:bodyPr>
          <a:lstStyle/>
          <a:p>
            <a:pPr lvl="0" algn="l">
              <a:lnSpc>
                <a:spcPct val="150000"/>
              </a:lnSpc>
            </a:pPr>
            <a:r>
              <a:rPr lang="zh-CN" altLang="en-US" sz="2400" dirty="0" smtClean="0">
                <a:solidFill>
                  <a:srgbClr val="000000"/>
                </a:solidFill>
                <a:latin typeface="宋体"/>
                <a:ea typeface="宋体"/>
              </a:rPr>
              <a:t>    求得</a:t>
            </a:r>
            <a:r>
              <a:rPr lang="en-US" altLang="zh-CN" sz="2400" dirty="0">
                <a:solidFill>
                  <a:srgbClr val="000000"/>
                </a:solidFill>
                <a:latin typeface="宋体"/>
                <a:ea typeface="宋体"/>
              </a:rPr>
              <a:t>X</a:t>
            </a:r>
            <a:r>
              <a:rPr lang="zh-CN" altLang="en-US" sz="2400" dirty="0">
                <a:solidFill>
                  <a:srgbClr val="000000"/>
                </a:solidFill>
                <a:latin typeface="宋体"/>
                <a:ea typeface="宋体"/>
              </a:rPr>
              <a:t>的原码后只需简单地对符号位做出处理就可得到对应的真值。</a:t>
            </a:r>
          </a:p>
        </p:txBody>
      </p:sp>
    </p:spTree>
    <p:extLst>
      <p:ext uri="{BB962C8B-B14F-4D97-AF65-F5344CB8AC3E}">
        <p14:creationId xmlns:p14="http://schemas.microsoft.com/office/powerpoint/2010/main" val="420305049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14</a:t>
            </a:fld>
            <a:endParaRPr lang="en-US" altLang="zh-CN" dirty="0"/>
          </a:p>
        </p:txBody>
      </p:sp>
      <p:sp>
        <p:nvSpPr>
          <p:cNvPr id="4" name="矩形 3"/>
          <p:cNvSpPr/>
          <p:nvPr/>
        </p:nvSpPr>
        <p:spPr>
          <a:xfrm>
            <a:off x="444500" y="795635"/>
            <a:ext cx="8509000" cy="1200329"/>
          </a:xfrm>
          <a:prstGeom prst="rect">
            <a:avLst/>
          </a:prstGeom>
        </p:spPr>
        <p:txBody>
          <a:bodyPr wrap="square">
            <a:spAutoFit/>
          </a:bodyPr>
          <a:lstStyle/>
          <a:p>
            <a:pPr algn="l">
              <a:lnSpc>
                <a:spcPct val="150000"/>
              </a:lnSpc>
            </a:pPr>
            <a:r>
              <a:rPr lang="en-US" altLang="zh-CN" sz="2400" dirty="0"/>
              <a:t>【</a:t>
            </a:r>
            <a:r>
              <a:rPr lang="zh-CN" altLang="en-US" sz="2400" dirty="0"/>
              <a:t>例</a:t>
            </a:r>
            <a:r>
              <a:rPr lang="en-US" altLang="zh-CN" sz="2400" dirty="0"/>
              <a:t>2-2】 </a:t>
            </a:r>
            <a:r>
              <a:rPr lang="zh-CN" altLang="en-US" sz="2400" dirty="0" smtClean="0"/>
              <a:t>已知 </a:t>
            </a:r>
            <a:r>
              <a:rPr lang="en-US" altLang="zh-CN" sz="2400" dirty="0"/>
              <a:t>[</a:t>
            </a:r>
            <a:r>
              <a:rPr lang="en-US" altLang="zh-CN" sz="2400" i="1" dirty="0"/>
              <a:t>X</a:t>
            </a:r>
            <a:r>
              <a:rPr lang="en-US" altLang="zh-CN" sz="2400" dirty="0"/>
              <a:t>]</a:t>
            </a:r>
            <a:r>
              <a:rPr lang="zh-CN" altLang="zh-CN" sz="2400" baseline="-25000" dirty="0"/>
              <a:t>补</a:t>
            </a:r>
            <a:r>
              <a:rPr lang="en-US" altLang="zh-CN" sz="2400" dirty="0" smtClean="0"/>
              <a:t>= </a:t>
            </a:r>
            <a:r>
              <a:rPr lang="en-US" altLang="zh-CN" sz="2400" dirty="0"/>
              <a:t>10011001B</a:t>
            </a:r>
            <a:r>
              <a:rPr lang="zh-CN" altLang="en-US" sz="2400" dirty="0"/>
              <a:t>，求</a:t>
            </a:r>
            <a:r>
              <a:rPr lang="en-US" altLang="zh-CN" sz="2400" dirty="0"/>
              <a:t>X</a:t>
            </a:r>
            <a:r>
              <a:rPr lang="zh-CN" altLang="en-US" sz="2400" dirty="0"/>
              <a:t>。</a:t>
            </a:r>
          </a:p>
          <a:p>
            <a:pPr algn="l">
              <a:lnSpc>
                <a:spcPct val="150000"/>
              </a:lnSpc>
            </a:pPr>
            <a:r>
              <a:rPr lang="zh-CN" altLang="en-US" sz="2400" dirty="0" smtClean="0"/>
              <a:t> 解：</a:t>
            </a:r>
            <a:r>
              <a:rPr lang="en-US" altLang="zh-CN" sz="2400" dirty="0"/>
              <a:t>[</a:t>
            </a:r>
            <a:r>
              <a:rPr lang="en-US" altLang="zh-CN" sz="2400" i="1" dirty="0"/>
              <a:t>X</a:t>
            </a:r>
            <a:r>
              <a:rPr lang="en-US" altLang="zh-CN" sz="2400" dirty="0"/>
              <a:t>]</a:t>
            </a:r>
            <a:r>
              <a:rPr lang="zh-CN" altLang="zh-CN" sz="2400" baseline="-25000" dirty="0"/>
              <a:t>原 </a:t>
            </a:r>
            <a:r>
              <a:rPr lang="en-US" altLang="zh-CN" sz="2400" dirty="0"/>
              <a:t>= [[</a:t>
            </a:r>
            <a:r>
              <a:rPr lang="en-US" altLang="zh-CN" sz="2400" i="1" dirty="0"/>
              <a:t>X</a:t>
            </a:r>
            <a:r>
              <a:rPr lang="en-US" altLang="zh-CN" sz="2400" dirty="0"/>
              <a:t>]</a:t>
            </a:r>
            <a:r>
              <a:rPr lang="zh-CN" altLang="zh-CN" sz="2400" baseline="-25000" dirty="0"/>
              <a:t>补</a:t>
            </a:r>
            <a:r>
              <a:rPr lang="en-US" altLang="zh-CN" sz="2400" dirty="0"/>
              <a:t>]</a:t>
            </a:r>
            <a:r>
              <a:rPr lang="zh-CN" altLang="zh-CN" sz="2400" baseline="-25000" dirty="0" smtClean="0"/>
              <a:t>补</a:t>
            </a:r>
            <a:r>
              <a:rPr lang="en-US" altLang="zh-CN" sz="2400" dirty="0" smtClean="0"/>
              <a:t>= </a:t>
            </a:r>
            <a:r>
              <a:rPr lang="en-US" altLang="zh-CN" sz="2400" dirty="0"/>
              <a:t>11100111B</a:t>
            </a:r>
            <a:r>
              <a:rPr lang="zh-CN" altLang="en-US" sz="2400" dirty="0"/>
              <a:t>，所以</a:t>
            </a:r>
            <a:r>
              <a:rPr lang="en-US" altLang="zh-CN" sz="2400" dirty="0"/>
              <a:t>X = </a:t>
            </a:r>
            <a:r>
              <a:rPr lang="en-US" altLang="zh-CN" sz="2400" dirty="0" smtClean="0"/>
              <a:t>- 1100111B</a:t>
            </a:r>
            <a:r>
              <a:rPr lang="zh-CN" altLang="en-US" dirty="0"/>
              <a:t>。</a:t>
            </a:r>
          </a:p>
        </p:txBody>
      </p:sp>
    </p:spTree>
    <p:extLst>
      <p:ext uri="{BB962C8B-B14F-4D97-AF65-F5344CB8AC3E}">
        <p14:creationId xmlns:p14="http://schemas.microsoft.com/office/powerpoint/2010/main" val="2925594040"/>
      </p:ext>
    </p:extLst>
  </p:cSld>
  <p:clrMapOvr>
    <a:masterClrMapping/>
  </p:clrMapOvr>
  <p:transition>
    <p:random/>
    <p:sndAc>
      <p:stSnd>
        <p:snd r:embed="rId2" name="camera.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ChangeArrowheads="1"/>
          </p:cNvSpPr>
          <p:nvPr/>
        </p:nvSpPr>
        <p:spPr bwMode="auto">
          <a:xfrm>
            <a:off x="642888" y="2071156"/>
            <a:ext cx="89535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50000"/>
              </a:lnSpc>
            </a:pPr>
            <a:r>
              <a:rPr kumimoji="1" lang="zh-CN" altLang="en-US" sz="2400" dirty="0" smtClean="0">
                <a:latin typeface="Times New Roman" pitchFamily="18" charset="0"/>
                <a:ea typeface="宋体" charset="-122"/>
              </a:rPr>
              <a:t>设</a:t>
            </a:r>
            <a:r>
              <a:rPr kumimoji="1" lang="en-US" altLang="zh-CN" sz="2400" dirty="0">
                <a:latin typeface="Times New Roman" pitchFamily="18" charset="0"/>
                <a:ea typeface="宋体" charset="-122"/>
              </a:rPr>
              <a:t>x</a:t>
            </a:r>
            <a:r>
              <a:rPr kumimoji="1" lang="zh-CN" altLang="en-US" sz="2400" dirty="0">
                <a:latin typeface="Times New Roman" pitchFamily="18" charset="0"/>
                <a:ea typeface="宋体" charset="-122"/>
              </a:rPr>
              <a:t>和</a:t>
            </a:r>
            <a:r>
              <a:rPr kumimoji="1" lang="en-US" altLang="zh-CN" sz="2400" dirty="0">
                <a:latin typeface="Times New Roman" pitchFamily="18" charset="0"/>
                <a:ea typeface="宋体" charset="-122"/>
              </a:rPr>
              <a:t>Y</a:t>
            </a:r>
            <a:r>
              <a:rPr kumimoji="1" lang="zh-CN" altLang="en-US" sz="2400" dirty="0">
                <a:latin typeface="Times New Roman" pitchFamily="18" charset="0"/>
                <a:ea typeface="宋体" charset="-122"/>
              </a:rPr>
              <a:t>是两个带符号的补码数，则有：</a:t>
            </a:r>
          </a:p>
          <a:p>
            <a:pPr algn="l" eaLnBrk="1" hangingPunct="1">
              <a:lnSpc>
                <a:spcPct val="150000"/>
              </a:lnSpc>
              <a:spcBef>
                <a:spcPct val="50000"/>
              </a:spcBef>
              <a:buClrTx/>
              <a:buSzTx/>
              <a:buFontTx/>
              <a:buNone/>
            </a:pPr>
            <a:endParaRPr kumimoji="1" lang="en-US" altLang="zh-CN" sz="2400" dirty="0" smtClean="0">
              <a:latin typeface="Times New Roman" pitchFamily="18" charset="0"/>
              <a:ea typeface="宋体" charset="-122"/>
            </a:endParaRPr>
          </a:p>
        </p:txBody>
      </p:sp>
      <p:graphicFrame>
        <p:nvGraphicFramePr>
          <p:cNvPr id="96259" name="Object 3"/>
          <p:cNvGraphicFramePr>
            <a:graphicFrameLocks noChangeAspect="1"/>
          </p:cNvGraphicFramePr>
          <p:nvPr>
            <p:extLst>
              <p:ext uri="{D42A27DB-BD31-4B8C-83A1-F6EECF244321}">
                <p14:modId xmlns:p14="http://schemas.microsoft.com/office/powerpoint/2010/main" val="2268034449"/>
              </p:ext>
            </p:extLst>
          </p:nvPr>
        </p:nvGraphicFramePr>
        <p:xfrm>
          <a:off x="800100" y="2889120"/>
          <a:ext cx="7543800" cy="493713"/>
        </p:xfrm>
        <a:graphic>
          <a:graphicData uri="http://schemas.openxmlformats.org/presentationml/2006/ole">
            <mc:AlternateContent xmlns:mc="http://schemas.openxmlformats.org/markup-compatibility/2006">
              <mc:Choice xmlns:v="urn:schemas-microsoft-com:vml" Requires="v">
                <p:oleObj spid="_x0000_s269347" name="Equation" r:id="rId4" imgW="3683000" imgH="241300" progId="Equation.3">
                  <p:embed/>
                </p:oleObj>
              </mc:Choice>
              <mc:Fallback>
                <p:oleObj name="Equation" r:id="rId4" imgW="3683000" imgH="2413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0100" y="2889120"/>
                        <a:ext cx="7543800" cy="4937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矩形 1"/>
          <p:cNvSpPr/>
          <p:nvPr/>
        </p:nvSpPr>
        <p:spPr>
          <a:xfrm>
            <a:off x="2080681" y="4650994"/>
            <a:ext cx="3660602" cy="461665"/>
          </a:xfrm>
          <a:prstGeom prst="rect">
            <a:avLst/>
          </a:prstGeom>
        </p:spPr>
        <p:txBody>
          <a:bodyPr wrap="square">
            <a:spAutoFit/>
          </a:bodyPr>
          <a:lstStyle/>
          <a:p>
            <a:r>
              <a:rPr lang="en-US" altLang="zh-CN" sz="2400" dirty="0"/>
              <a:t>[</a:t>
            </a:r>
            <a:r>
              <a:rPr lang="en-US" altLang="zh-CN" sz="2400" i="1" dirty="0"/>
              <a:t>X</a:t>
            </a:r>
            <a:r>
              <a:rPr lang="en-US" altLang="zh-CN" sz="2400" dirty="0"/>
              <a:t> + </a:t>
            </a:r>
            <a:r>
              <a:rPr lang="en-US" altLang="zh-CN" sz="2400" i="1" dirty="0"/>
              <a:t>Y</a:t>
            </a:r>
            <a:r>
              <a:rPr lang="en-US" altLang="zh-CN" sz="2400" dirty="0"/>
              <a:t>]</a:t>
            </a:r>
            <a:r>
              <a:rPr lang="zh-CN" altLang="zh-CN" sz="2400" baseline="-25000" dirty="0"/>
              <a:t>补 </a:t>
            </a:r>
            <a:r>
              <a:rPr lang="en-US" altLang="zh-CN" sz="2400" dirty="0"/>
              <a:t>= [</a:t>
            </a:r>
            <a:r>
              <a:rPr lang="en-US" altLang="zh-CN" sz="2400" i="1" dirty="0"/>
              <a:t>X</a:t>
            </a:r>
            <a:r>
              <a:rPr lang="en-US" altLang="zh-CN" sz="2400" dirty="0"/>
              <a:t>]</a:t>
            </a:r>
            <a:r>
              <a:rPr lang="zh-CN" altLang="zh-CN" sz="2400" baseline="-25000" dirty="0"/>
              <a:t>补 </a:t>
            </a:r>
            <a:r>
              <a:rPr lang="en-US" altLang="zh-CN" sz="2400" dirty="0"/>
              <a:t>+ [</a:t>
            </a:r>
            <a:r>
              <a:rPr lang="en-US" altLang="zh-CN" sz="2400" i="1" dirty="0"/>
              <a:t>Y</a:t>
            </a:r>
            <a:r>
              <a:rPr lang="en-US" altLang="zh-CN" sz="2400" dirty="0"/>
              <a:t>]</a:t>
            </a:r>
            <a:r>
              <a:rPr lang="zh-CN" altLang="zh-CN" sz="2400" baseline="-25000" dirty="0"/>
              <a:t>补</a:t>
            </a:r>
            <a:endParaRPr lang="zh-CN" altLang="en-US" sz="2400" dirty="0"/>
          </a:p>
        </p:txBody>
      </p:sp>
      <p:sp>
        <p:nvSpPr>
          <p:cNvPr id="3" name="矩形 2"/>
          <p:cNvSpPr/>
          <p:nvPr/>
        </p:nvSpPr>
        <p:spPr>
          <a:xfrm>
            <a:off x="750772" y="649770"/>
            <a:ext cx="2505814" cy="646331"/>
          </a:xfrm>
          <a:prstGeom prst="rect">
            <a:avLst/>
          </a:prstGeom>
        </p:spPr>
        <p:txBody>
          <a:bodyPr wrap="none">
            <a:spAutoFit/>
          </a:bodyPr>
          <a:lstStyle/>
          <a:p>
            <a:pPr lvl="0" algn="l">
              <a:lnSpc>
                <a:spcPct val="150000"/>
              </a:lnSpc>
            </a:pPr>
            <a:r>
              <a:rPr lang="en-US" altLang="zh-CN" sz="2400" b="1" dirty="0">
                <a:solidFill>
                  <a:srgbClr val="0000FF"/>
                </a:solidFill>
                <a:latin typeface="宋体"/>
                <a:ea typeface="宋体"/>
              </a:rPr>
              <a:t>2</a:t>
            </a:r>
            <a:r>
              <a:rPr lang="zh-CN" altLang="zh-CN" sz="2400" b="1" dirty="0">
                <a:solidFill>
                  <a:srgbClr val="0000FF"/>
                </a:solidFill>
                <a:latin typeface="宋体"/>
                <a:ea typeface="宋体"/>
              </a:rPr>
              <a:t>．补码运算规则</a:t>
            </a:r>
          </a:p>
        </p:txBody>
      </p:sp>
      <p:sp>
        <p:nvSpPr>
          <p:cNvPr id="4" name="矩形 3"/>
          <p:cNvSpPr/>
          <p:nvPr/>
        </p:nvSpPr>
        <p:spPr>
          <a:xfrm>
            <a:off x="565886" y="1298475"/>
            <a:ext cx="2505814" cy="646331"/>
          </a:xfrm>
          <a:prstGeom prst="rect">
            <a:avLst/>
          </a:prstGeom>
        </p:spPr>
        <p:txBody>
          <a:bodyPr wrap="none">
            <a:spAutoFit/>
          </a:bodyPr>
          <a:lstStyle/>
          <a:p>
            <a:pPr lvl="0" algn="l">
              <a:lnSpc>
                <a:spcPct val="150000"/>
              </a:lnSpc>
            </a:pPr>
            <a:r>
              <a:rPr lang="zh-CN" altLang="zh-CN" sz="2400" b="1" dirty="0">
                <a:solidFill>
                  <a:srgbClr val="0000FF"/>
                </a:solidFill>
                <a:latin typeface="宋体"/>
                <a:ea typeface="宋体"/>
              </a:rPr>
              <a:t>（</a:t>
            </a:r>
            <a:r>
              <a:rPr lang="en-US" altLang="zh-CN" sz="2400" b="1" dirty="0">
                <a:solidFill>
                  <a:srgbClr val="0000FF"/>
                </a:solidFill>
                <a:latin typeface="宋体"/>
                <a:ea typeface="宋体"/>
              </a:rPr>
              <a:t>1</a:t>
            </a:r>
            <a:r>
              <a:rPr lang="zh-CN" altLang="zh-CN" sz="2400" b="1" dirty="0">
                <a:solidFill>
                  <a:srgbClr val="0000FF"/>
                </a:solidFill>
                <a:latin typeface="宋体"/>
                <a:ea typeface="宋体"/>
              </a:rPr>
              <a:t>）补码的加法</a:t>
            </a:r>
          </a:p>
        </p:txBody>
      </p:sp>
      <p:sp>
        <p:nvSpPr>
          <p:cNvPr id="5" name="矩形 4"/>
          <p:cNvSpPr/>
          <p:nvPr/>
        </p:nvSpPr>
        <p:spPr>
          <a:xfrm>
            <a:off x="77002" y="3668019"/>
            <a:ext cx="9144000" cy="461665"/>
          </a:xfrm>
          <a:prstGeom prst="rect">
            <a:avLst/>
          </a:prstGeom>
        </p:spPr>
        <p:txBody>
          <a:bodyPr wrap="square">
            <a:spAutoFit/>
          </a:bodyPr>
          <a:lstStyle/>
          <a:p>
            <a:pPr algn="l"/>
            <a:r>
              <a:rPr kumimoji="1" lang="en-US" altLang="zh-CN" sz="2400" dirty="0" smtClean="0">
                <a:solidFill>
                  <a:srgbClr val="000000"/>
                </a:solidFill>
                <a:latin typeface="Times New Roman" pitchFamily="18" charset="0"/>
                <a:ea typeface="宋体" charset="-122"/>
              </a:rPr>
              <a:t>        </a:t>
            </a:r>
            <a:r>
              <a:rPr kumimoji="1" lang="zh-CN" altLang="en-US" sz="2400" dirty="0" smtClean="0">
                <a:solidFill>
                  <a:srgbClr val="000000"/>
                </a:solidFill>
                <a:latin typeface="Times New Roman" pitchFamily="18" charset="0"/>
                <a:ea typeface="宋体" charset="-122"/>
              </a:rPr>
              <a:t>即</a:t>
            </a:r>
            <a:r>
              <a:rPr kumimoji="1" lang="zh-CN" altLang="en-US" sz="2400" dirty="0">
                <a:solidFill>
                  <a:srgbClr val="000000"/>
                </a:solidFill>
                <a:latin typeface="Times New Roman" pitchFamily="18" charset="0"/>
                <a:ea typeface="宋体" charset="-122"/>
              </a:rPr>
              <a:t>两个数和的补码等于两个数补码的和：</a:t>
            </a:r>
            <a:endParaRPr lang="zh-CN" altLang="en-US" dirty="0"/>
          </a:p>
        </p:txBody>
      </p:sp>
    </p:spTree>
    <p:extLst>
      <p:ext uri="{BB962C8B-B14F-4D97-AF65-F5344CB8AC3E}">
        <p14:creationId xmlns:p14="http://schemas.microsoft.com/office/powerpoint/2010/main" val="1001575638"/>
      </p:ext>
    </p:extLst>
  </p:cSld>
  <p:clrMapOvr>
    <a:masterClrMapping/>
  </p:clrMapOvr>
  <p:transition>
    <p:random/>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96258"/>
                                        </p:tgtEl>
                                        <p:attrNameLst>
                                          <p:attrName>style.visibility</p:attrName>
                                        </p:attrNameLst>
                                      </p:cBhvr>
                                      <p:to>
                                        <p:strVal val="visible"/>
                                      </p:to>
                                    </p:set>
                                    <p:animEffect transition="in" filter="fade">
                                      <p:cBhvr>
                                        <p:cTn id="11" dur="500"/>
                                        <p:tgtEl>
                                          <p:spTgt spid="96258"/>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96259"/>
                                        </p:tgtEl>
                                        <p:attrNameLst>
                                          <p:attrName>style.visibility</p:attrName>
                                        </p:attrNameLst>
                                      </p:cBhvr>
                                      <p:to>
                                        <p:strVal val="visible"/>
                                      </p:to>
                                    </p:set>
                                    <p:animEffect transition="in" filter="fade">
                                      <p:cBhvr>
                                        <p:cTn id="16" dur="1000"/>
                                        <p:tgtEl>
                                          <p:spTgt spid="96259"/>
                                        </p:tgtEl>
                                      </p:cBhvr>
                                    </p:animEffect>
                                    <p:anim calcmode="lin" valueType="num">
                                      <p:cBhvr>
                                        <p:cTn id="17" dur="1000" fill="hold"/>
                                        <p:tgtEl>
                                          <p:spTgt spid="96259"/>
                                        </p:tgtEl>
                                        <p:attrNameLst>
                                          <p:attrName>ppt_x</p:attrName>
                                        </p:attrNameLst>
                                      </p:cBhvr>
                                      <p:tavLst>
                                        <p:tav tm="0">
                                          <p:val>
                                            <p:strVal val="#ppt_x"/>
                                          </p:val>
                                        </p:tav>
                                        <p:tav tm="100000">
                                          <p:val>
                                            <p:strVal val="#ppt_x"/>
                                          </p:val>
                                        </p:tav>
                                      </p:tavLst>
                                    </p:anim>
                                    <p:anim calcmode="lin" valueType="num">
                                      <p:cBhvr>
                                        <p:cTn id="18" dur="1000" fill="hold"/>
                                        <p:tgtEl>
                                          <p:spTgt spid="96259"/>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8" grpId="0"/>
      <p:bldP spid="2" grpId="0"/>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ChangeArrowheads="1"/>
          </p:cNvSpPr>
          <p:nvPr/>
        </p:nvSpPr>
        <p:spPr bwMode="auto">
          <a:xfrm>
            <a:off x="0" y="3442101"/>
            <a:ext cx="9144000" cy="3231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eaLnBrk="1" hangingPunct="1">
              <a:lnSpc>
                <a:spcPct val="150000"/>
              </a:lnSpc>
              <a:spcBef>
                <a:spcPts val="0"/>
              </a:spcBef>
              <a:buClrTx/>
              <a:buSzTx/>
              <a:buFontTx/>
              <a:buNone/>
            </a:pPr>
            <a:r>
              <a:rPr kumimoji="1" lang="en-US" altLang="zh-CN" sz="2400" dirty="0" smtClean="0">
                <a:latin typeface="+mj-ea"/>
                <a:ea typeface="+mj-ea"/>
              </a:rPr>
              <a:t> </a:t>
            </a:r>
          </a:p>
          <a:p>
            <a:pPr algn="l" eaLnBrk="1" hangingPunct="1">
              <a:lnSpc>
                <a:spcPct val="150000"/>
              </a:lnSpc>
              <a:spcBef>
                <a:spcPts val="0"/>
              </a:spcBef>
              <a:buClrTx/>
              <a:buSzTx/>
              <a:buFontTx/>
              <a:buNone/>
            </a:pPr>
            <a:r>
              <a:rPr kumimoji="1" lang="zh-CN" altLang="en-US" sz="2400" dirty="0" smtClean="0">
                <a:latin typeface="+mj-ea"/>
                <a:ea typeface="+mj-ea"/>
              </a:rPr>
              <a:t>    如果已知                                </a:t>
            </a:r>
            <a:endParaRPr kumimoji="1" lang="en-US" altLang="zh-CN" sz="2400" dirty="0" smtClean="0">
              <a:latin typeface="+mj-ea"/>
              <a:ea typeface="+mj-ea"/>
            </a:endParaRPr>
          </a:p>
          <a:p>
            <a:pPr algn="l" eaLnBrk="1" hangingPunct="1">
              <a:lnSpc>
                <a:spcPct val="150000"/>
              </a:lnSpc>
              <a:spcBef>
                <a:spcPts val="0"/>
              </a:spcBef>
              <a:buClrTx/>
              <a:buSzTx/>
              <a:buFontTx/>
              <a:buNone/>
            </a:pPr>
            <a:r>
              <a:rPr kumimoji="1" lang="zh-CN" altLang="en-US" sz="2400" dirty="0" smtClean="0">
                <a:latin typeface="+mj-ea"/>
                <a:ea typeface="+mj-ea"/>
              </a:rPr>
              <a:t> </a:t>
            </a:r>
            <a:r>
              <a:rPr kumimoji="1" lang="zh-CN" altLang="en-US" sz="2400" dirty="0">
                <a:latin typeface="+mj-ea"/>
                <a:ea typeface="+mj-ea"/>
              </a:rPr>
              <a:t> </a:t>
            </a:r>
            <a:r>
              <a:rPr kumimoji="1" lang="zh-CN" altLang="en-US" sz="2400" dirty="0" smtClean="0">
                <a:latin typeface="+mj-ea"/>
                <a:ea typeface="+mj-ea"/>
              </a:rPr>
              <a:t>  那么</a:t>
            </a:r>
            <a:r>
              <a:rPr kumimoji="1" lang="zh-CN" altLang="en-US" sz="2400" dirty="0">
                <a:latin typeface="+mj-ea"/>
                <a:ea typeface="+mj-ea"/>
              </a:rPr>
              <a:t>对于     </a:t>
            </a:r>
            <a:r>
              <a:rPr kumimoji="1" lang="zh-CN" altLang="en-US" sz="2400" dirty="0" smtClean="0">
                <a:latin typeface="+mj-ea"/>
                <a:ea typeface="+mj-ea"/>
              </a:rPr>
              <a:t>的</a:t>
            </a:r>
            <a:r>
              <a:rPr kumimoji="1" lang="zh-CN" altLang="en-US" sz="2400" dirty="0">
                <a:latin typeface="+mj-ea"/>
                <a:ea typeface="+mj-ea"/>
              </a:rPr>
              <a:t>每一位(包括符号位)都按位求反，然后再加</a:t>
            </a:r>
            <a:r>
              <a:rPr kumimoji="1" lang="en-US" altLang="zh-CN" sz="2400" dirty="0">
                <a:latin typeface="+mj-ea"/>
                <a:ea typeface="+mj-ea"/>
              </a:rPr>
              <a:t>l，</a:t>
            </a:r>
            <a:r>
              <a:rPr kumimoji="1" lang="zh-CN" altLang="en-US" sz="2400" dirty="0">
                <a:latin typeface="+mj-ea"/>
                <a:ea typeface="+mj-ea"/>
              </a:rPr>
              <a:t>结果即为     </a:t>
            </a:r>
            <a:r>
              <a:rPr kumimoji="1" lang="zh-CN" altLang="en-US" sz="2400" dirty="0" smtClean="0">
                <a:latin typeface="+mj-ea"/>
                <a:ea typeface="+mj-ea"/>
              </a:rPr>
              <a:t> 。    </a:t>
            </a:r>
            <a:endParaRPr kumimoji="1" lang="zh-CN" altLang="en-US" sz="2400" dirty="0">
              <a:latin typeface="+mj-ea"/>
              <a:ea typeface="+mj-ea"/>
            </a:endParaRPr>
          </a:p>
          <a:p>
            <a:pPr algn="l" eaLnBrk="1" hangingPunct="1">
              <a:lnSpc>
                <a:spcPct val="150000"/>
              </a:lnSpc>
              <a:spcBef>
                <a:spcPts val="0"/>
              </a:spcBef>
              <a:buClrTx/>
              <a:buSzTx/>
              <a:buFontTx/>
              <a:buNone/>
            </a:pPr>
            <a:r>
              <a:rPr kumimoji="1" lang="zh-CN" altLang="en-US" sz="2400" dirty="0" smtClean="0">
                <a:latin typeface="+mj-ea"/>
                <a:ea typeface="+mj-ea"/>
              </a:rPr>
              <a:t>    称      为</a:t>
            </a:r>
            <a:r>
              <a:rPr kumimoji="1" lang="zh-CN" altLang="en-US" sz="2400" dirty="0">
                <a:latin typeface="+mj-ea"/>
                <a:ea typeface="+mj-ea"/>
              </a:rPr>
              <a:t>对    </a:t>
            </a:r>
            <a:r>
              <a:rPr kumimoji="1" lang="zh-CN" altLang="en-US" sz="2400" dirty="0" smtClean="0">
                <a:latin typeface="+mj-ea"/>
                <a:ea typeface="+mj-ea"/>
              </a:rPr>
              <a:t>“变补”</a:t>
            </a:r>
            <a:r>
              <a:rPr kumimoji="1" lang="zh-CN" altLang="en-US" sz="2400" dirty="0">
                <a:latin typeface="+mj-ea"/>
                <a:ea typeface="+mj-ea"/>
              </a:rPr>
              <a:t>，</a:t>
            </a:r>
            <a:r>
              <a:rPr kumimoji="1" lang="zh-CN" altLang="en-US" sz="2400" dirty="0" smtClean="0">
                <a:latin typeface="+mj-ea"/>
                <a:ea typeface="+mj-ea"/>
              </a:rPr>
              <a:t>即</a:t>
            </a:r>
            <a:r>
              <a:rPr lang="en-US" altLang="zh-CN" sz="2400" dirty="0"/>
              <a:t>[[</a:t>
            </a:r>
            <a:r>
              <a:rPr lang="en-US" altLang="zh-CN" sz="2400" i="1" dirty="0"/>
              <a:t>Y</a:t>
            </a:r>
            <a:r>
              <a:rPr lang="en-US" altLang="zh-CN" sz="2400" dirty="0"/>
              <a:t>]</a:t>
            </a:r>
            <a:r>
              <a:rPr lang="zh-CN" altLang="zh-CN" sz="2400" baseline="-25000" dirty="0"/>
              <a:t>补</a:t>
            </a:r>
            <a:r>
              <a:rPr lang="en-US" altLang="zh-CN" sz="2400" dirty="0"/>
              <a:t>]</a:t>
            </a:r>
            <a:r>
              <a:rPr lang="zh-CN" altLang="zh-CN" sz="2400" baseline="-25000" dirty="0"/>
              <a:t>变补 </a:t>
            </a:r>
            <a:r>
              <a:rPr lang="en-US" altLang="zh-CN" sz="2400" dirty="0"/>
              <a:t>= </a:t>
            </a:r>
            <a:r>
              <a:rPr lang="en-US" altLang="zh-CN" sz="2400" dirty="0" smtClean="0"/>
              <a:t>[-</a:t>
            </a:r>
            <a:r>
              <a:rPr lang="en-US" altLang="zh-CN" sz="2400" i="1" dirty="0" smtClean="0"/>
              <a:t>Y</a:t>
            </a:r>
            <a:r>
              <a:rPr lang="en-US" altLang="zh-CN" sz="2400" dirty="0" smtClean="0"/>
              <a:t> </a:t>
            </a:r>
            <a:r>
              <a:rPr lang="en-US" altLang="zh-CN" sz="2400" dirty="0"/>
              <a:t>]</a:t>
            </a:r>
            <a:r>
              <a:rPr lang="zh-CN" altLang="zh-CN" sz="2400" baseline="-25000" dirty="0"/>
              <a:t>补</a:t>
            </a:r>
            <a:r>
              <a:rPr kumimoji="1" lang="zh-CN" altLang="en-US" sz="2400" dirty="0">
                <a:latin typeface="+mj-ea"/>
                <a:ea typeface="+mj-ea"/>
              </a:rPr>
              <a:t>　</a:t>
            </a:r>
          </a:p>
          <a:p>
            <a:pPr algn="l" eaLnBrk="1" hangingPunct="1">
              <a:spcBef>
                <a:spcPts val="0"/>
              </a:spcBef>
              <a:buClrTx/>
              <a:buSzTx/>
              <a:buFontTx/>
              <a:buNone/>
            </a:pPr>
            <a:r>
              <a:rPr kumimoji="1" lang="zh-CN" altLang="en-US" sz="2400" dirty="0" smtClean="0">
                <a:latin typeface="+mj-ea"/>
                <a:ea typeface="+mj-ea"/>
              </a:rPr>
              <a:t>       </a:t>
            </a:r>
            <a:endParaRPr kumimoji="1" lang="zh-CN" altLang="en-US" sz="2400" dirty="0">
              <a:latin typeface="+mj-ea"/>
              <a:ea typeface="+mj-ea"/>
            </a:endParaRPr>
          </a:p>
        </p:txBody>
      </p:sp>
      <p:graphicFrame>
        <p:nvGraphicFramePr>
          <p:cNvPr id="97283" name="Object 3"/>
          <p:cNvGraphicFramePr>
            <a:graphicFrameLocks noChangeAspect="1"/>
          </p:cNvGraphicFramePr>
          <p:nvPr>
            <p:extLst>
              <p:ext uri="{D42A27DB-BD31-4B8C-83A1-F6EECF244321}">
                <p14:modId xmlns:p14="http://schemas.microsoft.com/office/powerpoint/2010/main" val="1810121101"/>
              </p:ext>
            </p:extLst>
          </p:nvPr>
        </p:nvGraphicFramePr>
        <p:xfrm>
          <a:off x="1597025" y="1827213"/>
          <a:ext cx="6356350" cy="538162"/>
        </p:xfrm>
        <a:graphic>
          <a:graphicData uri="http://schemas.openxmlformats.org/presentationml/2006/ole">
            <mc:AlternateContent xmlns:mc="http://schemas.openxmlformats.org/markup-compatibility/2006">
              <mc:Choice xmlns:v="urn:schemas-microsoft-com:vml" Requires="v">
                <p:oleObj spid="_x0000_s270602" name="公式" r:id="rId4" imgW="2857320" imgH="241200" progId="Equation.3">
                  <p:embed/>
                </p:oleObj>
              </mc:Choice>
              <mc:Fallback>
                <p:oleObj name="公式" r:id="rId4" imgW="2857320" imgH="241200" progId="Equation.3">
                  <p:embed/>
                  <p:pic>
                    <p:nvPicPr>
                      <p:cNvPr id="0" name=""/>
                      <p:cNvPicPr>
                        <a:picLocks noChangeAspect="1" noChangeArrowheads="1"/>
                      </p:cNvPicPr>
                      <p:nvPr/>
                    </p:nvPicPr>
                    <p:blipFill>
                      <a:blip r:embed="rId5"/>
                      <a:srcRect/>
                      <a:stretch>
                        <a:fillRect/>
                      </a:stretch>
                    </p:blipFill>
                    <p:spPr bwMode="auto">
                      <a:xfrm>
                        <a:off x="1597025" y="1827213"/>
                        <a:ext cx="6356350" cy="538162"/>
                      </a:xfrm>
                      <a:prstGeom prst="rect">
                        <a:avLst/>
                      </a:prstGeom>
                      <a:noFill/>
                      <a:ln>
                        <a:noFill/>
                      </a:ln>
                      <a:effectLst/>
                    </p:spPr>
                  </p:pic>
                </p:oleObj>
              </mc:Fallback>
            </mc:AlternateContent>
          </a:graphicData>
        </a:graphic>
      </p:graphicFrame>
      <p:graphicFrame>
        <p:nvGraphicFramePr>
          <p:cNvPr id="97284" name="Object 4"/>
          <p:cNvGraphicFramePr>
            <a:graphicFrameLocks noChangeAspect="1"/>
          </p:cNvGraphicFramePr>
          <p:nvPr>
            <p:extLst>
              <p:ext uri="{D42A27DB-BD31-4B8C-83A1-F6EECF244321}">
                <p14:modId xmlns:p14="http://schemas.microsoft.com/office/powerpoint/2010/main" val="388808258"/>
              </p:ext>
            </p:extLst>
          </p:nvPr>
        </p:nvGraphicFramePr>
        <p:xfrm>
          <a:off x="1478041" y="5215161"/>
          <a:ext cx="791278" cy="431800"/>
        </p:xfrm>
        <a:graphic>
          <a:graphicData uri="http://schemas.openxmlformats.org/presentationml/2006/ole">
            <mc:AlternateContent xmlns:mc="http://schemas.openxmlformats.org/markup-compatibility/2006">
              <mc:Choice xmlns:v="urn:schemas-microsoft-com:vml" Requires="v">
                <p:oleObj spid="_x0000_s270603" name="Equation" r:id="rId6" imgW="419100" imgH="228600" progId="Equation.3">
                  <p:embed/>
                </p:oleObj>
              </mc:Choice>
              <mc:Fallback>
                <p:oleObj name="Equation" r:id="rId6" imgW="419100" imgH="2286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78041" y="5215161"/>
                        <a:ext cx="791278" cy="431800"/>
                      </a:xfrm>
                      <a:prstGeom prst="rect">
                        <a:avLst/>
                      </a:prstGeom>
                      <a:noFill/>
                      <a:ln>
                        <a:noFill/>
                      </a:ln>
                      <a:effectLst/>
                    </p:spPr>
                  </p:pic>
                </p:oleObj>
              </mc:Fallback>
            </mc:AlternateContent>
          </a:graphicData>
        </a:graphic>
      </p:graphicFrame>
      <p:graphicFrame>
        <p:nvGraphicFramePr>
          <p:cNvPr id="97285" name="Object 5"/>
          <p:cNvGraphicFramePr>
            <a:graphicFrameLocks noChangeAspect="1"/>
          </p:cNvGraphicFramePr>
          <p:nvPr>
            <p:extLst>
              <p:ext uri="{D42A27DB-BD31-4B8C-83A1-F6EECF244321}">
                <p14:modId xmlns:p14="http://schemas.microsoft.com/office/powerpoint/2010/main" val="1538425043"/>
              </p:ext>
            </p:extLst>
          </p:nvPr>
        </p:nvGraphicFramePr>
        <p:xfrm>
          <a:off x="2097887" y="4151616"/>
          <a:ext cx="2057400" cy="423863"/>
        </p:xfrm>
        <a:graphic>
          <a:graphicData uri="http://schemas.openxmlformats.org/presentationml/2006/ole">
            <mc:AlternateContent xmlns:mc="http://schemas.openxmlformats.org/markup-compatibility/2006">
              <mc:Choice xmlns:v="urn:schemas-microsoft-com:vml" Requires="v">
                <p:oleObj spid="_x0000_s270604" name="Equation" r:id="rId8" imgW="1193800" imgH="228600" progId="Equation.3">
                  <p:embed/>
                </p:oleObj>
              </mc:Choice>
              <mc:Fallback>
                <p:oleObj name="Equation" r:id="rId8" imgW="1193800" imgH="228600"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97887" y="4151616"/>
                        <a:ext cx="2057400" cy="423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97286" name="Object 6"/>
          <p:cNvGraphicFramePr>
            <a:graphicFrameLocks noChangeAspect="1"/>
          </p:cNvGraphicFramePr>
          <p:nvPr>
            <p:extLst>
              <p:ext uri="{D42A27DB-BD31-4B8C-83A1-F6EECF244321}">
                <p14:modId xmlns:p14="http://schemas.microsoft.com/office/powerpoint/2010/main" val="2531982657"/>
              </p:ext>
            </p:extLst>
          </p:nvPr>
        </p:nvGraphicFramePr>
        <p:xfrm>
          <a:off x="1884102" y="4671827"/>
          <a:ext cx="697707" cy="457200"/>
        </p:xfrm>
        <a:graphic>
          <a:graphicData uri="http://schemas.openxmlformats.org/presentationml/2006/ole">
            <mc:AlternateContent xmlns:mc="http://schemas.openxmlformats.org/markup-compatibility/2006">
              <mc:Choice xmlns:v="urn:schemas-microsoft-com:vml" Requires="v">
                <p:oleObj spid="_x0000_s270605" name="Equation" r:id="rId10" imgW="330200" imgH="228600" progId="Equation.3">
                  <p:embed/>
                </p:oleObj>
              </mc:Choice>
              <mc:Fallback>
                <p:oleObj name="Equation" r:id="rId10" imgW="330200" imgH="228600" progId="Equation.3">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84102" y="4671827"/>
                        <a:ext cx="697707" cy="457200"/>
                      </a:xfrm>
                      <a:prstGeom prst="rect">
                        <a:avLst/>
                      </a:prstGeom>
                      <a:noFill/>
                      <a:ln>
                        <a:noFill/>
                      </a:ln>
                      <a:effectLst/>
                    </p:spPr>
                  </p:pic>
                </p:oleObj>
              </mc:Fallback>
            </mc:AlternateContent>
          </a:graphicData>
        </a:graphic>
      </p:graphicFrame>
      <p:graphicFrame>
        <p:nvGraphicFramePr>
          <p:cNvPr id="97288" name="Object 8"/>
          <p:cNvGraphicFramePr>
            <a:graphicFrameLocks noChangeAspect="1"/>
          </p:cNvGraphicFramePr>
          <p:nvPr>
            <p:extLst>
              <p:ext uri="{D42A27DB-BD31-4B8C-83A1-F6EECF244321}">
                <p14:modId xmlns:p14="http://schemas.microsoft.com/office/powerpoint/2010/main" val="869317034"/>
              </p:ext>
            </p:extLst>
          </p:nvPr>
        </p:nvGraphicFramePr>
        <p:xfrm>
          <a:off x="1111680" y="5774014"/>
          <a:ext cx="762000" cy="415925"/>
        </p:xfrm>
        <a:graphic>
          <a:graphicData uri="http://schemas.openxmlformats.org/presentationml/2006/ole">
            <mc:AlternateContent xmlns:mc="http://schemas.openxmlformats.org/markup-compatibility/2006">
              <mc:Choice xmlns:v="urn:schemas-microsoft-com:vml" Requires="v">
                <p:oleObj spid="_x0000_s270606" name="Microsoft 公式 3.0" r:id="rId12" imgW="419100" imgH="228600" progId="Equation.3">
                  <p:embed/>
                </p:oleObj>
              </mc:Choice>
              <mc:Fallback>
                <p:oleObj name="Microsoft 公式 3.0" r:id="rId12" imgW="419100" imgH="2286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11680" y="5774014"/>
                        <a:ext cx="762000" cy="415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97293" name="Object 13"/>
          <p:cNvGraphicFramePr>
            <a:graphicFrameLocks noChangeAspect="1"/>
          </p:cNvGraphicFramePr>
          <p:nvPr>
            <p:extLst>
              <p:ext uri="{D42A27DB-BD31-4B8C-83A1-F6EECF244321}">
                <p14:modId xmlns:p14="http://schemas.microsoft.com/office/powerpoint/2010/main" val="513421077"/>
              </p:ext>
            </p:extLst>
          </p:nvPr>
        </p:nvGraphicFramePr>
        <p:xfrm>
          <a:off x="2658577" y="5771414"/>
          <a:ext cx="603504" cy="419100"/>
        </p:xfrm>
        <a:graphic>
          <a:graphicData uri="http://schemas.openxmlformats.org/presentationml/2006/ole">
            <mc:AlternateContent xmlns:mc="http://schemas.openxmlformats.org/markup-compatibility/2006">
              <mc:Choice xmlns:v="urn:schemas-microsoft-com:vml" Requires="v">
                <p:oleObj spid="_x0000_s270607" name="Equation" r:id="rId13" imgW="330200" imgH="228600" progId="Equation.3">
                  <p:embed/>
                </p:oleObj>
              </mc:Choice>
              <mc:Fallback>
                <p:oleObj name="Equation" r:id="rId13" imgW="330200" imgH="2286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658577" y="5771414"/>
                        <a:ext cx="603504" cy="419100"/>
                      </a:xfrm>
                      <a:prstGeom prst="rect">
                        <a:avLst/>
                      </a:prstGeom>
                      <a:noFill/>
                      <a:ln>
                        <a:noFill/>
                      </a:ln>
                      <a:effectLst/>
                    </p:spPr>
                  </p:pic>
                </p:oleObj>
              </mc:Fallback>
            </mc:AlternateContent>
          </a:graphicData>
        </a:graphic>
      </p:graphicFrame>
      <p:graphicFrame>
        <p:nvGraphicFramePr>
          <p:cNvPr id="97295" name="Object 15"/>
          <p:cNvGraphicFramePr>
            <a:graphicFrameLocks noChangeAspect="1"/>
          </p:cNvGraphicFramePr>
          <p:nvPr>
            <p:extLst>
              <p:ext uri="{D42A27DB-BD31-4B8C-83A1-F6EECF244321}">
                <p14:modId xmlns:p14="http://schemas.microsoft.com/office/powerpoint/2010/main" val="822784419"/>
              </p:ext>
            </p:extLst>
          </p:nvPr>
        </p:nvGraphicFramePr>
        <p:xfrm>
          <a:off x="3033829" y="3610368"/>
          <a:ext cx="825500" cy="450831"/>
        </p:xfrm>
        <a:graphic>
          <a:graphicData uri="http://schemas.openxmlformats.org/presentationml/2006/ole">
            <mc:AlternateContent xmlns:mc="http://schemas.openxmlformats.org/markup-compatibility/2006">
              <mc:Choice xmlns:v="urn:schemas-microsoft-com:vml" Requires="v">
                <p:oleObj spid="_x0000_s270608" name="Equation" r:id="rId15" imgW="419100" imgH="228600" progId="Equation.3">
                  <p:embed/>
                </p:oleObj>
              </mc:Choice>
              <mc:Fallback>
                <p:oleObj name="Equation" r:id="rId15" imgW="419100" imgH="22860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33829" y="3610368"/>
                        <a:ext cx="825500" cy="450831"/>
                      </a:xfrm>
                      <a:prstGeom prst="rect">
                        <a:avLst/>
                      </a:prstGeom>
                      <a:noFill/>
                      <a:ln>
                        <a:noFill/>
                      </a:ln>
                      <a:effectLst/>
                    </p:spPr>
                  </p:pic>
                </p:oleObj>
              </mc:Fallback>
            </mc:AlternateContent>
          </a:graphicData>
        </a:graphic>
      </p:graphicFrame>
      <p:sp>
        <p:nvSpPr>
          <p:cNvPr id="2" name="矩形 1"/>
          <p:cNvSpPr/>
          <p:nvPr/>
        </p:nvSpPr>
        <p:spPr>
          <a:xfrm>
            <a:off x="620773" y="603266"/>
            <a:ext cx="2505814" cy="646331"/>
          </a:xfrm>
          <a:prstGeom prst="rect">
            <a:avLst/>
          </a:prstGeom>
        </p:spPr>
        <p:txBody>
          <a:bodyPr wrap="none">
            <a:spAutoFit/>
          </a:bodyPr>
          <a:lstStyle/>
          <a:p>
            <a:pPr lvl="0" algn="l">
              <a:lnSpc>
                <a:spcPct val="150000"/>
              </a:lnSpc>
            </a:pPr>
            <a:r>
              <a:rPr lang="zh-CN" altLang="zh-CN" sz="2400" b="1" dirty="0">
                <a:solidFill>
                  <a:srgbClr val="0000FF"/>
                </a:solidFill>
                <a:latin typeface="宋体"/>
                <a:ea typeface="宋体"/>
              </a:rPr>
              <a:t>（</a:t>
            </a:r>
            <a:r>
              <a:rPr lang="en-US" altLang="zh-CN" sz="2400" b="1" dirty="0">
                <a:solidFill>
                  <a:srgbClr val="0000FF"/>
                </a:solidFill>
                <a:latin typeface="宋体"/>
                <a:ea typeface="宋体"/>
              </a:rPr>
              <a:t>2</a:t>
            </a:r>
            <a:r>
              <a:rPr lang="zh-CN" altLang="zh-CN" sz="2400" b="1" dirty="0">
                <a:solidFill>
                  <a:srgbClr val="0000FF"/>
                </a:solidFill>
                <a:latin typeface="宋体"/>
                <a:ea typeface="宋体"/>
              </a:rPr>
              <a:t>）补码的减法</a:t>
            </a:r>
          </a:p>
        </p:txBody>
      </p:sp>
      <p:sp>
        <p:nvSpPr>
          <p:cNvPr id="3" name="矩形 2"/>
          <p:cNvSpPr/>
          <p:nvPr/>
        </p:nvSpPr>
        <p:spPr>
          <a:xfrm>
            <a:off x="0" y="1105914"/>
            <a:ext cx="9076623" cy="646331"/>
          </a:xfrm>
          <a:prstGeom prst="rect">
            <a:avLst/>
          </a:prstGeom>
        </p:spPr>
        <p:txBody>
          <a:bodyPr wrap="square">
            <a:spAutoFit/>
          </a:bodyPr>
          <a:lstStyle/>
          <a:p>
            <a:pPr lvl="0" algn="l">
              <a:lnSpc>
                <a:spcPct val="150000"/>
              </a:lnSpc>
            </a:pPr>
            <a:r>
              <a:rPr kumimoji="1" lang="zh-CN" altLang="en-US" sz="2400" dirty="0" smtClean="0">
                <a:solidFill>
                  <a:srgbClr val="000000"/>
                </a:solidFill>
                <a:latin typeface="宋体"/>
                <a:ea typeface="宋体"/>
              </a:rPr>
              <a:t>    两</a:t>
            </a:r>
            <a:r>
              <a:rPr kumimoji="1" lang="zh-CN" altLang="en-US" sz="2400" dirty="0">
                <a:solidFill>
                  <a:srgbClr val="000000"/>
                </a:solidFill>
                <a:latin typeface="宋体"/>
                <a:ea typeface="宋体"/>
              </a:rPr>
              <a:t>个带符号数相减，有如下基本公式：</a:t>
            </a:r>
            <a:r>
              <a:rPr kumimoji="1" lang="en-US" altLang="zh-CN" sz="2400" dirty="0">
                <a:solidFill>
                  <a:srgbClr val="000000"/>
                </a:solidFill>
                <a:latin typeface="宋体"/>
                <a:ea typeface="宋体"/>
              </a:rPr>
              <a:t>X-Y＝X+</a:t>
            </a:r>
            <a:r>
              <a:rPr kumimoji="1" lang="zh-CN" altLang="en-US" sz="2400" dirty="0">
                <a:solidFill>
                  <a:srgbClr val="000000"/>
                </a:solidFill>
                <a:latin typeface="宋体"/>
                <a:ea typeface="宋体"/>
              </a:rPr>
              <a:t>(</a:t>
            </a:r>
            <a:r>
              <a:rPr kumimoji="1" lang="en-US" altLang="zh-CN" sz="2400" dirty="0">
                <a:solidFill>
                  <a:srgbClr val="000000"/>
                </a:solidFill>
                <a:latin typeface="宋体"/>
                <a:ea typeface="宋体"/>
              </a:rPr>
              <a:t>-Y)</a:t>
            </a:r>
          </a:p>
        </p:txBody>
      </p:sp>
      <p:sp>
        <p:nvSpPr>
          <p:cNvPr id="4" name="矩形 3"/>
          <p:cNvSpPr/>
          <p:nvPr/>
        </p:nvSpPr>
        <p:spPr>
          <a:xfrm>
            <a:off x="0" y="2493738"/>
            <a:ext cx="9076623" cy="461665"/>
          </a:xfrm>
          <a:prstGeom prst="rect">
            <a:avLst/>
          </a:prstGeom>
        </p:spPr>
        <p:txBody>
          <a:bodyPr wrap="square">
            <a:spAutoFit/>
          </a:bodyPr>
          <a:lstStyle/>
          <a:p>
            <a:pPr algn="l"/>
            <a:r>
              <a:rPr kumimoji="1" lang="zh-CN" altLang="en-US" sz="2400" dirty="0" smtClean="0">
                <a:solidFill>
                  <a:srgbClr val="000000"/>
                </a:solidFill>
                <a:latin typeface="宋体"/>
                <a:ea typeface="宋体"/>
              </a:rPr>
              <a:t>    即</a:t>
            </a:r>
            <a:r>
              <a:rPr kumimoji="1" lang="zh-CN" altLang="en-US" sz="2400" b="1" dirty="0">
                <a:solidFill>
                  <a:srgbClr val="CC3300"/>
                </a:solidFill>
                <a:latin typeface="宋体"/>
                <a:ea typeface="宋体"/>
              </a:rPr>
              <a:t>两数差的补码等于被减数的补码及减数相反数的补码之和</a:t>
            </a:r>
            <a:r>
              <a:rPr kumimoji="1" lang="zh-CN" altLang="en-US" sz="2400" dirty="0">
                <a:solidFill>
                  <a:srgbClr val="CC3300"/>
                </a:solidFill>
                <a:latin typeface="宋体"/>
                <a:ea typeface="宋体"/>
              </a:rPr>
              <a:t>。</a:t>
            </a:r>
            <a:endParaRPr lang="zh-CN" altLang="en-US" dirty="0">
              <a:solidFill>
                <a:srgbClr val="CC3300"/>
              </a:solidFill>
            </a:endParaRPr>
          </a:p>
        </p:txBody>
      </p:sp>
      <p:sp>
        <p:nvSpPr>
          <p:cNvPr id="5" name="矩形 4"/>
          <p:cNvSpPr/>
          <p:nvPr/>
        </p:nvSpPr>
        <p:spPr>
          <a:xfrm>
            <a:off x="0" y="2964037"/>
            <a:ext cx="9144000" cy="646331"/>
          </a:xfrm>
          <a:prstGeom prst="rect">
            <a:avLst/>
          </a:prstGeom>
        </p:spPr>
        <p:txBody>
          <a:bodyPr wrap="square">
            <a:spAutoFit/>
          </a:bodyPr>
          <a:lstStyle/>
          <a:p>
            <a:pPr lvl="0" algn="l">
              <a:lnSpc>
                <a:spcPct val="150000"/>
              </a:lnSpc>
              <a:spcBef>
                <a:spcPts val="0"/>
              </a:spcBef>
            </a:pPr>
            <a:r>
              <a:rPr kumimoji="1" lang="zh-CN" altLang="en-US" sz="2400" dirty="0" smtClean="0">
                <a:solidFill>
                  <a:srgbClr val="000000"/>
                </a:solidFill>
                <a:latin typeface="宋体"/>
                <a:ea typeface="宋体"/>
              </a:rPr>
              <a:t>    这</a:t>
            </a:r>
            <a:r>
              <a:rPr kumimoji="1" lang="zh-CN" altLang="en-US" sz="2400" dirty="0">
                <a:solidFill>
                  <a:srgbClr val="000000"/>
                </a:solidFill>
                <a:latin typeface="宋体"/>
                <a:ea typeface="宋体"/>
              </a:rPr>
              <a:t>说明了在补码运算中，减法运算可以用加法来代替。</a:t>
            </a:r>
          </a:p>
        </p:txBody>
      </p:sp>
      <p:sp>
        <p:nvSpPr>
          <p:cNvPr id="6" name="矩形 5"/>
          <p:cNvSpPr/>
          <p:nvPr/>
        </p:nvSpPr>
        <p:spPr>
          <a:xfrm>
            <a:off x="0" y="3612949"/>
            <a:ext cx="4794975" cy="461665"/>
          </a:xfrm>
          <a:prstGeom prst="rect">
            <a:avLst/>
          </a:prstGeom>
        </p:spPr>
        <p:txBody>
          <a:bodyPr wrap="square">
            <a:spAutoFit/>
          </a:bodyPr>
          <a:lstStyle/>
          <a:p>
            <a:pPr algn="l"/>
            <a:r>
              <a:rPr kumimoji="1" lang="zh-CN" altLang="en-US" sz="2400" dirty="0" smtClean="0">
                <a:solidFill>
                  <a:srgbClr val="000000"/>
                </a:solidFill>
                <a:latin typeface="宋体"/>
                <a:ea typeface="宋体"/>
              </a:rPr>
              <a:t>    这里</a:t>
            </a:r>
            <a:r>
              <a:rPr kumimoji="1" lang="zh-CN" altLang="en-US" sz="2400" dirty="0">
                <a:solidFill>
                  <a:srgbClr val="000000"/>
                </a:solidFill>
                <a:latin typeface="宋体"/>
                <a:ea typeface="宋体"/>
              </a:rPr>
              <a:t>关键</a:t>
            </a:r>
            <a:r>
              <a:rPr kumimoji="1" lang="zh-CN" altLang="en-US" sz="2400" dirty="0" smtClean="0">
                <a:solidFill>
                  <a:srgbClr val="000000"/>
                </a:solidFill>
                <a:latin typeface="宋体"/>
                <a:ea typeface="宋体"/>
              </a:rPr>
              <a:t>在于求      </a:t>
            </a:r>
            <a:r>
              <a:rPr kumimoji="1" lang="zh-CN" altLang="en-US" sz="2400" dirty="0">
                <a:solidFill>
                  <a:srgbClr val="000000"/>
                </a:solidFill>
                <a:latin typeface="宋体"/>
                <a:ea typeface="宋体"/>
              </a:rPr>
              <a:t>。</a:t>
            </a:r>
            <a:endParaRPr lang="zh-CN" altLang="en-US" dirty="0"/>
          </a:p>
        </p:txBody>
      </p:sp>
    </p:spTree>
    <p:extLst>
      <p:ext uri="{BB962C8B-B14F-4D97-AF65-F5344CB8AC3E}">
        <p14:creationId xmlns:p14="http://schemas.microsoft.com/office/powerpoint/2010/main" val="3294397503"/>
      </p:ext>
    </p:extLst>
  </p:cSld>
  <p:clrMapOvr>
    <a:masterClrMapping/>
  </p:clrMapOvr>
  <p:transition>
    <p:random/>
    <p:sndAc>
      <p:stSnd>
        <p:snd r:embed="rId3"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97283"/>
                                        </p:tgtEl>
                                        <p:attrNameLst>
                                          <p:attrName>style.visibility</p:attrName>
                                        </p:attrNameLst>
                                      </p:cBhvr>
                                      <p:to>
                                        <p:strVal val="visible"/>
                                      </p:to>
                                    </p:set>
                                    <p:animEffect transition="in" filter="fade">
                                      <p:cBhvr>
                                        <p:cTn id="11" dur="1000"/>
                                        <p:tgtEl>
                                          <p:spTgt spid="97283"/>
                                        </p:tgtEl>
                                      </p:cBhvr>
                                    </p:animEffect>
                                    <p:anim calcmode="lin" valueType="num">
                                      <p:cBhvr>
                                        <p:cTn id="12" dur="1000" fill="hold"/>
                                        <p:tgtEl>
                                          <p:spTgt spid="97283"/>
                                        </p:tgtEl>
                                        <p:attrNameLst>
                                          <p:attrName>ppt_x</p:attrName>
                                        </p:attrNameLst>
                                      </p:cBhvr>
                                      <p:tavLst>
                                        <p:tav tm="0">
                                          <p:val>
                                            <p:strVal val="#ppt_x"/>
                                          </p:val>
                                        </p:tav>
                                        <p:tav tm="100000">
                                          <p:val>
                                            <p:strVal val="#ppt_x"/>
                                          </p:val>
                                        </p:tav>
                                      </p:tavLst>
                                    </p:anim>
                                    <p:anim calcmode="lin" valueType="num">
                                      <p:cBhvr>
                                        <p:cTn id="13" dur="1000" fill="hold"/>
                                        <p:tgtEl>
                                          <p:spTgt spid="9728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97295"/>
                                        </p:tgtEl>
                                        <p:attrNameLst>
                                          <p:attrName>style.visibility</p:attrName>
                                        </p:attrNameLst>
                                      </p:cBhvr>
                                      <p:to>
                                        <p:strVal val="visible"/>
                                      </p:to>
                                    </p:set>
                                    <p:animEffect transition="in" filter="circle(in)">
                                      <p:cBhvr>
                                        <p:cTn id="37" dur="2000"/>
                                        <p:tgtEl>
                                          <p:spTgt spid="97295"/>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97284"/>
                                        </p:tgtEl>
                                        <p:attrNameLst>
                                          <p:attrName>style.visibility</p:attrName>
                                        </p:attrNameLst>
                                      </p:cBhvr>
                                      <p:to>
                                        <p:strVal val="visible"/>
                                      </p:to>
                                    </p:set>
                                    <p:anim calcmode="lin" valueType="num">
                                      <p:cBhvr additive="base">
                                        <p:cTn id="42" dur="500" fill="hold"/>
                                        <p:tgtEl>
                                          <p:spTgt spid="97284"/>
                                        </p:tgtEl>
                                        <p:attrNameLst>
                                          <p:attrName>ppt_x</p:attrName>
                                        </p:attrNameLst>
                                      </p:cBhvr>
                                      <p:tavLst>
                                        <p:tav tm="0">
                                          <p:val>
                                            <p:strVal val="#ppt_x"/>
                                          </p:val>
                                        </p:tav>
                                        <p:tav tm="100000">
                                          <p:val>
                                            <p:strVal val="#ppt_x"/>
                                          </p:val>
                                        </p:tav>
                                      </p:tavLst>
                                    </p:anim>
                                    <p:anim calcmode="lin" valueType="num">
                                      <p:cBhvr additive="base">
                                        <p:cTn id="43" dur="500" fill="hold"/>
                                        <p:tgtEl>
                                          <p:spTgt spid="97284"/>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97288"/>
                                        </p:tgtEl>
                                        <p:attrNameLst>
                                          <p:attrName>style.visibility</p:attrName>
                                        </p:attrNameLst>
                                      </p:cBhvr>
                                      <p:to>
                                        <p:strVal val="visible"/>
                                      </p:to>
                                    </p:set>
                                    <p:anim calcmode="lin" valueType="num">
                                      <p:cBhvr additive="base">
                                        <p:cTn id="46" dur="500" fill="hold"/>
                                        <p:tgtEl>
                                          <p:spTgt spid="97288"/>
                                        </p:tgtEl>
                                        <p:attrNameLst>
                                          <p:attrName>ppt_x</p:attrName>
                                        </p:attrNameLst>
                                      </p:cBhvr>
                                      <p:tavLst>
                                        <p:tav tm="0">
                                          <p:val>
                                            <p:strVal val="#ppt_x"/>
                                          </p:val>
                                        </p:tav>
                                        <p:tav tm="100000">
                                          <p:val>
                                            <p:strVal val="#ppt_x"/>
                                          </p:val>
                                        </p:tav>
                                      </p:tavLst>
                                    </p:anim>
                                    <p:anim calcmode="lin" valueType="num">
                                      <p:cBhvr additive="base">
                                        <p:cTn id="47" dur="500" fill="hold"/>
                                        <p:tgtEl>
                                          <p:spTgt spid="9728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97293"/>
                                        </p:tgtEl>
                                        <p:attrNameLst>
                                          <p:attrName>style.visibility</p:attrName>
                                        </p:attrNameLst>
                                      </p:cBhvr>
                                      <p:to>
                                        <p:strVal val="visible"/>
                                      </p:to>
                                    </p:set>
                                    <p:anim calcmode="lin" valueType="num">
                                      <p:cBhvr additive="base">
                                        <p:cTn id="50" dur="500" fill="hold"/>
                                        <p:tgtEl>
                                          <p:spTgt spid="97293"/>
                                        </p:tgtEl>
                                        <p:attrNameLst>
                                          <p:attrName>ppt_x</p:attrName>
                                        </p:attrNameLst>
                                      </p:cBhvr>
                                      <p:tavLst>
                                        <p:tav tm="0">
                                          <p:val>
                                            <p:strVal val="#ppt_x"/>
                                          </p:val>
                                        </p:tav>
                                        <p:tav tm="100000">
                                          <p:val>
                                            <p:strVal val="#ppt_x"/>
                                          </p:val>
                                        </p:tav>
                                      </p:tavLst>
                                    </p:anim>
                                    <p:anim calcmode="lin" valueType="num">
                                      <p:cBhvr additive="base">
                                        <p:cTn id="51" dur="500" fill="hold"/>
                                        <p:tgtEl>
                                          <p:spTgt spid="9729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97282"/>
                                        </p:tgtEl>
                                        <p:attrNameLst>
                                          <p:attrName>style.visibility</p:attrName>
                                        </p:attrNameLst>
                                      </p:cBhvr>
                                      <p:to>
                                        <p:strVal val="visible"/>
                                      </p:to>
                                    </p:set>
                                    <p:anim calcmode="lin" valueType="num">
                                      <p:cBhvr additive="base">
                                        <p:cTn id="54" dur="500" fill="hold"/>
                                        <p:tgtEl>
                                          <p:spTgt spid="97282"/>
                                        </p:tgtEl>
                                        <p:attrNameLst>
                                          <p:attrName>ppt_x</p:attrName>
                                        </p:attrNameLst>
                                      </p:cBhvr>
                                      <p:tavLst>
                                        <p:tav tm="0">
                                          <p:val>
                                            <p:strVal val="#ppt_x"/>
                                          </p:val>
                                        </p:tav>
                                        <p:tav tm="100000">
                                          <p:val>
                                            <p:strVal val="#ppt_x"/>
                                          </p:val>
                                        </p:tav>
                                      </p:tavLst>
                                    </p:anim>
                                    <p:anim calcmode="lin" valueType="num">
                                      <p:cBhvr additive="base">
                                        <p:cTn id="55" dur="500" fill="hold"/>
                                        <p:tgtEl>
                                          <p:spTgt spid="97282"/>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97285"/>
                                        </p:tgtEl>
                                        <p:attrNameLst>
                                          <p:attrName>style.visibility</p:attrName>
                                        </p:attrNameLst>
                                      </p:cBhvr>
                                      <p:to>
                                        <p:strVal val="visible"/>
                                      </p:to>
                                    </p:set>
                                    <p:anim calcmode="lin" valueType="num">
                                      <p:cBhvr additive="base">
                                        <p:cTn id="58" dur="500" fill="hold"/>
                                        <p:tgtEl>
                                          <p:spTgt spid="97285"/>
                                        </p:tgtEl>
                                        <p:attrNameLst>
                                          <p:attrName>ppt_x</p:attrName>
                                        </p:attrNameLst>
                                      </p:cBhvr>
                                      <p:tavLst>
                                        <p:tav tm="0">
                                          <p:val>
                                            <p:strVal val="#ppt_x"/>
                                          </p:val>
                                        </p:tav>
                                        <p:tav tm="100000">
                                          <p:val>
                                            <p:strVal val="#ppt_x"/>
                                          </p:val>
                                        </p:tav>
                                      </p:tavLst>
                                    </p:anim>
                                    <p:anim calcmode="lin" valueType="num">
                                      <p:cBhvr additive="base">
                                        <p:cTn id="59" dur="500" fill="hold"/>
                                        <p:tgtEl>
                                          <p:spTgt spid="9728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97286"/>
                                        </p:tgtEl>
                                        <p:attrNameLst>
                                          <p:attrName>style.visibility</p:attrName>
                                        </p:attrNameLst>
                                      </p:cBhvr>
                                      <p:to>
                                        <p:strVal val="visible"/>
                                      </p:to>
                                    </p:set>
                                    <p:anim calcmode="lin" valueType="num">
                                      <p:cBhvr additive="base">
                                        <p:cTn id="62" dur="500" fill="hold"/>
                                        <p:tgtEl>
                                          <p:spTgt spid="97286"/>
                                        </p:tgtEl>
                                        <p:attrNameLst>
                                          <p:attrName>ppt_x</p:attrName>
                                        </p:attrNameLst>
                                      </p:cBhvr>
                                      <p:tavLst>
                                        <p:tav tm="0">
                                          <p:val>
                                            <p:strVal val="#ppt_x"/>
                                          </p:val>
                                        </p:tav>
                                        <p:tav tm="100000">
                                          <p:val>
                                            <p:strVal val="#ppt_x"/>
                                          </p:val>
                                        </p:tav>
                                      </p:tavLst>
                                    </p:anim>
                                    <p:anim calcmode="lin" valueType="num">
                                      <p:cBhvr additive="base">
                                        <p:cTn id="63" dur="500" fill="hold"/>
                                        <p:tgtEl>
                                          <p:spTgt spid="972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2" grpId="0"/>
      <p:bldP spid="3" grpId="0"/>
      <p:bldP spid="4" grpId="0"/>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17</a:t>
            </a:fld>
            <a:endParaRPr lang="en-US" altLang="zh-CN" dirty="0"/>
          </a:p>
        </p:txBody>
      </p:sp>
      <p:sp>
        <p:nvSpPr>
          <p:cNvPr id="4" name="矩形 3"/>
          <p:cNvSpPr/>
          <p:nvPr/>
        </p:nvSpPr>
        <p:spPr>
          <a:xfrm>
            <a:off x="0" y="661938"/>
            <a:ext cx="9144000" cy="3970318"/>
          </a:xfrm>
          <a:prstGeom prst="rect">
            <a:avLst/>
          </a:prstGeom>
        </p:spPr>
        <p:txBody>
          <a:bodyPr wrap="square">
            <a:spAutoFit/>
          </a:bodyPr>
          <a:lstStyle/>
          <a:p>
            <a:pPr algn="l">
              <a:lnSpc>
                <a:spcPct val="150000"/>
              </a:lnSpc>
            </a:pPr>
            <a:r>
              <a:rPr lang="en-US" altLang="zh-CN" sz="2400" dirty="0" smtClean="0"/>
              <a:t>    【</a:t>
            </a:r>
            <a:r>
              <a:rPr lang="zh-CN" altLang="en-US" sz="2400" dirty="0"/>
              <a:t>例</a:t>
            </a:r>
            <a:r>
              <a:rPr lang="en-US" altLang="zh-CN" sz="2400" dirty="0"/>
              <a:t>2-3】 </a:t>
            </a:r>
            <a:r>
              <a:rPr lang="zh-CN" altLang="en-US" sz="2400" dirty="0"/>
              <a:t>用补码运算求</a:t>
            </a:r>
            <a:r>
              <a:rPr lang="en-US" altLang="zh-CN" sz="2400" dirty="0" smtClean="0"/>
              <a:t>64- </a:t>
            </a:r>
            <a:r>
              <a:rPr lang="en-US" altLang="zh-CN" sz="2400" dirty="0"/>
              <a:t>65</a:t>
            </a:r>
            <a:r>
              <a:rPr lang="zh-CN" altLang="en-US" sz="2400" dirty="0"/>
              <a:t>。</a:t>
            </a:r>
          </a:p>
          <a:p>
            <a:pPr algn="l">
              <a:lnSpc>
                <a:spcPct val="150000"/>
              </a:lnSpc>
            </a:pPr>
            <a:r>
              <a:rPr lang="zh-CN" altLang="en-US" sz="2400" dirty="0" smtClean="0"/>
              <a:t>    解</a:t>
            </a:r>
            <a:r>
              <a:rPr lang="zh-CN" altLang="en-US" sz="2400" dirty="0"/>
              <a:t>：① </a:t>
            </a:r>
            <a:r>
              <a:rPr lang="en-US" altLang="zh-CN" sz="2400" dirty="0"/>
              <a:t> [64]</a:t>
            </a:r>
            <a:r>
              <a:rPr lang="zh-CN" altLang="zh-CN" sz="2400" baseline="-25000" dirty="0"/>
              <a:t>补</a:t>
            </a:r>
            <a:r>
              <a:rPr lang="en-US" altLang="zh-CN" sz="2400" dirty="0" smtClean="0"/>
              <a:t>= </a:t>
            </a:r>
            <a:r>
              <a:rPr lang="en-US" altLang="zh-CN" sz="2400" dirty="0"/>
              <a:t>01000000B</a:t>
            </a:r>
            <a:r>
              <a:rPr lang="zh-CN" altLang="en-US" sz="2400" dirty="0" smtClean="0"/>
              <a:t>，</a:t>
            </a:r>
            <a:r>
              <a:rPr lang="en-US" altLang="zh-CN" sz="2400" dirty="0"/>
              <a:t> [</a:t>
            </a:r>
            <a:r>
              <a:rPr lang="en-US" altLang="zh-CN" sz="2400" dirty="0" smtClean="0"/>
              <a:t>65]</a:t>
            </a:r>
            <a:r>
              <a:rPr lang="zh-CN" altLang="zh-CN" sz="2400" baseline="-25000" dirty="0"/>
              <a:t>补</a:t>
            </a:r>
            <a:r>
              <a:rPr lang="en-US" altLang="zh-CN" sz="2400" dirty="0" smtClean="0"/>
              <a:t>= </a:t>
            </a:r>
            <a:r>
              <a:rPr lang="en-US" altLang="zh-CN" sz="2400" dirty="0"/>
              <a:t>01000001B</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 -65</a:t>
            </a:r>
            <a:r>
              <a:rPr lang="en-US" altLang="zh-CN" sz="2400" dirty="0"/>
              <a:t>]</a:t>
            </a:r>
            <a:r>
              <a:rPr lang="zh-CN" altLang="en-US" sz="2400" dirty="0"/>
              <a:t>补</a:t>
            </a:r>
            <a:r>
              <a:rPr lang="en-US" altLang="zh-CN" sz="2400" dirty="0"/>
              <a:t>=10111111B</a:t>
            </a:r>
          </a:p>
          <a:p>
            <a:pPr algn="l">
              <a:lnSpc>
                <a:spcPct val="150000"/>
              </a:lnSpc>
            </a:pPr>
            <a:r>
              <a:rPr lang="en-US" altLang="zh-CN" sz="2400" dirty="0"/>
              <a:t>    </a:t>
            </a:r>
            <a:r>
              <a:rPr lang="en-US" altLang="zh-CN" sz="2400" dirty="0" smtClean="0"/>
              <a:t>       ② </a:t>
            </a:r>
            <a:r>
              <a:rPr lang="zh-CN" altLang="en-US" sz="2400" dirty="0"/>
              <a:t>做加法</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en-US" altLang="zh-CN" sz="2400" dirty="0"/>
              <a:t>64]</a:t>
            </a:r>
            <a:r>
              <a:rPr lang="zh-CN" altLang="zh-CN" sz="2400" baseline="-25000" dirty="0"/>
              <a:t>补</a:t>
            </a:r>
            <a:r>
              <a:rPr lang="en-US" altLang="zh-CN" sz="2400" dirty="0"/>
              <a:t>+[ 65]</a:t>
            </a:r>
            <a:r>
              <a:rPr lang="zh-CN" altLang="zh-CN" sz="2400" baseline="-25000" dirty="0" smtClean="0"/>
              <a:t>补</a:t>
            </a:r>
            <a:r>
              <a:rPr lang="en-US" altLang="zh-CN" sz="2400" baseline="-25000" dirty="0" smtClean="0"/>
              <a:t> </a:t>
            </a:r>
            <a:r>
              <a:rPr lang="en-US" altLang="zh-CN" sz="2400" dirty="0" smtClean="0"/>
              <a:t>=</a:t>
            </a:r>
            <a:r>
              <a:rPr lang="en-US" altLang="zh-CN" sz="2400" dirty="0"/>
              <a:t>01000000B+10111111B=11111111B</a:t>
            </a:r>
          </a:p>
          <a:p>
            <a:pPr algn="l">
              <a:lnSpc>
                <a:spcPct val="150000"/>
              </a:lnSpc>
            </a:pPr>
            <a:r>
              <a:rPr lang="en-US" altLang="zh-CN" sz="2400" dirty="0"/>
              <a:t>    </a:t>
            </a:r>
            <a:r>
              <a:rPr lang="en-US" altLang="zh-CN" sz="2400" dirty="0" smtClean="0"/>
              <a:t>       ③ </a:t>
            </a:r>
            <a:r>
              <a:rPr lang="zh-CN" altLang="en-US" sz="2400" dirty="0"/>
              <a:t>求真值：由于是负数，要对结果除符号位外取反加</a:t>
            </a:r>
            <a:r>
              <a:rPr lang="en-US" altLang="zh-CN" sz="2400" dirty="0"/>
              <a:t>1</a:t>
            </a:r>
            <a:r>
              <a:rPr lang="zh-CN" altLang="en-US" sz="2400" dirty="0"/>
              <a:t>，结果即为</a:t>
            </a:r>
            <a:r>
              <a:rPr lang="zh-CN" altLang="en-US" sz="2400" dirty="0" smtClean="0"/>
              <a:t>：</a:t>
            </a:r>
            <a:r>
              <a:rPr lang="en-US" altLang="zh-CN" sz="2400" dirty="0" smtClean="0"/>
              <a:t>-</a:t>
            </a:r>
            <a:r>
              <a:rPr lang="zh-CN" altLang="en-US" sz="2400" dirty="0" smtClean="0"/>
              <a:t> </a:t>
            </a:r>
            <a:r>
              <a:rPr lang="en-US" altLang="zh-CN" sz="2400" dirty="0"/>
              <a:t>(00000001B) = </a:t>
            </a:r>
            <a:r>
              <a:rPr lang="en-US" altLang="zh-CN" sz="2400" dirty="0" smtClean="0"/>
              <a:t>-1</a:t>
            </a:r>
            <a:r>
              <a:rPr lang="zh-CN" altLang="en-US" sz="2400" dirty="0"/>
              <a:t>。</a:t>
            </a:r>
          </a:p>
        </p:txBody>
      </p:sp>
    </p:spTree>
    <p:extLst>
      <p:ext uri="{BB962C8B-B14F-4D97-AF65-F5344CB8AC3E}">
        <p14:creationId xmlns:p14="http://schemas.microsoft.com/office/powerpoint/2010/main" val="3121570608"/>
      </p:ext>
    </p:extLst>
  </p:cSld>
  <p:clrMapOvr>
    <a:masterClrMapping/>
  </p:clrMapOvr>
  <p:transition>
    <p:random/>
    <p:sndAc>
      <p:stSnd>
        <p:snd r:embed="rId2" name="camera.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18</a:t>
            </a:fld>
            <a:endParaRPr lang="en-US" altLang="zh-CN" dirty="0"/>
          </a:p>
        </p:txBody>
      </p:sp>
      <p:sp>
        <p:nvSpPr>
          <p:cNvPr id="4" name="矩形 3"/>
          <p:cNvSpPr/>
          <p:nvPr/>
        </p:nvSpPr>
        <p:spPr>
          <a:xfrm>
            <a:off x="0" y="852550"/>
            <a:ext cx="9017000" cy="5632311"/>
          </a:xfrm>
          <a:prstGeom prst="rect">
            <a:avLst/>
          </a:prstGeom>
        </p:spPr>
        <p:txBody>
          <a:bodyPr wrap="square">
            <a:spAutoFit/>
          </a:bodyPr>
          <a:lstStyle/>
          <a:p>
            <a:pPr algn="l">
              <a:lnSpc>
                <a:spcPct val="150000"/>
              </a:lnSpc>
            </a:pPr>
            <a:endParaRPr lang="en-US" altLang="zh-CN" sz="2400" b="1" dirty="0" smtClean="0">
              <a:solidFill>
                <a:srgbClr val="0000FF"/>
              </a:solidFill>
              <a:latin typeface="+mj-ea"/>
              <a:ea typeface="+mj-ea"/>
            </a:endParaRPr>
          </a:p>
          <a:p>
            <a:pPr algn="l">
              <a:lnSpc>
                <a:spcPct val="150000"/>
              </a:lnSpc>
            </a:pPr>
            <a:r>
              <a:rPr lang="zh-CN" altLang="en-US" sz="2400" dirty="0" smtClean="0"/>
              <a:t>        由于</a:t>
            </a:r>
            <a:r>
              <a:rPr lang="zh-CN" altLang="en-US" sz="2400" dirty="0"/>
              <a:t>计算机的字长有一定范围，所以一个带符号数也是有一定范围的。</a:t>
            </a:r>
          </a:p>
          <a:p>
            <a:pPr algn="l">
              <a:lnSpc>
                <a:spcPct val="150000"/>
              </a:lnSpc>
            </a:pPr>
            <a:r>
              <a:rPr lang="zh-CN" altLang="en-US" sz="2400" dirty="0" smtClean="0"/>
              <a:t>        </a:t>
            </a:r>
            <a:r>
              <a:rPr lang="zh-CN" altLang="en-US" sz="2400" dirty="0" smtClean="0">
                <a:hlinkClick r:id="" action="ppaction://hlinkshowjump?jump=nextslide"/>
              </a:rPr>
              <a:t>表</a:t>
            </a:r>
            <a:r>
              <a:rPr lang="en-US" altLang="zh-CN" sz="2400" dirty="0">
                <a:hlinkClick r:id="" action="ppaction://hlinkshowjump?jump=nextslide"/>
              </a:rPr>
              <a:t>2-2</a:t>
            </a:r>
            <a:r>
              <a:rPr lang="zh-CN" altLang="en-US" sz="2400" dirty="0"/>
              <a:t>列出了８位二进制数的概况。由表可以看出，</a:t>
            </a:r>
            <a:r>
              <a:rPr lang="en-US" altLang="zh-CN" sz="2400" dirty="0"/>
              <a:t>8</a:t>
            </a:r>
            <a:r>
              <a:rPr lang="zh-CN" altLang="en-US" sz="2400" dirty="0"/>
              <a:t>位二进制数的原码和反码形式所表示的数的范围</a:t>
            </a:r>
            <a:r>
              <a:rPr lang="zh-CN" altLang="en-US" sz="2400" dirty="0" smtClean="0"/>
              <a:t>都是</a:t>
            </a:r>
            <a:r>
              <a:rPr lang="en-US" altLang="zh-CN" sz="2400" dirty="0" smtClean="0"/>
              <a:t>127</a:t>
            </a:r>
            <a:r>
              <a:rPr lang="zh-CN" altLang="en-US" sz="2400" dirty="0"/>
              <a:t>～</a:t>
            </a:r>
            <a:r>
              <a:rPr lang="en-US" altLang="zh-CN" sz="2400" dirty="0"/>
              <a:t>+127</a:t>
            </a:r>
            <a:r>
              <a:rPr lang="zh-CN" altLang="en-US" sz="2400" dirty="0"/>
              <a:t>，而补码表示的数的范围</a:t>
            </a:r>
            <a:r>
              <a:rPr lang="zh-CN" altLang="en-US" sz="2400" dirty="0" smtClean="0"/>
              <a:t>是</a:t>
            </a:r>
            <a:r>
              <a:rPr lang="en-US" altLang="zh-CN" sz="2400" dirty="0" smtClean="0"/>
              <a:t>128</a:t>
            </a:r>
            <a:r>
              <a:rPr lang="zh-CN" altLang="en-US" sz="2400" dirty="0"/>
              <a:t>～</a:t>
            </a:r>
            <a:r>
              <a:rPr lang="en-US" altLang="zh-CN" sz="2400" dirty="0"/>
              <a:t>+127</a:t>
            </a:r>
            <a:r>
              <a:rPr lang="zh-CN" altLang="en-US" sz="2400" dirty="0" smtClean="0"/>
              <a:t>。</a:t>
            </a:r>
            <a:endParaRPr lang="en-US" altLang="zh-CN" sz="2400" dirty="0" smtClean="0"/>
          </a:p>
          <a:p>
            <a:pPr lvl="0" algn="l">
              <a:lnSpc>
                <a:spcPct val="150000"/>
              </a:lnSpc>
            </a:pPr>
            <a:r>
              <a:rPr lang="zh-CN" altLang="en-US" sz="2400" dirty="0" smtClean="0">
                <a:solidFill>
                  <a:srgbClr val="000000"/>
                </a:solidFill>
              </a:rPr>
              <a:t>        当</a:t>
            </a:r>
            <a:r>
              <a:rPr lang="zh-CN" altLang="en-US" sz="2400" dirty="0">
                <a:solidFill>
                  <a:srgbClr val="000000"/>
                </a:solidFill>
              </a:rPr>
              <a:t>两个带符号位的二进制数进行补码运算时，若运算结果的</a:t>
            </a:r>
            <a:r>
              <a:rPr lang="zh-CN" altLang="en-US" sz="2400" b="1" dirty="0">
                <a:solidFill>
                  <a:srgbClr val="CC3300"/>
                </a:solidFill>
              </a:rPr>
              <a:t>绝对值超过了这个范围</a:t>
            </a:r>
            <a:r>
              <a:rPr lang="zh-CN" altLang="en-US" sz="2400" dirty="0">
                <a:solidFill>
                  <a:srgbClr val="000000"/>
                </a:solidFill>
              </a:rPr>
              <a:t>，数值部分便会占据符号位的位置，从而造成错误的运算结果，这就是</a:t>
            </a:r>
            <a:r>
              <a:rPr lang="zh-CN" altLang="en-US" sz="2400" b="1" dirty="0">
                <a:solidFill>
                  <a:srgbClr val="CC3300"/>
                </a:solidFill>
              </a:rPr>
              <a:t>溢出</a:t>
            </a:r>
            <a:r>
              <a:rPr lang="zh-CN" altLang="en-US" dirty="0">
                <a:solidFill>
                  <a:srgbClr val="000000"/>
                </a:solidFill>
              </a:rPr>
              <a:t>。</a:t>
            </a:r>
          </a:p>
          <a:p>
            <a:pPr algn="l">
              <a:lnSpc>
                <a:spcPct val="150000"/>
              </a:lnSpc>
            </a:pPr>
            <a:endParaRPr lang="zh-CN" altLang="en-US" sz="2400" dirty="0"/>
          </a:p>
        </p:txBody>
      </p:sp>
      <p:sp>
        <p:nvSpPr>
          <p:cNvPr id="5" name="矩形 4"/>
          <p:cNvSpPr/>
          <p:nvPr/>
        </p:nvSpPr>
        <p:spPr>
          <a:xfrm>
            <a:off x="505583" y="548712"/>
            <a:ext cx="4137671" cy="461665"/>
          </a:xfrm>
          <a:prstGeom prst="rect">
            <a:avLst/>
          </a:prstGeom>
        </p:spPr>
        <p:txBody>
          <a:bodyPr wrap="none">
            <a:spAutoFit/>
          </a:bodyPr>
          <a:lstStyle/>
          <a:p>
            <a:r>
              <a:rPr lang="en-US" altLang="zh-CN" sz="2400" dirty="0">
                <a:solidFill>
                  <a:srgbClr val="000000"/>
                </a:solidFill>
              </a:rPr>
              <a:t> </a:t>
            </a:r>
            <a:r>
              <a:rPr lang="en-US" altLang="zh-CN" sz="2400" b="1" dirty="0">
                <a:solidFill>
                  <a:srgbClr val="0000FF"/>
                </a:solidFill>
                <a:latin typeface="宋体"/>
                <a:ea typeface="宋体"/>
              </a:rPr>
              <a:t>3</a:t>
            </a:r>
            <a:r>
              <a:rPr lang="zh-CN" altLang="en-US" sz="2400" b="1" dirty="0">
                <a:solidFill>
                  <a:srgbClr val="0000FF"/>
                </a:solidFill>
                <a:latin typeface="宋体"/>
                <a:ea typeface="宋体"/>
              </a:rPr>
              <a:t>．数值数据运算的溢出问题</a:t>
            </a:r>
            <a:endParaRPr lang="zh-CN" altLang="en-US" dirty="0"/>
          </a:p>
        </p:txBody>
      </p:sp>
      <p:sp>
        <p:nvSpPr>
          <p:cNvPr id="6" name="矩形 5"/>
          <p:cNvSpPr/>
          <p:nvPr/>
        </p:nvSpPr>
        <p:spPr>
          <a:xfrm>
            <a:off x="505583" y="988275"/>
            <a:ext cx="2505814" cy="646331"/>
          </a:xfrm>
          <a:prstGeom prst="rect">
            <a:avLst/>
          </a:prstGeom>
        </p:spPr>
        <p:txBody>
          <a:bodyPr wrap="none">
            <a:spAutoFit/>
          </a:bodyPr>
          <a:lstStyle/>
          <a:p>
            <a:pPr lvl="0" algn="l">
              <a:lnSpc>
                <a:spcPct val="150000"/>
              </a:lnSpc>
            </a:pPr>
            <a:r>
              <a:rPr lang="zh-CN" altLang="en-US" sz="2400" b="1" dirty="0">
                <a:solidFill>
                  <a:srgbClr val="0000FF"/>
                </a:solidFill>
                <a:latin typeface="宋体"/>
                <a:ea typeface="宋体"/>
              </a:rPr>
              <a:t>（</a:t>
            </a:r>
            <a:r>
              <a:rPr lang="en-US" altLang="zh-CN" sz="2400" b="1" dirty="0">
                <a:solidFill>
                  <a:srgbClr val="0000FF"/>
                </a:solidFill>
                <a:latin typeface="宋体"/>
                <a:ea typeface="宋体"/>
              </a:rPr>
              <a:t>1</a:t>
            </a:r>
            <a:r>
              <a:rPr lang="zh-CN" altLang="en-US" sz="2400" b="1" dirty="0">
                <a:solidFill>
                  <a:srgbClr val="0000FF"/>
                </a:solidFill>
                <a:latin typeface="宋体"/>
                <a:ea typeface="宋体"/>
              </a:rPr>
              <a:t>）溢出的概念</a:t>
            </a:r>
          </a:p>
        </p:txBody>
      </p:sp>
    </p:spTree>
    <p:extLst>
      <p:ext uri="{BB962C8B-B14F-4D97-AF65-F5344CB8AC3E}">
        <p14:creationId xmlns:p14="http://schemas.microsoft.com/office/powerpoint/2010/main" val="1046971223"/>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19</a:t>
            </a:fld>
            <a:endParaRPr lang="en-US" altLang="zh-CN" dirty="0"/>
          </a:p>
        </p:txBody>
      </p:sp>
      <p:sp>
        <p:nvSpPr>
          <p:cNvPr id="4" name="矩形 3"/>
          <p:cNvSpPr/>
          <p:nvPr/>
        </p:nvSpPr>
        <p:spPr>
          <a:xfrm>
            <a:off x="0" y="568236"/>
            <a:ext cx="9144000" cy="577850"/>
          </a:xfrm>
          <a:prstGeom prst="rect">
            <a:avLst/>
          </a:prstGeom>
        </p:spPr>
        <p:txBody>
          <a:bodyPr wrap="square">
            <a:spAutoFit/>
          </a:bodyPr>
          <a:lstStyle/>
          <a:p>
            <a:pPr algn="l">
              <a:lnSpc>
                <a:spcPct val="150000"/>
              </a:lnSpc>
            </a:pPr>
            <a:r>
              <a:rPr lang="zh-CN" altLang="en-US" sz="2400" dirty="0" smtClean="0"/>
              <a:t>        </a:t>
            </a:r>
            <a:endParaRPr lang="zh-CN" altLang="en-US" dirty="0"/>
          </a:p>
        </p:txBody>
      </p:sp>
      <p:pic>
        <p:nvPicPr>
          <p:cNvPr id="27136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2879" y="460008"/>
            <a:ext cx="9529010" cy="5796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9104638"/>
      </p:ext>
    </p:extLst>
  </p:cSld>
  <p:clrMapOvr>
    <a:masterClrMapping/>
  </p:clrMapOvr>
  <p:transition>
    <p:random/>
    <p:sndAc>
      <p:stSnd>
        <p:snd r:embed="rId2" name="camera.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20</a:t>
            </a:fld>
            <a:endParaRPr lang="en-US" altLang="zh-CN" dirty="0"/>
          </a:p>
        </p:txBody>
      </p:sp>
      <p:sp>
        <p:nvSpPr>
          <p:cNvPr id="4" name="矩形 3"/>
          <p:cNvSpPr/>
          <p:nvPr/>
        </p:nvSpPr>
        <p:spPr>
          <a:xfrm>
            <a:off x="0" y="637739"/>
            <a:ext cx="9144000" cy="4452566"/>
          </a:xfrm>
          <a:prstGeom prst="rect">
            <a:avLst/>
          </a:prstGeom>
        </p:spPr>
        <p:txBody>
          <a:bodyPr wrap="square">
            <a:spAutoFit/>
          </a:bodyPr>
          <a:lstStyle/>
          <a:p>
            <a:pPr algn="l">
              <a:lnSpc>
                <a:spcPct val="150000"/>
              </a:lnSpc>
            </a:pPr>
            <a:r>
              <a:rPr lang="en-US" altLang="zh-CN" sz="2400" dirty="0" smtClean="0"/>
              <a:t>        </a:t>
            </a:r>
            <a:r>
              <a:rPr lang="zh-CN" altLang="zh-CN" sz="2400" dirty="0" smtClean="0"/>
              <a:t>【</a:t>
            </a:r>
            <a:r>
              <a:rPr lang="zh-CN" altLang="zh-CN" sz="2400" dirty="0"/>
              <a:t>例</a:t>
            </a:r>
            <a:r>
              <a:rPr lang="en-US" altLang="zh-CN" sz="2400" dirty="0"/>
              <a:t>2-4</a:t>
            </a:r>
            <a:r>
              <a:rPr lang="zh-CN" altLang="zh-CN" sz="2400" dirty="0"/>
              <a:t>】 用补码运算求</a:t>
            </a:r>
            <a:r>
              <a:rPr lang="en-US" altLang="zh-CN" sz="2400" dirty="0"/>
              <a:t>64 + 65</a:t>
            </a:r>
            <a:r>
              <a:rPr lang="zh-CN" altLang="zh-CN" sz="2400" dirty="0"/>
              <a:t>。</a:t>
            </a:r>
          </a:p>
          <a:p>
            <a:pPr algn="l">
              <a:lnSpc>
                <a:spcPct val="150000"/>
              </a:lnSpc>
            </a:pPr>
            <a:r>
              <a:rPr lang="en-US" altLang="zh-CN" sz="2400" dirty="0" smtClean="0"/>
              <a:t>         </a:t>
            </a:r>
            <a:r>
              <a:rPr lang="zh-CN" altLang="zh-CN" sz="2400" dirty="0" smtClean="0"/>
              <a:t>解</a:t>
            </a:r>
            <a:r>
              <a:rPr lang="zh-CN" altLang="zh-CN" sz="2400" dirty="0"/>
              <a:t>：①</a:t>
            </a:r>
            <a:r>
              <a:rPr lang="en-US" altLang="zh-CN" sz="2400" dirty="0"/>
              <a:t> [64]</a:t>
            </a:r>
            <a:r>
              <a:rPr lang="zh-CN" altLang="zh-CN" sz="2400" baseline="-25000" dirty="0"/>
              <a:t>补 </a:t>
            </a:r>
            <a:r>
              <a:rPr lang="en-US" altLang="zh-CN" sz="2400" dirty="0"/>
              <a:t>= 01000000B</a:t>
            </a:r>
            <a:r>
              <a:rPr lang="zh-CN" altLang="zh-CN" sz="2400" dirty="0"/>
              <a:t>，</a:t>
            </a:r>
            <a:r>
              <a:rPr lang="en-US" altLang="zh-CN" sz="2400" dirty="0"/>
              <a:t>[65]</a:t>
            </a:r>
            <a:r>
              <a:rPr lang="zh-CN" altLang="zh-CN" sz="2400" baseline="-25000" dirty="0"/>
              <a:t>补 </a:t>
            </a:r>
            <a:r>
              <a:rPr lang="en-US" altLang="zh-CN" sz="2400" dirty="0"/>
              <a:t>= 01000001B</a:t>
            </a:r>
            <a:endParaRPr lang="zh-CN" altLang="zh-CN" sz="2400" dirty="0"/>
          </a:p>
          <a:p>
            <a:pPr algn="l">
              <a:lnSpc>
                <a:spcPct val="150000"/>
              </a:lnSpc>
            </a:pPr>
            <a:r>
              <a:rPr lang="en-US" altLang="zh-CN" sz="2400" dirty="0"/>
              <a:t>    </a:t>
            </a:r>
            <a:r>
              <a:rPr lang="en-US" altLang="zh-CN" sz="2400" dirty="0" smtClean="0"/>
              <a:t>            </a:t>
            </a:r>
            <a:r>
              <a:rPr lang="zh-CN" altLang="zh-CN" sz="2400" dirty="0" smtClean="0"/>
              <a:t>② </a:t>
            </a:r>
            <a:r>
              <a:rPr lang="zh-CN" altLang="zh-CN" sz="2400" dirty="0"/>
              <a:t>做加法</a:t>
            </a:r>
            <a:r>
              <a:rPr lang="zh-CN" altLang="zh-CN" sz="2400" dirty="0" smtClean="0"/>
              <a:t>：</a:t>
            </a:r>
            <a:endParaRPr lang="en-US" altLang="zh-CN" sz="2400" dirty="0" smtClean="0"/>
          </a:p>
          <a:p>
            <a:pPr algn="l">
              <a:lnSpc>
                <a:spcPct val="150000"/>
              </a:lnSpc>
            </a:pPr>
            <a:r>
              <a:rPr lang="en-US" altLang="zh-CN" sz="2400" dirty="0"/>
              <a:t> </a:t>
            </a:r>
            <a:r>
              <a:rPr lang="en-US" altLang="zh-CN" sz="2400" dirty="0" smtClean="0"/>
              <a:t>                   [</a:t>
            </a:r>
            <a:r>
              <a:rPr lang="en-US" altLang="zh-CN" sz="2400" dirty="0"/>
              <a:t>64]</a:t>
            </a:r>
            <a:r>
              <a:rPr lang="zh-CN" altLang="zh-CN" sz="2400" baseline="-25000" dirty="0"/>
              <a:t>补 </a:t>
            </a:r>
            <a:r>
              <a:rPr lang="en-US" altLang="zh-CN" sz="2400" dirty="0"/>
              <a:t>+ [65]</a:t>
            </a:r>
            <a:r>
              <a:rPr lang="zh-CN" altLang="zh-CN" sz="2400" baseline="-25000" dirty="0"/>
              <a:t>补 </a:t>
            </a:r>
            <a:r>
              <a:rPr lang="en-US" altLang="zh-CN" sz="2400" dirty="0"/>
              <a:t>= 01000000B + 01000001B </a:t>
            </a:r>
            <a:endParaRPr lang="en-US" altLang="zh-CN" sz="2400" dirty="0" smtClean="0"/>
          </a:p>
          <a:p>
            <a:pPr algn="l">
              <a:lnSpc>
                <a:spcPct val="150000"/>
              </a:lnSpc>
            </a:pPr>
            <a:r>
              <a:rPr lang="en-US" altLang="zh-CN" sz="2400" dirty="0"/>
              <a:t> </a:t>
            </a:r>
            <a:r>
              <a:rPr lang="en-US" altLang="zh-CN" sz="2400" dirty="0" smtClean="0"/>
              <a:t>                                        = </a:t>
            </a:r>
            <a:r>
              <a:rPr lang="en-US" altLang="zh-CN" sz="2400" dirty="0"/>
              <a:t>10000001B</a:t>
            </a:r>
            <a:endParaRPr lang="zh-CN" altLang="zh-CN" sz="2400" dirty="0"/>
          </a:p>
          <a:p>
            <a:pPr algn="l">
              <a:lnSpc>
                <a:spcPct val="150000"/>
              </a:lnSpc>
            </a:pPr>
            <a:r>
              <a:rPr lang="en-US" altLang="zh-CN" sz="2400" dirty="0" smtClean="0"/>
              <a:t>        </a:t>
            </a:r>
            <a:r>
              <a:rPr lang="zh-CN" altLang="zh-CN" sz="2400" dirty="0" smtClean="0"/>
              <a:t>结果</a:t>
            </a:r>
            <a:r>
              <a:rPr lang="zh-CN" altLang="zh-CN" sz="2400" dirty="0"/>
              <a:t>为一个负数，这显然是错误的，原因就在于在字长为</a:t>
            </a:r>
            <a:r>
              <a:rPr lang="en-US" altLang="zh-CN" sz="2400" dirty="0"/>
              <a:t>8</a:t>
            </a:r>
            <a:r>
              <a:rPr lang="zh-CN" altLang="zh-CN" sz="2400" dirty="0"/>
              <a:t>位的情况下，</a:t>
            </a:r>
            <a:r>
              <a:rPr lang="en-US" altLang="zh-CN" sz="2400" dirty="0"/>
              <a:t>64 + 65</a:t>
            </a:r>
            <a:r>
              <a:rPr lang="zh-CN" altLang="zh-CN" sz="2400" dirty="0"/>
              <a:t>的结果是</a:t>
            </a:r>
            <a:r>
              <a:rPr lang="en-US" altLang="zh-CN" sz="2400" dirty="0"/>
              <a:t>129</a:t>
            </a:r>
            <a:r>
              <a:rPr lang="zh-CN" altLang="zh-CN" sz="2400" dirty="0"/>
              <a:t>，超过了单字节补码所能表达的范围，因此，出现了溢出错误。</a:t>
            </a:r>
          </a:p>
        </p:txBody>
      </p:sp>
    </p:spTree>
    <p:extLst>
      <p:ext uri="{BB962C8B-B14F-4D97-AF65-F5344CB8AC3E}">
        <p14:creationId xmlns:p14="http://schemas.microsoft.com/office/powerpoint/2010/main" val="2710577283"/>
      </p:ext>
    </p:extLst>
  </p:cSld>
  <p:clrMapOvr>
    <a:masterClrMapping/>
  </p:clrMapOvr>
  <p:transition>
    <p:random/>
    <p:sndAc>
      <p:stSnd>
        <p:snd r:embed="rId2" name="camera.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21</a:t>
            </a:fld>
            <a:endParaRPr lang="en-US" altLang="zh-CN" dirty="0"/>
          </a:p>
        </p:txBody>
      </p:sp>
      <p:sp>
        <p:nvSpPr>
          <p:cNvPr id="4" name="矩形 3"/>
          <p:cNvSpPr/>
          <p:nvPr/>
        </p:nvSpPr>
        <p:spPr>
          <a:xfrm>
            <a:off x="0" y="901881"/>
            <a:ext cx="9144000" cy="4524315"/>
          </a:xfrm>
          <a:prstGeom prst="rect">
            <a:avLst/>
          </a:prstGeom>
        </p:spPr>
        <p:txBody>
          <a:bodyPr wrap="square">
            <a:spAutoFit/>
          </a:bodyPr>
          <a:lstStyle/>
          <a:p>
            <a:pPr algn="l">
              <a:lnSpc>
                <a:spcPct val="150000"/>
              </a:lnSpc>
            </a:pPr>
            <a:r>
              <a:rPr lang="en-US" altLang="zh-CN" sz="2400" b="1" dirty="0" smtClean="0">
                <a:solidFill>
                  <a:srgbClr val="0000FF"/>
                </a:solidFill>
                <a:latin typeface="+mj-ea"/>
                <a:ea typeface="+mj-ea"/>
              </a:rPr>
              <a:t>    </a:t>
            </a:r>
            <a:r>
              <a:rPr lang="zh-CN" altLang="zh-CN" sz="2400" b="1" dirty="0" smtClean="0">
                <a:solidFill>
                  <a:srgbClr val="0000FF"/>
                </a:solidFill>
                <a:latin typeface="+mj-ea"/>
                <a:ea typeface="+mj-ea"/>
              </a:rPr>
              <a:t>①</a:t>
            </a:r>
            <a:r>
              <a:rPr lang="zh-CN" altLang="zh-CN" sz="2400" dirty="0" smtClean="0">
                <a:latin typeface="+mj-ea"/>
                <a:ea typeface="+mj-ea"/>
              </a:rPr>
              <a:t> </a:t>
            </a:r>
            <a:r>
              <a:rPr lang="zh-CN" altLang="zh-CN" sz="2400" dirty="0">
                <a:latin typeface="+mj-ea"/>
                <a:ea typeface="+mj-ea"/>
              </a:rPr>
              <a:t>补码运算时，其符号位要与数值部分一样参加运算，但结果不能超出其所能表示的数的范围，否则会出现溢出错误。无符号数的加减运算结果超出数的范围的情况称为产生进位或借位，计算机中有专门的标志用来记录运算时产生进位、借位或溢出的情况，只要适当处理这些标志，如将进位加到高位上或者将借位从更高位上减去就不会出错，所以在多字节数的加减运算时，必须考虑进位和借位的处理。</a:t>
            </a:r>
          </a:p>
          <a:p>
            <a:pPr algn="l">
              <a:lnSpc>
                <a:spcPct val="150000"/>
              </a:lnSpc>
            </a:pPr>
            <a:r>
              <a:rPr lang="en-US" altLang="zh-CN" sz="2400" dirty="0" smtClean="0">
                <a:latin typeface="+mj-ea"/>
                <a:ea typeface="+mj-ea"/>
              </a:rPr>
              <a:t>    </a:t>
            </a:r>
            <a:endParaRPr lang="zh-CN" altLang="zh-CN" sz="2400" dirty="0">
              <a:latin typeface="+mj-ea"/>
              <a:ea typeface="+mj-ea"/>
            </a:endParaRPr>
          </a:p>
        </p:txBody>
      </p:sp>
      <p:sp>
        <p:nvSpPr>
          <p:cNvPr id="5" name="矩形 4"/>
          <p:cNvSpPr/>
          <p:nvPr/>
        </p:nvSpPr>
        <p:spPr>
          <a:xfrm>
            <a:off x="466823" y="480271"/>
            <a:ext cx="8677175" cy="646331"/>
          </a:xfrm>
          <a:prstGeom prst="rect">
            <a:avLst/>
          </a:prstGeom>
        </p:spPr>
        <p:txBody>
          <a:bodyPr wrap="square">
            <a:spAutoFit/>
          </a:bodyPr>
          <a:lstStyle/>
          <a:p>
            <a:pPr lvl="0" algn="l">
              <a:lnSpc>
                <a:spcPct val="150000"/>
              </a:lnSpc>
            </a:pPr>
            <a:r>
              <a:rPr lang="zh-CN" altLang="zh-CN" sz="2400" b="1" dirty="0">
                <a:solidFill>
                  <a:srgbClr val="0000FF"/>
                </a:solidFill>
                <a:latin typeface="宋体"/>
                <a:ea typeface="宋体"/>
              </a:rPr>
              <a:t>（</a:t>
            </a:r>
            <a:r>
              <a:rPr lang="en-US" altLang="zh-CN" sz="2400" b="1" dirty="0">
                <a:solidFill>
                  <a:srgbClr val="0000FF"/>
                </a:solidFill>
                <a:latin typeface="宋体"/>
                <a:ea typeface="宋体"/>
              </a:rPr>
              <a:t>2</a:t>
            </a:r>
            <a:r>
              <a:rPr lang="zh-CN" altLang="zh-CN" sz="2400" b="1" dirty="0">
                <a:solidFill>
                  <a:srgbClr val="0000FF"/>
                </a:solidFill>
                <a:latin typeface="宋体"/>
                <a:ea typeface="宋体"/>
              </a:rPr>
              <a:t>）采用补码进行加减运算时要注意的几个问题</a:t>
            </a:r>
          </a:p>
        </p:txBody>
      </p:sp>
      <p:sp>
        <p:nvSpPr>
          <p:cNvPr id="6" name="矩形 5"/>
          <p:cNvSpPr/>
          <p:nvPr/>
        </p:nvSpPr>
        <p:spPr>
          <a:xfrm>
            <a:off x="0" y="4664038"/>
            <a:ext cx="9144000" cy="1754326"/>
          </a:xfrm>
          <a:prstGeom prst="rect">
            <a:avLst/>
          </a:prstGeom>
        </p:spPr>
        <p:txBody>
          <a:bodyPr wrap="square">
            <a:spAutoFit/>
          </a:bodyPr>
          <a:lstStyle/>
          <a:p>
            <a:pPr lvl="0" algn="l">
              <a:lnSpc>
                <a:spcPct val="150000"/>
              </a:lnSpc>
            </a:pPr>
            <a:r>
              <a:rPr lang="en-US" altLang="zh-CN" sz="2400" b="1" dirty="0" smtClean="0">
                <a:solidFill>
                  <a:srgbClr val="0000FF"/>
                </a:solidFill>
                <a:latin typeface="宋体"/>
                <a:ea typeface="宋体"/>
              </a:rPr>
              <a:t>    </a:t>
            </a:r>
            <a:r>
              <a:rPr lang="zh-CN" altLang="zh-CN" sz="2400" b="1" dirty="0" smtClean="0">
                <a:solidFill>
                  <a:srgbClr val="0000FF"/>
                </a:solidFill>
                <a:latin typeface="宋体"/>
                <a:ea typeface="宋体"/>
              </a:rPr>
              <a:t>② </a:t>
            </a:r>
            <a:r>
              <a:rPr lang="zh-CN" altLang="zh-CN" sz="2400" dirty="0">
                <a:solidFill>
                  <a:srgbClr val="000000"/>
                </a:solidFill>
                <a:latin typeface="宋体"/>
                <a:ea typeface="宋体"/>
              </a:rPr>
              <a:t>采用了补码以后，符号位参与运算后如有进位出现，只要是没有产生溢出错误，则可把这个进位舍去，不影响运算结果，运算后的符号就是结果的符号。</a:t>
            </a:r>
          </a:p>
        </p:txBody>
      </p:sp>
    </p:spTree>
    <p:extLst>
      <p:ext uri="{BB962C8B-B14F-4D97-AF65-F5344CB8AC3E}">
        <p14:creationId xmlns:p14="http://schemas.microsoft.com/office/powerpoint/2010/main" val="3320736897"/>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22</a:t>
            </a:fld>
            <a:endParaRPr lang="en-US" altLang="zh-CN" dirty="0"/>
          </a:p>
        </p:txBody>
      </p:sp>
      <p:sp>
        <p:nvSpPr>
          <p:cNvPr id="4" name="矩形 3"/>
          <p:cNvSpPr/>
          <p:nvPr/>
        </p:nvSpPr>
        <p:spPr>
          <a:xfrm>
            <a:off x="0" y="875750"/>
            <a:ext cx="9042400" cy="559769"/>
          </a:xfrm>
          <a:prstGeom prst="rect">
            <a:avLst/>
          </a:prstGeom>
        </p:spPr>
        <p:txBody>
          <a:bodyPr wrap="square">
            <a:spAutoFit/>
          </a:bodyPr>
          <a:lstStyle/>
          <a:p>
            <a:pPr algn="l">
              <a:lnSpc>
                <a:spcPct val="150000"/>
              </a:lnSpc>
            </a:pPr>
            <a:r>
              <a:rPr lang="zh-CN" altLang="en-US" sz="2400" dirty="0" smtClean="0">
                <a:latin typeface="+mj-ea"/>
                <a:ea typeface="+mj-ea"/>
              </a:rPr>
              <a:t>    </a:t>
            </a:r>
            <a:endParaRPr lang="zh-CN" altLang="en-US" sz="2400" dirty="0">
              <a:latin typeface="+mj-ea"/>
              <a:ea typeface="+mj-ea"/>
            </a:endParaRPr>
          </a:p>
        </p:txBody>
      </p:sp>
      <p:sp>
        <p:nvSpPr>
          <p:cNvPr id="5" name="矩形 4"/>
          <p:cNvSpPr/>
          <p:nvPr/>
        </p:nvSpPr>
        <p:spPr>
          <a:xfrm>
            <a:off x="661032" y="417830"/>
            <a:ext cx="5402883" cy="646331"/>
          </a:xfrm>
          <a:prstGeom prst="rect">
            <a:avLst/>
          </a:prstGeom>
        </p:spPr>
        <p:txBody>
          <a:bodyPr wrap="square">
            <a:spAutoFit/>
          </a:bodyPr>
          <a:lstStyle/>
          <a:p>
            <a:pPr lvl="0" algn="l">
              <a:lnSpc>
                <a:spcPct val="150000"/>
              </a:lnSpc>
            </a:pPr>
            <a:r>
              <a:rPr lang="en-US" altLang="zh-CN" sz="2400" b="1" dirty="0">
                <a:solidFill>
                  <a:srgbClr val="0000FF"/>
                </a:solidFill>
                <a:latin typeface="宋体"/>
                <a:ea typeface="宋体"/>
              </a:rPr>
              <a:t>4. </a:t>
            </a:r>
            <a:r>
              <a:rPr lang="zh-CN" altLang="en-US" sz="2400" b="1" dirty="0">
                <a:solidFill>
                  <a:srgbClr val="0000FF"/>
                </a:solidFill>
                <a:latin typeface="宋体"/>
                <a:ea typeface="宋体"/>
              </a:rPr>
              <a:t>二进制数的运算</a:t>
            </a:r>
          </a:p>
        </p:txBody>
      </p:sp>
      <p:sp>
        <p:nvSpPr>
          <p:cNvPr id="6" name="矩形 5"/>
          <p:cNvSpPr/>
          <p:nvPr/>
        </p:nvSpPr>
        <p:spPr>
          <a:xfrm>
            <a:off x="0" y="875750"/>
            <a:ext cx="9230628" cy="1200329"/>
          </a:xfrm>
          <a:prstGeom prst="rect">
            <a:avLst/>
          </a:prstGeom>
        </p:spPr>
        <p:txBody>
          <a:bodyPr wrap="square">
            <a:spAutoFit/>
          </a:bodyPr>
          <a:lstStyle/>
          <a:p>
            <a:pPr lvl="0" algn="l">
              <a:lnSpc>
                <a:spcPct val="150000"/>
              </a:lnSpc>
            </a:pPr>
            <a:r>
              <a:rPr lang="zh-CN" altLang="en-US" sz="2400" dirty="0" smtClean="0">
                <a:solidFill>
                  <a:srgbClr val="000000"/>
                </a:solidFill>
                <a:latin typeface="宋体"/>
                <a:ea typeface="宋体"/>
              </a:rPr>
              <a:t>    微型计算机</a:t>
            </a:r>
            <a:r>
              <a:rPr lang="zh-CN" altLang="en-US" sz="2400" dirty="0">
                <a:solidFill>
                  <a:srgbClr val="000000"/>
                </a:solidFill>
                <a:latin typeface="宋体"/>
                <a:ea typeface="宋体"/>
              </a:rPr>
              <a:t>中的运算分为两类：</a:t>
            </a:r>
            <a:endParaRPr lang="en-US" altLang="zh-CN" sz="2400" dirty="0">
              <a:solidFill>
                <a:srgbClr val="000000"/>
              </a:solidFill>
              <a:latin typeface="宋体"/>
              <a:ea typeface="宋体"/>
            </a:endParaRPr>
          </a:p>
          <a:p>
            <a:pPr lvl="0" algn="l">
              <a:lnSpc>
                <a:spcPct val="150000"/>
              </a:lnSpc>
            </a:pPr>
            <a:r>
              <a:rPr lang="en-US" altLang="zh-CN" sz="2400" dirty="0">
                <a:solidFill>
                  <a:srgbClr val="000000"/>
                </a:solidFill>
                <a:latin typeface="宋体"/>
                <a:ea typeface="宋体"/>
              </a:rPr>
              <a:t>    </a:t>
            </a:r>
            <a:endParaRPr lang="zh-CN" altLang="en-US" sz="2400" dirty="0">
              <a:solidFill>
                <a:srgbClr val="000000"/>
              </a:solidFill>
              <a:latin typeface="宋体"/>
              <a:ea typeface="宋体"/>
            </a:endParaRPr>
          </a:p>
        </p:txBody>
      </p:sp>
      <p:sp>
        <p:nvSpPr>
          <p:cNvPr id="7" name="矩形 6"/>
          <p:cNvSpPr/>
          <p:nvPr/>
        </p:nvSpPr>
        <p:spPr>
          <a:xfrm>
            <a:off x="-50800" y="1312731"/>
            <a:ext cx="9144000" cy="1754326"/>
          </a:xfrm>
          <a:prstGeom prst="rect">
            <a:avLst/>
          </a:prstGeom>
        </p:spPr>
        <p:txBody>
          <a:bodyPr wrap="square">
            <a:spAutoFit/>
          </a:bodyPr>
          <a:lstStyle/>
          <a:p>
            <a:pPr lvl="0" algn="l">
              <a:lnSpc>
                <a:spcPct val="150000"/>
              </a:lnSpc>
            </a:pPr>
            <a:r>
              <a:rPr lang="zh-CN" altLang="en-US" sz="2400" dirty="0" smtClean="0">
                <a:solidFill>
                  <a:srgbClr val="000000"/>
                </a:solidFill>
                <a:latin typeface="宋体"/>
                <a:ea typeface="宋体"/>
              </a:rPr>
              <a:t>    一类</a:t>
            </a:r>
            <a:r>
              <a:rPr lang="zh-CN" altLang="en-US" sz="2400" dirty="0">
                <a:solidFill>
                  <a:srgbClr val="000000"/>
                </a:solidFill>
                <a:latin typeface="宋体"/>
                <a:ea typeface="宋体"/>
              </a:rPr>
              <a:t>是算术运算，包括加、减、乘、除；</a:t>
            </a:r>
            <a:endParaRPr lang="en-US" altLang="zh-CN" sz="2400" dirty="0">
              <a:solidFill>
                <a:srgbClr val="000000"/>
              </a:solidFill>
              <a:latin typeface="宋体"/>
              <a:ea typeface="宋体"/>
            </a:endParaRPr>
          </a:p>
          <a:p>
            <a:pPr lvl="0" algn="l">
              <a:lnSpc>
                <a:spcPct val="150000"/>
              </a:lnSpc>
            </a:pPr>
            <a:r>
              <a:rPr lang="en-US" altLang="zh-CN" sz="2400" dirty="0">
                <a:solidFill>
                  <a:srgbClr val="000000"/>
                </a:solidFill>
                <a:latin typeface="宋体"/>
                <a:ea typeface="宋体"/>
              </a:rPr>
              <a:t>    </a:t>
            </a:r>
            <a:r>
              <a:rPr lang="zh-CN" altLang="en-US" sz="2400" dirty="0">
                <a:solidFill>
                  <a:srgbClr val="000000"/>
                </a:solidFill>
                <a:latin typeface="宋体"/>
                <a:ea typeface="宋体"/>
              </a:rPr>
              <a:t>一类是逻辑运算，包括逻辑乘、逻辑加、逻辑非和逻辑异或等。 </a:t>
            </a:r>
            <a:endParaRPr lang="en-US" altLang="zh-CN" sz="2400" dirty="0">
              <a:solidFill>
                <a:srgbClr val="000000"/>
              </a:solidFill>
              <a:latin typeface="宋体"/>
              <a:ea typeface="宋体"/>
            </a:endParaRPr>
          </a:p>
          <a:p>
            <a:pPr lvl="0" algn="l">
              <a:lnSpc>
                <a:spcPct val="150000"/>
              </a:lnSpc>
            </a:pPr>
            <a:r>
              <a:rPr lang="zh-CN" altLang="en-US" sz="2400" dirty="0">
                <a:solidFill>
                  <a:srgbClr val="000000"/>
                </a:solidFill>
                <a:latin typeface="宋体"/>
                <a:ea typeface="宋体"/>
              </a:rPr>
              <a:t>    </a:t>
            </a:r>
          </a:p>
        </p:txBody>
      </p:sp>
      <p:sp>
        <p:nvSpPr>
          <p:cNvPr id="8" name="矩形 7"/>
          <p:cNvSpPr/>
          <p:nvPr/>
        </p:nvSpPr>
        <p:spPr>
          <a:xfrm>
            <a:off x="0" y="2342168"/>
            <a:ext cx="9144000" cy="3416320"/>
          </a:xfrm>
          <a:prstGeom prst="rect">
            <a:avLst/>
          </a:prstGeom>
        </p:spPr>
        <p:txBody>
          <a:bodyPr wrap="square">
            <a:spAutoFit/>
          </a:bodyPr>
          <a:lstStyle/>
          <a:p>
            <a:pPr lvl="0" algn="l">
              <a:lnSpc>
                <a:spcPct val="150000"/>
              </a:lnSpc>
            </a:pPr>
            <a:r>
              <a:rPr lang="zh-CN" altLang="en-US" sz="2400" dirty="0" smtClean="0">
                <a:solidFill>
                  <a:srgbClr val="000000"/>
                </a:solidFill>
                <a:latin typeface="宋体"/>
                <a:ea typeface="宋体"/>
              </a:rPr>
              <a:t>    算术运算</a:t>
            </a:r>
            <a:r>
              <a:rPr lang="zh-CN" altLang="en-US" sz="2400" dirty="0">
                <a:solidFill>
                  <a:srgbClr val="000000"/>
                </a:solidFill>
                <a:latin typeface="宋体"/>
                <a:ea typeface="宋体"/>
              </a:rPr>
              <a:t>有加、减、乘、除共</a:t>
            </a:r>
            <a:r>
              <a:rPr lang="en-US" altLang="zh-CN" sz="2400" dirty="0">
                <a:solidFill>
                  <a:srgbClr val="000000"/>
                </a:solidFill>
                <a:latin typeface="宋体"/>
                <a:ea typeface="宋体"/>
              </a:rPr>
              <a:t>4</a:t>
            </a:r>
            <a:r>
              <a:rPr lang="zh-CN" altLang="en-US" sz="2400" dirty="0">
                <a:solidFill>
                  <a:srgbClr val="000000"/>
                </a:solidFill>
                <a:latin typeface="宋体"/>
                <a:ea typeface="宋体"/>
              </a:rPr>
              <a:t>种，根据前面的分析，</a:t>
            </a:r>
            <a:r>
              <a:rPr lang="zh-CN" altLang="en-US" sz="2400" b="1" dirty="0">
                <a:solidFill>
                  <a:srgbClr val="CC3300"/>
                </a:solidFill>
                <a:latin typeface="宋体"/>
                <a:ea typeface="宋体"/>
              </a:rPr>
              <a:t>引入补码后，减法可以转化为加法来实现，乘法可以利用加法和移位通过编程来实现</a:t>
            </a:r>
            <a:r>
              <a:rPr lang="zh-CN" altLang="en-US" sz="2400" dirty="0">
                <a:solidFill>
                  <a:srgbClr val="000000"/>
                </a:solidFill>
                <a:latin typeface="宋体"/>
                <a:ea typeface="宋体"/>
              </a:rPr>
              <a:t>，而除法也可以利用减法和移位通过程序来实现。更复杂的运算比如指数、对数及其他函数的运算都可运用</a:t>
            </a:r>
            <a:r>
              <a:rPr lang="zh-CN" altLang="en-US" sz="2400" b="1" dirty="0">
                <a:solidFill>
                  <a:srgbClr val="CC3300"/>
                </a:solidFill>
                <a:latin typeface="宋体"/>
                <a:ea typeface="宋体"/>
              </a:rPr>
              <a:t>数值计算</a:t>
            </a:r>
            <a:r>
              <a:rPr lang="zh-CN" altLang="en-US" sz="2400" dirty="0">
                <a:solidFill>
                  <a:srgbClr val="000000"/>
                </a:solidFill>
                <a:latin typeface="宋体"/>
                <a:ea typeface="宋体"/>
              </a:rPr>
              <a:t>的方法</a:t>
            </a:r>
            <a:r>
              <a:rPr lang="zh-CN" altLang="en-US" sz="2400" b="1" dirty="0">
                <a:solidFill>
                  <a:srgbClr val="CC3300"/>
                </a:solidFill>
                <a:latin typeface="宋体"/>
                <a:ea typeface="宋体"/>
              </a:rPr>
              <a:t>最终转化为四则运算式</a:t>
            </a:r>
            <a:r>
              <a:rPr lang="zh-CN" altLang="en-US" sz="2400" dirty="0">
                <a:solidFill>
                  <a:srgbClr val="000000"/>
                </a:solidFill>
                <a:latin typeface="宋体"/>
                <a:ea typeface="宋体"/>
              </a:rPr>
              <a:t>来实现。</a:t>
            </a:r>
            <a:endParaRPr lang="en-US" altLang="zh-CN" sz="2400" dirty="0">
              <a:solidFill>
                <a:srgbClr val="000000"/>
              </a:solidFill>
              <a:latin typeface="宋体"/>
              <a:ea typeface="宋体"/>
            </a:endParaRPr>
          </a:p>
          <a:p>
            <a:pPr lvl="0" algn="l">
              <a:lnSpc>
                <a:spcPct val="150000"/>
              </a:lnSpc>
            </a:pPr>
            <a:r>
              <a:rPr lang="zh-CN" altLang="en-US" sz="2400" dirty="0">
                <a:solidFill>
                  <a:srgbClr val="000000"/>
                </a:solidFill>
                <a:latin typeface="宋体"/>
                <a:ea typeface="宋体"/>
              </a:rPr>
              <a:t>    </a:t>
            </a:r>
          </a:p>
        </p:txBody>
      </p:sp>
      <p:sp>
        <p:nvSpPr>
          <p:cNvPr id="9" name="矩形 8"/>
          <p:cNvSpPr/>
          <p:nvPr/>
        </p:nvSpPr>
        <p:spPr>
          <a:xfrm>
            <a:off x="0" y="5103674"/>
            <a:ext cx="9093200" cy="1200329"/>
          </a:xfrm>
          <a:prstGeom prst="rect">
            <a:avLst/>
          </a:prstGeom>
        </p:spPr>
        <p:txBody>
          <a:bodyPr wrap="square">
            <a:spAutoFit/>
          </a:bodyPr>
          <a:lstStyle/>
          <a:p>
            <a:pPr lvl="0" algn="l">
              <a:lnSpc>
                <a:spcPct val="150000"/>
              </a:lnSpc>
            </a:pPr>
            <a:r>
              <a:rPr lang="zh-CN" altLang="en-US" sz="2400" dirty="0" smtClean="0">
                <a:solidFill>
                  <a:srgbClr val="000000"/>
                </a:solidFill>
                <a:latin typeface="宋体"/>
                <a:ea typeface="宋体"/>
              </a:rPr>
              <a:t>    由此</a:t>
            </a:r>
            <a:r>
              <a:rPr lang="zh-CN" altLang="en-US" sz="2400" dirty="0">
                <a:solidFill>
                  <a:srgbClr val="000000"/>
                </a:solidFill>
                <a:latin typeface="宋体"/>
                <a:ea typeface="宋体"/>
              </a:rPr>
              <a:t>可以看出，加法是计算机</a:t>
            </a:r>
            <a:r>
              <a:rPr lang="zh-CN" altLang="en-US" sz="2400" b="1" dirty="0">
                <a:solidFill>
                  <a:srgbClr val="CC3300"/>
                </a:solidFill>
                <a:latin typeface="宋体"/>
                <a:ea typeface="宋体"/>
              </a:rPr>
              <a:t>最基本</a:t>
            </a:r>
            <a:r>
              <a:rPr lang="zh-CN" altLang="en-US" sz="2400" dirty="0">
                <a:solidFill>
                  <a:srgbClr val="000000"/>
                </a:solidFill>
                <a:latin typeface="宋体"/>
                <a:ea typeface="宋体"/>
              </a:rPr>
              <a:t>的运算功能，加法器是计算机运算器的核心部件。</a:t>
            </a:r>
          </a:p>
        </p:txBody>
      </p:sp>
    </p:spTree>
    <p:extLst>
      <p:ext uri="{BB962C8B-B14F-4D97-AF65-F5344CB8AC3E}">
        <p14:creationId xmlns:p14="http://schemas.microsoft.com/office/powerpoint/2010/main" val="123029957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 fill="hold"/>
                                        <p:tgtEl>
                                          <p:spTgt spid="4"/>
                                        </p:tgtEl>
                                        <p:attrNameLst>
                                          <p:attrName>ppt_x</p:attrName>
                                        </p:attrNameLst>
                                      </p:cBhvr>
                                      <p:tavLst>
                                        <p:tav tm="0">
                                          <p:val>
                                            <p:strVal val="#ppt_x"/>
                                          </p:val>
                                        </p:tav>
                                        <p:tav tm="100000">
                                          <p:val>
                                            <p:strVal val="#ppt_x"/>
                                          </p:val>
                                        </p:tav>
                                      </p:tavLst>
                                    </p:anim>
                                    <p:anim calcmode="lin" valueType="num">
                                      <p:cBhvr additive="base">
                                        <p:cTn id="3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23</a:t>
            </a:fld>
            <a:endParaRPr lang="en-US" altLang="zh-CN" dirty="0"/>
          </a:p>
        </p:txBody>
      </p:sp>
      <p:sp>
        <p:nvSpPr>
          <p:cNvPr id="4" name="矩形 3"/>
          <p:cNvSpPr/>
          <p:nvPr/>
        </p:nvSpPr>
        <p:spPr>
          <a:xfrm>
            <a:off x="-724467" y="717034"/>
            <a:ext cx="5953874" cy="523220"/>
          </a:xfrm>
          <a:prstGeom prst="rect">
            <a:avLst/>
          </a:prstGeom>
        </p:spPr>
        <p:txBody>
          <a:bodyPr wrap="none">
            <a:spAutoFit/>
          </a:bodyPr>
          <a:lstStyle/>
          <a:p>
            <a:r>
              <a:rPr lang="en-US" altLang="zh-CN" sz="2800" dirty="0" smtClean="0">
                <a:latin typeface="黑体" pitchFamily="49" charset="-122"/>
                <a:ea typeface="黑体" pitchFamily="49" charset="-122"/>
              </a:rPr>
              <a:t>       </a:t>
            </a:r>
            <a:r>
              <a:rPr lang="en-US" altLang="zh-CN" sz="2800" b="1" dirty="0" smtClean="0">
                <a:solidFill>
                  <a:srgbClr val="FF0000"/>
                </a:solidFill>
                <a:latin typeface="黑体" pitchFamily="49" charset="-122"/>
                <a:ea typeface="黑体" pitchFamily="49" charset="-122"/>
              </a:rPr>
              <a:t>2.2  </a:t>
            </a:r>
            <a:r>
              <a:rPr lang="zh-CN" altLang="en-US" sz="2800" b="1" dirty="0">
                <a:solidFill>
                  <a:srgbClr val="FF0000"/>
                </a:solidFill>
                <a:latin typeface="黑体" pitchFamily="49" charset="-122"/>
                <a:ea typeface="黑体" pitchFamily="49" charset="-122"/>
              </a:rPr>
              <a:t>微型计算机的基本结构</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7734" y="1763990"/>
            <a:ext cx="7579903" cy="3900210"/>
          </a:xfrm>
          <a:prstGeom prst="rect">
            <a:avLst/>
          </a:prstGeom>
        </p:spPr>
      </p:pic>
    </p:spTree>
    <p:extLst>
      <p:ext uri="{BB962C8B-B14F-4D97-AF65-F5344CB8AC3E}">
        <p14:creationId xmlns:p14="http://schemas.microsoft.com/office/powerpoint/2010/main" val="2857398255"/>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24</a:t>
            </a:fld>
            <a:endParaRPr lang="en-US" altLang="zh-CN" dirty="0"/>
          </a:p>
        </p:txBody>
      </p:sp>
      <p:sp>
        <p:nvSpPr>
          <p:cNvPr id="4" name="矩形 3"/>
          <p:cNvSpPr/>
          <p:nvPr/>
        </p:nvSpPr>
        <p:spPr>
          <a:xfrm>
            <a:off x="0" y="1256540"/>
            <a:ext cx="9144000" cy="5078313"/>
          </a:xfrm>
          <a:prstGeom prst="rect">
            <a:avLst/>
          </a:prstGeom>
        </p:spPr>
        <p:txBody>
          <a:bodyPr wrap="square">
            <a:spAutoFit/>
          </a:bodyPr>
          <a:lstStyle/>
          <a:p>
            <a:pPr algn="l">
              <a:lnSpc>
                <a:spcPct val="150000"/>
              </a:lnSpc>
            </a:pPr>
            <a:r>
              <a:rPr lang="en-US" altLang="zh-CN" sz="2400" b="1" dirty="0" smtClean="0">
                <a:solidFill>
                  <a:srgbClr val="0000FF"/>
                </a:solidFill>
                <a:latin typeface="+mj-ea"/>
                <a:ea typeface="+mj-ea"/>
              </a:rPr>
              <a:t>     1</a:t>
            </a:r>
            <a:r>
              <a:rPr lang="zh-CN" altLang="en-US" sz="2400" b="1" dirty="0">
                <a:solidFill>
                  <a:srgbClr val="0000FF"/>
                </a:solidFill>
                <a:latin typeface="+mj-ea"/>
                <a:ea typeface="+mj-ea"/>
              </a:rPr>
              <a:t>．存储器概述</a:t>
            </a:r>
          </a:p>
          <a:p>
            <a:pPr algn="l">
              <a:lnSpc>
                <a:spcPct val="150000"/>
              </a:lnSpc>
            </a:pPr>
            <a:r>
              <a:rPr lang="zh-CN" altLang="en-US" sz="2400" dirty="0" smtClean="0"/>
              <a:t>      </a:t>
            </a:r>
            <a:r>
              <a:rPr lang="zh-CN" altLang="en-US" sz="2400" b="1" dirty="0">
                <a:solidFill>
                  <a:srgbClr val="0000FF"/>
                </a:solidFill>
                <a:latin typeface="+mj-ea"/>
                <a:ea typeface="+mj-ea"/>
              </a:rPr>
              <a:t>（</a:t>
            </a:r>
            <a:r>
              <a:rPr lang="en-US" altLang="zh-CN" sz="2400" b="1" dirty="0">
                <a:solidFill>
                  <a:srgbClr val="0000FF"/>
                </a:solidFill>
                <a:latin typeface="+mj-ea"/>
                <a:ea typeface="+mj-ea"/>
              </a:rPr>
              <a:t>1</a:t>
            </a:r>
            <a:r>
              <a:rPr lang="zh-CN" altLang="en-US" sz="2400" b="1" dirty="0">
                <a:solidFill>
                  <a:srgbClr val="0000FF"/>
                </a:solidFill>
                <a:latin typeface="+mj-ea"/>
                <a:ea typeface="+mj-ea"/>
              </a:rPr>
              <a:t>）存储器的作用：</a:t>
            </a:r>
            <a:r>
              <a:rPr lang="zh-CN" altLang="en-US" sz="2400" dirty="0" smtClean="0"/>
              <a:t>存储数据和存放</a:t>
            </a:r>
            <a:r>
              <a:rPr lang="zh-CN" altLang="en-US" sz="2400" dirty="0"/>
              <a:t>计算机运行的程序。</a:t>
            </a:r>
          </a:p>
          <a:p>
            <a:pPr algn="l">
              <a:lnSpc>
                <a:spcPct val="150000"/>
              </a:lnSpc>
            </a:pPr>
            <a:r>
              <a:rPr lang="zh-CN" altLang="en-US" sz="2400" dirty="0" smtClean="0"/>
              <a:t>      （</a:t>
            </a:r>
            <a:r>
              <a:rPr lang="en-US" altLang="zh-CN" sz="2400" b="1" dirty="0">
                <a:solidFill>
                  <a:srgbClr val="0000FF"/>
                </a:solidFill>
                <a:latin typeface="+mj-ea"/>
                <a:ea typeface="+mj-ea"/>
              </a:rPr>
              <a:t>2</a:t>
            </a:r>
            <a:r>
              <a:rPr lang="zh-CN" altLang="en-US" sz="2400" b="1" dirty="0">
                <a:solidFill>
                  <a:srgbClr val="0000FF"/>
                </a:solidFill>
                <a:latin typeface="+mj-ea"/>
                <a:ea typeface="+mj-ea"/>
              </a:rPr>
              <a:t>）存储容量及其计量单位</a:t>
            </a:r>
          </a:p>
          <a:p>
            <a:pPr algn="l">
              <a:lnSpc>
                <a:spcPct val="150000"/>
              </a:lnSpc>
            </a:pPr>
            <a:r>
              <a:rPr lang="zh-CN" altLang="en-US" sz="2400" dirty="0" smtClean="0"/>
              <a:t>        存储容量</a:t>
            </a:r>
            <a:r>
              <a:rPr lang="zh-CN" altLang="en-US" sz="2400" dirty="0"/>
              <a:t>是指存储器能够记忆的信息总量。存储器使用的计量单位有如下这些：</a:t>
            </a:r>
          </a:p>
          <a:p>
            <a:pPr algn="l">
              <a:lnSpc>
                <a:spcPct val="150000"/>
              </a:lnSpc>
            </a:pPr>
            <a:r>
              <a:rPr lang="zh-CN" altLang="en-US" sz="2400" dirty="0" smtClean="0"/>
              <a:t>        </a:t>
            </a:r>
            <a:r>
              <a:rPr lang="zh-CN" altLang="en-US" sz="2400" b="1" dirty="0">
                <a:solidFill>
                  <a:srgbClr val="0000FF"/>
                </a:solidFill>
                <a:latin typeface="+mj-ea"/>
                <a:ea typeface="+mj-ea"/>
              </a:rPr>
              <a:t>① 位（</a:t>
            </a:r>
            <a:r>
              <a:rPr lang="en-US" altLang="zh-CN" sz="2400" b="1" dirty="0">
                <a:solidFill>
                  <a:srgbClr val="0000FF"/>
                </a:solidFill>
                <a:latin typeface="+mj-ea"/>
                <a:ea typeface="+mj-ea"/>
              </a:rPr>
              <a:t>Bit</a:t>
            </a:r>
            <a:r>
              <a:rPr lang="zh-CN" altLang="en-US" sz="2400" b="1" dirty="0">
                <a:solidFill>
                  <a:srgbClr val="0000FF"/>
                </a:solidFill>
                <a:latin typeface="+mj-ea"/>
                <a:ea typeface="+mj-ea"/>
              </a:rPr>
              <a:t>）：</a:t>
            </a:r>
            <a:r>
              <a:rPr lang="zh-CN" altLang="en-US" sz="2400" dirty="0"/>
              <a:t>存储一个二进制数位。</a:t>
            </a:r>
          </a:p>
          <a:p>
            <a:pPr algn="l">
              <a:lnSpc>
                <a:spcPct val="150000"/>
              </a:lnSpc>
            </a:pPr>
            <a:r>
              <a:rPr lang="zh-CN" altLang="en-US" sz="2400" dirty="0" smtClean="0"/>
              <a:t>        </a:t>
            </a:r>
            <a:r>
              <a:rPr lang="zh-CN" altLang="en-US" sz="2400" b="1" dirty="0">
                <a:solidFill>
                  <a:srgbClr val="0000FF"/>
                </a:solidFill>
                <a:latin typeface="+mj-ea"/>
                <a:ea typeface="+mj-ea"/>
              </a:rPr>
              <a:t>② 字节（</a:t>
            </a:r>
            <a:r>
              <a:rPr lang="en-US" altLang="zh-CN" sz="2400" b="1" dirty="0">
                <a:solidFill>
                  <a:srgbClr val="0000FF"/>
                </a:solidFill>
                <a:latin typeface="+mj-ea"/>
                <a:ea typeface="+mj-ea"/>
              </a:rPr>
              <a:t>Byte</a:t>
            </a:r>
            <a:r>
              <a:rPr lang="zh-CN" altLang="en-US" sz="2400" b="1" dirty="0">
                <a:solidFill>
                  <a:srgbClr val="0000FF"/>
                </a:solidFill>
                <a:latin typeface="+mj-ea"/>
                <a:ea typeface="+mj-ea"/>
              </a:rPr>
              <a:t>）：</a:t>
            </a:r>
            <a:r>
              <a:rPr lang="zh-CN" altLang="en-US" sz="2400" dirty="0"/>
              <a:t>将</a:t>
            </a:r>
            <a:r>
              <a:rPr lang="en-US" altLang="zh-CN" sz="2400" dirty="0"/>
              <a:t>8</a:t>
            </a:r>
            <a:r>
              <a:rPr lang="zh-CN" altLang="en-US" sz="2400" dirty="0"/>
              <a:t>个二进制位看成一个整体，组成一个字节。</a:t>
            </a:r>
          </a:p>
          <a:p>
            <a:pPr algn="l">
              <a:lnSpc>
                <a:spcPct val="150000"/>
              </a:lnSpc>
            </a:pPr>
            <a:r>
              <a:rPr lang="zh-CN" altLang="en-US" sz="2400" b="1" dirty="0">
                <a:solidFill>
                  <a:srgbClr val="0000FF"/>
                </a:solidFill>
                <a:latin typeface="+mj-ea"/>
                <a:ea typeface="+mj-ea"/>
              </a:rPr>
              <a:t>    </a:t>
            </a:r>
            <a:r>
              <a:rPr lang="zh-CN" altLang="en-US" sz="2400" b="1" dirty="0" smtClean="0">
                <a:solidFill>
                  <a:srgbClr val="0000FF"/>
                </a:solidFill>
                <a:latin typeface="+mj-ea"/>
                <a:ea typeface="+mj-ea"/>
              </a:rPr>
              <a:t>③ </a:t>
            </a:r>
            <a:r>
              <a:rPr lang="zh-CN" altLang="en-US" sz="2400" b="1" dirty="0">
                <a:solidFill>
                  <a:srgbClr val="0000FF"/>
                </a:solidFill>
                <a:latin typeface="+mj-ea"/>
                <a:ea typeface="+mj-ea"/>
              </a:rPr>
              <a:t>字（</a:t>
            </a:r>
            <a:r>
              <a:rPr lang="en-US" altLang="zh-CN" sz="2400" b="1" dirty="0">
                <a:solidFill>
                  <a:srgbClr val="0000FF"/>
                </a:solidFill>
                <a:latin typeface="+mj-ea"/>
                <a:ea typeface="+mj-ea"/>
              </a:rPr>
              <a:t>Word</a:t>
            </a:r>
            <a:r>
              <a:rPr lang="zh-CN" altLang="en-US" sz="2400" b="1" dirty="0">
                <a:solidFill>
                  <a:srgbClr val="0000FF"/>
                </a:solidFill>
                <a:latin typeface="+mj-ea"/>
                <a:ea typeface="+mj-ea"/>
              </a:rPr>
              <a:t>）：</a:t>
            </a:r>
            <a:r>
              <a:rPr lang="zh-CN" altLang="en-US" sz="2400" dirty="0"/>
              <a:t>字节的整数倍，有</a:t>
            </a:r>
            <a:r>
              <a:rPr lang="en-US" altLang="zh-CN" sz="2400" dirty="0"/>
              <a:t>8</a:t>
            </a:r>
            <a:r>
              <a:rPr lang="zh-CN" altLang="en-US" sz="2400" dirty="0"/>
              <a:t>位字、</a:t>
            </a:r>
            <a:r>
              <a:rPr lang="en-US" altLang="zh-CN" sz="2400" dirty="0"/>
              <a:t>16</a:t>
            </a:r>
            <a:r>
              <a:rPr lang="zh-CN" altLang="en-US" sz="2400" dirty="0"/>
              <a:t>位字、</a:t>
            </a:r>
            <a:r>
              <a:rPr lang="en-US" altLang="zh-CN" sz="2400" dirty="0"/>
              <a:t>32</a:t>
            </a:r>
            <a:r>
              <a:rPr lang="zh-CN" altLang="en-US" sz="2400" dirty="0"/>
              <a:t>位</a:t>
            </a:r>
            <a:r>
              <a:rPr lang="zh-CN" altLang="en-US" sz="2400" dirty="0" smtClean="0"/>
              <a:t>字等。</a:t>
            </a:r>
            <a:endParaRPr lang="zh-CN" altLang="en-US" sz="2400" dirty="0"/>
          </a:p>
        </p:txBody>
      </p:sp>
      <p:sp>
        <p:nvSpPr>
          <p:cNvPr id="5" name="矩形 4"/>
          <p:cNvSpPr/>
          <p:nvPr/>
        </p:nvSpPr>
        <p:spPr>
          <a:xfrm>
            <a:off x="704813" y="718770"/>
            <a:ext cx="4057521" cy="646331"/>
          </a:xfrm>
          <a:prstGeom prst="rect">
            <a:avLst/>
          </a:prstGeom>
        </p:spPr>
        <p:txBody>
          <a:bodyPr wrap="none">
            <a:spAutoFit/>
          </a:bodyPr>
          <a:lstStyle/>
          <a:p>
            <a:pPr lvl="0" algn="l">
              <a:lnSpc>
                <a:spcPct val="150000"/>
              </a:lnSpc>
            </a:pPr>
            <a:r>
              <a:rPr lang="en-US" altLang="zh-CN" sz="2400" b="1" dirty="0">
                <a:solidFill>
                  <a:srgbClr val="9900CC"/>
                </a:solidFill>
                <a:latin typeface="宋体"/>
                <a:ea typeface="宋体"/>
              </a:rPr>
              <a:t>2.2.1  </a:t>
            </a:r>
            <a:r>
              <a:rPr lang="zh-CN" altLang="en-US" sz="2400" b="1" dirty="0">
                <a:solidFill>
                  <a:srgbClr val="9900CC"/>
                </a:solidFill>
                <a:latin typeface="宋体"/>
                <a:ea typeface="宋体"/>
              </a:rPr>
              <a:t>存储器的组成及功能</a:t>
            </a:r>
          </a:p>
        </p:txBody>
      </p:sp>
    </p:spTree>
    <p:extLst>
      <p:ext uri="{BB962C8B-B14F-4D97-AF65-F5344CB8AC3E}">
        <p14:creationId xmlns:p14="http://schemas.microsoft.com/office/powerpoint/2010/main" val="3982388021"/>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25</a:t>
            </a:fld>
            <a:endParaRPr lang="en-US" altLang="zh-CN" dirty="0"/>
          </a:p>
        </p:txBody>
      </p:sp>
      <p:sp>
        <p:nvSpPr>
          <p:cNvPr id="6" name="矩形 5"/>
          <p:cNvSpPr/>
          <p:nvPr/>
        </p:nvSpPr>
        <p:spPr>
          <a:xfrm>
            <a:off x="0" y="566088"/>
            <a:ext cx="9245600" cy="2308324"/>
          </a:xfrm>
          <a:prstGeom prst="rect">
            <a:avLst/>
          </a:prstGeom>
        </p:spPr>
        <p:txBody>
          <a:bodyPr wrap="square">
            <a:spAutoFit/>
          </a:bodyPr>
          <a:lstStyle/>
          <a:p>
            <a:pPr algn="l">
              <a:lnSpc>
                <a:spcPct val="150000"/>
              </a:lnSpc>
            </a:pPr>
            <a:r>
              <a:rPr lang="zh-CN" altLang="en-US" sz="2400" dirty="0" smtClean="0"/>
              <a:t>        在</a:t>
            </a:r>
            <a:r>
              <a:rPr lang="zh-CN" altLang="en-US" sz="2400" dirty="0"/>
              <a:t>微型计算机中，存储器容量的计量单位最常用的是字节，常用</a:t>
            </a:r>
            <a:r>
              <a:rPr lang="en-US" altLang="zh-CN" sz="2400" dirty="0"/>
              <a:t>B</a:t>
            </a:r>
            <a:r>
              <a:rPr lang="zh-CN" altLang="en-US" sz="2400" dirty="0"/>
              <a:t>来表示，当字节数较多时，可用</a:t>
            </a:r>
            <a:r>
              <a:rPr lang="en-US" altLang="zh-CN" sz="2400" dirty="0"/>
              <a:t>KB</a:t>
            </a:r>
            <a:r>
              <a:rPr lang="zh-CN" altLang="en-US" sz="2400" dirty="0"/>
              <a:t>、</a:t>
            </a:r>
            <a:r>
              <a:rPr lang="en-US" altLang="zh-CN" sz="2400" dirty="0"/>
              <a:t>MB</a:t>
            </a:r>
            <a:r>
              <a:rPr lang="zh-CN" altLang="en-US" sz="2400" dirty="0"/>
              <a:t>、</a:t>
            </a:r>
            <a:r>
              <a:rPr lang="en-US" altLang="zh-CN" sz="2400" dirty="0"/>
              <a:t>GB</a:t>
            </a:r>
            <a:r>
              <a:rPr lang="zh-CN" altLang="en-US" sz="2400" dirty="0"/>
              <a:t>或</a:t>
            </a:r>
            <a:r>
              <a:rPr lang="en-US" altLang="zh-CN" sz="2400" dirty="0"/>
              <a:t>TB</a:t>
            </a:r>
            <a:r>
              <a:rPr lang="zh-CN" altLang="en-US" sz="2400" dirty="0"/>
              <a:t>等为单位，它们之间的换算关系是：</a:t>
            </a:r>
            <a:r>
              <a:rPr lang="en-US" altLang="zh-CN" sz="2400" dirty="0"/>
              <a:t>1KB = 1024B</a:t>
            </a:r>
            <a:r>
              <a:rPr lang="zh-CN" altLang="en-US" sz="2400" dirty="0"/>
              <a:t>，</a:t>
            </a:r>
            <a:r>
              <a:rPr lang="en-US" altLang="zh-CN" sz="2400" dirty="0"/>
              <a:t>1GB = 1024MB</a:t>
            </a:r>
            <a:r>
              <a:rPr lang="zh-CN" altLang="en-US" sz="2400" dirty="0"/>
              <a:t>，</a:t>
            </a:r>
            <a:r>
              <a:rPr lang="en-US" altLang="zh-CN" sz="2400" dirty="0"/>
              <a:t>1TB = 1024GB</a:t>
            </a:r>
            <a:r>
              <a:rPr lang="zh-CN" altLang="en-US" sz="2400" dirty="0"/>
              <a:t>。</a:t>
            </a:r>
          </a:p>
        </p:txBody>
      </p:sp>
    </p:spTree>
    <p:extLst>
      <p:ext uri="{BB962C8B-B14F-4D97-AF65-F5344CB8AC3E}">
        <p14:creationId xmlns:p14="http://schemas.microsoft.com/office/powerpoint/2010/main" val="3523220499"/>
      </p:ext>
    </p:extLst>
  </p:cSld>
  <p:clrMapOvr>
    <a:masterClrMapping/>
  </p:clrMapOvr>
  <p:transition>
    <p:random/>
    <p:sndAc>
      <p:stSnd>
        <p:snd r:embed="rId2" name="camera.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26</a:t>
            </a:fld>
            <a:endParaRPr lang="en-US" altLang="zh-CN" dirty="0"/>
          </a:p>
        </p:txBody>
      </p:sp>
      <p:sp>
        <p:nvSpPr>
          <p:cNvPr id="4" name="矩形 3"/>
          <p:cNvSpPr/>
          <p:nvPr/>
        </p:nvSpPr>
        <p:spPr>
          <a:xfrm>
            <a:off x="0" y="1693782"/>
            <a:ext cx="9144000" cy="3970318"/>
          </a:xfrm>
          <a:prstGeom prst="rect">
            <a:avLst/>
          </a:prstGeom>
        </p:spPr>
        <p:txBody>
          <a:bodyPr wrap="square">
            <a:spAutoFit/>
          </a:bodyPr>
          <a:lstStyle/>
          <a:p>
            <a:pPr algn="l">
              <a:lnSpc>
                <a:spcPct val="150000"/>
              </a:lnSpc>
            </a:pPr>
            <a:r>
              <a:rPr lang="zh-CN" altLang="en-US" sz="2400" dirty="0" smtClean="0"/>
              <a:t>        一</a:t>
            </a:r>
            <a:r>
              <a:rPr lang="zh-CN" altLang="en-US" sz="2400" dirty="0"/>
              <a:t>个存储器可以包含数以千计的存储单元。所以，一个存储器可以存储很多数据，也可以存放很多计算步骤</a:t>
            </a:r>
            <a:r>
              <a:rPr lang="en-US" altLang="zh-CN" sz="2400" dirty="0"/>
              <a:t>——</a:t>
            </a:r>
            <a:r>
              <a:rPr lang="zh-CN" altLang="en-US" sz="2400" dirty="0"/>
              <a:t>称为程序（</a:t>
            </a:r>
            <a:r>
              <a:rPr lang="en-US" altLang="zh-CN" sz="2400" dirty="0"/>
              <a:t>Program</a:t>
            </a:r>
            <a:r>
              <a:rPr lang="zh-CN" altLang="en-US" sz="2400" dirty="0"/>
              <a:t>）。为了便于存入和取出，每个存储单元必须有一个固定的地址。因此，存储器的地址也必定是数以千计的。为了减少存储器向外引出的地址线，在存储器内部都自带有译码器。根据二进制编码译码的原理，除地线公用之外，</a:t>
            </a:r>
            <a:r>
              <a:rPr lang="en-US" altLang="zh-CN" sz="2400" dirty="0"/>
              <a:t>n</a:t>
            </a:r>
            <a:r>
              <a:rPr lang="zh-CN" altLang="en-US" sz="2400" dirty="0"/>
              <a:t>根导线可以译成</a:t>
            </a:r>
            <a:r>
              <a:rPr lang="en-US" altLang="zh-CN" sz="2400" dirty="0" smtClean="0"/>
              <a:t>2^n</a:t>
            </a:r>
            <a:r>
              <a:rPr lang="zh-CN" altLang="en-US" sz="2400" dirty="0"/>
              <a:t>个地址号</a:t>
            </a:r>
            <a:r>
              <a:rPr lang="zh-CN" altLang="en-US" sz="2400" dirty="0" smtClean="0"/>
              <a:t>。</a:t>
            </a:r>
            <a:endParaRPr lang="zh-CN" altLang="en-US" sz="2400" dirty="0"/>
          </a:p>
        </p:txBody>
      </p:sp>
      <p:sp>
        <p:nvSpPr>
          <p:cNvPr id="5" name="矩形 4"/>
          <p:cNvSpPr/>
          <p:nvPr/>
        </p:nvSpPr>
        <p:spPr>
          <a:xfrm>
            <a:off x="409074" y="797906"/>
            <a:ext cx="8552046" cy="646331"/>
          </a:xfrm>
          <a:prstGeom prst="rect">
            <a:avLst/>
          </a:prstGeom>
        </p:spPr>
        <p:txBody>
          <a:bodyPr wrap="square">
            <a:spAutoFit/>
          </a:bodyPr>
          <a:lstStyle/>
          <a:p>
            <a:pPr lvl="0" algn="l">
              <a:lnSpc>
                <a:spcPct val="150000"/>
              </a:lnSpc>
            </a:pPr>
            <a:r>
              <a:rPr lang="zh-CN" altLang="en-US" sz="2400" b="1" dirty="0">
                <a:solidFill>
                  <a:srgbClr val="0000FF"/>
                </a:solidFill>
                <a:latin typeface="宋体"/>
                <a:ea typeface="宋体"/>
              </a:rPr>
              <a:t>（</a:t>
            </a:r>
            <a:r>
              <a:rPr lang="en-US" altLang="zh-CN" sz="2400" b="1" dirty="0">
                <a:solidFill>
                  <a:srgbClr val="0000FF"/>
                </a:solidFill>
                <a:latin typeface="宋体"/>
                <a:ea typeface="宋体"/>
              </a:rPr>
              <a:t>3</a:t>
            </a:r>
            <a:r>
              <a:rPr lang="zh-CN" altLang="en-US" sz="2400" b="1" dirty="0">
                <a:solidFill>
                  <a:srgbClr val="0000FF"/>
                </a:solidFill>
                <a:latin typeface="宋体"/>
                <a:ea typeface="宋体"/>
              </a:rPr>
              <a:t>）存储单元的地址及地址译码</a:t>
            </a:r>
          </a:p>
        </p:txBody>
      </p:sp>
    </p:spTree>
    <p:extLst>
      <p:ext uri="{BB962C8B-B14F-4D97-AF65-F5344CB8AC3E}">
        <p14:creationId xmlns:p14="http://schemas.microsoft.com/office/powerpoint/2010/main" val="527717885"/>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27</a:t>
            </a:fld>
            <a:endParaRPr lang="en-US" altLang="zh-CN" dirty="0"/>
          </a:p>
        </p:txBody>
      </p:sp>
      <p:sp>
        <p:nvSpPr>
          <p:cNvPr id="4" name="矩形 3"/>
          <p:cNvSpPr/>
          <p:nvPr/>
        </p:nvSpPr>
        <p:spPr>
          <a:xfrm>
            <a:off x="0" y="627440"/>
            <a:ext cx="5486400" cy="3970318"/>
          </a:xfrm>
          <a:prstGeom prst="rect">
            <a:avLst/>
          </a:prstGeom>
        </p:spPr>
        <p:txBody>
          <a:bodyPr wrap="square">
            <a:spAutoFit/>
          </a:bodyPr>
          <a:lstStyle/>
          <a:p>
            <a:pPr algn="l">
              <a:lnSpc>
                <a:spcPct val="150000"/>
              </a:lnSpc>
            </a:pPr>
            <a:r>
              <a:rPr lang="zh-CN" altLang="en-US" sz="2400" dirty="0" smtClean="0"/>
              <a:t>      </a:t>
            </a:r>
            <a:r>
              <a:rPr lang="zh-CN" altLang="en-US" sz="2400" b="1" dirty="0">
                <a:solidFill>
                  <a:srgbClr val="0000FF"/>
                </a:solidFill>
                <a:latin typeface="+mj-ea"/>
                <a:ea typeface="+mj-ea"/>
              </a:rPr>
              <a:t>（</a:t>
            </a:r>
            <a:r>
              <a:rPr lang="en-US" altLang="zh-CN" sz="2400" b="1" dirty="0">
                <a:solidFill>
                  <a:srgbClr val="0000FF"/>
                </a:solidFill>
                <a:latin typeface="+mj-ea"/>
                <a:ea typeface="+mj-ea"/>
              </a:rPr>
              <a:t>4</a:t>
            </a:r>
            <a:r>
              <a:rPr lang="zh-CN" altLang="en-US" sz="2400" b="1" dirty="0">
                <a:solidFill>
                  <a:srgbClr val="0000FF"/>
                </a:solidFill>
                <a:latin typeface="+mj-ea"/>
                <a:ea typeface="+mj-ea"/>
              </a:rPr>
              <a:t>）存储器单元示意图</a:t>
            </a:r>
          </a:p>
          <a:p>
            <a:pPr algn="l">
              <a:lnSpc>
                <a:spcPct val="150000"/>
              </a:lnSpc>
            </a:pPr>
            <a:r>
              <a:rPr lang="zh-CN" altLang="en-US" sz="2400" dirty="0" smtClean="0"/>
              <a:t>        通常</a:t>
            </a:r>
            <a:r>
              <a:rPr lang="zh-CN" altLang="en-US" sz="2400" dirty="0"/>
              <a:t>可用图</a:t>
            </a:r>
            <a:r>
              <a:rPr lang="en-US" altLang="zh-CN" sz="2400" dirty="0"/>
              <a:t>2-3</a:t>
            </a:r>
            <a:r>
              <a:rPr lang="zh-CN" altLang="en-US" sz="2400" dirty="0"/>
              <a:t>那样的示意图来表示存储器的相关信息</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注意</a:t>
            </a:r>
            <a:r>
              <a:rPr lang="zh-CN" altLang="en-US" sz="2400" dirty="0"/>
              <a:t>不要将存储单元地址与其内容相混淆。例如，地址为</a:t>
            </a:r>
            <a:r>
              <a:rPr lang="en-US" altLang="zh-CN" sz="2400" dirty="0"/>
              <a:t>01H</a:t>
            </a:r>
            <a:r>
              <a:rPr lang="zh-CN" altLang="en-US" sz="2400" dirty="0"/>
              <a:t>的存储单元，其内容为</a:t>
            </a:r>
            <a:r>
              <a:rPr lang="en-US" altLang="zh-CN" sz="2400" dirty="0"/>
              <a:t>01010100B</a:t>
            </a:r>
            <a:r>
              <a:rPr lang="zh-CN" altLang="en-US" sz="2400" dirty="0"/>
              <a:t>，常表示</a:t>
            </a:r>
            <a:r>
              <a:rPr lang="zh-CN" altLang="en-US" sz="2400" dirty="0" smtClean="0"/>
              <a:t>为：</a:t>
            </a:r>
            <a:endParaRPr lang="en-US" altLang="zh-CN" sz="2400" dirty="0" smtClean="0"/>
          </a:p>
          <a:p>
            <a:pPr>
              <a:lnSpc>
                <a:spcPct val="150000"/>
              </a:lnSpc>
            </a:pPr>
            <a:r>
              <a:rPr lang="en-US" altLang="zh-CN" sz="2400" dirty="0" smtClean="0"/>
              <a:t>(</a:t>
            </a:r>
            <a:r>
              <a:rPr lang="en-US" altLang="zh-CN" sz="2400" dirty="0"/>
              <a:t>01H) = 54H</a:t>
            </a:r>
            <a:endParaRPr lang="zh-CN" altLang="en-US" sz="2400" dirty="0"/>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2794" y="1127730"/>
            <a:ext cx="3066055" cy="4394511"/>
          </a:xfrm>
          <a:prstGeom prst="rect">
            <a:avLst/>
          </a:prstGeom>
        </p:spPr>
      </p:pic>
      <p:sp>
        <p:nvSpPr>
          <p:cNvPr id="6" name="矩形 5"/>
          <p:cNvSpPr/>
          <p:nvPr/>
        </p:nvSpPr>
        <p:spPr>
          <a:xfrm>
            <a:off x="6302211" y="5797034"/>
            <a:ext cx="2723823" cy="369332"/>
          </a:xfrm>
          <a:prstGeom prst="rect">
            <a:avLst/>
          </a:prstGeom>
        </p:spPr>
        <p:txBody>
          <a:bodyPr wrap="none">
            <a:spAutoFit/>
          </a:bodyPr>
          <a:lstStyle/>
          <a:p>
            <a:r>
              <a:rPr lang="zh-CN" altLang="en-US" dirty="0" smtClean="0">
                <a:solidFill>
                  <a:srgbClr val="C00000"/>
                </a:solidFill>
              </a:rPr>
              <a:t>图</a:t>
            </a:r>
            <a:r>
              <a:rPr lang="en-US" altLang="zh-CN" dirty="0">
                <a:solidFill>
                  <a:srgbClr val="C00000"/>
                </a:solidFill>
              </a:rPr>
              <a:t>2-3  </a:t>
            </a:r>
            <a:r>
              <a:rPr lang="zh-CN" altLang="en-US" dirty="0"/>
              <a:t>存储器单元示意图</a:t>
            </a:r>
          </a:p>
        </p:txBody>
      </p:sp>
    </p:spTree>
    <p:extLst>
      <p:ext uri="{BB962C8B-B14F-4D97-AF65-F5344CB8AC3E}">
        <p14:creationId xmlns:p14="http://schemas.microsoft.com/office/powerpoint/2010/main" val="3051849408"/>
      </p:ext>
    </p:extLst>
  </p:cSld>
  <p:clrMapOvr>
    <a:masterClrMapping/>
  </p:clrMapOvr>
  <p:transition>
    <p:random/>
    <p:sndAc>
      <p:stSnd>
        <p:snd r:embed="rId2" name="camera.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28</a:t>
            </a:fld>
            <a:endParaRPr lang="en-US" altLang="zh-CN" dirty="0"/>
          </a:p>
        </p:txBody>
      </p:sp>
      <p:sp>
        <p:nvSpPr>
          <p:cNvPr id="4" name="矩形 3"/>
          <p:cNvSpPr/>
          <p:nvPr/>
        </p:nvSpPr>
        <p:spPr>
          <a:xfrm>
            <a:off x="0" y="652840"/>
            <a:ext cx="9144000" cy="5632311"/>
          </a:xfrm>
          <a:prstGeom prst="rect">
            <a:avLst/>
          </a:prstGeom>
        </p:spPr>
        <p:txBody>
          <a:bodyPr wrap="square">
            <a:spAutoFit/>
          </a:bodyPr>
          <a:lstStyle/>
          <a:p>
            <a:pPr algn="l">
              <a:lnSpc>
                <a:spcPct val="150000"/>
              </a:lnSpc>
            </a:pPr>
            <a:r>
              <a:rPr lang="zh-CN" altLang="en-US" sz="2400" dirty="0" smtClean="0"/>
              <a:t>        </a:t>
            </a:r>
            <a:r>
              <a:rPr lang="zh-CN" altLang="en-US" sz="2400" b="1" dirty="0">
                <a:solidFill>
                  <a:srgbClr val="0000FF"/>
                </a:solidFill>
                <a:latin typeface="+mj-ea"/>
                <a:ea typeface="+mj-ea"/>
              </a:rPr>
              <a:t>（</a:t>
            </a:r>
            <a:r>
              <a:rPr lang="en-US" altLang="zh-CN" sz="2400" b="1" dirty="0">
                <a:solidFill>
                  <a:srgbClr val="0000FF"/>
                </a:solidFill>
                <a:latin typeface="+mj-ea"/>
                <a:ea typeface="+mj-ea"/>
              </a:rPr>
              <a:t>5</a:t>
            </a:r>
            <a:r>
              <a:rPr lang="zh-CN" altLang="en-US" sz="2400" b="1" dirty="0">
                <a:solidFill>
                  <a:srgbClr val="0000FF"/>
                </a:solidFill>
                <a:latin typeface="+mj-ea"/>
                <a:ea typeface="+mj-ea"/>
              </a:rPr>
              <a:t>）存储器的分类</a:t>
            </a:r>
          </a:p>
          <a:p>
            <a:pPr algn="l">
              <a:lnSpc>
                <a:spcPct val="150000"/>
              </a:lnSpc>
            </a:pPr>
            <a:r>
              <a:rPr lang="zh-CN" altLang="en-US" sz="2400" dirty="0" smtClean="0"/>
              <a:t>        计算机</a:t>
            </a:r>
            <a:r>
              <a:rPr lang="zh-CN" altLang="en-US" sz="2400" dirty="0"/>
              <a:t>存储器包括主存储器和辅助存储器。</a:t>
            </a:r>
          </a:p>
          <a:p>
            <a:pPr algn="l">
              <a:lnSpc>
                <a:spcPct val="150000"/>
              </a:lnSpc>
            </a:pPr>
            <a:r>
              <a:rPr lang="zh-CN" altLang="en-US" sz="2400" dirty="0" smtClean="0"/>
              <a:t>        主存储器</a:t>
            </a:r>
            <a:r>
              <a:rPr lang="zh-CN" altLang="en-US" sz="2400" dirty="0"/>
              <a:t>简称主存或内存，主要存放当前正在或将要使用的程序和数据。</a:t>
            </a:r>
          </a:p>
          <a:p>
            <a:pPr algn="l">
              <a:lnSpc>
                <a:spcPct val="150000"/>
              </a:lnSpc>
            </a:pPr>
            <a:r>
              <a:rPr lang="zh-CN" altLang="en-US" sz="2400" dirty="0" smtClean="0"/>
              <a:t>        辅助存储器</a:t>
            </a:r>
            <a:r>
              <a:rPr lang="zh-CN" altLang="en-US" sz="2400" dirty="0"/>
              <a:t>简称辅存或外存，主要用来存放暂时不用的程序、数据等。</a:t>
            </a:r>
          </a:p>
          <a:p>
            <a:pPr algn="l">
              <a:lnSpc>
                <a:spcPct val="150000"/>
              </a:lnSpc>
            </a:pPr>
            <a:r>
              <a:rPr lang="zh-CN" altLang="en-US" sz="2400" dirty="0" smtClean="0"/>
              <a:t>        微型计算机</a:t>
            </a:r>
            <a:r>
              <a:rPr lang="zh-CN" altLang="en-US" sz="2400" dirty="0"/>
              <a:t>的主存通常由半导体存储器组成。</a:t>
            </a:r>
          </a:p>
          <a:p>
            <a:pPr algn="l">
              <a:lnSpc>
                <a:spcPct val="150000"/>
              </a:lnSpc>
            </a:pPr>
            <a:r>
              <a:rPr lang="zh-CN" altLang="en-US" sz="2400" dirty="0" smtClean="0"/>
              <a:t>      </a:t>
            </a:r>
            <a:r>
              <a:rPr lang="zh-CN" altLang="en-US" sz="2400" b="1" dirty="0">
                <a:solidFill>
                  <a:srgbClr val="0000FF"/>
                </a:solidFill>
                <a:latin typeface="+mj-ea"/>
                <a:ea typeface="+mj-ea"/>
              </a:rPr>
              <a:t>（</a:t>
            </a:r>
            <a:r>
              <a:rPr lang="en-US" altLang="zh-CN" sz="2400" b="1" dirty="0">
                <a:solidFill>
                  <a:srgbClr val="0000FF"/>
                </a:solidFill>
                <a:latin typeface="+mj-ea"/>
                <a:ea typeface="+mj-ea"/>
              </a:rPr>
              <a:t>6</a:t>
            </a:r>
            <a:r>
              <a:rPr lang="zh-CN" altLang="en-US" sz="2400" b="1" dirty="0">
                <a:solidFill>
                  <a:srgbClr val="0000FF"/>
                </a:solidFill>
                <a:latin typeface="+mj-ea"/>
                <a:ea typeface="+mj-ea"/>
              </a:rPr>
              <a:t>）半导体存储器的分类</a:t>
            </a:r>
          </a:p>
          <a:p>
            <a:pPr algn="l">
              <a:lnSpc>
                <a:spcPct val="150000"/>
              </a:lnSpc>
            </a:pPr>
            <a:r>
              <a:rPr lang="zh-CN" altLang="en-US" sz="2400" dirty="0" smtClean="0"/>
              <a:t>        根据</a:t>
            </a:r>
            <a:r>
              <a:rPr lang="zh-CN" altLang="en-US" sz="2400" dirty="0"/>
              <a:t>用途的不同，半导体存储器分为两大类：</a:t>
            </a:r>
            <a:r>
              <a:rPr lang="zh-CN" altLang="en-US" sz="2400" b="1" dirty="0">
                <a:solidFill>
                  <a:srgbClr val="CC3300"/>
                </a:solidFill>
              </a:rPr>
              <a:t>随机存取存储器</a:t>
            </a:r>
            <a:r>
              <a:rPr lang="zh-CN" altLang="en-US" sz="2400" dirty="0">
                <a:solidFill>
                  <a:srgbClr val="CC3300"/>
                </a:solidFill>
              </a:rPr>
              <a:t>（</a:t>
            </a:r>
            <a:r>
              <a:rPr lang="en-US" altLang="zh-CN" sz="2400" dirty="0">
                <a:solidFill>
                  <a:srgbClr val="CC3300"/>
                </a:solidFill>
              </a:rPr>
              <a:t>RAM</a:t>
            </a:r>
            <a:r>
              <a:rPr lang="zh-CN" altLang="en-US" sz="2400" dirty="0">
                <a:solidFill>
                  <a:srgbClr val="CC3300"/>
                </a:solidFill>
              </a:rPr>
              <a:t>）</a:t>
            </a:r>
            <a:r>
              <a:rPr lang="zh-CN" altLang="en-US" sz="2400" dirty="0"/>
              <a:t>和</a:t>
            </a:r>
            <a:r>
              <a:rPr lang="zh-CN" altLang="en-US" sz="2400" b="1" dirty="0">
                <a:solidFill>
                  <a:srgbClr val="CC3300"/>
                </a:solidFill>
              </a:rPr>
              <a:t>只读存储器</a:t>
            </a:r>
            <a:r>
              <a:rPr lang="zh-CN" altLang="en-US" sz="2400" dirty="0">
                <a:solidFill>
                  <a:srgbClr val="CC3300"/>
                </a:solidFill>
              </a:rPr>
              <a:t>（</a:t>
            </a:r>
            <a:r>
              <a:rPr lang="en-US" altLang="zh-CN" sz="2400" dirty="0">
                <a:solidFill>
                  <a:srgbClr val="CC3300"/>
                </a:solidFill>
              </a:rPr>
              <a:t>ROM</a:t>
            </a:r>
            <a:r>
              <a:rPr lang="zh-CN" altLang="en-US" sz="2400" dirty="0">
                <a:solidFill>
                  <a:srgbClr val="CC3300"/>
                </a:solidFill>
              </a:rPr>
              <a:t>）</a:t>
            </a:r>
            <a:r>
              <a:rPr lang="zh-CN" altLang="en-US" sz="2400" dirty="0"/>
              <a:t>。</a:t>
            </a:r>
          </a:p>
        </p:txBody>
      </p:sp>
    </p:spTree>
    <p:extLst>
      <p:ext uri="{BB962C8B-B14F-4D97-AF65-F5344CB8AC3E}">
        <p14:creationId xmlns:p14="http://schemas.microsoft.com/office/powerpoint/2010/main" val="2809363028"/>
      </p:ext>
    </p:extLst>
  </p:cSld>
  <p:clrMapOvr>
    <a:masterClrMapping/>
  </p:clrMapOvr>
  <p:transition>
    <p:random/>
    <p:sndAc>
      <p:stSnd>
        <p:snd r:embed="rId2" name="camera.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29</a:t>
            </a:fld>
            <a:endParaRPr lang="en-US" altLang="zh-CN" dirty="0"/>
          </a:p>
        </p:txBody>
      </p:sp>
      <p:sp>
        <p:nvSpPr>
          <p:cNvPr id="4" name="矩形 3"/>
          <p:cNvSpPr/>
          <p:nvPr/>
        </p:nvSpPr>
        <p:spPr>
          <a:xfrm>
            <a:off x="0" y="1587125"/>
            <a:ext cx="9144000" cy="2862322"/>
          </a:xfrm>
          <a:prstGeom prst="rect">
            <a:avLst/>
          </a:prstGeom>
        </p:spPr>
        <p:txBody>
          <a:bodyPr wrap="square">
            <a:spAutoFit/>
          </a:bodyPr>
          <a:lstStyle/>
          <a:p>
            <a:pPr algn="l">
              <a:lnSpc>
                <a:spcPct val="150000"/>
              </a:lnSpc>
            </a:pPr>
            <a:r>
              <a:rPr lang="zh-CN" altLang="en-US" sz="2400" b="1" dirty="0" smtClean="0">
                <a:solidFill>
                  <a:srgbClr val="0000FF"/>
                </a:solidFill>
                <a:latin typeface="+mj-ea"/>
                <a:ea typeface="+mj-ea"/>
              </a:rPr>
              <a:t>    （</a:t>
            </a:r>
            <a:r>
              <a:rPr lang="en-US" altLang="zh-CN" sz="2400" b="1" dirty="0">
                <a:solidFill>
                  <a:srgbClr val="0000FF"/>
                </a:solidFill>
                <a:latin typeface="+mj-ea"/>
                <a:ea typeface="+mj-ea"/>
              </a:rPr>
              <a:t>1</a:t>
            </a:r>
            <a:r>
              <a:rPr lang="zh-CN" altLang="en-US" sz="2400" b="1" dirty="0">
                <a:solidFill>
                  <a:srgbClr val="0000FF"/>
                </a:solidFill>
                <a:latin typeface="+mj-ea"/>
                <a:ea typeface="+mj-ea"/>
              </a:rPr>
              <a:t>）随机存取存储器及其操作原理</a:t>
            </a:r>
          </a:p>
          <a:p>
            <a:pPr algn="l">
              <a:lnSpc>
                <a:spcPct val="150000"/>
              </a:lnSpc>
            </a:pPr>
            <a:r>
              <a:rPr lang="en-US" altLang="zh-CN" sz="2400" dirty="0" smtClean="0"/>
              <a:t>        RAM</a:t>
            </a:r>
            <a:r>
              <a:rPr lang="zh-CN" altLang="en-US" sz="2400" dirty="0"/>
              <a:t>是一种在正常工作时</a:t>
            </a:r>
            <a:r>
              <a:rPr lang="zh-CN" altLang="en-US" sz="2400" b="1" dirty="0">
                <a:solidFill>
                  <a:srgbClr val="CC3300"/>
                </a:solidFill>
              </a:rPr>
              <a:t>既能读出又能写入</a:t>
            </a:r>
            <a:r>
              <a:rPr lang="zh-CN" altLang="en-US" sz="2400" dirty="0"/>
              <a:t>的存储器。因此，主要用来存放各种输入数据、输出数据、中间结果、最终结果，以及与外存交换的信息，当断电后，</a:t>
            </a:r>
            <a:r>
              <a:rPr lang="en-US" altLang="zh-CN" sz="2400" dirty="0"/>
              <a:t>RAM</a:t>
            </a:r>
            <a:r>
              <a:rPr lang="zh-CN" altLang="en-US" sz="2400" dirty="0"/>
              <a:t>中所存储的信息都将消失。</a:t>
            </a:r>
          </a:p>
          <a:p>
            <a:pPr algn="l">
              <a:lnSpc>
                <a:spcPct val="150000"/>
              </a:lnSpc>
            </a:pPr>
            <a:r>
              <a:rPr lang="en-US" altLang="zh-CN" sz="2400" dirty="0" smtClean="0"/>
              <a:t>        </a:t>
            </a:r>
            <a:endParaRPr lang="zh-CN" altLang="en-US" dirty="0"/>
          </a:p>
        </p:txBody>
      </p:sp>
      <p:sp>
        <p:nvSpPr>
          <p:cNvPr id="5" name="矩形 4"/>
          <p:cNvSpPr/>
          <p:nvPr/>
        </p:nvSpPr>
        <p:spPr>
          <a:xfrm>
            <a:off x="818057" y="820728"/>
            <a:ext cx="4447051" cy="461665"/>
          </a:xfrm>
          <a:prstGeom prst="rect">
            <a:avLst/>
          </a:prstGeom>
        </p:spPr>
        <p:txBody>
          <a:bodyPr wrap="none">
            <a:spAutoFit/>
          </a:bodyPr>
          <a:lstStyle/>
          <a:p>
            <a:r>
              <a:rPr lang="en-US" altLang="zh-CN" sz="2400" dirty="0">
                <a:solidFill>
                  <a:srgbClr val="000000"/>
                </a:solidFill>
              </a:rPr>
              <a:t> </a:t>
            </a:r>
            <a:r>
              <a:rPr lang="en-US" altLang="zh-CN" sz="2400" b="1" dirty="0">
                <a:solidFill>
                  <a:srgbClr val="0000FF"/>
                </a:solidFill>
                <a:latin typeface="宋体"/>
                <a:ea typeface="宋体"/>
              </a:rPr>
              <a:t>2</a:t>
            </a:r>
            <a:r>
              <a:rPr lang="zh-CN" altLang="en-US" sz="2400" b="1" dirty="0">
                <a:solidFill>
                  <a:srgbClr val="0000FF"/>
                </a:solidFill>
                <a:latin typeface="宋体"/>
                <a:ea typeface="宋体"/>
              </a:rPr>
              <a:t>．半导体存储器及其操作原理</a:t>
            </a:r>
            <a:endParaRPr lang="zh-CN" altLang="en-US" dirty="0"/>
          </a:p>
        </p:txBody>
      </p:sp>
    </p:spTree>
    <p:extLst>
      <p:ext uri="{BB962C8B-B14F-4D97-AF65-F5344CB8AC3E}">
        <p14:creationId xmlns:p14="http://schemas.microsoft.com/office/powerpoint/2010/main" val="120044294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30</a:t>
            </a:fld>
            <a:endParaRPr lang="en-US" altLang="zh-CN" dirty="0"/>
          </a:p>
        </p:txBody>
      </p:sp>
      <p:sp>
        <p:nvSpPr>
          <p:cNvPr id="4" name="矩形 3"/>
          <p:cNvSpPr/>
          <p:nvPr/>
        </p:nvSpPr>
        <p:spPr>
          <a:xfrm>
            <a:off x="513989" y="801477"/>
            <a:ext cx="2129108" cy="461665"/>
          </a:xfrm>
          <a:prstGeom prst="rect">
            <a:avLst/>
          </a:prstGeom>
        </p:spPr>
        <p:txBody>
          <a:bodyPr wrap="none">
            <a:spAutoFit/>
          </a:bodyPr>
          <a:lstStyle/>
          <a:p>
            <a:r>
              <a:rPr lang="zh-CN" altLang="en-US" sz="2400" dirty="0">
                <a:solidFill>
                  <a:srgbClr val="000000"/>
                </a:solidFill>
              </a:rPr>
              <a:t> </a:t>
            </a:r>
            <a:r>
              <a:rPr lang="zh-CN" altLang="en-US" sz="2400" b="1" dirty="0">
                <a:solidFill>
                  <a:srgbClr val="0000FF"/>
                </a:solidFill>
                <a:latin typeface="宋体"/>
                <a:ea typeface="宋体"/>
              </a:rPr>
              <a:t>① </a:t>
            </a:r>
            <a:r>
              <a:rPr lang="en-US" altLang="zh-CN" sz="2400" b="1" dirty="0">
                <a:solidFill>
                  <a:srgbClr val="0000FF"/>
                </a:solidFill>
                <a:latin typeface="宋体"/>
                <a:ea typeface="宋体"/>
              </a:rPr>
              <a:t>RAM</a:t>
            </a:r>
            <a:r>
              <a:rPr lang="zh-CN" altLang="en-US" sz="2400" b="1" dirty="0">
                <a:solidFill>
                  <a:srgbClr val="0000FF"/>
                </a:solidFill>
                <a:latin typeface="宋体"/>
                <a:ea typeface="宋体"/>
              </a:rPr>
              <a:t>的组成</a:t>
            </a:r>
            <a:endParaRPr lang="zh-CN" altLang="en-US" dirty="0"/>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852" y="1619590"/>
            <a:ext cx="8581528" cy="3318170"/>
          </a:xfrm>
          <a:prstGeom prst="rect">
            <a:avLst/>
          </a:prstGeom>
        </p:spPr>
      </p:pic>
      <p:sp>
        <p:nvSpPr>
          <p:cNvPr id="6" name="矩形 5"/>
          <p:cNvSpPr/>
          <p:nvPr/>
        </p:nvSpPr>
        <p:spPr>
          <a:xfrm>
            <a:off x="513988" y="5190771"/>
            <a:ext cx="4376519" cy="461665"/>
          </a:xfrm>
          <a:prstGeom prst="rect">
            <a:avLst/>
          </a:prstGeom>
        </p:spPr>
        <p:txBody>
          <a:bodyPr wrap="none">
            <a:spAutoFit/>
          </a:bodyPr>
          <a:lstStyle/>
          <a:p>
            <a:r>
              <a:rPr lang="zh-CN" altLang="en-US" sz="2400" dirty="0">
                <a:solidFill>
                  <a:srgbClr val="000000"/>
                </a:solidFill>
              </a:rPr>
              <a:t> </a:t>
            </a:r>
            <a:r>
              <a:rPr lang="zh-CN" altLang="en-US" sz="2400" b="1" dirty="0">
                <a:solidFill>
                  <a:srgbClr val="0000FF"/>
                </a:solidFill>
              </a:rPr>
              <a:t>② 随机存取存储器的基本操作</a:t>
            </a:r>
            <a:endParaRPr lang="zh-CN" altLang="en-US" dirty="0"/>
          </a:p>
        </p:txBody>
      </p:sp>
      <p:sp>
        <p:nvSpPr>
          <p:cNvPr id="7" name="矩形 6"/>
          <p:cNvSpPr/>
          <p:nvPr/>
        </p:nvSpPr>
        <p:spPr>
          <a:xfrm>
            <a:off x="641199" y="5843154"/>
            <a:ext cx="5101076" cy="461665"/>
          </a:xfrm>
          <a:prstGeom prst="rect">
            <a:avLst/>
          </a:prstGeom>
        </p:spPr>
        <p:txBody>
          <a:bodyPr wrap="none">
            <a:spAutoFit/>
          </a:bodyPr>
          <a:lstStyle/>
          <a:p>
            <a:r>
              <a:rPr lang="en-US" altLang="zh-CN" sz="2400" dirty="0"/>
              <a:t>RAM</a:t>
            </a:r>
            <a:r>
              <a:rPr lang="zh-CN" altLang="en-US" sz="2400" dirty="0"/>
              <a:t>的基本操作是</a:t>
            </a:r>
            <a:r>
              <a:rPr lang="zh-CN" altLang="en-US" sz="2400" b="1" dirty="0">
                <a:solidFill>
                  <a:srgbClr val="CC3300"/>
                </a:solidFill>
              </a:rPr>
              <a:t>读操作</a:t>
            </a:r>
            <a:r>
              <a:rPr lang="zh-CN" altLang="en-US" sz="2400" dirty="0"/>
              <a:t>和</a:t>
            </a:r>
            <a:r>
              <a:rPr lang="zh-CN" altLang="en-US" sz="2400" b="1" dirty="0">
                <a:solidFill>
                  <a:srgbClr val="CC3300"/>
                </a:solidFill>
              </a:rPr>
              <a:t>写操作</a:t>
            </a:r>
            <a:r>
              <a:rPr lang="zh-CN" altLang="en-US" dirty="0"/>
              <a:t>。</a:t>
            </a:r>
          </a:p>
        </p:txBody>
      </p:sp>
    </p:spTree>
    <p:extLst>
      <p:ext uri="{BB962C8B-B14F-4D97-AF65-F5344CB8AC3E}">
        <p14:creationId xmlns:p14="http://schemas.microsoft.com/office/powerpoint/2010/main" val="1514064151"/>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31</a:t>
            </a:fld>
            <a:endParaRPr lang="en-US" altLang="zh-CN" dirty="0"/>
          </a:p>
        </p:txBody>
      </p:sp>
      <p:sp>
        <p:nvSpPr>
          <p:cNvPr id="4" name="矩形 3"/>
          <p:cNvSpPr/>
          <p:nvPr/>
        </p:nvSpPr>
        <p:spPr>
          <a:xfrm>
            <a:off x="0" y="523062"/>
            <a:ext cx="9144000" cy="5447645"/>
          </a:xfrm>
          <a:prstGeom prst="rect">
            <a:avLst/>
          </a:prstGeom>
        </p:spPr>
        <p:txBody>
          <a:bodyPr wrap="square">
            <a:spAutoFit/>
          </a:bodyPr>
          <a:lstStyle/>
          <a:p>
            <a:pPr algn="l">
              <a:lnSpc>
                <a:spcPct val="150000"/>
              </a:lnSpc>
            </a:pPr>
            <a:r>
              <a:rPr lang="zh-CN" altLang="en-US" sz="2400" b="1" dirty="0">
                <a:solidFill>
                  <a:srgbClr val="0000FF"/>
                </a:solidFill>
                <a:latin typeface="+mj-ea"/>
                <a:ea typeface="+mj-ea"/>
              </a:rPr>
              <a:t>     </a:t>
            </a:r>
            <a:r>
              <a:rPr lang="zh-CN" altLang="en-US" sz="2400" b="1" dirty="0" smtClean="0">
                <a:solidFill>
                  <a:srgbClr val="0000FF"/>
                </a:solidFill>
                <a:latin typeface="+mj-ea"/>
                <a:ea typeface="+mj-ea"/>
              </a:rPr>
              <a:t>③ </a:t>
            </a:r>
            <a:r>
              <a:rPr lang="en-US" altLang="zh-CN" sz="2400" b="1" dirty="0">
                <a:solidFill>
                  <a:srgbClr val="0000FF"/>
                </a:solidFill>
                <a:latin typeface="+mj-ea"/>
                <a:ea typeface="+mj-ea"/>
              </a:rPr>
              <a:t>RAM</a:t>
            </a:r>
            <a:r>
              <a:rPr lang="zh-CN" altLang="en-US" sz="2400" b="1" dirty="0">
                <a:solidFill>
                  <a:srgbClr val="0000FF"/>
                </a:solidFill>
                <a:latin typeface="+mj-ea"/>
                <a:ea typeface="+mj-ea"/>
              </a:rPr>
              <a:t>的分类</a:t>
            </a:r>
          </a:p>
          <a:p>
            <a:pPr algn="l">
              <a:lnSpc>
                <a:spcPct val="150000"/>
              </a:lnSpc>
            </a:pPr>
            <a:r>
              <a:rPr lang="zh-CN" altLang="en-US" sz="2400" dirty="0" smtClean="0"/>
              <a:t>        根据</a:t>
            </a:r>
            <a:r>
              <a:rPr lang="en-US" altLang="zh-CN" sz="2400" dirty="0"/>
              <a:t>RAM</a:t>
            </a:r>
            <a:r>
              <a:rPr lang="zh-CN" altLang="en-US" sz="2400" dirty="0"/>
              <a:t>工作方式的不同，可将</a:t>
            </a:r>
            <a:r>
              <a:rPr lang="en-US" altLang="zh-CN" sz="2400" dirty="0"/>
              <a:t>RAM</a:t>
            </a:r>
            <a:r>
              <a:rPr lang="zh-CN" altLang="en-US" sz="2400" dirty="0"/>
              <a:t>分成静态</a:t>
            </a:r>
            <a:r>
              <a:rPr lang="en-US" altLang="zh-CN" sz="2400" dirty="0"/>
              <a:t>RAM</a:t>
            </a:r>
            <a:r>
              <a:rPr lang="zh-CN" altLang="en-US" sz="2400" dirty="0"/>
              <a:t>和动态</a:t>
            </a:r>
            <a:r>
              <a:rPr lang="en-US" altLang="zh-CN" sz="2400" dirty="0"/>
              <a:t>RAM</a:t>
            </a:r>
            <a:r>
              <a:rPr lang="zh-CN" altLang="en-US" sz="2400" dirty="0"/>
              <a:t>两类。</a:t>
            </a:r>
          </a:p>
          <a:p>
            <a:pPr algn="l">
              <a:lnSpc>
                <a:spcPct val="150000"/>
              </a:lnSpc>
            </a:pPr>
            <a:r>
              <a:rPr lang="zh-CN" altLang="en-US" sz="2400" dirty="0" smtClean="0"/>
              <a:t>        静态</a:t>
            </a:r>
            <a:r>
              <a:rPr lang="en-US" altLang="zh-CN" sz="2400" dirty="0"/>
              <a:t>RAM</a:t>
            </a:r>
            <a:r>
              <a:rPr lang="zh-CN" altLang="en-US" sz="2400" dirty="0"/>
              <a:t>常用双极型晶体管触发器作为记忆元件（也有用</a:t>
            </a:r>
            <a:r>
              <a:rPr lang="en-US" altLang="zh-CN" sz="2400" dirty="0"/>
              <a:t>MOSFET</a:t>
            </a:r>
            <a:r>
              <a:rPr lang="zh-CN" altLang="en-US" sz="2400" dirty="0"/>
              <a:t>的），只要有电源加于触发器，数据即可长期保留。</a:t>
            </a:r>
          </a:p>
          <a:p>
            <a:pPr algn="l">
              <a:lnSpc>
                <a:spcPct val="150000"/>
              </a:lnSpc>
            </a:pPr>
            <a:r>
              <a:rPr lang="zh-CN" altLang="en-US" sz="2400" dirty="0" smtClean="0"/>
              <a:t>        动态</a:t>
            </a:r>
            <a:r>
              <a:rPr lang="en-US" altLang="zh-CN" sz="2400" dirty="0"/>
              <a:t>RAM</a:t>
            </a:r>
            <a:r>
              <a:rPr lang="zh-CN" altLang="en-US" sz="2400" dirty="0"/>
              <a:t>则用电容及</a:t>
            </a:r>
            <a:r>
              <a:rPr lang="en-US" altLang="zh-CN" sz="2400" dirty="0"/>
              <a:t>MOSFET</a:t>
            </a:r>
            <a:r>
              <a:rPr lang="zh-CN" altLang="en-US" sz="2400" dirty="0"/>
              <a:t>作为记忆元件。由于电容会漏电，因而常需“刷新”，这就是要求每隔</a:t>
            </a:r>
            <a:r>
              <a:rPr lang="en-US" altLang="zh-CN" sz="2400" dirty="0"/>
              <a:t>2ms</a:t>
            </a:r>
            <a:r>
              <a:rPr lang="zh-CN" altLang="en-US" sz="2400" dirty="0"/>
              <a:t>充电一次，为此还须另加一刷新电源。</a:t>
            </a:r>
          </a:p>
          <a:p>
            <a:pPr algn="l">
              <a:lnSpc>
                <a:spcPct val="150000"/>
              </a:lnSpc>
            </a:pPr>
            <a:r>
              <a:rPr lang="zh-CN" altLang="en-US" sz="2000" dirty="0" smtClean="0"/>
              <a:t>         虽然</a:t>
            </a:r>
            <a:r>
              <a:rPr lang="zh-CN" altLang="en-US" sz="2000" dirty="0"/>
              <a:t>动态</a:t>
            </a:r>
            <a:r>
              <a:rPr lang="en-US" altLang="zh-CN" sz="2000" dirty="0"/>
              <a:t>RAM</a:t>
            </a:r>
            <a:r>
              <a:rPr lang="zh-CN" altLang="en-US" sz="2000" dirty="0"/>
              <a:t>比静态</a:t>
            </a:r>
            <a:r>
              <a:rPr lang="en-US" altLang="zh-CN" sz="2000" dirty="0"/>
              <a:t>RAM</a:t>
            </a:r>
            <a:r>
              <a:rPr lang="zh-CN" altLang="en-US" sz="2000" dirty="0"/>
              <a:t>便宜，集成度也更高，但因需要刷新，电路上稍为麻烦，因而大多数对存储器容量要求不是很高的微型机都采用静态</a:t>
            </a:r>
            <a:r>
              <a:rPr lang="en-US" altLang="zh-CN" sz="2000" dirty="0"/>
              <a:t>RAM</a:t>
            </a:r>
            <a:r>
              <a:rPr lang="zh-CN" altLang="en-US" sz="2000" dirty="0" smtClean="0"/>
              <a:t>。</a:t>
            </a:r>
            <a:endParaRPr lang="zh-CN" altLang="en-US" sz="2000" dirty="0"/>
          </a:p>
        </p:txBody>
      </p:sp>
    </p:spTree>
    <p:extLst>
      <p:ext uri="{BB962C8B-B14F-4D97-AF65-F5344CB8AC3E}">
        <p14:creationId xmlns:p14="http://schemas.microsoft.com/office/powerpoint/2010/main" val="318476894"/>
      </p:ext>
    </p:extLst>
  </p:cSld>
  <p:clrMapOvr>
    <a:masterClrMapping/>
  </p:clrMapOvr>
  <p:transition>
    <p:random/>
    <p:sndAc>
      <p:stSnd>
        <p:snd r:embed="rId2" name="camera.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32</a:t>
            </a:fld>
            <a:endParaRPr lang="en-US" altLang="zh-CN" dirty="0"/>
          </a:p>
        </p:txBody>
      </p:sp>
      <p:sp>
        <p:nvSpPr>
          <p:cNvPr id="4" name="矩形 3"/>
          <p:cNvSpPr/>
          <p:nvPr/>
        </p:nvSpPr>
        <p:spPr>
          <a:xfrm>
            <a:off x="0" y="811054"/>
            <a:ext cx="9055100" cy="4524315"/>
          </a:xfrm>
          <a:prstGeom prst="rect">
            <a:avLst/>
          </a:prstGeom>
        </p:spPr>
        <p:txBody>
          <a:bodyPr wrap="square">
            <a:spAutoFit/>
          </a:bodyPr>
          <a:lstStyle/>
          <a:p>
            <a:pPr algn="l">
              <a:lnSpc>
                <a:spcPct val="150000"/>
              </a:lnSpc>
            </a:pPr>
            <a:r>
              <a:rPr lang="zh-CN" altLang="en-US" sz="2400" b="1" dirty="0" smtClean="0">
                <a:solidFill>
                  <a:srgbClr val="0000FF"/>
                </a:solidFill>
                <a:latin typeface="+mj-ea"/>
                <a:ea typeface="+mj-ea"/>
              </a:rPr>
              <a:t>    （</a:t>
            </a:r>
            <a:r>
              <a:rPr lang="en-US" altLang="zh-CN" sz="2400" b="1" dirty="0">
                <a:solidFill>
                  <a:srgbClr val="0000FF"/>
                </a:solidFill>
                <a:latin typeface="+mj-ea"/>
                <a:ea typeface="+mj-ea"/>
              </a:rPr>
              <a:t>2</a:t>
            </a:r>
            <a:r>
              <a:rPr lang="zh-CN" altLang="en-US" sz="2400" b="1" dirty="0">
                <a:solidFill>
                  <a:srgbClr val="0000FF"/>
                </a:solidFill>
                <a:latin typeface="+mj-ea"/>
                <a:ea typeface="+mj-ea"/>
              </a:rPr>
              <a:t>）只读存储器及其操作原理</a:t>
            </a:r>
          </a:p>
          <a:p>
            <a:pPr algn="l">
              <a:lnSpc>
                <a:spcPct val="150000"/>
              </a:lnSpc>
            </a:pPr>
            <a:r>
              <a:rPr lang="zh-CN" altLang="en-US" sz="2400" b="1" dirty="0" smtClean="0">
                <a:solidFill>
                  <a:srgbClr val="0000FF"/>
                </a:solidFill>
                <a:latin typeface="+mj-ea"/>
                <a:ea typeface="+mj-ea"/>
              </a:rPr>
              <a:t>    ① </a:t>
            </a:r>
            <a:r>
              <a:rPr lang="zh-CN" altLang="en-US" sz="2400" b="1" dirty="0">
                <a:solidFill>
                  <a:srgbClr val="0000FF"/>
                </a:solidFill>
                <a:latin typeface="+mj-ea"/>
                <a:ea typeface="+mj-ea"/>
              </a:rPr>
              <a:t>只读存储器</a:t>
            </a:r>
          </a:p>
          <a:p>
            <a:pPr algn="l">
              <a:lnSpc>
                <a:spcPct val="150000"/>
              </a:lnSpc>
            </a:pPr>
            <a:r>
              <a:rPr lang="zh-CN" altLang="en-US" sz="2400" dirty="0" smtClean="0"/>
              <a:t>        只读存储器</a:t>
            </a:r>
            <a:r>
              <a:rPr lang="zh-CN" altLang="en-US" sz="2400" dirty="0"/>
              <a:t>简称</a:t>
            </a:r>
            <a:r>
              <a:rPr lang="en-US" altLang="zh-CN" sz="2400" dirty="0"/>
              <a:t>ROM</a:t>
            </a:r>
            <a:r>
              <a:rPr lang="zh-CN" altLang="en-US" sz="2400" dirty="0"/>
              <a:t>（</a:t>
            </a:r>
            <a:r>
              <a:rPr lang="en-US" altLang="zh-CN" sz="2400" dirty="0"/>
              <a:t>Read Only Memory</a:t>
            </a:r>
            <a:r>
              <a:rPr lang="zh-CN" altLang="en-US" sz="2400" dirty="0"/>
              <a:t>）。</a:t>
            </a:r>
            <a:r>
              <a:rPr lang="en-US" altLang="zh-CN" sz="2400" dirty="0"/>
              <a:t>ROM</a:t>
            </a:r>
            <a:r>
              <a:rPr lang="zh-CN" altLang="en-US" sz="2400" dirty="0"/>
              <a:t>是一种永久性数据存储器，其中的数据一般由专门的装置或通过特别的手段写入，数据一旦写入，不能随意改写，在切断电源之后，数据也不会消失。计算机对</a:t>
            </a:r>
            <a:r>
              <a:rPr lang="en-US" altLang="zh-CN" sz="2400" dirty="0"/>
              <a:t>ROM</a:t>
            </a:r>
            <a:r>
              <a:rPr lang="zh-CN" altLang="en-US" sz="2400" dirty="0"/>
              <a:t>的操作过程与对</a:t>
            </a:r>
            <a:r>
              <a:rPr lang="en-US" altLang="zh-CN" sz="2400" dirty="0"/>
              <a:t>RAM</a:t>
            </a:r>
            <a:r>
              <a:rPr lang="zh-CN" altLang="en-US" sz="2400" dirty="0"/>
              <a:t>的类似，只是由于</a:t>
            </a:r>
            <a:r>
              <a:rPr lang="en-US" altLang="zh-CN" sz="2400" dirty="0"/>
              <a:t>ROM</a:t>
            </a:r>
            <a:r>
              <a:rPr lang="zh-CN" altLang="en-US" sz="2400" dirty="0"/>
              <a:t>的只读性，在正常工作时，计算机对</a:t>
            </a:r>
            <a:r>
              <a:rPr lang="en-US" altLang="zh-CN" sz="2400" dirty="0"/>
              <a:t>ROM</a:t>
            </a:r>
            <a:r>
              <a:rPr lang="zh-CN" altLang="en-US" sz="2400" dirty="0"/>
              <a:t>的操作没有写入这一功能</a:t>
            </a:r>
            <a:r>
              <a:rPr lang="zh-CN" altLang="en-US" sz="2400" dirty="0" smtClean="0"/>
              <a:t>。</a:t>
            </a:r>
            <a:endParaRPr lang="zh-CN" altLang="en-US" sz="2400" dirty="0"/>
          </a:p>
        </p:txBody>
      </p:sp>
    </p:spTree>
    <p:extLst>
      <p:ext uri="{BB962C8B-B14F-4D97-AF65-F5344CB8AC3E}">
        <p14:creationId xmlns:p14="http://schemas.microsoft.com/office/powerpoint/2010/main" val="3448961176"/>
      </p:ext>
    </p:extLst>
  </p:cSld>
  <p:clrMapOvr>
    <a:masterClrMapping/>
  </p:clrMapOvr>
  <p:transition>
    <p:random/>
    <p:sndAc>
      <p:stSnd>
        <p:snd r:embed="rId2" name="camera.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33</a:t>
            </a:fld>
            <a:endParaRPr lang="en-US" altLang="zh-CN" dirty="0"/>
          </a:p>
        </p:txBody>
      </p:sp>
      <p:sp>
        <p:nvSpPr>
          <p:cNvPr id="4" name="矩形 3"/>
          <p:cNvSpPr/>
          <p:nvPr/>
        </p:nvSpPr>
        <p:spPr>
          <a:xfrm>
            <a:off x="0" y="433537"/>
            <a:ext cx="9144000" cy="6186309"/>
          </a:xfrm>
          <a:prstGeom prst="rect">
            <a:avLst/>
          </a:prstGeom>
        </p:spPr>
        <p:txBody>
          <a:bodyPr wrap="square">
            <a:spAutoFit/>
          </a:bodyPr>
          <a:lstStyle/>
          <a:p>
            <a:pPr algn="l">
              <a:lnSpc>
                <a:spcPct val="150000"/>
              </a:lnSpc>
            </a:pPr>
            <a:r>
              <a:rPr lang="zh-CN" altLang="en-US" sz="2000" dirty="0" smtClean="0"/>
              <a:t>        </a:t>
            </a:r>
            <a:r>
              <a:rPr lang="zh-CN" altLang="en-US" sz="2400" b="1" dirty="0">
                <a:solidFill>
                  <a:srgbClr val="0000FF"/>
                </a:solidFill>
                <a:latin typeface="+mj-ea"/>
                <a:ea typeface="+mj-ea"/>
              </a:rPr>
              <a:t>② </a:t>
            </a:r>
            <a:r>
              <a:rPr lang="en-US" altLang="zh-CN" sz="2400" b="1" dirty="0">
                <a:solidFill>
                  <a:srgbClr val="0000FF"/>
                </a:solidFill>
                <a:latin typeface="+mj-ea"/>
                <a:ea typeface="+mj-ea"/>
              </a:rPr>
              <a:t>ROM</a:t>
            </a:r>
            <a:r>
              <a:rPr lang="zh-CN" altLang="en-US" sz="2400" b="1" dirty="0">
                <a:solidFill>
                  <a:srgbClr val="0000FF"/>
                </a:solidFill>
                <a:latin typeface="+mj-ea"/>
                <a:ea typeface="+mj-ea"/>
              </a:rPr>
              <a:t>的分类</a:t>
            </a:r>
          </a:p>
          <a:p>
            <a:pPr algn="l">
              <a:lnSpc>
                <a:spcPct val="150000"/>
              </a:lnSpc>
            </a:pPr>
            <a:r>
              <a:rPr lang="zh-CN" altLang="en-US" sz="2000" dirty="0" smtClean="0"/>
              <a:t>        向</a:t>
            </a:r>
            <a:r>
              <a:rPr lang="en-US" altLang="zh-CN" sz="2000" dirty="0"/>
              <a:t>ROM</a:t>
            </a:r>
            <a:r>
              <a:rPr lang="zh-CN" altLang="en-US" sz="2000" dirty="0"/>
              <a:t>中写入信息称为</a:t>
            </a:r>
            <a:r>
              <a:rPr lang="en-US" altLang="zh-CN" sz="2000" dirty="0"/>
              <a:t>ROM</a:t>
            </a:r>
            <a:r>
              <a:rPr lang="zh-CN" altLang="en-US" sz="2000" dirty="0"/>
              <a:t>编程。根据编程方式不同，</a:t>
            </a:r>
            <a:r>
              <a:rPr lang="en-US" altLang="zh-CN" sz="2000" dirty="0"/>
              <a:t>ROM</a:t>
            </a:r>
            <a:r>
              <a:rPr lang="zh-CN" altLang="en-US" sz="2000" dirty="0"/>
              <a:t>可分为以下几种。</a:t>
            </a:r>
          </a:p>
          <a:p>
            <a:pPr algn="l">
              <a:lnSpc>
                <a:spcPct val="150000"/>
              </a:lnSpc>
            </a:pPr>
            <a:r>
              <a:rPr lang="zh-CN" altLang="en-US" sz="2000" dirty="0"/>
              <a:t>  </a:t>
            </a:r>
            <a:r>
              <a:rPr lang="zh-CN" altLang="en-US" sz="2000" dirty="0" smtClean="0"/>
              <a:t>  掩模</a:t>
            </a:r>
            <a:r>
              <a:rPr lang="en-US" altLang="zh-CN" sz="2000" dirty="0"/>
              <a:t>ROM</a:t>
            </a:r>
            <a:r>
              <a:rPr lang="zh-CN" altLang="en-US" sz="2000" dirty="0" smtClean="0"/>
              <a:t>。</a:t>
            </a:r>
            <a:endParaRPr lang="en-US" altLang="zh-CN" sz="2000" dirty="0" smtClean="0"/>
          </a:p>
          <a:p>
            <a:pPr algn="l">
              <a:lnSpc>
                <a:spcPct val="150000"/>
              </a:lnSpc>
            </a:pPr>
            <a:r>
              <a:rPr lang="zh-CN" altLang="en-US" sz="2000" dirty="0" smtClean="0"/>
              <a:t>    可编程</a:t>
            </a:r>
            <a:r>
              <a:rPr lang="en-US" altLang="zh-CN" sz="2000" dirty="0"/>
              <a:t>ROM</a:t>
            </a:r>
            <a:r>
              <a:rPr lang="zh-CN" altLang="en-US" sz="2000" dirty="0"/>
              <a:t>（</a:t>
            </a:r>
            <a:r>
              <a:rPr lang="en-US" altLang="zh-CN" sz="2000" dirty="0"/>
              <a:t>PROM</a:t>
            </a:r>
            <a:r>
              <a:rPr lang="zh-CN" altLang="en-US" sz="2000" dirty="0"/>
              <a:t>）</a:t>
            </a:r>
            <a:r>
              <a:rPr lang="zh-CN" altLang="en-US" sz="2000" dirty="0" smtClean="0"/>
              <a:t>。</a:t>
            </a:r>
            <a:endParaRPr lang="en-US" altLang="zh-CN" sz="2000" dirty="0" smtClean="0"/>
          </a:p>
          <a:p>
            <a:pPr algn="l">
              <a:lnSpc>
                <a:spcPct val="150000"/>
              </a:lnSpc>
            </a:pPr>
            <a:r>
              <a:rPr lang="zh-CN" altLang="en-US" sz="2000" dirty="0" smtClean="0"/>
              <a:t>    </a:t>
            </a:r>
            <a:r>
              <a:rPr lang="en-US" altLang="zh-CN" sz="2000" dirty="0" smtClean="0"/>
              <a:t>EPROM</a:t>
            </a:r>
            <a:r>
              <a:rPr lang="zh-CN" altLang="en-US" sz="2000" dirty="0" smtClean="0"/>
              <a:t>。</a:t>
            </a:r>
            <a:endParaRPr lang="en-US" altLang="zh-CN" sz="2000" dirty="0" smtClean="0"/>
          </a:p>
          <a:p>
            <a:pPr algn="l">
              <a:lnSpc>
                <a:spcPct val="150000"/>
              </a:lnSpc>
            </a:pPr>
            <a:r>
              <a:rPr lang="zh-CN" altLang="en-US" sz="2000" dirty="0" smtClean="0"/>
              <a:t>  </a:t>
            </a:r>
            <a:r>
              <a:rPr lang="en-US" altLang="zh-CN" sz="2000" baseline="-25000" dirty="0" smtClean="0"/>
              <a:t>   </a:t>
            </a:r>
            <a:r>
              <a:rPr lang="en-US" altLang="zh-CN" sz="2000" dirty="0" smtClean="0"/>
              <a:t>E</a:t>
            </a:r>
            <a:r>
              <a:rPr lang="en-US" altLang="zh-CN" sz="2000" baseline="30000" dirty="0" smtClean="0"/>
              <a:t>2</a:t>
            </a:r>
            <a:r>
              <a:rPr lang="en-US" altLang="zh-CN" sz="2000" dirty="0" smtClean="0"/>
              <a:t>PROM</a:t>
            </a:r>
            <a:r>
              <a:rPr lang="zh-CN" altLang="en-US" sz="2000" dirty="0" smtClean="0"/>
              <a:t>（</a:t>
            </a:r>
            <a:r>
              <a:rPr lang="en-US" altLang="zh-CN" sz="2000" dirty="0"/>
              <a:t>EEPROM</a:t>
            </a:r>
            <a:r>
              <a:rPr lang="zh-CN" altLang="en-US" sz="2000" dirty="0"/>
              <a:t>）</a:t>
            </a:r>
            <a:r>
              <a:rPr lang="zh-CN" altLang="en-US" sz="2000" dirty="0" smtClean="0"/>
              <a:t>。</a:t>
            </a:r>
            <a:endParaRPr lang="en-US" altLang="zh-CN" sz="2000" dirty="0" smtClean="0"/>
          </a:p>
          <a:p>
            <a:pPr algn="l">
              <a:lnSpc>
                <a:spcPct val="150000"/>
              </a:lnSpc>
            </a:pPr>
            <a:r>
              <a:rPr lang="zh-CN" altLang="en-US" sz="2400" dirty="0" smtClean="0"/>
              <a:t>   </a:t>
            </a:r>
            <a:r>
              <a:rPr lang="en-US" altLang="zh-CN" sz="2400" dirty="0" smtClean="0"/>
              <a:t>Flash </a:t>
            </a:r>
            <a:r>
              <a:rPr lang="en-US" altLang="zh-CN" sz="2400" dirty="0"/>
              <a:t>ROM</a:t>
            </a:r>
            <a:r>
              <a:rPr lang="zh-CN" altLang="en-US" sz="2400" dirty="0"/>
              <a:t>。又称闪速存储器（简称闪存），是在</a:t>
            </a:r>
            <a:r>
              <a:rPr lang="en-US" altLang="zh-CN" sz="2400" dirty="0"/>
              <a:t>EPROM</a:t>
            </a:r>
            <a:r>
              <a:rPr lang="zh-CN" altLang="en-US" sz="2400" dirty="0" smtClean="0"/>
              <a:t>、</a:t>
            </a:r>
            <a:r>
              <a:rPr lang="en-US" altLang="zh-CN" sz="2400" dirty="0"/>
              <a:t> E</a:t>
            </a:r>
            <a:r>
              <a:rPr lang="en-US" altLang="zh-CN" sz="2400" baseline="30000" dirty="0"/>
              <a:t>2</a:t>
            </a:r>
            <a:r>
              <a:rPr lang="en-US" altLang="zh-CN" sz="2400" dirty="0"/>
              <a:t>PROM</a:t>
            </a:r>
            <a:r>
              <a:rPr lang="zh-CN" altLang="en-US" sz="2400" dirty="0" smtClean="0"/>
              <a:t>的</a:t>
            </a:r>
            <a:r>
              <a:rPr lang="zh-CN" altLang="en-US" sz="2400" dirty="0"/>
              <a:t>基础上发展起来的一种电擦除型只读存储器。特点是可快速在线修改其存储单元中的数据，改写次数可达</a:t>
            </a:r>
            <a:r>
              <a:rPr lang="en-US" altLang="zh-CN" sz="2400" dirty="0"/>
              <a:t>1</a:t>
            </a:r>
            <a:r>
              <a:rPr lang="zh-CN" altLang="en-US" sz="2400" dirty="0"/>
              <a:t>万次，其读写速度很快，存取时间可达</a:t>
            </a:r>
            <a:r>
              <a:rPr lang="en-US" altLang="zh-CN" sz="2400" dirty="0"/>
              <a:t>70ns</a:t>
            </a:r>
            <a:r>
              <a:rPr lang="zh-CN" altLang="en-US" sz="2400" dirty="0"/>
              <a:t>，而成本</a:t>
            </a:r>
            <a:r>
              <a:rPr lang="zh-CN" altLang="en-US" sz="2400" dirty="0" smtClean="0"/>
              <a:t>比</a:t>
            </a:r>
            <a:r>
              <a:rPr lang="en-US" altLang="zh-CN" sz="2400" dirty="0"/>
              <a:t>E</a:t>
            </a:r>
            <a:r>
              <a:rPr lang="en-US" altLang="zh-CN" sz="2400" baseline="30000" dirty="0"/>
              <a:t>2</a:t>
            </a:r>
            <a:r>
              <a:rPr lang="en-US" altLang="zh-CN" sz="2400" dirty="0"/>
              <a:t>PROM</a:t>
            </a:r>
            <a:r>
              <a:rPr lang="zh-CN" altLang="en-US" sz="2400" dirty="0" smtClean="0"/>
              <a:t>低</a:t>
            </a:r>
            <a:r>
              <a:rPr lang="zh-CN" altLang="en-US" sz="2400" dirty="0"/>
              <a:t>得多，大有</a:t>
            </a:r>
            <a:r>
              <a:rPr lang="zh-CN" altLang="en-US" sz="2400" dirty="0" smtClean="0"/>
              <a:t>取代</a:t>
            </a:r>
            <a:r>
              <a:rPr lang="en-US" altLang="zh-CN" sz="2400" dirty="0"/>
              <a:t>E</a:t>
            </a:r>
            <a:r>
              <a:rPr lang="en-US" altLang="zh-CN" sz="2400" baseline="30000" dirty="0"/>
              <a:t>2</a:t>
            </a:r>
            <a:r>
              <a:rPr lang="en-US" altLang="zh-CN" sz="2400" dirty="0"/>
              <a:t>PROM</a:t>
            </a:r>
            <a:r>
              <a:rPr lang="zh-CN" altLang="en-US" sz="2400" dirty="0" smtClean="0"/>
              <a:t>的</a:t>
            </a:r>
            <a:r>
              <a:rPr lang="zh-CN" altLang="en-US" sz="2400" dirty="0"/>
              <a:t>趋势。</a:t>
            </a:r>
          </a:p>
        </p:txBody>
      </p:sp>
    </p:spTree>
    <p:extLst>
      <p:ext uri="{BB962C8B-B14F-4D97-AF65-F5344CB8AC3E}">
        <p14:creationId xmlns:p14="http://schemas.microsoft.com/office/powerpoint/2010/main" val="959388386"/>
      </p:ext>
    </p:extLst>
  </p:cSld>
  <p:clrMapOvr>
    <a:masterClrMapping/>
  </p:clrMapOvr>
  <p:transition>
    <p:random/>
    <p:sndAc>
      <p:stSnd>
        <p:snd r:embed="rId2" name="camera.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34</a:t>
            </a:fld>
            <a:endParaRPr lang="en-US" altLang="zh-CN" dirty="0"/>
          </a:p>
        </p:txBody>
      </p:sp>
      <p:sp>
        <p:nvSpPr>
          <p:cNvPr id="4" name="矩形 3"/>
          <p:cNvSpPr/>
          <p:nvPr/>
        </p:nvSpPr>
        <p:spPr>
          <a:xfrm>
            <a:off x="0" y="3760201"/>
            <a:ext cx="9055100" cy="1200329"/>
          </a:xfrm>
          <a:prstGeom prst="rect">
            <a:avLst/>
          </a:prstGeom>
        </p:spPr>
        <p:txBody>
          <a:bodyPr wrap="square">
            <a:spAutoFit/>
          </a:bodyPr>
          <a:lstStyle/>
          <a:p>
            <a:pPr algn="l">
              <a:lnSpc>
                <a:spcPct val="150000"/>
              </a:lnSpc>
            </a:pPr>
            <a:r>
              <a:rPr lang="en-US" altLang="zh-CN" sz="2400" dirty="0" smtClean="0">
                <a:solidFill>
                  <a:srgbClr val="0000FF"/>
                </a:solidFill>
              </a:rPr>
              <a:t>        ROM</a:t>
            </a:r>
            <a:r>
              <a:rPr lang="zh-CN" altLang="en-US" sz="2400" dirty="0">
                <a:solidFill>
                  <a:srgbClr val="0000FF"/>
                </a:solidFill>
              </a:rPr>
              <a:t>存储器</a:t>
            </a:r>
            <a:r>
              <a:rPr lang="zh-CN" altLang="en-US" sz="2400" dirty="0"/>
              <a:t>用来存放固定的程序</a:t>
            </a:r>
            <a:r>
              <a:rPr lang="en-US" altLang="zh-CN" sz="2400" dirty="0"/>
              <a:t>(</a:t>
            </a:r>
            <a:r>
              <a:rPr lang="zh-CN" altLang="en-US" sz="2400" dirty="0"/>
              <a:t>如微型机的管理、监控程序和汇编程序等</a:t>
            </a:r>
            <a:r>
              <a:rPr lang="en-US" altLang="zh-CN" sz="2400" dirty="0"/>
              <a:t>)</a:t>
            </a:r>
            <a:r>
              <a:rPr lang="zh-CN" altLang="en-US" sz="2400" dirty="0"/>
              <a:t>以及存放各种表格数据。</a:t>
            </a:r>
          </a:p>
        </p:txBody>
      </p:sp>
      <p:sp>
        <p:nvSpPr>
          <p:cNvPr id="5" name="矩形 4"/>
          <p:cNvSpPr/>
          <p:nvPr/>
        </p:nvSpPr>
        <p:spPr>
          <a:xfrm>
            <a:off x="572703" y="733109"/>
            <a:ext cx="8395769" cy="461665"/>
          </a:xfrm>
          <a:prstGeom prst="rect">
            <a:avLst/>
          </a:prstGeom>
        </p:spPr>
        <p:txBody>
          <a:bodyPr wrap="square">
            <a:spAutoFit/>
          </a:bodyPr>
          <a:lstStyle/>
          <a:p>
            <a:pPr algn="l"/>
            <a:r>
              <a:rPr lang="en-US" altLang="zh-CN" sz="2400" b="1" dirty="0">
                <a:solidFill>
                  <a:srgbClr val="0000FF"/>
                </a:solidFill>
                <a:latin typeface="宋体"/>
                <a:ea typeface="宋体"/>
              </a:rPr>
              <a:t> 3. </a:t>
            </a:r>
            <a:r>
              <a:rPr lang="zh-CN" altLang="en-US" sz="2400" b="1" dirty="0">
                <a:solidFill>
                  <a:srgbClr val="0000FF"/>
                </a:solidFill>
                <a:latin typeface="宋体"/>
                <a:ea typeface="宋体"/>
              </a:rPr>
              <a:t>微型计算机内存储器的组成及功能</a:t>
            </a:r>
            <a:endParaRPr lang="zh-CN" altLang="en-US" dirty="0"/>
          </a:p>
        </p:txBody>
      </p:sp>
      <p:sp>
        <p:nvSpPr>
          <p:cNvPr id="6" name="矩形 5"/>
          <p:cNvSpPr/>
          <p:nvPr/>
        </p:nvSpPr>
        <p:spPr>
          <a:xfrm>
            <a:off x="0" y="1194774"/>
            <a:ext cx="9144000" cy="1200329"/>
          </a:xfrm>
          <a:prstGeom prst="rect">
            <a:avLst/>
          </a:prstGeom>
        </p:spPr>
        <p:txBody>
          <a:bodyPr wrap="square">
            <a:spAutoFit/>
          </a:bodyPr>
          <a:lstStyle/>
          <a:p>
            <a:pPr lvl="0" algn="l">
              <a:lnSpc>
                <a:spcPct val="150000"/>
              </a:lnSpc>
            </a:pPr>
            <a:r>
              <a:rPr lang="zh-CN" altLang="en-US" sz="2400" dirty="0" smtClean="0">
                <a:solidFill>
                  <a:srgbClr val="000000"/>
                </a:solidFill>
              </a:rPr>
              <a:t>        微型计算机</a:t>
            </a:r>
            <a:r>
              <a:rPr lang="zh-CN" altLang="en-US" sz="2400" dirty="0">
                <a:solidFill>
                  <a:srgbClr val="000000"/>
                </a:solidFill>
              </a:rPr>
              <a:t>的内存储器通常</a:t>
            </a:r>
            <a:r>
              <a:rPr lang="zh-CN" altLang="en-US" sz="2400" dirty="0">
                <a:solidFill>
                  <a:srgbClr val="0000FF"/>
                </a:solidFill>
              </a:rPr>
              <a:t>采用半导体存储器</a:t>
            </a:r>
            <a:r>
              <a:rPr lang="zh-CN" altLang="en-US" sz="2400" dirty="0">
                <a:solidFill>
                  <a:srgbClr val="000000"/>
                </a:solidFill>
              </a:rPr>
              <a:t>，根据其功能的需要分别由随机存取存储器</a:t>
            </a:r>
            <a:r>
              <a:rPr lang="en-US" altLang="zh-CN" sz="2400" dirty="0">
                <a:solidFill>
                  <a:srgbClr val="000000"/>
                </a:solidFill>
              </a:rPr>
              <a:t>RAM</a:t>
            </a:r>
            <a:r>
              <a:rPr lang="zh-CN" altLang="en-US" sz="2400" dirty="0">
                <a:solidFill>
                  <a:srgbClr val="000000"/>
                </a:solidFill>
              </a:rPr>
              <a:t>与只读存储器</a:t>
            </a:r>
            <a:r>
              <a:rPr lang="en-US" altLang="zh-CN" sz="2400" dirty="0">
                <a:solidFill>
                  <a:srgbClr val="000000"/>
                </a:solidFill>
              </a:rPr>
              <a:t>ROM</a:t>
            </a:r>
            <a:r>
              <a:rPr lang="zh-CN" altLang="en-US" sz="2400" dirty="0">
                <a:solidFill>
                  <a:srgbClr val="000000"/>
                </a:solidFill>
              </a:rPr>
              <a:t>组成。</a:t>
            </a:r>
            <a:endParaRPr lang="en-US" altLang="zh-CN" sz="2400" dirty="0">
              <a:solidFill>
                <a:srgbClr val="000000"/>
              </a:solidFill>
            </a:endParaRPr>
          </a:p>
        </p:txBody>
      </p:sp>
      <p:sp>
        <p:nvSpPr>
          <p:cNvPr id="7" name="矩形 6"/>
          <p:cNvSpPr/>
          <p:nvPr/>
        </p:nvSpPr>
        <p:spPr>
          <a:xfrm>
            <a:off x="0" y="2395103"/>
            <a:ext cx="9144000" cy="1200329"/>
          </a:xfrm>
          <a:prstGeom prst="rect">
            <a:avLst/>
          </a:prstGeom>
        </p:spPr>
        <p:txBody>
          <a:bodyPr wrap="square">
            <a:spAutoFit/>
          </a:bodyPr>
          <a:lstStyle/>
          <a:p>
            <a:pPr lvl="0" algn="l">
              <a:lnSpc>
                <a:spcPct val="150000"/>
              </a:lnSpc>
            </a:pPr>
            <a:r>
              <a:rPr lang="en-US" altLang="zh-CN" sz="2400" dirty="0" smtClean="0">
                <a:solidFill>
                  <a:srgbClr val="0000FF"/>
                </a:solidFill>
              </a:rPr>
              <a:t>        RAM</a:t>
            </a:r>
            <a:r>
              <a:rPr lang="zh-CN" altLang="en-US" sz="2400" dirty="0">
                <a:solidFill>
                  <a:srgbClr val="0000FF"/>
                </a:solidFill>
              </a:rPr>
              <a:t>存储器</a:t>
            </a:r>
            <a:r>
              <a:rPr lang="zh-CN" altLang="en-US" sz="2400" dirty="0">
                <a:solidFill>
                  <a:srgbClr val="000000"/>
                </a:solidFill>
              </a:rPr>
              <a:t>主要用来存放各种输入数据、输出数据、中间结果、最终结果以及与外存交换的信息。</a:t>
            </a:r>
            <a:endParaRPr lang="en-US" altLang="zh-CN" sz="2400" dirty="0">
              <a:solidFill>
                <a:srgbClr val="000000"/>
              </a:solidFill>
            </a:endParaRPr>
          </a:p>
        </p:txBody>
      </p:sp>
    </p:spTree>
    <p:extLst>
      <p:ext uri="{BB962C8B-B14F-4D97-AF65-F5344CB8AC3E}">
        <p14:creationId xmlns:p14="http://schemas.microsoft.com/office/powerpoint/2010/main" val="2444496935"/>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35</a:t>
            </a:fld>
            <a:endParaRPr lang="en-US" altLang="zh-CN" dirty="0"/>
          </a:p>
        </p:txBody>
      </p:sp>
      <p:sp>
        <p:nvSpPr>
          <p:cNvPr id="4" name="矩形 3"/>
          <p:cNvSpPr/>
          <p:nvPr/>
        </p:nvSpPr>
        <p:spPr>
          <a:xfrm>
            <a:off x="-8886" y="691633"/>
            <a:ext cx="5580375" cy="830997"/>
          </a:xfrm>
          <a:prstGeom prst="rect">
            <a:avLst/>
          </a:prstGeom>
        </p:spPr>
        <p:txBody>
          <a:bodyPr wrap="none">
            <a:spAutoFit/>
          </a:bodyPr>
          <a:lstStyle/>
          <a:p>
            <a:r>
              <a:rPr lang="en-US" altLang="zh-CN" sz="2400" dirty="0" smtClean="0">
                <a:solidFill>
                  <a:srgbClr val="9900CC"/>
                </a:solidFill>
              </a:rPr>
              <a:t>       </a:t>
            </a:r>
            <a:r>
              <a:rPr lang="en-US" altLang="zh-CN" sz="2400" b="1" dirty="0">
                <a:solidFill>
                  <a:srgbClr val="9900CC"/>
                </a:solidFill>
                <a:latin typeface="+mj-ea"/>
                <a:ea typeface="+mj-ea"/>
              </a:rPr>
              <a:t>2.2.2  </a:t>
            </a:r>
            <a:r>
              <a:rPr lang="zh-CN" altLang="en-US" sz="2400" b="1" dirty="0">
                <a:solidFill>
                  <a:srgbClr val="9900CC"/>
                </a:solidFill>
                <a:latin typeface="+mj-ea"/>
                <a:ea typeface="+mj-ea"/>
              </a:rPr>
              <a:t>微处理器的结构及工作原理</a:t>
            </a:r>
            <a:endParaRPr lang="en-US" altLang="zh-CN" sz="2400" b="1" dirty="0">
              <a:solidFill>
                <a:srgbClr val="9900CC"/>
              </a:solidFill>
              <a:latin typeface="+mj-ea"/>
              <a:ea typeface="+mj-ea"/>
            </a:endParaRPr>
          </a:p>
          <a:p>
            <a:endParaRPr lang="zh-CN" altLang="en-US" sz="2400" dirty="0"/>
          </a:p>
        </p:txBody>
      </p:sp>
      <p:sp>
        <p:nvSpPr>
          <p:cNvPr id="5" name="矩形 4"/>
          <p:cNvSpPr/>
          <p:nvPr/>
        </p:nvSpPr>
        <p:spPr>
          <a:xfrm>
            <a:off x="88901" y="1153298"/>
            <a:ext cx="8902700" cy="4939814"/>
          </a:xfrm>
          <a:prstGeom prst="rect">
            <a:avLst/>
          </a:prstGeom>
        </p:spPr>
        <p:txBody>
          <a:bodyPr wrap="square">
            <a:spAutoFit/>
          </a:bodyPr>
          <a:lstStyle/>
          <a:p>
            <a:pPr algn="l">
              <a:lnSpc>
                <a:spcPct val="150000"/>
              </a:lnSpc>
            </a:pPr>
            <a:r>
              <a:rPr lang="zh-CN" altLang="en-US" sz="2400" dirty="0" smtClean="0"/>
              <a:t>        微处理器</a:t>
            </a:r>
            <a:r>
              <a:rPr lang="zh-CN" altLang="en-US" sz="2400" dirty="0"/>
              <a:t>亦称微处理机，简称为</a:t>
            </a:r>
            <a:r>
              <a:rPr lang="en-US" altLang="zh-CN" sz="2400" dirty="0"/>
              <a:t>CPU</a:t>
            </a:r>
            <a:r>
              <a:rPr lang="zh-CN" altLang="en-US" sz="2400" dirty="0"/>
              <a:t>，它是微机的中央处理部件</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en-US" altLang="zh-CN" sz="2400" dirty="0" smtClean="0">
                <a:solidFill>
                  <a:srgbClr val="0000FF"/>
                </a:solidFill>
              </a:rPr>
              <a:t>CPU</a:t>
            </a:r>
            <a:r>
              <a:rPr lang="zh-CN" altLang="en-US" sz="2400" dirty="0">
                <a:solidFill>
                  <a:srgbClr val="0000FF"/>
                </a:solidFill>
              </a:rPr>
              <a:t>包括运算器和控制器两部分</a:t>
            </a:r>
            <a:r>
              <a:rPr lang="zh-CN" altLang="en-US" sz="2400" dirty="0"/>
              <a:t>，</a:t>
            </a:r>
            <a:r>
              <a:rPr lang="zh-CN" altLang="en-US" sz="2400" b="1" dirty="0">
                <a:solidFill>
                  <a:srgbClr val="0000FF"/>
                </a:solidFill>
              </a:rPr>
              <a:t>其作用</a:t>
            </a:r>
            <a:r>
              <a:rPr lang="zh-CN" altLang="en-US" sz="2400" dirty="0"/>
              <a:t>是从存储器中取出指令并对其进行分析，产生相应的微操作（最基本而又简单的逻辑功能动作）序列，以实现诸如向存储器或</a:t>
            </a:r>
            <a:r>
              <a:rPr lang="en-US" altLang="zh-CN" sz="2400" dirty="0"/>
              <a:t>I/O</a:t>
            </a:r>
            <a:r>
              <a:rPr lang="zh-CN" altLang="en-US" sz="2400" dirty="0"/>
              <a:t>设备写入数据或从存储器或</a:t>
            </a:r>
            <a:r>
              <a:rPr lang="en-US" altLang="zh-CN" sz="2400" dirty="0"/>
              <a:t>I/O</a:t>
            </a:r>
            <a:r>
              <a:rPr lang="zh-CN" altLang="en-US" sz="2400" dirty="0"/>
              <a:t>设备读出数据、执行算术和逻辑操作、处理数据、识别外设的中断请求信号并做出适当的响应等功能。典型微处理器的逻辑原理如</a:t>
            </a:r>
            <a:r>
              <a:rPr lang="zh-CN" altLang="en-US" sz="2400" dirty="0">
                <a:hlinkClick r:id="" action="ppaction://hlinkshowjump?jump=nextslide"/>
              </a:rPr>
              <a:t>图</a:t>
            </a:r>
            <a:r>
              <a:rPr lang="en-US" altLang="zh-CN" sz="2400" dirty="0">
                <a:hlinkClick r:id="" action="ppaction://hlinkshowjump?jump=nextslide"/>
              </a:rPr>
              <a:t>2-5</a:t>
            </a:r>
            <a:r>
              <a:rPr lang="zh-CN" altLang="en-US" sz="2400" dirty="0"/>
              <a:t>所示。</a:t>
            </a:r>
          </a:p>
          <a:p>
            <a:pPr algn="l">
              <a:lnSpc>
                <a:spcPct val="150000"/>
              </a:lnSpc>
            </a:pPr>
            <a:endParaRPr lang="zh-CN" altLang="en-US" dirty="0"/>
          </a:p>
        </p:txBody>
      </p:sp>
    </p:spTree>
    <p:extLst>
      <p:ext uri="{BB962C8B-B14F-4D97-AF65-F5344CB8AC3E}">
        <p14:creationId xmlns:p14="http://schemas.microsoft.com/office/powerpoint/2010/main" val="3436248919"/>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36</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510" y="643321"/>
            <a:ext cx="8537606" cy="5385621"/>
          </a:xfrm>
          <a:prstGeom prst="rect">
            <a:avLst/>
          </a:prstGeom>
        </p:spPr>
      </p:pic>
      <p:sp>
        <p:nvSpPr>
          <p:cNvPr id="5" name="矩形 4"/>
          <p:cNvSpPr/>
          <p:nvPr/>
        </p:nvSpPr>
        <p:spPr>
          <a:xfrm>
            <a:off x="2761083" y="5958926"/>
            <a:ext cx="3185487" cy="369332"/>
          </a:xfrm>
          <a:prstGeom prst="rect">
            <a:avLst/>
          </a:prstGeom>
        </p:spPr>
        <p:txBody>
          <a:bodyPr wrap="none">
            <a:spAutoFit/>
          </a:bodyPr>
          <a:lstStyle/>
          <a:p>
            <a:r>
              <a:rPr lang="zh-CN" altLang="en-US" dirty="0">
                <a:solidFill>
                  <a:srgbClr val="C00000"/>
                </a:solidFill>
              </a:rPr>
              <a:t>图</a:t>
            </a:r>
            <a:r>
              <a:rPr lang="en-US" altLang="zh-CN" dirty="0">
                <a:solidFill>
                  <a:srgbClr val="C00000"/>
                </a:solidFill>
              </a:rPr>
              <a:t>2-5  </a:t>
            </a:r>
            <a:r>
              <a:rPr lang="zh-CN" altLang="en-US" dirty="0"/>
              <a:t>典型微处理器结构框图</a:t>
            </a:r>
          </a:p>
        </p:txBody>
      </p:sp>
    </p:spTree>
    <p:extLst>
      <p:ext uri="{BB962C8B-B14F-4D97-AF65-F5344CB8AC3E}">
        <p14:creationId xmlns:p14="http://schemas.microsoft.com/office/powerpoint/2010/main" val="90057474"/>
      </p:ext>
    </p:extLst>
  </p:cSld>
  <p:clrMapOvr>
    <a:masterClrMapping/>
  </p:clrMapOvr>
  <p:transition>
    <p:random/>
    <p:sndAc>
      <p:stSnd>
        <p:snd r:embed="rId2" name="camera.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37</a:t>
            </a:fld>
            <a:endParaRPr lang="en-US" altLang="zh-CN" dirty="0"/>
          </a:p>
        </p:txBody>
      </p:sp>
      <p:sp>
        <p:nvSpPr>
          <p:cNvPr id="4" name="矩形 3"/>
          <p:cNvSpPr/>
          <p:nvPr/>
        </p:nvSpPr>
        <p:spPr>
          <a:xfrm>
            <a:off x="0" y="522873"/>
            <a:ext cx="9144000" cy="5078313"/>
          </a:xfrm>
          <a:prstGeom prst="rect">
            <a:avLst/>
          </a:prstGeom>
        </p:spPr>
        <p:txBody>
          <a:bodyPr wrap="square">
            <a:spAutoFit/>
          </a:bodyPr>
          <a:lstStyle/>
          <a:p>
            <a:pPr algn="l">
              <a:lnSpc>
                <a:spcPct val="150000"/>
              </a:lnSpc>
            </a:pPr>
            <a:r>
              <a:rPr lang="en-US" altLang="zh-CN" sz="2400" b="1" dirty="0">
                <a:solidFill>
                  <a:srgbClr val="0000FF"/>
                </a:solidFill>
                <a:latin typeface="+mj-ea"/>
                <a:ea typeface="+mj-ea"/>
              </a:rPr>
              <a:t>    </a:t>
            </a:r>
            <a:r>
              <a:rPr lang="en-US" altLang="zh-CN" sz="2400" b="1" dirty="0" smtClean="0">
                <a:solidFill>
                  <a:srgbClr val="0000FF"/>
                </a:solidFill>
                <a:latin typeface="+mj-ea"/>
                <a:ea typeface="+mj-ea"/>
              </a:rPr>
              <a:t>1</a:t>
            </a:r>
            <a:r>
              <a:rPr lang="zh-CN" altLang="en-US" sz="2400" b="1" dirty="0">
                <a:solidFill>
                  <a:srgbClr val="0000FF"/>
                </a:solidFill>
                <a:latin typeface="+mj-ea"/>
                <a:ea typeface="+mj-ea"/>
              </a:rPr>
              <a:t>．运算器</a:t>
            </a:r>
          </a:p>
          <a:p>
            <a:pPr algn="l">
              <a:lnSpc>
                <a:spcPct val="150000"/>
              </a:lnSpc>
            </a:pPr>
            <a:r>
              <a:rPr lang="zh-CN" altLang="en-US" sz="2400" dirty="0" smtClean="0"/>
              <a:t>       运算</a:t>
            </a:r>
            <a:r>
              <a:rPr lang="zh-CN" altLang="en-US" sz="2400" dirty="0"/>
              <a:t>器用于对二进制数进行算术和逻辑运算，其操作过程是在控制器控制下进行的。运算器主要由算术逻辑单元</a:t>
            </a:r>
            <a:r>
              <a:rPr lang="en-US" altLang="zh-CN" sz="2400" dirty="0"/>
              <a:t>ALU</a:t>
            </a:r>
            <a:r>
              <a:rPr lang="zh-CN" altLang="en-US" sz="2400" dirty="0"/>
              <a:t>、累加器</a:t>
            </a:r>
            <a:r>
              <a:rPr lang="en-US" altLang="zh-CN" sz="2400" dirty="0"/>
              <a:t>A</a:t>
            </a:r>
            <a:r>
              <a:rPr lang="zh-CN" altLang="en-US" sz="2400" dirty="0"/>
              <a:t>、寄存器阵列、暂存寄存器</a:t>
            </a:r>
            <a:r>
              <a:rPr lang="en-US" altLang="zh-CN" sz="2400" dirty="0"/>
              <a:t>TMP</a:t>
            </a:r>
            <a:r>
              <a:rPr lang="zh-CN" altLang="en-US" sz="2400" dirty="0"/>
              <a:t>和程序状态字寄存器</a:t>
            </a:r>
            <a:r>
              <a:rPr lang="en-US" altLang="zh-CN" sz="2400" dirty="0"/>
              <a:t>PSW</a:t>
            </a:r>
            <a:r>
              <a:rPr lang="zh-CN" altLang="en-US" sz="2400" dirty="0"/>
              <a:t>等五部分组成。</a:t>
            </a:r>
          </a:p>
          <a:p>
            <a:pPr algn="l">
              <a:lnSpc>
                <a:spcPct val="150000"/>
              </a:lnSpc>
            </a:pPr>
            <a:r>
              <a:rPr lang="zh-CN" altLang="en-US" sz="2400" dirty="0" smtClean="0"/>
              <a:t>       </a:t>
            </a:r>
            <a:r>
              <a:rPr lang="zh-CN" altLang="en-US" sz="2400" b="1" dirty="0" smtClean="0">
                <a:solidFill>
                  <a:srgbClr val="0000FF"/>
                </a:solidFill>
                <a:latin typeface="+mj-ea"/>
                <a:ea typeface="+mj-ea"/>
              </a:rPr>
              <a:t>（</a:t>
            </a:r>
            <a:r>
              <a:rPr lang="en-US" altLang="zh-CN" sz="2400" b="1" dirty="0">
                <a:solidFill>
                  <a:srgbClr val="0000FF"/>
                </a:solidFill>
                <a:latin typeface="+mj-ea"/>
                <a:ea typeface="+mj-ea"/>
              </a:rPr>
              <a:t>1</a:t>
            </a:r>
            <a:r>
              <a:rPr lang="zh-CN" altLang="en-US" sz="2400" b="1" dirty="0">
                <a:solidFill>
                  <a:srgbClr val="0000FF"/>
                </a:solidFill>
                <a:latin typeface="+mj-ea"/>
                <a:ea typeface="+mj-ea"/>
              </a:rPr>
              <a:t>）算术逻辑单元</a:t>
            </a:r>
            <a:r>
              <a:rPr lang="en-US" altLang="zh-CN" sz="2400" b="1" dirty="0">
                <a:solidFill>
                  <a:srgbClr val="0000FF"/>
                </a:solidFill>
                <a:latin typeface="+mj-ea"/>
                <a:ea typeface="+mj-ea"/>
              </a:rPr>
              <a:t>ALU</a:t>
            </a:r>
          </a:p>
          <a:p>
            <a:pPr algn="l">
              <a:lnSpc>
                <a:spcPct val="150000"/>
              </a:lnSpc>
            </a:pPr>
            <a:r>
              <a:rPr lang="en-US" altLang="zh-CN" sz="2400" b="1" dirty="0">
                <a:solidFill>
                  <a:srgbClr val="0000FF"/>
                </a:solidFill>
                <a:latin typeface="+mj-ea"/>
                <a:ea typeface="+mj-ea"/>
              </a:rPr>
              <a:t>     </a:t>
            </a:r>
            <a:r>
              <a:rPr lang="en-US" altLang="zh-CN" sz="2400" b="1" dirty="0" smtClean="0">
                <a:solidFill>
                  <a:srgbClr val="0000FF"/>
                </a:solidFill>
                <a:latin typeface="+mj-ea"/>
                <a:ea typeface="+mj-ea"/>
              </a:rPr>
              <a:t>① </a:t>
            </a:r>
            <a:r>
              <a:rPr lang="zh-CN" altLang="en-US" sz="2400" b="1" dirty="0">
                <a:solidFill>
                  <a:srgbClr val="0000FF"/>
                </a:solidFill>
                <a:latin typeface="+mj-ea"/>
                <a:ea typeface="+mj-ea"/>
              </a:rPr>
              <a:t>可控反向器及加法</a:t>
            </a:r>
            <a:r>
              <a:rPr lang="en-US" altLang="zh-CN" sz="2400" b="1" dirty="0">
                <a:solidFill>
                  <a:srgbClr val="0000FF"/>
                </a:solidFill>
                <a:latin typeface="+mj-ea"/>
                <a:ea typeface="+mj-ea"/>
              </a:rPr>
              <a:t>/</a:t>
            </a:r>
            <a:r>
              <a:rPr lang="zh-CN" altLang="en-US" sz="2400" b="1" dirty="0">
                <a:solidFill>
                  <a:srgbClr val="0000FF"/>
                </a:solidFill>
                <a:latin typeface="+mj-ea"/>
                <a:ea typeface="+mj-ea"/>
              </a:rPr>
              <a:t>减法器电路</a:t>
            </a:r>
            <a:endParaRPr lang="en-US" altLang="zh-CN" sz="2400" b="1" dirty="0">
              <a:solidFill>
                <a:srgbClr val="0000FF"/>
              </a:solidFill>
              <a:latin typeface="+mj-ea"/>
              <a:ea typeface="+mj-ea"/>
            </a:endParaRPr>
          </a:p>
          <a:p>
            <a:pPr algn="l">
              <a:lnSpc>
                <a:spcPct val="150000"/>
              </a:lnSpc>
            </a:pPr>
            <a:r>
              <a:rPr lang="zh-CN" altLang="en-US" sz="2400" dirty="0" smtClean="0"/>
              <a:t>        这是算术</a:t>
            </a:r>
            <a:r>
              <a:rPr lang="zh-CN" altLang="en-US" sz="2400" dirty="0"/>
              <a:t>逻辑单元</a:t>
            </a:r>
            <a:r>
              <a:rPr lang="en-US" altLang="zh-CN" sz="2400" dirty="0" smtClean="0"/>
              <a:t>ALU</a:t>
            </a:r>
            <a:r>
              <a:rPr lang="zh-CN" altLang="en-US" sz="2400" dirty="0" smtClean="0"/>
              <a:t>的核心部件</a:t>
            </a:r>
            <a:endParaRPr lang="en-US" altLang="zh-CN" sz="2400" dirty="0"/>
          </a:p>
          <a:p>
            <a:pPr algn="l">
              <a:lnSpc>
                <a:spcPct val="150000"/>
              </a:lnSpc>
            </a:pPr>
            <a:endParaRPr lang="zh-CN" altLang="en-US" sz="2400" dirty="0"/>
          </a:p>
        </p:txBody>
      </p:sp>
    </p:spTree>
    <p:extLst>
      <p:ext uri="{BB962C8B-B14F-4D97-AF65-F5344CB8AC3E}">
        <p14:creationId xmlns:p14="http://schemas.microsoft.com/office/powerpoint/2010/main" val="18484697"/>
      </p:ext>
    </p:extLst>
  </p:cSld>
  <p:clrMapOvr>
    <a:masterClrMapping/>
  </p:clrMapOvr>
  <p:transition>
    <p:random/>
    <p:sndAc>
      <p:stSnd>
        <p:snd r:embed="rId2" name="camera.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38</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253" y="1156429"/>
            <a:ext cx="8908047" cy="2407325"/>
          </a:xfrm>
          <a:prstGeom prst="rect">
            <a:avLst/>
          </a:prstGeom>
        </p:spPr>
      </p:pic>
      <p:sp>
        <p:nvSpPr>
          <p:cNvPr id="5" name="矩形 4"/>
          <p:cNvSpPr/>
          <p:nvPr/>
        </p:nvSpPr>
        <p:spPr>
          <a:xfrm>
            <a:off x="249711" y="678934"/>
            <a:ext cx="4301177" cy="369332"/>
          </a:xfrm>
          <a:prstGeom prst="rect">
            <a:avLst/>
          </a:prstGeom>
        </p:spPr>
        <p:txBody>
          <a:bodyPr wrap="none">
            <a:spAutoFit/>
          </a:bodyPr>
          <a:lstStyle/>
          <a:p>
            <a:r>
              <a:rPr lang="zh-CN" altLang="en-US" dirty="0">
                <a:solidFill>
                  <a:srgbClr val="C00000"/>
                </a:solidFill>
              </a:rPr>
              <a:t>图</a:t>
            </a:r>
            <a:r>
              <a:rPr lang="en-US" altLang="zh-CN" dirty="0">
                <a:solidFill>
                  <a:srgbClr val="C00000"/>
                </a:solidFill>
              </a:rPr>
              <a:t>2-6  </a:t>
            </a:r>
            <a:r>
              <a:rPr lang="en-US" altLang="zh-CN" dirty="0"/>
              <a:t>4</a:t>
            </a:r>
            <a:r>
              <a:rPr lang="zh-CN" altLang="en-US" dirty="0"/>
              <a:t>位二进制数加法器</a:t>
            </a:r>
            <a:r>
              <a:rPr lang="en-US" altLang="zh-CN" dirty="0"/>
              <a:t>/</a:t>
            </a:r>
            <a:r>
              <a:rPr lang="zh-CN" altLang="en-US" dirty="0"/>
              <a:t>减法器</a:t>
            </a:r>
            <a:r>
              <a:rPr lang="zh-CN" altLang="en-US" dirty="0" smtClean="0"/>
              <a:t>电路：</a:t>
            </a:r>
            <a:endParaRPr lang="zh-CN" altLang="en-US" dirty="0"/>
          </a:p>
        </p:txBody>
      </p:sp>
      <p:sp>
        <p:nvSpPr>
          <p:cNvPr id="6" name="矩形 5"/>
          <p:cNvSpPr/>
          <p:nvPr/>
        </p:nvSpPr>
        <p:spPr>
          <a:xfrm>
            <a:off x="622300" y="3563754"/>
            <a:ext cx="8382000" cy="2862322"/>
          </a:xfrm>
          <a:prstGeom prst="rect">
            <a:avLst/>
          </a:prstGeom>
        </p:spPr>
        <p:txBody>
          <a:bodyPr wrap="square">
            <a:spAutoFit/>
          </a:bodyPr>
          <a:lstStyle/>
          <a:p>
            <a:pPr algn="l">
              <a:lnSpc>
                <a:spcPct val="150000"/>
              </a:lnSpc>
            </a:pPr>
            <a:r>
              <a:rPr lang="zh-CN" altLang="en-US" sz="2000" dirty="0"/>
              <a:t>如果有下面两个二进制数：</a:t>
            </a:r>
          </a:p>
          <a:p>
            <a:pPr algn="l">
              <a:lnSpc>
                <a:spcPct val="150000"/>
              </a:lnSpc>
            </a:pPr>
            <a:r>
              <a:rPr lang="en-US" altLang="zh-CN" sz="2000" dirty="0" smtClean="0"/>
              <a:t>                                         A </a:t>
            </a:r>
            <a:r>
              <a:rPr lang="en-US" altLang="zh-CN" sz="2000" dirty="0"/>
              <a:t>= </a:t>
            </a:r>
            <a:r>
              <a:rPr lang="en-US" altLang="zh-CN" sz="2000" i="1" dirty="0" smtClean="0"/>
              <a:t>A</a:t>
            </a:r>
            <a:r>
              <a:rPr lang="en-US" altLang="zh-CN" sz="2000" baseline="-25000" dirty="0" smtClean="0"/>
              <a:t>3</a:t>
            </a:r>
            <a:r>
              <a:rPr lang="en-US" altLang="zh-CN" sz="2000" i="1" dirty="0" smtClean="0"/>
              <a:t>A</a:t>
            </a:r>
            <a:r>
              <a:rPr lang="en-US" altLang="zh-CN" sz="2000" baseline="-25000" dirty="0" smtClean="0"/>
              <a:t>2</a:t>
            </a:r>
            <a:r>
              <a:rPr lang="en-US" altLang="zh-CN" sz="2000" i="1" dirty="0" smtClean="0"/>
              <a:t>A</a:t>
            </a:r>
            <a:r>
              <a:rPr lang="en-US" altLang="zh-CN" sz="2000" baseline="-25000" dirty="0" smtClean="0"/>
              <a:t>1</a:t>
            </a:r>
            <a:r>
              <a:rPr lang="en-US" altLang="zh-CN" sz="2000" i="1" dirty="0" smtClean="0"/>
              <a:t>A</a:t>
            </a:r>
            <a:r>
              <a:rPr lang="en-US" altLang="zh-CN" sz="2000" baseline="-25000" dirty="0" smtClean="0"/>
              <a:t>0</a:t>
            </a:r>
          </a:p>
          <a:p>
            <a:pPr algn="l">
              <a:lnSpc>
                <a:spcPct val="150000"/>
              </a:lnSpc>
            </a:pPr>
            <a:r>
              <a:rPr lang="en-US" altLang="zh-CN" sz="2000" baseline="-25000" dirty="0"/>
              <a:t> </a:t>
            </a:r>
            <a:r>
              <a:rPr lang="en-US" altLang="zh-CN" sz="2000" baseline="-25000" dirty="0" smtClean="0"/>
              <a:t>                                                          </a:t>
            </a:r>
            <a:r>
              <a:rPr lang="en-US" altLang="zh-CN" sz="2000" dirty="0" smtClean="0"/>
              <a:t>B </a:t>
            </a:r>
            <a:r>
              <a:rPr lang="en-US" altLang="zh-CN" sz="2000" dirty="0"/>
              <a:t>= </a:t>
            </a:r>
            <a:r>
              <a:rPr lang="zh-CN" altLang="zh-CN" sz="2000" dirty="0"/>
              <a:t> </a:t>
            </a:r>
            <a:r>
              <a:rPr lang="en-US" altLang="zh-CN" sz="2000" i="1" dirty="0" smtClean="0"/>
              <a:t>B</a:t>
            </a:r>
            <a:r>
              <a:rPr lang="en-US" altLang="zh-CN" sz="2000" baseline="-25000" dirty="0" smtClean="0"/>
              <a:t>3</a:t>
            </a:r>
            <a:r>
              <a:rPr lang="en-US" altLang="zh-CN" sz="2000" i="1" dirty="0" smtClean="0"/>
              <a:t>B</a:t>
            </a:r>
            <a:r>
              <a:rPr lang="en-US" altLang="zh-CN" sz="2000" baseline="-25000" dirty="0" smtClean="0"/>
              <a:t>2</a:t>
            </a:r>
            <a:r>
              <a:rPr lang="en-US" altLang="zh-CN" sz="2000" i="1" dirty="0" smtClean="0"/>
              <a:t>B</a:t>
            </a:r>
            <a:r>
              <a:rPr lang="en-US" altLang="zh-CN" sz="2000" baseline="-25000" dirty="0" smtClean="0"/>
              <a:t>1</a:t>
            </a:r>
            <a:r>
              <a:rPr lang="en-US" altLang="zh-CN" sz="2000" i="1" dirty="0" smtClean="0"/>
              <a:t>B</a:t>
            </a:r>
            <a:r>
              <a:rPr lang="en-US" altLang="zh-CN" sz="2000" baseline="-25000" dirty="0" smtClean="0"/>
              <a:t>0</a:t>
            </a:r>
          </a:p>
          <a:p>
            <a:pPr algn="l">
              <a:lnSpc>
                <a:spcPct val="150000"/>
              </a:lnSpc>
            </a:pPr>
            <a:r>
              <a:rPr lang="zh-CN" altLang="en-US" sz="2000" dirty="0" smtClean="0"/>
              <a:t>则</a:t>
            </a:r>
            <a:r>
              <a:rPr lang="zh-CN" altLang="en-US" sz="2000" dirty="0"/>
              <a:t>可将这两个数的各位分别送入该电路的对应端，于是：</a:t>
            </a:r>
          </a:p>
          <a:p>
            <a:pPr algn="l">
              <a:lnSpc>
                <a:spcPct val="150000"/>
              </a:lnSpc>
            </a:pPr>
            <a:r>
              <a:rPr lang="zh-CN" altLang="en-US" sz="2000" dirty="0"/>
              <a:t>当</a:t>
            </a:r>
            <a:r>
              <a:rPr lang="en-US" altLang="zh-CN" sz="2000" dirty="0"/>
              <a:t>SUB = 0</a:t>
            </a:r>
            <a:r>
              <a:rPr lang="zh-CN" altLang="en-US" sz="2000" dirty="0"/>
              <a:t>时，电路做加法运算：</a:t>
            </a:r>
            <a:r>
              <a:rPr lang="en-US" altLang="zh-CN" sz="2000" dirty="0"/>
              <a:t>A + B</a:t>
            </a:r>
            <a:r>
              <a:rPr lang="zh-CN" altLang="en-US" sz="2000" dirty="0"/>
              <a:t>。</a:t>
            </a:r>
          </a:p>
          <a:p>
            <a:pPr algn="l">
              <a:lnSpc>
                <a:spcPct val="150000"/>
              </a:lnSpc>
            </a:pPr>
            <a:r>
              <a:rPr lang="zh-CN" altLang="en-US" sz="2000" dirty="0"/>
              <a:t>当</a:t>
            </a:r>
            <a:r>
              <a:rPr lang="en-US" altLang="zh-CN" sz="2000" dirty="0"/>
              <a:t>SUB = 1</a:t>
            </a:r>
            <a:r>
              <a:rPr lang="zh-CN" altLang="en-US" sz="2000" dirty="0"/>
              <a:t>时，电路做减法运算：</a:t>
            </a:r>
            <a:r>
              <a:rPr lang="en-US" altLang="zh-CN" sz="2000" dirty="0" smtClean="0"/>
              <a:t>A - B</a:t>
            </a:r>
            <a:r>
              <a:rPr lang="zh-CN" altLang="en-US" sz="2000" dirty="0"/>
              <a:t>。</a:t>
            </a:r>
          </a:p>
        </p:txBody>
      </p:sp>
    </p:spTree>
    <p:extLst>
      <p:ext uri="{BB962C8B-B14F-4D97-AF65-F5344CB8AC3E}">
        <p14:creationId xmlns:p14="http://schemas.microsoft.com/office/powerpoint/2010/main" val="1559849251"/>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39</a:t>
            </a:fld>
            <a:endParaRPr lang="en-US" altLang="zh-CN" dirty="0"/>
          </a:p>
        </p:txBody>
      </p:sp>
      <p:sp>
        <p:nvSpPr>
          <p:cNvPr id="23" name="矩形 22"/>
          <p:cNvSpPr/>
          <p:nvPr/>
        </p:nvSpPr>
        <p:spPr>
          <a:xfrm>
            <a:off x="0" y="692133"/>
            <a:ext cx="914400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50000"/>
              </a:lnSpc>
              <a:spcAft>
                <a:spcPts val="0"/>
              </a:spcAft>
            </a:pPr>
            <a:r>
              <a:rPr lang="en-US" altLang="zh-CN" sz="2400" b="1" kern="1000" dirty="0" smtClean="0">
                <a:solidFill>
                  <a:srgbClr val="CC3300"/>
                </a:solidFill>
                <a:latin typeface="Times New Roman"/>
                <a:ea typeface="宋体"/>
              </a:rPr>
              <a:t>        </a:t>
            </a:r>
            <a:r>
              <a:rPr lang="zh-CN" altLang="zh-CN" sz="2400" b="1" kern="1000" dirty="0" smtClean="0">
                <a:solidFill>
                  <a:srgbClr val="CC3300"/>
                </a:solidFill>
                <a:latin typeface="Times New Roman"/>
                <a:ea typeface="宋体"/>
              </a:rPr>
              <a:t>当</a:t>
            </a:r>
            <a:r>
              <a:rPr lang="en-US" altLang="zh-CN" sz="2400" b="1" kern="1000" dirty="0">
                <a:solidFill>
                  <a:srgbClr val="CC3300"/>
                </a:solidFill>
                <a:latin typeface="Times New Roman"/>
                <a:ea typeface="宋体"/>
              </a:rPr>
              <a:t>SUB = 1</a:t>
            </a:r>
            <a:r>
              <a:rPr lang="zh-CN" altLang="zh-CN" sz="2400" b="1" kern="1000" dirty="0">
                <a:solidFill>
                  <a:srgbClr val="CC3300"/>
                </a:solidFill>
                <a:latin typeface="Times New Roman"/>
                <a:ea typeface="宋体"/>
              </a:rPr>
              <a:t>时</a:t>
            </a:r>
            <a:r>
              <a:rPr lang="zh-CN" altLang="zh-CN" sz="2400" kern="1000" dirty="0">
                <a:latin typeface="Times New Roman"/>
                <a:ea typeface="宋体"/>
              </a:rPr>
              <a:t>，各位的</a:t>
            </a:r>
            <a:r>
              <a:rPr lang="zh-CN" altLang="zh-CN" sz="2400" kern="1000" dirty="0" smtClean="0">
                <a:latin typeface="Times New Roman"/>
                <a:ea typeface="宋体"/>
              </a:rPr>
              <a:t>可</a:t>
            </a:r>
            <a:r>
              <a:rPr lang="zh-CN" altLang="en-US" sz="2400" kern="1000" dirty="0">
                <a:latin typeface="Times New Roman"/>
                <a:ea typeface="宋体"/>
              </a:rPr>
              <a:t>控</a:t>
            </a:r>
            <a:r>
              <a:rPr lang="zh-CN" altLang="zh-CN" sz="2400" kern="1000" dirty="0" smtClean="0">
                <a:latin typeface="Times New Roman"/>
                <a:ea typeface="宋体"/>
              </a:rPr>
              <a:t>反相器</a:t>
            </a:r>
            <a:r>
              <a:rPr lang="zh-CN" altLang="zh-CN" sz="2400" kern="1000" dirty="0">
                <a:latin typeface="Times New Roman"/>
                <a:ea typeface="宋体"/>
              </a:rPr>
              <a:t>的输出与</a:t>
            </a:r>
            <a:r>
              <a:rPr lang="en-US" altLang="zh-CN" sz="2400" i="1" kern="1000" dirty="0">
                <a:latin typeface="Times New Roman"/>
                <a:ea typeface="宋体"/>
              </a:rPr>
              <a:t>B</a:t>
            </a:r>
            <a:r>
              <a:rPr lang="zh-CN" altLang="zh-CN" sz="2400" kern="1000" dirty="0">
                <a:latin typeface="Times New Roman"/>
                <a:ea typeface="宋体"/>
              </a:rPr>
              <a:t>的</a:t>
            </a:r>
            <a:r>
              <a:rPr lang="zh-CN" altLang="zh-CN" sz="2400" b="1" kern="1000" dirty="0">
                <a:latin typeface="Times New Roman"/>
                <a:ea typeface="宋体"/>
              </a:rPr>
              <a:t>各位反相</a:t>
            </a:r>
            <a:r>
              <a:rPr lang="zh-CN" altLang="zh-CN" sz="2400" kern="1000" dirty="0">
                <a:latin typeface="Times New Roman"/>
                <a:ea typeface="宋体"/>
              </a:rPr>
              <a:t>。注意，最右边第一位（即</a:t>
            </a:r>
            <a:r>
              <a:rPr lang="en-US" altLang="zh-CN" sz="2400" i="1" kern="1000" dirty="0">
                <a:latin typeface="Times New Roman"/>
                <a:ea typeface="宋体"/>
              </a:rPr>
              <a:t>S</a:t>
            </a:r>
            <a:r>
              <a:rPr lang="en-US" altLang="zh-CN" sz="2400" kern="1000" baseline="-25000" dirty="0">
                <a:latin typeface="Times New Roman"/>
                <a:ea typeface="宋体"/>
              </a:rPr>
              <a:t>0</a:t>
            </a:r>
            <a:r>
              <a:rPr lang="zh-CN" altLang="zh-CN" sz="2400" kern="1000" dirty="0">
                <a:latin typeface="Times New Roman"/>
                <a:ea typeface="宋体"/>
              </a:rPr>
              <a:t>位）也是用全加器，其进位输入端与</a:t>
            </a:r>
            <a:r>
              <a:rPr lang="en-US" altLang="zh-CN" sz="2400" kern="1000" dirty="0">
                <a:latin typeface="Times New Roman"/>
                <a:ea typeface="宋体"/>
              </a:rPr>
              <a:t>SUB</a:t>
            </a:r>
            <a:r>
              <a:rPr lang="zh-CN" altLang="zh-CN" sz="2400" kern="1000" dirty="0">
                <a:latin typeface="Times New Roman"/>
                <a:ea typeface="宋体"/>
              </a:rPr>
              <a:t>端相连，因此其</a:t>
            </a:r>
            <a:r>
              <a:rPr lang="en-US" altLang="zh-CN" sz="2400" i="1" kern="1000" dirty="0">
                <a:latin typeface="Times New Roman"/>
                <a:ea typeface="宋体"/>
              </a:rPr>
              <a:t>C</a:t>
            </a:r>
            <a:r>
              <a:rPr lang="en-US" altLang="zh-CN" sz="2400" kern="1000" baseline="-25000" dirty="0">
                <a:latin typeface="Times New Roman"/>
                <a:ea typeface="宋体"/>
              </a:rPr>
              <a:t>0 </a:t>
            </a:r>
            <a:r>
              <a:rPr lang="en-US" altLang="zh-CN" sz="2400" kern="1000" dirty="0">
                <a:latin typeface="Times New Roman"/>
                <a:ea typeface="宋体"/>
              </a:rPr>
              <a:t>= SUB = 1</a:t>
            </a:r>
            <a:r>
              <a:rPr lang="zh-CN" altLang="zh-CN" sz="2400" kern="1000" dirty="0">
                <a:latin typeface="Times New Roman"/>
                <a:ea typeface="宋体"/>
              </a:rPr>
              <a:t>，所以此位相加即</a:t>
            </a:r>
            <a:r>
              <a:rPr lang="zh-CN" altLang="zh-CN" sz="2400" kern="1000" dirty="0" smtClean="0">
                <a:latin typeface="Times New Roman"/>
                <a:ea typeface="宋体"/>
              </a:rPr>
              <a:t>为</a:t>
            </a:r>
            <a:r>
              <a:rPr lang="zh-CN" altLang="en-US" sz="2400" kern="1000" dirty="0" smtClean="0">
                <a:latin typeface="Times New Roman"/>
                <a:ea typeface="宋体"/>
              </a:rPr>
              <a:t>：</a:t>
            </a:r>
            <a:endParaRPr lang="zh-CN" altLang="zh-CN" sz="2400" kern="1000" dirty="0">
              <a:effectLst/>
              <a:latin typeface="Times New Roman"/>
              <a:ea typeface="宋体"/>
            </a:endParaRPr>
          </a:p>
        </p:txBody>
      </p:sp>
      <p:pic>
        <p:nvPicPr>
          <p:cNvPr id="271380" name="Picture 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1745" y="2295940"/>
            <a:ext cx="14847489"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矩形 23"/>
          <p:cNvSpPr/>
          <p:nvPr/>
        </p:nvSpPr>
        <p:spPr>
          <a:xfrm>
            <a:off x="-50462" y="3127274"/>
            <a:ext cx="2031326" cy="461665"/>
          </a:xfrm>
          <a:prstGeom prst="rect">
            <a:avLst/>
          </a:prstGeom>
        </p:spPr>
        <p:txBody>
          <a:bodyPr wrap="none">
            <a:spAutoFit/>
          </a:bodyPr>
          <a:lstStyle/>
          <a:p>
            <a:r>
              <a:rPr lang="zh-CN" altLang="en-US" sz="2400" kern="1000" dirty="0">
                <a:latin typeface="Times New Roman"/>
                <a:ea typeface="宋体"/>
              </a:rPr>
              <a:t>其他各位</a:t>
            </a:r>
            <a:r>
              <a:rPr lang="zh-CN" altLang="en-US" sz="2400" kern="1000" dirty="0" smtClean="0">
                <a:latin typeface="Times New Roman"/>
                <a:ea typeface="宋体"/>
              </a:rPr>
              <a:t>为：</a:t>
            </a:r>
            <a:endParaRPr lang="zh-CN" altLang="en-US" sz="2400" kern="1000" dirty="0">
              <a:latin typeface="Times New Roman"/>
              <a:ea typeface="宋体"/>
            </a:endParaRPr>
          </a:p>
        </p:txBody>
      </p:sp>
      <p:pic>
        <p:nvPicPr>
          <p:cNvPr id="271381" name="Picture 2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84720" y="2996156"/>
            <a:ext cx="12822832" cy="72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矩形 24"/>
          <p:cNvSpPr/>
          <p:nvPr/>
        </p:nvSpPr>
        <p:spPr>
          <a:xfrm>
            <a:off x="103426" y="3720056"/>
            <a:ext cx="172354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kern="1000" dirty="0">
                <a:latin typeface="Times New Roman"/>
                <a:ea typeface="宋体"/>
              </a:rPr>
              <a:t>由此</a:t>
            </a:r>
            <a:r>
              <a:rPr lang="zh-CN" altLang="en-US" sz="2400" kern="1000" dirty="0" smtClean="0">
                <a:latin typeface="Times New Roman"/>
                <a:ea typeface="宋体"/>
              </a:rPr>
              <a:t>得和：</a:t>
            </a:r>
            <a:endParaRPr lang="zh-CN" altLang="en-US" sz="2400" kern="1000" dirty="0">
              <a:latin typeface="Times New Roman"/>
              <a:ea typeface="宋体"/>
            </a:endParaRPr>
          </a:p>
        </p:txBody>
      </p:sp>
      <p:pic>
        <p:nvPicPr>
          <p:cNvPr id="271382"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0227" y="3655737"/>
            <a:ext cx="15684454" cy="590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矩形 25"/>
          <p:cNvSpPr/>
          <p:nvPr/>
        </p:nvSpPr>
        <p:spPr>
          <a:xfrm>
            <a:off x="0" y="4246038"/>
            <a:ext cx="9296063" cy="1200329"/>
          </a:xfrm>
          <a:prstGeom prst="rect">
            <a:avLst/>
          </a:prstGeom>
        </p:spPr>
        <p:txBody>
          <a:bodyPr wrap="square">
            <a:spAutoFit/>
          </a:bodyPr>
          <a:lstStyle/>
          <a:p>
            <a:pPr algn="l">
              <a:lnSpc>
                <a:spcPct val="150000"/>
              </a:lnSpc>
            </a:pPr>
            <a:r>
              <a:rPr lang="zh-CN" altLang="en-US" sz="2400" dirty="0" smtClean="0"/>
              <a:t>        由于在计算机</a:t>
            </a:r>
            <a:r>
              <a:rPr lang="zh-CN" altLang="en-US" sz="2400" dirty="0"/>
              <a:t>中，凡是带符号数都以补码的形式存储，所以 </a:t>
            </a:r>
            <a:endParaRPr lang="en-US" altLang="zh-CN" sz="2400" dirty="0" smtClean="0"/>
          </a:p>
          <a:p>
            <a:pPr algn="l">
              <a:lnSpc>
                <a:spcPct val="150000"/>
              </a:lnSpc>
            </a:pPr>
            <a:r>
              <a:rPr lang="zh-CN" altLang="en-US" sz="2400" dirty="0" smtClean="0"/>
              <a:t>             实际上就是</a:t>
            </a:r>
            <a:r>
              <a:rPr lang="en-US" altLang="zh-CN" sz="2400" kern="1000" dirty="0">
                <a:latin typeface="Times New Roman"/>
                <a:ea typeface="宋体"/>
              </a:rPr>
              <a:t>( </a:t>
            </a:r>
            <a:r>
              <a:rPr lang="en-US" altLang="zh-CN" sz="2400" kern="1000" dirty="0" smtClean="0">
                <a:latin typeface="Times New Roman"/>
                <a:ea typeface="宋体"/>
              </a:rPr>
              <a:t>- </a:t>
            </a:r>
            <a:r>
              <a:rPr lang="en-US" altLang="zh-CN" sz="2400" i="1" kern="1000" dirty="0" smtClean="0">
                <a:latin typeface="Times New Roman"/>
                <a:ea typeface="宋体"/>
              </a:rPr>
              <a:t>B</a:t>
            </a:r>
            <a:r>
              <a:rPr lang="en-US" altLang="zh-CN" sz="2400" kern="1000" dirty="0">
                <a:latin typeface="Times New Roman"/>
                <a:ea typeface="宋体"/>
              </a:rPr>
              <a:t>)</a:t>
            </a:r>
            <a:r>
              <a:rPr lang="zh-CN" altLang="zh-CN" sz="2400" kern="1000" baseline="-25000" dirty="0">
                <a:latin typeface="Times New Roman"/>
                <a:ea typeface="宋体"/>
                <a:cs typeface="Times New Roman"/>
              </a:rPr>
              <a:t>补</a:t>
            </a:r>
            <a:r>
              <a:rPr lang="zh-CN" altLang="en-US" sz="2400" dirty="0" smtClean="0"/>
              <a:t>，故：</a:t>
            </a:r>
            <a:endParaRPr lang="zh-CN" altLang="en-US" sz="2400" dirty="0"/>
          </a:p>
        </p:txBody>
      </p:sp>
      <p:pic>
        <p:nvPicPr>
          <p:cNvPr id="271383" name="Picture 2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8271" y="4846202"/>
            <a:ext cx="14680301" cy="522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1384" name="Picture 2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19676" y="5242271"/>
            <a:ext cx="12047189" cy="967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3822959"/>
      </p:ext>
    </p:extLst>
  </p:cSld>
  <p:clrMapOvr>
    <a:masterClrMapping/>
  </p:clrMapOvr>
  <p:transition>
    <p:random/>
    <p:sndAc>
      <p:stSnd>
        <p:snd r:embed="rId2" name="camera.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40</a:t>
            </a:fld>
            <a:endParaRPr lang="en-US" altLang="zh-CN" dirty="0"/>
          </a:p>
        </p:txBody>
      </p:sp>
      <p:sp>
        <p:nvSpPr>
          <p:cNvPr id="4" name="矩形 3"/>
          <p:cNvSpPr/>
          <p:nvPr/>
        </p:nvSpPr>
        <p:spPr>
          <a:xfrm>
            <a:off x="0" y="474345"/>
            <a:ext cx="9182100" cy="3970318"/>
          </a:xfrm>
          <a:prstGeom prst="rect">
            <a:avLst/>
          </a:prstGeom>
        </p:spPr>
        <p:txBody>
          <a:bodyPr wrap="square">
            <a:spAutoFit/>
          </a:bodyPr>
          <a:lstStyle/>
          <a:p>
            <a:pPr algn="l">
              <a:lnSpc>
                <a:spcPct val="150000"/>
              </a:lnSpc>
            </a:pPr>
            <a:r>
              <a:rPr lang="zh-CN" altLang="en-US" sz="2400" dirty="0" smtClean="0"/>
              <a:t>        </a:t>
            </a:r>
            <a:r>
              <a:rPr lang="zh-CN" altLang="en-US" sz="2400" b="1" dirty="0">
                <a:solidFill>
                  <a:srgbClr val="0000FF"/>
                </a:solidFill>
                <a:latin typeface="+mj-ea"/>
                <a:ea typeface="+mj-ea"/>
              </a:rPr>
              <a:t>② 算术逻辑单元</a:t>
            </a:r>
          </a:p>
          <a:p>
            <a:pPr algn="l">
              <a:lnSpc>
                <a:spcPct val="150000"/>
              </a:lnSpc>
            </a:pPr>
            <a:r>
              <a:rPr lang="zh-CN" altLang="en-US" sz="2400" dirty="0" smtClean="0"/>
              <a:t>        顾名思义</a:t>
            </a:r>
            <a:r>
              <a:rPr lang="zh-CN" altLang="en-US" sz="2400" dirty="0"/>
              <a:t>，这个部件既能进行二进制数的四则运算，也能进行布尔代数的逻辑运算。</a:t>
            </a:r>
          </a:p>
          <a:p>
            <a:pPr algn="l">
              <a:lnSpc>
                <a:spcPct val="150000"/>
              </a:lnSpc>
            </a:pPr>
            <a:r>
              <a:rPr lang="zh-CN" altLang="en-US" sz="2400" dirty="0" smtClean="0"/>
              <a:t>        上面</a:t>
            </a:r>
            <a:r>
              <a:rPr lang="zh-CN" altLang="en-US" sz="2400" dirty="0"/>
              <a:t>介绍的二进制补码加法器</a:t>
            </a:r>
            <a:r>
              <a:rPr lang="en-US" altLang="zh-CN" sz="2400" dirty="0"/>
              <a:t>/</a:t>
            </a:r>
            <a:r>
              <a:rPr lang="zh-CN" altLang="en-US" sz="2400" dirty="0"/>
              <a:t>减法器就是最简单的算术部件。通过编制相应的程序，乘法和除法运算也可以利用这个部件来实现。</a:t>
            </a:r>
          </a:p>
          <a:p>
            <a:pPr algn="l">
              <a:lnSpc>
                <a:spcPct val="150000"/>
              </a:lnSpc>
            </a:pPr>
            <a:r>
              <a:rPr lang="zh-CN" altLang="en-US" sz="2400" dirty="0" smtClean="0"/>
              <a:t>        如果</a:t>
            </a:r>
            <a:r>
              <a:rPr lang="zh-CN" altLang="en-US" sz="2400" dirty="0"/>
              <a:t>在这个基础上，再增加一些门电路，就可以进行逻辑运算了，由此就构成了一个简单的算术逻辑单元</a:t>
            </a:r>
            <a:r>
              <a:rPr lang="zh-CN" altLang="en-US" sz="2400" dirty="0" smtClean="0"/>
              <a:t>。</a:t>
            </a:r>
          </a:p>
        </p:txBody>
      </p:sp>
    </p:spTree>
    <p:extLst>
      <p:ext uri="{BB962C8B-B14F-4D97-AF65-F5344CB8AC3E}">
        <p14:creationId xmlns:p14="http://schemas.microsoft.com/office/powerpoint/2010/main" val="1505384741"/>
      </p:ext>
    </p:extLst>
  </p:cSld>
  <p:clrMapOvr>
    <a:masterClrMapping/>
  </p:clrMapOvr>
  <p:transition>
    <p:random/>
    <p:sndAc>
      <p:stSnd>
        <p:snd r:embed="rId2" name="camera.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41</a:t>
            </a:fld>
            <a:endParaRPr lang="en-US" altLang="zh-CN" dirty="0"/>
          </a:p>
        </p:txBody>
      </p:sp>
      <p:sp>
        <p:nvSpPr>
          <p:cNvPr id="4" name="矩形 3"/>
          <p:cNvSpPr/>
          <p:nvPr/>
        </p:nvSpPr>
        <p:spPr>
          <a:xfrm>
            <a:off x="0" y="823248"/>
            <a:ext cx="9144000" cy="2862322"/>
          </a:xfrm>
          <a:prstGeom prst="rect">
            <a:avLst/>
          </a:prstGeom>
        </p:spPr>
        <p:txBody>
          <a:bodyPr wrap="square">
            <a:spAutoFit/>
          </a:bodyPr>
          <a:lstStyle/>
          <a:p>
            <a:pPr lvl="0" algn="l">
              <a:lnSpc>
                <a:spcPct val="150000"/>
              </a:lnSpc>
            </a:pPr>
            <a:r>
              <a:rPr lang="zh-CN" altLang="en-US" sz="2400" dirty="0" smtClean="0">
                <a:solidFill>
                  <a:srgbClr val="000000"/>
                </a:solidFill>
              </a:rPr>
              <a:t>        为了</a:t>
            </a:r>
            <a:r>
              <a:rPr lang="zh-CN" altLang="en-US" sz="2400" dirty="0">
                <a:solidFill>
                  <a:srgbClr val="000000"/>
                </a:solidFill>
              </a:rPr>
              <a:t>便于从原理上理解算术逻辑单元的结构和工作原理，上面分析和介绍的只是最简单的算术逻辑单元。当前流行的计算机其算术逻辑单元比这要复杂得多，定点乘、除法乃至于浮点运算，甚至更复杂的如快速傅里叶变换这样的运算都可以</a:t>
            </a:r>
            <a:r>
              <a:rPr lang="zh-CN" altLang="en-US" sz="2400" b="1" dirty="0">
                <a:solidFill>
                  <a:srgbClr val="CC3300"/>
                </a:solidFill>
              </a:rPr>
              <a:t>通过硬件来实现</a:t>
            </a:r>
            <a:r>
              <a:rPr lang="zh-CN" altLang="en-US" sz="2400" dirty="0">
                <a:solidFill>
                  <a:srgbClr val="000000"/>
                </a:solidFill>
              </a:rPr>
              <a:t>，但是基本工作原理还是发端于此</a:t>
            </a:r>
            <a:r>
              <a:rPr lang="zh-CN" altLang="en-US" sz="2400" dirty="0" smtClean="0">
                <a:solidFill>
                  <a:srgbClr val="000000"/>
                </a:solidFill>
              </a:rPr>
              <a:t>。</a:t>
            </a:r>
            <a:endParaRPr lang="zh-CN" altLang="en-US" sz="2400" dirty="0">
              <a:solidFill>
                <a:srgbClr val="000000"/>
              </a:solidFill>
            </a:endParaRPr>
          </a:p>
        </p:txBody>
      </p:sp>
    </p:spTree>
    <p:extLst>
      <p:ext uri="{BB962C8B-B14F-4D97-AF65-F5344CB8AC3E}">
        <p14:creationId xmlns:p14="http://schemas.microsoft.com/office/powerpoint/2010/main" val="2981406558"/>
      </p:ext>
    </p:extLst>
  </p:cSld>
  <p:clrMapOvr>
    <a:masterClrMapping/>
  </p:clrMapOvr>
  <p:transition>
    <p:random/>
    <p:sndAc>
      <p:stSnd>
        <p:snd r:embed="rId2" name="camera.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42</a:t>
            </a:fld>
            <a:endParaRPr lang="en-US" altLang="zh-CN" dirty="0"/>
          </a:p>
        </p:txBody>
      </p:sp>
      <p:sp>
        <p:nvSpPr>
          <p:cNvPr id="4" name="矩形 3"/>
          <p:cNvSpPr/>
          <p:nvPr/>
        </p:nvSpPr>
        <p:spPr>
          <a:xfrm>
            <a:off x="0" y="586244"/>
            <a:ext cx="9144000" cy="3970318"/>
          </a:xfrm>
          <a:prstGeom prst="rect">
            <a:avLst/>
          </a:prstGeom>
        </p:spPr>
        <p:txBody>
          <a:bodyPr wrap="square">
            <a:spAutoFit/>
          </a:bodyPr>
          <a:lstStyle/>
          <a:p>
            <a:pPr algn="l">
              <a:lnSpc>
                <a:spcPct val="150000"/>
              </a:lnSpc>
            </a:pPr>
            <a:r>
              <a:rPr lang="zh-CN" altLang="en-US" sz="2400" dirty="0" smtClean="0"/>
              <a:t>        </a:t>
            </a:r>
            <a:r>
              <a:rPr lang="zh-CN" altLang="en-US" sz="2400" b="1" dirty="0">
                <a:solidFill>
                  <a:srgbClr val="0000FF"/>
                </a:solidFill>
                <a:latin typeface="+mj-ea"/>
                <a:ea typeface="+mj-ea"/>
              </a:rPr>
              <a:t>（</a:t>
            </a:r>
            <a:r>
              <a:rPr lang="en-US" altLang="zh-CN" sz="2400" b="1" dirty="0">
                <a:solidFill>
                  <a:srgbClr val="0000FF"/>
                </a:solidFill>
                <a:latin typeface="+mj-ea"/>
                <a:ea typeface="+mj-ea"/>
              </a:rPr>
              <a:t>2</a:t>
            </a:r>
            <a:r>
              <a:rPr lang="zh-CN" altLang="en-US" sz="2400" b="1" dirty="0">
                <a:solidFill>
                  <a:srgbClr val="0000FF"/>
                </a:solidFill>
                <a:latin typeface="+mj-ea"/>
                <a:ea typeface="+mj-ea"/>
              </a:rPr>
              <a:t>）累加器（</a:t>
            </a:r>
            <a:r>
              <a:rPr lang="en-US" altLang="zh-CN" sz="2400" b="1" dirty="0">
                <a:solidFill>
                  <a:srgbClr val="0000FF"/>
                </a:solidFill>
                <a:latin typeface="+mj-ea"/>
                <a:ea typeface="+mj-ea"/>
              </a:rPr>
              <a:t>accumulator</a:t>
            </a:r>
            <a:r>
              <a:rPr lang="zh-CN" altLang="en-US" sz="2400" b="1" dirty="0">
                <a:solidFill>
                  <a:srgbClr val="0000FF"/>
                </a:solidFill>
                <a:latin typeface="+mj-ea"/>
                <a:ea typeface="+mj-ea"/>
              </a:rPr>
              <a:t>）</a:t>
            </a:r>
          </a:p>
          <a:p>
            <a:pPr algn="l">
              <a:lnSpc>
                <a:spcPct val="150000"/>
              </a:lnSpc>
            </a:pPr>
            <a:r>
              <a:rPr lang="zh-CN" altLang="en-US" sz="2400" dirty="0" smtClean="0"/>
              <a:t>        累加器</a:t>
            </a:r>
            <a:r>
              <a:rPr lang="zh-CN" altLang="en-US" sz="2400" dirty="0"/>
              <a:t>是一个由多个触发器组成的多位寄存器，它</a:t>
            </a:r>
            <a:r>
              <a:rPr lang="zh-CN" altLang="en-US" sz="2400" dirty="0">
                <a:solidFill>
                  <a:srgbClr val="CC3300"/>
                </a:solidFill>
              </a:rPr>
              <a:t>并不进行加法运算</a:t>
            </a:r>
            <a:r>
              <a:rPr lang="zh-CN" altLang="en-US" sz="2400" dirty="0"/>
              <a:t>，而是作为</a:t>
            </a:r>
            <a:r>
              <a:rPr lang="en-US" altLang="zh-CN" sz="2400" dirty="0"/>
              <a:t>ALU</a:t>
            </a:r>
            <a:r>
              <a:rPr lang="zh-CN" altLang="en-US" sz="2400" dirty="0"/>
              <a:t>运算过程的代数和的临时存储处。这种特殊的寄存器在微型计算机的数据处理中担负着重要的任务。</a:t>
            </a:r>
          </a:p>
          <a:p>
            <a:pPr algn="l">
              <a:lnSpc>
                <a:spcPct val="150000"/>
              </a:lnSpc>
            </a:pPr>
            <a:r>
              <a:rPr lang="zh-CN" altLang="en-US" sz="2400" dirty="0" smtClean="0"/>
              <a:t>        累加器</a:t>
            </a:r>
            <a:r>
              <a:rPr lang="zh-CN" altLang="en-US" sz="2400" dirty="0"/>
              <a:t>除了能装入及输出数据外，还能使存储其中的数据左移或右移，所以它</a:t>
            </a:r>
            <a:r>
              <a:rPr lang="zh-CN" altLang="en-US" sz="2400" b="1" dirty="0">
                <a:solidFill>
                  <a:srgbClr val="CC3300"/>
                </a:solidFill>
              </a:rPr>
              <a:t>又是一种移位寄存器</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endParaRPr lang="zh-CN" altLang="en-US" sz="2400" dirty="0"/>
          </a:p>
        </p:txBody>
      </p:sp>
    </p:spTree>
    <p:extLst>
      <p:ext uri="{BB962C8B-B14F-4D97-AF65-F5344CB8AC3E}">
        <p14:creationId xmlns:p14="http://schemas.microsoft.com/office/powerpoint/2010/main" val="3160321477"/>
      </p:ext>
    </p:extLst>
  </p:cSld>
  <p:clrMapOvr>
    <a:masterClrMapping/>
  </p:clrMapOvr>
  <p:transition>
    <p:random/>
    <p:sndAc>
      <p:stSnd>
        <p:snd r:embed="rId2" name="camera.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43</a:t>
            </a:fld>
            <a:endParaRPr lang="en-US" altLang="zh-CN" dirty="0"/>
          </a:p>
        </p:txBody>
      </p:sp>
      <p:sp>
        <p:nvSpPr>
          <p:cNvPr id="4" name="矩形 3"/>
          <p:cNvSpPr/>
          <p:nvPr/>
        </p:nvSpPr>
        <p:spPr>
          <a:xfrm>
            <a:off x="38100" y="785148"/>
            <a:ext cx="9144000" cy="4524315"/>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zh-CN" altLang="en-US" sz="2400" b="1" dirty="0">
                <a:solidFill>
                  <a:srgbClr val="0000FF"/>
                </a:solidFill>
                <a:latin typeface="+mj-ea"/>
                <a:ea typeface="+mj-ea"/>
              </a:rPr>
              <a:t>（</a:t>
            </a:r>
            <a:r>
              <a:rPr lang="en-US" altLang="zh-CN" sz="2400" b="1" dirty="0">
                <a:solidFill>
                  <a:srgbClr val="0000FF"/>
                </a:solidFill>
                <a:latin typeface="+mj-ea"/>
                <a:ea typeface="+mj-ea"/>
              </a:rPr>
              <a:t>3</a:t>
            </a:r>
            <a:r>
              <a:rPr lang="zh-CN" altLang="en-US" sz="2400" b="1" dirty="0">
                <a:solidFill>
                  <a:srgbClr val="0000FF"/>
                </a:solidFill>
                <a:latin typeface="+mj-ea"/>
                <a:ea typeface="+mj-ea"/>
              </a:rPr>
              <a:t>）其他寄存器</a:t>
            </a:r>
          </a:p>
          <a:p>
            <a:pPr lvl="0" algn="l">
              <a:lnSpc>
                <a:spcPct val="150000"/>
              </a:lnSpc>
            </a:pPr>
            <a:r>
              <a:rPr lang="zh-CN" altLang="en-US" sz="2400" dirty="0">
                <a:solidFill>
                  <a:srgbClr val="000000"/>
                </a:solidFill>
              </a:rPr>
              <a:t>        </a:t>
            </a:r>
            <a:r>
              <a:rPr lang="zh-CN" altLang="en-US" sz="2400" b="1" dirty="0">
                <a:solidFill>
                  <a:srgbClr val="0000FF"/>
                </a:solidFill>
              </a:rPr>
              <a:t>暂存寄存器</a:t>
            </a:r>
            <a:r>
              <a:rPr lang="en-US" altLang="zh-CN" sz="2400" b="1" dirty="0">
                <a:solidFill>
                  <a:srgbClr val="0000FF"/>
                </a:solidFill>
              </a:rPr>
              <a:t>TMP</a:t>
            </a:r>
            <a:r>
              <a:rPr lang="zh-CN" altLang="en-US" sz="2400" dirty="0">
                <a:solidFill>
                  <a:srgbClr val="000000"/>
                </a:solidFill>
              </a:rPr>
              <a:t>用来暂存将要送到</a:t>
            </a:r>
            <a:r>
              <a:rPr lang="en-US" altLang="zh-CN" sz="2400" dirty="0">
                <a:solidFill>
                  <a:srgbClr val="000000"/>
                </a:solidFill>
              </a:rPr>
              <a:t>ALU</a:t>
            </a:r>
            <a:r>
              <a:rPr lang="zh-CN" altLang="en-US" sz="2400" dirty="0">
                <a:solidFill>
                  <a:srgbClr val="000000"/>
                </a:solidFill>
              </a:rPr>
              <a:t>中的数</a:t>
            </a:r>
            <a:r>
              <a:rPr lang="zh-CN" altLang="en-US" sz="2400" dirty="0" smtClean="0">
                <a:solidFill>
                  <a:srgbClr val="000000"/>
                </a:solidFill>
              </a:rPr>
              <a:t>。</a:t>
            </a:r>
            <a:endParaRPr lang="en-US" altLang="zh-CN" sz="2400" dirty="0" smtClean="0">
              <a:solidFill>
                <a:srgbClr val="000000"/>
              </a:solidFill>
            </a:endParaRPr>
          </a:p>
          <a:p>
            <a:pPr lvl="0" algn="l">
              <a:lnSpc>
                <a:spcPct val="150000"/>
              </a:lnSpc>
            </a:pPr>
            <a:r>
              <a:rPr lang="en-US" altLang="zh-CN" sz="2400" dirty="0">
                <a:solidFill>
                  <a:srgbClr val="000000"/>
                </a:solidFill>
              </a:rPr>
              <a:t> </a:t>
            </a:r>
            <a:r>
              <a:rPr lang="en-US" altLang="zh-CN" sz="2400" dirty="0" smtClean="0">
                <a:solidFill>
                  <a:srgbClr val="000000"/>
                </a:solidFill>
              </a:rPr>
              <a:t>       </a:t>
            </a:r>
            <a:r>
              <a:rPr lang="zh-CN" altLang="en-US" sz="2400" b="1" dirty="0" smtClean="0">
                <a:solidFill>
                  <a:srgbClr val="0000FF"/>
                </a:solidFill>
              </a:rPr>
              <a:t>寄存器</a:t>
            </a:r>
            <a:r>
              <a:rPr lang="zh-CN" altLang="en-US" sz="2400" b="1" dirty="0">
                <a:solidFill>
                  <a:srgbClr val="0000FF"/>
                </a:solidFill>
              </a:rPr>
              <a:t>阵列</a:t>
            </a:r>
            <a:r>
              <a:rPr lang="zh-CN" altLang="en-US" sz="2400" dirty="0">
                <a:solidFill>
                  <a:srgbClr val="000000"/>
                </a:solidFill>
              </a:rPr>
              <a:t>包含多个工作寄存器，用于存放操作数或运算的中间结果。</a:t>
            </a:r>
          </a:p>
          <a:p>
            <a:pPr lvl="0" algn="l">
              <a:lnSpc>
                <a:spcPct val="150000"/>
              </a:lnSpc>
            </a:pPr>
            <a:r>
              <a:rPr lang="zh-CN" altLang="en-US" sz="2400" dirty="0" smtClean="0">
                <a:solidFill>
                  <a:srgbClr val="000000"/>
                </a:solidFill>
              </a:rPr>
              <a:t>        </a:t>
            </a:r>
            <a:r>
              <a:rPr lang="zh-CN" altLang="en-US" sz="2400" b="1" dirty="0" smtClean="0">
                <a:solidFill>
                  <a:srgbClr val="0000FF"/>
                </a:solidFill>
              </a:rPr>
              <a:t>程序状态字</a:t>
            </a:r>
            <a:r>
              <a:rPr lang="zh-CN" altLang="en-US" sz="2400" b="1" dirty="0">
                <a:solidFill>
                  <a:srgbClr val="0000FF"/>
                </a:solidFill>
              </a:rPr>
              <a:t>寄存器</a:t>
            </a:r>
            <a:r>
              <a:rPr lang="en-US" altLang="zh-CN" sz="2400" b="1" dirty="0">
                <a:solidFill>
                  <a:srgbClr val="0000FF"/>
                </a:solidFill>
              </a:rPr>
              <a:t>PSW</a:t>
            </a:r>
            <a:r>
              <a:rPr lang="zh-CN" altLang="en-US" sz="2400" dirty="0">
                <a:solidFill>
                  <a:srgbClr val="000000"/>
                </a:solidFill>
              </a:rPr>
              <a:t>（</a:t>
            </a:r>
            <a:r>
              <a:rPr lang="en-US" altLang="zh-CN" sz="2400" dirty="0">
                <a:solidFill>
                  <a:srgbClr val="000000"/>
                </a:solidFill>
              </a:rPr>
              <a:t>Program Status Word</a:t>
            </a:r>
            <a:r>
              <a:rPr lang="zh-CN" altLang="en-US" sz="2400" dirty="0">
                <a:solidFill>
                  <a:srgbClr val="000000"/>
                </a:solidFill>
              </a:rPr>
              <a:t>）也称为标志寄存器，用来记录程序运行过程中形成的状态。例如，累加器</a:t>
            </a:r>
            <a:r>
              <a:rPr lang="en-US" altLang="zh-CN" sz="2400" dirty="0">
                <a:solidFill>
                  <a:srgbClr val="000000"/>
                </a:solidFill>
              </a:rPr>
              <a:t>A</a:t>
            </a:r>
            <a:r>
              <a:rPr lang="zh-CN" altLang="en-US" sz="2400" dirty="0">
                <a:solidFill>
                  <a:srgbClr val="000000"/>
                </a:solidFill>
              </a:rPr>
              <a:t>中的运算结果是否为零、最高位是否有进位或借位、低四位向高四位是否有进位或借位等，都可以记录到</a:t>
            </a:r>
            <a:r>
              <a:rPr lang="en-US" altLang="zh-CN" sz="2400" dirty="0">
                <a:solidFill>
                  <a:srgbClr val="000000"/>
                </a:solidFill>
              </a:rPr>
              <a:t>PSW</a:t>
            </a:r>
            <a:r>
              <a:rPr lang="zh-CN" altLang="en-US" sz="2400" dirty="0">
                <a:solidFill>
                  <a:srgbClr val="000000"/>
                </a:solidFill>
              </a:rPr>
              <a:t>中去。</a:t>
            </a:r>
          </a:p>
        </p:txBody>
      </p:sp>
    </p:spTree>
    <p:extLst>
      <p:ext uri="{BB962C8B-B14F-4D97-AF65-F5344CB8AC3E}">
        <p14:creationId xmlns:p14="http://schemas.microsoft.com/office/powerpoint/2010/main" val="1052467753"/>
      </p:ext>
    </p:extLst>
  </p:cSld>
  <p:clrMapOvr>
    <a:masterClrMapping/>
  </p:clrMapOvr>
  <p:transition>
    <p:random/>
    <p:sndAc>
      <p:stSnd>
        <p:snd r:embed="rId2" name="camera.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44</a:t>
            </a:fld>
            <a:endParaRPr lang="en-US" altLang="zh-CN" dirty="0"/>
          </a:p>
        </p:txBody>
      </p:sp>
      <p:sp>
        <p:nvSpPr>
          <p:cNvPr id="4" name="矩形 3"/>
          <p:cNvSpPr/>
          <p:nvPr/>
        </p:nvSpPr>
        <p:spPr>
          <a:xfrm>
            <a:off x="0" y="635338"/>
            <a:ext cx="9144000" cy="3416320"/>
          </a:xfrm>
          <a:prstGeom prst="rect">
            <a:avLst/>
          </a:prstGeom>
        </p:spPr>
        <p:txBody>
          <a:bodyPr wrap="square">
            <a:spAutoFit/>
          </a:bodyPr>
          <a:lstStyle/>
          <a:p>
            <a:pPr algn="l">
              <a:lnSpc>
                <a:spcPct val="150000"/>
              </a:lnSpc>
            </a:pPr>
            <a:r>
              <a:rPr lang="en-US" altLang="zh-CN" sz="2400" b="1" dirty="0">
                <a:solidFill>
                  <a:srgbClr val="0000FF"/>
                </a:solidFill>
                <a:latin typeface="+mj-ea"/>
                <a:ea typeface="+mj-ea"/>
              </a:rPr>
              <a:t>     </a:t>
            </a:r>
            <a:r>
              <a:rPr lang="en-US" altLang="zh-CN" sz="2400" b="1" dirty="0" smtClean="0">
                <a:solidFill>
                  <a:srgbClr val="0000FF"/>
                </a:solidFill>
                <a:latin typeface="+mj-ea"/>
                <a:ea typeface="+mj-ea"/>
              </a:rPr>
              <a:t>2</a:t>
            </a:r>
            <a:r>
              <a:rPr lang="zh-CN" altLang="en-US" sz="2400" b="1" dirty="0">
                <a:solidFill>
                  <a:srgbClr val="0000FF"/>
                </a:solidFill>
                <a:latin typeface="+mj-ea"/>
                <a:ea typeface="+mj-ea"/>
              </a:rPr>
              <a:t>．控制器</a:t>
            </a:r>
          </a:p>
          <a:p>
            <a:pPr algn="l">
              <a:lnSpc>
                <a:spcPct val="150000"/>
              </a:lnSpc>
            </a:pPr>
            <a:r>
              <a:rPr lang="zh-CN" altLang="en-US" sz="2400" dirty="0" smtClean="0"/>
              <a:t>        计算机</a:t>
            </a:r>
            <a:r>
              <a:rPr lang="zh-CN" altLang="en-US" sz="2400" dirty="0"/>
              <a:t>是根据事先存储的程序对全机实行控制的，而程序是指能实现某一功能的指令序列</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solidFill>
                  <a:srgbClr val="0000FF"/>
                </a:solidFill>
              </a:rPr>
              <a:t>控制器</a:t>
            </a:r>
            <a:r>
              <a:rPr lang="zh-CN" altLang="en-US" sz="2400" dirty="0"/>
              <a:t>就是根据指令来对各种逻辑电路</a:t>
            </a:r>
            <a:r>
              <a:rPr lang="zh-CN" altLang="en-US" sz="2400" b="1" dirty="0">
                <a:solidFill>
                  <a:srgbClr val="0000FF"/>
                </a:solidFill>
              </a:rPr>
              <a:t>发布命令的机构</a:t>
            </a:r>
            <a:r>
              <a:rPr lang="zh-CN" altLang="en-US" sz="2400" dirty="0"/>
              <a:t>，它是计算机的指挥中心</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endParaRPr lang="zh-CN" altLang="en-US" sz="2400" dirty="0"/>
          </a:p>
        </p:txBody>
      </p:sp>
      <p:sp>
        <p:nvSpPr>
          <p:cNvPr id="5" name="矩形 4"/>
          <p:cNvSpPr/>
          <p:nvPr/>
        </p:nvSpPr>
        <p:spPr>
          <a:xfrm>
            <a:off x="0" y="3416095"/>
            <a:ext cx="9144000" cy="1200329"/>
          </a:xfrm>
          <a:prstGeom prst="rect">
            <a:avLst/>
          </a:prstGeom>
        </p:spPr>
        <p:txBody>
          <a:bodyPr wrap="square">
            <a:spAutoFit/>
          </a:bodyPr>
          <a:lstStyle/>
          <a:p>
            <a:pPr lvl="0" algn="l">
              <a:lnSpc>
                <a:spcPct val="150000"/>
              </a:lnSpc>
            </a:pPr>
            <a:r>
              <a:rPr lang="zh-CN" altLang="en-US" sz="2400" dirty="0" smtClean="0">
                <a:solidFill>
                  <a:srgbClr val="000000"/>
                </a:solidFill>
              </a:rPr>
              <a:t>        控制器</a:t>
            </a:r>
            <a:r>
              <a:rPr lang="zh-CN" altLang="en-US" sz="2400" dirty="0">
                <a:solidFill>
                  <a:srgbClr val="000000"/>
                </a:solidFill>
              </a:rPr>
              <a:t>主要由</a:t>
            </a:r>
            <a:r>
              <a:rPr lang="zh-CN" altLang="en-US" sz="2400" b="1" dirty="0">
                <a:solidFill>
                  <a:srgbClr val="0000FF"/>
                </a:solidFill>
              </a:rPr>
              <a:t>指令部件</a:t>
            </a:r>
            <a:r>
              <a:rPr lang="zh-CN" altLang="en-US" sz="2400" dirty="0">
                <a:solidFill>
                  <a:srgbClr val="000000"/>
                </a:solidFill>
              </a:rPr>
              <a:t>、</a:t>
            </a:r>
            <a:r>
              <a:rPr lang="zh-CN" altLang="en-US" sz="2400" b="1" dirty="0">
                <a:solidFill>
                  <a:srgbClr val="0000FF"/>
                </a:solidFill>
              </a:rPr>
              <a:t>时序部件</a:t>
            </a:r>
            <a:r>
              <a:rPr lang="zh-CN" altLang="en-US" sz="2400" dirty="0">
                <a:solidFill>
                  <a:srgbClr val="000000"/>
                </a:solidFill>
              </a:rPr>
              <a:t>、</a:t>
            </a:r>
            <a:r>
              <a:rPr lang="zh-CN" altLang="en-US" sz="2400" b="1" dirty="0">
                <a:solidFill>
                  <a:srgbClr val="0000FF"/>
                </a:solidFill>
              </a:rPr>
              <a:t>控制矩阵</a:t>
            </a:r>
            <a:r>
              <a:rPr lang="zh-CN" altLang="en-US" sz="2400" dirty="0">
                <a:solidFill>
                  <a:srgbClr val="000000"/>
                </a:solidFill>
              </a:rPr>
              <a:t>和其他辅助电路组成。</a:t>
            </a:r>
          </a:p>
        </p:txBody>
      </p:sp>
    </p:spTree>
    <p:extLst>
      <p:ext uri="{BB962C8B-B14F-4D97-AF65-F5344CB8AC3E}">
        <p14:creationId xmlns:p14="http://schemas.microsoft.com/office/powerpoint/2010/main" val="3036552124"/>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45</a:t>
            </a:fld>
            <a:endParaRPr lang="en-US" altLang="zh-CN" dirty="0"/>
          </a:p>
        </p:txBody>
      </p:sp>
      <p:sp>
        <p:nvSpPr>
          <p:cNvPr id="4" name="矩形 3"/>
          <p:cNvSpPr/>
          <p:nvPr/>
        </p:nvSpPr>
        <p:spPr>
          <a:xfrm>
            <a:off x="-96253" y="1081953"/>
            <a:ext cx="9144000" cy="2862322"/>
          </a:xfrm>
          <a:prstGeom prst="rect">
            <a:avLst/>
          </a:prstGeom>
        </p:spPr>
        <p:txBody>
          <a:bodyPr wrap="square">
            <a:spAutoFit/>
          </a:bodyPr>
          <a:lstStyle/>
          <a:p>
            <a:pPr algn="l">
              <a:lnSpc>
                <a:spcPct val="150000"/>
              </a:lnSpc>
            </a:pPr>
            <a:r>
              <a:rPr lang="zh-CN" altLang="en-US" sz="2400" dirty="0" smtClean="0"/>
              <a:t>        </a:t>
            </a:r>
            <a:r>
              <a:rPr lang="zh-CN" altLang="en-US" sz="2400" dirty="0" smtClean="0">
                <a:solidFill>
                  <a:srgbClr val="0000FF"/>
                </a:solidFill>
              </a:rPr>
              <a:t>指令</a:t>
            </a:r>
            <a:r>
              <a:rPr lang="zh-CN" altLang="en-US" sz="2400" dirty="0">
                <a:solidFill>
                  <a:srgbClr val="0000FF"/>
                </a:solidFill>
              </a:rPr>
              <a:t>部件</a:t>
            </a:r>
            <a:r>
              <a:rPr lang="zh-CN" altLang="en-US" sz="2400" dirty="0"/>
              <a:t>是一种能对指令进行分析、处理和产生相应控制信号的逻辑部件，也是控制器的核心</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通常</a:t>
            </a:r>
            <a:r>
              <a:rPr lang="zh-CN" altLang="en-US" sz="2400" dirty="0"/>
              <a:t>，</a:t>
            </a:r>
            <a:r>
              <a:rPr lang="zh-CN" altLang="en-US" sz="2400" b="1" dirty="0">
                <a:solidFill>
                  <a:srgbClr val="0000FF"/>
                </a:solidFill>
              </a:rPr>
              <a:t>指令部件</a:t>
            </a:r>
            <a:r>
              <a:rPr lang="zh-CN" altLang="en-US" sz="2400" dirty="0"/>
              <a:t>由</a:t>
            </a:r>
            <a:r>
              <a:rPr lang="zh-CN" altLang="en-US" sz="2400" dirty="0">
                <a:solidFill>
                  <a:srgbClr val="0000FF"/>
                </a:solidFill>
              </a:rPr>
              <a:t>程序计数器</a:t>
            </a:r>
            <a:r>
              <a:rPr lang="zh-CN" altLang="en-US" sz="2400" dirty="0"/>
              <a:t>（</a:t>
            </a:r>
            <a:r>
              <a:rPr lang="en-US" altLang="zh-CN" sz="2400" dirty="0"/>
              <a:t>Program Counter</a:t>
            </a:r>
            <a:r>
              <a:rPr lang="zh-CN" altLang="en-US" sz="2400" dirty="0"/>
              <a:t>，</a:t>
            </a:r>
            <a:r>
              <a:rPr lang="en-US" altLang="zh-CN" sz="2400" dirty="0"/>
              <a:t>PC</a:t>
            </a:r>
            <a:r>
              <a:rPr lang="zh-CN" altLang="en-US" sz="2400" dirty="0"/>
              <a:t>）、</a:t>
            </a:r>
            <a:r>
              <a:rPr lang="zh-CN" altLang="en-US" sz="2400" b="1" dirty="0">
                <a:solidFill>
                  <a:srgbClr val="0000FF"/>
                </a:solidFill>
              </a:rPr>
              <a:t>指令寄存器</a:t>
            </a:r>
            <a:r>
              <a:rPr lang="zh-CN" altLang="en-US" sz="2400" dirty="0"/>
              <a:t>（</a:t>
            </a:r>
            <a:r>
              <a:rPr lang="en-US" altLang="zh-CN" sz="2400" dirty="0"/>
              <a:t>Instruction Register</a:t>
            </a:r>
            <a:r>
              <a:rPr lang="zh-CN" altLang="en-US" sz="2400" dirty="0"/>
              <a:t>，</a:t>
            </a:r>
            <a:r>
              <a:rPr lang="en-US" altLang="zh-CN" sz="2400" dirty="0"/>
              <a:t>IR</a:t>
            </a:r>
            <a:r>
              <a:rPr lang="zh-CN" altLang="en-US" sz="2400" dirty="0"/>
              <a:t>）和</a:t>
            </a:r>
            <a:r>
              <a:rPr lang="zh-CN" altLang="en-US" sz="2400" b="1" dirty="0">
                <a:solidFill>
                  <a:srgbClr val="0000FF"/>
                </a:solidFill>
              </a:rPr>
              <a:t>指令译码器</a:t>
            </a:r>
            <a:r>
              <a:rPr lang="zh-CN" altLang="en-US" sz="2400" dirty="0"/>
              <a:t>（</a:t>
            </a:r>
            <a:r>
              <a:rPr lang="en-US" altLang="zh-CN" sz="2400" dirty="0"/>
              <a:t>Instruction Decoder</a:t>
            </a:r>
            <a:r>
              <a:rPr lang="zh-CN" altLang="en-US" sz="2400" dirty="0"/>
              <a:t>，</a:t>
            </a:r>
            <a:r>
              <a:rPr lang="en-US" altLang="zh-CN" sz="2400" dirty="0"/>
              <a:t>ID</a:t>
            </a:r>
            <a:r>
              <a:rPr lang="zh-CN" altLang="en-US" sz="2400" dirty="0"/>
              <a:t>）</a:t>
            </a:r>
            <a:r>
              <a:rPr lang="zh-CN" altLang="en-US" sz="2400" b="1" dirty="0"/>
              <a:t>三部分组成</a:t>
            </a:r>
            <a:r>
              <a:rPr lang="zh-CN" altLang="en-US" sz="2400" dirty="0" smtClean="0"/>
              <a:t>。</a:t>
            </a:r>
            <a:endParaRPr lang="zh-CN" altLang="en-US" sz="2400" dirty="0"/>
          </a:p>
        </p:txBody>
      </p:sp>
      <p:sp>
        <p:nvSpPr>
          <p:cNvPr id="5" name="矩形 4"/>
          <p:cNvSpPr/>
          <p:nvPr/>
        </p:nvSpPr>
        <p:spPr>
          <a:xfrm>
            <a:off x="385683" y="561640"/>
            <a:ext cx="2212465" cy="646331"/>
          </a:xfrm>
          <a:prstGeom prst="rect">
            <a:avLst/>
          </a:prstGeom>
        </p:spPr>
        <p:txBody>
          <a:bodyPr wrap="none">
            <a:spAutoFit/>
          </a:bodyPr>
          <a:lstStyle/>
          <a:p>
            <a:pPr lvl="0" algn="l">
              <a:lnSpc>
                <a:spcPct val="150000"/>
              </a:lnSpc>
            </a:pPr>
            <a:r>
              <a:rPr lang="zh-CN" altLang="en-US" sz="2400" b="1" dirty="0">
                <a:solidFill>
                  <a:srgbClr val="0000FF"/>
                </a:solidFill>
              </a:rPr>
              <a:t>（</a:t>
            </a:r>
            <a:r>
              <a:rPr lang="en-US" altLang="zh-CN" sz="2400" b="1" dirty="0">
                <a:solidFill>
                  <a:srgbClr val="0000FF"/>
                </a:solidFill>
              </a:rPr>
              <a:t>1</a:t>
            </a:r>
            <a:r>
              <a:rPr lang="zh-CN" altLang="en-US" sz="2400" b="1" dirty="0">
                <a:solidFill>
                  <a:srgbClr val="0000FF"/>
                </a:solidFill>
              </a:rPr>
              <a:t>）指令部件</a:t>
            </a:r>
          </a:p>
        </p:txBody>
      </p:sp>
      <p:sp>
        <p:nvSpPr>
          <p:cNvPr id="6" name="矩形 5"/>
          <p:cNvSpPr/>
          <p:nvPr/>
        </p:nvSpPr>
        <p:spPr>
          <a:xfrm>
            <a:off x="0" y="3953952"/>
            <a:ext cx="9144000" cy="2308324"/>
          </a:xfrm>
          <a:prstGeom prst="rect">
            <a:avLst/>
          </a:prstGeom>
        </p:spPr>
        <p:txBody>
          <a:bodyPr wrap="square">
            <a:spAutoFit/>
          </a:bodyPr>
          <a:lstStyle/>
          <a:p>
            <a:pPr lvl="0" algn="l">
              <a:lnSpc>
                <a:spcPct val="150000"/>
              </a:lnSpc>
            </a:pPr>
            <a:r>
              <a:rPr lang="zh-CN" altLang="en-US" sz="2400" dirty="0">
                <a:solidFill>
                  <a:srgbClr val="000000"/>
                </a:solidFill>
              </a:rPr>
              <a:t> </a:t>
            </a:r>
            <a:r>
              <a:rPr lang="zh-CN" altLang="en-US" sz="2400" dirty="0" smtClean="0">
                <a:solidFill>
                  <a:srgbClr val="000000"/>
                </a:solidFill>
              </a:rPr>
              <a:t>      </a:t>
            </a:r>
            <a:r>
              <a:rPr lang="zh-CN" altLang="en-US" sz="2400" b="1" dirty="0" smtClean="0">
                <a:solidFill>
                  <a:srgbClr val="0000FF"/>
                </a:solidFill>
              </a:rPr>
              <a:t>① </a:t>
            </a:r>
            <a:r>
              <a:rPr lang="zh-CN" altLang="en-US" sz="2400" b="1" dirty="0">
                <a:solidFill>
                  <a:srgbClr val="0000FF"/>
                </a:solidFill>
              </a:rPr>
              <a:t>指令和指令格式</a:t>
            </a:r>
          </a:p>
          <a:p>
            <a:pPr lvl="0" algn="l">
              <a:lnSpc>
                <a:spcPct val="150000"/>
              </a:lnSpc>
            </a:pPr>
            <a:r>
              <a:rPr lang="zh-CN" altLang="en-US" sz="2400" dirty="0">
                <a:solidFill>
                  <a:srgbClr val="000000"/>
                </a:solidFill>
              </a:rPr>
              <a:t>       </a:t>
            </a:r>
            <a:r>
              <a:rPr lang="zh-CN" altLang="en-US" sz="2400" dirty="0" smtClean="0">
                <a:solidFill>
                  <a:srgbClr val="000000"/>
                </a:solidFill>
              </a:rPr>
              <a:t>计算机</a:t>
            </a:r>
            <a:r>
              <a:rPr lang="zh-CN" altLang="en-US" sz="2400" dirty="0">
                <a:solidFill>
                  <a:srgbClr val="000000"/>
                </a:solidFill>
              </a:rPr>
              <a:t>从开始工作到一系列操作的完成，都是根据预先编好的程序自动进行的，即计算机的工作过程就是执行程序的过程。程序就是一系列按一定顺序排列的指令。</a:t>
            </a:r>
            <a:endParaRPr lang="zh-CN" altLang="en-US" dirty="0"/>
          </a:p>
        </p:txBody>
      </p:sp>
    </p:spTree>
    <p:extLst>
      <p:ext uri="{BB962C8B-B14F-4D97-AF65-F5344CB8AC3E}">
        <p14:creationId xmlns:p14="http://schemas.microsoft.com/office/powerpoint/2010/main" val="1050974726"/>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46</a:t>
            </a:fld>
            <a:endParaRPr lang="en-US" altLang="zh-CN" dirty="0"/>
          </a:p>
        </p:txBody>
      </p:sp>
      <p:sp>
        <p:nvSpPr>
          <p:cNvPr id="4" name="矩形 3"/>
          <p:cNvSpPr/>
          <p:nvPr/>
        </p:nvSpPr>
        <p:spPr>
          <a:xfrm>
            <a:off x="88900" y="568236"/>
            <a:ext cx="8915400" cy="3416320"/>
          </a:xfrm>
          <a:prstGeom prst="rect">
            <a:avLst/>
          </a:prstGeom>
        </p:spPr>
        <p:txBody>
          <a:bodyPr wrap="square">
            <a:spAutoFit/>
          </a:bodyPr>
          <a:lstStyle/>
          <a:p>
            <a:pPr algn="l">
              <a:lnSpc>
                <a:spcPct val="150000"/>
              </a:lnSpc>
            </a:pPr>
            <a:r>
              <a:rPr lang="zh-CN" altLang="en-US" sz="2400" b="1" dirty="0">
                <a:solidFill>
                  <a:srgbClr val="0000FF"/>
                </a:solidFill>
                <a:latin typeface="+mj-ea"/>
                <a:ea typeface="+mj-ea"/>
              </a:rPr>
              <a:t> </a:t>
            </a:r>
            <a:r>
              <a:rPr lang="zh-CN" altLang="en-US" sz="2400" b="1" dirty="0" smtClean="0">
                <a:solidFill>
                  <a:srgbClr val="0000FF"/>
                </a:solidFill>
                <a:latin typeface="+mj-ea"/>
                <a:ea typeface="+mj-ea"/>
              </a:rPr>
              <a:t>    指令</a:t>
            </a:r>
            <a:endParaRPr lang="zh-CN" altLang="en-US" sz="2400" b="1" dirty="0">
              <a:solidFill>
                <a:srgbClr val="0000FF"/>
              </a:solidFill>
              <a:latin typeface="+mj-ea"/>
              <a:ea typeface="+mj-ea"/>
            </a:endParaRPr>
          </a:p>
          <a:p>
            <a:pPr algn="l">
              <a:lnSpc>
                <a:spcPct val="150000"/>
              </a:lnSpc>
            </a:pPr>
            <a:r>
              <a:rPr lang="zh-CN" altLang="en-US" sz="2400" dirty="0" smtClean="0"/>
              <a:t>        所谓</a:t>
            </a:r>
            <a:r>
              <a:rPr lang="zh-CN" altLang="en-US" sz="2400" dirty="0"/>
              <a:t>指令，就是指挥机器工作的指示或命令。计算机中的控制器靠指令指挥机器工作，人则用指令表达自己的意图</a:t>
            </a:r>
            <a:r>
              <a:rPr lang="zh-CN" altLang="en-US" sz="2400" dirty="0" smtClean="0"/>
              <a:t>。</a:t>
            </a:r>
            <a:endParaRPr lang="en-US" altLang="zh-CN" sz="2400" dirty="0" smtClean="0"/>
          </a:p>
          <a:p>
            <a:pPr algn="l">
              <a:lnSpc>
                <a:spcPct val="150000"/>
              </a:lnSpc>
            </a:pPr>
            <a:r>
              <a:rPr lang="zh-CN" altLang="en-US" sz="2400" b="1" dirty="0">
                <a:solidFill>
                  <a:srgbClr val="0000FF"/>
                </a:solidFill>
                <a:latin typeface="+mj-ea"/>
                <a:ea typeface="+mj-ea"/>
              </a:rPr>
              <a:t> </a:t>
            </a:r>
            <a:r>
              <a:rPr lang="zh-CN" altLang="en-US" sz="2400" b="1" dirty="0" smtClean="0">
                <a:solidFill>
                  <a:srgbClr val="0000FF"/>
                </a:solidFill>
                <a:latin typeface="+mj-ea"/>
                <a:ea typeface="+mj-ea"/>
              </a:rPr>
              <a:t>   指令系统</a:t>
            </a:r>
            <a:endParaRPr lang="zh-CN" altLang="en-US" sz="2400" b="1" dirty="0">
              <a:solidFill>
                <a:srgbClr val="0000FF"/>
              </a:solidFill>
              <a:latin typeface="+mj-ea"/>
              <a:ea typeface="+mj-ea"/>
            </a:endParaRPr>
          </a:p>
          <a:p>
            <a:pPr algn="l">
              <a:lnSpc>
                <a:spcPct val="150000"/>
              </a:lnSpc>
            </a:pPr>
            <a:r>
              <a:rPr lang="zh-CN" altLang="en-US" sz="2400" dirty="0" smtClean="0"/>
              <a:t>        一</a:t>
            </a:r>
            <a:r>
              <a:rPr lang="zh-CN" altLang="en-US" sz="2400" dirty="0"/>
              <a:t>台计算机所能执行的各种不同指令的集合称为计算机的指令系统</a:t>
            </a:r>
            <a:r>
              <a:rPr lang="zh-CN" altLang="en-US" sz="2400" dirty="0" smtClean="0"/>
              <a:t>。</a:t>
            </a:r>
            <a:endParaRPr lang="en-US" altLang="zh-CN" sz="2400" dirty="0" smtClean="0"/>
          </a:p>
        </p:txBody>
      </p:sp>
    </p:spTree>
    <p:extLst>
      <p:ext uri="{BB962C8B-B14F-4D97-AF65-F5344CB8AC3E}">
        <p14:creationId xmlns:p14="http://schemas.microsoft.com/office/powerpoint/2010/main" val="2730606988"/>
      </p:ext>
    </p:extLst>
  </p:cSld>
  <p:clrMapOvr>
    <a:masterClrMapping/>
  </p:clrMapOvr>
  <p:transition>
    <p:random/>
    <p:sndAc>
      <p:stSnd>
        <p:snd r:embed="rId2" name="camera.wav"/>
      </p:stSnd>
    </p:sndAc>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47</a:t>
            </a:fld>
            <a:endParaRPr lang="en-US" altLang="zh-CN" dirty="0"/>
          </a:p>
        </p:txBody>
      </p:sp>
      <p:sp>
        <p:nvSpPr>
          <p:cNvPr id="4" name="矩形 3"/>
          <p:cNvSpPr/>
          <p:nvPr/>
        </p:nvSpPr>
        <p:spPr>
          <a:xfrm>
            <a:off x="0" y="897556"/>
            <a:ext cx="9144000" cy="2862322"/>
          </a:xfrm>
          <a:prstGeom prst="rect">
            <a:avLst/>
          </a:prstGeom>
        </p:spPr>
        <p:txBody>
          <a:bodyPr wrap="square">
            <a:spAutoFit/>
          </a:bodyPr>
          <a:lstStyle/>
          <a:p>
            <a:pPr lvl="0" algn="l">
              <a:lnSpc>
                <a:spcPct val="150000"/>
              </a:lnSpc>
            </a:pPr>
            <a:r>
              <a:rPr lang="zh-CN" altLang="en-US" sz="2400" dirty="0" smtClean="0">
                <a:solidFill>
                  <a:srgbClr val="000000"/>
                </a:solidFill>
              </a:rPr>
              <a:t>        计算机</a:t>
            </a:r>
            <a:r>
              <a:rPr lang="zh-CN" altLang="en-US" sz="2400" dirty="0">
                <a:solidFill>
                  <a:srgbClr val="000000"/>
                </a:solidFill>
              </a:rPr>
              <a:t>的指令有</a:t>
            </a:r>
            <a:r>
              <a:rPr lang="zh-CN" altLang="en-US" sz="2400" b="1" dirty="0">
                <a:solidFill>
                  <a:srgbClr val="CC3300"/>
                </a:solidFill>
              </a:rPr>
              <a:t>两种表达形式</a:t>
            </a:r>
            <a:r>
              <a:rPr lang="zh-CN" altLang="en-US" sz="2400" dirty="0">
                <a:solidFill>
                  <a:srgbClr val="000000"/>
                </a:solidFill>
              </a:rPr>
              <a:t>。</a:t>
            </a:r>
          </a:p>
          <a:p>
            <a:pPr lvl="0" algn="l">
              <a:lnSpc>
                <a:spcPct val="150000"/>
              </a:lnSpc>
            </a:pPr>
            <a:r>
              <a:rPr lang="zh-CN" altLang="en-US" sz="2400" dirty="0" smtClean="0">
                <a:solidFill>
                  <a:srgbClr val="000000"/>
                </a:solidFill>
              </a:rPr>
              <a:t>        </a:t>
            </a:r>
            <a:r>
              <a:rPr lang="zh-CN" altLang="en-US" sz="2400" dirty="0" smtClean="0">
                <a:solidFill>
                  <a:srgbClr val="0000FF"/>
                </a:solidFill>
              </a:rPr>
              <a:t>第一</a:t>
            </a:r>
            <a:r>
              <a:rPr lang="zh-CN" altLang="en-US" sz="2400" dirty="0">
                <a:solidFill>
                  <a:srgbClr val="0000FF"/>
                </a:solidFill>
              </a:rPr>
              <a:t>种</a:t>
            </a:r>
            <a:r>
              <a:rPr lang="zh-CN" altLang="en-US" sz="2400" dirty="0">
                <a:solidFill>
                  <a:srgbClr val="000000"/>
                </a:solidFill>
              </a:rPr>
              <a:t>是用二进制数码表示的形式，称为</a:t>
            </a:r>
            <a:r>
              <a:rPr lang="zh-CN" altLang="en-US" sz="2400" b="1" dirty="0">
                <a:solidFill>
                  <a:srgbClr val="CC3300"/>
                </a:solidFill>
              </a:rPr>
              <a:t>机器指令</a:t>
            </a:r>
            <a:r>
              <a:rPr lang="zh-CN" altLang="en-US" sz="2400" dirty="0">
                <a:solidFill>
                  <a:srgbClr val="000000"/>
                </a:solidFill>
              </a:rPr>
              <a:t>或简称为机器码。只有机器码才能被计算机所直接识别和执行。这简洁起见，机器码也</a:t>
            </a:r>
            <a:r>
              <a:rPr lang="zh-CN" altLang="en-US" sz="2400" dirty="0">
                <a:solidFill>
                  <a:srgbClr val="CC3300"/>
                </a:solidFill>
              </a:rPr>
              <a:t>常用十六进制数码的形式表达</a:t>
            </a:r>
            <a:r>
              <a:rPr lang="zh-CN" altLang="en-US" sz="2400" dirty="0">
                <a:solidFill>
                  <a:srgbClr val="000000"/>
                </a:solidFill>
              </a:rPr>
              <a:t>。</a:t>
            </a:r>
          </a:p>
          <a:p>
            <a:pPr lvl="0" algn="l">
              <a:lnSpc>
                <a:spcPct val="150000"/>
              </a:lnSpc>
            </a:pPr>
            <a:r>
              <a:rPr lang="zh-CN" altLang="en-US" sz="2400" dirty="0" smtClean="0">
                <a:solidFill>
                  <a:srgbClr val="000000"/>
                </a:solidFill>
              </a:rPr>
              <a:t>        </a:t>
            </a:r>
            <a:endParaRPr lang="zh-CN" altLang="en-US" dirty="0">
              <a:solidFill>
                <a:srgbClr val="000000"/>
              </a:solidFill>
            </a:endParaRPr>
          </a:p>
        </p:txBody>
      </p:sp>
      <p:sp>
        <p:nvSpPr>
          <p:cNvPr id="5" name="矩形 4"/>
          <p:cNvSpPr/>
          <p:nvPr/>
        </p:nvSpPr>
        <p:spPr>
          <a:xfrm>
            <a:off x="653638" y="478137"/>
            <a:ext cx="2350323" cy="646331"/>
          </a:xfrm>
          <a:prstGeom prst="rect">
            <a:avLst/>
          </a:prstGeom>
        </p:spPr>
        <p:txBody>
          <a:bodyPr wrap="none">
            <a:spAutoFit/>
          </a:bodyPr>
          <a:lstStyle/>
          <a:p>
            <a:pPr lvl="0" algn="l">
              <a:lnSpc>
                <a:spcPct val="150000"/>
              </a:lnSpc>
            </a:pPr>
            <a:r>
              <a:rPr lang="zh-CN" altLang="en-US" sz="2400" b="1" dirty="0">
                <a:solidFill>
                  <a:srgbClr val="0000FF"/>
                </a:solidFill>
                <a:latin typeface="宋体"/>
                <a:ea typeface="宋体"/>
              </a:rPr>
              <a:t>指令的表达形式</a:t>
            </a:r>
          </a:p>
        </p:txBody>
      </p:sp>
      <p:sp>
        <p:nvSpPr>
          <p:cNvPr id="6" name="矩形 5"/>
          <p:cNvSpPr/>
          <p:nvPr/>
        </p:nvSpPr>
        <p:spPr>
          <a:xfrm>
            <a:off x="0" y="2994999"/>
            <a:ext cx="9144000" cy="3416320"/>
          </a:xfrm>
          <a:prstGeom prst="rect">
            <a:avLst/>
          </a:prstGeom>
        </p:spPr>
        <p:txBody>
          <a:bodyPr wrap="square">
            <a:spAutoFit/>
          </a:bodyPr>
          <a:lstStyle/>
          <a:p>
            <a:pPr lvl="0" algn="l">
              <a:lnSpc>
                <a:spcPct val="150000"/>
              </a:lnSpc>
            </a:pPr>
            <a:r>
              <a:rPr lang="zh-CN" altLang="en-US" sz="2400" dirty="0" smtClean="0">
                <a:solidFill>
                  <a:srgbClr val="000000"/>
                </a:solidFill>
              </a:rPr>
              <a:t>        机器指令</a:t>
            </a:r>
            <a:r>
              <a:rPr lang="zh-CN" altLang="en-US" sz="2400" dirty="0">
                <a:solidFill>
                  <a:srgbClr val="000000"/>
                </a:solidFill>
              </a:rPr>
              <a:t>不便于记忆和阅读。为了编写程序的方便，人们采用便于记忆的符号（助记符，也称汇编符）来表示机器指令，从而形成了所谓的</a:t>
            </a:r>
            <a:r>
              <a:rPr lang="zh-CN" altLang="en-US" sz="2400" b="1" dirty="0">
                <a:solidFill>
                  <a:srgbClr val="CC3300"/>
                </a:solidFill>
              </a:rPr>
              <a:t>汇编符指令</a:t>
            </a:r>
            <a:r>
              <a:rPr lang="zh-CN" altLang="en-US" sz="2400" dirty="0">
                <a:solidFill>
                  <a:srgbClr val="000000"/>
                </a:solidFill>
              </a:rPr>
              <a:t>（或助词符指令），这就是指令的</a:t>
            </a:r>
            <a:r>
              <a:rPr lang="zh-CN" altLang="en-US" sz="2400" dirty="0">
                <a:solidFill>
                  <a:srgbClr val="0000FF"/>
                </a:solidFill>
              </a:rPr>
              <a:t>第二种表达形式</a:t>
            </a:r>
            <a:r>
              <a:rPr lang="zh-CN" altLang="en-US" sz="2400" dirty="0">
                <a:solidFill>
                  <a:srgbClr val="000000"/>
                </a:solidFill>
              </a:rPr>
              <a:t>。汇编符指令是机器指令的符号表示，所以它与机器指令一一对应。汇编符指令必须转换成机器指令后，计算机才能识别和执行。</a:t>
            </a:r>
          </a:p>
        </p:txBody>
      </p:sp>
    </p:spTree>
    <p:extLst>
      <p:ext uri="{BB962C8B-B14F-4D97-AF65-F5344CB8AC3E}">
        <p14:creationId xmlns:p14="http://schemas.microsoft.com/office/powerpoint/2010/main" val="572319236"/>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48</a:t>
            </a:fld>
            <a:endParaRPr lang="en-US" altLang="zh-CN" dirty="0"/>
          </a:p>
        </p:txBody>
      </p:sp>
      <p:sp>
        <p:nvSpPr>
          <p:cNvPr id="4" name="矩形 3"/>
          <p:cNvSpPr/>
          <p:nvPr/>
        </p:nvSpPr>
        <p:spPr>
          <a:xfrm>
            <a:off x="0" y="910305"/>
            <a:ext cx="9144000" cy="5447645"/>
          </a:xfrm>
          <a:prstGeom prst="rect">
            <a:avLst/>
          </a:prstGeom>
        </p:spPr>
        <p:txBody>
          <a:bodyPr wrap="square">
            <a:spAutoFit/>
          </a:bodyPr>
          <a:lstStyle/>
          <a:p>
            <a:pPr algn="l">
              <a:lnSpc>
                <a:spcPct val="150000"/>
              </a:lnSpc>
            </a:pPr>
            <a:r>
              <a:rPr lang="zh-CN" altLang="en-US" sz="2400" b="1" dirty="0">
                <a:solidFill>
                  <a:srgbClr val="0000FF"/>
                </a:solidFill>
                <a:latin typeface="+mj-ea"/>
                <a:ea typeface="+mj-ea"/>
              </a:rPr>
              <a:t> </a:t>
            </a:r>
            <a:r>
              <a:rPr lang="en-US" altLang="zh-CN" sz="2400" b="1" dirty="0">
                <a:solidFill>
                  <a:srgbClr val="0000FF"/>
                </a:solidFill>
                <a:latin typeface="+mj-ea"/>
                <a:ea typeface="+mj-ea"/>
              </a:rPr>
              <a:t> </a:t>
            </a:r>
            <a:r>
              <a:rPr lang="en-US" altLang="zh-CN" sz="2400" b="1" dirty="0" smtClean="0">
                <a:solidFill>
                  <a:srgbClr val="0000FF"/>
                </a:solidFill>
                <a:latin typeface="+mj-ea"/>
                <a:ea typeface="+mj-ea"/>
              </a:rPr>
              <a:t>  </a:t>
            </a:r>
            <a:r>
              <a:rPr lang="zh-CN" altLang="en-US" sz="2400" dirty="0" smtClean="0">
                <a:solidFill>
                  <a:srgbClr val="0000FF"/>
                </a:solidFill>
              </a:rPr>
              <a:t>一</a:t>
            </a:r>
            <a:r>
              <a:rPr lang="zh-CN" altLang="en-US" sz="2400" dirty="0">
                <a:solidFill>
                  <a:srgbClr val="0000FF"/>
                </a:solidFill>
              </a:rPr>
              <a:t>条指令通常</a:t>
            </a:r>
            <a:r>
              <a:rPr lang="zh-CN" altLang="en-US" sz="2400" b="1" dirty="0">
                <a:solidFill>
                  <a:srgbClr val="CC3300"/>
                </a:solidFill>
              </a:rPr>
              <a:t>包括两方面的信息</a:t>
            </a:r>
            <a:r>
              <a:rPr lang="zh-CN" altLang="en-US" sz="2400" dirty="0" smtClean="0">
                <a:solidFill>
                  <a:srgbClr val="0000FF"/>
                </a:solidFill>
              </a:rPr>
              <a:t>：</a:t>
            </a:r>
            <a:endParaRPr lang="en-US" altLang="zh-CN" sz="2400" dirty="0" smtClean="0">
              <a:solidFill>
                <a:srgbClr val="0000FF"/>
              </a:solidFill>
            </a:endParaRPr>
          </a:p>
          <a:p>
            <a:pPr algn="l">
              <a:lnSpc>
                <a:spcPct val="150000"/>
              </a:lnSpc>
            </a:pPr>
            <a:r>
              <a:rPr lang="en-US" altLang="zh-CN" sz="2400" dirty="0"/>
              <a:t> </a:t>
            </a:r>
            <a:r>
              <a:rPr lang="en-US" altLang="zh-CN" sz="2400" dirty="0" smtClean="0"/>
              <a:t>       </a:t>
            </a:r>
            <a:r>
              <a:rPr lang="zh-CN" altLang="en-US" sz="2400" b="1" dirty="0" smtClean="0">
                <a:solidFill>
                  <a:srgbClr val="CC3300"/>
                </a:solidFill>
              </a:rPr>
              <a:t>一</a:t>
            </a:r>
            <a:r>
              <a:rPr lang="zh-CN" altLang="en-US" sz="2400" b="1" dirty="0">
                <a:solidFill>
                  <a:srgbClr val="CC3300"/>
                </a:solidFill>
              </a:rPr>
              <a:t>是</a:t>
            </a:r>
            <a:r>
              <a:rPr lang="zh-CN" altLang="en-US" sz="2400" dirty="0"/>
              <a:t>指出</a:t>
            </a:r>
            <a:r>
              <a:rPr lang="zh-CN" altLang="en-US" sz="2400" dirty="0">
                <a:solidFill>
                  <a:srgbClr val="CC3300"/>
                </a:solidFill>
              </a:rPr>
              <a:t>要机器执行什么样的操作</a:t>
            </a:r>
            <a:r>
              <a:rPr lang="zh-CN" altLang="en-US" sz="2400" dirty="0"/>
              <a:t>，这部分信息由操作码提供</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    </a:t>
            </a:r>
            <a:r>
              <a:rPr lang="zh-CN" altLang="en-US" sz="2400" b="1" dirty="0" smtClean="0">
                <a:solidFill>
                  <a:srgbClr val="CC3300"/>
                </a:solidFill>
              </a:rPr>
              <a:t>二</a:t>
            </a:r>
            <a:r>
              <a:rPr lang="zh-CN" altLang="en-US" sz="2400" b="1" dirty="0">
                <a:solidFill>
                  <a:srgbClr val="CC3300"/>
                </a:solidFill>
              </a:rPr>
              <a:t>是</a:t>
            </a:r>
            <a:r>
              <a:rPr lang="zh-CN" altLang="en-US" sz="2400" dirty="0">
                <a:solidFill>
                  <a:srgbClr val="CC3300"/>
                </a:solidFill>
              </a:rPr>
              <a:t>操作数的信息</a:t>
            </a:r>
            <a:r>
              <a:rPr lang="zh-CN" altLang="en-US" sz="2400" dirty="0"/>
              <a:t>，这部分信息提供操作数在存储器或通用寄存器中的地址，也可能直接提供操作数本身，这部分信息对应的代码称为操作数信息码</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在</a:t>
            </a:r>
            <a:r>
              <a:rPr lang="zh-CN" altLang="en-US" sz="2400" dirty="0"/>
              <a:t>指令的机器代码中，这</a:t>
            </a:r>
            <a:r>
              <a:rPr lang="zh-CN" altLang="en-US" sz="2400" dirty="0">
                <a:solidFill>
                  <a:srgbClr val="CC3300"/>
                </a:solidFill>
              </a:rPr>
              <a:t>两部分信息都是用二进制数码表示的</a:t>
            </a:r>
            <a:r>
              <a:rPr lang="zh-CN" altLang="en-US" sz="2400" dirty="0"/>
              <a:t>，其基本</a:t>
            </a:r>
            <a:r>
              <a:rPr lang="zh-CN" altLang="en-US" sz="2400" dirty="0" smtClean="0"/>
              <a:t>格式为：</a:t>
            </a:r>
            <a:endParaRPr lang="zh-CN" altLang="en-US" sz="2400" dirty="0"/>
          </a:p>
          <a:p>
            <a:pPr algn="l">
              <a:lnSpc>
                <a:spcPct val="150000"/>
              </a:lnSpc>
            </a:pPr>
            <a:r>
              <a:rPr lang="zh-CN" altLang="en-US" sz="2400" dirty="0" smtClean="0"/>
              <a:t>        </a:t>
            </a:r>
            <a:r>
              <a:rPr lang="zh-CN" altLang="en-US" sz="2000" dirty="0" smtClean="0"/>
              <a:t>操作码</a:t>
            </a:r>
            <a:r>
              <a:rPr lang="zh-CN" altLang="en-US" sz="2000" dirty="0"/>
              <a:t>和操作数信息码这两部分各占多少位二进制数码，要视具体的指令而定，但是整条指令的长度通常是以字节为单位的。因此，指令可分为单字节指令、双字节指令和三字节指令等。</a:t>
            </a:r>
          </a:p>
        </p:txBody>
      </p:sp>
      <p:pic>
        <p:nvPicPr>
          <p:cNvPr id="27238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6779" y="4215864"/>
            <a:ext cx="10529679" cy="1328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矩形 4"/>
          <p:cNvSpPr/>
          <p:nvPr/>
        </p:nvSpPr>
        <p:spPr>
          <a:xfrm>
            <a:off x="701764" y="452385"/>
            <a:ext cx="2350323" cy="646331"/>
          </a:xfrm>
          <a:prstGeom prst="rect">
            <a:avLst/>
          </a:prstGeom>
        </p:spPr>
        <p:txBody>
          <a:bodyPr wrap="none">
            <a:spAutoFit/>
          </a:bodyPr>
          <a:lstStyle/>
          <a:p>
            <a:pPr lvl="0" algn="l">
              <a:lnSpc>
                <a:spcPct val="150000"/>
              </a:lnSpc>
            </a:pPr>
            <a:r>
              <a:rPr lang="zh-CN" altLang="en-US" sz="2400" b="1" dirty="0">
                <a:solidFill>
                  <a:srgbClr val="0000FF"/>
                </a:solidFill>
                <a:latin typeface="宋体"/>
                <a:ea typeface="宋体"/>
              </a:rPr>
              <a:t>机器指令的格式</a:t>
            </a:r>
          </a:p>
        </p:txBody>
      </p:sp>
    </p:spTree>
    <p:extLst>
      <p:ext uri="{BB962C8B-B14F-4D97-AF65-F5344CB8AC3E}">
        <p14:creationId xmlns:p14="http://schemas.microsoft.com/office/powerpoint/2010/main" val="3360216258"/>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49</a:t>
            </a:fld>
            <a:endParaRPr lang="en-US" altLang="zh-CN" dirty="0"/>
          </a:p>
        </p:txBody>
      </p:sp>
      <p:sp>
        <p:nvSpPr>
          <p:cNvPr id="4" name="矩形 3"/>
          <p:cNvSpPr/>
          <p:nvPr/>
        </p:nvSpPr>
        <p:spPr>
          <a:xfrm>
            <a:off x="0" y="545743"/>
            <a:ext cx="9144000" cy="3970318"/>
          </a:xfrm>
          <a:prstGeom prst="rect">
            <a:avLst/>
          </a:prstGeom>
        </p:spPr>
        <p:txBody>
          <a:bodyPr wrap="square">
            <a:spAutoFit/>
          </a:bodyPr>
          <a:lstStyle/>
          <a:p>
            <a:pPr algn="l">
              <a:lnSpc>
                <a:spcPct val="150000"/>
              </a:lnSpc>
            </a:pPr>
            <a:r>
              <a:rPr lang="zh-CN" altLang="en-US" sz="2400" b="1" dirty="0">
                <a:solidFill>
                  <a:srgbClr val="0000FF"/>
                </a:solidFill>
                <a:latin typeface="+mj-ea"/>
                <a:ea typeface="+mj-ea"/>
              </a:rPr>
              <a:t>     </a:t>
            </a:r>
            <a:r>
              <a:rPr lang="zh-CN" altLang="en-US" sz="2400" b="1" dirty="0" smtClean="0">
                <a:solidFill>
                  <a:srgbClr val="0000FF"/>
                </a:solidFill>
                <a:latin typeface="+mj-ea"/>
                <a:ea typeface="+mj-ea"/>
              </a:rPr>
              <a:t>② </a:t>
            </a:r>
            <a:r>
              <a:rPr lang="zh-CN" altLang="en-US" sz="2400" b="1" dirty="0">
                <a:solidFill>
                  <a:srgbClr val="0000FF"/>
                </a:solidFill>
                <a:latin typeface="+mj-ea"/>
                <a:ea typeface="+mj-ea"/>
              </a:rPr>
              <a:t>程序计数器</a:t>
            </a:r>
            <a:r>
              <a:rPr lang="en-US" altLang="zh-CN" sz="2400" b="1" dirty="0">
                <a:solidFill>
                  <a:srgbClr val="0000FF"/>
                </a:solidFill>
                <a:latin typeface="+mj-ea"/>
                <a:ea typeface="+mj-ea"/>
              </a:rPr>
              <a:t>PC</a:t>
            </a:r>
          </a:p>
          <a:p>
            <a:pPr algn="l">
              <a:lnSpc>
                <a:spcPct val="150000"/>
              </a:lnSpc>
            </a:pPr>
            <a:r>
              <a:rPr lang="zh-CN" altLang="en-US" sz="2400" dirty="0" smtClean="0"/>
              <a:t>        指令</a:t>
            </a:r>
            <a:r>
              <a:rPr lang="zh-CN" altLang="en-US" sz="2400" dirty="0"/>
              <a:t>和数据都是以二进制代码的形式</a:t>
            </a:r>
            <a:r>
              <a:rPr lang="zh-CN" altLang="en-US" sz="2400" b="1" dirty="0">
                <a:solidFill>
                  <a:srgbClr val="CC3300"/>
                </a:solidFill>
              </a:rPr>
              <a:t>存放在存储单元内</a:t>
            </a:r>
            <a:r>
              <a:rPr lang="zh-CN" altLang="en-US" sz="2400" dirty="0"/>
              <a:t>的，从存储单元的内容区分不出指令与数据，为此在控制器中设置一个专门寄存器用来存放当前要执行的指令在存储器中的位置信息（即存储器地址），以便</a:t>
            </a:r>
            <a:r>
              <a:rPr lang="zh-CN" altLang="en-US" sz="2400" b="1" dirty="0">
                <a:solidFill>
                  <a:srgbClr val="CC3300"/>
                </a:solidFill>
              </a:rPr>
              <a:t>根据此地址去读取指令</a:t>
            </a:r>
            <a:r>
              <a:rPr lang="zh-CN" altLang="en-US" sz="2400" dirty="0"/>
              <a:t>，这个寄存器就是程序计数器</a:t>
            </a:r>
            <a:r>
              <a:rPr lang="en-US" altLang="zh-CN" sz="2400" dirty="0"/>
              <a:t>PC</a:t>
            </a:r>
            <a:r>
              <a:rPr lang="zh-CN" altLang="en-US" sz="2400" dirty="0"/>
              <a:t>。</a:t>
            </a:r>
          </a:p>
          <a:p>
            <a:pPr algn="l">
              <a:lnSpc>
                <a:spcPct val="150000"/>
              </a:lnSpc>
            </a:pPr>
            <a:r>
              <a:rPr lang="zh-CN" altLang="en-US" sz="2400" dirty="0" smtClean="0"/>
              <a:t>        </a:t>
            </a:r>
            <a:endParaRPr lang="zh-CN" altLang="en-US" sz="2400" dirty="0"/>
          </a:p>
        </p:txBody>
      </p:sp>
    </p:spTree>
    <p:extLst>
      <p:ext uri="{BB962C8B-B14F-4D97-AF65-F5344CB8AC3E}">
        <p14:creationId xmlns:p14="http://schemas.microsoft.com/office/powerpoint/2010/main" val="651522078"/>
      </p:ext>
    </p:extLst>
  </p:cSld>
  <p:clrMapOvr>
    <a:masterClrMapping/>
  </p:clrMapOvr>
  <p:transition>
    <p:random/>
    <p:sndAc>
      <p:stSnd>
        <p:snd r:embed="rId2" name="camera.wav"/>
      </p:stSnd>
    </p:sndAc>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50</a:t>
            </a:fld>
            <a:endParaRPr lang="en-US" altLang="zh-CN" dirty="0"/>
          </a:p>
        </p:txBody>
      </p:sp>
      <p:sp>
        <p:nvSpPr>
          <p:cNvPr id="4" name="矩形 3"/>
          <p:cNvSpPr/>
          <p:nvPr/>
        </p:nvSpPr>
        <p:spPr>
          <a:xfrm>
            <a:off x="0" y="820847"/>
            <a:ext cx="9144000" cy="3416320"/>
          </a:xfrm>
          <a:prstGeom prst="rect">
            <a:avLst/>
          </a:prstGeom>
        </p:spPr>
        <p:txBody>
          <a:bodyPr wrap="square">
            <a:spAutoFit/>
          </a:bodyPr>
          <a:lstStyle/>
          <a:p>
            <a:pPr lvl="0" algn="l">
              <a:lnSpc>
                <a:spcPct val="150000"/>
              </a:lnSpc>
            </a:pPr>
            <a:r>
              <a:rPr lang="zh-CN" altLang="en-US" sz="2400" dirty="0" smtClean="0">
                <a:solidFill>
                  <a:srgbClr val="000000"/>
                </a:solidFill>
              </a:rPr>
              <a:t>        由于</a:t>
            </a:r>
            <a:r>
              <a:rPr lang="zh-CN" altLang="en-US" sz="2400" dirty="0">
                <a:solidFill>
                  <a:srgbClr val="000000"/>
                </a:solidFill>
              </a:rPr>
              <a:t>程序在存储器中</a:t>
            </a:r>
            <a:r>
              <a:rPr lang="zh-CN" altLang="en-US" sz="2400" dirty="0">
                <a:solidFill>
                  <a:srgbClr val="CC3300"/>
                </a:solidFill>
              </a:rPr>
              <a:t>按顺序进行存放</a:t>
            </a:r>
            <a:r>
              <a:rPr lang="zh-CN" altLang="en-US" sz="2400" dirty="0">
                <a:solidFill>
                  <a:srgbClr val="000000"/>
                </a:solidFill>
              </a:rPr>
              <a:t>，当顺序执行指令时，每执行一条指令，微操作控制电路输出“加</a:t>
            </a:r>
            <a:r>
              <a:rPr lang="en-US" altLang="zh-CN" sz="2400" dirty="0">
                <a:solidFill>
                  <a:srgbClr val="000000"/>
                </a:solidFill>
              </a:rPr>
              <a:t>1”</a:t>
            </a:r>
            <a:r>
              <a:rPr lang="zh-CN" altLang="en-US" sz="2400" dirty="0">
                <a:solidFill>
                  <a:srgbClr val="000000"/>
                </a:solidFill>
              </a:rPr>
              <a:t>信号，</a:t>
            </a:r>
            <a:r>
              <a:rPr lang="en-US" altLang="zh-CN" sz="2400" b="1" dirty="0">
                <a:solidFill>
                  <a:srgbClr val="CC3300"/>
                </a:solidFill>
              </a:rPr>
              <a:t>PC</a:t>
            </a:r>
            <a:r>
              <a:rPr lang="zh-CN" altLang="en-US" sz="2400" b="1" dirty="0">
                <a:solidFill>
                  <a:srgbClr val="CC3300"/>
                </a:solidFill>
              </a:rPr>
              <a:t>就自动加</a:t>
            </a:r>
            <a:r>
              <a:rPr lang="en-US" altLang="zh-CN" sz="2400" b="1" dirty="0">
                <a:solidFill>
                  <a:srgbClr val="CC3300"/>
                </a:solidFill>
              </a:rPr>
              <a:t>1</a:t>
            </a:r>
            <a:r>
              <a:rPr lang="zh-CN" altLang="en-US" sz="2400" dirty="0">
                <a:solidFill>
                  <a:srgbClr val="000000"/>
                </a:solidFill>
              </a:rPr>
              <a:t>，为顺序地取下一条指令做好准备，这就使计算机能自动、连续地工作。当执行转移类指令时，微操作控制电路不输出“加</a:t>
            </a:r>
            <a:r>
              <a:rPr lang="en-US" altLang="zh-CN" sz="2400" dirty="0">
                <a:solidFill>
                  <a:srgbClr val="000000"/>
                </a:solidFill>
              </a:rPr>
              <a:t>1”</a:t>
            </a:r>
            <a:r>
              <a:rPr lang="zh-CN" altLang="en-US" sz="2400" dirty="0">
                <a:solidFill>
                  <a:srgbClr val="000000"/>
                </a:solidFill>
              </a:rPr>
              <a:t>信号，而输出相应的控制信号，将转移地址送入</a:t>
            </a:r>
            <a:r>
              <a:rPr lang="en-US" altLang="zh-CN" sz="2400" dirty="0">
                <a:solidFill>
                  <a:srgbClr val="000000"/>
                </a:solidFill>
              </a:rPr>
              <a:t>PC</a:t>
            </a:r>
            <a:r>
              <a:rPr lang="zh-CN" altLang="en-US" sz="2400" dirty="0">
                <a:solidFill>
                  <a:srgbClr val="000000"/>
                </a:solidFill>
              </a:rPr>
              <a:t>中，从而实现程序的转移。在</a:t>
            </a:r>
            <a:r>
              <a:rPr lang="en-US" altLang="zh-CN" sz="2400" dirty="0">
                <a:solidFill>
                  <a:srgbClr val="000000"/>
                </a:solidFill>
              </a:rPr>
              <a:t>8</a:t>
            </a:r>
            <a:r>
              <a:rPr lang="zh-CN" altLang="en-US" sz="2400" dirty="0">
                <a:solidFill>
                  <a:srgbClr val="000000"/>
                </a:solidFill>
              </a:rPr>
              <a:t>位微处理器中，程序计数器</a:t>
            </a:r>
            <a:r>
              <a:rPr lang="en-US" altLang="zh-CN" sz="2400" dirty="0">
                <a:solidFill>
                  <a:srgbClr val="000000"/>
                </a:solidFill>
              </a:rPr>
              <a:t>PC</a:t>
            </a:r>
            <a:r>
              <a:rPr lang="zh-CN" altLang="en-US" sz="2400" dirty="0">
                <a:solidFill>
                  <a:srgbClr val="000000"/>
                </a:solidFill>
              </a:rPr>
              <a:t>通常为</a:t>
            </a:r>
            <a:r>
              <a:rPr lang="en-US" altLang="zh-CN" sz="2400" dirty="0">
                <a:solidFill>
                  <a:srgbClr val="000000"/>
                </a:solidFill>
              </a:rPr>
              <a:t>16</a:t>
            </a:r>
            <a:r>
              <a:rPr lang="zh-CN" altLang="en-US" sz="2400" dirty="0">
                <a:solidFill>
                  <a:srgbClr val="000000"/>
                </a:solidFill>
              </a:rPr>
              <a:t>位。</a:t>
            </a:r>
          </a:p>
        </p:txBody>
      </p:sp>
    </p:spTree>
    <p:extLst>
      <p:ext uri="{BB962C8B-B14F-4D97-AF65-F5344CB8AC3E}">
        <p14:creationId xmlns:p14="http://schemas.microsoft.com/office/powerpoint/2010/main" val="2130022343"/>
      </p:ext>
    </p:extLst>
  </p:cSld>
  <p:clrMapOvr>
    <a:masterClrMapping/>
  </p:clrMapOvr>
  <p:transition>
    <p:random/>
    <p:sndAc>
      <p:stSnd>
        <p:snd r:embed="rId2" name="camera.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51</a:t>
            </a:fld>
            <a:endParaRPr lang="en-US" altLang="zh-CN" dirty="0"/>
          </a:p>
        </p:txBody>
      </p:sp>
      <p:sp>
        <p:nvSpPr>
          <p:cNvPr id="4" name="矩形 3"/>
          <p:cNvSpPr/>
          <p:nvPr/>
        </p:nvSpPr>
        <p:spPr>
          <a:xfrm>
            <a:off x="0" y="698838"/>
            <a:ext cx="9029700" cy="2862322"/>
          </a:xfrm>
          <a:prstGeom prst="rect">
            <a:avLst/>
          </a:prstGeom>
        </p:spPr>
        <p:txBody>
          <a:bodyPr wrap="square">
            <a:spAutoFit/>
          </a:bodyPr>
          <a:lstStyle/>
          <a:p>
            <a:pPr algn="l">
              <a:lnSpc>
                <a:spcPct val="150000"/>
              </a:lnSpc>
            </a:pPr>
            <a:r>
              <a:rPr lang="zh-CN" altLang="en-US" sz="2400" dirty="0" smtClean="0"/>
              <a:t>        </a:t>
            </a:r>
            <a:r>
              <a:rPr lang="zh-CN" altLang="en-US" sz="2400" b="1" dirty="0" smtClean="0">
                <a:solidFill>
                  <a:srgbClr val="0000FF"/>
                </a:solidFill>
              </a:rPr>
              <a:t>③ </a:t>
            </a:r>
            <a:r>
              <a:rPr lang="zh-CN" altLang="en-US" sz="2400" b="1" dirty="0">
                <a:solidFill>
                  <a:srgbClr val="0000FF"/>
                </a:solidFill>
              </a:rPr>
              <a:t>指令寄存器</a:t>
            </a:r>
            <a:r>
              <a:rPr lang="en-US" altLang="zh-CN" sz="2400" b="1" dirty="0">
                <a:solidFill>
                  <a:srgbClr val="0000FF"/>
                </a:solidFill>
              </a:rPr>
              <a:t>IR</a:t>
            </a:r>
          </a:p>
          <a:p>
            <a:pPr algn="l">
              <a:lnSpc>
                <a:spcPct val="150000"/>
              </a:lnSpc>
            </a:pPr>
            <a:r>
              <a:rPr lang="zh-CN" altLang="en-US" sz="2400" dirty="0" smtClean="0"/>
              <a:t>        指令寄存器</a:t>
            </a:r>
            <a:r>
              <a:rPr lang="en-US" altLang="zh-CN" sz="2400" dirty="0"/>
              <a:t>IR</a:t>
            </a:r>
            <a:r>
              <a:rPr lang="zh-CN" altLang="en-US" sz="2400" dirty="0"/>
              <a:t>用来暂时存放从存储器中取出的当前要执行指令的操作码。该指令码在</a:t>
            </a:r>
            <a:r>
              <a:rPr lang="en-US" altLang="zh-CN" sz="2400" dirty="0"/>
              <a:t>IR</a:t>
            </a:r>
            <a:r>
              <a:rPr lang="zh-CN" altLang="en-US" sz="2400" dirty="0"/>
              <a:t>中得到</a:t>
            </a:r>
            <a:r>
              <a:rPr lang="zh-CN" altLang="en-US" sz="2400" dirty="0">
                <a:solidFill>
                  <a:srgbClr val="0000FF"/>
                </a:solidFill>
              </a:rPr>
              <a:t>寄存和缓冲</a:t>
            </a:r>
            <a:r>
              <a:rPr lang="zh-CN" altLang="en-US" sz="2400" dirty="0"/>
              <a:t>，被送到指令译码器</a:t>
            </a:r>
            <a:r>
              <a:rPr lang="en-US" altLang="zh-CN" sz="2400" dirty="0"/>
              <a:t>ID</a:t>
            </a:r>
            <a:r>
              <a:rPr lang="zh-CN" altLang="en-US" sz="2400" dirty="0"/>
              <a:t>中译码后就知道该指令进行哪种操作，并在时序部件帮助下去推动微操作控制部件完成指令的执行。</a:t>
            </a:r>
          </a:p>
        </p:txBody>
      </p:sp>
    </p:spTree>
    <p:extLst>
      <p:ext uri="{BB962C8B-B14F-4D97-AF65-F5344CB8AC3E}">
        <p14:creationId xmlns:p14="http://schemas.microsoft.com/office/powerpoint/2010/main" val="365852097"/>
      </p:ext>
    </p:extLst>
  </p:cSld>
  <p:clrMapOvr>
    <a:masterClrMapping/>
  </p:clrMapOvr>
  <p:transition>
    <p:random/>
    <p:sndAc>
      <p:stSnd>
        <p:snd r:embed="rId2" name="camera.wav"/>
      </p:stSnd>
    </p:sndAc>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52</a:t>
            </a:fld>
            <a:endParaRPr lang="en-US" altLang="zh-CN" dirty="0"/>
          </a:p>
        </p:txBody>
      </p:sp>
      <p:sp>
        <p:nvSpPr>
          <p:cNvPr id="4" name="矩形 3"/>
          <p:cNvSpPr/>
          <p:nvPr/>
        </p:nvSpPr>
        <p:spPr>
          <a:xfrm>
            <a:off x="0" y="645636"/>
            <a:ext cx="9144000" cy="2308324"/>
          </a:xfrm>
          <a:prstGeom prst="rect">
            <a:avLst/>
          </a:prstGeom>
        </p:spPr>
        <p:txBody>
          <a:bodyPr wrap="square">
            <a:spAutoFit/>
          </a:bodyPr>
          <a:lstStyle/>
          <a:p>
            <a:pPr algn="l">
              <a:lnSpc>
                <a:spcPct val="150000"/>
              </a:lnSpc>
            </a:pPr>
            <a:r>
              <a:rPr lang="zh-CN" altLang="en-US" sz="2400" dirty="0" smtClean="0"/>
              <a:t>        </a:t>
            </a:r>
            <a:r>
              <a:rPr lang="zh-CN" altLang="en-US" sz="2400" b="1" dirty="0">
                <a:solidFill>
                  <a:srgbClr val="0000FF"/>
                </a:solidFill>
                <a:latin typeface="+mj-ea"/>
                <a:ea typeface="+mj-ea"/>
              </a:rPr>
              <a:t>④ 指令译码器</a:t>
            </a:r>
            <a:r>
              <a:rPr lang="en-US" altLang="zh-CN" sz="2400" b="1" dirty="0">
                <a:solidFill>
                  <a:srgbClr val="0000FF"/>
                </a:solidFill>
                <a:latin typeface="+mj-ea"/>
                <a:ea typeface="+mj-ea"/>
              </a:rPr>
              <a:t>ID</a:t>
            </a:r>
          </a:p>
          <a:p>
            <a:pPr algn="l">
              <a:lnSpc>
                <a:spcPct val="150000"/>
              </a:lnSpc>
            </a:pPr>
            <a:r>
              <a:rPr lang="zh-CN" altLang="en-US" sz="2400" dirty="0" smtClean="0"/>
              <a:t>        指令</a:t>
            </a:r>
            <a:r>
              <a:rPr lang="zh-CN" altLang="en-US" sz="2400" dirty="0"/>
              <a:t>译码器</a:t>
            </a:r>
            <a:r>
              <a:rPr lang="en-US" altLang="zh-CN" sz="2400" dirty="0"/>
              <a:t>ID</a:t>
            </a:r>
            <a:r>
              <a:rPr lang="zh-CN" altLang="en-US" sz="2400" dirty="0"/>
              <a:t>的作用是</a:t>
            </a:r>
            <a:r>
              <a:rPr lang="zh-CN" altLang="en-US" sz="2400" dirty="0">
                <a:solidFill>
                  <a:srgbClr val="0000FF"/>
                </a:solidFill>
              </a:rPr>
              <a:t>对指令操作码进行分析</a:t>
            </a:r>
            <a:r>
              <a:rPr lang="zh-CN" altLang="en-US" sz="2400" dirty="0"/>
              <a:t>，在其输出端产生各种控制电平，以形成相应的微操作，用以实现指令执行过程中所需要的功能控制。</a:t>
            </a:r>
          </a:p>
        </p:txBody>
      </p:sp>
      <p:sp>
        <p:nvSpPr>
          <p:cNvPr id="5" name="矩形 4"/>
          <p:cNvSpPr/>
          <p:nvPr/>
        </p:nvSpPr>
        <p:spPr>
          <a:xfrm>
            <a:off x="3106392" y="3378537"/>
            <a:ext cx="2262158" cy="369332"/>
          </a:xfrm>
          <a:prstGeom prst="rect">
            <a:avLst/>
          </a:prstGeom>
        </p:spPr>
        <p:txBody>
          <a:bodyPr wrap="none">
            <a:spAutoFit/>
          </a:bodyPr>
          <a:lstStyle/>
          <a:p>
            <a:r>
              <a:rPr lang="zh-CN" altLang="en-US" dirty="0"/>
              <a:t>表</a:t>
            </a:r>
            <a:r>
              <a:rPr lang="en-US" altLang="zh-CN" dirty="0"/>
              <a:t>2-3  </a:t>
            </a:r>
            <a:r>
              <a:rPr lang="zh-CN" altLang="en-US" dirty="0"/>
              <a:t>模型机指令表</a:t>
            </a:r>
          </a:p>
        </p:txBody>
      </p:sp>
      <p:pic>
        <p:nvPicPr>
          <p:cNvPr id="27341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56640" y="3747869"/>
            <a:ext cx="12188222" cy="3110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a:xfrm>
            <a:off x="463202" y="2916872"/>
            <a:ext cx="4493539" cy="461665"/>
          </a:xfrm>
          <a:prstGeom prst="rect">
            <a:avLst/>
          </a:prstGeom>
        </p:spPr>
        <p:txBody>
          <a:bodyPr wrap="none">
            <a:spAutoFit/>
          </a:bodyPr>
          <a:lstStyle/>
          <a:p>
            <a:r>
              <a:rPr lang="zh-CN" altLang="en-US" sz="2400" dirty="0"/>
              <a:t>以一个简单的模型计算机为</a:t>
            </a:r>
            <a:r>
              <a:rPr lang="zh-CN" altLang="en-US" sz="2400" dirty="0" smtClean="0"/>
              <a:t>例：</a:t>
            </a:r>
            <a:endParaRPr lang="zh-CN" altLang="en-US" sz="2400" dirty="0"/>
          </a:p>
        </p:txBody>
      </p:sp>
    </p:spTree>
    <p:extLst>
      <p:ext uri="{BB962C8B-B14F-4D97-AF65-F5344CB8AC3E}">
        <p14:creationId xmlns:p14="http://schemas.microsoft.com/office/powerpoint/2010/main" val="1099745248"/>
      </p:ext>
    </p:extLst>
  </p:cSld>
  <p:clrMapOvr>
    <a:masterClrMapping/>
  </p:clrMapOvr>
  <p:transition>
    <p:random/>
    <p:sndAc>
      <p:stSnd>
        <p:snd r:embed="rId3" name="camera.wav"/>
      </p:stSnd>
    </p:sndAc>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53</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64951" y="782016"/>
            <a:ext cx="3436149" cy="4652851"/>
          </a:xfrm>
          <a:prstGeom prst="rect">
            <a:avLst/>
          </a:prstGeom>
        </p:spPr>
      </p:pic>
      <p:sp>
        <p:nvSpPr>
          <p:cNvPr id="5" name="矩形 4"/>
          <p:cNvSpPr/>
          <p:nvPr/>
        </p:nvSpPr>
        <p:spPr>
          <a:xfrm>
            <a:off x="5887826" y="5790168"/>
            <a:ext cx="2390398" cy="369332"/>
          </a:xfrm>
          <a:prstGeom prst="rect">
            <a:avLst/>
          </a:prstGeom>
        </p:spPr>
        <p:txBody>
          <a:bodyPr wrap="none">
            <a:spAutoFit/>
          </a:bodyPr>
          <a:lstStyle/>
          <a:p>
            <a:r>
              <a:rPr lang="zh-CN" altLang="en-US" dirty="0">
                <a:solidFill>
                  <a:srgbClr val="C00000"/>
                </a:solidFill>
              </a:rPr>
              <a:t>图</a:t>
            </a:r>
            <a:r>
              <a:rPr lang="en-US" altLang="zh-CN" dirty="0">
                <a:solidFill>
                  <a:srgbClr val="C00000"/>
                </a:solidFill>
              </a:rPr>
              <a:t>2-9  </a:t>
            </a:r>
            <a:r>
              <a:rPr lang="en-US" altLang="zh-CN" dirty="0"/>
              <a:t>4</a:t>
            </a:r>
            <a:r>
              <a:rPr lang="zh-CN" altLang="en-US" dirty="0"/>
              <a:t>位译码器电路</a:t>
            </a:r>
          </a:p>
        </p:txBody>
      </p:sp>
      <p:sp>
        <p:nvSpPr>
          <p:cNvPr id="6" name="矩形 5"/>
          <p:cNvSpPr/>
          <p:nvPr/>
        </p:nvSpPr>
        <p:spPr>
          <a:xfrm>
            <a:off x="139700" y="782016"/>
            <a:ext cx="4572000" cy="5078313"/>
          </a:xfrm>
          <a:prstGeom prst="rect">
            <a:avLst/>
          </a:prstGeom>
        </p:spPr>
        <p:txBody>
          <a:bodyPr>
            <a:spAutoFit/>
          </a:bodyPr>
          <a:lstStyle/>
          <a:p>
            <a:pPr algn="l">
              <a:lnSpc>
                <a:spcPct val="150000"/>
              </a:lnSpc>
            </a:pPr>
            <a:r>
              <a:rPr lang="en-US" altLang="zh-CN" sz="2400" dirty="0" smtClean="0"/>
              <a:t>        4</a:t>
            </a:r>
            <a:r>
              <a:rPr lang="zh-CN" altLang="en-US" sz="2400" dirty="0"/>
              <a:t>位二进制数</a:t>
            </a:r>
            <a:r>
              <a:rPr lang="zh-CN" altLang="en-US" sz="2400" dirty="0" smtClean="0"/>
              <a:t>操作码送到译码器</a:t>
            </a:r>
            <a:r>
              <a:rPr lang="zh-CN" altLang="en-US" sz="2400" dirty="0"/>
              <a:t>的输入</a:t>
            </a:r>
            <a:r>
              <a:rPr lang="zh-CN" altLang="en-US" sz="2400" dirty="0" smtClean="0"/>
              <a:t>端</a:t>
            </a:r>
            <a:r>
              <a:rPr lang="en-US" altLang="zh-CN" sz="2400" i="1" kern="1000" dirty="0">
                <a:latin typeface="Times New Roman"/>
                <a:ea typeface="宋体"/>
              </a:rPr>
              <a:t>I</a:t>
            </a:r>
            <a:r>
              <a:rPr lang="en-US" altLang="zh-CN" sz="2400" kern="1000" baseline="-25000" dirty="0">
                <a:latin typeface="Times New Roman"/>
                <a:ea typeface="宋体"/>
              </a:rPr>
              <a:t>7</a:t>
            </a:r>
            <a:r>
              <a:rPr lang="en-US" altLang="zh-CN" sz="2400" i="1" kern="1000" dirty="0">
                <a:latin typeface="Times New Roman"/>
                <a:ea typeface="宋体"/>
              </a:rPr>
              <a:t>I</a:t>
            </a:r>
            <a:r>
              <a:rPr lang="en-US" altLang="zh-CN" sz="2400" kern="1000" baseline="-25000" dirty="0">
                <a:latin typeface="Times New Roman"/>
                <a:ea typeface="宋体"/>
              </a:rPr>
              <a:t>6</a:t>
            </a:r>
            <a:r>
              <a:rPr lang="en-US" altLang="zh-CN" sz="2400" i="1" kern="1000" dirty="0">
                <a:latin typeface="Times New Roman"/>
                <a:ea typeface="宋体"/>
              </a:rPr>
              <a:t>I</a:t>
            </a:r>
            <a:r>
              <a:rPr lang="en-US" altLang="zh-CN" sz="2400" kern="1000" baseline="-25000" dirty="0">
                <a:latin typeface="Times New Roman"/>
                <a:ea typeface="宋体"/>
              </a:rPr>
              <a:t>5</a:t>
            </a:r>
            <a:r>
              <a:rPr lang="en-US" altLang="zh-CN" sz="2400" i="1" kern="1000" dirty="0">
                <a:latin typeface="Times New Roman"/>
                <a:ea typeface="宋体"/>
              </a:rPr>
              <a:t>I</a:t>
            </a:r>
            <a:r>
              <a:rPr lang="en-US" altLang="zh-CN" sz="2400" kern="1000" baseline="-25000" dirty="0">
                <a:latin typeface="Times New Roman"/>
                <a:ea typeface="宋体"/>
              </a:rPr>
              <a:t>4 </a:t>
            </a:r>
            <a:r>
              <a:rPr lang="zh-CN" altLang="en-US" sz="2400" dirty="0" smtClean="0"/>
              <a:t>，若</a:t>
            </a:r>
            <a:r>
              <a:rPr lang="en-US" altLang="zh-CN" sz="2400" i="1" kern="1000" dirty="0" smtClean="0">
                <a:latin typeface="Times New Roman"/>
                <a:ea typeface="宋体"/>
              </a:rPr>
              <a:t>I</a:t>
            </a:r>
            <a:r>
              <a:rPr lang="en-US" altLang="zh-CN" sz="2400" kern="1000" baseline="-25000" dirty="0" smtClean="0">
                <a:latin typeface="Times New Roman"/>
                <a:ea typeface="宋体"/>
              </a:rPr>
              <a:t>7</a:t>
            </a:r>
            <a:r>
              <a:rPr lang="en-US" altLang="zh-CN" sz="2400" i="1" kern="1000" dirty="0" smtClean="0">
                <a:latin typeface="Times New Roman"/>
                <a:ea typeface="宋体"/>
              </a:rPr>
              <a:t>I</a:t>
            </a:r>
            <a:r>
              <a:rPr lang="en-US" altLang="zh-CN" sz="2400" kern="1000" baseline="-25000" dirty="0" smtClean="0">
                <a:latin typeface="Times New Roman"/>
                <a:ea typeface="宋体"/>
              </a:rPr>
              <a:t>6</a:t>
            </a:r>
            <a:r>
              <a:rPr lang="en-US" altLang="zh-CN" sz="2400" i="1" kern="1000" dirty="0" smtClean="0">
                <a:latin typeface="Times New Roman"/>
                <a:ea typeface="宋体"/>
              </a:rPr>
              <a:t>I</a:t>
            </a:r>
            <a:r>
              <a:rPr lang="en-US" altLang="zh-CN" sz="2400" kern="1000" baseline="-25000" dirty="0" smtClean="0">
                <a:latin typeface="Times New Roman"/>
                <a:ea typeface="宋体"/>
              </a:rPr>
              <a:t>5</a:t>
            </a:r>
            <a:r>
              <a:rPr lang="en-US" altLang="zh-CN" sz="2400" i="1" kern="1000" dirty="0" smtClean="0">
                <a:latin typeface="Times New Roman"/>
                <a:ea typeface="宋体"/>
              </a:rPr>
              <a:t>I</a:t>
            </a:r>
            <a:r>
              <a:rPr lang="en-US" altLang="zh-CN" sz="2400" kern="1000" baseline="-25000" dirty="0" smtClean="0">
                <a:latin typeface="Times New Roman"/>
                <a:ea typeface="宋体"/>
              </a:rPr>
              <a:t>4</a:t>
            </a:r>
            <a:r>
              <a:rPr lang="en-US" altLang="zh-CN" sz="2400" dirty="0" smtClean="0"/>
              <a:t> </a:t>
            </a:r>
            <a:r>
              <a:rPr lang="en-US" altLang="zh-CN" sz="2400" dirty="0"/>
              <a:t>= 0000</a:t>
            </a:r>
            <a:r>
              <a:rPr lang="zh-CN" altLang="en-US" sz="2400" dirty="0"/>
              <a:t>，此时译码器的输出线中</a:t>
            </a:r>
            <a:r>
              <a:rPr lang="en-US" altLang="zh-CN" sz="2400" dirty="0"/>
              <a:t>LDA</a:t>
            </a:r>
            <a:r>
              <a:rPr lang="zh-CN" altLang="en-US" sz="2400" dirty="0"/>
              <a:t>高电平有效，其他输出线为低电平无效</a:t>
            </a:r>
            <a:r>
              <a:rPr lang="zh-CN" altLang="en-US" sz="2400" dirty="0" smtClean="0"/>
              <a:t>。</a:t>
            </a:r>
            <a:endParaRPr lang="en-US" altLang="zh-CN" sz="2400" dirty="0" smtClean="0"/>
          </a:p>
          <a:p>
            <a:pPr algn="l">
              <a:lnSpc>
                <a:spcPct val="150000"/>
              </a:lnSpc>
            </a:pPr>
            <a:r>
              <a:rPr lang="zh-CN" altLang="en-US" sz="2400" dirty="0" smtClean="0"/>
              <a:t>        这个</a:t>
            </a:r>
            <a:r>
              <a:rPr lang="zh-CN" altLang="en-US" sz="2400" dirty="0"/>
              <a:t>例子表明，正是</a:t>
            </a:r>
            <a:r>
              <a:rPr lang="zh-CN" altLang="en-US" sz="2400" dirty="0">
                <a:solidFill>
                  <a:srgbClr val="0000FF"/>
                </a:solidFill>
              </a:rPr>
              <a:t>通过指令译码器，代表指令操作码的这样一个</a:t>
            </a:r>
            <a:r>
              <a:rPr lang="zh-CN" altLang="en-US" sz="2400" b="1" dirty="0">
                <a:solidFill>
                  <a:srgbClr val="CC3300"/>
                </a:solidFill>
              </a:rPr>
              <a:t>二进制数码</a:t>
            </a:r>
            <a:r>
              <a:rPr lang="zh-CN" altLang="en-US" sz="2400" dirty="0">
                <a:solidFill>
                  <a:srgbClr val="0000FF"/>
                </a:solidFill>
              </a:rPr>
              <a:t>和一个相应的的</a:t>
            </a:r>
            <a:r>
              <a:rPr lang="zh-CN" altLang="en-US" sz="2400" b="1" dirty="0">
                <a:solidFill>
                  <a:srgbClr val="CC3300"/>
                </a:solidFill>
              </a:rPr>
              <a:t>控制信号</a:t>
            </a:r>
            <a:r>
              <a:rPr lang="zh-CN" altLang="en-US" sz="2400" dirty="0">
                <a:solidFill>
                  <a:srgbClr val="0000FF"/>
                </a:solidFill>
              </a:rPr>
              <a:t>关联上了</a:t>
            </a:r>
            <a:r>
              <a:rPr lang="zh-CN" altLang="en-US" sz="2400" dirty="0"/>
              <a:t>。</a:t>
            </a:r>
          </a:p>
        </p:txBody>
      </p:sp>
    </p:spTree>
    <p:extLst>
      <p:ext uri="{BB962C8B-B14F-4D97-AF65-F5344CB8AC3E}">
        <p14:creationId xmlns:p14="http://schemas.microsoft.com/office/powerpoint/2010/main" val="2048031069"/>
      </p:ext>
    </p:extLst>
  </p:cSld>
  <p:clrMapOvr>
    <a:masterClrMapping/>
  </p:clrMapOvr>
  <p:transition>
    <p:random/>
    <p:sndAc>
      <p:stSnd>
        <p:snd r:embed="rId2" name="camera.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54</a:t>
            </a:fld>
            <a:endParaRPr lang="en-US" altLang="zh-CN" dirty="0"/>
          </a:p>
        </p:txBody>
      </p:sp>
      <p:sp>
        <p:nvSpPr>
          <p:cNvPr id="4" name="矩形 3"/>
          <p:cNvSpPr/>
          <p:nvPr/>
        </p:nvSpPr>
        <p:spPr>
          <a:xfrm>
            <a:off x="0" y="598438"/>
            <a:ext cx="9144000" cy="3416320"/>
          </a:xfrm>
          <a:prstGeom prst="rect">
            <a:avLst/>
          </a:prstGeom>
        </p:spPr>
        <p:txBody>
          <a:bodyPr wrap="square">
            <a:spAutoFit/>
          </a:bodyPr>
          <a:lstStyle/>
          <a:p>
            <a:pPr algn="l">
              <a:lnSpc>
                <a:spcPct val="150000"/>
              </a:lnSpc>
            </a:pPr>
            <a:r>
              <a:rPr lang="zh-CN" altLang="en-US" sz="2400" dirty="0" smtClean="0"/>
              <a:t>        </a:t>
            </a:r>
            <a:r>
              <a:rPr lang="zh-CN" altLang="en-US" sz="2400" b="1" dirty="0">
                <a:solidFill>
                  <a:srgbClr val="0000FF"/>
                </a:solidFill>
                <a:latin typeface="+mj-ea"/>
                <a:ea typeface="+mj-ea"/>
              </a:rPr>
              <a:t>（</a:t>
            </a:r>
            <a:r>
              <a:rPr lang="en-US" altLang="zh-CN" sz="2400" b="1" dirty="0">
                <a:solidFill>
                  <a:srgbClr val="0000FF"/>
                </a:solidFill>
                <a:latin typeface="+mj-ea"/>
                <a:ea typeface="+mj-ea"/>
              </a:rPr>
              <a:t>2</a:t>
            </a:r>
            <a:r>
              <a:rPr lang="zh-CN" altLang="en-US" sz="2400" b="1" dirty="0">
                <a:solidFill>
                  <a:srgbClr val="0000FF"/>
                </a:solidFill>
                <a:latin typeface="+mj-ea"/>
                <a:ea typeface="+mj-ea"/>
              </a:rPr>
              <a:t>）时序部件</a:t>
            </a:r>
          </a:p>
          <a:p>
            <a:pPr algn="l">
              <a:lnSpc>
                <a:spcPct val="150000"/>
              </a:lnSpc>
            </a:pPr>
            <a:r>
              <a:rPr lang="zh-CN" altLang="en-US" sz="2400" dirty="0" smtClean="0"/>
              <a:t>        时序</a:t>
            </a:r>
            <a:r>
              <a:rPr lang="zh-CN" altLang="en-US" sz="2400" dirty="0"/>
              <a:t>部件由时钟系统和脉冲分配器组成，</a:t>
            </a:r>
            <a:r>
              <a:rPr lang="zh-CN" altLang="en-US" sz="2400" dirty="0">
                <a:solidFill>
                  <a:srgbClr val="0000FF"/>
                </a:solidFill>
              </a:rPr>
              <a:t>用于产生微操作控制部件所需的定时脉冲信号。</a:t>
            </a:r>
            <a:r>
              <a:rPr lang="zh-CN" altLang="en-US" sz="2400" dirty="0"/>
              <a:t>其中，时钟系统（</a:t>
            </a:r>
            <a:r>
              <a:rPr lang="en-US" altLang="zh-CN" sz="2400" dirty="0"/>
              <a:t>Clock System</a:t>
            </a:r>
            <a:r>
              <a:rPr lang="zh-CN" altLang="en-US" sz="2400" dirty="0"/>
              <a:t>）产生机器的时钟脉冲序列，脉冲分配器（</a:t>
            </a:r>
            <a:r>
              <a:rPr lang="en-US" altLang="zh-CN" sz="2400" dirty="0"/>
              <a:t>Pulse Distributor</a:t>
            </a:r>
            <a:r>
              <a:rPr lang="zh-CN" altLang="en-US" sz="2400" dirty="0"/>
              <a:t>）又称为节拍发生器，用于产生机器节拍。由环形计数器构建的用于模型机的时序部件如</a:t>
            </a:r>
            <a:r>
              <a:rPr lang="zh-CN" altLang="en-US" sz="2400" dirty="0">
                <a:hlinkClick r:id="" action="ppaction://hlinkshowjump?jump=nextslide"/>
              </a:rPr>
              <a:t>图</a:t>
            </a:r>
            <a:r>
              <a:rPr lang="en-US" altLang="zh-CN" sz="2400" dirty="0">
                <a:hlinkClick r:id="" action="ppaction://hlinkshowjump?jump=nextslide"/>
              </a:rPr>
              <a:t>2-10</a:t>
            </a:r>
            <a:r>
              <a:rPr lang="zh-CN" altLang="en-US" sz="2400" dirty="0"/>
              <a:t>所示。</a:t>
            </a:r>
          </a:p>
        </p:txBody>
      </p:sp>
      <p:sp>
        <p:nvSpPr>
          <p:cNvPr id="5" name="矩形 4"/>
          <p:cNvSpPr/>
          <p:nvPr/>
        </p:nvSpPr>
        <p:spPr>
          <a:xfrm>
            <a:off x="0" y="3875058"/>
            <a:ext cx="8978900" cy="2400657"/>
          </a:xfrm>
          <a:prstGeom prst="rect">
            <a:avLst/>
          </a:prstGeom>
        </p:spPr>
        <p:txBody>
          <a:bodyPr wrap="square">
            <a:spAutoFit/>
          </a:bodyPr>
          <a:lstStyle/>
          <a:p>
            <a:pPr algn="l">
              <a:lnSpc>
                <a:spcPct val="150000"/>
              </a:lnSpc>
            </a:pPr>
            <a:r>
              <a:rPr lang="zh-CN" altLang="en-US" sz="2000" dirty="0" smtClean="0"/>
              <a:t>        若</a:t>
            </a:r>
            <a:r>
              <a:rPr lang="zh-CN" altLang="en-US" sz="2000" dirty="0"/>
              <a:t>将环形计数器的输出视为一个字</a:t>
            </a:r>
            <a:r>
              <a:rPr lang="en-US" altLang="zh-CN" sz="2000" dirty="0"/>
              <a:t>T</a:t>
            </a:r>
            <a:r>
              <a:rPr lang="zh-CN" altLang="en-US" sz="2000" dirty="0"/>
              <a:t>，则</a:t>
            </a:r>
            <a:r>
              <a:rPr lang="en-US" altLang="zh-CN" sz="2000" dirty="0"/>
              <a:t>T = </a:t>
            </a:r>
            <a:r>
              <a:rPr lang="en-US" altLang="zh-CN" sz="2000" i="1" kern="1000" dirty="0">
                <a:latin typeface="Times New Roman"/>
                <a:ea typeface="宋体"/>
              </a:rPr>
              <a:t>T</a:t>
            </a:r>
            <a:r>
              <a:rPr lang="en-US" altLang="zh-CN" sz="2000" kern="1000" baseline="-25000" dirty="0">
                <a:latin typeface="Times New Roman"/>
                <a:ea typeface="宋体"/>
              </a:rPr>
              <a:t>5</a:t>
            </a:r>
            <a:r>
              <a:rPr lang="en-US" altLang="zh-CN" sz="2000" i="1" kern="1000" dirty="0">
                <a:latin typeface="Times New Roman"/>
                <a:ea typeface="宋体"/>
              </a:rPr>
              <a:t>T</a:t>
            </a:r>
            <a:r>
              <a:rPr lang="en-US" altLang="zh-CN" sz="2000" kern="1000" baseline="-25000" dirty="0">
                <a:latin typeface="Times New Roman"/>
                <a:ea typeface="宋体"/>
              </a:rPr>
              <a:t>4</a:t>
            </a:r>
            <a:r>
              <a:rPr lang="en-US" altLang="zh-CN" sz="2000" i="1" kern="1000" dirty="0">
                <a:latin typeface="Times New Roman"/>
                <a:ea typeface="宋体"/>
              </a:rPr>
              <a:t>T</a:t>
            </a:r>
            <a:r>
              <a:rPr lang="en-US" altLang="zh-CN" sz="2000" kern="1000" baseline="-25000" dirty="0">
                <a:latin typeface="Times New Roman"/>
                <a:ea typeface="宋体"/>
              </a:rPr>
              <a:t>3</a:t>
            </a:r>
            <a:r>
              <a:rPr lang="en-US" altLang="zh-CN" sz="2000" i="1" kern="1000" dirty="0">
                <a:latin typeface="Times New Roman"/>
                <a:ea typeface="宋体"/>
              </a:rPr>
              <a:t>T</a:t>
            </a:r>
            <a:r>
              <a:rPr lang="en-US" altLang="zh-CN" sz="2000" kern="1000" baseline="-25000" dirty="0">
                <a:latin typeface="Times New Roman"/>
                <a:ea typeface="宋体"/>
              </a:rPr>
              <a:t>2</a:t>
            </a:r>
            <a:r>
              <a:rPr lang="en-US" altLang="zh-CN" sz="2000" i="1" kern="1000" dirty="0">
                <a:latin typeface="Times New Roman"/>
                <a:ea typeface="宋体"/>
              </a:rPr>
              <a:t>T</a:t>
            </a:r>
            <a:r>
              <a:rPr lang="en-US" altLang="zh-CN" sz="2000" kern="1000" baseline="-25000" dirty="0">
                <a:latin typeface="Times New Roman"/>
                <a:ea typeface="宋体"/>
              </a:rPr>
              <a:t>1</a:t>
            </a:r>
            <a:r>
              <a:rPr lang="en-US" altLang="zh-CN" sz="2000" i="1" kern="1000" dirty="0">
                <a:latin typeface="Times New Roman"/>
                <a:ea typeface="宋体"/>
              </a:rPr>
              <a:t>T</a:t>
            </a:r>
            <a:r>
              <a:rPr lang="en-US" altLang="zh-CN" sz="2000" kern="1000" baseline="-25000" dirty="0">
                <a:latin typeface="Times New Roman"/>
                <a:ea typeface="宋体"/>
              </a:rPr>
              <a:t>0 </a:t>
            </a:r>
            <a:r>
              <a:rPr lang="zh-CN" altLang="en-US" sz="2000" dirty="0" smtClean="0"/>
              <a:t>，</a:t>
            </a:r>
            <a:r>
              <a:rPr lang="zh-CN" altLang="en-US" sz="2000" dirty="0"/>
              <a:t>这就是一个</a:t>
            </a:r>
            <a:r>
              <a:rPr lang="en-US" altLang="zh-CN" sz="2000" dirty="0"/>
              <a:t>6</a:t>
            </a:r>
            <a:r>
              <a:rPr lang="zh-CN" altLang="en-US" sz="2000" dirty="0"/>
              <a:t>位的环形字，用它可以控制</a:t>
            </a:r>
            <a:r>
              <a:rPr lang="en-US" altLang="zh-CN" sz="2000" dirty="0"/>
              <a:t>6</a:t>
            </a:r>
            <a:r>
              <a:rPr lang="zh-CN" altLang="en-US" sz="2000" dirty="0"/>
              <a:t>条电路，使它们依次轮流为高电位。</a:t>
            </a:r>
            <a:r>
              <a:rPr lang="zh-CN" altLang="en-US" sz="2000" dirty="0" smtClean="0"/>
              <a:t>称</a:t>
            </a:r>
            <a:r>
              <a:rPr lang="en-US" altLang="zh-CN" sz="2000" i="1" kern="1000" dirty="0">
                <a:latin typeface="Times New Roman"/>
                <a:ea typeface="宋体"/>
              </a:rPr>
              <a:t>T</a:t>
            </a:r>
            <a:r>
              <a:rPr lang="en-US" altLang="zh-CN" sz="2000" kern="1000" baseline="-25000" dirty="0">
                <a:latin typeface="Times New Roman"/>
                <a:ea typeface="宋体"/>
              </a:rPr>
              <a:t>0</a:t>
            </a:r>
            <a:r>
              <a:rPr lang="zh-CN" altLang="zh-CN" sz="2000" kern="1000" dirty="0">
                <a:latin typeface="Times New Roman"/>
                <a:ea typeface="宋体"/>
                <a:cs typeface="Times New Roman"/>
              </a:rPr>
              <a:t>、</a:t>
            </a:r>
            <a:r>
              <a:rPr lang="en-US" altLang="zh-CN" sz="2000" i="1" kern="1000" dirty="0">
                <a:latin typeface="Times New Roman"/>
                <a:ea typeface="宋体"/>
              </a:rPr>
              <a:t>T</a:t>
            </a:r>
            <a:r>
              <a:rPr lang="en-US" altLang="zh-CN" sz="2000" kern="1000" baseline="-25000" dirty="0">
                <a:latin typeface="Times New Roman"/>
                <a:ea typeface="宋体"/>
              </a:rPr>
              <a:t>1</a:t>
            </a:r>
            <a:r>
              <a:rPr lang="zh-CN" altLang="zh-CN" sz="2000" kern="1000" dirty="0">
                <a:latin typeface="Times New Roman"/>
                <a:ea typeface="宋体"/>
                <a:cs typeface="Times New Roman"/>
              </a:rPr>
              <a:t>、</a:t>
            </a:r>
            <a:r>
              <a:rPr lang="en-US" altLang="zh-CN" sz="2000" i="1" kern="1000" dirty="0">
                <a:latin typeface="Times New Roman"/>
                <a:ea typeface="宋体"/>
              </a:rPr>
              <a:t>T</a:t>
            </a:r>
            <a:r>
              <a:rPr lang="en-US" altLang="zh-CN" sz="2000" kern="1000" baseline="-25000" dirty="0">
                <a:latin typeface="Times New Roman"/>
                <a:ea typeface="宋体"/>
              </a:rPr>
              <a:t>2</a:t>
            </a:r>
            <a:r>
              <a:rPr lang="zh-CN" altLang="zh-CN" sz="2000" kern="1000" dirty="0">
                <a:latin typeface="Times New Roman"/>
                <a:ea typeface="宋体"/>
                <a:cs typeface="Times New Roman"/>
              </a:rPr>
              <a:t>、</a:t>
            </a:r>
            <a:r>
              <a:rPr lang="en-US" altLang="zh-CN" sz="2000" i="1" kern="1000" dirty="0">
                <a:latin typeface="Times New Roman"/>
                <a:ea typeface="宋体"/>
              </a:rPr>
              <a:t>T</a:t>
            </a:r>
            <a:r>
              <a:rPr lang="en-US" altLang="zh-CN" sz="2000" kern="1000" baseline="-25000" dirty="0">
                <a:latin typeface="Times New Roman"/>
                <a:ea typeface="宋体"/>
              </a:rPr>
              <a:t>3</a:t>
            </a:r>
            <a:r>
              <a:rPr lang="zh-CN" altLang="zh-CN" sz="2000" kern="1000" dirty="0">
                <a:latin typeface="Times New Roman"/>
                <a:ea typeface="宋体"/>
                <a:cs typeface="Times New Roman"/>
              </a:rPr>
              <a:t>、</a:t>
            </a:r>
            <a:r>
              <a:rPr lang="en-US" altLang="zh-CN" sz="2000" i="1" kern="1000" dirty="0">
                <a:latin typeface="Times New Roman"/>
                <a:ea typeface="宋体"/>
              </a:rPr>
              <a:t>T</a:t>
            </a:r>
            <a:r>
              <a:rPr lang="en-US" altLang="zh-CN" sz="2000" kern="1000" baseline="-25000" dirty="0">
                <a:latin typeface="Times New Roman"/>
                <a:ea typeface="宋体"/>
              </a:rPr>
              <a:t>4</a:t>
            </a:r>
            <a:r>
              <a:rPr lang="zh-CN" altLang="zh-CN" sz="2000" kern="1000" dirty="0">
                <a:latin typeface="Times New Roman"/>
                <a:ea typeface="宋体"/>
                <a:cs typeface="Times New Roman"/>
              </a:rPr>
              <a:t>和</a:t>
            </a:r>
            <a:r>
              <a:rPr lang="en-US" altLang="zh-CN" sz="2000" i="1" kern="1000" dirty="0">
                <a:latin typeface="Times New Roman"/>
                <a:ea typeface="宋体"/>
              </a:rPr>
              <a:t>T</a:t>
            </a:r>
            <a:r>
              <a:rPr lang="en-US" altLang="zh-CN" sz="2000" kern="1000" baseline="-25000" dirty="0">
                <a:latin typeface="Times New Roman"/>
                <a:ea typeface="宋体"/>
              </a:rPr>
              <a:t>5</a:t>
            </a:r>
            <a:r>
              <a:rPr lang="zh-CN" altLang="en-US" sz="2000" dirty="0" smtClean="0"/>
              <a:t>为</a:t>
            </a:r>
            <a:r>
              <a:rPr lang="zh-CN" altLang="en-US" sz="2000" dirty="0"/>
              <a:t>机器节拍。</a:t>
            </a:r>
          </a:p>
          <a:p>
            <a:pPr algn="l">
              <a:lnSpc>
                <a:spcPct val="150000"/>
              </a:lnSpc>
            </a:pPr>
            <a:r>
              <a:rPr lang="zh-CN" altLang="en-US" sz="2000" dirty="0" smtClean="0"/>
              <a:t>        通常</a:t>
            </a:r>
            <a:r>
              <a:rPr lang="zh-CN" altLang="en-US" sz="2000" dirty="0"/>
              <a:t>把时序部件的一次工作循环称为一个机器周期。可见，此模型机中一个机器周期为</a:t>
            </a:r>
            <a:r>
              <a:rPr lang="en-US" altLang="zh-CN" sz="2000" dirty="0"/>
              <a:t>6</a:t>
            </a:r>
            <a:r>
              <a:rPr lang="zh-CN" altLang="en-US" sz="2000" dirty="0"/>
              <a:t>个机器节拍之和。</a:t>
            </a:r>
          </a:p>
        </p:txBody>
      </p:sp>
    </p:spTree>
    <p:extLst>
      <p:ext uri="{BB962C8B-B14F-4D97-AF65-F5344CB8AC3E}">
        <p14:creationId xmlns:p14="http://schemas.microsoft.com/office/powerpoint/2010/main" val="4216197474"/>
      </p:ext>
    </p:extLst>
  </p:cSld>
  <p:clrMapOvr>
    <a:masterClrMapping/>
  </p:clrMapOvr>
  <p:transition>
    <p:random/>
    <p:sndAc>
      <p:stSnd>
        <p:snd r:embed="rId2" name="camera.wav"/>
      </p:st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55</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2932" y="1244306"/>
            <a:ext cx="7981767" cy="4418750"/>
          </a:xfrm>
          <a:prstGeom prst="rect">
            <a:avLst/>
          </a:prstGeom>
        </p:spPr>
      </p:pic>
      <p:sp>
        <p:nvSpPr>
          <p:cNvPr id="5" name="矩形 4"/>
          <p:cNvSpPr/>
          <p:nvPr/>
        </p:nvSpPr>
        <p:spPr>
          <a:xfrm>
            <a:off x="2824004" y="5860534"/>
            <a:ext cx="3775393" cy="369332"/>
          </a:xfrm>
          <a:prstGeom prst="rect">
            <a:avLst/>
          </a:prstGeom>
        </p:spPr>
        <p:txBody>
          <a:bodyPr wrap="none">
            <a:spAutoFit/>
          </a:bodyPr>
          <a:lstStyle/>
          <a:p>
            <a:r>
              <a:rPr lang="zh-CN" altLang="en-US" dirty="0">
                <a:solidFill>
                  <a:srgbClr val="C00000"/>
                </a:solidFill>
              </a:rPr>
              <a:t>图</a:t>
            </a:r>
            <a:r>
              <a:rPr lang="en-US" altLang="zh-CN" dirty="0">
                <a:solidFill>
                  <a:srgbClr val="C00000"/>
                </a:solidFill>
              </a:rPr>
              <a:t>2-10  </a:t>
            </a:r>
            <a:r>
              <a:rPr lang="zh-CN" altLang="en-US" dirty="0"/>
              <a:t>环形计数器产生的机器节拍</a:t>
            </a:r>
          </a:p>
        </p:txBody>
      </p:sp>
    </p:spTree>
    <p:extLst>
      <p:ext uri="{BB962C8B-B14F-4D97-AF65-F5344CB8AC3E}">
        <p14:creationId xmlns:p14="http://schemas.microsoft.com/office/powerpoint/2010/main" val="3726781332"/>
      </p:ext>
    </p:extLst>
  </p:cSld>
  <p:clrMapOvr>
    <a:masterClrMapping/>
  </p:clrMapOvr>
  <p:transition>
    <p:random/>
    <p:sndAc>
      <p:stSnd>
        <p:snd r:embed="rId2" name="camera.wav"/>
      </p:stSnd>
    </p:sndAc>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56</a:t>
            </a:fld>
            <a:endParaRPr lang="en-US" altLang="zh-CN" dirty="0"/>
          </a:p>
        </p:txBody>
      </p:sp>
      <p:sp>
        <p:nvSpPr>
          <p:cNvPr id="4" name="矩形 3"/>
          <p:cNvSpPr/>
          <p:nvPr/>
        </p:nvSpPr>
        <p:spPr>
          <a:xfrm>
            <a:off x="0" y="470238"/>
            <a:ext cx="9144000" cy="2862322"/>
          </a:xfrm>
          <a:prstGeom prst="rect">
            <a:avLst/>
          </a:prstGeom>
        </p:spPr>
        <p:txBody>
          <a:bodyPr wrap="square">
            <a:spAutoFit/>
          </a:bodyPr>
          <a:lstStyle/>
          <a:p>
            <a:pPr algn="l">
              <a:lnSpc>
                <a:spcPct val="150000"/>
              </a:lnSpc>
            </a:pPr>
            <a:r>
              <a:rPr lang="zh-CN" altLang="en-US" sz="2400" dirty="0" smtClean="0"/>
              <a:t>        </a:t>
            </a:r>
            <a:r>
              <a:rPr lang="zh-CN" altLang="en-US" sz="2400" b="1" dirty="0">
                <a:solidFill>
                  <a:srgbClr val="0000FF"/>
                </a:solidFill>
                <a:latin typeface="+mj-ea"/>
                <a:ea typeface="+mj-ea"/>
              </a:rPr>
              <a:t>（</a:t>
            </a:r>
            <a:r>
              <a:rPr lang="en-US" altLang="zh-CN" sz="2400" b="1" dirty="0">
                <a:solidFill>
                  <a:srgbClr val="0000FF"/>
                </a:solidFill>
                <a:latin typeface="+mj-ea"/>
                <a:ea typeface="+mj-ea"/>
              </a:rPr>
              <a:t>3</a:t>
            </a:r>
            <a:r>
              <a:rPr lang="zh-CN" altLang="en-US" sz="2400" b="1" dirty="0">
                <a:solidFill>
                  <a:srgbClr val="0000FF"/>
                </a:solidFill>
                <a:latin typeface="+mj-ea"/>
                <a:ea typeface="+mj-ea"/>
              </a:rPr>
              <a:t>）控制矩阵（</a:t>
            </a:r>
            <a:r>
              <a:rPr lang="en-US" altLang="zh-CN" sz="2400" b="1" dirty="0">
                <a:solidFill>
                  <a:srgbClr val="0000FF"/>
                </a:solidFill>
                <a:latin typeface="+mj-ea"/>
                <a:ea typeface="+mj-ea"/>
              </a:rPr>
              <a:t>CM</a:t>
            </a:r>
            <a:r>
              <a:rPr lang="zh-CN" altLang="en-US" sz="2400" dirty="0"/>
              <a:t>）</a:t>
            </a:r>
          </a:p>
          <a:p>
            <a:pPr algn="l">
              <a:lnSpc>
                <a:spcPct val="150000"/>
              </a:lnSpc>
            </a:pPr>
            <a:r>
              <a:rPr lang="zh-CN" altLang="en-US" sz="2400" dirty="0" smtClean="0"/>
              <a:t>        </a:t>
            </a:r>
            <a:r>
              <a:rPr lang="zh-CN" altLang="en-US" sz="2400" b="1" dirty="0" smtClean="0">
                <a:solidFill>
                  <a:srgbClr val="0000FF"/>
                </a:solidFill>
              </a:rPr>
              <a:t>控制</a:t>
            </a:r>
            <a:r>
              <a:rPr lang="zh-CN" altLang="en-US" sz="2400" b="1" dirty="0">
                <a:solidFill>
                  <a:srgbClr val="0000FF"/>
                </a:solidFill>
              </a:rPr>
              <a:t>矩阵</a:t>
            </a:r>
            <a:r>
              <a:rPr lang="zh-CN" altLang="en-US" sz="2400" dirty="0"/>
              <a:t>可以为</a:t>
            </a:r>
            <a:r>
              <a:rPr lang="en-US" altLang="zh-CN" sz="2400" dirty="0"/>
              <a:t>ID</a:t>
            </a:r>
            <a:r>
              <a:rPr lang="zh-CN" altLang="en-US" sz="2400" dirty="0"/>
              <a:t>输出信号配上节拍电位和节拍脉冲，也可将外部进来的控制信号组合，共同</a:t>
            </a:r>
            <a:r>
              <a:rPr lang="zh-CN" altLang="en-US" sz="2400" b="1" dirty="0">
                <a:solidFill>
                  <a:srgbClr val="0000FF"/>
                </a:solidFill>
              </a:rPr>
              <a:t>形成相应的微操作控制信号序列</a:t>
            </a:r>
            <a:r>
              <a:rPr lang="zh-CN" altLang="en-US" sz="2400" dirty="0"/>
              <a:t>，控制相关部件按照严格的先后顺序执行指令所要求的各种微操作，最终完成规定的操作。</a:t>
            </a:r>
            <a:r>
              <a:rPr lang="zh-CN" altLang="en-US" sz="2400" dirty="0">
                <a:hlinkClick r:id="" action="ppaction://hlinkshowjump?jump=nextslide"/>
              </a:rPr>
              <a:t>图</a:t>
            </a:r>
            <a:r>
              <a:rPr lang="en-US" altLang="zh-CN" sz="2400" dirty="0">
                <a:hlinkClick r:id="" action="ppaction://hlinkshowjump?jump=nextslide"/>
              </a:rPr>
              <a:t>2-11</a:t>
            </a:r>
            <a:r>
              <a:rPr lang="zh-CN" altLang="en-US" sz="2400" dirty="0"/>
              <a:t>所示为模型机的控制矩阵。</a:t>
            </a:r>
          </a:p>
        </p:txBody>
      </p:sp>
      <p:sp>
        <p:nvSpPr>
          <p:cNvPr id="5" name="矩形 4"/>
          <p:cNvSpPr/>
          <p:nvPr/>
        </p:nvSpPr>
        <p:spPr>
          <a:xfrm>
            <a:off x="114300" y="3074095"/>
            <a:ext cx="9144000" cy="1200329"/>
          </a:xfrm>
          <a:prstGeom prst="rect">
            <a:avLst/>
          </a:prstGeom>
        </p:spPr>
        <p:txBody>
          <a:bodyPr wrap="square">
            <a:spAutoFit/>
          </a:bodyPr>
          <a:lstStyle/>
          <a:p>
            <a:pPr algn="l">
              <a:lnSpc>
                <a:spcPct val="150000"/>
              </a:lnSpc>
            </a:pPr>
            <a:r>
              <a:rPr lang="zh-CN" altLang="en-US" sz="2400" dirty="0" smtClean="0"/>
              <a:t>        由</a:t>
            </a:r>
            <a:r>
              <a:rPr lang="zh-CN" altLang="en-US" sz="2400" dirty="0"/>
              <a:t>图可见，控制矩阵由门电路组成的复杂树状网络构成，输出端共有</a:t>
            </a:r>
            <a:r>
              <a:rPr lang="en-US" altLang="zh-CN" sz="2400" dirty="0"/>
              <a:t>12</a:t>
            </a:r>
            <a:r>
              <a:rPr lang="zh-CN" altLang="en-US" sz="2400" dirty="0"/>
              <a:t>路，组成控制器的控制字</a:t>
            </a:r>
            <a:r>
              <a:rPr lang="en-US" altLang="zh-CN" sz="2400" dirty="0"/>
              <a:t>CON</a:t>
            </a:r>
            <a:r>
              <a:rPr lang="zh-CN" altLang="en-US" sz="2400" dirty="0"/>
              <a:t>：</a:t>
            </a:r>
          </a:p>
        </p:txBody>
      </p:sp>
      <p:pic>
        <p:nvPicPr>
          <p:cNvPr id="27238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24080" y="4156847"/>
            <a:ext cx="13850936" cy="4927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矩形 5"/>
          <p:cNvSpPr/>
          <p:nvPr/>
        </p:nvSpPr>
        <p:spPr>
          <a:xfrm>
            <a:off x="-76200" y="4685933"/>
            <a:ext cx="9296400" cy="1754326"/>
          </a:xfrm>
          <a:prstGeom prst="rect">
            <a:avLst/>
          </a:prstGeom>
        </p:spPr>
        <p:txBody>
          <a:bodyPr wrap="square">
            <a:spAutoFit/>
          </a:bodyPr>
          <a:lstStyle/>
          <a:p>
            <a:pPr algn="l">
              <a:lnSpc>
                <a:spcPct val="150000"/>
              </a:lnSpc>
            </a:pPr>
            <a:r>
              <a:rPr lang="zh-CN" altLang="en-US" sz="2400" dirty="0" smtClean="0"/>
              <a:t>        控制</a:t>
            </a:r>
            <a:r>
              <a:rPr lang="zh-CN" altLang="en-US" sz="2400" dirty="0"/>
              <a:t>字的各位为模型机的相应部件提供控制信号。为实现某条指令的功能，只要按顺序发出相应的控制字序列，即可控制相应部件完成相应的微操作。</a:t>
            </a:r>
          </a:p>
        </p:txBody>
      </p:sp>
    </p:spTree>
    <p:extLst>
      <p:ext uri="{BB962C8B-B14F-4D97-AF65-F5344CB8AC3E}">
        <p14:creationId xmlns:p14="http://schemas.microsoft.com/office/powerpoint/2010/main" val="751053381"/>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72386"/>
                                        </p:tgtEl>
                                        <p:attrNameLst>
                                          <p:attrName>style.visibility</p:attrName>
                                        </p:attrNameLst>
                                      </p:cBhvr>
                                      <p:to>
                                        <p:strVal val="visible"/>
                                      </p:to>
                                    </p:set>
                                    <p:anim calcmode="lin" valueType="num">
                                      <p:cBhvr additive="base">
                                        <p:cTn id="14" dur="500" fill="hold"/>
                                        <p:tgtEl>
                                          <p:spTgt spid="272386"/>
                                        </p:tgtEl>
                                        <p:attrNameLst>
                                          <p:attrName>ppt_x</p:attrName>
                                        </p:attrNameLst>
                                      </p:cBhvr>
                                      <p:tavLst>
                                        <p:tav tm="0">
                                          <p:val>
                                            <p:strVal val="#ppt_x"/>
                                          </p:val>
                                        </p:tav>
                                        <p:tav tm="100000">
                                          <p:val>
                                            <p:strVal val="#ppt_x"/>
                                          </p:val>
                                        </p:tav>
                                      </p:tavLst>
                                    </p:anim>
                                    <p:anim calcmode="lin" valueType="num">
                                      <p:cBhvr additive="base">
                                        <p:cTn id="15" dur="500" fill="hold"/>
                                        <p:tgtEl>
                                          <p:spTgt spid="27238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57</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929" y="673101"/>
            <a:ext cx="9104671" cy="5703158"/>
          </a:xfrm>
          <a:prstGeom prst="rect">
            <a:avLst/>
          </a:prstGeom>
        </p:spPr>
      </p:pic>
      <p:sp>
        <p:nvSpPr>
          <p:cNvPr id="5" name="矩形 4"/>
          <p:cNvSpPr/>
          <p:nvPr/>
        </p:nvSpPr>
        <p:spPr>
          <a:xfrm>
            <a:off x="5356093" y="894834"/>
            <a:ext cx="1911613" cy="369332"/>
          </a:xfrm>
          <a:prstGeom prst="rect">
            <a:avLst/>
          </a:prstGeom>
        </p:spPr>
        <p:txBody>
          <a:bodyPr wrap="none">
            <a:spAutoFit/>
          </a:bodyPr>
          <a:lstStyle/>
          <a:p>
            <a:r>
              <a:rPr lang="zh-CN" altLang="en-US" dirty="0">
                <a:solidFill>
                  <a:srgbClr val="C00000"/>
                </a:solidFill>
              </a:rPr>
              <a:t>图</a:t>
            </a:r>
            <a:r>
              <a:rPr lang="en-US" altLang="zh-CN" dirty="0">
                <a:solidFill>
                  <a:srgbClr val="C00000"/>
                </a:solidFill>
              </a:rPr>
              <a:t>2-11  </a:t>
            </a:r>
            <a:r>
              <a:rPr lang="zh-CN" altLang="en-US" dirty="0"/>
              <a:t>控制矩阵</a:t>
            </a:r>
          </a:p>
        </p:txBody>
      </p:sp>
    </p:spTree>
    <p:extLst>
      <p:ext uri="{BB962C8B-B14F-4D97-AF65-F5344CB8AC3E}">
        <p14:creationId xmlns:p14="http://schemas.microsoft.com/office/powerpoint/2010/main" val="2929391960"/>
      </p:ext>
    </p:extLst>
  </p:cSld>
  <p:clrMapOvr>
    <a:masterClrMapping/>
  </p:clrMapOvr>
  <p:transition>
    <p:random/>
    <p:sndAc>
      <p:stSnd>
        <p:snd r:embed="rId2" name="camera.wav"/>
      </p:stSnd>
    </p:sndAc>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58</a:t>
            </a:fld>
            <a:endParaRPr lang="en-US" altLang="zh-CN" dirty="0"/>
          </a:p>
        </p:txBody>
      </p:sp>
      <p:sp>
        <p:nvSpPr>
          <p:cNvPr id="4" name="矩形 3"/>
          <p:cNvSpPr/>
          <p:nvPr/>
        </p:nvSpPr>
        <p:spPr>
          <a:xfrm>
            <a:off x="0" y="612845"/>
            <a:ext cx="9144000" cy="4524315"/>
          </a:xfrm>
          <a:prstGeom prst="rect">
            <a:avLst/>
          </a:prstGeom>
        </p:spPr>
        <p:txBody>
          <a:bodyPr wrap="square">
            <a:spAutoFit/>
          </a:bodyPr>
          <a:lstStyle/>
          <a:p>
            <a:pPr algn="l">
              <a:lnSpc>
                <a:spcPct val="150000"/>
              </a:lnSpc>
            </a:pPr>
            <a:r>
              <a:rPr lang="zh-CN" altLang="en-US" sz="2400" dirty="0" smtClean="0"/>
              <a:t>        控制</a:t>
            </a:r>
            <a:r>
              <a:rPr lang="zh-CN" altLang="en-US" sz="2400" dirty="0"/>
              <a:t>矩阵的</a:t>
            </a:r>
            <a:r>
              <a:rPr lang="zh-CN" altLang="en-US" sz="2400" b="1" dirty="0">
                <a:solidFill>
                  <a:srgbClr val="CC3300"/>
                </a:solidFill>
              </a:rPr>
              <a:t>输入信号</a:t>
            </a:r>
            <a:r>
              <a:rPr lang="zh-CN" altLang="en-US" sz="2400" dirty="0"/>
              <a:t>由</a:t>
            </a:r>
            <a:r>
              <a:rPr lang="zh-CN" altLang="en-US" sz="2400" dirty="0">
                <a:solidFill>
                  <a:srgbClr val="CC3300"/>
                </a:solidFill>
              </a:rPr>
              <a:t>指令译码器</a:t>
            </a:r>
            <a:r>
              <a:rPr lang="zh-CN" altLang="en-US" sz="2400" dirty="0"/>
              <a:t>和</a:t>
            </a:r>
            <a:r>
              <a:rPr lang="zh-CN" altLang="en-US" sz="2400" dirty="0">
                <a:solidFill>
                  <a:srgbClr val="CC3300"/>
                </a:solidFill>
              </a:rPr>
              <a:t>环形计数器提供</a:t>
            </a:r>
            <a:r>
              <a:rPr lang="zh-CN" altLang="en-US" sz="2400" dirty="0"/>
              <a:t>。来自指令译码器的电平信号代表了相关的指令，而</a:t>
            </a:r>
            <a:r>
              <a:rPr lang="zh-CN" altLang="en-US" sz="2400" dirty="0">
                <a:solidFill>
                  <a:srgbClr val="CC3300"/>
                </a:solidFill>
              </a:rPr>
              <a:t>环形计数器</a:t>
            </a:r>
            <a:r>
              <a:rPr lang="zh-CN" altLang="en-US" sz="2400" dirty="0"/>
              <a:t>在一个机器周期里可以</a:t>
            </a:r>
            <a:r>
              <a:rPr lang="zh-CN" altLang="en-US" sz="2400" b="1" dirty="0">
                <a:solidFill>
                  <a:srgbClr val="CC3300"/>
                </a:solidFill>
              </a:rPr>
              <a:t>提供</a:t>
            </a:r>
            <a:r>
              <a:rPr lang="en-US" altLang="zh-CN" sz="2400" b="1" dirty="0">
                <a:solidFill>
                  <a:srgbClr val="CC3300"/>
                </a:solidFill>
              </a:rPr>
              <a:t>6</a:t>
            </a:r>
            <a:r>
              <a:rPr lang="zh-CN" altLang="en-US" sz="2400" b="1" dirty="0">
                <a:solidFill>
                  <a:srgbClr val="CC3300"/>
                </a:solidFill>
              </a:rPr>
              <a:t>个节拍电位</a:t>
            </a:r>
            <a:r>
              <a:rPr lang="zh-CN" altLang="en-US" sz="2400" dirty="0"/>
              <a:t>，这样，在一个机器周期里</a:t>
            </a:r>
            <a:r>
              <a:rPr lang="zh-CN" altLang="en-US" sz="2400" dirty="0">
                <a:solidFill>
                  <a:srgbClr val="CC3300"/>
                </a:solidFill>
              </a:rPr>
              <a:t>控制字可以提供</a:t>
            </a:r>
            <a:r>
              <a:rPr lang="en-US" altLang="zh-CN" sz="2400" dirty="0">
                <a:solidFill>
                  <a:srgbClr val="CC3300"/>
                </a:solidFill>
              </a:rPr>
              <a:t>6</a:t>
            </a:r>
            <a:r>
              <a:rPr lang="zh-CN" altLang="en-US" sz="2400" dirty="0">
                <a:solidFill>
                  <a:srgbClr val="CC3300"/>
                </a:solidFill>
              </a:rPr>
              <a:t>个不同的值</a:t>
            </a:r>
            <a:r>
              <a:rPr lang="zh-CN" altLang="en-US" sz="2400" dirty="0"/>
              <a:t>，从而产生</a:t>
            </a:r>
            <a:r>
              <a:rPr lang="en-US" altLang="zh-CN" sz="2400" dirty="0"/>
              <a:t>6</a:t>
            </a:r>
            <a:r>
              <a:rPr lang="zh-CN" altLang="en-US" sz="2400" dirty="0"/>
              <a:t>组微操作</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一般来说</a:t>
            </a:r>
            <a:r>
              <a:rPr lang="zh-CN" altLang="en-US" sz="2400" dirty="0"/>
              <a:t>，操作较为简单的指令，在一个机器周期里即可完成，而操作复杂的指令可增加机器周期，从而获得更多的微操作来最终完成指令的功能。</a:t>
            </a:r>
          </a:p>
          <a:p>
            <a:pPr algn="l">
              <a:lnSpc>
                <a:spcPct val="150000"/>
              </a:lnSpc>
            </a:pPr>
            <a:r>
              <a:rPr lang="zh-CN" altLang="en-US" sz="2400" dirty="0" smtClean="0"/>
              <a:t>        </a:t>
            </a:r>
            <a:endParaRPr lang="zh-CN" altLang="en-US" sz="2400" dirty="0"/>
          </a:p>
        </p:txBody>
      </p:sp>
    </p:spTree>
    <p:extLst>
      <p:ext uri="{BB962C8B-B14F-4D97-AF65-F5344CB8AC3E}">
        <p14:creationId xmlns:p14="http://schemas.microsoft.com/office/powerpoint/2010/main" val="876339556"/>
      </p:ext>
    </p:extLst>
  </p:cSld>
  <p:clrMapOvr>
    <a:masterClrMapping/>
  </p:clrMapOvr>
  <p:transition>
    <p:random/>
    <p:sndAc>
      <p:stSnd>
        <p:snd r:embed="rId2" name="camera.wav"/>
      </p:stSnd>
    </p:sndAc>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59</a:t>
            </a:fld>
            <a:endParaRPr lang="en-US" altLang="zh-CN" dirty="0"/>
          </a:p>
        </p:txBody>
      </p:sp>
      <p:sp>
        <p:nvSpPr>
          <p:cNvPr id="4" name="矩形 3"/>
          <p:cNvSpPr/>
          <p:nvPr/>
        </p:nvSpPr>
        <p:spPr>
          <a:xfrm>
            <a:off x="0" y="672237"/>
            <a:ext cx="9144000" cy="2308324"/>
          </a:xfrm>
          <a:prstGeom prst="rect">
            <a:avLst/>
          </a:prstGeom>
        </p:spPr>
        <p:txBody>
          <a:bodyPr wrap="square">
            <a:spAutoFit/>
          </a:bodyPr>
          <a:lstStyle/>
          <a:p>
            <a:pPr algn="l">
              <a:lnSpc>
                <a:spcPct val="150000"/>
              </a:lnSpc>
            </a:pPr>
            <a:r>
              <a:rPr lang="zh-CN" altLang="en-US" sz="2400" dirty="0" smtClean="0"/>
              <a:t>        总之</a:t>
            </a:r>
            <a:r>
              <a:rPr lang="zh-CN" altLang="en-US" sz="2400" dirty="0"/>
              <a:t>，只要设计好控制矩阵，就可以使得控制矩阵在指令译码器和环形计数器两路输入信号的共同作用下，输出完成相应指令所需要的一系列控制信号，在这一系列控制信号的控制下，相应部件就可以产生一系列的微操作，最终完成指令所要求的功能。</a:t>
            </a:r>
          </a:p>
        </p:txBody>
      </p:sp>
    </p:spTree>
    <p:extLst>
      <p:ext uri="{BB962C8B-B14F-4D97-AF65-F5344CB8AC3E}">
        <p14:creationId xmlns:p14="http://schemas.microsoft.com/office/powerpoint/2010/main" val="1074520448"/>
      </p:ext>
    </p:extLst>
  </p:cSld>
  <p:clrMapOvr>
    <a:masterClrMapping/>
  </p:clrMapOvr>
  <p:transition>
    <p:random/>
    <p:sndAc>
      <p:stSnd>
        <p:snd r:embed="rId2" name="camera.wav"/>
      </p:stSnd>
    </p:sndAc>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60</a:t>
            </a:fld>
            <a:endParaRPr lang="en-US" altLang="zh-CN" dirty="0"/>
          </a:p>
        </p:txBody>
      </p:sp>
      <p:sp>
        <p:nvSpPr>
          <p:cNvPr id="4" name="矩形 3"/>
          <p:cNvSpPr/>
          <p:nvPr/>
        </p:nvSpPr>
        <p:spPr>
          <a:xfrm>
            <a:off x="254500" y="915600"/>
            <a:ext cx="2818400" cy="461665"/>
          </a:xfrm>
          <a:prstGeom prst="rect">
            <a:avLst/>
          </a:prstGeom>
        </p:spPr>
        <p:txBody>
          <a:bodyPr wrap="none">
            <a:spAutoFit/>
          </a:bodyPr>
          <a:lstStyle/>
          <a:p>
            <a:r>
              <a:rPr lang="zh-CN" altLang="en-US" sz="2400" b="1" dirty="0">
                <a:solidFill>
                  <a:srgbClr val="0000FF"/>
                </a:solidFill>
              </a:rPr>
              <a:t>（</a:t>
            </a:r>
            <a:r>
              <a:rPr lang="en-US" altLang="zh-CN" sz="2400" b="1" dirty="0">
                <a:solidFill>
                  <a:srgbClr val="0000FF"/>
                </a:solidFill>
              </a:rPr>
              <a:t>4</a:t>
            </a:r>
            <a:r>
              <a:rPr lang="zh-CN" altLang="en-US" sz="2400" b="1" dirty="0">
                <a:solidFill>
                  <a:srgbClr val="0000FF"/>
                </a:solidFill>
              </a:rPr>
              <a:t>）其他辅助电路</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7990" y="1828252"/>
            <a:ext cx="6311710" cy="3968702"/>
          </a:xfrm>
          <a:prstGeom prst="rect">
            <a:avLst/>
          </a:prstGeom>
        </p:spPr>
      </p:pic>
    </p:spTree>
    <p:extLst>
      <p:ext uri="{BB962C8B-B14F-4D97-AF65-F5344CB8AC3E}">
        <p14:creationId xmlns:p14="http://schemas.microsoft.com/office/powerpoint/2010/main" val="2036171679"/>
      </p:ext>
    </p:extLst>
  </p:cSld>
  <p:clrMapOvr>
    <a:masterClrMapping/>
  </p:clrMapOvr>
  <p:transition>
    <p:random/>
    <p:sndAc>
      <p:stSnd>
        <p:snd r:embed="rId2" name="camera.wav"/>
      </p:stSnd>
    </p:sndAc>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61</a:t>
            </a:fld>
            <a:endParaRPr lang="en-US" altLang="zh-CN" dirty="0"/>
          </a:p>
        </p:txBody>
      </p:sp>
      <p:sp>
        <p:nvSpPr>
          <p:cNvPr id="4" name="矩形 3"/>
          <p:cNvSpPr/>
          <p:nvPr/>
        </p:nvSpPr>
        <p:spPr>
          <a:xfrm>
            <a:off x="334528" y="740201"/>
            <a:ext cx="4817344" cy="461665"/>
          </a:xfrm>
          <a:prstGeom prst="rect">
            <a:avLst/>
          </a:prstGeom>
        </p:spPr>
        <p:txBody>
          <a:bodyPr wrap="none">
            <a:spAutoFit/>
          </a:bodyPr>
          <a:lstStyle/>
          <a:p>
            <a:r>
              <a:rPr lang="en-US" altLang="zh-CN" sz="2400" b="1" dirty="0">
                <a:solidFill>
                  <a:srgbClr val="9900CC"/>
                </a:solidFill>
              </a:rPr>
              <a:t>2.2.3  </a:t>
            </a:r>
            <a:r>
              <a:rPr lang="zh-CN" altLang="en-US" sz="2400" b="1" dirty="0">
                <a:solidFill>
                  <a:srgbClr val="9900CC"/>
                </a:solidFill>
              </a:rPr>
              <a:t>输入</a:t>
            </a:r>
            <a:r>
              <a:rPr lang="en-US" altLang="zh-CN" sz="2400" b="1" dirty="0">
                <a:solidFill>
                  <a:srgbClr val="9900CC"/>
                </a:solidFill>
              </a:rPr>
              <a:t>/</a:t>
            </a:r>
            <a:r>
              <a:rPr lang="zh-CN" altLang="en-US" sz="2400" b="1" dirty="0">
                <a:solidFill>
                  <a:srgbClr val="9900CC"/>
                </a:solidFill>
              </a:rPr>
              <a:t>输出设备及其接口电路</a:t>
            </a:r>
          </a:p>
        </p:txBody>
      </p:sp>
      <p:sp>
        <p:nvSpPr>
          <p:cNvPr id="5" name="矩形 4"/>
          <p:cNvSpPr/>
          <p:nvPr/>
        </p:nvSpPr>
        <p:spPr>
          <a:xfrm>
            <a:off x="215900" y="1201866"/>
            <a:ext cx="9055100" cy="2862322"/>
          </a:xfrm>
          <a:prstGeom prst="rect">
            <a:avLst/>
          </a:prstGeom>
        </p:spPr>
        <p:txBody>
          <a:bodyPr wrap="square">
            <a:spAutoFit/>
          </a:bodyPr>
          <a:lstStyle/>
          <a:p>
            <a:pPr algn="l">
              <a:lnSpc>
                <a:spcPct val="150000"/>
              </a:lnSpc>
            </a:pPr>
            <a:r>
              <a:rPr lang="zh-CN" altLang="en-US" sz="2400" b="1" dirty="0">
                <a:solidFill>
                  <a:srgbClr val="0000FF"/>
                </a:solidFill>
              </a:rPr>
              <a:t>（</a:t>
            </a:r>
            <a:r>
              <a:rPr lang="en-US" altLang="zh-CN" sz="2400" b="1" dirty="0">
                <a:solidFill>
                  <a:srgbClr val="0000FF"/>
                </a:solidFill>
              </a:rPr>
              <a:t>1</a:t>
            </a:r>
            <a:r>
              <a:rPr lang="zh-CN" altLang="en-US" sz="2400" b="1" dirty="0">
                <a:solidFill>
                  <a:srgbClr val="0000FF"/>
                </a:solidFill>
              </a:rPr>
              <a:t>）并行输入</a:t>
            </a:r>
            <a:r>
              <a:rPr lang="en-US" altLang="zh-CN" sz="2400" b="1" dirty="0">
                <a:solidFill>
                  <a:srgbClr val="0000FF"/>
                </a:solidFill>
              </a:rPr>
              <a:t>/</a:t>
            </a:r>
            <a:r>
              <a:rPr lang="zh-CN" altLang="en-US" sz="2400" b="1" dirty="0">
                <a:solidFill>
                  <a:srgbClr val="0000FF"/>
                </a:solidFill>
              </a:rPr>
              <a:t>输出接口电路</a:t>
            </a:r>
            <a:r>
              <a:rPr lang="zh-CN" altLang="en-US" sz="2400" dirty="0"/>
              <a:t>（</a:t>
            </a:r>
            <a:r>
              <a:rPr lang="en-US" altLang="zh-CN" sz="2400" dirty="0"/>
              <a:t>Parallel </a:t>
            </a:r>
            <a:r>
              <a:rPr lang="en-US" altLang="zh-CN" sz="2400" dirty="0" err="1"/>
              <a:t>Input/Output</a:t>
            </a:r>
            <a:r>
              <a:rPr lang="en-US" altLang="zh-CN" sz="2400" dirty="0"/>
              <a:t> Controller</a:t>
            </a:r>
            <a:r>
              <a:rPr lang="zh-CN" altLang="en-US" sz="2400" b="1" dirty="0">
                <a:solidFill>
                  <a:srgbClr val="0000FF"/>
                </a:solidFill>
              </a:rPr>
              <a:t>）（</a:t>
            </a:r>
            <a:r>
              <a:rPr lang="en-US" altLang="zh-CN" sz="2400" b="1" dirty="0">
                <a:solidFill>
                  <a:srgbClr val="0000FF"/>
                </a:solidFill>
              </a:rPr>
              <a:t>2</a:t>
            </a:r>
            <a:r>
              <a:rPr lang="zh-CN" altLang="en-US" sz="2400" b="1" dirty="0">
                <a:solidFill>
                  <a:srgbClr val="0000FF"/>
                </a:solidFill>
              </a:rPr>
              <a:t>）串行输入</a:t>
            </a:r>
            <a:r>
              <a:rPr lang="en-US" altLang="zh-CN" sz="2400" b="1" dirty="0">
                <a:solidFill>
                  <a:srgbClr val="0000FF"/>
                </a:solidFill>
              </a:rPr>
              <a:t>/</a:t>
            </a:r>
            <a:r>
              <a:rPr lang="zh-CN" altLang="en-US" sz="2400" b="1" dirty="0">
                <a:solidFill>
                  <a:srgbClr val="0000FF"/>
                </a:solidFill>
              </a:rPr>
              <a:t>输出接口电路</a:t>
            </a:r>
            <a:r>
              <a:rPr lang="zh-CN" altLang="en-US" sz="2400" dirty="0"/>
              <a:t>（</a:t>
            </a:r>
            <a:r>
              <a:rPr lang="en-US" altLang="zh-CN" sz="2400" dirty="0"/>
              <a:t>Serial </a:t>
            </a:r>
            <a:r>
              <a:rPr lang="en-US" altLang="zh-CN" sz="2400" dirty="0" err="1"/>
              <a:t>Input/Output</a:t>
            </a:r>
            <a:r>
              <a:rPr lang="en-US" altLang="zh-CN" sz="2400" dirty="0"/>
              <a:t> Controller</a:t>
            </a:r>
            <a:r>
              <a:rPr lang="zh-CN" altLang="en-US" sz="2400" dirty="0"/>
              <a:t>）</a:t>
            </a:r>
            <a:r>
              <a:rPr lang="zh-CN" altLang="en-US" sz="2400" dirty="0" smtClean="0"/>
              <a:t>：</a:t>
            </a:r>
            <a:endParaRPr lang="zh-CN" altLang="en-US" sz="2400" dirty="0"/>
          </a:p>
          <a:p>
            <a:pPr algn="l">
              <a:lnSpc>
                <a:spcPct val="150000"/>
              </a:lnSpc>
            </a:pPr>
            <a:r>
              <a:rPr lang="zh-CN" altLang="en-US" sz="2400" b="1" dirty="0">
                <a:solidFill>
                  <a:srgbClr val="0000FF"/>
                </a:solidFill>
              </a:rPr>
              <a:t>（</a:t>
            </a:r>
            <a:r>
              <a:rPr lang="en-US" altLang="zh-CN" sz="2400" b="1" dirty="0">
                <a:solidFill>
                  <a:srgbClr val="0000FF"/>
                </a:solidFill>
              </a:rPr>
              <a:t>3</a:t>
            </a:r>
            <a:r>
              <a:rPr lang="zh-CN" altLang="en-US" sz="2400" b="1" dirty="0">
                <a:solidFill>
                  <a:srgbClr val="0000FF"/>
                </a:solidFill>
              </a:rPr>
              <a:t>）计数</a:t>
            </a:r>
            <a:r>
              <a:rPr lang="en-US" altLang="zh-CN" sz="2400" b="1" dirty="0">
                <a:solidFill>
                  <a:srgbClr val="0000FF"/>
                </a:solidFill>
              </a:rPr>
              <a:t>/</a:t>
            </a:r>
            <a:r>
              <a:rPr lang="zh-CN" altLang="en-US" sz="2400" b="1" dirty="0">
                <a:solidFill>
                  <a:srgbClr val="0000FF"/>
                </a:solidFill>
              </a:rPr>
              <a:t>定时电路</a:t>
            </a:r>
            <a:r>
              <a:rPr lang="zh-CN" altLang="en-US" sz="2400" dirty="0"/>
              <a:t>（</a:t>
            </a:r>
            <a:r>
              <a:rPr lang="en-US" altLang="zh-CN" sz="2400" dirty="0"/>
              <a:t>Counter/Timer Circuit</a:t>
            </a:r>
            <a:r>
              <a:rPr lang="zh-CN" altLang="en-US" sz="2400" dirty="0" smtClean="0"/>
              <a:t>）</a:t>
            </a:r>
            <a:endParaRPr lang="en-US" altLang="zh-CN" sz="2400" dirty="0" smtClean="0"/>
          </a:p>
          <a:p>
            <a:pPr algn="l">
              <a:lnSpc>
                <a:spcPct val="150000"/>
              </a:lnSpc>
            </a:pPr>
            <a:r>
              <a:rPr lang="zh-CN" altLang="en-US" sz="2400" b="1" dirty="0">
                <a:solidFill>
                  <a:srgbClr val="0000FF"/>
                </a:solidFill>
              </a:rPr>
              <a:t>（</a:t>
            </a:r>
            <a:r>
              <a:rPr lang="en-US" altLang="zh-CN" sz="2400" b="1" dirty="0">
                <a:solidFill>
                  <a:srgbClr val="0000FF"/>
                </a:solidFill>
              </a:rPr>
              <a:t>4</a:t>
            </a:r>
            <a:r>
              <a:rPr lang="zh-CN" altLang="en-US" sz="2400" b="1" dirty="0">
                <a:solidFill>
                  <a:srgbClr val="0000FF"/>
                </a:solidFill>
              </a:rPr>
              <a:t>）直接存储器存取接口电路</a:t>
            </a:r>
            <a:r>
              <a:rPr lang="zh-CN" altLang="en-US" sz="2400" dirty="0"/>
              <a:t>（</a:t>
            </a:r>
            <a:r>
              <a:rPr lang="en-US" altLang="zh-CN" sz="2400" dirty="0"/>
              <a:t>Direct Memory Access</a:t>
            </a:r>
            <a:r>
              <a:rPr lang="zh-CN" altLang="en-US" sz="2400" dirty="0" smtClean="0"/>
              <a:t>）</a:t>
            </a:r>
            <a:endParaRPr lang="en-US" altLang="zh-CN" sz="2400" dirty="0" smtClean="0"/>
          </a:p>
          <a:p>
            <a:pPr algn="l">
              <a:lnSpc>
                <a:spcPct val="150000"/>
              </a:lnSpc>
            </a:pPr>
            <a:endParaRPr lang="zh-CN" altLang="en-US" sz="2400" dirty="0"/>
          </a:p>
        </p:txBody>
      </p:sp>
    </p:spTree>
    <p:extLst>
      <p:ext uri="{BB962C8B-B14F-4D97-AF65-F5344CB8AC3E}">
        <p14:creationId xmlns:p14="http://schemas.microsoft.com/office/powerpoint/2010/main" val="1521120443"/>
      </p:ext>
    </p:extLst>
  </p:cSld>
  <p:clrMapOvr>
    <a:masterClrMapping/>
  </p:clrMapOvr>
  <p:transition>
    <p:random/>
    <p:sndAc>
      <p:stSnd>
        <p:snd r:embed="rId2" name="camera.wav"/>
      </p:stSnd>
    </p:sndAc>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62</a:t>
            </a:fld>
            <a:endParaRPr lang="en-US" altLang="zh-CN" dirty="0"/>
          </a:p>
        </p:txBody>
      </p:sp>
      <p:sp>
        <p:nvSpPr>
          <p:cNvPr id="4" name="矩形 3"/>
          <p:cNvSpPr/>
          <p:nvPr/>
        </p:nvSpPr>
        <p:spPr>
          <a:xfrm>
            <a:off x="0" y="628640"/>
            <a:ext cx="9144000" cy="5078313"/>
          </a:xfrm>
          <a:prstGeom prst="rect">
            <a:avLst/>
          </a:prstGeom>
        </p:spPr>
        <p:txBody>
          <a:bodyPr wrap="square">
            <a:spAutoFit/>
          </a:bodyPr>
          <a:lstStyle/>
          <a:p>
            <a:pPr algn="l">
              <a:lnSpc>
                <a:spcPct val="150000"/>
              </a:lnSpc>
            </a:pPr>
            <a:r>
              <a:rPr lang="en-US" altLang="zh-CN" sz="2400" dirty="0" smtClean="0"/>
              <a:t>        </a:t>
            </a:r>
            <a:r>
              <a:rPr lang="en-US" altLang="zh-CN" sz="2400" b="1" dirty="0" smtClean="0">
                <a:solidFill>
                  <a:srgbClr val="9900CC"/>
                </a:solidFill>
              </a:rPr>
              <a:t>2.2.4  </a:t>
            </a:r>
            <a:r>
              <a:rPr lang="zh-CN" altLang="en-US" sz="2400" b="1" dirty="0">
                <a:solidFill>
                  <a:srgbClr val="9900CC"/>
                </a:solidFill>
              </a:rPr>
              <a:t>微型计算机的总线连接结构</a:t>
            </a:r>
          </a:p>
          <a:p>
            <a:pPr algn="l">
              <a:lnSpc>
                <a:spcPct val="150000"/>
              </a:lnSpc>
            </a:pPr>
            <a:r>
              <a:rPr lang="zh-CN" altLang="en-US" sz="2400" dirty="0" smtClean="0"/>
              <a:t>        微型机</a:t>
            </a:r>
            <a:r>
              <a:rPr lang="zh-CN" altLang="en-US" sz="2400" dirty="0"/>
              <a:t>在结构形式上采用了总线结构，所有的部件都通过系统总线连接在一起，实现微机内部各部件间的信息交换。</a:t>
            </a:r>
          </a:p>
          <a:p>
            <a:pPr algn="l">
              <a:lnSpc>
                <a:spcPct val="150000"/>
              </a:lnSpc>
            </a:pPr>
            <a:r>
              <a:rPr lang="en-US" altLang="zh-CN" sz="2400" dirty="0" smtClean="0"/>
              <a:t>        </a:t>
            </a:r>
            <a:r>
              <a:rPr lang="en-US" altLang="zh-CN" sz="2400" b="1" dirty="0" smtClean="0">
                <a:solidFill>
                  <a:srgbClr val="0000FF"/>
                </a:solidFill>
              </a:rPr>
              <a:t>1</a:t>
            </a:r>
            <a:r>
              <a:rPr lang="zh-CN" altLang="en-US" sz="2400" b="1" dirty="0">
                <a:solidFill>
                  <a:srgbClr val="0000FF"/>
                </a:solidFill>
              </a:rPr>
              <a:t>．总线的基本概念</a:t>
            </a:r>
          </a:p>
          <a:p>
            <a:pPr algn="l">
              <a:lnSpc>
                <a:spcPct val="150000"/>
              </a:lnSpc>
            </a:pPr>
            <a:r>
              <a:rPr lang="zh-CN" altLang="en-US" sz="2400" dirty="0" smtClean="0"/>
              <a:t>        </a:t>
            </a:r>
            <a:r>
              <a:rPr lang="zh-CN" altLang="en-US" sz="2400" b="1" dirty="0" smtClean="0">
                <a:solidFill>
                  <a:srgbClr val="0000FF"/>
                </a:solidFill>
              </a:rPr>
              <a:t>（</a:t>
            </a:r>
            <a:r>
              <a:rPr lang="en-US" altLang="zh-CN" sz="2400" b="1" dirty="0">
                <a:solidFill>
                  <a:srgbClr val="0000FF"/>
                </a:solidFill>
              </a:rPr>
              <a:t>1</a:t>
            </a:r>
            <a:r>
              <a:rPr lang="zh-CN" altLang="en-US" sz="2400" b="1" dirty="0">
                <a:solidFill>
                  <a:srgbClr val="0000FF"/>
                </a:solidFill>
              </a:rPr>
              <a:t>）总线的定义</a:t>
            </a:r>
          </a:p>
          <a:p>
            <a:pPr algn="l">
              <a:lnSpc>
                <a:spcPct val="150000"/>
              </a:lnSpc>
            </a:pPr>
            <a:r>
              <a:rPr lang="zh-CN" altLang="en-US" sz="2400" dirty="0" smtClean="0"/>
              <a:t>        将</a:t>
            </a:r>
            <a:r>
              <a:rPr lang="zh-CN" altLang="en-US" sz="2400" dirty="0"/>
              <a:t>多个装置或部件连接起来并传送信息的</a:t>
            </a:r>
            <a:r>
              <a:rPr lang="zh-CN" altLang="en-US" sz="2400" b="1" dirty="0">
                <a:solidFill>
                  <a:srgbClr val="CC3300"/>
                </a:solidFill>
              </a:rPr>
              <a:t>公共通道</a:t>
            </a:r>
            <a:r>
              <a:rPr lang="zh-CN" altLang="en-US" sz="2400" dirty="0"/>
              <a:t>称为总线（</a:t>
            </a:r>
            <a:r>
              <a:rPr lang="en-US" altLang="zh-CN" sz="2400" dirty="0"/>
              <a:t>Bus</a:t>
            </a:r>
            <a:r>
              <a:rPr lang="zh-CN" altLang="en-US" sz="2400" dirty="0"/>
              <a:t>）。总线实际上是印制电路板上的一组传输信号的短路线，通常也可通过带状的扁平电缆引出。这一组线的数目则取决于微处理器本身的结构</a:t>
            </a:r>
            <a:r>
              <a:rPr lang="zh-CN" altLang="en-US" sz="2400" dirty="0" smtClean="0"/>
              <a:t>。</a:t>
            </a:r>
            <a:endParaRPr lang="zh-CN" altLang="en-US" sz="2400" dirty="0"/>
          </a:p>
        </p:txBody>
      </p:sp>
    </p:spTree>
    <p:extLst>
      <p:ext uri="{BB962C8B-B14F-4D97-AF65-F5344CB8AC3E}">
        <p14:creationId xmlns:p14="http://schemas.microsoft.com/office/powerpoint/2010/main" val="1653846077"/>
      </p:ext>
    </p:extLst>
  </p:cSld>
  <p:clrMapOvr>
    <a:masterClrMapping/>
  </p:clrMapOvr>
  <p:transition>
    <p:random/>
    <p:sndAc>
      <p:stSnd>
        <p:snd r:embed="rId2" name="camera.wav"/>
      </p:stSnd>
    </p:sndAc>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63</a:t>
            </a:fld>
            <a:endParaRPr lang="en-US" altLang="zh-CN" dirty="0"/>
          </a:p>
        </p:txBody>
      </p:sp>
      <p:sp>
        <p:nvSpPr>
          <p:cNvPr id="4" name="矩形 3"/>
          <p:cNvSpPr/>
          <p:nvPr/>
        </p:nvSpPr>
        <p:spPr>
          <a:xfrm>
            <a:off x="580414" y="500550"/>
            <a:ext cx="2521844" cy="1200329"/>
          </a:xfrm>
          <a:prstGeom prst="rect">
            <a:avLst/>
          </a:prstGeom>
        </p:spPr>
        <p:txBody>
          <a:bodyPr wrap="none">
            <a:spAutoFit/>
          </a:bodyPr>
          <a:lstStyle/>
          <a:p>
            <a:pPr lvl="0" algn="l">
              <a:lnSpc>
                <a:spcPct val="150000"/>
              </a:lnSpc>
            </a:pPr>
            <a:r>
              <a:rPr lang="zh-CN" altLang="en-US" sz="2400" b="1" dirty="0">
                <a:solidFill>
                  <a:srgbClr val="0000FF"/>
                </a:solidFill>
              </a:rPr>
              <a:t>（</a:t>
            </a:r>
            <a:r>
              <a:rPr lang="en-US" altLang="zh-CN" sz="2400" b="1" dirty="0">
                <a:solidFill>
                  <a:srgbClr val="0000FF"/>
                </a:solidFill>
              </a:rPr>
              <a:t>2</a:t>
            </a:r>
            <a:r>
              <a:rPr lang="zh-CN" altLang="en-US" sz="2400" b="1" dirty="0" smtClean="0">
                <a:solidFill>
                  <a:srgbClr val="0000FF"/>
                </a:solidFill>
              </a:rPr>
              <a:t>）总线</a:t>
            </a:r>
            <a:r>
              <a:rPr lang="zh-CN" altLang="en-US" sz="2400" b="1" dirty="0">
                <a:solidFill>
                  <a:srgbClr val="0000FF"/>
                </a:solidFill>
              </a:rPr>
              <a:t>的分类</a:t>
            </a:r>
          </a:p>
          <a:p>
            <a:pPr lvl="0" algn="l">
              <a:lnSpc>
                <a:spcPct val="150000"/>
              </a:lnSpc>
            </a:pPr>
            <a:r>
              <a:rPr lang="en-US" altLang="zh-CN" sz="2400" b="1" dirty="0" smtClean="0">
                <a:solidFill>
                  <a:srgbClr val="0000FF"/>
                </a:solidFill>
              </a:rPr>
              <a:t> </a:t>
            </a:r>
            <a:endParaRPr lang="zh-CN" altLang="en-US" sz="2400" b="1" dirty="0">
              <a:solidFill>
                <a:srgbClr val="0000FF"/>
              </a:solidFill>
            </a:endParaRPr>
          </a:p>
        </p:txBody>
      </p:sp>
      <p:sp>
        <p:nvSpPr>
          <p:cNvPr id="5" name="矩形 4"/>
          <p:cNvSpPr/>
          <p:nvPr/>
        </p:nvSpPr>
        <p:spPr>
          <a:xfrm>
            <a:off x="0" y="1100715"/>
            <a:ext cx="9144000" cy="5078313"/>
          </a:xfrm>
          <a:prstGeom prst="rect">
            <a:avLst/>
          </a:prstGeom>
        </p:spPr>
        <p:txBody>
          <a:bodyPr wrap="square">
            <a:spAutoFit/>
          </a:bodyPr>
          <a:lstStyle/>
          <a:p>
            <a:pPr algn="l">
              <a:lnSpc>
                <a:spcPct val="150000"/>
              </a:lnSpc>
            </a:pPr>
            <a:r>
              <a:rPr lang="zh-CN" altLang="en-US" sz="2400" dirty="0" smtClean="0">
                <a:solidFill>
                  <a:srgbClr val="000000"/>
                </a:solidFill>
              </a:rPr>
              <a:t>        根据</a:t>
            </a:r>
            <a:r>
              <a:rPr lang="zh-CN" altLang="en-US" sz="2400" dirty="0">
                <a:solidFill>
                  <a:srgbClr val="000000"/>
                </a:solidFill>
              </a:rPr>
              <a:t>总线中信息传送的类型</a:t>
            </a:r>
            <a:r>
              <a:rPr lang="en-US" altLang="zh-CN" sz="2400" dirty="0">
                <a:solidFill>
                  <a:srgbClr val="000000"/>
                </a:solidFill>
              </a:rPr>
              <a:t>, </a:t>
            </a:r>
            <a:r>
              <a:rPr lang="zh-CN" altLang="en-US" sz="2400" dirty="0">
                <a:solidFill>
                  <a:srgbClr val="000000"/>
                </a:solidFill>
              </a:rPr>
              <a:t>总线可分为地址总线、数据总线和控制总线</a:t>
            </a:r>
            <a:r>
              <a:rPr lang="zh-CN" altLang="en-US" sz="2400" dirty="0" smtClean="0">
                <a:solidFill>
                  <a:srgbClr val="000000"/>
                </a:solidFill>
              </a:rPr>
              <a:t>。</a:t>
            </a:r>
            <a:endParaRPr lang="zh-CN" altLang="en-US" sz="2400" dirty="0">
              <a:solidFill>
                <a:srgbClr val="000000"/>
              </a:solidFill>
            </a:endParaRPr>
          </a:p>
          <a:p>
            <a:pPr algn="l">
              <a:lnSpc>
                <a:spcPct val="150000"/>
              </a:lnSpc>
            </a:pPr>
            <a:r>
              <a:rPr lang="zh-CN" altLang="en-US" sz="2400" dirty="0" smtClean="0">
                <a:solidFill>
                  <a:srgbClr val="000000"/>
                </a:solidFill>
              </a:rPr>
              <a:t>        </a:t>
            </a:r>
            <a:r>
              <a:rPr lang="zh-CN" altLang="en-US" sz="2400" b="1" dirty="0" smtClean="0">
                <a:solidFill>
                  <a:srgbClr val="0000FF"/>
                </a:solidFill>
              </a:rPr>
              <a:t>① </a:t>
            </a:r>
            <a:r>
              <a:rPr lang="zh-CN" altLang="en-US" sz="2400" b="1" dirty="0">
                <a:solidFill>
                  <a:srgbClr val="0000FF"/>
                </a:solidFill>
              </a:rPr>
              <a:t>数据总线</a:t>
            </a:r>
            <a:r>
              <a:rPr lang="zh-CN" altLang="en-US" sz="2400" dirty="0">
                <a:solidFill>
                  <a:srgbClr val="000000"/>
                </a:solidFill>
              </a:rPr>
              <a:t>（</a:t>
            </a:r>
            <a:r>
              <a:rPr lang="en-US" altLang="zh-CN" sz="2400" dirty="0">
                <a:solidFill>
                  <a:srgbClr val="000000"/>
                </a:solidFill>
              </a:rPr>
              <a:t>Data Bus</a:t>
            </a:r>
            <a:r>
              <a:rPr lang="zh-CN" altLang="en-US" sz="2400" dirty="0">
                <a:solidFill>
                  <a:srgbClr val="000000"/>
                </a:solidFill>
              </a:rPr>
              <a:t>，</a:t>
            </a:r>
            <a:r>
              <a:rPr lang="en-US" altLang="zh-CN" sz="2400" dirty="0">
                <a:solidFill>
                  <a:srgbClr val="000000"/>
                </a:solidFill>
              </a:rPr>
              <a:t>DB</a:t>
            </a:r>
            <a:r>
              <a:rPr lang="zh-CN" altLang="en-US" sz="2400" dirty="0">
                <a:solidFill>
                  <a:srgbClr val="000000"/>
                </a:solidFill>
              </a:rPr>
              <a:t>）：专门传送数据信息。</a:t>
            </a:r>
          </a:p>
          <a:p>
            <a:pPr algn="l">
              <a:lnSpc>
                <a:spcPct val="150000"/>
              </a:lnSpc>
            </a:pPr>
            <a:r>
              <a:rPr lang="zh-CN" altLang="en-US" sz="2400" dirty="0" smtClean="0">
                <a:solidFill>
                  <a:srgbClr val="000000"/>
                </a:solidFill>
              </a:rPr>
              <a:t>        </a:t>
            </a:r>
            <a:r>
              <a:rPr lang="zh-CN" altLang="en-US" sz="2400" b="1" dirty="0" smtClean="0">
                <a:solidFill>
                  <a:srgbClr val="0000FF"/>
                </a:solidFill>
              </a:rPr>
              <a:t>② </a:t>
            </a:r>
            <a:r>
              <a:rPr lang="zh-CN" altLang="en-US" sz="2400" b="1" dirty="0">
                <a:solidFill>
                  <a:srgbClr val="0000FF"/>
                </a:solidFill>
              </a:rPr>
              <a:t>地址总线</a:t>
            </a:r>
            <a:r>
              <a:rPr lang="zh-CN" altLang="en-US" sz="2400" dirty="0">
                <a:solidFill>
                  <a:srgbClr val="000000"/>
                </a:solidFill>
              </a:rPr>
              <a:t>（</a:t>
            </a:r>
            <a:r>
              <a:rPr lang="en-US" altLang="zh-CN" sz="2400" dirty="0">
                <a:solidFill>
                  <a:srgbClr val="000000"/>
                </a:solidFill>
              </a:rPr>
              <a:t>Address Bus</a:t>
            </a:r>
            <a:r>
              <a:rPr lang="zh-CN" altLang="en-US" sz="2400" dirty="0">
                <a:solidFill>
                  <a:srgbClr val="000000"/>
                </a:solidFill>
              </a:rPr>
              <a:t>，</a:t>
            </a:r>
            <a:r>
              <a:rPr lang="en-US" altLang="zh-CN" sz="2400" dirty="0">
                <a:solidFill>
                  <a:srgbClr val="000000"/>
                </a:solidFill>
              </a:rPr>
              <a:t>AB</a:t>
            </a:r>
            <a:r>
              <a:rPr lang="zh-CN" altLang="en-US" sz="2400" dirty="0">
                <a:solidFill>
                  <a:srgbClr val="000000"/>
                </a:solidFill>
              </a:rPr>
              <a:t>）：专门传送地址信息。</a:t>
            </a:r>
          </a:p>
          <a:p>
            <a:pPr algn="l">
              <a:lnSpc>
                <a:spcPct val="150000"/>
              </a:lnSpc>
            </a:pPr>
            <a:r>
              <a:rPr lang="zh-CN" altLang="en-US" sz="2400" dirty="0" smtClean="0">
                <a:solidFill>
                  <a:srgbClr val="000000"/>
                </a:solidFill>
              </a:rPr>
              <a:t>        </a:t>
            </a:r>
            <a:r>
              <a:rPr lang="zh-CN" altLang="en-US" sz="2400" b="1" dirty="0" smtClean="0">
                <a:solidFill>
                  <a:srgbClr val="0000FF"/>
                </a:solidFill>
              </a:rPr>
              <a:t>③ </a:t>
            </a:r>
            <a:r>
              <a:rPr lang="zh-CN" altLang="en-US" sz="2400" b="1" dirty="0">
                <a:solidFill>
                  <a:srgbClr val="0000FF"/>
                </a:solidFill>
              </a:rPr>
              <a:t>控制总线</a:t>
            </a:r>
            <a:r>
              <a:rPr lang="zh-CN" altLang="en-US" sz="2400" dirty="0">
                <a:solidFill>
                  <a:srgbClr val="000000"/>
                </a:solidFill>
              </a:rPr>
              <a:t>（</a:t>
            </a:r>
            <a:r>
              <a:rPr lang="en-US" altLang="zh-CN" sz="2400" dirty="0">
                <a:solidFill>
                  <a:srgbClr val="000000"/>
                </a:solidFill>
              </a:rPr>
              <a:t>Control Bus</a:t>
            </a:r>
            <a:r>
              <a:rPr lang="zh-CN" altLang="en-US" sz="2400" dirty="0">
                <a:solidFill>
                  <a:srgbClr val="000000"/>
                </a:solidFill>
              </a:rPr>
              <a:t>，</a:t>
            </a:r>
            <a:r>
              <a:rPr lang="en-US" altLang="zh-CN" sz="2400" dirty="0">
                <a:solidFill>
                  <a:srgbClr val="000000"/>
                </a:solidFill>
              </a:rPr>
              <a:t>CB</a:t>
            </a:r>
            <a:r>
              <a:rPr lang="zh-CN" altLang="en-US" sz="2400" dirty="0">
                <a:solidFill>
                  <a:srgbClr val="000000"/>
                </a:solidFill>
              </a:rPr>
              <a:t>）：专门传送控制信息</a:t>
            </a:r>
            <a:r>
              <a:rPr lang="zh-CN" altLang="en-US" sz="2400" dirty="0" smtClean="0">
                <a:solidFill>
                  <a:srgbClr val="000000"/>
                </a:solidFill>
              </a:rPr>
              <a:t>。</a:t>
            </a:r>
            <a:endParaRPr lang="en-US" altLang="zh-CN" sz="2400" dirty="0" smtClean="0">
              <a:solidFill>
                <a:srgbClr val="000000"/>
              </a:solidFill>
            </a:endParaRPr>
          </a:p>
          <a:p>
            <a:pPr algn="l">
              <a:lnSpc>
                <a:spcPct val="150000"/>
              </a:lnSpc>
            </a:pPr>
            <a:r>
              <a:rPr lang="zh-CN" altLang="en-US" sz="2400" dirty="0" smtClean="0">
                <a:solidFill>
                  <a:srgbClr val="000000"/>
                </a:solidFill>
              </a:rPr>
              <a:t>        若</a:t>
            </a:r>
            <a:r>
              <a:rPr lang="zh-CN" altLang="en-US" sz="2400" dirty="0">
                <a:solidFill>
                  <a:srgbClr val="000000"/>
                </a:solidFill>
              </a:rPr>
              <a:t>按总线的规模、用途和应用场合，则可以分成以下几类。</a:t>
            </a:r>
          </a:p>
          <a:p>
            <a:pPr algn="l">
              <a:lnSpc>
                <a:spcPct val="150000"/>
              </a:lnSpc>
            </a:pPr>
            <a:r>
              <a:rPr lang="zh-CN" altLang="en-US" sz="2400" b="1" dirty="0">
                <a:solidFill>
                  <a:srgbClr val="0000FF"/>
                </a:solidFill>
              </a:rPr>
              <a:t>        ①  片内</a:t>
            </a:r>
            <a:r>
              <a:rPr lang="zh-CN" altLang="en-US" sz="2400" b="1" dirty="0" smtClean="0">
                <a:solidFill>
                  <a:srgbClr val="0000FF"/>
                </a:solidFill>
              </a:rPr>
              <a:t>总线</a:t>
            </a:r>
            <a:r>
              <a:rPr lang="zh-CN" altLang="en-US" sz="2400" dirty="0" smtClean="0">
                <a:solidFill>
                  <a:srgbClr val="000000"/>
                </a:solidFill>
              </a:rPr>
              <a:t>        </a:t>
            </a:r>
            <a:r>
              <a:rPr lang="zh-CN" altLang="en-US" sz="2400" b="1" dirty="0">
                <a:solidFill>
                  <a:srgbClr val="0000FF"/>
                </a:solidFill>
              </a:rPr>
              <a:t>②  片</a:t>
            </a:r>
            <a:r>
              <a:rPr lang="zh-CN" altLang="en-US" sz="2400" b="1" dirty="0" smtClean="0">
                <a:solidFill>
                  <a:srgbClr val="0000FF"/>
                </a:solidFill>
              </a:rPr>
              <a:t>总线</a:t>
            </a:r>
            <a:r>
              <a:rPr lang="zh-CN" altLang="en-US" sz="2400" dirty="0" smtClean="0">
                <a:solidFill>
                  <a:srgbClr val="000000"/>
                </a:solidFill>
              </a:rPr>
              <a:t>        </a:t>
            </a:r>
            <a:r>
              <a:rPr lang="zh-CN" altLang="en-US" sz="2400" b="1" dirty="0">
                <a:solidFill>
                  <a:srgbClr val="0000FF"/>
                </a:solidFill>
              </a:rPr>
              <a:t>③  内</a:t>
            </a:r>
            <a:r>
              <a:rPr lang="zh-CN" altLang="en-US" sz="2400" b="1" dirty="0" smtClean="0">
                <a:solidFill>
                  <a:srgbClr val="0000FF"/>
                </a:solidFill>
              </a:rPr>
              <a:t>总线</a:t>
            </a:r>
            <a:r>
              <a:rPr lang="en-US" altLang="zh-CN" sz="2400" b="1" dirty="0" smtClean="0">
                <a:solidFill>
                  <a:srgbClr val="0000FF"/>
                </a:solidFill>
              </a:rPr>
              <a:t>        </a:t>
            </a:r>
            <a:r>
              <a:rPr lang="zh-CN" altLang="en-US" sz="2400" b="1" dirty="0">
                <a:solidFill>
                  <a:srgbClr val="0000FF"/>
                </a:solidFill>
              </a:rPr>
              <a:t>④  外</a:t>
            </a:r>
            <a:r>
              <a:rPr lang="zh-CN" altLang="en-US" sz="2400" b="1" dirty="0" smtClean="0">
                <a:solidFill>
                  <a:srgbClr val="0000FF"/>
                </a:solidFill>
              </a:rPr>
              <a:t>总线</a:t>
            </a:r>
            <a:endParaRPr lang="zh-CN" altLang="en-US" sz="2400" dirty="0">
              <a:solidFill>
                <a:srgbClr val="000000"/>
              </a:solidFill>
            </a:endParaRPr>
          </a:p>
          <a:p>
            <a:pPr algn="l">
              <a:lnSpc>
                <a:spcPct val="150000"/>
              </a:lnSpc>
            </a:pPr>
            <a:r>
              <a:rPr lang="zh-CN" altLang="en-US" sz="2400" dirty="0" smtClean="0">
                <a:solidFill>
                  <a:srgbClr val="000000"/>
                </a:solidFill>
              </a:rPr>
              <a:t>      </a:t>
            </a:r>
            <a:r>
              <a:rPr lang="zh-CN" altLang="en-US" sz="2400" b="1" dirty="0" smtClean="0">
                <a:solidFill>
                  <a:srgbClr val="0000FF"/>
                </a:solidFill>
              </a:rPr>
              <a:t>（</a:t>
            </a:r>
            <a:r>
              <a:rPr lang="en-US" altLang="zh-CN" sz="2400" b="1" dirty="0">
                <a:solidFill>
                  <a:srgbClr val="0000FF"/>
                </a:solidFill>
              </a:rPr>
              <a:t>3</a:t>
            </a:r>
            <a:r>
              <a:rPr lang="zh-CN" altLang="en-US" sz="2400" b="1" dirty="0">
                <a:solidFill>
                  <a:srgbClr val="0000FF"/>
                </a:solidFill>
              </a:rPr>
              <a:t>）总线信息的传递方向</a:t>
            </a:r>
          </a:p>
          <a:p>
            <a:pPr algn="l">
              <a:lnSpc>
                <a:spcPct val="150000"/>
              </a:lnSpc>
            </a:pPr>
            <a:r>
              <a:rPr lang="zh-CN" altLang="en-US" sz="2400" dirty="0" smtClean="0">
                <a:solidFill>
                  <a:srgbClr val="000000"/>
                </a:solidFill>
              </a:rPr>
              <a:t>        总线</a:t>
            </a:r>
            <a:r>
              <a:rPr lang="zh-CN" altLang="en-US" sz="2400" dirty="0">
                <a:solidFill>
                  <a:srgbClr val="000000"/>
                </a:solidFill>
              </a:rPr>
              <a:t>信息的传递方向有单方向传送信息和双方向传送信息两种。</a:t>
            </a:r>
          </a:p>
        </p:txBody>
      </p:sp>
    </p:spTree>
    <p:extLst>
      <p:ext uri="{BB962C8B-B14F-4D97-AF65-F5344CB8AC3E}">
        <p14:creationId xmlns:p14="http://schemas.microsoft.com/office/powerpoint/2010/main" val="2672002384"/>
      </p:ext>
    </p:extLst>
  </p:cSld>
  <p:clrMapOvr>
    <a:masterClrMapping/>
  </p:clrMapOvr>
  <p:transition>
    <p:random/>
    <p:sndAc>
      <p:stSnd>
        <p:snd r:embed="rId2" name="camera.wav"/>
      </p:stSnd>
    </p:sndAc>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64</a:t>
            </a:fld>
            <a:endParaRPr lang="en-US" altLang="zh-CN" dirty="0"/>
          </a:p>
        </p:txBody>
      </p:sp>
      <p:sp>
        <p:nvSpPr>
          <p:cNvPr id="4" name="矩形 3"/>
          <p:cNvSpPr/>
          <p:nvPr/>
        </p:nvSpPr>
        <p:spPr>
          <a:xfrm>
            <a:off x="342820" y="704334"/>
            <a:ext cx="3759362" cy="461665"/>
          </a:xfrm>
          <a:prstGeom prst="rect">
            <a:avLst/>
          </a:prstGeom>
        </p:spPr>
        <p:txBody>
          <a:bodyPr wrap="none">
            <a:spAutoFit/>
          </a:bodyPr>
          <a:lstStyle/>
          <a:p>
            <a:r>
              <a:rPr lang="en-US" altLang="zh-CN" sz="2400" b="1" dirty="0">
                <a:solidFill>
                  <a:srgbClr val="0000FF"/>
                </a:solidFill>
              </a:rPr>
              <a:t>2</a:t>
            </a:r>
            <a:r>
              <a:rPr lang="zh-CN" altLang="en-US" sz="2400" b="1" dirty="0">
                <a:solidFill>
                  <a:srgbClr val="0000FF"/>
                </a:solidFill>
              </a:rPr>
              <a:t>．</a:t>
            </a:r>
            <a:r>
              <a:rPr lang="zh-CN" altLang="en-US" sz="2400" b="1" dirty="0" smtClean="0">
                <a:solidFill>
                  <a:srgbClr val="0000FF"/>
                </a:solidFill>
              </a:rPr>
              <a:t>总线的结构</a:t>
            </a:r>
            <a:r>
              <a:rPr lang="zh-CN" altLang="en-US" sz="2400" b="1" dirty="0">
                <a:solidFill>
                  <a:srgbClr val="0000FF"/>
                </a:solidFill>
              </a:rPr>
              <a:t>及工作原理</a:t>
            </a: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0722" y="704333"/>
            <a:ext cx="4363278" cy="5656709"/>
          </a:xfrm>
          <a:prstGeom prst="rect">
            <a:avLst/>
          </a:prstGeom>
        </p:spPr>
      </p:pic>
      <p:sp>
        <p:nvSpPr>
          <p:cNvPr id="6" name="矩形 5"/>
          <p:cNvSpPr/>
          <p:nvPr/>
        </p:nvSpPr>
        <p:spPr>
          <a:xfrm>
            <a:off x="2662419" y="5755986"/>
            <a:ext cx="2852063" cy="369332"/>
          </a:xfrm>
          <a:prstGeom prst="rect">
            <a:avLst/>
          </a:prstGeom>
        </p:spPr>
        <p:txBody>
          <a:bodyPr wrap="none">
            <a:spAutoFit/>
          </a:bodyPr>
          <a:lstStyle/>
          <a:p>
            <a:r>
              <a:rPr lang="zh-CN" altLang="en-US" dirty="0">
                <a:solidFill>
                  <a:srgbClr val="C00000"/>
                </a:solidFill>
              </a:rPr>
              <a:t>图</a:t>
            </a:r>
            <a:r>
              <a:rPr lang="en-US" altLang="zh-CN" dirty="0">
                <a:solidFill>
                  <a:srgbClr val="C00000"/>
                </a:solidFill>
              </a:rPr>
              <a:t>2-13  </a:t>
            </a:r>
            <a:r>
              <a:rPr lang="zh-CN" altLang="en-US" dirty="0"/>
              <a:t>总线结构的原理图</a:t>
            </a:r>
          </a:p>
        </p:txBody>
      </p:sp>
      <p:sp>
        <p:nvSpPr>
          <p:cNvPr id="7" name="矩形 6"/>
          <p:cNvSpPr/>
          <p:nvPr/>
        </p:nvSpPr>
        <p:spPr>
          <a:xfrm>
            <a:off x="738699" y="1347542"/>
            <a:ext cx="3879588" cy="461665"/>
          </a:xfrm>
          <a:prstGeom prst="rect">
            <a:avLst/>
          </a:prstGeom>
        </p:spPr>
        <p:txBody>
          <a:bodyPr wrap="none">
            <a:spAutoFit/>
          </a:bodyPr>
          <a:lstStyle/>
          <a:p>
            <a:r>
              <a:rPr lang="zh-CN" altLang="en-US" sz="2400" dirty="0"/>
              <a:t>图</a:t>
            </a:r>
            <a:r>
              <a:rPr lang="en-US" altLang="zh-CN" sz="2400" dirty="0" smtClean="0"/>
              <a:t>2-13</a:t>
            </a:r>
            <a:r>
              <a:rPr lang="zh-CN" altLang="en-US" sz="2400" dirty="0"/>
              <a:t>总线的操作控制</a:t>
            </a:r>
            <a:r>
              <a:rPr lang="zh-CN" altLang="en-US" sz="2400" dirty="0" smtClean="0"/>
              <a:t>字：</a:t>
            </a:r>
            <a:endParaRPr lang="zh-CN" altLang="en-US" sz="2400" dirty="0"/>
          </a:p>
        </p:txBody>
      </p:sp>
      <p:pic>
        <p:nvPicPr>
          <p:cNvPr id="2734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9101" y="2218801"/>
            <a:ext cx="14799572" cy="5265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736333" y="2887038"/>
            <a:ext cx="1777429" cy="369332"/>
          </a:xfrm>
          <a:prstGeom prst="rect">
            <a:avLst/>
          </a:prstGeom>
          <a:noFill/>
        </p:spPr>
        <p:txBody>
          <a:bodyPr wrap="square" rtlCol="0">
            <a:spAutoFit/>
          </a:bodyPr>
          <a:lstStyle/>
          <a:p>
            <a:r>
              <a:rPr lang="zh-CN" altLang="en-US" b="1" dirty="0" smtClean="0">
                <a:solidFill>
                  <a:srgbClr val="FF0000"/>
                </a:solidFill>
                <a:hlinkClick r:id="rId5" action="ppaction://hlinksldjump"/>
              </a:rPr>
              <a:t>（来自控制器）</a:t>
            </a:r>
            <a:endParaRPr lang="zh-CN" altLang="en-US" b="1" dirty="0">
              <a:solidFill>
                <a:srgbClr val="FF0000"/>
              </a:solidFill>
            </a:endParaRPr>
          </a:p>
        </p:txBody>
      </p:sp>
    </p:spTree>
    <p:extLst>
      <p:ext uri="{BB962C8B-B14F-4D97-AF65-F5344CB8AC3E}">
        <p14:creationId xmlns:p14="http://schemas.microsoft.com/office/powerpoint/2010/main" val="1244549687"/>
      </p:ext>
    </p:extLst>
  </p:cSld>
  <p:clrMapOvr>
    <a:masterClrMapping/>
  </p:clrMapOvr>
  <p:transition>
    <p:random/>
    <p:sndAc>
      <p:stSnd>
        <p:snd r:embed="rId2" name="camera.wav"/>
      </p:stSnd>
    </p:sndAc>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65</a:t>
            </a:fld>
            <a:endParaRPr lang="en-US" altLang="zh-CN" dirty="0"/>
          </a:p>
        </p:txBody>
      </p:sp>
      <p:pic>
        <p:nvPicPr>
          <p:cNvPr id="27443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5127" y="503237"/>
            <a:ext cx="9365380" cy="5907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1821806"/>
      </p:ext>
    </p:extLst>
  </p:cSld>
  <p:clrMapOvr>
    <a:masterClrMapping/>
  </p:clrMapOvr>
  <p:transition>
    <p:random/>
    <p:sndAc>
      <p:stSnd>
        <p:snd r:embed="rId2" name="camera.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66</a:t>
            </a:fld>
            <a:endParaRPr lang="en-US" altLang="zh-CN" dirty="0"/>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222" y="745514"/>
            <a:ext cx="8862523" cy="3852243"/>
          </a:xfrm>
          <a:prstGeom prst="rect">
            <a:avLst/>
          </a:prstGeom>
        </p:spPr>
      </p:pic>
      <p:sp>
        <p:nvSpPr>
          <p:cNvPr id="5" name="矩形 4"/>
          <p:cNvSpPr/>
          <p:nvPr/>
        </p:nvSpPr>
        <p:spPr>
          <a:xfrm>
            <a:off x="3267921" y="5378832"/>
            <a:ext cx="2852063" cy="369332"/>
          </a:xfrm>
          <a:prstGeom prst="rect">
            <a:avLst/>
          </a:prstGeom>
        </p:spPr>
        <p:txBody>
          <a:bodyPr wrap="none">
            <a:spAutoFit/>
          </a:bodyPr>
          <a:lstStyle/>
          <a:p>
            <a:r>
              <a:rPr lang="zh-CN" altLang="en-US" dirty="0">
                <a:solidFill>
                  <a:srgbClr val="C00000"/>
                </a:solidFill>
              </a:rPr>
              <a:t>图</a:t>
            </a:r>
            <a:r>
              <a:rPr lang="en-US" altLang="zh-CN" dirty="0">
                <a:solidFill>
                  <a:srgbClr val="C00000"/>
                </a:solidFill>
              </a:rPr>
              <a:t>2-14  </a:t>
            </a:r>
            <a:r>
              <a:rPr lang="zh-CN" altLang="en-US" dirty="0"/>
              <a:t>总线结构的符号图</a:t>
            </a:r>
          </a:p>
        </p:txBody>
      </p:sp>
    </p:spTree>
    <p:extLst>
      <p:ext uri="{BB962C8B-B14F-4D97-AF65-F5344CB8AC3E}">
        <p14:creationId xmlns:p14="http://schemas.microsoft.com/office/powerpoint/2010/main" val="1035313372"/>
      </p:ext>
    </p:extLst>
  </p:cSld>
  <p:clrMapOvr>
    <a:masterClrMapping/>
  </p:clrMapOvr>
  <p:transition>
    <p:random/>
    <p:sndAc>
      <p:stSnd>
        <p:snd r:embed="rId2" name="camera.wav"/>
      </p:stSnd>
    </p:sndAc>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67</a:t>
            </a:fld>
            <a:endParaRPr lang="en-US" altLang="zh-CN" dirty="0"/>
          </a:p>
        </p:txBody>
      </p:sp>
      <p:sp>
        <p:nvSpPr>
          <p:cNvPr id="5" name="矩形 4"/>
          <p:cNvSpPr/>
          <p:nvPr/>
        </p:nvSpPr>
        <p:spPr>
          <a:xfrm>
            <a:off x="0" y="588457"/>
            <a:ext cx="9144000" cy="4524315"/>
          </a:xfrm>
          <a:prstGeom prst="rect">
            <a:avLst/>
          </a:prstGeom>
        </p:spPr>
        <p:txBody>
          <a:bodyPr wrap="square">
            <a:spAutoFit/>
          </a:bodyPr>
          <a:lstStyle/>
          <a:p>
            <a:pPr algn="l">
              <a:lnSpc>
                <a:spcPct val="150000"/>
              </a:lnSpc>
            </a:pPr>
            <a:r>
              <a:rPr lang="en-US" altLang="zh-CN" sz="2400" b="1" dirty="0" smtClean="0"/>
              <a:t>        </a:t>
            </a:r>
            <a:r>
              <a:rPr lang="en-US" altLang="zh-CN" sz="2400" dirty="0" smtClean="0">
                <a:solidFill>
                  <a:srgbClr val="0000FF"/>
                </a:solidFill>
              </a:rPr>
              <a:t>4</a:t>
            </a:r>
            <a:r>
              <a:rPr lang="zh-CN" altLang="zh-CN" sz="2400" dirty="0">
                <a:solidFill>
                  <a:srgbClr val="0000FF"/>
                </a:solidFill>
              </a:rPr>
              <a:t>．微型计算机的总线连接结构</a:t>
            </a:r>
          </a:p>
          <a:p>
            <a:pPr algn="l">
              <a:lnSpc>
                <a:spcPct val="150000"/>
              </a:lnSpc>
            </a:pPr>
            <a:r>
              <a:rPr lang="en-US" altLang="zh-CN" sz="2400" dirty="0" smtClean="0"/>
              <a:t>        </a:t>
            </a:r>
            <a:r>
              <a:rPr lang="zh-CN" altLang="zh-CN" sz="2400" dirty="0" smtClean="0"/>
              <a:t>微型计算机</a:t>
            </a:r>
            <a:r>
              <a:rPr lang="zh-CN" altLang="zh-CN" sz="2400" dirty="0"/>
              <a:t>的系统总线通常由地址总线、数据总线和控制总线组成。</a:t>
            </a:r>
          </a:p>
          <a:p>
            <a:pPr algn="l">
              <a:lnSpc>
                <a:spcPct val="150000"/>
              </a:lnSpc>
            </a:pPr>
            <a:r>
              <a:rPr lang="en-US" altLang="zh-CN" sz="2400" dirty="0" smtClean="0"/>
              <a:t>        </a:t>
            </a:r>
            <a:r>
              <a:rPr lang="zh-CN" altLang="zh-CN" sz="2400" b="1" dirty="0" smtClean="0">
                <a:solidFill>
                  <a:srgbClr val="0000FF"/>
                </a:solidFill>
              </a:rPr>
              <a:t>（</a:t>
            </a:r>
            <a:r>
              <a:rPr lang="en-US" altLang="zh-CN" sz="2400" b="1" dirty="0">
                <a:solidFill>
                  <a:srgbClr val="0000FF"/>
                </a:solidFill>
              </a:rPr>
              <a:t>1</a:t>
            </a:r>
            <a:r>
              <a:rPr lang="zh-CN" altLang="zh-CN" sz="2400" b="1" dirty="0">
                <a:solidFill>
                  <a:srgbClr val="0000FF"/>
                </a:solidFill>
              </a:rPr>
              <a:t>）数据总线（</a:t>
            </a:r>
            <a:r>
              <a:rPr lang="en-US" altLang="zh-CN" sz="2400" b="1" dirty="0">
                <a:solidFill>
                  <a:srgbClr val="0000FF"/>
                </a:solidFill>
              </a:rPr>
              <a:t>Data Bus</a:t>
            </a:r>
            <a:r>
              <a:rPr lang="zh-CN" altLang="zh-CN" sz="2400" b="1" dirty="0">
                <a:solidFill>
                  <a:srgbClr val="0000FF"/>
                </a:solidFill>
              </a:rPr>
              <a:t>，</a:t>
            </a:r>
            <a:r>
              <a:rPr lang="en-US" altLang="zh-CN" sz="2400" b="1" dirty="0">
                <a:solidFill>
                  <a:srgbClr val="0000FF"/>
                </a:solidFill>
              </a:rPr>
              <a:t>DB</a:t>
            </a:r>
            <a:r>
              <a:rPr lang="zh-CN" altLang="zh-CN" sz="2400" dirty="0"/>
              <a:t>）</a:t>
            </a:r>
          </a:p>
          <a:p>
            <a:pPr algn="l">
              <a:lnSpc>
                <a:spcPct val="150000"/>
              </a:lnSpc>
            </a:pPr>
            <a:r>
              <a:rPr lang="en-US" altLang="zh-CN" sz="2400" dirty="0" smtClean="0"/>
              <a:t>        </a:t>
            </a:r>
            <a:r>
              <a:rPr lang="zh-CN" altLang="zh-CN" sz="2400" dirty="0" smtClean="0"/>
              <a:t>用来</a:t>
            </a:r>
            <a:r>
              <a:rPr lang="zh-CN" altLang="zh-CN" sz="2400" dirty="0"/>
              <a:t>在微处理器和存储器以及输入</a:t>
            </a:r>
            <a:r>
              <a:rPr lang="en-US" altLang="zh-CN" sz="2400" dirty="0"/>
              <a:t>/</a:t>
            </a:r>
            <a:r>
              <a:rPr lang="zh-CN" altLang="zh-CN" sz="2400" dirty="0"/>
              <a:t>输出接口之间传送数据</a:t>
            </a:r>
            <a:r>
              <a:rPr lang="zh-CN" altLang="zh-CN" sz="2400" dirty="0" smtClean="0"/>
              <a:t>。</a:t>
            </a:r>
            <a:endParaRPr lang="en-US" altLang="zh-CN" sz="2400" dirty="0" smtClean="0"/>
          </a:p>
          <a:p>
            <a:pPr algn="l">
              <a:lnSpc>
                <a:spcPct val="150000"/>
              </a:lnSpc>
            </a:pPr>
            <a:r>
              <a:rPr lang="en-US" altLang="zh-CN" sz="2400" dirty="0" smtClean="0"/>
              <a:t>        </a:t>
            </a:r>
            <a:r>
              <a:rPr lang="zh-CN" altLang="zh-CN" sz="2400" dirty="0" smtClean="0"/>
              <a:t>通常</a:t>
            </a:r>
            <a:r>
              <a:rPr lang="zh-CN" altLang="zh-CN" sz="2400" dirty="0"/>
              <a:t>，微处理器的位数和外部数据总线的位数一致</a:t>
            </a:r>
            <a:r>
              <a:rPr lang="zh-CN" altLang="zh-CN" sz="2400" dirty="0" smtClean="0"/>
              <a:t>。</a:t>
            </a:r>
            <a:endParaRPr lang="en-US" altLang="zh-CN" sz="2400" dirty="0" smtClean="0"/>
          </a:p>
          <a:p>
            <a:pPr algn="l">
              <a:lnSpc>
                <a:spcPct val="150000"/>
              </a:lnSpc>
            </a:pPr>
            <a:r>
              <a:rPr lang="en-US" altLang="zh-CN" sz="2400" dirty="0" smtClean="0"/>
              <a:t>        </a:t>
            </a:r>
            <a:r>
              <a:rPr lang="zh-CN" altLang="zh-CN" sz="2400" dirty="0" smtClean="0"/>
              <a:t>数据总线</a:t>
            </a:r>
            <a:r>
              <a:rPr lang="zh-CN" altLang="zh-CN" sz="2400" dirty="0"/>
              <a:t>是</a:t>
            </a:r>
            <a:r>
              <a:rPr lang="zh-CN" altLang="zh-CN" sz="2400" b="1" dirty="0">
                <a:solidFill>
                  <a:srgbClr val="CC3300"/>
                </a:solidFill>
              </a:rPr>
              <a:t>双向的</a:t>
            </a:r>
            <a:r>
              <a:rPr lang="zh-CN" altLang="zh-CN" sz="2400" dirty="0"/>
              <a:t>，即数据可从</a:t>
            </a:r>
            <a:r>
              <a:rPr lang="en-US" altLang="zh-CN" sz="2400" dirty="0"/>
              <a:t>CPU</a:t>
            </a:r>
            <a:r>
              <a:rPr lang="zh-CN" altLang="zh-CN" sz="2400" dirty="0"/>
              <a:t>输出，也可以从外部送入</a:t>
            </a:r>
            <a:r>
              <a:rPr lang="en-US" altLang="zh-CN" sz="2400" dirty="0"/>
              <a:t>CPU</a:t>
            </a:r>
            <a:r>
              <a:rPr lang="zh-CN" altLang="zh-CN" sz="2400" dirty="0" smtClean="0"/>
              <a:t>。</a:t>
            </a:r>
            <a:endParaRPr lang="zh-CN" altLang="zh-CN" sz="2400" dirty="0"/>
          </a:p>
        </p:txBody>
      </p:sp>
    </p:spTree>
    <p:extLst>
      <p:ext uri="{BB962C8B-B14F-4D97-AF65-F5344CB8AC3E}">
        <p14:creationId xmlns:p14="http://schemas.microsoft.com/office/powerpoint/2010/main" val="2286500861"/>
      </p:ext>
    </p:extLst>
  </p:cSld>
  <p:clrMapOvr>
    <a:masterClrMapping/>
  </p:clrMapOvr>
  <p:transition>
    <p:random/>
    <p:sndAc>
      <p:stSnd>
        <p:snd r:embed="rId2" name="camera.wav"/>
      </p:stSnd>
    </p:sndAc>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68</a:t>
            </a:fld>
            <a:endParaRPr lang="en-US" altLang="zh-CN" dirty="0"/>
          </a:p>
        </p:txBody>
      </p:sp>
      <p:sp>
        <p:nvSpPr>
          <p:cNvPr id="4" name="矩形 3"/>
          <p:cNvSpPr/>
          <p:nvPr/>
        </p:nvSpPr>
        <p:spPr>
          <a:xfrm>
            <a:off x="-12700" y="780773"/>
            <a:ext cx="9144000" cy="5632311"/>
          </a:xfrm>
          <a:prstGeom prst="rect">
            <a:avLst/>
          </a:prstGeom>
        </p:spPr>
        <p:txBody>
          <a:bodyPr wrap="square">
            <a:spAutoFit/>
          </a:bodyPr>
          <a:lstStyle/>
          <a:p>
            <a:pPr lvl="0" algn="l">
              <a:lnSpc>
                <a:spcPct val="150000"/>
              </a:lnSpc>
            </a:pPr>
            <a:r>
              <a:rPr lang="en-US" altLang="zh-CN" sz="2400" dirty="0" smtClean="0">
                <a:solidFill>
                  <a:srgbClr val="000000"/>
                </a:solidFill>
              </a:rPr>
              <a:t>        </a:t>
            </a:r>
            <a:r>
              <a:rPr lang="zh-CN" altLang="zh-CN" sz="2400" b="1" dirty="0" smtClean="0">
                <a:solidFill>
                  <a:srgbClr val="0000FF"/>
                </a:solidFill>
              </a:rPr>
              <a:t>（</a:t>
            </a:r>
            <a:r>
              <a:rPr lang="en-US" altLang="zh-CN" sz="2400" b="1" dirty="0">
                <a:solidFill>
                  <a:srgbClr val="0000FF"/>
                </a:solidFill>
              </a:rPr>
              <a:t>2</a:t>
            </a:r>
            <a:r>
              <a:rPr lang="zh-CN" altLang="zh-CN" sz="2400" b="1" dirty="0">
                <a:solidFill>
                  <a:srgbClr val="0000FF"/>
                </a:solidFill>
              </a:rPr>
              <a:t>）地址总线（</a:t>
            </a:r>
            <a:r>
              <a:rPr lang="en-US" altLang="zh-CN" sz="2400" b="1" dirty="0">
                <a:solidFill>
                  <a:srgbClr val="0000FF"/>
                </a:solidFill>
              </a:rPr>
              <a:t>Address Bus</a:t>
            </a:r>
            <a:r>
              <a:rPr lang="zh-CN" altLang="zh-CN" sz="2400" b="1" dirty="0">
                <a:solidFill>
                  <a:srgbClr val="0000FF"/>
                </a:solidFill>
              </a:rPr>
              <a:t>，</a:t>
            </a:r>
            <a:r>
              <a:rPr lang="en-US" altLang="zh-CN" sz="2400" b="1" dirty="0">
                <a:solidFill>
                  <a:srgbClr val="0000FF"/>
                </a:solidFill>
              </a:rPr>
              <a:t>AB</a:t>
            </a:r>
            <a:r>
              <a:rPr lang="zh-CN" altLang="zh-CN" sz="2400" dirty="0">
                <a:solidFill>
                  <a:srgbClr val="000000"/>
                </a:solidFill>
              </a:rPr>
              <a:t>）</a:t>
            </a:r>
          </a:p>
          <a:p>
            <a:pPr lvl="0" algn="l">
              <a:lnSpc>
                <a:spcPct val="150000"/>
              </a:lnSpc>
            </a:pPr>
            <a:r>
              <a:rPr lang="en-US" altLang="zh-CN" sz="2400" dirty="0" smtClean="0">
                <a:solidFill>
                  <a:srgbClr val="000000"/>
                </a:solidFill>
              </a:rPr>
              <a:t>        </a:t>
            </a:r>
            <a:r>
              <a:rPr lang="zh-CN" altLang="zh-CN" sz="2400" dirty="0" smtClean="0">
                <a:solidFill>
                  <a:srgbClr val="000000"/>
                </a:solidFill>
              </a:rPr>
              <a:t>当</a:t>
            </a:r>
            <a:r>
              <a:rPr lang="zh-CN" altLang="zh-CN" sz="2400" dirty="0">
                <a:solidFill>
                  <a:srgbClr val="000000"/>
                </a:solidFill>
              </a:rPr>
              <a:t>微处理器</a:t>
            </a:r>
            <a:r>
              <a:rPr lang="en-US" altLang="zh-CN" sz="2400" dirty="0">
                <a:solidFill>
                  <a:srgbClr val="000000"/>
                </a:solidFill>
              </a:rPr>
              <a:t>MPU</a:t>
            </a:r>
            <a:r>
              <a:rPr lang="zh-CN" altLang="zh-CN" sz="2400" dirty="0">
                <a:solidFill>
                  <a:srgbClr val="000000"/>
                </a:solidFill>
              </a:rPr>
              <a:t>和存储器或外部设备交换信息时，必须指明要和哪个存储单元或哪个外部设备交换。因此，地址总线</a:t>
            </a:r>
            <a:r>
              <a:rPr lang="en-US" altLang="zh-CN" sz="2400" dirty="0">
                <a:solidFill>
                  <a:srgbClr val="000000"/>
                </a:solidFill>
              </a:rPr>
              <a:t>AB</a:t>
            </a:r>
            <a:r>
              <a:rPr lang="zh-CN" altLang="zh-CN" sz="2400" dirty="0">
                <a:solidFill>
                  <a:srgbClr val="000000"/>
                </a:solidFill>
              </a:rPr>
              <a:t>必须和所有存储器的地址线对应相连，也必须和所有</a:t>
            </a:r>
            <a:r>
              <a:rPr lang="en-US" altLang="zh-CN" sz="2400" dirty="0">
                <a:solidFill>
                  <a:srgbClr val="000000"/>
                </a:solidFill>
              </a:rPr>
              <a:t>I/O</a:t>
            </a:r>
            <a:r>
              <a:rPr lang="zh-CN" altLang="zh-CN" sz="2400" dirty="0">
                <a:solidFill>
                  <a:srgbClr val="000000"/>
                </a:solidFill>
              </a:rPr>
              <a:t>接口设备码线相连。这样，当微处理器</a:t>
            </a:r>
            <a:r>
              <a:rPr lang="en-US" altLang="zh-CN" sz="2400" dirty="0">
                <a:solidFill>
                  <a:srgbClr val="000000"/>
                </a:solidFill>
              </a:rPr>
              <a:t>MPU</a:t>
            </a:r>
            <a:r>
              <a:rPr lang="zh-CN" altLang="zh-CN" sz="2400" dirty="0">
                <a:solidFill>
                  <a:srgbClr val="000000"/>
                </a:solidFill>
              </a:rPr>
              <a:t>对存储器或外设读</a:t>
            </a:r>
            <a:r>
              <a:rPr lang="en-US" altLang="zh-CN" sz="2400" dirty="0">
                <a:solidFill>
                  <a:srgbClr val="000000"/>
                </a:solidFill>
              </a:rPr>
              <a:t>/</a:t>
            </a:r>
            <a:r>
              <a:rPr lang="zh-CN" altLang="zh-CN" sz="2400" dirty="0">
                <a:solidFill>
                  <a:srgbClr val="000000"/>
                </a:solidFill>
              </a:rPr>
              <a:t>写数据时，只要把存储单元地址码或外设的设备码送到地址总线上便可选中工作</a:t>
            </a:r>
            <a:r>
              <a:rPr lang="zh-CN" altLang="zh-CN" sz="2400" dirty="0" smtClean="0">
                <a:solidFill>
                  <a:srgbClr val="000000"/>
                </a:solidFill>
              </a:rPr>
              <a:t>。</a:t>
            </a:r>
            <a:endParaRPr lang="en-US" altLang="zh-CN" sz="2400" dirty="0" smtClean="0">
              <a:solidFill>
                <a:srgbClr val="000000"/>
              </a:solidFill>
            </a:endParaRPr>
          </a:p>
          <a:p>
            <a:pPr lvl="0" algn="l">
              <a:lnSpc>
                <a:spcPct val="150000"/>
              </a:lnSpc>
            </a:pPr>
            <a:r>
              <a:rPr lang="en-US" altLang="zh-CN" sz="2400" dirty="0">
                <a:solidFill>
                  <a:srgbClr val="000000"/>
                </a:solidFill>
              </a:rPr>
              <a:t> </a:t>
            </a:r>
            <a:r>
              <a:rPr lang="en-US" altLang="zh-CN" sz="2400" dirty="0" smtClean="0">
                <a:solidFill>
                  <a:srgbClr val="000000"/>
                </a:solidFill>
              </a:rPr>
              <a:t>       </a:t>
            </a:r>
            <a:r>
              <a:rPr lang="zh-CN" altLang="zh-CN" sz="2400" dirty="0" smtClean="0">
                <a:solidFill>
                  <a:srgbClr val="000000"/>
                </a:solidFill>
              </a:rPr>
              <a:t>地址总线</a:t>
            </a:r>
            <a:r>
              <a:rPr lang="zh-CN" altLang="zh-CN" sz="2400" dirty="0">
                <a:solidFill>
                  <a:srgbClr val="000000"/>
                </a:solidFill>
              </a:rPr>
              <a:t>由所选</a:t>
            </a:r>
            <a:r>
              <a:rPr lang="en-US" altLang="zh-CN" sz="2400" dirty="0">
                <a:solidFill>
                  <a:srgbClr val="000000"/>
                </a:solidFill>
              </a:rPr>
              <a:t>CPU</a:t>
            </a:r>
            <a:r>
              <a:rPr lang="zh-CN" altLang="zh-CN" sz="2400" dirty="0">
                <a:solidFill>
                  <a:srgbClr val="000000"/>
                </a:solidFill>
              </a:rPr>
              <a:t>型号决定。地址总线的数目决定了</a:t>
            </a:r>
            <a:r>
              <a:rPr lang="en-US" altLang="zh-CN" sz="2400" dirty="0">
                <a:solidFill>
                  <a:srgbClr val="000000"/>
                </a:solidFill>
              </a:rPr>
              <a:t>CPU</a:t>
            </a:r>
            <a:r>
              <a:rPr lang="zh-CN" altLang="zh-CN" sz="2400" dirty="0">
                <a:solidFill>
                  <a:srgbClr val="000000"/>
                </a:solidFill>
              </a:rPr>
              <a:t>可以直接访问的内存储器的单元数目。地址总线是单向的，即数据从</a:t>
            </a:r>
            <a:r>
              <a:rPr lang="en-US" altLang="zh-CN" sz="2400" dirty="0">
                <a:solidFill>
                  <a:srgbClr val="000000"/>
                </a:solidFill>
              </a:rPr>
              <a:t>CPU</a:t>
            </a:r>
            <a:r>
              <a:rPr lang="zh-CN" altLang="zh-CN" sz="2400" dirty="0">
                <a:solidFill>
                  <a:srgbClr val="000000"/>
                </a:solidFill>
              </a:rPr>
              <a:t>传出到存储器或外设，在</a:t>
            </a:r>
            <a:r>
              <a:rPr lang="en-US" altLang="zh-CN" sz="2400" dirty="0">
                <a:solidFill>
                  <a:srgbClr val="000000"/>
                </a:solidFill>
              </a:rPr>
              <a:t>8</a:t>
            </a:r>
            <a:r>
              <a:rPr lang="zh-CN" altLang="zh-CN" sz="2400" dirty="0">
                <a:solidFill>
                  <a:srgbClr val="000000"/>
                </a:solidFill>
              </a:rPr>
              <a:t>位机中，它通常为</a:t>
            </a:r>
            <a:r>
              <a:rPr lang="en-US" altLang="zh-CN" sz="2400" dirty="0">
                <a:solidFill>
                  <a:srgbClr val="000000"/>
                </a:solidFill>
              </a:rPr>
              <a:t>16</a:t>
            </a:r>
            <a:r>
              <a:rPr lang="zh-CN" altLang="zh-CN" sz="2400" dirty="0">
                <a:solidFill>
                  <a:srgbClr val="000000"/>
                </a:solidFill>
              </a:rPr>
              <a:t>根，</a:t>
            </a:r>
            <a:r>
              <a:rPr lang="en-US" altLang="zh-CN" sz="2400" dirty="0">
                <a:solidFill>
                  <a:srgbClr val="000000"/>
                </a:solidFill>
              </a:rPr>
              <a:t>CPU</a:t>
            </a:r>
            <a:r>
              <a:rPr lang="zh-CN" altLang="zh-CN" sz="2400" dirty="0">
                <a:solidFill>
                  <a:srgbClr val="000000"/>
                </a:solidFill>
              </a:rPr>
              <a:t>可直接访问的内存储器的单元数目为</a:t>
            </a:r>
            <a:r>
              <a:rPr lang="en-US" altLang="zh-CN" sz="2400" dirty="0">
                <a:solidFill>
                  <a:srgbClr val="000000"/>
                </a:solidFill>
              </a:rPr>
              <a:t>64KB</a:t>
            </a:r>
            <a:r>
              <a:rPr lang="zh-CN" altLang="zh-CN" sz="2400" dirty="0">
                <a:solidFill>
                  <a:srgbClr val="000000"/>
                </a:solidFill>
              </a:rPr>
              <a:t>（</a:t>
            </a:r>
            <a:r>
              <a:rPr lang="en-US" altLang="zh-CN" sz="2400" dirty="0">
                <a:solidFill>
                  <a:srgbClr val="000000"/>
                </a:solidFill>
              </a:rPr>
              <a:t>2</a:t>
            </a:r>
            <a:r>
              <a:rPr lang="en-US" altLang="zh-CN" sz="2400" baseline="30000" dirty="0">
                <a:solidFill>
                  <a:srgbClr val="000000"/>
                </a:solidFill>
              </a:rPr>
              <a:t>16</a:t>
            </a:r>
            <a:r>
              <a:rPr lang="zh-CN" altLang="zh-CN" sz="2400" dirty="0">
                <a:solidFill>
                  <a:srgbClr val="000000"/>
                </a:solidFill>
              </a:rPr>
              <a:t>字节）</a:t>
            </a:r>
            <a:r>
              <a:rPr lang="zh-CN" altLang="zh-CN" sz="2400" dirty="0" smtClean="0">
                <a:solidFill>
                  <a:srgbClr val="000000"/>
                </a:solidFill>
              </a:rPr>
              <a:t>。</a:t>
            </a:r>
            <a:endParaRPr lang="zh-CN" altLang="zh-CN" sz="2400" dirty="0">
              <a:solidFill>
                <a:srgbClr val="000000"/>
              </a:solidFill>
            </a:endParaRPr>
          </a:p>
        </p:txBody>
      </p:sp>
    </p:spTree>
    <p:extLst>
      <p:ext uri="{BB962C8B-B14F-4D97-AF65-F5344CB8AC3E}">
        <p14:creationId xmlns:p14="http://schemas.microsoft.com/office/powerpoint/2010/main" val="1933487920"/>
      </p:ext>
    </p:extLst>
  </p:cSld>
  <p:clrMapOvr>
    <a:masterClrMapping/>
  </p:clrMapOvr>
  <p:transition>
    <p:random/>
    <p:sndAc>
      <p:stSnd>
        <p:snd r:embed="rId3" name="camera.wav"/>
      </p:stSnd>
    </p:sndAc>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69</a:t>
            </a:fld>
            <a:endParaRPr lang="en-US" altLang="zh-CN" dirty="0"/>
          </a:p>
        </p:txBody>
      </p:sp>
      <p:sp>
        <p:nvSpPr>
          <p:cNvPr id="4" name="矩形 3"/>
          <p:cNvSpPr/>
          <p:nvPr/>
        </p:nvSpPr>
        <p:spPr>
          <a:xfrm>
            <a:off x="0" y="832158"/>
            <a:ext cx="9144000" cy="5078313"/>
          </a:xfrm>
          <a:prstGeom prst="rect">
            <a:avLst/>
          </a:prstGeom>
        </p:spPr>
        <p:txBody>
          <a:bodyPr wrap="square">
            <a:spAutoFit/>
          </a:bodyPr>
          <a:lstStyle/>
          <a:p>
            <a:pPr lvl="0" algn="l">
              <a:lnSpc>
                <a:spcPct val="150000"/>
              </a:lnSpc>
            </a:pPr>
            <a:r>
              <a:rPr lang="en-US" altLang="zh-CN" sz="2400" dirty="0" smtClean="0">
                <a:solidFill>
                  <a:srgbClr val="000000"/>
                </a:solidFill>
              </a:rPr>
              <a:t>        </a:t>
            </a:r>
            <a:r>
              <a:rPr lang="zh-CN" altLang="zh-CN" sz="2400" b="1" dirty="0" smtClean="0">
                <a:solidFill>
                  <a:srgbClr val="0000FF"/>
                </a:solidFill>
              </a:rPr>
              <a:t>（</a:t>
            </a:r>
            <a:r>
              <a:rPr lang="en-US" altLang="zh-CN" sz="2400" b="1" dirty="0">
                <a:solidFill>
                  <a:srgbClr val="0000FF"/>
                </a:solidFill>
              </a:rPr>
              <a:t>3</a:t>
            </a:r>
            <a:r>
              <a:rPr lang="zh-CN" altLang="zh-CN" sz="2400" b="1" dirty="0">
                <a:solidFill>
                  <a:srgbClr val="0000FF"/>
                </a:solidFill>
              </a:rPr>
              <a:t>）控制总线（</a:t>
            </a:r>
            <a:r>
              <a:rPr lang="en-US" altLang="zh-CN" sz="2400" b="1" dirty="0">
                <a:solidFill>
                  <a:srgbClr val="0000FF"/>
                </a:solidFill>
              </a:rPr>
              <a:t>Contro1 Bus</a:t>
            </a:r>
            <a:r>
              <a:rPr lang="zh-CN" altLang="zh-CN" sz="2400" b="1" dirty="0">
                <a:solidFill>
                  <a:srgbClr val="0000FF"/>
                </a:solidFill>
              </a:rPr>
              <a:t>，</a:t>
            </a:r>
            <a:r>
              <a:rPr lang="en-US" altLang="zh-CN" sz="2400" b="1" dirty="0">
                <a:solidFill>
                  <a:srgbClr val="0000FF"/>
                </a:solidFill>
              </a:rPr>
              <a:t>CB</a:t>
            </a:r>
            <a:r>
              <a:rPr lang="zh-CN" altLang="zh-CN" sz="2400" dirty="0">
                <a:solidFill>
                  <a:srgbClr val="000000"/>
                </a:solidFill>
              </a:rPr>
              <a:t>）</a:t>
            </a:r>
          </a:p>
          <a:p>
            <a:pPr lvl="0" algn="l">
              <a:lnSpc>
                <a:spcPct val="150000"/>
              </a:lnSpc>
            </a:pPr>
            <a:r>
              <a:rPr lang="en-US" altLang="zh-CN" sz="2400" dirty="0" smtClean="0">
                <a:solidFill>
                  <a:srgbClr val="000000"/>
                </a:solidFill>
              </a:rPr>
              <a:t>        </a:t>
            </a:r>
            <a:r>
              <a:rPr lang="zh-CN" altLang="zh-CN" sz="2400" dirty="0" smtClean="0">
                <a:solidFill>
                  <a:srgbClr val="000000"/>
                </a:solidFill>
              </a:rPr>
              <a:t>控制总线</a:t>
            </a:r>
            <a:r>
              <a:rPr lang="zh-CN" altLang="zh-CN" sz="2400" dirty="0">
                <a:solidFill>
                  <a:srgbClr val="000000"/>
                </a:solidFill>
              </a:rPr>
              <a:t>可以传送</a:t>
            </a:r>
            <a:r>
              <a:rPr lang="en-US" altLang="zh-CN" sz="2400" dirty="0">
                <a:solidFill>
                  <a:srgbClr val="000000"/>
                </a:solidFill>
              </a:rPr>
              <a:t>CPU</a:t>
            </a:r>
            <a:r>
              <a:rPr lang="zh-CN" altLang="zh-CN" sz="2400" dirty="0">
                <a:solidFill>
                  <a:srgbClr val="000000"/>
                </a:solidFill>
              </a:rPr>
              <a:t>送出的控制信号，也可以传送其他部件输入到微处理器的信号。对于每一条具体的控制线，信号的传送方向则是固定的，不是输入</a:t>
            </a:r>
            <a:r>
              <a:rPr lang="en-US" altLang="zh-CN" sz="2400" dirty="0">
                <a:solidFill>
                  <a:srgbClr val="000000"/>
                </a:solidFill>
              </a:rPr>
              <a:t>CPU</a:t>
            </a:r>
            <a:r>
              <a:rPr lang="zh-CN" altLang="zh-CN" sz="2400" dirty="0">
                <a:solidFill>
                  <a:srgbClr val="000000"/>
                </a:solidFill>
              </a:rPr>
              <a:t>就是从</a:t>
            </a:r>
            <a:r>
              <a:rPr lang="en-US" altLang="zh-CN" sz="2400" dirty="0">
                <a:solidFill>
                  <a:srgbClr val="000000"/>
                </a:solidFill>
              </a:rPr>
              <a:t>CPU</a:t>
            </a:r>
            <a:r>
              <a:rPr lang="zh-CN" altLang="zh-CN" sz="2400" dirty="0">
                <a:solidFill>
                  <a:srgbClr val="000000"/>
                </a:solidFill>
              </a:rPr>
              <a:t>输出。控制总线的数目与微处理器的位数没有直接关系，一般受引脚的限制，控制总线的数目不会太多。</a:t>
            </a:r>
          </a:p>
          <a:p>
            <a:pPr lvl="0" algn="l">
              <a:lnSpc>
                <a:spcPct val="150000"/>
              </a:lnSpc>
            </a:pPr>
            <a:r>
              <a:rPr lang="en-US" altLang="zh-CN" sz="2400" dirty="0" smtClean="0">
                <a:solidFill>
                  <a:srgbClr val="000000"/>
                </a:solidFill>
              </a:rPr>
              <a:t>        </a:t>
            </a:r>
            <a:r>
              <a:rPr lang="zh-CN" altLang="zh-CN" sz="2400" dirty="0" smtClean="0">
                <a:solidFill>
                  <a:srgbClr val="000000"/>
                </a:solidFill>
              </a:rPr>
              <a:t>微型计算机</a:t>
            </a:r>
            <a:r>
              <a:rPr lang="zh-CN" altLang="zh-CN" sz="2400" dirty="0">
                <a:solidFill>
                  <a:srgbClr val="000000"/>
                </a:solidFill>
              </a:rPr>
              <a:t>采用总线结构，使之在系统结构上简单、规则，易于扩展。可以认为，一台微型计算机就是以</a:t>
            </a:r>
            <a:r>
              <a:rPr lang="en-US" altLang="zh-CN" sz="2400" dirty="0">
                <a:solidFill>
                  <a:srgbClr val="000000"/>
                </a:solidFill>
              </a:rPr>
              <a:t>CPU</a:t>
            </a:r>
            <a:r>
              <a:rPr lang="zh-CN" altLang="zh-CN" sz="2400" dirty="0">
                <a:solidFill>
                  <a:srgbClr val="000000"/>
                </a:solidFill>
              </a:rPr>
              <a:t>为核心，其他部件通过三态门全部“挂接”在与</a:t>
            </a:r>
            <a:r>
              <a:rPr lang="en-US" altLang="zh-CN" sz="2400" dirty="0">
                <a:solidFill>
                  <a:srgbClr val="000000"/>
                </a:solidFill>
              </a:rPr>
              <a:t>CPU</a:t>
            </a:r>
            <a:r>
              <a:rPr lang="zh-CN" altLang="zh-CN" sz="2400" dirty="0">
                <a:solidFill>
                  <a:srgbClr val="000000"/>
                </a:solidFill>
              </a:rPr>
              <a:t>相连的系统总线上</a:t>
            </a:r>
            <a:r>
              <a:rPr lang="zh-CN" altLang="zh-CN" sz="2400" dirty="0" smtClean="0">
                <a:solidFill>
                  <a:srgbClr val="000000"/>
                </a:solidFill>
              </a:rPr>
              <a:t>。</a:t>
            </a:r>
            <a:endParaRPr lang="zh-CN" altLang="zh-CN" dirty="0">
              <a:solidFill>
                <a:srgbClr val="000000"/>
              </a:solidFill>
            </a:endParaRPr>
          </a:p>
        </p:txBody>
      </p:sp>
    </p:spTree>
    <p:extLst>
      <p:ext uri="{BB962C8B-B14F-4D97-AF65-F5344CB8AC3E}">
        <p14:creationId xmlns:p14="http://schemas.microsoft.com/office/powerpoint/2010/main" val="2741922093"/>
      </p:ext>
    </p:extLst>
  </p:cSld>
  <p:clrMapOvr>
    <a:masterClrMapping/>
  </p:clrMapOvr>
  <p:transition>
    <p:random/>
    <p:sndAc>
      <p:stSnd>
        <p:snd r:embed="rId3" name="camera.wav"/>
      </p:stSnd>
    </p:sndAc>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70</a:t>
            </a:fld>
            <a:endParaRPr lang="en-US" altLang="zh-CN" dirty="0"/>
          </a:p>
        </p:txBody>
      </p:sp>
      <p:sp>
        <p:nvSpPr>
          <p:cNvPr id="4" name="矩形 3"/>
          <p:cNvSpPr/>
          <p:nvPr/>
        </p:nvSpPr>
        <p:spPr>
          <a:xfrm>
            <a:off x="558800" y="666234"/>
            <a:ext cx="5418471" cy="523220"/>
          </a:xfrm>
          <a:prstGeom prst="rect">
            <a:avLst/>
          </a:prstGeom>
        </p:spPr>
        <p:txBody>
          <a:bodyPr wrap="none">
            <a:spAutoFit/>
          </a:bodyPr>
          <a:lstStyle/>
          <a:p>
            <a:r>
              <a:rPr lang="en-US" altLang="zh-CN" sz="2800" b="1" dirty="0">
                <a:solidFill>
                  <a:srgbClr val="FF0000"/>
                </a:solidFill>
                <a:latin typeface="黑体" pitchFamily="2" charset="-122"/>
                <a:ea typeface="黑体" pitchFamily="2" charset="-122"/>
              </a:rPr>
              <a:t>2.3  </a:t>
            </a:r>
            <a:r>
              <a:rPr lang="zh-CN" altLang="en-US" sz="2800" b="1" dirty="0">
                <a:solidFill>
                  <a:srgbClr val="FF0000"/>
                </a:solidFill>
                <a:latin typeface="黑体" pitchFamily="2" charset="-122"/>
                <a:ea typeface="黑体" pitchFamily="2" charset="-122"/>
              </a:rPr>
              <a:t>微型计算机的指令执行过程</a:t>
            </a:r>
          </a:p>
        </p:txBody>
      </p:sp>
      <p:sp>
        <p:nvSpPr>
          <p:cNvPr id="5" name="矩形 4"/>
          <p:cNvSpPr/>
          <p:nvPr/>
        </p:nvSpPr>
        <p:spPr>
          <a:xfrm>
            <a:off x="558800" y="1171833"/>
            <a:ext cx="4766048" cy="461665"/>
          </a:xfrm>
          <a:prstGeom prst="rect">
            <a:avLst/>
          </a:prstGeom>
        </p:spPr>
        <p:txBody>
          <a:bodyPr wrap="none">
            <a:spAutoFit/>
          </a:bodyPr>
          <a:lstStyle/>
          <a:p>
            <a:r>
              <a:rPr lang="zh-CN" altLang="en-US" sz="2400" dirty="0"/>
              <a:t>以实现</a:t>
            </a:r>
            <a:r>
              <a:rPr lang="en-US" altLang="zh-CN" sz="2400" dirty="0"/>
              <a:t>x = 6 + 7</a:t>
            </a:r>
            <a:r>
              <a:rPr lang="zh-CN" altLang="en-US" sz="2400" dirty="0"/>
              <a:t>的求和程序段为例</a:t>
            </a:r>
          </a:p>
        </p:txBody>
      </p:sp>
      <p:sp>
        <p:nvSpPr>
          <p:cNvPr id="6" name="矩形 5"/>
          <p:cNvSpPr/>
          <p:nvPr/>
        </p:nvSpPr>
        <p:spPr>
          <a:xfrm>
            <a:off x="-190500" y="1744364"/>
            <a:ext cx="7708900" cy="830997"/>
          </a:xfrm>
          <a:prstGeom prst="rect">
            <a:avLst/>
          </a:prstGeom>
        </p:spPr>
        <p:txBody>
          <a:bodyPr wrap="square">
            <a:spAutoFit/>
          </a:bodyPr>
          <a:lstStyle/>
          <a:p>
            <a:r>
              <a:rPr lang="en-US" altLang="zh-CN" sz="2400" dirty="0"/>
              <a:t> 7406H    MOV A</a:t>
            </a:r>
            <a:r>
              <a:rPr lang="zh-CN" altLang="zh-CN" sz="2400" dirty="0"/>
              <a:t>，</a:t>
            </a:r>
            <a:r>
              <a:rPr lang="en-US" altLang="zh-CN" sz="2400" dirty="0"/>
              <a:t>#06H</a:t>
            </a:r>
            <a:r>
              <a:rPr lang="zh-CN" altLang="zh-CN" sz="2400" dirty="0"/>
              <a:t>；</a:t>
            </a:r>
            <a:r>
              <a:rPr lang="en-US" altLang="zh-CN" sz="2400" dirty="0"/>
              <a:t>A </a:t>
            </a:r>
            <a:r>
              <a:rPr lang="zh-CN" altLang="zh-CN" sz="2400" dirty="0"/>
              <a:t>←</a:t>
            </a:r>
            <a:r>
              <a:rPr lang="en-US" altLang="zh-CN" sz="2400" dirty="0"/>
              <a:t>  6 </a:t>
            </a:r>
            <a:endParaRPr lang="zh-CN" altLang="zh-CN" sz="2400" dirty="0"/>
          </a:p>
          <a:p>
            <a:r>
              <a:rPr lang="en-US" altLang="zh-CN" sz="2400" dirty="0"/>
              <a:t>    2407H    ADD A</a:t>
            </a:r>
            <a:r>
              <a:rPr lang="zh-CN" altLang="zh-CN" sz="2400" dirty="0"/>
              <a:t>，</a:t>
            </a:r>
            <a:r>
              <a:rPr lang="en-US" altLang="zh-CN" sz="2400" dirty="0"/>
              <a:t>#07H</a:t>
            </a:r>
            <a:r>
              <a:rPr lang="zh-CN" altLang="zh-CN" sz="2400" dirty="0"/>
              <a:t>；</a:t>
            </a:r>
            <a:r>
              <a:rPr lang="en-US" altLang="zh-CN" sz="2400" dirty="0"/>
              <a:t>A </a:t>
            </a:r>
            <a:r>
              <a:rPr lang="zh-CN" altLang="zh-CN" sz="2400" dirty="0"/>
              <a:t>←  </a:t>
            </a:r>
            <a:r>
              <a:rPr lang="en-US" altLang="zh-CN" sz="2400" dirty="0"/>
              <a:t>6+7 </a:t>
            </a:r>
            <a:endParaRPr lang="zh-CN" altLang="en-US" sz="2400" dirty="0"/>
          </a:p>
        </p:txBody>
      </p:sp>
      <p:sp>
        <p:nvSpPr>
          <p:cNvPr id="7" name="矩形 6"/>
          <p:cNvSpPr/>
          <p:nvPr/>
        </p:nvSpPr>
        <p:spPr>
          <a:xfrm>
            <a:off x="0" y="2575361"/>
            <a:ext cx="9144000" cy="1754326"/>
          </a:xfrm>
          <a:prstGeom prst="rect">
            <a:avLst/>
          </a:prstGeom>
        </p:spPr>
        <p:txBody>
          <a:bodyPr wrap="square">
            <a:spAutoFit/>
          </a:bodyPr>
          <a:lstStyle/>
          <a:p>
            <a:pPr algn="l">
              <a:lnSpc>
                <a:spcPct val="150000"/>
              </a:lnSpc>
            </a:pPr>
            <a:r>
              <a:rPr lang="zh-CN" altLang="en-US" sz="2400" dirty="0" smtClean="0"/>
              <a:t>        假设</a:t>
            </a:r>
            <a:r>
              <a:rPr lang="zh-CN" altLang="en-US" sz="2400" dirty="0"/>
              <a:t>此程序的机器码已装入从</a:t>
            </a:r>
            <a:r>
              <a:rPr lang="en-US" altLang="zh-CN" sz="2400" dirty="0"/>
              <a:t>0000H</a:t>
            </a:r>
            <a:r>
              <a:rPr lang="zh-CN" altLang="en-US" sz="2400" dirty="0"/>
              <a:t>至</a:t>
            </a:r>
            <a:r>
              <a:rPr lang="en-US" altLang="zh-CN" sz="2400" dirty="0"/>
              <a:t>0003H</a:t>
            </a:r>
            <a:r>
              <a:rPr lang="zh-CN" altLang="en-US" sz="2400" dirty="0"/>
              <a:t>的程序存储器区域，程序计数器</a:t>
            </a:r>
            <a:r>
              <a:rPr lang="en-US" altLang="zh-CN" sz="2400" dirty="0"/>
              <a:t>PC</a:t>
            </a:r>
            <a:r>
              <a:rPr lang="zh-CN" altLang="en-US" sz="2400" dirty="0"/>
              <a:t>也预置为</a:t>
            </a:r>
            <a:r>
              <a:rPr lang="en-US" altLang="zh-CN" sz="2400" dirty="0"/>
              <a:t>0000H</a:t>
            </a:r>
            <a:r>
              <a:rPr lang="zh-CN" altLang="en-US" sz="2400" dirty="0"/>
              <a:t>，第一条指令的过程示意如</a:t>
            </a:r>
            <a:r>
              <a:rPr lang="zh-CN" altLang="en-US" sz="2400" dirty="0">
                <a:hlinkClick r:id="" action="ppaction://hlinkshowjump?jump=nextslide"/>
              </a:rPr>
              <a:t>图</a:t>
            </a:r>
            <a:r>
              <a:rPr lang="en-US" altLang="zh-CN" sz="2400" dirty="0">
                <a:hlinkClick r:id="" action="ppaction://hlinkshowjump?jump=nextslide"/>
              </a:rPr>
              <a:t>2-15</a:t>
            </a:r>
            <a:r>
              <a:rPr lang="zh-CN" altLang="en-US" sz="2400" dirty="0"/>
              <a:t>所示。</a:t>
            </a:r>
          </a:p>
        </p:txBody>
      </p:sp>
      <p:sp>
        <p:nvSpPr>
          <p:cNvPr id="8" name="矩形 7"/>
          <p:cNvSpPr/>
          <p:nvPr/>
        </p:nvSpPr>
        <p:spPr>
          <a:xfrm>
            <a:off x="114300" y="4214336"/>
            <a:ext cx="9144000" cy="1682577"/>
          </a:xfrm>
          <a:prstGeom prst="rect">
            <a:avLst/>
          </a:prstGeom>
        </p:spPr>
        <p:txBody>
          <a:bodyPr wrap="square">
            <a:spAutoFit/>
          </a:bodyPr>
          <a:lstStyle/>
          <a:p>
            <a:pPr algn="l">
              <a:lnSpc>
                <a:spcPct val="150000"/>
              </a:lnSpc>
            </a:pPr>
            <a:r>
              <a:rPr lang="en-US" altLang="zh-CN" sz="2400" dirty="0" smtClean="0"/>
              <a:t>        </a:t>
            </a:r>
            <a:r>
              <a:rPr lang="zh-CN" altLang="zh-CN" sz="2400" dirty="0" smtClean="0"/>
              <a:t>由此可见</a:t>
            </a:r>
            <a:r>
              <a:rPr lang="zh-CN" altLang="zh-CN" sz="2400" dirty="0"/>
              <a:t>，</a:t>
            </a:r>
            <a:r>
              <a:rPr lang="zh-CN" altLang="en-US" sz="2400" dirty="0" smtClean="0"/>
              <a:t>计算机</a:t>
            </a:r>
            <a:r>
              <a:rPr lang="zh-CN" altLang="en-US" sz="2400" dirty="0"/>
              <a:t>的工作过程就是：程序预先存放到内存中，执行程序的过程就是一个反复循环的取指令、分析指令和执行指令的过程，这个过程也称为执行指令的例行程序</a:t>
            </a:r>
            <a:r>
              <a:rPr lang="zh-CN" altLang="en-US" sz="2400" dirty="0" smtClean="0"/>
              <a:t>。</a:t>
            </a:r>
            <a:endParaRPr lang="zh-CN" altLang="en-US" dirty="0"/>
          </a:p>
        </p:txBody>
      </p:sp>
    </p:spTree>
    <p:extLst>
      <p:ext uri="{BB962C8B-B14F-4D97-AF65-F5344CB8AC3E}">
        <p14:creationId xmlns:p14="http://schemas.microsoft.com/office/powerpoint/2010/main" val="2060392153"/>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71</a:t>
            </a:fld>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639488"/>
            <a:ext cx="9038122" cy="5671859"/>
          </a:xfrm>
          <a:prstGeom prst="rect">
            <a:avLst/>
          </a:prstGeom>
        </p:spPr>
      </p:pic>
      <p:sp>
        <p:nvSpPr>
          <p:cNvPr id="5" name="矩形 4"/>
          <p:cNvSpPr/>
          <p:nvPr/>
        </p:nvSpPr>
        <p:spPr>
          <a:xfrm>
            <a:off x="7417165" y="4842659"/>
            <a:ext cx="1620957" cy="830997"/>
          </a:xfrm>
          <a:prstGeom prst="rect">
            <a:avLst/>
          </a:prstGeom>
        </p:spPr>
        <p:txBody>
          <a:bodyPr wrap="none">
            <a:spAutoFit/>
          </a:bodyPr>
          <a:lstStyle/>
          <a:p>
            <a:r>
              <a:rPr lang="zh-CN" altLang="en-US" sz="1600" dirty="0">
                <a:solidFill>
                  <a:srgbClr val="C00000"/>
                </a:solidFill>
              </a:rPr>
              <a:t>图</a:t>
            </a:r>
            <a:r>
              <a:rPr lang="en-US" altLang="zh-CN" sz="1600" dirty="0">
                <a:solidFill>
                  <a:srgbClr val="C00000"/>
                </a:solidFill>
              </a:rPr>
              <a:t>2-15  </a:t>
            </a:r>
            <a:endParaRPr lang="en-US" altLang="zh-CN" sz="1600" dirty="0" smtClean="0">
              <a:solidFill>
                <a:srgbClr val="C00000"/>
              </a:solidFill>
            </a:endParaRPr>
          </a:p>
          <a:p>
            <a:r>
              <a:rPr lang="zh-CN" altLang="en-US" sz="1600" dirty="0" smtClean="0"/>
              <a:t>第一</a:t>
            </a:r>
            <a:r>
              <a:rPr lang="zh-CN" altLang="en-US" sz="1600" dirty="0"/>
              <a:t>条指令</a:t>
            </a:r>
            <a:r>
              <a:rPr lang="zh-CN" altLang="en-US" sz="1600" dirty="0" smtClean="0"/>
              <a:t>的</a:t>
            </a:r>
            <a:endParaRPr lang="en-US" altLang="zh-CN" sz="1600" dirty="0" smtClean="0"/>
          </a:p>
          <a:p>
            <a:r>
              <a:rPr lang="zh-CN" altLang="en-US" sz="1600" dirty="0" smtClean="0"/>
              <a:t>操作</a:t>
            </a:r>
            <a:r>
              <a:rPr lang="zh-CN" altLang="en-US" sz="1600" dirty="0"/>
              <a:t>过程示意图</a:t>
            </a:r>
          </a:p>
        </p:txBody>
      </p:sp>
    </p:spTree>
    <p:extLst>
      <p:ext uri="{BB962C8B-B14F-4D97-AF65-F5344CB8AC3E}">
        <p14:creationId xmlns:p14="http://schemas.microsoft.com/office/powerpoint/2010/main" val="2507604400"/>
      </p:ext>
    </p:extLst>
  </p:cSld>
  <p:clrMapOvr>
    <a:masterClrMapping/>
  </p:clrMapOvr>
  <p:transition>
    <p:random/>
    <p:sndAc>
      <p:stSnd>
        <p:snd r:embed="rId2" name="camera.wav"/>
      </p:stSnd>
    </p:sndAc>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72</a:t>
            </a:fld>
            <a:endParaRPr lang="en-US" altLang="zh-CN" dirty="0"/>
          </a:p>
        </p:txBody>
      </p:sp>
      <p:sp>
        <p:nvSpPr>
          <p:cNvPr id="4" name="矩形 3"/>
          <p:cNvSpPr/>
          <p:nvPr/>
        </p:nvSpPr>
        <p:spPr>
          <a:xfrm>
            <a:off x="0" y="709132"/>
            <a:ext cx="9143999" cy="523220"/>
          </a:xfrm>
          <a:prstGeom prst="rect">
            <a:avLst/>
          </a:prstGeom>
        </p:spPr>
        <p:txBody>
          <a:bodyPr wrap="square">
            <a:spAutoFit/>
          </a:bodyPr>
          <a:lstStyle/>
          <a:p>
            <a:r>
              <a:rPr lang="en-US" altLang="zh-CN" sz="2800" b="1" dirty="0">
                <a:solidFill>
                  <a:srgbClr val="FF0000"/>
                </a:solidFill>
                <a:latin typeface="黑体" pitchFamily="2" charset="-122"/>
                <a:ea typeface="黑体" pitchFamily="2" charset="-122"/>
              </a:rPr>
              <a:t>2.4  </a:t>
            </a:r>
            <a:r>
              <a:rPr lang="zh-CN" altLang="en-US" sz="2800" b="1" dirty="0">
                <a:solidFill>
                  <a:srgbClr val="FF0000"/>
                </a:solidFill>
                <a:latin typeface="黑体" pitchFamily="2" charset="-122"/>
                <a:ea typeface="黑体" pitchFamily="2" charset="-122"/>
              </a:rPr>
              <a:t>微型计算机系统</a:t>
            </a:r>
          </a:p>
        </p:txBody>
      </p:sp>
      <p:sp>
        <p:nvSpPr>
          <p:cNvPr id="5" name="矩形 4"/>
          <p:cNvSpPr/>
          <p:nvPr/>
        </p:nvSpPr>
        <p:spPr>
          <a:xfrm>
            <a:off x="466811" y="1329487"/>
            <a:ext cx="4116833" cy="461665"/>
          </a:xfrm>
          <a:prstGeom prst="rect">
            <a:avLst/>
          </a:prstGeom>
        </p:spPr>
        <p:txBody>
          <a:bodyPr wrap="none">
            <a:spAutoFit/>
          </a:bodyPr>
          <a:lstStyle/>
          <a:p>
            <a:r>
              <a:rPr lang="en-US" altLang="zh-CN" sz="2400" b="1" dirty="0">
                <a:solidFill>
                  <a:srgbClr val="9900CC"/>
                </a:solidFill>
              </a:rPr>
              <a:t>2.4.1  </a:t>
            </a:r>
            <a:r>
              <a:rPr lang="zh-CN" altLang="en-US" sz="2400" b="1" dirty="0">
                <a:solidFill>
                  <a:srgbClr val="9900CC"/>
                </a:solidFill>
              </a:rPr>
              <a:t>微型计算机系统的组成</a:t>
            </a:r>
          </a:p>
        </p:txBody>
      </p:sp>
      <p:pic>
        <p:nvPicPr>
          <p:cNvPr id="6" name="图片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133" y="1797565"/>
            <a:ext cx="8493607" cy="4523255"/>
          </a:xfrm>
          <a:prstGeom prst="rect">
            <a:avLst/>
          </a:prstGeom>
        </p:spPr>
      </p:pic>
    </p:spTree>
    <p:extLst>
      <p:ext uri="{BB962C8B-B14F-4D97-AF65-F5344CB8AC3E}">
        <p14:creationId xmlns:p14="http://schemas.microsoft.com/office/powerpoint/2010/main" val="2607967427"/>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73</a:t>
            </a:fld>
            <a:endParaRPr lang="en-US" altLang="zh-CN" dirty="0"/>
          </a:p>
        </p:txBody>
      </p:sp>
      <p:sp>
        <p:nvSpPr>
          <p:cNvPr id="4" name="矩形 3"/>
          <p:cNvSpPr/>
          <p:nvPr/>
        </p:nvSpPr>
        <p:spPr>
          <a:xfrm>
            <a:off x="0" y="530265"/>
            <a:ext cx="9144000" cy="5078313"/>
          </a:xfrm>
          <a:prstGeom prst="rect">
            <a:avLst/>
          </a:prstGeom>
        </p:spPr>
        <p:txBody>
          <a:bodyPr wrap="square">
            <a:spAutoFit/>
          </a:bodyPr>
          <a:lstStyle/>
          <a:p>
            <a:pPr algn="l">
              <a:lnSpc>
                <a:spcPct val="150000"/>
              </a:lnSpc>
            </a:pPr>
            <a:r>
              <a:rPr lang="en-US" altLang="zh-CN" sz="2400" dirty="0" smtClean="0"/>
              <a:t>        </a:t>
            </a:r>
            <a:r>
              <a:rPr lang="en-US" altLang="zh-CN" sz="2400" b="1" dirty="0" smtClean="0">
                <a:solidFill>
                  <a:srgbClr val="9900CC"/>
                </a:solidFill>
              </a:rPr>
              <a:t>2.4.2  </a:t>
            </a:r>
            <a:r>
              <a:rPr lang="zh-CN" altLang="en-US" sz="2400" b="1" dirty="0">
                <a:solidFill>
                  <a:srgbClr val="9900CC"/>
                </a:solidFill>
              </a:rPr>
              <a:t>微型计算机系统的性能指标</a:t>
            </a:r>
          </a:p>
          <a:p>
            <a:pPr algn="l">
              <a:lnSpc>
                <a:spcPct val="150000"/>
              </a:lnSpc>
            </a:pPr>
            <a:r>
              <a:rPr lang="en-US" altLang="zh-CN" sz="2400" b="1" dirty="0" smtClean="0">
                <a:solidFill>
                  <a:srgbClr val="0000FF"/>
                </a:solidFill>
              </a:rPr>
              <a:t>        1</a:t>
            </a:r>
            <a:r>
              <a:rPr lang="zh-CN" altLang="en-US" sz="2400" b="1" dirty="0">
                <a:solidFill>
                  <a:srgbClr val="0000FF"/>
                </a:solidFill>
              </a:rPr>
              <a:t>．字长</a:t>
            </a:r>
          </a:p>
          <a:p>
            <a:pPr algn="l">
              <a:lnSpc>
                <a:spcPct val="150000"/>
              </a:lnSpc>
            </a:pPr>
            <a:r>
              <a:rPr lang="zh-CN" altLang="en-US" sz="2400" dirty="0" smtClean="0"/>
              <a:t>        微型计算机</a:t>
            </a:r>
            <a:r>
              <a:rPr lang="zh-CN" altLang="en-US" sz="2400" dirty="0"/>
              <a:t>的字长是指微处理器内部一次可以并行处理的二进制代码的位数</a:t>
            </a:r>
            <a:r>
              <a:rPr lang="zh-CN" altLang="en-US" sz="2400" dirty="0" smtClean="0"/>
              <a:t>。字长</a:t>
            </a:r>
            <a:r>
              <a:rPr lang="zh-CN" altLang="en-US" sz="2400" dirty="0"/>
              <a:t>与下述参数有关：</a:t>
            </a:r>
          </a:p>
          <a:p>
            <a:pPr algn="l">
              <a:lnSpc>
                <a:spcPct val="150000"/>
              </a:lnSpc>
            </a:pPr>
            <a:r>
              <a:rPr lang="zh-CN" altLang="en-US" sz="2400" dirty="0" smtClean="0"/>
              <a:t>      </a:t>
            </a:r>
            <a:r>
              <a:rPr lang="zh-CN" altLang="en-US" sz="2400" b="1" dirty="0" smtClean="0">
                <a:solidFill>
                  <a:srgbClr val="0000FF"/>
                </a:solidFill>
              </a:rPr>
              <a:t>（</a:t>
            </a:r>
            <a:r>
              <a:rPr lang="en-US" altLang="zh-CN" sz="2400" b="1" dirty="0">
                <a:solidFill>
                  <a:srgbClr val="0000FF"/>
                </a:solidFill>
              </a:rPr>
              <a:t>1</a:t>
            </a:r>
            <a:r>
              <a:rPr lang="zh-CN" altLang="en-US" sz="2400" b="1" dirty="0">
                <a:solidFill>
                  <a:srgbClr val="0000FF"/>
                </a:solidFill>
              </a:rPr>
              <a:t>）运算精度</a:t>
            </a:r>
            <a:r>
              <a:rPr lang="zh-CN" altLang="en-US" sz="2400" dirty="0"/>
              <a:t>。字长越长，运算精度越高。在完成同样精度的运算时，字长较长的计算机比字长较短的计算机运算速度快。</a:t>
            </a:r>
          </a:p>
          <a:p>
            <a:pPr lvl="0" algn="l">
              <a:lnSpc>
                <a:spcPct val="150000"/>
              </a:lnSpc>
            </a:pPr>
            <a:r>
              <a:rPr lang="zh-CN" altLang="en-US" sz="2400" dirty="0" smtClean="0"/>
              <a:t>      </a:t>
            </a:r>
            <a:r>
              <a:rPr lang="zh-CN" altLang="en-US" sz="2400" b="1" dirty="0" smtClean="0">
                <a:solidFill>
                  <a:srgbClr val="0000FF"/>
                </a:solidFill>
              </a:rPr>
              <a:t>（</a:t>
            </a:r>
            <a:r>
              <a:rPr lang="en-US" altLang="zh-CN" sz="2400" b="1" dirty="0">
                <a:solidFill>
                  <a:srgbClr val="0000FF"/>
                </a:solidFill>
              </a:rPr>
              <a:t>2</a:t>
            </a:r>
            <a:r>
              <a:rPr lang="zh-CN" altLang="en-US" sz="2400" b="1" dirty="0">
                <a:solidFill>
                  <a:srgbClr val="0000FF"/>
                </a:solidFill>
              </a:rPr>
              <a:t>）指令长度</a:t>
            </a:r>
            <a:r>
              <a:rPr lang="zh-CN" altLang="en-US" sz="2400" dirty="0">
                <a:solidFill>
                  <a:srgbClr val="000000"/>
                </a:solidFill>
              </a:rPr>
              <a:t>。字长决定了指令的信息位长度，指令信息位长度直接影响到指令的处理功能。</a:t>
            </a:r>
            <a:endParaRPr lang="en-US" altLang="zh-CN" sz="2400" dirty="0">
              <a:solidFill>
                <a:srgbClr val="000000"/>
              </a:solidFill>
            </a:endParaRPr>
          </a:p>
          <a:p>
            <a:pPr algn="l">
              <a:lnSpc>
                <a:spcPct val="150000"/>
              </a:lnSpc>
            </a:pPr>
            <a:r>
              <a:rPr lang="en-US" altLang="zh-CN" sz="2400" dirty="0" smtClean="0"/>
              <a:t> </a:t>
            </a:r>
            <a:endParaRPr lang="zh-CN" altLang="en-US" sz="2400" dirty="0"/>
          </a:p>
        </p:txBody>
      </p:sp>
    </p:spTree>
    <p:extLst>
      <p:ext uri="{BB962C8B-B14F-4D97-AF65-F5344CB8AC3E}">
        <p14:creationId xmlns:p14="http://schemas.microsoft.com/office/powerpoint/2010/main" val="3760404175"/>
      </p:ext>
    </p:extLst>
  </p:cSld>
  <p:clrMapOvr>
    <a:masterClrMapping/>
  </p:clrMapOvr>
  <p:transition>
    <p:random/>
    <p:sndAc>
      <p:stSnd>
        <p:snd r:embed="rId3" name="camera.wav"/>
      </p:stSnd>
    </p:sndAc>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74</a:t>
            </a:fld>
            <a:endParaRPr lang="en-US" altLang="zh-CN" dirty="0"/>
          </a:p>
        </p:txBody>
      </p:sp>
      <p:sp>
        <p:nvSpPr>
          <p:cNvPr id="4" name="矩形 3"/>
          <p:cNvSpPr/>
          <p:nvPr/>
        </p:nvSpPr>
        <p:spPr>
          <a:xfrm>
            <a:off x="0" y="531991"/>
            <a:ext cx="9055100" cy="4524315"/>
          </a:xfrm>
          <a:prstGeom prst="rect">
            <a:avLst/>
          </a:prstGeom>
        </p:spPr>
        <p:txBody>
          <a:bodyPr wrap="square">
            <a:spAutoFit/>
          </a:bodyPr>
          <a:lstStyle/>
          <a:p>
            <a:pPr lvl="0" algn="l">
              <a:lnSpc>
                <a:spcPct val="150000"/>
              </a:lnSpc>
            </a:pPr>
            <a:r>
              <a:rPr lang="en-US" altLang="zh-CN" sz="2400" b="1" dirty="0" smtClean="0">
                <a:solidFill>
                  <a:srgbClr val="0000FF"/>
                </a:solidFill>
              </a:rPr>
              <a:t>        2</a:t>
            </a:r>
            <a:r>
              <a:rPr lang="zh-CN" altLang="en-US" sz="2400" b="1" dirty="0">
                <a:solidFill>
                  <a:srgbClr val="0000FF"/>
                </a:solidFill>
              </a:rPr>
              <a:t>．主频（或时钟周期）和指令执行时间</a:t>
            </a:r>
          </a:p>
          <a:p>
            <a:pPr lvl="0" algn="l">
              <a:lnSpc>
                <a:spcPct val="150000"/>
              </a:lnSpc>
            </a:pPr>
            <a:r>
              <a:rPr lang="zh-CN" altLang="en-US" sz="2400" dirty="0">
                <a:solidFill>
                  <a:srgbClr val="000000"/>
                </a:solidFill>
              </a:rPr>
              <a:t>        主频是微型计算机的主要性能指标之一，主频很大程度上决定了微型机的运算速度，主频的单位是兆赫兹（</a:t>
            </a:r>
            <a:r>
              <a:rPr lang="en-US" altLang="zh-CN" sz="2400" dirty="0">
                <a:solidFill>
                  <a:srgbClr val="000000"/>
                </a:solidFill>
              </a:rPr>
              <a:t>MHz</a:t>
            </a:r>
            <a:r>
              <a:rPr lang="zh-CN" altLang="en-US" sz="2400" dirty="0">
                <a:solidFill>
                  <a:srgbClr val="000000"/>
                </a:solidFill>
              </a:rPr>
              <a:t>）。</a:t>
            </a:r>
          </a:p>
          <a:p>
            <a:pPr lvl="0" algn="l">
              <a:lnSpc>
                <a:spcPct val="150000"/>
              </a:lnSpc>
            </a:pPr>
            <a:r>
              <a:rPr lang="zh-CN" altLang="en-US" sz="2400" dirty="0">
                <a:solidFill>
                  <a:srgbClr val="000000"/>
                </a:solidFill>
              </a:rPr>
              <a:t>        指令执行时间是指计算机执行一条指令所需的平均时间，其长短反映了计算机运行速度的快慢。它一方面取决于微处理器的时钟频率（主频），另一方又取决于计算机指令系统的设计、</a:t>
            </a:r>
            <a:r>
              <a:rPr lang="en-US" altLang="zh-CN" sz="2400" dirty="0">
                <a:solidFill>
                  <a:srgbClr val="000000"/>
                </a:solidFill>
              </a:rPr>
              <a:t>CPU</a:t>
            </a:r>
            <a:r>
              <a:rPr lang="zh-CN" altLang="en-US" sz="2400" dirty="0">
                <a:solidFill>
                  <a:srgbClr val="000000"/>
                </a:solidFill>
              </a:rPr>
              <a:t>的体系结构等。微处理器指令执行速度表示为每秒运行多少百万条指令（</a:t>
            </a:r>
            <a:r>
              <a:rPr lang="en-US" altLang="zh-CN" sz="2400" dirty="0">
                <a:solidFill>
                  <a:srgbClr val="000000"/>
                </a:solidFill>
              </a:rPr>
              <a:t>Millions of Instructions Per Second</a:t>
            </a:r>
            <a:r>
              <a:rPr lang="zh-CN" altLang="en-US" sz="2400" dirty="0">
                <a:solidFill>
                  <a:srgbClr val="000000"/>
                </a:solidFill>
              </a:rPr>
              <a:t>，</a:t>
            </a:r>
            <a:r>
              <a:rPr lang="en-US" altLang="zh-CN" sz="2400" dirty="0">
                <a:solidFill>
                  <a:srgbClr val="000000"/>
                </a:solidFill>
              </a:rPr>
              <a:t>MIPS</a:t>
            </a:r>
            <a:r>
              <a:rPr lang="zh-CN" altLang="en-US" sz="2400" dirty="0">
                <a:solidFill>
                  <a:srgbClr val="000000"/>
                </a:solidFill>
              </a:rPr>
              <a:t>）</a:t>
            </a:r>
            <a:r>
              <a:rPr lang="zh-CN" altLang="en-US" sz="2400" dirty="0" smtClean="0">
                <a:solidFill>
                  <a:srgbClr val="000000"/>
                </a:solidFill>
              </a:rPr>
              <a:t>。</a:t>
            </a:r>
            <a:endParaRPr lang="zh-CN" altLang="en-US" sz="2400" dirty="0">
              <a:solidFill>
                <a:srgbClr val="000000"/>
              </a:solidFill>
            </a:endParaRPr>
          </a:p>
        </p:txBody>
      </p:sp>
    </p:spTree>
    <p:extLst>
      <p:ext uri="{BB962C8B-B14F-4D97-AF65-F5344CB8AC3E}">
        <p14:creationId xmlns:p14="http://schemas.microsoft.com/office/powerpoint/2010/main" val="2033195851"/>
      </p:ext>
    </p:extLst>
  </p:cSld>
  <p:clrMapOvr>
    <a:masterClrMapping/>
  </p:clrMapOvr>
  <p:transition>
    <p:random/>
    <p:sndAc>
      <p:stSnd>
        <p:snd r:embed="rId2" name="camera.wav"/>
      </p:stSnd>
    </p:sndAc>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75</a:t>
            </a:fld>
            <a:endParaRPr lang="en-US" altLang="zh-CN" dirty="0"/>
          </a:p>
        </p:txBody>
      </p:sp>
      <p:sp>
        <p:nvSpPr>
          <p:cNvPr id="4" name="矩形 3"/>
          <p:cNvSpPr/>
          <p:nvPr/>
        </p:nvSpPr>
        <p:spPr>
          <a:xfrm>
            <a:off x="0" y="640963"/>
            <a:ext cx="9232900" cy="5632311"/>
          </a:xfrm>
          <a:prstGeom prst="rect">
            <a:avLst/>
          </a:prstGeom>
        </p:spPr>
        <p:txBody>
          <a:bodyPr wrap="square">
            <a:spAutoFit/>
          </a:bodyPr>
          <a:lstStyle/>
          <a:p>
            <a:pPr lvl="0" algn="l">
              <a:lnSpc>
                <a:spcPct val="150000"/>
              </a:lnSpc>
            </a:pPr>
            <a:r>
              <a:rPr lang="en-US" altLang="zh-CN" sz="2400" dirty="0" smtClean="0">
                <a:solidFill>
                  <a:srgbClr val="000000"/>
                </a:solidFill>
              </a:rPr>
              <a:t>        </a:t>
            </a:r>
            <a:r>
              <a:rPr lang="en-US" altLang="zh-CN" sz="2400" b="1" dirty="0" smtClean="0">
                <a:solidFill>
                  <a:srgbClr val="0000FF"/>
                </a:solidFill>
              </a:rPr>
              <a:t>3</a:t>
            </a:r>
            <a:r>
              <a:rPr lang="zh-CN" altLang="en-US" sz="2400" b="1" dirty="0">
                <a:solidFill>
                  <a:srgbClr val="0000FF"/>
                </a:solidFill>
              </a:rPr>
              <a:t>．内部存储器容量</a:t>
            </a:r>
          </a:p>
          <a:p>
            <a:pPr lvl="0" algn="l">
              <a:lnSpc>
                <a:spcPct val="150000"/>
              </a:lnSpc>
            </a:pPr>
            <a:r>
              <a:rPr lang="zh-CN" altLang="en-US" sz="2400" dirty="0" smtClean="0">
                <a:solidFill>
                  <a:srgbClr val="000000"/>
                </a:solidFill>
              </a:rPr>
              <a:t>        存储容量</a:t>
            </a:r>
            <a:r>
              <a:rPr lang="zh-CN" altLang="en-US" sz="2400" dirty="0">
                <a:solidFill>
                  <a:srgbClr val="000000"/>
                </a:solidFill>
              </a:rPr>
              <a:t>是衡量微型计算机内部存储器能存储二进制信息量大小的一个技术指标</a:t>
            </a:r>
            <a:r>
              <a:rPr lang="zh-CN" altLang="en-US" sz="2400" dirty="0" smtClean="0">
                <a:solidFill>
                  <a:srgbClr val="000000"/>
                </a:solidFill>
              </a:rPr>
              <a:t>。</a:t>
            </a:r>
            <a:endParaRPr lang="en-US" altLang="zh-CN" sz="2400" dirty="0" smtClean="0">
              <a:solidFill>
                <a:srgbClr val="000000"/>
              </a:solidFill>
            </a:endParaRPr>
          </a:p>
          <a:p>
            <a:pPr lvl="0" algn="l">
              <a:lnSpc>
                <a:spcPct val="150000"/>
              </a:lnSpc>
            </a:pPr>
            <a:r>
              <a:rPr lang="en-US" altLang="zh-CN" sz="2400" dirty="0">
                <a:solidFill>
                  <a:srgbClr val="000000"/>
                </a:solidFill>
              </a:rPr>
              <a:t> </a:t>
            </a:r>
            <a:r>
              <a:rPr lang="en-US" altLang="zh-CN" sz="2400" dirty="0" smtClean="0">
                <a:solidFill>
                  <a:srgbClr val="000000"/>
                </a:solidFill>
              </a:rPr>
              <a:t>       </a:t>
            </a:r>
            <a:r>
              <a:rPr lang="en-US" altLang="zh-CN" sz="2400" b="1" dirty="0">
                <a:solidFill>
                  <a:srgbClr val="0000FF"/>
                </a:solidFill>
              </a:rPr>
              <a:t>4</a:t>
            </a:r>
            <a:r>
              <a:rPr lang="zh-CN" altLang="en-US" sz="2400" b="1" dirty="0">
                <a:solidFill>
                  <a:srgbClr val="0000FF"/>
                </a:solidFill>
              </a:rPr>
              <a:t>．指令系统</a:t>
            </a:r>
          </a:p>
          <a:p>
            <a:pPr lvl="0" algn="l">
              <a:lnSpc>
                <a:spcPct val="150000"/>
              </a:lnSpc>
            </a:pPr>
            <a:r>
              <a:rPr lang="zh-CN" altLang="en-US" sz="2400" dirty="0">
                <a:solidFill>
                  <a:srgbClr val="000000"/>
                </a:solidFill>
              </a:rPr>
              <a:t>微机的核心部件</a:t>
            </a:r>
            <a:r>
              <a:rPr lang="en-US" altLang="zh-CN" sz="2400" dirty="0">
                <a:solidFill>
                  <a:srgbClr val="000000"/>
                </a:solidFill>
              </a:rPr>
              <a:t>CPU</a:t>
            </a:r>
            <a:r>
              <a:rPr lang="zh-CN" altLang="en-US" sz="2400" dirty="0">
                <a:solidFill>
                  <a:srgbClr val="000000"/>
                </a:solidFill>
              </a:rPr>
              <a:t>都有各自的指令系统，一般来说，指令的条数越多，其功能就越强。</a:t>
            </a:r>
          </a:p>
          <a:p>
            <a:pPr lvl="0" algn="l">
              <a:lnSpc>
                <a:spcPct val="150000"/>
              </a:lnSpc>
            </a:pPr>
            <a:r>
              <a:rPr lang="en-US" altLang="zh-CN" sz="2400" dirty="0" smtClean="0">
                <a:solidFill>
                  <a:srgbClr val="000000"/>
                </a:solidFill>
              </a:rPr>
              <a:t>        </a:t>
            </a:r>
            <a:r>
              <a:rPr lang="en-US" altLang="zh-CN" sz="2400" b="1" dirty="0" smtClean="0">
                <a:solidFill>
                  <a:srgbClr val="0000FF"/>
                </a:solidFill>
              </a:rPr>
              <a:t>5</a:t>
            </a:r>
            <a:r>
              <a:rPr lang="zh-CN" altLang="en-US" sz="2400" b="1" dirty="0">
                <a:solidFill>
                  <a:srgbClr val="0000FF"/>
                </a:solidFill>
              </a:rPr>
              <a:t>．外设配置</a:t>
            </a:r>
          </a:p>
          <a:p>
            <a:pPr lvl="0" algn="l">
              <a:lnSpc>
                <a:spcPct val="150000"/>
              </a:lnSpc>
            </a:pPr>
            <a:r>
              <a:rPr lang="zh-CN" altLang="en-US" sz="2400" dirty="0" smtClean="0">
                <a:solidFill>
                  <a:srgbClr val="000000"/>
                </a:solidFill>
              </a:rPr>
              <a:t>       在</a:t>
            </a:r>
            <a:r>
              <a:rPr lang="zh-CN" altLang="en-US" sz="2400" dirty="0">
                <a:solidFill>
                  <a:srgbClr val="000000"/>
                </a:solidFill>
              </a:rPr>
              <a:t>微机系统中，外设占据了重要地位。计算机信息的输入、输出、存储等都必须由外设来完成，外设对整体系统的性能有重大影响</a:t>
            </a:r>
            <a:r>
              <a:rPr lang="zh-CN" altLang="en-US" sz="2400" dirty="0" smtClean="0">
                <a:solidFill>
                  <a:srgbClr val="000000"/>
                </a:solidFill>
              </a:rPr>
              <a:t>。</a:t>
            </a:r>
            <a:endParaRPr lang="zh-CN" altLang="en-US" sz="2400" dirty="0">
              <a:solidFill>
                <a:srgbClr val="000000"/>
              </a:solidFill>
            </a:endParaRPr>
          </a:p>
        </p:txBody>
      </p:sp>
    </p:spTree>
    <p:extLst>
      <p:ext uri="{BB962C8B-B14F-4D97-AF65-F5344CB8AC3E}">
        <p14:creationId xmlns:p14="http://schemas.microsoft.com/office/powerpoint/2010/main" val="3890087022"/>
      </p:ext>
    </p:extLst>
  </p:cSld>
  <p:clrMapOvr>
    <a:masterClrMapping/>
  </p:clrMapOvr>
  <p:transition>
    <p:random/>
    <p:sndAc>
      <p:stSnd>
        <p:snd r:embed="rId2" name="camera.wav"/>
      </p:stSnd>
    </p:sndAc>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76</a:t>
            </a:fld>
            <a:endParaRPr lang="en-US" altLang="zh-CN" dirty="0"/>
          </a:p>
        </p:txBody>
      </p:sp>
      <p:sp>
        <p:nvSpPr>
          <p:cNvPr id="4" name="矩形 3"/>
          <p:cNvSpPr/>
          <p:nvPr/>
        </p:nvSpPr>
        <p:spPr>
          <a:xfrm>
            <a:off x="114300" y="666046"/>
            <a:ext cx="9029700" cy="5632311"/>
          </a:xfrm>
          <a:prstGeom prst="rect">
            <a:avLst/>
          </a:prstGeom>
        </p:spPr>
        <p:txBody>
          <a:bodyPr wrap="square">
            <a:spAutoFit/>
          </a:bodyPr>
          <a:lstStyle/>
          <a:p>
            <a:pPr lvl="0" algn="l">
              <a:lnSpc>
                <a:spcPct val="150000"/>
              </a:lnSpc>
            </a:pPr>
            <a:r>
              <a:rPr lang="en-US" altLang="zh-CN" sz="2400" dirty="0" smtClean="0">
                <a:solidFill>
                  <a:srgbClr val="000000"/>
                </a:solidFill>
              </a:rPr>
              <a:t>        </a:t>
            </a:r>
            <a:r>
              <a:rPr lang="en-US" altLang="zh-CN" sz="2400" b="1" dirty="0" smtClean="0">
                <a:solidFill>
                  <a:srgbClr val="0000FF"/>
                </a:solidFill>
              </a:rPr>
              <a:t>6</a:t>
            </a:r>
            <a:r>
              <a:rPr lang="zh-CN" altLang="en-US" sz="2400" b="1" dirty="0">
                <a:solidFill>
                  <a:srgbClr val="0000FF"/>
                </a:solidFill>
              </a:rPr>
              <a:t>．系统总线</a:t>
            </a:r>
          </a:p>
          <a:p>
            <a:pPr lvl="0" algn="l">
              <a:lnSpc>
                <a:spcPct val="150000"/>
              </a:lnSpc>
            </a:pPr>
            <a:r>
              <a:rPr lang="zh-CN" altLang="en-US" sz="2400" dirty="0" smtClean="0">
                <a:solidFill>
                  <a:srgbClr val="000000"/>
                </a:solidFill>
              </a:rPr>
              <a:t>        系统</a:t>
            </a:r>
            <a:r>
              <a:rPr lang="zh-CN" altLang="en-US" sz="2400" dirty="0">
                <a:solidFill>
                  <a:srgbClr val="000000"/>
                </a:solidFill>
              </a:rPr>
              <a:t>总线是连接微机系统各功能部件的公共数据通道，其性能直接关系到微机系统的整体性能</a:t>
            </a:r>
            <a:r>
              <a:rPr lang="zh-CN" altLang="en-US" sz="2400" dirty="0" smtClean="0">
                <a:solidFill>
                  <a:srgbClr val="000000"/>
                </a:solidFill>
              </a:rPr>
              <a:t>。</a:t>
            </a:r>
            <a:endParaRPr lang="en-US" altLang="zh-CN" sz="2400" dirty="0" smtClean="0">
              <a:solidFill>
                <a:srgbClr val="000000"/>
              </a:solidFill>
            </a:endParaRPr>
          </a:p>
          <a:p>
            <a:pPr lvl="0" algn="l">
              <a:lnSpc>
                <a:spcPct val="150000"/>
              </a:lnSpc>
            </a:pPr>
            <a:r>
              <a:rPr lang="en-US" altLang="zh-CN" sz="2400" dirty="0" smtClean="0">
                <a:solidFill>
                  <a:srgbClr val="000000"/>
                </a:solidFill>
              </a:rPr>
              <a:t>        </a:t>
            </a:r>
            <a:r>
              <a:rPr lang="en-US" altLang="zh-CN" sz="2400" b="1" dirty="0" smtClean="0">
                <a:solidFill>
                  <a:srgbClr val="0000FF"/>
                </a:solidFill>
              </a:rPr>
              <a:t>7</a:t>
            </a:r>
            <a:r>
              <a:rPr lang="zh-CN" altLang="en-US" sz="2400" b="1" dirty="0">
                <a:solidFill>
                  <a:srgbClr val="0000FF"/>
                </a:solidFill>
              </a:rPr>
              <a:t>．系统软件配置</a:t>
            </a:r>
          </a:p>
          <a:p>
            <a:pPr lvl="0" algn="l">
              <a:lnSpc>
                <a:spcPct val="150000"/>
              </a:lnSpc>
            </a:pPr>
            <a:r>
              <a:rPr lang="zh-CN" altLang="en-US" sz="2400" dirty="0" smtClean="0">
                <a:solidFill>
                  <a:srgbClr val="000000"/>
                </a:solidFill>
              </a:rPr>
              <a:t>        系统软件</a:t>
            </a:r>
            <a:r>
              <a:rPr lang="zh-CN" altLang="en-US" sz="2400" dirty="0">
                <a:solidFill>
                  <a:srgbClr val="000000"/>
                </a:solidFill>
              </a:rPr>
              <a:t>也是计算机系统不可缺少的组成部分。软件功能的强弱，是否支持多任务、多用户操作等，都是微机硬件系统性能能否得到充分发挥的重要因素。</a:t>
            </a:r>
          </a:p>
          <a:p>
            <a:pPr lvl="0" algn="l">
              <a:lnSpc>
                <a:spcPct val="150000"/>
              </a:lnSpc>
            </a:pPr>
            <a:r>
              <a:rPr lang="en-US" altLang="zh-CN" sz="2400" dirty="0" smtClean="0">
                <a:solidFill>
                  <a:srgbClr val="000000"/>
                </a:solidFill>
              </a:rPr>
              <a:t>        </a:t>
            </a:r>
            <a:r>
              <a:rPr lang="en-US" altLang="zh-CN" sz="2400" b="1" dirty="0" smtClean="0">
                <a:solidFill>
                  <a:srgbClr val="0000FF"/>
                </a:solidFill>
              </a:rPr>
              <a:t>8</a:t>
            </a:r>
            <a:r>
              <a:rPr lang="zh-CN" altLang="en-US" sz="2400" b="1" dirty="0">
                <a:solidFill>
                  <a:srgbClr val="0000FF"/>
                </a:solidFill>
              </a:rPr>
              <a:t>．性能</a:t>
            </a:r>
            <a:r>
              <a:rPr lang="en-US" altLang="zh-CN" sz="2400" b="1" dirty="0">
                <a:solidFill>
                  <a:srgbClr val="0000FF"/>
                </a:solidFill>
              </a:rPr>
              <a:t>/</a:t>
            </a:r>
            <a:r>
              <a:rPr lang="zh-CN" altLang="en-US" sz="2400" b="1" dirty="0">
                <a:solidFill>
                  <a:srgbClr val="0000FF"/>
                </a:solidFill>
              </a:rPr>
              <a:t>价格比</a:t>
            </a:r>
          </a:p>
          <a:p>
            <a:pPr lvl="0" algn="l">
              <a:lnSpc>
                <a:spcPct val="150000"/>
              </a:lnSpc>
            </a:pPr>
            <a:r>
              <a:rPr lang="zh-CN" altLang="en-US" sz="2400" dirty="0">
                <a:solidFill>
                  <a:srgbClr val="000000"/>
                </a:solidFill>
              </a:rPr>
              <a:t>性能</a:t>
            </a:r>
            <a:r>
              <a:rPr lang="en-US" altLang="zh-CN" sz="2400" dirty="0">
                <a:solidFill>
                  <a:srgbClr val="000000"/>
                </a:solidFill>
              </a:rPr>
              <a:t>/</a:t>
            </a:r>
            <a:r>
              <a:rPr lang="zh-CN" altLang="en-US" sz="2400" dirty="0">
                <a:solidFill>
                  <a:srgbClr val="000000"/>
                </a:solidFill>
              </a:rPr>
              <a:t>价格比越高越好。这里所讲的性能是指综合性能，包括硬件和软件的各种性能。而价格也应考虑整个系统的价格。</a:t>
            </a:r>
          </a:p>
        </p:txBody>
      </p:sp>
    </p:spTree>
    <p:extLst>
      <p:ext uri="{BB962C8B-B14F-4D97-AF65-F5344CB8AC3E}">
        <p14:creationId xmlns:p14="http://schemas.microsoft.com/office/powerpoint/2010/main" val="1948392942"/>
      </p:ext>
    </p:extLst>
  </p:cSld>
  <p:clrMapOvr>
    <a:masterClrMapping/>
  </p:clrMapOvr>
  <p:transition>
    <p:random/>
    <p:sndAc>
      <p:stSnd>
        <p:snd r:embed="rId2" name="camera.wav"/>
      </p:stSnd>
    </p:sndAc>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77</a:t>
            </a:fld>
            <a:endParaRPr lang="en-US" altLang="zh-CN" dirty="0"/>
          </a:p>
        </p:txBody>
      </p:sp>
      <p:sp>
        <p:nvSpPr>
          <p:cNvPr id="4" name="矩形 3"/>
          <p:cNvSpPr/>
          <p:nvPr/>
        </p:nvSpPr>
        <p:spPr>
          <a:xfrm>
            <a:off x="0" y="566678"/>
            <a:ext cx="9055100" cy="2308324"/>
          </a:xfrm>
          <a:prstGeom prst="rect">
            <a:avLst/>
          </a:prstGeom>
        </p:spPr>
        <p:txBody>
          <a:bodyPr wrap="square">
            <a:spAutoFit/>
          </a:bodyPr>
          <a:lstStyle/>
          <a:p>
            <a:pPr lvl="0" algn="l">
              <a:lnSpc>
                <a:spcPct val="150000"/>
              </a:lnSpc>
            </a:pPr>
            <a:r>
              <a:rPr lang="en-US" altLang="zh-CN" sz="2400" dirty="0">
                <a:solidFill>
                  <a:srgbClr val="000000"/>
                </a:solidFill>
              </a:rPr>
              <a:t> </a:t>
            </a:r>
            <a:r>
              <a:rPr lang="en-US" altLang="zh-CN" sz="2400" dirty="0" smtClean="0">
                <a:solidFill>
                  <a:srgbClr val="000000"/>
                </a:solidFill>
              </a:rPr>
              <a:t>       </a:t>
            </a:r>
            <a:r>
              <a:rPr lang="en-US" altLang="zh-CN" sz="2400" b="1" dirty="0" smtClean="0">
                <a:solidFill>
                  <a:srgbClr val="9900CC"/>
                </a:solidFill>
              </a:rPr>
              <a:t> 2.4.3  </a:t>
            </a:r>
            <a:r>
              <a:rPr lang="zh-CN" altLang="en-US" sz="2400" b="1" dirty="0">
                <a:solidFill>
                  <a:srgbClr val="9900CC"/>
                </a:solidFill>
              </a:rPr>
              <a:t>微型计算机的分类</a:t>
            </a:r>
          </a:p>
          <a:p>
            <a:pPr lvl="0" algn="l">
              <a:lnSpc>
                <a:spcPct val="150000"/>
              </a:lnSpc>
            </a:pPr>
            <a:r>
              <a:rPr lang="zh-CN" altLang="en-US" sz="2400" dirty="0">
                <a:solidFill>
                  <a:srgbClr val="000000"/>
                </a:solidFill>
              </a:rPr>
              <a:t>        微型计算机可以从多个角度进行分类。</a:t>
            </a:r>
            <a:r>
              <a:rPr lang="zh-CN" altLang="en-US" sz="2400" b="1" dirty="0">
                <a:solidFill>
                  <a:srgbClr val="CC3300"/>
                </a:solidFill>
              </a:rPr>
              <a:t>按组装形式和系统规模</a:t>
            </a:r>
            <a:r>
              <a:rPr lang="zh-CN" altLang="en-US" sz="2400" dirty="0">
                <a:solidFill>
                  <a:srgbClr val="000000"/>
                </a:solidFill>
              </a:rPr>
              <a:t>分类，微型计算机可分为多板机（系统机）、单板微型计算机和单片微型计算机。</a:t>
            </a:r>
            <a:endParaRPr lang="zh-CN" altLang="en-US" dirty="0"/>
          </a:p>
        </p:txBody>
      </p:sp>
    </p:spTree>
    <p:extLst>
      <p:ext uri="{BB962C8B-B14F-4D97-AF65-F5344CB8AC3E}">
        <p14:creationId xmlns:p14="http://schemas.microsoft.com/office/powerpoint/2010/main" val="2014568121"/>
      </p:ext>
    </p:extLst>
  </p:cSld>
  <p:clrMapOvr>
    <a:masterClrMapping/>
  </p:clrMapOvr>
  <p:transition>
    <p:random/>
    <p:sndAc>
      <p:stSnd>
        <p:snd r:embed="rId2" name="camera.wav"/>
      </p:stSnd>
    </p:sndAc>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78</a:t>
            </a:fld>
            <a:endParaRPr lang="en-US" altLang="zh-CN" dirty="0"/>
          </a:p>
        </p:txBody>
      </p:sp>
      <p:sp>
        <p:nvSpPr>
          <p:cNvPr id="4" name="矩形 3"/>
          <p:cNvSpPr/>
          <p:nvPr/>
        </p:nvSpPr>
        <p:spPr>
          <a:xfrm>
            <a:off x="0" y="599023"/>
            <a:ext cx="5287575" cy="738664"/>
          </a:xfrm>
          <a:prstGeom prst="rect">
            <a:avLst/>
          </a:prstGeom>
        </p:spPr>
        <p:txBody>
          <a:bodyPr wrap="square">
            <a:spAutoFit/>
          </a:bodyPr>
          <a:lstStyle/>
          <a:p>
            <a:pPr algn="l">
              <a:lnSpc>
                <a:spcPct val="150000"/>
              </a:lnSpc>
            </a:pPr>
            <a:r>
              <a:rPr lang="en-US" altLang="zh-CN" sz="2400" b="1" dirty="0">
                <a:solidFill>
                  <a:srgbClr val="FF0000"/>
                </a:solidFill>
                <a:latin typeface="黑体" pitchFamily="2" charset="-122"/>
                <a:ea typeface="黑体" pitchFamily="2" charset="-122"/>
              </a:rPr>
              <a:t>   </a:t>
            </a:r>
            <a:r>
              <a:rPr lang="en-US" altLang="zh-CN" sz="2400" b="1" dirty="0" smtClean="0">
                <a:solidFill>
                  <a:srgbClr val="FF0000"/>
                </a:solidFill>
                <a:latin typeface="黑体" pitchFamily="2" charset="-122"/>
                <a:ea typeface="黑体" pitchFamily="2" charset="-122"/>
              </a:rPr>
              <a:t>  </a:t>
            </a:r>
            <a:r>
              <a:rPr lang="en-US" altLang="zh-CN" sz="2800" b="1" dirty="0" smtClean="0">
                <a:solidFill>
                  <a:srgbClr val="FF0000"/>
                </a:solidFill>
                <a:latin typeface="黑体" pitchFamily="2" charset="-122"/>
                <a:ea typeface="黑体" pitchFamily="2" charset="-122"/>
              </a:rPr>
              <a:t>2.5  </a:t>
            </a:r>
            <a:r>
              <a:rPr lang="zh-CN" altLang="en-US" sz="2800" b="1" dirty="0">
                <a:solidFill>
                  <a:srgbClr val="FF0000"/>
                </a:solidFill>
                <a:latin typeface="黑体" pitchFamily="2" charset="-122"/>
                <a:ea typeface="黑体" pitchFamily="2" charset="-122"/>
              </a:rPr>
              <a:t>单片微型计算机</a:t>
            </a:r>
            <a:r>
              <a:rPr lang="zh-CN" altLang="en-US" sz="2800" b="1" dirty="0" smtClean="0">
                <a:solidFill>
                  <a:srgbClr val="FF0000"/>
                </a:solidFill>
                <a:latin typeface="黑体" pitchFamily="2" charset="-122"/>
                <a:ea typeface="黑体" pitchFamily="2" charset="-122"/>
              </a:rPr>
              <a:t>概述</a:t>
            </a:r>
            <a:endParaRPr lang="zh-CN" altLang="en-US" sz="2800" b="1" dirty="0">
              <a:solidFill>
                <a:srgbClr val="FF0000"/>
              </a:solidFill>
              <a:latin typeface="黑体" pitchFamily="2" charset="-122"/>
              <a:ea typeface="黑体" pitchFamily="2" charset="-122"/>
            </a:endParaRPr>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0786" y="1794790"/>
            <a:ext cx="6301679" cy="3275656"/>
          </a:xfrm>
          <a:prstGeom prst="rect">
            <a:avLst/>
          </a:prstGeom>
        </p:spPr>
      </p:pic>
      <p:sp>
        <p:nvSpPr>
          <p:cNvPr id="9" name="矩形 8"/>
          <p:cNvSpPr/>
          <p:nvPr/>
        </p:nvSpPr>
        <p:spPr>
          <a:xfrm>
            <a:off x="0" y="5141633"/>
            <a:ext cx="9019188" cy="1200329"/>
          </a:xfrm>
          <a:prstGeom prst="rect">
            <a:avLst/>
          </a:prstGeom>
        </p:spPr>
        <p:txBody>
          <a:bodyPr wrap="square">
            <a:spAutoFit/>
          </a:bodyPr>
          <a:lstStyle/>
          <a:p>
            <a:pPr lvl="0" algn="l">
              <a:lnSpc>
                <a:spcPct val="150000"/>
              </a:lnSpc>
            </a:pPr>
            <a:r>
              <a:rPr lang="zh-CN" altLang="en-US" sz="2400" dirty="0" smtClean="0">
                <a:solidFill>
                  <a:srgbClr val="000000"/>
                </a:solidFill>
              </a:rPr>
              <a:t>       其</a:t>
            </a:r>
            <a:r>
              <a:rPr lang="zh-CN" altLang="en-US" sz="2400" dirty="0">
                <a:solidFill>
                  <a:srgbClr val="000000"/>
                </a:solidFill>
              </a:rPr>
              <a:t>基本结构和工作原理与一般微型计算机类同，具有微型计算机的属性，因而被称为单片微型计算机，简称单片机。</a:t>
            </a:r>
          </a:p>
        </p:txBody>
      </p:sp>
      <p:sp>
        <p:nvSpPr>
          <p:cNvPr id="7" name="矩形 6"/>
          <p:cNvSpPr/>
          <p:nvPr/>
        </p:nvSpPr>
        <p:spPr>
          <a:xfrm>
            <a:off x="789271" y="1236698"/>
            <a:ext cx="5265020" cy="461665"/>
          </a:xfrm>
          <a:prstGeom prst="rect">
            <a:avLst/>
          </a:prstGeom>
        </p:spPr>
        <p:txBody>
          <a:bodyPr wrap="square">
            <a:spAutoFit/>
          </a:bodyPr>
          <a:lstStyle/>
          <a:p>
            <a:pPr algn="l"/>
            <a:r>
              <a:rPr lang="en-US" altLang="zh-CN" sz="2400" dirty="0">
                <a:solidFill>
                  <a:srgbClr val="9900CC"/>
                </a:solidFill>
              </a:rPr>
              <a:t> </a:t>
            </a:r>
            <a:r>
              <a:rPr lang="en-US" altLang="zh-CN" sz="2400" b="1" dirty="0">
                <a:solidFill>
                  <a:srgbClr val="9900CC"/>
                </a:solidFill>
                <a:latin typeface="宋体"/>
                <a:ea typeface="宋体"/>
              </a:rPr>
              <a:t>2.5.1  </a:t>
            </a:r>
            <a:r>
              <a:rPr lang="zh-CN" altLang="en-US" sz="2400" b="1" dirty="0">
                <a:solidFill>
                  <a:srgbClr val="9900CC"/>
                </a:solidFill>
                <a:latin typeface="宋体"/>
                <a:ea typeface="宋体"/>
              </a:rPr>
              <a:t>什么是单片微型计算机</a:t>
            </a:r>
            <a:endParaRPr lang="zh-CN" altLang="en-US" dirty="0"/>
          </a:p>
        </p:txBody>
      </p:sp>
    </p:spTree>
    <p:extLst>
      <p:ext uri="{BB962C8B-B14F-4D97-AF65-F5344CB8AC3E}">
        <p14:creationId xmlns:p14="http://schemas.microsoft.com/office/powerpoint/2010/main" val="3922502144"/>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79</a:t>
            </a:fld>
            <a:endParaRPr lang="en-US" altLang="zh-CN" dirty="0"/>
          </a:p>
        </p:txBody>
      </p:sp>
      <p:sp>
        <p:nvSpPr>
          <p:cNvPr id="4" name="矩形 3"/>
          <p:cNvSpPr/>
          <p:nvPr/>
        </p:nvSpPr>
        <p:spPr>
          <a:xfrm>
            <a:off x="0" y="673438"/>
            <a:ext cx="9144000" cy="2862322"/>
          </a:xfrm>
          <a:prstGeom prst="rect">
            <a:avLst/>
          </a:prstGeom>
        </p:spPr>
        <p:txBody>
          <a:bodyPr wrap="square">
            <a:spAutoFit/>
          </a:bodyPr>
          <a:lstStyle/>
          <a:p>
            <a:pPr algn="l">
              <a:lnSpc>
                <a:spcPct val="150000"/>
              </a:lnSpc>
            </a:pPr>
            <a:r>
              <a:rPr lang="zh-CN" altLang="en-US" sz="2400" dirty="0" smtClean="0"/>
              <a:t>        单片机</a:t>
            </a:r>
            <a:r>
              <a:rPr lang="zh-CN" altLang="en-US" sz="2400" dirty="0"/>
              <a:t>主要应用于测控领域。单片机使用时，通常处于测控系统的核心地位并嵌入其中，所以国际上通常把单片机称为嵌入式控制器（</a:t>
            </a:r>
            <a:r>
              <a:rPr lang="en-US" altLang="zh-CN" sz="2400" dirty="0"/>
              <a:t>Embedded </a:t>
            </a:r>
            <a:r>
              <a:rPr lang="en-US" altLang="zh-CN" sz="2400" dirty="0" err="1"/>
              <a:t>MicroController</a:t>
            </a:r>
            <a:r>
              <a:rPr lang="en-US" altLang="zh-CN" sz="2400" dirty="0"/>
              <a:t> Unit</a:t>
            </a:r>
            <a:r>
              <a:rPr lang="zh-CN" altLang="en-US" sz="2400" dirty="0"/>
              <a:t>，</a:t>
            </a:r>
            <a:r>
              <a:rPr lang="en-US" altLang="zh-CN" sz="2400" dirty="0"/>
              <a:t>EMCU</a:t>
            </a:r>
            <a:r>
              <a:rPr lang="zh-CN" altLang="en-US" sz="2400" dirty="0"/>
              <a:t>），或微控制器（</a:t>
            </a:r>
            <a:r>
              <a:rPr lang="en-US" altLang="zh-CN" sz="2400" dirty="0" err="1"/>
              <a:t>MicroController</a:t>
            </a:r>
            <a:r>
              <a:rPr lang="en-US" altLang="zh-CN" sz="2400" dirty="0"/>
              <a:t> Unit</a:t>
            </a:r>
            <a:r>
              <a:rPr lang="zh-CN" altLang="en-US" sz="2400" dirty="0"/>
              <a:t>，</a:t>
            </a:r>
            <a:r>
              <a:rPr lang="en-US" altLang="zh-CN" sz="2400" dirty="0"/>
              <a:t>MCU</a:t>
            </a:r>
            <a:r>
              <a:rPr lang="zh-CN" altLang="en-US" sz="2400" dirty="0"/>
              <a:t>）。我国习惯于使用“单片机”这一名称。</a:t>
            </a:r>
          </a:p>
        </p:txBody>
      </p:sp>
      <p:sp>
        <p:nvSpPr>
          <p:cNvPr id="5" name="矩形 4"/>
          <p:cNvSpPr/>
          <p:nvPr/>
        </p:nvSpPr>
        <p:spPr>
          <a:xfrm>
            <a:off x="0" y="3535760"/>
            <a:ext cx="9055100" cy="1200329"/>
          </a:xfrm>
          <a:prstGeom prst="rect">
            <a:avLst/>
          </a:prstGeom>
        </p:spPr>
        <p:txBody>
          <a:bodyPr wrap="square">
            <a:spAutoFit/>
          </a:bodyPr>
          <a:lstStyle/>
          <a:p>
            <a:pPr algn="l">
              <a:lnSpc>
                <a:spcPct val="150000"/>
              </a:lnSpc>
            </a:pPr>
            <a:r>
              <a:rPr lang="zh-CN" altLang="en-US" sz="2400" dirty="0" smtClean="0"/>
              <a:t>        单片机</a:t>
            </a:r>
            <a:r>
              <a:rPr lang="zh-CN" altLang="en-US" sz="2400" dirty="0"/>
              <a:t>是计算机技术发展史上的一个重要里程碑，标志着计算机正式形成了通用计算机系统和嵌入式计算机系统两大分支</a:t>
            </a:r>
            <a:r>
              <a:rPr lang="zh-CN" altLang="en-US" dirty="0"/>
              <a:t>。</a:t>
            </a:r>
          </a:p>
        </p:txBody>
      </p:sp>
    </p:spTree>
    <p:extLst>
      <p:ext uri="{BB962C8B-B14F-4D97-AF65-F5344CB8AC3E}">
        <p14:creationId xmlns:p14="http://schemas.microsoft.com/office/powerpoint/2010/main" val="2635274137"/>
      </p:ext>
    </p:extLst>
  </p:cSld>
  <p:clrMapOvr>
    <a:masterClrMapping/>
  </p:clrMapOvr>
  <p:transition>
    <p:random/>
    <p:sndAc>
      <p:stSnd>
        <p:snd r:embed="rId2" name="camera.wav"/>
      </p:stSnd>
    </p:sndAc>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80</a:t>
            </a:fld>
            <a:endParaRPr lang="en-US" altLang="zh-CN" dirty="0"/>
          </a:p>
        </p:txBody>
      </p:sp>
      <p:sp>
        <p:nvSpPr>
          <p:cNvPr id="4" name="矩形 3"/>
          <p:cNvSpPr/>
          <p:nvPr/>
        </p:nvSpPr>
        <p:spPr>
          <a:xfrm>
            <a:off x="0" y="740351"/>
            <a:ext cx="9144000" cy="5632311"/>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latin typeface="+mj-ea"/>
                <a:ea typeface="+mj-ea"/>
              </a:rPr>
              <a:t>2.5.2  </a:t>
            </a:r>
            <a:r>
              <a:rPr lang="zh-CN" altLang="en-US" sz="2400" b="1" dirty="0">
                <a:solidFill>
                  <a:srgbClr val="9900CC"/>
                </a:solidFill>
                <a:latin typeface="+mj-ea"/>
                <a:ea typeface="+mj-ea"/>
              </a:rPr>
              <a:t>单片机的发展历史</a:t>
            </a:r>
          </a:p>
          <a:p>
            <a:pPr algn="l">
              <a:lnSpc>
                <a:spcPct val="150000"/>
              </a:lnSpc>
            </a:pPr>
            <a:r>
              <a:rPr lang="zh-CN" altLang="en-US" sz="2400" dirty="0" smtClean="0"/>
              <a:t>        单片机</a:t>
            </a:r>
            <a:r>
              <a:rPr lang="zh-CN" altLang="en-US" sz="2400" dirty="0"/>
              <a:t>的发展大致分为</a:t>
            </a:r>
            <a:r>
              <a:rPr lang="en-US" altLang="zh-CN" sz="2400" dirty="0"/>
              <a:t>4</a:t>
            </a:r>
            <a:r>
              <a:rPr lang="zh-CN" altLang="en-US" sz="2400" dirty="0"/>
              <a:t>个阶段。</a:t>
            </a:r>
          </a:p>
          <a:p>
            <a:pPr algn="l">
              <a:lnSpc>
                <a:spcPct val="150000"/>
              </a:lnSpc>
            </a:pPr>
            <a:r>
              <a:rPr lang="zh-CN" altLang="en-US" sz="2400" dirty="0" smtClean="0"/>
              <a:t>        第一</a:t>
            </a:r>
            <a:r>
              <a:rPr lang="zh-CN" altLang="en-US" sz="2400" dirty="0"/>
              <a:t>阶段（</a:t>
            </a:r>
            <a:r>
              <a:rPr lang="en-US" altLang="zh-CN" sz="2400" dirty="0"/>
              <a:t>1974—1976</a:t>
            </a:r>
            <a:r>
              <a:rPr lang="zh-CN" altLang="en-US" sz="2400" dirty="0"/>
              <a:t>年）：单片机初级阶段</a:t>
            </a:r>
            <a:r>
              <a:rPr lang="zh-CN" altLang="en-US" sz="2400" dirty="0" smtClean="0"/>
              <a:t>。</a:t>
            </a:r>
            <a:endParaRPr lang="zh-CN" altLang="en-US" sz="2400" dirty="0"/>
          </a:p>
          <a:p>
            <a:pPr algn="l">
              <a:lnSpc>
                <a:spcPct val="150000"/>
              </a:lnSpc>
            </a:pPr>
            <a:r>
              <a:rPr lang="zh-CN" altLang="en-US" sz="2400" dirty="0" smtClean="0"/>
              <a:t>        第二</a:t>
            </a:r>
            <a:r>
              <a:rPr lang="zh-CN" altLang="en-US" sz="2400" dirty="0"/>
              <a:t>阶段（</a:t>
            </a:r>
            <a:r>
              <a:rPr lang="en-US" altLang="zh-CN" sz="2400" dirty="0"/>
              <a:t>1976—1978</a:t>
            </a:r>
            <a:r>
              <a:rPr lang="zh-CN" altLang="en-US" sz="2400" dirty="0"/>
              <a:t>年）：低性能</a:t>
            </a:r>
            <a:r>
              <a:rPr lang="en-US" altLang="zh-CN" sz="2400" dirty="0"/>
              <a:t>8</a:t>
            </a:r>
            <a:r>
              <a:rPr lang="zh-CN" altLang="en-US" sz="2400" dirty="0"/>
              <a:t>位单片机阶段</a:t>
            </a:r>
            <a:r>
              <a:rPr lang="zh-CN" altLang="en-US" sz="2400" dirty="0" smtClean="0"/>
              <a:t>。</a:t>
            </a:r>
            <a:endParaRPr lang="en-US" altLang="zh-CN" sz="2400" dirty="0" smtClean="0"/>
          </a:p>
          <a:p>
            <a:pPr algn="l">
              <a:lnSpc>
                <a:spcPct val="150000"/>
              </a:lnSpc>
            </a:pPr>
            <a:r>
              <a:rPr lang="zh-CN" altLang="en-US" sz="2400" dirty="0" smtClean="0"/>
              <a:t>        第三</a:t>
            </a:r>
            <a:r>
              <a:rPr lang="zh-CN" altLang="en-US" sz="2400" dirty="0"/>
              <a:t>阶段（</a:t>
            </a:r>
            <a:r>
              <a:rPr lang="en-US" altLang="zh-CN" sz="2400" dirty="0"/>
              <a:t>1978—1983</a:t>
            </a:r>
            <a:r>
              <a:rPr lang="zh-CN" altLang="en-US" sz="2400" dirty="0"/>
              <a:t>年）：高性能</a:t>
            </a:r>
            <a:r>
              <a:rPr lang="en-US" altLang="zh-CN" sz="2400" dirty="0"/>
              <a:t>8</a:t>
            </a:r>
            <a:r>
              <a:rPr lang="zh-CN" altLang="en-US" sz="2400" dirty="0"/>
              <a:t>位单片机阶段。</a:t>
            </a:r>
            <a:r>
              <a:rPr lang="en-US" altLang="zh-CN" sz="2400" dirty="0"/>
              <a:t>1978</a:t>
            </a:r>
            <a:r>
              <a:rPr lang="zh-CN" altLang="en-US" sz="2400" dirty="0"/>
              <a:t>年，</a:t>
            </a:r>
            <a:r>
              <a:rPr lang="en-US" altLang="zh-CN" sz="2400" dirty="0" err="1"/>
              <a:t>Zilog</a:t>
            </a:r>
            <a:r>
              <a:rPr lang="zh-CN" altLang="en-US" sz="2400" dirty="0"/>
              <a:t>公司推出</a:t>
            </a:r>
            <a:r>
              <a:rPr lang="en-US" altLang="zh-CN" sz="2400" dirty="0"/>
              <a:t>Z8</a:t>
            </a:r>
            <a:r>
              <a:rPr lang="zh-CN" altLang="en-US" sz="2400" dirty="0"/>
              <a:t>单片机，</a:t>
            </a:r>
            <a:r>
              <a:rPr lang="en-US" altLang="zh-CN" sz="2400" dirty="0"/>
              <a:t>1980</a:t>
            </a:r>
            <a:r>
              <a:rPr lang="zh-CN" altLang="en-US" sz="2400" dirty="0"/>
              <a:t>年，</a:t>
            </a:r>
            <a:r>
              <a:rPr lang="en-US" altLang="zh-CN" sz="2400" dirty="0"/>
              <a:t>Intel</a:t>
            </a:r>
            <a:r>
              <a:rPr lang="zh-CN" altLang="en-US" sz="2400" dirty="0"/>
              <a:t>公司在</a:t>
            </a:r>
            <a:r>
              <a:rPr lang="en-US" altLang="zh-CN" sz="2400" dirty="0"/>
              <a:t>MCS-48</a:t>
            </a:r>
            <a:r>
              <a:rPr lang="zh-CN" altLang="en-US" sz="2400" dirty="0"/>
              <a:t>系列基础上推出</a:t>
            </a:r>
            <a:r>
              <a:rPr lang="en-US" altLang="zh-CN" sz="2400" dirty="0"/>
              <a:t>MCS-51</a:t>
            </a:r>
            <a:r>
              <a:rPr lang="zh-CN" altLang="en-US" sz="2400" dirty="0"/>
              <a:t>系列，</a:t>
            </a:r>
            <a:r>
              <a:rPr lang="en-US" altLang="zh-CN" sz="2400" dirty="0"/>
              <a:t>Motorola</a:t>
            </a:r>
            <a:r>
              <a:rPr lang="zh-CN" altLang="en-US" sz="2400" dirty="0"/>
              <a:t>公司推出</a:t>
            </a:r>
            <a:r>
              <a:rPr lang="en-US" altLang="zh-CN" sz="2400" dirty="0"/>
              <a:t>6801</a:t>
            </a:r>
            <a:r>
              <a:rPr lang="zh-CN" altLang="en-US" sz="2400" dirty="0"/>
              <a:t>单片机，使单片机的性能及应用跃上新的台阶</a:t>
            </a:r>
            <a:r>
              <a:rPr lang="zh-CN" altLang="en-US" sz="2400" dirty="0" smtClean="0"/>
              <a:t>。</a:t>
            </a:r>
            <a:endParaRPr lang="zh-CN" altLang="en-US" sz="2400" dirty="0"/>
          </a:p>
          <a:p>
            <a:pPr algn="l">
              <a:lnSpc>
                <a:spcPct val="150000"/>
              </a:lnSpc>
            </a:pPr>
            <a:r>
              <a:rPr lang="zh-CN" altLang="en-US" sz="2400" dirty="0" smtClean="0"/>
              <a:t>        第四</a:t>
            </a:r>
            <a:r>
              <a:rPr lang="zh-CN" altLang="en-US" sz="2400" dirty="0"/>
              <a:t>阶段（</a:t>
            </a:r>
            <a:r>
              <a:rPr lang="en-US" altLang="zh-CN" sz="2400" dirty="0"/>
              <a:t>1983—</a:t>
            </a:r>
            <a:r>
              <a:rPr lang="zh-CN" altLang="en-US" sz="2400" dirty="0"/>
              <a:t>现在）：</a:t>
            </a:r>
            <a:r>
              <a:rPr lang="en-US" altLang="zh-CN" sz="2400" dirty="0"/>
              <a:t>8</a:t>
            </a:r>
            <a:r>
              <a:rPr lang="zh-CN" altLang="en-US" sz="2400" dirty="0"/>
              <a:t>位单片机巩固发展及</a:t>
            </a:r>
            <a:r>
              <a:rPr lang="en-US" altLang="zh-CN" sz="2400" dirty="0"/>
              <a:t>16</a:t>
            </a:r>
            <a:r>
              <a:rPr lang="zh-CN" altLang="en-US" sz="2400" dirty="0"/>
              <a:t>位单片机、</a:t>
            </a:r>
            <a:r>
              <a:rPr lang="en-US" altLang="zh-CN" sz="2400" dirty="0"/>
              <a:t>32</a:t>
            </a:r>
            <a:r>
              <a:rPr lang="zh-CN" altLang="en-US" sz="2400" dirty="0"/>
              <a:t>位单片机推出阶段</a:t>
            </a:r>
            <a:r>
              <a:rPr lang="zh-CN" altLang="en-US" dirty="0" smtClean="0"/>
              <a:t>。</a:t>
            </a:r>
            <a:endParaRPr lang="en-US" altLang="zh-CN" dirty="0"/>
          </a:p>
        </p:txBody>
      </p:sp>
    </p:spTree>
    <p:extLst>
      <p:ext uri="{BB962C8B-B14F-4D97-AF65-F5344CB8AC3E}">
        <p14:creationId xmlns:p14="http://schemas.microsoft.com/office/powerpoint/2010/main" val="2034179888"/>
      </p:ext>
    </p:extLst>
  </p:cSld>
  <p:clrMapOvr>
    <a:masterClrMapping/>
  </p:clrMapOvr>
  <p:transition>
    <p:random/>
    <p:sndAc>
      <p:stSnd>
        <p:snd r:embed="rId2" name="camera.wav"/>
      </p:stSnd>
    </p:sndAc>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81</a:t>
            </a:fld>
            <a:endParaRPr lang="en-US" altLang="zh-CN" dirty="0"/>
          </a:p>
        </p:txBody>
      </p:sp>
      <p:sp>
        <p:nvSpPr>
          <p:cNvPr id="4" name="矩形 3"/>
          <p:cNvSpPr/>
          <p:nvPr/>
        </p:nvSpPr>
        <p:spPr>
          <a:xfrm>
            <a:off x="0" y="421144"/>
            <a:ext cx="9144000" cy="6186309"/>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latin typeface="+mj-ea"/>
                <a:ea typeface="+mj-ea"/>
              </a:rPr>
              <a:t>2.5.3  </a:t>
            </a:r>
            <a:r>
              <a:rPr lang="zh-CN" altLang="en-US" sz="2400" b="1" dirty="0">
                <a:solidFill>
                  <a:srgbClr val="9900CC"/>
                </a:solidFill>
                <a:latin typeface="+mj-ea"/>
                <a:ea typeface="+mj-ea"/>
              </a:rPr>
              <a:t>单片机的特点</a:t>
            </a:r>
          </a:p>
          <a:p>
            <a:pPr algn="l">
              <a:lnSpc>
                <a:spcPct val="150000"/>
              </a:lnSpc>
            </a:pPr>
            <a:r>
              <a:rPr lang="zh-CN" altLang="en-US" sz="2400" dirty="0" smtClean="0"/>
              <a:t>        </a:t>
            </a:r>
            <a:r>
              <a:rPr lang="zh-CN" altLang="en-US" sz="2400" b="1" dirty="0" smtClean="0">
                <a:solidFill>
                  <a:srgbClr val="0000FF"/>
                </a:solidFill>
              </a:rPr>
              <a:t>①</a:t>
            </a:r>
            <a:r>
              <a:rPr lang="zh-CN" altLang="en-US" sz="2400" dirty="0" smtClean="0"/>
              <a:t> </a:t>
            </a:r>
            <a:r>
              <a:rPr lang="zh-CN" altLang="en-US" sz="2400" dirty="0"/>
              <a:t>小巧灵活、成本低、易于产品化，可以方便地嵌入各种测控设备、仪器仪表。</a:t>
            </a:r>
          </a:p>
          <a:p>
            <a:pPr algn="l">
              <a:lnSpc>
                <a:spcPct val="150000"/>
              </a:lnSpc>
            </a:pPr>
            <a:r>
              <a:rPr lang="zh-CN" altLang="en-US" sz="2400" dirty="0" smtClean="0"/>
              <a:t> </a:t>
            </a:r>
            <a:r>
              <a:rPr lang="en-US" altLang="zh-CN" sz="2400" dirty="0"/>
              <a:t> </a:t>
            </a:r>
            <a:r>
              <a:rPr lang="en-US" altLang="zh-CN" sz="2400" dirty="0" smtClean="0"/>
              <a:t>      </a:t>
            </a:r>
            <a:r>
              <a:rPr lang="zh-CN" altLang="en-US" sz="2400" b="1" dirty="0">
                <a:solidFill>
                  <a:srgbClr val="0000FF"/>
                </a:solidFill>
              </a:rPr>
              <a:t>②</a:t>
            </a:r>
            <a:r>
              <a:rPr lang="zh-CN" altLang="en-US" sz="2400" dirty="0" smtClean="0"/>
              <a:t> </a:t>
            </a:r>
            <a:r>
              <a:rPr lang="zh-CN" altLang="en-US" sz="2400" dirty="0"/>
              <a:t>抗干扰能力强，适应温度范围宽，能在现场可靠地运行。</a:t>
            </a:r>
          </a:p>
          <a:p>
            <a:pPr algn="l">
              <a:lnSpc>
                <a:spcPct val="150000"/>
              </a:lnSpc>
            </a:pPr>
            <a:r>
              <a:rPr lang="zh-CN" altLang="en-US" sz="2400" dirty="0" smtClean="0"/>
              <a:t>        </a:t>
            </a:r>
            <a:r>
              <a:rPr lang="zh-CN" altLang="en-US" sz="2400" b="1" dirty="0">
                <a:solidFill>
                  <a:srgbClr val="0000FF"/>
                </a:solidFill>
              </a:rPr>
              <a:t>③</a:t>
            </a:r>
            <a:r>
              <a:rPr lang="zh-CN" altLang="en-US" sz="2400" dirty="0" smtClean="0"/>
              <a:t> </a:t>
            </a:r>
            <a:r>
              <a:rPr lang="zh-CN" altLang="en-US" sz="2400" dirty="0"/>
              <a:t>实时控制功能强。单片机面向控制，可以直接通过</a:t>
            </a:r>
            <a:r>
              <a:rPr lang="en-US" altLang="zh-CN" sz="2400" dirty="0"/>
              <a:t>I/O</a:t>
            </a:r>
            <a:r>
              <a:rPr lang="zh-CN" altLang="en-US" sz="2400" dirty="0"/>
              <a:t>口进行各种操作，运行速度快，对实时事件的响应和处理速度快，能针对性地解决从简单到复杂的各类控制任务。</a:t>
            </a:r>
          </a:p>
          <a:p>
            <a:pPr algn="l">
              <a:lnSpc>
                <a:spcPct val="150000"/>
              </a:lnSpc>
            </a:pPr>
            <a:r>
              <a:rPr lang="zh-CN" altLang="en-US" sz="2400" dirty="0" smtClean="0"/>
              <a:t>        </a:t>
            </a:r>
            <a:r>
              <a:rPr lang="zh-CN" altLang="en-US" sz="2400" b="1" dirty="0">
                <a:solidFill>
                  <a:srgbClr val="0000FF"/>
                </a:solidFill>
              </a:rPr>
              <a:t>④</a:t>
            </a:r>
            <a:r>
              <a:rPr lang="zh-CN" altLang="en-US" sz="2400" dirty="0" smtClean="0"/>
              <a:t> </a:t>
            </a:r>
            <a:r>
              <a:rPr lang="zh-CN" altLang="en-US" sz="2400" dirty="0"/>
              <a:t>具有通信接口，可以很方便地实现多机和分布式控制系统。</a:t>
            </a:r>
          </a:p>
          <a:p>
            <a:pPr algn="l">
              <a:lnSpc>
                <a:spcPct val="150000"/>
              </a:lnSpc>
            </a:pPr>
            <a:r>
              <a:rPr lang="zh-CN" altLang="en-US" sz="2400" dirty="0" smtClean="0"/>
              <a:t>        </a:t>
            </a:r>
            <a:r>
              <a:rPr lang="zh-CN" altLang="en-US" sz="2400" b="1" dirty="0">
                <a:solidFill>
                  <a:srgbClr val="0000FF"/>
                </a:solidFill>
              </a:rPr>
              <a:t>⑤</a:t>
            </a:r>
            <a:r>
              <a:rPr lang="zh-CN" altLang="en-US" sz="2400" dirty="0" smtClean="0"/>
              <a:t> </a:t>
            </a:r>
            <a:r>
              <a:rPr lang="zh-CN" altLang="en-US" sz="2400" dirty="0"/>
              <a:t>简单方便，易于普及。单片机技术是易于掌握的技术。应用系统设计、组装、调试已经是一件容易的事情，工程技术人员通过学习可很快掌握其应用设计技术。</a:t>
            </a:r>
          </a:p>
        </p:txBody>
      </p:sp>
    </p:spTree>
    <p:extLst>
      <p:ext uri="{BB962C8B-B14F-4D97-AF65-F5344CB8AC3E}">
        <p14:creationId xmlns:p14="http://schemas.microsoft.com/office/powerpoint/2010/main" val="3622004148"/>
      </p:ext>
    </p:extLst>
  </p:cSld>
  <p:clrMapOvr>
    <a:masterClrMapping/>
  </p:clrMapOvr>
  <p:transition>
    <p:random/>
    <p:sndAc>
      <p:stSnd>
        <p:snd r:embed="rId2" name="camera.wav"/>
      </p:stSnd>
    </p:sndAc>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82</a:t>
            </a:fld>
            <a:endParaRPr lang="en-US" altLang="zh-CN" dirty="0"/>
          </a:p>
        </p:txBody>
      </p:sp>
      <p:sp>
        <p:nvSpPr>
          <p:cNvPr id="4" name="矩形 3"/>
          <p:cNvSpPr/>
          <p:nvPr/>
        </p:nvSpPr>
        <p:spPr>
          <a:xfrm>
            <a:off x="0" y="428456"/>
            <a:ext cx="9144000" cy="6463308"/>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latin typeface="+mj-ea"/>
                <a:ea typeface="+mj-ea"/>
              </a:rPr>
              <a:t>2.5.4  </a:t>
            </a:r>
            <a:r>
              <a:rPr lang="zh-CN" altLang="en-US" sz="2400" b="1" dirty="0">
                <a:solidFill>
                  <a:srgbClr val="9900CC"/>
                </a:solidFill>
                <a:latin typeface="+mj-ea"/>
                <a:ea typeface="+mj-ea"/>
              </a:rPr>
              <a:t>单片机的应用</a:t>
            </a:r>
          </a:p>
          <a:p>
            <a:pPr algn="l">
              <a:lnSpc>
                <a:spcPct val="150000"/>
              </a:lnSpc>
            </a:pPr>
            <a:r>
              <a:rPr lang="zh-CN" altLang="en-US" sz="2400" dirty="0" smtClean="0"/>
              <a:t>       单片机</a:t>
            </a:r>
            <a:r>
              <a:rPr lang="zh-CN" altLang="en-US" sz="2400" dirty="0"/>
              <a:t>由于其独特的结构及优良的特性，在嵌入式系统中得到了广泛应用，概括而言包括如下几个方面。</a:t>
            </a:r>
          </a:p>
          <a:p>
            <a:pPr algn="l">
              <a:lnSpc>
                <a:spcPct val="150000"/>
              </a:lnSpc>
            </a:pPr>
            <a:r>
              <a:rPr lang="en-US" altLang="zh-CN" sz="2400" dirty="0" smtClean="0"/>
              <a:t>        </a:t>
            </a:r>
            <a:r>
              <a:rPr lang="en-US" altLang="zh-CN" sz="2400" b="1" dirty="0">
                <a:solidFill>
                  <a:srgbClr val="0000FF"/>
                </a:solidFill>
              </a:rPr>
              <a:t>1</a:t>
            </a:r>
            <a:r>
              <a:rPr lang="zh-CN" altLang="en-US" sz="2400" b="1" dirty="0">
                <a:solidFill>
                  <a:srgbClr val="0000FF"/>
                </a:solidFill>
              </a:rPr>
              <a:t>．测控系统</a:t>
            </a:r>
          </a:p>
          <a:p>
            <a:pPr algn="l">
              <a:lnSpc>
                <a:spcPct val="150000"/>
              </a:lnSpc>
            </a:pPr>
            <a:r>
              <a:rPr lang="en-US" altLang="zh-CN" sz="2400" b="1" dirty="0">
                <a:solidFill>
                  <a:srgbClr val="0000FF"/>
                </a:solidFill>
              </a:rPr>
              <a:t>        2</a:t>
            </a:r>
            <a:r>
              <a:rPr lang="zh-CN" altLang="en-US" sz="2400" b="1" dirty="0">
                <a:solidFill>
                  <a:srgbClr val="0000FF"/>
                </a:solidFill>
              </a:rPr>
              <a:t>．仪器仪表</a:t>
            </a:r>
          </a:p>
          <a:p>
            <a:pPr algn="l">
              <a:lnSpc>
                <a:spcPct val="150000"/>
              </a:lnSpc>
            </a:pPr>
            <a:r>
              <a:rPr lang="en-US" altLang="zh-CN" sz="2400" dirty="0" smtClean="0"/>
              <a:t>        </a:t>
            </a:r>
            <a:r>
              <a:rPr lang="en-US" altLang="zh-CN" sz="2400" b="1" dirty="0">
                <a:solidFill>
                  <a:srgbClr val="0000FF"/>
                </a:solidFill>
              </a:rPr>
              <a:t>3</a:t>
            </a:r>
            <a:r>
              <a:rPr lang="zh-CN" altLang="en-US" sz="2400" b="1" dirty="0">
                <a:solidFill>
                  <a:srgbClr val="0000FF"/>
                </a:solidFill>
              </a:rPr>
              <a:t>．消费类电子产品</a:t>
            </a:r>
          </a:p>
          <a:p>
            <a:pPr algn="l">
              <a:lnSpc>
                <a:spcPct val="150000"/>
              </a:lnSpc>
            </a:pPr>
            <a:r>
              <a:rPr lang="en-US" altLang="zh-CN" sz="2400" b="1" dirty="0">
                <a:solidFill>
                  <a:srgbClr val="0000FF"/>
                </a:solidFill>
              </a:rPr>
              <a:t>        4</a:t>
            </a:r>
            <a:r>
              <a:rPr lang="zh-CN" altLang="en-US" sz="2400" b="1" dirty="0">
                <a:solidFill>
                  <a:srgbClr val="0000FF"/>
                </a:solidFill>
              </a:rPr>
              <a:t>．通信设备</a:t>
            </a:r>
          </a:p>
          <a:p>
            <a:pPr algn="l">
              <a:lnSpc>
                <a:spcPct val="150000"/>
              </a:lnSpc>
            </a:pPr>
            <a:r>
              <a:rPr lang="en-US" altLang="zh-CN" sz="2400" b="1" dirty="0">
                <a:solidFill>
                  <a:srgbClr val="0000FF"/>
                </a:solidFill>
              </a:rPr>
              <a:t>        5</a:t>
            </a:r>
            <a:r>
              <a:rPr lang="zh-CN" altLang="en-US" sz="2400" b="1" dirty="0">
                <a:solidFill>
                  <a:srgbClr val="0000FF"/>
                </a:solidFill>
              </a:rPr>
              <a:t>．武器装备</a:t>
            </a:r>
          </a:p>
          <a:p>
            <a:pPr algn="l">
              <a:lnSpc>
                <a:spcPct val="150000"/>
              </a:lnSpc>
            </a:pPr>
            <a:r>
              <a:rPr lang="en-US" altLang="zh-CN" sz="2400" b="1" dirty="0">
                <a:solidFill>
                  <a:srgbClr val="0000FF"/>
                </a:solidFill>
              </a:rPr>
              <a:t>        6</a:t>
            </a:r>
            <a:r>
              <a:rPr lang="zh-CN" altLang="en-US" sz="2400" b="1" dirty="0">
                <a:solidFill>
                  <a:srgbClr val="0000FF"/>
                </a:solidFill>
              </a:rPr>
              <a:t>．各种终端及计算机外部设备</a:t>
            </a:r>
          </a:p>
          <a:p>
            <a:pPr algn="l">
              <a:lnSpc>
                <a:spcPct val="150000"/>
              </a:lnSpc>
            </a:pPr>
            <a:r>
              <a:rPr lang="en-US" altLang="zh-CN" sz="2400" b="1" dirty="0">
                <a:solidFill>
                  <a:srgbClr val="0000FF"/>
                </a:solidFill>
              </a:rPr>
              <a:t>        7</a:t>
            </a:r>
            <a:r>
              <a:rPr lang="zh-CN" altLang="en-US" sz="2400" b="1" dirty="0">
                <a:solidFill>
                  <a:srgbClr val="0000FF"/>
                </a:solidFill>
              </a:rPr>
              <a:t>．汽车电子设备</a:t>
            </a:r>
          </a:p>
          <a:p>
            <a:pPr algn="l">
              <a:lnSpc>
                <a:spcPct val="150000"/>
              </a:lnSpc>
            </a:pPr>
            <a:r>
              <a:rPr lang="en-US" altLang="zh-CN" sz="2400" b="1" dirty="0">
                <a:solidFill>
                  <a:srgbClr val="0000FF"/>
                </a:solidFill>
              </a:rPr>
              <a:t>        8</a:t>
            </a:r>
            <a:r>
              <a:rPr lang="zh-CN" altLang="en-US" sz="2400" b="1" dirty="0">
                <a:solidFill>
                  <a:srgbClr val="0000FF"/>
                </a:solidFill>
              </a:rPr>
              <a:t>．分布式多机系统</a:t>
            </a:r>
          </a:p>
          <a:p>
            <a:endParaRPr lang="zh-CN" altLang="en-US" dirty="0"/>
          </a:p>
        </p:txBody>
      </p:sp>
    </p:spTree>
    <p:extLst>
      <p:ext uri="{BB962C8B-B14F-4D97-AF65-F5344CB8AC3E}">
        <p14:creationId xmlns:p14="http://schemas.microsoft.com/office/powerpoint/2010/main" val="305619310"/>
      </p:ext>
    </p:extLst>
  </p:cSld>
  <p:clrMapOvr>
    <a:masterClrMapping/>
  </p:clrMapOvr>
  <p:transition>
    <p:random/>
    <p:sndAc>
      <p:stSnd>
        <p:snd r:embed="rId2" name="camera.wav"/>
      </p:stSnd>
    </p:sndAc>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83</a:t>
            </a:fld>
            <a:endParaRPr lang="en-US" altLang="zh-CN" dirty="0"/>
          </a:p>
        </p:txBody>
      </p:sp>
      <p:sp>
        <p:nvSpPr>
          <p:cNvPr id="4" name="矩形 3"/>
          <p:cNvSpPr/>
          <p:nvPr/>
        </p:nvSpPr>
        <p:spPr>
          <a:xfrm>
            <a:off x="0" y="643364"/>
            <a:ext cx="9144000" cy="5078313"/>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9900CC"/>
                </a:solidFill>
                <a:latin typeface="+mj-ea"/>
                <a:ea typeface="+mj-ea"/>
              </a:rPr>
              <a:t>2.5.5  </a:t>
            </a:r>
            <a:r>
              <a:rPr lang="zh-CN" altLang="en-US" sz="2400" b="1" dirty="0">
                <a:solidFill>
                  <a:srgbClr val="9900CC"/>
                </a:solidFill>
                <a:latin typeface="+mj-ea"/>
                <a:ea typeface="+mj-ea"/>
              </a:rPr>
              <a:t>单片机的发展趋势</a:t>
            </a:r>
          </a:p>
          <a:p>
            <a:pPr algn="l">
              <a:lnSpc>
                <a:spcPct val="150000"/>
              </a:lnSpc>
            </a:pPr>
            <a:r>
              <a:rPr lang="zh-CN" altLang="en-US" sz="2400" dirty="0" smtClean="0"/>
              <a:t>        为</a:t>
            </a:r>
            <a:r>
              <a:rPr lang="zh-CN" altLang="en-US" sz="2400" dirty="0"/>
              <a:t>满足不同用户的需求，各生产厂商竞相推出能满足不同需要的产品。单片机的发展趋势向着大容量、高性能化、外围电路内装化等方面发展，主要表现在如下几个方面。</a:t>
            </a:r>
          </a:p>
          <a:p>
            <a:pPr algn="l">
              <a:lnSpc>
                <a:spcPct val="150000"/>
              </a:lnSpc>
            </a:pPr>
            <a:r>
              <a:rPr lang="en-US" altLang="zh-CN" sz="2400" dirty="0" smtClean="0"/>
              <a:t>        </a:t>
            </a:r>
            <a:r>
              <a:rPr lang="en-US" altLang="zh-CN" sz="2400" b="1" dirty="0" smtClean="0">
                <a:solidFill>
                  <a:srgbClr val="0000FF"/>
                </a:solidFill>
              </a:rPr>
              <a:t>1</a:t>
            </a:r>
            <a:r>
              <a:rPr lang="zh-CN" altLang="en-US" sz="2400" b="1" dirty="0">
                <a:solidFill>
                  <a:srgbClr val="0000FF"/>
                </a:solidFill>
              </a:rPr>
              <a:t>．改进</a:t>
            </a:r>
            <a:r>
              <a:rPr lang="en-US" altLang="zh-CN" sz="2400" b="1" dirty="0">
                <a:solidFill>
                  <a:srgbClr val="0000FF"/>
                </a:solidFill>
              </a:rPr>
              <a:t>CPU</a:t>
            </a:r>
            <a:r>
              <a:rPr lang="zh-CN" altLang="en-US" sz="2400" b="1" dirty="0">
                <a:solidFill>
                  <a:srgbClr val="0000FF"/>
                </a:solidFill>
              </a:rPr>
              <a:t>结构</a:t>
            </a:r>
          </a:p>
          <a:p>
            <a:pPr algn="l">
              <a:lnSpc>
                <a:spcPct val="150000"/>
              </a:lnSpc>
            </a:pPr>
            <a:r>
              <a:rPr lang="zh-CN" altLang="en-US" sz="2400" dirty="0" smtClean="0"/>
              <a:t>       （</a:t>
            </a:r>
            <a:r>
              <a:rPr lang="en-US" altLang="zh-CN" sz="2400" dirty="0"/>
              <a:t>1</a:t>
            </a:r>
            <a:r>
              <a:rPr lang="zh-CN" altLang="en-US" sz="2400" dirty="0"/>
              <a:t>）增加</a:t>
            </a:r>
            <a:r>
              <a:rPr lang="en-US" altLang="zh-CN" sz="2400" dirty="0"/>
              <a:t>CPU</a:t>
            </a:r>
            <a:r>
              <a:rPr lang="zh-CN" altLang="en-US" sz="2400" dirty="0"/>
              <a:t>数据总线宽度</a:t>
            </a:r>
            <a:r>
              <a:rPr lang="zh-CN" altLang="en-US" sz="2400" dirty="0" smtClean="0"/>
              <a:t>。</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a:t>
            </a:r>
            <a:r>
              <a:rPr lang="en-US" altLang="zh-CN" sz="2400" dirty="0"/>
              <a:t>2</a:t>
            </a:r>
            <a:r>
              <a:rPr lang="zh-CN" altLang="en-US" sz="2400" dirty="0"/>
              <a:t>）采用双</a:t>
            </a:r>
            <a:r>
              <a:rPr lang="en-US" altLang="zh-CN" sz="2400" dirty="0"/>
              <a:t>CPU</a:t>
            </a:r>
            <a:r>
              <a:rPr lang="zh-CN" altLang="en-US" sz="2400" dirty="0"/>
              <a:t>或多</a:t>
            </a:r>
            <a:r>
              <a:rPr lang="en-US" altLang="zh-CN" sz="2400" dirty="0"/>
              <a:t>CPU</a:t>
            </a:r>
            <a:r>
              <a:rPr lang="zh-CN" altLang="en-US" sz="2400" dirty="0" smtClean="0"/>
              <a:t>结构          </a:t>
            </a:r>
            <a:endParaRPr lang="en-US" altLang="zh-CN" sz="2400" dirty="0" smtClean="0"/>
          </a:p>
          <a:p>
            <a:pPr algn="l">
              <a:lnSpc>
                <a:spcPct val="150000"/>
              </a:lnSpc>
            </a:pPr>
            <a:r>
              <a:rPr lang="en-US" altLang="zh-CN" sz="2400" dirty="0"/>
              <a:t> </a:t>
            </a:r>
            <a:r>
              <a:rPr lang="en-US" altLang="zh-CN" sz="2400" dirty="0" smtClean="0"/>
              <a:t>      </a:t>
            </a:r>
            <a:r>
              <a:rPr lang="zh-CN" altLang="en-US" sz="2400" dirty="0" smtClean="0"/>
              <a:t>（</a:t>
            </a:r>
            <a:r>
              <a:rPr lang="en-US" altLang="zh-CN" sz="2400" dirty="0"/>
              <a:t>3</a:t>
            </a:r>
            <a:r>
              <a:rPr lang="zh-CN" altLang="en-US" sz="2400" dirty="0"/>
              <a:t>）开发串行接口总线结构，</a:t>
            </a:r>
            <a:r>
              <a:rPr lang="zh-CN" altLang="en-US" sz="2400" dirty="0" smtClean="0"/>
              <a:t>用</a:t>
            </a:r>
            <a:r>
              <a:rPr lang="en-US" altLang="zh-CN" sz="2400" b="1" dirty="0">
                <a:latin typeface="Times New Roman" pitchFamily="18" charset="0"/>
                <a:cs typeface="Times New Roman" pitchFamily="18" charset="0"/>
              </a:rPr>
              <a:t>I</a:t>
            </a:r>
            <a:r>
              <a:rPr lang="en-US" altLang="zh-CN" sz="2400" b="1" baseline="30000" dirty="0">
                <a:latin typeface="Times New Roman" pitchFamily="18" charset="0"/>
                <a:cs typeface="Times New Roman" pitchFamily="18" charset="0"/>
              </a:rPr>
              <a:t>2</a:t>
            </a:r>
            <a:r>
              <a:rPr lang="en-US" altLang="zh-CN" sz="2400" b="1" dirty="0">
                <a:latin typeface="Times New Roman" pitchFamily="18" charset="0"/>
                <a:cs typeface="Times New Roman" pitchFamily="18" charset="0"/>
              </a:rPr>
              <a:t>C</a:t>
            </a:r>
            <a:r>
              <a:rPr lang="en-US" altLang="zh-CN" sz="2400" b="1" dirty="0">
                <a:solidFill>
                  <a:srgbClr val="333399"/>
                </a:solidFill>
                <a:latin typeface="Times New Roman" pitchFamily="18" charset="0"/>
                <a:cs typeface="Times New Roman" pitchFamily="18" charset="0"/>
              </a:rPr>
              <a:t> </a:t>
            </a:r>
            <a:r>
              <a:rPr lang="zh-CN" altLang="en-US" sz="2400" dirty="0" smtClean="0"/>
              <a:t>、</a:t>
            </a:r>
            <a:r>
              <a:rPr lang="en-US" altLang="zh-CN" sz="2400" dirty="0"/>
              <a:t>SPI</a:t>
            </a:r>
            <a:r>
              <a:rPr lang="zh-CN" altLang="en-US" sz="2400" dirty="0"/>
              <a:t>串行总线代替并行总线，大大简化了单片机的外部接口电路连接</a:t>
            </a:r>
            <a:r>
              <a:rPr lang="zh-CN" altLang="en-US" sz="2400" dirty="0" smtClean="0"/>
              <a:t>。</a:t>
            </a:r>
            <a:endParaRPr lang="zh-CN" altLang="en-US" sz="2400" dirty="0"/>
          </a:p>
        </p:txBody>
      </p:sp>
    </p:spTree>
    <p:extLst>
      <p:ext uri="{BB962C8B-B14F-4D97-AF65-F5344CB8AC3E}">
        <p14:creationId xmlns:p14="http://schemas.microsoft.com/office/powerpoint/2010/main" val="2331181715"/>
      </p:ext>
    </p:extLst>
  </p:cSld>
  <p:clrMapOvr>
    <a:masterClrMapping/>
  </p:clrMapOvr>
  <p:transition>
    <p:random/>
    <p:sndAc>
      <p:stSnd>
        <p:snd r:embed="rId2" name="camera.wav"/>
      </p:stSnd>
    </p:sndAc>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84</a:t>
            </a:fld>
            <a:endParaRPr lang="en-US" altLang="zh-CN" dirty="0"/>
          </a:p>
        </p:txBody>
      </p:sp>
      <p:sp>
        <p:nvSpPr>
          <p:cNvPr id="4" name="矩形 3"/>
          <p:cNvSpPr/>
          <p:nvPr/>
        </p:nvSpPr>
        <p:spPr>
          <a:xfrm>
            <a:off x="0" y="553452"/>
            <a:ext cx="9144000" cy="6001643"/>
          </a:xfrm>
          <a:prstGeom prst="rect">
            <a:avLst/>
          </a:prstGeom>
        </p:spPr>
        <p:txBody>
          <a:bodyPr wrap="square">
            <a:spAutoFit/>
          </a:bodyPr>
          <a:lstStyle/>
          <a:p>
            <a:pPr lvl="0" algn="l">
              <a:lnSpc>
                <a:spcPct val="150000"/>
              </a:lnSpc>
            </a:pPr>
            <a:r>
              <a:rPr lang="en-US" altLang="zh-CN" sz="2400" dirty="0">
                <a:solidFill>
                  <a:srgbClr val="000000"/>
                </a:solidFill>
              </a:rPr>
              <a:t> </a:t>
            </a:r>
            <a:r>
              <a:rPr lang="en-US" altLang="zh-CN" sz="2400" dirty="0" smtClean="0">
                <a:solidFill>
                  <a:srgbClr val="000000"/>
                </a:solidFill>
              </a:rPr>
              <a:t>  </a:t>
            </a:r>
            <a:r>
              <a:rPr lang="en-US" altLang="zh-CN" sz="2000" dirty="0" smtClean="0">
                <a:solidFill>
                  <a:srgbClr val="000000"/>
                </a:solidFill>
              </a:rPr>
              <a:t>      </a:t>
            </a:r>
            <a:r>
              <a:rPr lang="en-US" altLang="zh-CN" sz="2400" b="1" dirty="0">
                <a:solidFill>
                  <a:srgbClr val="0000FF"/>
                </a:solidFill>
                <a:latin typeface="+mj-ea"/>
                <a:ea typeface="+mj-ea"/>
              </a:rPr>
              <a:t>2</a:t>
            </a:r>
            <a:r>
              <a:rPr lang="zh-CN" altLang="en-US" sz="2400" b="1" dirty="0">
                <a:solidFill>
                  <a:srgbClr val="0000FF"/>
                </a:solidFill>
                <a:latin typeface="+mj-ea"/>
                <a:ea typeface="+mj-ea"/>
              </a:rPr>
              <a:t>．改善存储器性能</a:t>
            </a:r>
          </a:p>
          <a:p>
            <a:pPr lvl="0" algn="l">
              <a:lnSpc>
                <a:spcPct val="150000"/>
              </a:lnSpc>
            </a:pPr>
            <a:r>
              <a:rPr lang="zh-CN" altLang="en-US" sz="2000" dirty="0">
                <a:solidFill>
                  <a:srgbClr val="000000"/>
                </a:solidFill>
              </a:rPr>
              <a:t>       （</a:t>
            </a:r>
            <a:r>
              <a:rPr lang="en-US" altLang="zh-CN" sz="2000" dirty="0">
                <a:solidFill>
                  <a:srgbClr val="000000"/>
                </a:solidFill>
              </a:rPr>
              <a:t>1</a:t>
            </a:r>
            <a:r>
              <a:rPr lang="zh-CN" altLang="en-US" sz="2000" dirty="0">
                <a:solidFill>
                  <a:srgbClr val="000000"/>
                </a:solidFill>
              </a:rPr>
              <a:t>）片内程序存储器普遍采用闪速（</a:t>
            </a:r>
            <a:r>
              <a:rPr lang="en-US" altLang="zh-CN" sz="2000" dirty="0">
                <a:solidFill>
                  <a:srgbClr val="000000"/>
                </a:solidFill>
              </a:rPr>
              <a:t>Flash</a:t>
            </a:r>
            <a:r>
              <a:rPr lang="zh-CN" altLang="en-US" sz="2000" dirty="0">
                <a:solidFill>
                  <a:srgbClr val="000000"/>
                </a:solidFill>
              </a:rPr>
              <a:t>）存储器，提高了存储器的可靠性和使用寿命。</a:t>
            </a:r>
          </a:p>
          <a:p>
            <a:pPr lvl="0" algn="l">
              <a:lnSpc>
                <a:spcPct val="150000"/>
              </a:lnSpc>
            </a:pPr>
            <a:r>
              <a:rPr lang="zh-CN" altLang="en-US" sz="2000" dirty="0">
                <a:solidFill>
                  <a:srgbClr val="000000"/>
                </a:solidFill>
              </a:rPr>
              <a:t>       （</a:t>
            </a:r>
            <a:r>
              <a:rPr lang="en-US" altLang="zh-CN" sz="2000" dirty="0">
                <a:solidFill>
                  <a:srgbClr val="000000"/>
                </a:solidFill>
              </a:rPr>
              <a:t>2</a:t>
            </a:r>
            <a:r>
              <a:rPr lang="zh-CN" altLang="en-US" sz="2000" dirty="0">
                <a:solidFill>
                  <a:srgbClr val="000000"/>
                </a:solidFill>
              </a:rPr>
              <a:t>）存储容量扩大化。</a:t>
            </a:r>
            <a:endParaRPr lang="en-US" altLang="zh-CN" sz="2000" dirty="0">
              <a:solidFill>
                <a:srgbClr val="000000"/>
              </a:solidFill>
            </a:endParaRPr>
          </a:p>
          <a:p>
            <a:pPr lvl="0" algn="l">
              <a:lnSpc>
                <a:spcPct val="150000"/>
              </a:lnSpc>
            </a:pPr>
            <a:r>
              <a:rPr lang="en-US" altLang="zh-CN" sz="2000" dirty="0">
                <a:solidFill>
                  <a:srgbClr val="000000"/>
                </a:solidFill>
              </a:rPr>
              <a:t>       </a:t>
            </a:r>
            <a:r>
              <a:rPr lang="zh-CN" altLang="en-US" sz="2000" dirty="0">
                <a:solidFill>
                  <a:srgbClr val="000000"/>
                </a:solidFill>
              </a:rPr>
              <a:t>（</a:t>
            </a:r>
            <a:r>
              <a:rPr lang="en-US" altLang="zh-CN" sz="2000" dirty="0">
                <a:solidFill>
                  <a:srgbClr val="000000"/>
                </a:solidFill>
              </a:rPr>
              <a:t>3</a:t>
            </a:r>
            <a:r>
              <a:rPr lang="zh-CN" altLang="en-US" sz="2000" dirty="0">
                <a:solidFill>
                  <a:srgbClr val="000000"/>
                </a:solidFill>
              </a:rPr>
              <a:t>）单片机编程保密化。</a:t>
            </a:r>
          </a:p>
          <a:p>
            <a:pPr lvl="0" algn="l">
              <a:lnSpc>
                <a:spcPct val="150000"/>
              </a:lnSpc>
            </a:pPr>
            <a:r>
              <a:rPr lang="zh-CN" altLang="en-US" sz="2000" dirty="0">
                <a:solidFill>
                  <a:srgbClr val="000000"/>
                </a:solidFill>
              </a:rPr>
              <a:t>      （</a:t>
            </a:r>
            <a:r>
              <a:rPr lang="en-US" altLang="zh-CN" sz="2000" dirty="0">
                <a:solidFill>
                  <a:srgbClr val="000000"/>
                </a:solidFill>
              </a:rPr>
              <a:t>4</a:t>
            </a:r>
            <a:r>
              <a:rPr lang="zh-CN" altLang="en-US" sz="2000" dirty="0">
                <a:solidFill>
                  <a:srgbClr val="000000"/>
                </a:solidFill>
              </a:rPr>
              <a:t>）在线编程化。</a:t>
            </a:r>
          </a:p>
          <a:p>
            <a:pPr lvl="0" algn="l">
              <a:lnSpc>
                <a:spcPct val="150000"/>
              </a:lnSpc>
            </a:pPr>
            <a:r>
              <a:rPr lang="en-US" altLang="zh-CN" sz="2000" dirty="0">
                <a:solidFill>
                  <a:srgbClr val="000000"/>
                </a:solidFill>
              </a:rPr>
              <a:t>        </a:t>
            </a:r>
            <a:r>
              <a:rPr lang="en-US" altLang="zh-CN" sz="2400" b="1" dirty="0">
                <a:solidFill>
                  <a:srgbClr val="0000FF"/>
                </a:solidFill>
                <a:latin typeface="+mj-ea"/>
                <a:ea typeface="+mj-ea"/>
              </a:rPr>
              <a:t>3</a:t>
            </a:r>
            <a:r>
              <a:rPr lang="zh-CN" altLang="en-US" sz="2400" b="1" dirty="0">
                <a:solidFill>
                  <a:srgbClr val="0000FF"/>
                </a:solidFill>
                <a:latin typeface="+mj-ea"/>
                <a:ea typeface="+mj-ea"/>
              </a:rPr>
              <a:t>．改进片上</a:t>
            </a:r>
            <a:r>
              <a:rPr lang="en-US" altLang="zh-CN" sz="2400" b="1" dirty="0">
                <a:solidFill>
                  <a:srgbClr val="0000FF"/>
                </a:solidFill>
                <a:latin typeface="+mj-ea"/>
                <a:ea typeface="+mj-ea"/>
              </a:rPr>
              <a:t>I/O</a:t>
            </a:r>
            <a:r>
              <a:rPr lang="zh-CN" altLang="en-US" sz="2400" b="1" dirty="0">
                <a:solidFill>
                  <a:srgbClr val="0000FF"/>
                </a:solidFill>
                <a:latin typeface="+mj-ea"/>
                <a:ea typeface="+mj-ea"/>
              </a:rPr>
              <a:t>口的性能</a:t>
            </a:r>
          </a:p>
          <a:p>
            <a:pPr lvl="0" algn="l">
              <a:lnSpc>
                <a:spcPct val="150000"/>
              </a:lnSpc>
            </a:pPr>
            <a:r>
              <a:rPr lang="zh-CN" altLang="en-US" sz="2000" dirty="0">
                <a:solidFill>
                  <a:srgbClr val="000000"/>
                </a:solidFill>
              </a:rPr>
              <a:t>       （</a:t>
            </a:r>
            <a:r>
              <a:rPr lang="en-US" altLang="zh-CN" sz="2000" dirty="0">
                <a:solidFill>
                  <a:srgbClr val="000000"/>
                </a:solidFill>
              </a:rPr>
              <a:t>1</a:t>
            </a:r>
            <a:r>
              <a:rPr lang="zh-CN" altLang="en-US" sz="2000" dirty="0">
                <a:solidFill>
                  <a:srgbClr val="000000"/>
                </a:solidFill>
              </a:rPr>
              <a:t>）增加并行口驱动能力，以减少外部驱动芯片。</a:t>
            </a:r>
            <a:endParaRPr lang="en-US" altLang="zh-CN" sz="2000" dirty="0">
              <a:solidFill>
                <a:srgbClr val="000000"/>
              </a:solidFill>
            </a:endParaRPr>
          </a:p>
          <a:p>
            <a:pPr lvl="0" algn="l">
              <a:lnSpc>
                <a:spcPct val="150000"/>
              </a:lnSpc>
            </a:pPr>
            <a:r>
              <a:rPr lang="en-US" altLang="zh-CN" sz="2000" dirty="0">
                <a:solidFill>
                  <a:srgbClr val="000000"/>
                </a:solidFill>
              </a:rPr>
              <a:t>       </a:t>
            </a:r>
            <a:r>
              <a:rPr lang="zh-CN" altLang="en-US" sz="2000" dirty="0">
                <a:solidFill>
                  <a:srgbClr val="000000"/>
                </a:solidFill>
              </a:rPr>
              <a:t>（</a:t>
            </a:r>
            <a:r>
              <a:rPr lang="en-US" altLang="zh-CN" sz="2000" dirty="0">
                <a:solidFill>
                  <a:srgbClr val="000000"/>
                </a:solidFill>
              </a:rPr>
              <a:t>2</a:t>
            </a:r>
            <a:r>
              <a:rPr lang="zh-CN" altLang="en-US" sz="2000" dirty="0">
                <a:solidFill>
                  <a:srgbClr val="000000"/>
                </a:solidFill>
              </a:rPr>
              <a:t>）有些单片机设置了一些特殊的串行</a:t>
            </a:r>
            <a:r>
              <a:rPr lang="en-US" altLang="zh-CN" sz="2000" dirty="0">
                <a:solidFill>
                  <a:srgbClr val="000000"/>
                </a:solidFill>
              </a:rPr>
              <a:t>I/O</a:t>
            </a:r>
            <a:r>
              <a:rPr lang="zh-CN" altLang="en-US" sz="2000" dirty="0">
                <a:solidFill>
                  <a:srgbClr val="000000"/>
                </a:solidFill>
              </a:rPr>
              <a:t>接口功能，为构成分布式、网络化系统提供方便条件。</a:t>
            </a:r>
          </a:p>
          <a:p>
            <a:pPr lvl="0" algn="l">
              <a:lnSpc>
                <a:spcPct val="150000"/>
              </a:lnSpc>
            </a:pPr>
            <a:r>
              <a:rPr lang="en-US" altLang="zh-CN" sz="2000" dirty="0">
                <a:solidFill>
                  <a:srgbClr val="000000"/>
                </a:solidFill>
              </a:rPr>
              <a:t>        </a:t>
            </a:r>
            <a:r>
              <a:rPr lang="en-US" altLang="zh-CN" sz="2400" b="1" dirty="0">
                <a:solidFill>
                  <a:srgbClr val="0000FF"/>
                </a:solidFill>
                <a:latin typeface="+mj-ea"/>
                <a:ea typeface="+mj-ea"/>
              </a:rPr>
              <a:t>4</a:t>
            </a:r>
            <a:r>
              <a:rPr lang="zh-CN" altLang="en-US" sz="2400" b="1" dirty="0">
                <a:solidFill>
                  <a:srgbClr val="0000FF"/>
                </a:solidFill>
                <a:latin typeface="+mj-ea"/>
                <a:ea typeface="+mj-ea"/>
              </a:rPr>
              <a:t>．低电压、低功耗、</a:t>
            </a:r>
            <a:r>
              <a:rPr lang="en-US" altLang="zh-CN" sz="2400" b="1" dirty="0">
                <a:solidFill>
                  <a:srgbClr val="0000FF"/>
                </a:solidFill>
                <a:latin typeface="+mj-ea"/>
                <a:ea typeface="+mj-ea"/>
              </a:rPr>
              <a:t>CMOS</a:t>
            </a:r>
            <a:r>
              <a:rPr lang="zh-CN" altLang="en-US" sz="2400" b="1" dirty="0">
                <a:solidFill>
                  <a:srgbClr val="0000FF"/>
                </a:solidFill>
                <a:latin typeface="+mj-ea"/>
                <a:ea typeface="+mj-ea"/>
              </a:rPr>
              <a:t>化</a:t>
            </a:r>
          </a:p>
          <a:p>
            <a:pPr lvl="0" algn="l">
              <a:lnSpc>
                <a:spcPct val="150000"/>
              </a:lnSpc>
            </a:pPr>
            <a:r>
              <a:rPr lang="en-US" altLang="zh-CN" sz="2000" dirty="0">
                <a:solidFill>
                  <a:srgbClr val="000000"/>
                </a:solidFill>
              </a:rPr>
              <a:t>        </a:t>
            </a:r>
            <a:r>
              <a:rPr lang="en-US" altLang="zh-CN" sz="2400" b="1" dirty="0">
                <a:solidFill>
                  <a:srgbClr val="0000FF"/>
                </a:solidFill>
                <a:latin typeface="+mj-ea"/>
                <a:ea typeface="+mj-ea"/>
              </a:rPr>
              <a:t>5</a:t>
            </a:r>
            <a:r>
              <a:rPr lang="zh-CN" altLang="en-US" sz="2400" b="1" dirty="0">
                <a:solidFill>
                  <a:srgbClr val="0000FF"/>
                </a:solidFill>
                <a:latin typeface="+mj-ea"/>
                <a:ea typeface="+mj-ea"/>
              </a:rPr>
              <a:t>．外围电路内装化</a:t>
            </a:r>
          </a:p>
        </p:txBody>
      </p:sp>
    </p:spTree>
    <p:extLst>
      <p:ext uri="{BB962C8B-B14F-4D97-AF65-F5344CB8AC3E}">
        <p14:creationId xmlns:p14="http://schemas.microsoft.com/office/powerpoint/2010/main" val="1134373851"/>
      </p:ext>
    </p:extLst>
  </p:cSld>
  <p:clrMapOvr>
    <a:masterClrMapping/>
  </p:clrMapOvr>
  <p:transition>
    <p:random/>
    <p:sndAc>
      <p:stSnd>
        <p:snd r:embed="rId2" name="camera.wav"/>
      </p:stSnd>
    </p:sndAc>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85</a:t>
            </a:fld>
            <a:endParaRPr lang="en-US" altLang="zh-CN" dirty="0"/>
          </a:p>
        </p:txBody>
      </p:sp>
      <p:sp>
        <p:nvSpPr>
          <p:cNvPr id="5" name="矩形 4"/>
          <p:cNvSpPr/>
          <p:nvPr/>
        </p:nvSpPr>
        <p:spPr>
          <a:xfrm>
            <a:off x="88900" y="419249"/>
            <a:ext cx="9144000" cy="6186309"/>
          </a:xfrm>
          <a:prstGeom prst="rect">
            <a:avLst/>
          </a:prstGeom>
        </p:spPr>
        <p:txBody>
          <a:bodyPr wrap="square">
            <a:spAutoFit/>
          </a:bodyPr>
          <a:lstStyle/>
          <a:p>
            <a:pPr algn="l">
              <a:lnSpc>
                <a:spcPct val="150000"/>
              </a:lnSpc>
            </a:pPr>
            <a:r>
              <a:rPr lang="en-US" altLang="zh-CN" sz="2400" b="1" dirty="0">
                <a:solidFill>
                  <a:schemeClr val="accent6"/>
                </a:solidFill>
                <a:latin typeface="+mj-ea"/>
                <a:ea typeface="+mj-ea"/>
              </a:rPr>
              <a:t> </a:t>
            </a:r>
            <a:r>
              <a:rPr lang="en-US" altLang="zh-CN" sz="2400" b="1" dirty="0" smtClean="0">
                <a:solidFill>
                  <a:schemeClr val="accent6"/>
                </a:solidFill>
                <a:latin typeface="+mj-ea"/>
                <a:ea typeface="+mj-ea"/>
              </a:rPr>
              <a:t>    </a:t>
            </a:r>
            <a:r>
              <a:rPr lang="en-US" altLang="zh-CN" sz="2400" b="1" dirty="0" smtClean="0">
                <a:solidFill>
                  <a:srgbClr val="9900CC"/>
                </a:solidFill>
                <a:latin typeface="+mj-ea"/>
                <a:ea typeface="+mj-ea"/>
              </a:rPr>
              <a:t>2.5.6  </a:t>
            </a:r>
            <a:r>
              <a:rPr lang="zh-CN" altLang="zh-CN" sz="2400" b="1" dirty="0">
                <a:solidFill>
                  <a:srgbClr val="9900CC"/>
                </a:solidFill>
                <a:latin typeface="+mj-ea"/>
                <a:ea typeface="+mj-ea"/>
              </a:rPr>
              <a:t>单片机的主要制造厂商和机型</a:t>
            </a:r>
          </a:p>
          <a:p>
            <a:pPr algn="l">
              <a:lnSpc>
                <a:spcPct val="150000"/>
              </a:lnSpc>
            </a:pPr>
            <a:r>
              <a:rPr lang="en-US" altLang="zh-CN" sz="2400" b="1" dirty="0" smtClean="0">
                <a:solidFill>
                  <a:schemeClr val="accent6"/>
                </a:solidFill>
                <a:latin typeface="+mj-ea"/>
                <a:ea typeface="+mj-ea"/>
              </a:rPr>
              <a:t>     </a:t>
            </a:r>
            <a:r>
              <a:rPr lang="en-US" altLang="zh-CN" sz="2400" b="1" dirty="0" smtClean="0">
                <a:solidFill>
                  <a:srgbClr val="9900CC"/>
                </a:solidFill>
                <a:latin typeface="+mj-ea"/>
                <a:ea typeface="+mj-ea"/>
              </a:rPr>
              <a:t>2.5.7  </a:t>
            </a:r>
            <a:r>
              <a:rPr lang="en-US" altLang="zh-CN" sz="2400" b="1" dirty="0">
                <a:solidFill>
                  <a:srgbClr val="9900CC"/>
                </a:solidFill>
                <a:latin typeface="+mj-ea"/>
                <a:ea typeface="+mj-ea"/>
              </a:rPr>
              <a:t>51</a:t>
            </a:r>
            <a:r>
              <a:rPr lang="zh-CN" altLang="en-US" sz="2400" b="1" dirty="0">
                <a:solidFill>
                  <a:srgbClr val="9900CC"/>
                </a:solidFill>
                <a:latin typeface="+mj-ea"/>
                <a:ea typeface="+mj-ea"/>
              </a:rPr>
              <a:t>系列单片机简介</a:t>
            </a:r>
          </a:p>
          <a:p>
            <a:pPr algn="l">
              <a:lnSpc>
                <a:spcPct val="150000"/>
              </a:lnSpc>
            </a:pPr>
            <a:r>
              <a:rPr lang="en-US" altLang="zh-CN" sz="2400" dirty="0" smtClean="0"/>
              <a:t>        </a:t>
            </a:r>
            <a:r>
              <a:rPr lang="en-US" altLang="zh-CN" sz="2400" dirty="0" smtClean="0">
                <a:solidFill>
                  <a:srgbClr val="0000FF"/>
                </a:solidFill>
              </a:rPr>
              <a:t>1</a:t>
            </a:r>
            <a:r>
              <a:rPr lang="zh-CN" altLang="en-US" sz="2400" dirty="0">
                <a:solidFill>
                  <a:srgbClr val="0000FF"/>
                </a:solidFill>
              </a:rPr>
              <a:t>．</a:t>
            </a:r>
            <a:r>
              <a:rPr lang="en-US" altLang="zh-CN" sz="2400" dirty="0">
                <a:solidFill>
                  <a:srgbClr val="0000FF"/>
                </a:solidFill>
              </a:rPr>
              <a:t>MCS-51</a:t>
            </a:r>
            <a:r>
              <a:rPr lang="zh-CN" altLang="en-US" sz="2400" dirty="0">
                <a:solidFill>
                  <a:srgbClr val="0000FF"/>
                </a:solidFill>
              </a:rPr>
              <a:t>系列单片机</a:t>
            </a:r>
          </a:p>
          <a:p>
            <a:pPr algn="l">
              <a:lnSpc>
                <a:spcPct val="150000"/>
              </a:lnSpc>
            </a:pPr>
            <a:r>
              <a:rPr lang="en-US" altLang="zh-CN" sz="2400" dirty="0" smtClean="0"/>
              <a:t>        MCS</a:t>
            </a:r>
            <a:r>
              <a:rPr lang="zh-CN" altLang="en-US" sz="2400" dirty="0"/>
              <a:t>是</a:t>
            </a:r>
            <a:r>
              <a:rPr lang="en-US" altLang="zh-CN" sz="2400" dirty="0"/>
              <a:t>Intel</a:t>
            </a:r>
            <a:r>
              <a:rPr lang="zh-CN" altLang="en-US" sz="2400" dirty="0"/>
              <a:t>公司单片机的系列符号</a:t>
            </a:r>
            <a:r>
              <a:rPr lang="zh-CN" altLang="en-US" sz="2400" dirty="0" smtClean="0"/>
              <a:t>，</a:t>
            </a:r>
            <a:r>
              <a:rPr lang="en-US" altLang="zh-CN" sz="2400" dirty="0" smtClean="0"/>
              <a:t>MCS-51</a:t>
            </a:r>
            <a:r>
              <a:rPr lang="zh-CN" altLang="en-US" sz="2400" dirty="0" smtClean="0"/>
              <a:t>系列是</a:t>
            </a:r>
            <a:r>
              <a:rPr lang="zh-CN" altLang="en-US" sz="2400" dirty="0"/>
              <a:t>最早进入我国并曾经在我国得到广泛应用的单片机主流品种。</a:t>
            </a:r>
            <a:r>
              <a:rPr lang="en-US" altLang="zh-CN" sz="2400" dirty="0"/>
              <a:t>MCS-51</a:t>
            </a:r>
            <a:r>
              <a:rPr lang="zh-CN" altLang="en-US" sz="2400" dirty="0"/>
              <a:t>系列品种丰富，当时经常使用的是基本型和增强型，如</a:t>
            </a:r>
            <a:r>
              <a:rPr lang="zh-CN" altLang="en-US" sz="2400" dirty="0">
                <a:hlinkClick r:id="" action="ppaction://hlinkshowjump?jump=nextslide"/>
              </a:rPr>
              <a:t>表</a:t>
            </a:r>
            <a:r>
              <a:rPr lang="en-US" altLang="zh-CN" sz="2400" dirty="0">
                <a:hlinkClick r:id="" action="ppaction://hlinkshowjump?jump=nextslide"/>
              </a:rPr>
              <a:t>2-5</a:t>
            </a:r>
            <a:r>
              <a:rPr lang="zh-CN" altLang="en-US" sz="2400" dirty="0"/>
              <a:t>所示。</a:t>
            </a:r>
          </a:p>
          <a:p>
            <a:pPr algn="l">
              <a:lnSpc>
                <a:spcPct val="150000"/>
              </a:lnSpc>
            </a:pPr>
            <a:r>
              <a:rPr lang="zh-CN" altLang="en-US" sz="2400" dirty="0" smtClean="0"/>
              <a:t>      </a:t>
            </a:r>
            <a:r>
              <a:rPr lang="zh-CN" altLang="en-US" sz="2400" dirty="0">
                <a:solidFill>
                  <a:srgbClr val="0000FF"/>
                </a:solidFill>
              </a:rPr>
              <a:t>（</a:t>
            </a:r>
            <a:r>
              <a:rPr lang="en-US" altLang="zh-CN" sz="2400" dirty="0">
                <a:solidFill>
                  <a:srgbClr val="0000FF"/>
                </a:solidFill>
              </a:rPr>
              <a:t>1</a:t>
            </a:r>
            <a:r>
              <a:rPr lang="zh-CN" altLang="en-US" sz="2400" dirty="0">
                <a:solidFill>
                  <a:srgbClr val="0000FF"/>
                </a:solidFill>
              </a:rPr>
              <a:t>）基本型</a:t>
            </a:r>
          </a:p>
          <a:p>
            <a:pPr algn="l">
              <a:lnSpc>
                <a:spcPct val="150000"/>
              </a:lnSpc>
            </a:pPr>
            <a:r>
              <a:rPr lang="zh-CN" altLang="en-US" sz="2400" dirty="0" smtClean="0"/>
              <a:t>        典型</a:t>
            </a:r>
            <a:r>
              <a:rPr lang="zh-CN" altLang="en-US" sz="2400" dirty="0"/>
              <a:t>产品：</a:t>
            </a:r>
            <a:r>
              <a:rPr lang="en-US" altLang="zh-CN" sz="2400" dirty="0"/>
              <a:t>8031/8051/8751</a:t>
            </a:r>
            <a:r>
              <a:rPr lang="zh-CN" altLang="en-US" sz="2400" dirty="0"/>
              <a:t>。</a:t>
            </a:r>
          </a:p>
          <a:p>
            <a:pPr algn="l">
              <a:lnSpc>
                <a:spcPct val="150000"/>
              </a:lnSpc>
            </a:pPr>
            <a:r>
              <a:rPr lang="zh-CN" altLang="en-US" sz="2400" dirty="0" smtClean="0"/>
              <a:t>      </a:t>
            </a:r>
            <a:r>
              <a:rPr lang="zh-CN" altLang="en-US" sz="2400" dirty="0">
                <a:solidFill>
                  <a:srgbClr val="0000FF"/>
                </a:solidFill>
              </a:rPr>
              <a:t>（</a:t>
            </a:r>
            <a:r>
              <a:rPr lang="en-US" altLang="zh-CN" sz="2400" dirty="0">
                <a:solidFill>
                  <a:srgbClr val="0000FF"/>
                </a:solidFill>
              </a:rPr>
              <a:t>2</a:t>
            </a:r>
            <a:r>
              <a:rPr lang="zh-CN" altLang="en-US" sz="2400" dirty="0">
                <a:solidFill>
                  <a:srgbClr val="0000FF"/>
                </a:solidFill>
              </a:rPr>
              <a:t>）增强型</a:t>
            </a:r>
          </a:p>
          <a:p>
            <a:pPr algn="l">
              <a:lnSpc>
                <a:spcPct val="150000"/>
              </a:lnSpc>
            </a:pPr>
            <a:r>
              <a:rPr lang="en-US" altLang="zh-CN" sz="2400" dirty="0" smtClean="0"/>
              <a:t>        Intel</a:t>
            </a:r>
            <a:r>
              <a:rPr lang="zh-CN" altLang="en-US" sz="2400" dirty="0"/>
              <a:t>公司在基本型基础上，推出增强型</a:t>
            </a:r>
            <a:r>
              <a:rPr lang="en-US" altLang="zh-CN" sz="2400" dirty="0"/>
              <a:t>52</a:t>
            </a:r>
            <a:r>
              <a:rPr lang="zh-CN" altLang="en-US" sz="2400" dirty="0"/>
              <a:t>子系列，典型产品有</a:t>
            </a:r>
            <a:r>
              <a:rPr lang="en-US" altLang="zh-CN" sz="2400" dirty="0"/>
              <a:t>8032/8052/8752</a:t>
            </a:r>
            <a:r>
              <a:rPr lang="zh-CN" altLang="en-US" sz="2400" dirty="0" smtClean="0"/>
              <a:t>。</a:t>
            </a:r>
            <a:endParaRPr lang="zh-CN" altLang="en-US" sz="2400" dirty="0"/>
          </a:p>
        </p:txBody>
      </p:sp>
    </p:spTree>
    <p:extLst>
      <p:ext uri="{BB962C8B-B14F-4D97-AF65-F5344CB8AC3E}">
        <p14:creationId xmlns:p14="http://schemas.microsoft.com/office/powerpoint/2010/main" val="266846908"/>
      </p:ext>
    </p:extLst>
  </p:cSld>
  <p:clrMapOvr>
    <a:masterClrMapping/>
  </p:clrMapOvr>
  <p:transition>
    <p:random/>
    <p:sndAc>
      <p:stSnd>
        <p:snd r:embed="rId2" name="camera.wav"/>
      </p:stSnd>
    </p:sndAc>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86</a:t>
            </a:fld>
            <a:endParaRPr lang="en-US" altLang="zh-CN" dirty="0"/>
          </a:p>
        </p:txBody>
      </p:sp>
      <p:pic>
        <p:nvPicPr>
          <p:cNvPr id="27136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81263"/>
            <a:ext cx="9064726" cy="6266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9843143"/>
      </p:ext>
    </p:extLst>
  </p:cSld>
  <p:clrMapOvr>
    <a:masterClrMapping/>
  </p:clrMapOvr>
  <p:transition>
    <p:random/>
    <p:sndAc>
      <p:stSnd>
        <p:snd r:embed="rId2" name="camera.wav"/>
      </p:stSnd>
    </p:sndAc>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87</a:t>
            </a:fld>
            <a:endParaRPr lang="en-US" altLang="zh-CN" dirty="0"/>
          </a:p>
        </p:txBody>
      </p:sp>
      <p:sp>
        <p:nvSpPr>
          <p:cNvPr id="4" name="矩形 3"/>
          <p:cNvSpPr/>
          <p:nvPr/>
        </p:nvSpPr>
        <p:spPr>
          <a:xfrm>
            <a:off x="203760" y="748268"/>
            <a:ext cx="2970685" cy="461665"/>
          </a:xfrm>
          <a:prstGeom prst="rect">
            <a:avLst/>
          </a:prstGeom>
        </p:spPr>
        <p:txBody>
          <a:bodyPr wrap="none">
            <a:spAutoFit/>
          </a:bodyPr>
          <a:lstStyle/>
          <a:p>
            <a:r>
              <a:rPr lang="en-US" altLang="zh-CN" sz="2400" dirty="0" smtClean="0">
                <a:solidFill>
                  <a:srgbClr val="0000FF"/>
                </a:solidFill>
              </a:rPr>
              <a:t>     2</a:t>
            </a:r>
            <a:r>
              <a:rPr lang="zh-CN" altLang="en-US" sz="2400" dirty="0">
                <a:solidFill>
                  <a:srgbClr val="0000FF"/>
                </a:solidFill>
              </a:rPr>
              <a:t>．</a:t>
            </a:r>
            <a:r>
              <a:rPr lang="en-US" altLang="zh-CN" sz="2400" dirty="0">
                <a:solidFill>
                  <a:srgbClr val="0000FF"/>
                </a:solidFill>
              </a:rPr>
              <a:t>51</a:t>
            </a:r>
            <a:r>
              <a:rPr lang="zh-CN" altLang="en-US" sz="2400" dirty="0">
                <a:solidFill>
                  <a:srgbClr val="0000FF"/>
                </a:solidFill>
              </a:rPr>
              <a:t>系列单片机</a:t>
            </a:r>
          </a:p>
        </p:txBody>
      </p:sp>
      <p:sp>
        <p:nvSpPr>
          <p:cNvPr id="5" name="矩形 4"/>
          <p:cNvSpPr/>
          <p:nvPr/>
        </p:nvSpPr>
        <p:spPr>
          <a:xfrm>
            <a:off x="0" y="1247676"/>
            <a:ext cx="8953500" cy="3970318"/>
          </a:xfrm>
          <a:prstGeom prst="rect">
            <a:avLst/>
          </a:prstGeom>
        </p:spPr>
        <p:txBody>
          <a:bodyPr wrap="square">
            <a:spAutoFit/>
          </a:bodyPr>
          <a:lstStyle/>
          <a:p>
            <a:pPr algn="l">
              <a:lnSpc>
                <a:spcPct val="150000"/>
              </a:lnSpc>
            </a:pPr>
            <a:r>
              <a:rPr lang="en-US" altLang="zh-CN" sz="2400" dirty="0" smtClean="0"/>
              <a:t>        Intel</a:t>
            </a:r>
            <a:r>
              <a:rPr lang="zh-CN" altLang="en-US" sz="2400" dirty="0"/>
              <a:t>公司以专利形式把</a:t>
            </a:r>
            <a:r>
              <a:rPr lang="en-US" altLang="zh-CN" sz="2400" dirty="0">
                <a:solidFill>
                  <a:srgbClr val="0000FF"/>
                </a:solidFill>
              </a:rPr>
              <a:t>8051</a:t>
            </a:r>
            <a:r>
              <a:rPr lang="zh-CN" altLang="en-US" sz="2400" dirty="0">
                <a:solidFill>
                  <a:srgbClr val="0000FF"/>
                </a:solidFill>
              </a:rPr>
              <a:t>内核技术</a:t>
            </a:r>
            <a:r>
              <a:rPr lang="zh-CN" altLang="en-US" sz="2400" b="1" dirty="0">
                <a:solidFill>
                  <a:srgbClr val="CC3300"/>
                </a:solidFill>
              </a:rPr>
              <a:t>转让给</a:t>
            </a:r>
            <a:r>
              <a:rPr lang="zh-CN" altLang="en-US" sz="2400" dirty="0"/>
              <a:t>许多半导体芯片生产厂家</a:t>
            </a:r>
            <a:r>
              <a:rPr lang="zh-CN" altLang="en-US" sz="2400" dirty="0" smtClean="0"/>
              <a:t>，这些</a:t>
            </a:r>
            <a:r>
              <a:rPr lang="zh-CN" altLang="en-US" sz="2400" dirty="0"/>
              <a:t>厂家生产的兼容机在内核结构和指令系统方面与</a:t>
            </a:r>
            <a:r>
              <a:rPr lang="en-US" altLang="zh-CN" sz="2400" dirty="0"/>
              <a:t>MCS-51</a:t>
            </a:r>
            <a:r>
              <a:rPr lang="zh-CN" altLang="en-US" sz="2400" dirty="0"/>
              <a:t>相同，因而被统称为</a:t>
            </a:r>
            <a:r>
              <a:rPr lang="en-US" altLang="zh-CN" sz="2400" dirty="0"/>
              <a:t>51</a:t>
            </a:r>
            <a:r>
              <a:rPr lang="zh-CN" altLang="en-US" sz="2400" dirty="0"/>
              <a:t>系列单片机或简称为</a:t>
            </a:r>
            <a:r>
              <a:rPr lang="en-US" altLang="zh-CN" sz="2400" dirty="0"/>
              <a:t>51</a:t>
            </a:r>
            <a:r>
              <a:rPr lang="zh-CN" altLang="en-US" sz="2400" dirty="0"/>
              <a:t>单片机</a:t>
            </a:r>
            <a:r>
              <a:rPr lang="zh-CN" altLang="en-US" sz="2400" dirty="0" smtClean="0"/>
              <a:t>。  </a:t>
            </a:r>
            <a:endParaRPr lang="en-US" altLang="zh-CN" sz="2400" dirty="0" smtClean="0"/>
          </a:p>
          <a:p>
            <a:pPr algn="l">
              <a:lnSpc>
                <a:spcPct val="150000"/>
              </a:lnSpc>
            </a:pPr>
            <a:r>
              <a:rPr lang="en-US" altLang="zh-CN" sz="2400" dirty="0"/>
              <a:t> </a:t>
            </a:r>
            <a:r>
              <a:rPr lang="en-US" altLang="zh-CN" sz="2400" dirty="0" smtClean="0"/>
              <a:t>       51</a:t>
            </a:r>
            <a:r>
              <a:rPr lang="zh-CN" altLang="en-US" sz="2400" dirty="0"/>
              <a:t>系列单片机和原型机相比，制造工艺得到不断改进，并且许多新的功能模块被增加进来，性能不断提高，因此，至今仍得到了广泛应用。近年来，世界上单片机芯片生产厂商推出的</a:t>
            </a:r>
            <a:r>
              <a:rPr lang="en-US" altLang="zh-CN" sz="2400" dirty="0"/>
              <a:t>51</a:t>
            </a:r>
            <a:r>
              <a:rPr lang="zh-CN" altLang="en-US" sz="2400" dirty="0"/>
              <a:t>系列单片机主要产品如</a:t>
            </a:r>
            <a:r>
              <a:rPr lang="zh-CN" altLang="en-US" sz="2400" dirty="0">
                <a:hlinkClick r:id="" action="ppaction://hlinkshowjump?jump=nextslide"/>
              </a:rPr>
              <a:t>表</a:t>
            </a:r>
            <a:r>
              <a:rPr lang="en-US" altLang="zh-CN" sz="2400" dirty="0">
                <a:hlinkClick r:id="" action="ppaction://hlinkshowjump?jump=nextslide"/>
              </a:rPr>
              <a:t>2-6</a:t>
            </a:r>
            <a:r>
              <a:rPr lang="zh-CN" altLang="en-US" sz="2400" dirty="0"/>
              <a:t>所示</a:t>
            </a:r>
            <a:r>
              <a:rPr lang="zh-CN" altLang="en-US" dirty="0"/>
              <a:t>。</a:t>
            </a:r>
          </a:p>
        </p:txBody>
      </p:sp>
    </p:spTree>
    <p:extLst>
      <p:ext uri="{BB962C8B-B14F-4D97-AF65-F5344CB8AC3E}">
        <p14:creationId xmlns:p14="http://schemas.microsoft.com/office/powerpoint/2010/main" val="1315988225"/>
      </p:ext>
    </p:extLst>
  </p:cSld>
  <p:clrMapOvr>
    <a:masterClrMapping/>
  </p:clrMapOvr>
  <p:transition>
    <p:random/>
    <p:sndAc>
      <p:stSnd>
        <p:snd r:embed="rId2" name="camera.wav"/>
      </p:stSnd>
    </p:sndAc>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88</a:t>
            </a:fld>
            <a:endParaRPr lang="en-US" altLang="zh-CN" dirty="0"/>
          </a:p>
        </p:txBody>
      </p:sp>
      <p:pic>
        <p:nvPicPr>
          <p:cNvPr id="27238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1128" y="423913"/>
            <a:ext cx="14134699" cy="635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7700988"/>
      </p:ext>
    </p:extLst>
  </p:cSld>
  <p:clrMapOvr>
    <a:masterClrMapping/>
  </p:clrMapOvr>
  <p:transition>
    <p:random/>
    <p:sndAc>
      <p:stSnd>
        <p:snd r:embed="rId2" name="camera.wav"/>
      </p:stSnd>
    </p:sndAc>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89</a:t>
            </a:fld>
            <a:endParaRPr lang="en-US" altLang="zh-CN" dirty="0"/>
          </a:p>
        </p:txBody>
      </p:sp>
      <p:sp>
        <p:nvSpPr>
          <p:cNvPr id="4" name="矩形 3"/>
          <p:cNvSpPr/>
          <p:nvPr/>
        </p:nvSpPr>
        <p:spPr>
          <a:xfrm>
            <a:off x="0" y="696059"/>
            <a:ext cx="9144000" cy="5078313"/>
          </a:xfrm>
          <a:prstGeom prst="rect">
            <a:avLst/>
          </a:prstGeom>
        </p:spPr>
        <p:txBody>
          <a:bodyPr wrap="square">
            <a:spAutoFit/>
          </a:bodyPr>
          <a:lstStyle/>
          <a:p>
            <a:pPr algn="l">
              <a:lnSpc>
                <a:spcPct val="150000"/>
              </a:lnSpc>
            </a:pPr>
            <a:r>
              <a:rPr lang="en-US" altLang="zh-CN" sz="2400" dirty="0" smtClean="0"/>
              <a:t>        </a:t>
            </a:r>
            <a:r>
              <a:rPr lang="en-US" altLang="zh-CN" sz="2400" dirty="0">
                <a:solidFill>
                  <a:srgbClr val="0000FF"/>
                </a:solidFill>
              </a:rPr>
              <a:t>3</a:t>
            </a:r>
            <a:r>
              <a:rPr lang="zh-CN" altLang="en-US" sz="2400" dirty="0">
                <a:solidFill>
                  <a:srgbClr val="0000FF"/>
                </a:solidFill>
              </a:rPr>
              <a:t>．</a:t>
            </a:r>
            <a:r>
              <a:rPr lang="en-US" altLang="zh-CN" sz="2400" dirty="0">
                <a:solidFill>
                  <a:srgbClr val="0000FF"/>
                </a:solidFill>
              </a:rPr>
              <a:t>AT89C5x/AT89S5x</a:t>
            </a:r>
            <a:r>
              <a:rPr lang="zh-CN" altLang="en-US" sz="2400" dirty="0">
                <a:solidFill>
                  <a:srgbClr val="0000FF"/>
                </a:solidFill>
              </a:rPr>
              <a:t>系列单片机</a:t>
            </a:r>
          </a:p>
          <a:p>
            <a:pPr algn="l">
              <a:lnSpc>
                <a:spcPct val="150000"/>
              </a:lnSpc>
            </a:pPr>
            <a:r>
              <a:rPr lang="en-US" altLang="zh-CN" sz="2400" dirty="0" smtClean="0"/>
              <a:t>        ATMEL</a:t>
            </a:r>
            <a:r>
              <a:rPr lang="zh-CN" altLang="en-US" sz="2400" dirty="0" smtClean="0"/>
              <a:t>公司将</a:t>
            </a:r>
            <a:r>
              <a:rPr lang="en-US" altLang="zh-CN" sz="2400" dirty="0"/>
              <a:t>Flash</a:t>
            </a:r>
            <a:r>
              <a:rPr lang="zh-CN" altLang="en-US" sz="2400" dirty="0"/>
              <a:t>技术与</a:t>
            </a:r>
            <a:r>
              <a:rPr lang="en-US" altLang="zh-CN" sz="2400" dirty="0"/>
              <a:t>80C51</a:t>
            </a:r>
            <a:r>
              <a:rPr lang="zh-CN" altLang="en-US" sz="2400" dirty="0"/>
              <a:t>内核相结合，形成了片内带有</a:t>
            </a:r>
            <a:r>
              <a:rPr lang="en-US" altLang="zh-CN" sz="2400" dirty="0"/>
              <a:t>Flash</a:t>
            </a:r>
            <a:r>
              <a:rPr lang="zh-CN" altLang="en-US" sz="2400" dirty="0"/>
              <a:t>存储器的</a:t>
            </a:r>
            <a:r>
              <a:rPr lang="en-US" altLang="zh-CN" sz="2400" dirty="0"/>
              <a:t>AT89C5x/AT89S5x</a:t>
            </a:r>
            <a:r>
              <a:rPr lang="zh-CN" altLang="en-US" sz="2400" dirty="0"/>
              <a:t>系列单片机。</a:t>
            </a:r>
          </a:p>
          <a:p>
            <a:pPr algn="l">
              <a:lnSpc>
                <a:spcPct val="150000"/>
              </a:lnSpc>
            </a:pPr>
            <a:r>
              <a:rPr lang="en-US" altLang="zh-CN" sz="2400" dirty="0" smtClean="0"/>
              <a:t>        AT89C5x/AT89S5x</a:t>
            </a:r>
            <a:r>
              <a:rPr lang="zh-CN" altLang="en-US" sz="2400" dirty="0"/>
              <a:t>系列与</a:t>
            </a:r>
            <a:r>
              <a:rPr lang="en-US" altLang="zh-CN" sz="2400" dirty="0"/>
              <a:t>MCS-51</a:t>
            </a:r>
            <a:r>
              <a:rPr lang="zh-CN" altLang="en-US" sz="2400" dirty="0"/>
              <a:t>系列在原有功能、引脚及指令系统方面</a:t>
            </a:r>
            <a:r>
              <a:rPr lang="zh-CN" altLang="en-US" sz="2400" b="1" dirty="0">
                <a:solidFill>
                  <a:srgbClr val="CC3300"/>
                </a:solidFill>
              </a:rPr>
              <a:t>完全兼容</a:t>
            </a:r>
            <a:r>
              <a:rPr lang="zh-CN" altLang="en-US" sz="2400" dirty="0"/>
              <a:t>。此外，某些品种又</a:t>
            </a:r>
            <a:r>
              <a:rPr lang="zh-CN" altLang="en-US" sz="2400" b="1" dirty="0">
                <a:solidFill>
                  <a:srgbClr val="CC3300"/>
                </a:solidFill>
              </a:rPr>
              <a:t>增加了一些新的功能</a:t>
            </a:r>
            <a:r>
              <a:rPr lang="zh-CN" altLang="en-US" sz="2400" dirty="0"/>
              <a:t>，如看门狗定时器</a:t>
            </a:r>
            <a:r>
              <a:rPr lang="en-US" altLang="zh-CN" sz="2400" dirty="0"/>
              <a:t>WDT</a:t>
            </a:r>
            <a:r>
              <a:rPr lang="zh-CN" altLang="en-US" sz="2400" dirty="0"/>
              <a:t>、</a:t>
            </a:r>
            <a:r>
              <a:rPr lang="en-US" altLang="zh-CN" sz="2400" dirty="0"/>
              <a:t>ISP</a:t>
            </a:r>
            <a:r>
              <a:rPr lang="zh-CN" altLang="en-US" sz="2400" dirty="0"/>
              <a:t>（在系统编程，也称在线编程）及</a:t>
            </a:r>
            <a:r>
              <a:rPr lang="en-US" altLang="zh-CN" sz="2400" dirty="0"/>
              <a:t>SPI</a:t>
            </a:r>
            <a:r>
              <a:rPr lang="zh-CN" altLang="en-US" sz="2400" dirty="0"/>
              <a:t>串行接口技术等。片内</a:t>
            </a:r>
            <a:r>
              <a:rPr lang="en-US" altLang="zh-CN" sz="2400" dirty="0"/>
              <a:t>Flash</a:t>
            </a:r>
            <a:r>
              <a:rPr lang="zh-CN" altLang="en-US" sz="2400" dirty="0"/>
              <a:t>存储器允许在线（</a:t>
            </a:r>
            <a:r>
              <a:rPr lang="en-US" altLang="zh-CN" sz="2400" dirty="0"/>
              <a:t>+5V</a:t>
            </a:r>
            <a:r>
              <a:rPr lang="zh-CN" altLang="en-US" sz="2400" dirty="0"/>
              <a:t>）电擦除、电写入或使用编程器对其重复编程。另外，</a:t>
            </a:r>
            <a:r>
              <a:rPr lang="en-US" altLang="zh-CN" sz="2400" dirty="0"/>
              <a:t>AT89C5x/AT89S5x</a:t>
            </a:r>
            <a:r>
              <a:rPr lang="zh-CN" altLang="en-US" sz="2400" dirty="0"/>
              <a:t>单片机还支持由软件选择的两种节电工作方式，非常适于低功耗的</a:t>
            </a:r>
            <a:r>
              <a:rPr lang="zh-CN" altLang="en-US" sz="2400" dirty="0" smtClean="0"/>
              <a:t>场合。</a:t>
            </a:r>
            <a:endParaRPr lang="zh-CN" altLang="en-US" sz="2400" dirty="0"/>
          </a:p>
        </p:txBody>
      </p:sp>
    </p:spTree>
    <p:extLst>
      <p:ext uri="{BB962C8B-B14F-4D97-AF65-F5344CB8AC3E}">
        <p14:creationId xmlns:p14="http://schemas.microsoft.com/office/powerpoint/2010/main" val="3756606899"/>
      </p:ext>
    </p:extLst>
  </p:cSld>
  <p:clrMapOvr>
    <a:masterClrMapping/>
  </p:clrMapOvr>
  <p:transition>
    <p:random/>
    <p:sndAc>
      <p:stSnd>
        <p:snd r:embed="rId2" name="camera.wav"/>
      </p:stSnd>
    </p:sndAc>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90</a:t>
            </a:fld>
            <a:endParaRPr lang="en-US" altLang="zh-CN" dirty="0"/>
          </a:p>
        </p:txBody>
      </p:sp>
      <p:sp>
        <p:nvSpPr>
          <p:cNvPr id="4" name="矩形 3"/>
          <p:cNvSpPr/>
          <p:nvPr/>
        </p:nvSpPr>
        <p:spPr>
          <a:xfrm>
            <a:off x="0" y="662950"/>
            <a:ext cx="9144000" cy="5632311"/>
          </a:xfrm>
          <a:prstGeom prst="rect">
            <a:avLst/>
          </a:prstGeom>
        </p:spPr>
        <p:txBody>
          <a:bodyPr wrap="square">
            <a:spAutoFit/>
          </a:bodyPr>
          <a:lstStyle/>
          <a:p>
            <a:pPr lvl="0" algn="l">
              <a:lnSpc>
                <a:spcPct val="150000"/>
              </a:lnSpc>
            </a:pPr>
            <a:r>
              <a:rPr lang="zh-CN" altLang="en-US" sz="2400" dirty="0" smtClean="0">
                <a:solidFill>
                  <a:srgbClr val="000000"/>
                </a:solidFill>
              </a:rPr>
              <a:t>        </a:t>
            </a:r>
            <a:r>
              <a:rPr lang="en-US" altLang="zh-CN" sz="2400" dirty="0"/>
              <a:t>AT89S5x</a:t>
            </a:r>
            <a:r>
              <a:rPr lang="zh-CN" altLang="zh-CN" sz="2400" dirty="0"/>
              <a:t>的“</a:t>
            </a:r>
            <a:r>
              <a:rPr lang="en-US" altLang="zh-CN" sz="2400" dirty="0"/>
              <a:t>S</a:t>
            </a:r>
            <a:r>
              <a:rPr lang="zh-CN" altLang="zh-CN" sz="2400" dirty="0"/>
              <a:t>”档系列机型是</a:t>
            </a:r>
            <a:r>
              <a:rPr lang="en-US" altLang="zh-CN" sz="2400" dirty="0"/>
              <a:t>ATMEL</a:t>
            </a:r>
            <a:r>
              <a:rPr lang="zh-CN" altLang="zh-CN" sz="2400" dirty="0"/>
              <a:t>公司继</a:t>
            </a:r>
            <a:r>
              <a:rPr lang="en-US" altLang="zh-CN" sz="2400" dirty="0"/>
              <a:t>AT89C5x</a:t>
            </a:r>
            <a:r>
              <a:rPr lang="zh-CN" altLang="zh-CN" sz="2400" dirty="0"/>
              <a:t>系列之后推出的新</a:t>
            </a:r>
            <a:r>
              <a:rPr lang="zh-CN" altLang="zh-CN" sz="2400" dirty="0" smtClean="0"/>
              <a:t>机型</a:t>
            </a:r>
            <a:r>
              <a:rPr lang="en-US" altLang="zh-CN" sz="2400" dirty="0" smtClean="0"/>
              <a:t>,</a:t>
            </a:r>
            <a:r>
              <a:rPr lang="zh-CN" altLang="zh-CN" sz="2400" dirty="0"/>
              <a:t>使用</a:t>
            </a:r>
            <a:r>
              <a:rPr lang="en-US" altLang="zh-CN" sz="2400" dirty="0"/>
              <a:t>AT89C51</a:t>
            </a:r>
            <a:r>
              <a:rPr lang="zh-CN" altLang="zh-CN" sz="2400" dirty="0"/>
              <a:t>的系统，在保留原来软</a:t>
            </a:r>
            <a:r>
              <a:rPr lang="en-US" altLang="zh-CN" sz="2400" dirty="0"/>
              <a:t>/</a:t>
            </a:r>
            <a:r>
              <a:rPr lang="zh-CN" altLang="zh-CN" sz="2400" dirty="0"/>
              <a:t>硬件的条件下，完全可以用</a:t>
            </a:r>
            <a:r>
              <a:rPr lang="en-US" altLang="zh-CN" sz="2400" dirty="0"/>
              <a:t>AT89S51</a:t>
            </a:r>
            <a:r>
              <a:rPr lang="zh-CN" altLang="zh-CN" sz="2400" dirty="0"/>
              <a:t>直接代换</a:t>
            </a:r>
            <a:r>
              <a:rPr lang="zh-CN" altLang="zh-CN" sz="2400" dirty="0" smtClean="0"/>
              <a:t>。</a:t>
            </a:r>
            <a:endParaRPr lang="en-US" altLang="zh-CN" sz="2400" dirty="0" smtClean="0"/>
          </a:p>
          <a:p>
            <a:pPr lvl="0" algn="l">
              <a:lnSpc>
                <a:spcPct val="150000"/>
              </a:lnSpc>
            </a:pPr>
            <a:r>
              <a:rPr lang="en-US" altLang="zh-CN" sz="2400" dirty="0">
                <a:solidFill>
                  <a:srgbClr val="000000"/>
                </a:solidFill>
              </a:rPr>
              <a:t> </a:t>
            </a:r>
            <a:r>
              <a:rPr lang="en-US" altLang="zh-CN" sz="2400" dirty="0" smtClean="0">
                <a:solidFill>
                  <a:srgbClr val="000000"/>
                </a:solidFill>
              </a:rPr>
              <a:t>       </a:t>
            </a:r>
            <a:r>
              <a:rPr lang="zh-CN" altLang="en-US" sz="2400" dirty="0" smtClean="0">
                <a:solidFill>
                  <a:srgbClr val="000000"/>
                </a:solidFill>
              </a:rPr>
              <a:t>与</a:t>
            </a:r>
            <a:r>
              <a:rPr lang="en-US" altLang="zh-CN" sz="2400" dirty="0">
                <a:solidFill>
                  <a:srgbClr val="000000"/>
                </a:solidFill>
              </a:rPr>
              <a:t>AT89C5x</a:t>
            </a:r>
            <a:r>
              <a:rPr lang="zh-CN" altLang="en-US" sz="2400" dirty="0">
                <a:solidFill>
                  <a:srgbClr val="000000"/>
                </a:solidFill>
              </a:rPr>
              <a:t>系列相比，</a:t>
            </a:r>
            <a:r>
              <a:rPr lang="en-US" altLang="zh-CN" sz="2400" dirty="0">
                <a:solidFill>
                  <a:srgbClr val="000000"/>
                </a:solidFill>
              </a:rPr>
              <a:t>AT89S5x</a:t>
            </a:r>
            <a:r>
              <a:rPr lang="zh-CN" altLang="en-US" sz="2400" dirty="0">
                <a:solidFill>
                  <a:srgbClr val="000000"/>
                </a:solidFill>
              </a:rPr>
              <a:t>系列的时钟频率以及运算速度有了较大的提高，例如，</a:t>
            </a:r>
            <a:r>
              <a:rPr lang="en-US" altLang="zh-CN" sz="2400" dirty="0">
                <a:solidFill>
                  <a:srgbClr val="000000"/>
                </a:solidFill>
              </a:rPr>
              <a:t>AT89S51</a:t>
            </a:r>
            <a:r>
              <a:rPr lang="zh-CN" altLang="en-US" sz="2400" dirty="0">
                <a:solidFill>
                  <a:srgbClr val="000000"/>
                </a:solidFill>
              </a:rPr>
              <a:t>工作频率的上限为</a:t>
            </a:r>
            <a:r>
              <a:rPr lang="en-US" altLang="zh-CN" sz="2400" dirty="0">
                <a:solidFill>
                  <a:srgbClr val="000000"/>
                </a:solidFill>
              </a:rPr>
              <a:t>24MHz</a:t>
            </a:r>
            <a:r>
              <a:rPr lang="zh-CN" altLang="en-US" sz="2400" dirty="0" smtClean="0">
                <a:solidFill>
                  <a:srgbClr val="000000"/>
                </a:solidFill>
              </a:rPr>
              <a:t>，而</a:t>
            </a:r>
            <a:endParaRPr lang="en-US" altLang="zh-CN" sz="2400" dirty="0" smtClean="0">
              <a:solidFill>
                <a:srgbClr val="000000"/>
              </a:solidFill>
            </a:endParaRPr>
          </a:p>
          <a:p>
            <a:pPr lvl="0" algn="l">
              <a:lnSpc>
                <a:spcPct val="150000"/>
              </a:lnSpc>
            </a:pPr>
            <a:r>
              <a:rPr lang="en-US" altLang="zh-CN" sz="2400" dirty="0" smtClean="0">
                <a:solidFill>
                  <a:srgbClr val="000000"/>
                </a:solidFill>
              </a:rPr>
              <a:t>AT89S51</a:t>
            </a:r>
            <a:r>
              <a:rPr lang="zh-CN" altLang="en-US" sz="2400" dirty="0" smtClean="0">
                <a:solidFill>
                  <a:srgbClr val="000000"/>
                </a:solidFill>
              </a:rPr>
              <a:t>则为</a:t>
            </a:r>
            <a:r>
              <a:rPr lang="en-US" altLang="zh-CN" sz="2400" dirty="0" smtClean="0">
                <a:solidFill>
                  <a:srgbClr val="000000"/>
                </a:solidFill>
              </a:rPr>
              <a:t>33MHz</a:t>
            </a:r>
            <a:r>
              <a:rPr lang="zh-CN" altLang="en-US" sz="2400" dirty="0" smtClean="0">
                <a:solidFill>
                  <a:srgbClr val="000000"/>
                </a:solidFill>
              </a:rPr>
              <a:t>。</a:t>
            </a:r>
            <a:r>
              <a:rPr lang="en-US" altLang="zh-CN" sz="2400" dirty="0" smtClean="0">
                <a:solidFill>
                  <a:srgbClr val="000000"/>
                </a:solidFill>
              </a:rPr>
              <a:t>AT89S51</a:t>
            </a:r>
            <a:r>
              <a:rPr lang="zh-CN" altLang="en-US" sz="2400" dirty="0" smtClean="0">
                <a:solidFill>
                  <a:srgbClr val="000000"/>
                </a:solidFill>
              </a:rPr>
              <a:t>片内集成有双数据指针</a:t>
            </a:r>
            <a:r>
              <a:rPr lang="en-US" altLang="zh-CN" sz="2400" dirty="0" smtClean="0">
                <a:solidFill>
                  <a:srgbClr val="000000"/>
                </a:solidFill>
              </a:rPr>
              <a:t>DPTR</a:t>
            </a:r>
            <a:r>
              <a:rPr lang="zh-CN" altLang="en-US" sz="2400" dirty="0" smtClean="0">
                <a:solidFill>
                  <a:srgbClr val="000000"/>
                </a:solidFill>
              </a:rPr>
              <a:t>、看门狗定时器，具有低功耗空闲工作方式和掉电工作方式。目前，</a:t>
            </a:r>
            <a:r>
              <a:rPr lang="en-US" altLang="zh-CN" sz="2400" dirty="0" smtClean="0">
                <a:solidFill>
                  <a:srgbClr val="000000"/>
                </a:solidFill>
              </a:rPr>
              <a:t>AT89S5x</a:t>
            </a:r>
            <a:r>
              <a:rPr lang="zh-CN" altLang="en-US" sz="2400" dirty="0" smtClean="0">
                <a:solidFill>
                  <a:srgbClr val="000000"/>
                </a:solidFill>
              </a:rPr>
              <a:t>系列已逐渐取代</a:t>
            </a:r>
            <a:r>
              <a:rPr lang="en-US" altLang="zh-CN" sz="2400" dirty="0" smtClean="0">
                <a:solidFill>
                  <a:srgbClr val="000000"/>
                </a:solidFill>
              </a:rPr>
              <a:t>AT89C5x</a:t>
            </a:r>
            <a:r>
              <a:rPr lang="zh-CN" altLang="en-US" sz="2400" dirty="0" smtClean="0">
                <a:solidFill>
                  <a:srgbClr val="000000"/>
                </a:solidFill>
              </a:rPr>
              <a:t>系列。</a:t>
            </a:r>
          </a:p>
          <a:p>
            <a:pPr lvl="0" algn="l">
              <a:lnSpc>
                <a:spcPct val="150000"/>
              </a:lnSpc>
            </a:pPr>
            <a:r>
              <a:rPr lang="zh-CN" altLang="en-US" sz="2400" dirty="0" smtClean="0">
                <a:solidFill>
                  <a:srgbClr val="000000"/>
                </a:solidFill>
              </a:rPr>
              <a:t>        </a:t>
            </a:r>
            <a:r>
              <a:rPr lang="zh-CN" altLang="en-US" sz="2400" dirty="0">
                <a:solidFill>
                  <a:srgbClr val="000000"/>
                </a:solidFill>
                <a:hlinkClick r:id="" action="ppaction://hlinkshowjump?jump=nextslide"/>
              </a:rPr>
              <a:t>表</a:t>
            </a:r>
            <a:r>
              <a:rPr lang="en-US" altLang="zh-CN" sz="2400" dirty="0">
                <a:solidFill>
                  <a:srgbClr val="000000"/>
                </a:solidFill>
                <a:hlinkClick r:id="" action="ppaction://hlinkshowjump?jump=nextslide"/>
              </a:rPr>
              <a:t>2-7</a:t>
            </a:r>
            <a:r>
              <a:rPr lang="zh-CN" altLang="en-US" sz="2400" dirty="0">
                <a:solidFill>
                  <a:srgbClr val="000000"/>
                </a:solidFill>
              </a:rPr>
              <a:t>为</a:t>
            </a:r>
            <a:r>
              <a:rPr lang="en-US" altLang="zh-CN" sz="2400" dirty="0">
                <a:solidFill>
                  <a:srgbClr val="000000"/>
                </a:solidFill>
              </a:rPr>
              <a:t>ATMEL</a:t>
            </a:r>
            <a:r>
              <a:rPr lang="zh-CN" altLang="en-US" sz="2400" dirty="0">
                <a:solidFill>
                  <a:srgbClr val="000000"/>
                </a:solidFill>
              </a:rPr>
              <a:t>公司</a:t>
            </a:r>
            <a:r>
              <a:rPr lang="en-US" altLang="zh-CN" sz="2400" dirty="0">
                <a:solidFill>
                  <a:srgbClr val="000000"/>
                </a:solidFill>
              </a:rPr>
              <a:t>AT89C5x/AT89S5x</a:t>
            </a:r>
            <a:r>
              <a:rPr lang="zh-CN" altLang="en-US" sz="2400" dirty="0">
                <a:solidFill>
                  <a:srgbClr val="000000"/>
                </a:solidFill>
              </a:rPr>
              <a:t>系列单片机主要产品片内硬件资源。由于种类多，要依据实际需求来选择合适的型号。</a:t>
            </a:r>
          </a:p>
        </p:txBody>
      </p:sp>
    </p:spTree>
    <p:extLst>
      <p:ext uri="{BB962C8B-B14F-4D97-AF65-F5344CB8AC3E}">
        <p14:creationId xmlns:p14="http://schemas.microsoft.com/office/powerpoint/2010/main" val="85934279"/>
      </p:ext>
    </p:extLst>
  </p:cSld>
  <p:clrMapOvr>
    <a:masterClrMapping/>
  </p:clrMapOvr>
  <p:transition>
    <p:random/>
    <p:sndAc>
      <p:stSnd>
        <p:snd r:embed="rId2" name="camera.wav"/>
      </p:stSnd>
    </p:sndAc>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91</a:t>
            </a:fld>
            <a:endParaRPr lang="en-US" altLang="zh-CN" dirty="0"/>
          </a:p>
        </p:txBody>
      </p:sp>
      <p:pic>
        <p:nvPicPr>
          <p:cNvPr id="2734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5504" y="550378"/>
            <a:ext cx="9141507" cy="5898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46637408"/>
      </p:ext>
    </p:extLst>
  </p:cSld>
  <p:clrMapOvr>
    <a:masterClrMapping/>
  </p:clrMapOvr>
  <p:transition>
    <p:random/>
    <p:sndAc>
      <p:stSnd>
        <p:snd r:embed="rId2" name="camera.wav"/>
      </p:stSnd>
    </p:sndAc>
  </p:transition>
  <p:timing>
    <p:tnLst>
      <p:par>
        <p:cTn id="1" dur="indefinite" restart="never" nodeType="tmRoot"/>
      </p:par>
    </p:tnLst>
  </p:timing>
</p:sld>
</file>

<file path=ppt/theme/theme1.xml><?xml version="1.0" encoding="utf-8"?>
<a:theme xmlns:a="http://schemas.openxmlformats.org/drawingml/2006/main" name="1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015</Template>
  <TotalTime>7374</TotalTime>
  <Words>7260</Words>
  <Application>Microsoft Office PowerPoint</Application>
  <PresentationFormat>全屏显示(4:3)</PresentationFormat>
  <Paragraphs>476</Paragraphs>
  <Slides>91</Slides>
  <Notes>4</Notes>
  <HiddenSlides>0</HiddenSlides>
  <MMClips>0</MMClips>
  <ScaleCrop>false</ScaleCrop>
  <HeadingPairs>
    <vt:vector size="6" baseType="variant">
      <vt:variant>
        <vt:lpstr>主题</vt:lpstr>
      </vt:variant>
      <vt:variant>
        <vt:i4>3</vt:i4>
      </vt:variant>
      <vt:variant>
        <vt:lpstr>嵌入 OLE 服务器</vt:lpstr>
      </vt:variant>
      <vt:variant>
        <vt:i4>3</vt:i4>
      </vt:variant>
      <vt:variant>
        <vt:lpstr>幻灯片标题</vt:lpstr>
      </vt:variant>
      <vt:variant>
        <vt:i4>91</vt:i4>
      </vt:variant>
    </vt:vector>
  </HeadingPairs>
  <TitlesOfParts>
    <vt:vector size="97" baseType="lpstr">
      <vt:lpstr>1_015</vt:lpstr>
      <vt:lpstr>自定义设计方案</vt:lpstr>
      <vt:lpstr>2_015</vt:lpstr>
      <vt:lpstr>Equation</vt:lpstr>
      <vt:lpstr>公式</vt:lpstr>
      <vt:lpstr>Microsoft 公式 3.0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单片微机原理及应用课件</dc:title>
  <dc:subject>第2章 微型计算机基础</dc:subject>
  <dc:creator>某同学</dc:creator>
  <cp:keywords>chxu</cp:keywords>
  <dc:description/>
  <cp:lastModifiedBy>某同学</cp:lastModifiedBy>
  <cp:revision>85</cp:revision>
  <dcterms:created xsi:type="dcterms:W3CDTF">2003-02-28T01:05:04Z</dcterms:created>
  <dcterms:modified xsi:type="dcterms:W3CDTF">2017-11-27T04:27:13Z</dcterms:modified>
</cp:coreProperties>
</file>