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wav" ContentType="audio/wav"/>
  <Default Extension="vml" ContentType="application/vnd.openxmlformats-officedocument.vmlDrawing"/>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Lst>
  <p:notesMasterIdLst>
    <p:notesMasterId r:id="rId113"/>
  </p:notesMasterIdLst>
  <p:handoutMasterIdLst>
    <p:handoutMasterId r:id="rId114"/>
  </p:handoutMasterIdLst>
  <p:sldIdLst>
    <p:sldId id="309" r:id="rId2"/>
    <p:sldId id="426" r:id="rId3"/>
    <p:sldId id="430" r:id="rId4"/>
    <p:sldId id="427" r:id="rId5"/>
    <p:sldId id="431" r:id="rId6"/>
    <p:sldId id="433" r:id="rId7"/>
    <p:sldId id="432" r:id="rId8"/>
    <p:sldId id="434" r:id="rId9"/>
    <p:sldId id="548" r:id="rId10"/>
    <p:sldId id="437" r:id="rId11"/>
    <p:sldId id="438" r:id="rId12"/>
    <p:sldId id="439" r:id="rId13"/>
    <p:sldId id="440" r:id="rId14"/>
    <p:sldId id="441" r:id="rId15"/>
    <p:sldId id="549" r:id="rId16"/>
    <p:sldId id="442" r:id="rId17"/>
    <p:sldId id="443" r:id="rId18"/>
    <p:sldId id="525" r:id="rId19"/>
    <p:sldId id="444" r:id="rId20"/>
    <p:sldId id="550" r:id="rId21"/>
    <p:sldId id="446" r:id="rId22"/>
    <p:sldId id="447" r:id="rId23"/>
    <p:sldId id="448" r:id="rId24"/>
    <p:sldId id="526" r:id="rId25"/>
    <p:sldId id="527" r:id="rId26"/>
    <p:sldId id="449" r:id="rId27"/>
    <p:sldId id="450" r:id="rId28"/>
    <p:sldId id="451" r:id="rId29"/>
    <p:sldId id="452" r:id="rId30"/>
    <p:sldId id="453" r:id="rId31"/>
    <p:sldId id="454" r:id="rId32"/>
    <p:sldId id="528" r:id="rId33"/>
    <p:sldId id="455" r:id="rId34"/>
    <p:sldId id="529" r:id="rId35"/>
    <p:sldId id="456" r:id="rId36"/>
    <p:sldId id="457" r:id="rId37"/>
    <p:sldId id="530" r:id="rId38"/>
    <p:sldId id="458" r:id="rId39"/>
    <p:sldId id="459" r:id="rId40"/>
    <p:sldId id="460" r:id="rId41"/>
    <p:sldId id="531" r:id="rId42"/>
    <p:sldId id="461" r:id="rId43"/>
    <p:sldId id="462" r:id="rId44"/>
    <p:sldId id="463" r:id="rId45"/>
    <p:sldId id="464" r:id="rId46"/>
    <p:sldId id="465" r:id="rId47"/>
    <p:sldId id="534" r:id="rId48"/>
    <p:sldId id="466" r:id="rId49"/>
    <p:sldId id="533" r:id="rId50"/>
    <p:sldId id="532" r:id="rId51"/>
    <p:sldId id="467" r:id="rId52"/>
    <p:sldId id="468" r:id="rId53"/>
    <p:sldId id="469" r:id="rId54"/>
    <p:sldId id="535" r:id="rId55"/>
    <p:sldId id="470" r:id="rId56"/>
    <p:sldId id="471" r:id="rId57"/>
    <p:sldId id="472" r:id="rId58"/>
    <p:sldId id="473" r:id="rId59"/>
    <p:sldId id="474" r:id="rId60"/>
    <p:sldId id="475" r:id="rId61"/>
    <p:sldId id="476" r:id="rId62"/>
    <p:sldId id="477" r:id="rId63"/>
    <p:sldId id="478" r:id="rId64"/>
    <p:sldId id="479" r:id="rId65"/>
    <p:sldId id="480" r:id="rId66"/>
    <p:sldId id="481" r:id="rId67"/>
    <p:sldId id="482" r:id="rId68"/>
    <p:sldId id="483" r:id="rId69"/>
    <p:sldId id="484" r:id="rId70"/>
    <p:sldId id="485" r:id="rId71"/>
    <p:sldId id="486" r:id="rId72"/>
    <p:sldId id="536" r:id="rId73"/>
    <p:sldId id="487" r:id="rId74"/>
    <p:sldId id="488" r:id="rId75"/>
    <p:sldId id="489" r:id="rId76"/>
    <p:sldId id="490" r:id="rId77"/>
    <p:sldId id="491" r:id="rId78"/>
    <p:sldId id="492" r:id="rId79"/>
    <p:sldId id="547" r:id="rId80"/>
    <p:sldId id="537" r:id="rId81"/>
    <p:sldId id="494" r:id="rId82"/>
    <p:sldId id="495" r:id="rId83"/>
    <p:sldId id="496" r:id="rId84"/>
    <p:sldId id="500" r:id="rId85"/>
    <p:sldId id="502" r:id="rId86"/>
    <p:sldId id="503" r:id="rId87"/>
    <p:sldId id="504" r:id="rId88"/>
    <p:sldId id="505" r:id="rId89"/>
    <p:sldId id="538" r:id="rId90"/>
    <p:sldId id="539" r:id="rId91"/>
    <p:sldId id="507" r:id="rId92"/>
    <p:sldId id="509" r:id="rId93"/>
    <p:sldId id="540" r:id="rId94"/>
    <p:sldId id="541" r:id="rId95"/>
    <p:sldId id="542" r:id="rId96"/>
    <p:sldId id="543" r:id="rId97"/>
    <p:sldId id="544" r:id="rId98"/>
    <p:sldId id="545" r:id="rId99"/>
    <p:sldId id="510" r:id="rId100"/>
    <p:sldId id="513" r:id="rId101"/>
    <p:sldId id="546" r:id="rId102"/>
    <p:sldId id="517" r:id="rId103"/>
    <p:sldId id="511" r:id="rId104"/>
    <p:sldId id="512" r:id="rId105"/>
    <p:sldId id="518" r:id="rId106"/>
    <p:sldId id="519" r:id="rId107"/>
    <p:sldId id="520" r:id="rId108"/>
    <p:sldId id="521" r:id="rId109"/>
    <p:sldId id="522" r:id="rId110"/>
    <p:sldId id="523" r:id="rId111"/>
    <p:sldId id="524" r:id="rId112"/>
  </p:sldIdLst>
  <p:sldSz cx="9144000" cy="6858000" type="screen4x3"/>
  <p:notesSz cx="6858000" cy="9144000"/>
  <p:defaultTextStyle>
    <a:defPPr>
      <a:defRPr lang="zh-CN"/>
    </a:defPPr>
    <a:lvl1pPr algn="ctr" rtl="0" fontAlgn="base">
      <a:spcBef>
        <a:spcPct val="0"/>
      </a:spcBef>
      <a:spcAft>
        <a:spcPct val="0"/>
      </a:spcAft>
      <a:defRPr kern="1200">
        <a:solidFill>
          <a:schemeClr val="tx1"/>
        </a:solidFill>
        <a:latin typeface="Arial" charset="0"/>
        <a:ea typeface="宋体" pitchFamily="2" charset="-122"/>
        <a:cs typeface="+mn-cs"/>
      </a:defRPr>
    </a:lvl1pPr>
    <a:lvl2pPr marL="457200" algn="ctr" rtl="0" fontAlgn="base">
      <a:spcBef>
        <a:spcPct val="0"/>
      </a:spcBef>
      <a:spcAft>
        <a:spcPct val="0"/>
      </a:spcAft>
      <a:defRPr kern="1200">
        <a:solidFill>
          <a:schemeClr val="tx1"/>
        </a:solidFill>
        <a:latin typeface="Arial" charset="0"/>
        <a:ea typeface="宋体" pitchFamily="2" charset="-122"/>
        <a:cs typeface="+mn-cs"/>
      </a:defRPr>
    </a:lvl2pPr>
    <a:lvl3pPr marL="914400" algn="ctr" rtl="0" fontAlgn="base">
      <a:spcBef>
        <a:spcPct val="0"/>
      </a:spcBef>
      <a:spcAft>
        <a:spcPct val="0"/>
      </a:spcAft>
      <a:defRPr kern="1200">
        <a:solidFill>
          <a:schemeClr val="tx1"/>
        </a:solidFill>
        <a:latin typeface="Arial" charset="0"/>
        <a:ea typeface="宋体" pitchFamily="2" charset="-122"/>
        <a:cs typeface="+mn-cs"/>
      </a:defRPr>
    </a:lvl3pPr>
    <a:lvl4pPr marL="1371600" algn="ctr" rtl="0" fontAlgn="base">
      <a:spcBef>
        <a:spcPct val="0"/>
      </a:spcBef>
      <a:spcAft>
        <a:spcPct val="0"/>
      </a:spcAft>
      <a:defRPr kern="1200">
        <a:solidFill>
          <a:schemeClr val="tx1"/>
        </a:solidFill>
        <a:latin typeface="Arial" charset="0"/>
        <a:ea typeface="宋体" pitchFamily="2" charset="-122"/>
        <a:cs typeface="+mn-cs"/>
      </a:defRPr>
    </a:lvl4pPr>
    <a:lvl5pPr marL="1828800" algn="ctr"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D41D1"/>
    <a:srgbClr val="003300"/>
    <a:srgbClr val="9900CC"/>
    <a:srgbClr val="0000FF"/>
    <a:srgbClr val="800000"/>
    <a:srgbClr val="CC3300"/>
    <a:srgbClr val="3366FF"/>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89" autoAdjust="0"/>
    <p:restoredTop sz="86371" autoAdjust="0"/>
  </p:normalViewPr>
  <p:slideViewPr>
    <p:cSldViewPr snapToGrid="0">
      <p:cViewPr varScale="1">
        <p:scale>
          <a:sx n="68" d="100"/>
          <a:sy n="68" d="100"/>
        </p:scale>
        <p:origin x="-1596" y="-32"/>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66" d="100"/>
        <a:sy n="66" d="100"/>
      </p:scale>
      <p:origin x="0" y="4746"/>
    </p:cViewPr>
  </p:sorterViewPr>
  <p:notesViewPr>
    <p:cSldViewPr snapToGrid="0">
      <p:cViewPr varScale="1">
        <p:scale>
          <a:sx n="43" d="100"/>
          <a:sy n="43" d="100"/>
        </p:scale>
        <p:origin x="-2272" y="-6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theme" Target="theme/theme1.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notesMaster" Target="notesMasters/notesMaster1.xml"/><Relationship Id="rId118" Type="http://schemas.openxmlformats.org/officeDocument/2006/relationships/tableStyles" Target="tableStyle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handoutMaster" Target="handoutMasters/handout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presProps" Target="pres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s>
</file>

<file path=ppt/_rels/viewProps.xml.rels><?xml version="1.0" encoding="UTF-8" standalone="yes"?>
<Relationships xmlns="http://schemas.openxmlformats.org/package/2006/relationships"><Relationship Id="rId1"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image" Target="../media/image7.wmf"/><Relationship Id="rId4"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image" Target="../media/image1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image" Target="../media/image19.wmf"/><Relationship Id="rId1" Type="http://schemas.openxmlformats.org/officeDocument/2006/relationships/image" Target="../media/image18.wmf"/><Relationship Id="rId4" Type="http://schemas.openxmlformats.org/officeDocument/2006/relationships/image" Target="../media/image21.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28.wmf"/><Relationship Id="rId1" Type="http://schemas.openxmlformats.org/officeDocument/2006/relationships/image" Target="../media/image27.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40.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41.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43.wmf"/><Relationship Id="rId1" Type="http://schemas.openxmlformats.org/officeDocument/2006/relationships/image" Target="../media/image42.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45.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15D74D3-7BD5-4FA7-90B9-0FFBFFD89C0F}" type="datetimeFigureOut">
              <a:rPr lang="zh-CN" altLang="en-US" smtClean="0"/>
              <a:t>2017/11/28</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8F916BB-C4D8-45AF-96A2-DB194EC8472A}" type="slidenum">
              <a:rPr lang="zh-CN" altLang="en-US" smtClean="0"/>
              <a:t>‹#›</a:t>
            </a:fld>
            <a:endParaRPr lang="zh-CN" altLang="en-US"/>
          </a:p>
        </p:txBody>
      </p:sp>
    </p:spTree>
    <p:extLst>
      <p:ext uri="{BB962C8B-B14F-4D97-AF65-F5344CB8AC3E}">
        <p14:creationId xmlns:p14="http://schemas.microsoft.com/office/powerpoint/2010/main" val="42770587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endParaRPr lang="en-US" altLang="zh-CN"/>
          </a:p>
        </p:txBody>
      </p:sp>
      <p:sp>
        <p:nvSpPr>
          <p:cNvPr id="1741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zh-CN"/>
          </a:p>
        </p:txBody>
      </p:sp>
      <p:sp>
        <p:nvSpPr>
          <p:cNvPr id="1741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741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741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lvl1pPr>
          </a:lstStyle>
          <a:p>
            <a:endParaRPr lang="en-US" altLang="zh-CN"/>
          </a:p>
        </p:txBody>
      </p:sp>
      <p:sp>
        <p:nvSpPr>
          <p:cNvPr id="1741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BC5CDA40-B155-4F68-BF56-EB2E860787E4}" type="slidenum">
              <a:rPr lang="en-US" altLang="zh-CN"/>
              <a:pPr/>
              <a:t>‹#›</a:t>
            </a:fld>
            <a:endParaRPr lang="en-US" altLang="zh-CN"/>
          </a:p>
        </p:txBody>
      </p:sp>
    </p:spTree>
    <p:extLst>
      <p:ext uri="{BB962C8B-B14F-4D97-AF65-F5344CB8AC3E}">
        <p14:creationId xmlns:p14="http://schemas.microsoft.com/office/powerpoint/2010/main" val="39511951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宋体" pitchFamily="2" charset="-122"/>
        <a:cs typeface="+mn-cs"/>
      </a:defRPr>
    </a:lvl1pPr>
    <a:lvl2pPr marL="457200" algn="l" rtl="0" fontAlgn="base">
      <a:spcBef>
        <a:spcPct val="30000"/>
      </a:spcBef>
      <a:spcAft>
        <a:spcPct val="0"/>
      </a:spcAft>
      <a:defRPr sz="1200" kern="1200">
        <a:solidFill>
          <a:schemeClr val="tx1"/>
        </a:solidFill>
        <a:latin typeface="Arial" charset="0"/>
        <a:ea typeface="宋体" pitchFamily="2" charset="-122"/>
        <a:cs typeface="+mn-cs"/>
      </a:defRPr>
    </a:lvl2pPr>
    <a:lvl3pPr marL="914400" algn="l" rtl="0" fontAlgn="base">
      <a:spcBef>
        <a:spcPct val="30000"/>
      </a:spcBef>
      <a:spcAft>
        <a:spcPct val="0"/>
      </a:spcAft>
      <a:defRPr sz="1200" kern="1200">
        <a:solidFill>
          <a:schemeClr val="tx1"/>
        </a:solidFill>
        <a:latin typeface="Arial" charset="0"/>
        <a:ea typeface="宋体" pitchFamily="2" charset="-122"/>
        <a:cs typeface="+mn-cs"/>
      </a:defRPr>
    </a:lvl3pPr>
    <a:lvl4pPr marL="1371600" algn="l" rtl="0" fontAlgn="base">
      <a:spcBef>
        <a:spcPct val="30000"/>
      </a:spcBef>
      <a:spcAft>
        <a:spcPct val="0"/>
      </a:spcAft>
      <a:defRPr sz="1200" kern="1200">
        <a:solidFill>
          <a:schemeClr val="tx1"/>
        </a:solidFill>
        <a:latin typeface="Arial" charset="0"/>
        <a:ea typeface="宋体" pitchFamily="2" charset="-122"/>
        <a:cs typeface="+mn-cs"/>
      </a:defRPr>
    </a:lvl4pPr>
    <a:lvl5pPr marL="1828800" algn="l" rtl="0" fontAlgn="base">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2</a:t>
            </a:fld>
            <a:endParaRPr lang="en-US" altLang="zh-CN"/>
          </a:p>
        </p:txBody>
      </p:sp>
    </p:spTree>
    <p:extLst>
      <p:ext uri="{BB962C8B-B14F-4D97-AF65-F5344CB8AC3E}">
        <p14:creationId xmlns:p14="http://schemas.microsoft.com/office/powerpoint/2010/main" val="7027139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4</a:t>
            </a:fld>
            <a:endParaRPr lang="en-US" altLang="zh-CN"/>
          </a:p>
        </p:txBody>
      </p:sp>
    </p:spTree>
    <p:extLst>
      <p:ext uri="{BB962C8B-B14F-4D97-AF65-F5344CB8AC3E}">
        <p14:creationId xmlns:p14="http://schemas.microsoft.com/office/powerpoint/2010/main" val="2214653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8</a:t>
            </a:fld>
            <a:endParaRPr lang="en-US" altLang="zh-CN"/>
          </a:p>
        </p:txBody>
      </p:sp>
    </p:spTree>
    <p:extLst>
      <p:ext uri="{BB962C8B-B14F-4D97-AF65-F5344CB8AC3E}">
        <p14:creationId xmlns:p14="http://schemas.microsoft.com/office/powerpoint/2010/main" val="1852768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11</a:t>
            </a:fld>
            <a:endParaRPr lang="en-US" altLang="zh-CN"/>
          </a:p>
        </p:txBody>
      </p:sp>
    </p:spTree>
    <p:extLst>
      <p:ext uri="{BB962C8B-B14F-4D97-AF65-F5344CB8AC3E}">
        <p14:creationId xmlns:p14="http://schemas.microsoft.com/office/powerpoint/2010/main" val="29933574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22</a:t>
            </a:fld>
            <a:endParaRPr lang="en-US" altLang="zh-CN"/>
          </a:p>
        </p:txBody>
      </p:sp>
    </p:spTree>
    <p:extLst>
      <p:ext uri="{BB962C8B-B14F-4D97-AF65-F5344CB8AC3E}">
        <p14:creationId xmlns:p14="http://schemas.microsoft.com/office/powerpoint/2010/main" val="42844735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32</a:t>
            </a:fld>
            <a:endParaRPr lang="en-US" altLang="zh-CN"/>
          </a:p>
        </p:txBody>
      </p:sp>
    </p:spTree>
    <p:extLst>
      <p:ext uri="{BB962C8B-B14F-4D97-AF65-F5344CB8AC3E}">
        <p14:creationId xmlns:p14="http://schemas.microsoft.com/office/powerpoint/2010/main" val="39077975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34</a:t>
            </a:fld>
            <a:endParaRPr lang="en-US" altLang="zh-CN"/>
          </a:p>
        </p:txBody>
      </p:sp>
    </p:spTree>
    <p:extLst>
      <p:ext uri="{BB962C8B-B14F-4D97-AF65-F5344CB8AC3E}">
        <p14:creationId xmlns:p14="http://schemas.microsoft.com/office/powerpoint/2010/main" val="13369332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57</a:t>
            </a:fld>
            <a:endParaRPr lang="en-US" altLang="zh-CN"/>
          </a:p>
        </p:txBody>
      </p:sp>
    </p:spTree>
    <p:extLst>
      <p:ext uri="{BB962C8B-B14F-4D97-AF65-F5344CB8AC3E}">
        <p14:creationId xmlns:p14="http://schemas.microsoft.com/office/powerpoint/2010/main" val="24474877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58</a:t>
            </a:fld>
            <a:endParaRPr lang="en-US" altLang="zh-CN"/>
          </a:p>
        </p:txBody>
      </p:sp>
    </p:spTree>
    <p:extLst>
      <p:ext uri="{BB962C8B-B14F-4D97-AF65-F5344CB8AC3E}">
        <p14:creationId xmlns:p14="http://schemas.microsoft.com/office/powerpoint/2010/main" val="15512439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61</a:t>
            </a:fld>
            <a:endParaRPr lang="en-US" altLang="zh-CN"/>
          </a:p>
        </p:txBody>
      </p:sp>
    </p:spTree>
    <p:extLst>
      <p:ext uri="{BB962C8B-B14F-4D97-AF65-F5344CB8AC3E}">
        <p14:creationId xmlns:p14="http://schemas.microsoft.com/office/powerpoint/2010/main" val="27795440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63</a:t>
            </a:fld>
            <a:endParaRPr lang="en-US" altLang="zh-CN"/>
          </a:p>
        </p:txBody>
      </p:sp>
    </p:spTree>
    <p:extLst>
      <p:ext uri="{BB962C8B-B14F-4D97-AF65-F5344CB8AC3E}">
        <p14:creationId xmlns:p14="http://schemas.microsoft.com/office/powerpoint/2010/main" val="26567325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90</a:t>
            </a:fld>
            <a:endParaRPr lang="en-US" altLang="zh-CN"/>
          </a:p>
        </p:txBody>
      </p:sp>
    </p:spTree>
    <p:extLst>
      <p:ext uri="{BB962C8B-B14F-4D97-AF65-F5344CB8AC3E}">
        <p14:creationId xmlns:p14="http://schemas.microsoft.com/office/powerpoint/2010/main" val="10069988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100</a:t>
            </a:fld>
            <a:endParaRPr lang="en-US" altLang="zh-CN"/>
          </a:p>
        </p:txBody>
      </p:sp>
    </p:spTree>
    <p:extLst>
      <p:ext uri="{BB962C8B-B14F-4D97-AF65-F5344CB8AC3E}">
        <p14:creationId xmlns:p14="http://schemas.microsoft.com/office/powerpoint/2010/main" val="38993753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type="title" preserve="1">
  <p:cSld name="标题幻灯片">
    <p:spTree>
      <p:nvGrpSpPr>
        <p:cNvPr id="1" name=""/>
        <p:cNvGrpSpPr/>
        <p:nvPr/>
      </p:nvGrpSpPr>
      <p:grpSpPr>
        <a:xfrm>
          <a:off x="0" y="0"/>
          <a:ext cx="0" cy="0"/>
          <a:chOff x="0" y="0"/>
          <a:chExt cx="0" cy="0"/>
        </a:xfrm>
      </p:grpSpPr>
      <p:sp>
        <p:nvSpPr>
          <p:cNvPr id="49154" name="Rectangle 2"/>
          <p:cNvSpPr>
            <a:spLocks noGrp="1" noChangeArrowheads="1"/>
          </p:cNvSpPr>
          <p:nvPr>
            <p:ph type="subTitle" idx="1"/>
          </p:nvPr>
        </p:nvSpPr>
        <p:spPr>
          <a:xfrm>
            <a:off x="1371600" y="2924175"/>
            <a:ext cx="6400800" cy="1225550"/>
          </a:xfrm>
        </p:spPr>
        <p:txBody>
          <a:bodyPr/>
          <a:lstStyle>
            <a:lvl1pPr marL="0" indent="0" algn="ctr">
              <a:buFontTx/>
              <a:buNone/>
              <a:defRPr/>
            </a:lvl1pPr>
          </a:lstStyle>
          <a:p>
            <a:pPr lvl="0"/>
            <a:r>
              <a:rPr lang="zh-CN" altLang="en-US" noProof="0" smtClean="0"/>
              <a:t>请使用艺术字做标题</a:t>
            </a:r>
          </a:p>
        </p:txBody>
      </p:sp>
      <p:sp>
        <p:nvSpPr>
          <p:cNvPr id="49155" name="Rectangle 3"/>
          <p:cNvSpPr>
            <a:spLocks noGrp="1" noChangeArrowheads="1"/>
          </p:cNvSpPr>
          <p:nvPr>
            <p:ph type="ctrTitle"/>
          </p:nvPr>
        </p:nvSpPr>
        <p:spPr>
          <a:xfrm>
            <a:off x="684213" y="549275"/>
            <a:ext cx="5903912" cy="431800"/>
          </a:xfrm>
        </p:spPr>
        <p:txBody>
          <a:bodyPr/>
          <a:lstStyle>
            <a:lvl1pPr>
              <a:defRPr sz="2800">
                <a:solidFill>
                  <a:srgbClr val="9900CC"/>
                </a:solidFill>
              </a:defRPr>
            </a:lvl1pPr>
          </a:lstStyle>
          <a:p>
            <a:pPr lvl="0"/>
            <a:r>
              <a:rPr lang="zh-CN" altLang="en-US" noProof="0" smtClean="0"/>
              <a:t>微机原理及接口技术</a:t>
            </a:r>
          </a:p>
        </p:txBody>
      </p:sp>
      <p:sp>
        <p:nvSpPr>
          <p:cNvPr id="4" name="Rectangle 11"/>
          <p:cNvSpPr>
            <a:spLocks noGrp="1" noChangeArrowheads="1"/>
          </p:cNvSpPr>
          <p:nvPr>
            <p:ph type="sldNum" sz="quarter" idx="4"/>
          </p:nvPr>
        </p:nvSpPr>
        <p:spPr bwMode="auto">
          <a:xfrm>
            <a:off x="8603106" y="6480965"/>
            <a:ext cx="7810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fld id="{285DE477-4510-47CB-952F-D84D2091B927}" type="slidenum">
              <a:rPr lang="en-US" altLang="zh-CN" smtClean="0"/>
              <a:pPr/>
              <a:t>‹#›</a:t>
            </a:fld>
            <a:endParaRPr lang="en-US" altLang="zh-CN" dirty="0"/>
          </a:p>
        </p:txBody>
      </p:sp>
    </p:spTree>
  </p:cSld>
  <p:clrMapOvr>
    <a:masterClrMapping/>
  </p:clrMapOvr>
  <p:transition>
    <p:random/>
    <p:sndAc>
      <p:stSnd>
        <p:snd r:embed="rId1"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49155"/>
                                        </p:tgtEl>
                                        <p:attrNameLst>
                                          <p:attrName>style.visibility</p:attrName>
                                        </p:attrNameLst>
                                      </p:cBhvr>
                                      <p:to>
                                        <p:strVal val="visible"/>
                                      </p:to>
                                    </p:set>
                                    <p:anim calcmode="lin" valueType="num">
                                      <p:cBhvr>
                                        <p:cTn id="7" dur="1000" fill="hold"/>
                                        <p:tgtEl>
                                          <p:spTgt spid="49155"/>
                                        </p:tgtEl>
                                        <p:attrNameLst>
                                          <p:attrName>ppt_w</p:attrName>
                                        </p:attrNameLst>
                                      </p:cBhvr>
                                      <p:tavLst>
                                        <p:tav tm="0">
                                          <p:val>
                                            <p:fltVal val="0"/>
                                          </p:val>
                                        </p:tav>
                                        <p:tav tm="100000">
                                          <p:val>
                                            <p:strVal val="#ppt_w"/>
                                          </p:val>
                                        </p:tav>
                                      </p:tavLst>
                                    </p:anim>
                                    <p:anim calcmode="lin" valueType="num">
                                      <p:cBhvr>
                                        <p:cTn id="8" dur="1000" fill="hold"/>
                                        <p:tgtEl>
                                          <p:spTgt spid="49155"/>
                                        </p:tgtEl>
                                        <p:attrNameLst>
                                          <p:attrName>ppt_h</p:attrName>
                                        </p:attrNameLst>
                                      </p:cBhvr>
                                      <p:tavLst>
                                        <p:tav tm="0">
                                          <p:val>
                                            <p:fltVal val="0"/>
                                          </p:val>
                                        </p:tav>
                                        <p:tav tm="100000">
                                          <p:val>
                                            <p:strVal val="#ppt_h"/>
                                          </p:val>
                                        </p:tav>
                                      </p:tavLst>
                                    </p:anim>
                                    <p:anim calcmode="lin" valueType="num">
                                      <p:cBhvr>
                                        <p:cTn id="9" dur="1000" fill="hold"/>
                                        <p:tgtEl>
                                          <p:spTgt spid="49155"/>
                                        </p:tgtEl>
                                        <p:attrNameLst>
                                          <p:attrName>style.rotation</p:attrName>
                                        </p:attrNameLst>
                                      </p:cBhvr>
                                      <p:tavLst>
                                        <p:tav tm="0">
                                          <p:val>
                                            <p:fltVal val="90"/>
                                          </p:val>
                                        </p:tav>
                                        <p:tav tm="100000">
                                          <p:val>
                                            <p:fltVal val="0"/>
                                          </p:val>
                                        </p:tav>
                                      </p:tavLst>
                                    </p:anim>
                                    <p:animEffect transition="in" filter="fade">
                                      <p:cBhvr>
                                        <p:cTn id="10" dur="1000"/>
                                        <p:tgtEl>
                                          <p:spTgt spid="49155"/>
                                        </p:tgtEl>
                                      </p:cBhvr>
                                    </p:animEffect>
                                  </p:childTnLst>
                                </p:cTn>
                              </p:par>
                              <p:par>
                                <p:cTn id="11" presetID="56" presetClass="entr" presetSubtype="0" fill="hold" grpId="1" nodeType="withEffect">
                                  <p:stCondLst>
                                    <p:cond delay="0"/>
                                  </p:stCondLst>
                                  <p:iterate type="lt">
                                    <p:tmPct val="10000"/>
                                  </p:iterate>
                                  <p:childTnLst>
                                    <p:set>
                                      <p:cBhvr>
                                        <p:cTn id="12" dur="1" fill="hold">
                                          <p:stCondLst>
                                            <p:cond delay="0"/>
                                          </p:stCondLst>
                                        </p:cTn>
                                        <p:tgtEl>
                                          <p:spTgt spid="49155"/>
                                        </p:tgtEl>
                                        <p:attrNameLst>
                                          <p:attrName>style.visibility</p:attrName>
                                        </p:attrNameLst>
                                      </p:cBhvr>
                                      <p:to>
                                        <p:strVal val="visible"/>
                                      </p:to>
                                    </p:set>
                                    <p:anim by="(-#ppt_w*2)" calcmode="lin" valueType="num">
                                      <p:cBhvr rctx="PPT">
                                        <p:cTn id="13" dur="500" autoRev="1" fill="hold">
                                          <p:stCondLst>
                                            <p:cond delay="0"/>
                                          </p:stCondLst>
                                        </p:cTn>
                                        <p:tgtEl>
                                          <p:spTgt spid="49155"/>
                                        </p:tgtEl>
                                        <p:attrNameLst>
                                          <p:attrName>ppt_w</p:attrName>
                                        </p:attrNameLst>
                                      </p:cBhvr>
                                    </p:anim>
                                    <p:anim by="(#ppt_w*0.50)" calcmode="lin" valueType="num">
                                      <p:cBhvr>
                                        <p:cTn id="14" dur="500" decel="50000" autoRev="1" fill="hold">
                                          <p:stCondLst>
                                            <p:cond delay="0"/>
                                          </p:stCondLst>
                                        </p:cTn>
                                        <p:tgtEl>
                                          <p:spTgt spid="49155"/>
                                        </p:tgtEl>
                                        <p:attrNameLst>
                                          <p:attrName>ppt_x</p:attrName>
                                        </p:attrNameLst>
                                      </p:cBhvr>
                                    </p:anim>
                                    <p:anim from="(-#ppt_h/2)" to="(#ppt_y)" calcmode="lin" valueType="num">
                                      <p:cBhvr>
                                        <p:cTn id="15" dur="1000" fill="hold">
                                          <p:stCondLst>
                                            <p:cond delay="0"/>
                                          </p:stCondLst>
                                        </p:cTn>
                                        <p:tgtEl>
                                          <p:spTgt spid="49155"/>
                                        </p:tgtEl>
                                        <p:attrNameLst>
                                          <p:attrName>ppt_y</p:attrName>
                                        </p:attrNameLst>
                                      </p:cBhvr>
                                    </p:anim>
                                    <p:animRot by="21600000">
                                      <p:cBhvr>
                                        <p:cTn id="16" dur="1000" fill="hold">
                                          <p:stCondLst>
                                            <p:cond delay="0"/>
                                          </p:stCondLst>
                                        </p:cTn>
                                        <p:tgtEl>
                                          <p:spTgt spid="491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P spid="49155" grpId="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68313" y="981075"/>
            <a:ext cx="8229600" cy="490697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a:xfrm>
            <a:off x="8627023" y="6514066"/>
            <a:ext cx="1033953" cy="232909"/>
          </a:xfrm>
        </p:spPr>
        <p:txBody>
          <a:bodyPr/>
          <a:lstStyle>
            <a:lvl1pPr>
              <a:defRPr/>
            </a:lvl1pPr>
          </a:lstStyle>
          <a:p>
            <a:fld id="{339F8885-04C0-4B35-9FC3-BE13BADB3149}" type="slidenum">
              <a:rPr lang="en-US" altLang="zh-CN" smtClean="0"/>
              <a:pPr/>
              <a:t>‹#›</a:t>
            </a:fld>
            <a:endParaRPr lang="en-US" altLang="zh-CN" dirty="0"/>
          </a:p>
        </p:txBody>
      </p:sp>
    </p:spTree>
    <p:extLst>
      <p:ext uri="{BB962C8B-B14F-4D97-AF65-F5344CB8AC3E}">
        <p14:creationId xmlns:p14="http://schemas.microsoft.com/office/powerpoint/2010/main" val="2643168752"/>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Rectangle 11"/>
          <p:cNvSpPr txBox="1">
            <a:spLocks noChangeArrowheads="1"/>
          </p:cNvSpPr>
          <p:nvPr userDrawn="1"/>
        </p:nvSpPr>
        <p:spPr bwMode="auto">
          <a:xfrm>
            <a:off x="8621035" y="6511975"/>
            <a:ext cx="7810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defPPr>
              <a:defRPr lang="zh-CN"/>
            </a:defPPr>
            <a:lvl1pPr algn="l" rtl="0" fontAlgn="base">
              <a:spcBef>
                <a:spcPct val="0"/>
              </a:spcBef>
              <a:spcAft>
                <a:spcPct val="0"/>
              </a:spcAft>
              <a:defRPr sz="1200" kern="1200">
                <a:solidFill>
                  <a:schemeClr val="tx1"/>
                </a:solidFill>
                <a:latin typeface="Arial" charset="0"/>
                <a:ea typeface="宋体" pitchFamily="2" charset="-122"/>
                <a:cs typeface="+mn-cs"/>
              </a:defRPr>
            </a:lvl1pPr>
            <a:lvl2pPr marL="457200" algn="ctr" rtl="0" fontAlgn="base">
              <a:spcBef>
                <a:spcPct val="0"/>
              </a:spcBef>
              <a:spcAft>
                <a:spcPct val="0"/>
              </a:spcAft>
              <a:defRPr kern="1200">
                <a:solidFill>
                  <a:schemeClr val="tx1"/>
                </a:solidFill>
                <a:latin typeface="Arial" charset="0"/>
                <a:ea typeface="宋体" pitchFamily="2" charset="-122"/>
                <a:cs typeface="+mn-cs"/>
              </a:defRPr>
            </a:lvl2pPr>
            <a:lvl3pPr marL="914400" algn="ctr" rtl="0" fontAlgn="base">
              <a:spcBef>
                <a:spcPct val="0"/>
              </a:spcBef>
              <a:spcAft>
                <a:spcPct val="0"/>
              </a:spcAft>
              <a:defRPr kern="1200">
                <a:solidFill>
                  <a:schemeClr val="tx1"/>
                </a:solidFill>
                <a:latin typeface="Arial" charset="0"/>
                <a:ea typeface="宋体" pitchFamily="2" charset="-122"/>
                <a:cs typeface="+mn-cs"/>
              </a:defRPr>
            </a:lvl3pPr>
            <a:lvl4pPr marL="1371600" algn="ctr" rtl="0" fontAlgn="base">
              <a:spcBef>
                <a:spcPct val="0"/>
              </a:spcBef>
              <a:spcAft>
                <a:spcPct val="0"/>
              </a:spcAft>
              <a:defRPr kern="1200">
                <a:solidFill>
                  <a:schemeClr val="tx1"/>
                </a:solidFill>
                <a:latin typeface="Arial" charset="0"/>
                <a:ea typeface="宋体" pitchFamily="2" charset="-122"/>
                <a:cs typeface="+mn-cs"/>
              </a:defRPr>
            </a:lvl4pPr>
            <a:lvl5pPr marL="1828800" algn="ctr"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fld id="{285DE477-4510-47CB-952F-D84D2091B927}" type="slidenum">
              <a:rPr lang="en-US" altLang="zh-CN" smtClean="0"/>
              <a:pPr/>
              <a:t>‹#›</a:t>
            </a:fld>
            <a:endParaRPr lang="en-US" altLang="zh-CN" dirty="0"/>
          </a:p>
        </p:txBody>
      </p:sp>
    </p:spTree>
    <p:extLst>
      <p:ext uri="{BB962C8B-B14F-4D97-AF65-F5344CB8AC3E}">
        <p14:creationId xmlns:p14="http://schemas.microsoft.com/office/powerpoint/2010/main" val="2217797843"/>
      </p:ext>
    </p:extLst>
  </p:cSld>
  <p:clrMapOvr>
    <a:masterClrMapping/>
  </p:clrMapOvr>
  <p:transition>
    <p:random/>
    <p:sndAc>
      <p:stSnd>
        <p:snd r:embed="rId1" name="camera.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59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Rectangle 11"/>
          <p:cNvSpPr>
            <a:spLocks noGrp="1" noChangeArrowheads="1"/>
          </p:cNvSpPr>
          <p:nvPr>
            <p:ph type="sldNum" sz="quarter" idx="4"/>
          </p:nvPr>
        </p:nvSpPr>
        <p:spPr bwMode="auto">
          <a:xfrm>
            <a:off x="8567247" y="6507860"/>
            <a:ext cx="7810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fld id="{285DE477-4510-47CB-952F-D84D2091B927}" type="slidenum">
              <a:rPr lang="en-US" altLang="zh-CN" smtClean="0"/>
              <a:pPr/>
              <a:t>‹#›</a:t>
            </a:fld>
            <a:endParaRPr lang="en-US" altLang="zh-CN" dirty="0"/>
          </a:p>
        </p:txBody>
      </p:sp>
    </p:spTree>
    <p:extLst>
      <p:ext uri="{BB962C8B-B14F-4D97-AF65-F5344CB8AC3E}">
        <p14:creationId xmlns:p14="http://schemas.microsoft.com/office/powerpoint/2010/main" val="1943621779"/>
      </p:ext>
    </p:extLst>
  </p:cSld>
  <p:clrMapOvr>
    <a:masterClrMapping/>
  </p:clrMapOvr>
  <p:transition>
    <p:random/>
    <p:sndAc>
      <p:stSnd>
        <p:snd r:embed="rId1" name="camera.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8" name="Rectangle 11"/>
          <p:cNvSpPr>
            <a:spLocks noGrp="1" noChangeArrowheads="1"/>
          </p:cNvSpPr>
          <p:nvPr>
            <p:ph type="sldNum" sz="quarter" idx="10"/>
          </p:nvPr>
        </p:nvSpPr>
        <p:spPr bwMode="auto">
          <a:xfrm>
            <a:off x="8585176" y="6507860"/>
            <a:ext cx="7810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fld id="{285DE477-4510-47CB-952F-D84D2091B927}" type="slidenum">
              <a:rPr lang="en-US" altLang="zh-CN" smtClean="0"/>
              <a:pPr/>
              <a:t>‹#›</a:t>
            </a:fld>
            <a:endParaRPr lang="en-US" altLang="zh-CN" dirty="0"/>
          </a:p>
        </p:txBody>
      </p:sp>
    </p:spTree>
    <p:extLst>
      <p:ext uri="{BB962C8B-B14F-4D97-AF65-F5344CB8AC3E}">
        <p14:creationId xmlns:p14="http://schemas.microsoft.com/office/powerpoint/2010/main" val="452626676"/>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4" name="Rectangle 11"/>
          <p:cNvSpPr txBox="1">
            <a:spLocks noChangeArrowheads="1"/>
          </p:cNvSpPr>
          <p:nvPr userDrawn="1"/>
        </p:nvSpPr>
        <p:spPr bwMode="auto">
          <a:xfrm>
            <a:off x="8578790" y="6522146"/>
            <a:ext cx="113042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defPPr>
              <a:defRPr lang="zh-CN"/>
            </a:defPPr>
            <a:lvl1pPr algn="l" rtl="0" fontAlgn="base">
              <a:spcBef>
                <a:spcPct val="0"/>
              </a:spcBef>
              <a:spcAft>
                <a:spcPct val="0"/>
              </a:spcAft>
              <a:defRPr sz="1200" kern="1200">
                <a:solidFill>
                  <a:schemeClr val="tx1"/>
                </a:solidFill>
                <a:latin typeface="Arial" charset="0"/>
                <a:ea typeface="宋体" pitchFamily="2" charset="-122"/>
                <a:cs typeface="+mn-cs"/>
              </a:defRPr>
            </a:lvl1pPr>
            <a:lvl2pPr marL="457200" algn="ctr" rtl="0" fontAlgn="base">
              <a:spcBef>
                <a:spcPct val="0"/>
              </a:spcBef>
              <a:spcAft>
                <a:spcPct val="0"/>
              </a:spcAft>
              <a:defRPr kern="1200">
                <a:solidFill>
                  <a:schemeClr val="tx1"/>
                </a:solidFill>
                <a:latin typeface="Arial" charset="0"/>
                <a:ea typeface="宋体" pitchFamily="2" charset="-122"/>
                <a:cs typeface="+mn-cs"/>
              </a:defRPr>
            </a:lvl2pPr>
            <a:lvl3pPr marL="914400" algn="ctr" rtl="0" fontAlgn="base">
              <a:spcBef>
                <a:spcPct val="0"/>
              </a:spcBef>
              <a:spcAft>
                <a:spcPct val="0"/>
              </a:spcAft>
              <a:defRPr kern="1200">
                <a:solidFill>
                  <a:schemeClr val="tx1"/>
                </a:solidFill>
                <a:latin typeface="Arial" charset="0"/>
                <a:ea typeface="宋体" pitchFamily="2" charset="-122"/>
                <a:cs typeface="+mn-cs"/>
              </a:defRPr>
            </a:lvl3pPr>
            <a:lvl4pPr marL="1371600" algn="ctr" rtl="0" fontAlgn="base">
              <a:spcBef>
                <a:spcPct val="0"/>
              </a:spcBef>
              <a:spcAft>
                <a:spcPct val="0"/>
              </a:spcAft>
              <a:defRPr kern="1200">
                <a:solidFill>
                  <a:schemeClr val="tx1"/>
                </a:solidFill>
                <a:latin typeface="Arial" charset="0"/>
                <a:ea typeface="宋体" pitchFamily="2" charset="-122"/>
                <a:cs typeface="+mn-cs"/>
              </a:defRPr>
            </a:lvl4pPr>
            <a:lvl5pPr marL="1828800" algn="ctr"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fld id="{285DE477-4510-47CB-952F-D84D2091B927}" type="slidenum">
              <a:rPr lang="en-US" altLang="zh-CN" smtClean="0"/>
              <a:pPr/>
              <a:t>‹#›</a:t>
            </a:fld>
            <a:endParaRPr lang="en-US" altLang="zh-CN" dirty="0"/>
          </a:p>
        </p:txBody>
      </p:sp>
    </p:spTree>
    <p:extLst>
      <p:ext uri="{BB962C8B-B14F-4D97-AF65-F5344CB8AC3E}">
        <p14:creationId xmlns:p14="http://schemas.microsoft.com/office/powerpoint/2010/main" val="2369105331"/>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a:xfrm>
            <a:off x="8555344" y="6502860"/>
            <a:ext cx="1177312" cy="254331"/>
          </a:xfrm>
        </p:spPr>
        <p:txBody>
          <a:bodyPr/>
          <a:lstStyle>
            <a:lvl1pPr>
              <a:defRPr/>
            </a:lvl1pPr>
          </a:lstStyle>
          <a:p>
            <a:fld id="{F297E343-76DE-4E4F-A447-E3B201C11D06}" type="slidenum">
              <a:rPr lang="en-US" altLang="zh-CN" smtClean="0"/>
              <a:pPr/>
              <a:t>‹#›</a:t>
            </a:fld>
            <a:endParaRPr lang="en-US" altLang="zh-CN" dirty="0"/>
          </a:p>
        </p:txBody>
      </p:sp>
    </p:spTree>
    <p:extLst>
      <p:ext uri="{BB962C8B-B14F-4D97-AF65-F5344CB8AC3E}">
        <p14:creationId xmlns:p14="http://schemas.microsoft.com/office/powerpoint/2010/main" val="381281131"/>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a:xfrm>
            <a:off x="8558281" y="6493716"/>
            <a:ext cx="781050" cy="276225"/>
          </a:xfrm>
        </p:spPr>
        <p:txBody>
          <a:bodyPr/>
          <a:lstStyle>
            <a:lvl1pPr>
              <a:defRPr/>
            </a:lvl1pPr>
          </a:lstStyle>
          <a:p>
            <a:fld id="{A3817F64-4E0E-49E3-B845-83B48CFD4FA0}" type="slidenum">
              <a:rPr lang="en-US" altLang="zh-CN" smtClean="0"/>
              <a:pPr/>
              <a:t>‹#›</a:t>
            </a:fld>
            <a:endParaRPr lang="en-US" altLang="zh-CN" dirty="0"/>
          </a:p>
        </p:txBody>
      </p:sp>
    </p:spTree>
    <p:extLst>
      <p:ext uri="{BB962C8B-B14F-4D97-AF65-F5344CB8AC3E}">
        <p14:creationId xmlns:p14="http://schemas.microsoft.com/office/powerpoint/2010/main" val="799092928"/>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C96AB524-C550-444A-B0A9-B0F19564F872}" type="slidenum">
              <a:rPr lang="en-US" altLang="zh-CN" smtClean="0"/>
              <a:pPr/>
              <a:t>‹#›</a:t>
            </a:fld>
            <a:endParaRPr lang="en-US" altLang="zh-CN" dirty="0"/>
          </a:p>
        </p:txBody>
      </p:sp>
    </p:spTree>
    <p:extLst>
      <p:ext uri="{BB962C8B-B14F-4D97-AF65-F5344CB8AC3E}">
        <p14:creationId xmlns:p14="http://schemas.microsoft.com/office/powerpoint/2010/main" val="4151376499"/>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69C1AFC0-0FB3-4D71-A3B3-731130F901A2}" type="slidenum">
              <a:rPr lang="en-US" altLang="zh-CN" smtClean="0"/>
              <a:pPr/>
              <a:t>‹#›</a:t>
            </a:fld>
            <a:endParaRPr lang="en-US" altLang="zh-CN" dirty="0"/>
          </a:p>
        </p:txBody>
      </p:sp>
    </p:spTree>
    <p:extLst>
      <p:ext uri="{BB962C8B-B14F-4D97-AF65-F5344CB8AC3E}">
        <p14:creationId xmlns:p14="http://schemas.microsoft.com/office/powerpoint/2010/main" val="2768133742"/>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9055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68313" y="260350"/>
            <a:ext cx="6019800" cy="59055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5A93CD95-4BD3-4B60-B8A1-D4A0D895DC95}" type="slidenum">
              <a:rPr lang="en-US" altLang="zh-CN" smtClean="0"/>
              <a:pPr/>
              <a:t>‹#›</a:t>
            </a:fld>
            <a:endParaRPr lang="en-US" altLang="zh-CN" dirty="0"/>
          </a:p>
        </p:txBody>
      </p:sp>
    </p:spTree>
    <p:extLst>
      <p:ext uri="{BB962C8B-B14F-4D97-AF65-F5344CB8AC3E}">
        <p14:creationId xmlns:p14="http://schemas.microsoft.com/office/powerpoint/2010/main" val="271822419"/>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457200"/>
            <a:ext cx="8229600" cy="5410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Rectangle 11"/>
          <p:cNvSpPr>
            <a:spLocks noGrp="1" noChangeArrowheads="1"/>
          </p:cNvSpPr>
          <p:nvPr>
            <p:ph type="sldNum" sz="quarter" idx="4"/>
          </p:nvPr>
        </p:nvSpPr>
        <p:spPr bwMode="auto">
          <a:xfrm>
            <a:off x="8576212" y="6516824"/>
            <a:ext cx="7810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fld id="{285DE477-4510-47CB-952F-D84D2091B927}" type="slidenum">
              <a:rPr lang="en-US" altLang="zh-CN" smtClean="0"/>
              <a:pPr/>
              <a:t>‹#›</a:t>
            </a:fld>
            <a:endParaRPr lang="en-US" altLang="zh-CN" dirty="0"/>
          </a:p>
        </p:txBody>
      </p:sp>
    </p:spTree>
    <p:extLst>
      <p:ext uri="{BB962C8B-B14F-4D97-AF65-F5344CB8AC3E}">
        <p14:creationId xmlns:p14="http://schemas.microsoft.com/office/powerpoint/2010/main" val="148220677"/>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457200" y="457200"/>
            <a:ext cx="8229600" cy="1371600"/>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457200" y="1981200"/>
            <a:ext cx="8229600" cy="3886200"/>
          </a:xfrm>
        </p:spPr>
        <p:txBody>
          <a:bodyPr/>
          <a:lstStyle/>
          <a:p>
            <a:pPr lvl="0"/>
            <a:endParaRPr lang="zh-CN" altLang="en-US" noProof="0" smtClean="0"/>
          </a:p>
        </p:txBody>
      </p:sp>
      <p:sp>
        <p:nvSpPr>
          <p:cNvPr id="4" name="Rectangle 11"/>
          <p:cNvSpPr>
            <a:spLocks noGrp="1" noChangeArrowheads="1"/>
          </p:cNvSpPr>
          <p:nvPr>
            <p:ph type="sldNum" sz="quarter" idx="4"/>
          </p:nvPr>
        </p:nvSpPr>
        <p:spPr bwMode="auto">
          <a:xfrm>
            <a:off x="8612071" y="6516825"/>
            <a:ext cx="7810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fld id="{285DE477-4510-47CB-952F-D84D2091B927}" type="slidenum">
              <a:rPr lang="en-US" altLang="zh-CN" smtClean="0"/>
              <a:pPr/>
              <a:t>‹#›</a:t>
            </a:fld>
            <a:endParaRPr lang="en-US" altLang="zh-CN" dirty="0"/>
          </a:p>
        </p:txBody>
      </p:sp>
    </p:spTree>
    <p:extLst>
      <p:ext uri="{BB962C8B-B14F-4D97-AF65-F5344CB8AC3E}">
        <p14:creationId xmlns:p14="http://schemas.microsoft.com/office/powerpoint/2010/main" val="32305790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457200"/>
            <a:ext cx="8229600" cy="13716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57200" y="1981200"/>
            <a:ext cx="4038600" cy="3886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81200"/>
            <a:ext cx="4038600" cy="3886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11"/>
          <p:cNvSpPr>
            <a:spLocks noGrp="1" noChangeArrowheads="1"/>
          </p:cNvSpPr>
          <p:nvPr>
            <p:ph type="sldNum" sz="quarter" idx="4"/>
          </p:nvPr>
        </p:nvSpPr>
        <p:spPr bwMode="auto">
          <a:xfrm>
            <a:off x="8585177" y="6498896"/>
            <a:ext cx="7810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fld id="{285DE477-4510-47CB-952F-D84D2091B927}" type="slidenum">
              <a:rPr lang="en-US" altLang="zh-CN" smtClean="0"/>
              <a:pPr/>
              <a:t>‹#›</a:t>
            </a:fld>
            <a:endParaRPr lang="en-US" altLang="zh-CN" dirty="0"/>
          </a:p>
        </p:txBody>
      </p:sp>
    </p:spTree>
    <p:extLst>
      <p:ext uri="{BB962C8B-B14F-4D97-AF65-F5344CB8AC3E}">
        <p14:creationId xmlns:p14="http://schemas.microsoft.com/office/powerpoint/2010/main" val="19821210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jpeg"/><Relationship Id="rId3" Type="http://schemas.openxmlformats.org/officeDocument/2006/relationships/slideLayout" Target="../slideLayouts/slideLayout3.xml"/><Relationship Id="rId21" Type="http://schemas.openxmlformats.org/officeDocument/2006/relationships/image" Target="../media/image4.jpe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audio" Target="../media/audio1.wav"/><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 Target="../slides/slide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body" idx="1"/>
          </p:nvPr>
        </p:nvSpPr>
        <p:spPr bwMode="auto">
          <a:xfrm>
            <a:off x="468313" y="981075"/>
            <a:ext cx="8229600" cy="51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dirty="0" smtClean="0"/>
              <a:t>微机原理及接口技术</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p>
        </p:txBody>
      </p:sp>
      <p:sp>
        <p:nvSpPr>
          <p:cNvPr id="48133" name="Rectangle 5"/>
          <p:cNvSpPr>
            <a:spLocks noGrp="1" noChangeArrowheads="1"/>
          </p:cNvSpPr>
          <p:nvPr>
            <p:ph type="title"/>
          </p:nvPr>
        </p:nvSpPr>
        <p:spPr bwMode="auto">
          <a:xfrm>
            <a:off x="5588950" y="10043"/>
            <a:ext cx="35593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dirty="0" smtClean="0"/>
              <a:t>                   微机原理及接口技术</a:t>
            </a:r>
          </a:p>
        </p:txBody>
      </p:sp>
      <p:pic>
        <p:nvPicPr>
          <p:cNvPr id="48134" name="Picture 6" descr="LINE036"/>
          <p:cNvPicPr>
            <a:picLocks noChangeAspect="1" noChangeArrowheads="1"/>
          </p:cNvPicPr>
          <p:nvPr userDrawn="1"/>
        </p:nvPicPr>
        <p:blipFill>
          <a:blip r:embed="rId17">
            <a:extLst>
              <a:ext uri="{28A0092B-C50C-407E-A947-70E740481C1C}">
                <a14:useLocalDpi xmlns:a14="http://schemas.microsoft.com/office/drawing/2010/main" val="0"/>
              </a:ext>
            </a:extLst>
          </a:blip>
          <a:srcRect/>
          <a:stretch>
            <a:fillRect/>
          </a:stretch>
        </p:blipFill>
        <p:spPr bwMode="auto">
          <a:xfrm>
            <a:off x="4275" y="533859"/>
            <a:ext cx="9255094" cy="45719"/>
          </a:xfrm>
          <a:prstGeom prst="rect">
            <a:avLst/>
          </a:prstGeom>
          <a:noFill/>
          <a:extLst>
            <a:ext uri="{909E8E84-426E-40DD-AFC4-6F175D3DCCD1}">
              <a14:hiddenFill xmlns:a14="http://schemas.microsoft.com/office/drawing/2010/main">
                <a:solidFill>
                  <a:srgbClr val="FFFFFF"/>
                </a:solidFill>
              </a14:hiddenFill>
            </a:ext>
          </a:extLst>
        </p:spPr>
      </p:pic>
      <p:pic>
        <p:nvPicPr>
          <p:cNvPr id="48135" name="Picture 7" descr="LINE036"/>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275" y="6371394"/>
            <a:ext cx="9144000" cy="45719"/>
          </a:xfrm>
          <a:prstGeom prst="rect">
            <a:avLst/>
          </a:prstGeom>
          <a:noFill/>
          <a:extLst>
            <a:ext uri="{909E8E84-426E-40DD-AFC4-6F175D3DCCD1}">
              <a14:hiddenFill xmlns:a14="http://schemas.microsoft.com/office/drawing/2010/main">
                <a:solidFill>
                  <a:srgbClr val="FFFFFF"/>
                </a:solidFill>
              </a14:hiddenFill>
            </a:ext>
          </a:extLst>
        </p:spPr>
      </p:pic>
      <p:sp>
        <p:nvSpPr>
          <p:cNvPr id="48139" name="Rectangle 11"/>
          <p:cNvSpPr>
            <a:spLocks noGrp="1" noChangeArrowheads="1"/>
          </p:cNvSpPr>
          <p:nvPr>
            <p:ph type="sldNum" sz="quarter" idx="4"/>
          </p:nvPr>
        </p:nvSpPr>
        <p:spPr bwMode="auto">
          <a:xfrm>
            <a:off x="8656893" y="6502681"/>
            <a:ext cx="7810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fld id="{285DE477-4510-47CB-952F-D84D2091B927}" type="slidenum">
              <a:rPr lang="en-US" altLang="zh-CN" smtClean="0"/>
              <a:pPr/>
              <a:t>‹#›</a:t>
            </a:fld>
            <a:endParaRPr lang="en-US" altLang="zh-CN" dirty="0"/>
          </a:p>
        </p:txBody>
      </p:sp>
      <p:pic>
        <p:nvPicPr>
          <p:cNvPr id="11" name="Picture 8" descr="jing"/>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55931" y="70792"/>
            <a:ext cx="1511300" cy="417513"/>
          </a:xfrm>
          <a:prstGeom prst="rect">
            <a:avLst/>
          </a:prstGeom>
          <a:noFill/>
          <a:extLst>
            <a:ext uri="{909E8E84-426E-40DD-AFC4-6F175D3DCCD1}">
              <a14:hiddenFill xmlns:a14="http://schemas.microsoft.com/office/drawing/2010/main">
                <a:solidFill>
                  <a:srgbClr val="FFFFFF"/>
                </a:solidFill>
              </a14:hiddenFill>
            </a:ext>
          </a:extLst>
        </p:spPr>
      </p:pic>
      <p:sp>
        <p:nvSpPr>
          <p:cNvPr id="16" name="AutoShape 11">
            <a:hlinkClick r:id="rId19" action="ppaction://hlinksldjump" highlightClick="1"/>
          </p:cNvPr>
          <p:cNvSpPr>
            <a:spLocks noChangeArrowheads="1"/>
          </p:cNvSpPr>
          <p:nvPr userDrawn="1"/>
        </p:nvSpPr>
        <p:spPr bwMode="auto">
          <a:xfrm>
            <a:off x="7103917" y="6463081"/>
            <a:ext cx="431800" cy="360363"/>
          </a:xfrm>
          <a:prstGeom prst="actionButtonHome">
            <a:avLst/>
          </a:prstGeom>
          <a:solidFill>
            <a:srgbClr val="3399FF"/>
          </a:solidFill>
          <a:ln w="12700">
            <a:solidFill>
              <a:srgbClr val="99FF99"/>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7" name="AutoShape 12">
            <a:hlinkClick r:id="" action="ppaction://hlinkshowjump?jump=previousslide" highlightClick="1"/>
          </p:cNvPr>
          <p:cNvSpPr>
            <a:spLocks noChangeArrowheads="1"/>
          </p:cNvSpPr>
          <p:nvPr userDrawn="1"/>
        </p:nvSpPr>
        <p:spPr bwMode="auto">
          <a:xfrm>
            <a:off x="7535717" y="6460614"/>
            <a:ext cx="360363" cy="360363"/>
          </a:xfrm>
          <a:prstGeom prst="actionButtonBackPrevious">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8" name="AutoShape 13">
            <a:hlinkClick r:id="" action="ppaction://hlinkshowjump?jump=nextslide" highlightClick="1"/>
          </p:cNvPr>
          <p:cNvSpPr>
            <a:spLocks noChangeArrowheads="1"/>
          </p:cNvSpPr>
          <p:nvPr userDrawn="1"/>
        </p:nvSpPr>
        <p:spPr bwMode="auto">
          <a:xfrm>
            <a:off x="7899558" y="6463081"/>
            <a:ext cx="360363" cy="360363"/>
          </a:xfrm>
          <a:prstGeom prst="actionButtonForwardNext">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2" name="矩形 1"/>
          <p:cNvSpPr/>
          <p:nvPr userDrawn="1"/>
        </p:nvSpPr>
        <p:spPr>
          <a:xfrm>
            <a:off x="3073085" y="6477054"/>
            <a:ext cx="2741456" cy="369332"/>
          </a:xfrm>
          <a:prstGeom prst="rect">
            <a:avLst/>
          </a:prstGeom>
        </p:spPr>
        <p:txBody>
          <a:bodyPr wrap="none">
            <a:spAutoFit/>
          </a:bodyPr>
          <a:lstStyle/>
          <a:p>
            <a:pPr marL="0" marR="0" indent="0" algn="ctr" defTabSz="914400" rtl="0" eaLnBrk="1" fontAlgn="base" latinLnBrk="0" hangingPunct="1">
              <a:lnSpc>
                <a:spcPct val="100000"/>
              </a:lnSpc>
              <a:spcBef>
                <a:spcPct val="0"/>
              </a:spcBef>
              <a:spcAft>
                <a:spcPct val="0"/>
              </a:spcAft>
              <a:buClrTx/>
              <a:buSzTx/>
              <a:buFontTx/>
              <a:buNone/>
              <a:tabLst/>
              <a:defRPr/>
            </a:pPr>
            <a:r>
              <a:rPr lang="zh-CN" altLang="en-US" sz="1800" b="1" kern="1200" dirty="0" smtClean="0">
                <a:solidFill>
                  <a:srgbClr val="00B0F0"/>
                </a:solidFill>
                <a:latin typeface="Arial" charset="0"/>
                <a:ea typeface="隶书" pitchFamily="49" charset="-122"/>
                <a:cs typeface="+mn-cs"/>
              </a:rPr>
              <a:t>华东交通大学徐春辉制作</a:t>
            </a:r>
            <a:endParaRPr lang="en-US" altLang="zh-CN" sz="1800" b="1" kern="1200" dirty="0">
              <a:solidFill>
                <a:srgbClr val="CC3300"/>
              </a:solidFill>
              <a:latin typeface="Arial" charset="0"/>
              <a:ea typeface="隶书" pitchFamily="49" charset="-122"/>
              <a:cs typeface="+mn-cs"/>
            </a:endParaRPr>
          </a:p>
        </p:txBody>
      </p:sp>
      <p:pic>
        <p:nvPicPr>
          <p:cNvPr id="12" name="Picture 9" descr="Return">
            <a:hlinkClick r:id="" action="ppaction://hlinkshowjump?jump=lastslideviewed"/>
          </p:cNvPr>
          <p:cNvPicPr preferRelativeResize="0">
            <a:picLocks noChangeArrowheads="1"/>
          </p:cNvPicPr>
          <p:nvPr userDrawn="1"/>
        </p:nvPicPr>
        <p:blipFill>
          <a:blip r:embed="rId20">
            <a:extLst>
              <a:ext uri="{28A0092B-C50C-407E-A947-70E740481C1C}">
                <a14:useLocalDpi xmlns:a14="http://schemas.microsoft.com/office/drawing/2010/main" val="0"/>
              </a:ext>
            </a:extLst>
          </a:blip>
          <a:srcRect/>
          <a:stretch>
            <a:fillRect/>
          </a:stretch>
        </p:blipFill>
        <p:spPr bwMode="auto">
          <a:xfrm>
            <a:off x="8233026" y="6460613"/>
            <a:ext cx="323850" cy="360363"/>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 id="2147483665" r:id="rId12"/>
    <p:sldLayoutId id="2147483666" r:id="rId13"/>
    <p:sldLayoutId id="2147483667" r:id="rId14"/>
  </p:sldLayoutIdLst>
  <p:transition>
    <p:random/>
    <p:sndAc>
      <p:stSnd>
        <p:snd r:embed="rId16"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grpId="0" nodeType="withEffect">
                                  <p:stCondLst>
                                    <p:cond delay="0"/>
                                  </p:stCondLst>
                                  <p:iterate type="lt">
                                    <p:tmPct val="10000"/>
                                  </p:iterate>
                                  <p:childTnLst>
                                    <p:set>
                                      <p:cBhvr>
                                        <p:cTn id="6" dur="1" fill="hold">
                                          <p:stCondLst>
                                            <p:cond delay="0"/>
                                          </p:stCondLst>
                                        </p:cTn>
                                        <p:tgtEl>
                                          <p:spTgt spid="48133"/>
                                        </p:tgtEl>
                                        <p:attrNameLst>
                                          <p:attrName>style.visibility</p:attrName>
                                        </p:attrNameLst>
                                      </p:cBhvr>
                                      <p:to>
                                        <p:strVal val="visible"/>
                                      </p:to>
                                    </p:set>
                                    <p:animEffect transition="in" filter="fade">
                                      <p:cBhvr>
                                        <p:cTn id="7" dur="1000"/>
                                        <p:tgtEl>
                                          <p:spTgt spid="48133"/>
                                        </p:tgtEl>
                                      </p:cBhvr>
                                    </p:animEffect>
                                    <p:anim calcmode="lin" valueType="num">
                                      <p:cBhvr>
                                        <p:cTn id="8" dur="1000" fill="hold"/>
                                        <p:tgtEl>
                                          <p:spTgt spid="48133"/>
                                        </p:tgtEl>
                                        <p:attrNameLst>
                                          <p:attrName>style.rotation</p:attrName>
                                        </p:attrNameLst>
                                      </p:cBhvr>
                                      <p:tavLst>
                                        <p:tav tm="0">
                                          <p:val>
                                            <p:fltVal val="720"/>
                                          </p:val>
                                        </p:tav>
                                        <p:tav tm="100000">
                                          <p:val>
                                            <p:fltVal val="0"/>
                                          </p:val>
                                        </p:tav>
                                      </p:tavLst>
                                    </p:anim>
                                    <p:anim calcmode="lin" valueType="num">
                                      <p:cBhvr>
                                        <p:cTn id="9" dur="1000" fill="hold"/>
                                        <p:tgtEl>
                                          <p:spTgt spid="48133"/>
                                        </p:tgtEl>
                                        <p:attrNameLst>
                                          <p:attrName>ppt_h</p:attrName>
                                        </p:attrNameLst>
                                      </p:cBhvr>
                                      <p:tavLst>
                                        <p:tav tm="0">
                                          <p:val>
                                            <p:fltVal val="0"/>
                                          </p:val>
                                        </p:tav>
                                        <p:tav tm="100000">
                                          <p:val>
                                            <p:strVal val="#ppt_h"/>
                                          </p:val>
                                        </p:tav>
                                      </p:tavLst>
                                    </p:anim>
                                    <p:anim calcmode="lin" valueType="num">
                                      <p:cBhvr>
                                        <p:cTn id="10" dur="1000" fill="hold"/>
                                        <p:tgtEl>
                                          <p:spTgt spid="4813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3" grpId="0"/>
    </p:bldLst>
  </p:timing>
  <p:hf hdr="0" ftr="0" dt="0"/>
  <p:txStyles>
    <p:titleStyle>
      <a:lvl1pPr algn="l" rtl="0" fontAlgn="base">
        <a:spcBef>
          <a:spcPct val="0"/>
        </a:spcBef>
        <a:spcAft>
          <a:spcPct val="0"/>
        </a:spcAft>
        <a:defRPr sz="1800" b="1">
          <a:solidFill>
            <a:srgbClr val="CC3300"/>
          </a:solidFill>
          <a:latin typeface="+mj-lt"/>
          <a:ea typeface="+mj-ea"/>
          <a:cs typeface="+mj-cs"/>
        </a:defRPr>
      </a:lvl1pPr>
      <a:lvl2pPr algn="l" rtl="0" fontAlgn="base">
        <a:spcBef>
          <a:spcPct val="0"/>
        </a:spcBef>
        <a:spcAft>
          <a:spcPct val="0"/>
        </a:spcAft>
        <a:defRPr sz="2400" b="1">
          <a:solidFill>
            <a:srgbClr val="CC3300"/>
          </a:solidFill>
          <a:latin typeface="Arial" charset="0"/>
          <a:ea typeface="宋体" pitchFamily="2" charset="-122"/>
        </a:defRPr>
      </a:lvl2pPr>
      <a:lvl3pPr algn="l" rtl="0" fontAlgn="base">
        <a:spcBef>
          <a:spcPct val="0"/>
        </a:spcBef>
        <a:spcAft>
          <a:spcPct val="0"/>
        </a:spcAft>
        <a:defRPr sz="2400" b="1">
          <a:solidFill>
            <a:srgbClr val="CC3300"/>
          </a:solidFill>
          <a:latin typeface="Arial" charset="0"/>
          <a:ea typeface="宋体" pitchFamily="2" charset="-122"/>
        </a:defRPr>
      </a:lvl3pPr>
      <a:lvl4pPr algn="l" rtl="0" fontAlgn="base">
        <a:spcBef>
          <a:spcPct val="0"/>
        </a:spcBef>
        <a:spcAft>
          <a:spcPct val="0"/>
        </a:spcAft>
        <a:defRPr sz="2400" b="1">
          <a:solidFill>
            <a:srgbClr val="CC3300"/>
          </a:solidFill>
          <a:latin typeface="Arial" charset="0"/>
          <a:ea typeface="宋体" pitchFamily="2" charset="-122"/>
        </a:defRPr>
      </a:lvl4pPr>
      <a:lvl5pPr algn="l" rtl="0" fontAlgn="base">
        <a:spcBef>
          <a:spcPct val="0"/>
        </a:spcBef>
        <a:spcAft>
          <a:spcPct val="0"/>
        </a:spcAft>
        <a:defRPr sz="2400" b="1">
          <a:solidFill>
            <a:srgbClr val="CC3300"/>
          </a:solidFill>
          <a:latin typeface="Arial" charset="0"/>
          <a:ea typeface="宋体" pitchFamily="2" charset="-122"/>
        </a:defRPr>
      </a:lvl5pPr>
      <a:lvl6pPr marL="457200" algn="l" rtl="0" fontAlgn="base">
        <a:spcBef>
          <a:spcPct val="0"/>
        </a:spcBef>
        <a:spcAft>
          <a:spcPct val="0"/>
        </a:spcAft>
        <a:defRPr sz="2400" b="1">
          <a:solidFill>
            <a:srgbClr val="CC3300"/>
          </a:solidFill>
          <a:latin typeface="Arial" charset="0"/>
          <a:ea typeface="宋体" pitchFamily="2" charset="-122"/>
        </a:defRPr>
      </a:lvl6pPr>
      <a:lvl7pPr marL="914400" algn="l" rtl="0" fontAlgn="base">
        <a:spcBef>
          <a:spcPct val="0"/>
        </a:spcBef>
        <a:spcAft>
          <a:spcPct val="0"/>
        </a:spcAft>
        <a:defRPr sz="2400" b="1">
          <a:solidFill>
            <a:srgbClr val="CC3300"/>
          </a:solidFill>
          <a:latin typeface="Arial" charset="0"/>
          <a:ea typeface="宋体" pitchFamily="2" charset="-122"/>
        </a:defRPr>
      </a:lvl7pPr>
      <a:lvl8pPr marL="1371600" algn="l" rtl="0" fontAlgn="base">
        <a:spcBef>
          <a:spcPct val="0"/>
        </a:spcBef>
        <a:spcAft>
          <a:spcPct val="0"/>
        </a:spcAft>
        <a:defRPr sz="2400" b="1">
          <a:solidFill>
            <a:srgbClr val="CC3300"/>
          </a:solidFill>
          <a:latin typeface="Arial" charset="0"/>
          <a:ea typeface="宋体" pitchFamily="2" charset="-122"/>
        </a:defRPr>
      </a:lvl8pPr>
      <a:lvl9pPr marL="1828800" algn="l" rtl="0" fontAlgn="base">
        <a:spcBef>
          <a:spcPct val="0"/>
        </a:spcBef>
        <a:spcAft>
          <a:spcPct val="0"/>
        </a:spcAft>
        <a:defRPr sz="2400" b="1">
          <a:solidFill>
            <a:srgbClr val="CC3300"/>
          </a:solidFill>
          <a:latin typeface="Arial" charset="0"/>
          <a:ea typeface="宋体" pitchFamily="2" charset="-122"/>
        </a:defRPr>
      </a:lvl9pPr>
    </p:titleStyle>
    <p:bodyStyle>
      <a:lvl1pPr marL="342900" indent="-342900" algn="just" rtl="0" fontAlgn="base">
        <a:spcBef>
          <a:spcPct val="20000"/>
        </a:spcBef>
        <a:spcAft>
          <a:spcPct val="0"/>
        </a:spcAft>
        <a:buBlip>
          <a:blip r:embed="rId21"/>
        </a:buBlip>
        <a:defRPr sz="3200" b="1">
          <a:solidFill>
            <a:schemeClr val="accent2"/>
          </a:solidFill>
          <a:latin typeface="+mn-lt"/>
          <a:ea typeface="+mn-ea"/>
          <a:cs typeface="+mn-cs"/>
        </a:defRPr>
      </a:lvl1pPr>
      <a:lvl2pPr marL="742950" indent="-285750" algn="just" rtl="0" fontAlgn="base">
        <a:spcBef>
          <a:spcPct val="20000"/>
        </a:spcBef>
        <a:spcAft>
          <a:spcPct val="0"/>
        </a:spcAft>
        <a:buBlip>
          <a:blip r:embed="rId22"/>
        </a:buBlip>
        <a:defRPr sz="2800" b="1">
          <a:solidFill>
            <a:schemeClr val="tx1"/>
          </a:solidFill>
          <a:latin typeface="+mn-lt"/>
          <a:ea typeface="+mj-ea"/>
        </a:defRPr>
      </a:lvl2pPr>
      <a:lvl3pPr marL="1143000" indent="-228600" algn="just" rtl="0" fontAlgn="base">
        <a:spcBef>
          <a:spcPct val="20000"/>
        </a:spcBef>
        <a:spcAft>
          <a:spcPct val="0"/>
        </a:spcAft>
        <a:buChar char="•"/>
        <a:defRPr sz="2400">
          <a:solidFill>
            <a:schemeClr val="tx1"/>
          </a:solidFill>
          <a:latin typeface="+mn-lt"/>
          <a:ea typeface="+mj-ea"/>
        </a:defRPr>
      </a:lvl3pPr>
      <a:lvl4pPr marL="1600200" indent="-228600" algn="just" rtl="0" fontAlgn="base">
        <a:spcBef>
          <a:spcPct val="20000"/>
        </a:spcBef>
        <a:spcAft>
          <a:spcPct val="0"/>
        </a:spcAft>
        <a:buChar char="–"/>
        <a:defRPr sz="2000">
          <a:solidFill>
            <a:schemeClr val="tx1"/>
          </a:solidFill>
          <a:latin typeface="+mn-lt"/>
          <a:ea typeface="+mj-ea"/>
        </a:defRPr>
      </a:lvl4pPr>
      <a:lvl5pPr marL="2057400" indent="-228600" algn="just" rtl="0" fontAlgn="base">
        <a:spcBef>
          <a:spcPct val="20000"/>
        </a:spcBef>
        <a:spcAft>
          <a:spcPct val="0"/>
        </a:spcAft>
        <a:buChar char="»"/>
        <a:defRPr sz="2000">
          <a:solidFill>
            <a:schemeClr val="tx1"/>
          </a:solidFill>
          <a:latin typeface="+mn-lt"/>
          <a:ea typeface="+mj-ea"/>
        </a:defRPr>
      </a:lvl5pPr>
      <a:lvl6pPr marL="2514600" indent="-228600" algn="just" rtl="0" fontAlgn="base">
        <a:spcBef>
          <a:spcPct val="20000"/>
        </a:spcBef>
        <a:spcAft>
          <a:spcPct val="0"/>
        </a:spcAft>
        <a:buChar char="»"/>
        <a:defRPr sz="2000">
          <a:solidFill>
            <a:schemeClr val="tx1"/>
          </a:solidFill>
          <a:latin typeface="+mn-lt"/>
          <a:ea typeface="+mj-ea"/>
        </a:defRPr>
      </a:lvl6pPr>
      <a:lvl7pPr marL="2971800" indent="-228600" algn="just" rtl="0" fontAlgn="base">
        <a:spcBef>
          <a:spcPct val="20000"/>
        </a:spcBef>
        <a:spcAft>
          <a:spcPct val="0"/>
        </a:spcAft>
        <a:buChar char="»"/>
        <a:defRPr sz="2000">
          <a:solidFill>
            <a:schemeClr val="tx1"/>
          </a:solidFill>
          <a:latin typeface="+mn-lt"/>
          <a:ea typeface="+mj-ea"/>
        </a:defRPr>
      </a:lvl7pPr>
      <a:lvl8pPr marL="3429000" indent="-228600" algn="just" rtl="0" fontAlgn="base">
        <a:spcBef>
          <a:spcPct val="20000"/>
        </a:spcBef>
        <a:spcAft>
          <a:spcPct val="0"/>
        </a:spcAft>
        <a:buChar char="»"/>
        <a:defRPr sz="2000">
          <a:solidFill>
            <a:schemeClr val="tx1"/>
          </a:solidFill>
          <a:latin typeface="+mn-lt"/>
          <a:ea typeface="+mj-ea"/>
        </a:defRPr>
      </a:lvl8pPr>
      <a:lvl9pPr marL="3886200" indent="-228600" algn="just" rtl="0" fontAlgn="base">
        <a:spcBef>
          <a:spcPct val="20000"/>
        </a:spcBef>
        <a:spcAft>
          <a:spcPct val="0"/>
        </a:spcAft>
        <a:buChar char="»"/>
        <a:defRPr sz="2000">
          <a:solidFill>
            <a:schemeClr val="tx1"/>
          </a:solidFill>
          <a:latin typeface="+mn-lt"/>
          <a:ea typeface="+mj-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slide" Target="slide61.xml"/><Relationship Id="rId3" Type="http://schemas.openxmlformats.org/officeDocument/2006/relationships/audio" Target="../media/audio1.wav"/><Relationship Id="rId7" Type="http://schemas.openxmlformats.org/officeDocument/2006/relationships/slide" Target="slide33.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slide" Target="slide23.xml"/><Relationship Id="rId11" Type="http://schemas.openxmlformats.org/officeDocument/2006/relationships/slide" Target="slide105.xml"/><Relationship Id="rId5" Type="http://schemas.openxmlformats.org/officeDocument/2006/relationships/slide" Target="slide10.xml"/><Relationship Id="rId10" Type="http://schemas.openxmlformats.org/officeDocument/2006/relationships/slide" Target="slide99.xml"/><Relationship Id="rId4" Type="http://schemas.openxmlformats.org/officeDocument/2006/relationships/slide" Target="slide5.xml"/><Relationship Id="rId9" Type="http://schemas.openxmlformats.org/officeDocument/2006/relationships/slide" Target="slide84.xml"/></Relationships>
</file>

<file path=ppt/slides/_rels/slide5.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9.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8.wmf"/><Relationship Id="rId11" Type="http://schemas.openxmlformats.org/officeDocument/2006/relationships/image" Target="../media/image11.jpeg"/><Relationship Id="rId5" Type="http://schemas.openxmlformats.org/officeDocument/2006/relationships/oleObject" Target="../embeddings/oleObject2.bin"/><Relationship Id="rId10" Type="http://schemas.openxmlformats.org/officeDocument/2006/relationships/image" Target="../media/image10.wmf"/><Relationship Id="rId4" Type="http://schemas.openxmlformats.org/officeDocument/2006/relationships/image" Target="../media/image7.wmf"/><Relationship Id="rId9" Type="http://schemas.openxmlformats.org/officeDocument/2006/relationships/oleObject" Target="../embeddings/oleObject4.bin"/></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8" Type="http://schemas.openxmlformats.org/officeDocument/2006/relationships/oleObject" Target="../embeddings/oleObject7.bin"/><Relationship Id="rId3" Type="http://schemas.openxmlformats.org/officeDocument/2006/relationships/audio" Target="../media/audio1.wav"/><Relationship Id="rId7" Type="http://schemas.openxmlformats.org/officeDocument/2006/relationships/image" Target="../media/image13.wmf"/><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6.bin"/><Relationship Id="rId5" Type="http://schemas.openxmlformats.org/officeDocument/2006/relationships/image" Target="../media/image12.wmf"/><Relationship Id="rId10" Type="http://schemas.openxmlformats.org/officeDocument/2006/relationships/image" Target="../media/image15.png"/><Relationship Id="rId4" Type="http://schemas.openxmlformats.org/officeDocument/2006/relationships/oleObject" Target="../embeddings/oleObject5.bin"/><Relationship Id="rId9" Type="http://schemas.openxmlformats.org/officeDocument/2006/relationships/image" Target="../media/image14.w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16.wmf"/><Relationship Id="rId5" Type="http://schemas.openxmlformats.org/officeDocument/2006/relationships/oleObject" Target="../embeddings/oleObject8.bin"/><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12.xml"/><Relationship Id="rId1" Type="http://schemas.openxmlformats.org/officeDocument/2006/relationships/vmlDrawing" Target="../drawings/vmlDrawing4.vml"/><Relationship Id="rId4" Type="http://schemas.openxmlformats.org/officeDocument/2006/relationships/image" Target="../media/image16.wmf"/></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12.xml"/><Relationship Id="rId1" Type="http://schemas.openxmlformats.org/officeDocument/2006/relationships/vmlDrawing" Target="../drawings/vmlDrawing5.vml"/><Relationship Id="rId4" Type="http://schemas.openxmlformats.org/officeDocument/2006/relationships/image" Target="../media/image17.wmf"/></Relationships>
</file>

<file path=ppt/slides/_rels/slide1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8" Type="http://schemas.openxmlformats.org/officeDocument/2006/relationships/image" Target="../media/image20.wmf"/><Relationship Id="rId3" Type="http://schemas.openxmlformats.org/officeDocument/2006/relationships/oleObject" Target="../embeddings/oleObject11.bin"/><Relationship Id="rId7" Type="http://schemas.openxmlformats.org/officeDocument/2006/relationships/oleObject" Target="../embeddings/oleObject13.bin"/><Relationship Id="rId2" Type="http://schemas.openxmlformats.org/officeDocument/2006/relationships/slideLayout" Target="../slideLayouts/slideLayout12.xml"/><Relationship Id="rId1" Type="http://schemas.openxmlformats.org/officeDocument/2006/relationships/vmlDrawing" Target="../drawings/vmlDrawing6.vml"/><Relationship Id="rId6" Type="http://schemas.openxmlformats.org/officeDocument/2006/relationships/image" Target="../media/image19.wmf"/><Relationship Id="rId11" Type="http://schemas.openxmlformats.org/officeDocument/2006/relationships/image" Target="../media/image22.emf"/><Relationship Id="rId5" Type="http://schemas.openxmlformats.org/officeDocument/2006/relationships/oleObject" Target="../embeddings/oleObject12.bin"/><Relationship Id="rId10" Type="http://schemas.openxmlformats.org/officeDocument/2006/relationships/image" Target="../media/image21.wmf"/><Relationship Id="rId4" Type="http://schemas.openxmlformats.org/officeDocument/2006/relationships/image" Target="../media/image18.wmf"/><Relationship Id="rId9" Type="http://schemas.openxmlformats.org/officeDocument/2006/relationships/oleObject" Target="../embeddings/oleObject14.bin"/></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2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15.bin"/><Relationship Id="rId7" Type="http://schemas.openxmlformats.org/officeDocument/2006/relationships/oleObject" Target="../embeddings/oleObject17.bin"/><Relationship Id="rId2" Type="http://schemas.openxmlformats.org/officeDocument/2006/relationships/slideLayout" Target="../slideLayouts/slideLayout12.xml"/><Relationship Id="rId1" Type="http://schemas.openxmlformats.org/officeDocument/2006/relationships/vmlDrawing" Target="../drawings/vmlDrawing7.vml"/><Relationship Id="rId6" Type="http://schemas.openxmlformats.org/officeDocument/2006/relationships/image" Target="../media/image28.wmf"/><Relationship Id="rId5" Type="http://schemas.openxmlformats.org/officeDocument/2006/relationships/oleObject" Target="../embeddings/oleObject16.bin"/><Relationship Id="rId4" Type="http://schemas.openxmlformats.org/officeDocument/2006/relationships/image" Target="../media/image27.wmf"/></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30.emf"/></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3" Type="http://schemas.openxmlformats.org/officeDocument/2006/relationships/slide" Target="slide59.xml"/><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6.emf"/></Relationships>
</file>

<file path=ppt/slides/_rels/slide59.xml.rels><?xml version="1.0" encoding="UTF-8" standalone="yes"?>
<Relationships xmlns="http://schemas.openxmlformats.org/package/2006/relationships"><Relationship Id="rId2" Type="http://schemas.openxmlformats.org/officeDocument/2006/relationships/image" Target="../media/image37.emf"/><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3" Type="http://schemas.openxmlformats.org/officeDocument/2006/relationships/slide" Target="slide62.xml"/><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2.xml"/><Relationship Id="rId1" Type="http://schemas.openxmlformats.org/officeDocument/2006/relationships/vmlDrawing" Target="../drawings/vmlDrawing8.vml"/><Relationship Id="rId5" Type="http://schemas.openxmlformats.org/officeDocument/2006/relationships/image" Target="../media/image40.wmf"/><Relationship Id="rId4" Type="http://schemas.openxmlformats.org/officeDocument/2006/relationships/oleObject" Target="../embeddings/oleObject18.bin"/></Relationships>
</file>

<file path=ppt/slides/_rels/slide66.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12.xml"/><Relationship Id="rId1" Type="http://schemas.openxmlformats.org/officeDocument/2006/relationships/vmlDrawing" Target="../drawings/vmlDrawing9.vml"/><Relationship Id="rId4" Type="http://schemas.openxmlformats.org/officeDocument/2006/relationships/image" Target="../media/image41.wmf"/></Relationships>
</file>

<file path=ppt/slides/_rels/slide67.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Layout" Target="../slideLayouts/slideLayout12.xml"/><Relationship Id="rId1" Type="http://schemas.openxmlformats.org/officeDocument/2006/relationships/vmlDrawing" Target="../drawings/vmlDrawing10.vml"/><Relationship Id="rId6" Type="http://schemas.openxmlformats.org/officeDocument/2006/relationships/image" Target="../media/image43.wmf"/><Relationship Id="rId5" Type="http://schemas.openxmlformats.org/officeDocument/2006/relationships/oleObject" Target="../embeddings/oleObject21.bin"/><Relationship Id="rId4" Type="http://schemas.openxmlformats.org/officeDocument/2006/relationships/image" Target="../media/image42.wmf"/></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Layout" Target="../slideLayouts/slideLayout12.xml"/><Relationship Id="rId1" Type="http://schemas.openxmlformats.org/officeDocument/2006/relationships/vmlDrawing" Target="../drawings/vmlDrawing11.vml"/><Relationship Id="rId5" Type="http://schemas.openxmlformats.org/officeDocument/2006/relationships/oleObject" Target="../embeddings/oleObject23.bin"/><Relationship Id="rId4" Type="http://schemas.openxmlformats.org/officeDocument/2006/relationships/image" Target="../media/image45.wmf"/></Relationships>
</file>

<file path=ppt/slides/_rels/slide7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2" Type="http://schemas.openxmlformats.org/officeDocument/2006/relationships/slide" Target="slide74.xml"/><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2" Type="http://schemas.openxmlformats.org/officeDocument/2006/relationships/slide" Target="slide21.xml"/><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4.xml"/></Relationships>
</file>

<file path=ppt/slides/_rels/slide8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slide" Target="slide88.xml"/><Relationship Id="rId1" Type="http://schemas.openxmlformats.org/officeDocument/2006/relationships/slideLayout" Target="../slideLayouts/slideLayout12.xml"/></Relationships>
</file>

<file path=ppt/slides/_rels/slide8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9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51.png"/></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2.xml.rels><?xml version="1.0" encoding="UTF-8" standalone="yes"?>
<Relationships xmlns="http://schemas.openxmlformats.org/package/2006/relationships"><Relationship Id="rId2" Type="http://schemas.openxmlformats.org/officeDocument/2006/relationships/slide" Target="slide90.xml"/><Relationship Id="rId1" Type="http://schemas.openxmlformats.org/officeDocument/2006/relationships/slideLayout" Target="../slideLayouts/slideLayout12.xml"/></Relationships>
</file>

<file path=ppt/slides/_rels/slide9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9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9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9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9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9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9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0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02.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4.xml.rels><?xml version="1.0" encoding="UTF-8" standalone="yes"?>
<Relationships xmlns="http://schemas.openxmlformats.org/package/2006/relationships"><Relationship Id="rId3" Type="http://schemas.openxmlformats.org/officeDocument/2006/relationships/image" Target="../media/image59.e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2.xml"/></Relationships>
</file>

<file path=ppt/slides/_rels/slide10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2.xml"/></Relationships>
</file>

<file path=ppt/slides/_rels/slide107.xml.rels><?xml version="1.0" encoding="UTF-8" standalone="yes"?>
<Relationships xmlns="http://schemas.openxmlformats.org/package/2006/relationships"><Relationship Id="rId2" Type="http://schemas.openxmlformats.org/officeDocument/2006/relationships/slide" Target="slide105.xml"/><Relationship Id="rId1" Type="http://schemas.openxmlformats.org/officeDocument/2006/relationships/slideLayout" Target="../slideLayouts/slideLayout12.xml"/></Relationships>
</file>

<file path=ppt/slides/_rels/slide10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3"/>
          <p:cNvSpPr>
            <a:spLocks noGrp="1"/>
          </p:cNvSpPr>
          <p:nvPr>
            <p:ph type="sldNum" sz="quarter" idx="10"/>
          </p:nvPr>
        </p:nvSpPr>
        <p:spPr/>
        <p:txBody>
          <a:bodyPr/>
          <a:lstStyle/>
          <a:p>
            <a:fld id="{8E2A11C4-42C2-45DA-9E65-8D548604E8EA}" type="slidenum">
              <a:rPr lang="en-US" altLang="zh-CN" smtClean="0"/>
              <a:pPr/>
              <a:t>1</a:t>
            </a:fld>
            <a:endParaRPr lang="en-US" altLang="zh-CN" dirty="0"/>
          </a:p>
        </p:txBody>
      </p:sp>
      <p:sp>
        <p:nvSpPr>
          <p:cNvPr id="113669" name="Rectangle 5"/>
          <p:cNvSpPr>
            <a:spLocks noGrp="1" noChangeArrowheads="1"/>
          </p:cNvSpPr>
          <p:nvPr>
            <p:ph type="title"/>
          </p:nvPr>
        </p:nvSpPr>
        <p:spPr>
          <a:xfrm>
            <a:off x="468313" y="1819275"/>
            <a:ext cx="8229600" cy="504825"/>
          </a:xfrm>
        </p:spPr>
        <p:txBody>
          <a:bodyPr/>
          <a:lstStyle/>
          <a:p>
            <a:pPr algn="ctr"/>
            <a:r>
              <a:rPr lang="en-US" altLang="zh-CN" sz="6600" dirty="0" smtClean="0">
                <a:ea typeface="隶书" pitchFamily="49" charset="-122"/>
              </a:rPr>
              <a:t/>
            </a:r>
            <a:br>
              <a:rPr lang="en-US" altLang="zh-CN" sz="6600" dirty="0" smtClean="0">
                <a:ea typeface="隶书" pitchFamily="49" charset="-122"/>
              </a:rPr>
            </a:br>
            <a:r>
              <a:rPr lang="zh-CN" altLang="en-US" sz="6600" dirty="0" smtClean="0">
                <a:ea typeface="隶书" pitchFamily="49" charset="-122"/>
              </a:rPr>
              <a:t>单片微型计算机</a:t>
            </a:r>
            <a:r>
              <a:rPr lang="en-US" altLang="zh-CN" sz="6600" dirty="0" smtClean="0">
                <a:ea typeface="隶书" pitchFamily="49" charset="-122"/>
              </a:rPr>
              <a:t/>
            </a:r>
            <a:br>
              <a:rPr lang="en-US" altLang="zh-CN" sz="6600" dirty="0" smtClean="0">
                <a:ea typeface="隶书" pitchFamily="49" charset="-122"/>
              </a:rPr>
            </a:br>
            <a:r>
              <a:rPr lang="zh-CN" altLang="en-US" sz="6600" dirty="0" smtClean="0">
                <a:ea typeface="隶书" pitchFamily="49" charset="-122"/>
              </a:rPr>
              <a:t>原理及应用</a:t>
            </a:r>
            <a:endParaRPr lang="zh-CN" altLang="en-US" sz="6600" dirty="0">
              <a:ea typeface="隶书" pitchFamily="49" charset="-122"/>
            </a:endParaRPr>
          </a:p>
        </p:txBody>
      </p:sp>
      <p:sp>
        <p:nvSpPr>
          <p:cNvPr id="2" name="TextBox 1"/>
          <p:cNvSpPr txBox="1"/>
          <p:nvPr/>
        </p:nvSpPr>
        <p:spPr>
          <a:xfrm>
            <a:off x="2743200" y="4232366"/>
            <a:ext cx="3744686" cy="830997"/>
          </a:xfrm>
          <a:prstGeom prst="rect">
            <a:avLst/>
          </a:prstGeom>
          <a:noFill/>
        </p:spPr>
        <p:txBody>
          <a:bodyPr wrap="square" rtlCol="0">
            <a:spAutoFit/>
          </a:bodyPr>
          <a:lstStyle/>
          <a:p>
            <a:r>
              <a:rPr lang="zh-CN" altLang="en-US" sz="2400" b="1" dirty="0">
                <a:solidFill>
                  <a:srgbClr val="CC3300"/>
                </a:solidFill>
                <a:latin typeface="+mj-lt"/>
                <a:ea typeface="隶书" pitchFamily="49" charset="-122"/>
                <a:cs typeface="+mj-cs"/>
              </a:rPr>
              <a:t>电子工业出版社</a:t>
            </a:r>
          </a:p>
          <a:p>
            <a:r>
              <a:rPr lang="en-US" altLang="zh-CN" sz="2400" b="1" dirty="0" smtClean="0">
                <a:solidFill>
                  <a:srgbClr val="CC3300"/>
                </a:solidFill>
                <a:latin typeface="+mj-lt"/>
                <a:ea typeface="隶书" pitchFamily="49" charset="-122"/>
                <a:cs typeface="+mj-cs"/>
              </a:rPr>
              <a:t>2017</a:t>
            </a:r>
            <a:r>
              <a:rPr lang="zh-CN" altLang="en-US" sz="2400" b="1" dirty="0" smtClean="0">
                <a:solidFill>
                  <a:srgbClr val="CC3300"/>
                </a:solidFill>
                <a:latin typeface="+mj-lt"/>
                <a:ea typeface="隶书" pitchFamily="49" charset="-122"/>
                <a:cs typeface="+mj-cs"/>
              </a:rPr>
              <a:t>年</a:t>
            </a:r>
            <a:r>
              <a:rPr lang="en-US" altLang="zh-CN" sz="2400" b="1" dirty="0">
                <a:solidFill>
                  <a:srgbClr val="CC3300"/>
                </a:solidFill>
                <a:latin typeface="+mj-lt"/>
                <a:ea typeface="隶书" pitchFamily="49" charset="-122"/>
                <a:cs typeface="+mj-cs"/>
              </a:rPr>
              <a:t>8</a:t>
            </a:r>
            <a:r>
              <a:rPr lang="zh-CN" altLang="en-US" sz="2400" b="1" dirty="0" smtClean="0">
                <a:solidFill>
                  <a:srgbClr val="CC3300"/>
                </a:solidFill>
                <a:latin typeface="+mj-lt"/>
                <a:ea typeface="隶书" pitchFamily="49" charset="-122"/>
                <a:cs typeface="+mj-cs"/>
              </a:rPr>
              <a:t>月</a:t>
            </a:r>
            <a:endParaRPr lang="zh-CN" altLang="en-US" sz="2400" b="1" dirty="0">
              <a:solidFill>
                <a:srgbClr val="CC3300"/>
              </a:solidFill>
              <a:latin typeface="+mj-lt"/>
              <a:ea typeface="隶书" pitchFamily="49" charset="-122"/>
              <a:cs typeface="+mj-cs"/>
            </a:endParaRPr>
          </a:p>
        </p:txBody>
      </p:sp>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8"/>
          <p:cNvSpPr>
            <a:spLocks noGrp="1" noChangeArrowheads="1"/>
          </p:cNvSpPr>
          <p:nvPr>
            <p:ph type="ctrTitle"/>
          </p:nvPr>
        </p:nvSpPr>
        <p:spPr>
          <a:xfrm>
            <a:off x="2381250" y="2698750"/>
            <a:ext cx="7040563" cy="1462088"/>
          </a:xfrm>
        </p:spPr>
        <p:txBody>
          <a:bodyPr/>
          <a:lstStyle/>
          <a:p>
            <a:pPr eaLnBrk="1" hangingPunct="1"/>
            <a:r>
              <a:rPr kumimoji="1" lang="zh-CN" altLang="en-US" sz="4000" dirty="0" smtClean="0">
                <a:solidFill>
                  <a:schemeClr val="bg1"/>
                </a:solidFill>
              </a:rPr>
              <a:t>第</a:t>
            </a:r>
            <a:r>
              <a:rPr kumimoji="1" lang="en-US" altLang="zh-CN" sz="4000" dirty="0" smtClean="0">
                <a:solidFill>
                  <a:schemeClr val="bg1"/>
                </a:solidFill>
              </a:rPr>
              <a:t>3</a:t>
            </a:r>
            <a:r>
              <a:rPr kumimoji="1" lang="zh-CN" altLang="en-US" sz="4000" dirty="0" smtClean="0">
                <a:solidFill>
                  <a:schemeClr val="bg1"/>
                </a:solidFill>
              </a:rPr>
              <a:t>章</a:t>
            </a:r>
            <a:r>
              <a:rPr lang="zh-CN" altLang="en-US" sz="4000" dirty="0" smtClean="0"/>
              <a:t/>
            </a:r>
            <a:br>
              <a:rPr lang="zh-CN" altLang="en-US" sz="4000" dirty="0" smtClean="0"/>
            </a:br>
            <a:endParaRPr kumimoji="1" lang="zh-CN" altLang="en-US" sz="4000" dirty="0" smtClean="0">
              <a:solidFill>
                <a:srgbClr val="FF0066"/>
              </a:solidFill>
            </a:endParaRPr>
          </a:p>
        </p:txBody>
      </p:sp>
      <p:sp>
        <p:nvSpPr>
          <p:cNvPr id="2" name="矩形 1"/>
          <p:cNvSpPr/>
          <p:nvPr/>
        </p:nvSpPr>
        <p:spPr>
          <a:xfrm>
            <a:off x="1881349" y="1532226"/>
            <a:ext cx="5591594" cy="1794722"/>
          </a:xfrm>
          <a:prstGeom prst="rect">
            <a:avLst/>
          </a:prstGeom>
        </p:spPr>
        <p:txBody>
          <a:bodyPr wrap="none">
            <a:spAutoFit/>
          </a:bodyPr>
          <a:lstStyle/>
          <a:p>
            <a:pPr>
              <a:lnSpc>
                <a:spcPct val="150000"/>
              </a:lnSpc>
            </a:pPr>
            <a:r>
              <a:rPr lang="zh-CN" altLang="zh-CN" sz="4000" b="1" dirty="0" smtClean="0">
                <a:solidFill>
                  <a:schemeClr val="accent2"/>
                </a:solidFill>
                <a:latin typeface="宋体" pitchFamily="2" charset="-122"/>
                <a:ea typeface="+mj-ea"/>
              </a:rPr>
              <a:t>第</a:t>
            </a:r>
            <a:r>
              <a:rPr lang="en-US" altLang="zh-CN" sz="4000" b="1" dirty="0" smtClean="0">
                <a:solidFill>
                  <a:schemeClr val="accent2"/>
                </a:solidFill>
                <a:latin typeface="宋体" pitchFamily="2" charset="-122"/>
                <a:ea typeface="+mj-ea"/>
              </a:rPr>
              <a:t>3</a:t>
            </a:r>
            <a:r>
              <a:rPr lang="zh-CN" altLang="zh-CN" sz="4000" b="1" dirty="0" smtClean="0">
                <a:solidFill>
                  <a:schemeClr val="accent2"/>
                </a:solidFill>
                <a:latin typeface="宋体" pitchFamily="2" charset="-122"/>
                <a:ea typeface="+mj-ea"/>
              </a:rPr>
              <a:t>章  </a:t>
            </a:r>
            <a:r>
              <a:rPr lang="en-US" altLang="zh-CN" sz="4000" b="1" dirty="0">
                <a:solidFill>
                  <a:schemeClr val="accent2"/>
                </a:solidFill>
                <a:latin typeface="宋体" pitchFamily="2" charset="-122"/>
                <a:ea typeface="+mj-ea"/>
              </a:rPr>
              <a:t>51</a:t>
            </a:r>
            <a:r>
              <a:rPr lang="zh-CN" altLang="en-US" sz="4000" b="1" dirty="0" smtClean="0">
                <a:solidFill>
                  <a:schemeClr val="accent2"/>
                </a:solidFill>
                <a:latin typeface="宋体" pitchFamily="2" charset="-122"/>
                <a:ea typeface="+mj-ea"/>
              </a:rPr>
              <a:t>系列</a:t>
            </a:r>
            <a:r>
              <a:rPr lang="zh-CN" altLang="zh-CN" sz="4000" b="1" dirty="0" smtClean="0">
                <a:solidFill>
                  <a:schemeClr val="accent2"/>
                </a:solidFill>
                <a:latin typeface="宋体" pitchFamily="2" charset="-122"/>
                <a:ea typeface="+mj-ea"/>
              </a:rPr>
              <a:t>单片机的</a:t>
            </a:r>
            <a:endParaRPr lang="en-US" altLang="zh-CN" sz="4000" b="1" dirty="0" smtClean="0">
              <a:solidFill>
                <a:schemeClr val="accent2"/>
              </a:solidFill>
              <a:latin typeface="宋体" pitchFamily="2" charset="-122"/>
              <a:ea typeface="+mj-ea"/>
            </a:endParaRPr>
          </a:p>
          <a:p>
            <a:pPr>
              <a:lnSpc>
                <a:spcPct val="150000"/>
              </a:lnSpc>
            </a:pPr>
            <a:r>
              <a:rPr lang="zh-CN" altLang="zh-CN" sz="4000" b="1" dirty="0" smtClean="0">
                <a:solidFill>
                  <a:schemeClr val="accent2"/>
                </a:solidFill>
                <a:latin typeface="宋体" pitchFamily="2" charset="-122"/>
                <a:ea typeface="+mj-ea"/>
              </a:rPr>
              <a:t>硬件结构与时序</a:t>
            </a:r>
            <a:endParaRPr lang="zh-CN" altLang="zh-CN" sz="4000" b="1" dirty="0">
              <a:solidFill>
                <a:schemeClr val="accent2"/>
              </a:solidFill>
              <a:latin typeface="宋体" pitchFamily="2" charset="-122"/>
              <a:ea typeface="+mj-ea"/>
            </a:endParaRPr>
          </a:p>
        </p:txBody>
      </p:sp>
      <p:sp>
        <p:nvSpPr>
          <p:cNvPr id="9" name="灯片编号占位符 3"/>
          <p:cNvSpPr txBox="1">
            <a:spLocks/>
          </p:cNvSpPr>
          <p:nvPr/>
        </p:nvSpPr>
        <p:spPr>
          <a:xfrm>
            <a:off x="8614024" y="6507860"/>
            <a:ext cx="390525" cy="276225"/>
          </a:xfrm>
          <a:prstGeom prst="rect">
            <a:avLst/>
          </a:prstGeom>
        </p:spPr>
        <p:txBody>
          <a:bodyPr/>
          <a:lstStyle>
            <a:defPPr>
              <a:defRPr lang="zh-CN"/>
            </a:defPPr>
            <a:lvl1pPr algn="ctr" rtl="0" fontAlgn="base">
              <a:spcBef>
                <a:spcPct val="0"/>
              </a:spcBef>
              <a:spcAft>
                <a:spcPct val="0"/>
              </a:spcAft>
              <a:defRPr kern="1200">
                <a:solidFill>
                  <a:schemeClr val="tx1"/>
                </a:solidFill>
                <a:latin typeface="Arial" charset="0"/>
                <a:ea typeface="宋体" pitchFamily="2" charset="-122"/>
                <a:cs typeface="+mn-cs"/>
              </a:defRPr>
            </a:lvl1pPr>
            <a:lvl2pPr marL="457200" algn="ctr" rtl="0" fontAlgn="base">
              <a:spcBef>
                <a:spcPct val="0"/>
              </a:spcBef>
              <a:spcAft>
                <a:spcPct val="0"/>
              </a:spcAft>
              <a:defRPr kern="1200">
                <a:solidFill>
                  <a:schemeClr val="tx1"/>
                </a:solidFill>
                <a:latin typeface="Arial" charset="0"/>
                <a:ea typeface="宋体" pitchFamily="2" charset="-122"/>
                <a:cs typeface="+mn-cs"/>
              </a:defRPr>
            </a:lvl2pPr>
            <a:lvl3pPr marL="914400" algn="ctr" rtl="0" fontAlgn="base">
              <a:spcBef>
                <a:spcPct val="0"/>
              </a:spcBef>
              <a:spcAft>
                <a:spcPct val="0"/>
              </a:spcAft>
              <a:defRPr kern="1200">
                <a:solidFill>
                  <a:schemeClr val="tx1"/>
                </a:solidFill>
                <a:latin typeface="Arial" charset="0"/>
                <a:ea typeface="宋体" pitchFamily="2" charset="-122"/>
                <a:cs typeface="+mn-cs"/>
              </a:defRPr>
            </a:lvl3pPr>
            <a:lvl4pPr marL="1371600" algn="ctr" rtl="0" fontAlgn="base">
              <a:spcBef>
                <a:spcPct val="0"/>
              </a:spcBef>
              <a:spcAft>
                <a:spcPct val="0"/>
              </a:spcAft>
              <a:defRPr kern="1200">
                <a:solidFill>
                  <a:schemeClr val="tx1"/>
                </a:solidFill>
                <a:latin typeface="Arial" charset="0"/>
                <a:ea typeface="宋体" pitchFamily="2" charset="-122"/>
                <a:cs typeface="+mn-cs"/>
              </a:defRPr>
            </a:lvl4pPr>
            <a:lvl5pPr marL="1828800" algn="ctr"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fld id="{8E2A11C4-42C2-45DA-9E65-8D548604E8EA}" type="slidenum">
              <a:rPr lang="en-US" altLang="zh-CN" sz="1200" smtClean="0"/>
              <a:pPr/>
              <a:t>2</a:t>
            </a:fld>
            <a:endParaRPr lang="en-US" altLang="zh-CN" sz="1200" dirty="0"/>
          </a:p>
        </p:txBody>
      </p:sp>
    </p:spTree>
    <p:extLst>
      <p:ext uri="{BB962C8B-B14F-4D97-AF65-F5344CB8AC3E}">
        <p14:creationId xmlns:p14="http://schemas.microsoft.com/office/powerpoint/2010/main" val="3057668673"/>
      </p:ext>
    </p:extLst>
  </p:cSld>
  <p:clrMapOvr>
    <a:masterClrMapping/>
  </p:clrMapOvr>
  <p:transition>
    <p:random/>
    <p:sndAc>
      <p:stSnd>
        <p:snd r:embed="rId3" name="camera.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2" name="Rectangle 3"/>
          <p:cNvSpPr>
            <a:spLocks noChangeArrowheads="1"/>
          </p:cNvSpPr>
          <p:nvPr/>
        </p:nvSpPr>
        <p:spPr bwMode="auto">
          <a:xfrm>
            <a:off x="607890" y="5292503"/>
            <a:ext cx="8215313" cy="19623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lnSpc>
                <a:spcPct val="150000"/>
              </a:lnSpc>
              <a:spcBef>
                <a:spcPct val="20000"/>
              </a:spcBef>
              <a:buClr>
                <a:schemeClr val="bg2"/>
              </a:buClr>
              <a:buSzPct val="75000"/>
              <a:buFont typeface="Wingdings" pitchFamily="2" charset="2"/>
              <a:buNone/>
            </a:pPr>
            <a:endParaRPr kumimoji="1" lang="zh-CN" altLang="en-US" b="1" dirty="0">
              <a:solidFill>
                <a:srgbClr val="0033CC"/>
              </a:solidFill>
              <a:latin typeface="黑体" pitchFamily="2" charset="-122"/>
            </a:endParaRPr>
          </a:p>
        </p:txBody>
      </p:sp>
      <p:sp>
        <p:nvSpPr>
          <p:cNvPr id="124933" name="Rectangle 2"/>
          <p:cNvSpPr>
            <a:spLocks noChangeArrowheads="1"/>
          </p:cNvSpPr>
          <p:nvPr/>
        </p:nvSpPr>
        <p:spPr bwMode="auto">
          <a:xfrm>
            <a:off x="549275" y="822325"/>
            <a:ext cx="122432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zh-CN" sz="2000" b="1" dirty="0">
                <a:solidFill>
                  <a:srgbClr val="FF0000"/>
                </a:solidFill>
                <a:latin typeface="黑体" pitchFamily="2" charset="-122"/>
              </a:rPr>
              <a:t>内容概要</a:t>
            </a:r>
            <a:r>
              <a:rPr lang="en-US" altLang="zh-CN" sz="2000" b="1" dirty="0">
                <a:solidFill>
                  <a:srgbClr val="FF0000"/>
                </a:solidFill>
                <a:latin typeface="黑体" pitchFamily="2" charset="-122"/>
              </a:rPr>
              <a:t>:</a:t>
            </a:r>
            <a:endParaRPr lang="zh-CN" altLang="en-US" sz="2000" b="1" dirty="0">
              <a:solidFill>
                <a:srgbClr val="FF0000"/>
              </a:solidFill>
              <a:latin typeface="黑体" pitchFamily="2" charset="-122"/>
            </a:endParaRPr>
          </a:p>
        </p:txBody>
      </p:sp>
      <p:sp>
        <p:nvSpPr>
          <p:cNvPr id="10" name="灯片编号占位符 3"/>
          <p:cNvSpPr>
            <a:spLocks noGrp="1"/>
          </p:cNvSpPr>
          <p:nvPr>
            <p:ph type="sldNum" sz="quarter" idx="10"/>
          </p:nvPr>
        </p:nvSpPr>
        <p:spPr>
          <a:xfrm>
            <a:off x="8624521" y="6507860"/>
            <a:ext cx="781050" cy="276225"/>
          </a:xfrm>
        </p:spPr>
        <p:txBody>
          <a:bodyPr/>
          <a:lstStyle/>
          <a:p>
            <a:fld id="{8E2A11C4-42C2-45DA-9E65-8D548604E8EA}" type="slidenum">
              <a:rPr lang="en-US" altLang="zh-CN" smtClean="0"/>
              <a:pPr/>
              <a:t>3</a:t>
            </a:fld>
            <a:endParaRPr lang="en-US" altLang="zh-CN" dirty="0"/>
          </a:p>
        </p:txBody>
      </p:sp>
      <p:sp>
        <p:nvSpPr>
          <p:cNvPr id="3" name="矩形 2"/>
          <p:cNvSpPr/>
          <p:nvPr/>
        </p:nvSpPr>
        <p:spPr>
          <a:xfrm>
            <a:off x="607890" y="1332637"/>
            <a:ext cx="8156698" cy="1338828"/>
          </a:xfrm>
          <a:prstGeom prst="rect">
            <a:avLst/>
          </a:prstGeom>
        </p:spPr>
        <p:txBody>
          <a:bodyPr wrap="square">
            <a:spAutoFit/>
          </a:bodyPr>
          <a:lstStyle/>
          <a:p>
            <a:pPr algn="l">
              <a:lnSpc>
                <a:spcPct val="150000"/>
              </a:lnSpc>
            </a:pPr>
            <a:r>
              <a:rPr lang="en-US" altLang="zh-CN" dirty="0" smtClean="0"/>
              <a:t>        </a:t>
            </a:r>
            <a:r>
              <a:rPr lang="zh-CN" altLang="zh-CN" dirty="0" smtClean="0"/>
              <a:t>介绍</a:t>
            </a:r>
            <a:r>
              <a:rPr lang="en-US" altLang="zh-CN" dirty="0"/>
              <a:t>AT89S51</a:t>
            </a:r>
            <a:r>
              <a:rPr lang="zh-CN" altLang="zh-CN" dirty="0"/>
              <a:t>单片机的片内硬件结构、引脚功能、存储器结构、特殊功能寄存器功能、</a:t>
            </a:r>
            <a:r>
              <a:rPr lang="en-US" altLang="zh-CN" dirty="0"/>
              <a:t>4</a:t>
            </a:r>
            <a:r>
              <a:rPr lang="zh-CN" altLang="zh-CN" dirty="0"/>
              <a:t>个并行</a:t>
            </a:r>
            <a:r>
              <a:rPr lang="en-US" altLang="zh-CN" dirty="0"/>
              <a:t>I/O</a:t>
            </a:r>
            <a:r>
              <a:rPr lang="zh-CN" altLang="zh-CN" dirty="0"/>
              <a:t>口的结构和特点，同时对复位电路和时钟电路的设计及</a:t>
            </a:r>
            <a:r>
              <a:rPr lang="en-US" altLang="zh-CN" dirty="0"/>
              <a:t>AT89S51</a:t>
            </a:r>
            <a:r>
              <a:rPr lang="zh-CN" altLang="zh-CN" dirty="0"/>
              <a:t>单片机的时序也进行详细介绍，最后对节电工作模式进行简要介绍。</a:t>
            </a:r>
            <a:endParaRPr lang="zh-CN" altLang="en-US" dirty="0"/>
          </a:p>
        </p:txBody>
      </p:sp>
      <p:sp>
        <p:nvSpPr>
          <p:cNvPr id="4" name="矩形 3"/>
          <p:cNvSpPr/>
          <p:nvPr/>
        </p:nvSpPr>
        <p:spPr>
          <a:xfrm>
            <a:off x="491673" y="2671465"/>
            <a:ext cx="1346844" cy="400110"/>
          </a:xfrm>
          <a:prstGeom prst="rect">
            <a:avLst/>
          </a:prstGeom>
        </p:spPr>
        <p:txBody>
          <a:bodyPr wrap="none">
            <a:spAutoFit/>
          </a:bodyPr>
          <a:lstStyle/>
          <a:p>
            <a:r>
              <a:rPr lang="zh-CN" altLang="zh-CN" sz="2000" b="1" dirty="0">
                <a:solidFill>
                  <a:srgbClr val="FF0000"/>
                </a:solidFill>
                <a:latin typeface="黑体" pitchFamily="2" charset="-122"/>
              </a:rPr>
              <a:t>学习</a:t>
            </a:r>
            <a:r>
              <a:rPr lang="zh-CN" altLang="zh-CN" sz="2000" b="1" dirty="0" smtClean="0">
                <a:solidFill>
                  <a:srgbClr val="FF0000"/>
                </a:solidFill>
                <a:latin typeface="黑体" pitchFamily="2" charset="-122"/>
              </a:rPr>
              <a:t>要点</a:t>
            </a:r>
            <a:r>
              <a:rPr lang="en-US" altLang="zh-CN" sz="2000" b="1" dirty="0" smtClean="0">
                <a:solidFill>
                  <a:srgbClr val="FF0000"/>
                </a:solidFill>
                <a:latin typeface="黑体" pitchFamily="2" charset="-122"/>
              </a:rPr>
              <a:t>:</a:t>
            </a:r>
            <a:endParaRPr lang="zh-CN" altLang="zh-CN" sz="2000" b="1" dirty="0">
              <a:solidFill>
                <a:srgbClr val="FF0000"/>
              </a:solidFill>
              <a:latin typeface="黑体" pitchFamily="2" charset="-122"/>
            </a:endParaRPr>
          </a:p>
        </p:txBody>
      </p:sp>
      <p:sp>
        <p:nvSpPr>
          <p:cNvPr id="5" name="矩形 4"/>
          <p:cNvSpPr/>
          <p:nvPr/>
        </p:nvSpPr>
        <p:spPr>
          <a:xfrm>
            <a:off x="549275" y="3082737"/>
            <a:ext cx="8465771" cy="2169825"/>
          </a:xfrm>
          <a:prstGeom prst="rect">
            <a:avLst/>
          </a:prstGeom>
        </p:spPr>
        <p:txBody>
          <a:bodyPr wrap="square">
            <a:spAutoFit/>
          </a:bodyPr>
          <a:lstStyle/>
          <a:p>
            <a:pPr marL="285750" indent="-285750" algn="l">
              <a:lnSpc>
                <a:spcPct val="150000"/>
              </a:lnSpc>
              <a:buFont typeface="Wingdings" pitchFamily="2" charset="2"/>
              <a:buChar char="l"/>
            </a:pPr>
            <a:r>
              <a:rPr lang="zh-CN" altLang="zh-CN" dirty="0"/>
              <a:t>掌握</a:t>
            </a:r>
            <a:r>
              <a:rPr lang="en-US" altLang="zh-CN" dirty="0"/>
              <a:t>AT89S51</a:t>
            </a:r>
            <a:r>
              <a:rPr lang="zh-CN" altLang="zh-CN" dirty="0"/>
              <a:t>单片机的片内硬件结构，了解其硬件资源及各功能部件的</a:t>
            </a:r>
            <a:r>
              <a:rPr lang="zh-CN" altLang="zh-CN" dirty="0" smtClean="0"/>
              <a:t>作用。</a:t>
            </a:r>
          </a:p>
          <a:p>
            <a:pPr marL="285750" indent="-285750" algn="l">
              <a:lnSpc>
                <a:spcPct val="150000"/>
              </a:lnSpc>
              <a:buFont typeface="Wingdings" pitchFamily="2" charset="2"/>
              <a:buChar char="l"/>
            </a:pPr>
            <a:r>
              <a:rPr lang="zh-CN" altLang="zh-CN" dirty="0" smtClean="0"/>
              <a:t>重点</a:t>
            </a:r>
            <a:r>
              <a:rPr lang="zh-CN" altLang="zh-CN" dirty="0"/>
              <a:t>掌握存储器结构及特殊功能寄存器的作用。</a:t>
            </a:r>
          </a:p>
          <a:p>
            <a:pPr marL="285750" indent="-285750" algn="l">
              <a:lnSpc>
                <a:spcPct val="150000"/>
              </a:lnSpc>
              <a:buFont typeface="Wingdings" pitchFamily="2" charset="2"/>
              <a:buChar char="l"/>
            </a:pPr>
            <a:r>
              <a:rPr lang="zh-CN" altLang="zh-CN" dirty="0" smtClean="0"/>
              <a:t>了解</a:t>
            </a:r>
            <a:r>
              <a:rPr lang="zh-CN" altLang="zh-CN" dirty="0"/>
              <a:t>复位电路与时钟电路的设计。</a:t>
            </a:r>
          </a:p>
          <a:p>
            <a:pPr marL="285750" indent="-285750" algn="l">
              <a:lnSpc>
                <a:spcPct val="150000"/>
              </a:lnSpc>
              <a:buFont typeface="Wingdings" pitchFamily="2" charset="2"/>
              <a:buChar char="l"/>
            </a:pPr>
            <a:r>
              <a:rPr lang="zh-CN" altLang="zh-CN" dirty="0" smtClean="0"/>
              <a:t>理解</a:t>
            </a:r>
            <a:r>
              <a:rPr lang="zh-CN" altLang="zh-CN" dirty="0"/>
              <a:t>单片机执行指令的时序及各控制信号的作用，为应用系统的硬件设计打下基础。</a:t>
            </a:r>
          </a:p>
        </p:txBody>
      </p:sp>
    </p:spTree>
    <p:extLst>
      <p:ext uri="{BB962C8B-B14F-4D97-AF65-F5344CB8AC3E}">
        <p14:creationId xmlns:p14="http://schemas.microsoft.com/office/powerpoint/2010/main" val="3681914757"/>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7" name="Rectangle 7"/>
          <p:cNvSpPr>
            <a:spLocks noChangeArrowheads="1"/>
          </p:cNvSpPr>
          <p:nvPr/>
        </p:nvSpPr>
        <p:spPr bwMode="auto">
          <a:xfrm>
            <a:off x="1422400" y="436469"/>
            <a:ext cx="7353300" cy="6324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indent="266700" algn="l">
              <a:lnSpc>
                <a:spcPct val="300000"/>
              </a:lnSpc>
              <a:tabLst>
                <a:tab pos="6115050" algn="r"/>
                <a:tab pos="6134100" algn="r"/>
              </a:tabLst>
            </a:pPr>
            <a:r>
              <a:rPr lang="zh-CN" altLang="en-US" sz="2800" b="1" dirty="0" smtClean="0">
                <a:solidFill>
                  <a:srgbClr val="FF0000"/>
                </a:solidFill>
                <a:latin typeface="黑体" pitchFamily="2" charset="-122"/>
                <a:ea typeface="黑体" pitchFamily="2" charset="-122"/>
              </a:rPr>
              <a:t>     目      录</a:t>
            </a:r>
            <a:endParaRPr lang="en-US" altLang="zh-CN" sz="2800" b="1" dirty="0">
              <a:solidFill>
                <a:srgbClr val="FF0000"/>
              </a:solidFill>
              <a:latin typeface="黑体" pitchFamily="2" charset="-122"/>
              <a:ea typeface="黑体" pitchFamily="2" charset="-122"/>
            </a:endParaRPr>
          </a:p>
          <a:p>
            <a:pPr algn="l">
              <a:lnSpc>
                <a:spcPct val="150000"/>
              </a:lnSpc>
            </a:pPr>
            <a:r>
              <a:rPr lang="en-US" altLang="zh-CN" sz="2000" b="1" dirty="0">
                <a:solidFill>
                  <a:schemeClr val="accent6"/>
                </a:solidFill>
                <a:hlinkClick r:id="rId4" action="ppaction://hlinksldjump"/>
              </a:rPr>
              <a:t>3.1  </a:t>
            </a:r>
            <a:r>
              <a:rPr lang="en-US" altLang="zh-CN" sz="2000" b="1" dirty="0" smtClean="0">
                <a:solidFill>
                  <a:schemeClr val="accent6"/>
                </a:solidFill>
                <a:hlinkClick r:id="rId4" action="ppaction://hlinksldjump"/>
              </a:rPr>
              <a:t> AT89S51</a:t>
            </a:r>
            <a:r>
              <a:rPr lang="zh-CN" altLang="zh-CN" sz="2000" b="1" dirty="0">
                <a:solidFill>
                  <a:schemeClr val="accent6"/>
                </a:solidFill>
                <a:hlinkClick r:id="rId4" action="ppaction://hlinksldjump"/>
              </a:rPr>
              <a:t>单片机的结构概述</a:t>
            </a:r>
            <a:r>
              <a:rPr lang="en-US" altLang="zh-CN" sz="2000" b="1" dirty="0">
                <a:solidFill>
                  <a:schemeClr val="accent6"/>
                </a:solidFill>
              </a:rPr>
              <a:t>	</a:t>
            </a:r>
          </a:p>
          <a:p>
            <a:pPr algn="l">
              <a:lnSpc>
                <a:spcPct val="150000"/>
              </a:lnSpc>
            </a:pPr>
            <a:r>
              <a:rPr lang="en-US" altLang="zh-CN" sz="2000" b="1" dirty="0">
                <a:solidFill>
                  <a:schemeClr val="accent6"/>
                </a:solidFill>
                <a:hlinkClick r:id="rId5" action="ppaction://hlinksldjump"/>
              </a:rPr>
              <a:t>3.2  </a:t>
            </a:r>
            <a:r>
              <a:rPr lang="en-US" altLang="zh-CN" sz="2000" b="1" dirty="0" smtClean="0">
                <a:solidFill>
                  <a:schemeClr val="accent6"/>
                </a:solidFill>
                <a:hlinkClick r:id="rId5" action="ppaction://hlinksldjump"/>
              </a:rPr>
              <a:t> AT89S51</a:t>
            </a:r>
            <a:r>
              <a:rPr lang="zh-CN" altLang="zh-CN" sz="2000" b="1" dirty="0">
                <a:solidFill>
                  <a:schemeClr val="accent6"/>
                </a:solidFill>
                <a:hlinkClick r:id="rId5" action="ppaction://hlinksldjump"/>
              </a:rPr>
              <a:t>单片机的外部引脚</a:t>
            </a:r>
            <a:r>
              <a:rPr lang="en-US" altLang="zh-CN" sz="2000" b="1" dirty="0">
                <a:solidFill>
                  <a:schemeClr val="accent6"/>
                </a:solidFill>
                <a:hlinkClick r:id="rId5" action="ppaction://hlinksldjump"/>
              </a:rPr>
              <a:t>	</a:t>
            </a:r>
            <a:endParaRPr lang="en-US" altLang="zh-CN" sz="2000" b="1" dirty="0">
              <a:solidFill>
                <a:schemeClr val="accent6"/>
              </a:solidFill>
            </a:endParaRPr>
          </a:p>
          <a:p>
            <a:pPr algn="l">
              <a:lnSpc>
                <a:spcPct val="150000"/>
              </a:lnSpc>
            </a:pPr>
            <a:r>
              <a:rPr lang="en-US" altLang="zh-CN" sz="2000" b="1" dirty="0">
                <a:solidFill>
                  <a:schemeClr val="accent6"/>
                </a:solidFill>
                <a:hlinkClick r:id="rId6" action="ppaction://hlinksldjump"/>
              </a:rPr>
              <a:t>3.3  </a:t>
            </a:r>
            <a:r>
              <a:rPr lang="en-US" altLang="zh-CN" sz="2000" b="1" dirty="0" smtClean="0">
                <a:solidFill>
                  <a:schemeClr val="accent6"/>
                </a:solidFill>
                <a:hlinkClick r:id="rId6" action="ppaction://hlinksldjump"/>
              </a:rPr>
              <a:t> AT89S51</a:t>
            </a:r>
            <a:r>
              <a:rPr lang="zh-CN" altLang="zh-CN" sz="2000" b="1" dirty="0">
                <a:solidFill>
                  <a:schemeClr val="accent6"/>
                </a:solidFill>
                <a:hlinkClick r:id="rId6" action="ppaction://hlinksldjump"/>
              </a:rPr>
              <a:t>单片机的</a:t>
            </a:r>
            <a:r>
              <a:rPr lang="en-US" altLang="zh-CN" sz="2000" b="1" dirty="0">
                <a:solidFill>
                  <a:schemeClr val="accent6"/>
                </a:solidFill>
                <a:hlinkClick r:id="rId6" action="ppaction://hlinksldjump"/>
              </a:rPr>
              <a:t>CPU</a:t>
            </a:r>
            <a:r>
              <a:rPr lang="en-US" altLang="zh-CN" sz="2000" b="1" dirty="0">
                <a:solidFill>
                  <a:schemeClr val="accent6"/>
                </a:solidFill>
              </a:rPr>
              <a:t>	</a:t>
            </a:r>
          </a:p>
          <a:p>
            <a:pPr algn="l">
              <a:lnSpc>
                <a:spcPct val="150000"/>
              </a:lnSpc>
            </a:pPr>
            <a:r>
              <a:rPr lang="en-US" altLang="zh-CN" sz="2000" b="1" dirty="0">
                <a:solidFill>
                  <a:schemeClr val="accent6"/>
                </a:solidFill>
                <a:hlinkClick r:id="rId7" action="ppaction://hlinksldjump"/>
              </a:rPr>
              <a:t>3.4  </a:t>
            </a:r>
            <a:r>
              <a:rPr lang="en-US" altLang="zh-CN" sz="2000" b="1" dirty="0" smtClean="0">
                <a:solidFill>
                  <a:schemeClr val="accent6"/>
                </a:solidFill>
                <a:hlinkClick r:id="rId7" action="ppaction://hlinksldjump"/>
              </a:rPr>
              <a:t> AT89S51</a:t>
            </a:r>
            <a:r>
              <a:rPr lang="zh-CN" altLang="zh-CN" sz="2000" b="1" dirty="0">
                <a:solidFill>
                  <a:schemeClr val="accent6"/>
                </a:solidFill>
                <a:hlinkClick r:id="rId7" action="ppaction://hlinksldjump"/>
              </a:rPr>
              <a:t>单片机存储器的结构</a:t>
            </a:r>
            <a:endParaRPr lang="en-US" altLang="zh-CN" sz="2000" b="1" dirty="0">
              <a:solidFill>
                <a:schemeClr val="accent6"/>
              </a:solidFill>
            </a:endParaRPr>
          </a:p>
          <a:p>
            <a:pPr algn="l">
              <a:lnSpc>
                <a:spcPct val="150000"/>
              </a:lnSpc>
            </a:pPr>
            <a:r>
              <a:rPr lang="en-US" altLang="zh-CN" sz="2000" b="1" dirty="0">
                <a:solidFill>
                  <a:schemeClr val="accent6"/>
                </a:solidFill>
                <a:hlinkClick r:id="rId8" action="ppaction://hlinksldjump"/>
              </a:rPr>
              <a:t>3.5  </a:t>
            </a:r>
            <a:r>
              <a:rPr lang="en-US" altLang="zh-CN" sz="2000" b="1" dirty="0" smtClean="0">
                <a:solidFill>
                  <a:schemeClr val="accent6"/>
                </a:solidFill>
                <a:hlinkClick r:id="rId8" action="ppaction://hlinksldjump"/>
              </a:rPr>
              <a:t> AT89S51</a:t>
            </a:r>
            <a:r>
              <a:rPr lang="zh-CN" altLang="en-US" sz="2000" b="1" dirty="0">
                <a:solidFill>
                  <a:schemeClr val="accent6"/>
                </a:solidFill>
                <a:hlinkClick r:id="rId8" action="ppaction://hlinksldjump"/>
              </a:rPr>
              <a:t>单片机的并行输入</a:t>
            </a:r>
            <a:r>
              <a:rPr lang="en-US" altLang="zh-CN" sz="2000" b="1" dirty="0">
                <a:solidFill>
                  <a:schemeClr val="accent6"/>
                </a:solidFill>
                <a:hlinkClick r:id="rId8" action="ppaction://hlinksldjump"/>
              </a:rPr>
              <a:t>/</a:t>
            </a:r>
            <a:r>
              <a:rPr lang="zh-CN" altLang="en-US" sz="2000" b="1" dirty="0">
                <a:solidFill>
                  <a:schemeClr val="accent6"/>
                </a:solidFill>
                <a:hlinkClick r:id="rId8" action="ppaction://hlinksldjump"/>
              </a:rPr>
              <a:t>输出接口</a:t>
            </a:r>
            <a:endParaRPr lang="en-US" altLang="zh-CN" sz="2000" b="1" dirty="0">
              <a:solidFill>
                <a:schemeClr val="accent6"/>
              </a:solidFill>
            </a:endParaRPr>
          </a:p>
          <a:p>
            <a:pPr algn="l">
              <a:lnSpc>
                <a:spcPct val="150000"/>
              </a:lnSpc>
            </a:pPr>
            <a:r>
              <a:rPr lang="en-US" altLang="zh-CN" sz="2000" b="1" dirty="0">
                <a:solidFill>
                  <a:schemeClr val="accent6"/>
                </a:solidFill>
                <a:hlinkClick r:id="rId9" action="ppaction://hlinksldjump"/>
              </a:rPr>
              <a:t>3.6  </a:t>
            </a:r>
            <a:r>
              <a:rPr lang="en-US" altLang="zh-CN" sz="2000" b="1" dirty="0" smtClean="0">
                <a:solidFill>
                  <a:schemeClr val="accent6"/>
                </a:solidFill>
                <a:hlinkClick r:id="rId9" action="ppaction://hlinksldjump"/>
              </a:rPr>
              <a:t> AT89S51</a:t>
            </a:r>
            <a:r>
              <a:rPr lang="zh-CN" altLang="en-US" sz="2000" b="1" dirty="0">
                <a:solidFill>
                  <a:schemeClr val="accent6"/>
                </a:solidFill>
                <a:hlinkClick r:id="rId9" action="ppaction://hlinksldjump"/>
              </a:rPr>
              <a:t>单片机的时钟电路与时序</a:t>
            </a:r>
            <a:endParaRPr lang="zh-CN" altLang="en-US" sz="2000" b="1" dirty="0">
              <a:solidFill>
                <a:schemeClr val="accent6"/>
              </a:solidFill>
            </a:endParaRPr>
          </a:p>
          <a:p>
            <a:pPr algn="l">
              <a:lnSpc>
                <a:spcPct val="150000"/>
              </a:lnSpc>
            </a:pPr>
            <a:r>
              <a:rPr lang="en-US" altLang="zh-CN" sz="2000" b="1" dirty="0">
                <a:solidFill>
                  <a:schemeClr val="accent6"/>
                </a:solidFill>
                <a:hlinkClick r:id="rId10" action="ppaction://hlinksldjump"/>
              </a:rPr>
              <a:t>3.7  </a:t>
            </a:r>
            <a:r>
              <a:rPr lang="zh-CN" altLang="en-US" sz="2000" b="1" dirty="0">
                <a:solidFill>
                  <a:schemeClr val="accent6"/>
                </a:solidFill>
                <a:hlinkClick r:id="rId10" action="ppaction://hlinksldjump"/>
              </a:rPr>
              <a:t>复位操作与复位电路</a:t>
            </a:r>
            <a:r>
              <a:rPr lang="zh-CN" altLang="en-US" sz="2000" b="1" dirty="0">
                <a:solidFill>
                  <a:schemeClr val="accent6"/>
                </a:solidFill>
              </a:rPr>
              <a:t>	</a:t>
            </a:r>
          </a:p>
          <a:p>
            <a:pPr algn="l">
              <a:lnSpc>
                <a:spcPct val="150000"/>
              </a:lnSpc>
            </a:pPr>
            <a:r>
              <a:rPr lang="en-US" altLang="zh-CN" sz="2000" b="1" dirty="0">
                <a:solidFill>
                  <a:schemeClr val="accent6"/>
                </a:solidFill>
                <a:hlinkClick r:id="rId11" action="ppaction://hlinksldjump"/>
              </a:rPr>
              <a:t>3.8  </a:t>
            </a:r>
            <a:r>
              <a:rPr lang="en-US" altLang="zh-CN" sz="2000" b="1" dirty="0" smtClean="0">
                <a:solidFill>
                  <a:schemeClr val="accent6"/>
                </a:solidFill>
                <a:hlinkClick r:id="rId11" action="ppaction://hlinksldjump"/>
              </a:rPr>
              <a:t> AT89S51</a:t>
            </a:r>
            <a:r>
              <a:rPr lang="zh-CN" altLang="en-US" sz="2000" b="1" dirty="0">
                <a:solidFill>
                  <a:schemeClr val="accent6"/>
                </a:solidFill>
                <a:hlinkClick r:id="rId11" action="ppaction://hlinksldjump"/>
              </a:rPr>
              <a:t>单片机的低功耗节电模式与看门狗定时器</a:t>
            </a:r>
            <a:r>
              <a:rPr lang="zh-CN" altLang="en-US" dirty="0"/>
              <a:t>	</a:t>
            </a:r>
          </a:p>
          <a:p>
            <a:pPr algn="l">
              <a:lnSpc>
                <a:spcPct val="150000"/>
              </a:lnSpc>
            </a:pPr>
            <a:r>
              <a:rPr lang="zh-CN" altLang="en-US" dirty="0"/>
              <a:t>	</a:t>
            </a:r>
          </a:p>
          <a:p>
            <a:pPr algn="l">
              <a:lnSpc>
                <a:spcPct val="150000"/>
              </a:lnSpc>
            </a:pPr>
            <a:endParaRPr lang="en-US" altLang="zh-CN" dirty="0" smtClean="0"/>
          </a:p>
          <a:p>
            <a:pPr algn="l">
              <a:lnSpc>
                <a:spcPct val="150000"/>
              </a:lnSpc>
            </a:pPr>
            <a:r>
              <a:rPr lang="en-US" altLang="zh-CN" dirty="0"/>
              <a:t>	</a:t>
            </a:r>
            <a:endParaRPr lang="en-US" altLang="zh-CN" dirty="0" smtClean="0"/>
          </a:p>
        </p:txBody>
      </p:sp>
      <p:sp>
        <p:nvSpPr>
          <p:cNvPr id="9" name="灯片编号占位符 3"/>
          <p:cNvSpPr>
            <a:spLocks noGrp="1"/>
          </p:cNvSpPr>
          <p:nvPr>
            <p:ph type="sldNum" sz="quarter" idx="10"/>
          </p:nvPr>
        </p:nvSpPr>
        <p:spPr>
          <a:xfrm>
            <a:off x="8586863" y="6485052"/>
            <a:ext cx="781050" cy="276225"/>
          </a:xfrm>
        </p:spPr>
        <p:txBody>
          <a:bodyPr/>
          <a:lstStyle/>
          <a:p>
            <a:fld id="{8E2A11C4-42C2-45DA-9E65-8D548604E8EA}" type="slidenum">
              <a:rPr lang="en-US" altLang="zh-CN" smtClean="0"/>
              <a:pPr/>
              <a:t>4</a:t>
            </a:fld>
            <a:endParaRPr lang="en-US" altLang="zh-CN" dirty="0"/>
          </a:p>
        </p:txBody>
      </p:sp>
    </p:spTree>
    <p:extLst>
      <p:ext uri="{BB962C8B-B14F-4D97-AF65-F5344CB8AC3E}">
        <p14:creationId xmlns:p14="http://schemas.microsoft.com/office/powerpoint/2010/main" val="3111853023"/>
      </p:ext>
    </p:extLst>
  </p:cSld>
  <p:clrMapOvr>
    <a:masterClrMapping/>
  </p:clrMapOvr>
  <p:transition>
    <p:random/>
    <p:sndAc>
      <p:stSnd>
        <p:snd r:embed="rId3" name="camera.wav"/>
      </p:stSnd>
    </p:sndAc>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type="body" idx="1"/>
          </p:nvPr>
        </p:nvSpPr>
        <p:spPr>
          <a:xfrm>
            <a:off x="365125" y="685800"/>
            <a:ext cx="8596313" cy="6400800"/>
          </a:xfrm>
        </p:spPr>
        <p:txBody>
          <a:bodyPr/>
          <a:lstStyle/>
          <a:p>
            <a:pPr algn="ctr">
              <a:lnSpc>
                <a:spcPct val="130000"/>
              </a:lnSpc>
              <a:buFont typeface="Wingdings" pitchFamily="2" charset="2"/>
              <a:buNone/>
            </a:pPr>
            <a:r>
              <a:rPr lang="en-US" altLang="zh-CN" sz="2800" dirty="0">
                <a:solidFill>
                  <a:srgbClr val="FF0000"/>
                </a:solidFill>
                <a:latin typeface="黑体" pitchFamily="2" charset="-122"/>
                <a:ea typeface="黑体" pitchFamily="2" charset="-122"/>
              </a:rPr>
              <a:t>3</a:t>
            </a:r>
            <a:r>
              <a:rPr lang="en-US" altLang="zh-CN" sz="2800" b="1" dirty="0" smtClean="0">
                <a:solidFill>
                  <a:srgbClr val="FF0000"/>
                </a:solidFill>
                <a:latin typeface="黑体" pitchFamily="2" charset="-122"/>
                <a:ea typeface="黑体" pitchFamily="2" charset="-122"/>
              </a:rPr>
              <a:t>.1  AT89S51</a:t>
            </a:r>
            <a:r>
              <a:rPr lang="zh-CN" sz="2800" b="1" dirty="0" smtClean="0">
                <a:solidFill>
                  <a:srgbClr val="FF0000"/>
                </a:solidFill>
                <a:latin typeface="黑体" pitchFamily="2" charset="-122"/>
                <a:ea typeface="黑体" pitchFamily="2" charset="-122"/>
              </a:rPr>
              <a:t>单片机的</a:t>
            </a:r>
            <a:r>
              <a:rPr lang="zh-CN" altLang="en-US" sz="2800" dirty="0" smtClean="0">
                <a:solidFill>
                  <a:srgbClr val="FF0000"/>
                </a:solidFill>
                <a:latin typeface="黑体" pitchFamily="2" charset="-122"/>
                <a:ea typeface="黑体" pitchFamily="2" charset="-122"/>
              </a:rPr>
              <a:t>结构概述</a:t>
            </a:r>
            <a:endParaRPr lang="en-US" altLang="zh-CN" sz="2800" dirty="0" smtClean="0">
              <a:solidFill>
                <a:srgbClr val="FF0000"/>
              </a:solidFill>
              <a:latin typeface="黑体" pitchFamily="2" charset="-122"/>
              <a:ea typeface="黑体" pitchFamily="2" charset="-122"/>
            </a:endParaRPr>
          </a:p>
          <a:p>
            <a:pPr marL="0" indent="0">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片内硬件组成结构如</a:t>
            </a:r>
            <a:r>
              <a:rPr lang="zh-CN" sz="2400" b="1" dirty="0" smtClean="0">
                <a:latin typeface="黑体" pitchFamily="2" charset="-122"/>
                <a:ea typeface="黑体" pitchFamily="2" charset="-122"/>
                <a:hlinkClick r:id="rId3" action="ppaction://hlinksldjump"/>
              </a:rPr>
              <a:t>图</a:t>
            </a:r>
            <a:r>
              <a:rPr lang="en-US" altLang="zh-CN" sz="2400" b="1" dirty="0" smtClean="0">
                <a:latin typeface="黑体" pitchFamily="2" charset="-122"/>
                <a:ea typeface="黑体" pitchFamily="2" charset="-122"/>
                <a:hlinkClick r:id="rId3" action="ppaction://hlinksldjump"/>
              </a:rPr>
              <a:t>3-1</a:t>
            </a:r>
            <a:r>
              <a:rPr lang="zh-CN" sz="2400" b="1" dirty="0" smtClean="0">
                <a:latin typeface="黑体" pitchFamily="2" charset="-122"/>
                <a:ea typeface="黑体" pitchFamily="2" charset="-122"/>
              </a:rPr>
              <a:t>所示。把作为控制应用所必需的基本功能部件都集成在一个尺寸有限的集成电路芯片上。</a:t>
            </a:r>
            <a:endParaRPr lang="zh-CN" altLang="en-US" sz="2400" b="1" dirty="0" smtClean="0">
              <a:latin typeface="黑体" pitchFamily="2" charset="-122"/>
              <a:ea typeface="黑体" pitchFamily="2" charset="-122"/>
            </a:endParaRPr>
          </a:p>
          <a:p>
            <a:pPr fontAlgn="b">
              <a:lnSpc>
                <a:spcPct val="130000"/>
              </a:lnSpc>
              <a:buFont typeface="Wingdings" pitchFamily="2" charset="2"/>
              <a:buNone/>
            </a:pPr>
            <a:r>
              <a:rPr lang="zh-CN" sz="2400" b="1" dirty="0" smtClean="0">
                <a:solidFill>
                  <a:srgbClr val="3333CC"/>
                </a:solidFill>
                <a:latin typeface="黑体" pitchFamily="2" charset="-122"/>
                <a:ea typeface="黑体" pitchFamily="2" charset="-122"/>
              </a:rPr>
              <a:t>有如下</a:t>
            </a:r>
            <a:r>
              <a:rPr lang="zh-CN" sz="2400" b="1" dirty="0" smtClean="0">
                <a:solidFill>
                  <a:srgbClr val="FF3300"/>
                </a:solidFill>
                <a:latin typeface="黑体" pitchFamily="2" charset="-122"/>
                <a:ea typeface="黑体" pitchFamily="2" charset="-122"/>
              </a:rPr>
              <a:t>功能部件</a:t>
            </a:r>
            <a:r>
              <a:rPr lang="zh-CN" sz="2400" b="1" dirty="0" smtClean="0">
                <a:solidFill>
                  <a:srgbClr val="3333CC"/>
                </a:solidFill>
                <a:latin typeface="黑体" pitchFamily="2" charset="-122"/>
                <a:ea typeface="黑体" pitchFamily="2" charset="-122"/>
              </a:rPr>
              <a:t>和</a:t>
            </a:r>
            <a:r>
              <a:rPr lang="zh-CN" sz="2400" b="1" dirty="0" smtClean="0">
                <a:solidFill>
                  <a:srgbClr val="FF3300"/>
                </a:solidFill>
                <a:latin typeface="黑体" pitchFamily="2" charset="-122"/>
                <a:ea typeface="黑体" pitchFamily="2" charset="-122"/>
              </a:rPr>
              <a:t>特性</a:t>
            </a:r>
            <a:r>
              <a:rPr lang="zh-CN" sz="2400" b="1" dirty="0" smtClean="0">
                <a:solidFill>
                  <a:srgbClr val="3333CC"/>
                </a:solidFill>
                <a:latin typeface="黑体" pitchFamily="2" charset="-122"/>
                <a:ea typeface="黑体" pitchFamily="2" charset="-122"/>
              </a:rPr>
              <a:t>：</a:t>
            </a:r>
          </a:p>
          <a:p>
            <a:pPr>
              <a:lnSpc>
                <a:spcPct val="130000"/>
              </a:lnSpc>
              <a:buFont typeface="Wingdings" pitchFamily="2" charset="2"/>
              <a:buNone/>
            </a:pPr>
            <a:r>
              <a:rPr lang="zh-CN" sz="2400" b="1" dirty="0" smtClean="0">
                <a:latin typeface="楷体_GB2312" pitchFamily="49" charset="-122"/>
                <a:ea typeface="楷体_GB2312" pitchFamily="49" charset="-122"/>
              </a:rPr>
              <a:t>（</a:t>
            </a:r>
            <a:r>
              <a:rPr lang="en-US" altLang="zh-CN" sz="2400" b="1" dirty="0" smtClean="0">
                <a:latin typeface="楷体_GB2312" pitchFamily="49" charset="-122"/>
                <a:ea typeface="楷体_GB2312" pitchFamily="49" charset="-122"/>
              </a:rPr>
              <a:t>1</a:t>
            </a:r>
            <a:r>
              <a:rPr lang="zh-CN" sz="2400" b="1" dirty="0" smtClean="0">
                <a:latin typeface="楷体_GB2312" pitchFamily="49" charset="-122"/>
                <a:ea typeface="楷体_GB2312" pitchFamily="49" charset="-122"/>
              </a:rPr>
              <a:t>）</a:t>
            </a:r>
            <a:r>
              <a:rPr lang="en-US" altLang="zh-CN" sz="2400" b="1" dirty="0" smtClean="0">
                <a:latin typeface="楷体_GB2312" pitchFamily="49" charset="-122"/>
                <a:ea typeface="楷体_GB2312" pitchFamily="49" charset="-122"/>
              </a:rPr>
              <a:t>8</a:t>
            </a:r>
            <a:r>
              <a:rPr lang="zh-CN" sz="2400" b="1" dirty="0" smtClean="0">
                <a:latin typeface="楷体_GB2312" pitchFamily="49" charset="-122"/>
                <a:ea typeface="楷体_GB2312" pitchFamily="49" charset="-122"/>
              </a:rPr>
              <a:t>位微处理器（</a:t>
            </a:r>
            <a:r>
              <a:rPr lang="en-US" altLang="zh-CN" sz="2400" b="1" dirty="0" smtClean="0">
                <a:latin typeface="楷体_GB2312" pitchFamily="49" charset="-122"/>
                <a:ea typeface="楷体_GB2312" pitchFamily="49" charset="-122"/>
              </a:rPr>
              <a:t>CPU</a:t>
            </a:r>
            <a:r>
              <a:rPr lang="zh-CN" sz="2400" b="1" dirty="0" smtClean="0">
                <a:latin typeface="楷体_GB2312" pitchFamily="49" charset="-122"/>
                <a:ea typeface="楷体_GB2312" pitchFamily="49" charset="-122"/>
              </a:rPr>
              <a:t>）；</a:t>
            </a:r>
          </a:p>
          <a:p>
            <a:pPr>
              <a:lnSpc>
                <a:spcPct val="130000"/>
              </a:lnSpc>
              <a:buFont typeface="Wingdings" pitchFamily="2" charset="2"/>
              <a:buNone/>
            </a:pPr>
            <a:r>
              <a:rPr lang="zh-CN" sz="2400" b="1" dirty="0" smtClean="0">
                <a:latin typeface="楷体_GB2312" pitchFamily="49" charset="-122"/>
                <a:ea typeface="楷体_GB2312" pitchFamily="49" charset="-122"/>
              </a:rPr>
              <a:t>（</a:t>
            </a:r>
            <a:r>
              <a:rPr lang="en-US" altLang="zh-CN" sz="2400" b="1" dirty="0" smtClean="0">
                <a:latin typeface="楷体_GB2312" pitchFamily="49" charset="-122"/>
                <a:ea typeface="楷体_GB2312" pitchFamily="49" charset="-122"/>
              </a:rPr>
              <a:t>2</a:t>
            </a:r>
            <a:r>
              <a:rPr lang="zh-CN" sz="2400" b="1" dirty="0" smtClean="0">
                <a:latin typeface="楷体_GB2312" pitchFamily="49" charset="-122"/>
                <a:ea typeface="楷体_GB2312" pitchFamily="49" charset="-122"/>
              </a:rPr>
              <a:t>）数据存储器（</a:t>
            </a:r>
            <a:r>
              <a:rPr lang="en-US" altLang="zh-CN" sz="2400" b="1" dirty="0" smtClean="0">
                <a:latin typeface="楷体_GB2312" pitchFamily="49" charset="-122"/>
                <a:ea typeface="楷体_GB2312" pitchFamily="49" charset="-122"/>
              </a:rPr>
              <a:t>128B RAM</a:t>
            </a:r>
            <a:r>
              <a:rPr lang="zh-CN" sz="2400" b="1" dirty="0" smtClean="0">
                <a:latin typeface="楷体_GB2312" pitchFamily="49" charset="-122"/>
                <a:ea typeface="楷体_GB2312" pitchFamily="49" charset="-122"/>
              </a:rPr>
              <a:t>）；</a:t>
            </a:r>
          </a:p>
          <a:p>
            <a:pPr>
              <a:lnSpc>
                <a:spcPct val="130000"/>
              </a:lnSpc>
              <a:buFont typeface="Wingdings" pitchFamily="2" charset="2"/>
              <a:buNone/>
            </a:pPr>
            <a:r>
              <a:rPr lang="zh-CN" sz="2400" b="1" dirty="0" smtClean="0">
                <a:latin typeface="楷体_GB2312" pitchFamily="49" charset="-122"/>
                <a:ea typeface="楷体_GB2312" pitchFamily="49" charset="-122"/>
              </a:rPr>
              <a:t>（</a:t>
            </a:r>
            <a:r>
              <a:rPr lang="en-US" altLang="zh-CN" sz="2400" b="1" dirty="0" smtClean="0">
                <a:latin typeface="楷体_GB2312" pitchFamily="49" charset="-122"/>
                <a:ea typeface="楷体_GB2312" pitchFamily="49" charset="-122"/>
              </a:rPr>
              <a:t>3</a:t>
            </a:r>
            <a:r>
              <a:rPr lang="zh-CN" sz="2400" b="1" dirty="0" smtClean="0">
                <a:latin typeface="楷体_GB2312" pitchFamily="49" charset="-122"/>
                <a:ea typeface="楷体_GB2312" pitchFamily="49" charset="-122"/>
              </a:rPr>
              <a:t>）程序存储器（</a:t>
            </a:r>
            <a:r>
              <a:rPr lang="en-US" altLang="zh-CN" sz="2400" b="1" dirty="0" smtClean="0">
                <a:latin typeface="楷体_GB2312" pitchFamily="49" charset="-122"/>
                <a:ea typeface="楷体_GB2312" pitchFamily="49" charset="-122"/>
              </a:rPr>
              <a:t>4KB Flash ROM</a:t>
            </a:r>
            <a:r>
              <a:rPr lang="zh-CN" sz="2400" b="1" dirty="0" smtClean="0">
                <a:latin typeface="楷体_GB2312" pitchFamily="49" charset="-122"/>
                <a:ea typeface="楷体_GB2312" pitchFamily="49" charset="-122"/>
              </a:rPr>
              <a:t>）；</a:t>
            </a:r>
          </a:p>
          <a:p>
            <a:pPr>
              <a:lnSpc>
                <a:spcPct val="130000"/>
              </a:lnSpc>
              <a:buFont typeface="Wingdings" pitchFamily="2" charset="2"/>
              <a:buNone/>
            </a:pPr>
            <a:r>
              <a:rPr lang="zh-CN" sz="2400" b="1" dirty="0" smtClean="0">
                <a:latin typeface="楷体_GB2312" pitchFamily="49" charset="-122"/>
                <a:ea typeface="楷体_GB2312" pitchFamily="49" charset="-122"/>
              </a:rPr>
              <a:t>（</a:t>
            </a:r>
            <a:r>
              <a:rPr lang="en-US" altLang="zh-CN" sz="2400" b="1" dirty="0" smtClean="0">
                <a:latin typeface="楷体_GB2312" pitchFamily="49" charset="-122"/>
                <a:ea typeface="楷体_GB2312" pitchFamily="49" charset="-122"/>
              </a:rPr>
              <a:t>4</a:t>
            </a:r>
            <a:r>
              <a:rPr lang="zh-CN" sz="2400" b="1" dirty="0" smtClean="0">
                <a:latin typeface="楷体_GB2312" pitchFamily="49" charset="-122"/>
                <a:ea typeface="楷体_GB2312" pitchFamily="49" charset="-122"/>
              </a:rPr>
              <a:t>）</a:t>
            </a:r>
            <a:r>
              <a:rPr lang="en-US" altLang="zh-CN" sz="2400" b="1" dirty="0" smtClean="0">
                <a:latin typeface="楷体_GB2312" pitchFamily="49" charset="-122"/>
                <a:ea typeface="楷体_GB2312" pitchFamily="49" charset="-122"/>
              </a:rPr>
              <a:t>4</a:t>
            </a:r>
            <a:r>
              <a:rPr lang="zh-CN" sz="2400" b="1" dirty="0" smtClean="0">
                <a:latin typeface="楷体_GB2312" pitchFamily="49" charset="-122"/>
                <a:ea typeface="楷体_GB2312" pitchFamily="49" charset="-122"/>
              </a:rPr>
              <a:t>个</a:t>
            </a:r>
            <a:r>
              <a:rPr lang="en-US" altLang="zh-CN" sz="2400" b="1" dirty="0" smtClean="0">
                <a:latin typeface="楷体_GB2312" pitchFamily="49" charset="-122"/>
                <a:ea typeface="楷体_GB2312" pitchFamily="49" charset="-122"/>
              </a:rPr>
              <a:t>8</a:t>
            </a:r>
            <a:r>
              <a:rPr lang="zh-CN" sz="2400" b="1" dirty="0" smtClean="0">
                <a:latin typeface="楷体_GB2312" pitchFamily="49" charset="-122"/>
                <a:ea typeface="楷体_GB2312" pitchFamily="49" charset="-122"/>
              </a:rPr>
              <a:t>位可编程并行</a:t>
            </a:r>
            <a:r>
              <a:rPr lang="en-US" altLang="zh-CN" sz="2400" b="1" dirty="0" smtClean="0">
                <a:latin typeface="楷体_GB2312" pitchFamily="49" charset="-122"/>
                <a:ea typeface="楷体_GB2312" pitchFamily="49" charset="-122"/>
              </a:rPr>
              <a:t>I/O</a:t>
            </a:r>
            <a:r>
              <a:rPr lang="zh-CN" sz="2400" b="1" dirty="0" smtClean="0">
                <a:latin typeface="楷体_GB2312" pitchFamily="49" charset="-122"/>
                <a:ea typeface="楷体_GB2312" pitchFamily="49" charset="-122"/>
              </a:rPr>
              <a:t>口（</a:t>
            </a:r>
            <a:r>
              <a:rPr lang="en-US" altLang="zh-CN" sz="2400" b="1" dirty="0" smtClean="0">
                <a:latin typeface="楷体_GB2312" pitchFamily="49" charset="-122"/>
                <a:ea typeface="楷体_GB2312" pitchFamily="49" charset="-122"/>
              </a:rPr>
              <a:t>P0</a:t>
            </a:r>
            <a:r>
              <a:rPr lang="zh-CN" sz="2400" b="1" dirty="0" smtClean="0">
                <a:latin typeface="楷体_GB2312" pitchFamily="49" charset="-122"/>
                <a:ea typeface="楷体_GB2312" pitchFamily="49" charset="-122"/>
              </a:rPr>
              <a:t>口、</a:t>
            </a:r>
            <a:r>
              <a:rPr lang="en-US" altLang="zh-CN" sz="2400" b="1" dirty="0" smtClean="0">
                <a:latin typeface="楷体_GB2312" pitchFamily="49" charset="-122"/>
                <a:ea typeface="楷体_GB2312" pitchFamily="49" charset="-122"/>
              </a:rPr>
              <a:t>P1</a:t>
            </a:r>
            <a:r>
              <a:rPr lang="zh-CN" sz="2400" b="1" dirty="0" smtClean="0">
                <a:latin typeface="楷体_GB2312" pitchFamily="49" charset="-122"/>
                <a:ea typeface="楷体_GB2312" pitchFamily="49" charset="-122"/>
              </a:rPr>
              <a:t>口、</a:t>
            </a:r>
            <a:r>
              <a:rPr lang="en-US" altLang="zh-CN" sz="2400" b="1" dirty="0" smtClean="0">
                <a:latin typeface="楷体_GB2312" pitchFamily="49" charset="-122"/>
                <a:ea typeface="楷体_GB2312" pitchFamily="49" charset="-122"/>
              </a:rPr>
              <a:t>P2</a:t>
            </a:r>
            <a:r>
              <a:rPr lang="zh-CN" sz="2400" b="1" dirty="0" smtClean="0">
                <a:latin typeface="楷体_GB2312" pitchFamily="49" charset="-122"/>
                <a:ea typeface="楷体_GB2312" pitchFamily="49" charset="-122"/>
              </a:rPr>
              <a:t>口、</a:t>
            </a:r>
            <a:r>
              <a:rPr lang="en-US" altLang="zh-CN" sz="2400" b="1" dirty="0" smtClean="0">
                <a:latin typeface="楷体_GB2312" pitchFamily="49" charset="-122"/>
                <a:ea typeface="楷体_GB2312" pitchFamily="49" charset="-122"/>
              </a:rPr>
              <a:t>P3</a:t>
            </a:r>
            <a:r>
              <a:rPr lang="zh-CN" sz="2400" b="1" dirty="0" smtClean="0">
                <a:latin typeface="楷体_GB2312" pitchFamily="49" charset="-122"/>
                <a:ea typeface="楷体_GB2312" pitchFamily="49" charset="-122"/>
              </a:rPr>
              <a:t>口）；</a:t>
            </a:r>
          </a:p>
          <a:p>
            <a:pPr>
              <a:lnSpc>
                <a:spcPct val="130000"/>
              </a:lnSpc>
              <a:buFont typeface="Wingdings" pitchFamily="2" charset="2"/>
              <a:buNone/>
            </a:pPr>
            <a:r>
              <a:rPr lang="zh-CN" sz="2400" b="1" dirty="0" smtClean="0">
                <a:latin typeface="楷体_GB2312" pitchFamily="49" charset="-122"/>
                <a:ea typeface="楷体_GB2312" pitchFamily="49" charset="-122"/>
              </a:rPr>
              <a:t>（</a:t>
            </a:r>
            <a:r>
              <a:rPr lang="en-US" altLang="zh-CN" sz="2400" b="1" dirty="0" smtClean="0">
                <a:latin typeface="楷体_GB2312" pitchFamily="49" charset="-122"/>
                <a:ea typeface="楷体_GB2312" pitchFamily="49" charset="-122"/>
              </a:rPr>
              <a:t>5</a:t>
            </a:r>
            <a:r>
              <a:rPr lang="zh-CN" sz="2400" b="1" dirty="0" smtClean="0">
                <a:latin typeface="楷体_GB2312" pitchFamily="49" charset="-122"/>
                <a:ea typeface="楷体_GB2312" pitchFamily="49" charset="-122"/>
              </a:rPr>
              <a:t>）</a:t>
            </a:r>
            <a:r>
              <a:rPr lang="en-US" altLang="zh-CN" sz="2400" b="1" dirty="0" smtClean="0">
                <a:latin typeface="楷体_GB2312" pitchFamily="49" charset="-122"/>
                <a:ea typeface="楷体_GB2312" pitchFamily="49" charset="-122"/>
              </a:rPr>
              <a:t>1</a:t>
            </a:r>
            <a:r>
              <a:rPr lang="zh-CN" sz="2400" b="1" dirty="0" smtClean="0">
                <a:latin typeface="楷体_GB2312" pitchFamily="49" charset="-122"/>
                <a:ea typeface="楷体_GB2312" pitchFamily="49" charset="-122"/>
              </a:rPr>
              <a:t>个全双工的异步串行口；</a:t>
            </a:r>
          </a:p>
          <a:p>
            <a:pPr>
              <a:lnSpc>
                <a:spcPct val="130000"/>
              </a:lnSpc>
              <a:buFont typeface="Wingdings" pitchFamily="2" charset="2"/>
              <a:buNone/>
            </a:pPr>
            <a:r>
              <a:rPr lang="zh-CN" sz="2400" b="1" dirty="0" smtClean="0">
                <a:latin typeface="楷体_GB2312" pitchFamily="49" charset="-122"/>
                <a:ea typeface="楷体_GB2312" pitchFamily="49" charset="-122"/>
              </a:rPr>
              <a:t>（</a:t>
            </a:r>
            <a:r>
              <a:rPr lang="en-US" altLang="zh-CN" sz="2400" b="1" dirty="0" smtClean="0">
                <a:latin typeface="楷体_GB2312" pitchFamily="49" charset="-122"/>
                <a:ea typeface="楷体_GB2312" pitchFamily="49" charset="-122"/>
              </a:rPr>
              <a:t>6</a:t>
            </a:r>
            <a:r>
              <a:rPr lang="zh-CN" sz="2400" b="1" dirty="0" smtClean="0">
                <a:latin typeface="楷体_GB2312" pitchFamily="49" charset="-122"/>
                <a:ea typeface="楷体_GB2312" pitchFamily="49" charset="-122"/>
              </a:rPr>
              <a:t>）</a:t>
            </a:r>
            <a:r>
              <a:rPr lang="en-US" altLang="zh-CN" sz="2400" b="1" dirty="0" smtClean="0">
                <a:latin typeface="楷体_GB2312" pitchFamily="49" charset="-122"/>
                <a:ea typeface="楷体_GB2312" pitchFamily="49" charset="-122"/>
              </a:rPr>
              <a:t>2</a:t>
            </a:r>
            <a:r>
              <a:rPr lang="zh-CN" sz="2400" b="1" dirty="0" smtClean="0">
                <a:latin typeface="楷体_GB2312" pitchFamily="49" charset="-122"/>
                <a:ea typeface="楷体_GB2312" pitchFamily="49" charset="-122"/>
              </a:rPr>
              <a:t>个可编程的</a:t>
            </a:r>
            <a:r>
              <a:rPr lang="en-US" altLang="zh-CN" sz="2400" b="1" dirty="0" smtClean="0">
                <a:latin typeface="楷体_GB2312" pitchFamily="49" charset="-122"/>
                <a:ea typeface="楷体_GB2312" pitchFamily="49" charset="-122"/>
              </a:rPr>
              <a:t>16</a:t>
            </a:r>
            <a:r>
              <a:rPr lang="zh-CN" sz="2400" b="1" dirty="0" smtClean="0">
                <a:latin typeface="楷体_GB2312" pitchFamily="49" charset="-122"/>
                <a:ea typeface="楷体_GB2312" pitchFamily="49" charset="-122"/>
              </a:rPr>
              <a:t>位定时器</a:t>
            </a:r>
            <a:r>
              <a:rPr lang="en-US" altLang="zh-CN" sz="2400" b="1" dirty="0" smtClean="0">
                <a:latin typeface="楷体_GB2312" pitchFamily="49" charset="-122"/>
                <a:ea typeface="楷体_GB2312" pitchFamily="49" charset="-122"/>
              </a:rPr>
              <a:t>/</a:t>
            </a:r>
            <a:r>
              <a:rPr lang="zh-CN" sz="2400" b="1" dirty="0" smtClean="0">
                <a:latin typeface="楷体_GB2312" pitchFamily="49" charset="-122"/>
                <a:ea typeface="楷体_GB2312" pitchFamily="49" charset="-122"/>
              </a:rPr>
              <a:t>计数器；</a:t>
            </a:r>
          </a:p>
        </p:txBody>
      </p:sp>
      <p:sp>
        <p:nvSpPr>
          <p:cNvPr id="10" name="灯片编号占位符 3"/>
          <p:cNvSpPr>
            <a:spLocks noGrp="1"/>
          </p:cNvSpPr>
          <p:nvPr>
            <p:ph type="sldNum" sz="quarter" idx="10"/>
          </p:nvPr>
        </p:nvSpPr>
        <p:spPr>
          <a:xfrm>
            <a:off x="8614023" y="6516914"/>
            <a:ext cx="781050" cy="276225"/>
          </a:xfrm>
        </p:spPr>
        <p:txBody>
          <a:bodyPr/>
          <a:lstStyle/>
          <a:p>
            <a:fld id="{8E2A11C4-42C2-45DA-9E65-8D548604E8EA}" type="slidenum">
              <a:rPr lang="en-US" altLang="zh-CN" smtClean="0"/>
              <a:pPr/>
              <a:t>5</a:t>
            </a:fld>
            <a:endParaRPr lang="en-US" altLang="zh-CN" dirty="0"/>
          </a:p>
        </p:txBody>
      </p:sp>
    </p:spTree>
    <p:extLst>
      <p:ext uri="{BB962C8B-B14F-4D97-AF65-F5344CB8AC3E}">
        <p14:creationId xmlns:p14="http://schemas.microsoft.com/office/powerpoint/2010/main" val="112237695"/>
      </p:ext>
    </p:extLst>
  </p:cSld>
  <p:clrMapOvr>
    <a:masterClrMapping/>
  </p:clrMapOvr>
  <p:transition>
    <p:random/>
    <p:sndAc>
      <p:stSnd>
        <p:snd r:embed="rId2" name="camera.wav"/>
      </p:stSnd>
    </p:sndAc>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noChangeArrowheads="1"/>
          </p:cNvSpPr>
          <p:nvPr>
            <p:ph type="body" idx="1"/>
          </p:nvPr>
        </p:nvSpPr>
        <p:spPr>
          <a:xfrm>
            <a:off x="549275" y="457200"/>
            <a:ext cx="8229600" cy="6400800"/>
          </a:xfrm>
        </p:spPr>
        <p:txBody>
          <a:bodyPr/>
          <a:lstStyle/>
          <a:p>
            <a:pPr eaLnBrk="1" hangingPunct="1">
              <a:lnSpc>
                <a:spcPct val="130000"/>
              </a:lnSpc>
              <a:buFont typeface="Wingdings" pitchFamily="2" charset="2"/>
              <a:buNone/>
            </a:pPr>
            <a:r>
              <a:rPr lang="zh-CN" sz="2400" b="1" dirty="0" smtClean="0">
                <a:latin typeface="楷体_GB2312" pitchFamily="49" charset="-122"/>
                <a:ea typeface="楷体_GB2312" pitchFamily="49" charset="-122"/>
              </a:rPr>
              <a:t>（</a:t>
            </a:r>
            <a:r>
              <a:rPr lang="en-US" altLang="zh-CN" sz="2400" b="1" dirty="0" smtClean="0">
                <a:latin typeface="楷体_GB2312" pitchFamily="49" charset="-122"/>
                <a:ea typeface="楷体_GB2312" pitchFamily="49" charset="-122"/>
              </a:rPr>
              <a:t>7</a:t>
            </a:r>
            <a:r>
              <a:rPr lang="zh-CN" sz="2400" b="1" dirty="0" smtClean="0">
                <a:latin typeface="楷体_GB2312" pitchFamily="49" charset="-122"/>
                <a:ea typeface="楷体_GB2312" pitchFamily="49" charset="-122"/>
              </a:rPr>
              <a:t>）</a:t>
            </a:r>
            <a:r>
              <a:rPr lang="en-US" altLang="zh-CN" sz="2400" b="1" dirty="0" smtClean="0">
                <a:latin typeface="楷体_GB2312" pitchFamily="49" charset="-122"/>
                <a:ea typeface="楷体_GB2312" pitchFamily="49" charset="-122"/>
              </a:rPr>
              <a:t>1</a:t>
            </a:r>
            <a:r>
              <a:rPr lang="zh-CN" sz="2400" b="1" dirty="0" smtClean="0">
                <a:latin typeface="楷体_GB2312" pitchFamily="49" charset="-122"/>
                <a:ea typeface="楷体_GB2312" pitchFamily="49" charset="-122"/>
              </a:rPr>
              <a:t>个看门狗定时器；</a:t>
            </a:r>
          </a:p>
          <a:p>
            <a:pPr>
              <a:lnSpc>
                <a:spcPct val="130000"/>
              </a:lnSpc>
              <a:buFont typeface="Wingdings" pitchFamily="2" charset="2"/>
              <a:buNone/>
            </a:pPr>
            <a:r>
              <a:rPr lang="zh-CN" sz="2400" b="1" dirty="0" smtClean="0">
                <a:latin typeface="楷体_GB2312" pitchFamily="49" charset="-122"/>
                <a:ea typeface="楷体_GB2312" pitchFamily="49" charset="-122"/>
              </a:rPr>
              <a:t>（</a:t>
            </a:r>
            <a:r>
              <a:rPr lang="en-US" altLang="zh-CN" sz="2400" b="1" dirty="0" smtClean="0">
                <a:latin typeface="楷体_GB2312" pitchFamily="49" charset="-122"/>
                <a:ea typeface="楷体_GB2312" pitchFamily="49" charset="-122"/>
              </a:rPr>
              <a:t>8</a:t>
            </a:r>
            <a:r>
              <a:rPr lang="zh-CN" sz="2400" b="1" dirty="0" smtClean="0">
                <a:latin typeface="楷体_GB2312" pitchFamily="49" charset="-122"/>
                <a:ea typeface="楷体_GB2312" pitchFamily="49" charset="-122"/>
              </a:rPr>
              <a:t>）中断系统具有</a:t>
            </a:r>
            <a:r>
              <a:rPr lang="en-US" altLang="zh-CN" sz="2400" b="1" dirty="0" smtClean="0">
                <a:latin typeface="楷体_GB2312" pitchFamily="49" charset="-122"/>
                <a:ea typeface="楷体_GB2312" pitchFamily="49" charset="-122"/>
              </a:rPr>
              <a:t>5</a:t>
            </a:r>
            <a:r>
              <a:rPr lang="zh-CN" sz="2400" b="1" dirty="0" smtClean="0">
                <a:latin typeface="楷体_GB2312" pitchFamily="49" charset="-122"/>
                <a:ea typeface="楷体_GB2312" pitchFamily="49" charset="-122"/>
              </a:rPr>
              <a:t>个中断源、</a:t>
            </a:r>
            <a:r>
              <a:rPr lang="en-US" altLang="zh-CN" sz="2400" b="1" dirty="0" smtClean="0">
                <a:latin typeface="楷体_GB2312" pitchFamily="49" charset="-122"/>
                <a:ea typeface="楷体_GB2312" pitchFamily="49" charset="-122"/>
              </a:rPr>
              <a:t>5</a:t>
            </a:r>
            <a:r>
              <a:rPr lang="zh-CN" sz="2400" b="1" dirty="0" smtClean="0">
                <a:latin typeface="楷体_GB2312" pitchFamily="49" charset="-122"/>
                <a:ea typeface="楷体_GB2312" pitchFamily="49" charset="-122"/>
              </a:rPr>
              <a:t>个中断向量；</a:t>
            </a:r>
          </a:p>
          <a:p>
            <a:pPr>
              <a:lnSpc>
                <a:spcPct val="130000"/>
              </a:lnSpc>
              <a:buFont typeface="Wingdings" pitchFamily="2" charset="2"/>
              <a:buNone/>
            </a:pPr>
            <a:r>
              <a:rPr lang="zh-CN" sz="2400" b="1" dirty="0" smtClean="0">
                <a:latin typeface="楷体_GB2312" pitchFamily="49" charset="-122"/>
                <a:ea typeface="楷体_GB2312" pitchFamily="49" charset="-122"/>
              </a:rPr>
              <a:t>（</a:t>
            </a:r>
            <a:r>
              <a:rPr lang="en-US" altLang="zh-CN" sz="2400" b="1" dirty="0" smtClean="0">
                <a:latin typeface="楷体_GB2312" pitchFamily="49" charset="-122"/>
                <a:ea typeface="楷体_GB2312" pitchFamily="49" charset="-122"/>
              </a:rPr>
              <a:t>9</a:t>
            </a:r>
            <a:r>
              <a:rPr lang="zh-CN" sz="2400" b="1" dirty="0" smtClean="0">
                <a:latin typeface="楷体_GB2312" pitchFamily="49" charset="-122"/>
                <a:ea typeface="楷体_GB2312" pitchFamily="49" charset="-122"/>
              </a:rPr>
              <a:t>）特殊功能寄存器（</a:t>
            </a:r>
            <a:r>
              <a:rPr lang="en-US" altLang="zh-CN" sz="2400" b="1" dirty="0" smtClean="0">
                <a:latin typeface="楷体_GB2312" pitchFamily="49" charset="-122"/>
                <a:ea typeface="楷体_GB2312" pitchFamily="49" charset="-122"/>
              </a:rPr>
              <a:t>SFR</a:t>
            </a:r>
            <a:r>
              <a:rPr lang="zh-CN" sz="2400" b="1" dirty="0" smtClean="0">
                <a:latin typeface="楷体_GB2312" pitchFamily="49" charset="-122"/>
                <a:ea typeface="楷体_GB2312" pitchFamily="49" charset="-122"/>
              </a:rPr>
              <a:t>）</a:t>
            </a:r>
            <a:r>
              <a:rPr lang="en-US" altLang="zh-CN" sz="2400" b="1" dirty="0" smtClean="0">
                <a:latin typeface="楷体_GB2312" pitchFamily="49" charset="-122"/>
                <a:ea typeface="楷体_GB2312" pitchFamily="49" charset="-122"/>
              </a:rPr>
              <a:t>26</a:t>
            </a:r>
            <a:r>
              <a:rPr lang="zh-CN" sz="2400" b="1" dirty="0" smtClean="0">
                <a:latin typeface="楷体_GB2312" pitchFamily="49" charset="-122"/>
                <a:ea typeface="楷体_GB2312" pitchFamily="49" charset="-122"/>
              </a:rPr>
              <a:t>个；</a:t>
            </a:r>
          </a:p>
          <a:p>
            <a:pPr>
              <a:lnSpc>
                <a:spcPct val="130000"/>
              </a:lnSpc>
              <a:buFont typeface="Wingdings" pitchFamily="2" charset="2"/>
              <a:buNone/>
            </a:pPr>
            <a:r>
              <a:rPr lang="zh-CN" sz="2400" b="1" dirty="0" smtClean="0">
                <a:latin typeface="楷体_GB2312" pitchFamily="49" charset="-122"/>
                <a:ea typeface="楷体_GB2312" pitchFamily="49" charset="-122"/>
              </a:rPr>
              <a:t>（</a:t>
            </a:r>
            <a:r>
              <a:rPr lang="en-US" altLang="zh-CN" sz="2400" b="1" dirty="0" smtClean="0">
                <a:latin typeface="楷体_GB2312" pitchFamily="49" charset="-122"/>
                <a:ea typeface="楷体_GB2312" pitchFamily="49" charset="-122"/>
              </a:rPr>
              <a:t>10</a:t>
            </a:r>
            <a:r>
              <a:rPr lang="zh-CN" sz="2400" b="1" dirty="0" smtClean="0">
                <a:latin typeface="楷体_GB2312" pitchFamily="49" charset="-122"/>
                <a:ea typeface="楷体_GB2312" pitchFamily="49" charset="-122"/>
              </a:rPr>
              <a:t>）低功耗模式有</a:t>
            </a:r>
            <a:r>
              <a:rPr lang="zh-CN" sz="2400" b="1" dirty="0" smtClean="0">
                <a:solidFill>
                  <a:srgbClr val="FF3300"/>
                </a:solidFill>
                <a:latin typeface="楷体_GB2312" pitchFamily="49" charset="-122"/>
                <a:ea typeface="楷体_GB2312" pitchFamily="49" charset="-122"/>
              </a:rPr>
              <a:t>空闲模式</a:t>
            </a:r>
            <a:r>
              <a:rPr lang="zh-CN" sz="2400" b="1" dirty="0" smtClean="0">
                <a:latin typeface="楷体_GB2312" pitchFamily="49" charset="-122"/>
                <a:ea typeface="楷体_GB2312" pitchFamily="49" charset="-122"/>
              </a:rPr>
              <a:t>和</a:t>
            </a:r>
            <a:r>
              <a:rPr lang="zh-CN" sz="2400" b="1" dirty="0" smtClean="0">
                <a:solidFill>
                  <a:srgbClr val="FF3300"/>
                </a:solidFill>
                <a:latin typeface="楷体_GB2312" pitchFamily="49" charset="-122"/>
                <a:ea typeface="楷体_GB2312" pitchFamily="49" charset="-122"/>
              </a:rPr>
              <a:t>掉电模式</a:t>
            </a:r>
            <a:r>
              <a:rPr lang="zh-CN" sz="2400" b="1" dirty="0" smtClean="0">
                <a:latin typeface="楷体_GB2312" pitchFamily="49" charset="-122"/>
                <a:ea typeface="楷体_GB2312" pitchFamily="49" charset="-122"/>
              </a:rPr>
              <a:t>，且具有掉电模式</a:t>
            </a:r>
            <a:endParaRPr lang="zh-CN" altLang="en-US" sz="2400" b="1" dirty="0" smtClean="0">
              <a:latin typeface="楷体_GB2312" pitchFamily="49" charset="-122"/>
              <a:ea typeface="楷体_GB2312" pitchFamily="49" charset="-122"/>
            </a:endParaRPr>
          </a:p>
          <a:p>
            <a:pPr>
              <a:lnSpc>
                <a:spcPct val="130000"/>
              </a:lnSpc>
              <a:buFont typeface="Wingdings" pitchFamily="2" charset="2"/>
              <a:buNone/>
            </a:pPr>
            <a:r>
              <a:rPr lang="zh-CN" altLang="en-US" sz="2400" b="1" dirty="0" smtClean="0">
                <a:latin typeface="楷体_GB2312" pitchFamily="49" charset="-122"/>
                <a:ea typeface="楷体_GB2312" pitchFamily="49" charset="-122"/>
              </a:rPr>
              <a:t>      </a:t>
            </a:r>
            <a:r>
              <a:rPr lang="zh-CN" sz="2400" b="1" dirty="0" smtClean="0">
                <a:latin typeface="楷体_GB2312" pitchFamily="49" charset="-122"/>
                <a:ea typeface="楷体_GB2312" pitchFamily="49" charset="-122"/>
              </a:rPr>
              <a:t>下的中断恢复模式；</a:t>
            </a:r>
          </a:p>
          <a:p>
            <a:pPr>
              <a:lnSpc>
                <a:spcPct val="130000"/>
              </a:lnSpc>
              <a:buFont typeface="Wingdings" pitchFamily="2" charset="2"/>
              <a:buNone/>
            </a:pPr>
            <a:r>
              <a:rPr lang="zh-CN" sz="2400" b="1" dirty="0" smtClean="0">
                <a:latin typeface="楷体_GB2312" pitchFamily="49" charset="-122"/>
                <a:ea typeface="楷体_GB2312" pitchFamily="49" charset="-122"/>
              </a:rPr>
              <a:t>（</a:t>
            </a:r>
            <a:r>
              <a:rPr lang="en-US" altLang="zh-CN" sz="2400" b="1" dirty="0" smtClean="0">
                <a:latin typeface="楷体_GB2312" pitchFamily="49" charset="-122"/>
                <a:ea typeface="楷体_GB2312" pitchFamily="49" charset="-122"/>
              </a:rPr>
              <a:t>11</a:t>
            </a:r>
            <a:r>
              <a:rPr lang="zh-CN" sz="2400" b="1" dirty="0" smtClean="0">
                <a:latin typeface="楷体_GB2312" pitchFamily="49" charset="-122"/>
                <a:ea typeface="楷体_GB2312" pitchFamily="49" charset="-122"/>
              </a:rPr>
              <a:t>）</a:t>
            </a:r>
            <a:r>
              <a:rPr lang="en-US" altLang="zh-CN" sz="2400" b="1" dirty="0" smtClean="0">
                <a:latin typeface="楷体_GB2312" pitchFamily="49" charset="-122"/>
                <a:ea typeface="楷体_GB2312" pitchFamily="49" charset="-122"/>
              </a:rPr>
              <a:t>3</a:t>
            </a:r>
            <a:r>
              <a:rPr lang="zh-CN" sz="2400" b="1" dirty="0" smtClean="0">
                <a:latin typeface="楷体_GB2312" pitchFamily="49" charset="-122"/>
                <a:ea typeface="楷体_GB2312" pitchFamily="49" charset="-122"/>
              </a:rPr>
              <a:t>个程序加密锁定位</a:t>
            </a:r>
            <a:r>
              <a:rPr lang="zh-CN" altLang="en-US" sz="2400" b="1" dirty="0" smtClean="0">
                <a:latin typeface="楷体_GB2312" pitchFamily="49" charset="-122"/>
                <a:ea typeface="楷体_GB2312" pitchFamily="49" charset="-122"/>
              </a:rPr>
              <a:t>。</a:t>
            </a:r>
            <a:endParaRPr lang="en-US" altLang="zh-CN" sz="2400" b="1" dirty="0" smtClean="0">
              <a:latin typeface="楷体_GB2312" pitchFamily="49" charset="-122"/>
              <a:ea typeface="楷体_GB2312" pitchFamily="49" charset="-122"/>
            </a:endParaRPr>
          </a:p>
        </p:txBody>
      </p:sp>
      <p:sp>
        <p:nvSpPr>
          <p:cNvPr id="11" name="灯片编号占位符 3"/>
          <p:cNvSpPr>
            <a:spLocks noGrp="1"/>
          </p:cNvSpPr>
          <p:nvPr>
            <p:ph type="sldNum" sz="quarter" idx="10"/>
          </p:nvPr>
        </p:nvSpPr>
        <p:spPr>
          <a:xfrm>
            <a:off x="8568756" y="6516914"/>
            <a:ext cx="781050" cy="276225"/>
          </a:xfrm>
        </p:spPr>
        <p:txBody>
          <a:bodyPr/>
          <a:lstStyle/>
          <a:p>
            <a:fld id="{8E2A11C4-42C2-45DA-9E65-8D548604E8EA}" type="slidenum">
              <a:rPr lang="en-US" altLang="zh-CN" smtClean="0"/>
              <a:pPr/>
              <a:t>6</a:t>
            </a:fld>
            <a:endParaRPr lang="en-US" altLang="zh-CN" dirty="0"/>
          </a:p>
        </p:txBody>
      </p:sp>
    </p:spTree>
    <p:extLst>
      <p:ext uri="{BB962C8B-B14F-4D97-AF65-F5344CB8AC3E}">
        <p14:creationId xmlns:p14="http://schemas.microsoft.com/office/powerpoint/2010/main" val="159497784"/>
      </p:ext>
    </p:extLst>
  </p:cSld>
  <p:clrMapOvr>
    <a:masterClrMapping/>
  </p:clrMapOvr>
  <p:transition>
    <p:random/>
    <p:sndAc>
      <p:stSnd>
        <p:snd r:embed="rId2" name="camera.wav"/>
      </p:stSnd>
    </p:sndAc>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5"/>
          <p:cNvSpPr>
            <a:spLocks noChangeArrowheads="1"/>
          </p:cNvSpPr>
          <p:nvPr/>
        </p:nvSpPr>
        <p:spPr bwMode="auto">
          <a:xfrm>
            <a:off x="2722215" y="5807046"/>
            <a:ext cx="447109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spAutoFit/>
          </a:bodyPr>
          <a:lstStyle/>
          <a:p>
            <a:pPr eaLnBrk="0" hangingPunct="0"/>
            <a:r>
              <a:rPr lang="zh-CN" altLang="en-US" sz="2000" b="1" dirty="0" smtClean="0">
                <a:solidFill>
                  <a:srgbClr val="FF3300"/>
                </a:solidFill>
                <a:latin typeface="华文中宋" pitchFamily="2" charset="-122"/>
                <a:ea typeface="华文中宋" pitchFamily="2" charset="-122"/>
                <a:cs typeface="Times New Roman" pitchFamily="18" charset="0"/>
              </a:rPr>
              <a:t>图</a:t>
            </a:r>
            <a:r>
              <a:rPr lang="en-US" altLang="zh-CN" sz="2000" b="1" dirty="0" smtClean="0">
                <a:solidFill>
                  <a:srgbClr val="FF3300"/>
                </a:solidFill>
                <a:latin typeface="华文中宋" pitchFamily="2" charset="-122"/>
                <a:ea typeface="华文中宋" pitchFamily="2" charset="-122"/>
                <a:cs typeface="Times New Roman" pitchFamily="18" charset="0"/>
              </a:rPr>
              <a:t>3-1</a:t>
            </a:r>
            <a:r>
              <a:rPr lang="en-US" altLang="zh-CN" sz="2000" b="1" dirty="0" smtClean="0">
                <a:latin typeface="华文中宋" pitchFamily="2" charset="-122"/>
                <a:ea typeface="华文中宋" pitchFamily="2" charset="-122"/>
                <a:cs typeface="Times New Roman" pitchFamily="18" charset="0"/>
              </a:rPr>
              <a:t>  </a:t>
            </a:r>
            <a:r>
              <a:rPr lang="en-US" altLang="zh-CN" sz="2000" b="1" dirty="0">
                <a:solidFill>
                  <a:srgbClr val="3333CC"/>
                </a:solidFill>
                <a:latin typeface="华文中宋" pitchFamily="2" charset="-122"/>
                <a:ea typeface="华文中宋" pitchFamily="2" charset="-122"/>
                <a:cs typeface="Times New Roman" pitchFamily="18" charset="0"/>
              </a:rPr>
              <a:t>AT89S51</a:t>
            </a:r>
            <a:r>
              <a:rPr lang="zh-CN" altLang="en-US" sz="2000" b="1" dirty="0">
                <a:solidFill>
                  <a:srgbClr val="3333CC"/>
                </a:solidFill>
                <a:latin typeface="华文中宋" pitchFamily="2" charset="-122"/>
                <a:ea typeface="华文中宋" pitchFamily="2" charset="-122"/>
                <a:cs typeface="Times New Roman" pitchFamily="18" charset="0"/>
              </a:rPr>
              <a:t>单片机片内</a:t>
            </a:r>
            <a:r>
              <a:rPr lang="zh-CN" altLang="en-US" sz="2000" b="1" dirty="0" smtClean="0">
                <a:solidFill>
                  <a:srgbClr val="3333CC"/>
                </a:solidFill>
                <a:latin typeface="华文中宋" pitchFamily="2" charset="-122"/>
                <a:ea typeface="华文中宋" pitchFamily="2" charset="-122"/>
                <a:cs typeface="Times New Roman" pitchFamily="18" charset="0"/>
              </a:rPr>
              <a:t>结构框图</a:t>
            </a:r>
            <a:endParaRPr lang="zh-CN" altLang="en-US" sz="2000" b="1" dirty="0">
              <a:solidFill>
                <a:srgbClr val="3333CC"/>
              </a:solidFill>
              <a:latin typeface="华文中宋" pitchFamily="2" charset="-122"/>
              <a:ea typeface="华文中宋" pitchFamily="2" charset="-122"/>
              <a:cs typeface="Times New Roman" pitchFamily="18" charset="0"/>
            </a:endParaRPr>
          </a:p>
        </p:txBody>
      </p:sp>
      <p:pic>
        <p:nvPicPr>
          <p:cNvPr id="7179" name="Picture 11" descr="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563" y="685800"/>
            <a:ext cx="8596312" cy="4945063"/>
          </a:xfrm>
          <a:prstGeom prst="rect">
            <a:avLst/>
          </a:prstGeom>
          <a:noFill/>
          <a:extLst>
            <a:ext uri="{909E8E84-426E-40DD-AFC4-6F175D3DCCD1}">
              <a14:hiddenFill xmlns:a14="http://schemas.microsoft.com/office/drawing/2010/main">
                <a:solidFill>
                  <a:srgbClr val="FFFFFF"/>
                </a:solidFill>
              </a14:hiddenFill>
            </a:ext>
          </a:extLst>
        </p:spPr>
      </p:pic>
      <p:sp>
        <p:nvSpPr>
          <p:cNvPr id="11" name="灯片编号占位符 3"/>
          <p:cNvSpPr>
            <a:spLocks noGrp="1"/>
          </p:cNvSpPr>
          <p:nvPr>
            <p:ph type="sldNum" sz="quarter" idx="10"/>
          </p:nvPr>
        </p:nvSpPr>
        <p:spPr>
          <a:xfrm>
            <a:off x="8586863" y="6489753"/>
            <a:ext cx="781050" cy="276225"/>
          </a:xfrm>
        </p:spPr>
        <p:txBody>
          <a:bodyPr/>
          <a:lstStyle/>
          <a:p>
            <a:fld id="{8E2A11C4-42C2-45DA-9E65-8D548604E8EA}" type="slidenum">
              <a:rPr lang="en-US" altLang="zh-CN" smtClean="0"/>
              <a:pPr/>
              <a:t>7</a:t>
            </a:fld>
            <a:endParaRPr lang="en-US" altLang="zh-CN" dirty="0"/>
          </a:p>
        </p:txBody>
      </p:sp>
    </p:spTree>
    <p:extLst>
      <p:ext uri="{BB962C8B-B14F-4D97-AF65-F5344CB8AC3E}">
        <p14:creationId xmlns:p14="http://schemas.microsoft.com/office/powerpoint/2010/main" val="2370063698"/>
      </p:ext>
    </p:extLst>
  </p:cSld>
  <p:clrMapOvr>
    <a:masterClrMapping/>
  </p:clrMapOvr>
  <p:transition>
    <p:random/>
    <p:sndAc>
      <p:stSnd>
        <p:snd r:embed="rId2" name="camera.wav"/>
      </p:stSnd>
    </p:sndAc>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内容占位符 1"/>
          <p:cNvSpPr>
            <a:spLocks noGrp="1"/>
          </p:cNvSpPr>
          <p:nvPr>
            <p:ph/>
          </p:nvPr>
        </p:nvSpPr>
        <p:spPr>
          <a:xfrm>
            <a:off x="138728" y="1091067"/>
            <a:ext cx="8229600" cy="5410200"/>
          </a:xfrm>
        </p:spPr>
        <p:txBody>
          <a:bodyPr/>
          <a:lstStyle/>
          <a:p>
            <a:pPr lvl="0">
              <a:lnSpc>
                <a:spcPct val="130000"/>
              </a:lnSpc>
              <a:buNone/>
            </a:pPr>
            <a:r>
              <a:rPr lang="zh-CN" altLang="en-US" sz="2400" u="sng" dirty="0">
                <a:solidFill>
                  <a:srgbClr val="FF0000"/>
                </a:solidFill>
                <a:latin typeface="黑体" pitchFamily="2" charset="-122"/>
                <a:ea typeface="黑体" pitchFamily="2" charset="-122"/>
              </a:rPr>
              <a:t>与</a:t>
            </a:r>
            <a:r>
              <a:rPr lang="en-US" altLang="zh-CN" sz="2400" u="sng" dirty="0">
                <a:solidFill>
                  <a:srgbClr val="FF0000"/>
                </a:solidFill>
                <a:latin typeface="黑体" pitchFamily="2" charset="-122"/>
                <a:ea typeface="黑体" pitchFamily="2" charset="-122"/>
              </a:rPr>
              <a:t>AT89C51</a:t>
            </a:r>
            <a:r>
              <a:rPr lang="zh-CN" altLang="en-US" sz="2400" u="sng" dirty="0">
                <a:solidFill>
                  <a:srgbClr val="FF0000"/>
                </a:solidFill>
                <a:latin typeface="黑体" pitchFamily="2" charset="-122"/>
                <a:ea typeface="黑体" pitchFamily="2" charset="-122"/>
              </a:rPr>
              <a:t>相比，</a:t>
            </a:r>
            <a:r>
              <a:rPr lang="en-US" altLang="zh-CN" sz="2400" u="sng" dirty="0">
                <a:solidFill>
                  <a:srgbClr val="FF0000"/>
                </a:solidFill>
                <a:latin typeface="黑体" pitchFamily="2" charset="-122"/>
                <a:ea typeface="黑体" pitchFamily="2" charset="-122"/>
              </a:rPr>
              <a:t>AT89S51</a:t>
            </a:r>
            <a:r>
              <a:rPr lang="zh-CN" altLang="en-US" sz="2400" u="sng" dirty="0">
                <a:solidFill>
                  <a:srgbClr val="0000FF"/>
                </a:solidFill>
                <a:latin typeface="黑体" pitchFamily="2" charset="-122"/>
                <a:ea typeface="黑体" pitchFamily="2" charset="-122"/>
              </a:rPr>
              <a:t>有如下更突出的优点</a:t>
            </a:r>
            <a:r>
              <a:rPr lang="zh-CN" altLang="en-US" sz="2400" u="sng" dirty="0">
                <a:solidFill>
                  <a:srgbClr val="333399"/>
                </a:solidFill>
                <a:latin typeface="黑体" pitchFamily="2" charset="-122"/>
                <a:ea typeface="黑体" pitchFamily="2" charset="-122"/>
              </a:rPr>
              <a:t>：</a:t>
            </a:r>
          </a:p>
          <a:p>
            <a:pPr lvl="0">
              <a:lnSpc>
                <a:spcPct val="130000"/>
              </a:lnSpc>
              <a:buNone/>
            </a:pPr>
            <a:r>
              <a:rPr lang="zh-CN" altLang="en-US" sz="2400" dirty="0">
                <a:solidFill>
                  <a:srgbClr val="333399"/>
                </a:solidFill>
                <a:latin typeface="黑体" pitchFamily="2" charset="-122"/>
                <a:ea typeface="黑体" pitchFamily="2" charset="-122"/>
              </a:rPr>
              <a:t>（</a:t>
            </a:r>
            <a:r>
              <a:rPr lang="en-US" altLang="zh-CN" sz="2400" dirty="0">
                <a:solidFill>
                  <a:srgbClr val="333399"/>
                </a:solidFill>
                <a:latin typeface="黑体" pitchFamily="2" charset="-122"/>
                <a:ea typeface="黑体" pitchFamily="2" charset="-122"/>
              </a:rPr>
              <a:t>1</a:t>
            </a:r>
            <a:r>
              <a:rPr lang="zh-CN" altLang="en-US" sz="2400" dirty="0">
                <a:solidFill>
                  <a:srgbClr val="333399"/>
                </a:solidFill>
                <a:latin typeface="黑体" pitchFamily="2" charset="-122"/>
                <a:ea typeface="黑体" pitchFamily="2" charset="-122"/>
              </a:rPr>
              <a:t>）增加在线可编程功能</a:t>
            </a:r>
            <a:r>
              <a:rPr lang="en-US" altLang="zh-CN" sz="2400" dirty="0">
                <a:solidFill>
                  <a:srgbClr val="0000FF"/>
                </a:solidFill>
                <a:latin typeface="黑体" pitchFamily="2" charset="-122"/>
                <a:ea typeface="黑体" pitchFamily="2" charset="-122"/>
              </a:rPr>
              <a:t>ISP</a:t>
            </a:r>
            <a:r>
              <a:rPr lang="zh-CN" altLang="en-US" sz="2400" dirty="0">
                <a:solidFill>
                  <a:srgbClr val="333399"/>
                </a:solidFill>
                <a:latin typeface="黑体" pitchFamily="2" charset="-122"/>
                <a:ea typeface="黑体" pitchFamily="2" charset="-122"/>
              </a:rPr>
              <a:t>（</a:t>
            </a:r>
            <a:r>
              <a:rPr lang="en-US" altLang="zh-CN" sz="2400" dirty="0">
                <a:solidFill>
                  <a:srgbClr val="333399"/>
                </a:solidFill>
                <a:latin typeface="黑体" pitchFamily="2" charset="-122"/>
                <a:ea typeface="黑体" pitchFamily="2" charset="-122"/>
              </a:rPr>
              <a:t>In System Program</a:t>
            </a:r>
            <a:r>
              <a:rPr lang="zh-CN" altLang="en-US" sz="2400" dirty="0">
                <a:solidFill>
                  <a:srgbClr val="333399"/>
                </a:solidFill>
                <a:latin typeface="黑体" pitchFamily="2" charset="-122"/>
                <a:ea typeface="黑体" pitchFamily="2" charset="-122"/>
              </a:rPr>
              <a:t>），现场程序调试和修改更加方便灵活；</a:t>
            </a:r>
          </a:p>
          <a:p>
            <a:pPr lvl="0">
              <a:lnSpc>
                <a:spcPct val="130000"/>
              </a:lnSpc>
              <a:buNone/>
            </a:pPr>
            <a:r>
              <a:rPr lang="zh-CN" altLang="en-US" sz="2400" dirty="0">
                <a:solidFill>
                  <a:srgbClr val="333399"/>
                </a:solidFill>
                <a:latin typeface="黑体" pitchFamily="2" charset="-122"/>
                <a:ea typeface="黑体" pitchFamily="2" charset="-122"/>
              </a:rPr>
              <a:t>（</a:t>
            </a:r>
            <a:r>
              <a:rPr lang="en-US" altLang="zh-CN" sz="2400" dirty="0">
                <a:solidFill>
                  <a:srgbClr val="333399"/>
                </a:solidFill>
                <a:latin typeface="黑体" pitchFamily="2" charset="-122"/>
                <a:ea typeface="黑体" pitchFamily="2" charset="-122"/>
              </a:rPr>
              <a:t>2</a:t>
            </a:r>
            <a:r>
              <a:rPr lang="zh-CN" altLang="en-US" sz="2400" dirty="0">
                <a:solidFill>
                  <a:srgbClr val="333399"/>
                </a:solidFill>
                <a:latin typeface="黑体" pitchFamily="2" charset="-122"/>
                <a:ea typeface="黑体" pitchFamily="2" charset="-122"/>
              </a:rPr>
              <a:t>）</a:t>
            </a:r>
            <a:r>
              <a:rPr lang="zh-CN" altLang="en-US" sz="2400" dirty="0">
                <a:solidFill>
                  <a:srgbClr val="0000FF"/>
                </a:solidFill>
                <a:latin typeface="黑体" pitchFamily="2" charset="-122"/>
                <a:ea typeface="黑体" pitchFamily="2" charset="-122"/>
              </a:rPr>
              <a:t>数据指针</a:t>
            </a:r>
            <a:r>
              <a:rPr lang="zh-CN" altLang="en-US" sz="2400" dirty="0">
                <a:solidFill>
                  <a:srgbClr val="333399"/>
                </a:solidFill>
                <a:latin typeface="黑体" pitchFamily="2" charset="-122"/>
                <a:ea typeface="黑体" pitchFamily="2" charset="-122"/>
              </a:rPr>
              <a:t>增加到</a:t>
            </a:r>
            <a:r>
              <a:rPr lang="zh-CN" altLang="en-US" sz="2400" dirty="0">
                <a:solidFill>
                  <a:srgbClr val="0000FF"/>
                </a:solidFill>
                <a:latin typeface="黑体" pitchFamily="2" charset="-122"/>
                <a:ea typeface="黑体" pitchFamily="2" charset="-122"/>
              </a:rPr>
              <a:t>两个</a:t>
            </a:r>
            <a:r>
              <a:rPr lang="zh-CN" altLang="en-US" sz="2400" dirty="0">
                <a:solidFill>
                  <a:srgbClr val="333399"/>
                </a:solidFill>
                <a:latin typeface="黑体" pitchFamily="2" charset="-122"/>
                <a:ea typeface="黑体" pitchFamily="2" charset="-122"/>
              </a:rPr>
              <a:t>，方便了对片外</a:t>
            </a:r>
            <a:r>
              <a:rPr lang="en-US" altLang="zh-CN" sz="2400" dirty="0">
                <a:solidFill>
                  <a:srgbClr val="333399"/>
                </a:solidFill>
                <a:latin typeface="黑体" pitchFamily="2" charset="-122"/>
                <a:ea typeface="黑体" pitchFamily="2" charset="-122"/>
              </a:rPr>
              <a:t>RAM</a:t>
            </a:r>
            <a:r>
              <a:rPr lang="zh-CN" altLang="en-US" sz="2400" dirty="0">
                <a:solidFill>
                  <a:srgbClr val="333399"/>
                </a:solidFill>
                <a:latin typeface="黑体" pitchFamily="2" charset="-122"/>
                <a:ea typeface="黑体" pitchFamily="2" charset="-122"/>
              </a:rPr>
              <a:t>的访问过程；</a:t>
            </a:r>
          </a:p>
          <a:p>
            <a:pPr lvl="0">
              <a:lnSpc>
                <a:spcPct val="130000"/>
              </a:lnSpc>
              <a:buNone/>
            </a:pPr>
            <a:r>
              <a:rPr lang="zh-CN" altLang="en-US" sz="2400" dirty="0">
                <a:solidFill>
                  <a:srgbClr val="333399"/>
                </a:solidFill>
                <a:latin typeface="黑体" pitchFamily="2" charset="-122"/>
                <a:ea typeface="黑体" pitchFamily="2" charset="-122"/>
              </a:rPr>
              <a:t>（</a:t>
            </a:r>
            <a:r>
              <a:rPr lang="en-US" altLang="zh-CN" sz="2400" dirty="0">
                <a:solidFill>
                  <a:srgbClr val="333399"/>
                </a:solidFill>
                <a:latin typeface="黑体" pitchFamily="2" charset="-122"/>
                <a:ea typeface="黑体" pitchFamily="2" charset="-122"/>
              </a:rPr>
              <a:t>3</a:t>
            </a:r>
            <a:r>
              <a:rPr lang="zh-CN" altLang="en-US" sz="2400" dirty="0">
                <a:solidFill>
                  <a:srgbClr val="333399"/>
                </a:solidFill>
                <a:latin typeface="黑体" pitchFamily="2" charset="-122"/>
                <a:ea typeface="黑体" pitchFamily="2" charset="-122"/>
              </a:rPr>
              <a:t>）</a:t>
            </a:r>
            <a:r>
              <a:rPr lang="zh-CN" altLang="en-US" sz="2400" dirty="0">
                <a:solidFill>
                  <a:srgbClr val="0000FF"/>
                </a:solidFill>
                <a:latin typeface="黑体" pitchFamily="2" charset="-122"/>
                <a:ea typeface="黑体" pitchFamily="2" charset="-122"/>
              </a:rPr>
              <a:t>增加</a:t>
            </a:r>
            <a:r>
              <a:rPr lang="zh-CN" altLang="en-US" sz="2400" dirty="0">
                <a:solidFill>
                  <a:srgbClr val="333399"/>
                </a:solidFill>
                <a:latin typeface="黑体" pitchFamily="2" charset="-122"/>
                <a:ea typeface="黑体" pitchFamily="2" charset="-122"/>
              </a:rPr>
              <a:t>了</a:t>
            </a:r>
            <a:r>
              <a:rPr lang="zh-CN" altLang="en-US" sz="2400" dirty="0">
                <a:solidFill>
                  <a:srgbClr val="3333CC"/>
                </a:solidFill>
                <a:latin typeface="黑体" pitchFamily="2" charset="-122"/>
                <a:ea typeface="黑体" pitchFamily="2" charset="-122"/>
              </a:rPr>
              <a:t>看门狗定时器</a:t>
            </a:r>
            <a:r>
              <a:rPr lang="zh-CN" altLang="en-US" sz="2400" dirty="0">
                <a:solidFill>
                  <a:srgbClr val="333399"/>
                </a:solidFill>
                <a:latin typeface="黑体" pitchFamily="2" charset="-122"/>
                <a:ea typeface="黑体" pitchFamily="2" charset="-122"/>
              </a:rPr>
              <a:t>，提高了系统的抗干扰能力</a:t>
            </a:r>
            <a:r>
              <a:rPr lang="zh-CN" altLang="en-US" sz="2400" dirty="0" smtClean="0">
                <a:solidFill>
                  <a:srgbClr val="333399"/>
                </a:solidFill>
                <a:latin typeface="黑体" pitchFamily="2" charset="-122"/>
                <a:ea typeface="黑体" pitchFamily="2" charset="-122"/>
              </a:rPr>
              <a:t>；</a:t>
            </a:r>
            <a:endParaRPr lang="en-US" altLang="zh-CN" sz="2400" dirty="0">
              <a:latin typeface="黑体" pitchFamily="2" charset="-122"/>
              <a:ea typeface="黑体" pitchFamily="2" charset="-122"/>
            </a:endParaRPr>
          </a:p>
          <a:p>
            <a:pPr eaLnBrk="1" hangingPunct="1">
              <a:lnSpc>
                <a:spcPct val="140000"/>
              </a:lnSpc>
              <a:buFont typeface="Wingdings" pitchFamily="2" charset="2"/>
              <a:buNone/>
            </a:pPr>
            <a:r>
              <a:rPr lang="zh-CN" sz="2400" dirty="0" smtClean="0">
                <a:latin typeface="黑体" pitchFamily="2" charset="-122"/>
                <a:ea typeface="黑体" pitchFamily="2" charset="-122"/>
              </a:rPr>
              <a:t>（</a:t>
            </a:r>
            <a:r>
              <a:rPr lang="en-US" altLang="zh-CN" sz="2400" dirty="0" smtClean="0">
                <a:latin typeface="黑体" pitchFamily="2" charset="-122"/>
                <a:ea typeface="黑体" pitchFamily="2" charset="-122"/>
              </a:rPr>
              <a:t>4</a:t>
            </a:r>
            <a:r>
              <a:rPr lang="zh-CN" sz="2400" dirty="0" smtClean="0">
                <a:latin typeface="黑体" pitchFamily="2" charset="-122"/>
                <a:ea typeface="黑体" pitchFamily="2" charset="-122"/>
              </a:rPr>
              <a:t>）</a:t>
            </a:r>
            <a:r>
              <a:rPr lang="zh-CN" sz="2400" b="1" dirty="0" smtClean="0">
                <a:solidFill>
                  <a:srgbClr val="0000FF"/>
                </a:solidFill>
                <a:latin typeface="黑体" pitchFamily="2" charset="-122"/>
                <a:ea typeface="黑体" pitchFamily="2" charset="-122"/>
              </a:rPr>
              <a:t>增加</a:t>
            </a:r>
            <a:r>
              <a:rPr lang="zh-CN" sz="2400" dirty="0" smtClean="0">
                <a:solidFill>
                  <a:srgbClr val="FF3300"/>
                </a:solidFill>
                <a:latin typeface="黑体" pitchFamily="2" charset="-122"/>
                <a:ea typeface="黑体" pitchFamily="2" charset="-122"/>
              </a:rPr>
              <a:t>断电标志</a:t>
            </a:r>
            <a:r>
              <a:rPr lang="zh-CN" sz="2400" dirty="0" smtClean="0">
                <a:solidFill>
                  <a:srgbClr val="3333CC"/>
                </a:solidFill>
                <a:latin typeface="黑体" pitchFamily="2" charset="-122"/>
                <a:ea typeface="黑体" pitchFamily="2" charset="-122"/>
              </a:rPr>
              <a:t>；</a:t>
            </a:r>
          </a:p>
          <a:p>
            <a:pPr>
              <a:lnSpc>
                <a:spcPct val="140000"/>
              </a:lnSpc>
              <a:buFont typeface="Wingdings" pitchFamily="2" charset="2"/>
              <a:buNone/>
            </a:pPr>
            <a:r>
              <a:rPr lang="zh-CN" sz="2400" dirty="0" smtClean="0">
                <a:latin typeface="黑体" pitchFamily="2" charset="-122"/>
                <a:ea typeface="黑体" pitchFamily="2" charset="-122"/>
              </a:rPr>
              <a:t>（</a:t>
            </a:r>
            <a:r>
              <a:rPr lang="en-US" altLang="zh-CN" sz="2400" dirty="0" smtClean="0">
                <a:latin typeface="黑体" pitchFamily="2" charset="-122"/>
                <a:ea typeface="黑体" pitchFamily="2" charset="-122"/>
              </a:rPr>
              <a:t>5</a:t>
            </a:r>
            <a:r>
              <a:rPr lang="zh-CN" sz="2400" dirty="0" smtClean="0">
                <a:latin typeface="黑体" pitchFamily="2" charset="-122"/>
                <a:ea typeface="黑体" pitchFamily="2" charset="-122"/>
              </a:rPr>
              <a:t>）增加</a:t>
            </a:r>
            <a:r>
              <a:rPr lang="zh-CN" sz="2400" dirty="0" smtClean="0">
                <a:solidFill>
                  <a:srgbClr val="FF3300"/>
                </a:solidFill>
                <a:latin typeface="黑体" pitchFamily="2" charset="-122"/>
                <a:ea typeface="黑体" pitchFamily="2" charset="-122"/>
              </a:rPr>
              <a:t>掉电状态</a:t>
            </a:r>
            <a:r>
              <a:rPr lang="zh-CN" sz="2400" dirty="0" smtClean="0">
                <a:latin typeface="黑体" pitchFamily="2" charset="-122"/>
                <a:ea typeface="黑体" pitchFamily="2" charset="-122"/>
              </a:rPr>
              <a:t>下的</a:t>
            </a:r>
            <a:r>
              <a:rPr lang="zh-CN" sz="2400" dirty="0" smtClean="0">
                <a:solidFill>
                  <a:srgbClr val="FF3300"/>
                </a:solidFill>
                <a:latin typeface="黑体" pitchFamily="2" charset="-122"/>
                <a:ea typeface="黑体" pitchFamily="2" charset="-122"/>
              </a:rPr>
              <a:t>中断恢复模式</a:t>
            </a:r>
            <a:r>
              <a:rPr lang="zh-CN" altLang="en-US" sz="2400" dirty="0" smtClean="0">
                <a:latin typeface="黑体" pitchFamily="2" charset="-122"/>
                <a:ea typeface="黑体" pitchFamily="2" charset="-122"/>
              </a:rPr>
              <a:t>。</a:t>
            </a:r>
            <a:endParaRPr lang="en-US" altLang="zh-CN" sz="2400" dirty="0" smtClean="0">
              <a:latin typeface="黑体" pitchFamily="2" charset="-122"/>
              <a:ea typeface="黑体" pitchFamily="2" charset="-122"/>
            </a:endParaRPr>
          </a:p>
          <a:p>
            <a:pPr>
              <a:lnSpc>
                <a:spcPct val="140000"/>
              </a:lnSpc>
              <a:buFont typeface="Wingdings" pitchFamily="2" charset="2"/>
              <a:buNone/>
            </a:pPr>
            <a:endParaRPr lang="zh-CN" sz="2400"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614023" y="6507860"/>
            <a:ext cx="781050" cy="276225"/>
          </a:xfrm>
          <a:prstGeom prst="rect">
            <a:avLst/>
          </a:prstGeom>
        </p:spPr>
        <p:txBody>
          <a:bodyPr/>
          <a:lstStyle/>
          <a:p>
            <a:fld id="{8E2A11C4-42C2-45DA-9E65-8D548604E8EA}" type="slidenum">
              <a:rPr lang="en-US" altLang="zh-CN" sz="1200" smtClean="0"/>
              <a:pPr/>
              <a:t>8</a:t>
            </a:fld>
            <a:endParaRPr lang="en-US" altLang="zh-CN" sz="1200" dirty="0"/>
          </a:p>
        </p:txBody>
      </p:sp>
    </p:spTree>
    <p:extLst>
      <p:ext uri="{BB962C8B-B14F-4D97-AF65-F5344CB8AC3E}">
        <p14:creationId xmlns:p14="http://schemas.microsoft.com/office/powerpoint/2010/main" val="34603264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p:txBody>
          <a:bodyPr/>
          <a:lstStyle/>
          <a:p>
            <a:fld id="{F297E343-76DE-4E4F-A447-E3B201C11D06}" type="slidenum">
              <a:rPr lang="en-US" altLang="zh-CN" smtClean="0"/>
              <a:pPr/>
              <a:t>9</a:t>
            </a:fld>
            <a:endParaRPr lang="en-US" altLang="zh-CN" dirty="0"/>
          </a:p>
        </p:txBody>
      </p:sp>
      <p:sp>
        <p:nvSpPr>
          <p:cNvPr id="4" name="TextBox 3"/>
          <p:cNvSpPr txBox="1"/>
          <p:nvPr/>
        </p:nvSpPr>
        <p:spPr>
          <a:xfrm>
            <a:off x="0" y="643812"/>
            <a:ext cx="9144000" cy="830997"/>
          </a:xfrm>
          <a:prstGeom prst="rect">
            <a:avLst/>
          </a:prstGeom>
          <a:noFill/>
        </p:spPr>
        <p:txBody>
          <a:bodyPr wrap="square" rtlCol="0">
            <a:spAutoFit/>
          </a:bodyPr>
          <a:lstStyle/>
          <a:p>
            <a:pPr algn="l"/>
            <a:r>
              <a:rPr lang="zh-CN" altLang="en-US" sz="2400" b="1" kern="0" dirty="0" smtClean="0">
                <a:solidFill>
                  <a:srgbClr val="333399"/>
                </a:solidFill>
                <a:latin typeface="黑体" pitchFamily="2" charset="-122"/>
                <a:ea typeface="黑体" pitchFamily="2" charset="-122"/>
              </a:rPr>
              <a:t>    片</a:t>
            </a:r>
            <a:r>
              <a:rPr lang="zh-CN" altLang="en-US" sz="2400" b="1" kern="0" dirty="0">
                <a:solidFill>
                  <a:srgbClr val="333399"/>
                </a:solidFill>
                <a:latin typeface="黑体" pitchFamily="2" charset="-122"/>
                <a:ea typeface="黑体" pitchFamily="2" charset="-122"/>
              </a:rPr>
              <a:t>内各功能部件通过片内单一总线连接而成（</a:t>
            </a:r>
            <a:r>
              <a:rPr lang="zh-CN" altLang="en-US" sz="2400" b="1" kern="0" dirty="0">
                <a:solidFill>
                  <a:srgbClr val="333399"/>
                </a:solidFill>
                <a:latin typeface="黑体" pitchFamily="2" charset="-122"/>
                <a:ea typeface="黑体" pitchFamily="2" charset="-122"/>
                <a:hlinkClick r:id="rId3" action="ppaction://hlinksldjump"/>
              </a:rPr>
              <a:t>见图</a:t>
            </a:r>
            <a:r>
              <a:rPr lang="en-US" altLang="zh-CN" sz="2400" b="1" kern="0" dirty="0">
                <a:solidFill>
                  <a:srgbClr val="333399"/>
                </a:solidFill>
                <a:latin typeface="黑体" pitchFamily="2" charset="-122"/>
                <a:ea typeface="黑体" pitchFamily="2" charset="-122"/>
                <a:hlinkClick r:id="rId3" action="ppaction://hlinksldjump"/>
              </a:rPr>
              <a:t>3-1</a:t>
            </a:r>
            <a:r>
              <a:rPr lang="zh-CN" altLang="en-US" sz="2400" b="1" kern="0" dirty="0">
                <a:solidFill>
                  <a:srgbClr val="333399"/>
                </a:solidFill>
                <a:latin typeface="黑体" pitchFamily="2" charset="-122"/>
                <a:ea typeface="黑体" pitchFamily="2" charset="-122"/>
              </a:rPr>
              <a:t>），</a:t>
            </a:r>
            <a:r>
              <a:rPr lang="zh-CN" altLang="en-US" sz="2400" b="1" u="sng" kern="0" dirty="0">
                <a:solidFill>
                  <a:srgbClr val="333399"/>
                </a:solidFill>
                <a:latin typeface="黑体" pitchFamily="2" charset="-122"/>
                <a:ea typeface="黑体" pitchFamily="2" charset="-122"/>
              </a:rPr>
              <a:t>基本结构</a:t>
            </a:r>
            <a:r>
              <a:rPr lang="zh-CN" altLang="en-US" sz="2400" b="1" kern="0" dirty="0">
                <a:solidFill>
                  <a:srgbClr val="333399"/>
                </a:solidFill>
                <a:latin typeface="黑体" pitchFamily="2" charset="-122"/>
                <a:ea typeface="黑体" pitchFamily="2" charset="-122"/>
              </a:rPr>
              <a:t>依旧是</a:t>
            </a:r>
            <a:r>
              <a:rPr lang="en-US" altLang="zh-CN" sz="2400" b="1" kern="0" dirty="0">
                <a:solidFill>
                  <a:srgbClr val="333399"/>
                </a:solidFill>
                <a:latin typeface="黑体" pitchFamily="2" charset="-122"/>
                <a:ea typeface="黑体" pitchFamily="2" charset="-122"/>
              </a:rPr>
              <a:t>CPU </a:t>
            </a:r>
            <a:r>
              <a:rPr lang="zh-CN" altLang="en-US" sz="2400" b="1" kern="0" dirty="0">
                <a:solidFill>
                  <a:srgbClr val="333399"/>
                </a:solidFill>
                <a:latin typeface="黑体" pitchFamily="2" charset="-122"/>
                <a:ea typeface="黑体" pitchFamily="2" charset="-122"/>
              </a:rPr>
              <a:t>加上外围芯片的传统微机结构。</a:t>
            </a:r>
            <a:endParaRPr lang="zh-CN" altLang="en-US" dirty="0"/>
          </a:p>
        </p:txBody>
      </p:sp>
      <p:sp>
        <p:nvSpPr>
          <p:cNvPr id="5" name="TextBox 4"/>
          <p:cNvSpPr txBox="1"/>
          <p:nvPr/>
        </p:nvSpPr>
        <p:spPr>
          <a:xfrm>
            <a:off x="-65314" y="1874881"/>
            <a:ext cx="9144000" cy="830997"/>
          </a:xfrm>
          <a:prstGeom prst="rect">
            <a:avLst/>
          </a:prstGeom>
          <a:noFill/>
        </p:spPr>
        <p:txBody>
          <a:bodyPr wrap="square" rtlCol="0">
            <a:spAutoFit/>
          </a:bodyPr>
          <a:lstStyle/>
          <a:p>
            <a:pPr algn="l"/>
            <a:r>
              <a:rPr lang="en-US" altLang="zh-CN" sz="2400" b="1" kern="0" dirty="0" smtClean="0">
                <a:solidFill>
                  <a:srgbClr val="333399"/>
                </a:solidFill>
                <a:latin typeface="黑体" pitchFamily="2" charset="-122"/>
                <a:ea typeface="黑体" pitchFamily="2" charset="-122"/>
              </a:rPr>
              <a:t>    CPU</a:t>
            </a:r>
            <a:r>
              <a:rPr lang="zh-CN" altLang="en-US" sz="2400" b="1" kern="0" dirty="0">
                <a:solidFill>
                  <a:srgbClr val="333399"/>
                </a:solidFill>
                <a:latin typeface="黑体" pitchFamily="2" charset="-122"/>
                <a:ea typeface="黑体" pitchFamily="2" charset="-122"/>
              </a:rPr>
              <a:t>对各种功能部件的控制是采用特殊功能寄存器（</a:t>
            </a:r>
            <a:r>
              <a:rPr lang="en-US" altLang="zh-CN" sz="2400" b="1" kern="0" dirty="0">
                <a:solidFill>
                  <a:srgbClr val="333399"/>
                </a:solidFill>
                <a:latin typeface="黑体" pitchFamily="2" charset="-122"/>
                <a:ea typeface="黑体" pitchFamily="2" charset="-122"/>
              </a:rPr>
              <a:t>SFR</a:t>
            </a:r>
            <a:r>
              <a:rPr lang="zh-CN" altLang="en-US" sz="2400" b="1" kern="0" dirty="0">
                <a:solidFill>
                  <a:srgbClr val="333399"/>
                </a:solidFill>
                <a:latin typeface="黑体" pitchFamily="2" charset="-122"/>
                <a:ea typeface="黑体" pitchFamily="2" charset="-122"/>
              </a:rPr>
              <a:t>，</a:t>
            </a:r>
            <a:r>
              <a:rPr lang="en-US" altLang="zh-CN" sz="2400" b="1" kern="0" dirty="0">
                <a:solidFill>
                  <a:srgbClr val="333399"/>
                </a:solidFill>
                <a:latin typeface="黑体" pitchFamily="2" charset="-122"/>
                <a:ea typeface="黑体" pitchFamily="2" charset="-122"/>
              </a:rPr>
              <a:t>Special Function Register</a:t>
            </a:r>
            <a:r>
              <a:rPr lang="zh-CN" altLang="en-US" sz="2400" b="1" kern="0" dirty="0">
                <a:solidFill>
                  <a:srgbClr val="333399"/>
                </a:solidFill>
                <a:latin typeface="黑体" pitchFamily="2" charset="-122"/>
                <a:ea typeface="黑体" pitchFamily="2" charset="-122"/>
              </a:rPr>
              <a:t>）的集中控制方式。</a:t>
            </a:r>
            <a:endParaRPr lang="zh-CN" altLang="en-US" dirty="0"/>
          </a:p>
        </p:txBody>
      </p:sp>
    </p:spTree>
    <p:extLst>
      <p:ext uri="{BB962C8B-B14F-4D97-AF65-F5344CB8AC3E}">
        <p14:creationId xmlns:p14="http://schemas.microsoft.com/office/powerpoint/2010/main" val="3031646919"/>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内容占位符 1"/>
          <p:cNvSpPr>
            <a:spLocks noGrp="1"/>
          </p:cNvSpPr>
          <p:nvPr>
            <p:ph/>
          </p:nvPr>
        </p:nvSpPr>
        <p:spPr>
          <a:xfrm>
            <a:off x="-340153" y="756735"/>
            <a:ext cx="5955687" cy="504947"/>
          </a:xfrm>
        </p:spPr>
        <p:txBody>
          <a:bodyPr/>
          <a:lstStyle/>
          <a:p>
            <a:pPr indent="12700" fontAlgn="b">
              <a:lnSpc>
                <a:spcPct val="130000"/>
              </a:lnSpc>
              <a:buFont typeface="Wingdings" pitchFamily="2" charset="2"/>
              <a:buNone/>
            </a:pPr>
            <a:r>
              <a:rPr lang="en-US" altLang="zh-CN" sz="2800" dirty="0" smtClean="0">
                <a:solidFill>
                  <a:srgbClr val="FF0000"/>
                </a:solidFill>
                <a:latin typeface="黑体" pitchFamily="2" charset="-122"/>
                <a:ea typeface="黑体" pitchFamily="2" charset="-122"/>
              </a:rPr>
              <a:t>3.2  </a:t>
            </a:r>
            <a:r>
              <a:rPr lang="en-US" altLang="zh-CN" sz="2800" dirty="0">
                <a:solidFill>
                  <a:srgbClr val="FF0000"/>
                </a:solidFill>
                <a:latin typeface="黑体" pitchFamily="2" charset="-122"/>
                <a:ea typeface="黑体" pitchFamily="2" charset="-122"/>
              </a:rPr>
              <a:t>AT89S51</a:t>
            </a:r>
            <a:r>
              <a:rPr lang="zh-CN" altLang="en-US" sz="2800" dirty="0">
                <a:solidFill>
                  <a:srgbClr val="FF0000"/>
                </a:solidFill>
                <a:latin typeface="黑体" pitchFamily="2" charset="-122"/>
                <a:ea typeface="黑体" pitchFamily="2" charset="-122"/>
              </a:rPr>
              <a:t>单片机的外部</a:t>
            </a:r>
            <a:r>
              <a:rPr lang="zh-CN" altLang="en-US" sz="2800" dirty="0" smtClean="0">
                <a:solidFill>
                  <a:srgbClr val="FF0000"/>
                </a:solidFill>
                <a:latin typeface="黑体" pitchFamily="2" charset="-122"/>
                <a:ea typeface="黑体" pitchFamily="2" charset="-122"/>
              </a:rPr>
              <a:t>引脚</a:t>
            </a:r>
            <a:endParaRPr lang="zh-CN" sz="2800" b="1" dirty="0" smtClean="0">
              <a:solidFill>
                <a:srgbClr val="FF0000"/>
              </a:solidFill>
              <a:latin typeface="黑体" pitchFamily="2" charset="-122"/>
              <a:ea typeface="黑体" pitchFamily="2" charset="-122"/>
            </a:endParaRPr>
          </a:p>
        </p:txBody>
      </p:sp>
      <p:graphicFrame>
        <p:nvGraphicFramePr>
          <p:cNvPr id="12302" name="Object 14"/>
          <p:cNvGraphicFramePr>
            <a:graphicFrameLocks noChangeAspect="1"/>
          </p:cNvGraphicFramePr>
          <p:nvPr/>
        </p:nvGraphicFramePr>
        <p:xfrm>
          <a:off x="4597400" y="2311400"/>
          <a:ext cx="914400" cy="198438"/>
        </p:xfrm>
        <a:graphic>
          <a:graphicData uri="http://schemas.openxmlformats.org/presentationml/2006/ole">
            <mc:AlternateContent xmlns:mc="http://schemas.openxmlformats.org/markup-compatibility/2006">
              <mc:Choice xmlns:v="urn:schemas-microsoft-com:vml" Requires="v">
                <p:oleObj spid="_x0000_s268544" name="Equation" r:id="rId3" imgW="914400" imgH="198720" progId="Equation.DSMT4">
                  <p:embed/>
                </p:oleObj>
              </mc:Choice>
              <mc:Fallback>
                <p:oleObj name="Equation" r:id="rId3" imgW="914400" imgH="19872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97400" y="2311400"/>
                        <a:ext cx="914400" cy="198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2305" name="Object 17"/>
          <p:cNvGraphicFramePr>
            <a:graphicFrameLocks noChangeAspect="1"/>
          </p:cNvGraphicFramePr>
          <p:nvPr>
            <p:extLst>
              <p:ext uri="{D42A27DB-BD31-4B8C-83A1-F6EECF244321}">
                <p14:modId xmlns:p14="http://schemas.microsoft.com/office/powerpoint/2010/main" val="2916587673"/>
              </p:ext>
            </p:extLst>
          </p:nvPr>
        </p:nvGraphicFramePr>
        <p:xfrm>
          <a:off x="291733" y="4805932"/>
          <a:ext cx="339970" cy="264421"/>
        </p:xfrm>
        <a:graphic>
          <a:graphicData uri="http://schemas.openxmlformats.org/presentationml/2006/ole">
            <mc:AlternateContent xmlns:mc="http://schemas.openxmlformats.org/markup-compatibility/2006">
              <mc:Choice xmlns:v="urn:schemas-microsoft-com:vml" Requires="v">
                <p:oleObj spid="_x0000_s268545" name="Equation" r:id="rId5" imgW="228600" imgH="177480" progId="Equation.DSMT4">
                  <p:embed/>
                </p:oleObj>
              </mc:Choice>
              <mc:Fallback>
                <p:oleObj name="Equation" r:id="rId5" imgW="228600" imgH="17748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1733" y="4805932"/>
                        <a:ext cx="339970" cy="264421"/>
                      </a:xfrm>
                      <a:prstGeom prst="rect">
                        <a:avLst/>
                      </a:prstGeom>
                      <a:noFill/>
                      <a:ln>
                        <a:noFill/>
                      </a:ln>
                      <a:effectLst/>
                      <a:extLst/>
                    </p:spPr>
                  </p:pic>
                </p:oleObj>
              </mc:Fallback>
            </mc:AlternateContent>
          </a:graphicData>
        </a:graphic>
      </p:graphicFrame>
      <p:graphicFrame>
        <p:nvGraphicFramePr>
          <p:cNvPr id="12306" name="Object 18"/>
          <p:cNvGraphicFramePr>
            <a:graphicFrameLocks noChangeAspect="1"/>
          </p:cNvGraphicFramePr>
          <p:nvPr>
            <p:extLst>
              <p:ext uri="{D42A27DB-BD31-4B8C-83A1-F6EECF244321}">
                <p14:modId xmlns:p14="http://schemas.microsoft.com/office/powerpoint/2010/main" val="561775244"/>
              </p:ext>
            </p:extLst>
          </p:nvPr>
        </p:nvGraphicFramePr>
        <p:xfrm>
          <a:off x="2300729" y="4339618"/>
          <a:ext cx="660523" cy="320214"/>
        </p:xfrm>
        <a:graphic>
          <a:graphicData uri="http://schemas.openxmlformats.org/presentationml/2006/ole">
            <mc:AlternateContent xmlns:mc="http://schemas.openxmlformats.org/markup-compatibility/2006">
              <mc:Choice xmlns:v="urn:schemas-microsoft-com:vml" Requires="v">
                <p:oleObj spid="_x0000_s268546" name="Equation" r:id="rId7" imgW="444240" imgH="215640" progId="Equation.DSMT4">
                  <p:embed/>
                </p:oleObj>
              </mc:Choice>
              <mc:Fallback>
                <p:oleObj name="Equation" r:id="rId7" imgW="444240" imgH="21564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300729" y="4339618"/>
                        <a:ext cx="660523" cy="320214"/>
                      </a:xfrm>
                      <a:prstGeom prst="rect">
                        <a:avLst/>
                      </a:prstGeom>
                      <a:noFill/>
                      <a:ln>
                        <a:noFill/>
                      </a:ln>
                      <a:effectLst/>
                      <a:extLst/>
                    </p:spPr>
                  </p:pic>
                </p:oleObj>
              </mc:Fallback>
            </mc:AlternateContent>
          </a:graphicData>
        </a:graphic>
      </p:graphicFrame>
      <p:graphicFrame>
        <p:nvGraphicFramePr>
          <p:cNvPr id="12307" name="Object 19"/>
          <p:cNvGraphicFramePr>
            <a:graphicFrameLocks noChangeAspect="1"/>
          </p:cNvGraphicFramePr>
          <p:nvPr>
            <p:extLst>
              <p:ext uri="{D42A27DB-BD31-4B8C-83A1-F6EECF244321}">
                <p14:modId xmlns:p14="http://schemas.microsoft.com/office/powerpoint/2010/main" val="2063346731"/>
              </p:ext>
            </p:extLst>
          </p:nvPr>
        </p:nvGraphicFramePr>
        <p:xfrm>
          <a:off x="3674075" y="4349263"/>
          <a:ext cx="671390" cy="300924"/>
        </p:xfrm>
        <a:graphic>
          <a:graphicData uri="http://schemas.openxmlformats.org/presentationml/2006/ole">
            <mc:AlternateContent xmlns:mc="http://schemas.openxmlformats.org/markup-compatibility/2006">
              <mc:Choice xmlns:v="urn:schemas-microsoft-com:vml" Requires="v">
                <p:oleObj spid="_x0000_s268547" name="Equation" r:id="rId9" imgW="457200" imgH="203040" progId="Equation.DSMT4">
                  <p:embed/>
                </p:oleObj>
              </mc:Choice>
              <mc:Fallback>
                <p:oleObj name="Equation" r:id="rId9" imgW="457200" imgH="203040" progId="Equation.DSMT4">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674075" y="4349263"/>
                        <a:ext cx="671390" cy="300924"/>
                      </a:xfrm>
                      <a:prstGeom prst="rect">
                        <a:avLst/>
                      </a:prstGeom>
                      <a:noFill/>
                      <a:ln>
                        <a:noFill/>
                      </a:ln>
                      <a:effectLst/>
                      <a:extLst/>
                    </p:spPr>
                  </p:pic>
                </p:oleObj>
              </mc:Fallback>
            </mc:AlternateContent>
          </a:graphicData>
        </a:graphic>
      </p:graphicFrame>
      <p:sp>
        <p:nvSpPr>
          <p:cNvPr id="16" name="灯片编号占位符 3"/>
          <p:cNvSpPr>
            <a:spLocks noGrp="1"/>
          </p:cNvSpPr>
          <p:nvPr>
            <p:ph type="sldNum" sz="quarter" idx="4294967295"/>
          </p:nvPr>
        </p:nvSpPr>
        <p:spPr>
          <a:xfrm>
            <a:off x="8577809" y="6516914"/>
            <a:ext cx="781050" cy="276225"/>
          </a:xfrm>
          <a:prstGeom prst="rect">
            <a:avLst/>
          </a:prstGeom>
        </p:spPr>
        <p:txBody>
          <a:bodyPr/>
          <a:lstStyle/>
          <a:p>
            <a:fld id="{8E2A11C4-42C2-45DA-9E65-8D548604E8EA}" type="slidenum">
              <a:rPr lang="en-US" altLang="zh-CN" sz="1200" smtClean="0"/>
              <a:pPr/>
              <a:t>10</a:t>
            </a:fld>
            <a:endParaRPr lang="en-US" altLang="zh-CN" sz="1200" dirty="0"/>
          </a:p>
        </p:txBody>
      </p:sp>
      <p:sp>
        <p:nvSpPr>
          <p:cNvPr id="11" name="矩形 5"/>
          <p:cNvSpPr>
            <a:spLocks noChangeArrowheads="1"/>
          </p:cNvSpPr>
          <p:nvPr/>
        </p:nvSpPr>
        <p:spPr bwMode="auto">
          <a:xfrm>
            <a:off x="4103077" y="6008321"/>
            <a:ext cx="504092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b="1" dirty="0" smtClean="0">
                <a:solidFill>
                  <a:srgbClr val="FF0066"/>
                </a:solidFill>
              </a:rPr>
              <a:t>图</a:t>
            </a:r>
            <a:r>
              <a:rPr lang="en-US" altLang="zh-CN" sz="2000" b="1" dirty="0" smtClean="0">
                <a:solidFill>
                  <a:srgbClr val="FF0066"/>
                </a:solidFill>
              </a:rPr>
              <a:t>3-2</a:t>
            </a:r>
            <a:r>
              <a:rPr lang="en-US" altLang="zh-CN" sz="2000" dirty="0" smtClean="0"/>
              <a:t>  </a:t>
            </a:r>
            <a:r>
              <a:rPr lang="en-US" altLang="zh-CN" sz="2000" dirty="0">
                <a:solidFill>
                  <a:srgbClr val="3333CC"/>
                </a:solidFill>
              </a:rPr>
              <a:t>AT89S51</a:t>
            </a:r>
            <a:r>
              <a:rPr lang="zh-CN" altLang="en-US" sz="2000" dirty="0">
                <a:solidFill>
                  <a:srgbClr val="3333CC"/>
                </a:solidFill>
              </a:rPr>
              <a:t>双列直插封装方式的引脚</a:t>
            </a:r>
          </a:p>
        </p:txBody>
      </p:sp>
      <p:pic>
        <p:nvPicPr>
          <p:cNvPr id="12" name="Picture 13" descr="2-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130800" y="655638"/>
            <a:ext cx="4013200" cy="5323131"/>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0" y="1357503"/>
            <a:ext cx="5072185" cy="1292662"/>
          </a:xfrm>
          <a:prstGeom prst="rect">
            <a:avLst/>
          </a:prstGeom>
        </p:spPr>
        <p:txBody>
          <a:bodyPr wrap="square">
            <a:spAutoFit/>
          </a:bodyPr>
          <a:lstStyle/>
          <a:p>
            <a:pPr marL="342900" lvl="0" indent="12700" algn="just" fontAlgn="b">
              <a:lnSpc>
                <a:spcPct val="130000"/>
              </a:lnSpc>
              <a:spcBef>
                <a:spcPct val="20000"/>
              </a:spcBef>
            </a:pPr>
            <a:r>
              <a:rPr lang="en-US" altLang="zh-CN" b="1" kern="0" dirty="0" smtClean="0">
                <a:solidFill>
                  <a:srgbClr val="333399"/>
                </a:solidFill>
                <a:latin typeface="黑体" pitchFamily="2" charset="-122"/>
                <a:ea typeface="黑体" pitchFamily="2" charset="-122"/>
              </a:rPr>
              <a:t>    </a:t>
            </a:r>
            <a:r>
              <a:rPr lang="en-US" altLang="zh-CN" sz="2000" b="1" kern="0" dirty="0">
                <a:solidFill>
                  <a:srgbClr val="333399"/>
                </a:solidFill>
                <a:latin typeface="黑体" pitchFamily="2" charset="-122"/>
                <a:ea typeface="黑体" pitchFamily="2" charset="-122"/>
              </a:rPr>
              <a:t>AT89S51</a:t>
            </a:r>
            <a:r>
              <a:rPr lang="zh-CN" altLang="en-US" sz="2000" b="1" kern="0" dirty="0">
                <a:solidFill>
                  <a:srgbClr val="333399"/>
                </a:solidFill>
                <a:latin typeface="黑体" pitchFamily="2" charset="-122"/>
                <a:ea typeface="黑体" pitchFamily="2" charset="-122"/>
              </a:rPr>
              <a:t>与</a:t>
            </a:r>
            <a:r>
              <a:rPr lang="en-US" altLang="zh-CN" sz="2000" b="1" kern="0" dirty="0">
                <a:solidFill>
                  <a:srgbClr val="333399"/>
                </a:solidFill>
                <a:latin typeface="黑体" pitchFamily="2" charset="-122"/>
                <a:ea typeface="黑体" pitchFamily="2" charset="-122"/>
              </a:rPr>
              <a:t>51</a:t>
            </a:r>
            <a:r>
              <a:rPr lang="zh-CN" altLang="en-US" sz="2000" b="1" kern="0" dirty="0">
                <a:solidFill>
                  <a:srgbClr val="333399"/>
                </a:solidFill>
                <a:latin typeface="黑体" pitchFamily="2" charset="-122"/>
                <a:ea typeface="黑体" pitchFamily="2" charset="-122"/>
              </a:rPr>
              <a:t>系列中各种型号芯片的引脚互相兼容。目前多采用</a:t>
            </a:r>
            <a:r>
              <a:rPr lang="en-US" altLang="zh-CN" sz="2000" b="1" kern="0" dirty="0">
                <a:solidFill>
                  <a:srgbClr val="FF0000"/>
                </a:solidFill>
                <a:latin typeface="黑体" pitchFamily="2" charset="-122"/>
                <a:ea typeface="黑体" pitchFamily="2" charset="-122"/>
              </a:rPr>
              <a:t>40</a:t>
            </a:r>
            <a:r>
              <a:rPr lang="zh-CN" altLang="en-US" sz="2000" b="1" kern="0" dirty="0">
                <a:solidFill>
                  <a:srgbClr val="0000FF"/>
                </a:solidFill>
                <a:latin typeface="黑体" pitchFamily="2" charset="-122"/>
                <a:ea typeface="黑体" pitchFamily="2" charset="-122"/>
              </a:rPr>
              <a:t>引脚</a:t>
            </a:r>
            <a:r>
              <a:rPr lang="zh-CN" altLang="en-US" sz="2000" b="1" kern="0" dirty="0">
                <a:solidFill>
                  <a:srgbClr val="FF0000"/>
                </a:solidFill>
                <a:latin typeface="黑体" pitchFamily="2" charset="-122"/>
                <a:ea typeface="黑体" pitchFamily="2" charset="-122"/>
              </a:rPr>
              <a:t>双列直插式封装</a:t>
            </a:r>
            <a:r>
              <a:rPr lang="zh-CN" altLang="en-US" sz="2000" b="1" kern="0" dirty="0">
                <a:solidFill>
                  <a:srgbClr val="3333CC"/>
                </a:solidFill>
                <a:latin typeface="黑体" pitchFamily="2" charset="-122"/>
                <a:ea typeface="黑体" pitchFamily="2" charset="-122"/>
              </a:rPr>
              <a:t>，</a:t>
            </a:r>
            <a:r>
              <a:rPr lang="zh-CN" altLang="en-US" sz="2000" b="1" kern="0" dirty="0">
                <a:solidFill>
                  <a:srgbClr val="333399"/>
                </a:solidFill>
                <a:latin typeface="黑体" pitchFamily="2" charset="-122"/>
                <a:ea typeface="黑体" pitchFamily="2" charset="-122"/>
              </a:rPr>
              <a:t>如</a:t>
            </a:r>
            <a:r>
              <a:rPr lang="zh-CN" altLang="en-US" sz="2000" b="1" kern="0" dirty="0">
                <a:solidFill>
                  <a:srgbClr val="0000FF"/>
                </a:solidFill>
                <a:latin typeface="黑体" pitchFamily="2" charset="-122"/>
                <a:ea typeface="黑体" pitchFamily="2" charset="-122"/>
              </a:rPr>
              <a:t>图</a:t>
            </a:r>
            <a:r>
              <a:rPr lang="en-US" altLang="zh-CN" sz="2000" b="1" kern="0" dirty="0">
                <a:solidFill>
                  <a:srgbClr val="0000FF"/>
                </a:solidFill>
                <a:latin typeface="黑体" pitchFamily="2" charset="-122"/>
                <a:ea typeface="黑体" pitchFamily="2" charset="-122"/>
              </a:rPr>
              <a:t>3-2</a:t>
            </a:r>
            <a:r>
              <a:rPr lang="zh-CN" altLang="en-US" sz="2000" b="1" kern="0" dirty="0">
                <a:solidFill>
                  <a:srgbClr val="333399"/>
                </a:solidFill>
                <a:latin typeface="黑体" pitchFamily="2" charset="-122"/>
                <a:ea typeface="黑体" pitchFamily="2" charset="-122"/>
              </a:rPr>
              <a:t>所示</a:t>
            </a:r>
            <a:r>
              <a:rPr lang="zh-CN" altLang="en-US" sz="2000" b="1" kern="0" dirty="0" smtClean="0">
                <a:solidFill>
                  <a:srgbClr val="333399"/>
                </a:solidFill>
                <a:latin typeface="黑体" pitchFamily="2" charset="-122"/>
                <a:ea typeface="黑体" pitchFamily="2" charset="-122"/>
              </a:rPr>
              <a:t>。</a:t>
            </a:r>
            <a:endParaRPr lang="zh-CN" altLang="en-US" sz="2000" b="1" kern="0" dirty="0">
              <a:solidFill>
                <a:srgbClr val="333399"/>
              </a:solidFill>
              <a:latin typeface="黑体" pitchFamily="2" charset="-122"/>
              <a:ea typeface="黑体" pitchFamily="2" charset="-122"/>
            </a:endParaRPr>
          </a:p>
        </p:txBody>
      </p:sp>
      <p:sp>
        <p:nvSpPr>
          <p:cNvPr id="4" name="矩形 3"/>
          <p:cNvSpPr/>
          <p:nvPr/>
        </p:nvSpPr>
        <p:spPr>
          <a:xfrm>
            <a:off x="-251487" y="2872216"/>
            <a:ext cx="5575157" cy="3219343"/>
          </a:xfrm>
          <a:prstGeom prst="rect">
            <a:avLst/>
          </a:prstGeom>
        </p:spPr>
        <p:txBody>
          <a:bodyPr wrap="square">
            <a:spAutoFit/>
          </a:bodyPr>
          <a:lstStyle/>
          <a:p>
            <a:pPr marL="342900" lvl="0" indent="12700" algn="just" fontAlgn="b">
              <a:lnSpc>
                <a:spcPct val="130000"/>
              </a:lnSpc>
              <a:spcBef>
                <a:spcPct val="20000"/>
              </a:spcBef>
            </a:pPr>
            <a:r>
              <a:rPr lang="zh-CN" altLang="en-US" sz="2400" b="1" kern="0" dirty="0">
                <a:solidFill>
                  <a:srgbClr val="333399"/>
                </a:solidFill>
                <a:latin typeface="黑体" pitchFamily="2" charset="-122"/>
                <a:ea typeface="黑体" pitchFamily="2" charset="-122"/>
              </a:rPr>
              <a:t> </a:t>
            </a:r>
            <a:r>
              <a:rPr lang="zh-CN" altLang="en-US" sz="2000" b="1" kern="0" dirty="0">
                <a:solidFill>
                  <a:srgbClr val="333399"/>
                </a:solidFill>
                <a:latin typeface="黑体" pitchFamily="2" charset="-122"/>
                <a:ea typeface="黑体" pitchFamily="2" charset="-122"/>
              </a:rPr>
              <a:t>引脚按其功能可分为如下</a:t>
            </a:r>
            <a:r>
              <a:rPr lang="en-US" altLang="zh-CN" sz="2000" b="1" kern="0" dirty="0">
                <a:solidFill>
                  <a:srgbClr val="FF3300"/>
                </a:solidFill>
                <a:latin typeface="黑体" pitchFamily="2" charset="-122"/>
                <a:ea typeface="黑体" pitchFamily="2" charset="-122"/>
              </a:rPr>
              <a:t>3</a:t>
            </a:r>
            <a:r>
              <a:rPr lang="zh-CN" altLang="en-US" sz="2000" b="1" kern="0" dirty="0">
                <a:solidFill>
                  <a:srgbClr val="FF3300"/>
                </a:solidFill>
                <a:latin typeface="黑体" pitchFamily="2" charset="-122"/>
                <a:ea typeface="黑体" pitchFamily="2" charset="-122"/>
              </a:rPr>
              <a:t>类</a:t>
            </a:r>
            <a:r>
              <a:rPr lang="zh-CN" altLang="en-US" sz="2000" b="1" kern="0" dirty="0">
                <a:solidFill>
                  <a:srgbClr val="333399"/>
                </a:solidFill>
                <a:latin typeface="黑体" pitchFamily="2" charset="-122"/>
                <a:ea typeface="黑体" pitchFamily="2" charset="-122"/>
              </a:rPr>
              <a:t>：</a:t>
            </a:r>
          </a:p>
          <a:p>
            <a:pPr marL="342900" lvl="0" indent="12700" algn="just">
              <a:lnSpc>
                <a:spcPct val="130000"/>
              </a:lnSpc>
              <a:spcBef>
                <a:spcPct val="20000"/>
              </a:spcBef>
            </a:pPr>
            <a:r>
              <a:rPr lang="zh-CN" altLang="en-US" sz="2000" b="1" kern="0" dirty="0">
                <a:solidFill>
                  <a:srgbClr val="0000FF"/>
                </a:solidFill>
                <a:latin typeface="黑体" pitchFamily="2" charset="-122"/>
                <a:ea typeface="黑体" pitchFamily="2" charset="-122"/>
              </a:rPr>
              <a:t>（</a:t>
            </a:r>
            <a:r>
              <a:rPr lang="en-US" altLang="zh-CN" sz="2000" b="1" kern="0" dirty="0">
                <a:solidFill>
                  <a:srgbClr val="0000FF"/>
                </a:solidFill>
                <a:latin typeface="黑体" pitchFamily="2" charset="-122"/>
                <a:ea typeface="黑体" pitchFamily="2" charset="-122"/>
              </a:rPr>
              <a:t>1</a:t>
            </a:r>
            <a:r>
              <a:rPr lang="zh-CN" altLang="en-US" sz="2000" b="1" kern="0" dirty="0">
                <a:solidFill>
                  <a:srgbClr val="0000FF"/>
                </a:solidFill>
                <a:latin typeface="黑体" pitchFamily="2" charset="-122"/>
                <a:ea typeface="黑体" pitchFamily="2" charset="-122"/>
              </a:rPr>
              <a:t>）电源及时钟引脚</a:t>
            </a:r>
            <a:r>
              <a:rPr lang="zh-CN" altLang="zh-CN" sz="2000" b="1" kern="0" dirty="0">
                <a:solidFill>
                  <a:srgbClr val="333399"/>
                </a:solidFill>
                <a:latin typeface="黑体" pitchFamily="2" charset="-122"/>
                <a:ea typeface="黑体" pitchFamily="2" charset="-122"/>
              </a:rPr>
              <a:t>—</a:t>
            </a:r>
            <a:r>
              <a:rPr lang="en-US" altLang="zh-CN" sz="2000" b="1" kern="0" dirty="0">
                <a:solidFill>
                  <a:srgbClr val="333399"/>
                </a:solidFill>
                <a:latin typeface="黑体" pitchFamily="2" charset="-122"/>
                <a:ea typeface="黑体" pitchFamily="2" charset="-122"/>
              </a:rPr>
              <a:t>V</a:t>
            </a:r>
            <a:r>
              <a:rPr lang="en-US" altLang="zh-CN" sz="2000" b="1" kern="0" baseline="-25000" dirty="0">
                <a:solidFill>
                  <a:srgbClr val="333399"/>
                </a:solidFill>
                <a:latin typeface="黑体" pitchFamily="2" charset="-122"/>
                <a:ea typeface="黑体" pitchFamily="2" charset="-122"/>
              </a:rPr>
              <a:t>CC</a:t>
            </a:r>
            <a:r>
              <a:rPr lang="zh-CN" altLang="en-US" sz="2000" b="1" kern="0" dirty="0">
                <a:solidFill>
                  <a:srgbClr val="333399"/>
                </a:solidFill>
                <a:latin typeface="黑体" pitchFamily="2" charset="-122"/>
                <a:ea typeface="黑体" pitchFamily="2" charset="-122"/>
              </a:rPr>
              <a:t>、</a:t>
            </a:r>
            <a:r>
              <a:rPr lang="en-US" altLang="zh-CN" sz="2000" b="1" kern="0" dirty="0">
                <a:solidFill>
                  <a:srgbClr val="333399"/>
                </a:solidFill>
                <a:latin typeface="黑体" pitchFamily="2" charset="-122"/>
                <a:ea typeface="黑体" pitchFamily="2" charset="-122"/>
              </a:rPr>
              <a:t>V</a:t>
            </a:r>
            <a:r>
              <a:rPr lang="en-US" altLang="zh-CN" sz="2000" b="1" kern="0" baseline="-25000" dirty="0">
                <a:solidFill>
                  <a:srgbClr val="333399"/>
                </a:solidFill>
                <a:latin typeface="黑体" pitchFamily="2" charset="-122"/>
                <a:ea typeface="黑体" pitchFamily="2" charset="-122"/>
              </a:rPr>
              <a:t>SS</a:t>
            </a:r>
            <a:r>
              <a:rPr lang="zh-CN" altLang="en-US" sz="2000" b="1" kern="0" dirty="0">
                <a:solidFill>
                  <a:srgbClr val="333399"/>
                </a:solidFill>
                <a:latin typeface="黑体" pitchFamily="2" charset="-122"/>
                <a:ea typeface="黑体" pitchFamily="2" charset="-122"/>
              </a:rPr>
              <a:t>；</a:t>
            </a:r>
            <a:r>
              <a:rPr lang="en-US" altLang="zh-CN" sz="2000" b="1" kern="0" dirty="0">
                <a:solidFill>
                  <a:srgbClr val="333399"/>
                </a:solidFill>
                <a:latin typeface="黑体" pitchFamily="2" charset="-122"/>
                <a:ea typeface="黑体" pitchFamily="2" charset="-122"/>
              </a:rPr>
              <a:t>XTAL1</a:t>
            </a:r>
            <a:r>
              <a:rPr lang="zh-CN" altLang="en-US" sz="2000" b="1" kern="0" dirty="0">
                <a:solidFill>
                  <a:srgbClr val="333399"/>
                </a:solidFill>
                <a:latin typeface="黑体" pitchFamily="2" charset="-122"/>
                <a:ea typeface="黑体" pitchFamily="2" charset="-122"/>
              </a:rPr>
              <a:t>、</a:t>
            </a:r>
            <a:r>
              <a:rPr lang="en-US" altLang="zh-CN" sz="2000" b="1" kern="0" dirty="0">
                <a:solidFill>
                  <a:srgbClr val="333399"/>
                </a:solidFill>
                <a:latin typeface="黑体" pitchFamily="2" charset="-122"/>
                <a:ea typeface="黑体" pitchFamily="2" charset="-122"/>
              </a:rPr>
              <a:t>XTAL2</a:t>
            </a:r>
            <a:r>
              <a:rPr lang="zh-CN" altLang="en-US" sz="2000" b="1" kern="0" dirty="0">
                <a:solidFill>
                  <a:srgbClr val="333399"/>
                </a:solidFill>
                <a:latin typeface="黑体" pitchFamily="2" charset="-122"/>
                <a:ea typeface="黑体" pitchFamily="2" charset="-122"/>
              </a:rPr>
              <a:t>。</a:t>
            </a:r>
          </a:p>
          <a:p>
            <a:pPr marL="342900" lvl="0" indent="12700" algn="just">
              <a:lnSpc>
                <a:spcPct val="130000"/>
              </a:lnSpc>
              <a:spcBef>
                <a:spcPct val="20000"/>
              </a:spcBef>
            </a:pPr>
            <a:r>
              <a:rPr lang="zh-CN" altLang="en-US" sz="2000" b="1" kern="0" dirty="0">
                <a:solidFill>
                  <a:srgbClr val="0000FF"/>
                </a:solidFill>
                <a:latin typeface="黑体" pitchFamily="2" charset="-122"/>
                <a:ea typeface="黑体" pitchFamily="2" charset="-122"/>
              </a:rPr>
              <a:t>（</a:t>
            </a:r>
            <a:r>
              <a:rPr lang="en-US" altLang="zh-CN" sz="2000" b="1" kern="0" dirty="0">
                <a:solidFill>
                  <a:srgbClr val="0000FF"/>
                </a:solidFill>
                <a:latin typeface="黑体" pitchFamily="2" charset="-122"/>
                <a:ea typeface="黑体" pitchFamily="2" charset="-122"/>
              </a:rPr>
              <a:t>2</a:t>
            </a:r>
            <a:r>
              <a:rPr lang="zh-CN" altLang="en-US" sz="2000" b="1" kern="0" dirty="0">
                <a:solidFill>
                  <a:srgbClr val="0000FF"/>
                </a:solidFill>
                <a:latin typeface="黑体" pitchFamily="2" charset="-122"/>
                <a:ea typeface="黑体" pitchFamily="2" charset="-122"/>
              </a:rPr>
              <a:t>）控制引脚</a:t>
            </a:r>
            <a:r>
              <a:rPr lang="zh-CN" altLang="zh-CN" sz="2000" b="1" kern="0" dirty="0">
                <a:solidFill>
                  <a:srgbClr val="333399"/>
                </a:solidFill>
                <a:latin typeface="黑体" pitchFamily="2" charset="-122"/>
                <a:ea typeface="黑体" pitchFamily="2" charset="-122"/>
              </a:rPr>
              <a:t>—</a:t>
            </a:r>
            <a:r>
              <a:rPr lang="zh-CN" altLang="en-US" sz="2000" b="1" kern="0" dirty="0">
                <a:solidFill>
                  <a:srgbClr val="333399"/>
                </a:solidFill>
                <a:latin typeface="黑体" pitchFamily="2" charset="-122"/>
                <a:ea typeface="黑体" pitchFamily="2" charset="-122"/>
              </a:rPr>
              <a:t>      、</a:t>
            </a:r>
            <a:r>
              <a:rPr lang="en-US" altLang="zh-CN" sz="2000" b="1" kern="0" dirty="0">
                <a:solidFill>
                  <a:srgbClr val="333399"/>
                </a:solidFill>
                <a:latin typeface="黑体" pitchFamily="2" charset="-122"/>
                <a:ea typeface="黑体" pitchFamily="2" charset="-122"/>
              </a:rPr>
              <a:t>ALE/       </a:t>
            </a:r>
            <a:r>
              <a:rPr lang="zh-CN" altLang="en-US" sz="2000" b="1" kern="0" dirty="0">
                <a:solidFill>
                  <a:srgbClr val="333399"/>
                </a:solidFill>
                <a:latin typeface="黑体" pitchFamily="2" charset="-122"/>
                <a:ea typeface="黑体" pitchFamily="2" charset="-122"/>
              </a:rPr>
              <a:t>、                                    </a:t>
            </a:r>
            <a:r>
              <a:rPr lang="en-US" altLang="zh-CN" sz="2000" b="1" kern="0" dirty="0">
                <a:solidFill>
                  <a:srgbClr val="333399"/>
                </a:solidFill>
                <a:latin typeface="黑体" pitchFamily="2" charset="-122"/>
                <a:ea typeface="黑体" pitchFamily="2" charset="-122"/>
              </a:rPr>
              <a:t>        </a:t>
            </a:r>
          </a:p>
          <a:p>
            <a:pPr marL="342900" lvl="0" indent="12700" algn="just">
              <a:lnSpc>
                <a:spcPct val="130000"/>
              </a:lnSpc>
              <a:spcBef>
                <a:spcPct val="20000"/>
              </a:spcBef>
            </a:pPr>
            <a:r>
              <a:rPr lang="en-US" altLang="zh-CN" sz="2000" b="1" kern="0" dirty="0">
                <a:solidFill>
                  <a:srgbClr val="333399"/>
                </a:solidFill>
                <a:latin typeface="黑体" pitchFamily="2" charset="-122"/>
                <a:ea typeface="黑体" pitchFamily="2" charset="-122"/>
              </a:rPr>
              <a:t>   /V</a:t>
            </a:r>
            <a:r>
              <a:rPr lang="en-US" altLang="zh-CN" sz="2000" b="1" kern="0" baseline="-25000" dirty="0">
                <a:solidFill>
                  <a:srgbClr val="333399"/>
                </a:solidFill>
                <a:latin typeface="黑体" pitchFamily="2" charset="-122"/>
                <a:ea typeface="黑体" pitchFamily="2" charset="-122"/>
              </a:rPr>
              <a:t>PP</a:t>
            </a:r>
            <a:r>
              <a:rPr lang="zh-CN" altLang="en-US" sz="2000" b="1" kern="0" dirty="0">
                <a:solidFill>
                  <a:srgbClr val="333399"/>
                </a:solidFill>
                <a:latin typeface="黑体" pitchFamily="2" charset="-122"/>
                <a:ea typeface="黑体" pitchFamily="2" charset="-122"/>
              </a:rPr>
              <a:t>、</a:t>
            </a:r>
            <a:r>
              <a:rPr lang="en-US" altLang="zh-CN" sz="2000" b="1" kern="0" dirty="0">
                <a:solidFill>
                  <a:srgbClr val="333399"/>
                </a:solidFill>
                <a:latin typeface="黑体" pitchFamily="2" charset="-122"/>
                <a:ea typeface="黑体" pitchFamily="2" charset="-122"/>
              </a:rPr>
              <a:t>RST</a:t>
            </a:r>
            <a:r>
              <a:rPr lang="zh-CN" altLang="en-US" sz="2000" b="1" kern="0" dirty="0">
                <a:solidFill>
                  <a:srgbClr val="333399"/>
                </a:solidFill>
                <a:latin typeface="黑体" pitchFamily="2" charset="-122"/>
                <a:ea typeface="黑体" pitchFamily="2" charset="-122"/>
              </a:rPr>
              <a:t>（</a:t>
            </a:r>
            <a:r>
              <a:rPr lang="en-US" altLang="zh-CN" sz="2000" b="1" kern="0" dirty="0">
                <a:solidFill>
                  <a:srgbClr val="333399"/>
                </a:solidFill>
                <a:latin typeface="黑体" pitchFamily="2" charset="-122"/>
                <a:ea typeface="黑体" pitchFamily="2" charset="-122"/>
              </a:rPr>
              <a:t>RESET</a:t>
            </a:r>
            <a:r>
              <a:rPr lang="zh-CN" altLang="en-US" sz="2000" b="1" kern="0" dirty="0">
                <a:solidFill>
                  <a:srgbClr val="333399"/>
                </a:solidFill>
                <a:latin typeface="黑体" pitchFamily="2" charset="-122"/>
                <a:ea typeface="黑体" pitchFamily="2" charset="-122"/>
              </a:rPr>
              <a:t>）</a:t>
            </a:r>
            <a:r>
              <a:rPr lang="en-US" altLang="zh-CN" sz="2000" b="1" kern="0" dirty="0">
                <a:solidFill>
                  <a:srgbClr val="333399"/>
                </a:solidFill>
                <a:latin typeface="黑体" pitchFamily="2" charset="-122"/>
                <a:ea typeface="黑体" pitchFamily="2" charset="-122"/>
              </a:rPr>
              <a:t>   </a:t>
            </a:r>
            <a:endParaRPr lang="zh-CN" altLang="en-US" sz="2000" b="1" kern="0" dirty="0">
              <a:solidFill>
                <a:srgbClr val="333399"/>
              </a:solidFill>
              <a:latin typeface="黑体" pitchFamily="2" charset="-122"/>
              <a:ea typeface="黑体" pitchFamily="2" charset="-122"/>
            </a:endParaRPr>
          </a:p>
          <a:p>
            <a:pPr marL="342900" lvl="0" indent="12700" algn="just">
              <a:lnSpc>
                <a:spcPct val="130000"/>
              </a:lnSpc>
              <a:spcBef>
                <a:spcPct val="20000"/>
              </a:spcBef>
            </a:pPr>
            <a:r>
              <a:rPr lang="zh-CN" altLang="en-US" sz="2000" b="1" kern="0" dirty="0">
                <a:solidFill>
                  <a:srgbClr val="0000FF"/>
                </a:solidFill>
                <a:latin typeface="黑体" pitchFamily="2" charset="-122"/>
                <a:ea typeface="黑体" pitchFamily="2" charset="-122"/>
              </a:rPr>
              <a:t>（</a:t>
            </a:r>
            <a:r>
              <a:rPr lang="en-US" altLang="zh-CN" sz="2000" b="1" kern="0" dirty="0">
                <a:solidFill>
                  <a:srgbClr val="0000FF"/>
                </a:solidFill>
                <a:latin typeface="黑体" pitchFamily="2" charset="-122"/>
                <a:ea typeface="黑体" pitchFamily="2" charset="-122"/>
              </a:rPr>
              <a:t>3</a:t>
            </a:r>
            <a:r>
              <a:rPr lang="zh-CN" altLang="en-US" sz="2000" b="1" kern="0" dirty="0">
                <a:solidFill>
                  <a:srgbClr val="0000FF"/>
                </a:solidFill>
                <a:latin typeface="黑体" pitchFamily="2" charset="-122"/>
                <a:ea typeface="黑体" pitchFamily="2" charset="-122"/>
              </a:rPr>
              <a:t>）</a:t>
            </a:r>
            <a:r>
              <a:rPr lang="en-US" altLang="zh-CN" sz="2000" b="1" kern="0" dirty="0">
                <a:solidFill>
                  <a:srgbClr val="0000FF"/>
                </a:solidFill>
                <a:latin typeface="黑体" pitchFamily="2" charset="-122"/>
                <a:ea typeface="黑体" pitchFamily="2" charset="-122"/>
              </a:rPr>
              <a:t>I/O</a:t>
            </a:r>
            <a:r>
              <a:rPr lang="zh-CN" altLang="en-US" sz="2000" b="1" kern="0" dirty="0">
                <a:solidFill>
                  <a:srgbClr val="0000FF"/>
                </a:solidFill>
                <a:latin typeface="黑体" pitchFamily="2" charset="-122"/>
                <a:ea typeface="黑体" pitchFamily="2" charset="-122"/>
              </a:rPr>
              <a:t>口引脚</a:t>
            </a:r>
            <a:r>
              <a:rPr lang="zh-CN" altLang="zh-CN" sz="2000" b="1" kern="0" dirty="0">
                <a:solidFill>
                  <a:srgbClr val="333399"/>
                </a:solidFill>
                <a:latin typeface="黑体" pitchFamily="2" charset="-122"/>
                <a:ea typeface="黑体" pitchFamily="2" charset="-122"/>
              </a:rPr>
              <a:t>——</a:t>
            </a:r>
            <a:r>
              <a:rPr lang="en-US" altLang="zh-CN" sz="2000" b="1" kern="0" dirty="0">
                <a:solidFill>
                  <a:srgbClr val="333399"/>
                </a:solidFill>
                <a:latin typeface="黑体" pitchFamily="2" charset="-122"/>
                <a:ea typeface="黑体" pitchFamily="2" charset="-122"/>
              </a:rPr>
              <a:t>P0</a:t>
            </a:r>
            <a:r>
              <a:rPr lang="zh-CN" altLang="en-US" sz="2000" b="1" kern="0" dirty="0">
                <a:solidFill>
                  <a:srgbClr val="333399"/>
                </a:solidFill>
                <a:latin typeface="黑体" pitchFamily="2" charset="-122"/>
                <a:ea typeface="黑体" pitchFamily="2" charset="-122"/>
              </a:rPr>
              <a:t>、</a:t>
            </a:r>
            <a:r>
              <a:rPr lang="en-US" altLang="zh-CN" sz="2000" b="1" kern="0" dirty="0">
                <a:solidFill>
                  <a:srgbClr val="333399"/>
                </a:solidFill>
                <a:latin typeface="黑体" pitchFamily="2" charset="-122"/>
                <a:ea typeface="黑体" pitchFamily="2" charset="-122"/>
              </a:rPr>
              <a:t>P1</a:t>
            </a:r>
            <a:r>
              <a:rPr lang="zh-CN" altLang="en-US" sz="2000" b="1" kern="0" dirty="0">
                <a:solidFill>
                  <a:srgbClr val="333399"/>
                </a:solidFill>
                <a:latin typeface="黑体" pitchFamily="2" charset="-122"/>
                <a:ea typeface="黑体" pitchFamily="2" charset="-122"/>
              </a:rPr>
              <a:t>、</a:t>
            </a:r>
            <a:r>
              <a:rPr lang="en-US" altLang="zh-CN" sz="2000" b="1" kern="0" dirty="0">
                <a:solidFill>
                  <a:srgbClr val="333399"/>
                </a:solidFill>
                <a:latin typeface="黑体" pitchFamily="2" charset="-122"/>
                <a:ea typeface="黑体" pitchFamily="2" charset="-122"/>
              </a:rPr>
              <a:t>P2</a:t>
            </a:r>
            <a:r>
              <a:rPr lang="zh-CN" altLang="en-US" sz="2000" b="1" kern="0" dirty="0">
                <a:solidFill>
                  <a:srgbClr val="333399"/>
                </a:solidFill>
                <a:latin typeface="黑体" pitchFamily="2" charset="-122"/>
                <a:ea typeface="黑体" pitchFamily="2" charset="-122"/>
              </a:rPr>
              <a:t>、</a:t>
            </a:r>
            <a:r>
              <a:rPr lang="en-US" altLang="zh-CN" sz="2000" b="1" kern="0" dirty="0">
                <a:solidFill>
                  <a:srgbClr val="333399"/>
                </a:solidFill>
                <a:latin typeface="黑体" pitchFamily="2" charset="-122"/>
                <a:ea typeface="黑体" pitchFamily="2" charset="-122"/>
              </a:rPr>
              <a:t>P3</a:t>
            </a:r>
            <a:r>
              <a:rPr lang="zh-CN" altLang="en-US" sz="2000" b="1" kern="0" dirty="0">
                <a:solidFill>
                  <a:srgbClr val="333399"/>
                </a:solidFill>
                <a:latin typeface="黑体" pitchFamily="2" charset="-122"/>
                <a:ea typeface="黑体" pitchFamily="2" charset="-122"/>
              </a:rPr>
              <a:t>，为</a:t>
            </a:r>
            <a:r>
              <a:rPr lang="en-US" altLang="zh-CN" sz="2000" b="1" kern="0" dirty="0">
                <a:solidFill>
                  <a:srgbClr val="333399"/>
                </a:solidFill>
                <a:latin typeface="黑体" pitchFamily="2" charset="-122"/>
                <a:ea typeface="黑体" pitchFamily="2" charset="-122"/>
              </a:rPr>
              <a:t>4</a:t>
            </a:r>
            <a:r>
              <a:rPr lang="zh-CN" altLang="en-US" sz="2000" b="1" kern="0" dirty="0">
                <a:solidFill>
                  <a:srgbClr val="333399"/>
                </a:solidFill>
                <a:latin typeface="黑体" pitchFamily="2" charset="-122"/>
                <a:ea typeface="黑体" pitchFamily="2" charset="-122"/>
              </a:rPr>
              <a:t>个</a:t>
            </a:r>
            <a:r>
              <a:rPr lang="en-US" altLang="zh-CN" sz="2000" b="1" kern="0" dirty="0">
                <a:solidFill>
                  <a:srgbClr val="333399"/>
                </a:solidFill>
                <a:latin typeface="黑体" pitchFamily="2" charset="-122"/>
                <a:ea typeface="黑体" pitchFamily="2" charset="-122"/>
              </a:rPr>
              <a:t>8</a:t>
            </a:r>
            <a:r>
              <a:rPr lang="zh-CN" altLang="en-US" sz="2000" b="1" kern="0" dirty="0">
                <a:solidFill>
                  <a:srgbClr val="333399"/>
                </a:solidFill>
                <a:latin typeface="黑体" pitchFamily="2" charset="-122"/>
                <a:ea typeface="黑体" pitchFamily="2" charset="-122"/>
              </a:rPr>
              <a:t>位</a:t>
            </a:r>
            <a:r>
              <a:rPr lang="en-US" altLang="zh-CN" sz="2000" b="1" kern="0" dirty="0">
                <a:solidFill>
                  <a:srgbClr val="333399"/>
                </a:solidFill>
                <a:latin typeface="黑体" pitchFamily="2" charset="-122"/>
                <a:ea typeface="黑体" pitchFamily="2" charset="-122"/>
              </a:rPr>
              <a:t>I/O</a:t>
            </a:r>
            <a:r>
              <a:rPr lang="zh-CN" altLang="en-US" sz="2000" b="1" kern="0" dirty="0">
                <a:solidFill>
                  <a:srgbClr val="333399"/>
                </a:solidFill>
                <a:latin typeface="黑体" pitchFamily="2" charset="-122"/>
                <a:ea typeface="黑体" pitchFamily="2" charset="-122"/>
              </a:rPr>
              <a:t>口</a:t>
            </a:r>
            <a:endParaRPr lang="zh-CN" altLang="en-US" sz="2000" dirty="0">
              <a:solidFill>
                <a:srgbClr val="000000"/>
              </a:solidFill>
            </a:endParaRPr>
          </a:p>
        </p:txBody>
      </p:sp>
    </p:spTree>
    <p:extLst>
      <p:ext uri="{BB962C8B-B14F-4D97-AF65-F5344CB8AC3E}">
        <p14:creationId xmlns:p14="http://schemas.microsoft.com/office/powerpoint/2010/main" val="3110752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2305"/>
                                        </p:tgtEl>
                                        <p:attrNameLst>
                                          <p:attrName>style.visibility</p:attrName>
                                        </p:attrNameLst>
                                      </p:cBhvr>
                                      <p:to>
                                        <p:strVal val="visible"/>
                                      </p:to>
                                    </p:set>
                                    <p:anim calcmode="lin" valueType="num">
                                      <p:cBhvr additive="base">
                                        <p:cTn id="23" dur="500" fill="hold"/>
                                        <p:tgtEl>
                                          <p:spTgt spid="12305"/>
                                        </p:tgtEl>
                                        <p:attrNameLst>
                                          <p:attrName>ppt_x</p:attrName>
                                        </p:attrNameLst>
                                      </p:cBhvr>
                                      <p:tavLst>
                                        <p:tav tm="0">
                                          <p:val>
                                            <p:strVal val="#ppt_x"/>
                                          </p:val>
                                        </p:tav>
                                        <p:tav tm="100000">
                                          <p:val>
                                            <p:strVal val="#ppt_x"/>
                                          </p:val>
                                        </p:tav>
                                      </p:tavLst>
                                    </p:anim>
                                    <p:anim calcmode="lin" valueType="num">
                                      <p:cBhvr additive="base">
                                        <p:cTn id="24" dur="500" fill="hold"/>
                                        <p:tgtEl>
                                          <p:spTgt spid="12305"/>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2306"/>
                                        </p:tgtEl>
                                        <p:attrNameLst>
                                          <p:attrName>style.visibility</p:attrName>
                                        </p:attrNameLst>
                                      </p:cBhvr>
                                      <p:to>
                                        <p:strVal val="visible"/>
                                      </p:to>
                                    </p:set>
                                    <p:anim calcmode="lin" valueType="num">
                                      <p:cBhvr additive="base">
                                        <p:cTn id="27" dur="500" fill="hold"/>
                                        <p:tgtEl>
                                          <p:spTgt spid="12306"/>
                                        </p:tgtEl>
                                        <p:attrNameLst>
                                          <p:attrName>ppt_x</p:attrName>
                                        </p:attrNameLst>
                                      </p:cBhvr>
                                      <p:tavLst>
                                        <p:tav tm="0">
                                          <p:val>
                                            <p:strVal val="#ppt_x"/>
                                          </p:val>
                                        </p:tav>
                                        <p:tav tm="100000">
                                          <p:val>
                                            <p:strVal val="#ppt_x"/>
                                          </p:val>
                                        </p:tav>
                                      </p:tavLst>
                                    </p:anim>
                                    <p:anim calcmode="lin" valueType="num">
                                      <p:cBhvr additive="base">
                                        <p:cTn id="28" dur="500" fill="hold"/>
                                        <p:tgtEl>
                                          <p:spTgt spid="12306"/>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307"/>
                                        </p:tgtEl>
                                        <p:attrNameLst>
                                          <p:attrName>style.visibility</p:attrName>
                                        </p:attrNameLst>
                                      </p:cBhvr>
                                      <p:to>
                                        <p:strVal val="visible"/>
                                      </p:to>
                                    </p:set>
                                    <p:anim calcmode="lin" valueType="num">
                                      <p:cBhvr additive="base">
                                        <p:cTn id="31" dur="500" fill="hold"/>
                                        <p:tgtEl>
                                          <p:spTgt spid="12307"/>
                                        </p:tgtEl>
                                        <p:attrNameLst>
                                          <p:attrName>ppt_x</p:attrName>
                                        </p:attrNameLst>
                                      </p:cBhvr>
                                      <p:tavLst>
                                        <p:tav tm="0">
                                          <p:val>
                                            <p:strVal val="#ppt_x"/>
                                          </p:val>
                                        </p:tav>
                                        <p:tav tm="100000">
                                          <p:val>
                                            <p:strVal val="#ppt_x"/>
                                          </p:val>
                                        </p:tav>
                                      </p:tavLst>
                                    </p:anim>
                                    <p:anim calcmode="lin" valueType="num">
                                      <p:cBhvr additive="base">
                                        <p:cTn id="32" dur="500" fill="hold"/>
                                        <p:tgtEl>
                                          <p:spTgt spid="1230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0" end="0"/>
                                            </p:txEl>
                                          </p:spTgt>
                                        </p:tgtEl>
                                        <p:attrNameLst>
                                          <p:attrName>style.visibility</p:attrName>
                                        </p:attrNameLst>
                                      </p:cBhvr>
                                      <p:to>
                                        <p:strVal val="visible"/>
                                      </p:to>
                                    </p:set>
                                    <p:anim calcmode="lin" valueType="num">
                                      <p:cBhvr additive="base">
                                        <p:cTn id="3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4">
                                            <p:txEl>
                                              <p:pRg st="1" end="1"/>
                                            </p:txEl>
                                          </p:spTgt>
                                        </p:tgtEl>
                                        <p:attrNameLst>
                                          <p:attrName>style.visibility</p:attrName>
                                        </p:attrNameLst>
                                      </p:cBhvr>
                                      <p:to>
                                        <p:strVal val="visible"/>
                                      </p:to>
                                    </p:set>
                                    <p:anim calcmode="lin" valueType="num">
                                      <p:cBhvr additive="base">
                                        <p:cTn id="4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4">
                                            <p:txEl>
                                              <p:pRg st="1" end="1"/>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4">
                                            <p:txEl>
                                              <p:pRg st="2" end="2"/>
                                            </p:txEl>
                                          </p:spTgt>
                                        </p:tgtEl>
                                        <p:attrNameLst>
                                          <p:attrName>style.visibility</p:attrName>
                                        </p:attrNameLst>
                                      </p:cBhvr>
                                      <p:to>
                                        <p:strVal val="visible"/>
                                      </p:to>
                                    </p:set>
                                    <p:anim calcmode="lin" valueType="num">
                                      <p:cBhvr additive="base">
                                        <p:cTn id="4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4">
                                            <p:txEl>
                                              <p:pRg st="2" end="2"/>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4">
                                            <p:txEl>
                                              <p:pRg st="3" end="3"/>
                                            </p:txEl>
                                          </p:spTgt>
                                        </p:tgtEl>
                                        <p:attrNameLst>
                                          <p:attrName>style.visibility</p:attrName>
                                        </p:attrNameLst>
                                      </p:cBhvr>
                                      <p:to>
                                        <p:strVal val="visible"/>
                                      </p:to>
                                    </p:set>
                                    <p:anim calcmode="lin" valueType="num">
                                      <p:cBhvr additive="base">
                                        <p:cTn id="4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3" end="3"/>
                                            </p:txEl>
                                          </p:spTgt>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4">
                                            <p:txEl>
                                              <p:pRg st="4" end="4"/>
                                            </p:txEl>
                                          </p:spTgt>
                                        </p:tgtEl>
                                        <p:attrNameLst>
                                          <p:attrName>style.visibility</p:attrName>
                                        </p:attrNameLst>
                                      </p:cBhvr>
                                      <p:to>
                                        <p:strVal val="visible"/>
                                      </p:to>
                                    </p:set>
                                    <p:anim calcmode="lin" valueType="num">
                                      <p:cBhvr additive="base">
                                        <p:cTn id="53"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内容占位符 1"/>
          <p:cNvSpPr>
            <a:spLocks noGrp="1"/>
          </p:cNvSpPr>
          <p:nvPr>
            <p:ph/>
          </p:nvPr>
        </p:nvSpPr>
        <p:spPr>
          <a:xfrm>
            <a:off x="549275" y="685800"/>
            <a:ext cx="8229600" cy="5410200"/>
          </a:xfrm>
        </p:spPr>
        <p:txBody>
          <a:bodyPr/>
          <a:lstStyle/>
          <a:p>
            <a:pPr>
              <a:buFont typeface="Wingdings" pitchFamily="2" charset="2"/>
              <a:buNone/>
            </a:pPr>
            <a:r>
              <a:rPr lang="en-US" altLang="zh-CN" sz="2400" dirty="0">
                <a:solidFill>
                  <a:srgbClr val="9900CC"/>
                </a:solidFill>
                <a:latin typeface="黑体" pitchFamily="2" charset="-122"/>
                <a:ea typeface="黑体" pitchFamily="2" charset="-122"/>
              </a:rPr>
              <a:t>3</a:t>
            </a:r>
            <a:r>
              <a:rPr lang="en-US" altLang="zh-CN" sz="2400" b="1" dirty="0" smtClean="0">
                <a:solidFill>
                  <a:srgbClr val="9900CC"/>
                </a:solidFill>
                <a:latin typeface="黑体" pitchFamily="2" charset="-122"/>
                <a:ea typeface="黑体" pitchFamily="2" charset="-122"/>
              </a:rPr>
              <a:t>.2.1  </a:t>
            </a:r>
            <a:r>
              <a:rPr lang="zh-CN" sz="2400" b="1" dirty="0" smtClean="0">
                <a:solidFill>
                  <a:srgbClr val="9900CC"/>
                </a:solidFill>
                <a:latin typeface="黑体" pitchFamily="2" charset="-122"/>
                <a:ea typeface="黑体" pitchFamily="2" charset="-122"/>
              </a:rPr>
              <a:t>电源及时钟引脚</a:t>
            </a:r>
          </a:p>
          <a:p>
            <a:pPr>
              <a:buFont typeface="Wingdings" pitchFamily="2" charset="2"/>
              <a:buNone/>
            </a:pPr>
            <a:r>
              <a:rPr lang="en-US" altLang="zh-CN" sz="2400" b="1" dirty="0" smtClean="0">
                <a:solidFill>
                  <a:srgbClr val="FF3300"/>
                </a:solidFill>
                <a:latin typeface="黑体" pitchFamily="2" charset="-122"/>
                <a:ea typeface="黑体" pitchFamily="2" charset="-122"/>
              </a:rPr>
              <a:t>1</a:t>
            </a:r>
            <a:r>
              <a:rPr lang="zh-CN" sz="2400" b="1" dirty="0" smtClean="0">
                <a:solidFill>
                  <a:srgbClr val="FF3300"/>
                </a:solidFill>
                <a:latin typeface="黑体" pitchFamily="2" charset="-122"/>
                <a:ea typeface="黑体" pitchFamily="2" charset="-122"/>
              </a:rPr>
              <a:t>．电源引脚</a:t>
            </a:r>
          </a:p>
          <a:p>
            <a:pPr fontAlgn="b">
              <a:buFont typeface="Wingdings" pitchFamily="2" charset="2"/>
              <a:buNone/>
            </a:pPr>
            <a:r>
              <a:rPr lang="zh-CN" sz="2400" b="1" dirty="0" smtClean="0">
                <a:solidFill>
                  <a:srgbClr val="0000FF"/>
                </a:solidFill>
                <a:latin typeface="黑体" pitchFamily="2" charset="-122"/>
                <a:ea typeface="黑体" pitchFamily="2" charset="-122"/>
              </a:rPr>
              <a:t>（</a:t>
            </a:r>
            <a:r>
              <a:rPr lang="en-US" altLang="zh-CN" sz="2400" b="1" dirty="0" smtClean="0">
                <a:solidFill>
                  <a:srgbClr val="0000FF"/>
                </a:solidFill>
                <a:latin typeface="黑体" pitchFamily="2" charset="-122"/>
                <a:ea typeface="黑体" pitchFamily="2" charset="-122"/>
              </a:rPr>
              <a:t>1</a:t>
            </a:r>
            <a:r>
              <a:rPr lang="zh-CN" sz="2400" b="1" dirty="0" smtClean="0">
                <a:solidFill>
                  <a:srgbClr val="0000FF"/>
                </a:solidFill>
                <a:latin typeface="黑体" pitchFamily="2" charset="-122"/>
                <a:ea typeface="黑体" pitchFamily="2" charset="-122"/>
              </a:rPr>
              <a:t>）</a:t>
            </a:r>
            <a:r>
              <a:rPr lang="en-US" altLang="zh-CN" sz="2400" b="1" dirty="0" smtClean="0">
                <a:solidFill>
                  <a:srgbClr val="0000FF"/>
                </a:solidFill>
                <a:latin typeface="黑体" pitchFamily="2" charset="-122"/>
                <a:ea typeface="黑体" pitchFamily="2" charset="-122"/>
              </a:rPr>
              <a:t>V</a:t>
            </a:r>
            <a:r>
              <a:rPr lang="en-US" altLang="zh-CN" sz="2400" b="1" baseline="-25000" dirty="0" smtClean="0">
                <a:solidFill>
                  <a:srgbClr val="0000FF"/>
                </a:solidFill>
                <a:latin typeface="黑体" pitchFamily="2" charset="-122"/>
                <a:ea typeface="黑体" pitchFamily="2" charset="-122"/>
              </a:rPr>
              <a:t>CC</a:t>
            </a:r>
            <a:r>
              <a:rPr lang="zh-CN" sz="2400" b="1" dirty="0" smtClean="0">
                <a:solidFill>
                  <a:srgbClr val="0000FF"/>
                </a:solidFill>
                <a:latin typeface="黑体" pitchFamily="2" charset="-122"/>
                <a:ea typeface="黑体" pitchFamily="2" charset="-122"/>
              </a:rPr>
              <a:t>（</a:t>
            </a:r>
            <a:r>
              <a:rPr lang="en-US" altLang="zh-CN" sz="2400" b="1" dirty="0" smtClean="0">
                <a:solidFill>
                  <a:srgbClr val="0000FF"/>
                </a:solidFill>
                <a:latin typeface="黑体" pitchFamily="2" charset="-122"/>
                <a:ea typeface="黑体" pitchFamily="2" charset="-122"/>
              </a:rPr>
              <a:t>40</a:t>
            </a:r>
            <a:r>
              <a:rPr lang="zh-CN" sz="2400" b="1" dirty="0" smtClean="0">
                <a:solidFill>
                  <a:srgbClr val="0000FF"/>
                </a:solidFill>
                <a:latin typeface="黑体" pitchFamily="2" charset="-122"/>
                <a:ea typeface="黑体" pitchFamily="2" charset="-122"/>
              </a:rPr>
              <a:t>脚）：</a:t>
            </a:r>
            <a:r>
              <a:rPr lang="en-US" altLang="zh-CN" sz="2400" dirty="0" smtClean="0">
                <a:latin typeface="黑体" pitchFamily="2" charset="-122"/>
                <a:ea typeface="黑体" pitchFamily="2" charset="-122"/>
              </a:rPr>
              <a:t>+5V</a:t>
            </a:r>
            <a:r>
              <a:rPr lang="zh-CN" sz="2400" dirty="0" smtClean="0">
                <a:latin typeface="黑体" pitchFamily="2" charset="-122"/>
                <a:ea typeface="黑体" pitchFamily="2" charset="-122"/>
              </a:rPr>
              <a:t>电源</a:t>
            </a:r>
            <a:r>
              <a:rPr lang="zh-CN" sz="2400" b="1" dirty="0" smtClean="0">
                <a:latin typeface="黑体" pitchFamily="2" charset="-122"/>
                <a:ea typeface="黑体" pitchFamily="2" charset="-122"/>
              </a:rPr>
              <a:t>。</a:t>
            </a:r>
          </a:p>
          <a:p>
            <a:pPr>
              <a:buFont typeface="Wingdings" pitchFamily="2" charset="2"/>
              <a:buNone/>
            </a:pPr>
            <a:r>
              <a:rPr lang="zh-CN" sz="2400" b="1" dirty="0" smtClean="0">
                <a:solidFill>
                  <a:srgbClr val="0000FF"/>
                </a:solidFill>
                <a:latin typeface="黑体" pitchFamily="2" charset="-122"/>
                <a:ea typeface="黑体" pitchFamily="2" charset="-122"/>
              </a:rPr>
              <a:t>（</a:t>
            </a:r>
            <a:r>
              <a:rPr lang="en-US" altLang="zh-CN" sz="2400" b="1" dirty="0" smtClean="0">
                <a:solidFill>
                  <a:srgbClr val="0000FF"/>
                </a:solidFill>
                <a:latin typeface="黑体" pitchFamily="2" charset="-122"/>
                <a:ea typeface="黑体" pitchFamily="2" charset="-122"/>
              </a:rPr>
              <a:t>2</a:t>
            </a:r>
            <a:r>
              <a:rPr lang="zh-CN" sz="2400" b="1" dirty="0" smtClean="0">
                <a:solidFill>
                  <a:srgbClr val="0000FF"/>
                </a:solidFill>
                <a:latin typeface="黑体" pitchFamily="2" charset="-122"/>
                <a:ea typeface="黑体" pitchFamily="2" charset="-122"/>
              </a:rPr>
              <a:t>）</a:t>
            </a:r>
            <a:r>
              <a:rPr lang="en-US" altLang="zh-CN" sz="2400" b="1" dirty="0" smtClean="0">
                <a:solidFill>
                  <a:srgbClr val="0000FF"/>
                </a:solidFill>
                <a:latin typeface="黑体" pitchFamily="2" charset="-122"/>
                <a:ea typeface="黑体" pitchFamily="2" charset="-122"/>
              </a:rPr>
              <a:t>V</a:t>
            </a:r>
            <a:r>
              <a:rPr lang="en-US" altLang="zh-CN" sz="2400" b="1" baseline="-25000" dirty="0" smtClean="0">
                <a:solidFill>
                  <a:srgbClr val="0000FF"/>
                </a:solidFill>
                <a:latin typeface="黑体" pitchFamily="2" charset="-122"/>
                <a:ea typeface="黑体" pitchFamily="2" charset="-122"/>
              </a:rPr>
              <a:t>SS</a:t>
            </a:r>
            <a:r>
              <a:rPr lang="zh-CN" sz="2400" b="1" dirty="0" smtClean="0">
                <a:solidFill>
                  <a:srgbClr val="0000FF"/>
                </a:solidFill>
                <a:latin typeface="黑体" pitchFamily="2" charset="-122"/>
                <a:ea typeface="黑体" pitchFamily="2" charset="-122"/>
              </a:rPr>
              <a:t>（</a:t>
            </a:r>
            <a:r>
              <a:rPr lang="en-US" altLang="zh-CN" sz="2400" b="1" dirty="0" smtClean="0">
                <a:solidFill>
                  <a:srgbClr val="0000FF"/>
                </a:solidFill>
                <a:latin typeface="黑体" pitchFamily="2" charset="-122"/>
                <a:ea typeface="黑体" pitchFamily="2" charset="-122"/>
              </a:rPr>
              <a:t>20</a:t>
            </a:r>
            <a:r>
              <a:rPr lang="zh-CN" sz="2400" b="1" dirty="0" smtClean="0">
                <a:solidFill>
                  <a:srgbClr val="0000FF"/>
                </a:solidFill>
                <a:latin typeface="黑体" pitchFamily="2" charset="-122"/>
                <a:ea typeface="黑体" pitchFamily="2" charset="-122"/>
              </a:rPr>
              <a:t>脚）：</a:t>
            </a:r>
            <a:r>
              <a:rPr lang="zh-CN" sz="2400" dirty="0" smtClean="0">
                <a:latin typeface="黑体" pitchFamily="2" charset="-122"/>
                <a:ea typeface="黑体" pitchFamily="2" charset="-122"/>
              </a:rPr>
              <a:t>数字地</a:t>
            </a:r>
            <a:r>
              <a:rPr lang="zh-CN" sz="2400" b="1" dirty="0" smtClean="0">
                <a:latin typeface="黑体" pitchFamily="2" charset="-122"/>
                <a:ea typeface="黑体" pitchFamily="2" charset="-122"/>
              </a:rPr>
              <a:t>。</a:t>
            </a:r>
            <a:endParaRPr lang="zh-CN" altLang="en-US" sz="2400" b="1" dirty="0" smtClean="0">
              <a:latin typeface="黑体" pitchFamily="2" charset="-122"/>
              <a:ea typeface="黑体" pitchFamily="2" charset="-122"/>
            </a:endParaRPr>
          </a:p>
        </p:txBody>
      </p:sp>
      <p:sp>
        <p:nvSpPr>
          <p:cNvPr id="12" name="灯片编号占位符 3"/>
          <p:cNvSpPr>
            <a:spLocks noGrp="1"/>
          </p:cNvSpPr>
          <p:nvPr>
            <p:ph type="sldNum" sz="quarter" idx="4294967295"/>
          </p:nvPr>
        </p:nvSpPr>
        <p:spPr>
          <a:xfrm>
            <a:off x="8671413" y="6498807"/>
            <a:ext cx="781050" cy="276225"/>
          </a:xfrm>
          <a:prstGeom prst="rect">
            <a:avLst/>
          </a:prstGeom>
        </p:spPr>
        <p:txBody>
          <a:bodyPr/>
          <a:lstStyle/>
          <a:p>
            <a:fld id="{8E2A11C4-42C2-45DA-9E65-8D548604E8EA}" type="slidenum">
              <a:rPr lang="en-US" altLang="zh-CN" sz="1200" smtClean="0"/>
              <a:pPr/>
              <a:t>11</a:t>
            </a:fld>
            <a:endParaRPr lang="en-US" altLang="zh-CN" sz="1200" dirty="0"/>
          </a:p>
        </p:txBody>
      </p:sp>
      <p:sp>
        <p:nvSpPr>
          <p:cNvPr id="2" name="矩形 1"/>
          <p:cNvSpPr/>
          <p:nvPr/>
        </p:nvSpPr>
        <p:spPr>
          <a:xfrm>
            <a:off x="515815" y="2643840"/>
            <a:ext cx="8546123" cy="3600986"/>
          </a:xfrm>
          <a:prstGeom prst="rect">
            <a:avLst/>
          </a:prstGeom>
        </p:spPr>
        <p:txBody>
          <a:bodyPr wrap="square">
            <a:spAutoFit/>
          </a:bodyPr>
          <a:lstStyle/>
          <a:p>
            <a:pPr marL="342900" lvl="0" indent="-342900" algn="just">
              <a:lnSpc>
                <a:spcPct val="130000"/>
              </a:lnSpc>
              <a:spcBef>
                <a:spcPct val="20000"/>
              </a:spcBef>
            </a:pPr>
            <a:r>
              <a:rPr lang="en-US" altLang="zh-CN" sz="2400" b="1" kern="0" dirty="0">
                <a:solidFill>
                  <a:srgbClr val="FF3300"/>
                </a:solidFill>
                <a:latin typeface="黑体" pitchFamily="2" charset="-122"/>
                <a:ea typeface="黑体" pitchFamily="2" charset="-122"/>
              </a:rPr>
              <a:t>2</a:t>
            </a:r>
            <a:r>
              <a:rPr lang="zh-CN" altLang="en-US" sz="2400" b="1" kern="0" dirty="0">
                <a:solidFill>
                  <a:srgbClr val="FF3300"/>
                </a:solidFill>
                <a:latin typeface="黑体" pitchFamily="2" charset="-122"/>
                <a:ea typeface="黑体" pitchFamily="2" charset="-122"/>
              </a:rPr>
              <a:t>．时钟引脚</a:t>
            </a:r>
            <a:r>
              <a:rPr lang="zh-CN" altLang="en-US" sz="2400" b="1" kern="0" dirty="0">
                <a:solidFill>
                  <a:srgbClr val="333399"/>
                </a:solidFill>
                <a:latin typeface="黑体" pitchFamily="2" charset="-122"/>
                <a:ea typeface="黑体" pitchFamily="2" charset="-122"/>
              </a:rPr>
              <a:t> </a:t>
            </a:r>
          </a:p>
          <a:p>
            <a:pPr marL="342900" lvl="0" indent="-342900" algn="just">
              <a:lnSpc>
                <a:spcPct val="130000"/>
              </a:lnSpc>
              <a:spcBef>
                <a:spcPct val="20000"/>
              </a:spcBef>
            </a:pPr>
            <a:r>
              <a:rPr lang="zh-CN" altLang="en-US" sz="2400" b="1" kern="0" dirty="0">
                <a:solidFill>
                  <a:srgbClr val="3333CC"/>
                </a:solidFill>
                <a:latin typeface="黑体" pitchFamily="2" charset="-122"/>
                <a:ea typeface="黑体" pitchFamily="2" charset="-122"/>
              </a:rPr>
              <a:t>（</a:t>
            </a:r>
            <a:r>
              <a:rPr lang="en-US" altLang="zh-CN" sz="2400" b="1" kern="0" dirty="0">
                <a:solidFill>
                  <a:srgbClr val="3333CC"/>
                </a:solidFill>
                <a:latin typeface="黑体" pitchFamily="2" charset="-122"/>
                <a:ea typeface="黑体" pitchFamily="2" charset="-122"/>
              </a:rPr>
              <a:t>1</a:t>
            </a:r>
            <a:r>
              <a:rPr lang="zh-CN" altLang="en-US" sz="2400" b="1" kern="0" dirty="0">
                <a:solidFill>
                  <a:srgbClr val="3333CC"/>
                </a:solidFill>
                <a:latin typeface="黑体" pitchFamily="2" charset="-122"/>
                <a:ea typeface="黑体" pitchFamily="2" charset="-122"/>
              </a:rPr>
              <a:t>）</a:t>
            </a:r>
            <a:r>
              <a:rPr lang="en-US" altLang="zh-CN" sz="2400" b="1" kern="0" dirty="0">
                <a:solidFill>
                  <a:srgbClr val="3333CC"/>
                </a:solidFill>
                <a:latin typeface="黑体" pitchFamily="2" charset="-122"/>
                <a:ea typeface="黑体" pitchFamily="2" charset="-122"/>
              </a:rPr>
              <a:t>XTAL1</a:t>
            </a:r>
            <a:r>
              <a:rPr lang="zh-CN" altLang="en-US" sz="2400" b="1" kern="0" dirty="0">
                <a:solidFill>
                  <a:srgbClr val="3333CC"/>
                </a:solidFill>
                <a:latin typeface="黑体" pitchFamily="2" charset="-122"/>
                <a:ea typeface="黑体" pitchFamily="2" charset="-122"/>
              </a:rPr>
              <a:t>（</a:t>
            </a:r>
            <a:r>
              <a:rPr lang="en-US" altLang="zh-CN" sz="2400" b="1" kern="0" dirty="0">
                <a:solidFill>
                  <a:srgbClr val="3333CC"/>
                </a:solidFill>
                <a:latin typeface="黑体" pitchFamily="2" charset="-122"/>
                <a:ea typeface="黑体" pitchFamily="2" charset="-122"/>
              </a:rPr>
              <a:t>19</a:t>
            </a:r>
            <a:r>
              <a:rPr lang="zh-CN" altLang="en-US" sz="2400" b="1" kern="0" dirty="0">
                <a:solidFill>
                  <a:srgbClr val="3333CC"/>
                </a:solidFill>
                <a:latin typeface="黑体" pitchFamily="2" charset="-122"/>
                <a:ea typeface="黑体" pitchFamily="2" charset="-122"/>
              </a:rPr>
              <a:t>脚）：</a:t>
            </a:r>
            <a:r>
              <a:rPr lang="zh-CN" altLang="en-US" sz="2400" b="1" kern="0" dirty="0">
                <a:solidFill>
                  <a:srgbClr val="333399"/>
                </a:solidFill>
                <a:latin typeface="黑体" pitchFamily="2" charset="-122"/>
                <a:ea typeface="黑体" pitchFamily="2" charset="-122"/>
              </a:rPr>
              <a:t>片内振荡器反相放大器和时钟发生器电路输入端。用片内振荡器时，该脚接外部石英晶体和微调电容。</a:t>
            </a:r>
            <a:r>
              <a:rPr lang="zh-CN" altLang="en-US" sz="2400" b="1" kern="0" dirty="0">
                <a:solidFill>
                  <a:srgbClr val="FF0000"/>
                </a:solidFill>
                <a:latin typeface="黑体" pitchFamily="2" charset="-122"/>
                <a:ea typeface="黑体" pitchFamily="2" charset="-122"/>
              </a:rPr>
              <a:t>外接时钟源时</a:t>
            </a:r>
            <a:r>
              <a:rPr lang="zh-CN" altLang="en-US" sz="2400" b="1" kern="0" dirty="0">
                <a:solidFill>
                  <a:srgbClr val="333399"/>
                </a:solidFill>
                <a:latin typeface="黑体" pitchFamily="2" charset="-122"/>
                <a:ea typeface="黑体" pitchFamily="2" charset="-122"/>
              </a:rPr>
              <a:t>，该脚接外部时钟振荡器的信号。</a:t>
            </a:r>
          </a:p>
          <a:p>
            <a:pPr marL="342900" lvl="0" indent="-342900" algn="just">
              <a:lnSpc>
                <a:spcPct val="130000"/>
              </a:lnSpc>
              <a:spcBef>
                <a:spcPct val="20000"/>
              </a:spcBef>
            </a:pPr>
            <a:r>
              <a:rPr lang="zh-CN" altLang="en-US" sz="2400" b="1" kern="0" dirty="0">
                <a:solidFill>
                  <a:srgbClr val="3333CC"/>
                </a:solidFill>
                <a:latin typeface="黑体" pitchFamily="2" charset="-122"/>
                <a:ea typeface="黑体" pitchFamily="2" charset="-122"/>
              </a:rPr>
              <a:t>（</a:t>
            </a:r>
            <a:r>
              <a:rPr lang="en-US" altLang="zh-CN" sz="2400" b="1" kern="0" dirty="0">
                <a:solidFill>
                  <a:srgbClr val="3333CC"/>
                </a:solidFill>
                <a:latin typeface="黑体" pitchFamily="2" charset="-122"/>
                <a:ea typeface="黑体" pitchFamily="2" charset="-122"/>
              </a:rPr>
              <a:t>2</a:t>
            </a:r>
            <a:r>
              <a:rPr lang="zh-CN" altLang="en-US" sz="2400" b="1" kern="0" dirty="0">
                <a:solidFill>
                  <a:srgbClr val="3333CC"/>
                </a:solidFill>
                <a:latin typeface="黑体" pitchFamily="2" charset="-122"/>
                <a:ea typeface="黑体" pitchFamily="2" charset="-122"/>
              </a:rPr>
              <a:t>）</a:t>
            </a:r>
            <a:r>
              <a:rPr lang="en-US" altLang="zh-CN" sz="2400" b="1" kern="0" dirty="0">
                <a:solidFill>
                  <a:srgbClr val="3333CC"/>
                </a:solidFill>
                <a:latin typeface="黑体" pitchFamily="2" charset="-122"/>
                <a:ea typeface="黑体" pitchFamily="2" charset="-122"/>
              </a:rPr>
              <a:t>XTAL2</a:t>
            </a:r>
            <a:r>
              <a:rPr lang="zh-CN" altLang="en-US" sz="2400" b="1" kern="0" dirty="0">
                <a:solidFill>
                  <a:srgbClr val="3333CC"/>
                </a:solidFill>
                <a:latin typeface="黑体" pitchFamily="2" charset="-122"/>
                <a:ea typeface="黑体" pitchFamily="2" charset="-122"/>
              </a:rPr>
              <a:t>（</a:t>
            </a:r>
            <a:r>
              <a:rPr lang="en-US" altLang="zh-CN" sz="2400" b="1" kern="0" dirty="0">
                <a:solidFill>
                  <a:srgbClr val="3333CC"/>
                </a:solidFill>
                <a:latin typeface="黑体" pitchFamily="2" charset="-122"/>
                <a:ea typeface="黑体" pitchFamily="2" charset="-122"/>
              </a:rPr>
              <a:t>18</a:t>
            </a:r>
            <a:r>
              <a:rPr lang="zh-CN" altLang="en-US" sz="2400" b="1" kern="0" dirty="0">
                <a:solidFill>
                  <a:srgbClr val="3333CC"/>
                </a:solidFill>
                <a:latin typeface="黑体" pitchFamily="2" charset="-122"/>
                <a:ea typeface="黑体" pitchFamily="2" charset="-122"/>
              </a:rPr>
              <a:t>脚）：</a:t>
            </a:r>
            <a:r>
              <a:rPr lang="zh-CN" altLang="en-US" sz="2400" b="1" kern="0" dirty="0">
                <a:solidFill>
                  <a:srgbClr val="333399"/>
                </a:solidFill>
                <a:latin typeface="黑体" pitchFamily="2" charset="-122"/>
                <a:ea typeface="黑体" pitchFamily="2" charset="-122"/>
              </a:rPr>
              <a:t>片内振荡器反相放大器的输出端。当使用</a:t>
            </a:r>
            <a:r>
              <a:rPr lang="zh-CN" altLang="en-US" sz="2400" b="1" kern="0" dirty="0">
                <a:solidFill>
                  <a:srgbClr val="FF0000"/>
                </a:solidFill>
                <a:latin typeface="黑体" pitchFamily="2" charset="-122"/>
                <a:ea typeface="黑体" pitchFamily="2" charset="-122"/>
              </a:rPr>
              <a:t>片内振荡器</a:t>
            </a:r>
            <a:r>
              <a:rPr lang="zh-CN" altLang="en-US" sz="2400" b="1" kern="0" dirty="0">
                <a:solidFill>
                  <a:srgbClr val="333399"/>
                </a:solidFill>
                <a:latin typeface="黑体" pitchFamily="2" charset="-122"/>
                <a:ea typeface="黑体" pitchFamily="2" charset="-122"/>
              </a:rPr>
              <a:t>，该脚连接外部石英晶体和微调电容。当使用</a:t>
            </a:r>
            <a:r>
              <a:rPr lang="zh-CN" altLang="en-US" sz="2400" b="1" kern="0" dirty="0">
                <a:solidFill>
                  <a:srgbClr val="0000FF"/>
                </a:solidFill>
                <a:latin typeface="黑体" pitchFamily="2" charset="-122"/>
                <a:ea typeface="黑体" pitchFamily="2" charset="-122"/>
              </a:rPr>
              <a:t>外部时钟源</a:t>
            </a:r>
            <a:r>
              <a:rPr lang="zh-CN" altLang="en-US" sz="2400" b="1" kern="0" dirty="0">
                <a:solidFill>
                  <a:srgbClr val="333399"/>
                </a:solidFill>
                <a:latin typeface="黑体" pitchFamily="2" charset="-122"/>
                <a:ea typeface="黑体" pitchFamily="2" charset="-122"/>
              </a:rPr>
              <a:t>时，本脚</a:t>
            </a:r>
            <a:r>
              <a:rPr lang="zh-CN" altLang="en-US" sz="2400" b="1" kern="0" dirty="0">
                <a:solidFill>
                  <a:srgbClr val="3333CC"/>
                </a:solidFill>
                <a:latin typeface="黑体" pitchFamily="2" charset="-122"/>
                <a:ea typeface="黑体" pitchFamily="2" charset="-122"/>
              </a:rPr>
              <a:t>悬空</a:t>
            </a:r>
            <a:r>
              <a:rPr lang="zh-CN" altLang="en-US" sz="2400" b="1" kern="0" dirty="0">
                <a:solidFill>
                  <a:srgbClr val="333399"/>
                </a:solidFill>
                <a:latin typeface="黑体" pitchFamily="2" charset="-122"/>
                <a:ea typeface="黑体" pitchFamily="2" charset="-122"/>
              </a:rPr>
              <a:t>。</a:t>
            </a:r>
          </a:p>
        </p:txBody>
      </p:sp>
    </p:spTree>
    <p:extLst>
      <p:ext uri="{BB962C8B-B14F-4D97-AF65-F5344CB8AC3E}">
        <p14:creationId xmlns:p14="http://schemas.microsoft.com/office/powerpoint/2010/main" val="716530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 calcmode="lin" valueType="num">
                                      <p:cBhvr additive="base">
                                        <p:cTn id="15"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1" end="1"/>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内容占位符 1"/>
          <p:cNvSpPr>
            <a:spLocks noGrp="1"/>
          </p:cNvSpPr>
          <p:nvPr>
            <p:ph/>
          </p:nvPr>
        </p:nvSpPr>
        <p:spPr>
          <a:xfrm>
            <a:off x="365125" y="503239"/>
            <a:ext cx="8496300" cy="2111008"/>
          </a:xfrm>
        </p:spPr>
        <p:txBody>
          <a:bodyPr/>
          <a:lstStyle/>
          <a:p>
            <a:pPr>
              <a:lnSpc>
                <a:spcPct val="130000"/>
              </a:lnSpc>
              <a:buFont typeface="Wingdings" pitchFamily="2" charset="2"/>
              <a:buNone/>
            </a:pPr>
            <a:r>
              <a:rPr lang="en-US" altLang="zh-CN" sz="2400" dirty="0">
                <a:solidFill>
                  <a:srgbClr val="9900CC"/>
                </a:solidFill>
                <a:latin typeface="黑体" pitchFamily="2" charset="-122"/>
                <a:ea typeface="黑体" pitchFamily="2" charset="-122"/>
              </a:rPr>
              <a:t>3</a:t>
            </a:r>
            <a:r>
              <a:rPr lang="en-US" altLang="zh-CN" sz="2400" b="1" dirty="0" smtClean="0">
                <a:solidFill>
                  <a:srgbClr val="9900CC"/>
                </a:solidFill>
                <a:latin typeface="黑体" pitchFamily="2" charset="-122"/>
                <a:ea typeface="黑体" pitchFamily="2" charset="-122"/>
              </a:rPr>
              <a:t>.2.2  </a:t>
            </a:r>
            <a:r>
              <a:rPr lang="zh-CN" sz="2400" b="1" dirty="0" smtClean="0">
                <a:solidFill>
                  <a:srgbClr val="9900CC"/>
                </a:solidFill>
                <a:latin typeface="黑体" pitchFamily="2" charset="-122"/>
                <a:ea typeface="黑体" pitchFamily="2" charset="-122"/>
              </a:rPr>
              <a:t>控制引脚</a:t>
            </a:r>
          </a:p>
          <a:p>
            <a:pPr fontAlgn="b">
              <a:lnSpc>
                <a:spcPct val="130000"/>
              </a:lnSpc>
              <a:buFont typeface="Wingdings" pitchFamily="2" charset="2"/>
              <a:buNone/>
            </a:pPr>
            <a:r>
              <a:rPr lang="zh-CN" sz="2400" b="1" dirty="0" smtClean="0">
                <a:solidFill>
                  <a:srgbClr val="FF0000"/>
                </a:solidFill>
                <a:latin typeface="黑体" pitchFamily="2" charset="-122"/>
                <a:ea typeface="黑体" pitchFamily="2" charset="-122"/>
              </a:rPr>
              <a:t>（</a:t>
            </a:r>
            <a:r>
              <a:rPr lang="en-US" altLang="zh-CN" sz="2400" b="1" dirty="0" smtClean="0">
                <a:solidFill>
                  <a:srgbClr val="FF0000"/>
                </a:solidFill>
                <a:latin typeface="黑体" pitchFamily="2" charset="-122"/>
                <a:ea typeface="黑体" pitchFamily="2" charset="-122"/>
              </a:rPr>
              <a:t>1</a:t>
            </a:r>
            <a:r>
              <a:rPr lang="zh-CN" sz="2400" b="1" dirty="0" smtClean="0">
                <a:solidFill>
                  <a:srgbClr val="FF0000"/>
                </a:solidFill>
                <a:latin typeface="黑体" pitchFamily="2" charset="-122"/>
                <a:ea typeface="黑体" pitchFamily="2" charset="-122"/>
              </a:rPr>
              <a:t>）</a:t>
            </a:r>
            <a:r>
              <a:rPr lang="en-US" altLang="zh-CN" sz="2400" b="1" dirty="0" smtClean="0">
                <a:solidFill>
                  <a:srgbClr val="FF0000"/>
                </a:solidFill>
                <a:latin typeface="黑体" pitchFamily="2" charset="-122"/>
                <a:ea typeface="黑体" pitchFamily="2" charset="-122"/>
              </a:rPr>
              <a:t>RST (RESET</a:t>
            </a:r>
            <a:r>
              <a:rPr lang="zh-CN" sz="2400" b="1" dirty="0" smtClean="0">
                <a:solidFill>
                  <a:srgbClr val="FF0000"/>
                </a:solidFill>
                <a:latin typeface="黑体" pitchFamily="2" charset="-122"/>
                <a:ea typeface="黑体" pitchFamily="2" charset="-122"/>
              </a:rPr>
              <a:t>，</a:t>
            </a:r>
            <a:r>
              <a:rPr lang="en-US" altLang="zh-CN" sz="2400" b="1" dirty="0" smtClean="0">
                <a:solidFill>
                  <a:srgbClr val="FF0000"/>
                </a:solidFill>
                <a:latin typeface="黑体" pitchFamily="2" charset="-122"/>
                <a:ea typeface="黑体" pitchFamily="2" charset="-122"/>
              </a:rPr>
              <a:t>9</a:t>
            </a:r>
            <a:r>
              <a:rPr lang="zh-CN" sz="2400" b="1" dirty="0" smtClean="0">
                <a:solidFill>
                  <a:srgbClr val="FF0000"/>
                </a:solidFill>
                <a:latin typeface="黑体" pitchFamily="2" charset="-122"/>
                <a:ea typeface="黑体" pitchFamily="2" charset="-122"/>
              </a:rPr>
              <a:t>脚</a:t>
            </a:r>
            <a:r>
              <a:rPr lang="en-US" altLang="zh-CN" sz="2400" b="1" dirty="0" smtClean="0">
                <a:solidFill>
                  <a:srgbClr val="FF0000"/>
                </a:solidFill>
                <a:latin typeface="黑体" pitchFamily="2" charset="-122"/>
                <a:ea typeface="黑体" pitchFamily="2" charset="-122"/>
              </a:rPr>
              <a:t>)</a:t>
            </a:r>
            <a:endParaRPr lang="zh-CN" altLang="zh-CN" sz="2400" b="1" dirty="0" smtClean="0">
              <a:solidFill>
                <a:srgbClr val="FF0000"/>
              </a:solidFill>
              <a:latin typeface="黑体" pitchFamily="2" charset="-122"/>
              <a:ea typeface="黑体" pitchFamily="2" charset="-122"/>
            </a:endParaRPr>
          </a:p>
          <a:p>
            <a:pPr marL="0" indent="0" algn="l" fontAlgn="b">
              <a:lnSpc>
                <a:spcPct val="150000"/>
              </a:lnSpc>
              <a:spcBef>
                <a:spcPts val="0"/>
              </a:spcBef>
              <a:buFont typeface="Wingdings" pitchFamily="2" charset="2"/>
              <a:buNone/>
            </a:pPr>
            <a:r>
              <a:rPr lang="en-US" altLang="zh-CN" sz="2400" dirty="0" smtClean="0">
                <a:latin typeface="黑体" pitchFamily="2" charset="-122"/>
                <a:ea typeface="黑体" pitchFamily="2" charset="-122"/>
              </a:rPr>
              <a:t>    </a:t>
            </a:r>
            <a:r>
              <a:rPr lang="zh-CN" sz="2400" dirty="0" smtClean="0">
                <a:latin typeface="黑体" pitchFamily="2" charset="-122"/>
                <a:ea typeface="黑体" pitchFamily="2" charset="-122"/>
              </a:rPr>
              <a:t>复位信号输入，在引脚加上</a:t>
            </a:r>
            <a:r>
              <a:rPr lang="zh-CN" sz="2400" b="1" dirty="0" smtClean="0">
                <a:solidFill>
                  <a:srgbClr val="3333CC"/>
                </a:solidFill>
                <a:latin typeface="黑体" pitchFamily="2" charset="-122"/>
                <a:ea typeface="黑体" pitchFamily="2" charset="-122"/>
              </a:rPr>
              <a:t>持续时间大于</a:t>
            </a:r>
            <a:r>
              <a:rPr lang="en-US" altLang="zh-CN" sz="2400" b="1" dirty="0" smtClean="0">
                <a:solidFill>
                  <a:srgbClr val="3333CC"/>
                </a:solidFill>
                <a:latin typeface="黑体" pitchFamily="2" charset="-122"/>
                <a:ea typeface="黑体" pitchFamily="2" charset="-122"/>
              </a:rPr>
              <a:t>2</a:t>
            </a:r>
            <a:r>
              <a:rPr lang="zh-CN" sz="2400" b="1" dirty="0" smtClean="0">
                <a:solidFill>
                  <a:srgbClr val="3333CC"/>
                </a:solidFill>
                <a:latin typeface="黑体" pitchFamily="2" charset="-122"/>
                <a:ea typeface="黑体" pitchFamily="2" charset="-122"/>
              </a:rPr>
              <a:t>个机器周期的高电平</a:t>
            </a:r>
            <a:r>
              <a:rPr lang="zh-CN" sz="2400" dirty="0" smtClean="0">
                <a:latin typeface="黑体" pitchFamily="2" charset="-122"/>
                <a:ea typeface="黑体" pitchFamily="2" charset="-122"/>
              </a:rPr>
              <a:t>，可使单片机</a:t>
            </a:r>
            <a:r>
              <a:rPr lang="zh-CN" sz="2400" b="1" dirty="0" smtClean="0">
                <a:solidFill>
                  <a:srgbClr val="3333CC"/>
                </a:solidFill>
                <a:latin typeface="黑体" pitchFamily="2" charset="-122"/>
                <a:ea typeface="黑体" pitchFamily="2" charset="-122"/>
              </a:rPr>
              <a:t>复位</a:t>
            </a:r>
            <a:r>
              <a:rPr lang="zh-CN" sz="2400" dirty="0" smtClean="0">
                <a:latin typeface="黑体" pitchFamily="2" charset="-122"/>
                <a:ea typeface="黑体" pitchFamily="2" charset="-122"/>
              </a:rPr>
              <a:t>。正常工作，此脚</a:t>
            </a:r>
            <a:r>
              <a:rPr lang="zh-CN" altLang="en-US" sz="2400" dirty="0" smtClean="0">
                <a:latin typeface="黑体" pitchFamily="2" charset="-122"/>
                <a:ea typeface="黑体" pitchFamily="2" charset="-122"/>
              </a:rPr>
              <a:t>电平</a:t>
            </a:r>
            <a:r>
              <a:rPr lang="zh-CN" sz="2400" dirty="0" smtClean="0">
                <a:latin typeface="黑体" pitchFamily="2" charset="-122"/>
                <a:ea typeface="黑体" pitchFamily="2" charset="-122"/>
              </a:rPr>
              <a:t>应 ≤ </a:t>
            </a:r>
            <a:r>
              <a:rPr lang="en-US" altLang="zh-CN" sz="2400" dirty="0" smtClean="0">
                <a:latin typeface="黑体" pitchFamily="2" charset="-122"/>
                <a:ea typeface="黑体" pitchFamily="2" charset="-122"/>
              </a:rPr>
              <a:t>0.5V</a:t>
            </a:r>
            <a:r>
              <a:rPr lang="zh-CN" sz="2400" dirty="0" smtClean="0">
                <a:latin typeface="黑体" pitchFamily="2" charset="-122"/>
                <a:ea typeface="黑体" pitchFamily="2" charset="-122"/>
              </a:rPr>
              <a:t>。</a:t>
            </a:r>
          </a:p>
          <a:p>
            <a:pPr fontAlgn="b">
              <a:lnSpc>
                <a:spcPct val="130000"/>
              </a:lnSpc>
              <a:buFont typeface="Wingdings" pitchFamily="2" charset="2"/>
              <a:buNone/>
            </a:pPr>
            <a:endParaRPr lang="zh-CN" altLang="en-US" sz="2400"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651630" y="6507860"/>
            <a:ext cx="781050" cy="276225"/>
          </a:xfrm>
          <a:prstGeom prst="rect">
            <a:avLst/>
          </a:prstGeom>
        </p:spPr>
        <p:txBody>
          <a:bodyPr/>
          <a:lstStyle/>
          <a:p>
            <a:fld id="{8E2A11C4-42C2-45DA-9E65-8D548604E8EA}" type="slidenum">
              <a:rPr lang="en-US" altLang="zh-CN" sz="1200" smtClean="0"/>
              <a:pPr/>
              <a:t>12</a:t>
            </a:fld>
            <a:endParaRPr lang="en-US" altLang="zh-CN" sz="1200" dirty="0"/>
          </a:p>
        </p:txBody>
      </p:sp>
      <p:sp>
        <p:nvSpPr>
          <p:cNvPr id="2" name="矩形 1"/>
          <p:cNvSpPr/>
          <p:nvPr/>
        </p:nvSpPr>
        <p:spPr>
          <a:xfrm>
            <a:off x="433753" y="2982375"/>
            <a:ext cx="8217877" cy="1200329"/>
          </a:xfrm>
          <a:prstGeom prst="rect">
            <a:avLst/>
          </a:prstGeom>
        </p:spPr>
        <p:txBody>
          <a:bodyPr wrap="square">
            <a:spAutoFit/>
          </a:bodyPr>
          <a:lstStyle/>
          <a:p>
            <a:pPr lvl="0" algn="l">
              <a:lnSpc>
                <a:spcPct val="150000"/>
              </a:lnSpc>
              <a:spcBef>
                <a:spcPts val="0"/>
              </a:spcBef>
            </a:pPr>
            <a:r>
              <a:rPr lang="zh-CN" altLang="en-US" sz="2400" b="1" dirty="0" smtClean="0">
                <a:solidFill>
                  <a:schemeClr val="accent2"/>
                </a:solidFill>
                <a:latin typeface="黑体" pitchFamily="2" charset="-122"/>
                <a:ea typeface="黑体" pitchFamily="2" charset="-122"/>
              </a:rPr>
              <a:t>    当</a:t>
            </a:r>
            <a:r>
              <a:rPr lang="zh-CN" altLang="en-US" sz="2400" b="1" dirty="0">
                <a:solidFill>
                  <a:schemeClr val="accent2"/>
                </a:solidFill>
                <a:latin typeface="黑体" pitchFamily="2" charset="-122"/>
                <a:ea typeface="黑体" pitchFamily="2" charset="-122"/>
              </a:rPr>
              <a:t>看门狗定时器溢出输出时，该脚将输出长达</a:t>
            </a:r>
            <a:r>
              <a:rPr lang="en-US" altLang="zh-CN" sz="2400" b="1" dirty="0">
                <a:solidFill>
                  <a:schemeClr val="accent2"/>
                </a:solidFill>
                <a:latin typeface="黑体" pitchFamily="2" charset="-122"/>
                <a:ea typeface="黑体" pitchFamily="2" charset="-122"/>
              </a:rPr>
              <a:t>96</a:t>
            </a:r>
            <a:r>
              <a:rPr lang="zh-CN" altLang="en-US" sz="2400" b="1" dirty="0">
                <a:solidFill>
                  <a:schemeClr val="accent2"/>
                </a:solidFill>
                <a:latin typeface="黑体" pitchFamily="2" charset="-122"/>
                <a:ea typeface="黑体" pitchFamily="2" charset="-122"/>
              </a:rPr>
              <a:t>个时钟振荡周期的高电平。</a:t>
            </a:r>
          </a:p>
        </p:txBody>
      </p:sp>
    </p:spTree>
    <p:extLst>
      <p:ext uri="{BB962C8B-B14F-4D97-AF65-F5344CB8AC3E}">
        <p14:creationId xmlns:p14="http://schemas.microsoft.com/office/powerpoint/2010/main" val="2041383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6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build="p"/>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5" name="Rectangle 3"/>
          <p:cNvSpPr>
            <a:spLocks noGrp="1" noChangeArrowheads="1"/>
          </p:cNvSpPr>
          <p:nvPr>
            <p:ph type="body" idx="1"/>
          </p:nvPr>
        </p:nvSpPr>
        <p:spPr>
          <a:xfrm>
            <a:off x="577267" y="685800"/>
            <a:ext cx="8229600" cy="5851525"/>
          </a:xfrm>
        </p:spPr>
        <p:txBody>
          <a:bodyPr/>
          <a:lstStyle/>
          <a:p>
            <a:pPr>
              <a:lnSpc>
                <a:spcPct val="140000"/>
              </a:lnSpc>
              <a:buFont typeface="Wingdings" pitchFamily="2" charset="2"/>
              <a:buNone/>
            </a:pPr>
            <a:r>
              <a:rPr lang="zh-CN" sz="2400" b="1" dirty="0" smtClean="0">
                <a:solidFill>
                  <a:srgbClr val="FF0000"/>
                </a:solidFill>
                <a:latin typeface="黑体" pitchFamily="2" charset="-122"/>
                <a:ea typeface="黑体" pitchFamily="2" charset="-122"/>
              </a:rPr>
              <a:t>（</a:t>
            </a:r>
            <a:r>
              <a:rPr lang="en-US" altLang="zh-CN" sz="2400" b="1" dirty="0" smtClean="0">
                <a:solidFill>
                  <a:srgbClr val="FF0000"/>
                </a:solidFill>
                <a:latin typeface="黑体" pitchFamily="2" charset="-122"/>
                <a:ea typeface="黑体" pitchFamily="2" charset="-122"/>
              </a:rPr>
              <a:t>2</a:t>
            </a:r>
            <a:r>
              <a:rPr lang="zh-CN" sz="2400" b="1" dirty="0" smtClean="0">
                <a:solidFill>
                  <a:srgbClr val="FF0000"/>
                </a:solidFill>
                <a:latin typeface="黑体" pitchFamily="2" charset="-122"/>
                <a:ea typeface="黑体" pitchFamily="2" charset="-122"/>
              </a:rPr>
              <a:t>）</a:t>
            </a:r>
            <a:r>
              <a:rPr lang="zh-CN" altLang="en-US" sz="2400" b="1" dirty="0" smtClean="0">
                <a:solidFill>
                  <a:srgbClr val="FF0000"/>
                </a:solidFill>
                <a:latin typeface="黑体" pitchFamily="2" charset="-122"/>
                <a:ea typeface="黑体" pitchFamily="2" charset="-122"/>
              </a:rPr>
              <a:t>   </a:t>
            </a:r>
            <a:r>
              <a:rPr lang="en-US" altLang="zh-CN" sz="2400" b="1" dirty="0" smtClean="0">
                <a:solidFill>
                  <a:srgbClr val="FF0000"/>
                </a:solidFill>
                <a:latin typeface="黑体" pitchFamily="2" charset="-122"/>
                <a:ea typeface="黑体" pitchFamily="2" charset="-122"/>
              </a:rPr>
              <a:t>/VPP</a:t>
            </a:r>
            <a:r>
              <a:rPr lang="en-US" altLang="zh-CN" sz="2400" b="1" dirty="0" smtClean="0">
                <a:latin typeface="黑体" pitchFamily="2" charset="-122"/>
                <a:ea typeface="黑体" pitchFamily="2" charset="-122"/>
              </a:rPr>
              <a:t> (Enable Address/Voltage Pulse of Programing</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31</a:t>
            </a:r>
            <a:r>
              <a:rPr lang="zh-CN" sz="2400" b="1" dirty="0" smtClean="0">
                <a:latin typeface="黑体" pitchFamily="2" charset="-122"/>
                <a:ea typeface="黑体" pitchFamily="2" charset="-122"/>
              </a:rPr>
              <a:t>脚</a:t>
            </a:r>
            <a:r>
              <a:rPr lang="en-US" altLang="zh-CN" sz="2400" b="1" dirty="0" smtClean="0">
                <a:latin typeface="黑体" pitchFamily="2" charset="-122"/>
                <a:ea typeface="黑体" pitchFamily="2" charset="-122"/>
              </a:rPr>
              <a:t>)</a:t>
            </a:r>
            <a:endParaRPr lang="zh-CN" altLang="zh-CN" sz="2400" b="1" dirty="0" smtClean="0">
              <a:latin typeface="黑体" pitchFamily="2" charset="-122"/>
              <a:ea typeface="黑体" pitchFamily="2" charset="-122"/>
            </a:endParaRPr>
          </a:p>
          <a:p>
            <a:pPr fontAlgn="b">
              <a:lnSpc>
                <a:spcPct val="140000"/>
              </a:lnSpc>
              <a:buFont typeface="Wingdings" pitchFamily="2" charset="2"/>
              <a:buNone/>
            </a:pPr>
            <a:r>
              <a:rPr lang="en-US" altLang="zh-CN" sz="2400" b="1" dirty="0" smtClean="0">
                <a:solidFill>
                  <a:srgbClr val="3333CC"/>
                </a:solidFill>
                <a:latin typeface="黑体" pitchFamily="2" charset="-122"/>
                <a:ea typeface="黑体" pitchFamily="2" charset="-122"/>
              </a:rPr>
              <a:t>	    </a:t>
            </a:r>
            <a:r>
              <a:rPr lang="zh-CN" altLang="en-US" sz="2400" b="1" dirty="0" smtClean="0">
                <a:solidFill>
                  <a:srgbClr val="3333CC"/>
                </a:solidFill>
                <a:latin typeface="黑体" pitchFamily="2" charset="-122"/>
                <a:ea typeface="黑体" pitchFamily="2" charset="-122"/>
              </a:rPr>
              <a:t>：</a:t>
            </a:r>
            <a:r>
              <a:rPr lang="zh-CN" sz="2400" b="1" dirty="0" smtClean="0">
                <a:latin typeface="黑体" pitchFamily="2" charset="-122"/>
                <a:ea typeface="黑体" pitchFamily="2" charset="-122"/>
              </a:rPr>
              <a:t>引脚</a:t>
            </a:r>
            <a:r>
              <a:rPr lang="zh-CN" sz="2400" b="1" dirty="0" smtClean="0">
                <a:solidFill>
                  <a:srgbClr val="3333CC"/>
                </a:solidFill>
                <a:latin typeface="黑体" pitchFamily="2" charset="-122"/>
                <a:ea typeface="黑体" pitchFamily="2" charset="-122"/>
              </a:rPr>
              <a:t>第一功能</a:t>
            </a:r>
            <a:r>
              <a:rPr lang="zh-CN" sz="2400" b="1" dirty="0" smtClean="0">
                <a:latin typeface="黑体" pitchFamily="2" charset="-122"/>
                <a:ea typeface="黑体" pitchFamily="2" charset="-122"/>
              </a:rPr>
              <a:t>：</a:t>
            </a:r>
            <a:r>
              <a:rPr lang="zh-CN" sz="2400" b="1" i="1" dirty="0" smtClean="0">
                <a:latin typeface="黑体" pitchFamily="2" charset="-122"/>
                <a:ea typeface="黑体" pitchFamily="2" charset="-122"/>
              </a:rPr>
              <a:t>外部</a:t>
            </a:r>
            <a:r>
              <a:rPr lang="zh-CN" sz="2400" b="1" dirty="0" smtClean="0">
                <a:latin typeface="黑体" pitchFamily="2" charset="-122"/>
                <a:ea typeface="黑体" pitchFamily="2" charset="-122"/>
              </a:rPr>
              <a:t>程序存储器</a:t>
            </a:r>
            <a:r>
              <a:rPr lang="zh-CN" sz="2400" b="1" i="1" dirty="0" smtClean="0">
                <a:latin typeface="黑体" pitchFamily="2" charset="-122"/>
                <a:ea typeface="黑体" pitchFamily="2" charset="-122"/>
              </a:rPr>
              <a:t>访问允许</a:t>
            </a:r>
            <a:r>
              <a:rPr lang="zh-CN" sz="2400" b="1" dirty="0" smtClean="0">
                <a:latin typeface="黑体" pitchFamily="2" charset="-122"/>
                <a:ea typeface="黑体" pitchFamily="2" charset="-122"/>
              </a:rPr>
              <a:t>控制端。</a:t>
            </a:r>
            <a:endParaRPr lang="zh-CN" altLang="en-US" sz="2400" b="1" dirty="0" smtClean="0">
              <a:latin typeface="黑体" pitchFamily="2" charset="-122"/>
              <a:ea typeface="黑体" pitchFamily="2" charset="-122"/>
            </a:endParaRPr>
          </a:p>
          <a:p>
            <a:pPr>
              <a:lnSpc>
                <a:spcPct val="140000"/>
              </a:lnSpc>
              <a:buFont typeface="Wingdings" pitchFamily="2" charset="2"/>
              <a:buNone/>
            </a:pPr>
            <a:endParaRPr lang="zh-CN" altLang="en-US" sz="2400" b="1" dirty="0" smtClean="0">
              <a:latin typeface="黑体" pitchFamily="2" charset="-122"/>
              <a:ea typeface="黑体" pitchFamily="2" charset="-122"/>
            </a:endParaRPr>
          </a:p>
        </p:txBody>
      </p:sp>
      <p:graphicFrame>
        <p:nvGraphicFramePr>
          <p:cNvPr id="110601" name="Object 9"/>
          <p:cNvGraphicFramePr>
            <a:graphicFrameLocks noChangeAspect="1"/>
          </p:cNvGraphicFramePr>
          <p:nvPr>
            <p:extLst>
              <p:ext uri="{D42A27DB-BD31-4B8C-83A1-F6EECF244321}">
                <p14:modId xmlns:p14="http://schemas.microsoft.com/office/powerpoint/2010/main" val="225527213"/>
              </p:ext>
            </p:extLst>
          </p:nvPr>
        </p:nvGraphicFramePr>
        <p:xfrm>
          <a:off x="1855910" y="754185"/>
          <a:ext cx="600075" cy="457200"/>
        </p:xfrm>
        <a:graphic>
          <a:graphicData uri="http://schemas.openxmlformats.org/presentationml/2006/ole">
            <mc:AlternateContent xmlns:mc="http://schemas.openxmlformats.org/markup-compatibility/2006">
              <mc:Choice xmlns:v="urn:schemas-microsoft-com:vml" Requires="v">
                <p:oleObj spid="_x0000_s269483" name="Equation" r:id="rId4" imgW="266400" imgH="203040" progId="Equation.DSMT4">
                  <p:embed/>
                </p:oleObj>
              </mc:Choice>
              <mc:Fallback>
                <p:oleObj name="Equation" r:id="rId4" imgW="266400" imgH="20304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55910" y="754185"/>
                        <a:ext cx="600075"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10602" name="Object 10"/>
          <p:cNvGraphicFramePr>
            <a:graphicFrameLocks noChangeAspect="1"/>
          </p:cNvGraphicFramePr>
          <p:nvPr>
            <p:extLst>
              <p:ext uri="{D42A27DB-BD31-4B8C-83A1-F6EECF244321}">
                <p14:modId xmlns:p14="http://schemas.microsoft.com/office/powerpoint/2010/main" val="751641723"/>
              </p:ext>
            </p:extLst>
          </p:nvPr>
        </p:nvGraphicFramePr>
        <p:xfrm>
          <a:off x="1035294" y="1838569"/>
          <a:ext cx="570768" cy="434958"/>
        </p:xfrm>
        <a:graphic>
          <a:graphicData uri="http://schemas.openxmlformats.org/presentationml/2006/ole">
            <mc:AlternateContent xmlns:mc="http://schemas.openxmlformats.org/markup-compatibility/2006">
              <mc:Choice xmlns:v="urn:schemas-microsoft-com:vml" Requires="v">
                <p:oleObj spid="_x0000_s269484" name="Equation" r:id="rId6" imgW="266400" imgH="203040" progId="Equation.DSMT4">
                  <p:embed/>
                </p:oleObj>
              </mc:Choice>
              <mc:Fallback>
                <p:oleObj name="Equation" r:id="rId6" imgW="266400" imgH="20304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35294" y="1838569"/>
                        <a:ext cx="570768" cy="434958"/>
                      </a:xfrm>
                      <a:prstGeom prst="rect">
                        <a:avLst/>
                      </a:prstGeom>
                      <a:noFill/>
                      <a:ln>
                        <a:noFill/>
                      </a:ln>
                      <a:effectLst/>
                      <a:extLst/>
                    </p:spPr>
                  </p:pic>
                </p:oleObj>
              </mc:Fallback>
            </mc:AlternateContent>
          </a:graphicData>
        </a:graphic>
      </p:graphicFrame>
      <p:graphicFrame>
        <p:nvGraphicFramePr>
          <p:cNvPr id="110612" name="Object 20"/>
          <p:cNvGraphicFramePr>
            <a:graphicFrameLocks noChangeAspect="1"/>
          </p:cNvGraphicFramePr>
          <p:nvPr>
            <p:extLst>
              <p:ext uri="{D42A27DB-BD31-4B8C-83A1-F6EECF244321}">
                <p14:modId xmlns:p14="http://schemas.microsoft.com/office/powerpoint/2010/main" val="1760657833"/>
              </p:ext>
            </p:extLst>
          </p:nvPr>
        </p:nvGraphicFramePr>
        <p:xfrm>
          <a:off x="979732" y="2778785"/>
          <a:ext cx="498475" cy="381000"/>
        </p:xfrm>
        <a:graphic>
          <a:graphicData uri="http://schemas.openxmlformats.org/presentationml/2006/ole">
            <mc:AlternateContent xmlns:mc="http://schemas.openxmlformats.org/markup-compatibility/2006">
              <mc:Choice xmlns:v="urn:schemas-microsoft-com:vml" Requires="v">
                <p:oleObj spid="_x0000_s269485" name="Equation" r:id="rId8" imgW="266400" imgH="203040" progId="Equation.DSMT4">
                  <p:embed/>
                </p:oleObj>
              </mc:Choice>
              <mc:Fallback>
                <p:oleObj name="Equation" r:id="rId8" imgW="266400" imgH="203040"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79732" y="2778785"/>
                        <a:ext cx="498475"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2" name="灯片编号占位符 3"/>
          <p:cNvSpPr>
            <a:spLocks noGrp="1"/>
          </p:cNvSpPr>
          <p:nvPr>
            <p:ph type="sldNum" sz="quarter" idx="10"/>
          </p:nvPr>
        </p:nvSpPr>
        <p:spPr>
          <a:xfrm>
            <a:off x="8604969" y="6489753"/>
            <a:ext cx="781050" cy="276225"/>
          </a:xfrm>
        </p:spPr>
        <p:txBody>
          <a:bodyPr/>
          <a:lstStyle/>
          <a:p>
            <a:fld id="{8E2A11C4-42C2-45DA-9E65-8D548604E8EA}" type="slidenum">
              <a:rPr lang="en-US" altLang="zh-CN" smtClean="0"/>
              <a:pPr/>
              <a:t>13</a:t>
            </a:fld>
            <a:endParaRPr lang="en-US" altLang="zh-CN" dirty="0"/>
          </a:p>
        </p:txBody>
      </p:sp>
      <p:sp>
        <p:nvSpPr>
          <p:cNvPr id="2" name="矩形 1"/>
          <p:cNvSpPr/>
          <p:nvPr/>
        </p:nvSpPr>
        <p:spPr>
          <a:xfrm>
            <a:off x="-214604" y="4955643"/>
            <a:ext cx="9358604" cy="1200329"/>
          </a:xfrm>
          <a:prstGeom prst="rect">
            <a:avLst/>
          </a:prstGeom>
        </p:spPr>
        <p:txBody>
          <a:bodyPr wrap="square">
            <a:spAutoFit/>
          </a:bodyPr>
          <a:lstStyle/>
          <a:p>
            <a:pPr marL="342900" lvl="0" indent="12700" algn="just" fontAlgn="b">
              <a:lnSpc>
                <a:spcPct val="150000"/>
              </a:lnSpc>
              <a:spcBef>
                <a:spcPct val="20000"/>
              </a:spcBef>
            </a:pPr>
            <a:r>
              <a:rPr lang="en-US" altLang="zh-CN" sz="2400" b="1" kern="0" dirty="0">
                <a:solidFill>
                  <a:srgbClr val="0000FF"/>
                </a:solidFill>
                <a:latin typeface="黑体" pitchFamily="2" charset="-122"/>
                <a:ea typeface="黑体" pitchFamily="2" charset="-122"/>
              </a:rPr>
              <a:t>	   </a:t>
            </a:r>
            <a:r>
              <a:rPr lang="en-US" altLang="zh-CN" sz="2400" b="1" kern="0" dirty="0" smtClean="0">
                <a:solidFill>
                  <a:srgbClr val="0000FF"/>
                </a:solidFill>
                <a:latin typeface="黑体" pitchFamily="2" charset="-122"/>
                <a:ea typeface="黑体" pitchFamily="2" charset="-122"/>
              </a:rPr>
              <a:t>   =</a:t>
            </a:r>
            <a:r>
              <a:rPr lang="en-US" altLang="zh-CN" sz="2400" b="1" kern="0" dirty="0">
                <a:solidFill>
                  <a:srgbClr val="0000FF"/>
                </a:solidFill>
                <a:latin typeface="黑体" pitchFamily="2" charset="-122"/>
                <a:ea typeface="黑体" pitchFamily="2" charset="-122"/>
              </a:rPr>
              <a:t>0</a:t>
            </a:r>
            <a:r>
              <a:rPr lang="zh-CN" altLang="en-US" sz="2400" b="1" kern="0" dirty="0">
                <a:solidFill>
                  <a:srgbClr val="333399"/>
                </a:solidFill>
                <a:latin typeface="黑体" pitchFamily="2" charset="-122"/>
                <a:ea typeface="黑体" pitchFamily="2" charset="-122"/>
              </a:rPr>
              <a:t>，</a:t>
            </a:r>
            <a:r>
              <a:rPr lang="zh-CN" altLang="en-US" sz="2400" b="1" kern="0" dirty="0">
                <a:solidFill>
                  <a:srgbClr val="FF3300"/>
                </a:solidFill>
                <a:latin typeface="黑体" pitchFamily="2" charset="-122"/>
                <a:ea typeface="黑体" pitchFamily="2" charset="-122"/>
              </a:rPr>
              <a:t>只读取</a:t>
            </a:r>
            <a:r>
              <a:rPr lang="zh-CN" altLang="en-US" sz="2400" b="1" kern="0" dirty="0">
                <a:solidFill>
                  <a:srgbClr val="3333CC"/>
                </a:solidFill>
                <a:latin typeface="黑体" pitchFamily="2" charset="-122"/>
                <a:ea typeface="黑体" pitchFamily="2" charset="-122"/>
              </a:rPr>
              <a:t>外部的程序存储器</a:t>
            </a:r>
            <a:r>
              <a:rPr lang="zh-CN" altLang="en-US" sz="2400" b="1" kern="0" dirty="0">
                <a:solidFill>
                  <a:srgbClr val="333399"/>
                </a:solidFill>
                <a:latin typeface="黑体" pitchFamily="2" charset="-122"/>
                <a:ea typeface="黑体" pitchFamily="2" charset="-122"/>
              </a:rPr>
              <a:t>中的内容，读取的地址范围为</a:t>
            </a:r>
            <a:r>
              <a:rPr lang="en-US" altLang="zh-CN" sz="2400" b="1" kern="0" dirty="0">
                <a:solidFill>
                  <a:srgbClr val="333399"/>
                </a:solidFill>
                <a:latin typeface="黑体" pitchFamily="2" charset="-122"/>
                <a:ea typeface="黑体" pitchFamily="2" charset="-122"/>
              </a:rPr>
              <a:t>0000H</a:t>
            </a:r>
            <a:r>
              <a:rPr lang="zh-CN" altLang="en-US" sz="2400" b="1" kern="0" dirty="0">
                <a:solidFill>
                  <a:srgbClr val="333399"/>
                </a:solidFill>
                <a:latin typeface="黑体" pitchFamily="2" charset="-122"/>
                <a:ea typeface="黑体" pitchFamily="2" charset="-122"/>
              </a:rPr>
              <a:t>～</a:t>
            </a:r>
            <a:r>
              <a:rPr lang="en-US" altLang="zh-CN" sz="2400" b="1" kern="0" dirty="0">
                <a:solidFill>
                  <a:srgbClr val="333399"/>
                </a:solidFill>
                <a:latin typeface="黑体" pitchFamily="2" charset="-122"/>
                <a:ea typeface="黑体" pitchFamily="2" charset="-122"/>
              </a:rPr>
              <a:t>FFFFH</a:t>
            </a:r>
            <a:r>
              <a:rPr lang="zh-CN" altLang="en-US" sz="2400" b="1" kern="0" dirty="0">
                <a:solidFill>
                  <a:srgbClr val="333399"/>
                </a:solidFill>
                <a:latin typeface="黑体" pitchFamily="2" charset="-122"/>
                <a:ea typeface="黑体" pitchFamily="2" charset="-122"/>
              </a:rPr>
              <a:t>，片内的</a:t>
            </a:r>
            <a:r>
              <a:rPr lang="en-US" altLang="zh-CN" sz="2400" b="1" kern="0" dirty="0">
                <a:solidFill>
                  <a:srgbClr val="333399"/>
                </a:solidFill>
                <a:latin typeface="黑体" pitchFamily="2" charset="-122"/>
                <a:ea typeface="黑体" pitchFamily="2" charset="-122"/>
              </a:rPr>
              <a:t>4KB Flash </a:t>
            </a:r>
            <a:r>
              <a:rPr lang="zh-CN" altLang="en-US" sz="2400" b="1" kern="0" dirty="0">
                <a:solidFill>
                  <a:srgbClr val="333399"/>
                </a:solidFill>
                <a:latin typeface="黑体" pitchFamily="2" charset="-122"/>
                <a:ea typeface="黑体" pitchFamily="2" charset="-122"/>
              </a:rPr>
              <a:t>程序存储器不起作用。</a:t>
            </a:r>
            <a:endParaRPr lang="en-US" altLang="zh-CN" sz="2400" b="1" kern="0" dirty="0">
              <a:solidFill>
                <a:srgbClr val="333399"/>
              </a:solidFill>
              <a:latin typeface="黑体" pitchFamily="2" charset="-122"/>
              <a:ea typeface="黑体" pitchFamily="2" charset="-122"/>
            </a:endParaRPr>
          </a:p>
        </p:txBody>
      </p:sp>
      <p:pic>
        <p:nvPicPr>
          <p:cNvPr id="269446" name="Picture 13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73092" y="4990023"/>
            <a:ext cx="482484" cy="4639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矩形 2"/>
          <p:cNvSpPr/>
          <p:nvPr/>
        </p:nvSpPr>
        <p:spPr>
          <a:xfrm>
            <a:off x="-130634" y="2707561"/>
            <a:ext cx="9274634" cy="2160591"/>
          </a:xfrm>
          <a:prstGeom prst="rect">
            <a:avLst/>
          </a:prstGeom>
        </p:spPr>
        <p:txBody>
          <a:bodyPr wrap="square">
            <a:spAutoFit/>
          </a:bodyPr>
          <a:lstStyle/>
          <a:p>
            <a:pPr marL="342900" lvl="0" indent="-342900" algn="just" fontAlgn="b">
              <a:lnSpc>
                <a:spcPct val="140000"/>
              </a:lnSpc>
              <a:spcBef>
                <a:spcPct val="20000"/>
              </a:spcBef>
            </a:pPr>
            <a:r>
              <a:rPr lang="zh-CN" altLang="en-US" sz="2400" b="1" kern="0" dirty="0">
                <a:solidFill>
                  <a:srgbClr val="333399"/>
                </a:solidFill>
                <a:latin typeface="黑体" pitchFamily="2" charset="-122"/>
                <a:ea typeface="黑体" pitchFamily="2" charset="-122"/>
              </a:rPr>
              <a:t>		</a:t>
            </a:r>
            <a:r>
              <a:rPr lang="zh-CN" altLang="en-US" sz="2400" b="1" kern="0" dirty="0" smtClean="0">
                <a:solidFill>
                  <a:srgbClr val="333399"/>
                </a:solidFill>
                <a:latin typeface="黑体" pitchFamily="2" charset="-122"/>
                <a:ea typeface="黑体" pitchFamily="2" charset="-122"/>
              </a:rPr>
              <a:t>     </a:t>
            </a:r>
            <a:r>
              <a:rPr lang="en-US" altLang="zh-CN" sz="2400" b="1" kern="0" dirty="0" smtClean="0">
                <a:solidFill>
                  <a:srgbClr val="0000FF"/>
                </a:solidFill>
                <a:latin typeface="黑体" pitchFamily="2" charset="-122"/>
                <a:ea typeface="黑体" pitchFamily="2" charset="-122"/>
              </a:rPr>
              <a:t>=</a:t>
            </a:r>
            <a:r>
              <a:rPr lang="en-US" altLang="zh-CN" sz="2400" b="1" kern="0" dirty="0">
                <a:solidFill>
                  <a:srgbClr val="0000FF"/>
                </a:solidFill>
                <a:latin typeface="黑体" pitchFamily="2" charset="-122"/>
                <a:ea typeface="黑体" pitchFamily="2" charset="-122"/>
              </a:rPr>
              <a:t>1</a:t>
            </a:r>
            <a:r>
              <a:rPr lang="zh-CN" altLang="en-US" sz="2400" b="1" kern="0" dirty="0">
                <a:solidFill>
                  <a:srgbClr val="333399"/>
                </a:solidFill>
                <a:latin typeface="黑体" pitchFamily="2" charset="-122"/>
                <a:ea typeface="黑体" pitchFamily="2" charset="-122"/>
              </a:rPr>
              <a:t>，在</a:t>
            </a:r>
            <a:r>
              <a:rPr lang="en-US" altLang="zh-CN" sz="2400" b="1" kern="0" dirty="0">
                <a:solidFill>
                  <a:srgbClr val="3333CC"/>
                </a:solidFill>
                <a:latin typeface="黑体" pitchFamily="2" charset="-122"/>
                <a:ea typeface="黑体" pitchFamily="2" charset="-122"/>
              </a:rPr>
              <a:t>PC</a:t>
            </a:r>
            <a:r>
              <a:rPr lang="zh-CN" altLang="en-US" sz="2400" b="1" kern="0" dirty="0">
                <a:solidFill>
                  <a:srgbClr val="3333CC"/>
                </a:solidFill>
                <a:latin typeface="黑体" pitchFamily="2" charset="-122"/>
                <a:ea typeface="黑体" pitchFamily="2" charset="-122"/>
              </a:rPr>
              <a:t>值不超出</a:t>
            </a:r>
            <a:r>
              <a:rPr lang="en-US" altLang="zh-CN" sz="2400" b="1" kern="0" dirty="0">
                <a:solidFill>
                  <a:srgbClr val="3333CC"/>
                </a:solidFill>
                <a:latin typeface="黑体" pitchFamily="2" charset="-122"/>
                <a:ea typeface="黑体" pitchFamily="2" charset="-122"/>
              </a:rPr>
              <a:t>0FFFH</a:t>
            </a:r>
            <a:r>
              <a:rPr lang="zh-CN" altLang="en-US" sz="2400" b="1" kern="0" dirty="0">
                <a:solidFill>
                  <a:srgbClr val="333399"/>
                </a:solidFill>
                <a:latin typeface="黑体" pitchFamily="2" charset="-122"/>
                <a:ea typeface="黑体" pitchFamily="2" charset="-122"/>
              </a:rPr>
              <a:t>（即不超出片内</a:t>
            </a:r>
            <a:r>
              <a:rPr lang="en-US" altLang="zh-CN" sz="2400" b="1" kern="0" dirty="0">
                <a:solidFill>
                  <a:srgbClr val="333399"/>
                </a:solidFill>
                <a:latin typeface="黑体" pitchFamily="2" charset="-122"/>
                <a:ea typeface="黑体" pitchFamily="2" charset="-122"/>
              </a:rPr>
              <a:t>4KB Flash</a:t>
            </a:r>
            <a:r>
              <a:rPr lang="zh-CN" altLang="en-US" sz="2400" b="1" kern="0" dirty="0">
                <a:solidFill>
                  <a:srgbClr val="333399"/>
                </a:solidFill>
                <a:latin typeface="黑体" pitchFamily="2" charset="-122"/>
                <a:ea typeface="黑体" pitchFamily="2" charset="-122"/>
              </a:rPr>
              <a:t>存储器的地址范围）时，单片机读</a:t>
            </a:r>
            <a:r>
              <a:rPr lang="zh-CN" altLang="en-US" sz="2400" b="1" kern="0" dirty="0">
                <a:solidFill>
                  <a:srgbClr val="3333CC"/>
                </a:solidFill>
                <a:latin typeface="黑体" pitchFamily="2" charset="-122"/>
                <a:ea typeface="黑体" pitchFamily="2" charset="-122"/>
              </a:rPr>
              <a:t>片内程序存储器</a:t>
            </a:r>
            <a:r>
              <a:rPr lang="zh-CN" altLang="en-US" sz="2400" b="1" kern="0" dirty="0">
                <a:solidFill>
                  <a:srgbClr val="333399"/>
                </a:solidFill>
                <a:latin typeface="黑体" pitchFamily="2" charset="-122"/>
                <a:ea typeface="黑体" pitchFamily="2" charset="-122"/>
              </a:rPr>
              <a:t>（</a:t>
            </a:r>
            <a:r>
              <a:rPr lang="en-US" altLang="zh-CN" sz="2400" b="1" kern="0" dirty="0">
                <a:solidFill>
                  <a:srgbClr val="333399"/>
                </a:solidFill>
                <a:latin typeface="黑体" pitchFamily="2" charset="-122"/>
                <a:ea typeface="黑体" pitchFamily="2" charset="-122"/>
              </a:rPr>
              <a:t>4KB</a:t>
            </a:r>
            <a:r>
              <a:rPr lang="zh-CN" altLang="en-US" sz="2400" b="1" kern="0" dirty="0">
                <a:solidFill>
                  <a:srgbClr val="333399"/>
                </a:solidFill>
                <a:latin typeface="黑体" pitchFamily="2" charset="-122"/>
                <a:ea typeface="黑体" pitchFamily="2" charset="-122"/>
              </a:rPr>
              <a:t>）中的程序，但</a:t>
            </a:r>
            <a:r>
              <a:rPr lang="en-US" altLang="zh-CN" sz="2400" b="1" kern="0" dirty="0">
                <a:solidFill>
                  <a:srgbClr val="3333CC"/>
                </a:solidFill>
                <a:latin typeface="黑体" pitchFamily="2" charset="-122"/>
                <a:ea typeface="黑体" pitchFamily="2" charset="-122"/>
              </a:rPr>
              <a:t>PC</a:t>
            </a:r>
            <a:r>
              <a:rPr lang="zh-CN" altLang="en-US" sz="2400" b="1" kern="0" dirty="0">
                <a:solidFill>
                  <a:srgbClr val="3333CC"/>
                </a:solidFill>
                <a:latin typeface="黑体" pitchFamily="2" charset="-122"/>
                <a:ea typeface="黑体" pitchFamily="2" charset="-122"/>
              </a:rPr>
              <a:t>值超出</a:t>
            </a:r>
            <a:r>
              <a:rPr lang="en-US" altLang="zh-CN" sz="2400" b="1" kern="0" dirty="0">
                <a:solidFill>
                  <a:srgbClr val="3333CC"/>
                </a:solidFill>
                <a:latin typeface="黑体" pitchFamily="2" charset="-122"/>
                <a:ea typeface="黑体" pitchFamily="2" charset="-122"/>
              </a:rPr>
              <a:t>0FFFH</a:t>
            </a:r>
            <a:r>
              <a:rPr lang="zh-CN" altLang="en-US" sz="2400" b="1" kern="0" dirty="0">
                <a:solidFill>
                  <a:srgbClr val="333399"/>
                </a:solidFill>
                <a:latin typeface="黑体" pitchFamily="2" charset="-122"/>
                <a:ea typeface="黑体" pitchFamily="2" charset="-122"/>
              </a:rPr>
              <a:t> （即超出片内</a:t>
            </a:r>
            <a:r>
              <a:rPr lang="en-US" altLang="zh-CN" sz="2400" b="1" kern="0" dirty="0">
                <a:solidFill>
                  <a:srgbClr val="333399"/>
                </a:solidFill>
                <a:latin typeface="黑体" pitchFamily="2" charset="-122"/>
                <a:ea typeface="黑体" pitchFamily="2" charset="-122"/>
              </a:rPr>
              <a:t>4KB Flash</a:t>
            </a:r>
            <a:r>
              <a:rPr lang="zh-CN" altLang="en-US" sz="2400" b="1" kern="0" dirty="0">
                <a:solidFill>
                  <a:srgbClr val="333399"/>
                </a:solidFill>
                <a:latin typeface="黑体" pitchFamily="2" charset="-122"/>
                <a:ea typeface="黑体" pitchFamily="2" charset="-122"/>
              </a:rPr>
              <a:t>地址范围）时，将</a:t>
            </a:r>
            <a:r>
              <a:rPr lang="zh-CN" altLang="en-US" sz="2400" b="1" kern="0" dirty="0">
                <a:solidFill>
                  <a:srgbClr val="3333CC"/>
                </a:solidFill>
                <a:latin typeface="黑体" pitchFamily="2" charset="-122"/>
                <a:ea typeface="黑体" pitchFamily="2" charset="-122"/>
              </a:rPr>
              <a:t>自动转向读取片外</a:t>
            </a:r>
            <a:r>
              <a:rPr lang="en-US" altLang="zh-CN" sz="2400" b="1" kern="0" dirty="0">
                <a:solidFill>
                  <a:srgbClr val="333399"/>
                </a:solidFill>
                <a:latin typeface="黑体" pitchFamily="2" charset="-122"/>
                <a:ea typeface="黑体" pitchFamily="2" charset="-122"/>
              </a:rPr>
              <a:t>60KB</a:t>
            </a:r>
            <a:r>
              <a:rPr lang="zh-CN" altLang="en-US" sz="2400" b="1" kern="0" dirty="0">
                <a:solidFill>
                  <a:srgbClr val="333399"/>
                </a:solidFill>
                <a:latin typeface="黑体" pitchFamily="2" charset="-122"/>
                <a:ea typeface="黑体" pitchFamily="2" charset="-122"/>
              </a:rPr>
              <a:t>（</a:t>
            </a:r>
            <a:r>
              <a:rPr lang="en-US" altLang="zh-CN" sz="2400" b="1" kern="0" dirty="0">
                <a:solidFill>
                  <a:srgbClr val="333399"/>
                </a:solidFill>
                <a:latin typeface="黑体" pitchFamily="2" charset="-122"/>
                <a:ea typeface="黑体" pitchFamily="2" charset="-122"/>
              </a:rPr>
              <a:t>1000H-FFFFH</a:t>
            </a:r>
            <a:r>
              <a:rPr lang="zh-CN" altLang="en-US" sz="2400" b="1" kern="0" dirty="0">
                <a:solidFill>
                  <a:srgbClr val="333399"/>
                </a:solidFill>
                <a:latin typeface="黑体" pitchFamily="2" charset="-122"/>
                <a:ea typeface="黑体" pitchFamily="2" charset="-122"/>
              </a:rPr>
              <a:t>）程序存储器空间中的程序。</a:t>
            </a:r>
          </a:p>
        </p:txBody>
      </p:sp>
    </p:spTree>
    <p:extLst>
      <p:ext uri="{BB962C8B-B14F-4D97-AF65-F5344CB8AC3E}">
        <p14:creationId xmlns:p14="http://schemas.microsoft.com/office/powerpoint/2010/main" val="1854112136"/>
      </p:ext>
    </p:extLst>
  </p:cSld>
  <p:clrMapOvr>
    <a:masterClrMapping/>
  </p:clrMapOvr>
  <p:transition>
    <p:random/>
    <p:sndAc>
      <p:stSnd>
        <p:snd r:embed="rId3" name="camera.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内容占位符 1"/>
          <p:cNvSpPr>
            <a:spLocks noGrp="1"/>
          </p:cNvSpPr>
          <p:nvPr>
            <p:ph/>
          </p:nvPr>
        </p:nvSpPr>
        <p:spPr>
          <a:xfrm>
            <a:off x="0" y="625767"/>
            <a:ext cx="8596312" cy="5410200"/>
          </a:xfrm>
        </p:spPr>
        <p:txBody>
          <a:bodyPr/>
          <a:lstStyle/>
          <a:p>
            <a:pPr indent="12700" fontAlgn="b">
              <a:lnSpc>
                <a:spcPct val="150000"/>
              </a:lnSpc>
              <a:buFont typeface="Wingdings" pitchFamily="2" charset="2"/>
              <a:buNone/>
            </a:pPr>
            <a:r>
              <a:rPr lang="en-US" altLang="zh-CN" sz="2400" b="1" dirty="0" smtClean="0">
                <a:solidFill>
                  <a:srgbClr val="0000FF"/>
                </a:solidFill>
                <a:latin typeface="黑体" pitchFamily="2" charset="-122"/>
                <a:ea typeface="黑体" pitchFamily="2" charset="-122"/>
              </a:rPr>
              <a:t>V</a:t>
            </a:r>
            <a:r>
              <a:rPr lang="en-US" altLang="zh-CN" sz="2400" b="1" baseline="-25000" dirty="0" smtClean="0">
                <a:solidFill>
                  <a:srgbClr val="0000FF"/>
                </a:solidFill>
                <a:latin typeface="黑体" pitchFamily="2" charset="-122"/>
                <a:ea typeface="黑体" pitchFamily="2" charset="-122"/>
              </a:rPr>
              <a:t>PP</a:t>
            </a:r>
            <a:r>
              <a:rPr lang="zh-CN" altLang="en-US" sz="2400" b="1" dirty="0" smtClean="0">
                <a:solidFill>
                  <a:srgbClr val="0000FF"/>
                </a:solidFill>
                <a:latin typeface="黑体" pitchFamily="2" charset="-122"/>
                <a:ea typeface="黑体" pitchFamily="2" charset="-122"/>
              </a:rPr>
              <a:t>：</a:t>
            </a:r>
            <a:r>
              <a:rPr lang="zh-CN" sz="2400" b="1" dirty="0" smtClean="0">
                <a:latin typeface="黑体" pitchFamily="2" charset="-122"/>
                <a:ea typeface="黑体" pitchFamily="2" charset="-122"/>
              </a:rPr>
              <a:t>引脚</a:t>
            </a:r>
            <a:r>
              <a:rPr lang="zh-CN" sz="2400" b="1" dirty="0" smtClean="0">
                <a:solidFill>
                  <a:srgbClr val="0000FF"/>
                </a:solidFill>
                <a:latin typeface="黑体" pitchFamily="2" charset="-122"/>
                <a:ea typeface="黑体" pitchFamily="2" charset="-122"/>
              </a:rPr>
              <a:t>第二功能</a:t>
            </a:r>
            <a:r>
              <a:rPr lang="en-US" altLang="zh-CN" sz="2400" dirty="0" smtClean="0">
                <a:latin typeface="黑体" pitchFamily="2" charset="-122"/>
                <a:ea typeface="黑体" pitchFamily="2" charset="-122"/>
              </a:rPr>
              <a:t>:</a:t>
            </a:r>
          </a:p>
          <a:p>
            <a:pPr indent="12700" fontAlgn="b">
              <a:lnSpc>
                <a:spcPct val="150000"/>
              </a:lnSpc>
              <a:buFont typeface="Wingdings" pitchFamily="2" charset="2"/>
              <a:buNone/>
            </a:pPr>
            <a:r>
              <a:rPr lang="en-US" altLang="zh-CN" sz="2400" b="1" dirty="0">
                <a:latin typeface="黑体" pitchFamily="2" charset="-122"/>
                <a:ea typeface="黑体" pitchFamily="2" charset="-122"/>
              </a:rPr>
              <a:t> </a:t>
            </a: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对片内</a:t>
            </a:r>
            <a:r>
              <a:rPr lang="en-US" altLang="zh-CN" sz="2400" b="1" dirty="0" smtClean="0">
                <a:latin typeface="黑体" pitchFamily="2" charset="-122"/>
                <a:ea typeface="黑体" pitchFamily="2" charset="-122"/>
              </a:rPr>
              <a:t>Flash</a:t>
            </a:r>
            <a:r>
              <a:rPr lang="zh-CN" sz="2400" b="1" dirty="0" smtClean="0">
                <a:latin typeface="黑体" pitchFamily="2" charset="-122"/>
                <a:ea typeface="黑体" pitchFamily="2" charset="-122"/>
              </a:rPr>
              <a:t>编程</a:t>
            </a:r>
            <a:r>
              <a:rPr lang="zh-CN" altLang="en-US" sz="2400" dirty="0">
                <a:latin typeface="黑体" pitchFamily="2" charset="-122"/>
                <a:ea typeface="黑体" pitchFamily="2" charset="-122"/>
              </a:rPr>
              <a:t>时</a:t>
            </a:r>
            <a:r>
              <a:rPr lang="zh-CN" sz="2400" b="1" dirty="0" smtClean="0">
                <a:latin typeface="黑体" pitchFamily="2" charset="-122"/>
                <a:ea typeface="黑体" pitchFamily="2" charset="-122"/>
              </a:rPr>
              <a:t>，接</a:t>
            </a:r>
            <a:r>
              <a:rPr lang="zh-CN" sz="2400" b="1" dirty="0" smtClean="0">
                <a:solidFill>
                  <a:srgbClr val="FF3300"/>
                </a:solidFill>
                <a:latin typeface="黑体" pitchFamily="2" charset="-122"/>
                <a:ea typeface="黑体" pitchFamily="2" charset="-122"/>
              </a:rPr>
              <a:t>编程电压</a:t>
            </a:r>
            <a:r>
              <a:rPr lang="zh-CN" sz="2400" b="1" dirty="0" smtClean="0">
                <a:latin typeface="黑体" pitchFamily="2" charset="-122"/>
                <a:ea typeface="黑体" pitchFamily="2" charset="-122"/>
              </a:rPr>
              <a:t>。</a:t>
            </a:r>
            <a:endParaRPr lang="zh-CN" altLang="en-US" sz="2400" b="1" dirty="0" smtClean="0">
              <a:latin typeface="黑体" pitchFamily="2" charset="-122"/>
              <a:ea typeface="黑体" pitchFamily="2" charset="-122"/>
            </a:endParaRPr>
          </a:p>
        </p:txBody>
      </p:sp>
      <p:sp>
        <p:nvSpPr>
          <p:cNvPr id="12" name="灯片编号占位符 3"/>
          <p:cNvSpPr>
            <a:spLocks noGrp="1"/>
          </p:cNvSpPr>
          <p:nvPr>
            <p:ph type="sldNum" sz="quarter" idx="4294967295"/>
          </p:nvPr>
        </p:nvSpPr>
        <p:spPr>
          <a:xfrm>
            <a:off x="8577809" y="6498806"/>
            <a:ext cx="781050" cy="276225"/>
          </a:xfrm>
          <a:prstGeom prst="rect">
            <a:avLst/>
          </a:prstGeom>
        </p:spPr>
        <p:txBody>
          <a:bodyPr/>
          <a:lstStyle/>
          <a:p>
            <a:fld id="{8E2A11C4-42C2-45DA-9E65-8D548604E8EA}" type="slidenum">
              <a:rPr lang="en-US" altLang="zh-CN" sz="1200" smtClean="0"/>
              <a:pPr/>
              <a:t>14</a:t>
            </a:fld>
            <a:endParaRPr lang="en-US" altLang="zh-CN" sz="1200" dirty="0"/>
          </a:p>
        </p:txBody>
      </p:sp>
    </p:spTree>
    <p:extLst>
      <p:ext uri="{BB962C8B-B14F-4D97-AF65-F5344CB8AC3E}">
        <p14:creationId xmlns:p14="http://schemas.microsoft.com/office/powerpoint/2010/main" val="17979721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p:txBody>
          <a:bodyPr/>
          <a:lstStyle/>
          <a:p>
            <a:fld id="{F297E343-76DE-4E4F-A447-E3B201C11D06}" type="slidenum">
              <a:rPr lang="en-US" altLang="zh-CN" smtClean="0"/>
              <a:pPr/>
              <a:t>15</a:t>
            </a:fld>
            <a:endParaRPr lang="en-US" altLang="zh-CN" dirty="0"/>
          </a:p>
        </p:txBody>
      </p:sp>
      <p:sp>
        <p:nvSpPr>
          <p:cNvPr id="3" name="矩形 2"/>
          <p:cNvSpPr/>
          <p:nvPr/>
        </p:nvSpPr>
        <p:spPr>
          <a:xfrm>
            <a:off x="0" y="775735"/>
            <a:ext cx="9144000" cy="2456057"/>
          </a:xfrm>
          <a:prstGeom prst="rect">
            <a:avLst/>
          </a:prstGeom>
        </p:spPr>
        <p:txBody>
          <a:bodyPr wrap="square">
            <a:spAutoFit/>
          </a:bodyPr>
          <a:lstStyle/>
          <a:p>
            <a:pPr marL="342900" lvl="0" indent="12700" algn="just">
              <a:lnSpc>
                <a:spcPct val="150000"/>
              </a:lnSpc>
              <a:spcBef>
                <a:spcPct val="20000"/>
              </a:spcBef>
            </a:pPr>
            <a:r>
              <a:rPr lang="zh-CN" altLang="en-US" sz="2400" b="1" kern="0" dirty="0">
                <a:solidFill>
                  <a:srgbClr val="FF0000"/>
                </a:solidFill>
                <a:latin typeface="黑体" pitchFamily="2" charset="-122"/>
                <a:ea typeface="黑体" pitchFamily="2" charset="-122"/>
              </a:rPr>
              <a:t>（</a:t>
            </a:r>
            <a:r>
              <a:rPr lang="en-US" altLang="zh-CN" sz="2400" b="1" kern="0" dirty="0">
                <a:solidFill>
                  <a:srgbClr val="FF0000"/>
                </a:solidFill>
                <a:latin typeface="黑体" pitchFamily="2" charset="-122"/>
                <a:ea typeface="黑体" pitchFamily="2" charset="-122"/>
              </a:rPr>
              <a:t>3</a:t>
            </a:r>
            <a:r>
              <a:rPr lang="zh-CN" altLang="en-US" sz="2400" b="1" kern="0" dirty="0">
                <a:solidFill>
                  <a:srgbClr val="FF0000"/>
                </a:solidFill>
                <a:latin typeface="黑体" pitchFamily="2" charset="-122"/>
                <a:ea typeface="黑体" pitchFamily="2" charset="-122"/>
              </a:rPr>
              <a:t>）</a:t>
            </a:r>
            <a:r>
              <a:rPr lang="en-US" altLang="zh-CN" sz="2400" b="1" kern="0" dirty="0">
                <a:solidFill>
                  <a:srgbClr val="FF0000"/>
                </a:solidFill>
                <a:latin typeface="黑体" pitchFamily="2" charset="-122"/>
                <a:ea typeface="黑体" pitchFamily="2" charset="-122"/>
              </a:rPr>
              <a:t>ALE/      </a:t>
            </a:r>
            <a:r>
              <a:rPr lang="zh-CN" altLang="en-US" sz="2400" b="1" kern="0" dirty="0">
                <a:solidFill>
                  <a:srgbClr val="333399"/>
                </a:solidFill>
                <a:latin typeface="黑体" pitchFamily="2" charset="-122"/>
                <a:ea typeface="黑体" pitchFamily="2" charset="-122"/>
              </a:rPr>
              <a:t>（</a:t>
            </a:r>
            <a:r>
              <a:rPr lang="en-US" altLang="zh-CN" sz="2400" b="1" kern="0" dirty="0">
                <a:solidFill>
                  <a:srgbClr val="333399"/>
                </a:solidFill>
                <a:latin typeface="黑体" pitchFamily="2" charset="-122"/>
                <a:ea typeface="黑体" pitchFamily="2" charset="-122"/>
              </a:rPr>
              <a:t>Address Latch Enable/</a:t>
            </a:r>
            <a:r>
              <a:rPr lang="en-US" altLang="zh-CN" sz="2400" b="1" kern="0" dirty="0" err="1">
                <a:solidFill>
                  <a:srgbClr val="333399"/>
                </a:solidFill>
                <a:latin typeface="黑体" pitchFamily="2" charset="-122"/>
                <a:ea typeface="黑体" pitchFamily="2" charset="-122"/>
              </a:rPr>
              <a:t>PROGramming</a:t>
            </a:r>
            <a:r>
              <a:rPr lang="zh-CN" altLang="en-US" sz="2400" b="1" kern="0" dirty="0">
                <a:solidFill>
                  <a:srgbClr val="333399"/>
                </a:solidFill>
                <a:latin typeface="黑体" pitchFamily="2" charset="-122"/>
                <a:ea typeface="黑体" pitchFamily="2" charset="-122"/>
              </a:rPr>
              <a:t>，</a:t>
            </a:r>
            <a:r>
              <a:rPr lang="en-US" altLang="zh-CN" sz="2400" b="1" kern="0" dirty="0" smtClean="0">
                <a:solidFill>
                  <a:srgbClr val="333399"/>
                </a:solidFill>
                <a:latin typeface="黑体" pitchFamily="2" charset="-122"/>
                <a:ea typeface="黑体" pitchFamily="2" charset="-122"/>
              </a:rPr>
              <a:t>30</a:t>
            </a:r>
            <a:r>
              <a:rPr lang="zh-CN" altLang="en-US" sz="2400" b="1" kern="0" dirty="0" smtClean="0">
                <a:solidFill>
                  <a:srgbClr val="333399"/>
                </a:solidFill>
                <a:latin typeface="黑体" pitchFamily="2" charset="-122"/>
                <a:ea typeface="黑体" pitchFamily="2" charset="-122"/>
              </a:rPr>
              <a:t>脚）</a:t>
            </a:r>
          </a:p>
          <a:p>
            <a:pPr marL="342900" lvl="0" indent="12700" algn="l" fontAlgn="b">
              <a:lnSpc>
                <a:spcPct val="150000"/>
              </a:lnSpc>
              <a:spcBef>
                <a:spcPct val="20000"/>
              </a:spcBef>
            </a:pPr>
            <a:r>
              <a:rPr lang="en-US" altLang="zh-CN" sz="2400" b="1" kern="0" dirty="0" smtClean="0">
                <a:solidFill>
                  <a:srgbClr val="333399"/>
                </a:solidFill>
                <a:latin typeface="黑体" pitchFamily="2" charset="-122"/>
                <a:ea typeface="黑体" pitchFamily="2" charset="-122"/>
              </a:rPr>
              <a:t>    ALE</a:t>
            </a:r>
            <a:r>
              <a:rPr lang="zh-CN" altLang="en-US" sz="2400" b="1" kern="0" dirty="0">
                <a:solidFill>
                  <a:srgbClr val="333399"/>
                </a:solidFill>
                <a:latin typeface="黑体" pitchFamily="2" charset="-122"/>
                <a:ea typeface="黑体" pitchFamily="2" charset="-122"/>
              </a:rPr>
              <a:t>为</a:t>
            </a:r>
            <a:r>
              <a:rPr lang="en-US" altLang="zh-CN" sz="2400" b="1" kern="0" dirty="0">
                <a:solidFill>
                  <a:srgbClr val="333399"/>
                </a:solidFill>
                <a:latin typeface="黑体" pitchFamily="2" charset="-122"/>
                <a:ea typeface="黑体" pitchFamily="2" charset="-122"/>
              </a:rPr>
              <a:t>CPU</a:t>
            </a:r>
            <a:r>
              <a:rPr lang="zh-CN" altLang="en-US" sz="2400" b="1" kern="0" dirty="0">
                <a:solidFill>
                  <a:srgbClr val="333399"/>
                </a:solidFill>
                <a:latin typeface="黑体" pitchFamily="2" charset="-122"/>
                <a:ea typeface="黑体" pitchFamily="2" charset="-122"/>
              </a:rPr>
              <a:t>访问外部程序存储器或外部数据存储器提供地址锁存信号，将低</a:t>
            </a:r>
            <a:r>
              <a:rPr lang="en-US" altLang="zh-CN" sz="2400" b="1" kern="0" dirty="0">
                <a:solidFill>
                  <a:srgbClr val="333399"/>
                </a:solidFill>
                <a:latin typeface="黑体" pitchFamily="2" charset="-122"/>
                <a:ea typeface="黑体" pitchFamily="2" charset="-122"/>
              </a:rPr>
              <a:t>8</a:t>
            </a:r>
            <a:r>
              <a:rPr lang="zh-CN" altLang="en-US" sz="2400" b="1" kern="0" dirty="0">
                <a:solidFill>
                  <a:srgbClr val="333399"/>
                </a:solidFill>
                <a:latin typeface="黑体" pitchFamily="2" charset="-122"/>
                <a:ea typeface="黑体" pitchFamily="2" charset="-122"/>
              </a:rPr>
              <a:t>位地址锁存在片外的地址锁存器中。</a:t>
            </a:r>
          </a:p>
          <a:p>
            <a:pPr marL="342900" lvl="0" indent="12700" algn="just" fontAlgn="b">
              <a:lnSpc>
                <a:spcPct val="150000"/>
              </a:lnSpc>
              <a:spcBef>
                <a:spcPct val="20000"/>
              </a:spcBef>
              <a:buBlip>
                <a:blip r:embed="rId4"/>
              </a:buBlip>
            </a:pPr>
            <a:endParaRPr lang="zh-CN" altLang="en-US" sz="2400" b="1" kern="0" dirty="0">
              <a:solidFill>
                <a:srgbClr val="333399"/>
              </a:solidFill>
              <a:latin typeface="Arial"/>
              <a:ea typeface="幼圆"/>
            </a:endParaRPr>
          </a:p>
        </p:txBody>
      </p:sp>
      <p:graphicFrame>
        <p:nvGraphicFramePr>
          <p:cNvPr id="4" name="对象 3"/>
          <p:cNvGraphicFramePr>
            <a:graphicFrameLocks noChangeAspect="1"/>
          </p:cNvGraphicFramePr>
          <p:nvPr>
            <p:extLst>
              <p:ext uri="{D42A27DB-BD31-4B8C-83A1-F6EECF244321}">
                <p14:modId xmlns:p14="http://schemas.microsoft.com/office/powerpoint/2010/main" val="1311816177"/>
              </p:ext>
            </p:extLst>
          </p:nvPr>
        </p:nvGraphicFramePr>
        <p:xfrm>
          <a:off x="1893781" y="896400"/>
          <a:ext cx="914400" cy="398463"/>
        </p:xfrm>
        <a:graphic>
          <a:graphicData uri="http://schemas.openxmlformats.org/presentationml/2006/ole">
            <mc:AlternateContent xmlns:mc="http://schemas.openxmlformats.org/markup-compatibility/2006">
              <mc:Choice xmlns:v="urn:schemas-microsoft-com:vml" Requires="v">
                <p:oleObj spid="_x0000_s279568" name="Equation" r:id="rId5" imgW="494870" imgH="215713" progId="Equation.DSMT4">
                  <p:embed/>
                </p:oleObj>
              </mc:Choice>
              <mc:Fallback>
                <p:oleObj name="Equation" r:id="rId5" imgW="494870" imgH="215713" progId="Equation.DSMT4">
                  <p:embed/>
                  <p:pic>
                    <p:nvPicPr>
                      <p:cNvPr id="0" name="Object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93781" y="896400"/>
                        <a:ext cx="914400" cy="3984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 name="矩形 4"/>
          <p:cNvSpPr/>
          <p:nvPr/>
        </p:nvSpPr>
        <p:spPr>
          <a:xfrm>
            <a:off x="0" y="2442216"/>
            <a:ext cx="9144000" cy="2308324"/>
          </a:xfrm>
          <a:prstGeom prst="rect">
            <a:avLst/>
          </a:prstGeom>
        </p:spPr>
        <p:txBody>
          <a:bodyPr wrap="square">
            <a:spAutoFit/>
          </a:bodyPr>
          <a:lstStyle/>
          <a:p>
            <a:pPr lvl="0" algn="l">
              <a:lnSpc>
                <a:spcPct val="150000"/>
              </a:lnSpc>
              <a:spcBef>
                <a:spcPts val="0"/>
              </a:spcBef>
            </a:pPr>
            <a:r>
              <a:rPr lang="en-US" altLang="zh-CN" sz="2400" b="1" kern="0" dirty="0">
                <a:solidFill>
                  <a:srgbClr val="333399"/>
                </a:solidFill>
                <a:latin typeface="黑体" pitchFamily="2" charset="-122"/>
                <a:ea typeface="黑体" pitchFamily="2" charset="-122"/>
              </a:rPr>
              <a:t> </a:t>
            </a:r>
            <a:r>
              <a:rPr lang="en-US" altLang="zh-CN" sz="2400" b="1" kern="0" dirty="0" smtClean="0">
                <a:solidFill>
                  <a:srgbClr val="333399"/>
                </a:solidFill>
                <a:latin typeface="黑体" pitchFamily="2" charset="-122"/>
                <a:ea typeface="黑体" pitchFamily="2" charset="-122"/>
              </a:rPr>
              <a:t>   </a:t>
            </a:r>
            <a:r>
              <a:rPr lang="zh-CN" altLang="en-US" sz="2400" b="1" kern="0" dirty="0" smtClean="0">
                <a:solidFill>
                  <a:srgbClr val="333399"/>
                </a:solidFill>
                <a:latin typeface="黑体" pitchFamily="2" charset="-122"/>
                <a:ea typeface="黑体" pitchFamily="2" charset="-122"/>
              </a:rPr>
              <a:t>单片机</a:t>
            </a:r>
            <a:r>
              <a:rPr lang="zh-CN" altLang="en-US" sz="2400" b="1" kern="0" dirty="0">
                <a:solidFill>
                  <a:srgbClr val="FF3300"/>
                </a:solidFill>
                <a:latin typeface="黑体" pitchFamily="2" charset="-122"/>
                <a:ea typeface="黑体" pitchFamily="2" charset="-122"/>
              </a:rPr>
              <a:t>正常运行</a:t>
            </a:r>
            <a:r>
              <a:rPr lang="zh-CN" altLang="en-US" sz="2400" b="1" kern="0" dirty="0">
                <a:solidFill>
                  <a:srgbClr val="333399"/>
                </a:solidFill>
                <a:latin typeface="黑体" pitchFamily="2" charset="-122"/>
                <a:ea typeface="黑体" pitchFamily="2" charset="-122"/>
              </a:rPr>
              <a:t>时，</a:t>
            </a:r>
            <a:r>
              <a:rPr lang="en-US" altLang="zh-CN" sz="2400" b="1" kern="0" dirty="0">
                <a:solidFill>
                  <a:srgbClr val="333399"/>
                </a:solidFill>
                <a:latin typeface="黑体" pitchFamily="2" charset="-122"/>
                <a:ea typeface="黑体" pitchFamily="2" charset="-122"/>
              </a:rPr>
              <a:t>ALE</a:t>
            </a:r>
            <a:r>
              <a:rPr lang="zh-CN" altLang="en-US" sz="2400" b="1" kern="0" dirty="0">
                <a:solidFill>
                  <a:srgbClr val="333399"/>
                </a:solidFill>
                <a:latin typeface="黑体" pitchFamily="2" charset="-122"/>
                <a:ea typeface="黑体" pitchFamily="2" charset="-122"/>
              </a:rPr>
              <a:t>端</a:t>
            </a:r>
            <a:r>
              <a:rPr lang="zh-CN" altLang="en-US" sz="2400" b="1" kern="0" dirty="0">
                <a:solidFill>
                  <a:srgbClr val="3333CC"/>
                </a:solidFill>
                <a:latin typeface="黑体" pitchFamily="2" charset="-122"/>
                <a:ea typeface="黑体" pitchFamily="2" charset="-122"/>
              </a:rPr>
              <a:t>一直有正脉冲信号输出</a:t>
            </a:r>
            <a:r>
              <a:rPr lang="zh-CN" altLang="en-US" sz="2400" b="1" kern="0" dirty="0" smtClean="0">
                <a:solidFill>
                  <a:srgbClr val="333399"/>
                </a:solidFill>
                <a:latin typeface="黑体" pitchFamily="2" charset="-122"/>
                <a:ea typeface="黑体" pitchFamily="2" charset="-122"/>
              </a:rPr>
              <a:t>，</a:t>
            </a:r>
            <a:r>
              <a:rPr lang="zh-CN" altLang="en-US" sz="2400" b="1" kern="0" dirty="0" smtClean="0">
                <a:solidFill>
                  <a:srgbClr val="333399"/>
                </a:solidFill>
                <a:latin typeface="黑体" pitchFamily="2" charset="-122"/>
                <a:ea typeface="黑体" pitchFamily="2" charset="-122"/>
              </a:rPr>
              <a:t>一般情况下</a:t>
            </a:r>
            <a:r>
              <a:rPr lang="zh-CN" altLang="en-US" sz="2400" b="1" kern="0" dirty="0" smtClean="0">
                <a:solidFill>
                  <a:srgbClr val="333399"/>
                </a:solidFill>
                <a:latin typeface="黑体" pitchFamily="2" charset="-122"/>
                <a:ea typeface="黑体" pitchFamily="2" charset="-122"/>
              </a:rPr>
              <a:t>此</a:t>
            </a:r>
            <a:r>
              <a:rPr lang="zh-CN" altLang="en-US" sz="2400" b="1" kern="0" dirty="0">
                <a:solidFill>
                  <a:srgbClr val="333399"/>
                </a:solidFill>
                <a:latin typeface="黑体" pitchFamily="2" charset="-122"/>
                <a:ea typeface="黑体" pitchFamily="2" charset="-122"/>
              </a:rPr>
              <a:t>频率为时钟振荡器频率</a:t>
            </a:r>
            <a:r>
              <a:rPr lang="en-US" altLang="zh-CN" sz="2400" b="1" i="1" kern="0" dirty="0" err="1">
                <a:solidFill>
                  <a:srgbClr val="3333CC"/>
                </a:solidFill>
                <a:latin typeface="黑体" pitchFamily="2" charset="-122"/>
                <a:ea typeface="黑体" pitchFamily="2" charset="-122"/>
              </a:rPr>
              <a:t>f</a:t>
            </a:r>
            <a:r>
              <a:rPr lang="en-US" altLang="zh-CN" sz="2400" b="1" kern="0" baseline="-25000" dirty="0" err="1">
                <a:solidFill>
                  <a:srgbClr val="3333CC"/>
                </a:solidFill>
                <a:latin typeface="黑体" pitchFamily="2" charset="-122"/>
                <a:ea typeface="黑体" pitchFamily="2" charset="-122"/>
              </a:rPr>
              <a:t>osc</a:t>
            </a:r>
            <a:r>
              <a:rPr lang="zh-CN" altLang="en-US" sz="2400" b="1" kern="0" dirty="0">
                <a:solidFill>
                  <a:srgbClr val="3333CC"/>
                </a:solidFill>
                <a:latin typeface="黑体" pitchFamily="2" charset="-122"/>
                <a:ea typeface="黑体" pitchFamily="2" charset="-122"/>
              </a:rPr>
              <a:t>的</a:t>
            </a:r>
            <a:r>
              <a:rPr lang="en-US" altLang="zh-CN" sz="2400" b="1" kern="0" dirty="0">
                <a:solidFill>
                  <a:srgbClr val="3333CC"/>
                </a:solidFill>
                <a:latin typeface="黑体" pitchFamily="2" charset="-122"/>
                <a:ea typeface="黑体" pitchFamily="2" charset="-122"/>
              </a:rPr>
              <a:t>1/6</a:t>
            </a:r>
            <a:r>
              <a:rPr lang="zh-CN" altLang="en-US" sz="2400" b="1" kern="0" dirty="0">
                <a:solidFill>
                  <a:srgbClr val="333399"/>
                </a:solidFill>
                <a:latin typeface="黑体" pitchFamily="2" charset="-122"/>
                <a:ea typeface="黑体" pitchFamily="2" charset="-122"/>
              </a:rPr>
              <a:t>。可用作外部定时或触发信号。</a:t>
            </a:r>
          </a:p>
          <a:p>
            <a:pPr lvl="0" algn="l">
              <a:lnSpc>
                <a:spcPct val="150000"/>
              </a:lnSpc>
              <a:spcBef>
                <a:spcPts val="0"/>
              </a:spcBef>
            </a:pPr>
            <a:r>
              <a:rPr lang="en-US" altLang="zh-CN" sz="2400" b="1" kern="0" dirty="0">
                <a:solidFill>
                  <a:srgbClr val="FF3300"/>
                </a:solidFill>
                <a:latin typeface="黑体" pitchFamily="2" charset="-122"/>
                <a:ea typeface="黑体" pitchFamily="2" charset="-122"/>
              </a:rPr>
              <a:t>    </a:t>
            </a:r>
            <a:r>
              <a:rPr lang="zh-CN" altLang="en-US" sz="2400" b="1" kern="0" dirty="0" smtClean="0">
                <a:solidFill>
                  <a:srgbClr val="FF3300"/>
                </a:solidFill>
                <a:latin typeface="黑体" pitchFamily="2" charset="-122"/>
                <a:ea typeface="黑体" pitchFamily="2" charset="-122"/>
              </a:rPr>
              <a:t>注意</a:t>
            </a:r>
            <a:r>
              <a:rPr lang="zh-CN" altLang="en-US" sz="2400" b="1" kern="0" dirty="0">
                <a:solidFill>
                  <a:srgbClr val="333399"/>
                </a:solidFill>
                <a:latin typeface="黑体" pitchFamily="2" charset="-122"/>
                <a:ea typeface="黑体" pitchFamily="2" charset="-122"/>
              </a:rPr>
              <a:t>，每当</a:t>
            </a:r>
            <a:r>
              <a:rPr lang="en-US" altLang="zh-CN" sz="2400" b="1" kern="0" dirty="0">
                <a:solidFill>
                  <a:srgbClr val="333399"/>
                </a:solidFill>
                <a:latin typeface="黑体" pitchFamily="2" charset="-122"/>
                <a:ea typeface="黑体" pitchFamily="2" charset="-122"/>
              </a:rPr>
              <a:t>AT89S51</a:t>
            </a:r>
            <a:r>
              <a:rPr lang="zh-CN" altLang="en-US" sz="2400" b="1" kern="0" dirty="0">
                <a:solidFill>
                  <a:srgbClr val="3333CC"/>
                </a:solidFill>
                <a:latin typeface="黑体" pitchFamily="2" charset="-122"/>
                <a:ea typeface="黑体" pitchFamily="2" charset="-122"/>
              </a:rPr>
              <a:t>访问外部</a:t>
            </a:r>
            <a:r>
              <a:rPr lang="en-US" altLang="zh-CN" sz="2400" b="1" kern="0" dirty="0">
                <a:solidFill>
                  <a:srgbClr val="3333CC"/>
                </a:solidFill>
                <a:latin typeface="黑体" pitchFamily="2" charset="-122"/>
                <a:ea typeface="黑体" pitchFamily="2" charset="-122"/>
              </a:rPr>
              <a:t>RAM</a:t>
            </a:r>
            <a:r>
              <a:rPr lang="zh-CN" altLang="en-US" sz="2400" b="1" kern="0" dirty="0">
                <a:solidFill>
                  <a:srgbClr val="333399"/>
                </a:solidFill>
                <a:latin typeface="黑体" pitchFamily="2" charset="-122"/>
                <a:ea typeface="黑体" pitchFamily="2" charset="-122"/>
              </a:rPr>
              <a:t>时（执行</a:t>
            </a:r>
            <a:r>
              <a:rPr lang="en-US" altLang="zh-CN" sz="2400" b="1" kern="0" dirty="0">
                <a:solidFill>
                  <a:srgbClr val="333399"/>
                </a:solidFill>
                <a:latin typeface="黑体" pitchFamily="2" charset="-122"/>
                <a:ea typeface="黑体" pitchFamily="2" charset="-122"/>
              </a:rPr>
              <a:t>MOVX</a:t>
            </a:r>
            <a:r>
              <a:rPr lang="zh-CN" altLang="en-US" sz="2400" b="1" kern="0" dirty="0">
                <a:solidFill>
                  <a:srgbClr val="333399"/>
                </a:solidFill>
                <a:latin typeface="黑体" pitchFamily="2" charset="-122"/>
                <a:ea typeface="黑体" pitchFamily="2" charset="-122"/>
              </a:rPr>
              <a:t>类指令），要</a:t>
            </a:r>
            <a:r>
              <a:rPr lang="zh-CN" altLang="en-US" sz="2400" b="1" kern="0" dirty="0">
                <a:solidFill>
                  <a:srgbClr val="3333CC"/>
                </a:solidFill>
                <a:latin typeface="黑体" pitchFamily="2" charset="-122"/>
                <a:ea typeface="黑体" pitchFamily="2" charset="-122"/>
              </a:rPr>
              <a:t>丢失一个</a:t>
            </a:r>
            <a:r>
              <a:rPr lang="en-US" altLang="zh-CN" sz="2400" b="1" kern="0" dirty="0">
                <a:solidFill>
                  <a:srgbClr val="3333CC"/>
                </a:solidFill>
                <a:latin typeface="黑体" pitchFamily="2" charset="-122"/>
                <a:ea typeface="黑体" pitchFamily="2" charset="-122"/>
              </a:rPr>
              <a:t>ALE</a:t>
            </a:r>
            <a:r>
              <a:rPr lang="zh-CN" altLang="en-US" sz="2400" b="1" kern="0" dirty="0">
                <a:solidFill>
                  <a:srgbClr val="3333CC"/>
                </a:solidFill>
                <a:latin typeface="黑体" pitchFamily="2" charset="-122"/>
                <a:ea typeface="黑体" pitchFamily="2" charset="-122"/>
              </a:rPr>
              <a:t>脉冲</a:t>
            </a:r>
            <a:r>
              <a:rPr lang="zh-CN" altLang="en-US" sz="2400" b="1" kern="0" dirty="0">
                <a:solidFill>
                  <a:srgbClr val="333399"/>
                </a:solidFill>
                <a:latin typeface="黑体" pitchFamily="2" charset="-122"/>
                <a:ea typeface="黑体" pitchFamily="2" charset="-122"/>
              </a:rPr>
              <a:t>。</a:t>
            </a:r>
            <a:endParaRPr lang="zh-CN" altLang="en-US" dirty="0"/>
          </a:p>
        </p:txBody>
      </p:sp>
      <p:sp>
        <p:nvSpPr>
          <p:cNvPr id="6" name="矩形 5"/>
          <p:cNvSpPr/>
          <p:nvPr/>
        </p:nvSpPr>
        <p:spPr>
          <a:xfrm>
            <a:off x="0" y="4798150"/>
            <a:ext cx="9144000" cy="1323439"/>
          </a:xfrm>
          <a:prstGeom prst="rect">
            <a:avLst/>
          </a:prstGeom>
        </p:spPr>
        <p:txBody>
          <a:bodyPr wrap="square">
            <a:spAutoFit/>
          </a:bodyPr>
          <a:lstStyle/>
          <a:p>
            <a:pPr algn="l"/>
            <a:r>
              <a:rPr lang="en-US" altLang="zh-CN" sz="2000" b="1" kern="0" dirty="0" smtClean="0">
                <a:solidFill>
                  <a:srgbClr val="333399"/>
                </a:solidFill>
                <a:latin typeface="黑体" pitchFamily="2" charset="-122"/>
                <a:ea typeface="黑体" pitchFamily="2" charset="-122"/>
              </a:rPr>
              <a:t>     </a:t>
            </a:r>
            <a:r>
              <a:rPr lang="zh-CN" altLang="en-US" sz="2000" b="1" kern="0" dirty="0">
                <a:solidFill>
                  <a:srgbClr val="333399"/>
                </a:solidFill>
                <a:latin typeface="黑体" pitchFamily="2" charset="-122"/>
                <a:ea typeface="黑体" pitchFamily="2" charset="-122"/>
              </a:rPr>
              <a:t>如需要，可将</a:t>
            </a:r>
            <a:r>
              <a:rPr lang="zh-CN" altLang="en-US" sz="2000" b="1" kern="0" dirty="0">
                <a:solidFill>
                  <a:srgbClr val="3333CC"/>
                </a:solidFill>
                <a:latin typeface="黑体" pitchFamily="2" charset="-122"/>
                <a:ea typeface="黑体" pitchFamily="2" charset="-122"/>
              </a:rPr>
              <a:t>特殊功能寄存器</a:t>
            </a:r>
            <a:r>
              <a:rPr lang="en-US" altLang="zh-CN" sz="2000" b="1" kern="0" dirty="0">
                <a:solidFill>
                  <a:srgbClr val="3333CC"/>
                </a:solidFill>
                <a:latin typeface="黑体" pitchFamily="2" charset="-122"/>
                <a:ea typeface="黑体" pitchFamily="2" charset="-122"/>
              </a:rPr>
              <a:t>AUXR</a:t>
            </a:r>
            <a:r>
              <a:rPr lang="zh-CN" altLang="en-US" sz="2000" b="1" kern="0" dirty="0">
                <a:solidFill>
                  <a:srgbClr val="333399"/>
                </a:solidFill>
                <a:latin typeface="黑体" pitchFamily="2" charset="-122"/>
                <a:ea typeface="黑体" pitchFamily="2" charset="-122"/>
              </a:rPr>
              <a:t>（地址为</a:t>
            </a:r>
            <a:r>
              <a:rPr lang="en-US" altLang="zh-CN" sz="2000" b="1" kern="0" dirty="0">
                <a:solidFill>
                  <a:srgbClr val="333399"/>
                </a:solidFill>
                <a:latin typeface="黑体" pitchFamily="2" charset="-122"/>
                <a:ea typeface="黑体" pitchFamily="2" charset="-122"/>
              </a:rPr>
              <a:t>8EH</a:t>
            </a:r>
            <a:r>
              <a:rPr lang="zh-CN" altLang="en-US" sz="2000" b="1" kern="0" dirty="0">
                <a:solidFill>
                  <a:srgbClr val="333399"/>
                </a:solidFill>
                <a:latin typeface="黑体" pitchFamily="2" charset="-122"/>
                <a:ea typeface="黑体" pitchFamily="2" charset="-122"/>
              </a:rPr>
              <a:t>，将在后面介绍）的</a:t>
            </a:r>
            <a:r>
              <a:rPr lang="zh-CN" altLang="en-US" sz="2000" b="1" kern="0" dirty="0">
                <a:solidFill>
                  <a:srgbClr val="3333CC"/>
                </a:solidFill>
                <a:latin typeface="黑体" pitchFamily="2" charset="-122"/>
                <a:ea typeface="黑体" pitchFamily="2" charset="-122"/>
              </a:rPr>
              <a:t>第</a:t>
            </a:r>
            <a:r>
              <a:rPr lang="en-US" altLang="zh-CN" sz="2000" b="1" kern="0" dirty="0">
                <a:solidFill>
                  <a:srgbClr val="3333CC"/>
                </a:solidFill>
                <a:latin typeface="黑体" pitchFamily="2" charset="-122"/>
                <a:ea typeface="黑体" pitchFamily="2" charset="-122"/>
              </a:rPr>
              <a:t>0</a:t>
            </a:r>
            <a:r>
              <a:rPr lang="zh-CN" altLang="en-US" sz="2000" b="1" kern="0" dirty="0">
                <a:solidFill>
                  <a:srgbClr val="3333CC"/>
                </a:solidFill>
                <a:latin typeface="黑体" pitchFamily="2" charset="-122"/>
                <a:ea typeface="黑体" pitchFamily="2" charset="-122"/>
              </a:rPr>
              <a:t>位</a:t>
            </a:r>
            <a:r>
              <a:rPr lang="zh-CN" altLang="en-US" sz="2000" b="1" kern="0" dirty="0">
                <a:solidFill>
                  <a:srgbClr val="333399"/>
                </a:solidFill>
                <a:latin typeface="黑体" pitchFamily="2" charset="-122"/>
                <a:ea typeface="黑体" pitchFamily="2" charset="-122"/>
              </a:rPr>
              <a:t>（</a:t>
            </a:r>
            <a:r>
              <a:rPr lang="en-US" altLang="zh-CN" sz="2000" b="1" kern="0" dirty="0">
                <a:solidFill>
                  <a:srgbClr val="333399"/>
                </a:solidFill>
                <a:latin typeface="黑体" pitchFamily="2" charset="-122"/>
                <a:ea typeface="黑体" pitchFamily="2" charset="-122"/>
              </a:rPr>
              <a:t>ALE</a:t>
            </a:r>
            <a:r>
              <a:rPr lang="zh-CN" altLang="en-US" sz="2000" b="1" kern="0" dirty="0">
                <a:solidFill>
                  <a:srgbClr val="333399"/>
                </a:solidFill>
                <a:latin typeface="黑体" pitchFamily="2" charset="-122"/>
                <a:ea typeface="黑体" pitchFamily="2" charset="-122"/>
              </a:rPr>
              <a:t>禁止位）置</a:t>
            </a:r>
            <a:r>
              <a:rPr lang="en-US" altLang="zh-CN" sz="2000" b="1" kern="0" dirty="0">
                <a:solidFill>
                  <a:srgbClr val="333399"/>
                </a:solidFill>
                <a:latin typeface="黑体" pitchFamily="2" charset="-122"/>
                <a:ea typeface="黑体" pitchFamily="2" charset="-122"/>
              </a:rPr>
              <a:t>1</a:t>
            </a:r>
            <a:r>
              <a:rPr lang="zh-CN" altLang="en-US" sz="2000" b="1" kern="0" dirty="0">
                <a:solidFill>
                  <a:srgbClr val="333399"/>
                </a:solidFill>
                <a:latin typeface="黑体" pitchFamily="2" charset="-122"/>
                <a:ea typeface="黑体" pitchFamily="2" charset="-122"/>
              </a:rPr>
              <a:t>，来</a:t>
            </a:r>
            <a:r>
              <a:rPr lang="zh-CN" altLang="en-US" sz="2000" b="1" kern="0" dirty="0">
                <a:solidFill>
                  <a:srgbClr val="3333CC"/>
                </a:solidFill>
                <a:latin typeface="黑体" pitchFamily="2" charset="-122"/>
                <a:ea typeface="黑体" pitchFamily="2" charset="-122"/>
              </a:rPr>
              <a:t>禁止</a:t>
            </a:r>
            <a:r>
              <a:rPr lang="en-US" altLang="zh-CN" sz="2000" b="1" kern="0" dirty="0">
                <a:solidFill>
                  <a:srgbClr val="3333CC"/>
                </a:solidFill>
                <a:latin typeface="黑体" pitchFamily="2" charset="-122"/>
                <a:ea typeface="黑体" pitchFamily="2" charset="-122"/>
              </a:rPr>
              <a:t>ALE</a:t>
            </a:r>
            <a:r>
              <a:rPr lang="zh-CN" altLang="en-US" sz="2000" b="1" kern="0" dirty="0">
                <a:solidFill>
                  <a:srgbClr val="3333CC"/>
                </a:solidFill>
                <a:latin typeface="黑体" pitchFamily="2" charset="-122"/>
                <a:ea typeface="黑体" pitchFamily="2" charset="-122"/>
              </a:rPr>
              <a:t>操作</a:t>
            </a:r>
            <a:r>
              <a:rPr lang="zh-CN" altLang="en-US" sz="2000" b="1" kern="0" dirty="0">
                <a:solidFill>
                  <a:srgbClr val="333399"/>
                </a:solidFill>
                <a:latin typeface="黑体" pitchFamily="2" charset="-122"/>
                <a:ea typeface="黑体" pitchFamily="2" charset="-122"/>
              </a:rPr>
              <a:t>，但执行访问外部程序存储器或外部数据存储器指令“</a:t>
            </a:r>
            <a:r>
              <a:rPr lang="en-US" altLang="zh-CN" sz="2000" b="1" kern="0" dirty="0">
                <a:solidFill>
                  <a:srgbClr val="333399"/>
                </a:solidFill>
                <a:latin typeface="黑体" pitchFamily="2" charset="-122"/>
                <a:ea typeface="黑体" pitchFamily="2" charset="-122"/>
              </a:rPr>
              <a:t>MOVC</a:t>
            </a:r>
            <a:r>
              <a:rPr lang="zh-CN" altLang="zh-CN" sz="2000" b="1" kern="0" dirty="0">
                <a:solidFill>
                  <a:srgbClr val="333399"/>
                </a:solidFill>
                <a:latin typeface="黑体" pitchFamily="2" charset="-122"/>
                <a:ea typeface="黑体" pitchFamily="2" charset="-122"/>
              </a:rPr>
              <a:t>”</a:t>
            </a:r>
            <a:r>
              <a:rPr lang="zh-CN" altLang="en-US" sz="2000" b="1" kern="0" dirty="0">
                <a:solidFill>
                  <a:srgbClr val="333399"/>
                </a:solidFill>
                <a:latin typeface="黑体" pitchFamily="2" charset="-122"/>
                <a:ea typeface="黑体" pitchFamily="2" charset="-122"/>
              </a:rPr>
              <a:t>或“</a:t>
            </a:r>
            <a:r>
              <a:rPr lang="en-US" altLang="zh-CN" sz="2000" b="1" kern="0" dirty="0">
                <a:solidFill>
                  <a:srgbClr val="333399"/>
                </a:solidFill>
                <a:latin typeface="黑体" pitchFamily="2" charset="-122"/>
                <a:ea typeface="黑体" pitchFamily="2" charset="-122"/>
              </a:rPr>
              <a:t>MOVX</a:t>
            </a:r>
            <a:r>
              <a:rPr lang="zh-CN" altLang="zh-CN" sz="2000" b="1" kern="0" dirty="0">
                <a:solidFill>
                  <a:srgbClr val="333399"/>
                </a:solidFill>
                <a:latin typeface="黑体" pitchFamily="2" charset="-122"/>
                <a:ea typeface="黑体" pitchFamily="2" charset="-122"/>
              </a:rPr>
              <a:t>”</a:t>
            </a:r>
            <a:r>
              <a:rPr lang="zh-CN" altLang="en-US" sz="2000" b="1" kern="0" dirty="0">
                <a:solidFill>
                  <a:srgbClr val="333399"/>
                </a:solidFill>
                <a:latin typeface="黑体" pitchFamily="2" charset="-122"/>
                <a:ea typeface="黑体" pitchFamily="2" charset="-122"/>
              </a:rPr>
              <a:t>时，</a:t>
            </a:r>
            <a:r>
              <a:rPr lang="en-US" altLang="zh-CN" sz="2000" b="1" kern="0" dirty="0">
                <a:solidFill>
                  <a:srgbClr val="333399"/>
                </a:solidFill>
                <a:latin typeface="黑体" pitchFamily="2" charset="-122"/>
                <a:ea typeface="黑体" pitchFamily="2" charset="-122"/>
              </a:rPr>
              <a:t>ALE</a:t>
            </a:r>
            <a:r>
              <a:rPr lang="zh-CN" altLang="en-US" sz="2000" b="1" kern="0" dirty="0">
                <a:solidFill>
                  <a:srgbClr val="333399"/>
                </a:solidFill>
                <a:latin typeface="黑体" pitchFamily="2" charset="-122"/>
                <a:ea typeface="黑体" pitchFamily="2" charset="-122"/>
              </a:rPr>
              <a:t>仍然有效。即</a:t>
            </a:r>
            <a:r>
              <a:rPr lang="en-US" altLang="zh-CN" sz="2000" b="1" kern="0" dirty="0">
                <a:solidFill>
                  <a:srgbClr val="3333CC"/>
                </a:solidFill>
                <a:latin typeface="黑体" pitchFamily="2" charset="-122"/>
                <a:ea typeface="黑体" pitchFamily="2" charset="-122"/>
              </a:rPr>
              <a:t>ALE</a:t>
            </a:r>
            <a:r>
              <a:rPr lang="zh-CN" altLang="en-US" sz="2000" b="1" kern="0" dirty="0">
                <a:solidFill>
                  <a:srgbClr val="3333CC"/>
                </a:solidFill>
                <a:latin typeface="黑体" pitchFamily="2" charset="-122"/>
                <a:ea typeface="黑体" pitchFamily="2" charset="-122"/>
              </a:rPr>
              <a:t>禁止位不影响对外部存储器的访问。</a:t>
            </a:r>
            <a:endParaRPr lang="zh-CN" altLang="en-US" dirty="0"/>
          </a:p>
        </p:txBody>
      </p:sp>
    </p:spTree>
    <p:extLst>
      <p:ext uri="{BB962C8B-B14F-4D97-AF65-F5344CB8AC3E}">
        <p14:creationId xmlns:p14="http://schemas.microsoft.com/office/powerpoint/2010/main" val="3359207189"/>
      </p:ext>
    </p:extLst>
  </p:cSld>
  <p:clrMapOvr>
    <a:masterClrMapping/>
  </p:clrMapOvr>
  <p:transition>
    <p:random/>
    <p:sndAc>
      <p:stSnd>
        <p:snd r:embed="rId3" name="camera.wav"/>
      </p:stSnd>
    </p:sndAc>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内容占位符 1"/>
          <p:cNvSpPr>
            <a:spLocks noGrp="1"/>
          </p:cNvSpPr>
          <p:nvPr>
            <p:ph/>
          </p:nvPr>
        </p:nvSpPr>
        <p:spPr>
          <a:xfrm>
            <a:off x="383882" y="762000"/>
            <a:ext cx="8413750" cy="5257482"/>
          </a:xfrm>
        </p:spPr>
        <p:txBody>
          <a:bodyPr/>
          <a:lstStyle/>
          <a:p>
            <a:pPr marL="0" indent="0" algn="l">
              <a:lnSpc>
                <a:spcPct val="150000"/>
              </a:lnSpc>
              <a:spcBef>
                <a:spcPts val="0"/>
              </a:spcBef>
              <a:buFont typeface="Wingdings" pitchFamily="2" charset="2"/>
              <a:buNone/>
            </a:pPr>
            <a:endParaRPr lang="zh-CN" sz="2400" b="1" dirty="0" smtClean="0">
              <a:latin typeface="黑体" pitchFamily="2" charset="-122"/>
              <a:ea typeface="黑体" pitchFamily="2" charset="-122"/>
            </a:endParaRPr>
          </a:p>
          <a:p>
            <a:pPr marL="0" indent="0" algn="l" fontAlgn="b">
              <a:lnSpc>
                <a:spcPct val="150000"/>
              </a:lnSpc>
              <a:spcBef>
                <a:spcPts val="0"/>
              </a:spcBef>
              <a:buFont typeface="Wingdings" pitchFamily="2" charset="2"/>
              <a:buNone/>
            </a:pPr>
            <a:endParaRPr lang="zh-CN" sz="2000" b="1" dirty="0" smtClean="0">
              <a:solidFill>
                <a:srgbClr val="3333CC"/>
              </a:solidFill>
              <a:latin typeface="黑体" pitchFamily="2" charset="-122"/>
              <a:ea typeface="黑体" pitchFamily="2" charset="-122"/>
            </a:endParaRPr>
          </a:p>
          <a:p>
            <a:pPr marL="0" indent="0" algn="l" fontAlgn="b">
              <a:lnSpc>
                <a:spcPct val="150000"/>
              </a:lnSpc>
              <a:spcBef>
                <a:spcPts val="0"/>
              </a:spcBef>
              <a:buFont typeface="Wingdings" pitchFamily="2" charset="2"/>
              <a:buNone/>
            </a:pPr>
            <a:r>
              <a:rPr lang="en-US" altLang="zh-CN" sz="2000" b="1" dirty="0" smtClean="0">
                <a:solidFill>
                  <a:srgbClr val="FF3300"/>
                </a:solidFill>
                <a:latin typeface="黑体" pitchFamily="2" charset="-122"/>
                <a:ea typeface="黑体" pitchFamily="2" charset="-122"/>
              </a:rPr>
              <a:t>          </a:t>
            </a:r>
            <a:r>
              <a:rPr lang="zh-CN" altLang="en-US" sz="2000" b="1" dirty="0" smtClean="0">
                <a:latin typeface="黑体" pitchFamily="2" charset="-122"/>
                <a:ea typeface="黑体" pitchFamily="2" charset="-122"/>
              </a:rPr>
              <a:t>：</a:t>
            </a:r>
            <a:r>
              <a:rPr lang="zh-CN" sz="2000" b="1" dirty="0" smtClean="0">
                <a:latin typeface="黑体" pitchFamily="2" charset="-122"/>
                <a:ea typeface="黑体" pitchFamily="2" charset="-122"/>
              </a:rPr>
              <a:t>引脚</a:t>
            </a:r>
            <a:r>
              <a:rPr lang="zh-CN" sz="2000" b="1" dirty="0" smtClean="0">
                <a:solidFill>
                  <a:srgbClr val="3333CC"/>
                </a:solidFill>
                <a:latin typeface="黑体" pitchFamily="2" charset="-122"/>
                <a:ea typeface="黑体" pitchFamily="2" charset="-122"/>
              </a:rPr>
              <a:t>第二功能</a:t>
            </a:r>
            <a:r>
              <a:rPr lang="zh-CN" sz="2000" b="1" dirty="0" smtClean="0">
                <a:latin typeface="黑体" pitchFamily="2" charset="-122"/>
                <a:ea typeface="黑体" pitchFamily="2" charset="-122"/>
              </a:rPr>
              <a:t>，对片内</a:t>
            </a:r>
            <a:r>
              <a:rPr lang="zh-CN" altLang="en-US" sz="2000" b="1" dirty="0" smtClean="0">
                <a:latin typeface="黑体" pitchFamily="2" charset="-122"/>
                <a:ea typeface="黑体" pitchFamily="2" charset="-122"/>
              </a:rPr>
              <a:t> </a:t>
            </a:r>
            <a:r>
              <a:rPr lang="en-US" altLang="zh-CN" sz="2000" b="1" dirty="0" smtClean="0">
                <a:latin typeface="黑体" pitchFamily="2" charset="-122"/>
                <a:ea typeface="黑体" pitchFamily="2" charset="-122"/>
              </a:rPr>
              <a:t>Flash</a:t>
            </a:r>
            <a:r>
              <a:rPr lang="zh-CN" sz="2000" b="1" dirty="0" smtClean="0">
                <a:latin typeface="黑体" pitchFamily="2" charset="-122"/>
                <a:ea typeface="黑体" pitchFamily="2" charset="-122"/>
              </a:rPr>
              <a:t>编程，为</a:t>
            </a:r>
            <a:r>
              <a:rPr lang="zh-CN" sz="2000" b="1" dirty="0" smtClean="0">
                <a:solidFill>
                  <a:srgbClr val="FF3300"/>
                </a:solidFill>
                <a:latin typeface="黑体" pitchFamily="2" charset="-122"/>
                <a:ea typeface="黑体" pitchFamily="2" charset="-122"/>
              </a:rPr>
              <a:t>编程脉冲输入</a:t>
            </a:r>
            <a:r>
              <a:rPr lang="zh-CN" altLang="en-US" sz="2000" b="1" dirty="0" smtClean="0">
                <a:solidFill>
                  <a:srgbClr val="FF3300"/>
                </a:solidFill>
                <a:latin typeface="黑体" pitchFamily="2" charset="-122"/>
                <a:ea typeface="黑体" pitchFamily="2" charset="-122"/>
              </a:rPr>
              <a:t>脚。</a:t>
            </a:r>
            <a:endParaRPr lang="en-US" altLang="zh-CN" sz="2000" b="1" dirty="0" smtClean="0">
              <a:solidFill>
                <a:srgbClr val="FF3300"/>
              </a:solidFill>
              <a:latin typeface="黑体" pitchFamily="2" charset="-122"/>
              <a:ea typeface="黑体" pitchFamily="2" charset="-122"/>
            </a:endParaRPr>
          </a:p>
        </p:txBody>
      </p:sp>
      <p:graphicFrame>
        <p:nvGraphicFramePr>
          <p:cNvPr id="16394" name="Object 10"/>
          <p:cNvGraphicFramePr>
            <a:graphicFrameLocks noChangeAspect="1"/>
          </p:cNvGraphicFramePr>
          <p:nvPr>
            <p:extLst>
              <p:ext uri="{D42A27DB-BD31-4B8C-83A1-F6EECF244321}">
                <p14:modId xmlns:p14="http://schemas.microsoft.com/office/powerpoint/2010/main" val="2575263811"/>
              </p:ext>
            </p:extLst>
          </p:nvPr>
        </p:nvGraphicFramePr>
        <p:xfrm>
          <a:off x="773846" y="1887366"/>
          <a:ext cx="914400" cy="398463"/>
        </p:xfrm>
        <a:graphic>
          <a:graphicData uri="http://schemas.openxmlformats.org/presentationml/2006/ole">
            <mc:AlternateContent xmlns:mc="http://schemas.openxmlformats.org/markup-compatibility/2006">
              <mc:Choice xmlns:v="urn:schemas-microsoft-com:vml" Requires="v">
                <p:oleObj spid="_x0000_s271420" name="Equation" r:id="rId3" imgW="495000" imgH="215640" progId="Equation.DSMT4">
                  <p:embed/>
                </p:oleObj>
              </mc:Choice>
              <mc:Fallback>
                <p:oleObj name="Equation" r:id="rId3" imgW="495000" imgH="2156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3846" y="1887366"/>
                        <a:ext cx="914400" cy="3984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1" name="灯片编号占位符 3"/>
          <p:cNvSpPr>
            <a:spLocks noGrp="1"/>
          </p:cNvSpPr>
          <p:nvPr>
            <p:ph type="sldNum" sz="quarter" idx="4294967295"/>
          </p:nvPr>
        </p:nvSpPr>
        <p:spPr>
          <a:xfrm>
            <a:off x="8586863" y="6516914"/>
            <a:ext cx="781050" cy="276225"/>
          </a:xfrm>
          <a:prstGeom prst="rect">
            <a:avLst/>
          </a:prstGeom>
        </p:spPr>
        <p:txBody>
          <a:bodyPr/>
          <a:lstStyle/>
          <a:p>
            <a:fld id="{8E2A11C4-42C2-45DA-9E65-8D548604E8EA}" type="slidenum">
              <a:rPr lang="en-US" altLang="zh-CN" sz="1200" smtClean="0"/>
              <a:pPr/>
              <a:t>16</a:t>
            </a:fld>
            <a:endParaRPr lang="en-US" altLang="zh-CN" sz="1200" dirty="0"/>
          </a:p>
        </p:txBody>
      </p:sp>
    </p:spTree>
    <p:extLst>
      <p:ext uri="{BB962C8B-B14F-4D97-AF65-F5344CB8AC3E}">
        <p14:creationId xmlns:p14="http://schemas.microsoft.com/office/powerpoint/2010/main" val="4267337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394"/>
                                        </p:tgtEl>
                                        <p:attrNameLst>
                                          <p:attrName>style.visibility</p:attrName>
                                        </p:attrNameLst>
                                      </p:cBhvr>
                                      <p:to>
                                        <p:strVal val="visible"/>
                                      </p:to>
                                    </p:set>
                                    <p:anim calcmode="lin" valueType="num">
                                      <p:cBhvr additive="base">
                                        <p:cTn id="7" dur="500" fill="hold"/>
                                        <p:tgtEl>
                                          <p:spTgt spid="16394"/>
                                        </p:tgtEl>
                                        <p:attrNameLst>
                                          <p:attrName>ppt_x</p:attrName>
                                        </p:attrNameLst>
                                      </p:cBhvr>
                                      <p:tavLst>
                                        <p:tav tm="0">
                                          <p:val>
                                            <p:strVal val="#ppt_x"/>
                                          </p:val>
                                        </p:tav>
                                        <p:tav tm="100000">
                                          <p:val>
                                            <p:strVal val="#ppt_x"/>
                                          </p:val>
                                        </p:tav>
                                      </p:tavLst>
                                    </p:anim>
                                    <p:anim calcmode="lin" valueType="num">
                                      <p:cBhvr additive="base">
                                        <p:cTn id="8" dur="500" fill="hold"/>
                                        <p:tgtEl>
                                          <p:spTgt spid="1639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7410">
                                            <p:txEl>
                                              <p:pRg st="2" end="2"/>
                                            </p:txEl>
                                          </p:spTgt>
                                        </p:tgtEl>
                                        <p:attrNameLst>
                                          <p:attrName>style.visibility</p:attrName>
                                        </p:attrNameLst>
                                      </p:cBhvr>
                                      <p:to>
                                        <p:strVal val="visible"/>
                                      </p:to>
                                    </p:set>
                                    <p:animEffect transition="in" filter="barn(inVertical)">
                                      <p:cBhvr>
                                        <p:cTn id="13" dur="500"/>
                                        <p:tgtEl>
                                          <p:spTgt spid="174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内容占位符 1"/>
          <p:cNvSpPr>
            <a:spLocks noGrp="1"/>
          </p:cNvSpPr>
          <p:nvPr>
            <p:ph/>
          </p:nvPr>
        </p:nvSpPr>
        <p:spPr>
          <a:xfrm>
            <a:off x="549275" y="503238"/>
            <a:ext cx="8229600" cy="5851525"/>
          </a:xfrm>
        </p:spPr>
        <p:txBody>
          <a:bodyPr/>
          <a:lstStyle/>
          <a:p>
            <a:pPr>
              <a:lnSpc>
                <a:spcPct val="130000"/>
              </a:lnSpc>
              <a:buFont typeface="Wingdings" pitchFamily="2" charset="2"/>
              <a:buNone/>
            </a:pPr>
            <a:r>
              <a:rPr lang="zh-CN" sz="2400" b="1" dirty="0" smtClean="0">
                <a:solidFill>
                  <a:srgbClr val="FF3300"/>
                </a:solidFill>
                <a:latin typeface="黑体" pitchFamily="2" charset="-122"/>
                <a:ea typeface="黑体" pitchFamily="2" charset="-122"/>
              </a:rPr>
              <a:t>（</a:t>
            </a:r>
            <a:r>
              <a:rPr lang="en-US" altLang="zh-CN" sz="2400" b="1" dirty="0" smtClean="0">
                <a:solidFill>
                  <a:srgbClr val="FF3300"/>
                </a:solidFill>
                <a:latin typeface="黑体" pitchFamily="2" charset="-122"/>
                <a:ea typeface="黑体" pitchFamily="2" charset="-122"/>
              </a:rPr>
              <a:t>4</a:t>
            </a:r>
            <a:r>
              <a:rPr lang="zh-CN" sz="2400" b="1" dirty="0" smtClean="0">
                <a:solidFill>
                  <a:srgbClr val="FF3300"/>
                </a:solidFill>
                <a:latin typeface="黑体" pitchFamily="2" charset="-122"/>
                <a:ea typeface="黑体" pitchFamily="2" charset="-122"/>
              </a:rPr>
              <a:t>） </a:t>
            </a:r>
            <a:r>
              <a:rPr lang="en-US" altLang="zh-CN" sz="2400" b="1" dirty="0" smtClean="0">
                <a:solidFill>
                  <a:srgbClr val="FF3300"/>
                </a:solidFill>
                <a:latin typeface="黑体" pitchFamily="2" charset="-122"/>
                <a:ea typeface="黑体" pitchFamily="2" charset="-122"/>
              </a:rPr>
              <a:t>      </a:t>
            </a:r>
            <a:r>
              <a:rPr lang="zh-CN" sz="2400" b="1" dirty="0" smtClean="0">
                <a:solidFill>
                  <a:srgbClr val="FF3300"/>
                </a:solidFill>
                <a:latin typeface="黑体" pitchFamily="2" charset="-122"/>
                <a:ea typeface="黑体" pitchFamily="2" charset="-122"/>
              </a:rPr>
              <a:t>（</a:t>
            </a:r>
            <a:r>
              <a:rPr lang="en-US" altLang="zh-CN" sz="2400" b="1" dirty="0" smtClean="0">
                <a:solidFill>
                  <a:srgbClr val="FF3300"/>
                </a:solidFill>
                <a:latin typeface="黑体" pitchFamily="2" charset="-122"/>
                <a:ea typeface="黑体" pitchFamily="2" charset="-122"/>
              </a:rPr>
              <a:t>Program Strobe </a:t>
            </a:r>
            <a:r>
              <a:rPr lang="en-US" altLang="zh-CN" sz="2400" b="1" dirty="0" err="1" smtClean="0">
                <a:solidFill>
                  <a:srgbClr val="FF3300"/>
                </a:solidFill>
                <a:latin typeface="黑体" pitchFamily="2" charset="-122"/>
                <a:ea typeface="黑体" pitchFamily="2" charset="-122"/>
              </a:rPr>
              <a:t>ENable</a:t>
            </a:r>
            <a:r>
              <a:rPr lang="zh-CN" sz="2400" b="1" dirty="0" smtClean="0">
                <a:solidFill>
                  <a:srgbClr val="FF3300"/>
                </a:solidFill>
                <a:latin typeface="黑体" pitchFamily="2" charset="-122"/>
                <a:ea typeface="黑体" pitchFamily="2" charset="-122"/>
              </a:rPr>
              <a:t>，</a:t>
            </a:r>
            <a:r>
              <a:rPr lang="en-US" altLang="zh-CN" sz="2400" b="1" dirty="0" smtClean="0">
                <a:solidFill>
                  <a:srgbClr val="FF3300"/>
                </a:solidFill>
                <a:latin typeface="黑体" pitchFamily="2" charset="-122"/>
                <a:ea typeface="黑体" pitchFamily="2" charset="-122"/>
              </a:rPr>
              <a:t>29</a:t>
            </a:r>
            <a:r>
              <a:rPr lang="zh-CN" sz="2400" b="1" dirty="0" smtClean="0">
                <a:solidFill>
                  <a:srgbClr val="FF3300"/>
                </a:solidFill>
                <a:latin typeface="黑体" pitchFamily="2" charset="-122"/>
                <a:ea typeface="黑体" pitchFamily="2" charset="-122"/>
              </a:rPr>
              <a:t>脚）</a:t>
            </a:r>
          </a:p>
          <a:p>
            <a:pPr>
              <a:lnSpc>
                <a:spcPct val="130000"/>
              </a:lnSpc>
              <a:buFont typeface="Wingdings" pitchFamily="2" charset="2"/>
              <a:buNone/>
            </a:pPr>
            <a:r>
              <a:rPr lang="zh-CN" altLang="en-US" sz="2400" b="1" dirty="0" smtClean="0">
                <a:latin typeface="黑体" pitchFamily="2" charset="-122"/>
                <a:ea typeface="黑体" pitchFamily="2" charset="-122"/>
              </a:rPr>
              <a:t>     </a:t>
            </a:r>
            <a:r>
              <a:rPr lang="zh-CN" sz="2400" dirty="0" smtClean="0">
                <a:latin typeface="黑体" pitchFamily="2" charset="-122"/>
                <a:ea typeface="黑体" pitchFamily="2" charset="-122"/>
              </a:rPr>
              <a:t>片外程序存储器读选通信号，低</a:t>
            </a:r>
            <a:r>
              <a:rPr lang="zh-CN" altLang="en-US" sz="2400" dirty="0" smtClean="0">
                <a:latin typeface="黑体" pitchFamily="2" charset="-122"/>
                <a:ea typeface="黑体" pitchFamily="2" charset="-122"/>
              </a:rPr>
              <a:t>电平</a:t>
            </a:r>
            <a:r>
              <a:rPr lang="zh-CN" sz="2400" dirty="0" smtClean="0">
                <a:latin typeface="黑体" pitchFamily="2" charset="-122"/>
                <a:ea typeface="黑体" pitchFamily="2" charset="-122"/>
              </a:rPr>
              <a:t>有效。</a:t>
            </a:r>
          </a:p>
        </p:txBody>
      </p:sp>
      <p:graphicFrame>
        <p:nvGraphicFramePr>
          <p:cNvPr id="17418" name="Object 10"/>
          <p:cNvGraphicFramePr>
            <a:graphicFrameLocks noChangeAspect="1"/>
          </p:cNvGraphicFramePr>
          <p:nvPr/>
        </p:nvGraphicFramePr>
        <p:xfrm>
          <a:off x="1476375" y="606425"/>
          <a:ext cx="869950" cy="422275"/>
        </p:xfrm>
        <a:graphic>
          <a:graphicData uri="http://schemas.openxmlformats.org/presentationml/2006/ole">
            <mc:AlternateContent xmlns:mc="http://schemas.openxmlformats.org/markup-compatibility/2006">
              <mc:Choice xmlns:v="urn:schemas-microsoft-com:vml" Requires="v">
                <p:oleObj spid="_x0000_s272441" name="Equation" r:id="rId3" imgW="444240" imgH="215640" progId="Equation.DSMT4">
                  <p:embed/>
                </p:oleObj>
              </mc:Choice>
              <mc:Fallback>
                <p:oleObj name="Equation" r:id="rId3" imgW="444240" imgH="2156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6375" y="606425"/>
                        <a:ext cx="869950" cy="422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1" name="灯片编号占位符 3"/>
          <p:cNvSpPr>
            <a:spLocks noGrp="1"/>
          </p:cNvSpPr>
          <p:nvPr>
            <p:ph type="sldNum" sz="quarter" idx="4294967295"/>
          </p:nvPr>
        </p:nvSpPr>
        <p:spPr>
          <a:xfrm>
            <a:off x="8577809" y="6516913"/>
            <a:ext cx="781050" cy="276225"/>
          </a:xfrm>
          <a:prstGeom prst="rect">
            <a:avLst/>
          </a:prstGeom>
        </p:spPr>
        <p:txBody>
          <a:bodyPr/>
          <a:lstStyle/>
          <a:p>
            <a:fld id="{8E2A11C4-42C2-45DA-9E65-8D548604E8EA}" type="slidenum">
              <a:rPr lang="en-US" altLang="zh-CN" sz="1200" smtClean="0"/>
              <a:pPr/>
              <a:t>17</a:t>
            </a:fld>
            <a:endParaRPr lang="en-US" altLang="zh-CN" sz="1200" dirty="0"/>
          </a:p>
        </p:txBody>
      </p:sp>
    </p:spTree>
    <p:extLst>
      <p:ext uri="{BB962C8B-B14F-4D97-AF65-F5344CB8AC3E}">
        <p14:creationId xmlns:p14="http://schemas.microsoft.com/office/powerpoint/2010/main" val="219450414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4" name="矩形 3"/>
          <p:cNvSpPr/>
          <p:nvPr/>
        </p:nvSpPr>
        <p:spPr>
          <a:xfrm>
            <a:off x="65315" y="740355"/>
            <a:ext cx="8994710" cy="5927777"/>
          </a:xfrm>
          <a:prstGeom prst="rect">
            <a:avLst/>
          </a:prstGeom>
        </p:spPr>
        <p:txBody>
          <a:bodyPr wrap="square">
            <a:spAutoFit/>
          </a:bodyPr>
          <a:lstStyle/>
          <a:p>
            <a:pPr marL="342900" lvl="0" indent="-342900" algn="just">
              <a:lnSpc>
                <a:spcPct val="130000"/>
              </a:lnSpc>
              <a:spcBef>
                <a:spcPct val="20000"/>
              </a:spcBef>
            </a:pPr>
            <a:r>
              <a:rPr lang="en-US" altLang="zh-CN" sz="2400" b="1" kern="0" dirty="0" smtClean="0">
                <a:solidFill>
                  <a:srgbClr val="9900CC"/>
                </a:solidFill>
                <a:latin typeface="黑体" pitchFamily="2" charset="-122"/>
                <a:ea typeface="黑体" pitchFamily="2" charset="-122"/>
              </a:rPr>
              <a:t>     3.2.3  </a:t>
            </a:r>
            <a:r>
              <a:rPr lang="zh-CN" altLang="en-US" sz="2400" b="1" kern="0" dirty="0">
                <a:solidFill>
                  <a:srgbClr val="9900CC"/>
                </a:solidFill>
                <a:latin typeface="黑体" pitchFamily="2" charset="-122"/>
                <a:ea typeface="黑体" pitchFamily="2" charset="-122"/>
              </a:rPr>
              <a:t>并行</a:t>
            </a:r>
            <a:r>
              <a:rPr lang="en-US" altLang="zh-CN" sz="2400" b="1" kern="0" dirty="0">
                <a:solidFill>
                  <a:srgbClr val="9900CC"/>
                </a:solidFill>
                <a:latin typeface="黑体" pitchFamily="2" charset="-122"/>
                <a:ea typeface="黑体" pitchFamily="2" charset="-122"/>
              </a:rPr>
              <a:t>I/O</a:t>
            </a:r>
            <a:r>
              <a:rPr lang="zh-CN" altLang="en-US" sz="2400" b="1" kern="0" dirty="0">
                <a:solidFill>
                  <a:srgbClr val="9900CC"/>
                </a:solidFill>
                <a:latin typeface="黑体" pitchFamily="2" charset="-122"/>
                <a:ea typeface="黑体" pitchFamily="2" charset="-122"/>
              </a:rPr>
              <a:t>口</a:t>
            </a:r>
            <a:r>
              <a:rPr lang="zh-CN" altLang="en-US" sz="2400" b="1" kern="0" dirty="0" smtClean="0">
                <a:solidFill>
                  <a:srgbClr val="9900CC"/>
                </a:solidFill>
                <a:latin typeface="黑体" pitchFamily="2" charset="-122"/>
                <a:ea typeface="黑体" pitchFamily="2" charset="-122"/>
              </a:rPr>
              <a:t>引脚</a:t>
            </a:r>
            <a:endParaRPr lang="en-US" altLang="zh-CN" sz="2400" b="1" kern="0" dirty="0" smtClean="0">
              <a:solidFill>
                <a:srgbClr val="9900CC"/>
              </a:solidFill>
              <a:latin typeface="黑体" pitchFamily="2" charset="-122"/>
              <a:ea typeface="黑体" pitchFamily="2" charset="-122"/>
            </a:endParaRPr>
          </a:p>
          <a:p>
            <a:pPr lvl="0" algn="l">
              <a:spcBef>
                <a:spcPts val="0"/>
              </a:spcBef>
            </a:pPr>
            <a:r>
              <a:rPr lang="zh-CN" altLang="en-US" sz="2400" b="1" kern="0" dirty="0" smtClean="0">
                <a:solidFill>
                  <a:srgbClr val="3333CC"/>
                </a:solidFill>
                <a:latin typeface="黑体" pitchFamily="2" charset="-122"/>
                <a:ea typeface="黑体" pitchFamily="2" charset="-122"/>
              </a:rPr>
              <a:t>    （</a:t>
            </a:r>
            <a:r>
              <a:rPr lang="en-US" altLang="zh-CN" sz="2400" b="1" kern="0" dirty="0">
                <a:solidFill>
                  <a:srgbClr val="3333CC"/>
                </a:solidFill>
                <a:latin typeface="黑体" pitchFamily="2" charset="-122"/>
                <a:ea typeface="黑体" pitchFamily="2" charset="-122"/>
              </a:rPr>
              <a:t>1</a:t>
            </a:r>
            <a:r>
              <a:rPr lang="zh-CN" altLang="en-US" sz="2400" b="1" kern="0" dirty="0" smtClean="0">
                <a:solidFill>
                  <a:srgbClr val="3333CC"/>
                </a:solidFill>
                <a:latin typeface="黑体" pitchFamily="2" charset="-122"/>
                <a:ea typeface="黑体" pitchFamily="2" charset="-122"/>
              </a:rPr>
              <a:t>）</a:t>
            </a:r>
            <a:r>
              <a:rPr lang="en-US" altLang="zh-CN" sz="2400" b="1" kern="0" dirty="0" smtClean="0">
                <a:solidFill>
                  <a:srgbClr val="3333CC"/>
                </a:solidFill>
                <a:latin typeface="黑体" pitchFamily="2" charset="-122"/>
                <a:ea typeface="黑体" pitchFamily="2" charset="-122"/>
              </a:rPr>
              <a:t>P0.0</a:t>
            </a:r>
            <a:r>
              <a:rPr lang="en-US" altLang="zh-CN" sz="2400" b="1" kern="0" dirty="0" smtClean="0">
                <a:solidFill>
                  <a:srgbClr val="3333CC"/>
                </a:solidFill>
                <a:latin typeface="Times New Roman" pitchFamily="18" charset="0"/>
                <a:ea typeface="黑体" pitchFamily="2" charset="-122"/>
                <a:cs typeface="Times New Roman" pitchFamily="18" charset="0"/>
              </a:rPr>
              <a:t>~</a:t>
            </a:r>
            <a:r>
              <a:rPr lang="en-US" altLang="zh-CN" sz="2400" b="1" kern="0" dirty="0" smtClean="0">
                <a:solidFill>
                  <a:srgbClr val="3333CC"/>
                </a:solidFill>
                <a:latin typeface="黑体" pitchFamily="2" charset="-122"/>
                <a:ea typeface="黑体" pitchFamily="2" charset="-122"/>
              </a:rPr>
              <a:t>P0.7</a:t>
            </a:r>
            <a:r>
              <a:rPr lang="zh-CN" altLang="en-US" sz="2400" b="1" kern="0" dirty="0">
                <a:solidFill>
                  <a:srgbClr val="3333CC"/>
                </a:solidFill>
                <a:latin typeface="黑体" pitchFamily="2" charset="-122"/>
                <a:ea typeface="黑体" pitchFamily="2" charset="-122"/>
              </a:rPr>
              <a:t>：</a:t>
            </a:r>
            <a:r>
              <a:rPr lang="en-US" altLang="zh-CN" sz="2400" b="1" kern="0" dirty="0">
                <a:solidFill>
                  <a:srgbClr val="3333CC"/>
                </a:solidFill>
                <a:latin typeface="黑体" pitchFamily="2" charset="-122"/>
                <a:ea typeface="黑体" pitchFamily="2" charset="-122"/>
              </a:rPr>
              <a:t>P0</a:t>
            </a:r>
            <a:r>
              <a:rPr lang="zh-CN" altLang="en-US" sz="2400" b="1" kern="0" dirty="0">
                <a:solidFill>
                  <a:srgbClr val="3333CC"/>
                </a:solidFill>
                <a:latin typeface="黑体" pitchFamily="2" charset="-122"/>
                <a:ea typeface="黑体" pitchFamily="2" charset="-122"/>
              </a:rPr>
              <a:t>口的</a:t>
            </a:r>
            <a:r>
              <a:rPr lang="en-US" altLang="zh-CN" sz="2400" b="1" kern="0" dirty="0">
                <a:solidFill>
                  <a:srgbClr val="3333CC"/>
                </a:solidFill>
                <a:latin typeface="黑体" pitchFamily="2" charset="-122"/>
                <a:ea typeface="黑体" pitchFamily="2" charset="-122"/>
              </a:rPr>
              <a:t>8</a:t>
            </a:r>
            <a:r>
              <a:rPr lang="zh-CN" altLang="en-US" sz="2400" b="1" kern="0" dirty="0">
                <a:solidFill>
                  <a:srgbClr val="3333CC"/>
                </a:solidFill>
                <a:latin typeface="黑体" pitchFamily="2" charset="-122"/>
                <a:ea typeface="黑体" pitchFamily="2" charset="-122"/>
              </a:rPr>
              <a:t>根端口线</a:t>
            </a:r>
            <a:r>
              <a:rPr lang="zh-CN" altLang="en-US" sz="2400" b="1" kern="0" dirty="0" smtClean="0">
                <a:solidFill>
                  <a:srgbClr val="3333CC"/>
                </a:solidFill>
                <a:latin typeface="黑体" pitchFamily="2" charset="-122"/>
                <a:ea typeface="黑体" pitchFamily="2" charset="-122"/>
              </a:rPr>
              <a:t>，</a:t>
            </a:r>
            <a:r>
              <a:rPr lang="zh-CN" altLang="en-US" sz="2400" b="1" kern="0" dirty="0" smtClean="0">
                <a:solidFill>
                  <a:srgbClr val="333399"/>
                </a:solidFill>
                <a:latin typeface="黑体" pitchFamily="2" charset="-122"/>
                <a:ea typeface="黑体" pitchFamily="2" charset="-122"/>
              </a:rPr>
              <a:t>当</a:t>
            </a:r>
            <a:r>
              <a:rPr lang="zh-CN" altLang="en-US" sz="2400" b="1" kern="0" dirty="0">
                <a:solidFill>
                  <a:srgbClr val="FF3300"/>
                </a:solidFill>
                <a:latin typeface="黑体" pitchFamily="2" charset="-122"/>
                <a:ea typeface="黑体" pitchFamily="2" charset="-122"/>
              </a:rPr>
              <a:t>外扩存储器及</a:t>
            </a:r>
            <a:r>
              <a:rPr lang="en-US" altLang="zh-CN" sz="2400" b="1" kern="0" dirty="0">
                <a:solidFill>
                  <a:srgbClr val="FF3300"/>
                </a:solidFill>
                <a:latin typeface="黑体" pitchFamily="2" charset="-122"/>
                <a:ea typeface="黑体" pitchFamily="2" charset="-122"/>
              </a:rPr>
              <a:t>I/O</a:t>
            </a:r>
            <a:r>
              <a:rPr lang="zh-CN" altLang="en-US" sz="2400" b="1" kern="0" dirty="0">
                <a:solidFill>
                  <a:srgbClr val="FF3300"/>
                </a:solidFill>
                <a:latin typeface="黑体" pitchFamily="2" charset="-122"/>
                <a:ea typeface="黑体" pitchFamily="2" charset="-122"/>
              </a:rPr>
              <a:t>接口芯片时</a:t>
            </a:r>
            <a:r>
              <a:rPr lang="zh-CN" altLang="en-US" sz="2400" b="1" kern="0" dirty="0">
                <a:solidFill>
                  <a:srgbClr val="333399"/>
                </a:solidFill>
                <a:latin typeface="黑体" pitchFamily="2" charset="-122"/>
                <a:ea typeface="黑体" pitchFamily="2" charset="-122"/>
              </a:rPr>
              <a:t>，</a:t>
            </a:r>
            <a:r>
              <a:rPr lang="en-US" altLang="zh-CN" sz="2400" b="1" kern="0" dirty="0">
                <a:solidFill>
                  <a:srgbClr val="333399"/>
                </a:solidFill>
                <a:latin typeface="黑体" pitchFamily="2" charset="-122"/>
                <a:ea typeface="黑体" pitchFamily="2" charset="-122"/>
              </a:rPr>
              <a:t>P0</a:t>
            </a:r>
            <a:r>
              <a:rPr lang="zh-CN" altLang="en-US" sz="2400" b="1" kern="0" dirty="0">
                <a:solidFill>
                  <a:srgbClr val="333399"/>
                </a:solidFill>
                <a:latin typeface="黑体" pitchFamily="2" charset="-122"/>
                <a:ea typeface="黑体" pitchFamily="2" charset="-122"/>
              </a:rPr>
              <a:t>口作为低</a:t>
            </a:r>
            <a:r>
              <a:rPr lang="en-US" altLang="zh-CN" sz="2400" b="1" kern="0" dirty="0">
                <a:solidFill>
                  <a:srgbClr val="333399"/>
                </a:solidFill>
                <a:latin typeface="黑体" pitchFamily="2" charset="-122"/>
                <a:ea typeface="黑体" pitchFamily="2" charset="-122"/>
              </a:rPr>
              <a:t>8</a:t>
            </a:r>
            <a:r>
              <a:rPr lang="zh-CN" altLang="en-US" sz="2400" b="1" kern="0" dirty="0">
                <a:solidFill>
                  <a:srgbClr val="333399"/>
                </a:solidFill>
                <a:latin typeface="黑体" pitchFamily="2" charset="-122"/>
                <a:ea typeface="黑体" pitchFamily="2" charset="-122"/>
              </a:rPr>
              <a:t>位地址总线及数据总线的</a:t>
            </a:r>
            <a:r>
              <a:rPr lang="zh-CN" altLang="en-US" sz="2400" b="1" kern="0" dirty="0">
                <a:solidFill>
                  <a:srgbClr val="3333CC"/>
                </a:solidFill>
                <a:latin typeface="黑体" pitchFamily="2" charset="-122"/>
                <a:ea typeface="黑体" pitchFamily="2" charset="-122"/>
              </a:rPr>
              <a:t>分时复用</a:t>
            </a:r>
            <a:r>
              <a:rPr lang="zh-CN" altLang="en-US" sz="2400" b="1" kern="0" dirty="0">
                <a:solidFill>
                  <a:srgbClr val="333399"/>
                </a:solidFill>
                <a:latin typeface="黑体" pitchFamily="2" charset="-122"/>
                <a:ea typeface="黑体" pitchFamily="2" charset="-122"/>
              </a:rPr>
              <a:t>端口。</a:t>
            </a:r>
          </a:p>
          <a:p>
            <a:pPr lvl="0" algn="l" fontAlgn="b">
              <a:spcBef>
                <a:spcPts val="0"/>
              </a:spcBef>
            </a:pPr>
            <a:r>
              <a:rPr lang="en-US" altLang="zh-CN" sz="2400" b="1" kern="0" dirty="0" smtClean="0">
                <a:solidFill>
                  <a:srgbClr val="333399"/>
                </a:solidFill>
                <a:latin typeface="黑体" pitchFamily="2" charset="-122"/>
                <a:ea typeface="黑体" pitchFamily="2" charset="-122"/>
              </a:rPr>
              <a:t>    P0</a:t>
            </a:r>
            <a:r>
              <a:rPr lang="zh-CN" altLang="en-US" sz="2400" b="1" kern="0" dirty="0">
                <a:solidFill>
                  <a:srgbClr val="333399"/>
                </a:solidFill>
                <a:latin typeface="黑体" pitchFamily="2" charset="-122"/>
                <a:ea typeface="黑体" pitchFamily="2" charset="-122"/>
              </a:rPr>
              <a:t>口也可用</a:t>
            </a:r>
            <a:r>
              <a:rPr lang="zh-CN" altLang="en-US" sz="2400" b="1" kern="0" dirty="0">
                <a:solidFill>
                  <a:srgbClr val="FF3300"/>
                </a:solidFill>
                <a:latin typeface="黑体" pitchFamily="2" charset="-122"/>
                <a:ea typeface="黑体" pitchFamily="2" charset="-122"/>
              </a:rPr>
              <a:t>作通用的</a:t>
            </a:r>
            <a:r>
              <a:rPr lang="en-US" altLang="zh-CN" sz="2400" b="1" kern="0" dirty="0">
                <a:solidFill>
                  <a:srgbClr val="FF3300"/>
                </a:solidFill>
                <a:latin typeface="黑体" pitchFamily="2" charset="-122"/>
                <a:ea typeface="黑体" pitchFamily="2" charset="-122"/>
              </a:rPr>
              <a:t>I/O</a:t>
            </a:r>
            <a:r>
              <a:rPr lang="zh-CN" altLang="en-US" sz="2400" b="1" kern="0" dirty="0">
                <a:solidFill>
                  <a:srgbClr val="FF3300"/>
                </a:solidFill>
                <a:latin typeface="黑体" pitchFamily="2" charset="-122"/>
                <a:ea typeface="黑体" pitchFamily="2" charset="-122"/>
              </a:rPr>
              <a:t>口</a:t>
            </a:r>
            <a:r>
              <a:rPr lang="zh-CN" altLang="en-US" sz="2400" b="1" kern="0" dirty="0">
                <a:solidFill>
                  <a:srgbClr val="333399"/>
                </a:solidFill>
                <a:latin typeface="黑体" pitchFamily="2" charset="-122"/>
                <a:ea typeface="黑体" pitchFamily="2" charset="-122"/>
              </a:rPr>
              <a:t>，需加上拉电阻，这时为</a:t>
            </a:r>
            <a:r>
              <a:rPr lang="zh-CN" altLang="en-US" sz="2400" b="1" kern="0" dirty="0">
                <a:solidFill>
                  <a:srgbClr val="3333CC"/>
                </a:solidFill>
                <a:latin typeface="黑体" pitchFamily="2" charset="-122"/>
                <a:ea typeface="黑体" pitchFamily="2" charset="-122"/>
              </a:rPr>
              <a:t>准双向口</a:t>
            </a:r>
            <a:r>
              <a:rPr lang="zh-CN" altLang="en-US" sz="2400" b="1" kern="0" dirty="0">
                <a:solidFill>
                  <a:srgbClr val="333399"/>
                </a:solidFill>
                <a:latin typeface="黑体" pitchFamily="2" charset="-122"/>
                <a:ea typeface="黑体" pitchFamily="2" charset="-122"/>
              </a:rPr>
              <a:t>。作为通用</a:t>
            </a:r>
            <a:r>
              <a:rPr lang="en-US" altLang="zh-CN" sz="2400" b="1" kern="0" dirty="0">
                <a:solidFill>
                  <a:srgbClr val="333399"/>
                </a:solidFill>
                <a:latin typeface="黑体" pitchFamily="2" charset="-122"/>
                <a:ea typeface="黑体" pitchFamily="2" charset="-122"/>
              </a:rPr>
              <a:t>I/O</a:t>
            </a:r>
            <a:r>
              <a:rPr lang="zh-CN" altLang="en-US" sz="2400" b="1" kern="0" dirty="0" smtClean="0">
                <a:solidFill>
                  <a:srgbClr val="333399"/>
                </a:solidFill>
                <a:latin typeface="黑体" pitchFamily="2" charset="-122"/>
                <a:ea typeface="黑体" pitchFamily="2" charset="-122"/>
              </a:rPr>
              <a:t>输入时，</a:t>
            </a:r>
            <a:r>
              <a:rPr lang="zh-CN" altLang="en-US" sz="2400" b="1" kern="0" dirty="0">
                <a:solidFill>
                  <a:srgbClr val="333399"/>
                </a:solidFill>
                <a:latin typeface="黑体" pitchFamily="2" charset="-122"/>
                <a:ea typeface="黑体" pitchFamily="2" charset="-122"/>
              </a:rPr>
              <a:t>应先向端口写入</a:t>
            </a:r>
            <a:r>
              <a:rPr lang="en-US" altLang="zh-CN" sz="2400" b="1" kern="0" dirty="0">
                <a:solidFill>
                  <a:srgbClr val="333399"/>
                </a:solidFill>
                <a:latin typeface="黑体" pitchFamily="2" charset="-122"/>
                <a:ea typeface="黑体" pitchFamily="2" charset="-122"/>
              </a:rPr>
              <a:t>1</a:t>
            </a:r>
            <a:r>
              <a:rPr lang="zh-CN" altLang="en-US" sz="2400" b="1" kern="0" dirty="0">
                <a:solidFill>
                  <a:srgbClr val="333399"/>
                </a:solidFill>
                <a:latin typeface="黑体" pitchFamily="2" charset="-122"/>
                <a:ea typeface="黑体" pitchFamily="2" charset="-122"/>
              </a:rPr>
              <a:t>。可驱动</a:t>
            </a:r>
            <a:r>
              <a:rPr lang="en-US" altLang="zh-CN" sz="2400" b="1" kern="0" dirty="0">
                <a:solidFill>
                  <a:srgbClr val="333399"/>
                </a:solidFill>
                <a:latin typeface="黑体" pitchFamily="2" charset="-122"/>
                <a:ea typeface="黑体" pitchFamily="2" charset="-122"/>
              </a:rPr>
              <a:t>8</a:t>
            </a:r>
            <a:r>
              <a:rPr lang="zh-CN" altLang="en-US" sz="2400" b="1" kern="0" dirty="0">
                <a:solidFill>
                  <a:srgbClr val="333399"/>
                </a:solidFill>
                <a:latin typeface="黑体" pitchFamily="2" charset="-122"/>
                <a:ea typeface="黑体" pitchFamily="2" charset="-122"/>
              </a:rPr>
              <a:t>个</a:t>
            </a:r>
            <a:r>
              <a:rPr lang="en-US" altLang="zh-CN" sz="2400" b="1" kern="0" dirty="0">
                <a:solidFill>
                  <a:srgbClr val="333399"/>
                </a:solidFill>
                <a:latin typeface="黑体" pitchFamily="2" charset="-122"/>
                <a:ea typeface="黑体" pitchFamily="2" charset="-122"/>
              </a:rPr>
              <a:t>LS</a:t>
            </a:r>
            <a:r>
              <a:rPr lang="zh-CN" altLang="en-US" sz="2400" b="1" kern="0" dirty="0">
                <a:solidFill>
                  <a:srgbClr val="333399"/>
                </a:solidFill>
                <a:latin typeface="黑体" pitchFamily="2" charset="-122"/>
                <a:ea typeface="黑体" pitchFamily="2" charset="-122"/>
              </a:rPr>
              <a:t>型</a:t>
            </a:r>
            <a:r>
              <a:rPr lang="en-US" altLang="zh-CN" sz="2400" b="1" kern="0" dirty="0">
                <a:solidFill>
                  <a:srgbClr val="333399"/>
                </a:solidFill>
                <a:latin typeface="黑体" pitchFamily="2" charset="-122"/>
                <a:ea typeface="黑体" pitchFamily="2" charset="-122"/>
              </a:rPr>
              <a:t>TTL</a:t>
            </a:r>
            <a:r>
              <a:rPr lang="zh-CN" altLang="en-US" sz="2400" b="1" kern="0" dirty="0">
                <a:solidFill>
                  <a:srgbClr val="333399"/>
                </a:solidFill>
                <a:latin typeface="黑体" pitchFamily="2" charset="-122"/>
                <a:ea typeface="黑体" pitchFamily="2" charset="-122"/>
              </a:rPr>
              <a:t>负载</a:t>
            </a:r>
            <a:r>
              <a:rPr lang="zh-CN" altLang="en-US" sz="2400" b="1" kern="0" dirty="0" smtClean="0">
                <a:solidFill>
                  <a:srgbClr val="333399"/>
                </a:solidFill>
                <a:latin typeface="黑体" pitchFamily="2" charset="-122"/>
                <a:ea typeface="黑体" pitchFamily="2" charset="-122"/>
              </a:rPr>
              <a:t>。</a:t>
            </a:r>
            <a:endParaRPr lang="en-US" altLang="zh-CN" sz="2400" b="1" kern="0" dirty="0" smtClean="0">
              <a:solidFill>
                <a:srgbClr val="333399"/>
              </a:solidFill>
              <a:latin typeface="黑体" pitchFamily="2" charset="-122"/>
              <a:ea typeface="黑体" pitchFamily="2" charset="-122"/>
            </a:endParaRPr>
          </a:p>
          <a:p>
            <a:pPr lvl="0" algn="l" fontAlgn="b">
              <a:spcBef>
                <a:spcPts val="0"/>
              </a:spcBef>
            </a:pPr>
            <a:endParaRPr lang="zh-CN" altLang="en-US" sz="2400" b="1" kern="0" dirty="0">
              <a:solidFill>
                <a:srgbClr val="333399"/>
              </a:solidFill>
              <a:latin typeface="黑体" pitchFamily="2" charset="-122"/>
              <a:ea typeface="黑体" pitchFamily="2" charset="-122"/>
            </a:endParaRPr>
          </a:p>
          <a:p>
            <a:pPr indent="255905" algn="just">
              <a:spcAft>
                <a:spcPts val="0"/>
              </a:spcAft>
            </a:pPr>
            <a:r>
              <a:rPr lang="zh-CN" altLang="en-US" sz="2400" b="1" kern="0" dirty="0" smtClean="0">
                <a:solidFill>
                  <a:srgbClr val="3333CC"/>
                </a:solidFill>
                <a:latin typeface="黑体" pitchFamily="2" charset="-122"/>
                <a:ea typeface="黑体" pitchFamily="2" charset="-122"/>
              </a:rPr>
              <a:t>  （</a:t>
            </a:r>
            <a:r>
              <a:rPr lang="en-US" altLang="zh-CN" sz="2400" b="1" kern="0" dirty="0">
                <a:solidFill>
                  <a:srgbClr val="3333CC"/>
                </a:solidFill>
                <a:latin typeface="黑体" pitchFamily="2" charset="-122"/>
                <a:ea typeface="黑体" pitchFamily="2" charset="-122"/>
              </a:rPr>
              <a:t>2</a:t>
            </a:r>
            <a:r>
              <a:rPr lang="zh-CN" altLang="en-US" sz="2400" b="1" kern="0" dirty="0" smtClean="0">
                <a:solidFill>
                  <a:srgbClr val="3333CC"/>
                </a:solidFill>
                <a:latin typeface="黑体" pitchFamily="2" charset="-122"/>
                <a:ea typeface="黑体" pitchFamily="2" charset="-122"/>
              </a:rPr>
              <a:t>）</a:t>
            </a:r>
            <a:r>
              <a:rPr lang="en-US" altLang="zh-CN" sz="2400" b="1" kern="0" dirty="0">
                <a:solidFill>
                  <a:srgbClr val="3333CC"/>
                </a:solidFill>
                <a:latin typeface="黑体" pitchFamily="2" charset="-122"/>
                <a:ea typeface="黑体" pitchFamily="2" charset="-122"/>
              </a:rPr>
              <a:t>P1.0</a:t>
            </a:r>
            <a:r>
              <a:rPr lang="en-US" altLang="zh-CN" sz="2400" b="1" kern="0" dirty="0">
                <a:solidFill>
                  <a:srgbClr val="3333CC"/>
                </a:solidFill>
                <a:latin typeface="Times New Roman" pitchFamily="18" charset="0"/>
                <a:ea typeface="黑体" pitchFamily="2" charset="-122"/>
                <a:cs typeface="Times New Roman" pitchFamily="18" charset="0"/>
              </a:rPr>
              <a:t>~</a:t>
            </a:r>
            <a:r>
              <a:rPr lang="en-US" altLang="zh-CN" sz="2400" b="1" kern="0" dirty="0">
                <a:solidFill>
                  <a:srgbClr val="3333CC"/>
                </a:solidFill>
                <a:latin typeface="黑体" pitchFamily="2" charset="-122"/>
                <a:ea typeface="黑体" pitchFamily="2" charset="-122"/>
              </a:rPr>
              <a:t>P1.7</a:t>
            </a:r>
            <a:r>
              <a:rPr lang="zh-CN" altLang="zh-CN" sz="2400" b="1" kern="0" dirty="0">
                <a:solidFill>
                  <a:srgbClr val="3333CC"/>
                </a:solidFill>
                <a:latin typeface="黑体" pitchFamily="2" charset="-122"/>
                <a:ea typeface="黑体" pitchFamily="2" charset="-122"/>
              </a:rPr>
              <a:t>：</a:t>
            </a:r>
            <a:r>
              <a:rPr lang="en-US" altLang="zh-CN" sz="2400" b="1" kern="0" dirty="0">
                <a:solidFill>
                  <a:srgbClr val="3333CC"/>
                </a:solidFill>
                <a:latin typeface="黑体" pitchFamily="2" charset="-122"/>
                <a:ea typeface="黑体" pitchFamily="2" charset="-122"/>
              </a:rPr>
              <a:t>P1</a:t>
            </a:r>
            <a:r>
              <a:rPr lang="zh-CN" altLang="zh-CN" sz="2400" b="1" kern="0" dirty="0">
                <a:solidFill>
                  <a:srgbClr val="3333CC"/>
                </a:solidFill>
                <a:latin typeface="黑体" pitchFamily="2" charset="-122"/>
                <a:ea typeface="黑体" pitchFamily="2" charset="-122"/>
              </a:rPr>
              <a:t>口的</a:t>
            </a:r>
            <a:r>
              <a:rPr lang="en-US" altLang="zh-CN" sz="2400" b="1" kern="0" dirty="0">
                <a:solidFill>
                  <a:srgbClr val="3333CC"/>
                </a:solidFill>
                <a:latin typeface="黑体" pitchFamily="2" charset="-122"/>
                <a:ea typeface="黑体" pitchFamily="2" charset="-122"/>
              </a:rPr>
              <a:t>8</a:t>
            </a:r>
            <a:r>
              <a:rPr lang="zh-CN" altLang="zh-CN" sz="2400" b="1" kern="0" dirty="0">
                <a:solidFill>
                  <a:srgbClr val="3333CC"/>
                </a:solidFill>
                <a:latin typeface="黑体" pitchFamily="2" charset="-122"/>
                <a:ea typeface="黑体" pitchFamily="2" charset="-122"/>
              </a:rPr>
              <a:t>根端口线</a:t>
            </a:r>
            <a:r>
              <a:rPr lang="zh-CN" altLang="zh-CN" sz="2400" b="1" kern="0" dirty="0" smtClean="0">
                <a:solidFill>
                  <a:srgbClr val="3333CC"/>
                </a:solidFill>
                <a:latin typeface="黑体" pitchFamily="2" charset="-122"/>
                <a:ea typeface="黑体" pitchFamily="2" charset="-122"/>
              </a:rPr>
              <a:t>，</a:t>
            </a:r>
            <a:r>
              <a:rPr lang="en-US" altLang="zh-CN" sz="2400" b="1" kern="0" dirty="0">
                <a:solidFill>
                  <a:srgbClr val="3333CC"/>
                </a:solidFill>
                <a:latin typeface="黑体" pitchFamily="2" charset="-122"/>
                <a:ea typeface="黑体" pitchFamily="2" charset="-122"/>
              </a:rPr>
              <a:t>P1</a:t>
            </a:r>
            <a:r>
              <a:rPr lang="zh-CN" altLang="en-US" sz="2400" b="1" kern="0" dirty="0">
                <a:solidFill>
                  <a:srgbClr val="3333CC"/>
                </a:solidFill>
                <a:latin typeface="黑体" pitchFamily="2" charset="-122"/>
                <a:ea typeface="黑体" pitchFamily="2" charset="-122"/>
              </a:rPr>
              <a:t>口</a:t>
            </a:r>
            <a:r>
              <a:rPr lang="zh-CN" altLang="zh-CN" sz="2400" b="1" kern="0" dirty="0" smtClean="0">
                <a:solidFill>
                  <a:srgbClr val="3333CC"/>
                </a:solidFill>
                <a:latin typeface="黑体" pitchFamily="2" charset="-122"/>
                <a:ea typeface="黑体" pitchFamily="2" charset="-122"/>
              </a:rPr>
              <a:t>为</a:t>
            </a:r>
            <a:r>
              <a:rPr lang="zh-CN" altLang="zh-CN" sz="2400" b="1" kern="0" dirty="0">
                <a:solidFill>
                  <a:srgbClr val="3333CC"/>
                </a:solidFill>
                <a:latin typeface="黑体" pitchFamily="2" charset="-122"/>
                <a:ea typeface="黑体" pitchFamily="2" charset="-122"/>
              </a:rPr>
              <a:t>通用</a:t>
            </a:r>
            <a:r>
              <a:rPr lang="zh-CN" altLang="zh-CN" sz="2400" b="1" kern="0" dirty="0" smtClean="0">
                <a:solidFill>
                  <a:srgbClr val="3333CC"/>
                </a:solidFill>
                <a:latin typeface="黑体" pitchFamily="2" charset="-122"/>
                <a:ea typeface="黑体" pitchFamily="2" charset="-122"/>
              </a:rPr>
              <a:t>的</a:t>
            </a:r>
            <a:r>
              <a:rPr lang="zh-CN" altLang="en-US" sz="2400" b="1" kern="0" dirty="0">
                <a:solidFill>
                  <a:srgbClr val="3333CC"/>
                </a:solidFill>
                <a:latin typeface="黑体" pitchFamily="2" charset="-122"/>
                <a:ea typeface="黑体" pitchFamily="2" charset="-122"/>
              </a:rPr>
              <a:t>准双向</a:t>
            </a:r>
            <a:r>
              <a:rPr lang="en-US" altLang="zh-CN" sz="2400" b="1" kern="0" dirty="0" smtClean="0">
                <a:solidFill>
                  <a:srgbClr val="3333CC"/>
                </a:solidFill>
                <a:latin typeface="黑体" pitchFamily="2" charset="-122"/>
                <a:ea typeface="黑体" pitchFamily="2" charset="-122"/>
              </a:rPr>
              <a:t>I/O</a:t>
            </a:r>
            <a:r>
              <a:rPr lang="zh-CN" altLang="zh-CN" sz="2400" b="1" kern="0" dirty="0" smtClean="0">
                <a:solidFill>
                  <a:srgbClr val="3333CC"/>
                </a:solidFill>
                <a:latin typeface="黑体" pitchFamily="2" charset="-122"/>
                <a:ea typeface="黑体" pitchFamily="2" charset="-122"/>
              </a:rPr>
              <a:t>口，</a:t>
            </a:r>
            <a:r>
              <a:rPr lang="zh-CN" altLang="en-US" sz="2400" b="1" kern="0" dirty="0">
                <a:solidFill>
                  <a:srgbClr val="3333CC"/>
                </a:solidFill>
                <a:latin typeface="黑体" pitchFamily="2" charset="-122"/>
                <a:ea typeface="黑体" pitchFamily="2" charset="-122"/>
              </a:rPr>
              <a:t>具有内部上拉</a:t>
            </a:r>
            <a:r>
              <a:rPr lang="zh-CN" altLang="en-US" sz="2400" b="1" kern="0" dirty="0" smtClean="0">
                <a:solidFill>
                  <a:srgbClr val="3333CC"/>
                </a:solidFill>
                <a:latin typeface="黑体" pitchFamily="2" charset="-122"/>
                <a:ea typeface="黑体" pitchFamily="2" charset="-122"/>
              </a:rPr>
              <a:t>电阻，</a:t>
            </a:r>
            <a:r>
              <a:rPr lang="zh-CN" altLang="zh-CN" sz="2400" b="1" kern="0" dirty="0" smtClean="0">
                <a:solidFill>
                  <a:srgbClr val="3333CC"/>
                </a:solidFill>
                <a:latin typeface="黑体" pitchFamily="2" charset="-122"/>
                <a:ea typeface="黑体" pitchFamily="2" charset="-122"/>
              </a:rPr>
              <a:t>可</a:t>
            </a:r>
            <a:r>
              <a:rPr lang="zh-CN" altLang="zh-CN" sz="2400" b="1" kern="0" dirty="0">
                <a:solidFill>
                  <a:srgbClr val="3333CC"/>
                </a:solidFill>
                <a:latin typeface="黑体" pitchFamily="2" charset="-122"/>
                <a:ea typeface="黑体" pitchFamily="2" charset="-122"/>
              </a:rPr>
              <a:t>驱动</a:t>
            </a:r>
            <a:r>
              <a:rPr lang="en-US" altLang="zh-CN" sz="2400" b="1" kern="0" dirty="0">
                <a:solidFill>
                  <a:srgbClr val="3333CC"/>
                </a:solidFill>
                <a:latin typeface="黑体" pitchFamily="2" charset="-122"/>
                <a:ea typeface="黑体" pitchFamily="2" charset="-122"/>
              </a:rPr>
              <a:t>4</a:t>
            </a:r>
            <a:r>
              <a:rPr lang="zh-CN" altLang="zh-CN" sz="2400" b="1" kern="0" dirty="0">
                <a:solidFill>
                  <a:srgbClr val="3333CC"/>
                </a:solidFill>
                <a:latin typeface="黑体" pitchFamily="2" charset="-122"/>
                <a:ea typeface="黑体" pitchFamily="2" charset="-122"/>
              </a:rPr>
              <a:t>个</a:t>
            </a:r>
            <a:r>
              <a:rPr lang="en-US" altLang="zh-CN" sz="2400" b="1" kern="0" dirty="0">
                <a:solidFill>
                  <a:srgbClr val="3333CC"/>
                </a:solidFill>
                <a:latin typeface="黑体" pitchFamily="2" charset="-122"/>
                <a:ea typeface="黑体" pitchFamily="2" charset="-122"/>
              </a:rPr>
              <a:t>LS</a:t>
            </a:r>
            <a:r>
              <a:rPr lang="zh-CN" altLang="zh-CN" sz="2400" b="1" kern="0" dirty="0">
                <a:solidFill>
                  <a:srgbClr val="3333CC"/>
                </a:solidFill>
                <a:latin typeface="黑体" pitchFamily="2" charset="-122"/>
                <a:ea typeface="黑体" pitchFamily="2" charset="-122"/>
              </a:rPr>
              <a:t>型</a:t>
            </a:r>
            <a:r>
              <a:rPr lang="en-US" altLang="zh-CN" sz="2400" b="1" kern="0" dirty="0">
                <a:solidFill>
                  <a:srgbClr val="3333CC"/>
                </a:solidFill>
                <a:latin typeface="黑体" pitchFamily="2" charset="-122"/>
                <a:ea typeface="黑体" pitchFamily="2" charset="-122"/>
              </a:rPr>
              <a:t>TTL</a:t>
            </a:r>
            <a:r>
              <a:rPr lang="zh-CN" altLang="zh-CN" sz="2400" b="1" kern="0" dirty="0">
                <a:solidFill>
                  <a:srgbClr val="3333CC"/>
                </a:solidFill>
                <a:latin typeface="黑体" pitchFamily="2" charset="-122"/>
                <a:ea typeface="黑体" pitchFamily="2" charset="-122"/>
              </a:rPr>
              <a:t>负载</a:t>
            </a:r>
            <a:r>
              <a:rPr lang="zh-CN" altLang="zh-CN" sz="2400" b="1" kern="0" dirty="0" smtClean="0">
                <a:solidFill>
                  <a:srgbClr val="3333CC"/>
                </a:solidFill>
                <a:latin typeface="黑体" pitchFamily="2" charset="-122"/>
                <a:ea typeface="黑体" pitchFamily="2" charset="-122"/>
              </a:rPr>
              <a:t>。</a:t>
            </a:r>
            <a:endParaRPr lang="en-US" altLang="zh-CN" sz="2400" b="1" kern="0" dirty="0" smtClean="0">
              <a:solidFill>
                <a:srgbClr val="3333CC"/>
              </a:solidFill>
              <a:latin typeface="黑体" pitchFamily="2" charset="-122"/>
              <a:ea typeface="黑体" pitchFamily="2" charset="-122"/>
            </a:endParaRPr>
          </a:p>
          <a:p>
            <a:pPr lvl="0" algn="l">
              <a:spcBef>
                <a:spcPts val="0"/>
              </a:spcBef>
            </a:pPr>
            <a:r>
              <a:rPr lang="zh-CN" altLang="en-US" sz="2400" b="1" kern="0" dirty="0" smtClean="0">
                <a:solidFill>
                  <a:srgbClr val="333399"/>
                </a:solidFill>
                <a:latin typeface="黑体" pitchFamily="2" charset="-122"/>
                <a:ea typeface="黑体" pitchFamily="2" charset="-122"/>
              </a:rPr>
              <a:t>    准</a:t>
            </a:r>
            <a:r>
              <a:rPr lang="zh-CN" altLang="en-US" sz="2400" b="1" kern="0" dirty="0">
                <a:solidFill>
                  <a:srgbClr val="333399"/>
                </a:solidFill>
                <a:latin typeface="黑体" pitchFamily="2" charset="-122"/>
                <a:ea typeface="黑体" pitchFamily="2" charset="-122"/>
              </a:rPr>
              <a:t>双向</a:t>
            </a:r>
            <a:r>
              <a:rPr lang="en-US" altLang="zh-CN" sz="2400" b="1" kern="0" dirty="0">
                <a:solidFill>
                  <a:srgbClr val="333399"/>
                </a:solidFill>
                <a:latin typeface="黑体" pitchFamily="2" charset="-122"/>
                <a:ea typeface="黑体" pitchFamily="2" charset="-122"/>
              </a:rPr>
              <a:t>I/O</a:t>
            </a:r>
            <a:r>
              <a:rPr lang="zh-CN" altLang="en-US" sz="2400" b="1" kern="0" dirty="0" smtClean="0">
                <a:solidFill>
                  <a:srgbClr val="333399"/>
                </a:solidFill>
                <a:latin typeface="黑体" pitchFamily="2" charset="-122"/>
                <a:ea typeface="黑体" pitchFamily="2" charset="-122"/>
              </a:rPr>
              <a:t>口作为</a:t>
            </a:r>
            <a:r>
              <a:rPr lang="zh-CN" altLang="en-US" sz="2400" b="1" kern="0" dirty="0">
                <a:solidFill>
                  <a:srgbClr val="333399"/>
                </a:solidFill>
                <a:latin typeface="黑体" pitchFamily="2" charset="-122"/>
                <a:ea typeface="黑体" pitchFamily="2" charset="-122"/>
              </a:rPr>
              <a:t>通用</a:t>
            </a:r>
            <a:r>
              <a:rPr lang="en-US" altLang="zh-CN" sz="2400" b="1" kern="0" dirty="0">
                <a:solidFill>
                  <a:srgbClr val="333399"/>
                </a:solidFill>
                <a:latin typeface="黑体" pitchFamily="2" charset="-122"/>
                <a:ea typeface="黑体" pitchFamily="2" charset="-122"/>
              </a:rPr>
              <a:t>I/O</a:t>
            </a:r>
            <a:r>
              <a:rPr lang="zh-CN" altLang="en-US" sz="2400" b="1" kern="0" dirty="0">
                <a:solidFill>
                  <a:srgbClr val="333399"/>
                </a:solidFill>
                <a:latin typeface="黑体" pitchFamily="2" charset="-122"/>
                <a:ea typeface="黑体" pitchFamily="2" charset="-122"/>
              </a:rPr>
              <a:t>输入时，应先向端口锁存器写</a:t>
            </a:r>
            <a:r>
              <a:rPr lang="en-US" altLang="zh-CN" sz="2400" b="1" kern="0" dirty="0">
                <a:solidFill>
                  <a:srgbClr val="333399"/>
                </a:solidFill>
                <a:latin typeface="黑体" pitchFamily="2" charset="-122"/>
                <a:ea typeface="黑体" pitchFamily="2" charset="-122"/>
              </a:rPr>
              <a:t>1</a:t>
            </a:r>
            <a:r>
              <a:rPr lang="zh-CN" altLang="en-US" sz="2400" b="1" kern="0" dirty="0" smtClean="0">
                <a:solidFill>
                  <a:srgbClr val="333399"/>
                </a:solidFill>
                <a:latin typeface="黑体" pitchFamily="2" charset="-122"/>
                <a:ea typeface="黑体" pitchFamily="2" charset="-122"/>
              </a:rPr>
              <a:t>。</a:t>
            </a:r>
            <a:endParaRPr lang="en-US" altLang="zh-CN" sz="2400" b="1" kern="0" dirty="0" smtClean="0">
              <a:solidFill>
                <a:srgbClr val="333399"/>
              </a:solidFill>
              <a:latin typeface="黑体" pitchFamily="2" charset="-122"/>
              <a:ea typeface="黑体" pitchFamily="2" charset="-122"/>
            </a:endParaRPr>
          </a:p>
          <a:p>
            <a:pPr lvl="0" algn="l" fontAlgn="b">
              <a:lnSpc>
                <a:spcPct val="150000"/>
              </a:lnSpc>
              <a:spcBef>
                <a:spcPts val="0"/>
              </a:spcBef>
            </a:pPr>
            <a:r>
              <a:rPr lang="en-US" altLang="zh-CN" sz="2000" b="1" kern="0" dirty="0" smtClean="0">
                <a:solidFill>
                  <a:srgbClr val="3333CC"/>
                </a:solidFill>
                <a:latin typeface="黑体" pitchFamily="2" charset="-122"/>
                <a:ea typeface="黑体" pitchFamily="2" charset="-122"/>
              </a:rPr>
              <a:t>    </a:t>
            </a:r>
          </a:p>
          <a:p>
            <a:pPr lvl="0" algn="l" fontAlgn="b">
              <a:lnSpc>
                <a:spcPct val="150000"/>
              </a:lnSpc>
              <a:spcBef>
                <a:spcPts val="0"/>
              </a:spcBef>
            </a:pPr>
            <a:r>
              <a:rPr lang="en-US" altLang="zh-CN" sz="2000" b="1" i="1" kern="0" dirty="0">
                <a:solidFill>
                  <a:srgbClr val="3333CC"/>
                </a:solidFill>
                <a:latin typeface="黑体" pitchFamily="2" charset="-122"/>
                <a:ea typeface="黑体" pitchFamily="2" charset="-122"/>
              </a:rPr>
              <a:t> </a:t>
            </a:r>
            <a:r>
              <a:rPr lang="en-US" altLang="zh-CN" sz="2000" b="1" i="1" kern="0" dirty="0" smtClean="0">
                <a:solidFill>
                  <a:srgbClr val="3333CC"/>
                </a:solidFill>
                <a:latin typeface="黑体" pitchFamily="2" charset="-122"/>
                <a:ea typeface="黑体" pitchFamily="2" charset="-122"/>
              </a:rPr>
              <a:t>     P1.5/MOSI</a:t>
            </a:r>
            <a:r>
              <a:rPr lang="zh-CN" altLang="en-US" sz="2000" b="1" i="1" kern="0" dirty="0">
                <a:solidFill>
                  <a:srgbClr val="3333CC"/>
                </a:solidFill>
                <a:latin typeface="黑体" pitchFamily="2" charset="-122"/>
                <a:ea typeface="黑体" pitchFamily="2" charset="-122"/>
              </a:rPr>
              <a:t>、</a:t>
            </a:r>
            <a:r>
              <a:rPr lang="en-US" altLang="zh-CN" sz="2000" b="1" i="1" kern="0" dirty="0">
                <a:solidFill>
                  <a:srgbClr val="3333CC"/>
                </a:solidFill>
                <a:latin typeface="黑体" pitchFamily="2" charset="-122"/>
                <a:ea typeface="黑体" pitchFamily="2" charset="-122"/>
              </a:rPr>
              <a:t>P1.6/MISO</a:t>
            </a:r>
            <a:r>
              <a:rPr lang="zh-CN" altLang="en-US" sz="2000" b="1" i="1" kern="0" dirty="0">
                <a:solidFill>
                  <a:srgbClr val="3333CC"/>
                </a:solidFill>
                <a:latin typeface="黑体" pitchFamily="2" charset="-122"/>
                <a:ea typeface="黑体" pitchFamily="2" charset="-122"/>
              </a:rPr>
              <a:t>和</a:t>
            </a:r>
            <a:r>
              <a:rPr lang="en-US" altLang="zh-CN" sz="2000" b="1" i="1" kern="0" dirty="0">
                <a:solidFill>
                  <a:srgbClr val="3333CC"/>
                </a:solidFill>
                <a:latin typeface="黑体" pitchFamily="2" charset="-122"/>
                <a:ea typeface="黑体" pitchFamily="2" charset="-122"/>
              </a:rPr>
              <a:t>P1.7/SCK:</a:t>
            </a:r>
            <a:r>
              <a:rPr lang="zh-CN" altLang="en-US" sz="2000" b="1" i="1" kern="0" dirty="0">
                <a:solidFill>
                  <a:srgbClr val="333399"/>
                </a:solidFill>
                <a:latin typeface="黑体" pitchFamily="2" charset="-122"/>
                <a:ea typeface="黑体" pitchFamily="2" charset="-122"/>
              </a:rPr>
              <a:t>可用于对片内</a:t>
            </a:r>
            <a:r>
              <a:rPr lang="en-US" altLang="zh-CN" sz="2000" b="1" i="1" kern="0" dirty="0">
                <a:solidFill>
                  <a:srgbClr val="333399"/>
                </a:solidFill>
                <a:latin typeface="黑体" pitchFamily="2" charset="-122"/>
                <a:ea typeface="黑体" pitchFamily="2" charset="-122"/>
              </a:rPr>
              <a:t>Flash</a:t>
            </a:r>
            <a:r>
              <a:rPr lang="zh-CN" altLang="en-US" sz="2000" b="1" i="1" kern="0" dirty="0">
                <a:solidFill>
                  <a:srgbClr val="333399"/>
                </a:solidFill>
                <a:latin typeface="黑体" pitchFamily="2" charset="-122"/>
                <a:ea typeface="黑体" pitchFamily="2" charset="-122"/>
              </a:rPr>
              <a:t>存储器串行编程和校验，它们分别是串行数据输入、输出和移位脉冲引脚（注意，</a:t>
            </a:r>
            <a:r>
              <a:rPr lang="en-US" altLang="zh-CN" sz="2000" b="1" i="1" kern="0" dirty="0">
                <a:solidFill>
                  <a:srgbClr val="333399"/>
                </a:solidFill>
                <a:latin typeface="黑体" pitchFamily="2" charset="-122"/>
                <a:ea typeface="黑体" pitchFamily="2" charset="-122"/>
              </a:rPr>
              <a:t>51</a:t>
            </a:r>
            <a:r>
              <a:rPr lang="zh-CN" altLang="en-US" sz="2000" b="1" i="1" kern="0" dirty="0">
                <a:solidFill>
                  <a:srgbClr val="333399"/>
                </a:solidFill>
                <a:latin typeface="黑体" pitchFamily="2" charset="-122"/>
                <a:ea typeface="黑体" pitchFamily="2" charset="-122"/>
              </a:rPr>
              <a:t>系列单片机的原型机不具有这项功能）。</a:t>
            </a:r>
            <a:endParaRPr lang="en-US" altLang="zh-CN" sz="2000" b="1" i="1" kern="0" dirty="0">
              <a:solidFill>
                <a:srgbClr val="333399"/>
              </a:solidFill>
              <a:latin typeface="黑体" pitchFamily="2" charset="-122"/>
              <a:ea typeface="黑体" pitchFamily="2" charset="-122"/>
            </a:endParaRPr>
          </a:p>
          <a:p>
            <a:pPr lvl="0" algn="l">
              <a:lnSpc>
                <a:spcPct val="150000"/>
              </a:lnSpc>
              <a:spcBef>
                <a:spcPts val="0"/>
              </a:spcBef>
            </a:pPr>
            <a:endParaRPr lang="zh-CN" altLang="en-US" sz="2400" b="1" kern="0" dirty="0">
              <a:solidFill>
                <a:srgbClr val="333399"/>
              </a:solidFill>
              <a:latin typeface="黑体" pitchFamily="2" charset="-122"/>
              <a:ea typeface="黑体" pitchFamily="2" charset="-122"/>
            </a:endParaRPr>
          </a:p>
        </p:txBody>
      </p:sp>
    </p:spTree>
    <p:extLst>
      <p:ext uri="{BB962C8B-B14F-4D97-AF65-F5344CB8AC3E}">
        <p14:creationId xmlns:p14="http://schemas.microsoft.com/office/powerpoint/2010/main" val="1688602750"/>
      </p:ext>
    </p:extLst>
  </p:cSld>
  <p:clrMapOvr>
    <a:masterClrMapping/>
  </p:clrMapOvr>
  <p:transition>
    <p:random/>
    <p:sndAc>
      <p:stSnd>
        <p:snd r:embed="rId2" name="camera.wav"/>
      </p:stSnd>
    </p:sndAc>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9" name="Rectangle 3"/>
          <p:cNvSpPr>
            <a:spLocks noGrp="1" noChangeArrowheads="1"/>
          </p:cNvSpPr>
          <p:nvPr>
            <p:ph type="body" idx="1"/>
          </p:nvPr>
        </p:nvSpPr>
        <p:spPr>
          <a:xfrm>
            <a:off x="0" y="723123"/>
            <a:ext cx="8961438" cy="5851525"/>
          </a:xfrm>
        </p:spPr>
        <p:txBody>
          <a:bodyPr/>
          <a:lstStyle/>
          <a:p>
            <a:pPr marL="0" indent="0" algn="l">
              <a:lnSpc>
                <a:spcPct val="150000"/>
              </a:lnSpc>
              <a:spcBef>
                <a:spcPts val="0"/>
              </a:spcBef>
              <a:buFont typeface="Wingdings" pitchFamily="2" charset="2"/>
              <a:buNone/>
            </a:pPr>
            <a:r>
              <a:rPr lang="en-US" altLang="zh-CN" sz="2400" b="1" dirty="0" smtClean="0">
                <a:solidFill>
                  <a:srgbClr val="3333CC"/>
                </a:solidFill>
                <a:latin typeface="黑体" pitchFamily="2" charset="-122"/>
                <a:ea typeface="黑体" pitchFamily="2" charset="-122"/>
              </a:rPr>
              <a:t>    </a:t>
            </a:r>
            <a:r>
              <a:rPr lang="zh-CN" sz="2400" b="1" dirty="0" smtClean="0">
                <a:solidFill>
                  <a:srgbClr val="3333CC"/>
                </a:solidFill>
                <a:latin typeface="黑体" pitchFamily="2" charset="-122"/>
                <a:ea typeface="黑体" pitchFamily="2" charset="-122"/>
              </a:rPr>
              <a:t>（</a:t>
            </a:r>
            <a:r>
              <a:rPr lang="en-US" altLang="zh-CN" sz="2400" b="1" dirty="0" smtClean="0">
                <a:solidFill>
                  <a:srgbClr val="3333CC"/>
                </a:solidFill>
                <a:latin typeface="黑体" pitchFamily="2" charset="-122"/>
                <a:ea typeface="黑体" pitchFamily="2" charset="-122"/>
              </a:rPr>
              <a:t>3</a:t>
            </a:r>
            <a:r>
              <a:rPr lang="zh-CN" sz="2400" b="1" dirty="0" smtClean="0">
                <a:solidFill>
                  <a:srgbClr val="3333CC"/>
                </a:solidFill>
                <a:latin typeface="黑体" pitchFamily="2" charset="-122"/>
                <a:ea typeface="黑体" pitchFamily="2" charset="-122"/>
              </a:rPr>
              <a:t>）</a:t>
            </a:r>
            <a:r>
              <a:rPr lang="en-US" altLang="zh-CN" sz="2400" dirty="0">
                <a:solidFill>
                  <a:srgbClr val="3333CC"/>
                </a:solidFill>
                <a:latin typeface="黑体" pitchFamily="2" charset="-122"/>
                <a:ea typeface="黑体" pitchFamily="2" charset="-122"/>
              </a:rPr>
              <a:t>P2.0</a:t>
            </a:r>
            <a:r>
              <a:rPr lang="en-US" altLang="zh-CN" sz="2400" dirty="0">
                <a:solidFill>
                  <a:srgbClr val="3333CC"/>
                </a:solidFill>
                <a:latin typeface="Times New Roman" pitchFamily="18" charset="0"/>
                <a:ea typeface="黑体" pitchFamily="2" charset="-122"/>
                <a:cs typeface="Times New Roman" pitchFamily="18" charset="0"/>
              </a:rPr>
              <a:t>~</a:t>
            </a:r>
            <a:r>
              <a:rPr lang="en-US" altLang="zh-CN" sz="2400" dirty="0">
                <a:solidFill>
                  <a:srgbClr val="3333CC"/>
                </a:solidFill>
                <a:latin typeface="黑体" pitchFamily="2" charset="-122"/>
                <a:ea typeface="黑体" pitchFamily="2" charset="-122"/>
              </a:rPr>
              <a:t>P2.7</a:t>
            </a:r>
            <a:r>
              <a:rPr lang="zh-CN" altLang="en-US" sz="2400" dirty="0">
                <a:solidFill>
                  <a:srgbClr val="3333CC"/>
                </a:solidFill>
                <a:latin typeface="黑体" pitchFamily="2" charset="-122"/>
                <a:ea typeface="黑体" pitchFamily="2" charset="-122"/>
              </a:rPr>
              <a:t>：</a:t>
            </a:r>
            <a:r>
              <a:rPr lang="en-US" altLang="zh-CN" sz="2400" dirty="0">
                <a:solidFill>
                  <a:srgbClr val="3333CC"/>
                </a:solidFill>
                <a:latin typeface="黑体" pitchFamily="2" charset="-122"/>
                <a:ea typeface="黑体" pitchFamily="2" charset="-122"/>
              </a:rPr>
              <a:t>P2</a:t>
            </a:r>
            <a:r>
              <a:rPr lang="zh-CN" altLang="en-US" sz="2400" dirty="0">
                <a:solidFill>
                  <a:srgbClr val="3333CC"/>
                </a:solidFill>
                <a:latin typeface="黑体" pitchFamily="2" charset="-122"/>
                <a:ea typeface="黑体" pitchFamily="2" charset="-122"/>
              </a:rPr>
              <a:t>口的</a:t>
            </a:r>
            <a:r>
              <a:rPr lang="en-US" altLang="zh-CN" sz="2400" dirty="0">
                <a:solidFill>
                  <a:srgbClr val="3333CC"/>
                </a:solidFill>
                <a:latin typeface="黑体" pitchFamily="2" charset="-122"/>
                <a:ea typeface="黑体" pitchFamily="2" charset="-122"/>
              </a:rPr>
              <a:t>8</a:t>
            </a:r>
            <a:r>
              <a:rPr lang="zh-CN" altLang="en-US" sz="2400" dirty="0">
                <a:solidFill>
                  <a:srgbClr val="3333CC"/>
                </a:solidFill>
                <a:latin typeface="黑体" pitchFamily="2" charset="-122"/>
                <a:ea typeface="黑体" pitchFamily="2" charset="-122"/>
              </a:rPr>
              <a:t>根端口线，</a:t>
            </a:r>
            <a:r>
              <a:rPr lang="en-US" altLang="zh-CN" sz="2400" b="1" dirty="0" smtClean="0">
                <a:solidFill>
                  <a:srgbClr val="3333CC"/>
                </a:solidFill>
                <a:latin typeface="黑体" pitchFamily="2" charset="-122"/>
                <a:ea typeface="黑体" pitchFamily="2" charset="-122"/>
              </a:rPr>
              <a:t>P2</a:t>
            </a:r>
            <a:r>
              <a:rPr lang="zh-CN" sz="2400" b="1" dirty="0" smtClean="0">
                <a:solidFill>
                  <a:srgbClr val="3333CC"/>
                </a:solidFill>
                <a:latin typeface="黑体" pitchFamily="2" charset="-122"/>
                <a:ea typeface="黑体" pitchFamily="2" charset="-122"/>
              </a:rPr>
              <a:t>口</a:t>
            </a:r>
            <a:r>
              <a:rPr lang="zh-CN" altLang="en-US" sz="2400" b="1" dirty="0" smtClean="0">
                <a:solidFill>
                  <a:srgbClr val="3333CC"/>
                </a:solidFill>
                <a:latin typeface="黑体" pitchFamily="2" charset="-122"/>
                <a:ea typeface="黑体" pitchFamily="2" charset="-122"/>
              </a:rPr>
              <a:t>是</a:t>
            </a:r>
            <a:r>
              <a:rPr lang="en-US" altLang="zh-CN" sz="2400" dirty="0" smtClean="0">
                <a:latin typeface="黑体" pitchFamily="2" charset="-122"/>
                <a:ea typeface="黑体" pitchFamily="2" charset="-122"/>
              </a:rPr>
              <a:t>8</a:t>
            </a:r>
            <a:r>
              <a:rPr lang="zh-CN" sz="2400" dirty="0" smtClean="0">
                <a:latin typeface="黑体" pitchFamily="2" charset="-122"/>
                <a:ea typeface="黑体" pitchFamily="2" charset="-122"/>
              </a:rPr>
              <a:t>位</a:t>
            </a:r>
            <a:r>
              <a:rPr lang="zh-CN" sz="2400" dirty="0" smtClean="0">
                <a:solidFill>
                  <a:srgbClr val="3333CC"/>
                </a:solidFill>
                <a:latin typeface="黑体" pitchFamily="2" charset="-122"/>
                <a:ea typeface="黑体" pitchFamily="2" charset="-122"/>
              </a:rPr>
              <a:t>准双向</a:t>
            </a:r>
            <a:r>
              <a:rPr lang="en-US" altLang="zh-CN" sz="2400" dirty="0" smtClean="0">
                <a:latin typeface="黑体" pitchFamily="2" charset="-122"/>
                <a:ea typeface="黑体" pitchFamily="2" charset="-122"/>
              </a:rPr>
              <a:t>I/O</a:t>
            </a:r>
            <a:r>
              <a:rPr lang="zh-CN" sz="2400" dirty="0" smtClean="0">
                <a:latin typeface="黑体" pitchFamily="2" charset="-122"/>
                <a:ea typeface="黑体" pitchFamily="2" charset="-122"/>
              </a:rPr>
              <a:t>口，具有内部上拉电阻。</a:t>
            </a:r>
          </a:p>
          <a:p>
            <a:pPr marL="0" indent="0" algn="l" fontAlgn="b">
              <a:lnSpc>
                <a:spcPct val="150000"/>
              </a:lnSpc>
              <a:spcBef>
                <a:spcPts val="0"/>
              </a:spcBef>
              <a:buFont typeface="Wingdings" pitchFamily="2" charset="2"/>
              <a:buNone/>
            </a:pPr>
            <a:r>
              <a:rPr lang="en-US" altLang="zh-CN" sz="2400" dirty="0" smtClean="0">
                <a:latin typeface="黑体" pitchFamily="2" charset="-122"/>
                <a:ea typeface="黑体" pitchFamily="2" charset="-122"/>
              </a:rPr>
              <a:t>    </a:t>
            </a:r>
            <a:r>
              <a:rPr lang="zh-CN" sz="2400" dirty="0" smtClean="0">
                <a:latin typeface="黑体" pitchFamily="2" charset="-122"/>
                <a:ea typeface="黑体" pitchFamily="2" charset="-122"/>
              </a:rPr>
              <a:t>当</a:t>
            </a:r>
            <a:r>
              <a:rPr lang="en-US" altLang="zh-CN" sz="2400" dirty="0" smtClean="0">
                <a:latin typeface="黑体" pitchFamily="2" charset="-122"/>
                <a:ea typeface="黑体" pitchFamily="2" charset="-122"/>
              </a:rPr>
              <a:t>AT89S51</a:t>
            </a:r>
            <a:r>
              <a:rPr lang="zh-CN" sz="2400" dirty="0" smtClean="0">
                <a:latin typeface="黑体" pitchFamily="2" charset="-122"/>
                <a:ea typeface="黑体" pitchFamily="2" charset="-122"/>
              </a:rPr>
              <a:t>扩展外部存储器及</a:t>
            </a:r>
            <a:r>
              <a:rPr lang="en-US" altLang="zh-CN" sz="2400" dirty="0" smtClean="0">
                <a:latin typeface="黑体" pitchFamily="2" charset="-122"/>
                <a:ea typeface="黑体" pitchFamily="2" charset="-122"/>
              </a:rPr>
              <a:t>I/O</a:t>
            </a:r>
            <a:r>
              <a:rPr lang="zh-CN" sz="2400" dirty="0" smtClean="0">
                <a:latin typeface="黑体" pitchFamily="2" charset="-122"/>
                <a:ea typeface="黑体" pitchFamily="2" charset="-122"/>
              </a:rPr>
              <a:t>口时，</a:t>
            </a:r>
            <a:r>
              <a:rPr lang="en-US" altLang="zh-CN" sz="2400" dirty="0" smtClean="0">
                <a:latin typeface="黑体" pitchFamily="2" charset="-122"/>
                <a:ea typeface="黑体" pitchFamily="2" charset="-122"/>
              </a:rPr>
              <a:t>P2</a:t>
            </a:r>
            <a:r>
              <a:rPr lang="zh-CN" sz="2400" dirty="0" smtClean="0">
                <a:latin typeface="黑体" pitchFamily="2" charset="-122"/>
                <a:ea typeface="黑体" pitchFamily="2" charset="-122"/>
              </a:rPr>
              <a:t>口作为</a:t>
            </a:r>
            <a:r>
              <a:rPr lang="zh-CN" sz="2400" b="1" dirty="0" smtClean="0">
                <a:solidFill>
                  <a:srgbClr val="3333CC"/>
                </a:solidFill>
                <a:latin typeface="黑体" pitchFamily="2" charset="-122"/>
                <a:ea typeface="黑体" pitchFamily="2" charset="-122"/>
              </a:rPr>
              <a:t>高</a:t>
            </a:r>
            <a:r>
              <a:rPr lang="en-US" altLang="zh-CN" sz="2400" b="1" dirty="0" smtClean="0">
                <a:solidFill>
                  <a:srgbClr val="3333CC"/>
                </a:solidFill>
                <a:latin typeface="黑体" pitchFamily="2" charset="-122"/>
                <a:ea typeface="黑体" pitchFamily="2" charset="-122"/>
              </a:rPr>
              <a:t>8</a:t>
            </a:r>
            <a:r>
              <a:rPr lang="zh-CN" sz="2400" b="1" dirty="0" smtClean="0">
                <a:solidFill>
                  <a:srgbClr val="3333CC"/>
                </a:solidFill>
                <a:latin typeface="黑体" pitchFamily="2" charset="-122"/>
                <a:ea typeface="黑体" pitchFamily="2" charset="-122"/>
              </a:rPr>
              <a:t>位地址总线</a:t>
            </a:r>
            <a:r>
              <a:rPr lang="zh-CN" sz="2400" dirty="0" smtClean="0">
                <a:latin typeface="黑体" pitchFamily="2" charset="-122"/>
                <a:ea typeface="黑体" pitchFamily="2" charset="-122"/>
              </a:rPr>
              <a:t>用，输出高</a:t>
            </a:r>
            <a:r>
              <a:rPr lang="en-US" altLang="zh-CN" sz="2400" dirty="0" smtClean="0">
                <a:latin typeface="黑体" pitchFamily="2" charset="-122"/>
                <a:ea typeface="黑体" pitchFamily="2" charset="-122"/>
              </a:rPr>
              <a:t>8</a:t>
            </a:r>
            <a:r>
              <a:rPr lang="zh-CN" sz="2400" dirty="0" smtClean="0">
                <a:latin typeface="黑体" pitchFamily="2" charset="-122"/>
                <a:ea typeface="黑体" pitchFamily="2" charset="-122"/>
              </a:rPr>
              <a:t>位地址。</a:t>
            </a:r>
            <a:endParaRPr lang="en-US" altLang="zh-CN" sz="2400" dirty="0" smtClean="0">
              <a:latin typeface="黑体" pitchFamily="2" charset="-122"/>
              <a:ea typeface="黑体" pitchFamily="2" charset="-122"/>
            </a:endParaRPr>
          </a:p>
          <a:p>
            <a:pPr marL="0" lvl="0" indent="0" algn="l" fontAlgn="b">
              <a:lnSpc>
                <a:spcPct val="150000"/>
              </a:lnSpc>
              <a:spcBef>
                <a:spcPts val="0"/>
              </a:spcBef>
              <a:buNone/>
            </a:pPr>
            <a:r>
              <a:rPr lang="en-US" altLang="zh-CN" sz="2400" dirty="0" smtClean="0">
                <a:solidFill>
                  <a:srgbClr val="3333CC"/>
                </a:solidFill>
                <a:latin typeface="黑体" pitchFamily="2" charset="-122"/>
                <a:ea typeface="黑体" pitchFamily="2" charset="-122"/>
              </a:rPr>
              <a:t>    P2</a:t>
            </a:r>
            <a:r>
              <a:rPr lang="zh-CN" altLang="en-US" sz="2400" dirty="0">
                <a:solidFill>
                  <a:srgbClr val="3333CC"/>
                </a:solidFill>
                <a:latin typeface="黑体" pitchFamily="2" charset="-122"/>
                <a:ea typeface="黑体" pitchFamily="2" charset="-122"/>
              </a:rPr>
              <a:t>口</a:t>
            </a:r>
            <a:r>
              <a:rPr lang="zh-CN" altLang="en-US" sz="2400" dirty="0">
                <a:solidFill>
                  <a:srgbClr val="333399"/>
                </a:solidFill>
                <a:latin typeface="黑体" pitchFamily="2" charset="-122"/>
                <a:ea typeface="黑体" pitchFamily="2" charset="-122"/>
              </a:rPr>
              <a:t>也可作为普通的</a:t>
            </a:r>
            <a:r>
              <a:rPr lang="en-US" altLang="zh-CN" sz="2400" dirty="0">
                <a:solidFill>
                  <a:srgbClr val="3333CC"/>
                </a:solidFill>
                <a:latin typeface="黑体" pitchFamily="2" charset="-122"/>
                <a:ea typeface="黑体" pitchFamily="2" charset="-122"/>
              </a:rPr>
              <a:t>I/O</a:t>
            </a:r>
            <a:r>
              <a:rPr lang="zh-CN" altLang="en-US" sz="2400" dirty="0">
                <a:solidFill>
                  <a:srgbClr val="3333CC"/>
                </a:solidFill>
                <a:latin typeface="黑体" pitchFamily="2" charset="-122"/>
                <a:ea typeface="黑体" pitchFamily="2" charset="-122"/>
              </a:rPr>
              <a:t>口</a:t>
            </a:r>
            <a:r>
              <a:rPr lang="zh-CN" altLang="en-US" sz="2400" dirty="0">
                <a:solidFill>
                  <a:srgbClr val="333399"/>
                </a:solidFill>
                <a:latin typeface="黑体" pitchFamily="2" charset="-122"/>
                <a:ea typeface="黑体" pitchFamily="2" charset="-122"/>
              </a:rPr>
              <a:t>使用。当作为通用</a:t>
            </a:r>
            <a:r>
              <a:rPr lang="en-US" altLang="zh-CN" sz="2400" dirty="0">
                <a:solidFill>
                  <a:srgbClr val="333399"/>
                </a:solidFill>
                <a:latin typeface="黑体" pitchFamily="2" charset="-122"/>
                <a:ea typeface="黑体" pitchFamily="2" charset="-122"/>
              </a:rPr>
              <a:t>I/O</a:t>
            </a:r>
            <a:r>
              <a:rPr lang="zh-CN" altLang="en-US" sz="2400" dirty="0">
                <a:solidFill>
                  <a:srgbClr val="333399"/>
                </a:solidFill>
                <a:latin typeface="黑体" pitchFamily="2" charset="-122"/>
                <a:ea typeface="黑体" pitchFamily="2" charset="-122"/>
              </a:rPr>
              <a:t>输入时，     </a:t>
            </a:r>
          </a:p>
          <a:p>
            <a:pPr marL="0" lvl="0" indent="0" algn="l" fontAlgn="b">
              <a:lnSpc>
                <a:spcPct val="150000"/>
              </a:lnSpc>
              <a:spcBef>
                <a:spcPts val="0"/>
              </a:spcBef>
              <a:buNone/>
            </a:pPr>
            <a:r>
              <a:rPr lang="zh-CN" altLang="en-US" sz="2400" dirty="0">
                <a:solidFill>
                  <a:srgbClr val="333399"/>
                </a:solidFill>
                <a:latin typeface="黑体" pitchFamily="2" charset="-122"/>
                <a:ea typeface="黑体" pitchFamily="2" charset="-122"/>
              </a:rPr>
              <a:t>应先向端口输出锁存器写</a:t>
            </a:r>
            <a:r>
              <a:rPr lang="en-US" altLang="zh-CN" sz="2400" dirty="0">
                <a:solidFill>
                  <a:srgbClr val="333399"/>
                </a:solidFill>
                <a:latin typeface="黑体" pitchFamily="2" charset="-122"/>
                <a:ea typeface="黑体" pitchFamily="2" charset="-122"/>
              </a:rPr>
              <a:t>1</a:t>
            </a:r>
            <a:r>
              <a:rPr lang="zh-CN" altLang="en-US" sz="2400" dirty="0">
                <a:solidFill>
                  <a:srgbClr val="333399"/>
                </a:solidFill>
                <a:latin typeface="黑体" pitchFamily="2" charset="-122"/>
                <a:ea typeface="黑体" pitchFamily="2" charset="-122"/>
              </a:rPr>
              <a:t>。</a:t>
            </a:r>
            <a:r>
              <a:rPr lang="en-US" altLang="zh-CN" sz="2400" dirty="0">
                <a:solidFill>
                  <a:srgbClr val="333399"/>
                </a:solidFill>
                <a:latin typeface="黑体" pitchFamily="2" charset="-122"/>
                <a:ea typeface="黑体" pitchFamily="2" charset="-122"/>
              </a:rPr>
              <a:t>P2</a:t>
            </a:r>
            <a:r>
              <a:rPr lang="zh-CN" altLang="en-US" sz="2400" dirty="0">
                <a:solidFill>
                  <a:srgbClr val="333399"/>
                </a:solidFill>
                <a:latin typeface="黑体" pitchFamily="2" charset="-122"/>
                <a:ea typeface="黑体" pitchFamily="2" charset="-122"/>
              </a:rPr>
              <a:t>口可</a:t>
            </a:r>
            <a:r>
              <a:rPr lang="zh-CN" altLang="en-US" sz="2400" dirty="0" smtClean="0">
                <a:solidFill>
                  <a:srgbClr val="333399"/>
                </a:solidFill>
                <a:latin typeface="黑体" pitchFamily="2" charset="-122"/>
                <a:ea typeface="黑体" pitchFamily="2" charset="-122"/>
              </a:rPr>
              <a:t>驱动</a:t>
            </a:r>
            <a:r>
              <a:rPr lang="en-US" altLang="zh-CN" sz="2400" dirty="0">
                <a:solidFill>
                  <a:srgbClr val="FF0000"/>
                </a:solidFill>
                <a:latin typeface="黑体" pitchFamily="2" charset="-122"/>
                <a:ea typeface="黑体" pitchFamily="2" charset="-122"/>
              </a:rPr>
              <a:t>4</a:t>
            </a:r>
            <a:r>
              <a:rPr lang="zh-CN" altLang="zh-CN" sz="2400" dirty="0">
                <a:solidFill>
                  <a:srgbClr val="FF0000"/>
                </a:solidFill>
                <a:latin typeface="黑体" pitchFamily="2" charset="-122"/>
                <a:ea typeface="黑体" pitchFamily="2" charset="-122"/>
              </a:rPr>
              <a:t>个</a:t>
            </a:r>
            <a:r>
              <a:rPr lang="en-US" altLang="zh-CN" sz="2400" dirty="0">
                <a:solidFill>
                  <a:srgbClr val="FF0000"/>
                </a:solidFill>
                <a:latin typeface="黑体" pitchFamily="2" charset="-122"/>
                <a:ea typeface="黑体" pitchFamily="2" charset="-122"/>
              </a:rPr>
              <a:t>LS</a:t>
            </a:r>
            <a:r>
              <a:rPr lang="zh-CN" altLang="zh-CN" sz="2400" dirty="0">
                <a:solidFill>
                  <a:srgbClr val="FF0000"/>
                </a:solidFill>
                <a:latin typeface="黑体" pitchFamily="2" charset="-122"/>
                <a:ea typeface="黑体" pitchFamily="2" charset="-122"/>
              </a:rPr>
              <a:t>型</a:t>
            </a:r>
            <a:r>
              <a:rPr lang="en-US" altLang="zh-CN" sz="2400" dirty="0">
                <a:solidFill>
                  <a:srgbClr val="FF0000"/>
                </a:solidFill>
                <a:latin typeface="黑体" pitchFamily="2" charset="-122"/>
                <a:ea typeface="黑体" pitchFamily="2" charset="-122"/>
              </a:rPr>
              <a:t>TTL</a:t>
            </a:r>
            <a:r>
              <a:rPr lang="zh-CN" altLang="en-US" sz="2400" dirty="0" smtClean="0">
                <a:solidFill>
                  <a:srgbClr val="333399"/>
                </a:solidFill>
                <a:latin typeface="黑体" pitchFamily="2" charset="-122"/>
                <a:ea typeface="黑体" pitchFamily="2" charset="-122"/>
              </a:rPr>
              <a:t>负载。</a:t>
            </a:r>
            <a:endParaRPr lang="en-US" altLang="zh-CN" sz="2400" dirty="0" smtClean="0">
              <a:solidFill>
                <a:srgbClr val="333399"/>
              </a:solidFill>
              <a:latin typeface="黑体" pitchFamily="2" charset="-122"/>
              <a:ea typeface="黑体" pitchFamily="2" charset="-122"/>
            </a:endParaRPr>
          </a:p>
          <a:p>
            <a:pPr marL="0" lvl="0" indent="0" fontAlgn="b">
              <a:lnSpc>
                <a:spcPct val="150000"/>
              </a:lnSpc>
              <a:spcBef>
                <a:spcPts val="0"/>
              </a:spcBef>
              <a:buNone/>
            </a:pPr>
            <a:r>
              <a:rPr lang="zh-CN" altLang="en-US" sz="2400" dirty="0" smtClean="0">
                <a:solidFill>
                  <a:srgbClr val="3333CC"/>
                </a:solidFill>
                <a:latin typeface="黑体" pitchFamily="2" charset="-122"/>
                <a:ea typeface="黑体" pitchFamily="2" charset="-122"/>
              </a:rPr>
              <a:t>    </a:t>
            </a:r>
            <a:endParaRPr lang="zh-CN" altLang="en-US" sz="2400" dirty="0">
              <a:solidFill>
                <a:srgbClr val="333399"/>
              </a:solidFill>
              <a:latin typeface="黑体" pitchFamily="2" charset="-122"/>
              <a:ea typeface="黑体" pitchFamily="2" charset="-122"/>
            </a:endParaRPr>
          </a:p>
          <a:p>
            <a:pPr marL="0" indent="0" algn="l" fontAlgn="b">
              <a:lnSpc>
                <a:spcPct val="150000"/>
              </a:lnSpc>
              <a:spcBef>
                <a:spcPts val="0"/>
              </a:spcBef>
              <a:buFont typeface="Wingdings" pitchFamily="2" charset="2"/>
              <a:buNone/>
            </a:pPr>
            <a:endParaRPr lang="zh-CN" sz="2400" dirty="0" smtClean="0">
              <a:latin typeface="黑体" pitchFamily="2" charset="-122"/>
              <a:ea typeface="黑体" pitchFamily="2" charset="-122"/>
            </a:endParaRPr>
          </a:p>
          <a:p>
            <a:pPr marL="609600" indent="-609600">
              <a:lnSpc>
                <a:spcPct val="150000"/>
              </a:lnSpc>
              <a:buFont typeface="Wingdings" pitchFamily="2" charset="2"/>
              <a:buNone/>
            </a:pPr>
            <a:endParaRPr lang="zh-CN" altLang="en-US" sz="2400" dirty="0" smtClean="0">
              <a:latin typeface="黑体" pitchFamily="2" charset="-122"/>
              <a:ea typeface="黑体" pitchFamily="2" charset="-122"/>
            </a:endParaRPr>
          </a:p>
        </p:txBody>
      </p:sp>
      <p:sp>
        <p:nvSpPr>
          <p:cNvPr id="9" name="灯片编号占位符 3"/>
          <p:cNvSpPr>
            <a:spLocks noGrp="1"/>
          </p:cNvSpPr>
          <p:nvPr>
            <p:ph type="sldNum" sz="quarter" idx="10"/>
          </p:nvPr>
        </p:nvSpPr>
        <p:spPr>
          <a:xfrm>
            <a:off x="8559702" y="6480699"/>
            <a:ext cx="781050" cy="276225"/>
          </a:xfrm>
        </p:spPr>
        <p:txBody>
          <a:bodyPr/>
          <a:lstStyle/>
          <a:p>
            <a:fld id="{8E2A11C4-42C2-45DA-9E65-8D548604E8EA}" type="slidenum">
              <a:rPr lang="en-US" altLang="zh-CN" smtClean="0"/>
              <a:pPr/>
              <a:t>19</a:t>
            </a:fld>
            <a:endParaRPr lang="en-US" altLang="zh-CN" dirty="0"/>
          </a:p>
        </p:txBody>
      </p:sp>
    </p:spTree>
    <p:extLst>
      <p:ext uri="{BB962C8B-B14F-4D97-AF65-F5344CB8AC3E}">
        <p14:creationId xmlns:p14="http://schemas.microsoft.com/office/powerpoint/2010/main" val="1753182709"/>
      </p:ext>
    </p:extLst>
  </p:cSld>
  <p:clrMapOvr>
    <a:masterClrMapping/>
  </p:clrMapOvr>
  <p:transition>
    <p:random/>
    <p:sndAc>
      <p:stSnd>
        <p:snd r:embed="rId2" name="camera.wav"/>
      </p:st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矩形 2"/>
          <p:cNvSpPr/>
          <p:nvPr/>
        </p:nvSpPr>
        <p:spPr>
          <a:xfrm>
            <a:off x="0" y="712562"/>
            <a:ext cx="9022702" cy="2862322"/>
          </a:xfrm>
          <a:prstGeom prst="rect">
            <a:avLst/>
          </a:prstGeom>
        </p:spPr>
        <p:txBody>
          <a:bodyPr wrap="square">
            <a:spAutoFit/>
          </a:bodyPr>
          <a:lstStyle/>
          <a:p>
            <a:pPr lvl="0" algn="just" fontAlgn="b">
              <a:lnSpc>
                <a:spcPct val="150000"/>
              </a:lnSpc>
              <a:spcBef>
                <a:spcPts val="0"/>
              </a:spcBef>
            </a:pPr>
            <a:r>
              <a:rPr lang="zh-CN" altLang="en-US" sz="2400" b="1" kern="0" dirty="0" smtClean="0">
                <a:solidFill>
                  <a:srgbClr val="3333CC"/>
                </a:solidFill>
                <a:latin typeface="黑体" pitchFamily="2" charset="-122"/>
                <a:ea typeface="黑体" pitchFamily="2" charset="-122"/>
              </a:rPr>
              <a:t>    （</a:t>
            </a:r>
            <a:r>
              <a:rPr lang="en-US" altLang="zh-CN" sz="2400" b="1" kern="0" dirty="0">
                <a:solidFill>
                  <a:srgbClr val="3333CC"/>
                </a:solidFill>
                <a:latin typeface="黑体" pitchFamily="2" charset="-122"/>
                <a:ea typeface="黑体" pitchFamily="2" charset="-122"/>
              </a:rPr>
              <a:t>4</a:t>
            </a:r>
            <a:r>
              <a:rPr lang="zh-CN" altLang="en-US" sz="2400" b="1" kern="0" dirty="0">
                <a:solidFill>
                  <a:srgbClr val="3333CC"/>
                </a:solidFill>
                <a:latin typeface="黑体" pitchFamily="2" charset="-122"/>
                <a:ea typeface="黑体" pitchFamily="2" charset="-122"/>
              </a:rPr>
              <a:t>）</a:t>
            </a:r>
            <a:r>
              <a:rPr lang="en-US" altLang="zh-CN" sz="2400" b="1" kern="0" dirty="0">
                <a:solidFill>
                  <a:srgbClr val="3333CC"/>
                </a:solidFill>
                <a:latin typeface="黑体" pitchFamily="2" charset="-122"/>
                <a:ea typeface="黑体" pitchFamily="2" charset="-122"/>
              </a:rPr>
              <a:t>P3.0</a:t>
            </a:r>
            <a:r>
              <a:rPr lang="en-US" altLang="zh-CN" sz="2400" b="1" kern="0" dirty="0">
                <a:solidFill>
                  <a:srgbClr val="3333CC"/>
                </a:solidFill>
                <a:latin typeface="Times New Roman" pitchFamily="18" charset="0"/>
                <a:ea typeface="黑体" pitchFamily="2" charset="-122"/>
                <a:cs typeface="Times New Roman" pitchFamily="18" charset="0"/>
              </a:rPr>
              <a:t>~</a:t>
            </a:r>
            <a:r>
              <a:rPr lang="en-US" altLang="zh-CN" sz="2400" b="1" kern="0" dirty="0">
                <a:solidFill>
                  <a:srgbClr val="3333CC"/>
                </a:solidFill>
                <a:latin typeface="黑体" pitchFamily="2" charset="-122"/>
                <a:ea typeface="黑体" pitchFamily="2" charset="-122"/>
              </a:rPr>
              <a:t>P3.7</a:t>
            </a:r>
            <a:r>
              <a:rPr lang="zh-CN" altLang="en-US" sz="2400" b="1" kern="0" dirty="0">
                <a:solidFill>
                  <a:srgbClr val="3333CC"/>
                </a:solidFill>
                <a:latin typeface="黑体" pitchFamily="2" charset="-122"/>
                <a:ea typeface="黑体" pitchFamily="2" charset="-122"/>
              </a:rPr>
              <a:t>：</a:t>
            </a:r>
            <a:r>
              <a:rPr lang="en-US" altLang="zh-CN" sz="2400" b="1" kern="0" dirty="0">
                <a:solidFill>
                  <a:srgbClr val="3333CC"/>
                </a:solidFill>
                <a:latin typeface="黑体" pitchFamily="2" charset="-122"/>
                <a:ea typeface="黑体" pitchFamily="2" charset="-122"/>
              </a:rPr>
              <a:t>P3</a:t>
            </a:r>
            <a:r>
              <a:rPr lang="zh-CN" altLang="en-US" sz="2400" b="1" kern="0" dirty="0">
                <a:solidFill>
                  <a:srgbClr val="3333CC"/>
                </a:solidFill>
                <a:latin typeface="黑体" pitchFamily="2" charset="-122"/>
                <a:ea typeface="黑体" pitchFamily="2" charset="-122"/>
              </a:rPr>
              <a:t>口的</a:t>
            </a:r>
            <a:r>
              <a:rPr lang="en-US" altLang="zh-CN" sz="2400" b="1" kern="0" dirty="0">
                <a:solidFill>
                  <a:srgbClr val="3333CC"/>
                </a:solidFill>
                <a:latin typeface="黑体" pitchFamily="2" charset="-122"/>
                <a:ea typeface="黑体" pitchFamily="2" charset="-122"/>
              </a:rPr>
              <a:t>8</a:t>
            </a:r>
            <a:r>
              <a:rPr lang="zh-CN" altLang="en-US" sz="2400" b="1" kern="0" dirty="0">
                <a:solidFill>
                  <a:srgbClr val="3333CC"/>
                </a:solidFill>
                <a:latin typeface="黑体" pitchFamily="2" charset="-122"/>
                <a:ea typeface="黑体" pitchFamily="2" charset="-122"/>
              </a:rPr>
              <a:t>根端口线，</a:t>
            </a:r>
            <a:r>
              <a:rPr lang="en-US" altLang="zh-CN" sz="2400" b="1" kern="0" dirty="0">
                <a:solidFill>
                  <a:srgbClr val="3333CC"/>
                </a:solidFill>
                <a:latin typeface="黑体" pitchFamily="2" charset="-122"/>
                <a:ea typeface="黑体" pitchFamily="2" charset="-122"/>
              </a:rPr>
              <a:t>P3</a:t>
            </a:r>
            <a:r>
              <a:rPr lang="zh-CN" altLang="en-US" sz="2400" b="1" kern="0" dirty="0">
                <a:solidFill>
                  <a:srgbClr val="3333CC"/>
                </a:solidFill>
                <a:latin typeface="黑体" pitchFamily="2" charset="-122"/>
                <a:ea typeface="黑体" pitchFamily="2" charset="-122"/>
              </a:rPr>
              <a:t>口是</a:t>
            </a:r>
            <a:r>
              <a:rPr lang="en-US" altLang="zh-CN" sz="2400" b="1" kern="0" dirty="0">
                <a:solidFill>
                  <a:srgbClr val="333399"/>
                </a:solidFill>
                <a:latin typeface="黑体" pitchFamily="2" charset="-122"/>
                <a:ea typeface="黑体" pitchFamily="2" charset="-122"/>
              </a:rPr>
              <a:t>8</a:t>
            </a:r>
            <a:r>
              <a:rPr lang="zh-CN" altLang="en-US" sz="2400" b="1" kern="0" dirty="0">
                <a:solidFill>
                  <a:srgbClr val="333399"/>
                </a:solidFill>
                <a:latin typeface="黑体" pitchFamily="2" charset="-122"/>
                <a:ea typeface="黑体" pitchFamily="2" charset="-122"/>
              </a:rPr>
              <a:t>位的</a:t>
            </a:r>
            <a:r>
              <a:rPr lang="zh-CN" altLang="en-US" sz="2400" b="1" kern="0" dirty="0">
                <a:solidFill>
                  <a:srgbClr val="FF3300"/>
                </a:solidFill>
                <a:latin typeface="黑体" pitchFamily="2" charset="-122"/>
                <a:ea typeface="黑体" pitchFamily="2" charset="-122"/>
              </a:rPr>
              <a:t>准双向</a:t>
            </a:r>
            <a:r>
              <a:rPr lang="en-US" altLang="zh-CN" sz="2400" b="1" kern="0" dirty="0">
                <a:solidFill>
                  <a:srgbClr val="FF3300"/>
                </a:solidFill>
                <a:latin typeface="黑体" pitchFamily="2" charset="-122"/>
                <a:ea typeface="黑体" pitchFamily="2" charset="-122"/>
              </a:rPr>
              <a:t>I/O</a:t>
            </a:r>
            <a:r>
              <a:rPr lang="zh-CN" altLang="en-US" sz="2400" b="1" kern="0" dirty="0">
                <a:solidFill>
                  <a:srgbClr val="FF3300"/>
                </a:solidFill>
                <a:latin typeface="黑体" pitchFamily="2" charset="-122"/>
                <a:ea typeface="黑体" pitchFamily="2" charset="-122"/>
              </a:rPr>
              <a:t>口</a:t>
            </a:r>
            <a:r>
              <a:rPr lang="zh-CN" altLang="en-US" sz="2400" b="1" kern="0" dirty="0">
                <a:solidFill>
                  <a:srgbClr val="333399"/>
                </a:solidFill>
                <a:latin typeface="黑体" pitchFamily="2" charset="-122"/>
                <a:ea typeface="黑体" pitchFamily="2" charset="-122"/>
              </a:rPr>
              <a:t>，具有内部上拉电阻。</a:t>
            </a:r>
          </a:p>
          <a:p>
            <a:pPr lvl="0" algn="just" fontAlgn="b">
              <a:lnSpc>
                <a:spcPct val="150000"/>
              </a:lnSpc>
              <a:spcBef>
                <a:spcPts val="0"/>
              </a:spcBef>
            </a:pPr>
            <a:r>
              <a:rPr lang="zh-CN" altLang="en-US" sz="2400" b="1" kern="0" dirty="0">
                <a:solidFill>
                  <a:srgbClr val="333399"/>
                </a:solidFill>
                <a:latin typeface="黑体" pitchFamily="2" charset="-122"/>
                <a:ea typeface="黑体" pitchFamily="2" charset="-122"/>
              </a:rPr>
              <a:t>    可作为</a:t>
            </a:r>
            <a:r>
              <a:rPr lang="zh-CN" altLang="en-US" sz="2400" b="1" kern="0" dirty="0">
                <a:solidFill>
                  <a:srgbClr val="FF3300"/>
                </a:solidFill>
                <a:latin typeface="黑体" pitchFamily="2" charset="-122"/>
                <a:ea typeface="黑体" pitchFamily="2" charset="-122"/>
              </a:rPr>
              <a:t>通用的</a:t>
            </a:r>
            <a:r>
              <a:rPr lang="en-US" altLang="zh-CN" sz="2400" b="1" kern="0" dirty="0">
                <a:solidFill>
                  <a:srgbClr val="FF3300"/>
                </a:solidFill>
                <a:latin typeface="黑体" pitchFamily="2" charset="-122"/>
                <a:ea typeface="黑体" pitchFamily="2" charset="-122"/>
              </a:rPr>
              <a:t>I/O</a:t>
            </a:r>
            <a:r>
              <a:rPr lang="zh-CN" altLang="en-US" sz="2400" b="1" kern="0" dirty="0">
                <a:solidFill>
                  <a:srgbClr val="FF3300"/>
                </a:solidFill>
                <a:latin typeface="黑体" pitchFamily="2" charset="-122"/>
                <a:ea typeface="黑体" pitchFamily="2" charset="-122"/>
              </a:rPr>
              <a:t>口使用</a:t>
            </a:r>
            <a:r>
              <a:rPr lang="zh-CN" altLang="en-US" sz="2400" b="1" kern="0" dirty="0">
                <a:solidFill>
                  <a:srgbClr val="333399"/>
                </a:solidFill>
                <a:latin typeface="黑体" pitchFamily="2" charset="-122"/>
                <a:ea typeface="黑体" pitchFamily="2" charset="-122"/>
              </a:rPr>
              <a:t>。作为</a:t>
            </a:r>
            <a:r>
              <a:rPr lang="zh-CN" altLang="en-US" sz="2400" b="1" kern="0" dirty="0">
                <a:solidFill>
                  <a:srgbClr val="0000FF"/>
                </a:solidFill>
                <a:latin typeface="黑体" pitchFamily="2" charset="-122"/>
                <a:ea typeface="黑体" pitchFamily="2" charset="-122"/>
              </a:rPr>
              <a:t>通用</a:t>
            </a:r>
            <a:r>
              <a:rPr lang="en-US" altLang="zh-CN" sz="2400" b="1" kern="0" dirty="0">
                <a:solidFill>
                  <a:srgbClr val="0000FF"/>
                </a:solidFill>
                <a:latin typeface="黑体" pitchFamily="2" charset="-122"/>
                <a:ea typeface="黑体" pitchFamily="2" charset="-122"/>
              </a:rPr>
              <a:t>I/O</a:t>
            </a:r>
            <a:r>
              <a:rPr lang="zh-CN" altLang="en-US" sz="2400" b="1" kern="0" dirty="0">
                <a:solidFill>
                  <a:srgbClr val="0000FF"/>
                </a:solidFill>
                <a:latin typeface="黑体" pitchFamily="2" charset="-122"/>
                <a:ea typeface="黑体" pitchFamily="2" charset="-122"/>
              </a:rPr>
              <a:t>输入时</a:t>
            </a:r>
            <a:r>
              <a:rPr lang="zh-CN" altLang="en-US" sz="2400" b="1" kern="0" dirty="0">
                <a:solidFill>
                  <a:srgbClr val="333399"/>
                </a:solidFill>
                <a:latin typeface="黑体" pitchFamily="2" charset="-122"/>
                <a:ea typeface="黑体" pitchFamily="2" charset="-122"/>
              </a:rPr>
              <a:t>，应先向端口输出锁存器写入</a:t>
            </a:r>
            <a:r>
              <a:rPr lang="en-US" altLang="zh-CN" sz="2400" b="1" kern="0" dirty="0">
                <a:solidFill>
                  <a:srgbClr val="333399"/>
                </a:solidFill>
                <a:latin typeface="黑体" pitchFamily="2" charset="-122"/>
                <a:ea typeface="黑体" pitchFamily="2" charset="-122"/>
              </a:rPr>
              <a:t>1</a:t>
            </a:r>
            <a:r>
              <a:rPr lang="zh-CN" altLang="en-US" sz="2400" b="1" kern="0" dirty="0">
                <a:solidFill>
                  <a:srgbClr val="333399"/>
                </a:solidFill>
                <a:latin typeface="黑体" pitchFamily="2" charset="-122"/>
                <a:ea typeface="黑体" pitchFamily="2" charset="-122"/>
              </a:rPr>
              <a:t>。可驱动</a:t>
            </a:r>
            <a:r>
              <a:rPr lang="en-US" altLang="zh-CN" sz="2400" b="1" kern="0" dirty="0">
                <a:solidFill>
                  <a:srgbClr val="3333CC"/>
                </a:solidFill>
                <a:latin typeface="黑体" pitchFamily="2" charset="-122"/>
                <a:ea typeface="黑体" pitchFamily="2" charset="-122"/>
              </a:rPr>
              <a:t>4</a:t>
            </a:r>
            <a:r>
              <a:rPr lang="zh-CN" altLang="en-US" sz="2400" b="1" kern="0" dirty="0">
                <a:solidFill>
                  <a:srgbClr val="3333CC"/>
                </a:solidFill>
                <a:latin typeface="黑体" pitchFamily="2" charset="-122"/>
                <a:ea typeface="黑体" pitchFamily="2" charset="-122"/>
              </a:rPr>
              <a:t>个</a:t>
            </a:r>
            <a:r>
              <a:rPr lang="en-US" altLang="zh-CN" sz="2400" b="1" kern="0" dirty="0">
                <a:solidFill>
                  <a:srgbClr val="3333CC"/>
                </a:solidFill>
                <a:latin typeface="黑体" pitchFamily="2" charset="-122"/>
                <a:ea typeface="黑体" pitchFamily="2" charset="-122"/>
              </a:rPr>
              <a:t>LS</a:t>
            </a:r>
            <a:r>
              <a:rPr lang="zh-CN" altLang="en-US" sz="2400" b="1" kern="0" dirty="0">
                <a:solidFill>
                  <a:srgbClr val="3333CC"/>
                </a:solidFill>
                <a:latin typeface="黑体" pitchFamily="2" charset="-122"/>
                <a:ea typeface="黑体" pitchFamily="2" charset="-122"/>
              </a:rPr>
              <a:t>型</a:t>
            </a:r>
            <a:r>
              <a:rPr lang="en-US" altLang="zh-CN" sz="2400" b="1" kern="0" dirty="0">
                <a:solidFill>
                  <a:srgbClr val="3333CC"/>
                </a:solidFill>
                <a:latin typeface="黑体" pitchFamily="2" charset="-122"/>
                <a:ea typeface="黑体" pitchFamily="2" charset="-122"/>
              </a:rPr>
              <a:t>TTL</a:t>
            </a:r>
            <a:r>
              <a:rPr lang="zh-CN" altLang="en-US" sz="2400" b="1" kern="0" dirty="0">
                <a:solidFill>
                  <a:srgbClr val="333399"/>
                </a:solidFill>
                <a:latin typeface="黑体" pitchFamily="2" charset="-122"/>
                <a:ea typeface="黑体" pitchFamily="2" charset="-122"/>
              </a:rPr>
              <a:t>负载。</a:t>
            </a:r>
          </a:p>
          <a:p>
            <a:pPr lvl="0" algn="just" fontAlgn="b">
              <a:lnSpc>
                <a:spcPct val="150000"/>
              </a:lnSpc>
              <a:spcBef>
                <a:spcPts val="0"/>
              </a:spcBef>
            </a:pPr>
            <a:r>
              <a:rPr lang="en-US" altLang="zh-CN" sz="2400" b="1" kern="0" dirty="0">
                <a:solidFill>
                  <a:srgbClr val="333399"/>
                </a:solidFill>
                <a:latin typeface="黑体" pitchFamily="2" charset="-122"/>
                <a:ea typeface="黑体" pitchFamily="2" charset="-122"/>
              </a:rPr>
              <a:t>	P3</a:t>
            </a:r>
            <a:r>
              <a:rPr lang="zh-CN" altLang="en-US" sz="2400" b="1" kern="0" dirty="0">
                <a:solidFill>
                  <a:srgbClr val="333399"/>
                </a:solidFill>
                <a:latin typeface="黑体" pitchFamily="2" charset="-122"/>
                <a:ea typeface="黑体" pitchFamily="2" charset="-122"/>
              </a:rPr>
              <a:t>口还可提供</a:t>
            </a:r>
            <a:r>
              <a:rPr lang="zh-CN" altLang="en-US" sz="2400" b="1" kern="0" dirty="0">
                <a:solidFill>
                  <a:srgbClr val="3333CC"/>
                </a:solidFill>
                <a:latin typeface="黑体" pitchFamily="2" charset="-122"/>
                <a:ea typeface="黑体" pitchFamily="2" charset="-122"/>
              </a:rPr>
              <a:t>第二功能</a:t>
            </a:r>
            <a:r>
              <a:rPr lang="zh-CN" altLang="en-US" sz="2400" b="1" kern="0" dirty="0">
                <a:solidFill>
                  <a:srgbClr val="333399"/>
                </a:solidFill>
                <a:latin typeface="黑体" pitchFamily="2" charset="-122"/>
                <a:ea typeface="黑体" pitchFamily="2" charset="-122"/>
              </a:rPr>
              <a:t>。第二功能定义见</a:t>
            </a:r>
            <a:r>
              <a:rPr lang="zh-CN" altLang="en-US" sz="2400" b="1" kern="0" dirty="0">
                <a:solidFill>
                  <a:srgbClr val="3333CC"/>
                </a:solidFill>
                <a:latin typeface="黑体" pitchFamily="2" charset="-122"/>
                <a:ea typeface="黑体" pitchFamily="2" charset="-122"/>
                <a:hlinkClick r:id="" action="ppaction://hlinkshowjump?jump=nextslide"/>
              </a:rPr>
              <a:t>表</a:t>
            </a:r>
            <a:r>
              <a:rPr lang="en-US" altLang="zh-CN" sz="2400" b="1" kern="0" dirty="0">
                <a:solidFill>
                  <a:srgbClr val="3333CC"/>
                </a:solidFill>
                <a:latin typeface="黑体" pitchFamily="2" charset="-122"/>
                <a:ea typeface="黑体" pitchFamily="2" charset="-122"/>
                <a:hlinkClick r:id="" action="ppaction://hlinkshowjump?jump=nextslide"/>
              </a:rPr>
              <a:t>3-1</a:t>
            </a:r>
            <a:r>
              <a:rPr lang="zh-CN" altLang="en-US" sz="2400" b="1" kern="0" dirty="0">
                <a:solidFill>
                  <a:srgbClr val="333399"/>
                </a:solidFill>
                <a:latin typeface="黑体" pitchFamily="2" charset="-122"/>
                <a:ea typeface="黑体" pitchFamily="2" charset="-122"/>
              </a:rPr>
              <a:t>，应熟记</a:t>
            </a:r>
            <a:r>
              <a:rPr lang="zh-CN" altLang="en-US" sz="2400" b="1" kern="0" dirty="0" smtClean="0">
                <a:solidFill>
                  <a:srgbClr val="333399"/>
                </a:solidFill>
                <a:latin typeface="黑体" pitchFamily="2" charset="-122"/>
                <a:ea typeface="黑体" pitchFamily="2" charset="-122"/>
              </a:rPr>
              <a:t>。</a:t>
            </a:r>
            <a:endParaRPr lang="en-US" altLang="zh-CN" sz="2400" b="1" kern="0" dirty="0" smtClean="0">
              <a:solidFill>
                <a:srgbClr val="333399"/>
              </a:solidFill>
              <a:latin typeface="黑体" pitchFamily="2" charset="-122"/>
              <a:ea typeface="黑体" pitchFamily="2" charset="-122"/>
            </a:endParaRPr>
          </a:p>
        </p:txBody>
      </p:sp>
      <p:sp>
        <p:nvSpPr>
          <p:cNvPr id="4" name="矩形 3"/>
          <p:cNvSpPr/>
          <p:nvPr/>
        </p:nvSpPr>
        <p:spPr>
          <a:xfrm>
            <a:off x="0" y="4094308"/>
            <a:ext cx="9144000" cy="1754326"/>
          </a:xfrm>
          <a:prstGeom prst="rect">
            <a:avLst/>
          </a:prstGeom>
        </p:spPr>
        <p:txBody>
          <a:bodyPr wrap="square">
            <a:spAutoFit/>
          </a:bodyPr>
          <a:lstStyle/>
          <a:p>
            <a:pPr lvl="0" algn="just" fontAlgn="b">
              <a:lnSpc>
                <a:spcPct val="150000"/>
              </a:lnSpc>
              <a:spcBef>
                <a:spcPts val="0"/>
              </a:spcBef>
            </a:pPr>
            <a:r>
              <a:rPr lang="zh-CN" altLang="en-US" sz="2400" b="1" kern="0" dirty="0" smtClean="0">
                <a:solidFill>
                  <a:srgbClr val="333399"/>
                </a:solidFill>
                <a:latin typeface="黑体" pitchFamily="2" charset="-122"/>
                <a:ea typeface="黑体" pitchFamily="2" charset="-122"/>
              </a:rPr>
              <a:t>    需要</a:t>
            </a:r>
            <a:r>
              <a:rPr lang="zh-CN" altLang="en-US" sz="2400" b="1" kern="0" dirty="0">
                <a:solidFill>
                  <a:srgbClr val="333399"/>
                </a:solidFill>
                <a:latin typeface="黑体" pitchFamily="2" charset="-122"/>
                <a:ea typeface="黑体" pitchFamily="2" charset="-122"/>
              </a:rPr>
              <a:t>特别注意的是，第二功能优先于第一功能，只有不使用第二功能的那些端口线才能使用其第一功能</a:t>
            </a:r>
            <a:r>
              <a:rPr lang="zh-CN" altLang="en-US" sz="2400" b="1" kern="0" dirty="0" smtClean="0">
                <a:solidFill>
                  <a:srgbClr val="333399"/>
                </a:solidFill>
                <a:latin typeface="黑体" pitchFamily="2" charset="-122"/>
                <a:ea typeface="黑体" pitchFamily="2" charset="-122"/>
              </a:rPr>
              <a:t>，即作为</a:t>
            </a:r>
            <a:r>
              <a:rPr lang="zh-CN" altLang="en-US" sz="2400" b="1" kern="0" dirty="0">
                <a:solidFill>
                  <a:srgbClr val="333399"/>
                </a:solidFill>
                <a:latin typeface="黑体" pitchFamily="2" charset="-122"/>
                <a:ea typeface="黑体" pitchFamily="2" charset="-122"/>
              </a:rPr>
              <a:t>通用</a:t>
            </a:r>
            <a:r>
              <a:rPr lang="en-US" altLang="zh-CN" sz="2400" b="1" kern="0" dirty="0" smtClean="0">
                <a:solidFill>
                  <a:srgbClr val="333399"/>
                </a:solidFill>
                <a:latin typeface="黑体" pitchFamily="2" charset="-122"/>
                <a:ea typeface="黑体" pitchFamily="2" charset="-122"/>
              </a:rPr>
              <a:t>I/O</a:t>
            </a:r>
            <a:r>
              <a:rPr lang="zh-CN" altLang="en-US" sz="2400" b="1" kern="0" dirty="0" smtClean="0">
                <a:solidFill>
                  <a:srgbClr val="333399"/>
                </a:solidFill>
                <a:latin typeface="黑体" pitchFamily="2" charset="-122"/>
                <a:ea typeface="黑体" pitchFamily="2" charset="-122"/>
              </a:rPr>
              <a:t>口线使用。</a:t>
            </a:r>
            <a:endParaRPr lang="zh-CN" altLang="en-US" sz="2400" b="1" kern="0" dirty="0">
              <a:solidFill>
                <a:srgbClr val="333399"/>
              </a:solidFill>
              <a:latin typeface="黑体" pitchFamily="2" charset="-122"/>
              <a:ea typeface="黑体" pitchFamily="2" charset="-122"/>
            </a:endParaRPr>
          </a:p>
        </p:txBody>
      </p:sp>
    </p:spTree>
    <p:extLst>
      <p:ext uri="{BB962C8B-B14F-4D97-AF65-F5344CB8AC3E}">
        <p14:creationId xmlns:p14="http://schemas.microsoft.com/office/powerpoint/2010/main" val="3958954272"/>
      </p:ext>
    </p:extLst>
  </p:cSld>
  <p:clrMapOvr>
    <a:masterClrMapping/>
  </p:clrMapOvr>
  <p:transition>
    <p:random/>
    <p:sndAc>
      <p:stSnd>
        <p:snd r:embed="rId2" name="camera.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4"/>
          <p:cNvGraphicFramePr>
            <a:graphicFrameLocks noChangeAspect="1"/>
          </p:cNvGraphicFramePr>
          <p:nvPr/>
        </p:nvGraphicFramePr>
        <p:xfrm>
          <a:off x="0" y="0"/>
          <a:ext cx="276225" cy="180975"/>
        </p:xfrm>
        <a:graphic>
          <a:graphicData uri="http://schemas.openxmlformats.org/presentationml/2006/ole">
            <mc:AlternateContent xmlns:mc="http://schemas.openxmlformats.org/markup-compatibility/2006">
              <mc:Choice xmlns:v="urn:schemas-microsoft-com:vml" Requires="v">
                <p:oleObj spid="_x0000_s273631" r:id="rId3" imgW="279158" imgH="177646" progId="">
                  <p:embed/>
                </p:oleObj>
              </mc:Choice>
              <mc:Fallback>
                <p:oleObj r:id="rId3" imgW="279158" imgH="177646" progId="">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276225"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27" name="Object 3"/>
          <p:cNvGraphicFramePr>
            <a:graphicFrameLocks noChangeAspect="1"/>
          </p:cNvGraphicFramePr>
          <p:nvPr/>
        </p:nvGraphicFramePr>
        <p:xfrm>
          <a:off x="0" y="0"/>
          <a:ext cx="276225" cy="180975"/>
        </p:xfrm>
        <a:graphic>
          <a:graphicData uri="http://schemas.openxmlformats.org/presentationml/2006/ole">
            <mc:AlternateContent xmlns:mc="http://schemas.openxmlformats.org/markup-compatibility/2006">
              <mc:Choice xmlns:v="urn:schemas-microsoft-com:vml" Requires="v">
                <p:oleObj spid="_x0000_s273632" r:id="rId5" imgW="279158" imgH="177646" progId="">
                  <p:embed/>
                </p:oleObj>
              </mc:Choice>
              <mc:Fallback>
                <p:oleObj r:id="rId5" imgW="279158" imgH="177646" progId="">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276225"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28" name="Object 2"/>
          <p:cNvGraphicFramePr>
            <a:graphicFrameLocks noChangeAspect="1"/>
          </p:cNvGraphicFramePr>
          <p:nvPr/>
        </p:nvGraphicFramePr>
        <p:xfrm>
          <a:off x="0" y="0"/>
          <a:ext cx="228600" cy="180975"/>
        </p:xfrm>
        <a:graphic>
          <a:graphicData uri="http://schemas.openxmlformats.org/presentationml/2006/ole">
            <mc:AlternateContent xmlns:mc="http://schemas.openxmlformats.org/markup-compatibility/2006">
              <mc:Choice xmlns:v="urn:schemas-microsoft-com:vml" Requires="v">
                <p:oleObj spid="_x0000_s273633" r:id="rId7" imgW="228402" imgH="177646" progId="">
                  <p:embed/>
                </p:oleObj>
              </mc:Choice>
              <mc:Fallback>
                <p:oleObj r:id="rId7" imgW="228402" imgH="177646" progId="">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2286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29" name="Object 1"/>
          <p:cNvGraphicFramePr>
            <a:graphicFrameLocks noChangeAspect="1"/>
          </p:cNvGraphicFramePr>
          <p:nvPr/>
        </p:nvGraphicFramePr>
        <p:xfrm>
          <a:off x="0" y="0"/>
          <a:ext cx="200025" cy="161925"/>
        </p:xfrm>
        <a:graphic>
          <a:graphicData uri="http://schemas.openxmlformats.org/presentationml/2006/ole">
            <mc:AlternateContent xmlns:mc="http://schemas.openxmlformats.org/markup-compatibility/2006">
              <mc:Choice xmlns:v="urn:schemas-microsoft-com:vml" Requires="v">
                <p:oleObj spid="_x0000_s273634" r:id="rId9" imgW="203024" imgH="164957" progId="">
                  <p:embed/>
                </p:oleObj>
              </mc:Choice>
              <mc:Fallback>
                <p:oleObj r:id="rId9" imgW="203024" imgH="164957" progId="">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200025" cy="1619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4" name="灯片编号占位符 3"/>
          <p:cNvSpPr>
            <a:spLocks noGrp="1"/>
          </p:cNvSpPr>
          <p:nvPr>
            <p:ph type="sldNum" sz="quarter" idx="4294967295"/>
          </p:nvPr>
        </p:nvSpPr>
        <p:spPr>
          <a:xfrm>
            <a:off x="8568756" y="6485522"/>
            <a:ext cx="781050" cy="276225"/>
          </a:xfrm>
          <a:prstGeom prst="rect">
            <a:avLst/>
          </a:prstGeom>
        </p:spPr>
        <p:txBody>
          <a:bodyPr/>
          <a:lstStyle/>
          <a:p>
            <a:fld id="{8E2A11C4-42C2-45DA-9E65-8D548604E8EA}" type="slidenum">
              <a:rPr lang="en-US" altLang="zh-CN" sz="1200" smtClean="0"/>
              <a:pPr/>
              <a:t>21</a:t>
            </a:fld>
            <a:endParaRPr lang="en-US" altLang="zh-CN" sz="1200" dirty="0"/>
          </a:p>
        </p:txBody>
      </p:sp>
      <p:pic>
        <p:nvPicPr>
          <p:cNvPr id="273450" name="Picture 42"/>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973179" y="334978"/>
            <a:ext cx="12755856" cy="6029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129227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内容占位符 1"/>
          <p:cNvSpPr>
            <a:spLocks noGrp="1"/>
          </p:cNvSpPr>
          <p:nvPr>
            <p:ph/>
          </p:nvPr>
        </p:nvSpPr>
        <p:spPr>
          <a:xfrm>
            <a:off x="0" y="685800"/>
            <a:ext cx="8945563" cy="5410200"/>
          </a:xfrm>
        </p:spPr>
        <p:txBody>
          <a:bodyPr/>
          <a:lstStyle/>
          <a:p>
            <a:pPr marL="0" indent="444500" fontAlgn="b">
              <a:lnSpc>
                <a:spcPct val="130000"/>
              </a:lnSpc>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综上所述，</a:t>
            </a:r>
            <a:r>
              <a:rPr lang="en-US" altLang="zh-CN" sz="2400" b="1" dirty="0" smtClean="0">
                <a:solidFill>
                  <a:srgbClr val="FF3300"/>
                </a:solidFill>
                <a:latin typeface="黑体" pitchFamily="2" charset="-122"/>
                <a:ea typeface="黑体" pitchFamily="2" charset="-122"/>
              </a:rPr>
              <a:t>P0</a:t>
            </a:r>
            <a:r>
              <a:rPr lang="zh-CN" sz="2400" b="1" dirty="0" smtClean="0">
                <a:solidFill>
                  <a:srgbClr val="FF3300"/>
                </a:solidFill>
                <a:latin typeface="黑体" pitchFamily="2" charset="-122"/>
                <a:ea typeface="黑体" pitchFamily="2" charset="-122"/>
              </a:rPr>
              <a:t>口</a:t>
            </a:r>
            <a:r>
              <a:rPr lang="zh-CN" sz="2400" b="1" dirty="0" smtClean="0">
                <a:latin typeface="黑体" pitchFamily="2" charset="-122"/>
                <a:ea typeface="黑体" pitchFamily="2" charset="-122"/>
              </a:rPr>
              <a:t>作为</a:t>
            </a:r>
            <a:r>
              <a:rPr lang="zh-CN" altLang="en-US" sz="2400" b="1" dirty="0" smtClean="0">
                <a:latin typeface="黑体" pitchFamily="2" charset="-122"/>
                <a:ea typeface="黑体" pitchFamily="2" charset="-122"/>
              </a:rPr>
              <a:t>地址数据复用的</a:t>
            </a:r>
            <a:r>
              <a:rPr lang="zh-CN" sz="2400" b="1" dirty="0" smtClean="0">
                <a:latin typeface="黑体" pitchFamily="2" charset="-122"/>
                <a:ea typeface="黑体" pitchFamily="2" charset="-122"/>
              </a:rPr>
              <a:t>总线</a:t>
            </a:r>
            <a:r>
              <a:rPr lang="zh-CN" altLang="en-US" sz="2400" b="1" dirty="0" smtClean="0">
                <a:latin typeface="黑体" pitchFamily="2" charset="-122"/>
                <a:ea typeface="黑体" pitchFamily="2" charset="-122"/>
              </a:rPr>
              <a:t>口使用时</a:t>
            </a:r>
            <a:r>
              <a:rPr lang="zh-CN" sz="2400" b="1" dirty="0" smtClean="0">
                <a:latin typeface="黑体" pitchFamily="2" charset="-122"/>
                <a:ea typeface="黑体" pitchFamily="2" charset="-122"/>
              </a:rPr>
              <a:t>，为双向口。作为通用的</a:t>
            </a:r>
            <a:r>
              <a:rPr lang="en-US" altLang="zh-CN" sz="2400" b="1" dirty="0" smtClean="0">
                <a:latin typeface="黑体" pitchFamily="2" charset="-122"/>
                <a:ea typeface="黑体" pitchFamily="2" charset="-122"/>
              </a:rPr>
              <a:t>I/O</a:t>
            </a:r>
            <a:r>
              <a:rPr lang="zh-CN" sz="2400" b="1" dirty="0" smtClean="0">
                <a:latin typeface="黑体" pitchFamily="2" charset="-122"/>
                <a:ea typeface="黑体" pitchFamily="2" charset="-122"/>
              </a:rPr>
              <a:t>口使用时</a:t>
            </a:r>
            <a:r>
              <a:rPr lang="zh-CN" altLang="en-US" sz="2400" dirty="0" smtClean="0">
                <a:solidFill>
                  <a:srgbClr val="333399"/>
                </a:solidFill>
                <a:latin typeface="黑体" pitchFamily="2" charset="-122"/>
                <a:ea typeface="黑体" pitchFamily="2" charset="-122"/>
              </a:rPr>
              <a:t>需</a:t>
            </a:r>
            <a:r>
              <a:rPr lang="zh-CN" altLang="en-US" sz="2400" u="sng" dirty="0" smtClean="0">
                <a:solidFill>
                  <a:srgbClr val="333399"/>
                </a:solidFill>
                <a:latin typeface="黑体" pitchFamily="2" charset="-122"/>
                <a:ea typeface="黑体" pitchFamily="2" charset="-122"/>
              </a:rPr>
              <a:t>外加</a:t>
            </a:r>
            <a:r>
              <a:rPr lang="zh-CN" altLang="en-US" sz="2400" dirty="0">
                <a:solidFill>
                  <a:srgbClr val="333399"/>
                </a:solidFill>
                <a:latin typeface="黑体" pitchFamily="2" charset="-122"/>
                <a:ea typeface="黑体" pitchFamily="2" charset="-122"/>
              </a:rPr>
              <a:t>上拉电阻</a:t>
            </a:r>
            <a:r>
              <a:rPr lang="zh-CN" sz="2400" b="1" dirty="0" smtClean="0">
                <a:latin typeface="黑体" pitchFamily="2" charset="-122"/>
                <a:ea typeface="黑体" pitchFamily="2" charset="-122"/>
              </a:rPr>
              <a:t>，</a:t>
            </a:r>
            <a:r>
              <a:rPr lang="zh-CN" altLang="en-US" sz="2400" b="1" dirty="0" smtClean="0">
                <a:latin typeface="黑体" pitchFamily="2" charset="-122"/>
                <a:ea typeface="黑体" pitchFamily="2" charset="-122"/>
              </a:rPr>
              <a:t>此时转</a:t>
            </a:r>
            <a:r>
              <a:rPr lang="zh-CN" sz="2400" b="1" dirty="0" smtClean="0">
                <a:latin typeface="黑体" pitchFamily="2" charset="-122"/>
                <a:ea typeface="黑体" pitchFamily="2" charset="-122"/>
              </a:rPr>
              <a:t>为准双向口。</a:t>
            </a:r>
            <a:r>
              <a:rPr lang="en-US" altLang="zh-CN" sz="2400" b="1" dirty="0" smtClean="0">
                <a:solidFill>
                  <a:srgbClr val="FF3300"/>
                </a:solidFill>
                <a:latin typeface="黑体" pitchFamily="2" charset="-122"/>
                <a:ea typeface="黑体" pitchFamily="2" charset="-122"/>
              </a:rPr>
              <a:t>P1</a:t>
            </a:r>
            <a:r>
              <a:rPr lang="zh-CN" sz="2400" b="1" dirty="0" smtClean="0">
                <a:solidFill>
                  <a:srgbClr val="FF3300"/>
                </a:solidFill>
                <a:latin typeface="黑体" pitchFamily="2" charset="-122"/>
                <a:ea typeface="黑体" pitchFamily="2" charset="-122"/>
              </a:rPr>
              <a:t>口、</a:t>
            </a:r>
            <a:r>
              <a:rPr lang="en-US" altLang="zh-CN" sz="2400" b="1" dirty="0" smtClean="0">
                <a:solidFill>
                  <a:srgbClr val="FF3300"/>
                </a:solidFill>
                <a:latin typeface="黑体" pitchFamily="2" charset="-122"/>
                <a:ea typeface="黑体" pitchFamily="2" charset="-122"/>
              </a:rPr>
              <a:t>P2</a:t>
            </a:r>
            <a:r>
              <a:rPr lang="zh-CN" sz="2400" b="1" dirty="0" smtClean="0">
                <a:solidFill>
                  <a:srgbClr val="FF3300"/>
                </a:solidFill>
                <a:latin typeface="黑体" pitchFamily="2" charset="-122"/>
                <a:ea typeface="黑体" pitchFamily="2" charset="-122"/>
              </a:rPr>
              <a:t>口、</a:t>
            </a:r>
            <a:r>
              <a:rPr lang="en-US" altLang="zh-CN" sz="2400" b="1" dirty="0" smtClean="0">
                <a:solidFill>
                  <a:srgbClr val="FF3300"/>
                </a:solidFill>
                <a:latin typeface="黑体" pitchFamily="2" charset="-122"/>
                <a:ea typeface="黑体" pitchFamily="2" charset="-122"/>
              </a:rPr>
              <a:t>P3</a:t>
            </a:r>
            <a:r>
              <a:rPr lang="zh-CN" sz="2400" b="1" dirty="0" smtClean="0">
                <a:solidFill>
                  <a:srgbClr val="FF3300"/>
                </a:solidFill>
                <a:latin typeface="黑体" pitchFamily="2" charset="-122"/>
                <a:ea typeface="黑体" pitchFamily="2" charset="-122"/>
              </a:rPr>
              <a:t>口</a:t>
            </a:r>
            <a:r>
              <a:rPr lang="zh-CN" sz="2400" b="1" dirty="0" smtClean="0">
                <a:solidFill>
                  <a:srgbClr val="3333CC"/>
                </a:solidFill>
                <a:latin typeface="黑体" pitchFamily="2" charset="-122"/>
                <a:ea typeface="黑体" pitchFamily="2" charset="-122"/>
              </a:rPr>
              <a:t>均为准双向口。</a:t>
            </a:r>
          </a:p>
          <a:p>
            <a:pPr marL="0" indent="444500" fontAlgn="b">
              <a:lnSpc>
                <a:spcPct val="130000"/>
              </a:lnSpc>
              <a:buFont typeface="Wingdings" pitchFamily="2" charset="2"/>
              <a:buNone/>
            </a:pPr>
            <a:r>
              <a:rPr lang="en-US" altLang="zh-CN" sz="2400" b="1" dirty="0" smtClean="0">
                <a:solidFill>
                  <a:srgbClr val="0000FF"/>
                </a:solidFill>
                <a:latin typeface="黑体" pitchFamily="2" charset="-122"/>
                <a:ea typeface="黑体" pitchFamily="2" charset="-122"/>
              </a:rPr>
              <a:t>  </a:t>
            </a:r>
            <a:r>
              <a:rPr lang="zh-CN" sz="2400" b="1" dirty="0" smtClean="0">
                <a:solidFill>
                  <a:srgbClr val="0000FF"/>
                </a:solidFill>
                <a:latin typeface="黑体" pitchFamily="2" charset="-122"/>
                <a:ea typeface="黑体" pitchFamily="2" charset="-122"/>
              </a:rPr>
              <a:t>注意</a:t>
            </a:r>
            <a:r>
              <a:rPr lang="zh-CN" altLang="en-US" sz="2400" b="1" dirty="0" smtClean="0">
                <a:solidFill>
                  <a:srgbClr val="0000FF"/>
                </a:solidFill>
                <a:latin typeface="黑体" pitchFamily="2" charset="-122"/>
                <a:ea typeface="黑体" pitchFamily="2" charset="-122"/>
              </a:rPr>
              <a:t>：</a:t>
            </a:r>
            <a:r>
              <a:rPr lang="zh-CN" sz="2400" b="1" dirty="0" smtClean="0">
                <a:solidFill>
                  <a:srgbClr val="FF3300"/>
                </a:solidFill>
                <a:latin typeface="黑体" pitchFamily="2" charset="-122"/>
                <a:ea typeface="黑体" pitchFamily="2" charset="-122"/>
              </a:rPr>
              <a:t>准双向口与双向口的差别</a:t>
            </a:r>
            <a:r>
              <a:rPr lang="zh-CN" sz="2400" b="1" dirty="0" smtClean="0">
                <a:latin typeface="黑体" pitchFamily="2" charset="-122"/>
                <a:ea typeface="黑体" pitchFamily="2" charset="-122"/>
              </a:rPr>
              <a:t>。准双向口仅有两个状态。而</a:t>
            </a:r>
            <a:r>
              <a:rPr lang="en-US" altLang="zh-CN" sz="2400" b="1" dirty="0" smtClean="0">
                <a:latin typeface="黑体" pitchFamily="2" charset="-122"/>
                <a:ea typeface="黑体" pitchFamily="2" charset="-122"/>
              </a:rPr>
              <a:t>P0</a:t>
            </a:r>
            <a:r>
              <a:rPr lang="zh-CN" sz="2400" b="1" dirty="0" smtClean="0">
                <a:latin typeface="黑体" pitchFamily="2" charset="-122"/>
                <a:ea typeface="黑体" pitchFamily="2" charset="-122"/>
              </a:rPr>
              <a:t>口作为总线使用，口线内无上拉电阻，处于高阻</a:t>
            </a:r>
            <a:r>
              <a:rPr lang="zh-CN" sz="2400" b="1" dirty="0" smtClean="0">
                <a:solidFill>
                  <a:srgbClr val="3333CC"/>
                </a:solidFill>
                <a:latin typeface="黑体" pitchFamily="2" charset="-122"/>
                <a:ea typeface="黑体" pitchFamily="2" charset="-122"/>
              </a:rPr>
              <a:t>“悬浮”</a:t>
            </a:r>
            <a:r>
              <a:rPr lang="zh-CN" sz="2400" b="1" dirty="0" smtClean="0">
                <a:latin typeface="黑体" pitchFamily="2" charset="-122"/>
                <a:ea typeface="黑体" pitchFamily="2" charset="-122"/>
              </a:rPr>
              <a:t>态。故</a:t>
            </a:r>
            <a:r>
              <a:rPr lang="en-US" altLang="zh-CN" sz="2400" b="1" dirty="0" smtClean="0">
                <a:latin typeface="黑体" pitchFamily="2" charset="-122"/>
                <a:ea typeface="黑体" pitchFamily="2" charset="-122"/>
              </a:rPr>
              <a:t>P0</a:t>
            </a:r>
            <a:r>
              <a:rPr lang="zh-CN" sz="2400" b="1" dirty="0" smtClean="0">
                <a:latin typeface="黑体" pitchFamily="2" charset="-122"/>
                <a:ea typeface="黑体" pitchFamily="2" charset="-122"/>
              </a:rPr>
              <a:t>口为双向三态</a:t>
            </a:r>
            <a:r>
              <a:rPr lang="en-US" altLang="zh-CN" sz="2400" b="1" dirty="0" smtClean="0">
                <a:latin typeface="黑体" pitchFamily="2" charset="-122"/>
                <a:ea typeface="黑体" pitchFamily="2" charset="-122"/>
              </a:rPr>
              <a:t>I/O</a:t>
            </a:r>
            <a:r>
              <a:rPr lang="zh-CN" sz="2400" b="1" dirty="0" smtClean="0">
                <a:latin typeface="黑体" pitchFamily="2" charset="-122"/>
                <a:ea typeface="黑体" pitchFamily="2" charset="-122"/>
              </a:rPr>
              <a:t>口。</a:t>
            </a:r>
            <a:endParaRPr lang="zh-CN" altLang="en-US" sz="2400" b="1" dirty="0" smtClean="0">
              <a:latin typeface="黑体" pitchFamily="2" charset="-122"/>
              <a:ea typeface="黑体" pitchFamily="2" charset="-122"/>
            </a:endParaRPr>
          </a:p>
          <a:p>
            <a:pPr marL="0" indent="444500" fontAlgn="b">
              <a:lnSpc>
                <a:spcPct val="130000"/>
              </a:lnSpc>
              <a:buFont typeface="Wingdings" pitchFamily="2" charset="2"/>
              <a:buNone/>
            </a:pPr>
            <a:r>
              <a:rPr lang="en-US" altLang="zh-CN" sz="2400" b="1" dirty="0" smtClean="0">
                <a:solidFill>
                  <a:srgbClr val="0000FF"/>
                </a:solidFill>
                <a:latin typeface="黑体" pitchFamily="2" charset="-122"/>
                <a:ea typeface="黑体" pitchFamily="2" charset="-122"/>
              </a:rPr>
              <a:t>  </a:t>
            </a:r>
            <a:r>
              <a:rPr lang="zh-CN" sz="2400" b="1" dirty="0" smtClean="0">
                <a:solidFill>
                  <a:srgbClr val="0000FF"/>
                </a:solidFill>
                <a:latin typeface="黑体" pitchFamily="2" charset="-122"/>
                <a:ea typeface="黑体" pitchFamily="2" charset="-122"/>
              </a:rPr>
              <a:t>为什么</a:t>
            </a:r>
            <a:r>
              <a:rPr lang="en-US" altLang="zh-CN" sz="2400" b="1" dirty="0" smtClean="0">
                <a:solidFill>
                  <a:srgbClr val="0000FF"/>
                </a:solidFill>
                <a:latin typeface="黑体" pitchFamily="2" charset="-122"/>
                <a:ea typeface="黑体" pitchFamily="2" charset="-122"/>
              </a:rPr>
              <a:t>P0</a:t>
            </a:r>
            <a:r>
              <a:rPr lang="zh-CN" sz="2400" b="1" dirty="0" smtClean="0">
                <a:solidFill>
                  <a:srgbClr val="0000FF"/>
                </a:solidFill>
                <a:latin typeface="黑体" pitchFamily="2" charset="-122"/>
                <a:ea typeface="黑体" pitchFamily="2" charset="-122"/>
              </a:rPr>
              <a:t>口要有高阻“悬浮”态？</a:t>
            </a:r>
            <a:endParaRPr lang="zh-CN" altLang="en-US" sz="2400" b="1" dirty="0" smtClean="0">
              <a:solidFill>
                <a:srgbClr val="0000FF"/>
              </a:solidFill>
              <a:latin typeface="黑体" pitchFamily="2" charset="-122"/>
              <a:ea typeface="黑体" pitchFamily="2" charset="-122"/>
            </a:endParaRPr>
          </a:p>
          <a:p>
            <a:pPr marL="0" indent="444500" fontAlgn="b">
              <a:lnSpc>
                <a:spcPct val="130000"/>
              </a:lnSpc>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准双向</a:t>
            </a:r>
            <a:r>
              <a:rPr lang="en-US" altLang="zh-CN" sz="2400" b="1" dirty="0" smtClean="0">
                <a:latin typeface="黑体" pitchFamily="2" charset="-122"/>
                <a:ea typeface="黑体" pitchFamily="2" charset="-122"/>
              </a:rPr>
              <a:t>I/O</a:t>
            </a:r>
            <a:r>
              <a:rPr lang="zh-CN" sz="2400" b="1" dirty="0" smtClean="0">
                <a:latin typeface="黑体" pitchFamily="2" charset="-122"/>
                <a:ea typeface="黑体" pitchFamily="2" charset="-122"/>
              </a:rPr>
              <a:t>口则无高阻的“悬浮”状态。</a:t>
            </a:r>
            <a:endParaRPr lang="zh-CN" altLang="en-US" sz="2400" b="1" dirty="0" smtClean="0">
              <a:latin typeface="黑体" pitchFamily="2" charset="-122"/>
              <a:ea typeface="黑体" pitchFamily="2" charset="-122"/>
            </a:endParaRPr>
          </a:p>
          <a:p>
            <a:pPr marL="0" indent="444500" fontAlgn="b">
              <a:lnSpc>
                <a:spcPct val="130000"/>
              </a:lnSpc>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另外，</a:t>
            </a:r>
            <a:r>
              <a:rPr lang="zh-CN" sz="2400" b="1" dirty="0" smtClean="0">
                <a:solidFill>
                  <a:srgbClr val="FF3300"/>
                </a:solidFill>
                <a:latin typeface="黑体" pitchFamily="2" charset="-122"/>
                <a:ea typeface="黑体" pitchFamily="2" charset="-122"/>
              </a:rPr>
              <a:t>准双向口</a:t>
            </a:r>
            <a:r>
              <a:rPr lang="zh-CN" sz="2400" b="1" dirty="0" smtClean="0">
                <a:latin typeface="黑体" pitchFamily="2" charset="-122"/>
                <a:ea typeface="黑体" pitchFamily="2" charset="-122"/>
              </a:rPr>
              <a:t>作通用</a:t>
            </a:r>
            <a:r>
              <a:rPr lang="en-US" altLang="zh-CN" sz="2400" b="1" dirty="0" smtClean="0">
                <a:latin typeface="黑体" pitchFamily="2" charset="-122"/>
                <a:ea typeface="黑体" pitchFamily="2" charset="-122"/>
              </a:rPr>
              <a:t>I/O</a:t>
            </a:r>
            <a:r>
              <a:rPr lang="zh-CN" sz="2400" b="1" dirty="0" smtClean="0">
                <a:latin typeface="黑体" pitchFamily="2" charset="-122"/>
                <a:ea typeface="黑体" pitchFamily="2" charset="-122"/>
              </a:rPr>
              <a:t>的输入口使用时，</a:t>
            </a:r>
            <a:r>
              <a:rPr lang="zh-CN" sz="2400" b="1" dirty="0" smtClean="0">
                <a:solidFill>
                  <a:srgbClr val="3333CC"/>
                </a:solidFill>
                <a:latin typeface="黑体" pitchFamily="2" charset="-122"/>
                <a:ea typeface="黑体" pitchFamily="2" charset="-122"/>
              </a:rPr>
              <a:t>一定要向该口先写入“</a:t>
            </a:r>
            <a:r>
              <a:rPr lang="en-US" altLang="zh-CN" sz="2400" b="1" dirty="0" smtClean="0">
                <a:solidFill>
                  <a:srgbClr val="3333CC"/>
                </a:solidFill>
                <a:latin typeface="黑体" pitchFamily="2" charset="-122"/>
                <a:ea typeface="黑体" pitchFamily="2" charset="-122"/>
              </a:rPr>
              <a:t>1</a:t>
            </a:r>
            <a:r>
              <a:rPr lang="zh-CN" altLang="zh-CN" sz="2400" b="1" dirty="0" smtClean="0">
                <a:solidFill>
                  <a:srgbClr val="3333CC"/>
                </a:solidFill>
                <a:latin typeface="黑体" pitchFamily="2" charset="-122"/>
                <a:ea typeface="黑体" pitchFamily="2" charset="-122"/>
              </a:rPr>
              <a:t>”</a:t>
            </a:r>
            <a:r>
              <a:rPr lang="zh-CN" sz="2400" b="1" dirty="0" smtClean="0">
                <a:solidFill>
                  <a:srgbClr val="3333CC"/>
                </a:solidFill>
                <a:latin typeface="黑体" pitchFamily="2" charset="-122"/>
                <a:ea typeface="黑体" pitchFamily="2" charset="-122"/>
              </a:rPr>
              <a:t>。</a:t>
            </a:r>
            <a:r>
              <a:rPr lang="zh-CN" sz="2400" b="1" dirty="0" smtClean="0">
                <a:latin typeface="黑体" pitchFamily="2" charset="-122"/>
                <a:ea typeface="黑体" pitchFamily="2" charset="-122"/>
              </a:rPr>
              <a:t>以上的准双向口与双向口的差别，读者在阅读</a:t>
            </a:r>
            <a:r>
              <a:rPr lang="en-US" altLang="zh-CN" sz="2400" b="1" dirty="0" smtClean="0">
                <a:latin typeface="黑体" pitchFamily="2" charset="-122"/>
                <a:ea typeface="黑体" pitchFamily="2" charset="-122"/>
              </a:rPr>
              <a:t>3.5</a:t>
            </a:r>
            <a:r>
              <a:rPr lang="zh-CN" sz="2400" b="1" dirty="0" smtClean="0">
                <a:latin typeface="黑体" pitchFamily="2" charset="-122"/>
                <a:ea typeface="黑体" pitchFamily="2" charset="-122"/>
              </a:rPr>
              <a:t>节后，将会有深刻的理解。</a:t>
            </a:r>
          </a:p>
          <a:p>
            <a:pPr marL="0" indent="444500" eaLnBrk="1" hangingPunct="1">
              <a:lnSpc>
                <a:spcPct val="130000"/>
              </a:lnSpc>
              <a:buFont typeface="Wingdings" pitchFamily="2" charset="2"/>
              <a:buNone/>
            </a:pPr>
            <a:endParaRPr lang="zh-CN" altLang="en-US" sz="24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604970" y="6480700"/>
            <a:ext cx="781050" cy="276225"/>
          </a:xfrm>
          <a:prstGeom prst="rect">
            <a:avLst/>
          </a:prstGeom>
        </p:spPr>
        <p:txBody>
          <a:bodyPr/>
          <a:lstStyle/>
          <a:p>
            <a:fld id="{8E2A11C4-42C2-45DA-9E65-8D548604E8EA}" type="slidenum">
              <a:rPr lang="en-US" altLang="zh-CN" sz="1200" smtClean="0"/>
              <a:pPr/>
              <a:t>22</a:t>
            </a:fld>
            <a:endParaRPr lang="en-US" altLang="zh-CN" sz="1200" dirty="0"/>
          </a:p>
        </p:txBody>
      </p:sp>
    </p:spTree>
    <p:extLst>
      <p:ext uri="{BB962C8B-B14F-4D97-AF65-F5344CB8AC3E}">
        <p14:creationId xmlns:p14="http://schemas.microsoft.com/office/powerpoint/2010/main" val="400248534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内容占位符 1"/>
          <p:cNvSpPr>
            <a:spLocks noGrp="1"/>
          </p:cNvSpPr>
          <p:nvPr>
            <p:ph/>
          </p:nvPr>
        </p:nvSpPr>
        <p:spPr>
          <a:xfrm>
            <a:off x="466725" y="503238"/>
            <a:ext cx="8229600" cy="5410200"/>
          </a:xfrm>
        </p:spPr>
        <p:txBody>
          <a:bodyPr/>
          <a:lstStyle/>
          <a:p>
            <a:pPr marL="88900" indent="342900" algn="ctr">
              <a:lnSpc>
                <a:spcPct val="130000"/>
              </a:lnSpc>
              <a:buFont typeface="Wingdings" pitchFamily="2" charset="2"/>
              <a:buNone/>
            </a:pPr>
            <a:r>
              <a:rPr lang="en-US" altLang="zh-CN" sz="2800" dirty="0">
                <a:solidFill>
                  <a:srgbClr val="FF0000"/>
                </a:solidFill>
                <a:latin typeface="黑体" pitchFamily="2" charset="-122"/>
                <a:ea typeface="黑体" pitchFamily="2" charset="-122"/>
              </a:rPr>
              <a:t>3</a:t>
            </a:r>
            <a:r>
              <a:rPr lang="en-US" altLang="zh-CN" sz="2800" b="1" dirty="0" smtClean="0">
                <a:solidFill>
                  <a:srgbClr val="FF0000"/>
                </a:solidFill>
                <a:latin typeface="黑体" pitchFamily="2" charset="-122"/>
                <a:ea typeface="黑体" pitchFamily="2" charset="-122"/>
              </a:rPr>
              <a:t>.3  AT89S51</a:t>
            </a:r>
            <a:r>
              <a:rPr lang="zh-CN" sz="2800" b="1" dirty="0" smtClean="0">
                <a:solidFill>
                  <a:srgbClr val="FF0000"/>
                </a:solidFill>
                <a:latin typeface="黑体" pitchFamily="2" charset="-122"/>
                <a:ea typeface="黑体" pitchFamily="2" charset="-122"/>
              </a:rPr>
              <a:t>的</a:t>
            </a:r>
            <a:r>
              <a:rPr lang="en-US" altLang="zh-CN" sz="2800" b="1" dirty="0" smtClean="0">
                <a:solidFill>
                  <a:srgbClr val="FF0000"/>
                </a:solidFill>
                <a:latin typeface="黑体" pitchFamily="2" charset="-122"/>
                <a:ea typeface="黑体" pitchFamily="2" charset="-122"/>
              </a:rPr>
              <a:t>CPU</a:t>
            </a:r>
            <a:endParaRPr lang="zh-CN" altLang="zh-CN" sz="2800" b="1" dirty="0" smtClean="0">
              <a:solidFill>
                <a:srgbClr val="FF0000"/>
              </a:solidFill>
              <a:latin typeface="黑体" pitchFamily="2" charset="-122"/>
              <a:ea typeface="黑体" pitchFamily="2" charset="-122"/>
            </a:endParaRPr>
          </a:p>
          <a:p>
            <a:pPr marL="88900" indent="342900" fontAlgn="b">
              <a:lnSpc>
                <a:spcPct val="130000"/>
              </a:lnSpc>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由</a:t>
            </a:r>
            <a:r>
              <a:rPr lang="zh-CN" sz="2400" b="1" dirty="0" smtClean="0">
                <a:latin typeface="黑体" pitchFamily="2" charset="-122"/>
                <a:ea typeface="黑体" pitchFamily="2" charset="-122"/>
                <a:hlinkClick r:id="rId2" action="ppaction://hlinksldjump"/>
              </a:rPr>
              <a:t>图</a:t>
            </a:r>
            <a:r>
              <a:rPr lang="en-US" altLang="zh-CN" sz="2400" b="1" dirty="0" smtClean="0">
                <a:latin typeface="黑体" pitchFamily="2" charset="-122"/>
                <a:ea typeface="黑体" pitchFamily="2" charset="-122"/>
                <a:hlinkClick r:id="rId2" action="ppaction://hlinksldjump"/>
              </a:rPr>
              <a:t>3-1</a:t>
            </a:r>
            <a:r>
              <a:rPr lang="zh-CN" sz="2400" b="1" dirty="0" smtClean="0">
                <a:latin typeface="黑体" pitchFamily="2" charset="-122"/>
                <a:ea typeface="黑体" pitchFamily="2" charset="-122"/>
              </a:rPr>
              <a:t>可见，</a:t>
            </a:r>
            <a:r>
              <a:rPr lang="en-US" altLang="zh-CN" sz="2400" b="1" dirty="0" smtClean="0">
                <a:latin typeface="黑体" pitchFamily="2" charset="-122"/>
                <a:ea typeface="黑体" pitchFamily="2" charset="-122"/>
              </a:rPr>
              <a:t>CPU</a:t>
            </a:r>
            <a:r>
              <a:rPr lang="zh-CN" sz="2400" b="1" dirty="0" smtClean="0">
                <a:latin typeface="黑体" pitchFamily="2" charset="-122"/>
                <a:ea typeface="黑体" pitchFamily="2" charset="-122"/>
              </a:rPr>
              <a:t>由</a:t>
            </a:r>
            <a:r>
              <a:rPr lang="zh-CN" sz="2400" b="1" dirty="0" smtClean="0">
                <a:solidFill>
                  <a:srgbClr val="3333CC"/>
                </a:solidFill>
                <a:latin typeface="黑体" pitchFamily="2" charset="-122"/>
                <a:ea typeface="黑体" pitchFamily="2" charset="-122"/>
              </a:rPr>
              <a:t>运算器</a:t>
            </a:r>
            <a:r>
              <a:rPr lang="zh-CN" sz="2400" b="1" dirty="0" smtClean="0">
                <a:latin typeface="黑体" pitchFamily="2" charset="-122"/>
                <a:ea typeface="黑体" pitchFamily="2" charset="-122"/>
              </a:rPr>
              <a:t>和</a:t>
            </a:r>
            <a:r>
              <a:rPr lang="zh-CN" sz="2400" b="1" dirty="0" smtClean="0">
                <a:solidFill>
                  <a:srgbClr val="3333CC"/>
                </a:solidFill>
                <a:latin typeface="黑体" pitchFamily="2" charset="-122"/>
                <a:ea typeface="黑体" pitchFamily="2" charset="-122"/>
              </a:rPr>
              <a:t>控制器</a:t>
            </a:r>
            <a:r>
              <a:rPr lang="zh-CN" sz="2400" b="1" dirty="0" smtClean="0">
                <a:latin typeface="黑体" pitchFamily="2" charset="-122"/>
                <a:ea typeface="黑体" pitchFamily="2" charset="-122"/>
              </a:rPr>
              <a:t>构成</a:t>
            </a:r>
            <a:r>
              <a:rPr lang="en-US" altLang="zh-CN" sz="2400" b="1" dirty="0" smtClean="0">
                <a:latin typeface="黑体" pitchFamily="2" charset="-122"/>
                <a:ea typeface="黑体" pitchFamily="2" charset="-122"/>
              </a:rPr>
              <a:t>,</a:t>
            </a:r>
            <a:r>
              <a:rPr lang="zh-CN" altLang="zh-CN" sz="2400" kern="1000" dirty="0">
                <a:latin typeface="Times New Roman"/>
                <a:ea typeface="宋体"/>
                <a:cs typeface="Times New Roman"/>
              </a:rPr>
              <a:t>其具体部件的构成情况及与单片机其他部分的连接关系如</a:t>
            </a:r>
            <a:r>
              <a:rPr lang="zh-CN" altLang="zh-CN" sz="2400" kern="1000" dirty="0">
                <a:latin typeface="Times New Roman"/>
                <a:ea typeface="宋体"/>
                <a:cs typeface="Times New Roman"/>
                <a:hlinkClick r:id="" action="ppaction://hlinkshowjump?jump=nextslide"/>
              </a:rPr>
              <a:t>图</a:t>
            </a:r>
            <a:r>
              <a:rPr lang="en-US" altLang="zh-CN" sz="2400" kern="1000" dirty="0">
                <a:latin typeface="Times New Roman"/>
                <a:ea typeface="宋体"/>
                <a:hlinkClick r:id="" action="ppaction://hlinkshowjump?jump=nextslide"/>
              </a:rPr>
              <a:t>3-3</a:t>
            </a:r>
            <a:r>
              <a:rPr lang="zh-CN" altLang="zh-CN" sz="2400" kern="1000" dirty="0">
                <a:latin typeface="Times New Roman"/>
                <a:ea typeface="宋体"/>
                <a:cs typeface="Times New Roman"/>
              </a:rPr>
              <a:t>所示，下面对其细节逐一介绍</a:t>
            </a:r>
            <a:r>
              <a:rPr lang="zh-CN" altLang="zh-CN" sz="2400" kern="1000" dirty="0" smtClean="0">
                <a:latin typeface="Times New Roman"/>
                <a:ea typeface="宋体"/>
                <a:cs typeface="Times New Roman"/>
              </a:rPr>
              <a:t>。</a:t>
            </a:r>
            <a:endParaRPr lang="zh-CN" sz="24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50649" y="6509348"/>
            <a:ext cx="781050" cy="276225"/>
          </a:xfrm>
          <a:prstGeom prst="rect">
            <a:avLst/>
          </a:prstGeom>
        </p:spPr>
        <p:txBody>
          <a:bodyPr/>
          <a:lstStyle/>
          <a:p>
            <a:fld id="{8E2A11C4-42C2-45DA-9E65-8D548604E8EA}" type="slidenum">
              <a:rPr lang="en-US" altLang="zh-CN" sz="1200" smtClean="0"/>
              <a:pPr/>
              <a:t>23</a:t>
            </a:fld>
            <a:endParaRPr lang="en-US" altLang="zh-CN" sz="1200" dirty="0"/>
          </a:p>
        </p:txBody>
      </p:sp>
    </p:spTree>
    <p:extLst>
      <p:ext uri="{BB962C8B-B14F-4D97-AF65-F5344CB8AC3E}">
        <p14:creationId xmlns:p14="http://schemas.microsoft.com/office/powerpoint/2010/main" val="168190798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pic>
        <p:nvPicPr>
          <p:cNvPr id="279554"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30817" y="811299"/>
            <a:ext cx="9085318" cy="5576676"/>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0" y="642022"/>
            <a:ext cx="4172937" cy="338554"/>
          </a:xfrm>
          <a:prstGeom prst="rect">
            <a:avLst/>
          </a:prstGeom>
        </p:spPr>
        <p:txBody>
          <a:bodyPr wrap="none">
            <a:spAutoFit/>
          </a:bodyPr>
          <a:lstStyle/>
          <a:p>
            <a:r>
              <a:rPr lang="zh-CN" altLang="en-US" sz="1600" dirty="0"/>
              <a:t>图</a:t>
            </a:r>
            <a:r>
              <a:rPr lang="en-US" altLang="zh-CN" sz="1600" dirty="0"/>
              <a:t>3-3  </a:t>
            </a:r>
            <a:r>
              <a:rPr lang="en-US" altLang="zh-CN" sz="1600" b="1" dirty="0">
                <a:solidFill>
                  <a:srgbClr val="3333CC"/>
                </a:solidFill>
                <a:latin typeface="华文中宋" pitchFamily="2" charset="-122"/>
                <a:ea typeface="华文中宋" pitchFamily="2" charset="-122"/>
                <a:cs typeface="Times New Roman" pitchFamily="18" charset="0"/>
              </a:rPr>
              <a:t>AT89S51</a:t>
            </a:r>
            <a:r>
              <a:rPr lang="zh-CN" altLang="en-US" sz="1600" b="1" dirty="0">
                <a:solidFill>
                  <a:srgbClr val="3333CC"/>
                </a:solidFill>
                <a:latin typeface="华文中宋" pitchFamily="2" charset="-122"/>
                <a:ea typeface="华文中宋" pitchFamily="2" charset="-122"/>
                <a:cs typeface="Times New Roman" pitchFamily="18" charset="0"/>
              </a:rPr>
              <a:t>单片机片内硬件组成结构图</a:t>
            </a:r>
          </a:p>
        </p:txBody>
      </p:sp>
    </p:spTree>
    <p:extLst>
      <p:ext uri="{BB962C8B-B14F-4D97-AF65-F5344CB8AC3E}">
        <p14:creationId xmlns:p14="http://schemas.microsoft.com/office/powerpoint/2010/main" val="3555986725"/>
      </p:ext>
    </p:extLst>
  </p:cSld>
  <p:clrMapOvr>
    <a:masterClrMapping/>
  </p:clrMapOvr>
  <p:transition>
    <p:random/>
    <p:sndAc>
      <p:stSnd>
        <p:snd r:embed="rId2" name="camera.wav"/>
      </p:stSnd>
    </p:sndAc>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4" name="矩形 3"/>
          <p:cNvSpPr/>
          <p:nvPr/>
        </p:nvSpPr>
        <p:spPr>
          <a:xfrm>
            <a:off x="281354" y="507961"/>
            <a:ext cx="8862646" cy="5410712"/>
          </a:xfrm>
          <a:prstGeom prst="rect">
            <a:avLst/>
          </a:prstGeom>
        </p:spPr>
        <p:txBody>
          <a:bodyPr wrap="square">
            <a:spAutoFit/>
          </a:bodyPr>
          <a:lstStyle/>
          <a:p>
            <a:pPr marL="88900" lvl="0" indent="342900" algn="just">
              <a:lnSpc>
                <a:spcPct val="130000"/>
              </a:lnSpc>
              <a:spcBef>
                <a:spcPct val="20000"/>
              </a:spcBef>
            </a:pPr>
            <a:r>
              <a:rPr lang="en-US" altLang="zh-CN" sz="2400" b="1" kern="0" dirty="0">
                <a:solidFill>
                  <a:srgbClr val="9900CC"/>
                </a:solidFill>
                <a:latin typeface="黑体" pitchFamily="2" charset="-122"/>
                <a:ea typeface="黑体" pitchFamily="2" charset="-122"/>
              </a:rPr>
              <a:t>3</a:t>
            </a:r>
            <a:r>
              <a:rPr lang="en-US" altLang="zh-CN" sz="2400" b="1" kern="0" dirty="0" smtClean="0">
                <a:solidFill>
                  <a:srgbClr val="9900CC"/>
                </a:solidFill>
                <a:latin typeface="黑体" pitchFamily="2" charset="-122"/>
                <a:ea typeface="黑体" pitchFamily="2" charset="-122"/>
              </a:rPr>
              <a:t>.3.1  </a:t>
            </a:r>
            <a:r>
              <a:rPr lang="zh-CN" altLang="en-US" sz="2400" b="1" kern="0" dirty="0">
                <a:solidFill>
                  <a:srgbClr val="9900CC"/>
                </a:solidFill>
                <a:latin typeface="黑体" pitchFamily="2" charset="-122"/>
                <a:ea typeface="黑体" pitchFamily="2" charset="-122"/>
              </a:rPr>
              <a:t>运算器</a:t>
            </a:r>
          </a:p>
          <a:p>
            <a:pPr marL="88900" lvl="0" indent="342900" algn="just" fontAlgn="b">
              <a:lnSpc>
                <a:spcPct val="130000"/>
              </a:lnSpc>
              <a:spcBef>
                <a:spcPct val="20000"/>
              </a:spcBef>
            </a:pPr>
            <a:r>
              <a:rPr lang="zh-CN" altLang="en-US" sz="2400" b="1" kern="0" dirty="0">
                <a:solidFill>
                  <a:srgbClr val="333399"/>
                </a:solidFill>
                <a:latin typeface="黑体" pitchFamily="2" charset="-122"/>
                <a:ea typeface="黑体" pitchFamily="2" charset="-122"/>
              </a:rPr>
              <a:t>对操作数进行算术、逻辑和位操作运算。主要包括算术逻辑运算单元</a:t>
            </a:r>
            <a:r>
              <a:rPr lang="en-US" altLang="zh-CN" sz="2400" b="1" kern="0" dirty="0">
                <a:solidFill>
                  <a:srgbClr val="333399"/>
                </a:solidFill>
                <a:latin typeface="黑体" pitchFamily="2" charset="-122"/>
                <a:ea typeface="黑体" pitchFamily="2" charset="-122"/>
              </a:rPr>
              <a:t>ALU</a:t>
            </a:r>
            <a:r>
              <a:rPr lang="zh-CN" altLang="en-US" sz="2400" b="1" kern="0" dirty="0">
                <a:solidFill>
                  <a:srgbClr val="333399"/>
                </a:solidFill>
                <a:latin typeface="黑体" pitchFamily="2" charset="-122"/>
                <a:ea typeface="黑体" pitchFamily="2" charset="-122"/>
              </a:rPr>
              <a:t>、累加器</a:t>
            </a:r>
            <a:r>
              <a:rPr lang="en-US" altLang="zh-CN" sz="2400" b="1" kern="0" dirty="0">
                <a:solidFill>
                  <a:srgbClr val="333399"/>
                </a:solidFill>
                <a:latin typeface="黑体" pitchFamily="2" charset="-122"/>
                <a:ea typeface="黑体" pitchFamily="2" charset="-122"/>
              </a:rPr>
              <a:t>A</a:t>
            </a:r>
            <a:r>
              <a:rPr lang="zh-CN" altLang="en-US" sz="2400" b="1" kern="0" dirty="0">
                <a:solidFill>
                  <a:srgbClr val="333399"/>
                </a:solidFill>
                <a:latin typeface="黑体" pitchFamily="2" charset="-122"/>
                <a:ea typeface="黑体" pitchFamily="2" charset="-122"/>
              </a:rPr>
              <a:t>、位处理器、程序状态字寄存器</a:t>
            </a:r>
            <a:r>
              <a:rPr lang="en-US" altLang="zh-CN" sz="2400" b="1" kern="0" dirty="0">
                <a:solidFill>
                  <a:srgbClr val="333399"/>
                </a:solidFill>
                <a:latin typeface="黑体" pitchFamily="2" charset="-122"/>
                <a:ea typeface="黑体" pitchFamily="2" charset="-122"/>
              </a:rPr>
              <a:t>PSW</a:t>
            </a:r>
            <a:r>
              <a:rPr lang="zh-CN" altLang="en-US" sz="2400" b="1" kern="0" dirty="0">
                <a:solidFill>
                  <a:srgbClr val="333399"/>
                </a:solidFill>
                <a:latin typeface="黑体" pitchFamily="2" charset="-122"/>
                <a:ea typeface="黑体" pitchFamily="2" charset="-122"/>
              </a:rPr>
              <a:t>及两个暂存器等。</a:t>
            </a:r>
            <a:endParaRPr lang="en-US" altLang="zh-CN" sz="2400" b="1" kern="0" dirty="0">
              <a:solidFill>
                <a:srgbClr val="333399"/>
              </a:solidFill>
              <a:latin typeface="黑体" pitchFamily="2" charset="-122"/>
              <a:ea typeface="黑体" pitchFamily="2" charset="-122"/>
            </a:endParaRPr>
          </a:p>
          <a:p>
            <a:pPr marL="88900" lvl="0" indent="342900" algn="just">
              <a:lnSpc>
                <a:spcPct val="130000"/>
              </a:lnSpc>
              <a:spcBef>
                <a:spcPct val="20000"/>
              </a:spcBef>
            </a:pPr>
            <a:r>
              <a:rPr lang="en-US" altLang="zh-CN" sz="2400" b="1" kern="0" dirty="0">
                <a:solidFill>
                  <a:srgbClr val="3333CC"/>
                </a:solidFill>
                <a:latin typeface="黑体" pitchFamily="2" charset="-122"/>
                <a:ea typeface="黑体" pitchFamily="2" charset="-122"/>
              </a:rPr>
              <a:t>1</a:t>
            </a:r>
            <a:r>
              <a:rPr lang="zh-CN" altLang="en-US" sz="2400" b="1" kern="0" dirty="0">
                <a:solidFill>
                  <a:srgbClr val="3333CC"/>
                </a:solidFill>
                <a:latin typeface="黑体" pitchFamily="2" charset="-122"/>
                <a:ea typeface="黑体" pitchFamily="2" charset="-122"/>
              </a:rPr>
              <a:t>．算术逻辑运算单元</a:t>
            </a:r>
            <a:r>
              <a:rPr lang="en-US" altLang="zh-CN" sz="2400" b="1" kern="0" dirty="0">
                <a:solidFill>
                  <a:srgbClr val="3333CC"/>
                </a:solidFill>
                <a:latin typeface="黑体" pitchFamily="2" charset="-122"/>
                <a:ea typeface="黑体" pitchFamily="2" charset="-122"/>
              </a:rPr>
              <a:t>ALU</a:t>
            </a:r>
            <a:endParaRPr lang="zh-CN" altLang="zh-CN" sz="2400" b="1" kern="0" dirty="0">
              <a:solidFill>
                <a:srgbClr val="3333CC"/>
              </a:solidFill>
              <a:latin typeface="黑体" pitchFamily="2" charset="-122"/>
              <a:ea typeface="黑体" pitchFamily="2" charset="-122"/>
            </a:endParaRPr>
          </a:p>
          <a:p>
            <a:pPr lvl="0" algn="l" fontAlgn="b">
              <a:lnSpc>
                <a:spcPct val="150000"/>
              </a:lnSpc>
              <a:spcBef>
                <a:spcPts val="0"/>
              </a:spcBef>
            </a:pPr>
            <a:r>
              <a:rPr lang="zh-CN" altLang="en-US" sz="2400" b="1" kern="0" dirty="0" smtClean="0">
                <a:solidFill>
                  <a:srgbClr val="333399"/>
                </a:solidFill>
                <a:latin typeface="黑体" pitchFamily="2" charset="-122"/>
                <a:ea typeface="黑体" pitchFamily="2" charset="-122"/>
              </a:rPr>
              <a:t>    可</a:t>
            </a:r>
            <a:r>
              <a:rPr lang="zh-CN" altLang="en-US" sz="2400" b="1" kern="0" dirty="0">
                <a:solidFill>
                  <a:srgbClr val="333399"/>
                </a:solidFill>
                <a:latin typeface="黑体" pitchFamily="2" charset="-122"/>
                <a:ea typeface="黑体" pitchFamily="2" charset="-122"/>
              </a:rPr>
              <a:t>对</a:t>
            </a:r>
            <a:r>
              <a:rPr lang="en-US" altLang="zh-CN" sz="2400" b="1" kern="0" dirty="0">
                <a:solidFill>
                  <a:srgbClr val="3333CC"/>
                </a:solidFill>
                <a:latin typeface="黑体" pitchFamily="2" charset="-122"/>
                <a:ea typeface="黑体" pitchFamily="2" charset="-122"/>
              </a:rPr>
              <a:t>8</a:t>
            </a:r>
            <a:r>
              <a:rPr lang="zh-CN" altLang="en-US" sz="2400" b="1" kern="0" dirty="0">
                <a:solidFill>
                  <a:srgbClr val="3333CC"/>
                </a:solidFill>
                <a:latin typeface="黑体" pitchFamily="2" charset="-122"/>
                <a:ea typeface="黑体" pitchFamily="2" charset="-122"/>
              </a:rPr>
              <a:t>位变量</a:t>
            </a:r>
            <a:r>
              <a:rPr lang="zh-CN" altLang="en-US" sz="2400" b="1" kern="0" dirty="0">
                <a:solidFill>
                  <a:srgbClr val="FF3300"/>
                </a:solidFill>
                <a:latin typeface="黑体" pitchFamily="2" charset="-122"/>
                <a:ea typeface="黑体" pitchFamily="2" charset="-122"/>
              </a:rPr>
              <a:t>逻辑运算</a:t>
            </a:r>
            <a:r>
              <a:rPr lang="zh-CN" altLang="en-US" sz="2400" b="1" kern="0" dirty="0">
                <a:solidFill>
                  <a:srgbClr val="333399"/>
                </a:solidFill>
                <a:latin typeface="黑体" pitchFamily="2" charset="-122"/>
                <a:ea typeface="黑体" pitchFamily="2" charset="-122"/>
              </a:rPr>
              <a:t>（与、或、异或、循环、求补和清零），还可</a:t>
            </a:r>
            <a:r>
              <a:rPr lang="zh-CN" altLang="en-US" sz="2400" b="1" kern="0" dirty="0">
                <a:solidFill>
                  <a:srgbClr val="FF3300"/>
                </a:solidFill>
                <a:latin typeface="黑体" pitchFamily="2" charset="-122"/>
                <a:ea typeface="黑体" pitchFamily="2" charset="-122"/>
              </a:rPr>
              <a:t>算术运算</a:t>
            </a:r>
            <a:r>
              <a:rPr lang="zh-CN" altLang="en-US" sz="2400" b="1" kern="0" dirty="0">
                <a:solidFill>
                  <a:srgbClr val="333399"/>
                </a:solidFill>
                <a:latin typeface="黑体" pitchFamily="2" charset="-122"/>
                <a:ea typeface="黑体" pitchFamily="2" charset="-122"/>
              </a:rPr>
              <a:t>（加、减、乘、除</a:t>
            </a:r>
            <a:r>
              <a:rPr lang="zh-CN" altLang="en-US" sz="2400" b="1" kern="0" dirty="0" smtClean="0">
                <a:solidFill>
                  <a:srgbClr val="333399"/>
                </a:solidFill>
                <a:latin typeface="黑体" pitchFamily="2" charset="-122"/>
                <a:ea typeface="黑体" pitchFamily="2" charset="-122"/>
              </a:rPr>
              <a:t>）</a:t>
            </a:r>
            <a:r>
              <a:rPr lang="en-US" altLang="zh-CN" sz="2400" b="1" kern="0" dirty="0">
                <a:solidFill>
                  <a:srgbClr val="333399"/>
                </a:solidFill>
                <a:latin typeface="黑体" pitchFamily="2" charset="-122"/>
                <a:ea typeface="黑体" pitchFamily="2" charset="-122"/>
              </a:rPr>
              <a:t>ALU</a:t>
            </a:r>
            <a:r>
              <a:rPr lang="zh-CN" altLang="en-US" sz="2400" b="1" kern="0" dirty="0">
                <a:solidFill>
                  <a:srgbClr val="333399"/>
                </a:solidFill>
                <a:latin typeface="黑体" pitchFamily="2" charset="-122"/>
                <a:ea typeface="黑体" pitchFamily="2" charset="-122"/>
              </a:rPr>
              <a:t>还有位操作功能，对位变量进行位处理，如置“</a:t>
            </a:r>
            <a:r>
              <a:rPr lang="en-US" altLang="zh-CN" sz="2400" b="1" kern="0" dirty="0">
                <a:solidFill>
                  <a:srgbClr val="333399"/>
                </a:solidFill>
                <a:latin typeface="黑体" pitchFamily="2" charset="-122"/>
                <a:ea typeface="黑体" pitchFamily="2" charset="-122"/>
              </a:rPr>
              <a:t>1</a:t>
            </a:r>
            <a:r>
              <a:rPr lang="zh-CN" altLang="zh-CN" sz="2400" b="1" kern="0" dirty="0">
                <a:solidFill>
                  <a:srgbClr val="333399"/>
                </a:solidFill>
                <a:latin typeface="黑体" pitchFamily="2" charset="-122"/>
                <a:ea typeface="黑体" pitchFamily="2" charset="-122"/>
              </a:rPr>
              <a:t>”</a:t>
            </a:r>
            <a:r>
              <a:rPr lang="zh-CN" altLang="en-US" sz="2400" b="1" kern="0" dirty="0">
                <a:solidFill>
                  <a:srgbClr val="333399"/>
                </a:solidFill>
                <a:latin typeface="黑体" pitchFamily="2" charset="-122"/>
                <a:ea typeface="黑体" pitchFamily="2" charset="-122"/>
              </a:rPr>
              <a:t>、清“</a:t>
            </a:r>
            <a:r>
              <a:rPr lang="en-US" altLang="zh-CN" sz="2400" b="1" kern="0" dirty="0">
                <a:solidFill>
                  <a:srgbClr val="333399"/>
                </a:solidFill>
                <a:latin typeface="黑体" pitchFamily="2" charset="-122"/>
                <a:ea typeface="黑体" pitchFamily="2" charset="-122"/>
              </a:rPr>
              <a:t>0</a:t>
            </a:r>
            <a:r>
              <a:rPr lang="zh-CN" altLang="zh-CN" sz="2400" b="1" kern="0" dirty="0">
                <a:solidFill>
                  <a:srgbClr val="333399"/>
                </a:solidFill>
                <a:latin typeface="黑体" pitchFamily="2" charset="-122"/>
                <a:ea typeface="黑体" pitchFamily="2" charset="-122"/>
              </a:rPr>
              <a:t>”</a:t>
            </a:r>
            <a:r>
              <a:rPr lang="zh-CN" altLang="en-US" sz="2400" b="1" kern="0" dirty="0">
                <a:solidFill>
                  <a:srgbClr val="333399"/>
                </a:solidFill>
                <a:latin typeface="黑体" pitchFamily="2" charset="-122"/>
                <a:ea typeface="黑体" pitchFamily="2" charset="-122"/>
              </a:rPr>
              <a:t>、求补、测试转移及逻辑“与”、“或”等</a:t>
            </a:r>
            <a:r>
              <a:rPr lang="zh-CN" altLang="en-US" sz="2400" b="1" kern="0" dirty="0" smtClean="0">
                <a:solidFill>
                  <a:srgbClr val="333399"/>
                </a:solidFill>
                <a:latin typeface="黑体" pitchFamily="2" charset="-122"/>
                <a:ea typeface="黑体" pitchFamily="2" charset="-122"/>
              </a:rPr>
              <a:t>。</a:t>
            </a:r>
            <a:endParaRPr lang="en-US" altLang="zh-CN" sz="2400" b="1" kern="0" dirty="0" smtClean="0">
              <a:solidFill>
                <a:srgbClr val="333399"/>
              </a:solidFill>
              <a:latin typeface="黑体" pitchFamily="2" charset="-122"/>
              <a:ea typeface="黑体" pitchFamily="2" charset="-122"/>
            </a:endParaRPr>
          </a:p>
          <a:p>
            <a:pPr lvl="0" algn="l">
              <a:lnSpc>
                <a:spcPct val="150000"/>
              </a:lnSpc>
              <a:spcBef>
                <a:spcPts val="0"/>
              </a:spcBef>
            </a:pPr>
            <a:r>
              <a:rPr lang="en-US" altLang="zh-CN" sz="2400" b="1" kern="0" dirty="0" smtClean="0">
                <a:solidFill>
                  <a:srgbClr val="333399"/>
                </a:solidFill>
                <a:latin typeface="黑体" pitchFamily="2" charset="-122"/>
                <a:ea typeface="黑体" pitchFamily="2" charset="-122"/>
              </a:rPr>
              <a:t>    </a:t>
            </a:r>
            <a:endParaRPr lang="zh-CN" altLang="en-US" sz="2400" b="1" kern="0" dirty="0">
              <a:solidFill>
                <a:srgbClr val="333399"/>
              </a:solidFill>
              <a:latin typeface="黑体" pitchFamily="2" charset="-122"/>
              <a:ea typeface="黑体" pitchFamily="2" charset="-122"/>
            </a:endParaRPr>
          </a:p>
        </p:txBody>
      </p:sp>
    </p:spTree>
    <p:extLst>
      <p:ext uri="{BB962C8B-B14F-4D97-AF65-F5344CB8AC3E}">
        <p14:creationId xmlns:p14="http://schemas.microsoft.com/office/powerpoint/2010/main" val="4131704077"/>
      </p:ext>
    </p:extLst>
  </p:cSld>
  <p:clrMapOvr>
    <a:masterClrMapping/>
  </p:clrMapOvr>
  <p:transition>
    <p:random/>
    <p:sndAc>
      <p:stSnd>
        <p:snd r:embed="rId2" name="camera.wav"/>
      </p:stSnd>
    </p:sndAc>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内容占位符 1"/>
          <p:cNvSpPr>
            <a:spLocks noGrp="1"/>
          </p:cNvSpPr>
          <p:nvPr>
            <p:ph/>
          </p:nvPr>
        </p:nvSpPr>
        <p:spPr>
          <a:xfrm>
            <a:off x="334963" y="477838"/>
            <a:ext cx="8412162" cy="5897562"/>
          </a:xfrm>
        </p:spPr>
        <p:txBody>
          <a:bodyPr/>
          <a:lstStyle/>
          <a:p>
            <a:pPr marL="609600">
              <a:lnSpc>
                <a:spcPct val="140000"/>
              </a:lnSpc>
              <a:buFont typeface="Wingdings" pitchFamily="2" charset="2"/>
              <a:buNone/>
            </a:pPr>
            <a:r>
              <a:rPr lang="en-US" altLang="zh-CN" sz="2400" b="1" dirty="0" smtClean="0">
                <a:solidFill>
                  <a:srgbClr val="FF3300"/>
                </a:solidFill>
                <a:latin typeface="黑体" pitchFamily="2" charset="-122"/>
                <a:ea typeface="黑体" pitchFamily="2" charset="-122"/>
              </a:rPr>
              <a:t>   2</a:t>
            </a:r>
            <a:r>
              <a:rPr lang="zh-CN" sz="2400" b="1" dirty="0" smtClean="0">
                <a:solidFill>
                  <a:srgbClr val="FF3300"/>
                </a:solidFill>
                <a:latin typeface="黑体" pitchFamily="2" charset="-122"/>
                <a:ea typeface="黑体" pitchFamily="2" charset="-122"/>
              </a:rPr>
              <a:t>．累加器</a:t>
            </a:r>
            <a:r>
              <a:rPr lang="en-US" altLang="zh-CN" sz="2400" b="1" dirty="0" smtClean="0">
                <a:solidFill>
                  <a:srgbClr val="FF3300"/>
                </a:solidFill>
                <a:latin typeface="黑体" pitchFamily="2" charset="-122"/>
                <a:ea typeface="黑体" pitchFamily="2" charset="-122"/>
              </a:rPr>
              <a:t>A</a:t>
            </a:r>
            <a:endParaRPr lang="zh-CN" altLang="zh-CN" sz="2400" b="1" dirty="0" smtClean="0">
              <a:solidFill>
                <a:srgbClr val="FF3300"/>
              </a:solidFill>
              <a:latin typeface="黑体" pitchFamily="2" charset="-122"/>
              <a:ea typeface="黑体" pitchFamily="2" charset="-122"/>
            </a:endParaRP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使用最频繁的寄存器，</a:t>
            </a:r>
            <a:r>
              <a:rPr lang="zh-CN" altLang="en-US" sz="2400" b="1" dirty="0" smtClean="0">
                <a:solidFill>
                  <a:srgbClr val="3333CC"/>
                </a:solidFill>
                <a:latin typeface="黑体" pitchFamily="2" charset="-122"/>
                <a:ea typeface="黑体" pitchFamily="2" charset="-122"/>
              </a:rPr>
              <a:t>可</a:t>
            </a:r>
            <a:r>
              <a:rPr lang="zh-CN" sz="2400" b="1" dirty="0" smtClean="0">
                <a:solidFill>
                  <a:srgbClr val="3333CC"/>
                </a:solidFill>
                <a:latin typeface="黑体" pitchFamily="2" charset="-122"/>
                <a:ea typeface="黑体" pitchFamily="2" charset="-122"/>
              </a:rPr>
              <a:t>写为</a:t>
            </a:r>
            <a:r>
              <a:rPr lang="en-US" altLang="zh-CN" sz="2400" b="1" dirty="0" smtClean="0">
                <a:solidFill>
                  <a:srgbClr val="3333CC"/>
                </a:solidFill>
                <a:latin typeface="黑体" pitchFamily="2" charset="-122"/>
                <a:ea typeface="黑体" pitchFamily="2" charset="-122"/>
              </a:rPr>
              <a:t>ACC</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A</a:t>
            </a:r>
            <a:r>
              <a:rPr lang="zh-CN" altLang="zh-CN" sz="2400" b="1" dirty="0" smtClean="0">
                <a:latin typeface="黑体" pitchFamily="2" charset="-122"/>
                <a:ea typeface="黑体" pitchFamily="2" charset="-122"/>
              </a:rPr>
              <a:t>”</a:t>
            </a:r>
            <a:r>
              <a:rPr lang="zh-CN" sz="2400" b="1" dirty="0" smtClean="0">
                <a:latin typeface="黑体" pitchFamily="2" charset="-122"/>
                <a:ea typeface="黑体" pitchFamily="2" charset="-122"/>
              </a:rPr>
              <a:t>与“</a:t>
            </a:r>
            <a:r>
              <a:rPr lang="en-US" altLang="zh-CN" sz="2400" b="1" dirty="0" smtClean="0">
                <a:latin typeface="黑体" pitchFamily="2" charset="-122"/>
                <a:ea typeface="黑体" pitchFamily="2" charset="-122"/>
              </a:rPr>
              <a:t>ACC</a:t>
            </a:r>
            <a:r>
              <a:rPr lang="zh-CN" altLang="zh-CN" sz="2400" b="1" dirty="0" smtClean="0">
                <a:latin typeface="黑体" pitchFamily="2" charset="-122"/>
                <a:ea typeface="黑体" pitchFamily="2" charset="-122"/>
              </a:rPr>
              <a:t>”</a:t>
            </a:r>
            <a:r>
              <a:rPr lang="zh-CN" sz="2400" b="1" dirty="0" smtClean="0">
                <a:latin typeface="黑体" pitchFamily="2" charset="-122"/>
                <a:ea typeface="黑体" pitchFamily="2" charset="-122"/>
              </a:rPr>
              <a:t> 书写上的差别，将在第</a:t>
            </a:r>
            <a:r>
              <a:rPr lang="en-US" altLang="zh-CN" sz="2400" b="1" dirty="0" smtClean="0">
                <a:latin typeface="黑体" pitchFamily="2" charset="-122"/>
                <a:ea typeface="黑体" pitchFamily="2" charset="-122"/>
              </a:rPr>
              <a:t>4</a:t>
            </a:r>
            <a:r>
              <a:rPr lang="zh-CN" sz="2400" b="1" dirty="0" smtClean="0">
                <a:latin typeface="黑体" pitchFamily="2" charset="-122"/>
                <a:ea typeface="黑体" pitchFamily="2" charset="-122"/>
              </a:rPr>
              <a:t>章介绍。</a:t>
            </a:r>
          </a:p>
          <a:p>
            <a:pPr marL="0" indent="0" algn="l" fontAlgn="b">
              <a:lnSpc>
                <a:spcPct val="150000"/>
              </a:lnSpc>
              <a:spcBef>
                <a:spcPts val="0"/>
              </a:spcBef>
              <a:buFont typeface="Wingdings" pitchFamily="2" charset="2"/>
              <a:buNone/>
            </a:pPr>
            <a:r>
              <a:rPr lang="zh-CN" sz="2400" b="1" dirty="0" smtClean="0">
                <a:solidFill>
                  <a:srgbClr val="0000FF"/>
                </a:solidFill>
                <a:latin typeface="黑体" pitchFamily="2" charset="-122"/>
                <a:ea typeface="黑体" pitchFamily="2" charset="-122"/>
              </a:rPr>
              <a:t>作用如下：</a:t>
            </a:r>
          </a:p>
          <a:p>
            <a:pPr marL="0" indent="0" algn="l">
              <a:lnSpc>
                <a:spcPct val="150000"/>
              </a:lnSpc>
              <a:spcBef>
                <a:spcPts val="0"/>
              </a:spcBef>
              <a:buFont typeface="Wingdings" pitchFamily="2" charset="2"/>
              <a:buNone/>
            </a:pP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1</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ALU</a:t>
            </a:r>
            <a:r>
              <a:rPr lang="zh-CN" sz="2400" b="1" dirty="0" smtClean="0">
                <a:latin typeface="黑体" pitchFamily="2" charset="-122"/>
                <a:ea typeface="黑体" pitchFamily="2" charset="-122"/>
              </a:rPr>
              <a:t>单元的输入数据源之一，又是</a:t>
            </a:r>
            <a:r>
              <a:rPr lang="en-US" altLang="zh-CN" sz="2400" b="1" dirty="0" smtClean="0">
                <a:latin typeface="黑体" pitchFamily="2" charset="-122"/>
                <a:ea typeface="黑体" pitchFamily="2" charset="-122"/>
              </a:rPr>
              <a:t>ALU</a:t>
            </a:r>
            <a:r>
              <a:rPr lang="zh-CN" sz="2400" b="1" dirty="0" smtClean="0">
                <a:latin typeface="黑体" pitchFamily="2" charset="-122"/>
                <a:ea typeface="黑体" pitchFamily="2" charset="-122"/>
              </a:rPr>
              <a:t>运算结果存放单元</a:t>
            </a:r>
            <a:r>
              <a:rPr lang="zh-CN" altLang="en-US" sz="2400" b="1" dirty="0" smtClean="0">
                <a:latin typeface="黑体" pitchFamily="2" charset="-122"/>
                <a:ea typeface="黑体" pitchFamily="2" charset="-122"/>
              </a:rPr>
              <a:t>。</a:t>
            </a:r>
            <a:endParaRPr lang="zh-CN" altLang="zh-CN" sz="2400" b="1" dirty="0" smtClean="0">
              <a:latin typeface="黑体" pitchFamily="2" charset="-122"/>
              <a:ea typeface="黑体" pitchFamily="2" charset="-122"/>
            </a:endParaRPr>
          </a:p>
          <a:p>
            <a:pPr marL="0" indent="0" algn="l">
              <a:lnSpc>
                <a:spcPct val="150000"/>
              </a:lnSpc>
              <a:spcBef>
                <a:spcPts val="0"/>
              </a:spcBef>
              <a:buFont typeface="Wingdings" pitchFamily="2" charset="2"/>
              <a:buNone/>
            </a:pP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2</a:t>
            </a:r>
            <a:r>
              <a:rPr lang="zh-CN" sz="2400" b="1" dirty="0" smtClean="0">
                <a:latin typeface="黑体" pitchFamily="2" charset="-122"/>
                <a:ea typeface="黑体" pitchFamily="2" charset="-122"/>
              </a:rPr>
              <a:t>）数据传送大多都通过累加器</a:t>
            </a:r>
            <a:r>
              <a:rPr lang="en-US" altLang="zh-CN" sz="2400" b="1" dirty="0" smtClean="0">
                <a:latin typeface="黑体" pitchFamily="2" charset="-122"/>
                <a:ea typeface="黑体" pitchFamily="2" charset="-122"/>
              </a:rPr>
              <a:t>A</a:t>
            </a:r>
            <a:r>
              <a:rPr lang="zh-CN" sz="2400" b="1" dirty="0" smtClean="0">
                <a:latin typeface="黑体" pitchFamily="2" charset="-122"/>
                <a:ea typeface="黑体" pitchFamily="2" charset="-122"/>
              </a:rPr>
              <a:t>，相当于数据的中转站。为解决“瓶颈堵塞”问题，</a:t>
            </a:r>
            <a:r>
              <a:rPr lang="en-US" altLang="zh-CN" sz="2400" b="1" dirty="0" smtClean="0">
                <a:latin typeface="黑体" pitchFamily="2" charset="-122"/>
                <a:ea typeface="黑体" pitchFamily="2" charset="-122"/>
              </a:rPr>
              <a:t>AT89S51</a:t>
            </a:r>
            <a:r>
              <a:rPr lang="zh-CN" sz="2400" b="1" dirty="0" smtClean="0">
                <a:latin typeface="黑体" pitchFamily="2" charset="-122"/>
                <a:ea typeface="黑体" pitchFamily="2" charset="-122"/>
              </a:rPr>
              <a:t>增加了一部分可以不经过累加器的传送指令。</a:t>
            </a:r>
            <a:endParaRPr lang="en-US" altLang="zh-CN" sz="2400" b="1" dirty="0" smtClean="0">
              <a:latin typeface="黑体" pitchFamily="2" charset="-122"/>
              <a:ea typeface="黑体" pitchFamily="2" charset="-122"/>
            </a:endParaRPr>
          </a:p>
          <a:p>
            <a:pPr marL="0" lvl="0" indent="0" algn="l">
              <a:lnSpc>
                <a:spcPct val="150000"/>
              </a:lnSpc>
              <a:spcBef>
                <a:spcPts val="0"/>
              </a:spcBef>
              <a:buNone/>
            </a:pPr>
            <a:r>
              <a:rPr lang="en-US" altLang="zh-CN" sz="2400" dirty="0" smtClean="0">
                <a:solidFill>
                  <a:srgbClr val="333399"/>
                </a:solidFill>
                <a:latin typeface="黑体" pitchFamily="2" charset="-122"/>
                <a:ea typeface="黑体" pitchFamily="2" charset="-122"/>
              </a:rPr>
              <a:t>    A</a:t>
            </a:r>
            <a:r>
              <a:rPr lang="zh-CN" altLang="en-US" sz="2400" dirty="0">
                <a:solidFill>
                  <a:srgbClr val="333399"/>
                </a:solidFill>
                <a:latin typeface="黑体" pitchFamily="2" charset="-122"/>
                <a:ea typeface="黑体" pitchFamily="2" charset="-122"/>
              </a:rPr>
              <a:t>的进位标志</a:t>
            </a:r>
            <a:r>
              <a:rPr lang="en-US" altLang="zh-CN" sz="2400" dirty="0">
                <a:solidFill>
                  <a:srgbClr val="FF3300"/>
                </a:solidFill>
                <a:latin typeface="黑体" pitchFamily="2" charset="-122"/>
                <a:ea typeface="黑体" pitchFamily="2" charset="-122"/>
              </a:rPr>
              <a:t>Cy</a:t>
            </a:r>
            <a:r>
              <a:rPr lang="zh-CN" altLang="en-US" sz="2400" dirty="0">
                <a:solidFill>
                  <a:srgbClr val="333399"/>
                </a:solidFill>
                <a:latin typeface="黑体" pitchFamily="2" charset="-122"/>
                <a:ea typeface="黑体" pitchFamily="2" charset="-122"/>
              </a:rPr>
              <a:t>还具有一个特殊功能，即它同时又是位处理机的位累加器，在位处理指令中起着重要的作用。</a:t>
            </a:r>
          </a:p>
          <a:p>
            <a:pPr marL="0" indent="0" algn="l">
              <a:lnSpc>
                <a:spcPct val="150000"/>
              </a:lnSpc>
              <a:spcBef>
                <a:spcPts val="0"/>
              </a:spcBef>
              <a:buFont typeface="Wingdings" pitchFamily="2" charset="2"/>
              <a:buNone/>
            </a:pPr>
            <a:endParaRPr lang="zh-CN" sz="24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77809" y="6507860"/>
            <a:ext cx="781050" cy="276225"/>
          </a:xfrm>
          <a:prstGeom prst="rect">
            <a:avLst/>
          </a:prstGeom>
        </p:spPr>
        <p:txBody>
          <a:bodyPr/>
          <a:lstStyle/>
          <a:p>
            <a:fld id="{8E2A11C4-42C2-45DA-9E65-8D548604E8EA}" type="slidenum">
              <a:rPr lang="en-US" altLang="zh-CN" sz="1200" smtClean="0"/>
              <a:pPr/>
              <a:t>26</a:t>
            </a:fld>
            <a:endParaRPr lang="en-US" altLang="zh-CN" sz="1200" dirty="0"/>
          </a:p>
        </p:txBody>
      </p:sp>
    </p:spTree>
    <p:extLst>
      <p:ext uri="{BB962C8B-B14F-4D97-AF65-F5344CB8AC3E}">
        <p14:creationId xmlns:p14="http://schemas.microsoft.com/office/powerpoint/2010/main" val="358819485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内容占位符 1"/>
          <p:cNvSpPr>
            <a:spLocks noGrp="1"/>
          </p:cNvSpPr>
          <p:nvPr>
            <p:ph/>
          </p:nvPr>
        </p:nvSpPr>
        <p:spPr>
          <a:xfrm>
            <a:off x="549275" y="503238"/>
            <a:ext cx="8229600" cy="3154362"/>
          </a:xfrm>
        </p:spPr>
        <p:txBody>
          <a:bodyPr/>
          <a:lstStyle/>
          <a:p>
            <a:pPr>
              <a:lnSpc>
                <a:spcPct val="130000"/>
              </a:lnSpc>
              <a:buFont typeface="Wingdings" pitchFamily="2" charset="2"/>
              <a:buNone/>
            </a:pPr>
            <a:r>
              <a:rPr lang="en-US" altLang="zh-CN" sz="2400" b="1" dirty="0" smtClean="0">
                <a:solidFill>
                  <a:srgbClr val="FF3300"/>
                </a:solidFill>
                <a:latin typeface="黑体" pitchFamily="2" charset="-122"/>
                <a:ea typeface="黑体" pitchFamily="2" charset="-122"/>
              </a:rPr>
              <a:t>3</a:t>
            </a:r>
            <a:r>
              <a:rPr lang="zh-CN" sz="2400" b="1" dirty="0" smtClean="0">
                <a:solidFill>
                  <a:srgbClr val="FF3300"/>
                </a:solidFill>
                <a:latin typeface="黑体" pitchFamily="2" charset="-122"/>
                <a:ea typeface="黑体" pitchFamily="2" charset="-122"/>
              </a:rPr>
              <a:t>．程序状态字寄存器</a:t>
            </a:r>
            <a:r>
              <a:rPr lang="en-US" altLang="zh-CN" sz="2400" b="1" dirty="0" smtClean="0">
                <a:solidFill>
                  <a:srgbClr val="3333CC"/>
                </a:solidFill>
                <a:latin typeface="黑体" pitchFamily="2" charset="-122"/>
                <a:ea typeface="黑体" pitchFamily="2" charset="-122"/>
              </a:rPr>
              <a:t>PSW</a:t>
            </a:r>
            <a:endParaRPr lang="zh-CN" altLang="zh-CN" sz="2400" b="1" dirty="0" smtClean="0">
              <a:solidFill>
                <a:srgbClr val="3333CC"/>
              </a:solidFill>
              <a:latin typeface="黑体" pitchFamily="2" charset="-122"/>
              <a:ea typeface="黑体" pitchFamily="2" charset="-122"/>
            </a:endParaRP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PSW</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Program Status Word</a:t>
            </a:r>
            <a:r>
              <a:rPr lang="zh-CN" sz="2400" b="1" dirty="0" smtClean="0">
                <a:latin typeface="黑体" pitchFamily="2" charset="-122"/>
                <a:ea typeface="黑体" pitchFamily="2" charset="-122"/>
              </a:rPr>
              <a:t>）位于片内特殊功能寄存器区，</a:t>
            </a:r>
            <a:r>
              <a:rPr lang="zh-CN" sz="2400" b="1" dirty="0" smtClean="0">
                <a:solidFill>
                  <a:srgbClr val="3333CC"/>
                </a:solidFill>
                <a:latin typeface="黑体" pitchFamily="2" charset="-122"/>
                <a:ea typeface="黑体" pitchFamily="2" charset="-122"/>
              </a:rPr>
              <a:t>字节地址为</a:t>
            </a:r>
            <a:r>
              <a:rPr lang="en-US" altLang="zh-CN" sz="2400" b="1" dirty="0" smtClean="0">
                <a:solidFill>
                  <a:srgbClr val="FF3300"/>
                </a:solidFill>
                <a:latin typeface="黑体" pitchFamily="2" charset="-122"/>
                <a:ea typeface="黑体" pitchFamily="2" charset="-122"/>
              </a:rPr>
              <a:t>D0H</a:t>
            </a:r>
            <a:r>
              <a:rPr lang="zh-CN" sz="2400" b="1" dirty="0" smtClean="0">
                <a:latin typeface="黑体" pitchFamily="2" charset="-122"/>
                <a:ea typeface="黑体" pitchFamily="2" charset="-122"/>
              </a:rPr>
              <a:t>。</a:t>
            </a:r>
            <a:endParaRPr lang="zh-CN" altLang="en-US" sz="2400" b="1" dirty="0" smtClean="0">
              <a:latin typeface="黑体" pitchFamily="2" charset="-122"/>
              <a:ea typeface="黑体" pitchFamily="2" charset="-122"/>
            </a:endParaRP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包含了</a:t>
            </a:r>
            <a:r>
              <a:rPr lang="zh-CN" sz="2400" b="1" dirty="0" smtClean="0">
                <a:solidFill>
                  <a:srgbClr val="3333CC"/>
                </a:solidFill>
                <a:latin typeface="黑体" pitchFamily="2" charset="-122"/>
                <a:ea typeface="黑体" pitchFamily="2" charset="-122"/>
              </a:rPr>
              <a:t>程序运行状态的信息</a:t>
            </a:r>
            <a:r>
              <a:rPr lang="zh-CN" sz="2400" b="1" dirty="0" smtClean="0">
                <a:latin typeface="黑体" pitchFamily="2" charset="-122"/>
                <a:ea typeface="黑体" pitchFamily="2" charset="-122"/>
              </a:rPr>
              <a:t>，其中</a:t>
            </a:r>
            <a:r>
              <a:rPr lang="en-US" altLang="zh-CN" sz="2400" b="1" dirty="0" smtClean="0">
                <a:latin typeface="黑体" pitchFamily="2" charset="-122"/>
                <a:ea typeface="黑体" pitchFamily="2" charset="-122"/>
              </a:rPr>
              <a:t>4</a:t>
            </a:r>
            <a:r>
              <a:rPr lang="zh-CN" sz="2400" b="1" dirty="0" smtClean="0">
                <a:latin typeface="黑体" pitchFamily="2" charset="-122"/>
                <a:ea typeface="黑体" pitchFamily="2" charset="-122"/>
              </a:rPr>
              <a:t>位保存当前指令执行后的状态，供程序查询和判断。</a:t>
            </a:r>
            <a:r>
              <a:rPr lang="zh-CN" sz="2400" b="1" dirty="0" smtClean="0">
                <a:solidFill>
                  <a:srgbClr val="3333CC"/>
                </a:solidFill>
                <a:latin typeface="黑体" pitchFamily="2" charset="-122"/>
                <a:ea typeface="黑体" pitchFamily="2" charset="-122"/>
              </a:rPr>
              <a:t>格式如图</a:t>
            </a:r>
            <a:r>
              <a:rPr lang="en-US" altLang="zh-CN" sz="2400" b="1" dirty="0" smtClean="0">
                <a:solidFill>
                  <a:srgbClr val="3333CC"/>
                </a:solidFill>
                <a:latin typeface="黑体" pitchFamily="2" charset="-122"/>
                <a:ea typeface="黑体" pitchFamily="2" charset="-122"/>
              </a:rPr>
              <a:t>3-4</a:t>
            </a:r>
            <a:r>
              <a:rPr lang="zh-CN" altLang="en-US" sz="2400" b="1" dirty="0" smtClean="0">
                <a:latin typeface="黑体" pitchFamily="2" charset="-122"/>
                <a:ea typeface="黑体" pitchFamily="2" charset="-122"/>
              </a:rPr>
              <a:t>所示</a:t>
            </a:r>
            <a:r>
              <a:rPr lang="zh-CN" sz="2400" b="1" dirty="0" smtClean="0">
                <a:latin typeface="黑体" pitchFamily="2" charset="-122"/>
                <a:ea typeface="黑体" pitchFamily="2" charset="-122"/>
              </a:rPr>
              <a:t>。</a:t>
            </a:r>
          </a:p>
          <a:p>
            <a:pPr>
              <a:lnSpc>
                <a:spcPct val="130000"/>
              </a:lnSpc>
              <a:buFont typeface="Wingdings" pitchFamily="2" charset="2"/>
              <a:buNone/>
            </a:pPr>
            <a:endParaRPr lang="en-US" altLang="zh-CN" sz="2400" b="1" dirty="0" smtClean="0">
              <a:latin typeface="黑体" pitchFamily="2" charset="-122"/>
              <a:ea typeface="黑体" pitchFamily="2" charset="-122"/>
            </a:endParaRPr>
          </a:p>
          <a:p>
            <a:pPr>
              <a:lnSpc>
                <a:spcPct val="130000"/>
              </a:lnSpc>
              <a:buFont typeface="Wingdings" pitchFamily="2" charset="2"/>
              <a:buNone/>
            </a:pPr>
            <a:endParaRPr lang="en-US" altLang="zh-CN" sz="2400" b="1" dirty="0" smtClean="0">
              <a:latin typeface="黑体" pitchFamily="2" charset="-122"/>
              <a:ea typeface="黑体" pitchFamily="2" charset="-122"/>
            </a:endParaRPr>
          </a:p>
          <a:p>
            <a:pPr>
              <a:lnSpc>
                <a:spcPct val="130000"/>
              </a:lnSpc>
              <a:buFont typeface="Wingdings" pitchFamily="2" charset="2"/>
              <a:buNone/>
            </a:pPr>
            <a:endParaRPr lang="en-US" altLang="zh-CN" sz="2400" b="1" dirty="0" smtClean="0">
              <a:latin typeface="黑体" pitchFamily="2" charset="-122"/>
              <a:ea typeface="黑体" pitchFamily="2" charset="-122"/>
            </a:endParaRPr>
          </a:p>
          <a:p>
            <a:pPr>
              <a:lnSpc>
                <a:spcPct val="130000"/>
              </a:lnSpc>
              <a:buFont typeface="Wingdings" pitchFamily="2" charset="2"/>
              <a:buNone/>
            </a:pPr>
            <a:r>
              <a:rPr lang="en-US" altLang="zh-CN" sz="2400" b="1" dirty="0" smtClean="0">
                <a:latin typeface="黑体" pitchFamily="2" charset="-122"/>
                <a:ea typeface="黑体" pitchFamily="2" charset="-122"/>
              </a:rPr>
              <a:t>                </a:t>
            </a:r>
            <a:r>
              <a:rPr lang="zh-CN" sz="2000" b="1" dirty="0" smtClean="0">
                <a:solidFill>
                  <a:srgbClr val="FF3300"/>
                </a:solidFill>
                <a:latin typeface="黑体" pitchFamily="2" charset="-122"/>
                <a:ea typeface="黑体" pitchFamily="2" charset="-122"/>
              </a:rPr>
              <a:t>图</a:t>
            </a:r>
            <a:r>
              <a:rPr lang="en-US" altLang="zh-CN" sz="2000" b="1" dirty="0" smtClean="0">
                <a:solidFill>
                  <a:srgbClr val="FF3300"/>
                </a:solidFill>
                <a:latin typeface="黑体" pitchFamily="2" charset="-122"/>
                <a:ea typeface="黑体" pitchFamily="2" charset="-122"/>
              </a:rPr>
              <a:t>3-4</a:t>
            </a:r>
            <a:r>
              <a:rPr lang="en-US" altLang="zh-CN" sz="2000" b="1" dirty="0" smtClean="0">
                <a:solidFill>
                  <a:srgbClr val="3333CC"/>
                </a:solidFill>
                <a:latin typeface="黑体" pitchFamily="2" charset="-122"/>
                <a:ea typeface="黑体" pitchFamily="2" charset="-122"/>
              </a:rPr>
              <a:t>  PSW</a:t>
            </a:r>
            <a:r>
              <a:rPr lang="zh-CN" sz="2000" b="1" dirty="0" smtClean="0">
                <a:solidFill>
                  <a:srgbClr val="3333CC"/>
                </a:solidFill>
                <a:latin typeface="黑体" pitchFamily="2" charset="-122"/>
                <a:ea typeface="黑体" pitchFamily="2" charset="-122"/>
              </a:rPr>
              <a:t>的格式</a:t>
            </a:r>
          </a:p>
        </p:txBody>
      </p:sp>
      <p:pic>
        <p:nvPicPr>
          <p:cNvPr id="22539" name="Picture 11" descr="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9275" y="3236495"/>
            <a:ext cx="8086725" cy="1649830"/>
          </a:xfrm>
          <a:prstGeom prst="rect">
            <a:avLst/>
          </a:prstGeom>
          <a:noFill/>
          <a:extLst>
            <a:ext uri="{909E8E84-426E-40DD-AFC4-6F175D3DCCD1}">
              <a14:hiddenFill xmlns:a14="http://schemas.microsoft.com/office/drawing/2010/main">
                <a:solidFill>
                  <a:srgbClr val="FFFFFF"/>
                </a:solidFill>
              </a14:hiddenFill>
            </a:ext>
          </a:extLst>
        </p:spPr>
      </p:pic>
      <p:sp>
        <p:nvSpPr>
          <p:cNvPr id="11" name="灯片编号占位符 3"/>
          <p:cNvSpPr>
            <a:spLocks noGrp="1"/>
          </p:cNvSpPr>
          <p:nvPr>
            <p:ph type="sldNum" sz="quarter" idx="4294967295"/>
          </p:nvPr>
        </p:nvSpPr>
        <p:spPr>
          <a:xfrm>
            <a:off x="8541596" y="6507860"/>
            <a:ext cx="781050" cy="276225"/>
          </a:xfrm>
          <a:prstGeom prst="rect">
            <a:avLst/>
          </a:prstGeom>
        </p:spPr>
        <p:txBody>
          <a:bodyPr/>
          <a:lstStyle/>
          <a:p>
            <a:fld id="{8E2A11C4-42C2-45DA-9E65-8D548604E8EA}" type="slidenum">
              <a:rPr lang="en-US" altLang="zh-CN" sz="1200" smtClean="0"/>
              <a:pPr/>
              <a:t>27</a:t>
            </a:fld>
            <a:endParaRPr lang="en-US" altLang="zh-CN" sz="1200" dirty="0"/>
          </a:p>
        </p:txBody>
      </p:sp>
    </p:spTree>
    <p:extLst>
      <p:ext uri="{BB962C8B-B14F-4D97-AF65-F5344CB8AC3E}">
        <p14:creationId xmlns:p14="http://schemas.microsoft.com/office/powerpoint/2010/main" val="215211905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内容占位符 1"/>
          <p:cNvSpPr>
            <a:spLocks noGrp="1"/>
          </p:cNvSpPr>
          <p:nvPr>
            <p:ph/>
          </p:nvPr>
        </p:nvSpPr>
        <p:spPr>
          <a:xfrm>
            <a:off x="250825" y="685800"/>
            <a:ext cx="8596313" cy="5410200"/>
          </a:xfrm>
        </p:spPr>
        <p:txBody>
          <a:bodyPr/>
          <a:lstStyle/>
          <a:p>
            <a:pPr marL="0" indent="0" algn="l" fontAlgn="b">
              <a:lnSpc>
                <a:spcPct val="150000"/>
              </a:lnSpc>
              <a:spcBef>
                <a:spcPts val="0"/>
              </a:spcBef>
              <a:buFont typeface="Wingdings" pitchFamily="2" charset="2"/>
              <a:buNone/>
            </a:pPr>
            <a:r>
              <a:rPr lang="en-US" altLang="zh-CN" sz="2400" b="1" dirty="0" smtClean="0">
                <a:solidFill>
                  <a:srgbClr val="FF3300"/>
                </a:solidFill>
                <a:latin typeface="黑体" pitchFamily="2" charset="-122"/>
                <a:ea typeface="黑体" pitchFamily="2" charset="-122"/>
              </a:rPr>
              <a:t>PSW</a:t>
            </a:r>
            <a:r>
              <a:rPr lang="zh-CN" sz="2400" b="1" dirty="0" smtClean="0">
                <a:solidFill>
                  <a:srgbClr val="FF3300"/>
                </a:solidFill>
                <a:latin typeface="黑体" pitchFamily="2" charset="-122"/>
                <a:ea typeface="黑体" pitchFamily="2" charset="-122"/>
              </a:rPr>
              <a:t>中各个位的功能</a:t>
            </a:r>
            <a:r>
              <a:rPr lang="zh-CN" sz="2400" b="1" dirty="0" smtClean="0">
                <a:latin typeface="黑体" pitchFamily="2" charset="-122"/>
                <a:ea typeface="黑体" pitchFamily="2" charset="-122"/>
              </a:rPr>
              <a:t>：</a:t>
            </a:r>
          </a:p>
          <a:p>
            <a:pPr marL="0" indent="0" algn="l">
              <a:lnSpc>
                <a:spcPct val="150000"/>
              </a:lnSpc>
              <a:spcBef>
                <a:spcPts val="0"/>
              </a:spcBef>
              <a:buFont typeface="Wingdings" pitchFamily="2" charset="2"/>
              <a:buNone/>
            </a:pPr>
            <a:r>
              <a:rPr lang="en-US" altLang="zh-CN" sz="2400" b="1" dirty="0" smtClean="0">
                <a:solidFill>
                  <a:srgbClr val="3333CC"/>
                </a:solidFill>
                <a:latin typeface="黑体" pitchFamily="2" charset="-122"/>
                <a:ea typeface="黑体" pitchFamily="2" charset="-122"/>
              </a:rPr>
              <a:t>    </a:t>
            </a:r>
            <a:r>
              <a:rPr lang="zh-CN" sz="2400" b="1" dirty="0" smtClean="0">
                <a:solidFill>
                  <a:srgbClr val="3333CC"/>
                </a:solidFill>
                <a:latin typeface="黑体" pitchFamily="2" charset="-122"/>
                <a:ea typeface="黑体" pitchFamily="2" charset="-122"/>
              </a:rPr>
              <a:t>（</a:t>
            </a:r>
            <a:r>
              <a:rPr lang="en-US" altLang="zh-CN" sz="2400" b="1" dirty="0" smtClean="0">
                <a:solidFill>
                  <a:srgbClr val="3333CC"/>
                </a:solidFill>
                <a:latin typeface="黑体" pitchFamily="2" charset="-122"/>
                <a:ea typeface="黑体" pitchFamily="2" charset="-122"/>
              </a:rPr>
              <a:t>1</a:t>
            </a:r>
            <a:r>
              <a:rPr lang="zh-CN" sz="2400" b="1" dirty="0" smtClean="0">
                <a:solidFill>
                  <a:srgbClr val="3333CC"/>
                </a:solidFill>
                <a:latin typeface="黑体" pitchFamily="2" charset="-122"/>
                <a:ea typeface="黑体" pitchFamily="2" charset="-122"/>
              </a:rPr>
              <a:t>）</a:t>
            </a:r>
            <a:r>
              <a:rPr lang="en-US" altLang="zh-CN" sz="2400" b="1" dirty="0" smtClean="0">
                <a:solidFill>
                  <a:srgbClr val="3333CC"/>
                </a:solidFill>
                <a:latin typeface="黑体" pitchFamily="2" charset="-122"/>
                <a:ea typeface="黑体" pitchFamily="2" charset="-122"/>
              </a:rPr>
              <a:t>Cy</a:t>
            </a:r>
            <a:r>
              <a:rPr lang="zh-CN" sz="2400" b="1" dirty="0" smtClean="0">
                <a:solidFill>
                  <a:srgbClr val="3333CC"/>
                </a:solidFill>
                <a:latin typeface="黑体" pitchFamily="2" charset="-122"/>
                <a:ea typeface="黑体" pitchFamily="2" charset="-122"/>
              </a:rPr>
              <a:t>（</a:t>
            </a:r>
            <a:r>
              <a:rPr lang="en-US" altLang="zh-CN" sz="2400" b="1" dirty="0" smtClean="0">
                <a:solidFill>
                  <a:srgbClr val="3333CC"/>
                </a:solidFill>
                <a:latin typeface="黑体" pitchFamily="2" charset="-122"/>
                <a:ea typeface="黑体" pitchFamily="2" charset="-122"/>
              </a:rPr>
              <a:t>PSW.7</a:t>
            </a:r>
            <a:r>
              <a:rPr lang="zh-CN" sz="2400" b="1" dirty="0" smtClean="0">
                <a:solidFill>
                  <a:srgbClr val="3333CC"/>
                </a:solidFill>
                <a:latin typeface="黑体" pitchFamily="2" charset="-122"/>
                <a:ea typeface="黑体" pitchFamily="2" charset="-122"/>
              </a:rPr>
              <a:t>）进位标志位</a:t>
            </a:r>
          </a:p>
          <a:p>
            <a:pPr marL="0" indent="0" algn="l" fontAlgn="b">
              <a:lnSpc>
                <a:spcPct val="150000"/>
              </a:lnSpc>
              <a:spcBef>
                <a:spcPts val="0"/>
              </a:spcBef>
              <a:buFont typeface="Wingdings" pitchFamily="2" charset="2"/>
              <a:buNone/>
            </a:pPr>
            <a:r>
              <a:rPr lang="zh-CN" altLang="en-US" sz="2400" b="1" dirty="0" smtClean="0">
                <a:latin typeface="黑体" pitchFamily="2" charset="-122"/>
                <a:ea typeface="黑体" pitchFamily="2" charset="-122"/>
              </a:rPr>
              <a:t>    </a:t>
            </a:r>
            <a:r>
              <a:rPr lang="zh-CN" sz="2400" b="1" dirty="0" smtClean="0">
                <a:latin typeface="黑体" pitchFamily="2" charset="-122"/>
                <a:ea typeface="黑体" pitchFamily="2" charset="-122"/>
              </a:rPr>
              <a:t>可写为</a:t>
            </a:r>
            <a:r>
              <a:rPr lang="en-US" altLang="zh-CN" sz="2400" b="1" dirty="0" smtClean="0">
                <a:latin typeface="黑体" pitchFamily="2" charset="-122"/>
                <a:ea typeface="黑体" pitchFamily="2" charset="-122"/>
              </a:rPr>
              <a:t>C</a:t>
            </a:r>
            <a:r>
              <a:rPr lang="zh-CN" sz="2400" b="1" dirty="0" smtClean="0">
                <a:latin typeface="黑体" pitchFamily="2" charset="-122"/>
                <a:ea typeface="黑体" pitchFamily="2" charset="-122"/>
              </a:rPr>
              <a:t>。在算术和逻辑运算时，若有</a:t>
            </a:r>
            <a:r>
              <a:rPr lang="zh-CN" sz="2400" b="1" dirty="0" smtClean="0">
                <a:solidFill>
                  <a:srgbClr val="3333CC"/>
                </a:solidFill>
                <a:latin typeface="黑体" pitchFamily="2" charset="-122"/>
                <a:ea typeface="黑体" pitchFamily="2" charset="-122"/>
              </a:rPr>
              <a:t>进位</a:t>
            </a:r>
            <a:r>
              <a:rPr lang="en-US" altLang="zh-CN" sz="2400" b="1" dirty="0" smtClean="0">
                <a:solidFill>
                  <a:srgbClr val="3333CC"/>
                </a:solidFill>
                <a:latin typeface="黑体" pitchFamily="2" charset="-122"/>
                <a:ea typeface="黑体" pitchFamily="2" charset="-122"/>
              </a:rPr>
              <a:t>/</a:t>
            </a:r>
            <a:r>
              <a:rPr lang="zh-CN" sz="2400" b="1" dirty="0" smtClean="0">
                <a:solidFill>
                  <a:srgbClr val="3333CC"/>
                </a:solidFill>
                <a:latin typeface="黑体" pitchFamily="2" charset="-122"/>
                <a:ea typeface="黑体" pitchFamily="2" charset="-122"/>
              </a:rPr>
              <a:t>借位</a:t>
            </a:r>
            <a:r>
              <a:rPr lang="zh-CN" sz="2400" b="1" dirty="0" smtClean="0">
                <a:latin typeface="黑体" pitchFamily="2" charset="-122"/>
                <a:ea typeface="黑体" pitchFamily="2" charset="-122"/>
              </a:rPr>
              <a:t>，</a:t>
            </a:r>
            <a:r>
              <a:rPr lang="en-US" altLang="zh-CN" sz="2400" b="1" dirty="0" smtClean="0">
                <a:solidFill>
                  <a:srgbClr val="FF0000"/>
                </a:solidFill>
                <a:latin typeface="黑体" pitchFamily="2" charset="-122"/>
                <a:ea typeface="黑体" pitchFamily="2" charset="-122"/>
              </a:rPr>
              <a:t>Cy</a:t>
            </a:r>
            <a:r>
              <a:rPr lang="zh-CN" sz="2400" b="1" dirty="0" smtClean="0">
                <a:solidFill>
                  <a:srgbClr val="FF0000"/>
                </a:solidFill>
                <a:latin typeface="黑体" pitchFamily="2" charset="-122"/>
                <a:ea typeface="黑体" pitchFamily="2" charset="-122"/>
              </a:rPr>
              <a:t>＝</a:t>
            </a:r>
            <a:r>
              <a:rPr lang="en-US" altLang="zh-CN" sz="2400" b="1" dirty="0" smtClean="0">
                <a:solidFill>
                  <a:srgbClr val="FF0000"/>
                </a:solidFill>
                <a:latin typeface="黑体" pitchFamily="2" charset="-122"/>
                <a:ea typeface="黑体" pitchFamily="2" charset="-122"/>
              </a:rPr>
              <a:t>1</a:t>
            </a:r>
            <a:r>
              <a:rPr lang="zh-CN" sz="2400" b="1" dirty="0" smtClean="0">
                <a:latin typeface="黑体" pitchFamily="2" charset="-122"/>
                <a:ea typeface="黑体" pitchFamily="2" charset="-122"/>
              </a:rPr>
              <a:t>；否则，</a:t>
            </a:r>
            <a:r>
              <a:rPr lang="en-US" altLang="zh-CN" sz="2400" b="1" dirty="0" smtClean="0">
                <a:solidFill>
                  <a:srgbClr val="FF0000"/>
                </a:solidFill>
                <a:latin typeface="黑体" pitchFamily="2" charset="-122"/>
                <a:ea typeface="黑体" pitchFamily="2" charset="-122"/>
              </a:rPr>
              <a:t>Cy</a:t>
            </a:r>
            <a:r>
              <a:rPr lang="zh-CN" sz="2400" b="1" dirty="0" smtClean="0">
                <a:solidFill>
                  <a:srgbClr val="FF0000"/>
                </a:solidFill>
                <a:latin typeface="黑体" pitchFamily="2" charset="-122"/>
                <a:ea typeface="黑体" pitchFamily="2" charset="-122"/>
              </a:rPr>
              <a:t>＝</a:t>
            </a:r>
            <a:r>
              <a:rPr lang="en-US" altLang="zh-CN" sz="2400" b="1" dirty="0" smtClean="0">
                <a:solidFill>
                  <a:srgbClr val="FF0000"/>
                </a:solidFill>
                <a:latin typeface="黑体" pitchFamily="2" charset="-122"/>
                <a:ea typeface="黑体" pitchFamily="2" charset="-122"/>
              </a:rPr>
              <a:t>0</a:t>
            </a:r>
            <a:r>
              <a:rPr lang="zh-CN" sz="2400" b="1" dirty="0" smtClean="0">
                <a:latin typeface="黑体" pitchFamily="2" charset="-122"/>
                <a:ea typeface="黑体" pitchFamily="2" charset="-122"/>
              </a:rPr>
              <a:t>。在位处理器中，它是位累加器。</a:t>
            </a:r>
            <a:endParaRPr lang="en-US" altLang="zh-CN" sz="2400" b="1" dirty="0" smtClean="0">
              <a:latin typeface="黑体" pitchFamily="2" charset="-122"/>
              <a:ea typeface="黑体" pitchFamily="2" charset="-122"/>
            </a:endParaRPr>
          </a:p>
          <a:p>
            <a:pPr marL="0" indent="0" algn="l">
              <a:lnSpc>
                <a:spcPct val="150000"/>
              </a:lnSpc>
              <a:spcBef>
                <a:spcPts val="0"/>
              </a:spcBef>
              <a:buFont typeface="Wingdings" pitchFamily="2" charset="2"/>
              <a:buNone/>
            </a:pPr>
            <a:r>
              <a:rPr lang="en-US" altLang="zh-CN" sz="2400" b="1" dirty="0" smtClean="0">
                <a:solidFill>
                  <a:srgbClr val="3333CC"/>
                </a:solidFill>
                <a:latin typeface="黑体" pitchFamily="2" charset="-122"/>
                <a:ea typeface="黑体" pitchFamily="2" charset="-122"/>
              </a:rPr>
              <a:t>    </a:t>
            </a:r>
            <a:r>
              <a:rPr lang="zh-CN" sz="2400" b="1" dirty="0" smtClean="0">
                <a:solidFill>
                  <a:srgbClr val="3333CC"/>
                </a:solidFill>
                <a:latin typeface="黑体" pitchFamily="2" charset="-122"/>
                <a:ea typeface="黑体" pitchFamily="2" charset="-122"/>
              </a:rPr>
              <a:t>（</a:t>
            </a:r>
            <a:r>
              <a:rPr lang="en-US" altLang="zh-CN" sz="2400" b="1" dirty="0" smtClean="0">
                <a:solidFill>
                  <a:srgbClr val="3333CC"/>
                </a:solidFill>
                <a:latin typeface="黑体" pitchFamily="2" charset="-122"/>
                <a:ea typeface="黑体" pitchFamily="2" charset="-122"/>
              </a:rPr>
              <a:t>2</a:t>
            </a:r>
            <a:r>
              <a:rPr lang="zh-CN" sz="2400" b="1" dirty="0" smtClean="0">
                <a:solidFill>
                  <a:srgbClr val="3333CC"/>
                </a:solidFill>
                <a:latin typeface="黑体" pitchFamily="2" charset="-122"/>
                <a:ea typeface="黑体" pitchFamily="2" charset="-122"/>
              </a:rPr>
              <a:t>）</a:t>
            </a:r>
            <a:r>
              <a:rPr lang="en-US" altLang="zh-CN" sz="2400" b="1" dirty="0" smtClean="0">
                <a:solidFill>
                  <a:srgbClr val="3333CC"/>
                </a:solidFill>
                <a:latin typeface="黑体" pitchFamily="2" charset="-122"/>
                <a:ea typeface="黑体" pitchFamily="2" charset="-122"/>
              </a:rPr>
              <a:t>Ac</a:t>
            </a:r>
            <a:r>
              <a:rPr lang="zh-CN" sz="2400" b="1" dirty="0" smtClean="0">
                <a:solidFill>
                  <a:srgbClr val="3333CC"/>
                </a:solidFill>
                <a:latin typeface="黑体" pitchFamily="2" charset="-122"/>
                <a:ea typeface="黑体" pitchFamily="2" charset="-122"/>
              </a:rPr>
              <a:t>（</a:t>
            </a:r>
            <a:r>
              <a:rPr lang="en-US" altLang="zh-CN" sz="2400" b="1" dirty="0" smtClean="0">
                <a:solidFill>
                  <a:srgbClr val="3333CC"/>
                </a:solidFill>
                <a:latin typeface="黑体" pitchFamily="2" charset="-122"/>
                <a:ea typeface="黑体" pitchFamily="2" charset="-122"/>
              </a:rPr>
              <a:t>PSW.6</a:t>
            </a:r>
            <a:r>
              <a:rPr lang="zh-CN" sz="2400" b="1" dirty="0" smtClean="0">
                <a:solidFill>
                  <a:srgbClr val="3333CC"/>
                </a:solidFill>
                <a:latin typeface="黑体" pitchFamily="2" charset="-122"/>
                <a:ea typeface="黑体" pitchFamily="2" charset="-122"/>
              </a:rPr>
              <a:t>）辅助进位标志位</a:t>
            </a:r>
          </a:p>
          <a:p>
            <a:pPr marL="0" indent="0" algn="l" fontAlgn="b">
              <a:lnSpc>
                <a:spcPct val="150000"/>
              </a:lnSpc>
              <a:spcBef>
                <a:spcPts val="0"/>
              </a:spcBef>
              <a:buFont typeface="Wingdings" pitchFamily="2" charset="2"/>
              <a:buNone/>
            </a:pPr>
            <a:r>
              <a:rPr lang="zh-CN" altLang="en-US" sz="2400" dirty="0" smtClean="0">
                <a:latin typeface="黑体" pitchFamily="2" charset="-122"/>
                <a:ea typeface="黑体" pitchFamily="2" charset="-122"/>
              </a:rPr>
              <a:t>    加</a:t>
            </a:r>
            <a:r>
              <a:rPr lang="zh-CN" altLang="en-US" sz="2400" dirty="0">
                <a:latin typeface="黑体" pitchFamily="2" charset="-122"/>
                <a:ea typeface="黑体" pitchFamily="2" charset="-122"/>
              </a:rPr>
              <a:t>减运算中，当低</a:t>
            </a:r>
            <a:r>
              <a:rPr lang="en-US" altLang="zh-CN" sz="2400" dirty="0">
                <a:latin typeface="黑体" pitchFamily="2" charset="-122"/>
                <a:ea typeface="黑体" pitchFamily="2" charset="-122"/>
              </a:rPr>
              <a:t>4</a:t>
            </a:r>
            <a:r>
              <a:rPr lang="zh-CN" altLang="en-US" sz="2400" dirty="0">
                <a:latin typeface="黑体" pitchFamily="2" charset="-122"/>
                <a:ea typeface="黑体" pitchFamily="2" charset="-122"/>
              </a:rPr>
              <a:t>位向高</a:t>
            </a:r>
            <a:r>
              <a:rPr lang="en-US" altLang="zh-CN" sz="2400" dirty="0">
                <a:latin typeface="黑体" pitchFamily="2" charset="-122"/>
                <a:ea typeface="黑体" pitchFamily="2" charset="-122"/>
              </a:rPr>
              <a:t>4</a:t>
            </a:r>
            <a:r>
              <a:rPr lang="zh-CN" altLang="en-US" sz="2400" dirty="0">
                <a:latin typeface="黑体" pitchFamily="2" charset="-122"/>
                <a:ea typeface="黑体" pitchFamily="2" charset="-122"/>
              </a:rPr>
              <a:t>位有进位或借位时，</a:t>
            </a:r>
            <a:r>
              <a:rPr lang="en-US" altLang="zh-CN" sz="2400" dirty="0">
                <a:latin typeface="黑体" pitchFamily="2" charset="-122"/>
                <a:ea typeface="黑体" pitchFamily="2" charset="-122"/>
              </a:rPr>
              <a:t>Ac = 1</a:t>
            </a:r>
            <a:r>
              <a:rPr lang="zh-CN" altLang="en-US" sz="2400" dirty="0">
                <a:latin typeface="黑体" pitchFamily="2" charset="-122"/>
                <a:ea typeface="黑体" pitchFamily="2" charset="-122"/>
              </a:rPr>
              <a:t>；否则，</a:t>
            </a:r>
            <a:r>
              <a:rPr lang="en-US" altLang="zh-CN" sz="2400" dirty="0">
                <a:latin typeface="黑体" pitchFamily="2" charset="-122"/>
                <a:ea typeface="黑体" pitchFamily="2" charset="-122"/>
              </a:rPr>
              <a:t>Ac = 0</a:t>
            </a:r>
            <a:r>
              <a:rPr lang="zh-CN" altLang="en-US" sz="2400" dirty="0">
                <a:latin typeface="黑体" pitchFamily="2" charset="-122"/>
                <a:ea typeface="黑体" pitchFamily="2" charset="-122"/>
              </a:rPr>
              <a:t>。该位常用于调整</a:t>
            </a:r>
            <a:r>
              <a:rPr lang="en-US" altLang="zh-CN" sz="2400" dirty="0">
                <a:latin typeface="黑体" pitchFamily="2" charset="-122"/>
                <a:ea typeface="黑体" pitchFamily="2" charset="-122"/>
              </a:rPr>
              <a:t>BCD</a:t>
            </a:r>
            <a:r>
              <a:rPr lang="zh-CN" altLang="en-US" sz="2400" dirty="0">
                <a:latin typeface="黑体" pitchFamily="2" charset="-122"/>
                <a:ea typeface="黑体" pitchFamily="2" charset="-122"/>
              </a:rPr>
              <a:t>码运算结果</a:t>
            </a:r>
            <a:r>
              <a:rPr lang="zh-CN" altLang="en-US" sz="2400" dirty="0" smtClean="0">
                <a:latin typeface="黑体" pitchFamily="2" charset="-122"/>
                <a:ea typeface="黑体" pitchFamily="2" charset="-122"/>
              </a:rPr>
              <a:t>。</a:t>
            </a:r>
            <a:endParaRPr lang="zh-CN" sz="2400" b="1" dirty="0" smtClean="0">
              <a:latin typeface="黑体" pitchFamily="2" charset="-122"/>
              <a:ea typeface="黑体" pitchFamily="2" charset="-122"/>
            </a:endParaRPr>
          </a:p>
          <a:p>
            <a:pPr marL="0" indent="0" algn="l">
              <a:lnSpc>
                <a:spcPct val="150000"/>
              </a:lnSpc>
              <a:spcBef>
                <a:spcPts val="0"/>
              </a:spcBef>
              <a:buFont typeface="Wingdings" pitchFamily="2" charset="2"/>
              <a:buNone/>
            </a:pPr>
            <a:r>
              <a:rPr lang="en-US" altLang="zh-CN" sz="2400" b="1" dirty="0" smtClean="0">
                <a:solidFill>
                  <a:srgbClr val="3333CC"/>
                </a:solidFill>
                <a:latin typeface="黑体" pitchFamily="2" charset="-122"/>
                <a:ea typeface="黑体" pitchFamily="2" charset="-122"/>
              </a:rPr>
              <a:t>    </a:t>
            </a:r>
            <a:r>
              <a:rPr lang="zh-CN" sz="2400" b="1" dirty="0" smtClean="0">
                <a:solidFill>
                  <a:srgbClr val="3333CC"/>
                </a:solidFill>
                <a:latin typeface="黑体" pitchFamily="2" charset="-122"/>
                <a:ea typeface="黑体" pitchFamily="2" charset="-122"/>
              </a:rPr>
              <a:t>（</a:t>
            </a:r>
            <a:r>
              <a:rPr lang="en-US" altLang="zh-CN" sz="2400" b="1" dirty="0" smtClean="0">
                <a:solidFill>
                  <a:srgbClr val="3333CC"/>
                </a:solidFill>
                <a:latin typeface="黑体" pitchFamily="2" charset="-122"/>
                <a:ea typeface="黑体" pitchFamily="2" charset="-122"/>
              </a:rPr>
              <a:t>3</a:t>
            </a:r>
            <a:r>
              <a:rPr lang="zh-CN" sz="2400" b="1" dirty="0" smtClean="0">
                <a:solidFill>
                  <a:srgbClr val="3333CC"/>
                </a:solidFill>
                <a:latin typeface="黑体" pitchFamily="2" charset="-122"/>
                <a:ea typeface="黑体" pitchFamily="2" charset="-122"/>
              </a:rPr>
              <a:t>）</a:t>
            </a:r>
            <a:r>
              <a:rPr lang="en-US" altLang="zh-CN" sz="2400" b="1" dirty="0" smtClean="0">
                <a:solidFill>
                  <a:srgbClr val="3333CC"/>
                </a:solidFill>
                <a:latin typeface="黑体" pitchFamily="2" charset="-122"/>
                <a:ea typeface="黑体" pitchFamily="2" charset="-122"/>
              </a:rPr>
              <a:t>F0</a:t>
            </a:r>
            <a:r>
              <a:rPr lang="zh-CN" sz="2400" b="1" dirty="0" smtClean="0">
                <a:solidFill>
                  <a:srgbClr val="3333CC"/>
                </a:solidFill>
                <a:latin typeface="黑体" pitchFamily="2" charset="-122"/>
                <a:ea typeface="黑体" pitchFamily="2" charset="-122"/>
              </a:rPr>
              <a:t>（</a:t>
            </a:r>
            <a:r>
              <a:rPr lang="en-US" altLang="zh-CN" sz="2400" b="1" dirty="0" smtClean="0">
                <a:solidFill>
                  <a:srgbClr val="3333CC"/>
                </a:solidFill>
                <a:latin typeface="黑体" pitchFamily="2" charset="-122"/>
                <a:ea typeface="黑体" pitchFamily="2" charset="-122"/>
              </a:rPr>
              <a:t>PSW.5</a:t>
            </a:r>
            <a:r>
              <a:rPr lang="zh-CN" sz="2400" b="1" dirty="0" smtClean="0">
                <a:solidFill>
                  <a:srgbClr val="3333CC"/>
                </a:solidFill>
                <a:latin typeface="黑体" pitchFamily="2" charset="-122"/>
                <a:ea typeface="黑体" pitchFamily="2" charset="-122"/>
              </a:rPr>
              <a:t>）用户设定标志位</a:t>
            </a:r>
          </a:p>
          <a:p>
            <a:pPr marL="0" indent="0" algn="l" fontAlgn="b">
              <a:lnSpc>
                <a:spcPct val="150000"/>
              </a:lnSpc>
              <a:spcBef>
                <a:spcPts val="0"/>
              </a:spcBef>
              <a:buFont typeface="Wingdings" pitchFamily="2" charset="2"/>
              <a:buNone/>
            </a:pPr>
            <a:r>
              <a:rPr lang="zh-CN" altLang="en-US" sz="2400" b="1" dirty="0" smtClean="0">
                <a:latin typeface="黑体" pitchFamily="2" charset="-122"/>
                <a:ea typeface="黑体" pitchFamily="2" charset="-122"/>
              </a:rPr>
              <a:t>    </a:t>
            </a:r>
            <a:r>
              <a:rPr lang="zh-CN" sz="2400" b="1" dirty="0" smtClean="0">
                <a:latin typeface="黑体" pitchFamily="2" charset="-122"/>
                <a:ea typeface="黑体" pitchFamily="2" charset="-122"/>
              </a:rPr>
              <a:t>由用户使用的一个状态标志位，可用指令来使它置</a:t>
            </a:r>
            <a:r>
              <a:rPr lang="en-US" altLang="zh-CN" sz="2400" b="1" dirty="0" smtClean="0">
                <a:latin typeface="黑体" pitchFamily="2" charset="-122"/>
                <a:ea typeface="黑体" pitchFamily="2" charset="-122"/>
              </a:rPr>
              <a:t>1</a:t>
            </a:r>
            <a:r>
              <a:rPr lang="zh-CN" sz="2400" b="1" dirty="0" smtClean="0">
                <a:latin typeface="黑体" pitchFamily="2" charset="-122"/>
                <a:ea typeface="黑体" pitchFamily="2" charset="-122"/>
              </a:rPr>
              <a:t>或清</a:t>
            </a:r>
            <a:r>
              <a:rPr lang="en-US" altLang="zh-CN" sz="2400" b="1" dirty="0" smtClean="0">
                <a:latin typeface="黑体" pitchFamily="2" charset="-122"/>
                <a:ea typeface="黑体" pitchFamily="2" charset="-122"/>
              </a:rPr>
              <a:t>0</a:t>
            </a:r>
            <a:r>
              <a:rPr lang="zh-CN" altLang="en-US" sz="2400" b="1" dirty="0" smtClean="0">
                <a:latin typeface="黑体" pitchFamily="2" charset="-122"/>
                <a:ea typeface="黑体" pitchFamily="2" charset="-122"/>
              </a:rPr>
              <a:t>，</a:t>
            </a:r>
            <a:r>
              <a:rPr lang="zh-CN" sz="2400" b="1" dirty="0" smtClean="0">
                <a:latin typeface="黑体" pitchFamily="2" charset="-122"/>
                <a:ea typeface="黑体" pitchFamily="2" charset="-122"/>
              </a:rPr>
              <a:t>控制程序的流向。用户应充分利用。</a:t>
            </a:r>
          </a:p>
          <a:p>
            <a:pPr marL="88900" indent="0" fontAlgn="b">
              <a:lnSpc>
                <a:spcPct val="130000"/>
              </a:lnSpc>
              <a:buFont typeface="Wingdings" pitchFamily="2" charset="2"/>
              <a:buNone/>
            </a:pPr>
            <a:endParaRPr lang="zh-CN" altLang="en-US" sz="24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68756" y="6498806"/>
            <a:ext cx="781050" cy="276225"/>
          </a:xfrm>
          <a:prstGeom prst="rect">
            <a:avLst/>
          </a:prstGeom>
        </p:spPr>
        <p:txBody>
          <a:bodyPr/>
          <a:lstStyle/>
          <a:p>
            <a:fld id="{8E2A11C4-42C2-45DA-9E65-8D548604E8EA}" type="slidenum">
              <a:rPr lang="en-US" altLang="zh-CN" sz="1200" smtClean="0"/>
              <a:pPr/>
              <a:t>28</a:t>
            </a:fld>
            <a:endParaRPr lang="en-US" altLang="zh-CN" sz="1200" dirty="0"/>
          </a:p>
        </p:txBody>
      </p:sp>
    </p:spTree>
    <p:extLst>
      <p:ext uri="{BB962C8B-B14F-4D97-AF65-F5344CB8AC3E}">
        <p14:creationId xmlns:p14="http://schemas.microsoft.com/office/powerpoint/2010/main" val="119941128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内容占位符 1"/>
          <p:cNvSpPr>
            <a:spLocks noGrp="1"/>
          </p:cNvSpPr>
          <p:nvPr>
            <p:ph/>
          </p:nvPr>
        </p:nvSpPr>
        <p:spPr>
          <a:xfrm>
            <a:off x="365125" y="685800"/>
            <a:ext cx="8413750" cy="5410200"/>
          </a:xfrm>
        </p:spPr>
        <p:txBody>
          <a:bodyPr/>
          <a:lstStyle/>
          <a:p>
            <a:pPr marL="0" indent="0" algn="l">
              <a:lnSpc>
                <a:spcPct val="150000"/>
              </a:lnSpc>
              <a:spcBef>
                <a:spcPts val="0"/>
              </a:spcBef>
              <a:buFont typeface="Wingdings" pitchFamily="2" charset="2"/>
              <a:buNone/>
            </a:pPr>
            <a:r>
              <a:rPr lang="en-US" altLang="zh-CN" sz="2400" b="1" dirty="0" smtClean="0">
                <a:solidFill>
                  <a:srgbClr val="3333CC"/>
                </a:solidFill>
                <a:latin typeface="黑体" pitchFamily="2" charset="-122"/>
                <a:ea typeface="黑体" pitchFamily="2" charset="-122"/>
              </a:rPr>
              <a:t>    </a:t>
            </a:r>
            <a:r>
              <a:rPr lang="zh-CN" sz="2400" b="1" dirty="0" smtClean="0">
                <a:solidFill>
                  <a:srgbClr val="3333CC"/>
                </a:solidFill>
                <a:latin typeface="黑体" pitchFamily="2" charset="-122"/>
                <a:ea typeface="黑体" pitchFamily="2" charset="-122"/>
              </a:rPr>
              <a:t>（</a:t>
            </a:r>
            <a:r>
              <a:rPr lang="en-US" altLang="zh-CN" sz="2400" b="1" dirty="0" smtClean="0">
                <a:solidFill>
                  <a:srgbClr val="3333CC"/>
                </a:solidFill>
                <a:latin typeface="黑体" pitchFamily="2" charset="-122"/>
                <a:ea typeface="黑体" pitchFamily="2" charset="-122"/>
              </a:rPr>
              <a:t>4</a:t>
            </a:r>
            <a:r>
              <a:rPr lang="zh-CN" sz="2400" b="1" dirty="0" smtClean="0">
                <a:solidFill>
                  <a:srgbClr val="3333CC"/>
                </a:solidFill>
                <a:latin typeface="黑体" pitchFamily="2" charset="-122"/>
                <a:ea typeface="黑体" pitchFamily="2" charset="-122"/>
              </a:rPr>
              <a:t>）</a:t>
            </a:r>
            <a:r>
              <a:rPr lang="en-US" altLang="zh-CN" sz="2400" b="1" dirty="0" smtClean="0">
                <a:solidFill>
                  <a:srgbClr val="3333CC"/>
                </a:solidFill>
                <a:latin typeface="黑体" pitchFamily="2" charset="-122"/>
                <a:ea typeface="黑体" pitchFamily="2" charset="-122"/>
              </a:rPr>
              <a:t>RS1</a:t>
            </a:r>
            <a:r>
              <a:rPr lang="zh-CN" sz="2400" b="1" dirty="0" smtClean="0">
                <a:solidFill>
                  <a:srgbClr val="3333CC"/>
                </a:solidFill>
                <a:latin typeface="黑体" pitchFamily="2" charset="-122"/>
                <a:ea typeface="黑体" pitchFamily="2" charset="-122"/>
              </a:rPr>
              <a:t>、</a:t>
            </a:r>
            <a:r>
              <a:rPr lang="en-US" altLang="zh-CN" sz="2400" b="1" dirty="0" smtClean="0">
                <a:solidFill>
                  <a:srgbClr val="3333CC"/>
                </a:solidFill>
                <a:latin typeface="黑体" pitchFamily="2" charset="-122"/>
                <a:ea typeface="黑体" pitchFamily="2" charset="-122"/>
              </a:rPr>
              <a:t>RS0</a:t>
            </a:r>
            <a:r>
              <a:rPr lang="zh-CN" sz="2400" b="1" dirty="0" smtClean="0">
                <a:solidFill>
                  <a:srgbClr val="3333CC"/>
                </a:solidFill>
                <a:latin typeface="黑体" pitchFamily="2" charset="-122"/>
                <a:ea typeface="黑体" pitchFamily="2" charset="-122"/>
              </a:rPr>
              <a:t>（</a:t>
            </a:r>
            <a:r>
              <a:rPr lang="en-US" altLang="zh-CN" sz="2400" b="1" dirty="0" smtClean="0">
                <a:solidFill>
                  <a:srgbClr val="3333CC"/>
                </a:solidFill>
                <a:latin typeface="黑体" pitchFamily="2" charset="-122"/>
                <a:ea typeface="黑体" pitchFamily="2" charset="-122"/>
              </a:rPr>
              <a:t>PSW.4</a:t>
            </a:r>
            <a:r>
              <a:rPr lang="zh-CN" sz="2400" b="1" dirty="0" smtClean="0">
                <a:solidFill>
                  <a:srgbClr val="3333CC"/>
                </a:solidFill>
                <a:latin typeface="黑体" pitchFamily="2" charset="-122"/>
                <a:ea typeface="黑体" pitchFamily="2" charset="-122"/>
              </a:rPr>
              <a:t>、</a:t>
            </a:r>
            <a:r>
              <a:rPr lang="en-US" altLang="zh-CN" sz="2400" b="1" dirty="0" smtClean="0">
                <a:solidFill>
                  <a:srgbClr val="3333CC"/>
                </a:solidFill>
                <a:latin typeface="黑体" pitchFamily="2" charset="-122"/>
                <a:ea typeface="黑体" pitchFamily="2" charset="-122"/>
              </a:rPr>
              <a:t>PSW.3</a:t>
            </a:r>
            <a:r>
              <a:rPr lang="zh-CN" sz="2400" b="1" dirty="0" smtClean="0">
                <a:solidFill>
                  <a:srgbClr val="3333CC"/>
                </a:solidFill>
                <a:latin typeface="黑体" pitchFamily="2" charset="-122"/>
                <a:ea typeface="黑体" pitchFamily="2" charset="-122"/>
              </a:rPr>
              <a:t>）</a:t>
            </a:r>
            <a:r>
              <a:rPr lang="zh-CN" sz="2400" b="1" dirty="0" smtClean="0">
                <a:latin typeface="黑体" pitchFamily="2" charset="-122"/>
                <a:ea typeface="黑体" pitchFamily="2" charset="-122"/>
              </a:rPr>
              <a:t>工作寄存器</a:t>
            </a:r>
            <a:r>
              <a:rPr lang="zh-CN" altLang="en-US" sz="2400" b="1" dirty="0" smtClean="0">
                <a:latin typeface="黑体" pitchFamily="2" charset="-122"/>
                <a:ea typeface="黑体" pitchFamily="2" charset="-122"/>
              </a:rPr>
              <a:t>组</a:t>
            </a:r>
            <a:r>
              <a:rPr lang="zh-CN" sz="2400" b="1" dirty="0" smtClean="0">
                <a:latin typeface="黑体" pitchFamily="2" charset="-122"/>
                <a:ea typeface="黑体" pitchFamily="2" charset="-122"/>
              </a:rPr>
              <a:t>选择</a:t>
            </a:r>
            <a:r>
              <a:rPr lang="zh-CN" altLang="en-US" sz="2400" b="1" dirty="0" smtClean="0">
                <a:latin typeface="黑体" pitchFamily="2" charset="-122"/>
                <a:ea typeface="黑体" pitchFamily="2" charset="-122"/>
              </a:rPr>
              <a:t>位</a:t>
            </a:r>
            <a:endParaRPr lang="zh-CN" altLang="en-US" sz="2400" b="1" dirty="0" smtClean="0">
              <a:latin typeface="黑体" pitchFamily="2" charset="-122"/>
              <a:ea typeface="黑体" pitchFamily="2" charset="-122"/>
            </a:endParaRPr>
          </a:p>
          <a:p>
            <a:pPr marL="0" indent="0" algn="l">
              <a:lnSpc>
                <a:spcPct val="150000"/>
              </a:lnSpc>
              <a:spcBef>
                <a:spcPts val="0"/>
              </a:spcBef>
              <a:buFont typeface="Wingdings" pitchFamily="2" charset="2"/>
              <a:buNone/>
            </a:pPr>
            <a:r>
              <a:rPr lang="zh-CN" altLang="en-US" sz="2400" dirty="0">
                <a:latin typeface="黑体" pitchFamily="2" charset="-122"/>
                <a:ea typeface="黑体" pitchFamily="2" charset="-122"/>
              </a:rPr>
              <a:t> </a:t>
            </a:r>
            <a:r>
              <a:rPr lang="zh-CN" altLang="en-US" sz="2400" dirty="0" smtClean="0">
                <a:latin typeface="黑体" pitchFamily="2" charset="-122"/>
                <a:ea typeface="黑体" pitchFamily="2" charset="-122"/>
              </a:rPr>
              <a:t>   </a:t>
            </a:r>
            <a:r>
              <a:rPr lang="zh-CN" sz="2400" b="1" dirty="0" smtClean="0">
                <a:latin typeface="黑体" pitchFamily="2" charset="-122"/>
                <a:ea typeface="黑体" pitchFamily="2" charset="-122"/>
              </a:rPr>
              <a:t>选择片内</a:t>
            </a:r>
            <a:r>
              <a:rPr lang="en-US" altLang="zh-CN" sz="2400" b="1" dirty="0" smtClean="0">
                <a:latin typeface="黑体" pitchFamily="2" charset="-122"/>
                <a:ea typeface="黑体" pitchFamily="2" charset="-122"/>
              </a:rPr>
              <a:t>RAM</a:t>
            </a:r>
            <a:r>
              <a:rPr lang="zh-CN" sz="2400" b="1" dirty="0" smtClean="0">
                <a:latin typeface="黑体" pitchFamily="2" charset="-122"/>
                <a:ea typeface="黑体" pitchFamily="2" charset="-122"/>
              </a:rPr>
              <a:t>区中的</a:t>
            </a:r>
            <a:r>
              <a:rPr lang="en-US" altLang="zh-CN" sz="2400" b="1" dirty="0" smtClean="0">
                <a:latin typeface="黑体" pitchFamily="2" charset="-122"/>
                <a:ea typeface="黑体" pitchFamily="2" charset="-122"/>
              </a:rPr>
              <a:t>4</a:t>
            </a:r>
            <a:r>
              <a:rPr lang="zh-CN" sz="2400" b="1" dirty="0" smtClean="0">
                <a:latin typeface="黑体" pitchFamily="2" charset="-122"/>
                <a:ea typeface="黑体" pitchFamily="2" charset="-122"/>
              </a:rPr>
              <a:t>组工作</a:t>
            </a:r>
            <a:r>
              <a:rPr lang="zh-CN" sz="2400" b="1" dirty="0" smtClean="0">
                <a:latin typeface="黑体" pitchFamily="2" charset="-122"/>
                <a:ea typeface="黑体" pitchFamily="2" charset="-122"/>
              </a:rPr>
              <a:t>寄存器</a:t>
            </a:r>
            <a:r>
              <a:rPr lang="zh-CN" altLang="en-US" sz="2400" dirty="0">
                <a:latin typeface="黑体" pitchFamily="2" charset="-122"/>
                <a:ea typeface="黑体" pitchFamily="2" charset="-122"/>
              </a:rPr>
              <a:t>组</a:t>
            </a:r>
            <a:r>
              <a:rPr lang="zh-CN" sz="2400" b="1" dirty="0" smtClean="0">
                <a:latin typeface="黑体" pitchFamily="2" charset="-122"/>
                <a:ea typeface="黑体" pitchFamily="2" charset="-122"/>
              </a:rPr>
              <a:t>中</a:t>
            </a:r>
            <a:r>
              <a:rPr lang="zh-CN" sz="2400" b="1" dirty="0" smtClean="0">
                <a:latin typeface="黑体" pitchFamily="2" charset="-122"/>
                <a:ea typeface="黑体" pitchFamily="2" charset="-122"/>
              </a:rPr>
              <a:t>的某一组为当前工作</a:t>
            </a:r>
            <a:r>
              <a:rPr lang="zh-CN" sz="2400" b="1" dirty="0" smtClean="0">
                <a:latin typeface="黑体" pitchFamily="2" charset="-122"/>
                <a:ea typeface="黑体" pitchFamily="2" charset="-122"/>
              </a:rPr>
              <a:t>寄存</a:t>
            </a:r>
            <a:r>
              <a:rPr lang="zh-CN" altLang="en-US" sz="2400" b="1" dirty="0" smtClean="0">
                <a:latin typeface="黑体" pitchFamily="2" charset="-122"/>
                <a:ea typeface="黑体" pitchFamily="2" charset="-122"/>
              </a:rPr>
              <a:t>组见</a:t>
            </a:r>
            <a:r>
              <a:rPr lang="zh-CN" sz="2400" b="1" dirty="0" smtClean="0">
                <a:solidFill>
                  <a:srgbClr val="FF0000"/>
                </a:solidFill>
                <a:latin typeface="黑体" pitchFamily="2" charset="-122"/>
                <a:ea typeface="黑体" pitchFamily="2" charset="-122"/>
              </a:rPr>
              <a:t>表</a:t>
            </a:r>
            <a:r>
              <a:rPr lang="en-US" altLang="zh-CN" sz="2400" b="1" dirty="0" smtClean="0">
                <a:solidFill>
                  <a:srgbClr val="FF0000"/>
                </a:solidFill>
                <a:latin typeface="黑体" pitchFamily="2" charset="-122"/>
                <a:ea typeface="黑体" pitchFamily="2" charset="-122"/>
              </a:rPr>
              <a:t>3-2</a:t>
            </a:r>
            <a:r>
              <a:rPr lang="zh-CN" sz="2400" b="1" dirty="0" smtClean="0">
                <a:latin typeface="黑体" pitchFamily="2" charset="-122"/>
                <a:ea typeface="黑体" pitchFamily="2" charset="-122"/>
              </a:rPr>
              <a:t>。</a:t>
            </a:r>
            <a:endParaRPr lang="en-US" altLang="zh-CN" sz="2400" b="1" dirty="0" smtClean="0">
              <a:latin typeface="黑体" pitchFamily="2" charset="-122"/>
              <a:ea typeface="黑体" pitchFamily="2" charset="-122"/>
            </a:endParaRPr>
          </a:p>
          <a:p>
            <a:pPr marL="0" indent="0" fontAlgn="b">
              <a:lnSpc>
                <a:spcPct val="130000"/>
              </a:lnSpc>
              <a:buNone/>
            </a:pPr>
            <a:endParaRPr lang="zh-CN" altLang="zh-CN" sz="24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614023" y="6489753"/>
            <a:ext cx="781050" cy="276225"/>
          </a:xfrm>
          <a:prstGeom prst="rect">
            <a:avLst/>
          </a:prstGeom>
        </p:spPr>
        <p:txBody>
          <a:bodyPr/>
          <a:lstStyle/>
          <a:p>
            <a:fld id="{8E2A11C4-42C2-45DA-9E65-8D548604E8EA}" type="slidenum">
              <a:rPr lang="en-US" altLang="zh-CN" sz="1200" smtClean="0"/>
              <a:pPr/>
              <a:t>29</a:t>
            </a:fld>
            <a:endParaRPr lang="en-US" altLang="zh-CN" sz="1200" dirty="0"/>
          </a:p>
        </p:txBody>
      </p:sp>
      <p:pic>
        <p:nvPicPr>
          <p:cNvPr id="28057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2855168"/>
            <a:ext cx="9144000" cy="29349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642274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标题 1"/>
          <p:cNvSpPr>
            <a:spLocks noGrp="1"/>
          </p:cNvSpPr>
          <p:nvPr>
            <p:ph type="title"/>
          </p:nvPr>
        </p:nvSpPr>
        <p:spPr>
          <a:xfrm>
            <a:off x="329955" y="2985233"/>
            <a:ext cx="8229600" cy="2011363"/>
          </a:xfrm>
        </p:spPr>
        <p:txBody>
          <a:bodyPr/>
          <a:lstStyle/>
          <a:p>
            <a:pPr lvl="0">
              <a:lnSpc>
                <a:spcPct val="150000"/>
              </a:lnSpc>
              <a:spcBef>
                <a:spcPts val="0"/>
              </a:spcBef>
            </a:pPr>
            <a:r>
              <a:rPr lang="zh-CN" altLang="en-US" sz="2400" dirty="0" smtClean="0">
                <a:solidFill>
                  <a:srgbClr val="3333CC"/>
                </a:solidFill>
                <a:latin typeface="黑体" pitchFamily="2" charset="-122"/>
                <a:ea typeface="黑体" pitchFamily="2" charset="-122"/>
                <a:cs typeface="+mn-cs"/>
              </a:rPr>
              <a:t>    （</a:t>
            </a:r>
            <a:r>
              <a:rPr lang="en-US" altLang="zh-CN" sz="2400" dirty="0">
                <a:solidFill>
                  <a:srgbClr val="3333CC"/>
                </a:solidFill>
                <a:latin typeface="黑体" pitchFamily="2" charset="-122"/>
                <a:ea typeface="黑体" pitchFamily="2" charset="-122"/>
                <a:cs typeface="+mn-cs"/>
              </a:rPr>
              <a:t>5</a:t>
            </a:r>
            <a:r>
              <a:rPr lang="zh-CN" altLang="en-US" sz="2400" dirty="0">
                <a:solidFill>
                  <a:srgbClr val="3333CC"/>
                </a:solidFill>
                <a:latin typeface="黑体" pitchFamily="2" charset="-122"/>
                <a:ea typeface="黑体" pitchFamily="2" charset="-122"/>
                <a:cs typeface="+mn-cs"/>
              </a:rPr>
              <a:t>）</a:t>
            </a:r>
            <a:r>
              <a:rPr lang="en-US" altLang="zh-CN" sz="2400" dirty="0">
                <a:solidFill>
                  <a:srgbClr val="3333CC"/>
                </a:solidFill>
                <a:latin typeface="黑体" pitchFamily="2" charset="-122"/>
                <a:ea typeface="黑体" pitchFamily="2" charset="-122"/>
                <a:cs typeface="+mn-cs"/>
              </a:rPr>
              <a:t>OV</a:t>
            </a:r>
            <a:r>
              <a:rPr lang="zh-CN" altLang="en-US" sz="2400" dirty="0">
                <a:solidFill>
                  <a:srgbClr val="3333CC"/>
                </a:solidFill>
                <a:latin typeface="黑体" pitchFamily="2" charset="-122"/>
                <a:ea typeface="黑体" pitchFamily="2" charset="-122"/>
                <a:cs typeface="+mn-cs"/>
              </a:rPr>
              <a:t>（</a:t>
            </a:r>
            <a:r>
              <a:rPr lang="en-US" altLang="zh-CN" sz="2400" dirty="0">
                <a:solidFill>
                  <a:srgbClr val="3333CC"/>
                </a:solidFill>
                <a:latin typeface="黑体" pitchFamily="2" charset="-122"/>
                <a:ea typeface="黑体" pitchFamily="2" charset="-122"/>
                <a:cs typeface="+mn-cs"/>
              </a:rPr>
              <a:t>PSW.2</a:t>
            </a:r>
            <a:r>
              <a:rPr lang="zh-CN" altLang="en-US" sz="2400" dirty="0">
                <a:solidFill>
                  <a:srgbClr val="3333CC"/>
                </a:solidFill>
                <a:latin typeface="黑体" pitchFamily="2" charset="-122"/>
                <a:ea typeface="黑体" pitchFamily="2" charset="-122"/>
                <a:cs typeface="+mn-cs"/>
              </a:rPr>
              <a:t>）溢出标志位</a:t>
            </a:r>
            <a:br>
              <a:rPr lang="zh-CN" altLang="en-US" sz="2400" dirty="0">
                <a:solidFill>
                  <a:srgbClr val="3333CC"/>
                </a:solidFill>
                <a:latin typeface="黑体" pitchFamily="2" charset="-122"/>
                <a:ea typeface="黑体" pitchFamily="2" charset="-122"/>
                <a:cs typeface="+mn-cs"/>
              </a:rPr>
            </a:br>
            <a:r>
              <a:rPr lang="zh-CN" altLang="en-US" sz="2400" dirty="0">
                <a:solidFill>
                  <a:srgbClr val="333399"/>
                </a:solidFill>
                <a:latin typeface="黑体" pitchFamily="2" charset="-122"/>
                <a:ea typeface="黑体" pitchFamily="2" charset="-122"/>
                <a:cs typeface="+mn-cs"/>
              </a:rPr>
              <a:t>	当执行算术指令时，用来指示运算结果是否产生溢出。如果结果产生溢出，</a:t>
            </a:r>
            <a:r>
              <a:rPr lang="en-US" altLang="zh-CN" sz="2400" dirty="0">
                <a:solidFill>
                  <a:srgbClr val="333399"/>
                </a:solidFill>
                <a:latin typeface="黑体" pitchFamily="2" charset="-122"/>
                <a:ea typeface="黑体" pitchFamily="2" charset="-122"/>
                <a:cs typeface="+mn-cs"/>
              </a:rPr>
              <a:t>OV=1</a:t>
            </a:r>
            <a:r>
              <a:rPr lang="zh-CN" altLang="en-US" sz="2400" dirty="0">
                <a:solidFill>
                  <a:srgbClr val="333399"/>
                </a:solidFill>
                <a:latin typeface="黑体" pitchFamily="2" charset="-122"/>
                <a:ea typeface="黑体" pitchFamily="2" charset="-122"/>
                <a:cs typeface="+mn-cs"/>
              </a:rPr>
              <a:t>；否则，</a:t>
            </a:r>
            <a:r>
              <a:rPr lang="en-US" altLang="zh-CN" sz="2400" dirty="0">
                <a:solidFill>
                  <a:srgbClr val="333399"/>
                </a:solidFill>
                <a:latin typeface="黑体" pitchFamily="2" charset="-122"/>
                <a:ea typeface="黑体" pitchFamily="2" charset="-122"/>
                <a:cs typeface="+mn-cs"/>
              </a:rPr>
              <a:t>OV=0</a:t>
            </a:r>
            <a:r>
              <a:rPr lang="zh-CN" altLang="en-US" sz="2400" dirty="0">
                <a:solidFill>
                  <a:srgbClr val="333399"/>
                </a:solidFill>
                <a:latin typeface="黑体" pitchFamily="2" charset="-122"/>
                <a:ea typeface="黑体" pitchFamily="2" charset="-122"/>
                <a:cs typeface="+mn-cs"/>
              </a:rPr>
              <a:t>。</a:t>
            </a:r>
            <a:br>
              <a:rPr lang="zh-CN" altLang="en-US" sz="2400" dirty="0">
                <a:solidFill>
                  <a:srgbClr val="333399"/>
                </a:solidFill>
                <a:latin typeface="黑体" pitchFamily="2" charset="-122"/>
                <a:ea typeface="黑体" pitchFamily="2" charset="-122"/>
                <a:cs typeface="+mn-cs"/>
              </a:rPr>
            </a:br>
            <a:r>
              <a:rPr lang="zh-CN" altLang="en-US" sz="2400" dirty="0" smtClean="0">
                <a:solidFill>
                  <a:srgbClr val="333399"/>
                </a:solidFill>
                <a:latin typeface="黑体" pitchFamily="2" charset="-122"/>
                <a:ea typeface="黑体" pitchFamily="2" charset="-122"/>
                <a:cs typeface="+mn-cs"/>
              </a:rPr>
              <a:t>    </a:t>
            </a:r>
            <a:r>
              <a:rPr lang="zh-CN" altLang="en-US" sz="2400" dirty="0" smtClean="0">
                <a:solidFill>
                  <a:srgbClr val="3333CC"/>
                </a:solidFill>
                <a:latin typeface="黑体" pitchFamily="2" charset="-122"/>
                <a:ea typeface="黑体" pitchFamily="2" charset="-122"/>
                <a:cs typeface="+mn-cs"/>
              </a:rPr>
              <a:t>（</a:t>
            </a:r>
            <a:r>
              <a:rPr lang="en-US" altLang="zh-CN" sz="2400" dirty="0">
                <a:solidFill>
                  <a:srgbClr val="3333CC"/>
                </a:solidFill>
                <a:latin typeface="黑体" pitchFamily="2" charset="-122"/>
                <a:ea typeface="黑体" pitchFamily="2" charset="-122"/>
                <a:cs typeface="+mn-cs"/>
              </a:rPr>
              <a:t>6</a:t>
            </a:r>
            <a:r>
              <a:rPr lang="zh-CN" altLang="en-US" sz="2400" dirty="0">
                <a:solidFill>
                  <a:srgbClr val="3333CC"/>
                </a:solidFill>
                <a:latin typeface="黑体" pitchFamily="2" charset="-122"/>
                <a:ea typeface="黑体" pitchFamily="2" charset="-122"/>
                <a:cs typeface="+mn-cs"/>
              </a:rPr>
              <a:t>）</a:t>
            </a:r>
            <a:r>
              <a:rPr lang="en-US" altLang="zh-CN" sz="2400" dirty="0">
                <a:solidFill>
                  <a:srgbClr val="3333CC"/>
                </a:solidFill>
                <a:latin typeface="黑体" pitchFamily="2" charset="-122"/>
                <a:ea typeface="黑体" pitchFamily="2" charset="-122"/>
                <a:cs typeface="+mn-cs"/>
              </a:rPr>
              <a:t>PSW.1</a:t>
            </a:r>
            <a:r>
              <a:rPr lang="zh-CN" altLang="en-US" sz="2400" dirty="0">
                <a:solidFill>
                  <a:srgbClr val="3333CC"/>
                </a:solidFill>
                <a:latin typeface="黑体" pitchFamily="2" charset="-122"/>
                <a:ea typeface="黑体" pitchFamily="2" charset="-122"/>
                <a:cs typeface="+mn-cs"/>
              </a:rPr>
              <a:t>位</a:t>
            </a:r>
            <a:br>
              <a:rPr lang="zh-CN" altLang="en-US" sz="2400" dirty="0">
                <a:solidFill>
                  <a:srgbClr val="3333CC"/>
                </a:solidFill>
                <a:latin typeface="黑体" pitchFamily="2" charset="-122"/>
                <a:ea typeface="黑体" pitchFamily="2" charset="-122"/>
                <a:cs typeface="+mn-cs"/>
              </a:rPr>
            </a:br>
            <a:r>
              <a:rPr lang="zh-CN" altLang="en-US" sz="2400" dirty="0">
                <a:solidFill>
                  <a:srgbClr val="333399"/>
                </a:solidFill>
                <a:latin typeface="黑体" pitchFamily="2" charset="-122"/>
                <a:ea typeface="黑体" pitchFamily="2" charset="-122"/>
                <a:cs typeface="+mn-cs"/>
              </a:rPr>
              <a:t>     保留位</a:t>
            </a:r>
            <a:br>
              <a:rPr lang="zh-CN" altLang="en-US" sz="2400" dirty="0">
                <a:solidFill>
                  <a:srgbClr val="333399"/>
                </a:solidFill>
                <a:latin typeface="黑体" pitchFamily="2" charset="-122"/>
                <a:ea typeface="黑体" pitchFamily="2" charset="-122"/>
                <a:cs typeface="+mn-cs"/>
              </a:rPr>
            </a:br>
            <a:r>
              <a:rPr lang="zh-CN" altLang="en-US" sz="2400" dirty="0" smtClean="0">
                <a:solidFill>
                  <a:srgbClr val="333399"/>
                </a:solidFill>
                <a:latin typeface="黑体" pitchFamily="2" charset="-122"/>
                <a:ea typeface="黑体" pitchFamily="2" charset="-122"/>
                <a:cs typeface="+mn-cs"/>
              </a:rPr>
              <a:t>    （</a:t>
            </a:r>
            <a:r>
              <a:rPr lang="en-US" altLang="zh-CN" sz="2400" dirty="0">
                <a:solidFill>
                  <a:srgbClr val="333399"/>
                </a:solidFill>
                <a:latin typeface="黑体" pitchFamily="2" charset="-122"/>
                <a:ea typeface="黑体" pitchFamily="2" charset="-122"/>
                <a:cs typeface="+mn-cs"/>
              </a:rPr>
              <a:t>7</a:t>
            </a:r>
            <a:r>
              <a:rPr lang="zh-CN" altLang="en-US" sz="2400" dirty="0">
                <a:solidFill>
                  <a:srgbClr val="333399"/>
                </a:solidFill>
                <a:latin typeface="黑体" pitchFamily="2" charset="-122"/>
                <a:ea typeface="黑体" pitchFamily="2" charset="-122"/>
                <a:cs typeface="+mn-cs"/>
              </a:rPr>
              <a:t>）</a:t>
            </a:r>
            <a:r>
              <a:rPr lang="en-US" altLang="zh-CN" sz="2400" dirty="0">
                <a:solidFill>
                  <a:srgbClr val="333399"/>
                </a:solidFill>
                <a:latin typeface="黑体" pitchFamily="2" charset="-122"/>
                <a:ea typeface="黑体" pitchFamily="2" charset="-122"/>
                <a:cs typeface="+mn-cs"/>
              </a:rPr>
              <a:t>P</a:t>
            </a:r>
            <a:r>
              <a:rPr lang="zh-CN" altLang="en-US" sz="2400" dirty="0">
                <a:solidFill>
                  <a:srgbClr val="333399"/>
                </a:solidFill>
                <a:latin typeface="黑体" pitchFamily="2" charset="-122"/>
                <a:ea typeface="黑体" pitchFamily="2" charset="-122"/>
                <a:cs typeface="+mn-cs"/>
              </a:rPr>
              <a:t>（</a:t>
            </a:r>
            <a:r>
              <a:rPr lang="en-US" altLang="zh-CN" sz="2400" dirty="0">
                <a:solidFill>
                  <a:srgbClr val="333399"/>
                </a:solidFill>
                <a:latin typeface="黑体" pitchFamily="2" charset="-122"/>
                <a:ea typeface="黑体" pitchFamily="2" charset="-122"/>
                <a:cs typeface="+mn-cs"/>
              </a:rPr>
              <a:t>PSW.0</a:t>
            </a:r>
            <a:r>
              <a:rPr lang="zh-CN" altLang="en-US" sz="2400" dirty="0">
                <a:solidFill>
                  <a:srgbClr val="333399"/>
                </a:solidFill>
                <a:latin typeface="黑体" pitchFamily="2" charset="-122"/>
                <a:ea typeface="黑体" pitchFamily="2" charset="-122"/>
                <a:cs typeface="+mn-cs"/>
              </a:rPr>
              <a:t>）奇偶标志位</a:t>
            </a:r>
            <a:r>
              <a:rPr lang="en-US" altLang="zh-CN" sz="2400" dirty="0">
                <a:solidFill>
                  <a:srgbClr val="333399"/>
                </a:solidFill>
                <a:latin typeface="黑体" pitchFamily="2" charset="-122"/>
                <a:ea typeface="黑体" pitchFamily="2" charset="-122"/>
                <a:cs typeface="+mn-cs"/>
              </a:rPr>
              <a:t/>
            </a:r>
            <a:br>
              <a:rPr lang="en-US" altLang="zh-CN" sz="2400" dirty="0">
                <a:solidFill>
                  <a:srgbClr val="333399"/>
                </a:solidFill>
                <a:latin typeface="黑体" pitchFamily="2" charset="-122"/>
                <a:ea typeface="黑体" pitchFamily="2" charset="-122"/>
                <a:cs typeface="+mn-cs"/>
              </a:rPr>
            </a:br>
            <a:r>
              <a:rPr lang="en-US" altLang="zh-CN" sz="2400" dirty="0" smtClean="0">
                <a:solidFill>
                  <a:srgbClr val="333399"/>
                </a:solidFill>
                <a:latin typeface="黑体" pitchFamily="2" charset="-122"/>
                <a:ea typeface="黑体" pitchFamily="2" charset="-122"/>
                <a:cs typeface="+mn-cs"/>
              </a:rPr>
              <a:t>     </a:t>
            </a:r>
            <a:r>
              <a:rPr lang="zh-CN" altLang="en-US" sz="2400" dirty="0" smtClean="0">
                <a:solidFill>
                  <a:srgbClr val="333399"/>
                </a:solidFill>
                <a:latin typeface="黑体" pitchFamily="2" charset="-122"/>
                <a:ea typeface="黑体" pitchFamily="2" charset="-122"/>
                <a:cs typeface="+mn-cs"/>
              </a:rPr>
              <a:t>指令</a:t>
            </a:r>
            <a:r>
              <a:rPr lang="zh-CN" altLang="en-US" sz="2400" dirty="0">
                <a:solidFill>
                  <a:srgbClr val="333399"/>
                </a:solidFill>
                <a:latin typeface="黑体" pitchFamily="2" charset="-122"/>
                <a:ea typeface="黑体" pitchFamily="2" charset="-122"/>
                <a:cs typeface="+mn-cs"/>
              </a:rPr>
              <a:t>执行完，累加器</a:t>
            </a:r>
            <a:r>
              <a:rPr lang="en-US" altLang="zh-CN" sz="2400" dirty="0">
                <a:solidFill>
                  <a:srgbClr val="333399"/>
                </a:solidFill>
                <a:latin typeface="黑体" pitchFamily="2" charset="-122"/>
                <a:ea typeface="黑体" pitchFamily="2" charset="-122"/>
                <a:cs typeface="+mn-cs"/>
              </a:rPr>
              <a:t>A</a:t>
            </a:r>
            <a:r>
              <a:rPr lang="zh-CN" altLang="en-US" sz="2400" dirty="0">
                <a:solidFill>
                  <a:srgbClr val="333399"/>
                </a:solidFill>
                <a:latin typeface="黑体" pitchFamily="2" charset="-122"/>
                <a:ea typeface="黑体" pitchFamily="2" charset="-122"/>
                <a:cs typeface="+mn-cs"/>
              </a:rPr>
              <a:t>中</a:t>
            </a:r>
            <a:r>
              <a:rPr lang="zh-CN" altLang="en-US" sz="2400" dirty="0">
                <a:solidFill>
                  <a:srgbClr val="0000FF"/>
                </a:solidFill>
                <a:latin typeface="黑体" pitchFamily="2" charset="-122"/>
                <a:ea typeface="黑体" pitchFamily="2" charset="-122"/>
                <a:cs typeface="+mn-cs"/>
              </a:rPr>
              <a:t>“</a:t>
            </a:r>
            <a:r>
              <a:rPr lang="en-US" altLang="zh-CN" sz="2400" dirty="0">
                <a:solidFill>
                  <a:srgbClr val="0000FF"/>
                </a:solidFill>
                <a:latin typeface="黑体" pitchFamily="2" charset="-122"/>
                <a:ea typeface="黑体" pitchFamily="2" charset="-122"/>
                <a:cs typeface="+mn-cs"/>
              </a:rPr>
              <a:t>1</a:t>
            </a:r>
            <a:r>
              <a:rPr lang="zh-CN" altLang="zh-CN" sz="2400" dirty="0">
                <a:solidFill>
                  <a:srgbClr val="0000FF"/>
                </a:solidFill>
                <a:latin typeface="黑体" pitchFamily="2" charset="-122"/>
                <a:ea typeface="黑体" pitchFamily="2" charset="-122"/>
                <a:cs typeface="+mn-cs"/>
              </a:rPr>
              <a:t>”</a:t>
            </a:r>
            <a:r>
              <a:rPr lang="zh-CN" altLang="en-US" sz="2400" dirty="0">
                <a:solidFill>
                  <a:srgbClr val="0000FF"/>
                </a:solidFill>
                <a:latin typeface="黑体" pitchFamily="2" charset="-122"/>
                <a:ea typeface="黑体" pitchFamily="2" charset="-122"/>
                <a:cs typeface="+mn-cs"/>
              </a:rPr>
              <a:t>的个数</a:t>
            </a:r>
            <a:r>
              <a:rPr lang="zh-CN" altLang="en-US" sz="2400" dirty="0">
                <a:solidFill>
                  <a:srgbClr val="333399"/>
                </a:solidFill>
                <a:latin typeface="黑体" pitchFamily="2" charset="-122"/>
                <a:ea typeface="黑体" pitchFamily="2" charset="-122"/>
                <a:cs typeface="+mn-cs"/>
              </a:rPr>
              <a:t>是</a:t>
            </a:r>
            <a:r>
              <a:rPr lang="zh-CN" altLang="en-US" sz="2400" dirty="0">
                <a:solidFill>
                  <a:srgbClr val="0000FF"/>
                </a:solidFill>
                <a:latin typeface="黑体" pitchFamily="2" charset="-122"/>
                <a:ea typeface="黑体" pitchFamily="2" charset="-122"/>
                <a:cs typeface="+mn-cs"/>
              </a:rPr>
              <a:t>奇数</a:t>
            </a:r>
            <a:r>
              <a:rPr lang="zh-CN" altLang="en-US" sz="2400" dirty="0">
                <a:solidFill>
                  <a:srgbClr val="333399"/>
                </a:solidFill>
                <a:latin typeface="黑体" pitchFamily="2" charset="-122"/>
                <a:ea typeface="黑体" pitchFamily="2" charset="-122"/>
                <a:cs typeface="+mn-cs"/>
              </a:rPr>
              <a:t>还是</a:t>
            </a:r>
            <a:r>
              <a:rPr lang="zh-CN" altLang="en-US" sz="2400" dirty="0">
                <a:solidFill>
                  <a:srgbClr val="0000FF"/>
                </a:solidFill>
                <a:latin typeface="黑体" pitchFamily="2" charset="-122"/>
                <a:ea typeface="黑体" pitchFamily="2" charset="-122"/>
                <a:cs typeface="+mn-cs"/>
              </a:rPr>
              <a:t>偶数</a:t>
            </a:r>
            <a:r>
              <a:rPr lang="zh-CN" altLang="en-US" sz="2400" dirty="0">
                <a:solidFill>
                  <a:srgbClr val="333399"/>
                </a:solidFill>
                <a:latin typeface="黑体" pitchFamily="2" charset="-122"/>
                <a:ea typeface="黑体" pitchFamily="2" charset="-122"/>
                <a:cs typeface="+mn-cs"/>
              </a:rPr>
              <a:t>。</a:t>
            </a:r>
            <a:r>
              <a:rPr lang="zh-CN" altLang="zh-CN" sz="2400" dirty="0">
                <a:solidFill>
                  <a:srgbClr val="333399"/>
                </a:solidFill>
                <a:latin typeface="黑体" pitchFamily="2" charset="-122"/>
                <a:ea typeface="黑体" pitchFamily="2" charset="-122"/>
                <a:cs typeface="+mn-cs"/>
              </a:rPr>
              <a:t/>
            </a:r>
            <a:br>
              <a:rPr lang="zh-CN" altLang="zh-CN" sz="2400" dirty="0">
                <a:solidFill>
                  <a:srgbClr val="333399"/>
                </a:solidFill>
                <a:latin typeface="黑体" pitchFamily="2" charset="-122"/>
                <a:ea typeface="黑体" pitchFamily="2" charset="-122"/>
                <a:cs typeface="+mn-cs"/>
              </a:rPr>
            </a:br>
            <a:r>
              <a:rPr lang="en-US" altLang="zh-CN" sz="2400" dirty="0" smtClean="0">
                <a:solidFill>
                  <a:srgbClr val="333399"/>
                </a:solidFill>
                <a:latin typeface="黑体" pitchFamily="2" charset="-122"/>
                <a:ea typeface="黑体" pitchFamily="2" charset="-122"/>
                <a:cs typeface="+mn-cs"/>
              </a:rPr>
              <a:t>     </a:t>
            </a:r>
            <a:r>
              <a:rPr lang="en-US" altLang="zh-CN" sz="2400" b="1" dirty="0" smtClean="0">
                <a:solidFill>
                  <a:srgbClr val="FF3300"/>
                </a:solidFill>
                <a:latin typeface="黑体" pitchFamily="2" charset="-122"/>
              </a:rPr>
              <a:t>P=1</a:t>
            </a:r>
            <a:r>
              <a:rPr lang="zh-CN" sz="2400" b="1" dirty="0" smtClean="0">
                <a:solidFill>
                  <a:srgbClr val="FF3300"/>
                </a:solidFill>
                <a:latin typeface="黑体" pitchFamily="2" charset="-122"/>
              </a:rPr>
              <a:t>，</a:t>
            </a:r>
            <a:r>
              <a:rPr lang="zh-CN" sz="2400" b="1" dirty="0" smtClean="0">
                <a:latin typeface="黑体" pitchFamily="2" charset="-122"/>
              </a:rPr>
              <a:t>表示</a:t>
            </a:r>
            <a:r>
              <a:rPr lang="en-US" altLang="zh-CN" sz="2400" b="1" dirty="0" smtClean="0">
                <a:latin typeface="黑体" pitchFamily="2" charset="-122"/>
              </a:rPr>
              <a:t>A</a:t>
            </a:r>
            <a:r>
              <a:rPr lang="zh-CN" sz="2400" b="1" dirty="0" smtClean="0">
                <a:latin typeface="黑体" pitchFamily="2" charset="-122"/>
              </a:rPr>
              <a:t>中“</a:t>
            </a:r>
            <a:r>
              <a:rPr lang="en-US" altLang="zh-CN" sz="2400" b="1" dirty="0" smtClean="0">
                <a:latin typeface="黑体" pitchFamily="2" charset="-122"/>
              </a:rPr>
              <a:t>1</a:t>
            </a:r>
            <a:r>
              <a:rPr lang="zh-CN" altLang="zh-CN" sz="2400" b="1" dirty="0" smtClean="0">
                <a:latin typeface="黑体" pitchFamily="2" charset="-122"/>
              </a:rPr>
              <a:t>”</a:t>
            </a:r>
            <a:r>
              <a:rPr lang="zh-CN" sz="2400" b="1" dirty="0" smtClean="0">
                <a:latin typeface="黑体" pitchFamily="2" charset="-122"/>
              </a:rPr>
              <a:t>的个数为</a:t>
            </a:r>
            <a:r>
              <a:rPr lang="zh-CN" sz="2400" b="1" dirty="0" smtClean="0">
                <a:solidFill>
                  <a:srgbClr val="002060"/>
                </a:solidFill>
                <a:latin typeface="黑体" pitchFamily="2" charset="-122"/>
              </a:rPr>
              <a:t>奇数。</a:t>
            </a:r>
            <a:r>
              <a:rPr lang="zh-CN" sz="2400" b="1" dirty="0" smtClean="0">
                <a:latin typeface="黑体" pitchFamily="2" charset="-122"/>
              </a:rPr>
              <a:t/>
            </a:r>
            <a:br>
              <a:rPr lang="zh-CN" sz="2400" b="1" dirty="0" smtClean="0">
                <a:latin typeface="黑体" pitchFamily="2" charset="-122"/>
              </a:rPr>
            </a:br>
            <a:r>
              <a:rPr lang="en-US" altLang="zh-CN" sz="2400" b="1" dirty="0" smtClean="0">
                <a:latin typeface="黑体" pitchFamily="2" charset="-122"/>
              </a:rPr>
              <a:t>     </a:t>
            </a:r>
            <a:r>
              <a:rPr lang="en-US" altLang="zh-CN" sz="2400" b="1" dirty="0" smtClean="0">
                <a:solidFill>
                  <a:srgbClr val="FF3300"/>
                </a:solidFill>
                <a:latin typeface="黑体" pitchFamily="2" charset="-122"/>
              </a:rPr>
              <a:t>P=0</a:t>
            </a:r>
            <a:r>
              <a:rPr lang="zh-CN" sz="2400" b="1" dirty="0" smtClean="0">
                <a:latin typeface="黑体" pitchFamily="2" charset="-122"/>
              </a:rPr>
              <a:t>，表示</a:t>
            </a:r>
            <a:r>
              <a:rPr lang="en-US" altLang="zh-CN" sz="2400" b="1" dirty="0" smtClean="0">
                <a:latin typeface="黑体" pitchFamily="2" charset="-122"/>
              </a:rPr>
              <a:t>A</a:t>
            </a:r>
            <a:r>
              <a:rPr lang="zh-CN" sz="2400" b="1" dirty="0" smtClean="0">
                <a:latin typeface="黑体" pitchFamily="2" charset="-122"/>
              </a:rPr>
              <a:t>中“</a:t>
            </a:r>
            <a:r>
              <a:rPr lang="en-US" altLang="zh-CN" sz="2400" b="1" dirty="0" smtClean="0">
                <a:latin typeface="黑体" pitchFamily="2" charset="-122"/>
              </a:rPr>
              <a:t>1</a:t>
            </a:r>
            <a:r>
              <a:rPr lang="zh-CN" altLang="zh-CN" sz="2400" b="1" dirty="0" smtClean="0">
                <a:latin typeface="黑体" pitchFamily="2" charset="-122"/>
              </a:rPr>
              <a:t>”</a:t>
            </a:r>
            <a:r>
              <a:rPr lang="zh-CN" sz="2400" b="1" dirty="0" smtClean="0">
                <a:latin typeface="黑体" pitchFamily="2" charset="-122"/>
              </a:rPr>
              <a:t>的个数为</a:t>
            </a:r>
            <a:r>
              <a:rPr lang="zh-CN" sz="2400" b="1" dirty="0" smtClean="0">
                <a:solidFill>
                  <a:srgbClr val="002060"/>
                </a:solidFill>
                <a:latin typeface="黑体" pitchFamily="2" charset="-122"/>
              </a:rPr>
              <a:t>偶数</a:t>
            </a:r>
            <a:r>
              <a:rPr lang="zh-CN" sz="2400" b="1" dirty="0" smtClean="0">
                <a:latin typeface="黑体" pitchFamily="2" charset="-122"/>
              </a:rPr>
              <a:t>。</a:t>
            </a:r>
            <a:r>
              <a:rPr lang="zh-CN" altLang="en-US" sz="2400" b="1" dirty="0" smtClean="0">
                <a:latin typeface="黑体" pitchFamily="2" charset="-122"/>
              </a:rPr>
              <a:t/>
            </a:r>
            <a:br>
              <a:rPr lang="zh-CN" altLang="en-US" sz="2400" b="1" dirty="0" smtClean="0">
                <a:latin typeface="黑体" pitchFamily="2" charset="-122"/>
              </a:rPr>
            </a:br>
            <a:r>
              <a:rPr lang="zh-CN" altLang="en-US" sz="2400" b="1" dirty="0" smtClean="0">
                <a:latin typeface="黑体" pitchFamily="2" charset="-122"/>
              </a:rPr>
              <a:t>    </a:t>
            </a:r>
            <a:r>
              <a:rPr lang="zh-CN" sz="2400" b="1" dirty="0" smtClean="0">
                <a:latin typeface="黑体" pitchFamily="2" charset="-122"/>
              </a:rPr>
              <a:t>此标志位对串行通信有重要的意义</a:t>
            </a:r>
            <a:r>
              <a:rPr lang="zh-CN" altLang="en-US" sz="2400" b="1" dirty="0" smtClean="0">
                <a:latin typeface="黑体" pitchFamily="2" charset="-122"/>
              </a:rPr>
              <a:t>，</a:t>
            </a:r>
            <a:r>
              <a:rPr lang="zh-CN" sz="2400" b="1" dirty="0" smtClean="0">
                <a:latin typeface="黑体" pitchFamily="2" charset="-122"/>
              </a:rPr>
              <a:t>常用</a:t>
            </a:r>
            <a:r>
              <a:rPr lang="zh-CN" sz="2400" b="1" dirty="0" smtClean="0">
                <a:solidFill>
                  <a:srgbClr val="3333CC"/>
                </a:solidFill>
                <a:latin typeface="黑体" pitchFamily="2" charset="-122"/>
              </a:rPr>
              <a:t>奇偶检验</a:t>
            </a:r>
            <a:r>
              <a:rPr lang="zh-CN" sz="2400" b="1" dirty="0" smtClean="0">
                <a:latin typeface="黑体" pitchFamily="2" charset="-122"/>
              </a:rPr>
              <a:t>的方法来检验数据串行传输的可靠性。</a:t>
            </a:r>
            <a:br>
              <a:rPr lang="zh-CN" sz="2400" b="1" dirty="0" smtClean="0">
                <a:latin typeface="黑体" pitchFamily="2" charset="-122"/>
              </a:rPr>
            </a:br>
            <a:r>
              <a:rPr lang="zh-CN" sz="2400" b="1" dirty="0" smtClean="0">
                <a:latin typeface="黑体" pitchFamily="2" charset="-122"/>
              </a:rPr>
              <a:t/>
            </a:r>
            <a:br>
              <a:rPr lang="zh-CN" sz="2400" b="1" dirty="0" smtClean="0">
                <a:latin typeface="黑体" pitchFamily="2" charset="-122"/>
              </a:rPr>
            </a:br>
            <a:endParaRPr lang="zh-CN" altLang="en-US" sz="2400" b="1" dirty="0" smtClean="0">
              <a:latin typeface="黑体" pitchFamily="2" charset="-122"/>
            </a:endParaRPr>
          </a:p>
        </p:txBody>
      </p:sp>
      <p:sp>
        <p:nvSpPr>
          <p:cNvPr id="11" name="灯片编号占位符 3"/>
          <p:cNvSpPr txBox="1">
            <a:spLocks/>
          </p:cNvSpPr>
          <p:nvPr/>
        </p:nvSpPr>
        <p:spPr>
          <a:xfrm>
            <a:off x="8568756" y="6524385"/>
            <a:ext cx="493763" cy="276225"/>
          </a:xfrm>
          <a:prstGeom prst="rect">
            <a:avLst/>
          </a:prstGeom>
        </p:spPr>
        <p:txBody>
          <a:bodyPr/>
          <a:lstStyle>
            <a:defPPr>
              <a:defRPr lang="zh-CN"/>
            </a:defPPr>
            <a:lvl1pPr algn="ctr" rtl="0" fontAlgn="base">
              <a:spcBef>
                <a:spcPct val="0"/>
              </a:spcBef>
              <a:spcAft>
                <a:spcPct val="0"/>
              </a:spcAft>
              <a:defRPr kern="1200">
                <a:solidFill>
                  <a:schemeClr val="tx1"/>
                </a:solidFill>
                <a:latin typeface="Arial" charset="0"/>
                <a:ea typeface="宋体" pitchFamily="2" charset="-122"/>
                <a:cs typeface="+mn-cs"/>
              </a:defRPr>
            </a:lvl1pPr>
            <a:lvl2pPr marL="457200" algn="ctr" rtl="0" fontAlgn="base">
              <a:spcBef>
                <a:spcPct val="0"/>
              </a:spcBef>
              <a:spcAft>
                <a:spcPct val="0"/>
              </a:spcAft>
              <a:defRPr kern="1200">
                <a:solidFill>
                  <a:schemeClr val="tx1"/>
                </a:solidFill>
                <a:latin typeface="Arial" charset="0"/>
                <a:ea typeface="宋体" pitchFamily="2" charset="-122"/>
                <a:cs typeface="+mn-cs"/>
              </a:defRPr>
            </a:lvl2pPr>
            <a:lvl3pPr marL="914400" algn="ctr" rtl="0" fontAlgn="base">
              <a:spcBef>
                <a:spcPct val="0"/>
              </a:spcBef>
              <a:spcAft>
                <a:spcPct val="0"/>
              </a:spcAft>
              <a:defRPr kern="1200">
                <a:solidFill>
                  <a:schemeClr val="tx1"/>
                </a:solidFill>
                <a:latin typeface="Arial" charset="0"/>
                <a:ea typeface="宋体" pitchFamily="2" charset="-122"/>
                <a:cs typeface="+mn-cs"/>
              </a:defRPr>
            </a:lvl3pPr>
            <a:lvl4pPr marL="1371600" algn="ctr" rtl="0" fontAlgn="base">
              <a:spcBef>
                <a:spcPct val="0"/>
              </a:spcBef>
              <a:spcAft>
                <a:spcPct val="0"/>
              </a:spcAft>
              <a:defRPr kern="1200">
                <a:solidFill>
                  <a:schemeClr val="tx1"/>
                </a:solidFill>
                <a:latin typeface="Arial" charset="0"/>
                <a:ea typeface="宋体" pitchFamily="2" charset="-122"/>
                <a:cs typeface="+mn-cs"/>
              </a:defRPr>
            </a:lvl4pPr>
            <a:lvl5pPr marL="1828800" algn="ctr"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fld id="{8E2A11C4-42C2-45DA-9E65-8D548604E8EA}" type="slidenum">
              <a:rPr lang="en-US" altLang="zh-CN" sz="1200" smtClean="0"/>
              <a:pPr/>
              <a:t>30</a:t>
            </a:fld>
            <a:endParaRPr lang="en-US" altLang="zh-CN" sz="1200" dirty="0"/>
          </a:p>
        </p:txBody>
      </p:sp>
    </p:spTree>
    <p:extLst>
      <p:ext uri="{BB962C8B-B14F-4D97-AF65-F5344CB8AC3E}">
        <p14:creationId xmlns:p14="http://schemas.microsoft.com/office/powerpoint/2010/main" val="392435719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type="body" idx="1"/>
          </p:nvPr>
        </p:nvSpPr>
        <p:spPr>
          <a:xfrm>
            <a:off x="0" y="690563"/>
            <a:ext cx="9144000" cy="6167437"/>
          </a:xfrm>
        </p:spPr>
        <p:txBody>
          <a:bodyPr/>
          <a:lstStyle/>
          <a:p>
            <a:pPr indent="12700">
              <a:lnSpc>
                <a:spcPct val="130000"/>
              </a:lnSpc>
              <a:buFont typeface="Wingdings" pitchFamily="2" charset="2"/>
              <a:buNone/>
            </a:pPr>
            <a:r>
              <a:rPr lang="en-US" altLang="zh-CN" sz="2400" dirty="0" smtClean="0">
                <a:solidFill>
                  <a:srgbClr val="9900CC"/>
                </a:solidFill>
                <a:latin typeface="黑体" pitchFamily="2" charset="-122"/>
                <a:ea typeface="黑体" pitchFamily="2" charset="-122"/>
              </a:rPr>
              <a:t>    3</a:t>
            </a:r>
            <a:r>
              <a:rPr lang="en-US" altLang="zh-CN" sz="2400" b="1" dirty="0" smtClean="0">
                <a:solidFill>
                  <a:srgbClr val="9900CC"/>
                </a:solidFill>
                <a:latin typeface="黑体" pitchFamily="2" charset="-122"/>
                <a:ea typeface="黑体" pitchFamily="2" charset="-122"/>
              </a:rPr>
              <a:t>.3.2  </a:t>
            </a:r>
            <a:r>
              <a:rPr lang="zh-CN" sz="2400" b="1" dirty="0" smtClean="0">
                <a:solidFill>
                  <a:srgbClr val="9900CC"/>
                </a:solidFill>
                <a:latin typeface="黑体" pitchFamily="2" charset="-122"/>
                <a:ea typeface="黑体" pitchFamily="2" charset="-122"/>
              </a:rPr>
              <a:t>控制器</a:t>
            </a:r>
          </a:p>
          <a:p>
            <a:pPr indent="12700" fontAlgn="b">
              <a:lnSpc>
                <a:spcPct val="130000"/>
              </a:lnSpc>
              <a:buNone/>
            </a:pPr>
            <a:r>
              <a:rPr lang="en-US" altLang="zh-CN" sz="2400" dirty="0" smtClean="0"/>
              <a:t>        </a:t>
            </a:r>
            <a:r>
              <a:rPr lang="zh-CN" altLang="zh-CN" sz="2400" dirty="0" smtClean="0"/>
              <a:t>控制器</a:t>
            </a:r>
            <a:r>
              <a:rPr lang="zh-CN" altLang="zh-CN" sz="2400" dirty="0"/>
              <a:t>的主要任务是识别指令，并根据指令的性质控制单片机各功能部件，从而保证单片机各部分能自动协调地工作</a:t>
            </a:r>
            <a:r>
              <a:rPr lang="zh-CN" altLang="zh-CN" sz="2400" dirty="0" smtClean="0"/>
              <a:t>。</a:t>
            </a:r>
            <a:endParaRPr lang="zh-CN" sz="2400" b="1" dirty="0" smtClean="0">
              <a:latin typeface="黑体" pitchFamily="2" charset="-122"/>
              <a:ea typeface="黑体" pitchFamily="2" charset="-122"/>
            </a:endParaRPr>
          </a:p>
          <a:p>
            <a:pPr indent="12700" fontAlgn="b">
              <a:lnSpc>
                <a:spcPct val="130000"/>
              </a:lnSpc>
              <a:buFont typeface="Wingdings" pitchFamily="2" charset="2"/>
              <a:buNone/>
            </a:pPr>
            <a:r>
              <a:rPr lang="zh-CN" altLang="en-US" sz="2400" b="1" dirty="0" smtClean="0">
                <a:solidFill>
                  <a:srgbClr val="0000FF"/>
                </a:solidFill>
                <a:latin typeface="黑体" pitchFamily="2" charset="-122"/>
                <a:ea typeface="黑体" pitchFamily="2" charset="-122"/>
              </a:rPr>
              <a:t>    </a:t>
            </a:r>
            <a:r>
              <a:rPr lang="zh-CN" sz="2400" b="1" dirty="0" smtClean="0">
                <a:solidFill>
                  <a:srgbClr val="0000FF"/>
                </a:solidFill>
                <a:latin typeface="黑体" pitchFamily="2" charset="-122"/>
                <a:ea typeface="黑体" pitchFamily="2" charset="-122"/>
              </a:rPr>
              <a:t>控制器包括</a:t>
            </a:r>
            <a:r>
              <a:rPr lang="zh-CN" altLang="en-US" sz="2400" b="1" dirty="0" smtClean="0">
                <a:solidFill>
                  <a:srgbClr val="0000FF"/>
                </a:solidFill>
                <a:latin typeface="黑体" pitchFamily="2" charset="-122"/>
                <a:ea typeface="黑体" pitchFamily="2" charset="-122"/>
              </a:rPr>
              <a:t>：</a:t>
            </a:r>
            <a:r>
              <a:rPr lang="zh-CN" sz="2400" b="1" dirty="0" smtClean="0">
                <a:latin typeface="黑体" pitchFamily="2" charset="-122"/>
                <a:ea typeface="黑体" pitchFamily="2" charset="-122"/>
              </a:rPr>
              <a:t>程序计数器、指令寄存器、指令译码器、定时及控制逻辑电路等。功能是控制指令的读入、译码和执行，从而对各功能部件进行定时和逻辑控制。</a:t>
            </a:r>
            <a:endParaRPr lang="en-US" altLang="zh-CN" sz="2400" b="1" dirty="0" smtClean="0">
              <a:latin typeface="黑体" pitchFamily="2" charset="-122"/>
              <a:ea typeface="黑体" pitchFamily="2" charset="-122"/>
            </a:endParaRPr>
          </a:p>
          <a:p>
            <a:pPr indent="12700" fontAlgn="b">
              <a:lnSpc>
                <a:spcPct val="130000"/>
              </a:lnSpc>
              <a:buFont typeface="Wingdings" pitchFamily="2" charset="2"/>
              <a:buNone/>
            </a:pPr>
            <a:endParaRPr lang="en-US" altLang="zh-CN" sz="2400" dirty="0" smtClean="0">
              <a:latin typeface="黑体" pitchFamily="2" charset="-122"/>
              <a:ea typeface="黑体" pitchFamily="2" charset="-122"/>
            </a:endParaRPr>
          </a:p>
          <a:p>
            <a:pPr indent="12700" fontAlgn="b">
              <a:lnSpc>
                <a:spcPct val="130000"/>
              </a:lnSpc>
              <a:buFont typeface="Wingdings" pitchFamily="2" charset="2"/>
              <a:buNone/>
            </a:pPr>
            <a:r>
              <a:rPr lang="en-US" altLang="zh-CN" sz="2400" dirty="0">
                <a:latin typeface="黑体" pitchFamily="2" charset="-122"/>
                <a:ea typeface="黑体" pitchFamily="2" charset="-122"/>
              </a:rPr>
              <a:t> </a:t>
            </a:r>
            <a:r>
              <a:rPr lang="en-US" altLang="zh-CN" sz="2400" dirty="0" smtClean="0">
                <a:latin typeface="黑体" pitchFamily="2" charset="-122"/>
                <a:ea typeface="黑体" pitchFamily="2" charset="-122"/>
              </a:rPr>
              <a:t>   </a:t>
            </a:r>
            <a:r>
              <a:rPr lang="zh-CN" altLang="en-US" sz="2400" dirty="0" smtClean="0">
                <a:latin typeface="黑体" pitchFamily="2" charset="-122"/>
                <a:ea typeface="黑体" pitchFamily="2" charset="-122"/>
              </a:rPr>
              <a:t>控制器的基本结构及工作原理已在第</a:t>
            </a:r>
            <a:r>
              <a:rPr lang="en-US" altLang="zh-CN" sz="2400" dirty="0" smtClean="0">
                <a:latin typeface="黑体" pitchFamily="2" charset="-122"/>
                <a:ea typeface="黑体" pitchFamily="2" charset="-122"/>
              </a:rPr>
              <a:t>2</a:t>
            </a:r>
            <a:r>
              <a:rPr lang="zh-CN" altLang="en-US" sz="2400" dirty="0" smtClean="0">
                <a:latin typeface="黑体" pitchFamily="2" charset="-122"/>
                <a:ea typeface="黑体" pitchFamily="2" charset="-122"/>
              </a:rPr>
              <a:t>章节有所阐述，下面只着重重申程序计数器</a:t>
            </a:r>
            <a:r>
              <a:rPr lang="en-US" altLang="zh-CN" sz="2400" dirty="0" smtClean="0">
                <a:latin typeface="黑体" pitchFamily="2" charset="-122"/>
                <a:ea typeface="黑体" pitchFamily="2" charset="-122"/>
              </a:rPr>
              <a:t>PC</a:t>
            </a:r>
            <a:r>
              <a:rPr lang="zh-CN" altLang="en-US" sz="2400" dirty="0" smtClean="0">
                <a:latin typeface="黑体" pitchFamily="2" charset="-122"/>
                <a:ea typeface="黑体" pitchFamily="2" charset="-122"/>
              </a:rPr>
              <a:t>的情况：</a:t>
            </a:r>
            <a:endParaRPr lang="zh-CN" sz="2400" b="1" dirty="0" smtClean="0">
              <a:latin typeface="黑体" pitchFamily="2" charset="-122"/>
              <a:ea typeface="黑体" pitchFamily="2" charset="-122"/>
            </a:endParaRPr>
          </a:p>
        </p:txBody>
      </p:sp>
      <p:sp>
        <p:nvSpPr>
          <p:cNvPr id="11" name="灯片编号占位符 3"/>
          <p:cNvSpPr>
            <a:spLocks noGrp="1"/>
          </p:cNvSpPr>
          <p:nvPr>
            <p:ph type="sldNum" sz="quarter" idx="10"/>
          </p:nvPr>
        </p:nvSpPr>
        <p:spPr>
          <a:xfrm>
            <a:off x="8568756" y="6498806"/>
            <a:ext cx="781050" cy="276225"/>
          </a:xfrm>
        </p:spPr>
        <p:txBody>
          <a:bodyPr/>
          <a:lstStyle/>
          <a:p>
            <a:fld id="{8E2A11C4-42C2-45DA-9E65-8D548604E8EA}" type="slidenum">
              <a:rPr lang="en-US" altLang="zh-CN" smtClean="0"/>
              <a:pPr/>
              <a:t>31</a:t>
            </a:fld>
            <a:endParaRPr lang="en-US" altLang="zh-CN" dirty="0"/>
          </a:p>
        </p:txBody>
      </p:sp>
    </p:spTree>
    <p:extLst>
      <p:ext uri="{BB962C8B-B14F-4D97-AF65-F5344CB8AC3E}">
        <p14:creationId xmlns:p14="http://schemas.microsoft.com/office/powerpoint/2010/main" val="3493194092"/>
      </p:ext>
    </p:extLst>
  </p:cSld>
  <p:clrMapOvr>
    <a:masterClrMapping/>
  </p:clrMapOvr>
  <p:transition>
    <p:random/>
    <p:sndAc>
      <p:stSnd>
        <p:snd r:embed="rId2" name="camera.wav"/>
      </p:stSnd>
    </p:sndAc>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4" name="矩形 3"/>
          <p:cNvSpPr/>
          <p:nvPr/>
        </p:nvSpPr>
        <p:spPr>
          <a:xfrm>
            <a:off x="199292" y="545424"/>
            <a:ext cx="8944708" cy="987963"/>
          </a:xfrm>
          <a:prstGeom prst="rect">
            <a:avLst/>
          </a:prstGeom>
        </p:spPr>
        <p:txBody>
          <a:bodyPr wrap="square">
            <a:spAutoFit/>
          </a:bodyPr>
          <a:lstStyle/>
          <a:p>
            <a:pPr marL="342900" lvl="0" indent="12700" algn="just" fontAlgn="b">
              <a:lnSpc>
                <a:spcPct val="130000"/>
              </a:lnSpc>
              <a:spcBef>
                <a:spcPct val="20000"/>
              </a:spcBef>
            </a:pPr>
            <a:endParaRPr lang="en-US" altLang="zh-CN" sz="2400" b="1" kern="0" dirty="0" smtClean="0">
              <a:solidFill>
                <a:srgbClr val="333399"/>
              </a:solidFill>
              <a:latin typeface="黑体" pitchFamily="2" charset="-122"/>
              <a:ea typeface="黑体" pitchFamily="2" charset="-122"/>
            </a:endParaRPr>
          </a:p>
          <a:p>
            <a:pPr marL="342900" lvl="0" indent="12700" algn="just" fontAlgn="b">
              <a:lnSpc>
                <a:spcPct val="130000"/>
              </a:lnSpc>
              <a:spcBef>
                <a:spcPct val="20000"/>
              </a:spcBef>
            </a:pPr>
            <a:endParaRPr lang="zh-CN" altLang="en-US" dirty="0"/>
          </a:p>
        </p:txBody>
      </p:sp>
      <p:sp>
        <p:nvSpPr>
          <p:cNvPr id="5" name="矩形 4"/>
          <p:cNvSpPr/>
          <p:nvPr/>
        </p:nvSpPr>
        <p:spPr>
          <a:xfrm>
            <a:off x="99646" y="768762"/>
            <a:ext cx="9144000" cy="5632311"/>
          </a:xfrm>
          <a:prstGeom prst="rect">
            <a:avLst/>
          </a:prstGeom>
        </p:spPr>
        <p:txBody>
          <a:bodyPr wrap="square">
            <a:spAutoFit/>
          </a:bodyPr>
          <a:lstStyle/>
          <a:p>
            <a:pPr lvl="0" algn="l" fontAlgn="b">
              <a:lnSpc>
                <a:spcPct val="150000"/>
              </a:lnSpc>
              <a:spcBef>
                <a:spcPts val="0"/>
              </a:spcBef>
            </a:pPr>
            <a:r>
              <a:rPr lang="zh-CN" altLang="en-US" b="1" kern="0" dirty="0">
                <a:solidFill>
                  <a:srgbClr val="0000FF"/>
                </a:solidFill>
                <a:latin typeface="黑体" pitchFamily="2" charset="-122"/>
                <a:ea typeface="黑体" pitchFamily="2" charset="-122"/>
              </a:rPr>
              <a:t> </a:t>
            </a:r>
            <a:r>
              <a:rPr lang="zh-CN" altLang="en-US" b="1" kern="0" dirty="0" smtClean="0">
                <a:solidFill>
                  <a:srgbClr val="0000FF"/>
                </a:solidFill>
                <a:latin typeface="黑体" pitchFamily="2" charset="-122"/>
                <a:ea typeface="黑体" pitchFamily="2" charset="-122"/>
              </a:rPr>
              <a:t>    </a:t>
            </a:r>
            <a:r>
              <a:rPr lang="zh-CN" altLang="en-US" sz="2400" b="1" kern="0" dirty="0" smtClean="0">
                <a:solidFill>
                  <a:srgbClr val="0000FF"/>
                </a:solidFill>
                <a:latin typeface="黑体" pitchFamily="2" charset="-122"/>
                <a:ea typeface="黑体" pitchFamily="2" charset="-122"/>
              </a:rPr>
              <a:t>程序计数器</a:t>
            </a:r>
            <a:r>
              <a:rPr lang="en-US" altLang="zh-CN" sz="2400" b="1" kern="0" dirty="0">
                <a:solidFill>
                  <a:srgbClr val="0000FF"/>
                </a:solidFill>
                <a:latin typeface="黑体" pitchFamily="2" charset="-122"/>
                <a:ea typeface="黑体" pitchFamily="2" charset="-122"/>
              </a:rPr>
              <a:t>PC</a:t>
            </a:r>
            <a:r>
              <a:rPr lang="zh-CN" altLang="en-US" sz="2400" b="1" kern="0" dirty="0">
                <a:solidFill>
                  <a:srgbClr val="333399"/>
                </a:solidFill>
                <a:latin typeface="黑体" pitchFamily="2" charset="-122"/>
                <a:ea typeface="黑体" pitchFamily="2" charset="-122"/>
              </a:rPr>
              <a:t>是一个独立的</a:t>
            </a:r>
            <a:r>
              <a:rPr lang="en-US" altLang="zh-CN" sz="2400" b="1" kern="0" dirty="0">
                <a:solidFill>
                  <a:srgbClr val="333399"/>
                </a:solidFill>
                <a:latin typeface="黑体" pitchFamily="2" charset="-122"/>
                <a:ea typeface="黑体" pitchFamily="2" charset="-122"/>
              </a:rPr>
              <a:t>16</a:t>
            </a:r>
            <a:r>
              <a:rPr lang="zh-CN" altLang="en-US" sz="2400" b="1" kern="0" dirty="0">
                <a:solidFill>
                  <a:srgbClr val="333399"/>
                </a:solidFill>
                <a:latin typeface="黑体" pitchFamily="2" charset="-122"/>
                <a:ea typeface="黑体" pitchFamily="2" charset="-122"/>
              </a:rPr>
              <a:t>位计数器，不可访问。单片机复位时，</a:t>
            </a:r>
            <a:r>
              <a:rPr lang="en-US" altLang="zh-CN" sz="2400" b="1" kern="0" dirty="0">
                <a:solidFill>
                  <a:srgbClr val="333399"/>
                </a:solidFill>
                <a:latin typeface="黑体" pitchFamily="2" charset="-122"/>
                <a:ea typeface="黑体" pitchFamily="2" charset="-122"/>
              </a:rPr>
              <a:t>PC</a:t>
            </a:r>
            <a:r>
              <a:rPr lang="zh-CN" altLang="en-US" sz="2400" b="1" kern="0" dirty="0">
                <a:solidFill>
                  <a:srgbClr val="333399"/>
                </a:solidFill>
                <a:latin typeface="黑体" pitchFamily="2" charset="-122"/>
                <a:ea typeface="黑体" pitchFamily="2" charset="-122"/>
              </a:rPr>
              <a:t>中内容为</a:t>
            </a:r>
            <a:r>
              <a:rPr lang="en-US" altLang="zh-CN" sz="2400" b="1" kern="0" dirty="0">
                <a:solidFill>
                  <a:srgbClr val="0000FF"/>
                </a:solidFill>
                <a:latin typeface="黑体" pitchFamily="2" charset="-122"/>
                <a:ea typeface="黑体" pitchFamily="2" charset="-122"/>
              </a:rPr>
              <a:t>0000H</a:t>
            </a:r>
            <a:r>
              <a:rPr lang="zh-CN" altLang="en-US" sz="2400" b="1" kern="0" dirty="0">
                <a:solidFill>
                  <a:srgbClr val="333399"/>
                </a:solidFill>
                <a:latin typeface="黑体" pitchFamily="2" charset="-122"/>
                <a:ea typeface="黑体" pitchFamily="2" charset="-122"/>
              </a:rPr>
              <a:t>，从程序存储器</a:t>
            </a:r>
            <a:r>
              <a:rPr lang="en-US" altLang="zh-CN" sz="2400" b="1" kern="0" dirty="0">
                <a:solidFill>
                  <a:srgbClr val="333399"/>
                </a:solidFill>
                <a:latin typeface="黑体" pitchFamily="2" charset="-122"/>
                <a:ea typeface="黑体" pitchFamily="2" charset="-122"/>
              </a:rPr>
              <a:t>0000H</a:t>
            </a:r>
            <a:r>
              <a:rPr lang="zh-CN" altLang="en-US" sz="2400" b="1" kern="0" dirty="0">
                <a:solidFill>
                  <a:srgbClr val="333399"/>
                </a:solidFill>
                <a:latin typeface="黑体" pitchFamily="2" charset="-122"/>
                <a:ea typeface="黑体" pitchFamily="2" charset="-122"/>
              </a:rPr>
              <a:t>单元取指令，开始执行程序。</a:t>
            </a:r>
          </a:p>
          <a:p>
            <a:pPr lvl="0" algn="l" fontAlgn="b">
              <a:lnSpc>
                <a:spcPct val="150000"/>
              </a:lnSpc>
              <a:spcBef>
                <a:spcPts val="0"/>
              </a:spcBef>
            </a:pPr>
            <a:r>
              <a:rPr lang="en-US" altLang="zh-CN" sz="2400" b="1" kern="0" dirty="0">
                <a:solidFill>
                  <a:srgbClr val="0000FF"/>
                </a:solidFill>
                <a:latin typeface="黑体" pitchFamily="2" charset="-122"/>
                <a:ea typeface="黑体" pitchFamily="2" charset="-122"/>
              </a:rPr>
              <a:t>    PC</a:t>
            </a:r>
            <a:r>
              <a:rPr lang="zh-CN" altLang="en-US" sz="2400" b="1" kern="0" dirty="0">
                <a:solidFill>
                  <a:srgbClr val="0000FF"/>
                </a:solidFill>
                <a:latin typeface="黑体" pitchFamily="2" charset="-122"/>
                <a:ea typeface="黑体" pitchFamily="2" charset="-122"/>
              </a:rPr>
              <a:t>工作过程是</a:t>
            </a:r>
            <a:r>
              <a:rPr lang="zh-CN" altLang="en-US" sz="2400" b="1" kern="0" dirty="0">
                <a:solidFill>
                  <a:srgbClr val="333399"/>
                </a:solidFill>
                <a:latin typeface="黑体" pitchFamily="2" charset="-122"/>
                <a:ea typeface="黑体" pitchFamily="2" charset="-122"/>
              </a:rPr>
              <a:t>：</a:t>
            </a:r>
            <a:r>
              <a:rPr lang="en-US" altLang="zh-CN" sz="2400" b="1" kern="0" dirty="0">
                <a:solidFill>
                  <a:srgbClr val="333399"/>
                </a:solidFill>
                <a:latin typeface="黑体" pitchFamily="2" charset="-122"/>
                <a:ea typeface="黑体" pitchFamily="2" charset="-122"/>
              </a:rPr>
              <a:t>CPU</a:t>
            </a:r>
            <a:r>
              <a:rPr lang="zh-CN" altLang="en-US" sz="2400" b="1" kern="0" dirty="0">
                <a:solidFill>
                  <a:srgbClr val="333399"/>
                </a:solidFill>
                <a:latin typeface="黑体" pitchFamily="2" charset="-122"/>
                <a:ea typeface="黑体" pitchFamily="2" charset="-122"/>
              </a:rPr>
              <a:t>读指令时，</a:t>
            </a:r>
            <a:r>
              <a:rPr lang="en-US" altLang="zh-CN" sz="2400" b="1" kern="0" dirty="0">
                <a:solidFill>
                  <a:srgbClr val="333399"/>
                </a:solidFill>
                <a:latin typeface="黑体" pitchFamily="2" charset="-122"/>
                <a:ea typeface="黑体" pitchFamily="2" charset="-122"/>
              </a:rPr>
              <a:t>PC</a:t>
            </a:r>
            <a:r>
              <a:rPr lang="zh-CN" altLang="en-US" sz="2400" b="1" kern="0" dirty="0">
                <a:solidFill>
                  <a:srgbClr val="333399"/>
                </a:solidFill>
                <a:latin typeface="黑体" pitchFamily="2" charset="-122"/>
                <a:ea typeface="黑体" pitchFamily="2" charset="-122"/>
              </a:rPr>
              <a:t>的内容作为所取指令的地址，程序存储器按此地址输出指令字节，同时</a:t>
            </a:r>
            <a:r>
              <a:rPr lang="en-US" altLang="zh-CN" sz="2400" b="1" kern="0" dirty="0">
                <a:solidFill>
                  <a:srgbClr val="333399"/>
                </a:solidFill>
                <a:latin typeface="黑体" pitchFamily="2" charset="-122"/>
                <a:ea typeface="黑体" pitchFamily="2" charset="-122"/>
              </a:rPr>
              <a:t>PC</a:t>
            </a:r>
            <a:r>
              <a:rPr lang="zh-CN" altLang="en-US" sz="2400" b="1" kern="0" dirty="0">
                <a:solidFill>
                  <a:srgbClr val="333399"/>
                </a:solidFill>
                <a:latin typeface="黑体" pitchFamily="2" charset="-122"/>
                <a:ea typeface="黑体" pitchFamily="2" charset="-122"/>
              </a:rPr>
              <a:t>自动加</a:t>
            </a:r>
            <a:r>
              <a:rPr lang="en-US" altLang="zh-CN" sz="2400" b="1" kern="0" dirty="0">
                <a:solidFill>
                  <a:srgbClr val="333399"/>
                </a:solidFill>
                <a:latin typeface="黑体" pitchFamily="2" charset="-122"/>
                <a:ea typeface="黑体" pitchFamily="2" charset="-122"/>
              </a:rPr>
              <a:t>1</a:t>
            </a:r>
            <a:r>
              <a:rPr lang="zh-CN" altLang="en-US" sz="2400" b="1" kern="0" dirty="0">
                <a:solidFill>
                  <a:srgbClr val="333399"/>
                </a:solidFill>
                <a:latin typeface="黑体" pitchFamily="2" charset="-122"/>
                <a:ea typeface="黑体" pitchFamily="2" charset="-122"/>
              </a:rPr>
              <a:t>。</a:t>
            </a:r>
            <a:endParaRPr lang="en-US" altLang="zh-CN" sz="2400" b="1" kern="0" dirty="0">
              <a:solidFill>
                <a:srgbClr val="333399"/>
              </a:solidFill>
              <a:latin typeface="黑体" pitchFamily="2" charset="-122"/>
              <a:ea typeface="黑体" pitchFamily="2" charset="-122"/>
            </a:endParaRPr>
          </a:p>
          <a:p>
            <a:pPr lvl="0" algn="l" fontAlgn="b">
              <a:lnSpc>
                <a:spcPct val="150000"/>
              </a:lnSpc>
              <a:spcBef>
                <a:spcPts val="0"/>
              </a:spcBef>
            </a:pPr>
            <a:r>
              <a:rPr lang="en-US" altLang="zh-CN" sz="2400" b="1" kern="0" dirty="0">
                <a:solidFill>
                  <a:srgbClr val="FF3300"/>
                </a:solidFill>
                <a:latin typeface="黑体" pitchFamily="2" charset="-122"/>
                <a:ea typeface="黑体" pitchFamily="2" charset="-122"/>
              </a:rPr>
              <a:t>    PC</a:t>
            </a:r>
            <a:r>
              <a:rPr lang="zh-CN" altLang="en-US" sz="2400" b="1" kern="0" dirty="0">
                <a:solidFill>
                  <a:srgbClr val="FF3300"/>
                </a:solidFill>
                <a:latin typeface="黑体" pitchFamily="2" charset="-122"/>
                <a:ea typeface="黑体" pitchFamily="2" charset="-122"/>
              </a:rPr>
              <a:t>中内容变化轨迹</a:t>
            </a:r>
            <a:r>
              <a:rPr lang="zh-CN" altLang="en-US" sz="2400" b="1" kern="0" dirty="0">
                <a:solidFill>
                  <a:srgbClr val="333399"/>
                </a:solidFill>
                <a:latin typeface="黑体" pitchFamily="2" charset="-122"/>
                <a:ea typeface="黑体" pitchFamily="2" charset="-122"/>
              </a:rPr>
              <a:t>决定程序流程。当</a:t>
            </a:r>
            <a:r>
              <a:rPr lang="zh-CN" altLang="en-US" sz="2400" b="1" kern="0" dirty="0">
                <a:solidFill>
                  <a:srgbClr val="0000FF"/>
                </a:solidFill>
                <a:latin typeface="黑体" pitchFamily="2" charset="-122"/>
                <a:ea typeface="黑体" pitchFamily="2" charset="-122"/>
              </a:rPr>
              <a:t>顺序执行</a:t>
            </a:r>
            <a:r>
              <a:rPr lang="zh-CN" altLang="en-US" sz="2400" b="1" kern="0" dirty="0">
                <a:solidFill>
                  <a:srgbClr val="333399"/>
                </a:solidFill>
                <a:latin typeface="黑体" pitchFamily="2" charset="-122"/>
                <a:ea typeface="黑体" pitchFamily="2" charset="-122"/>
              </a:rPr>
              <a:t>程序时自动加</a:t>
            </a:r>
            <a:r>
              <a:rPr lang="en-US" altLang="zh-CN" sz="2400" b="1" kern="0" dirty="0">
                <a:solidFill>
                  <a:srgbClr val="333399"/>
                </a:solidFill>
                <a:latin typeface="黑体" pitchFamily="2" charset="-122"/>
                <a:ea typeface="黑体" pitchFamily="2" charset="-122"/>
              </a:rPr>
              <a:t>1</a:t>
            </a:r>
            <a:r>
              <a:rPr lang="zh-CN" altLang="en-US" sz="2400" b="1" kern="0" dirty="0">
                <a:solidFill>
                  <a:srgbClr val="333399"/>
                </a:solidFill>
                <a:latin typeface="黑体" pitchFamily="2" charset="-122"/>
                <a:ea typeface="黑体" pitchFamily="2" charset="-122"/>
              </a:rPr>
              <a:t>；执行</a:t>
            </a:r>
            <a:r>
              <a:rPr lang="zh-CN" altLang="en-US" sz="2400" b="1" kern="0" dirty="0">
                <a:solidFill>
                  <a:srgbClr val="0000FF"/>
                </a:solidFill>
                <a:latin typeface="黑体" pitchFamily="2" charset="-122"/>
                <a:ea typeface="黑体" pitchFamily="2" charset="-122"/>
              </a:rPr>
              <a:t>转移程序</a:t>
            </a:r>
            <a:r>
              <a:rPr lang="zh-CN" altLang="en-US" sz="2400" b="1" kern="0" dirty="0">
                <a:solidFill>
                  <a:srgbClr val="333399"/>
                </a:solidFill>
                <a:latin typeface="黑体" pitchFamily="2" charset="-122"/>
                <a:ea typeface="黑体" pitchFamily="2" charset="-122"/>
              </a:rPr>
              <a:t>或</a:t>
            </a:r>
            <a:r>
              <a:rPr lang="zh-CN" altLang="en-US" sz="2400" b="1" kern="0" dirty="0">
                <a:solidFill>
                  <a:srgbClr val="0000FF"/>
                </a:solidFill>
                <a:latin typeface="黑体" pitchFamily="2" charset="-122"/>
                <a:ea typeface="黑体" pitchFamily="2" charset="-122"/>
              </a:rPr>
              <a:t>子程序、中断子程序调用</a:t>
            </a:r>
            <a:r>
              <a:rPr lang="zh-CN" altLang="en-US" sz="2400" b="1" kern="0" dirty="0">
                <a:solidFill>
                  <a:srgbClr val="333399"/>
                </a:solidFill>
                <a:latin typeface="黑体" pitchFamily="2" charset="-122"/>
                <a:ea typeface="黑体" pitchFamily="2" charset="-122"/>
              </a:rPr>
              <a:t>时，自动将其内容更改成所要转移的目的地址。</a:t>
            </a:r>
          </a:p>
          <a:p>
            <a:pPr lvl="0" algn="l" fontAlgn="b">
              <a:lnSpc>
                <a:spcPct val="150000"/>
              </a:lnSpc>
              <a:spcBef>
                <a:spcPts val="0"/>
              </a:spcBef>
            </a:pPr>
            <a:r>
              <a:rPr lang="en-US" altLang="zh-CN" sz="2400" b="1" kern="0" dirty="0">
                <a:solidFill>
                  <a:srgbClr val="0000FF"/>
                </a:solidFill>
                <a:latin typeface="黑体" pitchFamily="2" charset="-122"/>
                <a:ea typeface="黑体" pitchFamily="2" charset="-122"/>
              </a:rPr>
              <a:t>    PC</a:t>
            </a:r>
            <a:r>
              <a:rPr lang="zh-CN" altLang="en-US" sz="2400" b="1" kern="0" dirty="0">
                <a:solidFill>
                  <a:srgbClr val="0000FF"/>
                </a:solidFill>
                <a:latin typeface="黑体" pitchFamily="2" charset="-122"/>
                <a:ea typeface="黑体" pitchFamily="2" charset="-122"/>
              </a:rPr>
              <a:t>的计数宽度</a:t>
            </a:r>
            <a:r>
              <a:rPr lang="zh-CN" altLang="en-US" sz="2400" b="1" kern="0" dirty="0">
                <a:solidFill>
                  <a:srgbClr val="333399"/>
                </a:solidFill>
                <a:latin typeface="黑体" pitchFamily="2" charset="-122"/>
                <a:ea typeface="黑体" pitchFamily="2" charset="-122"/>
              </a:rPr>
              <a:t>决定了程序存储器的地址范围。</a:t>
            </a:r>
            <a:r>
              <a:rPr lang="en-US" altLang="zh-CN" sz="2400" b="1" kern="0" dirty="0">
                <a:solidFill>
                  <a:srgbClr val="333399"/>
                </a:solidFill>
                <a:latin typeface="黑体" pitchFamily="2" charset="-122"/>
                <a:ea typeface="黑体" pitchFamily="2" charset="-122"/>
              </a:rPr>
              <a:t>PC</a:t>
            </a:r>
            <a:r>
              <a:rPr lang="zh-CN" altLang="en-US" sz="2400" b="1" kern="0" dirty="0">
                <a:solidFill>
                  <a:srgbClr val="333399"/>
                </a:solidFill>
                <a:latin typeface="黑体" pitchFamily="2" charset="-122"/>
                <a:ea typeface="黑体" pitchFamily="2" charset="-122"/>
              </a:rPr>
              <a:t>为</a:t>
            </a:r>
            <a:r>
              <a:rPr lang="en-US" altLang="zh-CN" sz="2400" b="1" kern="0" dirty="0">
                <a:solidFill>
                  <a:srgbClr val="333399"/>
                </a:solidFill>
                <a:latin typeface="黑体" pitchFamily="2" charset="-122"/>
                <a:ea typeface="黑体" pitchFamily="2" charset="-122"/>
              </a:rPr>
              <a:t>16</a:t>
            </a:r>
            <a:r>
              <a:rPr lang="zh-CN" altLang="en-US" sz="2400" b="1" kern="0" dirty="0">
                <a:solidFill>
                  <a:srgbClr val="333399"/>
                </a:solidFill>
                <a:latin typeface="黑体" pitchFamily="2" charset="-122"/>
                <a:ea typeface="黑体" pitchFamily="2" charset="-122"/>
              </a:rPr>
              <a:t>位，故可对</a:t>
            </a:r>
            <a:r>
              <a:rPr lang="en-US" altLang="zh-CN" sz="2400" b="1" kern="0" dirty="0">
                <a:solidFill>
                  <a:srgbClr val="0000FF"/>
                </a:solidFill>
                <a:latin typeface="黑体" pitchFamily="2" charset="-122"/>
                <a:ea typeface="黑体" pitchFamily="2" charset="-122"/>
              </a:rPr>
              <a:t>64KB</a:t>
            </a:r>
            <a:r>
              <a:rPr lang="zh-CN" altLang="en-US" sz="2400" b="1" kern="0" dirty="0">
                <a:solidFill>
                  <a:srgbClr val="0000FF"/>
                </a:solidFill>
                <a:latin typeface="黑体" pitchFamily="2" charset="-122"/>
                <a:ea typeface="黑体" pitchFamily="2" charset="-122"/>
              </a:rPr>
              <a:t>（</a:t>
            </a:r>
            <a:r>
              <a:rPr lang="en-US" altLang="zh-CN" sz="2400" b="1" kern="0" dirty="0">
                <a:solidFill>
                  <a:srgbClr val="0000FF"/>
                </a:solidFill>
                <a:latin typeface="黑体" pitchFamily="2" charset="-122"/>
                <a:ea typeface="黑体" pitchFamily="2" charset="-122"/>
              </a:rPr>
              <a:t>=2</a:t>
            </a:r>
            <a:r>
              <a:rPr lang="en-US" altLang="zh-CN" sz="2400" b="1" kern="0" baseline="30000" dirty="0">
                <a:solidFill>
                  <a:srgbClr val="0000FF"/>
                </a:solidFill>
                <a:latin typeface="黑体" pitchFamily="2" charset="-122"/>
                <a:ea typeface="黑体" pitchFamily="2" charset="-122"/>
              </a:rPr>
              <a:t>16</a:t>
            </a:r>
            <a:r>
              <a:rPr lang="en-US" altLang="zh-CN" sz="2400" b="1" kern="0" dirty="0">
                <a:solidFill>
                  <a:srgbClr val="0000FF"/>
                </a:solidFill>
                <a:latin typeface="黑体" pitchFamily="2" charset="-122"/>
                <a:ea typeface="黑体" pitchFamily="2" charset="-122"/>
              </a:rPr>
              <a:t>B</a:t>
            </a:r>
            <a:r>
              <a:rPr lang="zh-CN" altLang="en-US" sz="2400" b="1" kern="0" dirty="0">
                <a:solidFill>
                  <a:srgbClr val="0000FF"/>
                </a:solidFill>
                <a:latin typeface="黑体" pitchFamily="2" charset="-122"/>
                <a:ea typeface="黑体" pitchFamily="2" charset="-122"/>
              </a:rPr>
              <a:t>）</a:t>
            </a:r>
            <a:r>
              <a:rPr lang="zh-CN" altLang="en-US" sz="2400" b="1" kern="0" dirty="0">
                <a:solidFill>
                  <a:srgbClr val="333399"/>
                </a:solidFill>
                <a:latin typeface="黑体" pitchFamily="2" charset="-122"/>
                <a:ea typeface="黑体" pitchFamily="2" charset="-122"/>
              </a:rPr>
              <a:t>寻址。</a:t>
            </a:r>
            <a:endParaRPr lang="zh-CN" altLang="en-US" sz="2400" dirty="0"/>
          </a:p>
        </p:txBody>
      </p:sp>
    </p:spTree>
    <p:extLst>
      <p:ext uri="{BB962C8B-B14F-4D97-AF65-F5344CB8AC3E}">
        <p14:creationId xmlns:p14="http://schemas.microsoft.com/office/powerpoint/2010/main" val="2314388001"/>
      </p:ext>
    </p:extLst>
  </p:cSld>
  <p:clrMapOvr>
    <a:masterClrMapping/>
  </p:clrMapOvr>
  <p:transition>
    <p:random/>
    <p:sndAc>
      <p:stSnd>
        <p:snd r:embed="rId3" name="camera.wav"/>
      </p:stSnd>
    </p:sndAc>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内容占位符 1"/>
          <p:cNvSpPr>
            <a:spLocks noGrp="1"/>
          </p:cNvSpPr>
          <p:nvPr>
            <p:ph/>
          </p:nvPr>
        </p:nvSpPr>
        <p:spPr>
          <a:xfrm>
            <a:off x="365125" y="685800"/>
            <a:ext cx="8229600" cy="5410200"/>
          </a:xfrm>
        </p:spPr>
        <p:txBody>
          <a:bodyPr/>
          <a:lstStyle/>
          <a:p>
            <a:pPr algn="ctr">
              <a:lnSpc>
                <a:spcPct val="140000"/>
              </a:lnSpc>
              <a:buFont typeface="Wingdings" pitchFamily="2" charset="2"/>
              <a:buNone/>
            </a:pPr>
            <a:r>
              <a:rPr lang="en-US" altLang="zh-CN" sz="2800" dirty="0">
                <a:solidFill>
                  <a:srgbClr val="FF0000"/>
                </a:solidFill>
                <a:latin typeface="黑体" pitchFamily="2" charset="-122"/>
                <a:ea typeface="黑体" pitchFamily="2" charset="-122"/>
              </a:rPr>
              <a:t>3</a:t>
            </a:r>
            <a:r>
              <a:rPr lang="en-US" altLang="zh-CN" sz="2800" b="1" dirty="0" smtClean="0">
                <a:solidFill>
                  <a:srgbClr val="FF0000"/>
                </a:solidFill>
                <a:latin typeface="黑体" pitchFamily="2" charset="-122"/>
                <a:ea typeface="黑体" pitchFamily="2" charset="-122"/>
              </a:rPr>
              <a:t>.4  AT89S51</a:t>
            </a:r>
            <a:r>
              <a:rPr lang="zh-CN" sz="2800" b="1" dirty="0" smtClean="0">
                <a:solidFill>
                  <a:srgbClr val="FF0000"/>
                </a:solidFill>
                <a:latin typeface="黑体" pitchFamily="2" charset="-122"/>
                <a:ea typeface="黑体" pitchFamily="2" charset="-122"/>
              </a:rPr>
              <a:t>存储器的结构</a:t>
            </a:r>
          </a:p>
          <a:p>
            <a:pPr marL="0" indent="0" algn="l" fontAlgn="b">
              <a:lnSpc>
                <a:spcPct val="150000"/>
              </a:lnSpc>
              <a:spcBef>
                <a:spcPts val="0"/>
              </a:spcBef>
              <a:buFont typeface="Wingdings" pitchFamily="2" charset="2"/>
              <a:buNone/>
            </a:pPr>
            <a:r>
              <a:rPr lang="en-US" altLang="zh-CN" sz="2400" dirty="0" smtClean="0">
                <a:latin typeface="黑体" pitchFamily="2" charset="-122"/>
                <a:ea typeface="黑体" pitchFamily="2" charset="-122"/>
              </a:rPr>
              <a:t>    AT89S51</a:t>
            </a:r>
            <a:r>
              <a:rPr lang="zh-CN" altLang="en-US" sz="2400" dirty="0">
                <a:latin typeface="黑体" pitchFamily="2" charset="-122"/>
                <a:ea typeface="黑体" pitchFamily="2" charset="-122"/>
              </a:rPr>
              <a:t>单片机存储器采用的是哈佛结构，即程序存储器和数据存储器是分开的，并且对这两个不同的存储器空间的访问采用的是不同的指令。</a:t>
            </a:r>
          </a:p>
          <a:p>
            <a:pPr marL="0" indent="0" algn="l" fontAlgn="b">
              <a:lnSpc>
                <a:spcPct val="150000"/>
              </a:lnSpc>
              <a:spcBef>
                <a:spcPts val="0"/>
              </a:spcBef>
              <a:buFont typeface="Wingdings" pitchFamily="2" charset="2"/>
              <a:buNone/>
            </a:pPr>
            <a:r>
              <a:rPr lang="zh-CN" altLang="en-US" sz="2400" dirty="0" smtClean="0">
                <a:latin typeface="黑体" pitchFamily="2" charset="-122"/>
                <a:ea typeface="黑体" pitchFamily="2" charset="-122"/>
              </a:rPr>
              <a:t>    从</a:t>
            </a:r>
            <a:r>
              <a:rPr lang="zh-CN" altLang="en-US" sz="2400" dirty="0">
                <a:latin typeface="黑体" pitchFamily="2" charset="-122"/>
                <a:ea typeface="黑体" pitchFamily="2" charset="-122"/>
              </a:rPr>
              <a:t>功能上讲，</a:t>
            </a:r>
            <a:r>
              <a:rPr lang="en-US" altLang="zh-CN" sz="2400" dirty="0">
                <a:latin typeface="黑体" pitchFamily="2" charset="-122"/>
                <a:ea typeface="黑体" pitchFamily="2" charset="-122"/>
              </a:rPr>
              <a:t>AT89S51</a:t>
            </a:r>
            <a:r>
              <a:rPr lang="zh-CN" altLang="en-US" sz="2400" dirty="0">
                <a:latin typeface="黑体" pitchFamily="2" charset="-122"/>
                <a:ea typeface="黑体" pitchFamily="2" charset="-122"/>
              </a:rPr>
              <a:t>单片机的存储器空间可以分为：程序存储器空间、数据存储器空间、特殊功能寄存器和位地址空间，而从所处的物理位置来看，又可以分为片内和片外，具体构成情况如</a:t>
            </a:r>
            <a:r>
              <a:rPr lang="zh-CN" altLang="en-US" sz="2400" dirty="0">
                <a:latin typeface="黑体" pitchFamily="2" charset="-122"/>
                <a:ea typeface="黑体" pitchFamily="2" charset="-122"/>
                <a:hlinkClick r:id="" action="ppaction://hlinkshowjump?jump=nextslide"/>
              </a:rPr>
              <a:t>图</a:t>
            </a:r>
            <a:r>
              <a:rPr lang="en-US" altLang="zh-CN" sz="2400" dirty="0">
                <a:latin typeface="黑体" pitchFamily="2" charset="-122"/>
                <a:ea typeface="黑体" pitchFamily="2" charset="-122"/>
                <a:hlinkClick r:id="" action="ppaction://hlinkshowjump?jump=nextslide"/>
              </a:rPr>
              <a:t>3-5</a:t>
            </a:r>
            <a:r>
              <a:rPr lang="zh-CN" altLang="en-US" sz="2400" dirty="0">
                <a:latin typeface="黑体" pitchFamily="2" charset="-122"/>
                <a:ea typeface="黑体" pitchFamily="2" charset="-122"/>
              </a:rPr>
              <a:t>所示。</a:t>
            </a:r>
          </a:p>
          <a:p>
            <a:pPr fontAlgn="b">
              <a:lnSpc>
                <a:spcPct val="140000"/>
              </a:lnSpc>
              <a:buFont typeface="Wingdings" pitchFamily="2" charset="2"/>
              <a:buNone/>
            </a:pPr>
            <a:endParaRPr lang="zh-CN" sz="2400" b="1" dirty="0" smtClean="0">
              <a:latin typeface="黑体" pitchFamily="2" charset="-122"/>
              <a:ea typeface="黑体" pitchFamily="2" charset="-122"/>
            </a:endParaRPr>
          </a:p>
          <a:p>
            <a:pPr>
              <a:lnSpc>
                <a:spcPct val="140000"/>
              </a:lnSpc>
            </a:pPr>
            <a:endParaRPr lang="zh-CN" altLang="en-US" sz="24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68756" y="6498806"/>
            <a:ext cx="781050" cy="276225"/>
          </a:xfrm>
          <a:prstGeom prst="rect">
            <a:avLst/>
          </a:prstGeom>
        </p:spPr>
        <p:txBody>
          <a:bodyPr/>
          <a:lstStyle/>
          <a:p>
            <a:fld id="{8E2A11C4-42C2-45DA-9E65-8D548604E8EA}" type="slidenum">
              <a:rPr lang="en-US" altLang="zh-CN" sz="1200" smtClean="0"/>
              <a:pPr/>
              <a:t>33</a:t>
            </a:fld>
            <a:endParaRPr lang="en-US" altLang="zh-CN" sz="1200" dirty="0"/>
          </a:p>
        </p:txBody>
      </p:sp>
    </p:spTree>
    <p:extLst>
      <p:ext uri="{BB962C8B-B14F-4D97-AF65-F5344CB8AC3E}">
        <p14:creationId xmlns:p14="http://schemas.microsoft.com/office/powerpoint/2010/main" val="97889332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4" name="图片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1643" y="577516"/>
            <a:ext cx="7706013" cy="4955775"/>
          </a:xfrm>
          <a:prstGeom prst="rect">
            <a:avLst/>
          </a:prstGeom>
        </p:spPr>
      </p:pic>
      <p:sp>
        <p:nvSpPr>
          <p:cNvPr id="5" name="矩形 4"/>
          <p:cNvSpPr/>
          <p:nvPr/>
        </p:nvSpPr>
        <p:spPr>
          <a:xfrm>
            <a:off x="2731360" y="5741350"/>
            <a:ext cx="3886577" cy="369332"/>
          </a:xfrm>
          <a:prstGeom prst="rect">
            <a:avLst/>
          </a:prstGeom>
        </p:spPr>
        <p:txBody>
          <a:bodyPr wrap="none">
            <a:spAutoFit/>
          </a:bodyPr>
          <a:lstStyle/>
          <a:p>
            <a:r>
              <a:rPr lang="zh-CN" altLang="en-US" dirty="0"/>
              <a:t>图</a:t>
            </a:r>
            <a:r>
              <a:rPr lang="en-US" altLang="zh-CN" dirty="0"/>
              <a:t>3-5  AT89S51</a:t>
            </a:r>
            <a:r>
              <a:rPr lang="zh-CN" altLang="en-US" dirty="0"/>
              <a:t>单片机的存储器结构</a:t>
            </a:r>
          </a:p>
        </p:txBody>
      </p:sp>
    </p:spTree>
    <p:extLst>
      <p:ext uri="{BB962C8B-B14F-4D97-AF65-F5344CB8AC3E}">
        <p14:creationId xmlns:p14="http://schemas.microsoft.com/office/powerpoint/2010/main" val="4043586735"/>
      </p:ext>
    </p:extLst>
  </p:cSld>
  <p:clrMapOvr>
    <a:masterClrMapping/>
  </p:clrMapOvr>
  <p:transition>
    <p:random/>
    <p:sndAc>
      <p:stSnd>
        <p:snd r:embed="rId3" name="camera.wav"/>
      </p:stSnd>
    </p:sndAc>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内容占位符 1"/>
          <p:cNvSpPr>
            <a:spLocks noGrp="1"/>
          </p:cNvSpPr>
          <p:nvPr>
            <p:ph/>
          </p:nvPr>
        </p:nvSpPr>
        <p:spPr>
          <a:xfrm>
            <a:off x="365125" y="685800"/>
            <a:ext cx="8229600" cy="5410200"/>
          </a:xfrm>
        </p:spPr>
        <p:txBody>
          <a:bodyPr/>
          <a:lstStyle/>
          <a:p>
            <a:pPr>
              <a:lnSpc>
                <a:spcPct val="130000"/>
              </a:lnSpc>
              <a:buFont typeface="Wingdings" pitchFamily="2" charset="2"/>
              <a:buNone/>
            </a:pPr>
            <a:r>
              <a:rPr lang="zh-CN" sz="2400" b="1" dirty="0" smtClean="0">
                <a:solidFill>
                  <a:srgbClr val="FF3300"/>
                </a:solidFill>
                <a:latin typeface="黑体" pitchFamily="2" charset="-122"/>
                <a:ea typeface="黑体" pitchFamily="2" charset="-122"/>
              </a:rPr>
              <a:t>１</a:t>
            </a:r>
            <a:r>
              <a:rPr lang="en-US" altLang="zh-CN" sz="2400" b="1" dirty="0" smtClean="0">
                <a:solidFill>
                  <a:srgbClr val="FF3300"/>
                </a:solidFill>
                <a:latin typeface="黑体" pitchFamily="2" charset="-122"/>
                <a:ea typeface="黑体" pitchFamily="2" charset="-122"/>
              </a:rPr>
              <a:t>.</a:t>
            </a:r>
            <a:r>
              <a:rPr lang="zh-CN" sz="2400" b="1" dirty="0" smtClean="0">
                <a:solidFill>
                  <a:srgbClr val="FF3300"/>
                </a:solidFill>
                <a:latin typeface="黑体" pitchFamily="2" charset="-122"/>
                <a:ea typeface="黑体" pitchFamily="2" charset="-122"/>
              </a:rPr>
              <a:t>程序存储器空间</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altLang="en-US" sz="2400" b="1" dirty="0" smtClean="0">
                <a:latin typeface="黑体" pitchFamily="2" charset="-122"/>
                <a:ea typeface="黑体" pitchFamily="2" charset="-122"/>
              </a:rPr>
              <a:t>分</a:t>
            </a:r>
            <a:r>
              <a:rPr lang="zh-CN" sz="2400" b="1" dirty="0" smtClean="0">
                <a:latin typeface="黑体" pitchFamily="2" charset="-122"/>
                <a:ea typeface="黑体" pitchFamily="2" charset="-122"/>
              </a:rPr>
              <a:t>片内和片外两部分。</a:t>
            </a:r>
          </a:p>
          <a:p>
            <a:pPr marL="0" indent="0" algn="l" fontAlgn="b">
              <a:lnSpc>
                <a:spcPct val="150000"/>
              </a:lnSpc>
              <a:spcBef>
                <a:spcPts val="0"/>
              </a:spcBef>
              <a:buFont typeface="Wingdings" pitchFamily="2" charset="2"/>
              <a:buNone/>
            </a:pPr>
            <a:r>
              <a:rPr lang="en-US" altLang="zh-CN" sz="2400" b="1" dirty="0" smtClean="0">
                <a:solidFill>
                  <a:srgbClr val="0000FF"/>
                </a:solidFill>
                <a:latin typeface="黑体" pitchFamily="2" charset="-122"/>
                <a:ea typeface="黑体" pitchFamily="2" charset="-122"/>
              </a:rPr>
              <a:t>    </a:t>
            </a:r>
            <a:r>
              <a:rPr lang="zh-CN" sz="2400" b="1" dirty="0" smtClean="0">
                <a:solidFill>
                  <a:srgbClr val="0000FF"/>
                </a:solidFill>
                <a:latin typeface="黑体" pitchFamily="2" charset="-122"/>
                <a:ea typeface="黑体" pitchFamily="2" charset="-122"/>
              </a:rPr>
              <a:t>片内</a:t>
            </a:r>
            <a:r>
              <a:rPr lang="en-US" altLang="zh-CN" sz="2400" b="1" dirty="0" smtClean="0">
                <a:solidFill>
                  <a:srgbClr val="0000FF"/>
                </a:solidFill>
                <a:latin typeface="黑体" pitchFamily="2" charset="-122"/>
                <a:ea typeface="黑体" pitchFamily="2" charset="-122"/>
              </a:rPr>
              <a:t>4KB</a:t>
            </a:r>
            <a:r>
              <a:rPr lang="zh-CN" altLang="en-US" sz="2400" b="1" dirty="0" smtClean="0">
                <a:solidFill>
                  <a:srgbClr val="0000FF"/>
                </a:solidFill>
                <a:latin typeface="黑体" pitchFamily="2" charset="-122"/>
                <a:ea typeface="黑体" pitchFamily="2" charset="-122"/>
              </a:rPr>
              <a:t> </a:t>
            </a:r>
            <a:r>
              <a:rPr lang="en-US" altLang="zh-CN" sz="2400" b="1" dirty="0" smtClean="0">
                <a:solidFill>
                  <a:srgbClr val="0000FF"/>
                </a:solidFill>
                <a:latin typeface="黑体" pitchFamily="2" charset="-122"/>
                <a:ea typeface="黑体" pitchFamily="2" charset="-122"/>
              </a:rPr>
              <a:t>Flash</a:t>
            </a: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，编程和擦除完全是电气实现。可用通用编程器对其编程，也可</a:t>
            </a:r>
            <a:r>
              <a:rPr lang="zh-CN" sz="2400" b="1" dirty="0" smtClean="0">
                <a:solidFill>
                  <a:srgbClr val="3333CC"/>
                </a:solidFill>
                <a:latin typeface="黑体" pitchFamily="2" charset="-122"/>
                <a:ea typeface="黑体" pitchFamily="2" charset="-122"/>
              </a:rPr>
              <a:t>在线编程</a:t>
            </a:r>
            <a:r>
              <a:rPr lang="zh-CN" sz="2400" b="1" dirty="0" smtClean="0">
                <a:latin typeface="黑体" pitchFamily="2" charset="-122"/>
                <a:ea typeface="黑体" pitchFamily="2" charset="-122"/>
              </a:rPr>
              <a:t>。</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当片内</a:t>
            </a:r>
            <a:r>
              <a:rPr lang="en-US" altLang="zh-CN" sz="2400" b="1" dirty="0" smtClean="0">
                <a:latin typeface="黑体" pitchFamily="2" charset="-122"/>
                <a:ea typeface="黑体" pitchFamily="2" charset="-122"/>
              </a:rPr>
              <a:t>4KB Flash </a:t>
            </a:r>
            <a:r>
              <a:rPr lang="zh-CN" sz="2400" b="1" dirty="0" smtClean="0">
                <a:latin typeface="黑体" pitchFamily="2" charset="-122"/>
                <a:ea typeface="黑体" pitchFamily="2" charset="-122"/>
              </a:rPr>
              <a:t>存储器不够用时，可片外扩展，最多可扩展至</a:t>
            </a:r>
            <a:r>
              <a:rPr lang="en-US" altLang="zh-CN" sz="2400" b="1" dirty="0" smtClean="0">
                <a:latin typeface="黑体" pitchFamily="2" charset="-122"/>
                <a:ea typeface="黑体" pitchFamily="2" charset="-122"/>
              </a:rPr>
              <a:t>64KB</a:t>
            </a:r>
            <a:r>
              <a:rPr lang="zh-CN" sz="2400" b="1" dirty="0" smtClean="0">
                <a:latin typeface="黑体" pitchFamily="2" charset="-122"/>
                <a:ea typeface="黑体" pitchFamily="2" charset="-122"/>
              </a:rPr>
              <a:t>程序存储器。</a:t>
            </a:r>
          </a:p>
          <a:p>
            <a:pPr>
              <a:lnSpc>
                <a:spcPct val="130000"/>
              </a:lnSpc>
              <a:buFont typeface="Wingdings" pitchFamily="2" charset="2"/>
              <a:buNone/>
            </a:pPr>
            <a:r>
              <a:rPr lang="zh-CN" sz="2400" b="1" dirty="0" smtClean="0">
                <a:solidFill>
                  <a:srgbClr val="FF3300"/>
                </a:solidFill>
                <a:latin typeface="黑体" pitchFamily="2" charset="-122"/>
                <a:ea typeface="黑体" pitchFamily="2" charset="-122"/>
              </a:rPr>
              <a:t>２</a:t>
            </a:r>
            <a:r>
              <a:rPr lang="en-US" altLang="zh-CN" sz="2400" b="1" dirty="0" smtClean="0">
                <a:solidFill>
                  <a:srgbClr val="FF3300"/>
                </a:solidFill>
                <a:latin typeface="黑体" pitchFamily="2" charset="-122"/>
                <a:ea typeface="黑体" pitchFamily="2" charset="-122"/>
              </a:rPr>
              <a:t>.</a:t>
            </a:r>
            <a:r>
              <a:rPr lang="zh-CN" sz="2400" b="1" dirty="0" smtClean="0">
                <a:solidFill>
                  <a:srgbClr val="FF3300"/>
                </a:solidFill>
                <a:latin typeface="黑体" pitchFamily="2" charset="-122"/>
                <a:ea typeface="黑体" pitchFamily="2" charset="-122"/>
              </a:rPr>
              <a:t>数据存储器空间</a:t>
            </a:r>
          </a:p>
          <a:p>
            <a:pPr fontAlgn="b">
              <a:lnSpc>
                <a:spcPct val="130000"/>
              </a:lnSpc>
              <a:buFont typeface="Wingdings" pitchFamily="2" charset="2"/>
              <a:buNone/>
            </a:pPr>
            <a:r>
              <a:rPr lang="zh-CN" altLang="en-US" sz="2400" b="1" dirty="0" smtClean="0">
                <a:latin typeface="黑体" pitchFamily="2" charset="-122"/>
                <a:ea typeface="黑体" pitchFamily="2" charset="-122"/>
              </a:rPr>
              <a:t>	</a:t>
            </a:r>
            <a:r>
              <a:rPr lang="zh-CN" altLang="en-US" sz="2400" dirty="0">
                <a:latin typeface="黑体" pitchFamily="2" charset="-122"/>
                <a:ea typeface="黑体" pitchFamily="2" charset="-122"/>
              </a:rPr>
              <a:t>分</a:t>
            </a:r>
            <a:r>
              <a:rPr lang="zh-CN" sz="2400" b="1" dirty="0" smtClean="0">
                <a:solidFill>
                  <a:srgbClr val="0000FF"/>
                </a:solidFill>
                <a:latin typeface="黑体" pitchFamily="2" charset="-122"/>
                <a:ea typeface="黑体" pitchFamily="2" charset="-122"/>
              </a:rPr>
              <a:t>片内</a:t>
            </a:r>
            <a:r>
              <a:rPr lang="zh-CN" sz="2400" b="1" dirty="0" smtClean="0">
                <a:latin typeface="黑体" pitchFamily="2" charset="-122"/>
                <a:ea typeface="黑体" pitchFamily="2" charset="-122"/>
              </a:rPr>
              <a:t>与</a:t>
            </a:r>
            <a:r>
              <a:rPr lang="zh-CN" sz="2400" b="1" dirty="0" smtClean="0">
                <a:solidFill>
                  <a:srgbClr val="0000FF"/>
                </a:solidFill>
                <a:latin typeface="黑体" pitchFamily="2" charset="-122"/>
                <a:ea typeface="黑体" pitchFamily="2" charset="-122"/>
              </a:rPr>
              <a:t>片外</a:t>
            </a:r>
            <a:r>
              <a:rPr lang="zh-CN" sz="2400" b="1" dirty="0" smtClean="0">
                <a:latin typeface="黑体" pitchFamily="2" charset="-122"/>
                <a:ea typeface="黑体" pitchFamily="2" charset="-122"/>
              </a:rPr>
              <a:t>两部分。</a:t>
            </a:r>
          </a:p>
          <a:p>
            <a:pPr fontAlgn="b">
              <a:lnSpc>
                <a:spcPct val="130000"/>
              </a:lnSpc>
              <a:buFont typeface="Wingdings" pitchFamily="2" charset="2"/>
              <a:buNone/>
            </a:pPr>
            <a:r>
              <a:rPr lang="zh-CN" altLang="en-US" sz="2400" b="1" dirty="0" smtClean="0">
                <a:latin typeface="黑体" pitchFamily="2" charset="-122"/>
                <a:ea typeface="黑体" pitchFamily="2" charset="-122"/>
              </a:rPr>
              <a:t>	</a:t>
            </a:r>
            <a:r>
              <a:rPr lang="zh-CN" sz="2400" b="1" dirty="0" smtClean="0">
                <a:solidFill>
                  <a:srgbClr val="0000FF"/>
                </a:solidFill>
                <a:latin typeface="黑体" pitchFamily="2" charset="-122"/>
                <a:ea typeface="黑体" pitchFamily="2" charset="-122"/>
              </a:rPr>
              <a:t>片内有</a:t>
            </a:r>
            <a:r>
              <a:rPr lang="en-US" altLang="zh-CN" sz="2400" b="1" dirty="0" smtClean="0">
                <a:solidFill>
                  <a:srgbClr val="0000FF"/>
                </a:solidFill>
                <a:latin typeface="黑体" pitchFamily="2" charset="-122"/>
                <a:ea typeface="黑体" pitchFamily="2" charset="-122"/>
              </a:rPr>
              <a:t>128 B RAM</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52</a:t>
            </a:r>
            <a:r>
              <a:rPr lang="zh-CN" sz="2400" b="1" dirty="0" smtClean="0">
                <a:latin typeface="黑体" pitchFamily="2" charset="-122"/>
                <a:ea typeface="黑体" pitchFamily="2" charset="-122"/>
              </a:rPr>
              <a:t>子系列为</a:t>
            </a:r>
            <a:r>
              <a:rPr lang="en-US" altLang="zh-CN" sz="2400" b="1" dirty="0" smtClean="0">
                <a:latin typeface="黑体" pitchFamily="2" charset="-122"/>
                <a:ea typeface="黑体" pitchFamily="2" charset="-122"/>
              </a:rPr>
              <a:t>256B</a:t>
            </a:r>
            <a:r>
              <a:rPr lang="zh-CN" sz="2400" b="1" dirty="0" smtClean="0">
                <a:latin typeface="黑体" pitchFamily="2" charset="-122"/>
                <a:ea typeface="黑体" pitchFamily="2" charset="-122"/>
              </a:rPr>
              <a:t>）</a:t>
            </a:r>
            <a:r>
              <a:rPr lang="zh-CN" altLang="en-US" sz="2400" b="1" dirty="0" smtClean="0">
                <a:latin typeface="黑体" pitchFamily="2" charset="-122"/>
                <a:ea typeface="黑体" pitchFamily="2" charset="-122"/>
              </a:rPr>
              <a:t>。</a:t>
            </a:r>
          </a:p>
          <a:p>
            <a:pPr fontAlgn="b">
              <a:lnSpc>
                <a:spcPct val="130000"/>
              </a:lnSpc>
              <a:buFont typeface="Wingdings" pitchFamily="2" charset="2"/>
              <a:buNone/>
            </a:pPr>
            <a:r>
              <a:rPr lang="zh-CN" altLang="en-US" sz="2400" b="1" dirty="0" smtClean="0">
                <a:latin typeface="黑体" pitchFamily="2" charset="-122"/>
                <a:ea typeface="黑体" pitchFamily="2" charset="-122"/>
              </a:rPr>
              <a:t>	</a:t>
            </a:r>
            <a:r>
              <a:rPr lang="zh-CN" sz="2400" b="1" dirty="0" smtClean="0">
                <a:latin typeface="黑体" pitchFamily="2" charset="-122"/>
                <a:ea typeface="黑体" pitchFamily="2" charset="-122"/>
              </a:rPr>
              <a:t>片内</a:t>
            </a:r>
            <a:r>
              <a:rPr lang="en-US" altLang="zh-CN" sz="2400" b="1" dirty="0" smtClean="0">
                <a:latin typeface="黑体" pitchFamily="2" charset="-122"/>
                <a:ea typeface="黑体" pitchFamily="2" charset="-122"/>
              </a:rPr>
              <a:t>RAM </a:t>
            </a:r>
            <a:r>
              <a:rPr lang="zh-CN" sz="2400" b="1" dirty="0" smtClean="0">
                <a:latin typeface="黑体" pitchFamily="2" charset="-122"/>
                <a:ea typeface="黑体" pitchFamily="2" charset="-122"/>
              </a:rPr>
              <a:t>不够用时，在</a:t>
            </a:r>
            <a:r>
              <a:rPr lang="zh-CN" sz="2400" b="1" dirty="0" smtClean="0">
                <a:solidFill>
                  <a:srgbClr val="0000FF"/>
                </a:solidFill>
                <a:latin typeface="黑体" pitchFamily="2" charset="-122"/>
                <a:ea typeface="黑体" pitchFamily="2" charset="-122"/>
              </a:rPr>
              <a:t>片外可扩展至</a:t>
            </a:r>
            <a:r>
              <a:rPr lang="en-US" altLang="zh-CN" sz="2400" b="1" dirty="0" smtClean="0">
                <a:solidFill>
                  <a:srgbClr val="0000FF"/>
                </a:solidFill>
                <a:latin typeface="黑体" pitchFamily="2" charset="-122"/>
                <a:ea typeface="黑体" pitchFamily="2" charset="-122"/>
              </a:rPr>
              <a:t>64KB RAM</a:t>
            </a:r>
            <a:r>
              <a:rPr lang="en-US" altLang="zh-CN" sz="2400" b="1" dirty="0" smtClean="0">
                <a:latin typeface="黑体" pitchFamily="2" charset="-122"/>
                <a:ea typeface="黑体" pitchFamily="2" charset="-122"/>
              </a:rPr>
              <a:t> </a:t>
            </a:r>
            <a:r>
              <a:rPr lang="zh-CN" altLang="en-US" sz="2400" b="1" dirty="0" smtClean="0">
                <a:latin typeface="黑体" pitchFamily="2" charset="-122"/>
                <a:ea typeface="黑体" pitchFamily="2" charset="-122"/>
              </a:rPr>
              <a:t>。</a:t>
            </a:r>
            <a:endParaRPr lang="zh-CN" sz="2400" b="1" dirty="0" smtClean="0">
              <a:latin typeface="黑体" pitchFamily="2" charset="-122"/>
              <a:ea typeface="黑体" pitchFamily="2" charset="-122"/>
            </a:endParaRPr>
          </a:p>
          <a:p>
            <a:pPr>
              <a:lnSpc>
                <a:spcPct val="130000"/>
              </a:lnSpc>
              <a:buFont typeface="Wingdings" pitchFamily="2" charset="2"/>
              <a:buNone/>
            </a:pPr>
            <a:endParaRPr lang="zh-CN" altLang="en-US" sz="24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59702" y="6489753"/>
            <a:ext cx="781050" cy="276225"/>
          </a:xfrm>
          <a:prstGeom prst="rect">
            <a:avLst/>
          </a:prstGeom>
        </p:spPr>
        <p:txBody>
          <a:bodyPr/>
          <a:lstStyle/>
          <a:p>
            <a:fld id="{8E2A11C4-42C2-45DA-9E65-8D548604E8EA}" type="slidenum">
              <a:rPr lang="en-US" altLang="zh-CN" sz="1200" smtClean="0"/>
              <a:pPr/>
              <a:t>35</a:t>
            </a:fld>
            <a:endParaRPr lang="en-US" altLang="zh-CN" sz="1200" dirty="0"/>
          </a:p>
        </p:txBody>
      </p:sp>
    </p:spTree>
    <p:extLst>
      <p:ext uri="{BB962C8B-B14F-4D97-AF65-F5344CB8AC3E}">
        <p14:creationId xmlns:p14="http://schemas.microsoft.com/office/powerpoint/2010/main" val="201237932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内容占位符 1"/>
          <p:cNvSpPr>
            <a:spLocks noGrp="1"/>
          </p:cNvSpPr>
          <p:nvPr>
            <p:ph/>
          </p:nvPr>
        </p:nvSpPr>
        <p:spPr>
          <a:xfrm>
            <a:off x="65313" y="811149"/>
            <a:ext cx="8976049" cy="5410200"/>
          </a:xfrm>
        </p:spPr>
        <p:txBody>
          <a:bodyPr/>
          <a:lstStyle/>
          <a:p>
            <a:pPr>
              <a:lnSpc>
                <a:spcPct val="140000"/>
              </a:lnSpc>
              <a:buFont typeface="Wingdings" pitchFamily="2" charset="2"/>
              <a:buNone/>
            </a:pPr>
            <a:r>
              <a:rPr lang="en-US" altLang="zh-CN" sz="2400" b="1" dirty="0" smtClean="0">
                <a:solidFill>
                  <a:srgbClr val="FF3300"/>
                </a:solidFill>
                <a:latin typeface="黑体" pitchFamily="2" charset="-122"/>
                <a:ea typeface="黑体" pitchFamily="2" charset="-122"/>
              </a:rPr>
              <a:t>      </a:t>
            </a:r>
            <a:r>
              <a:rPr lang="zh-CN" sz="2400" b="1" dirty="0" smtClean="0">
                <a:solidFill>
                  <a:srgbClr val="FF3300"/>
                </a:solidFill>
                <a:latin typeface="黑体" pitchFamily="2" charset="-122"/>
                <a:ea typeface="黑体" pitchFamily="2" charset="-122"/>
              </a:rPr>
              <a:t>３</a:t>
            </a:r>
            <a:r>
              <a:rPr lang="en-US" altLang="zh-CN" sz="2400" b="1" dirty="0" smtClean="0">
                <a:solidFill>
                  <a:srgbClr val="FF3300"/>
                </a:solidFill>
                <a:latin typeface="黑体" pitchFamily="2" charset="-122"/>
                <a:ea typeface="黑体" pitchFamily="2" charset="-122"/>
              </a:rPr>
              <a:t>.</a:t>
            </a:r>
            <a:r>
              <a:rPr lang="zh-CN" sz="2400" b="1" dirty="0" smtClean="0">
                <a:solidFill>
                  <a:srgbClr val="FF3300"/>
                </a:solidFill>
                <a:latin typeface="黑体" pitchFamily="2" charset="-122"/>
                <a:ea typeface="黑体" pitchFamily="2" charset="-122"/>
              </a:rPr>
              <a:t>特殊功能寄存器</a:t>
            </a:r>
            <a:r>
              <a:rPr lang="en-US" altLang="zh-CN" sz="2400" b="1" dirty="0" smtClean="0">
                <a:solidFill>
                  <a:srgbClr val="FF3300"/>
                </a:solidFill>
                <a:latin typeface="黑体" pitchFamily="2" charset="-122"/>
                <a:ea typeface="黑体" pitchFamily="2" charset="-122"/>
              </a:rPr>
              <a:t>SFR</a:t>
            </a:r>
            <a:r>
              <a:rPr lang="zh-CN" sz="2400" b="1" dirty="0" smtClean="0">
                <a:solidFill>
                  <a:srgbClr val="FF3300"/>
                </a:solidFill>
                <a:latin typeface="黑体" pitchFamily="2" charset="-122"/>
                <a:ea typeface="黑体" pitchFamily="2" charset="-122"/>
              </a:rPr>
              <a:t> （</a:t>
            </a:r>
            <a:r>
              <a:rPr lang="en-US" altLang="zh-CN" sz="2400" b="1" dirty="0" smtClean="0">
                <a:solidFill>
                  <a:srgbClr val="FF3300"/>
                </a:solidFill>
                <a:latin typeface="黑体" pitchFamily="2" charset="-122"/>
                <a:ea typeface="黑体" pitchFamily="2" charset="-122"/>
              </a:rPr>
              <a:t>Special Function Register</a:t>
            </a:r>
            <a:r>
              <a:rPr lang="zh-CN" sz="2400" b="1" dirty="0" smtClean="0">
                <a:solidFill>
                  <a:srgbClr val="FF3300"/>
                </a:solidFill>
                <a:latin typeface="黑体" pitchFamily="2" charset="-122"/>
                <a:ea typeface="黑体" pitchFamily="2" charset="-122"/>
              </a:rPr>
              <a:t>）</a:t>
            </a:r>
          </a:p>
          <a:p>
            <a:pPr algn="l" fontAlgn="b">
              <a:lnSpc>
                <a:spcPct val="140000"/>
              </a:lnSpc>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片内各功能部件的控制寄存器及状态寄存器。</a:t>
            </a:r>
            <a:r>
              <a:rPr lang="en-US" altLang="zh-CN" sz="2400" b="1" dirty="0" smtClean="0">
                <a:latin typeface="黑体" pitchFamily="2" charset="-122"/>
                <a:ea typeface="黑体" pitchFamily="2" charset="-122"/>
              </a:rPr>
              <a:t>SFR</a:t>
            </a:r>
            <a:r>
              <a:rPr lang="zh-CN" sz="2400" b="1" dirty="0" smtClean="0">
                <a:latin typeface="黑体" pitchFamily="2" charset="-122"/>
                <a:ea typeface="黑体" pitchFamily="2" charset="-122"/>
              </a:rPr>
              <a:t>综合反映了整个单片机基本系统内部实际的工作状态及工作方式。</a:t>
            </a:r>
          </a:p>
          <a:p>
            <a:pPr>
              <a:lnSpc>
                <a:spcPct val="140000"/>
              </a:lnSpc>
              <a:buFont typeface="Wingdings" pitchFamily="2" charset="2"/>
              <a:buNone/>
            </a:pPr>
            <a:r>
              <a:rPr lang="en-US" altLang="zh-CN" sz="2400" b="1" dirty="0" smtClean="0">
                <a:solidFill>
                  <a:srgbClr val="FF3300"/>
                </a:solidFill>
                <a:latin typeface="黑体" pitchFamily="2" charset="-122"/>
                <a:ea typeface="黑体" pitchFamily="2" charset="-122"/>
              </a:rPr>
              <a:t>      </a:t>
            </a:r>
            <a:r>
              <a:rPr lang="zh-CN" sz="2400" b="1" dirty="0" smtClean="0">
                <a:solidFill>
                  <a:srgbClr val="FF3300"/>
                </a:solidFill>
                <a:latin typeface="黑体" pitchFamily="2" charset="-122"/>
                <a:ea typeface="黑体" pitchFamily="2" charset="-122"/>
              </a:rPr>
              <a:t>４</a:t>
            </a:r>
            <a:r>
              <a:rPr lang="en-US" altLang="zh-CN" sz="2400" b="1" dirty="0" smtClean="0">
                <a:solidFill>
                  <a:srgbClr val="FF3300"/>
                </a:solidFill>
                <a:latin typeface="黑体" pitchFamily="2" charset="-122"/>
                <a:ea typeface="黑体" pitchFamily="2" charset="-122"/>
              </a:rPr>
              <a:t>.</a:t>
            </a:r>
            <a:r>
              <a:rPr lang="zh-CN" sz="2400" b="1" dirty="0" smtClean="0">
                <a:solidFill>
                  <a:srgbClr val="FF3300"/>
                </a:solidFill>
                <a:latin typeface="黑体" pitchFamily="2" charset="-122"/>
                <a:ea typeface="黑体" pitchFamily="2" charset="-122"/>
              </a:rPr>
              <a:t>位地址空间</a:t>
            </a:r>
          </a:p>
          <a:p>
            <a:pPr fontAlgn="b">
              <a:lnSpc>
                <a:spcPct val="140000"/>
              </a:lnSpc>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共有</a:t>
            </a:r>
            <a:r>
              <a:rPr lang="en-US" altLang="zh-CN" sz="2400" b="1" dirty="0" smtClean="0">
                <a:solidFill>
                  <a:srgbClr val="0000FF"/>
                </a:solidFill>
                <a:latin typeface="黑体" pitchFamily="2" charset="-122"/>
                <a:ea typeface="黑体" pitchFamily="2" charset="-122"/>
              </a:rPr>
              <a:t>211</a:t>
            </a:r>
            <a:r>
              <a:rPr lang="zh-CN" sz="2400" b="1" dirty="0" smtClean="0">
                <a:solidFill>
                  <a:srgbClr val="0000FF"/>
                </a:solidFill>
                <a:latin typeface="黑体" pitchFamily="2" charset="-122"/>
                <a:ea typeface="黑体" pitchFamily="2" charset="-122"/>
              </a:rPr>
              <a:t>个</a:t>
            </a:r>
            <a:r>
              <a:rPr lang="zh-CN" sz="2400" b="1" dirty="0" smtClean="0">
                <a:latin typeface="黑体" pitchFamily="2" charset="-122"/>
                <a:ea typeface="黑体" pitchFamily="2" charset="-122"/>
              </a:rPr>
              <a:t>可寻址位，构成了位地址空间。它们位于内部 </a:t>
            </a:r>
            <a:r>
              <a:rPr lang="en-US" altLang="zh-CN" sz="2400" b="1" dirty="0" smtClean="0">
                <a:latin typeface="黑体" pitchFamily="2" charset="-122"/>
                <a:ea typeface="黑体" pitchFamily="2" charset="-122"/>
              </a:rPr>
              <a:t>RAM</a:t>
            </a:r>
            <a:r>
              <a:rPr lang="zh-CN" sz="2400" b="1" dirty="0" smtClean="0">
                <a:latin typeface="黑体" pitchFamily="2" charset="-122"/>
                <a:ea typeface="黑体" pitchFamily="2" charset="-122"/>
              </a:rPr>
              <a:t>（</a:t>
            </a:r>
            <a:r>
              <a:rPr lang="zh-CN" sz="2400" dirty="0">
                <a:latin typeface="黑体" pitchFamily="2" charset="-122"/>
                <a:ea typeface="黑体" pitchFamily="2" charset="-122"/>
              </a:rPr>
              <a:t>共</a:t>
            </a:r>
            <a:r>
              <a:rPr lang="en-US" altLang="zh-CN" sz="2400" dirty="0">
                <a:latin typeface="黑体" pitchFamily="2" charset="-122"/>
                <a:ea typeface="黑体" pitchFamily="2" charset="-122"/>
              </a:rPr>
              <a:t>128</a:t>
            </a:r>
            <a:r>
              <a:rPr lang="zh-CN" sz="2400" dirty="0">
                <a:latin typeface="黑体" pitchFamily="2" charset="-122"/>
                <a:ea typeface="黑体" pitchFamily="2" charset="-122"/>
              </a:rPr>
              <a:t>位）和特殊功能寄存器区（共</a:t>
            </a:r>
            <a:r>
              <a:rPr lang="en-US" altLang="zh-CN" sz="2400" dirty="0">
                <a:latin typeface="黑体" pitchFamily="2" charset="-122"/>
                <a:ea typeface="黑体" pitchFamily="2" charset="-122"/>
              </a:rPr>
              <a:t>83</a:t>
            </a:r>
            <a:r>
              <a:rPr lang="zh-CN" sz="2400" dirty="0">
                <a:latin typeface="黑体" pitchFamily="2" charset="-122"/>
                <a:ea typeface="黑体" pitchFamily="2" charset="-122"/>
              </a:rPr>
              <a:t>位）中。</a:t>
            </a:r>
          </a:p>
        </p:txBody>
      </p:sp>
      <p:sp>
        <p:nvSpPr>
          <p:cNvPr id="10" name="灯片编号占位符 3"/>
          <p:cNvSpPr>
            <a:spLocks noGrp="1"/>
          </p:cNvSpPr>
          <p:nvPr>
            <p:ph type="sldNum" sz="quarter" idx="4294967295"/>
          </p:nvPr>
        </p:nvSpPr>
        <p:spPr>
          <a:xfrm>
            <a:off x="8568756" y="6498807"/>
            <a:ext cx="781050" cy="276225"/>
          </a:xfrm>
          <a:prstGeom prst="rect">
            <a:avLst/>
          </a:prstGeom>
        </p:spPr>
        <p:txBody>
          <a:bodyPr/>
          <a:lstStyle/>
          <a:p>
            <a:fld id="{8E2A11C4-42C2-45DA-9E65-8D548604E8EA}" type="slidenum">
              <a:rPr lang="en-US" altLang="zh-CN" sz="1200" smtClean="0"/>
              <a:pPr/>
              <a:t>36</a:t>
            </a:fld>
            <a:endParaRPr lang="en-US" altLang="zh-CN" sz="1200" dirty="0"/>
          </a:p>
        </p:txBody>
      </p:sp>
    </p:spTree>
    <p:extLst>
      <p:ext uri="{BB962C8B-B14F-4D97-AF65-F5344CB8AC3E}">
        <p14:creationId xmlns:p14="http://schemas.microsoft.com/office/powerpoint/2010/main" val="157194401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4" name="矩形 3"/>
          <p:cNvSpPr/>
          <p:nvPr/>
        </p:nvSpPr>
        <p:spPr>
          <a:xfrm>
            <a:off x="0" y="736051"/>
            <a:ext cx="9144000" cy="2234458"/>
          </a:xfrm>
          <a:prstGeom prst="rect">
            <a:avLst/>
          </a:prstGeom>
        </p:spPr>
        <p:txBody>
          <a:bodyPr wrap="square">
            <a:spAutoFit/>
          </a:bodyPr>
          <a:lstStyle/>
          <a:p>
            <a:pPr marL="342900" lvl="0" indent="-342900" algn="just">
              <a:lnSpc>
                <a:spcPct val="140000"/>
              </a:lnSpc>
              <a:spcBef>
                <a:spcPct val="20000"/>
              </a:spcBef>
            </a:pPr>
            <a:r>
              <a:rPr lang="en-US" altLang="zh-CN" sz="2400" b="1" kern="0" dirty="0" smtClean="0">
                <a:solidFill>
                  <a:srgbClr val="9900CC"/>
                </a:solidFill>
                <a:latin typeface="黑体" pitchFamily="2" charset="-122"/>
                <a:ea typeface="黑体" pitchFamily="2" charset="-122"/>
              </a:rPr>
              <a:t>       3.4.1  </a:t>
            </a:r>
            <a:r>
              <a:rPr lang="zh-CN" altLang="en-US" sz="2400" b="1" kern="0" dirty="0">
                <a:solidFill>
                  <a:srgbClr val="9900CC"/>
                </a:solidFill>
                <a:latin typeface="黑体" pitchFamily="2" charset="-122"/>
                <a:ea typeface="黑体" pitchFamily="2" charset="-122"/>
              </a:rPr>
              <a:t>程序存储器空间</a:t>
            </a:r>
            <a:endParaRPr lang="en-US" altLang="zh-CN" sz="2400" b="1" kern="0" dirty="0">
              <a:solidFill>
                <a:srgbClr val="9900CC"/>
              </a:solidFill>
              <a:latin typeface="黑体" pitchFamily="2" charset="-122"/>
              <a:ea typeface="黑体" pitchFamily="2" charset="-122"/>
            </a:endParaRPr>
          </a:p>
          <a:p>
            <a:pPr marL="342900" lvl="0" indent="-342900" algn="l">
              <a:lnSpc>
                <a:spcPct val="140000"/>
              </a:lnSpc>
              <a:spcBef>
                <a:spcPct val="20000"/>
              </a:spcBef>
            </a:pPr>
            <a:r>
              <a:rPr lang="zh-CN" altLang="en-US" sz="2400" b="1" kern="0" dirty="0" smtClean="0">
                <a:solidFill>
                  <a:srgbClr val="333399"/>
                </a:solidFill>
                <a:latin typeface="黑体" pitchFamily="2" charset="-122"/>
                <a:ea typeface="黑体" pitchFamily="2" charset="-122"/>
              </a:rPr>
              <a:t>       存放</a:t>
            </a:r>
            <a:r>
              <a:rPr lang="zh-CN" altLang="en-US" sz="2400" b="1" kern="0" dirty="0">
                <a:solidFill>
                  <a:srgbClr val="333399"/>
                </a:solidFill>
                <a:latin typeface="黑体" pitchFamily="2" charset="-122"/>
                <a:ea typeface="黑体" pitchFamily="2" charset="-122"/>
              </a:rPr>
              <a:t>程序和表格之类的固定常数。片内为</a:t>
            </a:r>
            <a:r>
              <a:rPr lang="en-US" altLang="zh-CN" sz="2400" b="1" kern="0" dirty="0">
                <a:solidFill>
                  <a:srgbClr val="333399"/>
                </a:solidFill>
                <a:latin typeface="黑体" pitchFamily="2" charset="-122"/>
                <a:ea typeface="黑体" pitchFamily="2" charset="-122"/>
              </a:rPr>
              <a:t>4KB</a:t>
            </a:r>
            <a:r>
              <a:rPr lang="zh-CN" altLang="en-US" sz="2400" b="1" kern="0" dirty="0">
                <a:solidFill>
                  <a:srgbClr val="333399"/>
                </a:solidFill>
                <a:latin typeface="黑体" pitchFamily="2" charset="-122"/>
                <a:ea typeface="黑体" pitchFamily="2" charset="-122"/>
              </a:rPr>
              <a:t>的 </a:t>
            </a:r>
            <a:r>
              <a:rPr lang="en-US" altLang="zh-CN" sz="2400" b="1" kern="0" dirty="0">
                <a:solidFill>
                  <a:srgbClr val="333399"/>
                </a:solidFill>
                <a:latin typeface="黑体" pitchFamily="2" charset="-122"/>
                <a:ea typeface="黑体" pitchFamily="2" charset="-122"/>
              </a:rPr>
              <a:t>Flash </a:t>
            </a:r>
            <a:r>
              <a:rPr lang="zh-CN" altLang="en-US" sz="2400" b="1" kern="0" dirty="0">
                <a:solidFill>
                  <a:srgbClr val="333399"/>
                </a:solidFill>
                <a:latin typeface="黑体" pitchFamily="2" charset="-122"/>
                <a:ea typeface="黑体" pitchFamily="2" charset="-122"/>
              </a:rPr>
              <a:t>，地址为</a:t>
            </a:r>
            <a:r>
              <a:rPr lang="en-US" altLang="zh-CN" sz="2400" b="1" kern="0" dirty="0">
                <a:solidFill>
                  <a:srgbClr val="0000FF"/>
                </a:solidFill>
                <a:latin typeface="黑体" pitchFamily="2" charset="-122"/>
                <a:ea typeface="黑体" pitchFamily="2" charset="-122"/>
              </a:rPr>
              <a:t>0000H</a:t>
            </a:r>
            <a:r>
              <a:rPr lang="zh-CN" altLang="en-US" sz="2400" b="1" kern="0" dirty="0">
                <a:solidFill>
                  <a:srgbClr val="0000FF"/>
                </a:solidFill>
                <a:latin typeface="黑体" pitchFamily="2" charset="-122"/>
                <a:ea typeface="黑体" pitchFamily="2" charset="-122"/>
              </a:rPr>
              <a:t>～</a:t>
            </a:r>
            <a:r>
              <a:rPr lang="en-US" altLang="zh-CN" sz="2400" b="1" kern="0" dirty="0">
                <a:solidFill>
                  <a:srgbClr val="0000FF"/>
                </a:solidFill>
                <a:latin typeface="黑体" pitchFamily="2" charset="-122"/>
                <a:ea typeface="黑体" pitchFamily="2" charset="-122"/>
              </a:rPr>
              <a:t>0FFFH</a:t>
            </a:r>
            <a:r>
              <a:rPr lang="zh-CN" altLang="en-US" sz="2400" b="1" kern="0" dirty="0">
                <a:solidFill>
                  <a:srgbClr val="333399"/>
                </a:solidFill>
                <a:latin typeface="黑体" pitchFamily="2" charset="-122"/>
                <a:ea typeface="黑体" pitchFamily="2" charset="-122"/>
              </a:rPr>
              <a:t>。</a:t>
            </a:r>
            <a:r>
              <a:rPr lang="en-US" altLang="zh-CN" sz="2400" b="1" kern="0" dirty="0">
                <a:solidFill>
                  <a:srgbClr val="333399"/>
                </a:solidFill>
                <a:latin typeface="黑体" pitchFamily="2" charset="-122"/>
                <a:ea typeface="黑体" pitchFamily="2" charset="-122"/>
              </a:rPr>
              <a:t>16</a:t>
            </a:r>
            <a:r>
              <a:rPr lang="zh-CN" altLang="en-US" sz="2400" b="1" kern="0" dirty="0">
                <a:solidFill>
                  <a:srgbClr val="333399"/>
                </a:solidFill>
                <a:latin typeface="黑体" pitchFamily="2" charset="-122"/>
                <a:ea typeface="黑体" pitchFamily="2" charset="-122"/>
              </a:rPr>
              <a:t>位地址线，可外扩的程序存储器空间最大为</a:t>
            </a:r>
            <a:r>
              <a:rPr lang="en-US" altLang="zh-CN" sz="2400" b="1" kern="0" dirty="0">
                <a:solidFill>
                  <a:srgbClr val="333399"/>
                </a:solidFill>
                <a:latin typeface="黑体" pitchFamily="2" charset="-122"/>
                <a:ea typeface="黑体" pitchFamily="2" charset="-122"/>
              </a:rPr>
              <a:t>64KB</a:t>
            </a:r>
            <a:r>
              <a:rPr lang="zh-CN" altLang="en-US" sz="2400" b="1" kern="0" dirty="0">
                <a:solidFill>
                  <a:srgbClr val="333399"/>
                </a:solidFill>
                <a:latin typeface="黑体" pitchFamily="2" charset="-122"/>
                <a:ea typeface="黑体" pitchFamily="2" charset="-122"/>
              </a:rPr>
              <a:t>，地址为</a:t>
            </a:r>
            <a:r>
              <a:rPr lang="en-US" altLang="zh-CN" sz="2400" b="1" kern="0" dirty="0">
                <a:solidFill>
                  <a:srgbClr val="0000FF"/>
                </a:solidFill>
                <a:latin typeface="黑体" pitchFamily="2" charset="-122"/>
                <a:ea typeface="黑体" pitchFamily="2" charset="-122"/>
              </a:rPr>
              <a:t>0000H</a:t>
            </a:r>
            <a:r>
              <a:rPr lang="zh-CN" altLang="en-US" sz="2400" b="1" kern="0" dirty="0">
                <a:solidFill>
                  <a:srgbClr val="0000FF"/>
                </a:solidFill>
                <a:latin typeface="黑体" pitchFamily="2" charset="-122"/>
                <a:ea typeface="黑体" pitchFamily="2" charset="-122"/>
              </a:rPr>
              <a:t>～</a:t>
            </a:r>
            <a:r>
              <a:rPr lang="en-US" altLang="zh-CN" sz="2400" b="1" kern="0" dirty="0">
                <a:solidFill>
                  <a:srgbClr val="0000FF"/>
                </a:solidFill>
                <a:latin typeface="黑体" pitchFamily="2" charset="-122"/>
                <a:ea typeface="黑体" pitchFamily="2" charset="-122"/>
              </a:rPr>
              <a:t>FFFFH</a:t>
            </a:r>
            <a:r>
              <a:rPr lang="zh-CN" altLang="en-US" sz="2400" b="1" kern="0" dirty="0">
                <a:solidFill>
                  <a:srgbClr val="0000FF"/>
                </a:solidFill>
                <a:latin typeface="黑体" pitchFamily="2" charset="-122"/>
                <a:ea typeface="黑体" pitchFamily="2" charset="-122"/>
              </a:rPr>
              <a:t>。</a:t>
            </a:r>
            <a:r>
              <a:rPr lang="zh-CN" altLang="en-US" sz="2400" b="1" kern="0" dirty="0">
                <a:solidFill>
                  <a:srgbClr val="333399"/>
                </a:solidFill>
                <a:latin typeface="黑体" pitchFamily="2" charset="-122"/>
                <a:ea typeface="黑体" pitchFamily="2" charset="-122"/>
              </a:rPr>
              <a:t>使用时应注意以下问题：</a:t>
            </a:r>
          </a:p>
        </p:txBody>
      </p:sp>
    </p:spTree>
    <p:extLst>
      <p:ext uri="{BB962C8B-B14F-4D97-AF65-F5344CB8AC3E}">
        <p14:creationId xmlns:p14="http://schemas.microsoft.com/office/powerpoint/2010/main" val="92060101"/>
      </p:ext>
    </p:extLst>
  </p:cSld>
  <p:clrMapOvr>
    <a:masterClrMapping/>
  </p:clrMapOvr>
  <p:transition>
    <p:random/>
    <p:sndAc>
      <p:stSnd>
        <p:snd r:embed="rId2" name="camera.wav"/>
      </p:stSnd>
    </p:sndAc>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内容占位符 1"/>
          <p:cNvSpPr>
            <a:spLocks noGrp="1"/>
          </p:cNvSpPr>
          <p:nvPr>
            <p:ph/>
          </p:nvPr>
        </p:nvSpPr>
        <p:spPr>
          <a:xfrm>
            <a:off x="0" y="503238"/>
            <a:ext cx="8814045" cy="5410200"/>
          </a:xfrm>
        </p:spPr>
        <p:txBody>
          <a:bodyPr/>
          <a:lstStyle/>
          <a:p>
            <a:pPr marL="0" indent="0" algn="l">
              <a:lnSpc>
                <a:spcPct val="150000"/>
              </a:lnSpc>
              <a:spcBef>
                <a:spcPts val="0"/>
              </a:spcBef>
              <a:buFont typeface="Wingdings" pitchFamily="2" charset="2"/>
              <a:buNone/>
            </a:pPr>
            <a:r>
              <a:rPr lang="en-US" altLang="zh-CN" sz="2400" b="1" dirty="0" smtClean="0">
                <a:solidFill>
                  <a:srgbClr val="FF3300"/>
                </a:solidFill>
                <a:latin typeface="黑体" pitchFamily="2" charset="-122"/>
                <a:ea typeface="黑体" pitchFamily="2" charset="-122"/>
              </a:rPr>
              <a:t>    </a:t>
            </a:r>
            <a:r>
              <a:rPr lang="zh-CN" sz="2400" b="1" dirty="0" smtClean="0">
                <a:solidFill>
                  <a:srgbClr val="FF3300"/>
                </a:solidFill>
                <a:latin typeface="黑体" pitchFamily="2" charset="-122"/>
                <a:ea typeface="黑体" pitchFamily="2" charset="-122"/>
              </a:rPr>
              <a:t>（</a:t>
            </a:r>
            <a:r>
              <a:rPr lang="en-US" altLang="zh-CN" sz="2400" b="1" dirty="0" smtClean="0">
                <a:solidFill>
                  <a:srgbClr val="FF3300"/>
                </a:solidFill>
                <a:latin typeface="黑体" pitchFamily="2" charset="-122"/>
                <a:ea typeface="黑体" pitchFamily="2" charset="-122"/>
              </a:rPr>
              <a:t>1</a:t>
            </a:r>
            <a:r>
              <a:rPr lang="zh-CN" sz="2400" b="1" dirty="0" smtClean="0">
                <a:solidFill>
                  <a:srgbClr val="FF3300"/>
                </a:solidFill>
                <a:latin typeface="黑体" pitchFamily="2" charset="-122"/>
                <a:ea typeface="黑体" pitchFamily="2" charset="-122"/>
              </a:rPr>
              <a:t>）分为</a:t>
            </a:r>
            <a:r>
              <a:rPr lang="zh-CN" sz="2400" b="1" dirty="0" smtClean="0">
                <a:solidFill>
                  <a:srgbClr val="3333CC"/>
                </a:solidFill>
                <a:latin typeface="黑体" pitchFamily="2" charset="-122"/>
                <a:ea typeface="黑体" pitchFamily="2" charset="-122"/>
              </a:rPr>
              <a:t>片内</a:t>
            </a:r>
            <a:r>
              <a:rPr lang="zh-CN" sz="2400" b="1" dirty="0" smtClean="0">
                <a:solidFill>
                  <a:srgbClr val="FF3300"/>
                </a:solidFill>
                <a:latin typeface="黑体" pitchFamily="2" charset="-122"/>
                <a:ea typeface="黑体" pitchFamily="2" charset="-122"/>
              </a:rPr>
              <a:t>和</a:t>
            </a:r>
            <a:r>
              <a:rPr lang="zh-CN" sz="2400" b="1" dirty="0" smtClean="0">
                <a:solidFill>
                  <a:srgbClr val="3333CC"/>
                </a:solidFill>
                <a:latin typeface="黑体" pitchFamily="2" charset="-122"/>
                <a:ea typeface="黑体" pitchFamily="2" charset="-122"/>
              </a:rPr>
              <a:t>片外</a:t>
            </a:r>
            <a:r>
              <a:rPr lang="zh-CN" sz="2400" b="1" dirty="0" smtClean="0">
                <a:solidFill>
                  <a:srgbClr val="FF3300"/>
                </a:solidFill>
                <a:latin typeface="黑体" pitchFamily="2" charset="-122"/>
                <a:ea typeface="黑体" pitchFamily="2" charset="-122"/>
              </a:rPr>
              <a:t>两部分</a:t>
            </a:r>
            <a:r>
              <a:rPr lang="zh-CN" sz="2400" b="1" dirty="0" smtClean="0">
                <a:latin typeface="黑体" pitchFamily="2" charset="-122"/>
                <a:ea typeface="黑体" pitchFamily="2" charset="-122"/>
              </a:rPr>
              <a:t>，访问片内的还是片外的程序存储器，由</a:t>
            </a:r>
            <a:r>
              <a:rPr lang="en-US" altLang="zh-CN" sz="2400" b="1" dirty="0" smtClean="0">
                <a:solidFill>
                  <a:srgbClr val="0000FF"/>
                </a:solidFill>
                <a:latin typeface="黑体" pitchFamily="2" charset="-122"/>
                <a:ea typeface="黑体" pitchFamily="2" charset="-122"/>
              </a:rPr>
              <a:t>   </a:t>
            </a:r>
            <a:r>
              <a:rPr lang="zh-CN" sz="2400" b="1" dirty="0" smtClean="0">
                <a:solidFill>
                  <a:srgbClr val="0000FF"/>
                </a:solidFill>
                <a:latin typeface="黑体" pitchFamily="2" charset="-122"/>
                <a:ea typeface="黑体" pitchFamily="2" charset="-122"/>
              </a:rPr>
              <a:t>引脚电平</a:t>
            </a:r>
            <a:r>
              <a:rPr lang="zh-CN" sz="2400" b="1" dirty="0" smtClean="0">
                <a:latin typeface="黑体" pitchFamily="2" charset="-122"/>
                <a:ea typeface="黑体" pitchFamily="2" charset="-122"/>
              </a:rPr>
              <a:t>确定。</a:t>
            </a:r>
          </a:p>
          <a:p>
            <a:pPr marL="0" indent="0" algn="l" fontAlgn="b">
              <a:lnSpc>
                <a:spcPct val="150000"/>
              </a:lnSpc>
              <a:spcBef>
                <a:spcPts val="0"/>
              </a:spcBef>
              <a:buFont typeface="Wingdings" pitchFamily="2" charset="2"/>
              <a:buNone/>
            </a:pPr>
            <a:r>
              <a:rPr lang="en-US" altLang="zh-CN" sz="2400" b="1" dirty="0" smtClean="0">
                <a:solidFill>
                  <a:srgbClr val="FF3300"/>
                </a:solidFill>
                <a:latin typeface="黑体" pitchFamily="2" charset="-122"/>
                <a:ea typeface="黑体" pitchFamily="2" charset="-122"/>
              </a:rPr>
              <a:t> </a:t>
            </a:r>
            <a:r>
              <a:rPr lang="en-US" altLang="zh-CN" sz="2400" b="1" dirty="0" smtClean="0">
                <a:solidFill>
                  <a:srgbClr val="3333CC"/>
                </a:solidFill>
                <a:latin typeface="黑体" pitchFamily="2" charset="-122"/>
                <a:ea typeface="黑体" pitchFamily="2" charset="-122"/>
              </a:rPr>
              <a:t>       =1</a:t>
            </a:r>
            <a:r>
              <a:rPr lang="zh-CN" sz="2400" b="1" dirty="0" smtClean="0">
                <a:latin typeface="黑体" pitchFamily="2" charset="-122"/>
                <a:ea typeface="黑体" pitchFamily="2" charset="-122"/>
              </a:rPr>
              <a:t>时，</a:t>
            </a:r>
            <a:r>
              <a:rPr lang="en-US" altLang="zh-CN" sz="2400" b="1" dirty="0" smtClean="0">
                <a:latin typeface="黑体" pitchFamily="2" charset="-122"/>
                <a:ea typeface="黑体" pitchFamily="2" charset="-122"/>
              </a:rPr>
              <a:t>CPU</a:t>
            </a:r>
            <a:r>
              <a:rPr lang="zh-CN" sz="2400" b="1" dirty="0" smtClean="0">
                <a:latin typeface="黑体" pitchFamily="2" charset="-122"/>
                <a:ea typeface="黑体" pitchFamily="2" charset="-122"/>
              </a:rPr>
              <a:t>从片内</a:t>
            </a:r>
            <a:r>
              <a:rPr lang="en-US" altLang="zh-CN" sz="2400" b="1" dirty="0" smtClean="0">
                <a:latin typeface="黑体" pitchFamily="2" charset="-122"/>
                <a:ea typeface="黑体" pitchFamily="2" charset="-122"/>
              </a:rPr>
              <a:t>0000H</a:t>
            </a:r>
            <a:r>
              <a:rPr lang="zh-CN" sz="2400" b="1" dirty="0" smtClean="0">
                <a:latin typeface="黑体" pitchFamily="2" charset="-122"/>
                <a:ea typeface="黑体" pitchFamily="2" charset="-122"/>
              </a:rPr>
              <a:t>开始取指令，</a:t>
            </a:r>
            <a:r>
              <a:rPr lang="zh-CN" sz="2400" b="1" dirty="0" smtClean="0">
                <a:solidFill>
                  <a:srgbClr val="0000FF"/>
                </a:solidFill>
                <a:latin typeface="黑体" pitchFamily="2" charset="-122"/>
                <a:ea typeface="黑体" pitchFamily="2" charset="-122"/>
              </a:rPr>
              <a:t>当</a:t>
            </a:r>
            <a:r>
              <a:rPr lang="en-US" altLang="zh-CN" sz="2400" b="1" dirty="0" smtClean="0">
                <a:solidFill>
                  <a:srgbClr val="0000FF"/>
                </a:solidFill>
                <a:latin typeface="黑体" pitchFamily="2" charset="-122"/>
                <a:ea typeface="黑体" pitchFamily="2" charset="-122"/>
              </a:rPr>
              <a:t>PC</a:t>
            </a:r>
            <a:r>
              <a:rPr lang="zh-CN" sz="2400" b="1" dirty="0" smtClean="0">
                <a:solidFill>
                  <a:srgbClr val="0000FF"/>
                </a:solidFill>
                <a:latin typeface="黑体" pitchFamily="2" charset="-122"/>
                <a:ea typeface="黑体" pitchFamily="2" charset="-122"/>
              </a:rPr>
              <a:t>值没有超出</a:t>
            </a:r>
            <a:r>
              <a:rPr lang="en-US" altLang="zh-CN" sz="2400" b="1" dirty="0" smtClean="0">
                <a:solidFill>
                  <a:srgbClr val="0000FF"/>
                </a:solidFill>
                <a:latin typeface="黑体" pitchFamily="2" charset="-122"/>
                <a:ea typeface="黑体" pitchFamily="2" charset="-122"/>
              </a:rPr>
              <a:t>0FFFH</a:t>
            </a:r>
            <a:r>
              <a:rPr lang="zh-CN" sz="2400" b="1" dirty="0" smtClean="0">
                <a:latin typeface="黑体" pitchFamily="2" charset="-122"/>
                <a:ea typeface="黑体" pitchFamily="2" charset="-122"/>
              </a:rPr>
              <a:t>时，只访问片内</a:t>
            </a:r>
            <a:r>
              <a:rPr lang="en-US" altLang="zh-CN" sz="2400" b="1" dirty="0" smtClean="0">
                <a:latin typeface="黑体" pitchFamily="2" charset="-122"/>
                <a:ea typeface="黑体" pitchFamily="2" charset="-122"/>
              </a:rPr>
              <a:t>Flash </a:t>
            </a:r>
            <a:r>
              <a:rPr lang="zh-CN" sz="2400" b="1" dirty="0" smtClean="0">
                <a:latin typeface="黑体" pitchFamily="2" charset="-122"/>
                <a:ea typeface="黑体" pitchFamily="2" charset="-122"/>
              </a:rPr>
              <a:t>存储器，</a:t>
            </a:r>
            <a:r>
              <a:rPr lang="zh-CN" sz="2400" b="1" dirty="0" smtClean="0">
                <a:solidFill>
                  <a:srgbClr val="0000FF"/>
                </a:solidFill>
                <a:latin typeface="黑体" pitchFamily="2" charset="-122"/>
                <a:ea typeface="黑体" pitchFamily="2" charset="-122"/>
              </a:rPr>
              <a:t>当</a:t>
            </a:r>
            <a:r>
              <a:rPr lang="en-US" altLang="zh-CN" sz="2400" b="1" dirty="0" smtClean="0">
                <a:solidFill>
                  <a:srgbClr val="0000FF"/>
                </a:solidFill>
                <a:latin typeface="黑体" pitchFamily="2" charset="-122"/>
                <a:ea typeface="黑体" pitchFamily="2" charset="-122"/>
              </a:rPr>
              <a:t>PC</a:t>
            </a:r>
            <a:r>
              <a:rPr lang="zh-CN" sz="2400" b="1" dirty="0" smtClean="0">
                <a:solidFill>
                  <a:srgbClr val="0000FF"/>
                </a:solidFill>
                <a:latin typeface="黑体" pitchFamily="2" charset="-122"/>
                <a:ea typeface="黑体" pitchFamily="2" charset="-122"/>
              </a:rPr>
              <a:t>值超出</a:t>
            </a:r>
            <a:r>
              <a:rPr lang="en-US" altLang="zh-CN" sz="2400" b="1" dirty="0" smtClean="0">
                <a:solidFill>
                  <a:srgbClr val="0000FF"/>
                </a:solidFill>
                <a:latin typeface="黑体" pitchFamily="2" charset="-122"/>
                <a:ea typeface="黑体" pitchFamily="2" charset="-122"/>
              </a:rPr>
              <a:t>0FFFH</a:t>
            </a:r>
            <a:r>
              <a:rPr lang="zh-CN" sz="2400" b="1" dirty="0" smtClean="0">
                <a:latin typeface="黑体" pitchFamily="2" charset="-122"/>
                <a:ea typeface="黑体" pitchFamily="2" charset="-122"/>
              </a:rPr>
              <a:t>自动转向读片外程序存储器空间</a:t>
            </a:r>
            <a:r>
              <a:rPr lang="en-US" altLang="zh-CN" sz="2400" b="1" dirty="0" smtClean="0">
                <a:latin typeface="黑体" pitchFamily="2" charset="-122"/>
                <a:ea typeface="黑体" pitchFamily="2" charset="-122"/>
              </a:rPr>
              <a:t>1000H</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FFFFH </a:t>
            </a:r>
            <a:r>
              <a:rPr lang="zh-CN" sz="2400" b="1" dirty="0" smtClean="0">
                <a:latin typeface="黑体" pitchFamily="2" charset="-122"/>
                <a:ea typeface="黑体" pitchFamily="2" charset="-122"/>
              </a:rPr>
              <a:t>内的程序。</a:t>
            </a:r>
          </a:p>
          <a:p>
            <a:pPr marL="0" indent="0" algn="l" fontAlgn="b">
              <a:lnSpc>
                <a:spcPct val="150000"/>
              </a:lnSpc>
              <a:spcBef>
                <a:spcPts val="0"/>
              </a:spcBef>
              <a:buFont typeface="Wingdings" pitchFamily="2" charset="2"/>
              <a:buNone/>
            </a:pPr>
            <a:r>
              <a:rPr lang="en-US" altLang="zh-CN" sz="2400" b="1" dirty="0" smtClean="0">
                <a:solidFill>
                  <a:srgbClr val="3333CC"/>
                </a:solidFill>
                <a:latin typeface="黑体" pitchFamily="2" charset="-122"/>
                <a:ea typeface="黑体" pitchFamily="2" charset="-122"/>
              </a:rPr>
              <a:t>        =0</a:t>
            </a:r>
            <a:r>
              <a:rPr lang="zh-CN" sz="2400" b="1" dirty="0" smtClean="0">
                <a:latin typeface="黑体" pitchFamily="2" charset="-122"/>
                <a:ea typeface="黑体" pitchFamily="2" charset="-122"/>
              </a:rPr>
              <a:t>时，只能执行片外程序存储器（</a:t>
            </a:r>
            <a:r>
              <a:rPr lang="en-US" altLang="zh-CN" sz="2400" b="1" dirty="0" smtClean="0">
                <a:latin typeface="黑体" pitchFamily="2" charset="-122"/>
                <a:ea typeface="黑体" pitchFamily="2" charset="-122"/>
              </a:rPr>
              <a:t>0000H</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FFFFH</a:t>
            </a:r>
            <a:r>
              <a:rPr lang="zh-CN" sz="2400" b="1" dirty="0" smtClean="0">
                <a:latin typeface="黑体" pitchFamily="2" charset="-122"/>
                <a:ea typeface="黑体" pitchFamily="2" charset="-122"/>
              </a:rPr>
              <a:t>）中的程序。不理会片内</a:t>
            </a:r>
            <a:r>
              <a:rPr lang="en-US" altLang="zh-CN" sz="2400" b="1" dirty="0" smtClean="0">
                <a:latin typeface="黑体" pitchFamily="2" charset="-122"/>
                <a:ea typeface="黑体" pitchFamily="2" charset="-122"/>
              </a:rPr>
              <a:t>4KB Flash </a:t>
            </a:r>
            <a:r>
              <a:rPr lang="zh-CN" sz="2400" b="1" dirty="0" smtClean="0">
                <a:latin typeface="黑体" pitchFamily="2" charset="-122"/>
                <a:ea typeface="黑体" pitchFamily="2" charset="-122"/>
              </a:rPr>
              <a:t>存储器。</a:t>
            </a:r>
          </a:p>
        </p:txBody>
      </p:sp>
      <p:graphicFrame>
        <p:nvGraphicFramePr>
          <p:cNvPr id="30729" name="Object 9"/>
          <p:cNvGraphicFramePr>
            <a:graphicFrameLocks noChangeAspect="1"/>
          </p:cNvGraphicFramePr>
          <p:nvPr>
            <p:extLst>
              <p:ext uri="{D42A27DB-BD31-4B8C-83A1-F6EECF244321}">
                <p14:modId xmlns:p14="http://schemas.microsoft.com/office/powerpoint/2010/main" val="955061027"/>
              </p:ext>
            </p:extLst>
          </p:nvPr>
        </p:nvGraphicFramePr>
        <p:xfrm>
          <a:off x="1658520" y="1188537"/>
          <a:ext cx="519113" cy="404812"/>
        </p:xfrm>
        <a:graphic>
          <a:graphicData uri="http://schemas.openxmlformats.org/presentationml/2006/ole">
            <mc:AlternateContent xmlns:mc="http://schemas.openxmlformats.org/markup-compatibility/2006">
              <mc:Choice xmlns:v="urn:schemas-microsoft-com:vml" Requires="v">
                <p:oleObj spid="_x0000_s274602" name="Equation" r:id="rId3" imgW="228600" imgH="177480" progId="Equation.DSMT4">
                  <p:embed/>
                </p:oleObj>
              </mc:Choice>
              <mc:Fallback>
                <p:oleObj name="Equation" r:id="rId3" imgW="228600" imgH="17748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58520" y="1188537"/>
                        <a:ext cx="519113" cy="4048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0730" name="Object 10"/>
          <p:cNvGraphicFramePr>
            <a:graphicFrameLocks noChangeAspect="1"/>
          </p:cNvGraphicFramePr>
          <p:nvPr>
            <p:extLst>
              <p:ext uri="{D42A27DB-BD31-4B8C-83A1-F6EECF244321}">
                <p14:modId xmlns:p14="http://schemas.microsoft.com/office/powerpoint/2010/main" val="282610717"/>
              </p:ext>
            </p:extLst>
          </p:nvPr>
        </p:nvGraphicFramePr>
        <p:xfrm>
          <a:off x="783974" y="1729373"/>
          <a:ext cx="519112" cy="404813"/>
        </p:xfrm>
        <a:graphic>
          <a:graphicData uri="http://schemas.openxmlformats.org/presentationml/2006/ole">
            <mc:AlternateContent xmlns:mc="http://schemas.openxmlformats.org/markup-compatibility/2006">
              <mc:Choice xmlns:v="urn:schemas-microsoft-com:vml" Requires="v">
                <p:oleObj spid="_x0000_s274603" name="Equation" r:id="rId5" imgW="228600" imgH="177480" progId="Equation.DSMT4">
                  <p:embed/>
                </p:oleObj>
              </mc:Choice>
              <mc:Fallback>
                <p:oleObj name="Equation" r:id="rId5" imgW="228600" imgH="17748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3974" y="1729373"/>
                        <a:ext cx="519112" cy="4048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0731" name="Object 11"/>
          <p:cNvGraphicFramePr>
            <a:graphicFrameLocks noChangeAspect="1"/>
          </p:cNvGraphicFramePr>
          <p:nvPr>
            <p:extLst>
              <p:ext uri="{D42A27DB-BD31-4B8C-83A1-F6EECF244321}">
                <p14:modId xmlns:p14="http://schemas.microsoft.com/office/powerpoint/2010/main" val="1634132412"/>
              </p:ext>
            </p:extLst>
          </p:nvPr>
        </p:nvGraphicFramePr>
        <p:xfrm>
          <a:off x="741946" y="3363494"/>
          <a:ext cx="519113" cy="404813"/>
        </p:xfrm>
        <a:graphic>
          <a:graphicData uri="http://schemas.openxmlformats.org/presentationml/2006/ole">
            <mc:AlternateContent xmlns:mc="http://schemas.openxmlformats.org/markup-compatibility/2006">
              <mc:Choice xmlns:v="urn:schemas-microsoft-com:vml" Requires="v">
                <p:oleObj spid="_x0000_s274604" name="Equation" r:id="rId7" imgW="228600" imgH="177480" progId="Equation.DSMT4">
                  <p:embed/>
                </p:oleObj>
              </mc:Choice>
              <mc:Fallback>
                <p:oleObj name="Equation" r:id="rId7" imgW="228600" imgH="17748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1946" y="3363494"/>
                        <a:ext cx="519113" cy="4048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3" name="灯片编号占位符 3"/>
          <p:cNvSpPr>
            <a:spLocks noGrp="1"/>
          </p:cNvSpPr>
          <p:nvPr>
            <p:ph type="sldNum" sz="quarter" idx="4294967295"/>
          </p:nvPr>
        </p:nvSpPr>
        <p:spPr>
          <a:xfrm>
            <a:off x="8541596" y="6480699"/>
            <a:ext cx="781050" cy="276225"/>
          </a:xfrm>
          <a:prstGeom prst="rect">
            <a:avLst/>
          </a:prstGeom>
        </p:spPr>
        <p:txBody>
          <a:bodyPr/>
          <a:lstStyle/>
          <a:p>
            <a:fld id="{8E2A11C4-42C2-45DA-9E65-8D548604E8EA}" type="slidenum">
              <a:rPr lang="en-US" altLang="zh-CN" sz="1200" smtClean="0"/>
              <a:pPr/>
              <a:t>38</a:t>
            </a:fld>
            <a:endParaRPr lang="en-US" altLang="zh-CN" sz="1200" dirty="0"/>
          </a:p>
        </p:txBody>
      </p:sp>
    </p:spTree>
    <p:extLst>
      <p:ext uri="{BB962C8B-B14F-4D97-AF65-F5344CB8AC3E}">
        <p14:creationId xmlns:p14="http://schemas.microsoft.com/office/powerpoint/2010/main" val="50105525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6"/>
          <p:cNvSpPr>
            <a:spLocks noChangeArrowheads="1"/>
          </p:cNvSpPr>
          <p:nvPr/>
        </p:nvSpPr>
        <p:spPr bwMode="auto">
          <a:xfrm>
            <a:off x="0" y="1419243"/>
            <a:ext cx="9142241"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square" anchor="ctr">
            <a:spAutoFit/>
          </a:bodyPr>
          <a:lstStyle/>
          <a:p>
            <a:pPr algn="l" fontAlgn="b">
              <a:lnSpc>
                <a:spcPct val="150000"/>
              </a:lnSpc>
            </a:pPr>
            <a:r>
              <a:rPr lang="en-US" altLang="zh-CN" sz="2400" b="1" dirty="0" smtClean="0">
                <a:solidFill>
                  <a:schemeClr val="accent2"/>
                </a:solidFill>
                <a:latin typeface="黑体" pitchFamily="2" charset="-122"/>
                <a:ea typeface="黑体" pitchFamily="2" charset="-122"/>
              </a:rPr>
              <a:t>    64KB</a:t>
            </a:r>
            <a:r>
              <a:rPr lang="zh-CN" altLang="en-US" sz="2400" b="1" dirty="0">
                <a:solidFill>
                  <a:schemeClr val="accent2"/>
                </a:solidFill>
                <a:latin typeface="黑体" pitchFamily="2" charset="-122"/>
                <a:ea typeface="黑体" pitchFamily="2" charset="-122"/>
              </a:rPr>
              <a:t>程序存储器空间中有</a:t>
            </a:r>
            <a:r>
              <a:rPr lang="en-US" altLang="zh-CN" sz="2400" b="1" dirty="0">
                <a:solidFill>
                  <a:schemeClr val="accent2"/>
                </a:solidFill>
                <a:latin typeface="黑体" pitchFamily="2" charset="-122"/>
                <a:ea typeface="黑体" pitchFamily="2" charset="-122"/>
              </a:rPr>
              <a:t>5</a:t>
            </a:r>
            <a:r>
              <a:rPr lang="zh-CN" altLang="en-US" sz="2400" b="1" dirty="0">
                <a:solidFill>
                  <a:schemeClr val="accent2"/>
                </a:solidFill>
                <a:latin typeface="黑体" pitchFamily="2" charset="-122"/>
                <a:ea typeface="黑体" pitchFamily="2" charset="-122"/>
              </a:rPr>
              <a:t>个特殊单元分别对应于</a:t>
            </a:r>
            <a:r>
              <a:rPr lang="en-US" altLang="zh-CN" sz="2400" b="1" dirty="0">
                <a:solidFill>
                  <a:schemeClr val="accent2"/>
                </a:solidFill>
                <a:latin typeface="黑体" pitchFamily="2" charset="-122"/>
                <a:ea typeface="黑体" pitchFamily="2" charset="-122"/>
              </a:rPr>
              <a:t>5</a:t>
            </a:r>
            <a:r>
              <a:rPr lang="zh-CN" altLang="en-US" sz="2400" b="1" dirty="0">
                <a:solidFill>
                  <a:schemeClr val="accent2"/>
                </a:solidFill>
                <a:latin typeface="黑体" pitchFamily="2" charset="-122"/>
                <a:ea typeface="黑体" pitchFamily="2" charset="-122"/>
              </a:rPr>
              <a:t>个中断</a:t>
            </a:r>
            <a:r>
              <a:rPr lang="zh-CN" altLang="en-US" sz="2400" b="1" dirty="0" smtClean="0">
                <a:solidFill>
                  <a:schemeClr val="accent2"/>
                </a:solidFill>
                <a:latin typeface="黑体" pitchFamily="2" charset="-122"/>
                <a:ea typeface="黑体" pitchFamily="2" charset="-122"/>
              </a:rPr>
              <a:t>源的</a:t>
            </a:r>
            <a:r>
              <a:rPr lang="zh-CN" altLang="en-US" sz="2400" b="1" dirty="0">
                <a:solidFill>
                  <a:schemeClr val="accent2"/>
                </a:solidFill>
                <a:latin typeface="黑体" pitchFamily="2" charset="-122"/>
                <a:ea typeface="黑体" pitchFamily="2" charset="-122"/>
              </a:rPr>
              <a:t>中断入口地址，见</a:t>
            </a:r>
            <a:r>
              <a:rPr lang="zh-CN" altLang="en-US" sz="2400" b="1" dirty="0" smtClean="0">
                <a:solidFill>
                  <a:schemeClr val="accent2"/>
                </a:solidFill>
                <a:latin typeface="黑体" pitchFamily="2" charset="-122"/>
                <a:ea typeface="黑体" pitchFamily="2" charset="-122"/>
              </a:rPr>
              <a:t>表</a:t>
            </a:r>
            <a:r>
              <a:rPr lang="en-US" altLang="zh-CN" sz="2400" b="1" dirty="0" smtClean="0">
                <a:solidFill>
                  <a:schemeClr val="accent2"/>
                </a:solidFill>
                <a:latin typeface="黑体" pitchFamily="2" charset="-122"/>
                <a:ea typeface="黑体" pitchFamily="2" charset="-122"/>
              </a:rPr>
              <a:t>3-3</a:t>
            </a:r>
            <a:r>
              <a:rPr lang="zh-CN" altLang="en-US" sz="2400" b="1" dirty="0">
                <a:solidFill>
                  <a:schemeClr val="accent2"/>
                </a:solidFill>
                <a:latin typeface="黑体" pitchFamily="2" charset="-122"/>
                <a:ea typeface="黑体" pitchFamily="2" charset="-122"/>
              </a:rPr>
              <a:t>。</a:t>
            </a:r>
          </a:p>
          <a:p>
            <a:pPr algn="l" fontAlgn="b">
              <a:lnSpc>
                <a:spcPct val="150000"/>
              </a:lnSpc>
            </a:pPr>
            <a:r>
              <a:rPr lang="zh-CN" altLang="en-US" sz="2400" b="1" dirty="0" smtClean="0">
                <a:solidFill>
                  <a:schemeClr val="accent2"/>
                </a:solidFill>
                <a:latin typeface="黑体" pitchFamily="2" charset="-122"/>
                <a:ea typeface="黑体" pitchFamily="2" charset="-122"/>
              </a:rPr>
              <a:t>    通常</a:t>
            </a:r>
            <a:r>
              <a:rPr lang="zh-CN" altLang="en-US" sz="2400" b="1" dirty="0">
                <a:solidFill>
                  <a:schemeClr val="accent2"/>
                </a:solidFill>
                <a:latin typeface="黑体" pitchFamily="2" charset="-122"/>
                <a:ea typeface="黑体" pitchFamily="2" charset="-122"/>
              </a:rPr>
              <a:t>这</a:t>
            </a:r>
            <a:r>
              <a:rPr lang="en-US" altLang="zh-CN" sz="2400" b="1" dirty="0">
                <a:solidFill>
                  <a:schemeClr val="accent2"/>
                </a:solidFill>
                <a:latin typeface="黑体" pitchFamily="2" charset="-122"/>
                <a:ea typeface="黑体" pitchFamily="2" charset="-122"/>
              </a:rPr>
              <a:t>5</a:t>
            </a:r>
            <a:r>
              <a:rPr lang="zh-CN" altLang="en-US" sz="2400" b="1" dirty="0">
                <a:solidFill>
                  <a:schemeClr val="accent2"/>
                </a:solidFill>
                <a:latin typeface="黑体" pitchFamily="2" charset="-122"/>
                <a:ea typeface="黑体" pitchFamily="2" charset="-122"/>
              </a:rPr>
              <a:t>个中断入口地址处都放一条跳转指令跳向对应</a:t>
            </a:r>
            <a:r>
              <a:rPr lang="zh-CN" altLang="en-US" sz="2400" b="1" dirty="0" smtClean="0">
                <a:solidFill>
                  <a:schemeClr val="accent2"/>
                </a:solidFill>
                <a:latin typeface="黑体" pitchFamily="2" charset="-122"/>
                <a:ea typeface="黑体" pitchFamily="2" charset="-122"/>
              </a:rPr>
              <a:t>的中断</a:t>
            </a:r>
            <a:r>
              <a:rPr lang="zh-CN" altLang="en-US" sz="2400" b="1" dirty="0">
                <a:solidFill>
                  <a:schemeClr val="accent2"/>
                </a:solidFill>
                <a:latin typeface="黑体" pitchFamily="2" charset="-122"/>
                <a:ea typeface="黑体" pitchFamily="2" charset="-122"/>
              </a:rPr>
              <a:t>服务子程序，而不是直接存放中断服务子程序。</a:t>
            </a:r>
            <a:endParaRPr lang="en-US" altLang="zh-CN" sz="2400" b="1" dirty="0">
              <a:solidFill>
                <a:schemeClr val="accent2"/>
              </a:solidFill>
              <a:latin typeface="黑体" pitchFamily="2" charset="-122"/>
              <a:ea typeface="黑体" pitchFamily="2" charset="-122"/>
            </a:endParaRPr>
          </a:p>
        </p:txBody>
      </p:sp>
      <p:sp>
        <p:nvSpPr>
          <p:cNvPr id="11" name="灯片编号占位符 3"/>
          <p:cNvSpPr>
            <a:spLocks noGrp="1"/>
          </p:cNvSpPr>
          <p:nvPr>
            <p:ph type="sldNum" sz="quarter" idx="10"/>
          </p:nvPr>
        </p:nvSpPr>
        <p:spPr>
          <a:xfrm>
            <a:off x="8577810" y="6516914"/>
            <a:ext cx="781050" cy="276225"/>
          </a:xfrm>
        </p:spPr>
        <p:txBody>
          <a:bodyPr/>
          <a:lstStyle/>
          <a:p>
            <a:fld id="{8E2A11C4-42C2-45DA-9E65-8D548604E8EA}" type="slidenum">
              <a:rPr lang="en-US" altLang="zh-CN" smtClean="0"/>
              <a:pPr/>
              <a:t>39</a:t>
            </a:fld>
            <a:endParaRPr lang="en-US" altLang="zh-CN" dirty="0"/>
          </a:p>
        </p:txBody>
      </p:sp>
      <p:pic>
        <p:nvPicPr>
          <p:cNvPr id="28160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6987" y="618289"/>
            <a:ext cx="8904544"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1603"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43329" y="3655976"/>
            <a:ext cx="14266595" cy="3013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4994240"/>
      </p:ext>
    </p:extLst>
  </p:cSld>
  <p:clrMapOvr>
    <a:masterClrMapping/>
  </p:clrMapOvr>
  <p:transition>
    <p:random/>
    <p:sndAc>
      <p:stSnd>
        <p:snd r:embed="rId2" name="camera.wav"/>
      </p:stSnd>
    </p:sndAc>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内容占位符 1"/>
          <p:cNvSpPr>
            <a:spLocks noGrp="1"/>
          </p:cNvSpPr>
          <p:nvPr>
            <p:ph/>
          </p:nvPr>
        </p:nvSpPr>
        <p:spPr>
          <a:xfrm>
            <a:off x="74644" y="698121"/>
            <a:ext cx="9069355" cy="5281246"/>
          </a:xfrm>
        </p:spPr>
        <p:txBody>
          <a:bodyPr/>
          <a:lstStyle/>
          <a:p>
            <a:pPr>
              <a:buFont typeface="Wingdings" pitchFamily="2" charset="2"/>
              <a:buNone/>
            </a:pPr>
            <a:r>
              <a:rPr lang="en-US" altLang="zh-CN" sz="2400" dirty="0" smtClean="0">
                <a:solidFill>
                  <a:srgbClr val="9900CC"/>
                </a:solidFill>
                <a:latin typeface="黑体" pitchFamily="2" charset="-122"/>
                <a:ea typeface="黑体" pitchFamily="2" charset="-122"/>
              </a:rPr>
              <a:t>        3</a:t>
            </a:r>
            <a:r>
              <a:rPr lang="en-US" altLang="zh-CN" sz="2400" b="1" dirty="0" smtClean="0">
                <a:solidFill>
                  <a:srgbClr val="9900CC"/>
                </a:solidFill>
                <a:latin typeface="黑体" pitchFamily="2" charset="-122"/>
                <a:ea typeface="黑体" pitchFamily="2" charset="-122"/>
              </a:rPr>
              <a:t>.4.2  </a:t>
            </a:r>
            <a:r>
              <a:rPr lang="zh-CN" sz="2400" b="1" dirty="0" smtClean="0">
                <a:solidFill>
                  <a:srgbClr val="9900CC"/>
                </a:solidFill>
                <a:latin typeface="黑体" pitchFamily="2" charset="-122"/>
                <a:ea typeface="黑体" pitchFamily="2" charset="-122"/>
              </a:rPr>
              <a:t>数据存储器空间</a:t>
            </a:r>
          </a:p>
          <a:p>
            <a:pPr fontAlgn="b">
              <a:buFont typeface="Wingdings" pitchFamily="2" charset="2"/>
              <a:buNone/>
            </a:pPr>
            <a:r>
              <a:rPr lang="zh-CN" altLang="en-US" sz="2400" b="1" dirty="0" smtClean="0">
                <a:latin typeface="黑体" pitchFamily="2" charset="-122"/>
                <a:ea typeface="黑体" pitchFamily="2" charset="-122"/>
              </a:rPr>
              <a:t>        分</a:t>
            </a:r>
            <a:r>
              <a:rPr lang="zh-CN" sz="2400" b="1" dirty="0" smtClean="0">
                <a:latin typeface="黑体" pitchFamily="2" charset="-122"/>
                <a:ea typeface="黑体" pitchFamily="2" charset="-122"/>
              </a:rPr>
              <a:t>片内与片外两部分。</a:t>
            </a:r>
          </a:p>
          <a:p>
            <a:pPr>
              <a:buFont typeface="Wingdings" pitchFamily="2" charset="2"/>
              <a:buNone/>
            </a:pPr>
            <a:r>
              <a:rPr lang="en-US" altLang="zh-CN" sz="2400" b="1" dirty="0" smtClean="0">
                <a:solidFill>
                  <a:srgbClr val="FF3300"/>
                </a:solidFill>
                <a:latin typeface="黑体" pitchFamily="2" charset="-122"/>
                <a:ea typeface="黑体" pitchFamily="2" charset="-122"/>
              </a:rPr>
              <a:t>       </a:t>
            </a:r>
            <a:r>
              <a:rPr lang="zh-CN" sz="2400" b="1" dirty="0" smtClean="0">
                <a:solidFill>
                  <a:srgbClr val="FF3300"/>
                </a:solidFill>
                <a:latin typeface="黑体" pitchFamily="2" charset="-122"/>
                <a:ea typeface="黑体" pitchFamily="2" charset="-122"/>
              </a:rPr>
              <a:t>１</a:t>
            </a:r>
            <a:r>
              <a:rPr lang="en-US" altLang="zh-CN" sz="2400" b="1" dirty="0" smtClean="0">
                <a:solidFill>
                  <a:srgbClr val="FF3300"/>
                </a:solidFill>
                <a:latin typeface="黑体" pitchFamily="2" charset="-122"/>
                <a:ea typeface="黑体" pitchFamily="2" charset="-122"/>
              </a:rPr>
              <a:t>.</a:t>
            </a:r>
            <a:r>
              <a:rPr lang="zh-CN" sz="2400" b="1" dirty="0" smtClean="0">
                <a:solidFill>
                  <a:srgbClr val="FF3300"/>
                </a:solidFill>
                <a:latin typeface="黑体" pitchFamily="2" charset="-122"/>
                <a:ea typeface="黑体" pitchFamily="2" charset="-122"/>
              </a:rPr>
              <a:t>片内数据存储器</a:t>
            </a:r>
          </a:p>
          <a:p>
            <a:pPr algn="l" fontAlgn="b">
              <a:buFont typeface="Wingdings" pitchFamily="2" charset="2"/>
              <a:buNone/>
            </a:pPr>
            <a:r>
              <a:rPr lang="zh-CN" altLang="en-US" sz="2400" b="1" dirty="0" smtClean="0">
                <a:latin typeface="黑体" pitchFamily="2" charset="-122"/>
                <a:ea typeface="黑体" pitchFamily="2" charset="-122"/>
              </a:rPr>
              <a:t>       </a:t>
            </a:r>
            <a:r>
              <a:rPr lang="zh-CN" sz="2400" b="1" dirty="0" smtClean="0">
                <a:latin typeface="黑体" pitchFamily="2" charset="-122"/>
                <a:ea typeface="黑体" pitchFamily="2" charset="-122"/>
              </a:rPr>
              <a:t>片内数据存储器（</a:t>
            </a:r>
            <a:r>
              <a:rPr lang="en-US" altLang="zh-CN" sz="2400" b="1" dirty="0" smtClean="0">
                <a:latin typeface="黑体" pitchFamily="2" charset="-122"/>
                <a:ea typeface="黑体" pitchFamily="2" charset="-122"/>
              </a:rPr>
              <a:t>RAM</a:t>
            </a:r>
            <a:r>
              <a:rPr lang="zh-CN" sz="2400" b="1" dirty="0" smtClean="0">
                <a:latin typeface="黑体" pitchFamily="2" charset="-122"/>
                <a:ea typeface="黑体" pitchFamily="2" charset="-122"/>
              </a:rPr>
              <a:t>）共</a:t>
            </a:r>
            <a:r>
              <a:rPr lang="en-US" altLang="zh-CN" sz="2400" b="1" dirty="0" smtClean="0">
                <a:solidFill>
                  <a:srgbClr val="0000FF"/>
                </a:solidFill>
                <a:latin typeface="黑体" pitchFamily="2" charset="-122"/>
                <a:ea typeface="黑体" pitchFamily="2" charset="-122"/>
              </a:rPr>
              <a:t>128</a:t>
            </a:r>
            <a:r>
              <a:rPr lang="zh-CN" sz="2400" b="1" dirty="0" smtClean="0">
                <a:solidFill>
                  <a:srgbClr val="0000FF"/>
                </a:solidFill>
                <a:latin typeface="黑体" pitchFamily="2" charset="-122"/>
                <a:ea typeface="黑体" pitchFamily="2" charset="-122"/>
              </a:rPr>
              <a:t>个单元，字节地址</a:t>
            </a:r>
            <a:r>
              <a:rPr lang="zh-CN" sz="2400" b="1" dirty="0" smtClean="0">
                <a:latin typeface="黑体" pitchFamily="2" charset="-122"/>
                <a:ea typeface="黑体" pitchFamily="2" charset="-122"/>
              </a:rPr>
              <a:t>为</a:t>
            </a:r>
            <a:r>
              <a:rPr lang="en-US" altLang="zh-CN" sz="2400" b="1" dirty="0" smtClean="0">
                <a:latin typeface="黑体" pitchFamily="2" charset="-122"/>
                <a:ea typeface="黑体" pitchFamily="2" charset="-122"/>
              </a:rPr>
              <a:t>00H</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7FH</a:t>
            </a:r>
            <a:r>
              <a:rPr lang="zh-CN" sz="2400" b="1" dirty="0" smtClean="0">
                <a:latin typeface="黑体" pitchFamily="2" charset="-122"/>
                <a:ea typeface="黑体" pitchFamily="2" charset="-122"/>
              </a:rPr>
              <a:t>。</a:t>
            </a:r>
            <a:r>
              <a:rPr lang="zh-CN" sz="2400" b="1" dirty="0" smtClean="0">
                <a:solidFill>
                  <a:srgbClr val="3333CC"/>
                </a:solidFill>
                <a:latin typeface="黑体" pitchFamily="2" charset="-122"/>
                <a:ea typeface="黑体" pitchFamily="2" charset="-122"/>
                <a:hlinkClick r:id="" action="ppaction://hlinkshowjump?jump=nextslide"/>
              </a:rPr>
              <a:t>图</a:t>
            </a:r>
            <a:r>
              <a:rPr lang="en-US" altLang="zh-CN" sz="2400" dirty="0" smtClean="0">
                <a:solidFill>
                  <a:srgbClr val="3333CC"/>
                </a:solidFill>
                <a:latin typeface="黑体" pitchFamily="2" charset="-122"/>
                <a:ea typeface="黑体" pitchFamily="2" charset="-122"/>
                <a:hlinkClick r:id="" action="ppaction://hlinkshowjump?jump=nextslide"/>
              </a:rPr>
              <a:t>3</a:t>
            </a:r>
            <a:r>
              <a:rPr lang="en-US" altLang="zh-CN" sz="2400" b="1" dirty="0" smtClean="0">
                <a:solidFill>
                  <a:srgbClr val="3333CC"/>
                </a:solidFill>
                <a:latin typeface="黑体" pitchFamily="2" charset="-122"/>
                <a:ea typeface="黑体" pitchFamily="2" charset="-122"/>
                <a:hlinkClick r:id="" action="ppaction://hlinkshowjump?jump=nextslide"/>
              </a:rPr>
              <a:t>-6</a:t>
            </a:r>
            <a:r>
              <a:rPr lang="zh-CN" sz="2400" b="1" dirty="0" smtClean="0">
                <a:latin typeface="黑体" pitchFamily="2" charset="-122"/>
                <a:ea typeface="黑体" pitchFamily="2" charset="-122"/>
              </a:rPr>
              <a:t>为片内数据存储器的结构。</a:t>
            </a:r>
          </a:p>
          <a:p>
            <a:pPr fontAlgn="b">
              <a:buFont typeface="Wingdings" pitchFamily="2" charset="2"/>
              <a:buNone/>
            </a:pPr>
            <a:endParaRPr lang="zh-CN" altLang="en-US" sz="2400" b="1" dirty="0" smtClean="0">
              <a:latin typeface="黑体" pitchFamily="2" charset="-122"/>
              <a:ea typeface="黑体" pitchFamily="2" charset="-122"/>
            </a:endParaRPr>
          </a:p>
        </p:txBody>
      </p:sp>
      <p:sp>
        <p:nvSpPr>
          <p:cNvPr id="12" name="灯片编号占位符 3"/>
          <p:cNvSpPr>
            <a:spLocks noGrp="1"/>
          </p:cNvSpPr>
          <p:nvPr>
            <p:ph type="sldNum" sz="quarter" idx="4294967295"/>
          </p:nvPr>
        </p:nvSpPr>
        <p:spPr>
          <a:xfrm>
            <a:off x="8641184" y="6498807"/>
            <a:ext cx="781050" cy="276225"/>
          </a:xfrm>
          <a:prstGeom prst="rect">
            <a:avLst/>
          </a:prstGeom>
        </p:spPr>
        <p:txBody>
          <a:bodyPr/>
          <a:lstStyle/>
          <a:p>
            <a:fld id="{8E2A11C4-42C2-45DA-9E65-8D548604E8EA}" type="slidenum">
              <a:rPr lang="en-US" altLang="zh-CN" sz="1200" smtClean="0"/>
              <a:pPr/>
              <a:t>40</a:t>
            </a:fld>
            <a:endParaRPr lang="en-US" altLang="zh-CN" sz="1200" dirty="0"/>
          </a:p>
        </p:txBody>
      </p:sp>
    </p:spTree>
    <p:extLst>
      <p:ext uri="{BB962C8B-B14F-4D97-AF65-F5344CB8AC3E}">
        <p14:creationId xmlns:p14="http://schemas.microsoft.com/office/powerpoint/2010/main" val="230935574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2826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 y="669956"/>
            <a:ext cx="9144000" cy="56403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矩形 2"/>
          <p:cNvSpPr/>
          <p:nvPr/>
        </p:nvSpPr>
        <p:spPr>
          <a:xfrm>
            <a:off x="7904756" y="5276024"/>
            <a:ext cx="1324402" cy="830997"/>
          </a:xfrm>
          <a:prstGeom prst="rect">
            <a:avLst/>
          </a:prstGeom>
        </p:spPr>
        <p:txBody>
          <a:bodyPr wrap="none">
            <a:spAutoFit/>
          </a:bodyPr>
          <a:lstStyle/>
          <a:p>
            <a:pPr lvl="0" eaLnBrk="0" hangingPunct="0"/>
            <a:r>
              <a:rPr lang="zh-CN" altLang="en-US" sz="1600" b="1" dirty="0" smtClean="0">
                <a:solidFill>
                  <a:srgbClr val="FF3300"/>
                </a:solidFill>
                <a:latin typeface="黑体" pitchFamily="2" charset="-122"/>
              </a:rPr>
              <a:t>图</a:t>
            </a:r>
            <a:r>
              <a:rPr lang="en-US" altLang="zh-CN" sz="1600" b="1" dirty="0" smtClean="0">
                <a:solidFill>
                  <a:srgbClr val="FF3300"/>
                </a:solidFill>
                <a:latin typeface="黑体" pitchFamily="2" charset="-122"/>
              </a:rPr>
              <a:t>3-6  </a:t>
            </a:r>
          </a:p>
          <a:p>
            <a:pPr lvl="0" eaLnBrk="0" hangingPunct="0"/>
            <a:r>
              <a:rPr lang="en-US" altLang="zh-CN" sz="1600" b="1" dirty="0" smtClean="0">
                <a:solidFill>
                  <a:srgbClr val="FF3300"/>
                </a:solidFill>
                <a:latin typeface="黑体" pitchFamily="2" charset="-122"/>
              </a:rPr>
              <a:t> </a:t>
            </a:r>
            <a:r>
              <a:rPr lang="en-US" altLang="zh-CN" sz="1600" b="1" dirty="0" smtClean="0">
                <a:solidFill>
                  <a:srgbClr val="3333CC"/>
                </a:solidFill>
                <a:latin typeface="黑体" pitchFamily="2" charset="-122"/>
              </a:rPr>
              <a:t>AT89S51</a:t>
            </a:r>
          </a:p>
          <a:p>
            <a:pPr lvl="0" eaLnBrk="0" hangingPunct="0"/>
            <a:r>
              <a:rPr lang="zh-CN" altLang="en-US" sz="1600" b="1" dirty="0" smtClean="0">
                <a:solidFill>
                  <a:srgbClr val="3333CC"/>
                </a:solidFill>
                <a:latin typeface="黑体" pitchFamily="2" charset="-122"/>
              </a:rPr>
              <a:t>片</a:t>
            </a:r>
            <a:r>
              <a:rPr lang="zh-CN" altLang="en-US" sz="1600" b="1" dirty="0">
                <a:solidFill>
                  <a:srgbClr val="3333CC"/>
                </a:solidFill>
                <a:latin typeface="黑体" pitchFamily="2" charset="-122"/>
              </a:rPr>
              <a:t>内</a:t>
            </a:r>
            <a:r>
              <a:rPr lang="en-US" altLang="zh-CN" sz="1600" b="1" dirty="0">
                <a:solidFill>
                  <a:srgbClr val="3333CC"/>
                </a:solidFill>
                <a:latin typeface="黑体" pitchFamily="2" charset="-122"/>
              </a:rPr>
              <a:t>RAM</a:t>
            </a:r>
            <a:r>
              <a:rPr lang="zh-CN" altLang="en-US" sz="1600" b="1" dirty="0" smtClean="0">
                <a:solidFill>
                  <a:srgbClr val="3333CC"/>
                </a:solidFill>
                <a:latin typeface="黑体" pitchFamily="2" charset="-122"/>
              </a:rPr>
              <a:t>结构</a:t>
            </a:r>
            <a:endParaRPr lang="zh-CN" altLang="en-US" sz="1600" b="1" dirty="0">
              <a:solidFill>
                <a:srgbClr val="3333CC"/>
              </a:solidFill>
              <a:latin typeface="黑体" pitchFamily="2" charset="-122"/>
            </a:endParaRPr>
          </a:p>
        </p:txBody>
      </p:sp>
    </p:spTree>
    <p:extLst>
      <p:ext uri="{BB962C8B-B14F-4D97-AF65-F5344CB8AC3E}">
        <p14:creationId xmlns:p14="http://schemas.microsoft.com/office/powerpoint/2010/main" val="4052989763"/>
      </p:ext>
    </p:extLst>
  </p:cSld>
  <p:clrMapOvr>
    <a:masterClrMapping/>
  </p:clrMapOvr>
  <p:transition>
    <p:random/>
    <p:sndAc>
      <p:stSnd>
        <p:snd r:embed="rId2" name="camera.wav"/>
      </p:stSnd>
    </p:sndAc>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内容占位符 1"/>
          <p:cNvSpPr>
            <a:spLocks noGrp="1"/>
          </p:cNvSpPr>
          <p:nvPr>
            <p:ph/>
          </p:nvPr>
        </p:nvSpPr>
        <p:spPr>
          <a:xfrm>
            <a:off x="353402" y="592015"/>
            <a:ext cx="8496300" cy="5410200"/>
          </a:xfrm>
        </p:spPr>
        <p:txBody>
          <a:bodyPr/>
          <a:lstStyle/>
          <a:p>
            <a:pPr marL="0" indent="0" algn="l" fontAlgn="b">
              <a:lnSpc>
                <a:spcPct val="150000"/>
              </a:lnSpc>
              <a:spcBef>
                <a:spcPts val="0"/>
              </a:spcBef>
              <a:buFont typeface="Wingdings" pitchFamily="2" charset="2"/>
              <a:buNone/>
            </a:pPr>
            <a:r>
              <a:rPr lang="en-US" altLang="zh-CN" sz="2400" b="1" dirty="0" smtClean="0">
                <a:solidFill>
                  <a:srgbClr val="FF3300"/>
                </a:solidFill>
                <a:latin typeface="黑体" pitchFamily="2" charset="-122"/>
                <a:ea typeface="黑体" pitchFamily="2" charset="-122"/>
              </a:rPr>
              <a:t>    00H</a:t>
            </a:r>
            <a:r>
              <a:rPr lang="zh-CN" sz="2400" b="1" dirty="0" smtClean="0">
                <a:solidFill>
                  <a:srgbClr val="FF3300"/>
                </a:solidFill>
                <a:latin typeface="黑体" pitchFamily="2" charset="-122"/>
                <a:ea typeface="黑体" pitchFamily="2" charset="-122"/>
              </a:rPr>
              <a:t>～</a:t>
            </a:r>
            <a:r>
              <a:rPr lang="en-US" altLang="zh-CN" sz="2400" b="1" dirty="0" smtClean="0">
                <a:solidFill>
                  <a:srgbClr val="FF3300"/>
                </a:solidFill>
                <a:latin typeface="黑体" pitchFamily="2" charset="-122"/>
                <a:ea typeface="黑体" pitchFamily="2" charset="-122"/>
              </a:rPr>
              <a:t>1FH</a:t>
            </a: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的</a:t>
            </a:r>
            <a:r>
              <a:rPr lang="en-US" altLang="zh-CN" sz="2400" b="1" dirty="0" smtClean="0">
                <a:solidFill>
                  <a:srgbClr val="FF3300"/>
                </a:solidFill>
                <a:latin typeface="黑体" pitchFamily="2" charset="-122"/>
                <a:ea typeface="黑体" pitchFamily="2" charset="-122"/>
              </a:rPr>
              <a:t>32</a:t>
            </a:r>
            <a:r>
              <a:rPr lang="zh-CN" sz="2400" b="1" dirty="0" smtClean="0">
                <a:solidFill>
                  <a:srgbClr val="FF3300"/>
                </a:solidFill>
                <a:latin typeface="黑体" pitchFamily="2" charset="-122"/>
                <a:ea typeface="黑体" pitchFamily="2" charset="-122"/>
              </a:rPr>
              <a:t>个单元</a:t>
            </a:r>
            <a:r>
              <a:rPr lang="zh-CN" sz="2400" b="1" dirty="0" smtClean="0">
                <a:latin typeface="黑体" pitchFamily="2" charset="-122"/>
                <a:ea typeface="黑体" pitchFamily="2" charset="-122"/>
              </a:rPr>
              <a:t>是</a:t>
            </a:r>
            <a:r>
              <a:rPr lang="en-US" altLang="zh-CN" sz="2400" b="1" dirty="0" smtClean="0">
                <a:latin typeface="黑体" pitchFamily="2" charset="-122"/>
                <a:ea typeface="黑体" pitchFamily="2" charset="-122"/>
              </a:rPr>
              <a:t>4</a:t>
            </a:r>
            <a:r>
              <a:rPr lang="zh-CN" sz="2400" b="1" dirty="0" smtClean="0">
                <a:latin typeface="黑体" pitchFamily="2" charset="-122"/>
                <a:ea typeface="黑体" pitchFamily="2" charset="-122"/>
              </a:rPr>
              <a:t>组通用工作</a:t>
            </a:r>
            <a:r>
              <a:rPr lang="zh-CN" sz="2400" b="1" dirty="0" smtClean="0">
                <a:latin typeface="黑体" pitchFamily="2" charset="-122"/>
                <a:ea typeface="黑体" pitchFamily="2" charset="-122"/>
              </a:rPr>
              <a:t>寄存器</a:t>
            </a:r>
            <a:r>
              <a:rPr lang="zh-CN" altLang="en-US" sz="2400" b="1" dirty="0" smtClean="0">
                <a:latin typeface="黑体" pitchFamily="2" charset="-122"/>
                <a:ea typeface="黑体" pitchFamily="2" charset="-122"/>
              </a:rPr>
              <a:t>组</a:t>
            </a:r>
            <a:r>
              <a:rPr lang="zh-CN" sz="2400" b="1" dirty="0" smtClean="0">
                <a:latin typeface="黑体" pitchFamily="2" charset="-122"/>
                <a:ea typeface="黑体" pitchFamily="2" charset="-122"/>
              </a:rPr>
              <a:t>，每</a:t>
            </a:r>
            <a:r>
              <a:rPr lang="zh-CN" altLang="en-US" sz="2400" b="1" dirty="0" smtClean="0">
                <a:latin typeface="黑体" pitchFamily="2" charset="-122"/>
                <a:ea typeface="黑体" pitchFamily="2" charset="-122"/>
              </a:rPr>
              <a:t>组</a:t>
            </a:r>
            <a:r>
              <a:rPr lang="zh-CN" sz="2400" b="1" dirty="0" smtClean="0">
                <a:latin typeface="黑体" pitchFamily="2" charset="-122"/>
                <a:ea typeface="黑体" pitchFamily="2" charset="-122"/>
              </a:rPr>
              <a:t>包含</a:t>
            </a:r>
            <a:r>
              <a:rPr lang="en-US" altLang="zh-CN" sz="2400" b="1" dirty="0" smtClean="0">
                <a:latin typeface="黑体" pitchFamily="2" charset="-122"/>
                <a:ea typeface="黑体" pitchFamily="2" charset="-122"/>
              </a:rPr>
              <a:t>8B</a:t>
            </a:r>
            <a:r>
              <a:rPr lang="zh-CN" sz="2400" b="1" dirty="0" smtClean="0">
                <a:latin typeface="黑体" pitchFamily="2" charset="-122"/>
                <a:ea typeface="黑体" pitchFamily="2" charset="-122"/>
              </a:rPr>
              <a:t>，为</a:t>
            </a:r>
            <a:r>
              <a:rPr lang="en-US" altLang="zh-CN" sz="2400" b="1" dirty="0" smtClean="0">
                <a:latin typeface="黑体" pitchFamily="2" charset="-122"/>
                <a:ea typeface="黑体" pitchFamily="2" charset="-122"/>
              </a:rPr>
              <a:t>R7</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R0</a:t>
            </a:r>
            <a:r>
              <a:rPr lang="zh-CN" sz="2400" b="1" dirty="0" smtClean="0">
                <a:latin typeface="黑体" pitchFamily="2" charset="-122"/>
                <a:ea typeface="黑体" pitchFamily="2" charset="-122"/>
              </a:rPr>
              <a:t>。可</a:t>
            </a:r>
            <a:r>
              <a:rPr lang="zh-CN" sz="2400" b="1" dirty="0" smtClean="0">
                <a:solidFill>
                  <a:srgbClr val="0000FF"/>
                </a:solidFill>
                <a:latin typeface="黑体" pitchFamily="2" charset="-122"/>
                <a:ea typeface="黑体" pitchFamily="2" charset="-122"/>
              </a:rPr>
              <a:t>通过指令改变</a:t>
            </a:r>
            <a:r>
              <a:rPr lang="en-US" altLang="zh-CN" sz="2400" b="1" dirty="0" smtClean="0">
                <a:solidFill>
                  <a:srgbClr val="0000FF"/>
                </a:solidFill>
                <a:latin typeface="黑体" pitchFamily="2" charset="-122"/>
                <a:ea typeface="黑体" pitchFamily="2" charset="-122"/>
              </a:rPr>
              <a:t>RS1</a:t>
            </a:r>
            <a:r>
              <a:rPr lang="zh-CN" sz="2400" b="1" dirty="0" smtClean="0">
                <a:solidFill>
                  <a:srgbClr val="0000FF"/>
                </a:solidFill>
                <a:latin typeface="黑体" pitchFamily="2" charset="-122"/>
                <a:ea typeface="黑体" pitchFamily="2" charset="-122"/>
              </a:rPr>
              <a:t>、</a:t>
            </a:r>
            <a:r>
              <a:rPr lang="en-US" altLang="zh-CN" sz="2400" b="1" dirty="0" smtClean="0">
                <a:solidFill>
                  <a:srgbClr val="0000FF"/>
                </a:solidFill>
                <a:latin typeface="黑体" pitchFamily="2" charset="-122"/>
                <a:ea typeface="黑体" pitchFamily="2" charset="-122"/>
              </a:rPr>
              <a:t>RS0</a:t>
            </a:r>
            <a:r>
              <a:rPr lang="zh-CN" sz="2400" b="1" dirty="0" smtClean="0">
                <a:solidFill>
                  <a:srgbClr val="0000FF"/>
                </a:solidFill>
                <a:latin typeface="黑体" pitchFamily="2" charset="-122"/>
                <a:ea typeface="黑体" pitchFamily="2" charset="-122"/>
              </a:rPr>
              <a:t>两位</a:t>
            </a:r>
            <a:r>
              <a:rPr lang="zh-CN" sz="2400" b="1" dirty="0" smtClean="0">
                <a:latin typeface="黑体" pitchFamily="2" charset="-122"/>
                <a:ea typeface="黑体" pitchFamily="2" charset="-122"/>
              </a:rPr>
              <a:t>来选择。</a:t>
            </a:r>
          </a:p>
          <a:p>
            <a:pPr marL="0" indent="0" algn="l" fontAlgn="b">
              <a:lnSpc>
                <a:spcPct val="150000"/>
              </a:lnSpc>
              <a:spcBef>
                <a:spcPts val="0"/>
              </a:spcBef>
              <a:buFont typeface="Wingdings" pitchFamily="2" charset="2"/>
              <a:buNone/>
            </a:pPr>
            <a:r>
              <a:rPr lang="en-US" altLang="zh-CN" sz="2400" b="1" dirty="0" smtClean="0">
                <a:solidFill>
                  <a:srgbClr val="3333CC"/>
                </a:solidFill>
                <a:latin typeface="黑体" pitchFamily="2" charset="-122"/>
                <a:ea typeface="黑体" pitchFamily="2" charset="-122"/>
              </a:rPr>
              <a:t>    20H</a:t>
            </a:r>
            <a:r>
              <a:rPr lang="zh-CN" sz="2400" b="1" dirty="0" smtClean="0">
                <a:solidFill>
                  <a:srgbClr val="3333CC"/>
                </a:solidFill>
                <a:latin typeface="黑体" pitchFamily="2" charset="-122"/>
                <a:ea typeface="黑体" pitchFamily="2" charset="-122"/>
              </a:rPr>
              <a:t>～</a:t>
            </a:r>
            <a:r>
              <a:rPr lang="en-US" altLang="zh-CN" sz="2400" b="1" dirty="0" smtClean="0">
                <a:solidFill>
                  <a:srgbClr val="3333CC"/>
                </a:solidFill>
                <a:latin typeface="黑体" pitchFamily="2" charset="-122"/>
                <a:ea typeface="黑体" pitchFamily="2" charset="-122"/>
              </a:rPr>
              <a:t>2FH</a:t>
            </a:r>
            <a:r>
              <a:rPr lang="zh-CN" sz="2400" b="1" dirty="0" smtClean="0">
                <a:latin typeface="黑体" pitchFamily="2" charset="-122"/>
                <a:ea typeface="黑体" pitchFamily="2" charset="-122"/>
              </a:rPr>
              <a:t>的</a:t>
            </a:r>
            <a:r>
              <a:rPr lang="en-US" altLang="zh-CN" sz="2400" b="1" dirty="0" smtClean="0">
                <a:solidFill>
                  <a:srgbClr val="3333CC"/>
                </a:solidFill>
                <a:latin typeface="黑体" pitchFamily="2" charset="-122"/>
                <a:ea typeface="黑体" pitchFamily="2" charset="-122"/>
              </a:rPr>
              <a:t>16</a:t>
            </a:r>
            <a:r>
              <a:rPr lang="zh-CN" sz="2400" b="1" dirty="0" smtClean="0">
                <a:solidFill>
                  <a:srgbClr val="3333CC"/>
                </a:solidFill>
                <a:latin typeface="黑体" pitchFamily="2" charset="-122"/>
                <a:ea typeface="黑体" pitchFamily="2" charset="-122"/>
              </a:rPr>
              <a:t>个</a:t>
            </a:r>
            <a:r>
              <a:rPr lang="zh-CN" sz="2400" b="1" dirty="0" smtClean="0">
                <a:latin typeface="黑体" pitchFamily="2" charset="-122"/>
                <a:ea typeface="黑体" pitchFamily="2" charset="-122"/>
              </a:rPr>
              <a:t>单元的</a:t>
            </a:r>
            <a:r>
              <a:rPr lang="en-US" altLang="zh-CN" sz="2400" b="1" dirty="0" smtClean="0">
                <a:latin typeface="黑体" pitchFamily="2" charset="-122"/>
                <a:ea typeface="黑体" pitchFamily="2" charset="-122"/>
              </a:rPr>
              <a:t>128</a:t>
            </a:r>
            <a:r>
              <a:rPr lang="zh-CN" sz="2400" b="1" dirty="0" smtClean="0">
                <a:latin typeface="黑体" pitchFamily="2" charset="-122"/>
                <a:ea typeface="黑体" pitchFamily="2" charset="-122"/>
              </a:rPr>
              <a:t>位可位寻址，也可字节寻址。</a:t>
            </a:r>
          </a:p>
          <a:p>
            <a:pPr marL="0" indent="0" algn="l">
              <a:lnSpc>
                <a:spcPct val="150000"/>
              </a:lnSpc>
              <a:spcBef>
                <a:spcPts val="0"/>
              </a:spcBef>
              <a:buFont typeface="Wingdings" pitchFamily="2" charset="2"/>
              <a:buNone/>
            </a:pPr>
            <a:r>
              <a:rPr lang="en-US" altLang="zh-CN" sz="2400" b="1" dirty="0" smtClean="0">
                <a:solidFill>
                  <a:srgbClr val="3333CC"/>
                </a:solidFill>
                <a:latin typeface="黑体" pitchFamily="2" charset="-122"/>
                <a:ea typeface="黑体" pitchFamily="2" charset="-122"/>
              </a:rPr>
              <a:t>    30H</a:t>
            </a:r>
            <a:r>
              <a:rPr lang="zh-CN" sz="2400" b="1" dirty="0" smtClean="0">
                <a:solidFill>
                  <a:srgbClr val="3333CC"/>
                </a:solidFill>
                <a:latin typeface="黑体" pitchFamily="2" charset="-122"/>
                <a:ea typeface="黑体" pitchFamily="2" charset="-122"/>
              </a:rPr>
              <a:t>～</a:t>
            </a:r>
            <a:r>
              <a:rPr lang="en-US" altLang="zh-CN" sz="2400" b="1" dirty="0" smtClean="0">
                <a:solidFill>
                  <a:srgbClr val="3333CC"/>
                </a:solidFill>
                <a:latin typeface="黑体" pitchFamily="2" charset="-122"/>
                <a:ea typeface="黑体" pitchFamily="2" charset="-122"/>
              </a:rPr>
              <a:t>7FH</a:t>
            </a:r>
            <a:r>
              <a:rPr lang="zh-CN" sz="2400" b="1" dirty="0" smtClean="0">
                <a:latin typeface="黑体" pitchFamily="2" charset="-122"/>
                <a:ea typeface="黑体" pitchFamily="2" charset="-122"/>
              </a:rPr>
              <a:t>的单元只能字节寻址，用作存数据以及作为堆栈区。</a:t>
            </a:r>
          </a:p>
          <a:p>
            <a:pPr>
              <a:lnSpc>
                <a:spcPct val="150000"/>
              </a:lnSpc>
              <a:buFont typeface="Wingdings" pitchFamily="2" charset="2"/>
              <a:buNone/>
            </a:pPr>
            <a:r>
              <a:rPr lang="en-US" altLang="zh-CN" sz="2400" b="1" dirty="0" smtClean="0">
                <a:solidFill>
                  <a:srgbClr val="FF3300"/>
                </a:solidFill>
                <a:latin typeface="黑体" pitchFamily="2" charset="-122"/>
                <a:ea typeface="黑体" pitchFamily="2" charset="-122"/>
              </a:rPr>
              <a:t>    </a:t>
            </a:r>
            <a:r>
              <a:rPr lang="zh-CN" sz="2400" b="1" dirty="0" smtClean="0">
                <a:solidFill>
                  <a:srgbClr val="FF3300"/>
                </a:solidFill>
                <a:latin typeface="黑体" pitchFamily="2" charset="-122"/>
                <a:ea typeface="黑体" pitchFamily="2" charset="-122"/>
              </a:rPr>
              <a:t>２</a:t>
            </a:r>
            <a:r>
              <a:rPr lang="en-US" altLang="zh-CN" sz="2400" b="1" dirty="0" smtClean="0">
                <a:solidFill>
                  <a:srgbClr val="FF3300"/>
                </a:solidFill>
                <a:latin typeface="黑体" pitchFamily="2" charset="-122"/>
                <a:ea typeface="黑体" pitchFamily="2" charset="-122"/>
              </a:rPr>
              <a:t>.</a:t>
            </a:r>
            <a:r>
              <a:rPr lang="zh-CN" sz="2400" b="1" dirty="0" smtClean="0">
                <a:solidFill>
                  <a:srgbClr val="FF3300"/>
                </a:solidFill>
                <a:latin typeface="黑体" pitchFamily="2" charset="-122"/>
                <a:ea typeface="黑体" pitchFamily="2" charset="-122"/>
              </a:rPr>
              <a:t>片外数据存储器</a:t>
            </a: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当片内</a:t>
            </a:r>
            <a:r>
              <a:rPr lang="en-US" altLang="zh-CN" sz="2400" b="1" dirty="0" smtClean="0">
                <a:latin typeface="黑体" pitchFamily="2" charset="-122"/>
                <a:ea typeface="黑体" pitchFamily="2" charset="-122"/>
              </a:rPr>
              <a:t>128B</a:t>
            </a:r>
            <a:r>
              <a:rPr lang="zh-CN" sz="2400" b="1" dirty="0" smtClean="0">
                <a:latin typeface="黑体" pitchFamily="2" charset="-122"/>
                <a:ea typeface="黑体" pitchFamily="2" charset="-122"/>
              </a:rPr>
              <a:t>的</a:t>
            </a:r>
            <a:r>
              <a:rPr lang="en-US" altLang="zh-CN" sz="2400" b="1" dirty="0" smtClean="0">
                <a:latin typeface="黑体" pitchFamily="2" charset="-122"/>
                <a:ea typeface="黑体" pitchFamily="2" charset="-122"/>
              </a:rPr>
              <a:t>RAM</a:t>
            </a:r>
            <a:r>
              <a:rPr lang="zh-CN" sz="2400" b="1" dirty="0" smtClean="0">
                <a:latin typeface="黑体" pitchFamily="2" charset="-122"/>
                <a:ea typeface="黑体" pitchFamily="2" charset="-122"/>
              </a:rPr>
              <a:t>不够用时，需外扩，最多可外扩</a:t>
            </a:r>
            <a:r>
              <a:rPr lang="en-US" altLang="zh-CN" sz="2400" b="1" dirty="0" smtClean="0">
                <a:latin typeface="黑体" pitchFamily="2" charset="-122"/>
                <a:ea typeface="黑体" pitchFamily="2" charset="-122"/>
              </a:rPr>
              <a:t>64KB</a:t>
            </a:r>
            <a:r>
              <a:rPr lang="zh-CN" sz="2400" b="1" dirty="0" smtClean="0">
                <a:latin typeface="黑体" pitchFamily="2" charset="-122"/>
                <a:ea typeface="黑体" pitchFamily="2" charset="-122"/>
              </a:rPr>
              <a:t>的</a:t>
            </a:r>
            <a:r>
              <a:rPr lang="en-US" altLang="zh-CN" sz="2400" b="1" dirty="0" smtClean="0">
                <a:latin typeface="黑体" pitchFamily="2" charset="-122"/>
                <a:ea typeface="黑体" pitchFamily="2" charset="-122"/>
              </a:rPr>
              <a:t>RAM</a:t>
            </a:r>
            <a:r>
              <a:rPr lang="zh-CN" sz="2400" b="1" dirty="0" smtClean="0">
                <a:latin typeface="黑体" pitchFamily="2" charset="-122"/>
                <a:ea typeface="黑体" pitchFamily="2" charset="-122"/>
              </a:rPr>
              <a:t>。</a:t>
            </a:r>
            <a:r>
              <a:rPr lang="zh-CN" sz="2400" b="1" dirty="0" smtClean="0">
                <a:solidFill>
                  <a:srgbClr val="3333CC"/>
                </a:solidFill>
                <a:latin typeface="黑体" pitchFamily="2" charset="-122"/>
                <a:ea typeface="黑体" pitchFamily="2" charset="-122"/>
              </a:rPr>
              <a:t>注意，片内</a:t>
            </a:r>
            <a:r>
              <a:rPr lang="en-US" altLang="zh-CN" sz="2400" b="1" dirty="0" smtClean="0">
                <a:solidFill>
                  <a:srgbClr val="3333CC"/>
                </a:solidFill>
                <a:latin typeface="黑体" pitchFamily="2" charset="-122"/>
                <a:ea typeface="黑体" pitchFamily="2" charset="-122"/>
              </a:rPr>
              <a:t>RAM</a:t>
            </a:r>
            <a:r>
              <a:rPr lang="zh-CN" sz="2400" b="1" dirty="0" smtClean="0">
                <a:solidFill>
                  <a:srgbClr val="3333CC"/>
                </a:solidFill>
                <a:latin typeface="黑体" pitchFamily="2" charset="-122"/>
                <a:ea typeface="黑体" pitchFamily="2" charset="-122"/>
              </a:rPr>
              <a:t>与片外</a:t>
            </a:r>
            <a:r>
              <a:rPr lang="en-US" altLang="zh-CN" sz="2400" b="1" dirty="0" smtClean="0">
                <a:solidFill>
                  <a:srgbClr val="3333CC"/>
                </a:solidFill>
                <a:latin typeface="黑体" pitchFamily="2" charset="-122"/>
                <a:ea typeface="黑体" pitchFamily="2" charset="-122"/>
              </a:rPr>
              <a:t>RAM</a:t>
            </a:r>
            <a:r>
              <a:rPr lang="zh-CN" sz="2400" b="1" dirty="0" smtClean="0">
                <a:solidFill>
                  <a:srgbClr val="3333CC"/>
                </a:solidFill>
                <a:latin typeface="黑体" pitchFamily="2" charset="-122"/>
                <a:ea typeface="黑体" pitchFamily="2" charset="-122"/>
              </a:rPr>
              <a:t>两个空间是相互独立的，</a:t>
            </a:r>
            <a:r>
              <a:rPr lang="zh-CN" sz="2400" b="1" dirty="0" smtClean="0">
                <a:solidFill>
                  <a:srgbClr val="FF3300"/>
                </a:solidFill>
                <a:latin typeface="黑体" pitchFamily="2" charset="-122"/>
                <a:ea typeface="黑体" pitchFamily="2" charset="-122"/>
              </a:rPr>
              <a:t>片内</a:t>
            </a:r>
            <a:r>
              <a:rPr lang="en-US" altLang="zh-CN" sz="2400" b="1" dirty="0" smtClean="0">
                <a:solidFill>
                  <a:srgbClr val="FF3300"/>
                </a:solidFill>
                <a:latin typeface="黑体" pitchFamily="2" charset="-122"/>
                <a:ea typeface="黑体" pitchFamily="2" charset="-122"/>
              </a:rPr>
              <a:t>RAM</a:t>
            </a:r>
            <a:r>
              <a:rPr lang="zh-CN" sz="2400" b="1" dirty="0" smtClean="0">
                <a:solidFill>
                  <a:srgbClr val="FF3300"/>
                </a:solidFill>
                <a:latin typeface="黑体" pitchFamily="2" charset="-122"/>
                <a:ea typeface="黑体" pitchFamily="2" charset="-122"/>
              </a:rPr>
              <a:t>与片外</a:t>
            </a:r>
            <a:r>
              <a:rPr lang="en-US" altLang="zh-CN" sz="2400" b="1" dirty="0" smtClean="0">
                <a:solidFill>
                  <a:srgbClr val="FF3300"/>
                </a:solidFill>
                <a:latin typeface="黑体" pitchFamily="2" charset="-122"/>
                <a:ea typeface="黑体" pitchFamily="2" charset="-122"/>
              </a:rPr>
              <a:t>RAM</a:t>
            </a:r>
            <a:r>
              <a:rPr lang="zh-CN" sz="2400" b="1" dirty="0" smtClean="0">
                <a:solidFill>
                  <a:srgbClr val="FF3300"/>
                </a:solidFill>
                <a:latin typeface="黑体" pitchFamily="2" charset="-122"/>
                <a:ea typeface="黑体" pitchFamily="2" charset="-122"/>
              </a:rPr>
              <a:t>的低</a:t>
            </a:r>
            <a:r>
              <a:rPr lang="en-US" altLang="zh-CN" sz="2400" b="1" dirty="0" smtClean="0">
                <a:solidFill>
                  <a:srgbClr val="FF3300"/>
                </a:solidFill>
                <a:latin typeface="黑体" pitchFamily="2" charset="-122"/>
                <a:ea typeface="黑体" pitchFamily="2" charset="-122"/>
              </a:rPr>
              <a:t>128B</a:t>
            </a:r>
            <a:r>
              <a:rPr lang="zh-CN" sz="2400" b="1" dirty="0" smtClean="0">
                <a:solidFill>
                  <a:srgbClr val="FF3300"/>
                </a:solidFill>
                <a:latin typeface="黑体" pitchFamily="2" charset="-122"/>
                <a:ea typeface="黑体" pitchFamily="2" charset="-122"/>
              </a:rPr>
              <a:t>的地址是相同的</a:t>
            </a:r>
            <a:r>
              <a:rPr lang="zh-CN" sz="2400" b="1" dirty="0" smtClean="0">
                <a:latin typeface="黑体" pitchFamily="2" charset="-122"/>
                <a:ea typeface="黑体" pitchFamily="2" charset="-122"/>
              </a:rPr>
              <a:t>，但由于使用的是不同的访问指令，所以不会发生冲突。</a:t>
            </a:r>
            <a:endParaRPr lang="zh-CN" altLang="en-US" sz="24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95916" y="6498807"/>
            <a:ext cx="781050" cy="276225"/>
          </a:xfrm>
          <a:prstGeom prst="rect">
            <a:avLst/>
          </a:prstGeom>
        </p:spPr>
        <p:txBody>
          <a:bodyPr/>
          <a:lstStyle/>
          <a:p>
            <a:fld id="{8E2A11C4-42C2-45DA-9E65-8D548604E8EA}" type="slidenum">
              <a:rPr lang="en-US" altLang="zh-CN" sz="1200" smtClean="0"/>
              <a:pPr/>
              <a:t>42</a:t>
            </a:fld>
            <a:endParaRPr lang="en-US" altLang="zh-CN" sz="1200" dirty="0"/>
          </a:p>
        </p:txBody>
      </p:sp>
    </p:spTree>
    <p:extLst>
      <p:ext uri="{BB962C8B-B14F-4D97-AF65-F5344CB8AC3E}">
        <p14:creationId xmlns:p14="http://schemas.microsoft.com/office/powerpoint/2010/main" val="424590245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内容占位符 1"/>
          <p:cNvSpPr>
            <a:spLocks noGrp="1"/>
          </p:cNvSpPr>
          <p:nvPr>
            <p:ph/>
          </p:nvPr>
        </p:nvSpPr>
        <p:spPr>
          <a:xfrm>
            <a:off x="0" y="685800"/>
            <a:ext cx="8778875" cy="5410200"/>
          </a:xfrm>
        </p:spPr>
        <p:txBody>
          <a:bodyPr/>
          <a:lstStyle/>
          <a:p>
            <a:pPr>
              <a:lnSpc>
                <a:spcPct val="150000"/>
              </a:lnSpc>
              <a:buFont typeface="Wingdings" pitchFamily="2" charset="2"/>
              <a:buNone/>
            </a:pPr>
            <a:r>
              <a:rPr lang="en-US" altLang="zh-CN" sz="2400" dirty="0" smtClean="0">
                <a:solidFill>
                  <a:srgbClr val="FF0000"/>
                </a:solidFill>
                <a:latin typeface="黑体" pitchFamily="2" charset="-122"/>
                <a:ea typeface="黑体" pitchFamily="2" charset="-122"/>
              </a:rPr>
              <a:t>    </a:t>
            </a:r>
            <a:r>
              <a:rPr lang="en-US" altLang="zh-CN" sz="2400" dirty="0" smtClean="0">
                <a:solidFill>
                  <a:srgbClr val="9900CC"/>
                </a:solidFill>
                <a:latin typeface="黑体" pitchFamily="2" charset="-122"/>
                <a:ea typeface="黑体" pitchFamily="2" charset="-122"/>
              </a:rPr>
              <a:t>3</a:t>
            </a:r>
            <a:r>
              <a:rPr lang="en-US" altLang="zh-CN" sz="2400" b="1" dirty="0" smtClean="0">
                <a:solidFill>
                  <a:srgbClr val="9900CC"/>
                </a:solidFill>
                <a:latin typeface="黑体" pitchFamily="2" charset="-122"/>
                <a:ea typeface="黑体" pitchFamily="2" charset="-122"/>
              </a:rPr>
              <a:t>.4.3  </a:t>
            </a:r>
            <a:r>
              <a:rPr lang="zh-CN" sz="2400" b="1" dirty="0" smtClean="0">
                <a:solidFill>
                  <a:srgbClr val="9900CC"/>
                </a:solidFill>
                <a:latin typeface="黑体" pitchFamily="2" charset="-122"/>
                <a:ea typeface="黑体" pitchFamily="2" charset="-122"/>
              </a:rPr>
              <a:t>特殊功能寄存器（</a:t>
            </a:r>
            <a:r>
              <a:rPr lang="en-US" altLang="zh-CN" sz="2400" b="1" dirty="0" smtClean="0">
                <a:solidFill>
                  <a:srgbClr val="9900CC"/>
                </a:solidFill>
                <a:latin typeface="黑体" pitchFamily="2" charset="-122"/>
                <a:ea typeface="黑体" pitchFamily="2" charset="-122"/>
              </a:rPr>
              <a:t>SFR</a:t>
            </a:r>
            <a:r>
              <a:rPr lang="zh-CN" sz="2400" b="1" dirty="0" smtClean="0">
                <a:solidFill>
                  <a:srgbClr val="9900CC"/>
                </a:solidFill>
                <a:latin typeface="黑体" pitchFamily="2" charset="-122"/>
                <a:ea typeface="黑体" pitchFamily="2" charset="-122"/>
              </a:rPr>
              <a:t>）</a:t>
            </a:r>
          </a:p>
          <a:p>
            <a:pPr marL="0" indent="0" algn="l" fontAlgn="b">
              <a:lnSpc>
                <a:spcPct val="150000"/>
              </a:lnSpc>
              <a:spcBef>
                <a:spcPts val="0"/>
              </a:spcBef>
              <a:buFont typeface="Wingdings" pitchFamily="2" charset="2"/>
              <a:buNone/>
            </a:pPr>
            <a:r>
              <a:rPr lang="en-US" altLang="zh-CN" sz="2400" b="1" dirty="0" smtClean="0">
                <a:solidFill>
                  <a:srgbClr val="3333CC"/>
                </a:solidFill>
                <a:latin typeface="黑体" pitchFamily="2" charset="-122"/>
                <a:ea typeface="黑体" pitchFamily="2" charset="-122"/>
              </a:rPr>
              <a:t>    </a:t>
            </a:r>
            <a:r>
              <a:rPr lang="zh-CN" sz="2400" b="1" dirty="0" smtClean="0">
                <a:solidFill>
                  <a:srgbClr val="3333CC"/>
                </a:solidFill>
                <a:latin typeface="黑体" pitchFamily="2" charset="-122"/>
                <a:ea typeface="黑体" pitchFamily="2" charset="-122"/>
              </a:rPr>
              <a:t>采用特殊功能寄存器集中控制</a:t>
            </a:r>
            <a:r>
              <a:rPr lang="zh-CN" sz="2400" b="1" dirty="0" smtClean="0">
                <a:latin typeface="黑体" pitchFamily="2" charset="-122"/>
                <a:ea typeface="黑体" pitchFamily="2" charset="-122"/>
              </a:rPr>
              <a:t>各功能部件</a:t>
            </a:r>
            <a:r>
              <a:rPr lang="zh-CN" sz="2400" b="1" dirty="0" smtClean="0">
                <a:solidFill>
                  <a:srgbClr val="3333CC"/>
                </a:solidFill>
                <a:latin typeface="黑体" pitchFamily="2" charset="-122"/>
                <a:ea typeface="黑体" pitchFamily="2" charset="-122"/>
              </a:rPr>
              <a:t>。</a:t>
            </a:r>
            <a:r>
              <a:rPr lang="zh-CN" sz="2400" b="1" dirty="0" smtClean="0">
                <a:latin typeface="黑体" pitchFamily="2" charset="-122"/>
                <a:ea typeface="黑体" pitchFamily="2" charset="-122"/>
              </a:rPr>
              <a:t>特殊功能寄存器</a:t>
            </a:r>
            <a:r>
              <a:rPr lang="zh-CN" sz="2400" b="1" dirty="0" smtClean="0">
                <a:solidFill>
                  <a:srgbClr val="FF3300"/>
                </a:solidFill>
                <a:latin typeface="黑体" pitchFamily="2" charset="-122"/>
                <a:ea typeface="黑体" pitchFamily="2" charset="-122"/>
              </a:rPr>
              <a:t>映射在片内</a:t>
            </a:r>
            <a:r>
              <a:rPr lang="en-US" altLang="zh-CN" sz="2400" b="1" dirty="0" smtClean="0">
                <a:solidFill>
                  <a:srgbClr val="FF3300"/>
                </a:solidFill>
                <a:latin typeface="黑体" pitchFamily="2" charset="-122"/>
                <a:ea typeface="黑体" pitchFamily="2" charset="-122"/>
              </a:rPr>
              <a:t>RAM</a:t>
            </a:r>
            <a:r>
              <a:rPr lang="zh-CN" sz="2400" b="1" dirty="0" smtClean="0">
                <a:solidFill>
                  <a:srgbClr val="FF3300"/>
                </a:solidFill>
                <a:latin typeface="黑体" pitchFamily="2" charset="-122"/>
                <a:ea typeface="黑体" pitchFamily="2" charset="-122"/>
              </a:rPr>
              <a:t>的</a:t>
            </a:r>
            <a:r>
              <a:rPr lang="zh-CN" altLang="en-US" sz="2400" b="1" dirty="0" smtClean="0">
                <a:solidFill>
                  <a:srgbClr val="FF3300"/>
                </a:solidFill>
                <a:latin typeface="黑体" pitchFamily="2" charset="-122"/>
                <a:ea typeface="黑体" pitchFamily="2" charset="-122"/>
              </a:rPr>
              <a:t> </a:t>
            </a:r>
            <a:r>
              <a:rPr lang="en-US" altLang="zh-CN" sz="2400" b="1" dirty="0" smtClean="0">
                <a:solidFill>
                  <a:srgbClr val="FF3300"/>
                </a:solidFill>
                <a:latin typeface="黑体" pitchFamily="2" charset="-122"/>
                <a:ea typeface="黑体" pitchFamily="2" charset="-122"/>
              </a:rPr>
              <a:t>80H</a:t>
            </a:r>
            <a:r>
              <a:rPr lang="zh-CN" sz="2400" b="1" dirty="0" smtClean="0">
                <a:solidFill>
                  <a:srgbClr val="FF3300"/>
                </a:solidFill>
                <a:latin typeface="黑体" pitchFamily="2" charset="-122"/>
                <a:ea typeface="黑体" pitchFamily="2" charset="-122"/>
              </a:rPr>
              <a:t>～</a:t>
            </a:r>
            <a:r>
              <a:rPr lang="en-US" altLang="zh-CN" sz="2400" b="1" dirty="0" smtClean="0">
                <a:solidFill>
                  <a:srgbClr val="FF3300"/>
                </a:solidFill>
                <a:latin typeface="黑体" pitchFamily="2" charset="-122"/>
                <a:ea typeface="黑体" pitchFamily="2" charset="-122"/>
              </a:rPr>
              <a:t>FFH </a:t>
            </a:r>
            <a:r>
              <a:rPr lang="zh-CN" sz="2400" b="1" dirty="0" smtClean="0">
                <a:solidFill>
                  <a:srgbClr val="FF3300"/>
                </a:solidFill>
                <a:latin typeface="黑体" pitchFamily="2" charset="-122"/>
                <a:ea typeface="黑体" pitchFamily="2" charset="-122"/>
              </a:rPr>
              <a:t>区域</a:t>
            </a:r>
            <a:r>
              <a:rPr lang="zh-CN" sz="2400" b="1" dirty="0" smtClean="0">
                <a:latin typeface="黑体" pitchFamily="2" charset="-122"/>
                <a:ea typeface="黑体" pitchFamily="2" charset="-122"/>
              </a:rPr>
              <a:t>中，共</a:t>
            </a:r>
            <a:r>
              <a:rPr lang="en-US" altLang="zh-CN" sz="2400" b="1" dirty="0" smtClean="0">
                <a:latin typeface="黑体" pitchFamily="2" charset="-122"/>
                <a:ea typeface="黑体" pitchFamily="2" charset="-122"/>
              </a:rPr>
              <a:t>26</a:t>
            </a:r>
            <a:r>
              <a:rPr lang="zh-CN" sz="2400" b="1" dirty="0" smtClean="0">
                <a:latin typeface="黑体" pitchFamily="2" charset="-122"/>
                <a:ea typeface="黑体" pitchFamily="2" charset="-122"/>
              </a:rPr>
              <a:t>个</a:t>
            </a:r>
            <a:r>
              <a:rPr lang="zh-CN" altLang="en-US" sz="2400" b="1" dirty="0" smtClean="0">
                <a:latin typeface="黑体" pitchFamily="2" charset="-122"/>
                <a:ea typeface="黑体" pitchFamily="2" charset="-122"/>
              </a:rPr>
              <a:t>。</a:t>
            </a:r>
            <a:r>
              <a:rPr lang="zh-CN" sz="2400" b="1" dirty="0" smtClean="0">
                <a:solidFill>
                  <a:srgbClr val="0000FF"/>
                </a:solidFill>
                <a:latin typeface="黑体" pitchFamily="2" charset="-122"/>
                <a:ea typeface="黑体" pitchFamily="2" charset="-122"/>
                <a:hlinkClick r:id="" action="ppaction://hlinkshowjump?jump=nextslide"/>
              </a:rPr>
              <a:t>表</a:t>
            </a:r>
            <a:r>
              <a:rPr lang="en-US" altLang="zh-CN" sz="2400" b="1" dirty="0" smtClean="0">
                <a:solidFill>
                  <a:srgbClr val="0000FF"/>
                </a:solidFill>
                <a:latin typeface="黑体" pitchFamily="2" charset="-122"/>
                <a:ea typeface="黑体" pitchFamily="2" charset="-122"/>
                <a:hlinkClick r:id="" action="ppaction://hlinkshowjump?jump=nextslide"/>
              </a:rPr>
              <a:t>3-4 </a:t>
            </a:r>
            <a:r>
              <a:rPr lang="en-US" altLang="zh-CN" sz="2400" b="1" dirty="0" smtClean="0">
                <a:latin typeface="黑体" pitchFamily="2" charset="-122"/>
                <a:ea typeface="黑体" pitchFamily="2" charset="-122"/>
              </a:rPr>
              <a:t>SFR</a:t>
            </a:r>
            <a:r>
              <a:rPr lang="zh-CN" sz="2400" b="1" dirty="0" smtClean="0">
                <a:latin typeface="黑体" pitchFamily="2" charset="-122"/>
                <a:ea typeface="黑体" pitchFamily="2" charset="-122"/>
              </a:rPr>
              <a:t>的名称及其分布。有些还可位寻址，位地址</a:t>
            </a:r>
            <a:r>
              <a:rPr lang="zh-CN" altLang="en-US" sz="2400" b="1" dirty="0" smtClean="0">
                <a:latin typeface="黑体" pitchFamily="2" charset="-122"/>
                <a:ea typeface="黑体" pitchFamily="2" charset="-122"/>
              </a:rPr>
              <a:t>见</a:t>
            </a:r>
            <a:r>
              <a:rPr lang="zh-CN" sz="2400" b="1" dirty="0" smtClean="0">
                <a:solidFill>
                  <a:srgbClr val="0000FF"/>
                </a:solidFill>
                <a:latin typeface="黑体" pitchFamily="2" charset="-122"/>
                <a:ea typeface="黑体" pitchFamily="2" charset="-122"/>
                <a:hlinkClick r:id="" action="ppaction://hlinkshowjump?jump=nextslide"/>
              </a:rPr>
              <a:t>表</a:t>
            </a:r>
            <a:r>
              <a:rPr lang="en-US" altLang="zh-CN" sz="2400" b="1" dirty="0" smtClean="0">
                <a:solidFill>
                  <a:srgbClr val="0000FF"/>
                </a:solidFill>
                <a:latin typeface="黑体" pitchFamily="2" charset="-122"/>
                <a:ea typeface="黑体" pitchFamily="2" charset="-122"/>
                <a:hlinkClick r:id="" action="ppaction://hlinkshowjump?jump=nextslide"/>
              </a:rPr>
              <a:t>3-4</a:t>
            </a:r>
            <a:r>
              <a:rPr lang="zh-CN" sz="2400" b="1" dirty="0" smtClean="0">
                <a:latin typeface="黑体" pitchFamily="2" charset="-122"/>
                <a:ea typeface="黑体" pitchFamily="2" charset="-122"/>
              </a:rPr>
              <a:t>。</a:t>
            </a:r>
            <a:endParaRPr lang="en-US" altLang="zh-CN" sz="2400" b="1" dirty="0" smtClean="0">
              <a:latin typeface="黑体" pitchFamily="2" charset="-122"/>
              <a:ea typeface="黑体" pitchFamily="2" charset="-122"/>
            </a:endParaRP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与</a:t>
            </a:r>
            <a:r>
              <a:rPr lang="en-US" altLang="zh-CN" sz="2400" b="1" dirty="0" smtClean="0">
                <a:solidFill>
                  <a:srgbClr val="3333CC"/>
                </a:solidFill>
                <a:latin typeface="黑体" pitchFamily="2" charset="-122"/>
                <a:ea typeface="黑体" pitchFamily="2" charset="-122"/>
              </a:rPr>
              <a:t>AT89C51</a:t>
            </a:r>
            <a:r>
              <a:rPr lang="zh-CN" sz="2400" b="1" dirty="0" smtClean="0">
                <a:latin typeface="黑体" pitchFamily="2" charset="-122"/>
                <a:ea typeface="黑体" pitchFamily="2" charset="-122"/>
              </a:rPr>
              <a:t>相比，</a:t>
            </a:r>
            <a:r>
              <a:rPr lang="zh-CN" sz="2400" b="1" dirty="0" smtClean="0">
                <a:solidFill>
                  <a:srgbClr val="3333CC"/>
                </a:solidFill>
                <a:latin typeface="黑体" pitchFamily="2" charset="-122"/>
                <a:ea typeface="黑体" pitchFamily="2" charset="-122"/>
              </a:rPr>
              <a:t>新增</a:t>
            </a:r>
            <a:r>
              <a:rPr lang="en-US" altLang="zh-CN" sz="2400" b="1" dirty="0" smtClean="0">
                <a:solidFill>
                  <a:srgbClr val="3333CC"/>
                </a:solidFill>
                <a:latin typeface="黑体" pitchFamily="2" charset="-122"/>
                <a:ea typeface="黑体" pitchFamily="2" charset="-122"/>
              </a:rPr>
              <a:t>5</a:t>
            </a:r>
            <a:r>
              <a:rPr lang="zh-CN" sz="2400" b="1" dirty="0" smtClean="0">
                <a:solidFill>
                  <a:srgbClr val="3333CC"/>
                </a:solidFill>
                <a:latin typeface="黑体" pitchFamily="2" charset="-122"/>
                <a:ea typeface="黑体" pitchFamily="2" charset="-122"/>
              </a:rPr>
              <a:t>个</a:t>
            </a:r>
            <a:r>
              <a:rPr lang="en-US" altLang="zh-CN" sz="2400" b="1" dirty="0" smtClean="0">
                <a:solidFill>
                  <a:srgbClr val="3333CC"/>
                </a:solidFill>
                <a:latin typeface="黑体" pitchFamily="2" charset="-122"/>
                <a:ea typeface="黑体" pitchFamily="2" charset="-122"/>
              </a:rPr>
              <a:t>SFR</a:t>
            </a:r>
            <a:r>
              <a:rPr lang="zh-CN" sz="2400" b="1" dirty="0" smtClean="0">
                <a:latin typeface="黑体" pitchFamily="2" charset="-122"/>
                <a:ea typeface="黑体" pitchFamily="2" charset="-122"/>
              </a:rPr>
              <a:t>：</a:t>
            </a:r>
            <a:r>
              <a:rPr lang="en-US" altLang="zh-CN" sz="2400" b="1" dirty="0" smtClean="0">
                <a:solidFill>
                  <a:srgbClr val="FF0066"/>
                </a:solidFill>
                <a:latin typeface="黑体" pitchFamily="2" charset="-122"/>
                <a:ea typeface="黑体" pitchFamily="2" charset="-122"/>
              </a:rPr>
              <a:t>DP1L</a:t>
            </a:r>
            <a:r>
              <a:rPr lang="zh-CN" sz="2400" b="1" dirty="0" smtClean="0">
                <a:solidFill>
                  <a:srgbClr val="FF0066"/>
                </a:solidFill>
                <a:latin typeface="黑体" pitchFamily="2" charset="-122"/>
                <a:ea typeface="黑体" pitchFamily="2" charset="-122"/>
              </a:rPr>
              <a:t>、</a:t>
            </a:r>
            <a:r>
              <a:rPr lang="en-US" altLang="zh-CN" sz="2400" b="1" dirty="0" smtClean="0">
                <a:solidFill>
                  <a:srgbClr val="FF0066"/>
                </a:solidFill>
                <a:latin typeface="黑体" pitchFamily="2" charset="-122"/>
                <a:ea typeface="黑体" pitchFamily="2" charset="-122"/>
              </a:rPr>
              <a:t>DP1H</a:t>
            </a:r>
            <a:r>
              <a:rPr lang="zh-CN" sz="2400" b="1" dirty="0" smtClean="0">
                <a:solidFill>
                  <a:srgbClr val="FF0066"/>
                </a:solidFill>
                <a:latin typeface="黑体" pitchFamily="2" charset="-122"/>
                <a:ea typeface="黑体" pitchFamily="2" charset="-122"/>
              </a:rPr>
              <a:t>、</a:t>
            </a:r>
            <a:r>
              <a:rPr lang="en-US" altLang="zh-CN" sz="2400" b="1" dirty="0" smtClean="0">
                <a:solidFill>
                  <a:srgbClr val="FF0066"/>
                </a:solidFill>
                <a:latin typeface="黑体" pitchFamily="2" charset="-122"/>
                <a:ea typeface="黑体" pitchFamily="2" charset="-122"/>
              </a:rPr>
              <a:t>AUXR</a:t>
            </a:r>
            <a:r>
              <a:rPr lang="zh-CN" sz="2400" b="1" dirty="0" smtClean="0">
                <a:solidFill>
                  <a:srgbClr val="FF0066"/>
                </a:solidFill>
                <a:latin typeface="黑体" pitchFamily="2" charset="-122"/>
                <a:ea typeface="黑体" pitchFamily="2" charset="-122"/>
              </a:rPr>
              <a:t>、</a:t>
            </a:r>
            <a:r>
              <a:rPr lang="en-US" altLang="zh-CN" sz="2400" b="1" dirty="0" smtClean="0">
                <a:solidFill>
                  <a:srgbClr val="FF0066"/>
                </a:solidFill>
                <a:latin typeface="黑体" pitchFamily="2" charset="-122"/>
                <a:ea typeface="黑体" pitchFamily="2" charset="-122"/>
              </a:rPr>
              <a:t>AUXR1</a:t>
            </a:r>
            <a:r>
              <a:rPr lang="zh-CN" sz="2400" b="1" dirty="0" smtClean="0">
                <a:solidFill>
                  <a:srgbClr val="FF0066"/>
                </a:solidFill>
                <a:latin typeface="黑体" pitchFamily="2" charset="-122"/>
                <a:ea typeface="黑体" pitchFamily="2" charset="-122"/>
              </a:rPr>
              <a:t>和</a:t>
            </a:r>
            <a:r>
              <a:rPr lang="en-US" altLang="zh-CN" sz="2400" b="1" dirty="0" smtClean="0">
                <a:solidFill>
                  <a:srgbClr val="FF0066"/>
                </a:solidFill>
                <a:latin typeface="黑体" pitchFamily="2" charset="-122"/>
                <a:ea typeface="黑体" pitchFamily="2" charset="-122"/>
              </a:rPr>
              <a:t>WDTRST</a:t>
            </a:r>
            <a:r>
              <a:rPr lang="zh-CN" sz="2400" b="1" dirty="0" smtClean="0">
                <a:latin typeface="黑体" pitchFamily="2" charset="-122"/>
                <a:ea typeface="黑体" pitchFamily="2" charset="-122"/>
              </a:rPr>
              <a:t>，已在</a:t>
            </a:r>
            <a:r>
              <a:rPr lang="zh-CN" sz="2400" b="1" dirty="0" smtClean="0">
                <a:latin typeface="黑体" pitchFamily="2" charset="-122"/>
                <a:ea typeface="黑体" pitchFamily="2" charset="-122"/>
                <a:hlinkClick r:id="" action="ppaction://hlinkshowjump?jump=nextslide"/>
              </a:rPr>
              <a:t>表</a:t>
            </a:r>
            <a:r>
              <a:rPr lang="en-US" altLang="zh-CN" sz="2400" b="1" dirty="0" smtClean="0">
                <a:latin typeface="黑体" pitchFamily="2" charset="-122"/>
                <a:ea typeface="黑体" pitchFamily="2" charset="-122"/>
                <a:hlinkClick r:id="" action="ppaction://hlinkshowjump?jump=nextslide"/>
              </a:rPr>
              <a:t>3-4</a:t>
            </a:r>
            <a:r>
              <a:rPr lang="zh-CN" sz="2400" b="1" dirty="0" smtClean="0">
                <a:latin typeface="黑体" pitchFamily="2" charset="-122"/>
                <a:ea typeface="黑体" pitchFamily="2" charset="-122"/>
              </a:rPr>
              <a:t>中标出。</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凡是</a:t>
            </a:r>
            <a:r>
              <a:rPr lang="zh-CN" sz="2400" b="1" dirty="0" smtClean="0">
                <a:solidFill>
                  <a:srgbClr val="0000FF"/>
                </a:solidFill>
                <a:latin typeface="黑体" pitchFamily="2" charset="-122"/>
                <a:ea typeface="黑体" pitchFamily="2" charset="-122"/>
              </a:rPr>
              <a:t>可位寻址的</a:t>
            </a:r>
            <a:r>
              <a:rPr lang="en-US" altLang="zh-CN" sz="2400" b="1" dirty="0" smtClean="0">
                <a:solidFill>
                  <a:srgbClr val="0000FF"/>
                </a:solidFill>
                <a:latin typeface="黑体" pitchFamily="2" charset="-122"/>
                <a:ea typeface="黑体" pitchFamily="2" charset="-122"/>
              </a:rPr>
              <a:t>SFR</a:t>
            </a:r>
            <a:r>
              <a:rPr lang="zh-CN" sz="2400" b="1" dirty="0" smtClean="0">
                <a:latin typeface="黑体" pitchFamily="2" charset="-122"/>
                <a:ea typeface="黑体" pitchFamily="2" charset="-122"/>
              </a:rPr>
              <a:t>，字节地址末位只能是</a:t>
            </a:r>
            <a:r>
              <a:rPr lang="en-US" altLang="zh-CN" sz="2400" b="1" dirty="0" smtClean="0">
                <a:latin typeface="黑体" pitchFamily="2" charset="-122"/>
                <a:ea typeface="黑体" pitchFamily="2" charset="-122"/>
              </a:rPr>
              <a:t>0H</a:t>
            </a:r>
            <a:r>
              <a:rPr lang="zh-CN" sz="2400" b="1" dirty="0" smtClean="0">
                <a:latin typeface="黑体" pitchFamily="2" charset="-122"/>
                <a:ea typeface="黑体" pitchFamily="2" charset="-122"/>
              </a:rPr>
              <a:t>或</a:t>
            </a:r>
            <a:r>
              <a:rPr lang="en-US" altLang="zh-CN" sz="2400" b="1" dirty="0" smtClean="0">
                <a:latin typeface="黑体" pitchFamily="2" charset="-122"/>
                <a:ea typeface="黑体" pitchFamily="2" charset="-122"/>
              </a:rPr>
              <a:t>8H</a:t>
            </a:r>
            <a:r>
              <a:rPr lang="zh-CN" sz="2400" b="1" dirty="0" smtClean="0">
                <a:latin typeface="黑体" pitchFamily="2" charset="-122"/>
                <a:ea typeface="黑体" pitchFamily="2" charset="-122"/>
              </a:rPr>
              <a:t>。另外，若读</a:t>
            </a:r>
            <a:r>
              <a:rPr lang="en-US" altLang="zh-CN" sz="2400" b="1" dirty="0" smtClean="0">
                <a:latin typeface="黑体" pitchFamily="2" charset="-122"/>
                <a:ea typeface="黑体" pitchFamily="2" charset="-122"/>
              </a:rPr>
              <a:t>/</a:t>
            </a:r>
            <a:r>
              <a:rPr lang="zh-CN" sz="2400" b="1" dirty="0" smtClean="0">
                <a:latin typeface="黑体" pitchFamily="2" charset="-122"/>
                <a:ea typeface="黑体" pitchFamily="2" charset="-122"/>
              </a:rPr>
              <a:t>写</a:t>
            </a:r>
            <a:r>
              <a:rPr lang="zh-CN" altLang="en-US" sz="2400" b="1" dirty="0" smtClean="0">
                <a:latin typeface="黑体" pitchFamily="2" charset="-122"/>
                <a:ea typeface="黑体" pitchFamily="2" charset="-122"/>
              </a:rPr>
              <a:t>未</a:t>
            </a:r>
            <a:r>
              <a:rPr lang="zh-CN" sz="2400" b="1" dirty="0" smtClean="0">
                <a:latin typeface="黑体" pitchFamily="2" charset="-122"/>
                <a:ea typeface="黑体" pitchFamily="2" charset="-122"/>
              </a:rPr>
              <a:t>定义单元，将得到一个不确定的随机数。</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下面介绍某些</a:t>
            </a:r>
            <a:r>
              <a:rPr lang="en-US" altLang="zh-CN" sz="2400" b="1" dirty="0" smtClean="0">
                <a:latin typeface="黑体" pitchFamily="2" charset="-122"/>
                <a:ea typeface="黑体" pitchFamily="2" charset="-122"/>
              </a:rPr>
              <a:t>SFR</a:t>
            </a:r>
            <a:r>
              <a:rPr lang="zh-CN" sz="2400" b="1" dirty="0" smtClean="0">
                <a:latin typeface="黑体" pitchFamily="2" charset="-122"/>
                <a:ea typeface="黑体" pitchFamily="2" charset="-122"/>
              </a:rPr>
              <a:t>，余下的</a:t>
            </a:r>
            <a:r>
              <a:rPr lang="en-US" altLang="zh-CN" sz="2400" b="1" dirty="0" smtClean="0">
                <a:latin typeface="黑体" pitchFamily="2" charset="-122"/>
                <a:ea typeface="黑体" pitchFamily="2" charset="-122"/>
              </a:rPr>
              <a:t>SFR</a:t>
            </a:r>
            <a:r>
              <a:rPr lang="zh-CN" sz="2400" b="1" dirty="0" smtClean="0">
                <a:latin typeface="黑体" pitchFamily="2" charset="-122"/>
                <a:ea typeface="黑体" pitchFamily="2" charset="-122"/>
              </a:rPr>
              <a:t>将在后</a:t>
            </a:r>
            <a:r>
              <a:rPr lang="zh-CN" altLang="en-US" sz="2400" b="1" dirty="0" smtClean="0">
                <a:latin typeface="黑体" pitchFamily="2" charset="-122"/>
                <a:ea typeface="黑体" pitchFamily="2" charset="-122"/>
              </a:rPr>
              <a:t>面</a:t>
            </a:r>
            <a:r>
              <a:rPr lang="zh-CN" sz="2400" b="1" dirty="0" smtClean="0">
                <a:latin typeface="黑体" pitchFamily="2" charset="-122"/>
                <a:ea typeface="黑体" pitchFamily="2" charset="-122"/>
              </a:rPr>
              <a:t>介绍。</a:t>
            </a:r>
          </a:p>
          <a:p>
            <a:pPr fontAlgn="b">
              <a:lnSpc>
                <a:spcPct val="150000"/>
              </a:lnSpc>
            </a:pPr>
            <a:endParaRPr lang="zh-CN" altLang="en-US" sz="24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68756" y="6498806"/>
            <a:ext cx="781050" cy="276225"/>
          </a:xfrm>
          <a:prstGeom prst="rect">
            <a:avLst/>
          </a:prstGeom>
        </p:spPr>
        <p:txBody>
          <a:bodyPr/>
          <a:lstStyle/>
          <a:p>
            <a:fld id="{8E2A11C4-42C2-45DA-9E65-8D548604E8EA}" type="slidenum">
              <a:rPr lang="en-US" altLang="zh-CN" sz="1200" smtClean="0"/>
              <a:pPr/>
              <a:t>43</a:t>
            </a:fld>
            <a:endParaRPr lang="en-US" altLang="zh-CN" sz="1200" dirty="0"/>
          </a:p>
        </p:txBody>
      </p:sp>
    </p:spTree>
    <p:extLst>
      <p:ext uri="{BB962C8B-B14F-4D97-AF65-F5344CB8AC3E}">
        <p14:creationId xmlns:p14="http://schemas.microsoft.com/office/powerpoint/2010/main" val="421259839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灯片编号占位符 3"/>
          <p:cNvSpPr>
            <a:spLocks noGrp="1"/>
          </p:cNvSpPr>
          <p:nvPr>
            <p:ph type="sldNum" sz="quarter" idx="4294967295"/>
          </p:nvPr>
        </p:nvSpPr>
        <p:spPr>
          <a:xfrm>
            <a:off x="8555454" y="6539412"/>
            <a:ext cx="781050" cy="276225"/>
          </a:xfrm>
          <a:prstGeom prst="rect">
            <a:avLst/>
          </a:prstGeom>
        </p:spPr>
        <p:txBody>
          <a:bodyPr/>
          <a:lstStyle/>
          <a:p>
            <a:fld id="{8E2A11C4-42C2-45DA-9E65-8D548604E8EA}" type="slidenum">
              <a:rPr lang="en-US" altLang="zh-CN" sz="1200" smtClean="0"/>
              <a:pPr/>
              <a:t>44</a:t>
            </a:fld>
            <a:endParaRPr lang="en-US" altLang="zh-CN" sz="1200" dirty="0"/>
          </a:p>
        </p:txBody>
      </p:sp>
      <p:pic>
        <p:nvPicPr>
          <p:cNvPr id="283652"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589547"/>
            <a:ext cx="9336505" cy="60879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9687479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灯片编号占位符 3"/>
          <p:cNvSpPr>
            <a:spLocks noGrp="1"/>
          </p:cNvSpPr>
          <p:nvPr>
            <p:ph type="sldNum" sz="quarter" idx="10"/>
          </p:nvPr>
        </p:nvSpPr>
        <p:spPr>
          <a:xfrm>
            <a:off x="8577809" y="6498807"/>
            <a:ext cx="781050" cy="276225"/>
          </a:xfrm>
        </p:spPr>
        <p:txBody>
          <a:bodyPr/>
          <a:lstStyle/>
          <a:p>
            <a:fld id="{8E2A11C4-42C2-45DA-9E65-8D548604E8EA}" type="slidenum">
              <a:rPr lang="en-US" altLang="zh-CN" smtClean="0"/>
              <a:pPr/>
              <a:t>45</a:t>
            </a:fld>
            <a:endParaRPr lang="en-US" altLang="zh-CN" dirty="0"/>
          </a:p>
        </p:txBody>
      </p:sp>
      <p:pic>
        <p:nvPicPr>
          <p:cNvPr id="2846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428" y="577515"/>
            <a:ext cx="8962930" cy="612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20309229"/>
      </p:ext>
    </p:extLst>
  </p:cSld>
  <p:clrMapOvr>
    <a:masterClrMapping/>
  </p:clrMapOvr>
  <p:transition>
    <p:random/>
    <p:sndAc>
      <p:stSnd>
        <p:snd r:embed="rId2" name="camera.wav"/>
      </p:stSnd>
    </p:sndAc>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内容占位符 1"/>
          <p:cNvSpPr>
            <a:spLocks noGrp="1"/>
          </p:cNvSpPr>
          <p:nvPr>
            <p:ph/>
          </p:nvPr>
        </p:nvSpPr>
        <p:spPr>
          <a:xfrm>
            <a:off x="0" y="557090"/>
            <a:ext cx="8649921" cy="5410200"/>
          </a:xfrm>
        </p:spPr>
        <p:txBody>
          <a:bodyPr/>
          <a:lstStyle/>
          <a:p>
            <a:pPr>
              <a:lnSpc>
                <a:spcPct val="150000"/>
              </a:lnSpc>
              <a:buFont typeface="Wingdings" pitchFamily="2" charset="2"/>
              <a:buNone/>
            </a:pPr>
            <a:r>
              <a:rPr lang="en-US" altLang="zh-CN" sz="2400" b="1" dirty="0" smtClean="0">
                <a:solidFill>
                  <a:srgbClr val="FF3300"/>
                </a:solidFill>
                <a:latin typeface="黑体" pitchFamily="2" charset="-122"/>
                <a:ea typeface="黑体" pitchFamily="2" charset="-122"/>
              </a:rPr>
              <a:t>    1</a:t>
            </a:r>
            <a:r>
              <a:rPr lang="zh-CN" sz="2400" b="1" dirty="0" smtClean="0">
                <a:solidFill>
                  <a:srgbClr val="FF3300"/>
                </a:solidFill>
                <a:latin typeface="黑体" pitchFamily="2" charset="-122"/>
                <a:ea typeface="黑体" pitchFamily="2" charset="-122"/>
              </a:rPr>
              <a:t>．堆栈指针</a:t>
            </a:r>
            <a:r>
              <a:rPr lang="en-US" altLang="zh-CN" sz="2400" b="1" dirty="0" smtClean="0">
                <a:solidFill>
                  <a:srgbClr val="FF3300"/>
                </a:solidFill>
                <a:latin typeface="黑体" pitchFamily="2" charset="-122"/>
                <a:ea typeface="黑体" pitchFamily="2" charset="-122"/>
              </a:rPr>
              <a:t>SP</a:t>
            </a:r>
          </a:p>
          <a:p>
            <a:pPr>
              <a:lnSpc>
                <a:spcPct val="150000"/>
              </a:lnSpc>
              <a:buFont typeface="Wingdings" pitchFamily="2" charset="2"/>
              <a:buNone/>
            </a:pPr>
            <a:r>
              <a:rPr lang="zh-CN" altLang="en-US" sz="2400" dirty="0" smtClean="0">
                <a:solidFill>
                  <a:srgbClr val="FF3300"/>
                </a:solidFill>
                <a:latin typeface="黑体" pitchFamily="2" charset="-122"/>
                <a:ea typeface="黑体" pitchFamily="2" charset="-122"/>
              </a:rPr>
              <a:t>   （</a:t>
            </a:r>
            <a:r>
              <a:rPr lang="en-US" altLang="zh-CN" sz="2400" dirty="0">
                <a:solidFill>
                  <a:srgbClr val="FF3300"/>
                </a:solidFill>
                <a:latin typeface="黑体" pitchFamily="2" charset="-122"/>
                <a:ea typeface="黑体" pitchFamily="2" charset="-122"/>
              </a:rPr>
              <a:t>1</a:t>
            </a:r>
            <a:r>
              <a:rPr lang="zh-CN" altLang="en-US" sz="2400" dirty="0">
                <a:solidFill>
                  <a:srgbClr val="FF3300"/>
                </a:solidFill>
                <a:latin typeface="黑体" pitchFamily="2" charset="-122"/>
                <a:ea typeface="黑体" pitchFamily="2" charset="-122"/>
              </a:rPr>
              <a:t>）堆栈的概念</a:t>
            </a:r>
            <a:endParaRPr lang="en-US" altLang="zh-CN" sz="2400" b="1" dirty="0" smtClean="0">
              <a:solidFill>
                <a:srgbClr val="FF3300"/>
              </a:solidFill>
              <a:latin typeface="黑体" pitchFamily="2" charset="-122"/>
              <a:ea typeface="黑体" pitchFamily="2" charset="-122"/>
            </a:endParaRPr>
          </a:p>
          <a:p>
            <a:pPr marL="0" indent="0" algn="l">
              <a:lnSpc>
                <a:spcPct val="150000"/>
              </a:lnSpc>
              <a:spcBef>
                <a:spcPts val="0"/>
              </a:spcBef>
              <a:buFont typeface="Wingdings" pitchFamily="2" charset="2"/>
              <a:buNone/>
            </a:pPr>
            <a:r>
              <a:rPr lang="en-US" altLang="zh-CN" sz="2400" kern="1000" dirty="0" smtClean="0">
                <a:latin typeface="Times New Roman"/>
                <a:ea typeface="宋体"/>
                <a:cs typeface="Times New Roman"/>
              </a:rPr>
              <a:t>        </a:t>
            </a:r>
            <a:r>
              <a:rPr lang="zh-CN" altLang="zh-CN" sz="2400" kern="1000" dirty="0" smtClean="0">
                <a:latin typeface="Times New Roman"/>
                <a:ea typeface="宋体"/>
                <a:cs typeface="Times New Roman"/>
              </a:rPr>
              <a:t>所谓</a:t>
            </a:r>
            <a:r>
              <a:rPr lang="zh-CN" altLang="zh-CN" sz="2400" kern="1000" dirty="0">
                <a:latin typeface="Times New Roman"/>
                <a:ea typeface="宋体"/>
                <a:cs typeface="Times New Roman"/>
              </a:rPr>
              <a:t>堆栈，是指一个连续的数据存储区域，其操作原则为“先进后出”或“后进先出”</a:t>
            </a:r>
            <a:r>
              <a:rPr lang="zh-CN" altLang="zh-CN" sz="2400" kern="1000" dirty="0" smtClean="0">
                <a:latin typeface="Times New Roman"/>
                <a:ea typeface="宋体"/>
                <a:cs typeface="Times New Roman"/>
              </a:rPr>
              <a:t>。</a:t>
            </a:r>
            <a:endParaRPr lang="en-US" altLang="zh-CN" sz="2400" kern="1000" dirty="0" smtClean="0">
              <a:latin typeface="Times New Roman"/>
              <a:ea typeface="宋体"/>
              <a:cs typeface="Times New Roman"/>
            </a:endParaRPr>
          </a:p>
          <a:p>
            <a:pPr marL="0" indent="0" algn="l">
              <a:lnSpc>
                <a:spcPct val="150000"/>
              </a:lnSpc>
              <a:spcBef>
                <a:spcPts val="0"/>
              </a:spcBef>
              <a:buFont typeface="Wingdings" pitchFamily="2" charset="2"/>
              <a:buNone/>
            </a:pPr>
            <a:r>
              <a:rPr lang="en-US" altLang="zh-CN" sz="2400" kern="1000" dirty="0" smtClean="0">
                <a:latin typeface="Times New Roman"/>
                <a:ea typeface="宋体"/>
                <a:cs typeface="Times New Roman"/>
              </a:rPr>
              <a:t>        </a:t>
            </a:r>
            <a:r>
              <a:rPr lang="zh-CN" altLang="zh-CN" sz="2400" kern="1000" dirty="0" smtClean="0">
                <a:latin typeface="Times New Roman"/>
                <a:ea typeface="宋体"/>
                <a:cs typeface="Times New Roman"/>
              </a:rPr>
              <a:t>堆栈</a:t>
            </a:r>
            <a:r>
              <a:rPr lang="zh-CN" altLang="zh-CN" sz="2400" kern="1000" dirty="0">
                <a:latin typeface="Times New Roman"/>
                <a:ea typeface="宋体"/>
                <a:cs typeface="Times New Roman"/>
              </a:rPr>
              <a:t>有栈顶和栈底之分。栈底地址一经设定后固定不变，它决定了堆栈在</a:t>
            </a:r>
            <a:r>
              <a:rPr lang="en-US" altLang="zh-CN" sz="2400" kern="1000" dirty="0">
                <a:latin typeface="Times New Roman"/>
                <a:ea typeface="宋体"/>
              </a:rPr>
              <a:t>RAM</a:t>
            </a:r>
            <a:r>
              <a:rPr lang="zh-CN" altLang="zh-CN" sz="2400" kern="1000" dirty="0">
                <a:latin typeface="Times New Roman"/>
                <a:ea typeface="宋体"/>
                <a:cs typeface="Times New Roman"/>
              </a:rPr>
              <a:t>中的物理位置。如前所述，堆栈共有两种操作：进栈和出栈。但不论是数据进栈还是数据出栈，都是对堆栈的栈顶单元进行的，即对栈顶单元的写和读操作</a:t>
            </a:r>
            <a:r>
              <a:rPr lang="zh-CN" altLang="zh-CN" sz="2400" kern="1000" dirty="0" smtClean="0">
                <a:latin typeface="Times New Roman"/>
                <a:ea typeface="宋体"/>
                <a:cs typeface="Times New Roman"/>
              </a:rPr>
              <a:t>。</a:t>
            </a:r>
            <a:endParaRPr lang="en-US" altLang="zh-CN" sz="2400" kern="1000" dirty="0" smtClean="0">
              <a:latin typeface="Times New Roman"/>
              <a:ea typeface="宋体"/>
              <a:cs typeface="Times New Roman"/>
            </a:endParaRPr>
          </a:p>
        </p:txBody>
      </p:sp>
      <p:sp>
        <p:nvSpPr>
          <p:cNvPr id="10" name="灯片编号占位符 3"/>
          <p:cNvSpPr>
            <a:spLocks noGrp="1"/>
          </p:cNvSpPr>
          <p:nvPr>
            <p:ph type="sldNum" sz="quarter" idx="4294967295"/>
          </p:nvPr>
        </p:nvSpPr>
        <p:spPr>
          <a:xfrm>
            <a:off x="8550649" y="6489753"/>
            <a:ext cx="781050" cy="276225"/>
          </a:xfrm>
          <a:prstGeom prst="rect">
            <a:avLst/>
          </a:prstGeom>
        </p:spPr>
        <p:txBody>
          <a:bodyPr/>
          <a:lstStyle/>
          <a:p>
            <a:fld id="{8E2A11C4-42C2-45DA-9E65-8D548604E8EA}" type="slidenum">
              <a:rPr lang="en-US" altLang="zh-CN" sz="1200" smtClean="0"/>
              <a:pPr/>
              <a:t>46</a:t>
            </a:fld>
            <a:endParaRPr lang="en-US" altLang="zh-CN" sz="1200" dirty="0"/>
          </a:p>
        </p:txBody>
      </p:sp>
    </p:spTree>
    <p:extLst>
      <p:ext uri="{BB962C8B-B14F-4D97-AF65-F5344CB8AC3E}">
        <p14:creationId xmlns:p14="http://schemas.microsoft.com/office/powerpoint/2010/main" val="359972694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4" name="矩形 3"/>
          <p:cNvSpPr/>
          <p:nvPr/>
        </p:nvSpPr>
        <p:spPr>
          <a:xfrm>
            <a:off x="140677" y="706613"/>
            <a:ext cx="8886092" cy="5853910"/>
          </a:xfrm>
          <a:prstGeom prst="rect">
            <a:avLst/>
          </a:prstGeom>
        </p:spPr>
        <p:txBody>
          <a:bodyPr wrap="square">
            <a:spAutoFit/>
          </a:bodyPr>
          <a:lstStyle/>
          <a:p>
            <a:pPr marL="342900" lvl="0" indent="-342900" algn="just">
              <a:lnSpc>
                <a:spcPct val="150000"/>
              </a:lnSpc>
              <a:spcBef>
                <a:spcPct val="20000"/>
              </a:spcBef>
            </a:pPr>
            <a:r>
              <a:rPr lang="en-US" altLang="zh-CN" sz="2400" b="1" kern="1000" dirty="0">
                <a:solidFill>
                  <a:srgbClr val="333399"/>
                </a:solidFill>
                <a:latin typeface="Times New Roman"/>
                <a:ea typeface="宋体"/>
                <a:cs typeface="Times New Roman"/>
              </a:rPr>
              <a:t> </a:t>
            </a:r>
            <a:r>
              <a:rPr lang="en-US" altLang="zh-CN" sz="2400" b="1" kern="1000" dirty="0" smtClean="0">
                <a:solidFill>
                  <a:srgbClr val="333399"/>
                </a:solidFill>
                <a:latin typeface="Times New Roman"/>
                <a:ea typeface="宋体"/>
                <a:cs typeface="Times New Roman"/>
              </a:rPr>
              <a:t>      </a:t>
            </a:r>
            <a:r>
              <a:rPr lang="zh-CN" altLang="en-US" sz="2400" b="1" kern="0" dirty="0" smtClean="0">
                <a:solidFill>
                  <a:srgbClr val="FF3300"/>
                </a:solidFill>
                <a:latin typeface="黑体" pitchFamily="2" charset="-122"/>
                <a:ea typeface="黑体" pitchFamily="2" charset="-122"/>
              </a:rPr>
              <a:t>（</a:t>
            </a:r>
            <a:r>
              <a:rPr lang="en-US" altLang="zh-CN" sz="2400" b="1" kern="0" dirty="0">
                <a:solidFill>
                  <a:srgbClr val="FF3300"/>
                </a:solidFill>
                <a:latin typeface="黑体" pitchFamily="2" charset="-122"/>
                <a:ea typeface="黑体" pitchFamily="2" charset="-122"/>
              </a:rPr>
              <a:t>2</a:t>
            </a:r>
            <a:r>
              <a:rPr lang="zh-CN" altLang="en-US" sz="2400" b="1" kern="0" dirty="0">
                <a:solidFill>
                  <a:srgbClr val="FF3300"/>
                </a:solidFill>
                <a:latin typeface="黑体" pitchFamily="2" charset="-122"/>
                <a:ea typeface="黑体" pitchFamily="2" charset="-122"/>
              </a:rPr>
              <a:t>）堆栈指针</a:t>
            </a:r>
            <a:r>
              <a:rPr lang="en-US" altLang="zh-CN" sz="2400" b="1" kern="0" dirty="0">
                <a:solidFill>
                  <a:srgbClr val="FF3300"/>
                </a:solidFill>
                <a:latin typeface="黑体" pitchFamily="2" charset="-122"/>
                <a:ea typeface="黑体" pitchFamily="2" charset="-122"/>
              </a:rPr>
              <a:t>SP</a:t>
            </a:r>
            <a:r>
              <a:rPr lang="zh-CN" altLang="en-US" sz="2400" b="1" kern="0" dirty="0">
                <a:solidFill>
                  <a:srgbClr val="FF3300"/>
                </a:solidFill>
                <a:latin typeface="黑体" pitchFamily="2" charset="-122"/>
                <a:ea typeface="黑体" pitchFamily="2" charset="-122"/>
              </a:rPr>
              <a:t>及其作用</a:t>
            </a:r>
            <a:endParaRPr lang="zh-CN" altLang="zh-CN" sz="2400" b="1" kern="0" dirty="0">
              <a:solidFill>
                <a:srgbClr val="FF3300"/>
              </a:solidFill>
              <a:latin typeface="黑体" pitchFamily="2" charset="-122"/>
              <a:ea typeface="黑体" pitchFamily="2" charset="-122"/>
            </a:endParaRPr>
          </a:p>
          <a:p>
            <a:pPr lvl="0" algn="l">
              <a:lnSpc>
                <a:spcPct val="150000"/>
              </a:lnSpc>
              <a:spcBef>
                <a:spcPts val="0"/>
              </a:spcBef>
            </a:pPr>
            <a:r>
              <a:rPr lang="en-US" altLang="zh-CN" sz="2400" b="1" kern="1000" dirty="0" smtClean="0">
                <a:solidFill>
                  <a:srgbClr val="333399"/>
                </a:solidFill>
                <a:latin typeface="Times New Roman"/>
                <a:ea typeface="宋体"/>
                <a:cs typeface="Times New Roman"/>
              </a:rPr>
              <a:t>        </a:t>
            </a:r>
            <a:r>
              <a:rPr lang="zh-CN" altLang="zh-CN" sz="2400" b="1" kern="1000" dirty="0" smtClean="0">
                <a:solidFill>
                  <a:srgbClr val="333399"/>
                </a:solidFill>
                <a:latin typeface="Times New Roman"/>
                <a:ea typeface="宋体"/>
                <a:cs typeface="Times New Roman"/>
              </a:rPr>
              <a:t>栈</a:t>
            </a:r>
            <a:r>
              <a:rPr lang="zh-CN" altLang="en-US" sz="2400" b="1" kern="1000" dirty="0" smtClean="0">
                <a:solidFill>
                  <a:srgbClr val="333399"/>
                </a:solidFill>
                <a:latin typeface="Times New Roman"/>
                <a:ea typeface="宋体"/>
                <a:cs typeface="Times New Roman"/>
              </a:rPr>
              <a:t>区位置的设定是通过</a:t>
            </a:r>
            <a:r>
              <a:rPr lang="zh-CN" altLang="zh-CN" sz="2400" b="1" kern="1000" dirty="0" smtClean="0">
                <a:solidFill>
                  <a:srgbClr val="333399"/>
                </a:solidFill>
                <a:latin typeface="Times New Roman"/>
                <a:ea typeface="宋体"/>
                <a:cs typeface="Times New Roman"/>
              </a:rPr>
              <a:t>设置</a:t>
            </a:r>
            <a:r>
              <a:rPr lang="zh-CN" altLang="zh-CN" sz="2400" b="1" kern="1000" dirty="0">
                <a:solidFill>
                  <a:srgbClr val="333399"/>
                </a:solidFill>
                <a:latin typeface="Times New Roman"/>
                <a:ea typeface="宋体"/>
                <a:cs typeface="Times New Roman"/>
              </a:rPr>
              <a:t>堆栈指针</a:t>
            </a:r>
            <a:r>
              <a:rPr lang="en-US" altLang="zh-CN" sz="2400" b="1" kern="1000" dirty="0">
                <a:solidFill>
                  <a:srgbClr val="FF0000"/>
                </a:solidFill>
                <a:latin typeface="Times New Roman"/>
                <a:ea typeface="宋体"/>
              </a:rPr>
              <a:t>SP</a:t>
            </a:r>
            <a:r>
              <a:rPr lang="zh-CN" altLang="zh-CN" sz="2400" b="1" kern="1000" dirty="0">
                <a:solidFill>
                  <a:srgbClr val="333399"/>
                </a:solidFill>
                <a:latin typeface="Times New Roman"/>
                <a:ea typeface="宋体"/>
                <a:cs typeface="Times New Roman"/>
              </a:rPr>
              <a:t>（</a:t>
            </a:r>
            <a:r>
              <a:rPr lang="en-US" altLang="zh-CN" sz="2400" b="1" kern="1000" dirty="0">
                <a:solidFill>
                  <a:srgbClr val="333399"/>
                </a:solidFill>
                <a:latin typeface="Times New Roman"/>
                <a:ea typeface="宋体"/>
              </a:rPr>
              <a:t>Stack Pointer</a:t>
            </a:r>
            <a:r>
              <a:rPr lang="zh-CN" altLang="zh-CN" sz="2400" b="1" kern="1000" dirty="0" smtClean="0">
                <a:solidFill>
                  <a:srgbClr val="333399"/>
                </a:solidFill>
                <a:latin typeface="Times New Roman"/>
                <a:ea typeface="宋体"/>
                <a:cs typeface="Times New Roman"/>
              </a:rPr>
              <a:t>）</a:t>
            </a:r>
            <a:r>
              <a:rPr lang="zh-CN" altLang="en-US" sz="2400" b="1" kern="1000" dirty="0" smtClean="0">
                <a:solidFill>
                  <a:srgbClr val="333399"/>
                </a:solidFill>
                <a:latin typeface="Times New Roman"/>
                <a:ea typeface="宋体"/>
                <a:cs typeface="Times New Roman"/>
              </a:rPr>
              <a:t>这个寄存器来实现的。</a:t>
            </a:r>
            <a:r>
              <a:rPr lang="en-US" altLang="zh-CN" sz="2400" b="1" kern="1000" dirty="0" smtClean="0">
                <a:solidFill>
                  <a:srgbClr val="333399"/>
                </a:solidFill>
                <a:latin typeface="Times New Roman"/>
                <a:ea typeface="宋体"/>
              </a:rPr>
              <a:t>SP</a:t>
            </a:r>
            <a:r>
              <a:rPr lang="zh-CN" altLang="zh-CN" sz="2400" b="1" kern="1000" dirty="0">
                <a:solidFill>
                  <a:srgbClr val="333399"/>
                </a:solidFill>
                <a:latin typeface="Times New Roman"/>
                <a:ea typeface="宋体"/>
                <a:cs typeface="Times New Roman"/>
              </a:rPr>
              <a:t>的内容就是堆栈栈顶的存储单元地址。当堆栈中空无数据时，栈顶地址和栈底地址重合</a:t>
            </a:r>
            <a:r>
              <a:rPr lang="zh-CN" altLang="zh-CN" sz="2400" b="1" kern="1000" dirty="0" smtClean="0">
                <a:solidFill>
                  <a:srgbClr val="333399"/>
                </a:solidFill>
                <a:latin typeface="Times New Roman"/>
                <a:ea typeface="宋体"/>
                <a:cs typeface="Times New Roman"/>
              </a:rPr>
              <a:t>。</a:t>
            </a:r>
            <a:endParaRPr lang="en-US" altLang="zh-CN" sz="2400" b="1" kern="0" dirty="0">
              <a:solidFill>
                <a:srgbClr val="FF3300"/>
              </a:solidFill>
              <a:latin typeface="黑体" pitchFamily="2" charset="-122"/>
              <a:ea typeface="黑体" pitchFamily="2" charset="-122"/>
            </a:endParaRPr>
          </a:p>
          <a:p>
            <a:pPr lvl="0" algn="l" fontAlgn="b">
              <a:lnSpc>
                <a:spcPct val="150000"/>
              </a:lnSpc>
              <a:spcBef>
                <a:spcPts val="0"/>
              </a:spcBef>
            </a:pPr>
            <a:r>
              <a:rPr lang="en-US" altLang="zh-CN" sz="2400" b="1" kern="0" dirty="0" smtClean="0">
                <a:solidFill>
                  <a:srgbClr val="333399"/>
                </a:solidFill>
                <a:latin typeface="黑体" pitchFamily="2" charset="-122"/>
                <a:ea typeface="黑体" pitchFamily="2" charset="-122"/>
              </a:rPr>
              <a:t>    AT89S51</a:t>
            </a:r>
            <a:r>
              <a:rPr lang="zh-CN" altLang="en-US" sz="2400" b="1" kern="0" dirty="0">
                <a:solidFill>
                  <a:srgbClr val="333399"/>
                </a:solidFill>
                <a:latin typeface="黑体" pitchFamily="2" charset="-122"/>
                <a:ea typeface="黑体" pitchFamily="2" charset="-122"/>
              </a:rPr>
              <a:t>单片机的</a:t>
            </a:r>
            <a:r>
              <a:rPr lang="zh-CN" altLang="en-US" sz="2400" b="1" kern="0" dirty="0" smtClean="0">
                <a:solidFill>
                  <a:srgbClr val="333399"/>
                </a:solidFill>
                <a:latin typeface="黑体" pitchFamily="2" charset="-122"/>
                <a:ea typeface="黑体" pitchFamily="2" charset="-122"/>
              </a:rPr>
              <a:t>堆栈设</a:t>
            </a:r>
            <a:r>
              <a:rPr lang="zh-CN" altLang="en-US" sz="2400" b="1" kern="0" dirty="0">
                <a:solidFill>
                  <a:srgbClr val="333399"/>
                </a:solidFill>
                <a:latin typeface="黑体" pitchFamily="2" charset="-122"/>
                <a:ea typeface="黑体" pitchFamily="2" charset="-122"/>
              </a:rPr>
              <a:t>在内部</a:t>
            </a:r>
            <a:r>
              <a:rPr lang="en-US" altLang="zh-CN" sz="2400" b="1" kern="0" dirty="0">
                <a:solidFill>
                  <a:srgbClr val="333399"/>
                </a:solidFill>
                <a:latin typeface="黑体" pitchFamily="2" charset="-122"/>
                <a:ea typeface="黑体" pitchFamily="2" charset="-122"/>
              </a:rPr>
              <a:t>RAM</a:t>
            </a:r>
            <a:r>
              <a:rPr lang="zh-CN" altLang="en-US" sz="2400" b="1" kern="0" dirty="0" smtClean="0">
                <a:solidFill>
                  <a:srgbClr val="333399"/>
                </a:solidFill>
                <a:latin typeface="黑体" pitchFamily="2" charset="-122"/>
                <a:ea typeface="黑体" pitchFamily="2" charset="-122"/>
              </a:rPr>
              <a:t>中，</a:t>
            </a:r>
            <a:r>
              <a:rPr lang="en-US" altLang="zh-CN" sz="2400" b="1" kern="1000" dirty="0">
                <a:solidFill>
                  <a:srgbClr val="FF0000"/>
                </a:solidFill>
                <a:latin typeface="Times New Roman"/>
                <a:ea typeface="宋体"/>
              </a:rPr>
              <a:t> </a:t>
            </a:r>
            <a:r>
              <a:rPr lang="en-US" altLang="zh-CN" sz="2400" b="1" kern="1000" dirty="0" smtClean="0">
                <a:solidFill>
                  <a:srgbClr val="FF0000"/>
                </a:solidFill>
                <a:latin typeface="Times New Roman"/>
                <a:ea typeface="宋体"/>
              </a:rPr>
              <a:t>SP</a:t>
            </a:r>
            <a:r>
              <a:rPr lang="zh-CN" altLang="en-US" sz="2400" b="1" kern="0" dirty="0" smtClean="0">
                <a:solidFill>
                  <a:srgbClr val="333399"/>
                </a:solidFill>
                <a:latin typeface="黑体" pitchFamily="2" charset="-122"/>
                <a:ea typeface="黑体" pitchFamily="2" charset="-122"/>
              </a:rPr>
              <a:t>指示</a:t>
            </a:r>
            <a:r>
              <a:rPr lang="zh-CN" altLang="en-US" sz="2400" b="1" kern="0" dirty="0">
                <a:solidFill>
                  <a:srgbClr val="333399"/>
                </a:solidFill>
                <a:latin typeface="黑体" pitchFamily="2" charset="-122"/>
                <a:ea typeface="黑体" pitchFamily="2" charset="-122"/>
              </a:rPr>
              <a:t>堆栈顶部在内部</a:t>
            </a:r>
            <a:r>
              <a:rPr lang="en-US" altLang="zh-CN" sz="2400" b="1" kern="0" dirty="0">
                <a:solidFill>
                  <a:srgbClr val="333399"/>
                </a:solidFill>
                <a:latin typeface="黑体" pitchFamily="2" charset="-122"/>
                <a:ea typeface="黑体" pitchFamily="2" charset="-122"/>
              </a:rPr>
              <a:t>RAM</a:t>
            </a:r>
            <a:r>
              <a:rPr lang="zh-CN" altLang="en-US" sz="2400" b="1" kern="0" dirty="0">
                <a:solidFill>
                  <a:srgbClr val="333399"/>
                </a:solidFill>
                <a:latin typeface="黑体" pitchFamily="2" charset="-122"/>
                <a:ea typeface="黑体" pitchFamily="2" charset="-122"/>
              </a:rPr>
              <a:t>块中的位置。</a:t>
            </a:r>
          </a:p>
          <a:p>
            <a:pPr lvl="0" algn="l" fontAlgn="b">
              <a:lnSpc>
                <a:spcPct val="150000"/>
              </a:lnSpc>
              <a:spcBef>
                <a:spcPts val="0"/>
              </a:spcBef>
            </a:pPr>
            <a:r>
              <a:rPr lang="zh-CN" altLang="en-US" sz="2400" b="1" kern="0" dirty="0" smtClean="0">
                <a:solidFill>
                  <a:srgbClr val="333399"/>
                </a:solidFill>
                <a:latin typeface="黑体" pitchFamily="2" charset="-122"/>
                <a:ea typeface="黑体" pitchFamily="2" charset="-122"/>
              </a:rPr>
              <a:t>    堆栈</a:t>
            </a:r>
            <a:r>
              <a:rPr lang="zh-CN" altLang="en-US" sz="2400" b="1" kern="0" dirty="0">
                <a:solidFill>
                  <a:srgbClr val="333399"/>
                </a:solidFill>
                <a:latin typeface="黑体" pitchFamily="2" charset="-122"/>
                <a:ea typeface="黑体" pitchFamily="2" charset="-122"/>
              </a:rPr>
              <a:t>结构</a:t>
            </a:r>
            <a:r>
              <a:rPr lang="en-US" altLang="zh-CN" sz="2400" b="1" kern="0" dirty="0">
                <a:solidFill>
                  <a:srgbClr val="333399"/>
                </a:solidFill>
                <a:latin typeface="黑体" pitchFamily="2" charset="-122"/>
                <a:ea typeface="黑体" pitchFamily="2" charset="-122"/>
              </a:rPr>
              <a:t>—</a:t>
            </a:r>
            <a:r>
              <a:rPr lang="zh-CN" altLang="en-US" sz="2400" b="1" kern="0" dirty="0">
                <a:solidFill>
                  <a:srgbClr val="3333CC"/>
                </a:solidFill>
                <a:latin typeface="黑体" pitchFamily="2" charset="-122"/>
                <a:ea typeface="黑体" pitchFamily="2" charset="-122"/>
              </a:rPr>
              <a:t>向上生长型</a:t>
            </a:r>
            <a:r>
              <a:rPr lang="zh-CN" altLang="en-US" sz="2400" b="1" kern="0" dirty="0">
                <a:solidFill>
                  <a:srgbClr val="333399"/>
                </a:solidFill>
                <a:latin typeface="黑体" pitchFamily="2" charset="-122"/>
                <a:ea typeface="黑体" pitchFamily="2" charset="-122"/>
              </a:rPr>
              <a:t>。单片机</a:t>
            </a:r>
            <a:r>
              <a:rPr lang="zh-CN" altLang="en-US" sz="2400" b="1" kern="0" dirty="0">
                <a:solidFill>
                  <a:srgbClr val="FF3300"/>
                </a:solidFill>
                <a:latin typeface="黑体" pitchFamily="2" charset="-122"/>
                <a:ea typeface="黑体" pitchFamily="2" charset="-122"/>
              </a:rPr>
              <a:t>复位</a:t>
            </a:r>
            <a:r>
              <a:rPr lang="zh-CN" altLang="en-US" sz="2400" b="1" kern="0" dirty="0">
                <a:solidFill>
                  <a:srgbClr val="333399"/>
                </a:solidFill>
                <a:latin typeface="黑体" pitchFamily="2" charset="-122"/>
                <a:ea typeface="黑体" pitchFamily="2" charset="-122"/>
              </a:rPr>
              <a:t>后，</a:t>
            </a:r>
            <a:r>
              <a:rPr lang="en-US" altLang="zh-CN" sz="2400" b="1" kern="0" dirty="0">
                <a:solidFill>
                  <a:srgbClr val="333399"/>
                </a:solidFill>
                <a:latin typeface="黑体" pitchFamily="2" charset="-122"/>
                <a:ea typeface="黑体" pitchFamily="2" charset="-122"/>
              </a:rPr>
              <a:t>SP</a:t>
            </a:r>
            <a:r>
              <a:rPr lang="zh-CN" altLang="en-US" sz="2400" b="1" kern="0" dirty="0">
                <a:solidFill>
                  <a:srgbClr val="333399"/>
                </a:solidFill>
                <a:latin typeface="黑体" pitchFamily="2" charset="-122"/>
                <a:ea typeface="黑体" pitchFamily="2" charset="-122"/>
              </a:rPr>
              <a:t>为</a:t>
            </a:r>
            <a:r>
              <a:rPr lang="en-US" altLang="zh-CN" sz="2400" b="1" kern="0" dirty="0">
                <a:solidFill>
                  <a:srgbClr val="FF3300"/>
                </a:solidFill>
                <a:latin typeface="黑体" pitchFamily="2" charset="-122"/>
                <a:ea typeface="黑体" pitchFamily="2" charset="-122"/>
              </a:rPr>
              <a:t>07H</a:t>
            </a:r>
            <a:r>
              <a:rPr lang="zh-CN" altLang="en-US" sz="2400" b="1" kern="0" dirty="0">
                <a:solidFill>
                  <a:srgbClr val="333399"/>
                </a:solidFill>
                <a:latin typeface="黑体" pitchFamily="2" charset="-122"/>
                <a:ea typeface="黑体" pitchFamily="2" charset="-122"/>
              </a:rPr>
              <a:t>，使得堆栈实际上从</a:t>
            </a:r>
            <a:r>
              <a:rPr lang="en-US" altLang="zh-CN" sz="2400" b="1" kern="0" dirty="0">
                <a:solidFill>
                  <a:srgbClr val="333399"/>
                </a:solidFill>
                <a:latin typeface="黑体" pitchFamily="2" charset="-122"/>
                <a:ea typeface="黑体" pitchFamily="2" charset="-122"/>
              </a:rPr>
              <a:t>08H</a:t>
            </a:r>
            <a:r>
              <a:rPr lang="zh-CN" altLang="en-US" sz="2400" b="1" kern="0" dirty="0">
                <a:solidFill>
                  <a:srgbClr val="333399"/>
                </a:solidFill>
                <a:latin typeface="黑体" pitchFamily="2" charset="-122"/>
                <a:ea typeface="黑体" pitchFamily="2" charset="-122"/>
              </a:rPr>
              <a:t>单元开始，由于</a:t>
            </a:r>
            <a:r>
              <a:rPr lang="en-US" altLang="zh-CN" sz="2400" b="1" kern="0" dirty="0">
                <a:solidFill>
                  <a:srgbClr val="333399"/>
                </a:solidFill>
                <a:latin typeface="黑体" pitchFamily="2" charset="-122"/>
                <a:ea typeface="黑体" pitchFamily="2" charset="-122"/>
              </a:rPr>
              <a:t>08H</a:t>
            </a:r>
            <a:r>
              <a:rPr lang="zh-CN" altLang="en-US" sz="2400" b="1" kern="0" dirty="0">
                <a:solidFill>
                  <a:srgbClr val="333399"/>
                </a:solidFill>
                <a:latin typeface="黑体" pitchFamily="2" charset="-122"/>
                <a:ea typeface="黑体" pitchFamily="2" charset="-122"/>
              </a:rPr>
              <a:t>～</a:t>
            </a:r>
            <a:r>
              <a:rPr lang="en-US" altLang="zh-CN" sz="2400" b="1" kern="0" dirty="0">
                <a:solidFill>
                  <a:srgbClr val="333399"/>
                </a:solidFill>
                <a:latin typeface="黑体" pitchFamily="2" charset="-122"/>
                <a:ea typeface="黑体" pitchFamily="2" charset="-122"/>
              </a:rPr>
              <a:t>1FH</a:t>
            </a:r>
            <a:r>
              <a:rPr lang="zh-CN" altLang="en-US" sz="2400" b="1" kern="0" dirty="0">
                <a:solidFill>
                  <a:srgbClr val="333399"/>
                </a:solidFill>
                <a:latin typeface="黑体" pitchFamily="2" charset="-122"/>
                <a:ea typeface="黑体" pitchFamily="2" charset="-122"/>
              </a:rPr>
              <a:t>单元分别是属于</a:t>
            </a:r>
            <a:r>
              <a:rPr lang="en-US" altLang="zh-CN" sz="2400" b="1" kern="0" dirty="0">
                <a:solidFill>
                  <a:srgbClr val="333399"/>
                </a:solidFill>
                <a:latin typeface="黑体" pitchFamily="2" charset="-122"/>
                <a:ea typeface="黑体" pitchFamily="2" charset="-122"/>
              </a:rPr>
              <a:t>1</a:t>
            </a:r>
            <a:r>
              <a:rPr lang="zh-CN" altLang="en-US" sz="2400" b="1" kern="0" dirty="0">
                <a:solidFill>
                  <a:srgbClr val="333399"/>
                </a:solidFill>
                <a:latin typeface="黑体" pitchFamily="2" charset="-122"/>
                <a:ea typeface="黑体" pitchFamily="2" charset="-122"/>
              </a:rPr>
              <a:t>～</a:t>
            </a:r>
            <a:r>
              <a:rPr lang="en-US" altLang="zh-CN" sz="2400" b="1" kern="0" dirty="0">
                <a:solidFill>
                  <a:srgbClr val="333399"/>
                </a:solidFill>
                <a:latin typeface="黑体" pitchFamily="2" charset="-122"/>
                <a:ea typeface="黑体" pitchFamily="2" charset="-122"/>
              </a:rPr>
              <a:t>3</a:t>
            </a:r>
            <a:r>
              <a:rPr lang="zh-CN" altLang="en-US" sz="2400" b="1" kern="0" dirty="0">
                <a:solidFill>
                  <a:srgbClr val="333399"/>
                </a:solidFill>
                <a:latin typeface="黑体" pitchFamily="2" charset="-122"/>
                <a:ea typeface="黑体" pitchFamily="2" charset="-122"/>
              </a:rPr>
              <a:t>组的工作寄存器区，</a:t>
            </a:r>
            <a:r>
              <a:rPr lang="zh-CN" altLang="en-US" sz="2400" b="1" kern="0" dirty="0">
                <a:solidFill>
                  <a:srgbClr val="3333CC"/>
                </a:solidFill>
                <a:latin typeface="黑体" pitchFamily="2" charset="-122"/>
                <a:ea typeface="黑体" pitchFamily="2" charset="-122"/>
              </a:rPr>
              <a:t>最好在复位后把</a:t>
            </a:r>
            <a:r>
              <a:rPr lang="en-US" altLang="zh-CN" sz="2400" b="1" kern="0" dirty="0">
                <a:solidFill>
                  <a:srgbClr val="3333CC"/>
                </a:solidFill>
                <a:latin typeface="黑体" pitchFamily="2" charset="-122"/>
                <a:ea typeface="黑体" pitchFamily="2" charset="-122"/>
              </a:rPr>
              <a:t>SP</a:t>
            </a:r>
            <a:r>
              <a:rPr lang="zh-CN" altLang="en-US" sz="2400" b="1" kern="0" dirty="0">
                <a:solidFill>
                  <a:srgbClr val="3333CC"/>
                </a:solidFill>
                <a:latin typeface="黑体" pitchFamily="2" charset="-122"/>
                <a:ea typeface="黑体" pitchFamily="2" charset="-122"/>
              </a:rPr>
              <a:t>值改置为</a:t>
            </a:r>
            <a:r>
              <a:rPr lang="en-US" altLang="zh-CN" sz="2400" b="1" kern="0" dirty="0">
                <a:solidFill>
                  <a:srgbClr val="3333CC"/>
                </a:solidFill>
                <a:latin typeface="黑体" pitchFamily="2" charset="-122"/>
                <a:ea typeface="黑体" pitchFamily="2" charset="-122"/>
              </a:rPr>
              <a:t>60H</a:t>
            </a:r>
            <a:r>
              <a:rPr lang="zh-CN" altLang="en-US" sz="2400" b="1" kern="0" dirty="0">
                <a:solidFill>
                  <a:srgbClr val="3333CC"/>
                </a:solidFill>
                <a:latin typeface="黑体" pitchFamily="2" charset="-122"/>
                <a:ea typeface="黑体" pitchFamily="2" charset="-122"/>
              </a:rPr>
              <a:t>或更大的值</a:t>
            </a:r>
            <a:r>
              <a:rPr lang="zh-CN" altLang="en-US" sz="2400" b="1" kern="0" dirty="0">
                <a:solidFill>
                  <a:srgbClr val="333399"/>
                </a:solidFill>
                <a:latin typeface="黑体" pitchFamily="2" charset="-122"/>
                <a:ea typeface="黑体" pitchFamily="2" charset="-122"/>
              </a:rPr>
              <a:t>，避免堆栈与工作寄存器冲突。</a:t>
            </a:r>
            <a:endParaRPr lang="zh-CN" altLang="en-US" dirty="0"/>
          </a:p>
        </p:txBody>
      </p:sp>
    </p:spTree>
    <p:extLst>
      <p:ext uri="{BB962C8B-B14F-4D97-AF65-F5344CB8AC3E}">
        <p14:creationId xmlns:p14="http://schemas.microsoft.com/office/powerpoint/2010/main" val="1376538388"/>
      </p:ext>
    </p:extLst>
  </p:cSld>
  <p:clrMapOvr>
    <a:masterClrMapping/>
  </p:clrMapOvr>
  <p:transition>
    <p:random/>
    <p:sndAc>
      <p:stSnd>
        <p:snd r:embed="rId2" name="camera.wav"/>
      </p:stSnd>
    </p:sndAc>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内容占位符 1"/>
          <p:cNvSpPr>
            <a:spLocks noGrp="1"/>
          </p:cNvSpPr>
          <p:nvPr>
            <p:ph/>
          </p:nvPr>
        </p:nvSpPr>
        <p:spPr>
          <a:xfrm>
            <a:off x="388571" y="702530"/>
            <a:ext cx="8594725" cy="5410200"/>
          </a:xfrm>
        </p:spPr>
        <p:txBody>
          <a:bodyPr/>
          <a:lstStyle/>
          <a:p>
            <a:pPr marL="0" lvl="0" indent="0" algn="l" fontAlgn="b">
              <a:lnSpc>
                <a:spcPct val="150000"/>
              </a:lnSpc>
              <a:spcBef>
                <a:spcPts val="0"/>
              </a:spcBef>
              <a:buNone/>
            </a:pPr>
            <a:r>
              <a:rPr lang="zh-CN" altLang="en-US" sz="2400" dirty="0" smtClean="0">
                <a:solidFill>
                  <a:srgbClr val="FF0000"/>
                </a:solidFill>
                <a:latin typeface="黑体" pitchFamily="2" charset="-122"/>
                <a:ea typeface="黑体" pitchFamily="2" charset="-122"/>
              </a:rPr>
              <a:t>    （</a:t>
            </a:r>
            <a:r>
              <a:rPr lang="en-US" altLang="zh-CN" sz="2400" dirty="0">
                <a:solidFill>
                  <a:srgbClr val="FF0000"/>
                </a:solidFill>
                <a:latin typeface="黑体" pitchFamily="2" charset="-122"/>
                <a:ea typeface="黑体" pitchFamily="2" charset="-122"/>
              </a:rPr>
              <a:t>3</a:t>
            </a:r>
            <a:r>
              <a:rPr lang="zh-CN" altLang="en-US" sz="2400" dirty="0">
                <a:solidFill>
                  <a:srgbClr val="FF0000"/>
                </a:solidFill>
                <a:latin typeface="黑体" pitchFamily="2" charset="-122"/>
                <a:ea typeface="黑体" pitchFamily="2" charset="-122"/>
              </a:rPr>
              <a:t>）堆栈的功能</a:t>
            </a:r>
            <a:endParaRPr lang="en-US" altLang="zh-CN" sz="2400" dirty="0" smtClean="0">
              <a:solidFill>
                <a:srgbClr val="FF0000"/>
              </a:solidFill>
              <a:latin typeface="黑体" pitchFamily="2" charset="-122"/>
              <a:ea typeface="黑体" pitchFamily="2" charset="-122"/>
            </a:endParaRPr>
          </a:p>
          <a:p>
            <a:pPr marL="0" lvl="0" indent="0" algn="l" fontAlgn="b">
              <a:lnSpc>
                <a:spcPct val="150000"/>
              </a:lnSpc>
              <a:spcBef>
                <a:spcPts val="0"/>
              </a:spcBef>
              <a:buNone/>
            </a:pPr>
            <a:r>
              <a:rPr lang="zh-CN" altLang="en-US" sz="2400" dirty="0" smtClean="0">
                <a:solidFill>
                  <a:srgbClr val="3333CC"/>
                </a:solidFill>
                <a:latin typeface="黑体" pitchFamily="2" charset="-122"/>
                <a:ea typeface="黑体" pitchFamily="2" charset="-122"/>
              </a:rPr>
              <a:t>    堆栈为</a:t>
            </a:r>
            <a:r>
              <a:rPr lang="zh-CN" altLang="en-US" sz="2400" dirty="0">
                <a:solidFill>
                  <a:srgbClr val="FF3300"/>
                </a:solidFill>
                <a:latin typeface="黑体" pitchFamily="2" charset="-122"/>
                <a:ea typeface="黑体" pitchFamily="2" charset="-122"/>
              </a:rPr>
              <a:t>子程序调用</a:t>
            </a:r>
            <a:r>
              <a:rPr lang="zh-CN" altLang="en-US" sz="2400" dirty="0">
                <a:solidFill>
                  <a:srgbClr val="3333CC"/>
                </a:solidFill>
                <a:latin typeface="黑体" pitchFamily="2" charset="-122"/>
                <a:ea typeface="黑体" pitchFamily="2" charset="-122"/>
              </a:rPr>
              <a:t>和</a:t>
            </a:r>
            <a:r>
              <a:rPr lang="zh-CN" altLang="en-US" sz="2400" dirty="0">
                <a:solidFill>
                  <a:srgbClr val="FF3300"/>
                </a:solidFill>
                <a:latin typeface="黑体" pitchFamily="2" charset="-122"/>
                <a:ea typeface="黑体" pitchFamily="2" charset="-122"/>
              </a:rPr>
              <a:t>中断操作</a:t>
            </a:r>
            <a:r>
              <a:rPr lang="zh-CN" altLang="en-US" sz="2400" dirty="0">
                <a:solidFill>
                  <a:srgbClr val="3333CC"/>
                </a:solidFill>
                <a:latin typeface="黑体" pitchFamily="2" charset="-122"/>
                <a:ea typeface="黑体" pitchFamily="2" charset="-122"/>
              </a:rPr>
              <a:t>而设</a:t>
            </a:r>
            <a:r>
              <a:rPr lang="zh-CN" altLang="en-US" sz="2400" dirty="0">
                <a:solidFill>
                  <a:srgbClr val="333399"/>
                </a:solidFill>
                <a:latin typeface="黑体" pitchFamily="2" charset="-122"/>
                <a:ea typeface="黑体" pitchFamily="2" charset="-122"/>
              </a:rPr>
              <a:t>，</a:t>
            </a:r>
            <a:r>
              <a:rPr lang="zh-CN" altLang="en-US" sz="2400" dirty="0">
                <a:solidFill>
                  <a:srgbClr val="3333CC"/>
                </a:solidFill>
                <a:latin typeface="黑体" pitchFamily="2" charset="-122"/>
                <a:ea typeface="黑体" pitchFamily="2" charset="-122"/>
              </a:rPr>
              <a:t>主要用来保护断点</a:t>
            </a:r>
            <a:r>
              <a:rPr lang="zh-CN" altLang="en-US" sz="2400" dirty="0">
                <a:solidFill>
                  <a:srgbClr val="333399"/>
                </a:solidFill>
                <a:latin typeface="黑体" pitchFamily="2" charset="-122"/>
                <a:ea typeface="黑体" pitchFamily="2" charset="-122"/>
              </a:rPr>
              <a:t>和</a:t>
            </a:r>
            <a:r>
              <a:rPr lang="zh-CN" altLang="en-US" sz="2400" dirty="0" smtClean="0">
                <a:solidFill>
                  <a:srgbClr val="3333CC"/>
                </a:solidFill>
                <a:latin typeface="黑体" pitchFamily="2" charset="-122"/>
                <a:ea typeface="黑体" pitchFamily="2" charset="-122"/>
              </a:rPr>
              <a:t>现场。</a:t>
            </a:r>
            <a:endParaRPr lang="en-US" altLang="zh-CN" sz="2400" dirty="0" smtClean="0">
              <a:solidFill>
                <a:srgbClr val="FF3300"/>
              </a:solidFill>
              <a:latin typeface="黑体" pitchFamily="2" charset="-122"/>
              <a:ea typeface="黑体" pitchFamily="2" charset="-122"/>
            </a:endParaRPr>
          </a:p>
          <a:p>
            <a:pPr marL="0" lvl="0" indent="0" algn="l" fontAlgn="b">
              <a:lnSpc>
                <a:spcPct val="150000"/>
              </a:lnSpc>
              <a:spcBef>
                <a:spcPts val="0"/>
              </a:spcBef>
              <a:buNone/>
            </a:pPr>
            <a:r>
              <a:rPr lang="zh-CN" altLang="en-US" sz="2400" dirty="0" smtClean="0">
                <a:solidFill>
                  <a:srgbClr val="FF3300"/>
                </a:solidFill>
                <a:latin typeface="黑体" pitchFamily="2" charset="-122"/>
                <a:ea typeface="黑体" pitchFamily="2" charset="-122"/>
              </a:rPr>
              <a:t>    保护断点：</a:t>
            </a:r>
            <a:r>
              <a:rPr lang="zh-CN" altLang="en-US" sz="2400" dirty="0" smtClean="0">
                <a:solidFill>
                  <a:srgbClr val="333399"/>
                </a:solidFill>
                <a:latin typeface="黑体" pitchFamily="2" charset="-122"/>
                <a:ea typeface="黑体" pitchFamily="2" charset="-122"/>
              </a:rPr>
              <a:t>无论</a:t>
            </a:r>
            <a:r>
              <a:rPr lang="zh-CN" altLang="en-US" sz="2400" dirty="0">
                <a:solidFill>
                  <a:srgbClr val="333399"/>
                </a:solidFill>
                <a:latin typeface="黑体" pitchFamily="2" charset="-122"/>
                <a:ea typeface="黑体" pitchFamily="2" charset="-122"/>
              </a:rPr>
              <a:t>是子程序调用操作还是中断服务子程序调用，最终都要返回主程序。应预先把主程序的断点在堆栈中保护起来，为程序正确返回做准备</a:t>
            </a:r>
            <a:r>
              <a:rPr lang="zh-CN" altLang="en-US" sz="2400" dirty="0" smtClean="0">
                <a:solidFill>
                  <a:srgbClr val="333399"/>
                </a:solidFill>
                <a:latin typeface="黑体" pitchFamily="2" charset="-122"/>
                <a:ea typeface="黑体" pitchFamily="2" charset="-122"/>
              </a:rPr>
              <a:t>。</a:t>
            </a:r>
            <a:endParaRPr lang="en-US" altLang="zh-CN" sz="2400" b="1" dirty="0" smtClean="0">
              <a:solidFill>
                <a:srgbClr val="FF3300"/>
              </a:solidFill>
              <a:latin typeface="黑体" pitchFamily="2" charset="-122"/>
              <a:ea typeface="黑体" pitchFamily="2" charset="-122"/>
            </a:endParaRPr>
          </a:p>
          <a:p>
            <a:pPr marL="0" indent="0" algn="l" fontAlgn="b">
              <a:lnSpc>
                <a:spcPct val="150000"/>
              </a:lnSpc>
              <a:spcBef>
                <a:spcPts val="0"/>
              </a:spcBef>
              <a:buFont typeface="Wingdings" pitchFamily="2" charset="2"/>
              <a:buNone/>
            </a:pPr>
            <a:r>
              <a:rPr lang="en-US" altLang="zh-CN" sz="2400" b="1" dirty="0" smtClean="0">
                <a:solidFill>
                  <a:srgbClr val="FF3300"/>
                </a:solidFill>
                <a:latin typeface="黑体" pitchFamily="2" charset="-122"/>
                <a:ea typeface="黑体" pitchFamily="2" charset="-122"/>
              </a:rPr>
              <a:t>    </a:t>
            </a:r>
            <a:r>
              <a:rPr lang="zh-CN" sz="2400" b="1" dirty="0" smtClean="0">
                <a:solidFill>
                  <a:srgbClr val="FF3300"/>
                </a:solidFill>
                <a:latin typeface="黑体" pitchFamily="2" charset="-122"/>
                <a:ea typeface="黑体" pitchFamily="2" charset="-122"/>
              </a:rPr>
              <a:t>现场保护</a:t>
            </a:r>
            <a:r>
              <a:rPr lang="zh-CN" altLang="en-US" sz="2400" b="1" dirty="0" smtClean="0">
                <a:solidFill>
                  <a:srgbClr val="FF3300"/>
                </a:solidFill>
                <a:latin typeface="黑体" pitchFamily="2" charset="-122"/>
                <a:ea typeface="黑体" pitchFamily="2" charset="-122"/>
              </a:rPr>
              <a:t>：</a:t>
            </a:r>
            <a:r>
              <a:rPr lang="zh-CN" sz="2400" b="1" dirty="0" smtClean="0">
                <a:latin typeface="黑体" pitchFamily="2" charset="-122"/>
                <a:ea typeface="黑体" pitchFamily="2" charset="-122"/>
              </a:rPr>
              <a:t>执行子程序或中断服务子程序时，要用到一些寄存器单元，会破坏原有内容。要把有关寄存器单元的内容保存起来，送入堆栈，这就是所谓的“现场保护”。</a:t>
            </a:r>
          </a:p>
        </p:txBody>
      </p:sp>
      <p:sp>
        <p:nvSpPr>
          <p:cNvPr id="10" name="灯片编号占位符 3"/>
          <p:cNvSpPr>
            <a:spLocks noGrp="1"/>
          </p:cNvSpPr>
          <p:nvPr>
            <p:ph type="sldNum" sz="quarter" idx="4294967295"/>
          </p:nvPr>
        </p:nvSpPr>
        <p:spPr>
          <a:xfrm>
            <a:off x="8568755" y="6498806"/>
            <a:ext cx="781050" cy="276225"/>
          </a:xfrm>
          <a:prstGeom prst="rect">
            <a:avLst/>
          </a:prstGeom>
        </p:spPr>
        <p:txBody>
          <a:bodyPr/>
          <a:lstStyle/>
          <a:p>
            <a:fld id="{8E2A11C4-42C2-45DA-9E65-8D548604E8EA}" type="slidenum">
              <a:rPr lang="en-US" altLang="zh-CN" sz="1200" smtClean="0"/>
              <a:pPr/>
              <a:t>48</a:t>
            </a:fld>
            <a:endParaRPr lang="en-US" altLang="zh-CN" sz="1200" dirty="0"/>
          </a:p>
        </p:txBody>
      </p:sp>
    </p:spTree>
    <p:extLst>
      <p:ext uri="{BB962C8B-B14F-4D97-AF65-F5344CB8AC3E}">
        <p14:creationId xmlns:p14="http://schemas.microsoft.com/office/powerpoint/2010/main" val="421352474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4" name="矩形 3"/>
          <p:cNvSpPr/>
          <p:nvPr/>
        </p:nvSpPr>
        <p:spPr>
          <a:xfrm>
            <a:off x="0" y="739115"/>
            <a:ext cx="9050215" cy="5632311"/>
          </a:xfrm>
          <a:prstGeom prst="rect">
            <a:avLst/>
          </a:prstGeom>
        </p:spPr>
        <p:txBody>
          <a:bodyPr wrap="square">
            <a:spAutoFit/>
          </a:bodyPr>
          <a:lstStyle/>
          <a:p>
            <a:pPr lvl="0" algn="l" fontAlgn="b">
              <a:lnSpc>
                <a:spcPct val="150000"/>
              </a:lnSpc>
              <a:spcBef>
                <a:spcPts val="0"/>
              </a:spcBef>
            </a:pPr>
            <a:r>
              <a:rPr lang="zh-CN" altLang="en-US" sz="2400" b="1" kern="0" dirty="0" smtClean="0">
                <a:solidFill>
                  <a:srgbClr val="FF0000"/>
                </a:solidFill>
                <a:latin typeface="黑体" pitchFamily="2" charset="-122"/>
                <a:ea typeface="黑体" pitchFamily="2" charset="-122"/>
              </a:rPr>
              <a:t>    （</a:t>
            </a:r>
            <a:r>
              <a:rPr lang="en-US" altLang="zh-CN" sz="2400" b="1" kern="0" dirty="0">
                <a:solidFill>
                  <a:srgbClr val="FF0000"/>
                </a:solidFill>
                <a:latin typeface="黑体" pitchFamily="2" charset="-122"/>
                <a:ea typeface="黑体" pitchFamily="2" charset="-122"/>
              </a:rPr>
              <a:t>4</a:t>
            </a:r>
            <a:r>
              <a:rPr lang="zh-CN" altLang="en-US" sz="2400" b="1" kern="0" dirty="0">
                <a:solidFill>
                  <a:srgbClr val="FF0000"/>
                </a:solidFill>
                <a:latin typeface="黑体" pitchFamily="2" charset="-122"/>
                <a:ea typeface="黑体" pitchFamily="2" charset="-122"/>
              </a:rPr>
              <a:t>）堆栈的操作</a:t>
            </a:r>
            <a:endParaRPr lang="en-US" altLang="zh-CN" sz="2400" b="1" kern="0" dirty="0" smtClean="0">
              <a:solidFill>
                <a:srgbClr val="FF0000"/>
              </a:solidFill>
              <a:latin typeface="黑体" pitchFamily="2" charset="-122"/>
              <a:ea typeface="黑体" pitchFamily="2" charset="-122"/>
            </a:endParaRPr>
          </a:p>
          <a:p>
            <a:pPr lvl="0" algn="l" fontAlgn="b">
              <a:lnSpc>
                <a:spcPct val="150000"/>
              </a:lnSpc>
              <a:spcBef>
                <a:spcPts val="0"/>
              </a:spcBef>
            </a:pPr>
            <a:r>
              <a:rPr lang="zh-CN" altLang="en-US" sz="2400" b="1" kern="0" dirty="0" smtClean="0">
                <a:solidFill>
                  <a:srgbClr val="333399"/>
                </a:solidFill>
                <a:latin typeface="黑体" pitchFamily="2" charset="-122"/>
                <a:ea typeface="黑体" pitchFamily="2" charset="-122"/>
              </a:rPr>
              <a:t>     两种</a:t>
            </a:r>
            <a:r>
              <a:rPr lang="zh-CN" altLang="en-US" sz="2400" b="1" kern="0" dirty="0">
                <a:solidFill>
                  <a:srgbClr val="333399"/>
                </a:solidFill>
                <a:latin typeface="黑体" pitchFamily="2" charset="-122"/>
                <a:ea typeface="黑体" pitchFamily="2" charset="-122"/>
              </a:rPr>
              <a:t>操作</a:t>
            </a:r>
            <a:r>
              <a:rPr lang="zh-CN" altLang="en-US" sz="2400" b="1" kern="0" dirty="0" smtClean="0">
                <a:solidFill>
                  <a:srgbClr val="333399"/>
                </a:solidFill>
                <a:latin typeface="黑体" pitchFamily="2" charset="-122"/>
                <a:ea typeface="黑体" pitchFamily="2" charset="-122"/>
              </a:rPr>
              <a:t>：</a:t>
            </a:r>
            <a:endParaRPr lang="en-US" altLang="zh-CN" sz="2400" b="1" kern="0" dirty="0" smtClean="0">
              <a:solidFill>
                <a:srgbClr val="333399"/>
              </a:solidFill>
              <a:latin typeface="黑体" pitchFamily="2" charset="-122"/>
              <a:ea typeface="黑体" pitchFamily="2" charset="-122"/>
            </a:endParaRPr>
          </a:p>
          <a:p>
            <a:pPr lvl="0" algn="l" fontAlgn="b">
              <a:lnSpc>
                <a:spcPct val="150000"/>
              </a:lnSpc>
              <a:spcBef>
                <a:spcPts val="0"/>
              </a:spcBef>
            </a:pPr>
            <a:r>
              <a:rPr lang="en-US" altLang="zh-CN" sz="2400" b="1" kern="0" dirty="0">
                <a:solidFill>
                  <a:srgbClr val="333399"/>
                </a:solidFill>
                <a:latin typeface="黑体" pitchFamily="2" charset="-122"/>
                <a:ea typeface="黑体" pitchFamily="2" charset="-122"/>
              </a:rPr>
              <a:t> </a:t>
            </a:r>
            <a:r>
              <a:rPr lang="en-US" altLang="zh-CN" sz="2400" b="1" kern="0" dirty="0" smtClean="0">
                <a:solidFill>
                  <a:srgbClr val="333399"/>
                </a:solidFill>
                <a:latin typeface="黑体" pitchFamily="2" charset="-122"/>
                <a:ea typeface="黑体" pitchFamily="2" charset="-122"/>
              </a:rPr>
              <a:t>    </a:t>
            </a:r>
            <a:r>
              <a:rPr lang="zh-CN" altLang="en-US" sz="2400" b="1" kern="0" dirty="0" smtClean="0">
                <a:solidFill>
                  <a:srgbClr val="FF3300"/>
                </a:solidFill>
                <a:latin typeface="黑体" pitchFamily="2" charset="-122"/>
                <a:ea typeface="黑体" pitchFamily="2" charset="-122"/>
              </a:rPr>
              <a:t>数据</a:t>
            </a:r>
            <a:r>
              <a:rPr lang="zh-CN" altLang="en-US" sz="2400" b="1" kern="0" dirty="0">
                <a:solidFill>
                  <a:srgbClr val="FF3300"/>
                </a:solidFill>
                <a:latin typeface="黑体" pitchFamily="2" charset="-122"/>
                <a:ea typeface="黑体" pitchFamily="2" charset="-122"/>
              </a:rPr>
              <a:t>压入</a:t>
            </a:r>
            <a:r>
              <a:rPr lang="zh-CN" altLang="en-US" sz="2400" b="1" kern="0" dirty="0">
                <a:solidFill>
                  <a:srgbClr val="3366FF"/>
                </a:solidFill>
                <a:latin typeface="黑体" pitchFamily="2" charset="-122"/>
                <a:ea typeface="黑体" pitchFamily="2" charset="-122"/>
              </a:rPr>
              <a:t>（</a:t>
            </a:r>
            <a:r>
              <a:rPr lang="en-US" altLang="zh-CN" sz="2400" b="1" kern="0" dirty="0">
                <a:solidFill>
                  <a:srgbClr val="3366FF"/>
                </a:solidFill>
                <a:latin typeface="黑体" pitchFamily="2" charset="-122"/>
                <a:ea typeface="黑体" pitchFamily="2" charset="-122"/>
              </a:rPr>
              <a:t>PUSH</a:t>
            </a:r>
            <a:r>
              <a:rPr lang="zh-CN" altLang="en-US" sz="2400" b="1" kern="0" dirty="0">
                <a:solidFill>
                  <a:srgbClr val="3366FF"/>
                </a:solidFill>
                <a:latin typeface="黑体" pitchFamily="2" charset="-122"/>
                <a:ea typeface="黑体" pitchFamily="2" charset="-122"/>
              </a:rPr>
              <a:t>）</a:t>
            </a:r>
            <a:r>
              <a:rPr lang="zh-CN" altLang="en-US" sz="2400" b="1" kern="0" dirty="0">
                <a:solidFill>
                  <a:srgbClr val="333399"/>
                </a:solidFill>
                <a:latin typeface="黑体" pitchFamily="2" charset="-122"/>
                <a:ea typeface="黑体" pitchFamily="2" charset="-122"/>
              </a:rPr>
              <a:t>堆栈，数据压入堆栈，</a:t>
            </a:r>
            <a:r>
              <a:rPr lang="en-US" altLang="zh-CN" sz="2400" b="1" kern="0" dirty="0">
                <a:solidFill>
                  <a:srgbClr val="333399"/>
                </a:solidFill>
                <a:latin typeface="黑体" pitchFamily="2" charset="-122"/>
                <a:ea typeface="黑体" pitchFamily="2" charset="-122"/>
              </a:rPr>
              <a:t>SP</a:t>
            </a:r>
            <a:r>
              <a:rPr lang="zh-CN" altLang="en-US" sz="2400" b="1" kern="0" dirty="0">
                <a:solidFill>
                  <a:srgbClr val="333399"/>
                </a:solidFill>
                <a:latin typeface="黑体" pitchFamily="2" charset="-122"/>
                <a:ea typeface="黑体" pitchFamily="2" charset="-122"/>
              </a:rPr>
              <a:t>自动加</a:t>
            </a:r>
            <a:r>
              <a:rPr lang="en-US" altLang="zh-CN" sz="2400" b="1" kern="0" dirty="0">
                <a:solidFill>
                  <a:srgbClr val="333399"/>
                </a:solidFill>
                <a:latin typeface="黑体" pitchFamily="2" charset="-122"/>
                <a:ea typeface="黑体" pitchFamily="2" charset="-122"/>
              </a:rPr>
              <a:t>1</a:t>
            </a:r>
            <a:r>
              <a:rPr lang="zh-CN" altLang="en-US" sz="2400" b="1" kern="0" dirty="0" smtClean="0">
                <a:solidFill>
                  <a:srgbClr val="333399"/>
                </a:solidFill>
                <a:latin typeface="黑体" pitchFamily="2" charset="-122"/>
                <a:ea typeface="黑体" pitchFamily="2" charset="-122"/>
              </a:rPr>
              <a:t>；</a:t>
            </a:r>
            <a:endParaRPr lang="en-US" altLang="zh-CN" sz="2400" b="1" kern="0" dirty="0" smtClean="0">
              <a:solidFill>
                <a:srgbClr val="333399"/>
              </a:solidFill>
              <a:latin typeface="黑体" pitchFamily="2" charset="-122"/>
              <a:ea typeface="黑体" pitchFamily="2" charset="-122"/>
            </a:endParaRPr>
          </a:p>
          <a:p>
            <a:pPr lvl="0" algn="l" fontAlgn="b">
              <a:lnSpc>
                <a:spcPct val="150000"/>
              </a:lnSpc>
              <a:spcBef>
                <a:spcPts val="0"/>
              </a:spcBef>
            </a:pPr>
            <a:r>
              <a:rPr lang="en-US" altLang="zh-CN" sz="2400" b="1" kern="0" dirty="0">
                <a:solidFill>
                  <a:srgbClr val="333399"/>
                </a:solidFill>
                <a:latin typeface="黑体" pitchFamily="2" charset="-122"/>
                <a:ea typeface="黑体" pitchFamily="2" charset="-122"/>
              </a:rPr>
              <a:t> </a:t>
            </a:r>
            <a:r>
              <a:rPr lang="en-US" altLang="zh-CN" sz="2400" b="1" kern="0" dirty="0" smtClean="0">
                <a:solidFill>
                  <a:srgbClr val="333399"/>
                </a:solidFill>
                <a:latin typeface="黑体" pitchFamily="2" charset="-122"/>
                <a:ea typeface="黑体" pitchFamily="2" charset="-122"/>
              </a:rPr>
              <a:t>    </a:t>
            </a:r>
            <a:r>
              <a:rPr lang="zh-CN" altLang="en-US" sz="2400" b="1" kern="0" dirty="0" smtClean="0">
                <a:solidFill>
                  <a:srgbClr val="FF3300"/>
                </a:solidFill>
                <a:latin typeface="黑体" pitchFamily="2" charset="-122"/>
                <a:ea typeface="黑体" pitchFamily="2" charset="-122"/>
              </a:rPr>
              <a:t>数据</a:t>
            </a:r>
            <a:r>
              <a:rPr lang="zh-CN" altLang="en-US" sz="2400" b="1" kern="0" dirty="0">
                <a:solidFill>
                  <a:srgbClr val="FF3300"/>
                </a:solidFill>
                <a:latin typeface="黑体" pitchFamily="2" charset="-122"/>
                <a:ea typeface="黑体" pitchFamily="2" charset="-122"/>
              </a:rPr>
              <a:t>弹出</a:t>
            </a:r>
            <a:r>
              <a:rPr lang="zh-CN" altLang="en-US" sz="2400" b="1" kern="0" dirty="0">
                <a:solidFill>
                  <a:srgbClr val="3333CC"/>
                </a:solidFill>
                <a:latin typeface="黑体" pitchFamily="2" charset="-122"/>
                <a:ea typeface="黑体" pitchFamily="2" charset="-122"/>
              </a:rPr>
              <a:t>（</a:t>
            </a:r>
            <a:r>
              <a:rPr lang="en-US" altLang="zh-CN" sz="2400" b="1" kern="0" dirty="0">
                <a:solidFill>
                  <a:srgbClr val="3333CC"/>
                </a:solidFill>
                <a:latin typeface="黑体" pitchFamily="2" charset="-122"/>
                <a:ea typeface="黑体" pitchFamily="2" charset="-122"/>
              </a:rPr>
              <a:t>POP</a:t>
            </a:r>
            <a:r>
              <a:rPr lang="zh-CN" altLang="en-US" sz="2400" b="1" kern="0" dirty="0">
                <a:solidFill>
                  <a:srgbClr val="3333CC"/>
                </a:solidFill>
                <a:latin typeface="黑体" pitchFamily="2" charset="-122"/>
                <a:ea typeface="黑体" pitchFamily="2" charset="-122"/>
              </a:rPr>
              <a:t>）</a:t>
            </a:r>
            <a:r>
              <a:rPr lang="zh-CN" altLang="en-US" sz="2400" b="1" kern="0" dirty="0">
                <a:solidFill>
                  <a:srgbClr val="333399"/>
                </a:solidFill>
                <a:latin typeface="黑体" pitchFamily="2" charset="-122"/>
                <a:ea typeface="黑体" pitchFamily="2" charset="-122"/>
              </a:rPr>
              <a:t>堆栈，数据弹出堆栈，</a:t>
            </a:r>
            <a:r>
              <a:rPr lang="en-US" altLang="zh-CN" sz="2400" b="1" kern="0" dirty="0">
                <a:solidFill>
                  <a:srgbClr val="333399"/>
                </a:solidFill>
                <a:latin typeface="黑体" pitchFamily="2" charset="-122"/>
                <a:ea typeface="黑体" pitchFamily="2" charset="-122"/>
              </a:rPr>
              <a:t>SP</a:t>
            </a:r>
            <a:r>
              <a:rPr lang="zh-CN" altLang="en-US" sz="2400" b="1" kern="0" dirty="0">
                <a:solidFill>
                  <a:srgbClr val="333399"/>
                </a:solidFill>
                <a:latin typeface="黑体" pitchFamily="2" charset="-122"/>
                <a:ea typeface="黑体" pitchFamily="2" charset="-122"/>
              </a:rPr>
              <a:t>自动减</a:t>
            </a:r>
            <a:r>
              <a:rPr lang="en-US" altLang="zh-CN" sz="2400" b="1" kern="0" dirty="0">
                <a:solidFill>
                  <a:srgbClr val="333399"/>
                </a:solidFill>
                <a:latin typeface="黑体" pitchFamily="2" charset="-122"/>
                <a:ea typeface="黑体" pitchFamily="2" charset="-122"/>
              </a:rPr>
              <a:t>1</a:t>
            </a:r>
            <a:r>
              <a:rPr lang="zh-CN" altLang="en-US" sz="2400" b="1" kern="0" dirty="0" smtClean="0">
                <a:solidFill>
                  <a:srgbClr val="333399"/>
                </a:solidFill>
                <a:latin typeface="黑体" pitchFamily="2" charset="-122"/>
                <a:ea typeface="黑体" pitchFamily="2" charset="-122"/>
              </a:rPr>
              <a:t>。</a:t>
            </a:r>
            <a:endParaRPr lang="en-US" altLang="zh-CN" sz="2400" b="1" kern="0" dirty="0" smtClean="0">
              <a:solidFill>
                <a:srgbClr val="333399"/>
              </a:solidFill>
              <a:latin typeface="黑体" pitchFamily="2" charset="-122"/>
              <a:ea typeface="黑体" pitchFamily="2" charset="-122"/>
            </a:endParaRPr>
          </a:p>
          <a:p>
            <a:pPr lvl="0" algn="l" fontAlgn="b">
              <a:lnSpc>
                <a:spcPct val="150000"/>
              </a:lnSpc>
              <a:spcBef>
                <a:spcPts val="0"/>
              </a:spcBef>
            </a:pPr>
            <a:r>
              <a:rPr lang="zh-CN" altLang="en-US" sz="2400" b="1" kern="0" dirty="0" smtClean="0">
                <a:solidFill>
                  <a:srgbClr val="FF0000"/>
                </a:solidFill>
                <a:latin typeface="黑体" pitchFamily="2" charset="-122"/>
                <a:ea typeface="黑体" pitchFamily="2" charset="-122"/>
              </a:rPr>
              <a:t>    （</a:t>
            </a:r>
            <a:r>
              <a:rPr lang="en-US" altLang="zh-CN" sz="2400" b="1" kern="0" dirty="0">
                <a:solidFill>
                  <a:srgbClr val="FF0000"/>
                </a:solidFill>
                <a:latin typeface="黑体" pitchFamily="2" charset="-122"/>
                <a:ea typeface="黑体" pitchFamily="2" charset="-122"/>
              </a:rPr>
              <a:t>5</a:t>
            </a:r>
            <a:r>
              <a:rPr lang="zh-CN" altLang="en-US" sz="2400" b="1" kern="0" dirty="0">
                <a:solidFill>
                  <a:srgbClr val="FF0000"/>
                </a:solidFill>
                <a:latin typeface="黑体" pitchFamily="2" charset="-122"/>
                <a:ea typeface="黑体" pitchFamily="2" charset="-122"/>
              </a:rPr>
              <a:t>）堆栈的使用方式</a:t>
            </a:r>
          </a:p>
          <a:p>
            <a:pPr lvl="0" algn="l" fontAlgn="b">
              <a:lnSpc>
                <a:spcPct val="150000"/>
              </a:lnSpc>
              <a:spcBef>
                <a:spcPts val="0"/>
              </a:spcBef>
            </a:pPr>
            <a:r>
              <a:rPr lang="zh-CN" altLang="en-US" sz="2400" b="1" kern="0" dirty="0" smtClean="0">
                <a:solidFill>
                  <a:srgbClr val="333399"/>
                </a:solidFill>
                <a:latin typeface="黑体" pitchFamily="2" charset="-122"/>
                <a:ea typeface="黑体" pitchFamily="2" charset="-122"/>
              </a:rPr>
              <a:t>     堆栈</a:t>
            </a:r>
            <a:r>
              <a:rPr lang="zh-CN" altLang="en-US" sz="2400" b="1" kern="0" dirty="0">
                <a:solidFill>
                  <a:srgbClr val="333399"/>
                </a:solidFill>
                <a:latin typeface="黑体" pitchFamily="2" charset="-122"/>
                <a:ea typeface="黑体" pitchFamily="2" charset="-122"/>
              </a:rPr>
              <a:t>的使用有两种方式</a:t>
            </a:r>
            <a:r>
              <a:rPr lang="zh-CN" altLang="en-US" sz="2400" b="1" kern="0" dirty="0" smtClean="0">
                <a:solidFill>
                  <a:srgbClr val="333399"/>
                </a:solidFill>
                <a:latin typeface="黑体" pitchFamily="2" charset="-122"/>
                <a:ea typeface="黑体" pitchFamily="2" charset="-122"/>
              </a:rPr>
              <a:t>。</a:t>
            </a:r>
            <a:endParaRPr lang="en-US" altLang="zh-CN" sz="2400" b="1" kern="0" dirty="0" smtClean="0">
              <a:solidFill>
                <a:srgbClr val="333399"/>
              </a:solidFill>
              <a:latin typeface="黑体" pitchFamily="2" charset="-122"/>
              <a:ea typeface="黑体" pitchFamily="2" charset="-122"/>
            </a:endParaRPr>
          </a:p>
          <a:p>
            <a:pPr lvl="0" algn="l" fontAlgn="b">
              <a:lnSpc>
                <a:spcPct val="150000"/>
              </a:lnSpc>
              <a:spcBef>
                <a:spcPts val="0"/>
              </a:spcBef>
            </a:pPr>
            <a:r>
              <a:rPr lang="en-US" altLang="zh-CN" sz="2400" b="1" kern="0" dirty="0">
                <a:solidFill>
                  <a:srgbClr val="333399"/>
                </a:solidFill>
                <a:latin typeface="黑体" pitchFamily="2" charset="-122"/>
                <a:ea typeface="黑体" pitchFamily="2" charset="-122"/>
              </a:rPr>
              <a:t> </a:t>
            </a:r>
            <a:r>
              <a:rPr lang="en-US" altLang="zh-CN" sz="2400" b="1" kern="0" dirty="0" smtClean="0">
                <a:solidFill>
                  <a:srgbClr val="333399"/>
                </a:solidFill>
                <a:latin typeface="黑体" pitchFamily="2" charset="-122"/>
                <a:ea typeface="黑体" pitchFamily="2" charset="-122"/>
              </a:rPr>
              <a:t>    </a:t>
            </a:r>
            <a:r>
              <a:rPr lang="zh-CN" altLang="en-US" sz="2400" b="1" kern="0" dirty="0" smtClean="0">
                <a:solidFill>
                  <a:srgbClr val="333399"/>
                </a:solidFill>
                <a:latin typeface="黑体" pitchFamily="2" charset="-122"/>
                <a:ea typeface="黑体" pitchFamily="2" charset="-122"/>
              </a:rPr>
              <a:t>一</a:t>
            </a:r>
            <a:r>
              <a:rPr lang="zh-CN" altLang="en-US" sz="2400" b="1" kern="0" dirty="0">
                <a:solidFill>
                  <a:srgbClr val="333399"/>
                </a:solidFill>
                <a:latin typeface="黑体" pitchFamily="2" charset="-122"/>
                <a:ea typeface="黑体" pitchFamily="2" charset="-122"/>
              </a:rPr>
              <a:t>种是自动方式，即在调用子程序或中断时，断点地址自动进栈。程序返回时，断点地址再自动弹回</a:t>
            </a:r>
            <a:r>
              <a:rPr lang="en-US" altLang="zh-CN" sz="2400" b="1" kern="0" dirty="0">
                <a:solidFill>
                  <a:srgbClr val="333399"/>
                </a:solidFill>
                <a:latin typeface="黑体" pitchFamily="2" charset="-122"/>
                <a:ea typeface="黑体" pitchFamily="2" charset="-122"/>
              </a:rPr>
              <a:t>PC</a:t>
            </a:r>
            <a:r>
              <a:rPr lang="zh-CN" altLang="en-US" sz="2400" b="1" kern="0" dirty="0">
                <a:solidFill>
                  <a:srgbClr val="333399"/>
                </a:solidFill>
                <a:latin typeface="黑体" pitchFamily="2" charset="-122"/>
                <a:ea typeface="黑体" pitchFamily="2" charset="-122"/>
              </a:rPr>
              <a:t>。这种堆栈操作无须用户额外采取措施，因此称为自动方式</a:t>
            </a:r>
            <a:r>
              <a:rPr lang="zh-CN" altLang="en-US" sz="2400" b="1" kern="0" dirty="0" smtClean="0">
                <a:solidFill>
                  <a:srgbClr val="333399"/>
                </a:solidFill>
                <a:latin typeface="黑体" pitchFamily="2" charset="-122"/>
                <a:ea typeface="黑体" pitchFamily="2" charset="-122"/>
              </a:rPr>
              <a:t>。</a:t>
            </a:r>
            <a:endParaRPr lang="en-US" altLang="zh-CN" sz="2400" b="1" kern="0" dirty="0" smtClean="0">
              <a:solidFill>
                <a:srgbClr val="333399"/>
              </a:solidFill>
              <a:latin typeface="黑体" pitchFamily="2" charset="-122"/>
              <a:ea typeface="黑体" pitchFamily="2" charset="-122"/>
            </a:endParaRPr>
          </a:p>
          <a:p>
            <a:pPr lvl="0" algn="l" fontAlgn="b">
              <a:lnSpc>
                <a:spcPct val="150000"/>
              </a:lnSpc>
              <a:spcBef>
                <a:spcPts val="0"/>
              </a:spcBef>
            </a:pPr>
            <a:r>
              <a:rPr lang="en-US" altLang="zh-CN" sz="2400" b="1" kern="0" dirty="0">
                <a:solidFill>
                  <a:srgbClr val="333399"/>
                </a:solidFill>
                <a:latin typeface="黑体" pitchFamily="2" charset="-122"/>
                <a:ea typeface="黑体" pitchFamily="2" charset="-122"/>
              </a:rPr>
              <a:t> </a:t>
            </a:r>
            <a:r>
              <a:rPr lang="en-US" altLang="zh-CN" sz="2400" b="1" kern="0" dirty="0" smtClean="0">
                <a:solidFill>
                  <a:srgbClr val="333399"/>
                </a:solidFill>
                <a:latin typeface="黑体" pitchFamily="2" charset="-122"/>
                <a:ea typeface="黑体" pitchFamily="2" charset="-122"/>
              </a:rPr>
              <a:t>    </a:t>
            </a:r>
            <a:r>
              <a:rPr lang="zh-CN" altLang="en-US" sz="2400" b="1" kern="0" dirty="0" smtClean="0">
                <a:solidFill>
                  <a:srgbClr val="333399"/>
                </a:solidFill>
                <a:latin typeface="黑体" pitchFamily="2" charset="-122"/>
                <a:ea typeface="黑体" pitchFamily="2" charset="-122"/>
              </a:rPr>
              <a:t>另</a:t>
            </a:r>
            <a:r>
              <a:rPr lang="zh-CN" altLang="en-US" sz="2400" b="1" kern="0" dirty="0">
                <a:solidFill>
                  <a:srgbClr val="333399"/>
                </a:solidFill>
                <a:latin typeface="黑体" pitchFamily="2" charset="-122"/>
                <a:ea typeface="黑体" pitchFamily="2" charset="-122"/>
              </a:rPr>
              <a:t>一种是指令方式，即使用专用的堆栈</a:t>
            </a:r>
            <a:r>
              <a:rPr lang="zh-CN" altLang="en-US" sz="2400" b="1" kern="0" dirty="0" smtClean="0">
                <a:solidFill>
                  <a:srgbClr val="333399"/>
                </a:solidFill>
                <a:latin typeface="黑体" pitchFamily="2" charset="-122"/>
                <a:ea typeface="黑体" pitchFamily="2" charset="-122"/>
              </a:rPr>
              <a:t>操作指令实现。</a:t>
            </a:r>
            <a:endParaRPr lang="zh-CN" altLang="en-US" sz="2400" b="1" kern="0" dirty="0">
              <a:solidFill>
                <a:srgbClr val="333399"/>
              </a:solidFill>
              <a:latin typeface="黑体" pitchFamily="2" charset="-122"/>
              <a:ea typeface="黑体" pitchFamily="2" charset="-122"/>
            </a:endParaRPr>
          </a:p>
        </p:txBody>
      </p:sp>
    </p:spTree>
    <p:extLst>
      <p:ext uri="{BB962C8B-B14F-4D97-AF65-F5344CB8AC3E}">
        <p14:creationId xmlns:p14="http://schemas.microsoft.com/office/powerpoint/2010/main" val="1950824035"/>
      </p:ext>
    </p:extLst>
  </p:cSld>
  <p:clrMapOvr>
    <a:masterClrMapping/>
  </p:clrMapOvr>
  <p:transition>
    <p:random/>
    <p:sndAc>
      <p:stSnd>
        <p:snd r:embed="rId2" name="camera.wav"/>
      </p:stSnd>
    </p:sndAc>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4" name="矩形 3"/>
          <p:cNvSpPr/>
          <p:nvPr/>
        </p:nvSpPr>
        <p:spPr>
          <a:xfrm>
            <a:off x="246184" y="709689"/>
            <a:ext cx="8897816" cy="3564053"/>
          </a:xfrm>
          <a:prstGeom prst="rect">
            <a:avLst/>
          </a:prstGeom>
        </p:spPr>
        <p:txBody>
          <a:bodyPr wrap="square">
            <a:spAutoFit/>
          </a:bodyPr>
          <a:lstStyle/>
          <a:p>
            <a:pPr marL="342900" lvl="0" indent="-342900" algn="just" fontAlgn="b">
              <a:lnSpc>
                <a:spcPct val="150000"/>
              </a:lnSpc>
              <a:spcBef>
                <a:spcPct val="20000"/>
              </a:spcBef>
            </a:pPr>
            <a:r>
              <a:rPr lang="en-US" altLang="zh-CN" sz="2400" b="1" kern="0" dirty="0" smtClean="0">
                <a:solidFill>
                  <a:srgbClr val="FF0000"/>
                </a:solidFill>
                <a:latin typeface="黑体" pitchFamily="2" charset="-122"/>
                <a:ea typeface="黑体" pitchFamily="2" charset="-122"/>
              </a:rPr>
              <a:t>    2</a:t>
            </a:r>
            <a:r>
              <a:rPr lang="zh-CN" altLang="en-US" sz="2400" b="1" kern="0" dirty="0">
                <a:solidFill>
                  <a:srgbClr val="FF0000"/>
                </a:solidFill>
                <a:latin typeface="黑体" pitchFamily="2" charset="-122"/>
                <a:ea typeface="黑体" pitchFamily="2" charset="-122"/>
              </a:rPr>
              <a:t>．寄存器</a:t>
            </a:r>
            <a:r>
              <a:rPr lang="en-US" altLang="zh-CN" sz="2400" b="1" kern="0" dirty="0">
                <a:solidFill>
                  <a:srgbClr val="FF0000"/>
                </a:solidFill>
                <a:latin typeface="黑体" pitchFamily="2" charset="-122"/>
                <a:ea typeface="黑体" pitchFamily="2" charset="-122"/>
              </a:rPr>
              <a:t>B</a:t>
            </a:r>
            <a:endParaRPr lang="zh-CN" altLang="zh-CN" sz="2400" b="1" kern="0" dirty="0">
              <a:solidFill>
                <a:srgbClr val="FF0000"/>
              </a:solidFill>
              <a:latin typeface="黑体" pitchFamily="2" charset="-122"/>
              <a:ea typeface="黑体" pitchFamily="2" charset="-122"/>
            </a:endParaRPr>
          </a:p>
          <a:p>
            <a:pPr lvl="0" algn="l" fontAlgn="b">
              <a:lnSpc>
                <a:spcPct val="150000"/>
              </a:lnSpc>
              <a:spcBef>
                <a:spcPts val="0"/>
              </a:spcBef>
            </a:pPr>
            <a:r>
              <a:rPr lang="zh-CN" altLang="en-US" sz="2400" b="1" kern="0" dirty="0" smtClean="0">
                <a:solidFill>
                  <a:srgbClr val="333399"/>
                </a:solidFill>
                <a:latin typeface="黑体" pitchFamily="2" charset="-122"/>
                <a:ea typeface="黑体" pitchFamily="2" charset="-122"/>
              </a:rPr>
              <a:t>    为</a:t>
            </a:r>
            <a:r>
              <a:rPr lang="zh-CN" altLang="en-US" sz="2400" b="1" kern="0" dirty="0">
                <a:solidFill>
                  <a:srgbClr val="333399"/>
                </a:solidFill>
                <a:latin typeface="黑体" pitchFamily="2" charset="-122"/>
                <a:ea typeface="黑体" pitchFamily="2" charset="-122"/>
              </a:rPr>
              <a:t>执行乘法和除法而设。在不执行乘、除法操作的情况下，可把它当作一个普通寄存器来使用</a:t>
            </a:r>
            <a:r>
              <a:rPr lang="zh-CN" altLang="en-US" sz="2400" b="1" kern="0" dirty="0" smtClean="0">
                <a:solidFill>
                  <a:srgbClr val="333399"/>
                </a:solidFill>
                <a:latin typeface="黑体" pitchFamily="2" charset="-122"/>
                <a:ea typeface="黑体" pitchFamily="2" charset="-122"/>
              </a:rPr>
              <a:t>。</a:t>
            </a:r>
            <a:endParaRPr lang="en-US" altLang="zh-CN" sz="2400" b="1" kern="0" dirty="0" smtClean="0">
              <a:solidFill>
                <a:srgbClr val="333399"/>
              </a:solidFill>
              <a:latin typeface="黑体" pitchFamily="2" charset="-122"/>
              <a:ea typeface="黑体" pitchFamily="2" charset="-122"/>
            </a:endParaRPr>
          </a:p>
          <a:p>
            <a:pPr marL="342900" lvl="0" indent="-342900" algn="just" fontAlgn="b">
              <a:lnSpc>
                <a:spcPct val="130000"/>
              </a:lnSpc>
              <a:spcBef>
                <a:spcPct val="20000"/>
              </a:spcBef>
            </a:pPr>
            <a:r>
              <a:rPr lang="zh-CN" altLang="en-US" sz="2400" b="1" kern="0" dirty="0">
                <a:solidFill>
                  <a:srgbClr val="FF0000"/>
                </a:solidFill>
                <a:latin typeface="黑体" pitchFamily="2" charset="-122"/>
                <a:ea typeface="黑体" pitchFamily="2" charset="-122"/>
              </a:rPr>
              <a:t>乘法</a:t>
            </a:r>
            <a:r>
              <a:rPr lang="zh-CN" altLang="en-US" sz="2400" b="1" kern="0" dirty="0">
                <a:solidFill>
                  <a:srgbClr val="333399"/>
                </a:solidFill>
                <a:latin typeface="黑体" pitchFamily="2" charset="-122"/>
                <a:ea typeface="黑体" pitchFamily="2" charset="-122"/>
              </a:rPr>
              <a:t>，两乘数分别在</a:t>
            </a:r>
            <a:r>
              <a:rPr lang="en-US" altLang="zh-CN" sz="2400" b="1" kern="0" dirty="0">
                <a:solidFill>
                  <a:srgbClr val="333399"/>
                </a:solidFill>
                <a:latin typeface="黑体" pitchFamily="2" charset="-122"/>
                <a:ea typeface="黑体" pitchFamily="2" charset="-122"/>
              </a:rPr>
              <a:t>A</a:t>
            </a:r>
            <a:r>
              <a:rPr lang="zh-CN" altLang="en-US" sz="2400" b="1" kern="0" dirty="0">
                <a:solidFill>
                  <a:srgbClr val="333399"/>
                </a:solidFill>
                <a:latin typeface="黑体" pitchFamily="2" charset="-122"/>
                <a:ea typeface="黑体" pitchFamily="2" charset="-122"/>
              </a:rPr>
              <a:t>、</a:t>
            </a:r>
            <a:r>
              <a:rPr lang="en-US" altLang="zh-CN" sz="2400" b="1" kern="0" dirty="0">
                <a:solidFill>
                  <a:srgbClr val="333399"/>
                </a:solidFill>
                <a:latin typeface="黑体" pitchFamily="2" charset="-122"/>
                <a:ea typeface="黑体" pitchFamily="2" charset="-122"/>
              </a:rPr>
              <a:t>B</a:t>
            </a:r>
            <a:r>
              <a:rPr lang="zh-CN" altLang="en-US" sz="2400" b="1" kern="0" dirty="0">
                <a:solidFill>
                  <a:srgbClr val="333399"/>
                </a:solidFill>
                <a:latin typeface="黑体" pitchFamily="2" charset="-122"/>
                <a:ea typeface="黑体" pitchFamily="2" charset="-122"/>
              </a:rPr>
              <a:t>中，执行乘法指令后，乘积在</a:t>
            </a:r>
            <a:r>
              <a:rPr lang="en-US" altLang="zh-CN" sz="2400" b="1" kern="0" dirty="0">
                <a:solidFill>
                  <a:srgbClr val="333399"/>
                </a:solidFill>
                <a:latin typeface="黑体" pitchFamily="2" charset="-122"/>
                <a:ea typeface="黑体" pitchFamily="2" charset="-122"/>
              </a:rPr>
              <a:t>BA</a:t>
            </a:r>
            <a:r>
              <a:rPr lang="zh-CN" altLang="en-US" sz="2400" b="1" kern="0" dirty="0" smtClean="0">
                <a:solidFill>
                  <a:srgbClr val="333399"/>
                </a:solidFill>
                <a:latin typeface="黑体" pitchFamily="2" charset="-122"/>
                <a:ea typeface="黑体" pitchFamily="2" charset="-122"/>
              </a:rPr>
              <a:t>中。</a:t>
            </a:r>
            <a:endParaRPr lang="zh-CN" altLang="en-US" sz="2400" b="1" kern="0" dirty="0">
              <a:solidFill>
                <a:srgbClr val="333399"/>
              </a:solidFill>
              <a:latin typeface="黑体" pitchFamily="2" charset="-122"/>
              <a:ea typeface="黑体" pitchFamily="2" charset="-122"/>
            </a:endParaRPr>
          </a:p>
          <a:p>
            <a:pPr marL="342900" lvl="0" indent="-342900" algn="just" fontAlgn="b">
              <a:lnSpc>
                <a:spcPct val="130000"/>
              </a:lnSpc>
              <a:spcBef>
                <a:spcPct val="20000"/>
              </a:spcBef>
            </a:pPr>
            <a:r>
              <a:rPr lang="zh-CN" altLang="en-US" sz="2400" b="1" kern="0" dirty="0">
                <a:solidFill>
                  <a:srgbClr val="FF0000"/>
                </a:solidFill>
                <a:latin typeface="黑体" pitchFamily="2" charset="-122"/>
                <a:ea typeface="黑体" pitchFamily="2" charset="-122"/>
              </a:rPr>
              <a:t>除法</a:t>
            </a:r>
            <a:r>
              <a:rPr lang="zh-CN" altLang="en-US" sz="2400" b="1" kern="0" dirty="0">
                <a:solidFill>
                  <a:srgbClr val="333399"/>
                </a:solidFill>
                <a:latin typeface="黑体" pitchFamily="2" charset="-122"/>
                <a:ea typeface="黑体" pitchFamily="2" charset="-122"/>
              </a:rPr>
              <a:t>，被除数取自</a:t>
            </a:r>
            <a:r>
              <a:rPr lang="en-US" altLang="zh-CN" sz="2400" b="1" kern="0" dirty="0">
                <a:solidFill>
                  <a:srgbClr val="333399"/>
                </a:solidFill>
                <a:latin typeface="黑体" pitchFamily="2" charset="-122"/>
                <a:ea typeface="黑体" pitchFamily="2" charset="-122"/>
              </a:rPr>
              <a:t>A</a:t>
            </a:r>
            <a:r>
              <a:rPr lang="zh-CN" altLang="en-US" sz="2400" b="1" kern="0" dirty="0">
                <a:solidFill>
                  <a:srgbClr val="333399"/>
                </a:solidFill>
                <a:latin typeface="黑体" pitchFamily="2" charset="-122"/>
                <a:ea typeface="黑体" pitchFamily="2" charset="-122"/>
              </a:rPr>
              <a:t>，除数取自</a:t>
            </a:r>
            <a:r>
              <a:rPr lang="en-US" altLang="zh-CN" sz="2400" b="1" kern="0" dirty="0">
                <a:solidFill>
                  <a:srgbClr val="333399"/>
                </a:solidFill>
                <a:latin typeface="黑体" pitchFamily="2" charset="-122"/>
                <a:ea typeface="黑体" pitchFamily="2" charset="-122"/>
              </a:rPr>
              <a:t>B</a:t>
            </a:r>
            <a:r>
              <a:rPr lang="zh-CN" altLang="en-US" sz="2400" b="1" kern="0" dirty="0">
                <a:solidFill>
                  <a:srgbClr val="333399"/>
                </a:solidFill>
                <a:latin typeface="黑体" pitchFamily="2" charset="-122"/>
                <a:ea typeface="黑体" pitchFamily="2" charset="-122"/>
              </a:rPr>
              <a:t>，商存放在</a:t>
            </a:r>
            <a:r>
              <a:rPr lang="en-US" altLang="zh-CN" sz="2400" b="1" kern="0" dirty="0">
                <a:solidFill>
                  <a:srgbClr val="333399"/>
                </a:solidFill>
                <a:latin typeface="黑体" pitchFamily="2" charset="-122"/>
                <a:ea typeface="黑体" pitchFamily="2" charset="-122"/>
              </a:rPr>
              <a:t>A</a:t>
            </a:r>
            <a:r>
              <a:rPr lang="zh-CN" altLang="en-US" sz="2400" b="1" kern="0" dirty="0">
                <a:solidFill>
                  <a:srgbClr val="333399"/>
                </a:solidFill>
                <a:latin typeface="黑体" pitchFamily="2" charset="-122"/>
                <a:ea typeface="黑体" pitchFamily="2" charset="-122"/>
              </a:rPr>
              <a:t>中，余数存</a:t>
            </a:r>
            <a:r>
              <a:rPr lang="en-US" altLang="zh-CN" sz="2400" b="1" kern="0" dirty="0">
                <a:solidFill>
                  <a:srgbClr val="333399"/>
                </a:solidFill>
                <a:latin typeface="黑体" pitchFamily="2" charset="-122"/>
                <a:ea typeface="黑体" pitchFamily="2" charset="-122"/>
              </a:rPr>
              <a:t>B</a:t>
            </a:r>
            <a:r>
              <a:rPr lang="zh-CN" altLang="en-US" sz="2400" b="1" kern="0" dirty="0">
                <a:solidFill>
                  <a:srgbClr val="333399"/>
                </a:solidFill>
                <a:latin typeface="黑体" pitchFamily="2" charset="-122"/>
                <a:ea typeface="黑体" pitchFamily="2" charset="-122"/>
              </a:rPr>
              <a:t>中。</a:t>
            </a:r>
          </a:p>
          <a:p>
            <a:pPr marL="342900" lvl="0" indent="-342900" algn="just" fontAlgn="b">
              <a:lnSpc>
                <a:spcPct val="150000"/>
              </a:lnSpc>
              <a:spcBef>
                <a:spcPct val="20000"/>
              </a:spcBef>
            </a:pPr>
            <a:endParaRPr lang="zh-CN" altLang="en-US" sz="2400" b="1" kern="0" dirty="0">
              <a:solidFill>
                <a:srgbClr val="333399"/>
              </a:solidFill>
              <a:latin typeface="黑体" pitchFamily="2" charset="-122"/>
              <a:ea typeface="黑体" pitchFamily="2" charset="-122"/>
            </a:endParaRPr>
          </a:p>
        </p:txBody>
      </p:sp>
    </p:spTree>
    <p:extLst>
      <p:ext uri="{BB962C8B-B14F-4D97-AF65-F5344CB8AC3E}">
        <p14:creationId xmlns:p14="http://schemas.microsoft.com/office/powerpoint/2010/main" val="2935631139"/>
      </p:ext>
    </p:extLst>
  </p:cSld>
  <p:clrMapOvr>
    <a:masterClrMapping/>
  </p:clrMapOvr>
  <p:transition>
    <p:random/>
    <p:sndAc>
      <p:stSnd>
        <p:snd r:embed="rId2" name="camera.wav"/>
      </p:stSnd>
    </p:sndAc>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noChangeArrowheads="1"/>
          </p:cNvSpPr>
          <p:nvPr>
            <p:ph type="body" idx="1"/>
          </p:nvPr>
        </p:nvSpPr>
        <p:spPr>
          <a:xfrm>
            <a:off x="1" y="685800"/>
            <a:ext cx="8961438" cy="3286125"/>
          </a:xfrm>
        </p:spPr>
        <p:txBody>
          <a:bodyPr/>
          <a:lstStyle/>
          <a:p>
            <a:pPr lvl="0">
              <a:lnSpc>
                <a:spcPct val="130000"/>
              </a:lnSpc>
              <a:buNone/>
            </a:pPr>
            <a:r>
              <a:rPr lang="en-US" altLang="zh-CN" sz="2400" dirty="0" smtClean="0">
                <a:solidFill>
                  <a:srgbClr val="3333CC"/>
                </a:solidFill>
                <a:latin typeface="黑体" pitchFamily="2" charset="-122"/>
                <a:ea typeface="黑体" pitchFamily="2" charset="-122"/>
              </a:rPr>
              <a:t>    3</a:t>
            </a:r>
            <a:r>
              <a:rPr lang="zh-CN" altLang="en-US" sz="2400" dirty="0">
                <a:solidFill>
                  <a:srgbClr val="3333CC"/>
                </a:solidFill>
                <a:latin typeface="黑体" pitchFamily="2" charset="-122"/>
                <a:ea typeface="黑体" pitchFamily="2" charset="-122"/>
              </a:rPr>
              <a:t>．</a:t>
            </a:r>
            <a:r>
              <a:rPr lang="en-US" altLang="zh-CN" sz="2400" dirty="0">
                <a:solidFill>
                  <a:srgbClr val="3333CC"/>
                </a:solidFill>
                <a:latin typeface="黑体" pitchFamily="2" charset="-122"/>
                <a:ea typeface="黑体" pitchFamily="2" charset="-122"/>
              </a:rPr>
              <a:t>AUXR</a:t>
            </a:r>
            <a:r>
              <a:rPr lang="zh-CN" altLang="en-US" sz="2400" dirty="0">
                <a:solidFill>
                  <a:srgbClr val="3333CC"/>
                </a:solidFill>
                <a:latin typeface="黑体" pitchFamily="2" charset="-122"/>
                <a:ea typeface="黑体" pitchFamily="2" charset="-122"/>
              </a:rPr>
              <a:t>寄存器</a:t>
            </a:r>
          </a:p>
          <a:p>
            <a:pPr lvl="0" fontAlgn="b">
              <a:lnSpc>
                <a:spcPct val="130000"/>
              </a:lnSpc>
              <a:buNone/>
            </a:pPr>
            <a:r>
              <a:rPr lang="en-US" altLang="zh-CN" sz="2400" dirty="0">
                <a:solidFill>
                  <a:srgbClr val="333399"/>
                </a:solidFill>
                <a:latin typeface="黑体" pitchFamily="2" charset="-122"/>
                <a:ea typeface="黑体" pitchFamily="2" charset="-122"/>
              </a:rPr>
              <a:t>    AUXR</a:t>
            </a:r>
            <a:r>
              <a:rPr lang="zh-CN" altLang="en-US" sz="2400" dirty="0">
                <a:solidFill>
                  <a:srgbClr val="333399"/>
                </a:solidFill>
                <a:latin typeface="黑体" pitchFamily="2" charset="-122"/>
                <a:ea typeface="黑体" pitchFamily="2" charset="-122"/>
              </a:rPr>
              <a:t>是辅助寄存器，其格式如</a:t>
            </a:r>
            <a:r>
              <a:rPr lang="zh-CN" altLang="en-US" sz="2400" dirty="0">
                <a:solidFill>
                  <a:srgbClr val="0000FF"/>
                </a:solidFill>
                <a:latin typeface="黑体" pitchFamily="2" charset="-122"/>
                <a:ea typeface="黑体" pitchFamily="2" charset="-122"/>
              </a:rPr>
              <a:t>图</a:t>
            </a:r>
            <a:r>
              <a:rPr lang="en-US" altLang="zh-CN" sz="2400" dirty="0">
                <a:solidFill>
                  <a:srgbClr val="0000FF"/>
                </a:solidFill>
                <a:latin typeface="黑体" pitchFamily="2" charset="-122"/>
                <a:ea typeface="黑体" pitchFamily="2" charset="-122"/>
              </a:rPr>
              <a:t>3-7</a:t>
            </a:r>
            <a:r>
              <a:rPr lang="zh-CN" altLang="en-US" sz="2400" dirty="0">
                <a:solidFill>
                  <a:srgbClr val="333399"/>
                </a:solidFill>
                <a:latin typeface="黑体" pitchFamily="2" charset="-122"/>
                <a:ea typeface="黑体" pitchFamily="2" charset="-122"/>
              </a:rPr>
              <a:t>所示：</a:t>
            </a:r>
          </a:p>
          <a:p>
            <a:pPr>
              <a:lnSpc>
                <a:spcPct val="130000"/>
              </a:lnSpc>
              <a:buFont typeface="Wingdings" pitchFamily="2" charset="2"/>
              <a:buNone/>
            </a:pPr>
            <a:endParaRPr lang="zh-CN" altLang="en-US" sz="2400" b="1" dirty="0" smtClean="0">
              <a:latin typeface="黑体" pitchFamily="2" charset="-122"/>
              <a:ea typeface="黑体" pitchFamily="2" charset="-122"/>
            </a:endParaRPr>
          </a:p>
        </p:txBody>
      </p:sp>
      <p:sp>
        <p:nvSpPr>
          <p:cNvPr id="12" name="灯片编号占位符 3"/>
          <p:cNvSpPr>
            <a:spLocks noGrp="1"/>
          </p:cNvSpPr>
          <p:nvPr>
            <p:ph type="sldNum" sz="quarter" idx="10"/>
          </p:nvPr>
        </p:nvSpPr>
        <p:spPr>
          <a:xfrm>
            <a:off x="8570912" y="6490989"/>
            <a:ext cx="781050" cy="276225"/>
          </a:xfrm>
        </p:spPr>
        <p:txBody>
          <a:bodyPr/>
          <a:lstStyle/>
          <a:p>
            <a:fld id="{8E2A11C4-42C2-45DA-9E65-8D548604E8EA}" type="slidenum">
              <a:rPr lang="en-US" altLang="zh-CN" smtClean="0"/>
              <a:pPr/>
              <a:t>51</a:t>
            </a:fld>
            <a:endParaRPr lang="en-US" altLang="zh-CN" dirty="0"/>
          </a:p>
        </p:txBody>
      </p:sp>
      <p:pic>
        <p:nvPicPr>
          <p:cNvPr id="2867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819274"/>
            <a:ext cx="8961437" cy="14894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矩形 1"/>
          <p:cNvSpPr/>
          <p:nvPr/>
        </p:nvSpPr>
        <p:spPr>
          <a:xfrm>
            <a:off x="2992080" y="3410653"/>
            <a:ext cx="3159839" cy="400110"/>
          </a:xfrm>
          <a:prstGeom prst="rect">
            <a:avLst/>
          </a:prstGeom>
        </p:spPr>
        <p:txBody>
          <a:bodyPr wrap="none">
            <a:spAutoFit/>
          </a:bodyPr>
          <a:lstStyle/>
          <a:p>
            <a:pPr lvl="0" eaLnBrk="0" hangingPunct="0"/>
            <a:r>
              <a:rPr lang="zh-CN" altLang="en-US" sz="2000" b="1" dirty="0">
                <a:solidFill>
                  <a:srgbClr val="FF3300"/>
                </a:solidFill>
                <a:latin typeface="黑体" pitchFamily="2" charset="-122"/>
              </a:rPr>
              <a:t>图</a:t>
            </a:r>
            <a:r>
              <a:rPr lang="en-US" altLang="zh-CN" sz="2000" b="1" dirty="0">
                <a:solidFill>
                  <a:srgbClr val="FF3300"/>
                </a:solidFill>
                <a:latin typeface="黑体" pitchFamily="2" charset="-122"/>
              </a:rPr>
              <a:t>3-7</a:t>
            </a:r>
            <a:r>
              <a:rPr lang="en-US" altLang="zh-CN" sz="2000" b="1" dirty="0">
                <a:solidFill>
                  <a:srgbClr val="000000"/>
                </a:solidFill>
                <a:latin typeface="黑体" pitchFamily="2" charset="-122"/>
              </a:rPr>
              <a:t>  </a:t>
            </a:r>
            <a:r>
              <a:rPr lang="en-US" altLang="zh-CN" sz="2000" b="1" dirty="0">
                <a:solidFill>
                  <a:srgbClr val="3333CC"/>
                </a:solidFill>
                <a:latin typeface="黑体" pitchFamily="2" charset="-122"/>
              </a:rPr>
              <a:t>AUXR</a:t>
            </a:r>
            <a:r>
              <a:rPr lang="zh-CN" altLang="en-US" sz="2000" b="1" dirty="0">
                <a:solidFill>
                  <a:srgbClr val="3333CC"/>
                </a:solidFill>
                <a:latin typeface="黑体" pitchFamily="2" charset="-122"/>
              </a:rPr>
              <a:t>寄存器的格式</a:t>
            </a:r>
          </a:p>
        </p:txBody>
      </p:sp>
      <p:sp>
        <p:nvSpPr>
          <p:cNvPr id="3" name="矩形 2"/>
          <p:cNvSpPr/>
          <p:nvPr/>
        </p:nvSpPr>
        <p:spPr>
          <a:xfrm>
            <a:off x="29307" y="3639159"/>
            <a:ext cx="9085384" cy="2788456"/>
          </a:xfrm>
          <a:prstGeom prst="rect">
            <a:avLst/>
          </a:prstGeom>
        </p:spPr>
        <p:txBody>
          <a:bodyPr wrap="square">
            <a:spAutoFit/>
          </a:bodyPr>
          <a:lstStyle/>
          <a:p>
            <a:pPr marL="342900" lvl="0" indent="-342900" algn="just" fontAlgn="b">
              <a:lnSpc>
                <a:spcPct val="130000"/>
              </a:lnSpc>
              <a:spcBef>
                <a:spcPct val="20000"/>
              </a:spcBef>
            </a:pPr>
            <a:r>
              <a:rPr lang="zh-CN" altLang="en-US" sz="2400" b="1" kern="0" dirty="0" smtClean="0">
                <a:solidFill>
                  <a:srgbClr val="333399"/>
                </a:solidFill>
                <a:latin typeface="黑体" pitchFamily="2" charset="-122"/>
                <a:ea typeface="黑体" pitchFamily="2" charset="-122"/>
              </a:rPr>
              <a:t>     其中</a:t>
            </a:r>
            <a:r>
              <a:rPr lang="en-US" altLang="zh-CN" sz="2400" b="1" kern="0" dirty="0">
                <a:solidFill>
                  <a:srgbClr val="333399"/>
                </a:solidFill>
                <a:latin typeface="黑体" pitchFamily="2" charset="-122"/>
                <a:ea typeface="黑体" pitchFamily="2" charset="-122"/>
              </a:rPr>
              <a:t>:</a:t>
            </a:r>
            <a:endParaRPr lang="zh-CN" altLang="zh-CN" sz="2400" b="1" kern="0" dirty="0">
              <a:solidFill>
                <a:srgbClr val="333399"/>
              </a:solidFill>
              <a:latin typeface="黑体" pitchFamily="2" charset="-122"/>
              <a:ea typeface="黑体" pitchFamily="2" charset="-122"/>
            </a:endParaRPr>
          </a:p>
          <a:p>
            <a:pPr lvl="0" algn="l" fontAlgn="b">
              <a:lnSpc>
                <a:spcPct val="150000"/>
              </a:lnSpc>
              <a:spcBef>
                <a:spcPts val="0"/>
              </a:spcBef>
            </a:pPr>
            <a:r>
              <a:rPr lang="en-US" altLang="zh-CN" sz="2400" b="1" kern="0" dirty="0">
                <a:solidFill>
                  <a:srgbClr val="FF0000"/>
                </a:solidFill>
                <a:latin typeface="黑体" pitchFamily="2" charset="-122"/>
                <a:ea typeface="黑体" pitchFamily="2" charset="-122"/>
              </a:rPr>
              <a:t>	DISALE</a:t>
            </a:r>
            <a:r>
              <a:rPr lang="zh-CN" altLang="en-US" sz="2400" b="1" kern="0" dirty="0">
                <a:solidFill>
                  <a:srgbClr val="FF0000"/>
                </a:solidFill>
                <a:latin typeface="黑体" pitchFamily="2" charset="-122"/>
                <a:ea typeface="黑体" pitchFamily="2" charset="-122"/>
              </a:rPr>
              <a:t>：</a:t>
            </a:r>
            <a:r>
              <a:rPr lang="en-US" altLang="zh-CN" sz="2400" b="1" kern="0" dirty="0">
                <a:solidFill>
                  <a:srgbClr val="3333CC"/>
                </a:solidFill>
                <a:latin typeface="黑体" pitchFamily="2" charset="-122"/>
                <a:ea typeface="黑体" pitchFamily="2" charset="-122"/>
              </a:rPr>
              <a:t>ALE</a:t>
            </a:r>
            <a:r>
              <a:rPr lang="zh-CN" altLang="en-US" sz="2400" b="1" kern="0" dirty="0">
                <a:solidFill>
                  <a:srgbClr val="3333CC"/>
                </a:solidFill>
                <a:latin typeface="黑体" pitchFamily="2" charset="-122"/>
                <a:ea typeface="黑体" pitchFamily="2" charset="-122"/>
              </a:rPr>
              <a:t>的禁止</a:t>
            </a:r>
            <a:r>
              <a:rPr lang="en-US" altLang="zh-CN" sz="2400" b="1" kern="0" dirty="0">
                <a:solidFill>
                  <a:srgbClr val="3333CC"/>
                </a:solidFill>
                <a:latin typeface="黑体" pitchFamily="2" charset="-122"/>
                <a:ea typeface="黑体" pitchFamily="2" charset="-122"/>
              </a:rPr>
              <a:t>/</a:t>
            </a:r>
            <a:r>
              <a:rPr lang="zh-CN" altLang="en-US" sz="2400" b="1" kern="0" dirty="0">
                <a:solidFill>
                  <a:srgbClr val="3333CC"/>
                </a:solidFill>
                <a:latin typeface="黑体" pitchFamily="2" charset="-122"/>
                <a:ea typeface="黑体" pitchFamily="2" charset="-122"/>
              </a:rPr>
              <a:t>允许位</a:t>
            </a:r>
            <a:r>
              <a:rPr lang="zh-CN" altLang="en-US" sz="2400" b="1" kern="0" dirty="0">
                <a:solidFill>
                  <a:srgbClr val="333399"/>
                </a:solidFill>
                <a:latin typeface="黑体" pitchFamily="2" charset="-122"/>
                <a:ea typeface="黑体" pitchFamily="2" charset="-122"/>
              </a:rPr>
              <a:t>。</a:t>
            </a:r>
          </a:p>
          <a:p>
            <a:pPr lvl="0" algn="l" fontAlgn="b">
              <a:lnSpc>
                <a:spcPct val="150000"/>
              </a:lnSpc>
              <a:spcBef>
                <a:spcPts val="0"/>
              </a:spcBef>
            </a:pPr>
            <a:r>
              <a:rPr lang="en-US" altLang="zh-CN" sz="2400" b="1" kern="0" dirty="0">
                <a:solidFill>
                  <a:srgbClr val="333399"/>
                </a:solidFill>
                <a:latin typeface="黑体" pitchFamily="2" charset="-122"/>
                <a:ea typeface="黑体" pitchFamily="2" charset="-122"/>
              </a:rPr>
              <a:t>	</a:t>
            </a:r>
            <a:r>
              <a:rPr lang="en-US" altLang="zh-CN" sz="2400" b="1" kern="0" dirty="0" smtClean="0">
                <a:solidFill>
                  <a:srgbClr val="3333CC"/>
                </a:solidFill>
                <a:latin typeface="黑体" pitchFamily="2" charset="-122"/>
                <a:ea typeface="黑体" pitchFamily="2" charset="-122"/>
              </a:rPr>
              <a:t>0</a:t>
            </a:r>
            <a:r>
              <a:rPr lang="zh-CN" altLang="en-US" sz="2400" b="1" kern="0" dirty="0">
                <a:solidFill>
                  <a:srgbClr val="3333CC"/>
                </a:solidFill>
                <a:latin typeface="黑体" pitchFamily="2" charset="-122"/>
                <a:ea typeface="黑体" pitchFamily="2" charset="-122"/>
              </a:rPr>
              <a:t>：</a:t>
            </a:r>
            <a:r>
              <a:rPr lang="en-US" altLang="zh-CN" sz="2400" b="1" kern="0" dirty="0">
                <a:solidFill>
                  <a:srgbClr val="333399"/>
                </a:solidFill>
                <a:latin typeface="黑体" pitchFamily="2" charset="-122"/>
                <a:ea typeface="黑体" pitchFamily="2" charset="-122"/>
              </a:rPr>
              <a:t>ALE</a:t>
            </a:r>
            <a:r>
              <a:rPr lang="zh-CN" altLang="en-US" sz="2400" b="1" kern="0" dirty="0">
                <a:solidFill>
                  <a:srgbClr val="333399"/>
                </a:solidFill>
                <a:latin typeface="黑体" pitchFamily="2" charset="-122"/>
                <a:ea typeface="黑体" pitchFamily="2" charset="-122"/>
              </a:rPr>
              <a:t>有效，发出脉冲；</a:t>
            </a:r>
          </a:p>
          <a:p>
            <a:pPr lvl="0" algn="l" fontAlgn="b">
              <a:lnSpc>
                <a:spcPct val="150000"/>
              </a:lnSpc>
              <a:spcBef>
                <a:spcPts val="0"/>
              </a:spcBef>
            </a:pPr>
            <a:r>
              <a:rPr lang="en-US" altLang="zh-CN" sz="2400" b="1" kern="0" dirty="0">
                <a:solidFill>
                  <a:srgbClr val="333399"/>
                </a:solidFill>
                <a:latin typeface="黑体" pitchFamily="2" charset="-122"/>
                <a:ea typeface="黑体" pitchFamily="2" charset="-122"/>
              </a:rPr>
              <a:t>    </a:t>
            </a:r>
            <a:r>
              <a:rPr lang="en-US" altLang="zh-CN" sz="2400" b="1" kern="0" dirty="0">
                <a:solidFill>
                  <a:srgbClr val="3333CC"/>
                </a:solidFill>
                <a:latin typeface="黑体" pitchFamily="2" charset="-122"/>
                <a:ea typeface="黑体" pitchFamily="2" charset="-122"/>
              </a:rPr>
              <a:t>	1</a:t>
            </a:r>
            <a:r>
              <a:rPr lang="zh-CN" altLang="en-US" sz="2400" b="1" kern="0" dirty="0">
                <a:solidFill>
                  <a:srgbClr val="3333CC"/>
                </a:solidFill>
                <a:latin typeface="黑体" pitchFamily="2" charset="-122"/>
                <a:ea typeface="黑体" pitchFamily="2" charset="-122"/>
              </a:rPr>
              <a:t>：</a:t>
            </a:r>
            <a:r>
              <a:rPr lang="en-US" altLang="zh-CN" sz="2400" b="1" kern="0" dirty="0">
                <a:solidFill>
                  <a:srgbClr val="333399"/>
                </a:solidFill>
                <a:latin typeface="黑体" pitchFamily="2" charset="-122"/>
                <a:ea typeface="黑体" pitchFamily="2" charset="-122"/>
              </a:rPr>
              <a:t>ALE</a:t>
            </a:r>
            <a:r>
              <a:rPr lang="zh-CN" altLang="en-US" sz="2400" b="1" kern="0" dirty="0">
                <a:solidFill>
                  <a:srgbClr val="333399"/>
                </a:solidFill>
                <a:latin typeface="黑体" pitchFamily="2" charset="-122"/>
                <a:ea typeface="黑体" pitchFamily="2" charset="-122"/>
              </a:rPr>
              <a:t>仅在执行</a:t>
            </a:r>
            <a:r>
              <a:rPr lang="en-US" altLang="zh-CN" sz="2400" b="1" kern="0" dirty="0">
                <a:solidFill>
                  <a:srgbClr val="333399"/>
                </a:solidFill>
                <a:latin typeface="黑体" pitchFamily="2" charset="-122"/>
                <a:ea typeface="黑体" pitchFamily="2" charset="-122"/>
              </a:rPr>
              <a:t>MOVC</a:t>
            </a:r>
            <a:r>
              <a:rPr lang="zh-CN" altLang="en-US" sz="2400" b="1" kern="0" dirty="0">
                <a:solidFill>
                  <a:srgbClr val="333399"/>
                </a:solidFill>
                <a:latin typeface="黑体" pitchFamily="2" charset="-122"/>
                <a:ea typeface="黑体" pitchFamily="2" charset="-122"/>
              </a:rPr>
              <a:t>和</a:t>
            </a:r>
            <a:r>
              <a:rPr lang="en-US" altLang="zh-CN" sz="2400" b="1" kern="0" dirty="0">
                <a:solidFill>
                  <a:srgbClr val="333399"/>
                </a:solidFill>
                <a:latin typeface="黑体" pitchFamily="2" charset="-122"/>
                <a:ea typeface="黑体" pitchFamily="2" charset="-122"/>
              </a:rPr>
              <a:t>MOVX</a:t>
            </a:r>
            <a:r>
              <a:rPr lang="zh-CN" altLang="en-US" sz="2400" b="1" kern="0" dirty="0">
                <a:solidFill>
                  <a:srgbClr val="333399"/>
                </a:solidFill>
                <a:latin typeface="黑体" pitchFamily="2" charset="-122"/>
                <a:ea typeface="黑体" pitchFamily="2" charset="-122"/>
              </a:rPr>
              <a:t>类指令时有效，不访问外部存储器时，</a:t>
            </a:r>
            <a:r>
              <a:rPr lang="en-US" altLang="zh-CN" sz="2400" b="1" kern="0" dirty="0">
                <a:solidFill>
                  <a:srgbClr val="333399"/>
                </a:solidFill>
                <a:latin typeface="黑体" pitchFamily="2" charset="-122"/>
                <a:ea typeface="黑体" pitchFamily="2" charset="-122"/>
              </a:rPr>
              <a:t>ALE</a:t>
            </a:r>
            <a:r>
              <a:rPr lang="zh-CN" altLang="en-US" sz="2400" b="1" kern="0" dirty="0">
                <a:solidFill>
                  <a:srgbClr val="333399"/>
                </a:solidFill>
                <a:latin typeface="黑体" pitchFamily="2" charset="-122"/>
                <a:ea typeface="黑体" pitchFamily="2" charset="-122"/>
              </a:rPr>
              <a:t>不输出脉冲信号。</a:t>
            </a:r>
          </a:p>
        </p:txBody>
      </p:sp>
    </p:spTree>
    <p:extLst>
      <p:ext uri="{BB962C8B-B14F-4D97-AF65-F5344CB8AC3E}">
        <p14:creationId xmlns:p14="http://schemas.microsoft.com/office/powerpoint/2010/main" val="3439613054"/>
      </p:ext>
    </p:extLst>
  </p:cSld>
  <p:clrMapOvr>
    <a:masterClrMapping/>
  </p:clrMapOvr>
  <p:transition>
    <p:random/>
    <p:sndAc>
      <p:stSnd>
        <p:snd r:embed="rId2" name="camera.wav"/>
      </p:stSnd>
    </p:sndAc>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3"/>
          <p:cNvSpPr>
            <a:spLocks noGrp="1" noChangeArrowheads="1"/>
          </p:cNvSpPr>
          <p:nvPr>
            <p:ph type="body" idx="1"/>
          </p:nvPr>
        </p:nvSpPr>
        <p:spPr>
          <a:xfrm>
            <a:off x="365125" y="503238"/>
            <a:ext cx="8596313" cy="5851525"/>
          </a:xfrm>
        </p:spPr>
        <p:txBody>
          <a:bodyPr/>
          <a:lstStyle/>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en-US" altLang="zh-CN" sz="2400" b="1" dirty="0" smtClean="0">
                <a:solidFill>
                  <a:srgbClr val="FF0000"/>
                </a:solidFill>
                <a:latin typeface="黑体" pitchFamily="2" charset="-122"/>
                <a:ea typeface="黑体" pitchFamily="2" charset="-122"/>
              </a:rPr>
              <a:t>DISRTO</a:t>
            </a:r>
            <a:r>
              <a:rPr lang="zh-CN" sz="2400" b="1" dirty="0" smtClean="0">
                <a:solidFill>
                  <a:srgbClr val="FF0000"/>
                </a:solidFill>
                <a:latin typeface="黑体" pitchFamily="2" charset="-122"/>
                <a:ea typeface="黑体" pitchFamily="2" charset="-122"/>
              </a:rPr>
              <a:t>：</a:t>
            </a:r>
            <a:r>
              <a:rPr lang="zh-CN" sz="2400" b="1" dirty="0" smtClean="0">
                <a:solidFill>
                  <a:srgbClr val="3333CC"/>
                </a:solidFill>
                <a:latin typeface="黑体" pitchFamily="2" charset="-122"/>
                <a:ea typeface="黑体" pitchFamily="2" charset="-122"/>
              </a:rPr>
              <a:t>禁止</a:t>
            </a:r>
            <a:r>
              <a:rPr lang="en-US" altLang="zh-CN" sz="2400" b="1" dirty="0" smtClean="0">
                <a:solidFill>
                  <a:srgbClr val="3333CC"/>
                </a:solidFill>
                <a:latin typeface="黑体" pitchFamily="2" charset="-122"/>
                <a:ea typeface="黑体" pitchFamily="2" charset="-122"/>
              </a:rPr>
              <a:t>/</a:t>
            </a:r>
            <a:r>
              <a:rPr lang="zh-CN" sz="2400" b="1" dirty="0" smtClean="0">
                <a:solidFill>
                  <a:srgbClr val="3333CC"/>
                </a:solidFill>
                <a:latin typeface="黑体" pitchFamily="2" charset="-122"/>
                <a:ea typeface="黑体" pitchFamily="2" charset="-122"/>
              </a:rPr>
              <a:t>允许</a:t>
            </a:r>
            <a:r>
              <a:rPr lang="en-US" altLang="zh-CN" sz="2400" b="1" dirty="0" smtClean="0">
                <a:solidFill>
                  <a:srgbClr val="3333CC"/>
                </a:solidFill>
                <a:latin typeface="黑体" pitchFamily="2" charset="-122"/>
                <a:ea typeface="黑体" pitchFamily="2" charset="-122"/>
              </a:rPr>
              <a:t>WDT</a:t>
            </a:r>
            <a:r>
              <a:rPr lang="zh-CN" sz="2400" b="1" dirty="0" smtClean="0">
                <a:solidFill>
                  <a:srgbClr val="3333CC"/>
                </a:solidFill>
                <a:latin typeface="黑体" pitchFamily="2" charset="-122"/>
                <a:ea typeface="黑体" pitchFamily="2" charset="-122"/>
              </a:rPr>
              <a:t>溢出时的复位输出</a:t>
            </a:r>
            <a:r>
              <a:rPr lang="zh-CN" sz="2400" b="1" dirty="0" smtClean="0">
                <a:latin typeface="黑体" pitchFamily="2" charset="-122"/>
                <a:ea typeface="黑体" pitchFamily="2" charset="-122"/>
              </a:rPr>
              <a:t>。</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en-US" altLang="zh-CN" sz="2400" b="1" dirty="0" smtClean="0">
                <a:solidFill>
                  <a:srgbClr val="3333CC"/>
                </a:solidFill>
                <a:latin typeface="黑体" pitchFamily="2" charset="-122"/>
                <a:ea typeface="黑体" pitchFamily="2" charset="-122"/>
              </a:rPr>
              <a:t>0</a:t>
            </a:r>
            <a:r>
              <a:rPr lang="zh-CN" altLang="en-US" sz="2400" b="1" dirty="0" smtClean="0">
                <a:solidFill>
                  <a:srgbClr val="3333CC"/>
                </a:solidFill>
                <a:latin typeface="黑体" pitchFamily="2" charset="-122"/>
                <a:ea typeface="黑体" pitchFamily="2" charset="-122"/>
              </a:rPr>
              <a:t>：</a:t>
            </a:r>
            <a:r>
              <a:rPr lang="en-US" altLang="zh-CN" sz="2400" b="1" dirty="0" smtClean="0">
                <a:latin typeface="黑体" pitchFamily="2" charset="-122"/>
                <a:ea typeface="黑体" pitchFamily="2" charset="-122"/>
              </a:rPr>
              <a:t>WDT</a:t>
            </a:r>
            <a:r>
              <a:rPr lang="zh-CN" sz="2400" b="1" dirty="0" smtClean="0">
                <a:latin typeface="黑体" pitchFamily="2" charset="-122"/>
                <a:ea typeface="黑体" pitchFamily="2" charset="-122"/>
              </a:rPr>
              <a:t>溢出时，在</a:t>
            </a:r>
            <a:r>
              <a:rPr lang="en-US" altLang="zh-CN" sz="2400" b="1" dirty="0" smtClean="0">
                <a:latin typeface="黑体" pitchFamily="2" charset="-122"/>
                <a:ea typeface="黑体" pitchFamily="2" charset="-122"/>
              </a:rPr>
              <a:t>RST</a:t>
            </a:r>
            <a:r>
              <a:rPr lang="zh-CN" sz="2400" b="1" dirty="0" smtClean="0">
                <a:latin typeface="黑体" pitchFamily="2" charset="-122"/>
                <a:ea typeface="黑体" pitchFamily="2" charset="-122"/>
              </a:rPr>
              <a:t>引脚输出一个高电平脉冲；</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en-US" altLang="zh-CN" sz="2400" b="1" dirty="0" smtClean="0">
                <a:solidFill>
                  <a:srgbClr val="3333CC"/>
                </a:solidFill>
                <a:latin typeface="黑体" pitchFamily="2" charset="-122"/>
                <a:ea typeface="黑体" pitchFamily="2" charset="-122"/>
              </a:rPr>
              <a:t>1</a:t>
            </a:r>
            <a:r>
              <a:rPr lang="zh-CN" altLang="en-US" sz="2400" b="1" dirty="0" smtClean="0">
                <a:solidFill>
                  <a:srgbClr val="3333CC"/>
                </a:solidFill>
                <a:latin typeface="黑体" pitchFamily="2" charset="-122"/>
                <a:ea typeface="黑体" pitchFamily="2" charset="-122"/>
              </a:rPr>
              <a:t>：</a:t>
            </a:r>
            <a:r>
              <a:rPr lang="en-US" altLang="zh-CN" sz="2400" b="1" dirty="0" smtClean="0">
                <a:latin typeface="黑体" pitchFamily="2" charset="-122"/>
                <a:ea typeface="黑体" pitchFamily="2" charset="-122"/>
              </a:rPr>
              <a:t>RST</a:t>
            </a:r>
            <a:r>
              <a:rPr lang="zh-CN" sz="2400" b="1" dirty="0" smtClean="0">
                <a:latin typeface="黑体" pitchFamily="2" charset="-122"/>
                <a:ea typeface="黑体" pitchFamily="2" charset="-122"/>
              </a:rPr>
              <a:t>引脚仅为输入脚。</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en-US" altLang="zh-CN" sz="2400" b="1" dirty="0" smtClean="0">
                <a:solidFill>
                  <a:srgbClr val="FF0000"/>
                </a:solidFill>
                <a:latin typeface="黑体" pitchFamily="2" charset="-122"/>
                <a:ea typeface="黑体" pitchFamily="2" charset="-122"/>
              </a:rPr>
              <a:t>WDIDLE</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WDT</a:t>
            </a:r>
            <a:r>
              <a:rPr lang="zh-CN" sz="2400" b="1" dirty="0" smtClean="0">
                <a:latin typeface="黑体" pitchFamily="2" charset="-122"/>
                <a:ea typeface="黑体" pitchFamily="2" charset="-122"/>
              </a:rPr>
              <a:t>在空闲模式下的禁止</a:t>
            </a:r>
            <a:r>
              <a:rPr lang="en-US" altLang="zh-CN" sz="2400" b="1" dirty="0" smtClean="0">
                <a:latin typeface="黑体" pitchFamily="2" charset="-122"/>
                <a:ea typeface="黑体" pitchFamily="2" charset="-122"/>
              </a:rPr>
              <a:t>/</a:t>
            </a:r>
            <a:r>
              <a:rPr lang="zh-CN" sz="2400" b="1" dirty="0" smtClean="0">
                <a:latin typeface="黑体" pitchFamily="2" charset="-122"/>
                <a:ea typeface="黑体" pitchFamily="2" charset="-122"/>
              </a:rPr>
              <a:t>允许位。</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en-US" altLang="zh-CN" sz="2400" b="1" dirty="0" smtClean="0">
                <a:solidFill>
                  <a:srgbClr val="3333CC"/>
                </a:solidFill>
                <a:latin typeface="黑体" pitchFamily="2" charset="-122"/>
                <a:ea typeface="黑体" pitchFamily="2" charset="-122"/>
              </a:rPr>
              <a:t>0</a:t>
            </a:r>
            <a:r>
              <a:rPr lang="zh-CN" altLang="en-US" sz="2400" b="1" dirty="0" smtClean="0">
                <a:solidFill>
                  <a:srgbClr val="3333CC"/>
                </a:solidFill>
                <a:latin typeface="黑体" pitchFamily="2" charset="-122"/>
                <a:ea typeface="黑体" pitchFamily="2" charset="-122"/>
              </a:rPr>
              <a:t>：</a:t>
            </a:r>
            <a:r>
              <a:rPr lang="zh-CN" sz="2400" b="1" dirty="0" smtClean="0">
                <a:latin typeface="黑体" pitchFamily="2" charset="-122"/>
                <a:ea typeface="黑体" pitchFamily="2" charset="-122"/>
              </a:rPr>
              <a:t> </a:t>
            </a:r>
            <a:r>
              <a:rPr lang="en-US" altLang="zh-CN" sz="2400" b="1" dirty="0" smtClean="0">
                <a:latin typeface="黑体" pitchFamily="2" charset="-122"/>
                <a:ea typeface="黑体" pitchFamily="2" charset="-122"/>
              </a:rPr>
              <a:t>WDT</a:t>
            </a:r>
            <a:r>
              <a:rPr lang="zh-CN" sz="2400" b="1" dirty="0" smtClean="0">
                <a:latin typeface="黑体" pitchFamily="2" charset="-122"/>
                <a:ea typeface="黑体" pitchFamily="2" charset="-122"/>
              </a:rPr>
              <a:t>在空闲模式下继续计数；</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en-US" altLang="zh-CN" sz="2400" b="1" dirty="0" smtClean="0">
                <a:solidFill>
                  <a:srgbClr val="3333CC"/>
                </a:solidFill>
                <a:latin typeface="黑体" pitchFamily="2" charset="-122"/>
                <a:ea typeface="黑体" pitchFamily="2" charset="-122"/>
              </a:rPr>
              <a:t>1</a:t>
            </a:r>
            <a:r>
              <a:rPr lang="zh-CN" altLang="en-US" sz="2400" b="1" dirty="0" smtClean="0">
                <a:solidFill>
                  <a:srgbClr val="3333CC"/>
                </a:solidFill>
                <a:latin typeface="黑体" pitchFamily="2" charset="-122"/>
                <a:ea typeface="黑体" pitchFamily="2" charset="-122"/>
              </a:rPr>
              <a:t>：</a:t>
            </a:r>
            <a:r>
              <a:rPr lang="zh-CN" sz="2400" b="1" dirty="0" smtClean="0">
                <a:latin typeface="黑体" pitchFamily="2" charset="-122"/>
                <a:ea typeface="黑体" pitchFamily="2" charset="-122"/>
              </a:rPr>
              <a:t> </a:t>
            </a:r>
            <a:r>
              <a:rPr lang="en-US" altLang="zh-CN" sz="2400" b="1" dirty="0" smtClean="0">
                <a:latin typeface="黑体" pitchFamily="2" charset="-122"/>
                <a:ea typeface="黑体" pitchFamily="2" charset="-122"/>
              </a:rPr>
              <a:t>WDT</a:t>
            </a:r>
            <a:r>
              <a:rPr lang="zh-CN" sz="2400" b="1" dirty="0" smtClean="0">
                <a:latin typeface="黑体" pitchFamily="2" charset="-122"/>
                <a:ea typeface="黑体" pitchFamily="2" charset="-122"/>
              </a:rPr>
              <a:t>在空闲模式下暂停计数。</a:t>
            </a:r>
          </a:p>
        </p:txBody>
      </p:sp>
      <p:sp>
        <p:nvSpPr>
          <p:cNvPr id="10" name="灯片编号占位符 3"/>
          <p:cNvSpPr>
            <a:spLocks noGrp="1"/>
          </p:cNvSpPr>
          <p:nvPr>
            <p:ph type="sldNum" sz="quarter" idx="10"/>
          </p:nvPr>
        </p:nvSpPr>
        <p:spPr>
          <a:xfrm>
            <a:off x="8577809" y="6516913"/>
            <a:ext cx="781050" cy="276225"/>
          </a:xfrm>
        </p:spPr>
        <p:txBody>
          <a:bodyPr/>
          <a:lstStyle/>
          <a:p>
            <a:fld id="{8E2A11C4-42C2-45DA-9E65-8D548604E8EA}" type="slidenum">
              <a:rPr lang="en-US" altLang="zh-CN" smtClean="0"/>
              <a:pPr/>
              <a:t>52</a:t>
            </a:fld>
            <a:endParaRPr lang="en-US" altLang="zh-CN" dirty="0"/>
          </a:p>
        </p:txBody>
      </p:sp>
    </p:spTree>
    <p:extLst>
      <p:ext uri="{BB962C8B-B14F-4D97-AF65-F5344CB8AC3E}">
        <p14:creationId xmlns:p14="http://schemas.microsoft.com/office/powerpoint/2010/main" val="566472057"/>
      </p:ext>
    </p:extLst>
  </p:cSld>
  <p:clrMapOvr>
    <a:masterClrMapping/>
  </p:clrMapOvr>
  <p:transition>
    <p:random/>
    <p:sndAc>
      <p:stSnd>
        <p:snd r:embed="rId2" name="camera.wav"/>
      </p:stSnd>
    </p:sndAc>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5"/>
          <p:cNvSpPr>
            <a:spLocks noGrp="1" noChangeArrowheads="1"/>
          </p:cNvSpPr>
          <p:nvPr>
            <p:ph type="body" idx="1"/>
          </p:nvPr>
        </p:nvSpPr>
        <p:spPr>
          <a:xfrm>
            <a:off x="1" y="530616"/>
            <a:ext cx="9143999" cy="5303838"/>
          </a:xfrm>
        </p:spPr>
        <p:txBody>
          <a:bodyPr/>
          <a:lstStyle/>
          <a:p>
            <a:pPr>
              <a:lnSpc>
                <a:spcPct val="150000"/>
              </a:lnSpc>
              <a:buFont typeface="Wingdings" pitchFamily="2" charset="2"/>
              <a:buNone/>
            </a:pPr>
            <a:r>
              <a:rPr lang="en-US" altLang="zh-CN" sz="2400" b="1" dirty="0" smtClean="0">
                <a:solidFill>
                  <a:srgbClr val="FF0000"/>
                </a:solidFill>
                <a:latin typeface="黑体" pitchFamily="2" charset="-122"/>
                <a:ea typeface="黑体" pitchFamily="2" charset="-122"/>
              </a:rPr>
              <a:t>      4. </a:t>
            </a:r>
            <a:r>
              <a:rPr lang="zh-CN" sz="2400" b="1" dirty="0" smtClean="0">
                <a:solidFill>
                  <a:srgbClr val="FF0000"/>
                </a:solidFill>
                <a:latin typeface="黑体" pitchFamily="2" charset="-122"/>
                <a:ea typeface="黑体" pitchFamily="2" charset="-122"/>
              </a:rPr>
              <a:t>数据指针</a:t>
            </a:r>
            <a:r>
              <a:rPr lang="en-US" altLang="zh-CN" sz="2400" dirty="0">
                <a:solidFill>
                  <a:srgbClr val="FF0000"/>
                </a:solidFill>
                <a:latin typeface="黑体" pitchFamily="2" charset="-122"/>
                <a:ea typeface="黑体" pitchFamily="2" charset="-122"/>
              </a:rPr>
              <a:t>DPTR</a:t>
            </a:r>
            <a:r>
              <a:rPr lang="zh-CN" altLang="en-US" sz="2400" b="1" dirty="0" smtClean="0">
                <a:solidFill>
                  <a:srgbClr val="FF0000"/>
                </a:solidFill>
                <a:latin typeface="黑体" pitchFamily="2" charset="-122"/>
                <a:ea typeface="黑体" pitchFamily="2" charset="-122"/>
              </a:rPr>
              <a:t>（</a:t>
            </a:r>
            <a:r>
              <a:rPr lang="en-US" altLang="zh-CN" sz="2400" b="1" dirty="0" smtClean="0">
                <a:solidFill>
                  <a:srgbClr val="FF0000"/>
                </a:solidFill>
                <a:latin typeface="黑体" pitchFamily="2" charset="-122"/>
                <a:ea typeface="黑体" pitchFamily="2" charset="-122"/>
              </a:rPr>
              <a:t>DPTR0</a:t>
            </a:r>
            <a:r>
              <a:rPr lang="zh-CN" sz="2400" b="1" dirty="0" smtClean="0">
                <a:solidFill>
                  <a:srgbClr val="FF0000"/>
                </a:solidFill>
                <a:latin typeface="黑体" pitchFamily="2" charset="-122"/>
                <a:ea typeface="黑体" pitchFamily="2" charset="-122"/>
              </a:rPr>
              <a:t>和</a:t>
            </a:r>
            <a:r>
              <a:rPr lang="en-US" altLang="zh-CN" sz="2400" b="1" dirty="0" smtClean="0">
                <a:solidFill>
                  <a:srgbClr val="FF0000"/>
                </a:solidFill>
                <a:latin typeface="黑体" pitchFamily="2" charset="-122"/>
                <a:ea typeface="黑体" pitchFamily="2" charset="-122"/>
              </a:rPr>
              <a:t>DPTR1</a:t>
            </a:r>
            <a:r>
              <a:rPr lang="zh-CN" altLang="en-US" sz="2400" b="1" dirty="0" smtClean="0">
                <a:solidFill>
                  <a:srgbClr val="FF0000"/>
                </a:solidFill>
                <a:latin typeface="黑体" pitchFamily="2" charset="-122"/>
                <a:ea typeface="黑体" pitchFamily="2" charset="-122"/>
              </a:rPr>
              <a:t>）</a:t>
            </a:r>
            <a:endParaRPr lang="en-US" altLang="zh-CN" sz="2400" b="1" dirty="0" smtClean="0">
              <a:solidFill>
                <a:srgbClr val="FF0000"/>
              </a:solidFill>
              <a:latin typeface="黑体" pitchFamily="2" charset="-122"/>
              <a:ea typeface="黑体" pitchFamily="2" charset="-122"/>
            </a:endParaRPr>
          </a:p>
          <a:p>
            <a:pPr>
              <a:lnSpc>
                <a:spcPct val="150000"/>
              </a:lnSpc>
              <a:buFont typeface="Wingdings" pitchFamily="2" charset="2"/>
              <a:buNone/>
            </a:pPr>
            <a:r>
              <a:rPr lang="en-US" altLang="zh-CN" sz="2400" dirty="0" smtClean="0">
                <a:solidFill>
                  <a:srgbClr val="FF0000"/>
                </a:solidFill>
                <a:latin typeface="黑体" pitchFamily="2" charset="-122"/>
                <a:ea typeface="黑体" pitchFamily="2" charset="-122"/>
              </a:rPr>
              <a:t>     DPTR</a:t>
            </a:r>
            <a:r>
              <a:rPr lang="zh-CN" altLang="en-US" sz="2400" dirty="0" smtClean="0">
                <a:latin typeface="黑体" pitchFamily="2" charset="-122"/>
                <a:ea typeface="黑体" pitchFamily="2" charset="-122"/>
              </a:rPr>
              <a:t>用于访问</a:t>
            </a:r>
            <a:r>
              <a:rPr lang="zh-CN" altLang="en-US" sz="2400" dirty="0">
                <a:latin typeface="黑体" pitchFamily="2" charset="-122"/>
                <a:ea typeface="黑体" pitchFamily="2" charset="-122"/>
              </a:rPr>
              <a:t>数据</a:t>
            </a:r>
            <a:r>
              <a:rPr lang="zh-CN" altLang="en-US" sz="2400" dirty="0" smtClean="0">
                <a:latin typeface="黑体" pitchFamily="2" charset="-122"/>
                <a:ea typeface="黑体" pitchFamily="2" charset="-122"/>
              </a:rPr>
              <a:t>存储器时提供</a:t>
            </a:r>
            <a:r>
              <a:rPr lang="en-US" altLang="zh-CN" sz="2400" dirty="0" smtClean="0">
                <a:latin typeface="黑体" pitchFamily="2" charset="-122"/>
                <a:ea typeface="黑体" pitchFamily="2" charset="-122"/>
              </a:rPr>
              <a:t>16</a:t>
            </a:r>
            <a:r>
              <a:rPr lang="zh-CN" altLang="en-US" sz="2400" dirty="0" smtClean="0">
                <a:latin typeface="黑体" pitchFamily="2" charset="-122"/>
                <a:ea typeface="黑体" pitchFamily="2" charset="-122"/>
              </a:rPr>
              <a:t>位的数据存储器地址。</a:t>
            </a:r>
            <a:endParaRPr lang="en-US" altLang="zh-CN" sz="2400" dirty="0" smtClean="0">
              <a:latin typeface="黑体" pitchFamily="2" charset="-122"/>
              <a:ea typeface="黑体" pitchFamily="2" charset="-122"/>
            </a:endParaRPr>
          </a:p>
          <a:p>
            <a:pPr>
              <a:lnSpc>
                <a:spcPct val="150000"/>
              </a:lnSpc>
              <a:buFont typeface="Wingdings" pitchFamily="2" charset="2"/>
              <a:buNone/>
            </a:pPr>
            <a:r>
              <a:rPr lang="en-US" altLang="zh-CN" sz="2400" dirty="0">
                <a:solidFill>
                  <a:srgbClr val="FF0000"/>
                </a:solidFill>
                <a:latin typeface="黑体" pitchFamily="2" charset="-122"/>
                <a:ea typeface="黑体" pitchFamily="2" charset="-122"/>
              </a:rPr>
              <a:t> </a:t>
            </a:r>
            <a:r>
              <a:rPr lang="en-US" altLang="zh-CN" sz="2400" dirty="0" smtClean="0">
                <a:solidFill>
                  <a:srgbClr val="FF0000"/>
                </a:solidFill>
                <a:latin typeface="黑体" pitchFamily="2" charset="-122"/>
                <a:ea typeface="黑体" pitchFamily="2" charset="-122"/>
              </a:rPr>
              <a:t>    </a:t>
            </a:r>
            <a:r>
              <a:rPr lang="en-US" altLang="zh-CN" sz="2400" dirty="0" smtClean="0">
                <a:latin typeface="黑体" pitchFamily="2" charset="-122"/>
                <a:ea typeface="黑体" pitchFamily="2" charset="-122"/>
              </a:rPr>
              <a:t>51</a:t>
            </a:r>
            <a:r>
              <a:rPr lang="zh-CN" altLang="en-US" sz="2400" dirty="0" smtClean="0">
                <a:latin typeface="黑体" pitchFamily="2" charset="-122"/>
                <a:ea typeface="黑体" pitchFamily="2" charset="-122"/>
              </a:rPr>
              <a:t>系列单片机</a:t>
            </a:r>
            <a:r>
              <a:rPr lang="zh-CN" altLang="en-US" sz="2400" dirty="0" smtClean="0">
                <a:solidFill>
                  <a:srgbClr val="FF0000"/>
                </a:solidFill>
                <a:latin typeface="黑体" pitchFamily="2" charset="-122"/>
                <a:ea typeface="黑体" pitchFamily="2" charset="-122"/>
              </a:rPr>
              <a:t>原型机</a:t>
            </a:r>
            <a:r>
              <a:rPr lang="zh-CN" altLang="en-US" sz="2400" dirty="0" smtClean="0">
                <a:latin typeface="黑体" pitchFamily="2" charset="-122"/>
                <a:ea typeface="黑体" pitchFamily="2" charset="-122"/>
              </a:rPr>
              <a:t>只有一个数据指针寄存器</a:t>
            </a:r>
            <a:r>
              <a:rPr lang="en-US" altLang="zh-CN" sz="2400" dirty="0" smtClean="0">
                <a:latin typeface="黑体" pitchFamily="2" charset="-122"/>
                <a:ea typeface="黑体" pitchFamily="2" charset="-122"/>
              </a:rPr>
              <a:t>—DPTR</a:t>
            </a:r>
            <a:r>
              <a:rPr lang="zh-CN" altLang="en-US" sz="2400" dirty="0" smtClean="0">
                <a:latin typeface="黑体" pitchFamily="2" charset="-122"/>
                <a:ea typeface="黑体" pitchFamily="2" charset="-122"/>
              </a:rPr>
              <a:t>。</a:t>
            </a:r>
            <a:endParaRPr lang="en-US" altLang="zh-CN" sz="2400" dirty="0" smtClean="0">
              <a:latin typeface="黑体" pitchFamily="2" charset="-122"/>
              <a:ea typeface="黑体" pitchFamily="2" charset="-122"/>
            </a:endParaRPr>
          </a:p>
          <a:p>
            <a:pPr>
              <a:lnSpc>
                <a:spcPct val="150000"/>
              </a:lnSpc>
              <a:buFont typeface="Wingdings" pitchFamily="2" charset="2"/>
              <a:buNone/>
            </a:pPr>
            <a:r>
              <a:rPr lang="en-US" altLang="zh-CN" sz="2400" dirty="0" smtClean="0">
                <a:latin typeface="黑体" pitchFamily="2" charset="-122"/>
                <a:ea typeface="黑体" pitchFamily="2" charset="-122"/>
              </a:rPr>
              <a:t>     AT89C51</a:t>
            </a:r>
            <a:r>
              <a:rPr lang="zh-CN" altLang="en-US" sz="2400" dirty="0" smtClean="0">
                <a:latin typeface="黑体" pitchFamily="2" charset="-122"/>
                <a:ea typeface="黑体" pitchFamily="2" charset="-122"/>
              </a:rPr>
              <a:t>单片机拥有</a:t>
            </a:r>
            <a:r>
              <a:rPr lang="zh-CN" altLang="en-US" sz="2400" dirty="0">
                <a:latin typeface="黑体" pitchFamily="2" charset="-122"/>
                <a:ea typeface="黑体" pitchFamily="2" charset="-122"/>
              </a:rPr>
              <a:t>两个数据指针寄存器</a:t>
            </a:r>
            <a:r>
              <a:rPr lang="en-US" altLang="zh-CN" sz="2400" dirty="0">
                <a:latin typeface="黑体" pitchFamily="2" charset="-122"/>
                <a:ea typeface="黑体" pitchFamily="2" charset="-122"/>
              </a:rPr>
              <a:t>—DPTR0</a:t>
            </a:r>
            <a:r>
              <a:rPr lang="zh-CN" altLang="en-US" sz="2400" dirty="0">
                <a:latin typeface="黑体" pitchFamily="2" charset="-122"/>
                <a:ea typeface="黑体" pitchFamily="2" charset="-122"/>
              </a:rPr>
              <a:t>和</a:t>
            </a:r>
            <a:r>
              <a:rPr lang="en-US" altLang="zh-CN" sz="2400" dirty="0" smtClean="0">
                <a:latin typeface="黑体" pitchFamily="2" charset="-122"/>
                <a:ea typeface="黑体" pitchFamily="2" charset="-122"/>
              </a:rPr>
              <a:t>DPTR1</a:t>
            </a:r>
            <a:r>
              <a:rPr lang="zh-CN" altLang="en-US" sz="2400" dirty="0" smtClean="0">
                <a:latin typeface="黑体" pitchFamily="2" charset="-122"/>
                <a:ea typeface="黑体" pitchFamily="2" charset="-122"/>
              </a:rPr>
              <a:t>，</a:t>
            </a:r>
            <a:endParaRPr lang="zh-CN" altLang="zh-CN" sz="2400" b="1" dirty="0" smtClean="0">
              <a:latin typeface="黑体" pitchFamily="2" charset="-122"/>
              <a:ea typeface="黑体" pitchFamily="2" charset="-122"/>
            </a:endParaRPr>
          </a:p>
          <a:p>
            <a:pPr fontAlgn="b">
              <a:lnSpc>
                <a:spcPct val="150000"/>
              </a:lnSpc>
              <a:buFont typeface="Wingdings" pitchFamily="2" charset="2"/>
              <a:buNone/>
            </a:pPr>
            <a:r>
              <a:rPr lang="zh-CN" sz="2400" b="1" dirty="0" smtClean="0">
                <a:latin typeface="黑体" pitchFamily="2" charset="-122"/>
                <a:ea typeface="黑体" pitchFamily="2" charset="-122"/>
              </a:rPr>
              <a:t>双数据指针寄存器</a:t>
            </a:r>
            <a:r>
              <a:rPr lang="zh-CN" altLang="en-US" sz="2400" b="1" dirty="0" smtClean="0">
                <a:latin typeface="黑体" pitchFamily="2" charset="-122"/>
                <a:ea typeface="黑体" pitchFamily="2" charset="-122"/>
              </a:rPr>
              <a:t>，</a:t>
            </a:r>
            <a:r>
              <a:rPr lang="zh-CN" sz="2400" b="1" dirty="0" smtClean="0">
                <a:solidFill>
                  <a:srgbClr val="3333CC"/>
                </a:solidFill>
                <a:latin typeface="黑体" pitchFamily="2" charset="-122"/>
                <a:ea typeface="黑体" pitchFamily="2" charset="-122"/>
              </a:rPr>
              <a:t>便于访问</a:t>
            </a:r>
            <a:r>
              <a:rPr lang="zh-CN" sz="2400" b="1" dirty="0" smtClean="0">
                <a:solidFill>
                  <a:srgbClr val="FF0000"/>
                </a:solidFill>
                <a:latin typeface="黑体" pitchFamily="2" charset="-122"/>
                <a:ea typeface="黑体" pitchFamily="2" charset="-122"/>
              </a:rPr>
              <a:t>数据存储器</a:t>
            </a:r>
            <a:r>
              <a:rPr lang="zh-CN" sz="2400" b="1" dirty="0" smtClean="0">
                <a:latin typeface="黑体" pitchFamily="2" charset="-122"/>
                <a:ea typeface="黑体" pitchFamily="2" charset="-122"/>
              </a:rPr>
              <a:t>。</a:t>
            </a:r>
            <a:endParaRPr lang="zh-CN" altLang="en-US" sz="2400" b="1" dirty="0" smtClean="0">
              <a:latin typeface="黑体" pitchFamily="2" charset="-122"/>
              <a:ea typeface="黑体" pitchFamily="2" charset="-122"/>
            </a:endParaRPr>
          </a:p>
          <a:p>
            <a:pPr fontAlgn="b">
              <a:lnSpc>
                <a:spcPct val="150000"/>
              </a:lnSpc>
              <a:buFont typeface="Wingdings" pitchFamily="2" charset="2"/>
              <a:buNone/>
            </a:pPr>
            <a:r>
              <a:rPr lang="en-US" altLang="zh-CN" sz="2400" b="1" dirty="0" smtClean="0">
                <a:solidFill>
                  <a:srgbClr val="3333CC"/>
                </a:solidFill>
                <a:latin typeface="黑体" pitchFamily="2" charset="-122"/>
                <a:ea typeface="黑体" pitchFamily="2" charset="-122"/>
              </a:rPr>
              <a:t>    DPTR0</a:t>
            </a:r>
            <a:r>
              <a:rPr lang="zh-CN" altLang="en-US" sz="2400" b="1" dirty="0" smtClean="0">
                <a:solidFill>
                  <a:srgbClr val="3333CC"/>
                </a:solidFill>
                <a:latin typeface="黑体" pitchFamily="2" charset="-122"/>
                <a:ea typeface="黑体" pitchFamily="2" charset="-122"/>
              </a:rPr>
              <a:t>：</a:t>
            </a:r>
            <a:r>
              <a:rPr lang="en-US" altLang="zh-CN" sz="2400" dirty="0">
                <a:latin typeface="黑体" pitchFamily="2" charset="-122"/>
                <a:ea typeface="黑体" pitchFamily="2" charset="-122"/>
              </a:rPr>
              <a:t>51</a:t>
            </a:r>
            <a:r>
              <a:rPr lang="zh-CN" altLang="en-US" sz="2400" dirty="0">
                <a:latin typeface="黑体" pitchFamily="2" charset="-122"/>
                <a:ea typeface="黑体" pitchFamily="2" charset="-122"/>
              </a:rPr>
              <a:t>系列单片机</a:t>
            </a:r>
            <a:r>
              <a:rPr lang="zh-CN" altLang="en-US" sz="2400" dirty="0">
                <a:solidFill>
                  <a:srgbClr val="FF0000"/>
                </a:solidFill>
                <a:latin typeface="黑体" pitchFamily="2" charset="-122"/>
                <a:ea typeface="黑体" pitchFamily="2" charset="-122"/>
              </a:rPr>
              <a:t>原型机</a:t>
            </a:r>
            <a:r>
              <a:rPr lang="zh-CN" sz="2400" b="1" dirty="0" smtClean="0">
                <a:solidFill>
                  <a:srgbClr val="3333CC"/>
                </a:solidFill>
                <a:latin typeface="黑体" pitchFamily="2" charset="-122"/>
                <a:ea typeface="黑体" pitchFamily="2" charset="-122"/>
              </a:rPr>
              <a:t>原有</a:t>
            </a:r>
            <a:r>
              <a:rPr lang="zh-CN" sz="2400" b="1" dirty="0" smtClean="0">
                <a:latin typeface="黑体" pitchFamily="2" charset="-122"/>
                <a:ea typeface="黑体" pitchFamily="2" charset="-122"/>
              </a:rPr>
              <a:t>的数据指针</a:t>
            </a:r>
            <a:r>
              <a:rPr lang="zh-CN" altLang="en-US" sz="2400" b="1" dirty="0" smtClean="0">
                <a:latin typeface="黑体" pitchFamily="2" charset="-122"/>
                <a:ea typeface="黑体" pitchFamily="2" charset="-122"/>
              </a:rPr>
              <a:t>；</a:t>
            </a:r>
          </a:p>
          <a:p>
            <a:pPr fontAlgn="b">
              <a:lnSpc>
                <a:spcPct val="150000"/>
              </a:lnSpc>
              <a:buFont typeface="Wingdings" pitchFamily="2" charset="2"/>
              <a:buNone/>
            </a:pPr>
            <a:r>
              <a:rPr lang="en-US" altLang="zh-CN" sz="2400" b="1" dirty="0" smtClean="0">
                <a:solidFill>
                  <a:srgbClr val="3333CC"/>
                </a:solidFill>
                <a:latin typeface="黑体" pitchFamily="2" charset="-122"/>
                <a:ea typeface="黑体" pitchFamily="2" charset="-122"/>
              </a:rPr>
              <a:t>    DPTR1</a:t>
            </a:r>
            <a:r>
              <a:rPr lang="zh-CN" altLang="en-US" sz="2400" b="1" dirty="0" smtClean="0">
                <a:solidFill>
                  <a:srgbClr val="3333CC"/>
                </a:solidFill>
                <a:latin typeface="黑体" pitchFamily="2" charset="-122"/>
                <a:ea typeface="黑体" pitchFamily="2" charset="-122"/>
              </a:rPr>
              <a:t>：</a:t>
            </a:r>
            <a:r>
              <a:rPr lang="zh-CN" sz="2400" b="1" dirty="0" smtClean="0">
                <a:solidFill>
                  <a:srgbClr val="3333CC"/>
                </a:solidFill>
                <a:latin typeface="黑体" pitchFamily="2" charset="-122"/>
                <a:ea typeface="黑体" pitchFamily="2" charset="-122"/>
              </a:rPr>
              <a:t>新增加</a:t>
            </a:r>
            <a:r>
              <a:rPr lang="zh-CN" sz="2400" b="1" dirty="0" smtClean="0">
                <a:latin typeface="黑体" pitchFamily="2" charset="-122"/>
                <a:ea typeface="黑体" pitchFamily="2" charset="-122"/>
              </a:rPr>
              <a:t>的数据指针。</a:t>
            </a:r>
            <a:endParaRPr lang="zh-CN" altLang="en-US" sz="2400" b="1" dirty="0" smtClean="0">
              <a:latin typeface="黑体" pitchFamily="2" charset="-122"/>
              <a:ea typeface="黑体" pitchFamily="2" charset="-122"/>
            </a:endParaRPr>
          </a:p>
          <a:p>
            <a:pPr marL="0" indent="0" algn="l" fontAlgn="b">
              <a:lnSpc>
                <a:spcPct val="150000"/>
              </a:lnSpc>
              <a:spcBef>
                <a:spcPts val="0"/>
              </a:spcBef>
              <a:buFont typeface="Wingdings" pitchFamily="2" charset="2"/>
              <a:buNone/>
            </a:pPr>
            <a:r>
              <a:rPr lang="en-US" altLang="zh-CN" sz="2400" b="1" dirty="0" smtClean="0">
                <a:solidFill>
                  <a:srgbClr val="FF0000"/>
                </a:solidFill>
                <a:latin typeface="黑体" pitchFamily="2" charset="-122"/>
                <a:ea typeface="黑体" pitchFamily="2" charset="-122"/>
              </a:rPr>
              <a:t>    AUXR1</a:t>
            </a:r>
            <a:r>
              <a:rPr lang="zh-CN" sz="2400" b="1" dirty="0" smtClean="0">
                <a:latin typeface="黑体" pitchFamily="2" charset="-122"/>
                <a:ea typeface="黑体" pitchFamily="2" charset="-122"/>
              </a:rPr>
              <a:t>的</a:t>
            </a:r>
            <a:r>
              <a:rPr lang="en-US" altLang="zh-CN" sz="2400" b="1" dirty="0" smtClean="0">
                <a:solidFill>
                  <a:srgbClr val="FF0000"/>
                </a:solidFill>
                <a:latin typeface="黑体" pitchFamily="2" charset="-122"/>
                <a:ea typeface="黑体" pitchFamily="2" charset="-122"/>
              </a:rPr>
              <a:t>DPS</a:t>
            </a:r>
            <a:r>
              <a:rPr lang="zh-CN" sz="2400" b="1" dirty="0" smtClean="0">
                <a:solidFill>
                  <a:srgbClr val="FF0000"/>
                </a:solidFill>
                <a:latin typeface="黑体" pitchFamily="2" charset="-122"/>
                <a:ea typeface="黑体" pitchFamily="2" charset="-122"/>
              </a:rPr>
              <a:t>位</a:t>
            </a:r>
            <a:r>
              <a:rPr lang="zh-CN" sz="2400" b="1" dirty="0" smtClean="0">
                <a:latin typeface="黑体" pitchFamily="2" charset="-122"/>
                <a:ea typeface="黑体" pitchFamily="2" charset="-122"/>
              </a:rPr>
              <a:t>用于</a:t>
            </a:r>
            <a:r>
              <a:rPr lang="zh-CN" sz="2400" b="1" dirty="0" smtClean="0">
                <a:solidFill>
                  <a:srgbClr val="FF0000"/>
                </a:solidFill>
                <a:latin typeface="黑体" pitchFamily="2" charset="-122"/>
                <a:ea typeface="黑体" pitchFamily="2" charset="-122"/>
              </a:rPr>
              <a:t>选择</a:t>
            </a:r>
            <a:r>
              <a:rPr lang="zh-CN" sz="2400" b="1" dirty="0" smtClean="0">
                <a:solidFill>
                  <a:srgbClr val="3333CC"/>
                </a:solidFill>
                <a:latin typeface="黑体" pitchFamily="2" charset="-122"/>
                <a:ea typeface="黑体" pitchFamily="2" charset="-122"/>
              </a:rPr>
              <a:t>两个数据指针</a:t>
            </a:r>
            <a:r>
              <a:rPr lang="zh-CN" sz="2400" b="1" dirty="0" smtClean="0">
                <a:latin typeface="黑体" pitchFamily="2" charset="-122"/>
                <a:ea typeface="黑体" pitchFamily="2" charset="-122"/>
              </a:rPr>
              <a:t>。</a:t>
            </a:r>
            <a:endParaRPr lang="en-US" altLang="zh-CN" sz="2400" b="1" dirty="0" smtClean="0">
              <a:latin typeface="黑体" pitchFamily="2" charset="-122"/>
              <a:ea typeface="黑体" pitchFamily="2" charset="-122"/>
            </a:endParaRP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当</a:t>
            </a:r>
            <a:r>
              <a:rPr lang="en-US" altLang="zh-CN" sz="2400" b="1" dirty="0" smtClean="0">
                <a:solidFill>
                  <a:srgbClr val="FF0000"/>
                </a:solidFill>
                <a:latin typeface="黑体" pitchFamily="2" charset="-122"/>
                <a:ea typeface="黑体" pitchFamily="2" charset="-122"/>
              </a:rPr>
              <a:t>DPS=0</a:t>
            </a:r>
            <a:r>
              <a:rPr lang="zh-CN" sz="2400" b="1" dirty="0" smtClean="0">
                <a:latin typeface="黑体" pitchFamily="2" charset="-122"/>
                <a:ea typeface="黑体" pitchFamily="2" charset="-122"/>
              </a:rPr>
              <a:t>时，选用</a:t>
            </a:r>
            <a:r>
              <a:rPr lang="en-US" altLang="zh-CN" sz="2400" b="1" dirty="0" smtClean="0">
                <a:latin typeface="黑体" pitchFamily="2" charset="-122"/>
                <a:ea typeface="黑体" pitchFamily="2" charset="-122"/>
              </a:rPr>
              <a:t>DPTR0</a:t>
            </a:r>
            <a:r>
              <a:rPr lang="zh-CN" altLang="en-US" sz="2400" dirty="0" smtClean="0">
                <a:latin typeface="黑体" pitchFamily="2" charset="-122"/>
                <a:ea typeface="黑体" pitchFamily="2" charset="-122"/>
              </a:rPr>
              <a:t>，即此时</a:t>
            </a:r>
            <a:r>
              <a:rPr lang="en-US" altLang="zh-CN" sz="2400" dirty="0" smtClean="0">
                <a:latin typeface="黑体" pitchFamily="2" charset="-122"/>
                <a:ea typeface="黑体" pitchFamily="2" charset="-122"/>
              </a:rPr>
              <a:t>DPTR</a:t>
            </a:r>
            <a:r>
              <a:rPr lang="zh-CN" altLang="en-US" sz="2400" dirty="0" smtClean="0">
                <a:latin typeface="黑体" pitchFamily="2" charset="-122"/>
                <a:ea typeface="黑体" pitchFamily="2" charset="-122"/>
              </a:rPr>
              <a:t>等同于</a:t>
            </a:r>
            <a:r>
              <a:rPr lang="en-US" altLang="zh-CN" sz="2400" dirty="0" smtClean="0">
                <a:latin typeface="黑体" pitchFamily="2" charset="-122"/>
                <a:ea typeface="黑体" pitchFamily="2" charset="-122"/>
              </a:rPr>
              <a:t>DPTR0</a:t>
            </a:r>
            <a:endParaRPr lang="en-US" altLang="zh-CN" sz="2400" b="1" dirty="0" smtClean="0">
              <a:latin typeface="黑体" pitchFamily="2" charset="-122"/>
              <a:ea typeface="黑体" pitchFamily="2" charset="-122"/>
            </a:endParaRP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当</a:t>
            </a:r>
            <a:r>
              <a:rPr lang="en-US" altLang="zh-CN" sz="2400" b="1" dirty="0" smtClean="0">
                <a:solidFill>
                  <a:srgbClr val="FF0000"/>
                </a:solidFill>
                <a:latin typeface="黑体" pitchFamily="2" charset="-122"/>
                <a:ea typeface="黑体" pitchFamily="2" charset="-122"/>
              </a:rPr>
              <a:t>DPS=1</a:t>
            </a:r>
            <a:r>
              <a:rPr lang="zh-CN" sz="2400" b="1" dirty="0" smtClean="0">
                <a:latin typeface="黑体" pitchFamily="2" charset="-122"/>
                <a:ea typeface="黑体" pitchFamily="2" charset="-122"/>
              </a:rPr>
              <a:t>时，选用</a:t>
            </a:r>
            <a:r>
              <a:rPr lang="en-US" altLang="zh-CN" sz="2400" b="1" dirty="0" smtClean="0">
                <a:latin typeface="黑体" pitchFamily="2" charset="-122"/>
                <a:ea typeface="黑体" pitchFamily="2" charset="-122"/>
              </a:rPr>
              <a:t>DPTR1</a:t>
            </a:r>
            <a:r>
              <a:rPr lang="zh-CN" altLang="en-US" sz="2400" dirty="0">
                <a:latin typeface="黑体" pitchFamily="2" charset="-122"/>
                <a:ea typeface="黑体" pitchFamily="2" charset="-122"/>
              </a:rPr>
              <a:t>，即此时</a:t>
            </a:r>
            <a:r>
              <a:rPr lang="en-US" altLang="zh-CN" sz="2400" dirty="0">
                <a:latin typeface="黑体" pitchFamily="2" charset="-122"/>
                <a:ea typeface="黑体" pitchFamily="2" charset="-122"/>
              </a:rPr>
              <a:t>DPTR</a:t>
            </a:r>
            <a:r>
              <a:rPr lang="zh-CN" altLang="en-US" sz="2400" dirty="0">
                <a:latin typeface="黑体" pitchFamily="2" charset="-122"/>
                <a:ea typeface="黑体" pitchFamily="2" charset="-122"/>
              </a:rPr>
              <a:t>等同于</a:t>
            </a:r>
            <a:r>
              <a:rPr lang="en-US" altLang="zh-CN" sz="2400" dirty="0" smtClean="0">
                <a:latin typeface="黑体" pitchFamily="2" charset="-122"/>
                <a:ea typeface="黑体" pitchFamily="2" charset="-122"/>
              </a:rPr>
              <a:t>DPTR1</a:t>
            </a:r>
            <a:endParaRPr lang="en-US" altLang="zh-CN" sz="2400" dirty="0">
              <a:latin typeface="黑体" pitchFamily="2" charset="-122"/>
              <a:ea typeface="黑体" pitchFamily="2" charset="-122"/>
            </a:endParaRPr>
          </a:p>
          <a:p>
            <a:pPr marL="0" indent="0" algn="l" fontAlgn="b">
              <a:lnSpc>
                <a:spcPct val="150000"/>
              </a:lnSpc>
              <a:spcBef>
                <a:spcPts val="0"/>
              </a:spcBef>
              <a:buFont typeface="Wingdings" pitchFamily="2" charset="2"/>
              <a:buNone/>
            </a:pPr>
            <a:r>
              <a:rPr lang="zh-CN" sz="2400" b="1" dirty="0" smtClean="0">
                <a:latin typeface="黑体" pitchFamily="2" charset="-122"/>
                <a:ea typeface="黑体" pitchFamily="2" charset="-122"/>
              </a:rPr>
              <a:t>。</a:t>
            </a:r>
            <a:endParaRPr lang="en-US" altLang="zh-CN" sz="2400" b="1" dirty="0" smtClean="0">
              <a:latin typeface="黑体" pitchFamily="2" charset="-122"/>
              <a:ea typeface="黑体" pitchFamily="2" charset="-122"/>
            </a:endParaRPr>
          </a:p>
          <a:p>
            <a:pPr marL="0" indent="0" algn="l" fontAlgn="b">
              <a:lnSpc>
                <a:spcPct val="150000"/>
              </a:lnSpc>
              <a:spcBef>
                <a:spcPts val="0"/>
              </a:spcBef>
              <a:buFont typeface="Wingdings" pitchFamily="2" charset="2"/>
              <a:buNone/>
            </a:pPr>
            <a:endParaRPr lang="zh-CN" sz="2400" b="1" dirty="0" smtClean="0">
              <a:latin typeface="黑体" pitchFamily="2" charset="-122"/>
              <a:ea typeface="黑体" pitchFamily="2" charset="-122"/>
            </a:endParaRPr>
          </a:p>
        </p:txBody>
      </p:sp>
      <p:sp>
        <p:nvSpPr>
          <p:cNvPr id="10" name="灯片编号占位符 3"/>
          <p:cNvSpPr>
            <a:spLocks noGrp="1"/>
          </p:cNvSpPr>
          <p:nvPr>
            <p:ph type="sldNum" sz="quarter" idx="10"/>
          </p:nvPr>
        </p:nvSpPr>
        <p:spPr>
          <a:xfrm>
            <a:off x="8568756" y="6507860"/>
            <a:ext cx="781050" cy="276225"/>
          </a:xfrm>
        </p:spPr>
        <p:txBody>
          <a:bodyPr/>
          <a:lstStyle/>
          <a:p>
            <a:fld id="{8E2A11C4-42C2-45DA-9E65-8D548604E8EA}" type="slidenum">
              <a:rPr lang="en-US" altLang="zh-CN" smtClean="0"/>
              <a:pPr/>
              <a:t>53</a:t>
            </a:fld>
            <a:endParaRPr lang="en-US" altLang="zh-CN" dirty="0"/>
          </a:p>
        </p:txBody>
      </p:sp>
    </p:spTree>
    <p:extLst>
      <p:ext uri="{BB962C8B-B14F-4D97-AF65-F5344CB8AC3E}">
        <p14:creationId xmlns:p14="http://schemas.microsoft.com/office/powerpoint/2010/main" val="977871588"/>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0963">
                                            <p:txEl>
                                              <p:pRg st="1" end="1"/>
                                            </p:txEl>
                                          </p:spTgt>
                                        </p:tgtEl>
                                        <p:attrNameLst>
                                          <p:attrName>style.visibility</p:attrName>
                                        </p:attrNameLst>
                                      </p:cBhvr>
                                      <p:to>
                                        <p:strVal val="visible"/>
                                      </p:to>
                                    </p:set>
                                    <p:anim calcmode="lin" valueType="num">
                                      <p:cBhvr additive="base">
                                        <p:cTn id="7" dur="500" fill="hold"/>
                                        <p:tgtEl>
                                          <p:spTgt spid="4096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096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40963">
                                            <p:txEl>
                                              <p:pRg st="2" end="2"/>
                                            </p:txEl>
                                          </p:spTgt>
                                        </p:tgtEl>
                                        <p:attrNameLst>
                                          <p:attrName>style.visibility</p:attrName>
                                        </p:attrNameLst>
                                      </p:cBhvr>
                                      <p:to>
                                        <p:strVal val="visible"/>
                                      </p:to>
                                    </p:set>
                                    <p:animEffect transition="in" filter="barn(inVertical)">
                                      <p:cBhvr>
                                        <p:cTn id="13" dur="500"/>
                                        <p:tgtEl>
                                          <p:spTgt spid="4096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40963">
                                            <p:txEl>
                                              <p:pRg st="3" end="3"/>
                                            </p:txEl>
                                          </p:spTgt>
                                        </p:tgtEl>
                                        <p:attrNameLst>
                                          <p:attrName>style.visibility</p:attrName>
                                        </p:attrNameLst>
                                      </p:cBhvr>
                                      <p:to>
                                        <p:strVal val="visible"/>
                                      </p:to>
                                    </p:set>
                                    <p:animEffect transition="in" filter="wipe(down)">
                                      <p:cBhvr>
                                        <p:cTn id="18" dur="500"/>
                                        <p:tgtEl>
                                          <p:spTgt spid="40963">
                                            <p:txEl>
                                              <p:pRg st="3" end="3"/>
                                            </p:txEl>
                                          </p:spTgt>
                                        </p:tgtEl>
                                      </p:cBhvr>
                                    </p:animEffect>
                                  </p:childTnLst>
                                </p:cTn>
                              </p:par>
                              <p:par>
                                <p:cTn id="19" presetID="22" presetClass="entr" presetSubtype="4" fill="hold" nodeType="withEffect">
                                  <p:stCondLst>
                                    <p:cond delay="0"/>
                                  </p:stCondLst>
                                  <p:childTnLst>
                                    <p:set>
                                      <p:cBhvr>
                                        <p:cTn id="20" dur="1" fill="hold">
                                          <p:stCondLst>
                                            <p:cond delay="0"/>
                                          </p:stCondLst>
                                        </p:cTn>
                                        <p:tgtEl>
                                          <p:spTgt spid="40963">
                                            <p:txEl>
                                              <p:pRg st="4" end="4"/>
                                            </p:txEl>
                                          </p:spTgt>
                                        </p:tgtEl>
                                        <p:attrNameLst>
                                          <p:attrName>style.visibility</p:attrName>
                                        </p:attrNameLst>
                                      </p:cBhvr>
                                      <p:to>
                                        <p:strVal val="visible"/>
                                      </p:to>
                                    </p:set>
                                    <p:animEffect transition="in" filter="wipe(down)">
                                      <p:cBhvr>
                                        <p:cTn id="21" dur="500"/>
                                        <p:tgtEl>
                                          <p:spTgt spid="4096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40963">
                                            <p:txEl>
                                              <p:pRg st="5" end="5"/>
                                            </p:txEl>
                                          </p:spTgt>
                                        </p:tgtEl>
                                        <p:attrNameLst>
                                          <p:attrName>style.visibility</p:attrName>
                                        </p:attrNameLst>
                                      </p:cBhvr>
                                      <p:to>
                                        <p:strVal val="visible"/>
                                      </p:to>
                                    </p:set>
                                    <p:anim calcmode="lin" valueType="num">
                                      <p:cBhvr additive="base">
                                        <p:cTn id="26" dur="500" fill="hold"/>
                                        <p:tgtEl>
                                          <p:spTgt spid="40963">
                                            <p:txEl>
                                              <p:pRg st="5" end="5"/>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40963">
                                            <p:txEl>
                                              <p:pRg st="5" end="5"/>
                                            </p:txEl>
                                          </p:spTgt>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40963">
                                            <p:txEl>
                                              <p:pRg st="6" end="6"/>
                                            </p:txEl>
                                          </p:spTgt>
                                        </p:tgtEl>
                                        <p:attrNameLst>
                                          <p:attrName>style.visibility</p:attrName>
                                        </p:attrNameLst>
                                      </p:cBhvr>
                                      <p:to>
                                        <p:strVal val="visible"/>
                                      </p:to>
                                    </p:set>
                                    <p:anim calcmode="lin" valueType="num">
                                      <p:cBhvr additive="base">
                                        <p:cTn id="30" dur="500" fill="hold"/>
                                        <p:tgtEl>
                                          <p:spTgt spid="40963">
                                            <p:txEl>
                                              <p:pRg st="6" end="6"/>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40963">
                                            <p:txEl>
                                              <p:pRg st="6" end="6"/>
                                            </p:txEl>
                                          </p:spTgt>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40963">
                                            <p:txEl>
                                              <p:pRg st="7" end="7"/>
                                            </p:txEl>
                                          </p:spTgt>
                                        </p:tgtEl>
                                        <p:attrNameLst>
                                          <p:attrName>style.visibility</p:attrName>
                                        </p:attrNameLst>
                                      </p:cBhvr>
                                      <p:to>
                                        <p:strVal val="visible"/>
                                      </p:to>
                                    </p:set>
                                    <p:anim calcmode="lin" valueType="num">
                                      <p:cBhvr additive="base">
                                        <p:cTn id="34" dur="500" fill="hold"/>
                                        <p:tgtEl>
                                          <p:spTgt spid="40963">
                                            <p:txEl>
                                              <p:pRg st="7" end="7"/>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40963">
                                            <p:txEl>
                                              <p:pRg st="7" end="7"/>
                                            </p:txEl>
                                          </p:spTgt>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40963">
                                            <p:txEl>
                                              <p:pRg st="8" end="8"/>
                                            </p:txEl>
                                          </p:spTgt>
                                        </p:tgtEl>
                                        <p:attrNameLst>
                                          <p:attrName>style.visibility</p:attrName>
                                        </p:attrNameLst>
                                      </p:cBhvr>
                                      <p:to>
                                        <p:strVal val="visible"/>
                                      </p:to>
                                    </p:set>
                                    <p:anim calcmode="lin" valueType="num">
                                      <p:cBhvr additive="base">
                                        <p:cTn id="38" dur="500" fill="hold"/>
                                        <p:tgtEl>
                                          <p:spTgt spid="40963">
                                            <p:txEl>
                                              <p:pRg st="8" end="8"/>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40963">
                                            <p:txEl>
                                              <p:pRg st="8" end="8"/>
                                            </p:txEl>
                                          </p:spTgt>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40963">
                                            <p:txEl>
                                              <p:pRg st="9" end="9"/>
                                            </p:txEl>
                                          </p:spTgt>
                                        </p:tgtEl>
                                        <p:attrNameLst>
                                          <p:attrName>style.visibility</p:attrName>
                                        </p:attrNameLst>
                                      </p:cBhvr>
                                      <p:to>
                                        <p:strVal val="visible"/>
                                      </p:to>
                                    </p:set>
                                    <p:anim calcmode="lin" valueType="num">
                                      <p:cBhvr additive="base">
                                        <p:cTn id="42" dur="500" fill="hold"/>
                                        <p:tgtEl>
                                          <p:spTgt spid="40963">
                                            <p:txEl>
                                              <p:pRg st="9" end="9"/>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4096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4" name="矩形 3"/>
          <p:cNvSpPr/>
          <p:nvPr/>
        </p:nvSpPr>
        <p:spPr>
          <a:xfrm>
            <a:off x="0" y="1091643"/>
            <a:ext cx="9015046" cy="1128579"/>
          </a:xfrm>
          <a:prstGeom prst="rect">
            <a:avLst/>
          </a:prstGeom>
        </p:spPr>
        <p:txBody>
          <a:bodyPr wrap="square">
            <a:spAutoFit/>
          </a:bodyPr>
          <a:lstStyle/>
          <a:p>
            <a:pPr algn="l">
              <a:lnSpc>
                <a:spcPct val="150000"/>
              </a:lnSpc>
            </a:pPr>
            <a:r>
              <a:rPr lang="zh-CN" altLang="en-US" sz="2400" b="1" dirty="0" smtClean="0">
                <a:solidFill>
                  <a:schemeClr val="accent2"/>
                </a:solidFill>
                <a:latin typeface="黑体" pitchFamily="49" charset="-122"/>
                <a:ea typeface="黑体" pitchFamily="49" charset="-122"/>
              </a:rPr>
              <a:t>    数据</a:t>
            </a:r>
            <a:r>
              <a:rPr lang="zh-CN" altLang="en-US" sz="2400" b="1" dirty="0">
                <a:solidFill>
                  <a:schemeClr val="accent2"/>
                </a:solidFill>
                <a:latin typeface="黑体" pitchFamily="49" charset="-122"/>
                <a:ea typeface="黑体" pitchFamily="49" charset="-122"/>
              </a:rPr>
              <a:t>指针可作为一个</a:t>
            </a:r>
            <a:r>
              <a:rPr lang="en-US" altLang="zh-CN" sz="2400" b="1" dirty="0">
                <a:solidFill>
                  <a:schemeClr val="accent2"/>
                </a:solidFill>
                <a:latin typeface="黑体" pitchFamily="49" charset="-122"/>
                <a:ea typeface="黑体" pitchFamily="49" charset="-122"/>
              </a:rPr>
              <a:t>16</a:t>
            </a:r>
            <a:r>
              <a:rPr lang="zh-CN" altLang="en-US" sz="2400" b="1" dirty="0">
                <a:solidFill>
                  <a:schemeClr val="accent2"/>
                </a:solidFill>
                <a:latin typeface="黑体" pitchFamily="49" charset="-122"/>
                <a:ea typeface="黑体" pitchFamily="49" charset="-122"/>
              </a:rPr>
              <a:t>位寄存器来用，也可作为两个独立的</a:t>
            </a:r>
            <a:r>
              <a:rPr lang="en-US" altLang="zh-CN" sz="2400" b="1" dirty="0">
                <a:solidFill>
                  <a:schemeClr val="accent2"/>
                </a:solidFill>
                <a:latin typeface="黑体" pitchFamily="49" charset="-122"/>
                <a:ea typeface="黑体" pitchFamily="49" charset="-122"/>
              </a:rPr>
              <a:t>8</a:t>
            </a:r>
            <a:r>
              <a:rPr lang="zh-CN" altLang="en-US" sz="2400" b="1" dirty="0">
                <a:solidFill>
                  <a:schemeClr val="accent2"/>
                </a:solidFill>
                <a:latin typeface="黑体" pitchFamily="49" charset="-122"/>
                <a:ea typeface="黑体" pitchFamily="49" charset="-122"/>
              </a:rPr>
              <a:t>位寄存器</a:t>
            </a:r>
            <a:r>
              <a:rPr lang="en-US" altLang="zh-CN" sz="2400" b="1" dirty="0" smtClean="0">
                <a:solidFill>
                  <a:schemeClr val="accent2"/>
                </a:solidFill>
                <a:latin typeface="黑体" pitchFamily="49" charset="-122"/>
                <a:ea typeface="黑体" pitchFamily="49" charset="-122"/>
              </a:rPr>
              <a:t>DPH</a:t>
            </a:r>
            <a:r>
              <a:rPr lang="zh-CN" altLang="en-US" sz="2400" b="1" dirty="0" smtClean="0">
                <a:solidFill>
                  <a:schemeClr val="accent2"/>
                </a:solidFill>
                <a:latin typeface="黑体" pitchFamily="49" charset="-122"/>
                <a:ea typeface="黑体" pitchFamily="49" charset="-122"/>
              </a:rPr>
              <a:t>和</a:t>
            </a:r>
            <a:r>
              <a:rPr lang="en-US" altLang="zh-CN" sz="2400" b="1" dirty="0" smtClean="0">
                <a:solidFill>
                  <a:schemeClr val="accent2"/>
                </a:solidFill>
                <a:latin typeface="黑体" pitchFamily="49" charset="-122"/>
                <a:ea typeface="黑体" pitchFamily="49" charset="-122"/>
              </a:rPr>
              <a:t>DPL</a:t>
            </a:r>
            <a:r>
              <a:rPr lang="zh-CN" altLang="en-US" sz="2400" b="1" dirty="0" smtClean="0">
                <a:solidFill>
                  <a:schemeClr val="accent2"/>
                </a:solidFill>
                <a:latin typeface="黑体" pitchFamily="49" charset="-122"/>
                <a:ea typeface="黑体" pitchFamily="49" charset="-122"/>
              </a:rPr>
              <a:t>来</a:t>
            </a:r>
            <a:r>
              <a:rPr lang="zh-CN" altLang="en-US" sz="2400" b="1" dirty="0">
                <a:solidFill>
                  <a:schemeClr val="accent2"/>
                </a:solidFill>
                <a:latin typeface="黑体" pitchFamily="49" charset="-122"/>
                <a:ea typeface="黑体" pitchFamily="49" charset="-122"/>
              </a:rPr>
              <a:t>用</a:t>
            </a:r>
            <a:r>
              <a:rPr lang="zh-CN" altLang="en-US" sz="2400" b="1" dirty="0"/>
              <a:t>。</a:t>
            </a:r>
          </a:p>
        </p:txBody>
      </p:sp>
    </p:spTree>
    <p:extLst>
      <p:ext uri="{BB962C8B-B14F-4D97-AF65-F5344CB8AC3E}">
        <p14:creationId xmlns:p14="http://schemas.microsoft.com/office/powerpoint/2010/main" val="2113429809"/>
      </p:ext>
    </p:extLst>
  </p:cSld>
  <p:clrMapOvr>
    <a:masterClrMapping/>
  </p:clrMapOvr>
  <p:transition>
    <p:random/>
    <p:sndAc>
      <p:stSnd>
        <p:snd r:embed="rId2" name="camera.wav"/>
      </p:stSnd>
    </p:sndAc>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noChangeArrowheads="1"/>
          </p:cNvSpPr>
          <p:nvPr>
            <p:ph type="body" idx="1"/>
          </p:nvPr>
        </p:nvSpPr>
        <p:spPr>
          <a:xfrm>
            <a:off x="549275" y="685800"/>
            <a:ext cx="8229600" cy="1830388"/>
          </a:xfrm>
        </p:spPr>
        <p:txBody>
          <a:bodyPr/>
          <a:lstStyle/>
          <a:p>
            <a:pPr eaLnBrk="1" hangingPunct="1">
              <a:lnSpc>
                <a:spcPct val="150000"/>
              </a:lnSpc>
              <a:buFont typeface="Wingdings" pitchFamily="2" charset="2"/>
              <a:buNone/>
            </a:pPr>
            <a:r>
              <a:rPr lang="en-US" altLang="zh-CN" sz="2400" b="1" dirty="0" smtClean="0">
                <a:solidFill>
                  <a:srgbClr val="FF0000"/>
                </a:solidFill>
                <a:latin typeface="黑体" pitchFamily="2" charset="-122"/>
                <a:ea typeface="黑体" pitchFamily="2" charset="-122"/>
              </a:rPr>
              <a:t>  5. AUXR1</a:t>
            </a:r>
            <a:r>
              <a:rPr lang="zh-CN" sz="2400" b="1" dirty="0" smtClean="0">
                <a:solidFill>
                  <a:srgbClr val="FF0000"/>
                </a:solidFill>
                <a:latin typeface="黑体" pitchFamily="2" charset="-122"/>
                <a:ea typeface="黑体" pitchFamily="2" charset="-122"/>
              </a:rPr>
              <a:t>寄存器</a:t>
            </a:r>
          </a:p>
          <a:p>
            <a:pPr fontAlgn="b">
              <a:lnSpc>
                <a:spcPct val="150000"/>
              </a:lnSpc>
              <a:buFont typeface="Wingdings" pitchFamily="2" charset="2"/>
              <a:buNone/>
            </a:pPr>
            <a:r>
              <a:rPr lang="en-US" altLang="zh-CN" sz="2400" b="1" dirty="0" smtClean="0">
                <a:latin typeface="黑体" pitchFamily="2" charset="-122"/>
                <a:ea typeface="黑体" pitchFamily="2" charset="-122"/>
              </a:rPr>
              <a:t>  AUXR1</a:t>
            </a:r>
            <a:r>
              <a:rPr lang="zh-CN" sz="2400" b="1" dirty="0" smtClean="0">
                <a:latin typeface="黑体" pitchFamily="2" charset="-122"/>
                <a:ea typeface="黑体" pitchFamily="2" charset="-122"/>
              </a:rPr>
              <a:t>是辅助寄存器，格式如</a:t>
            </a:r>
            <a:r>
              <a:rPr lang="zh-CN" sz="2400" b="1" dirty="0" smtClean="0">
                <a:solidFill>
                  <a:srgbClr val="3333CC"/>
                </a:solidFill>
                <a:latin typeface="黑体" pitchFamily="2" charset="-122"/>
                <a:ea typeface="黑体" pitchFamily="2" charset="-122"/>
              </a:rPr>
              <a:t>图</a:t>
            </a:r>
            <a:r>
              <a:rPr lang="en-US" altLang="zh-CN" sz="2400" b="1" dirty="0" smtClean="0">
                <a:solidFill>
                  <a:srgbClr val="3333CC"/>
                </a:solidFill>
                <a:latin typeface="黑体" pitchFamily="2" charset="-122"/>
                <a:ea typeface="黑体" pitchFamily="2" charset="-122"/>
              </a:rPr>
              <a:t>3-8</a:t>
            </a:r>
            <a:r>
              <a:rPr lang="zh-CN" altLang="en-US" sz="2400" b="1" dirty="0" smtClean="0">
                <a:latin typeface="黑体" pitchFamily="2" charset="-122"/>
                <a:ea typeface="黑体" pitchFamily="2" charset="-122"/>
              </a:rPr>
              <a:t>所示</a:t>
            </a:r>
            <a:r>
              <a:rPr lang="zh-CN" sz="2400" b="1" dirty="0" smtClean="0">
                <a:latin typeface="黑体" pitchFamily="2" charset="-122"/>
                <a:ea typeface="黑体" pitchFamily="2" charset="-122"/>
              </a:rPr>
              <a:t>：</a:t>
            </a:r>
            <a:endParaRPr lang="en-US" altLang="zh-CN" sz="2400" b="1" dirty="0" smtClean="0">
              <a:latin typeface="黑体" pitchFamily="2" charset="-122"/>
              <a:ea typeface="黑体" pitchFamily="2" charset="-122"/>
            </a:endParaRPr>
          </a:p>
          <a:p>
            <a:pPr fontAlgn="b">
              <a:lnSpc>
                <a:spcPct val="150000"/>
              </a:lnSpc>
              <a:buFont typeface="Wingdings" pitchFamily="2" charset="2"/>
              <a:buNone/>
            </a:pPr>
            <a:r>
              <a:rPr lang="zh-CN" altLang="en-US" sz="2400" b="1" dirty="0" smtClean="0">
                <a:solidFill>
                  <a:srgbClr val="FF0000"/>
                </a:solidFill>
                <a:latin typeface="黑体" pitchFamily="2" charset="-122"/>
                <a:ea typeface="黑体" pitchFamily="2" charset="-122"/>
              </a:rPr>
              <a:t>  </a:t>
            </a:r>
            <a:r>
              <a:rPr lang="en-US" altLang="zh-CN" sz="2400" b="1" dirty="0" smtClean="0">
                <a:solidFill>
                  <a:srgbClr val="FF0000"/>
                </a:solidFill>
                <a:latin typeface="黑体" pitchFamily="2" charset="-122"/>
                <a:ea typeface="黑体" pitchFamily="2" charset="-122"/>
              </a:rPr>
              <a:t>DPS</a:t>
            </a:r>
            <a:r>
              <a:rPr lang="zh-CN" sz="2400" b="1" dirty="0" smtClean="0">
                <a:solidFill>
                  <a:srgbClr val="FF0000"/>
                </a:solidFill>
                <a:latin typeface="黑体" pitchFamily="2" charset="-122"/>
                <a:ea typeface="黑体" pitchFamily="2" charset="-122"/>
              </a:rPr>
              <a:t>：</a:t>
            </a:r>
            <a:r>
              <a:rPr lang="zh-CN" sz="2400" b="1" dirty="0" smtClean="0">
                <a:latin typeface="黑体" pitchFamily="2" charset="-122"/>
                <a:ea typeface="黑体" pitchFamily="2" charset="-122"/>
              </a:rPr>
              <a:t>数据指针寄存器选择位。</a:t>
            </a:r>
          </a:p>
          <a:p>
            <a:pPr fontAlgn="b">
              <a:lnSpc>
                <a:spcPct val="150000"/>
              </a:lnSpc>
              <a:buFont typeface="Wingdings" pitchFamily="2" charset="2"/>
              <a:buNone/>
            </a:pPr>
            <a:r>
              <a:rPr lang="en-US" altLang="zh-CN" sz="2400" b="1" dirty="0" smtClean="0">
                <a:latin typeface="黑体" pitchFamily="2" charset="-122"/>
                <a:ea typeface="黑体" pitchFamily="2" charset="-122"/>
              </a:rPr>
              <a:t>		</a:t>
            </a:r>
            <a:r>
              <a:rPr lang="en-US" altLang="zh-CN" sz="2400" b="1" dirty="0" smtClean="0">
                <a:solidFill>
                  <a:srgbClr val="3333CC"/>
                </a:solidFill>
                <a:latin typeface="黑体" pitchFamily="2" charset="-122"/>
                <a:ea typeface="黑体" pitchFamily="2" charset="-122"/>
              </a:rPr>
              <a:t>0</a:t>
            </a:r>
            <a:r>
              <a:rPr lang="zh-CN" altLang="en-US" sz="2400" b="1" dirty="0" smtClean="0">
                <a:solidFill>
                  <a:srgbClr val="3333CC"/>
                </a:solidFill>
                <a:latin typeface="黑体" pitchFamily="2" charset="-122"/>
                <a:ea typeface="黑体" pitchFamily="2" charset="-122"/>
              </a:rPr>
              <a:t>：</a:t>
            </a:r>
            <a:r>
              <a:rPr lang="zh-CN" sz="2400" b="1" dirty="0" smtClean="0">
                <a:latin typeface="黑体" pitchFamily="2" charset="-122"/>
                <a:ea typeface="黑体" pitchFamily="2" charset="-122"/>
              </a:rPr>
              <a:t>选择数据指针寄存器</a:t>
            </a:r>
            <a:r>
              <a:rPr lang="en-US" altLang="zh-CN" sz="2400" b="1" dirty="0" smtClean="0">
                <a:latin typeface="黑体" pitchFamily="2" charset="-122"/>
                <a:ea typeface="黑体" pitchFamily="2" charset="-122"/>
              </a:rPr>
              <a:t>DPTR0</a:t>
            </a:r>
            <a:r>
              <a:rPr lang="zh-CN" sz="2400" b="1" dirty="0" smtClean="0">
                <a:latin typeface="黑体" pitchFamily="2" charset="-122"/>
                <a:ea typeface="黑体" pitchFamily="2" charset="-122"/>
              </a:rPr>
              <a:t>；</a:t>
            </a:r>
          </a:p>
          <a:p>
            <a:pPr fontAlgn="b">
              <a:lnSpc>
                <a:spcPct val="150000"/>
              </a:lnSpc>
              <a:buFont typeface="Wingdings" pitchFamily="2" charset="2"/>
              <a:buNone/>
            </a:pPr>
            <a:r>
              <a:rPr lang="en-US" altLang="zh-CN" sz="2400" b="1" dirty="0" smtClean="0">
                <a:latin typeface="黑体" pitchFamily="2" charset="-122"/>
                <a:ea typeface="黑体" pitchFamily="2" charset="-122"/>
              </a:rPr>
              <a:t>	</a:t>
            </a:r>
            <a:r>
              <a:rPr lang="en-US" altLang="zh-CN" sz="2400" b="1" dirty="0" smtClean="0">
                <a:solidFill>
                  <a:srgbClr val="3333CC"/>
                </a:solidFill>
                <a:latin typeface="黑体" pitchFamily="2" charset="-122"/>
                <a:ea typeface="黑体" pitchFamily="2" charset="-122"/>
              </a:rPr>
              <a:t>	1</a:t>
            </a:r>
            <a:r>
              <a:rPr lang="zh-CN" altLang="en-US" sz="2400" b="1" dirty="0" smtClean="0">
                <a:solidFill>
                  <a:srgbClr val="3333CC"/>
                </a:solidFill>
                <a:latin typeface="黑体" pitchFamily="2" charset="-122"/>
                <a:ea typeface="黑体" pitchFamily="2" charset="-122"/>
              </a:rPr>
              <a:t>：</a:t>
            </a:r>
            <a:r>
              <a:rPr lang="zh-CN" sz="2400" b="1" dirty="0" smtClean="0">
                <a:latin typeface="黑体" pitchFamily="2" charset="-122"/>
                <a:ea typeface="黑体" pitchFamily="2" charset="-122"/>
              </a:rPr>
              <a:t>选择数据指针寄存器</a:t>
            </a:r>
            <a:r>
              <a:rPr lang="en-US" altLang="zh-CN" sz="2400" b="1" dirty="0" smtClean="0">
                <a:latin typeface="黑体" pitchFamily="2" charset="-122"/>
                <a:ea typeface="黑体" pitchFamily="2" charset="-122"/>
              </a:rPr>
              <a:t>DPTR1</a:t>
            </a:r>
            <a:r>
              <a:rPr lang="zh-CN" sz="2400" b="1" dirty="0" smtClean="0">
                <a:latin typeface="黑体" pitchFamily="2" charset="-122"/>
                <a:ea typeface="黑体" pitchFamily="2" charset="-122"/>
              </a:rPr>
              <a:t>。</a:t>
            </a:r>
          </a:p>
          <a:p>
            <a:pPr fontAlgn="b">
              <a:lnSpc>
                <a:spcPct val="150000"/>
              </a:lnSpc>
              <a:buFont typeface="Wingdings" pitchFamily="2" charset="2"/>
              <a:buNone/>
            </a:pPr>
            <a:endParaRPr lang="en-US" altLang="zh-CN" sz="2400" b="1" dirty="0" smtClean="0">
              <a:latin typeface="黑体" pitchFamily="2" charset="-122"/>
              <a:ea typeface="黑体" pitchFamily="2" charset="-122"/>
            </a:endParaRPr>
          </a:p>
          <a:p>
            <a:pPr fontAlgn="b">
              <a:lnSpc>
                <a:spcPct val="150000"/>
              </a:lnSpc>
            </a:pPr>
            <a:endParaRPr lang="en-US" altLang="zh-CN" sz="2400" b="1" dirty="0" smtClean="0">
              <a:latin typeface="黑体" pitchFamily="2" charset="-122"/>
              <a:ea typeface="黑体" pitchFamily="2" charset="-122"/>
            </a:endParaRPr>
          </a:p>
          <a:p>
            <a:pPr fontAlgn="b">
              <a:lnSpc>
                <a:spcPct val="150000"/>
              </a:lnSpc>
            </a:pPr>
            <a:endParaRPr lang="en-US" altLang="zh-CN" sz="2400" b="1" dirty="0" smtClean="0">
              <a:latin typeface="黑体" pitchFamily="2" charset="-122"/>
              <a:ea typeface="黑体" pitchFamily="2" charset="-122"/>
            </a:endParaRPr>
          </a:p>
          <a:p>
            <a:pPr fontAlgn="b">
              <a:lnSpc>
                <a:spcPct val="150000"/>
              </a:lnSpc>
            </a:pPr>
            <a:endParaRPr lang="zh-CN" altLang="en-US" sz="2400" b="1" dirty="0" smtClean="0">
              <a:latin typeface="黑体" pitchFamily="2" charset="-122"/>
              <a:ea typeface="黑体" pitchFamily="2" charset="-122"/>
            </a:endParaRPr>
          </a:p>
        </p:txBody>
      </p:sp>
      <p:sp>
        <p:nvSpPr>
          <p:cNvPr id="43013" name="Rectangle 5"/>
          <p:cNvSpPr>
            <a:spLocks noChangeArrowheads="1"/>
          </p:cNvSpPr>
          <p:nvPr/>
        </p:nvSpPr>
        <p:spPr bwMode="auto">
          <a:xfrm>
            <a:off x="2743200" y="5622925"/>
            <a:ext cx="3259138" cy="396875"/>
          </a:xfrm>
          <a:prstGeom prst="rect">
            <a:avLst/>
          </a:prstGeom>
          <a:noFill/>
          <a:ln w="12700" cap="flat" cmpd="sng">
            <a:noFill/>
            <a:prstDash val="solid"/>
            <a:miter lim="800000"/>
            <a:headEnd type="none" w="sm" len="sm"/>
            <a:tailEnd type="none" w="sm" len="sm"/>
          </a:ln>
          <a:effectLst/>
        </p:spPr>
        <p:txBody>
          <a:bodyPr wrap="none" anchor="ctr">
            <a:spAutoFit/>
          </a:bodyPr>
          <a:lstStyle/>
          <a:p>
            <a:pPr algn="ctr" eaLnBrk="0" hangingPunct="0"/>
            <a:r>
              <a:rPr lang="zh-CN" altLang="en-US" sz="2000" b="1" dirty="0" smtClean="0">
                <a:solidFill>
                  <a:srgbClr val="FF3300"/>
                </a:solidFill>
                <a:latin typeface="黑体" pitchFamily="2" charset="-122"/>
              </a:rPr>
              <a:t>图</a:t>
            </a:r>
            <a:r>
              <a:rPr lang="en-US" altLang="zh-CN" sz="2000" b="1" dirty="0" smtClean="0">
                <a:solidFill>
                  <a:srgbClr val="FF3300"/>
                </a:solidFill>
                <a:latin typeface="黑体" pitchFamily="2" charset="-122"/>
              </a:rPr>
              <a:t>3-8</a:t>
            </a:r>
            <a:r>
              <a:rPr lang="en-US" altLang="zh-CN" sz="2000" b="1" dirty="0" smtClean="0">
                <a:solidFill>
                  <a:srgbClr val="FF0066"/>
                </a:solidFill>
                <a:latin typeface="黑体" pitchFamily="2" charset="-122"/>
              </a:rPr>
              <a:t>  </a:t>
            </a:r>
            <a:r>
              <a:rPr lang="en-US" altLang="zh-CN" sz="2000" b="1" dirty="0">
                <a:solidFill>
                  <a:srgbClr val="3333CC"/>
                </a:solidFill>
                <a:latin typeface="黑体" pitchFamily="2" charset="-122"/>
              </a:rPr>
              <a:t>AUXR1</a:t>
            </a:r>
            <a:r>
              <a:rPr lang="zh-CN" altLang="en-US" sz="2000" b="1" dirty="0">
                <a:solidFill>
                  <a:srgbClr val="3333CC"/>
                </a:solidFill>
                <a:latin typeface="黑体" pitchFamily="2" charset="-122"/>
              </a:rPr>
              <a:t>寄存器的格式</a:t>
            </a:r>
          </a:p>
        </p:txBody>
      </p:sp>
      <p:pic>
        <p:nvPicPr>
          <p:cNvPr id="41995" name="Picture 11" descr="2-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125" y="4067175"/>
            <a:ext cx="8201025" cy="1555750"/>
          </a:xfrm>
          <a:prstGeom prst="rect">
            <a:avLst/>
          </a:prstGeom>
          <a:noFill/>
          <a:extLst>
            <a:ext uri="{909E8E84-426E-40DD-AFC4-6F175D3DCCD1}">
              <a14:hiddenFill xmlns:a14="http://schemas.microsoft.com/office/drawing/2010/main">
                <a:solidFill>
                  <a:srgbClr val="FFFFFF"/>
                </a:solidFill>
              </a14:hiddenFill>
            </a:ext>
          </a:extLst>
        </p:spPr>
      </p:pic>
      <p:sp>
        <p:nvSpPr>
          <p:cNvPr id="12" name="灯片编号占位符 3"/>
          <p:cNvSpPr>
            <a:spLocks noGrp="1"/>
          </p:cNvSpPr>
          <p:nvPr>
            <p:ph type="sldNum" sz="quarter" idx="10"/>
          </p:nvPr>
        </p:nvSpPr>
        <p:spPr>
          <a:xfrm>
            <a:off x="8566150" y="6498806"/>
            <a:ext cx="781050" cy="276225"/>
          </a:xfrm>
        </p:spPr>
        <p:txBody>
          <a:bodyPr/>
          <a:lstStyle/>
          <a:p>
            <a:fld id="{8E2A11C4-42C2-45DA-9E65-8D548604E8EA}" type="slidenum">
              <a:rPr lang="en-US" altLang="zh-CN" smtClean="0"/>
              <a:pPr/>
              <a:t>55</a:t>
            </a:fld>
            <a:endParaRPr lang="en-US" altLang="zh-CN" dirty="0"/>
          </a:p>
        </p:txBody>
      </p:sp>
    </p:spTree>
    <p:extLst>
      <p:ext uri="{BB962C8B-B14F-4D97-AF65-F5344CB8AC3E}">
        <p14:creationId xmlns:p14="http://schemas.microsoft.com/office/powerpoint/2010/main" val="992725883"/>
      </p:ext>
    </p:extLst>
  </p:cSld>
  <p:clrMapOvr>
    <a:masterClrMapping/>
  </p:clrMapOvr>
  <p:transition>
    <p:random/>
    <p:sndAc>
      <p:stSnd>
        <p:snd r:embed="rId2" name="camera.wav"/>
      </p:stSnd>
    </p:sndAc>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内容占位符 1"/>
          <p:cNvSpPr>
            <a:spLocks noGrp="1"/>
          </p:cNvSpPr>
          <p:nvPr>
            <p:ph/>
          </p:nvPr>
        </p:nvSpPr>
        <p:spPr>
          <a:xfrm>
            <a:off x="0" y="457200"/>
            <a:ext cx="9143999" cy="5410200"/>
          </a:xfrm>
        </p:spPr>
        <p:txBody>
          <a:bodyPr/>
          <a:lstStyle/>
          <a:p>
            <a:pPr eaLnBrk="1" hangingPunct="1">
              <a:lnSpc>
                <a:spcPct val="150000"/>
              </a:lnSpc>
              <a:buFont typeface="Wingdings" pitchFamily="2" charset="2"/>
              <a:buNone/>
            </a:pPr>
            <a:r>
              <a:rPr lang="en-US" altLang="zh-CN" sz="2400" b="1" dirty="0" smtClean="0">
                <a:solidFill>
                  <a:srgbClr val="FF0000"/>
                </a:solidFill>
                <a:latin typeface="黑体" pitchFamily="2" charset="-122"/>
                <a:ea typeface="黑体" pitchFamily="2" charset="-122"/>
              </a:rPr>
              <a:t>     6. </a:t>
            </a:r>
            <a:r>
              <a:rPr lang="zh-CN" sz="2400" b="1" dirty="0" smtClean="0">
                <a:solidFill>
                  <a:srgbClr val="FF0000"/>
                </a:solidFill>
                <a:latin typeface="黑体" pitchFamily="2" charset="-122"/>
                <a:ea typeface="黑体" pitchFamily="2" charset="-122"/>
              </a:rPr>
              <a:t>看门狗定时器</a:t>
            </a:r>
            <a:r>
              <a:rPr lang="en-US" altLang="zh-CN" sz="2400" b="1" dirty="0" smtClean="0">
                <a:solidFill>
                  <a:srgbClr val="FF0000"/>
                </a:solidFill>
                <a:latin typeface="黑体" pitchFamily="2" charset="-122"/>
                <a:ea typeface="黑体" pitchFamily="2" charset="-122"/>
              </a:rPr>
              <a:t>WDT</a:t>
            </a:r>
            <a:endParaRPr lang="zh-CN" altLang="zh-CN" sz="2400" b="1" dirty="0" smtClean="0">
              <a:solidFill>
                <a:srgbClr val="FF0000"/>
              </a:solidFill>
              <a:latin typeface="黑体" pitchFamily="2" charset="-122"/>
              <a:ea typeface="黑体" pitchFamily="2" charset="-122"/>
            </a:endParaRP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WDT</a:t>
            </a:r>
            <a:r>
              <a:rPr lang="zh-CN" sz="2400" b="1" dirty="0" smtClean="0">
                <a:latin typeface="黑体" pitchFamily="2" charset="-122"/>
                <a:ea typeface="黑体" pitchFamily="2" charset="-122"/>
              </a:rPr>
              <a:t>包含一个</a:t>
            </a:r>
            <a:r>
              <a:rPr lang="en-US" altLang="zh-CN" sz="2400" b="1" dirty="0" smtClean="0">
                <a:solidFill>
                  <a:srgbClr val="3333CC"/>
                </a:solidFill>
                <a:latin typeface="黑体" pitchFamily="2" charset="-122"/>
                <a:ea typeface="黑体" pitchFamily="2" charset="-122"/>
              </a:rPr>
              <a:t>14</a:t>
            </a:r>
            <a:r>
              <a:rPr lang="zh-CN" sz="2400" b="1" dirty="0" smtClean="0">
                <a:solidFill>
                  <a:srgbClr val="3333CC"/>
                </a:solidFill>
                <a:latin typeface="黑体" pitchFamily="2" charset="-122"/>
                <a:ea typeface="黑体" pitchFamily="2" charset="-122"/>
              </a:rPr>
              <a:t>位计数器</a:t>
            </a:r>
            <a:r>
              <a:rPr lang="zh-CN" sz="2400" b="1" dirty="0" smtClean="0">
                <a:latin typeface="黑体" pitchFamily="2" charset="-122"/>
                <a:ea typeface="黑体" pitchFamily="2" charset="-122"/>
              </a:rPr>
              <a:t>和</a:t>
            </a:r>
            <a:r>
              <a:rPr lang="zh-CN" sz="2400" b="1" dirty="0" smtClean="0">
                <a:solidFill>
                  <a:srgbClr val="3333CC"/>
                </a:solidFill>
                <a:latin typeface="黑体" pitchFamily="2" charset="-122"/>
                <a:ea typeface="黑体" pitchFamily="2" charset="-122"/>
              </a:rPr>
              <a:t>看门狗定时器复位寄存器</a:t>
            </a:r>
            <a:endParaRPr lang="en-US" altLang="zh-CN" sz="2400" b="1" dirty="0" smtClean="0">
              <a:latin typeface="黑体" pitchFamily="2" charset="-122"/>
              <a:ea typeface="黑体" pitchFamily="2" charset="-122"/>
            </a:endParaRP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当</a:t>
            </a:r>
            <a:r>
              <a:rPr lang="en-US" altLang="zh-CN" sz="2400" b="1" dirty="0" smtClean="0">
                <a:latin typeface="黑体" pitchFamily="2" charset="-122"/>
                <a:ea typeface="黑体" pitchFamily="2" charset="-122"/>
              </a:rPr>
              <a:t>CPU</a:t>
            </a:r>
            <a:r>
              <a:rPr lang="zh-CN" sz="2400" b="1" dirty="0" smtClean="0">
                <a:latin typeface="黑体" pitchFamily="2" charset="-122"/>
                <a:ea typeface="黑体" pitchFamily="2" charset="-122"/>
              </a:rPr>
              <a:t>由于干扰，程序陷入死循环或跑飞状态时，</a:t>
            </a:r>
            <a:r>
              <a:rPr lang="en-US" altLang="zh-CN" sz="2400" b="1" dirty="0" smtClean="0">
                <a:solidFill>
                  <a:srgbClr val="3333CC"/>
                </a:solidFill>
                <a:latin typeface="黑体" pitchFamily="2" charset="-122"/>
                <a:ea typeface="黑体" pitchFamily="2" charset="-122"/>
              </a:rPr>
              <a:t>WDT</a:t>
            </a:r>
            <a:r>
              <a:rPr lang="zh-CN" sz="2400" b="1" dirty="0" smtClean="0">
                <a:solidFill>
                  <a:srgbClr val="3333CC"/>
                </a:solidFill>
                <a:latin typeface="黑体" pitchFamily="2" charset="-122"/>
                <a:ea typeface="黑体" pitchFamily="2" charset="-122"/>
              </a:rPr>
              <a:t>提供了一种使程序恢复正常运行的有效手段。</a:t>
            </a: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有关</a:t>
            </a:r>
            <a:r>
              <a:rPr lang="en-US" altLang="zh-CN" sz="2400" b="1" dirty="0" smtClean="0">
                <a:latin typeface="黑体" pitchFamily="2" charset="-122"/>
                <a:ea typeface="黑体" pitchFamily="2" charset="-122"/>
              </a:rPr>
              <a:t>WDT</a:t>
            </a:r>
            <a:r>
              <a:rPr lang="zh-CN" sz="2400" b="1" dirty="0" smtClean="0">
                <a:latin typeface="黑体" pitchFamily="2" charset="-122"/>
                <a:ea typeface="黑体" pitchFamily="2" charset="-122"/>
              </a:rPr>
              <a:t>在抗干扰设计中的应用以及低功耗模式下运行的状态，将在相应的章节中具体介绍。</a:t>
            </a:r>
            <a:endParaRPr lang="en-US" altLang="zh-CN" sz="2400" b="1" dirty="0" smtClean="0">
              <a:latin typeface="黑体" pitchFamily="2" charset="-122"/>
              <a:ea typeface="黑体" pitchFamily="2" charset="-122"/>
            </a:endParaRPr>
          </a:p>
          <a:p>
            <a:pPr marL="0" indent="0" algn="l">
              <a:lnSpc>
                <a:spcPct val="150000"/>
              </a:lnSpc>
              <a:spcBef>
                <a:spcPts val="0"/>
              </a:spcBef>
              <a:buFont typeface="Wingdings" pitchFamily="2" charset="2"/>
              <a:buNone/>
            </a:pPr>
            <a:endParaRPr lang="zh-CN" sz="2400" b="1" dirty="0" smtClean="0">
              <a:latin typeface="黑体" pitchFamily="2" charset="-122"/>
              <a:ea typeface="黑体" pitchFamily="2" charset="-122"/>
            </a:endParaRP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上面介绍的特殊功能寄存器，</a:t>
            </a:r>
            <a:r>
              <a:rPr lang="zh-CN" sz="2400" b="1" dirty="0" smtClean="0">
                <a:solidFill>
                  <a:srgbClr val="3333CC"/>
                </a:solidFill>
                <a:latin typeface="黑体" pitchFamily="2" charset="-122"/>
                <a:ea typeface="黑体" pitchFamily="2" charset="-122"/>
              </a:rPr>
              <a:t>除了前</a:t>
            </a:r>
            <a:r>
              <a:rPr lang="en-US" altLang="zh-CN" sz="2400" b="1" dirty="0" smtClean="0">
                <a:solidFill>
                  <a:srgbClr val="FF0000"/>
                </a:solidFill>
                <a:latin typeface="黑体" pitchFamily="2" charset="-122"/>
                <a:ea typeface="黑体" pitchFamily="2" charset="-122"/>
              </a:rPr>
              <a:t>SP</a:t>
            </a:r>
            <a:r>
              <a:rPr lang="zh-CN" sz="2400" b="1" dirty="0" smtClean="0">
                <a:solidFill>
                  <a:srgbClr val="3333CC"/>
                </a:solidFill>
                <a:latin typeface="黑体" pitchFamily="2" charset="-122"/>
                <a:ea typeface="黑体" pitchFamily="2" charset="-122"/>
              </a:rPr>
              <a:t>和</a:t>
            </a:r>
            <a:r>
              <a:rPr lang="en-US" altLang="zh-CN" sz="2400" b="1" dirty="0" smtClean="0">
                <a:solidFill>
                  <a:srgbClr val="FF0000"/>
                </a:solidFill>
                <a:latin typeface="黑体" pitchFamily="2" charset="-122"/>
                <a:ea typeface="黑体" pitchFamily="2" charset="-122"/>
              </a:rPr>
              <a:t>B</a:t>
            </a:r>
            <a:r>
              <a:rPr lang="zh-CN" sz="2400" b="1" dirty="0" smtClean="0">
                <a:latin typeface="黑体" pitchFamily="2" charset="-122"/>
                <a:ea typeface="黑体" pitchFamily="2" charset="-122"/>
              </a:rPr>
              <a:t>以外，其余的均为</a:t>
            </a:r>
            <a:r>
              <a:rPr lang="en-US" altLang="zh-CN" sz="2400" b="1" dirty="0" smtClean="0">
                <a:latin typeface="黑体" pitchFamily="2" charset="-122"/>
                <a:ea typeface="黑体" pitchFamily="2" charset="-122"/>
              </a:rPr>
              <a:t>AT89S51</a:t>
            </a:r>
            <a:r>
              <a:rPr lang="zh-CN" sz="2400" b="1" dirty="0" smtClean="0">
                <a:latin typeface="黑体" pitchFamily="2" charset="-122"/>
                <a:ea typeface="黑体" pitchFamily="2" charset="-122"/>
              </a:rPr>
              <a:t>在</a:t>
            </a:r>
            <a:r>
              <a:rPr lang="en-US" altLang="zh-CN" sz="2400" b="1" dirty="0" smtClean="0">
                <a:latin typeface="黑体" pitchFamily="2" charset="-122"/>
                <a:ea typeface="黑体" pitchFamily="2" charset="-122"/>
              </a:rPr>
              <a:t>AT89C51</a:t>
            </a:r>
            <a:r>
              <a:rPr lang="zh-CN" sz="2400" b="1" dirty="0" smtClean="0">
                <a:latin typeface="黑体" pitchFamily="2" charset="-122"/>
                <a:ea typeface="黑体" pitchFamily="2" charset="-122"/>
              </a:rPr>
              <a:t>基础上</a:t>
            </a:r>
            <a:r>
              <a:rPr lang="zh-CN" sz="2400" b="1" dirty="0" smtClean="0">
                <a:solidFill>
                  <a:srgbClr val="3333CC"/>
                </a:solidFill>
                <a:latin typeface="黑体" pitchFamily="2" charset="-122"/>
                <a:ea typeface="黑体" pitchFamily="2" charset="-122"/>
              </a:rPr>
              <a:t>新增加的</a:t>
            </a:r>
            <a:r>
              <a:rPr lang="en-US" altLang="zh-CN" sz="2400" b="1" dirty="0" smtClean="0">
                <a:solidFill>
                  <a:srgbClr val="3333CC"/>
                </a:solidFill>
                <a:latin typeface="黑体" pitchFamily="2" charset="-122"/>
                <a:ea typeface="黑体" pitchFamily="2" charset="-122"/>
              </a:rPr>
              <a:t>SFR</a:t>
            </a:r>
            <a:r>
              <a:rPr lang="zh-CN" sz="2400" b="1" dirty="0" smtClean="0">
                <a:latin typeface="黑体" pitchFamily="2" charset="-122"/>
                <a:ea typeface="黑体" pitchFamily="2" charset="-122"/>
              </a:rPr>
              <a:t>。</a:t>
            </a:r>
          </a:p>
        </p:txBody>
      </p:sp>
      <p:sp>
        <p:nvSpPr>
          <p:cNvPr id="10" name="灯片编号占位符 3"/>
          <p:cNvSpPr>
            <a:spLocks noGrp="1"/>
          </p:cNvSpPr>
          <p:nvPr>
            <p:ph type="sldNum" sz="quarter" idx="4294967295"/>
          </p:nvPr>
        </p:nvSpPr>
        <p:spPr>
          <a:xfrm>
            <a:off x="8541595" y="6489753"/>
            <a:ext cx="781050" cy="276225"/>
          </a:xfrm>
          <a:prstGeom prst="rect">
            <a:avLst/>
          </a:prstGeom>
        </p:spPr>
        <p:txBody>
          <a:bodyPr/>
          <a:lstStyle/>
          <a:p>
            <a:fld id="{8E2A11C4-42C2-45DA-9E65-8D548604E8EA}" type="slidenum">
              <a:rPr lang="en-US" altLang="zh-CN" sz="1200" smtClean="0"/>
              <a:pPr/>
              <a:t>56</a:t>
            </a:fld>
            <a:endParaRPr lang="en-US" altLang="zh-CN" sz="1200" dirty="0"/>
          </a:p>
        </p:txBody>
      </p:sp>
    </p:spTree>
    <p:extLst>
      <p:ext uri="{BB962C8B-B14F-4D97-AF65-F5344CB8AC3E}">
        <p14:creationId xmlns:p14="http://schemas.microsoft.com/office/powerpoint/2010/main" val="4320510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灯片编号占位符 3"/>
          <p:cNvSpPr txBox="1">
            <a:spLocks/>
          </p:cNvSpPr>
          <p:nvPr/>
        </p:nvSpPr>
        <p:spPr>
          <a:xfrm>
            <a:off x="8541596" y="6506278"/>
            <a:ext cx="781050" cy="276225"/>
          </a:xfrm>
          <a:prstGeom prst="rect">
            <a:avLst/>
          </a:prstGeom>
          <a:ln/>
        </p:spPr>
        <p:txBody>
          <a:bodyPr/>
          <a:lstStyle>
            <a:defPPr>
              <a:defRPr lang="zh-CN"/>
            </a:defPPr>
            <a:lvl1pPr algn="ctr" rtl="0" fontAlgn="base">
              <a:spcBef>
                <a:spcPct val="0"/>
              </a:spcBef>
              <a:spcAft>
                <a:spcPct val="0"/>
              </a:spcAft>
              <a:defRPr kern="1200">
                <a:solidFill>
                  <a:schemeClr val="tx1"/>
                </a:solidFill>
                <a:latin typeface="Arial" charset="0"/>
                <a:ea typeface="宋体" pitchFamily="2" charset="-122"/>
                <a:cs typeface="+mn-cs"/>
              </a:defRPr>
            </a:lvl1pPr>
            <a:lvl2pPr marL="457200" algn="ctr" rtl="0" fontAlgn="base">
              <a:spcBef>
                <a:spcPct val="0"/>
              </a:spcBef>
              <a:spcAft>
                <a:spcPct val="0"/>
              </a:spcAft>
              <a:defRPr kern="1200">
                <a:solidFill>
                  <a:schemeClr val="tx1"/>
                </a:solidFill>
                <a:latin typeface="Arial" charset="0"/>
                <a:ea typeface="宋体" pitchFamily="2" charset="-122"/>
                <a:cs typeface="+mn-cs"/>
              </a:defRPr>
            </a:lvl2pPr>
            <a:lvl3pPr marL="914400" algn="ctr" rtl="0" fontAlgn="base">
              <a:spcBef>
                <a:spcPct val="0"/>
              </a:spcBef>
              <a:spcAft>
                <a:spcPct val="0"/>
              </a:spcAft>
              <a:defRPr kern="1200">
                <a:solidFill>
                  <a:schemeClr val="tx1"/>
                </a:solidFill>
                <a:latin typeface="Arial" charset="0"/>
                <a:ea typeface="宋体" pitchFamily="2" charset="-122"/>
                <a:cs typeface="+mn-cs"/>
              </a:defRPr>
            </a:lvl3pPr>
            <a:lvl4pPr marL="1371600" algn="ctr" rtl="0" fontAlgn="base">
              <a:spcBef>
                <a:spcPct val="0"/>
              </a:spcBef>
              <a:spcAft>
                <a:spcPct val="0"/>
              </a:spcAft>
              <a:defRPr kern="1200">
                <a:solidFill>
                  <a:schemeClr val="tx1"/>
                </a:solidFill>
                <a:latin typeface="Arial" charset="0"/>
                <a:ea typeface="宋体" pitchFamily="2" charset="-122"/>
                <a:cs typeface="+mn-cs"/>
              </a:defRPr>
            </a:lvl4pPr>
            <a:lvl5pPr marL="1828800" algn="ctr"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fld id="{8E2A11C4-42C2-45DA-9E65-8D548604E8EA}" type="slidenum">
              <a:rPr lang="en-US" altLang="zh-CN" sz="1200" smtClean="0"/>
              <a:pPr/>
              <a:t>57</a:t>
            </a:fld>
            <a:endParaRPr lang="en-US" altLang="zh-CN" sz="1200" dirty="0"/>
          </a:p>
        </p:txBody>
      </p:sp>
      <p:sp>
        <p:nvSpPr>
          <p:cNvPr id="3" name="矩形 2"/>
          <p:cNvSpPr/>
          <p:nvPr/>
        </p:nvSpPr>
        <p:spPr>
          <a:xfrm>
            <a:off x="117231" y="776123"/>
            <a:ext cx="9026769" cy="5226046"/>
          </a:xfrm>
          <a:prstGeom prst="rect">
            <a:avLst/>
          </a:prstGeom>
        </p:spPr>
        <p:txBody>
          <a:bodyPr wrap="square">
            <a:spAutoFit/>
          </a:bodyPr>
          <a:lstStyle/>
          <a:p>
            <a:pPr marL="342900" lvl="0" indent="-342900" algn="just">
              <a:lnSpc>
                <a:spcPct val="150000"/>
              </a:lnSpc>
              <a:spcBef>
                <a:spcPct val="20000"/>
              </a:spcBef>
            </a:pPr>
            <a:r>
              <a:rPr lang="en-US" altLang="zh-CN" sz="2400" b="1" kern="0" dirty="0" smtClean="0">
                <a:solidFill>
                  <a:srgbClr val="FF0000"/>
                </a:solidFill>
                <a:latin typeface="黑体" pitchFamily="2" charset="-122"/>
                <a:ea typeface="黑体" pitchFamily="2" charset="-122"/>
              </a:rPr>
              <a:t>    </a:t>
            </a:r>
            <a:r>
              <a:rPr lang="en-US" altLang="zh-CN" sz="2400" b="1" kern="0" dirty="0" smtClean="0">
                <a:solidFill>
                  <a:srgbClr val="9900CC"/>
                </a:solidFill>
                <a:latin typeface="黑体" pitchFamily="2" charset="-122"/>
                <a:ea typeface="黑体" pitchFamily="2" charset="-122"/>
              </a:rPr>
              <a:t>3.4.4  </a:t>
            </a:r>
            <a:r>
              <a:rPr lang="zh-CN" altLang="en-US" sz="2400" b="1" kern="0" dirty="0">
                <a:solidFill>
                  <a:srgbClr val="9900CC"/>
                </a:solidFill>
                <a:latin typeface="黑体" pitchFamily="2" charset="-122"/>
                <a:ea typeface="黑体" pitchFamily="2" charset="-122"/>
              </a:rPr>
              <a:t>位地址空间</a:t>
            </a:r>
          </a:p>
          <a:p>
            <a:pPr lvl="0" algn="l">
              <a:lnSpc>
                <a:spcPct val="150000"/>
              </a:lnSpc>
              <a:spcBef>
                <a:spcPts val="0"/>
              </a:spcBef>
            </a:pPr>
            <a:r>
              <a:rPr lang="zh-CN" altLang="en-US" sz="2400" b="1" kern="0" dirty="0" smtClean="0">
                <a:solidFill>
                  <a:srgbClr val="333399"/>
                </a:solidFill>
                <a:latin typeface="黑体" pitchFamily="2" charset="-122"/>
                <a:ea typeface="黑体" pitchFamily="2" charset="-122"/>
              </a:rPr>
              <a:t>    共有</a:t>
            </a:r>
            <a:r>
              <a:rPr lang="en-US" altLang="zh-CN" sz="2400" b="1" kern="0" dirty="0" smtClean="0">
                <a:solidFill>
                  <a:srgbClr val="333399"/>
                </a:solidFill>
                <a:latin typeface="黑体" pitchFamily="2" charset="-122"/>
                <a:ea typeface="黑体" pitchFamily="2" charset="-122"/>
              </a:rPr>
              <a:t>211</a:t>
            </a:r>
            <a:r>
              <a:rPr lang="zh-CN" altLang="en-US" sz="2400" b="1" kern="0" dirty="0">
                <a:solidFill>
                  <a:srgbClr val="333399"/>
                </a:solidFill>
                <a:latin typeface="黑体" pitchFamily="2" charset="-122"/>
                <a:ea typeface="黑体" pitchFamily="2" charset="-122"/>
              </a:rPr>
              <a:t>个寻址位的位地址，位地址范围为 </a:t>
            </a:r>
            <a:r>
              <a:rPr lang="en-US" altLang="zh-CN" sz="2400" b="1" kern="0" dirty="0">
                <a:solidFill>
                  <a:srgbClr val="3333CC"/>
                </a:solidFill>
                <a:latin typeface="黑体" pitchFamily="2" charset="-122"/>
                <a:ea typeface="黑体" pitchFamily="2" charset="-122"/>
              </a:rPr>
              <a:t>00H</a:t>
            </a:r>
            <a:r>
              <a:rPr lang="zh-CN" altLang="en-US" sz="2400" b="1" kern="0" dirty="0">
                <a:solidFill>
                  <a:srgbClr val="3333CC"/>
                </a:solidFill>
                <a:latin typeface="黑体" pitchFamily="2" charset="-122"/>
                <a:ea typeface="黑体" pitchFamily="2" charset="-122"/>
              </a:rPr>
              <a:t>～</a:t>
            </a:r>
            <a:r>
              <a:rPr lang="en-US" altLang="zh-CN" sz="2400" b="1" kern="0" dirty="0">
                <a:solidFill>
                  <a:srgbClr val="3333CC"/>
                </a:solidFill>
                <a:latin typeface="黑体" pitchFamily="2" charset="-122"/>
                <a:ea typeface="黑体" pitchFamily="2" charset="-122"/>
              </a:rPr>
              <a:t>FFH</a:t>
            </a:r>
            <a:r>
              <a:rPr lang="zh-CN" altLang="en-US" sz="2400" b="1" kern="0" dirty="0">
                <a:solidFill>
                  <a:srgbClr val="333399"/>
                </a:solidFill>
                <a:latin typeface="黑体" pitchFamily="2" charset="-122"/>
                <a:ea typeface="黑体" pitchFamily="2" charset="-122"/>
              </a:rPr>
              <a:t>，其中 </a:t>
            </a:r>
            <a:r>
              <a:rPr lang="en-US" altLang="zh-CN" sz="2400" b="1" kern="0" dirty="0">
                <a:solidFill>
                  <a:srgbClr val="3333CC"/>
                </a:solidFill>
                <a:latin typeface="黑体" pitchFamily="2" charset="-122"/>
                <a:ea typeface="黑体" pitchFamily="2" charset="-122"/>
              </a:rPr>
              <a:t>00H</a:t>
            </a:r>
            <a:r>
              <a:rPr lang="zh-CN" altLang="en-US" sz="2400" b="1" kern="0" dirty="0">
                <a:solidFill>
                  <a:srgbClr val="3333CC"/>
                </a:solidFill>
                <a:latin typeface="黑体" pitchFamily="2" charset="-122"/>
                <a:ea typeface="黑体" pitchFamily="2" charset="-122"/>
              </a:rPr>
              <a:t>～</a:t>
            </a:r>
            <a:r>
              <a:rPr lang="en-US" altLang="zh-CN" sz="2400" b="1" kern="0" dirty="0">
                <a:solidFill>
                  <a:srgbClr val="3333CC"/>
                </a:solidFill>
                <a:latin typeface="黑体" pitchFamily="2" charset="-122"/>
                <a:ea typeface="黑体" pitchFamily="2" charset="-122"/>
              </a:rPr>
              <a:t>7FH</a:t>
            </a:r>
            <a:r>
              <a:rPr lang="en-US" altLang="zh-CN" sz="2400" b="1" kern="0" dirty="0">
                <a:solidFill>
                  <a:srgbClr val="333399"/>
                </a:solidFill>
                <a:latin typeface="黑体" pitchFamily="2" charset="-122"/>
                <a:ea typeface="黑体" pitchFamily="2" charset="-122"/>
              </a:rPr>
              <a:t> </a:t>
            </a:r>
            <a:r>
              <a:rPr lang="zh-CN" altLang="en-US" sz="2400" b="1" kern="0" dirty="0">
                <a:solidFill>
                  <a:srgbClr val="333399"/>
                </a:solidFill>
                <a:latin typeface="黑体" pitchFamily="2" charset="-122"/>
                <a:ea typeface="黑体" pitchFamily="2" charset="-122"/>
              </a:rPr>
              <a:t>这</a:t>
            </a:r>
            <a:r>
              <a:rPr lang="en-US" altLang="zh-CN" sz="2400" b="1" kern="0" dirty="0">
                <a:solidFill>
                  <a:srgbClr val="333399"/>
                </a:solidFill>
                <a:latin typeface="黑体" pitchFamily="2" charset="-122"/>
                <a:ea typeface="黑体" pitchFamily="2" charset="-122"/>
              </a:rPr>
              <a:t>128</a:t>
            </a:r>
            <a:r>
              <a:rPr lang="zh-CN" altLang="en-US" sz="2400" b="1" kern="0" dirty="0">
                <a:solidFill>
                  <a:srgbClr val="333399"/>
                </a:solidFill>
                <a:latin typeface="黑体" pitchFamily="2" charset="-122"/>
                <a:ea typeface="黑体" pitchFamily="2" charset="-122"/>
              </a:rPr>
              <a:t>位处于</a:t>
            </a:r>
            <a:r>
              <a:rPr lang="zh-CN" altLang="en-US" sz="2400" b="1" kern="0" dirty="0">
                <a:solidFill>
                  <a:srgbClr val="FF0000"/>
                </a:solidFill>
                <a:latin typeface="黑体" pitchFamily="2" charset="-122"/>
                <a:ea typeface="黑体" pitchFamily="2" charset="-122"/>
              </a:rPr>
              <a:t>片内</a:t>
            </a:r>
            <a:r>
              <a:rPr lang="en-US" altLang="zh-CN" sz="2400" b="1" kern="0" dirty="0">
                <a:solidFill>
                  <a:srgbClr val="FF0000"/>
                </a:solidFill>
                <a:latin typeface="黑体" pitchFamily="2" charset="-122"/>
                <a:ea typeface="黑体" pitchFamily="2" charset="-122"/>
              </a:rPr>
              <a:t>RAM </a:t>
            </a:r>
            <a:r>
              <a:rPr lang="zh-CN" altLang="en-US" sz="2400" b="1" kern="0" dirty="0">
                <a:solidFill>
                  <a:srgbClr val="FF0000"/>
                </a:solidFill>
                <a:latin typeface="黑体" pitchFamily="2" charset="-122"/>
                <a:ea typeface="黑体" pitchFamily="2" charset="-122"/>
              </a:rPr>
              <a:t>字节地址 </a:t>
            </a:r>
            <a:r>
              <a:rPr lang="en-US" altLang="zh-CN" sz="2400" b="1" kern="0" dirty="0">
                <a:solidFill>
                  <a:srgbClr val="FF0000"/>
                </a:solidFill>
                <a:latin typeface="黑体" pitchFamily="2" charset="-122"/>
                <a:ea typeface="黑体" pitchFamily="2" charset="-122"/>
              </a:rPr>
              <a:t>20H</a:t>
            </a:r>
            <a:r>
              <a:rPr lang="zh-CN" altLang="en-US" sz="2400" b="1" kern="0" dirty="0">
                <a:solidFill>
                  <a:srgbClr val="FF0000"/>
                </a:solidFill>
                <a:latin typeface="黑体" pitchFamily="2" charset="-122"/>
                <a:ea typeface="黑体" pitchFamily="2" charset="-122"/>
              </a:rPr>
              <a:t>～</a:t>
            </a:r>
            <a:r>
              <a:rPr lang="en-US" altLang="zh-CN" sz="2400" b="1" kern="0" dirty="0">
                <a:solidFill>
                  <a:srgbClr val="FF0000"/>
                </a:solidFill>
                <a:latin typeface="黑体" pitchFamily="2" charset="-122"/>
                <a:ea typeface="黑体" pitchFamily="2" charset="-122"/>
              </a:rPr>
              <a:t>2FH</a:t>
            </a:r>
            <a:r>
              <a:rPr lang="en-US" altLang="zh-CN" sz="2400" b="1" kern="0" dirty="0">
                <a:solidFill>
                  <a:srgbClr val="333399"/>
                </a:solidFill>
                <a:latin typeface="黑体" pitchFamily="2" charset="-122"/>
                <a:ea typeface="黑体" pitchFamily="2" charset="-122"/>
              </a:rPr>
              <a:t> </a:t>
            </a:r>
            <a:r>
              <a:rPr lang="zh-CN" altLang="en-US" sz="2400" b="1" kern="0" dirty="0">
                <a:solidFill>
                  <a:srgbClr val="333399"/>
                </a:solidFill>
                <a:latin typeface="黑体" pitchFamily="2" charset="-122"/>
                <a:ea typeface="黑体" pitchFamily="2" charset="-122"/>
              </a:rPr>
              <a:t>单元中，如</a:t>
            </a:r>
            <a:r>
              <a:rPr lang="zh-CN" altLang="en-US" sz="2400" b="1" kern="0" dirty="0" smtClean="0">
                <a:solidFill>
                  <a:srgbClr val="0000FF"/>
                </a:solidFill>
                <a:latin typeface="黑体" pitchFamily="2" charset="-122"/>
                <a:ea typeface="黑体" pitchFamily="2" charset="-122"/>
                <a:hlinkClick r:id="" action="ppaction://hlinkshowjump?jump=nextslide"/>
              </a:rPr>
              <a:t>表</a:t>
            </a:r>
            <a:r>
              <a:rPr lang="en-US" altLang="zh-CN" sz="2400" b="1" kern="0" dirty="0" smtClean="0">
                <a:solidFill>
                  <a:srgbClr val="0000FF"/>
                </a:solidFill>
                <a:latin typeface="黑体" pitchFamily="2" charset="-122"/>
                <a:ea typeface="黑体" pitchFamily="2" charset="-122"/>
                <a:hlinkClick r:id="" action="ppaction://hlinkshowjump?jump=nextslide"/>
              </a:rPr>
              <a:t>3-5</a:t>
            </a:r>
            <a:r>
              <a:rPr lang="zh-CN" altLang="en-US" sz="2400" b="1" kern="0" dirty="0" smtClean="0">
                <a:solidFill>
                  <a:srgbClr val="333399"/>
                </a:solidFill>
                <a:latin typeface="黑体" pitchFamily="2" charset="-122"/>
                <a:ea typeface="黑体" pitchFamily="2" charset="-122"/>
              </a:rPr>
              <a:t>所</a:t>
            </a:r>
            <a:r>
              <a:rPr lang="zh-CN" altLang="en-US" sz="2400" b="1" kern="0" dirty="0">
                <a:solidFill>
                  <a:srgbClr val="333399"/>
                </a:solidFill>
                <a:latin typeface="黑体" pitchFamily="2" charset="-122"/>
                <a:ea typeface="黑体" pitchFamily="2" charset="-122"/>
              </a:rPr>
              <a:t>示。其余的</a:t>
            </a:r>
            <a:r>
              <a:rPr lang="en-US" altLang="zh-CN" sz="2400" b="1" kern="0" dirty="0">
                <a:solidFill>
                  <a:srgbClr val="3333CC"/>
                </a:solidFill>
                <a:latin typeface="黑体" pitchFamily="2" charset="-122"/>
                <a:ea typeface="黑体" pitchFamily="2" charset="-122"/>
              </a:rPr>
              <a:t>83</a:t>
            </a:r>
            <a:r>
              <a:rPr lang="zh-CN" altLang="en-US" sz="2400" b="1" kern="0" dirty="0">
                <a:solidFill>
                  <a:srgbClr val="3333CC"/>
                </a:solidFill>
                <a:latin typeface="黑体" pitchFamily="2" charset="-122"/>
                <a:ea typeface="黑体" pitchFamily="2" charset="-122"/>
              </a:rPr>
              <a:t>个可寻址位</a:t>
            </a:r>
            <a:r>
              <a:rPr lang="zh-CN" altLang="en-US" sz="2400" b="1" kern="0" dirty="0">
                <a:solidFill>
                  <a:srgbClr val="333399"/>
                </a:solidFill>
                <a:latin typeface="黑体" pitchFamily="2" charset="-122"/>
                <a:ea typeface="黑体" pitchFamily="2" charset="-122"/>
              </a:rPr>
              <a:t>分布在</a:t>
            </a:r>
            <a:r>
              <a:rPr lang="zh-CN" altLang="en-US" sz="2400" b="1" kern="0" dirty="0">
                <a:solidFill>
                  <a:srgbClr val="FF0000"/>
                </a:solidFill>
                <a:latin typeface="黑体" pitchFamily="2" charset="-122"/>
                <a:ea typeface="黑体" pitchFamily="2" charset="-122"/>
              </a:rPr>
              <a:t>特殊功能寄存器</a:t>
            </a:r>
            <a:r>
              <a:rPr lang="en-US" altLang="zh-CN" sz="2400" b="1" kern="0" dirty="0">
                <a:solidFill>
                  <a:srgbClr val="FF0000"/>
                </a:solidFill>
                <a:latin typeface="黑体" pitchFamily="2" charset="-122"/>
                <a:ea typeface="黑体" pitchFamily="2" charset="-122"/>
              </a:rPr>
              <a:t>SFR</a:t>
            </a:r>
            <a:r>
              <a:rPr lang="zh-CN" altLang="en-US" sz="2400" b="1" kern="0" dirty="0">
                <a:solidFill>
                  <a:srgbClr val="333399"/>
                </a:solidFill>
                <a:latin typeface="黑体" pitchFamily="2" charset="-122"/>
                <a:ea typeface="黑体" pitchFamily="2" charset="-122"/>
              </a:rPr>
              <a:t>中，见</a:t>
            </a:r>
            <a:r>
              <a:rPr lang="zh-CN" altLang="en-US" sz="2400" b="1" kern="0" dirty="0" smtClean="0">
                <a:solidFill>
                  <a:srgbClr val="0000FF"/>
                </a:solidFill>
                <a:latin typeface="黑体" pitchFamily="2" charset="-122"/>
                <a:ea typeface="黑体" pitchFamily="2" charset="-122"/>
                <a:hlinkClick r:id="rId3" action="ppaction://hlinksldjump"/>
              </a:rPr>
              <a:t>表</a:t>
            </a:r>
            <a:r>
              <a:rPr lang="en-US" altLang="zh-CN" sz="2400" b="1" kern="0" dirty="0" smtClean="0">
                <a:solidFill>
                  <a:srgbClr val="0000FF"/>
                </a:solidFill>
                <a:latin typeface="黑体" pitchFamily="2" charset="-122"/>
                <a:ea typeface="黑体" pitchFamily="2" charset="-122"/>
                <a:hlinkClick r:id="rId3" action="ppaction://hlinksldjump"/>
              </a:rPr>
              <a:t>3-6</a:t>
            </a:r>
            <a:r>
              <a:rPr lang="zh-CN" altLang="en-US" sz="2400" b="1" kern="0" dirty="0">
                <a:solidFill>
                  <a:srgbClr val="333399"/>
                </a:solidFill>
                <a:latin typeface="黑体" pitchFamily="2" charset="-122"/>
                <a:ea typeface="黑体" pitchFamily="2" charset="-122"/>
              </a:rPr>
              <a:t>。</a:t>
            </a:r>
          </a:p>
          <a:p>
            <a:pPr lvl="0" algn="l">
              <a:lnSpc>
                <a:spcPct val="150000"/>
              </a:lnSpc>
              <a:spcBef>
                <a:spcPts val="0"/>
              </a:spcBef>
            </a:pPr>
            <a:r>
              <a:rPr lang="zh-CN" altLang="en-US" sz="2400" b="1" kern="0" dirty="0" smtClean="0">
                <a:solidFill>
                  <a:srgbClr val="333399"/>
                </a:solidFill>
                <a:latin typeface="黑体" pitchFamily="2" charset="-122"/>
                <a:ea typeface="黑体" pitchFamily="2" charset="-122"/>
              </a:rPr>
              <a:t>    可</a:t>
            </a:r>
            <a:r>
              <a:rPr lang="zh-CN" altLang="en-US" sz="2400" b="1" kern="0" dirty="0">
                <a:solidFill>
                  <a:srgbClr val="333399"/>
                </a:solidFill>
                <a:latin typeface="黑体" pitchFamily="2" charset="-122"/>
                <a:ea typeface="黑体" pitchFamily="2" charset="-122"/>
              </a:rPr>
              <a:t>被位寻址的</a:t>
            </a:r>
            <a:r>
              <a:rPr lang="zh-CN" altLang="en-US" sz="2400" b="1" kern="0" dirty="0">
                <a:solidFill>
                  <a:srgbClr val="3333CC"/>
                </a:solidFill>
                <a:latin typeface="黑体" pitchFamily="2" charset="-122"/>
                <a:ea typeface="黑体" pitchFamily="2" charset="-122"/>
              </a:rPr>
              <a:t>特殊寄存器</a:t>
            </a:r>
            <a:r>
              <a:rPr lang="zh-CN" altLang="en-US" sz="2400" b="1" kern="0" dirty="0">
                <a:solidFill>
                  <a:srgbClr val="333399"/>
                </a:solidFill>
                <a:latin typeface="黑体" pitchFamily="2" charset="-122"/>
                <a:ea typeface="黑体" pitchFamily="2" charset="-122"/>
              </a:rPr>
              <a:t>有</a:t>
            </a:r>
            <a:r>
              <a:rPr lang="en-US" altLang="zh-CN" sz="2400" b="1" kern="0" dirty="0">
                <a:solidFill>
                  <a:srgbClr val="FF0000"/>
                </a:solidFill>
                <a:latin typeface="黑体" pitchFamily="2" charset="-122"/>
                <a:ea typeface="黑体" pitchFamily="2" charset="-122"/>
              </a:rPr>
              <a:t>11</a:t>
            </a:r>
            <a:r>
              <a:rPr lang="zh-CN" altLang="en-US" sz="2400" b="1" kern="0" dirty="0">
                <a:solidFill>
                  <a:srgbClr val="FF0000"/>
                </a:solidFill>
                <a:latin typeface="黑体" pitchFamily="2" charset="-122"/>
                <a:ea typeface="黑体" pitchFamily="2" charset="-122"/>
              </a:rPr>
              <a:t>个</a:t>
            </a:r>
            <a:r>
              <a:rPr lang="zh-CN" altLang="en-US" sz="2400" b="1" kern="0" dirty="0">
                <a:solidFill>
                  <a:srgbClr val="333399"/>
                </a:solidFill>
                <a:latin typeface="黑体" pitchFamily="2" charset="-122"/>
                <a:ea typeface="黑体" pitchFamily="2" charset="-122"/>
              </a:rPr>
              <a:t>，共有位地址</a:t>
            </a:r>
            <a:r>
              <a:rPr lang="en-US" altLang="zh-CN" sz="2400" b="1" kern="0" dirty="0">
                <a:solidFill>
                  <a:srgbClr val="333399"/>
                </a:solidFill>
                <a:latin typeface="黑体" pitchFamily="2" charset="-122"/>
                <a:ea typeface="黑体" pitchFamily="2" charset="-122"/>
              </a:rPr>
              <a:t>88</a:t>
            </a:r>
            <a:r>
              <a:rPr lang="zh-CN" altLang="en-US" sz="2400" b="1" kern="0" dirty="0">
                <a:solidFill>
                  <a:srgbClr val="333399"/>
                </a:solidFill>
                <a:latin typeface="黑体" pitchFamily="2" charset="-122"/>
                <a:ea typeface="黑体" pitchFamily="2" charset="-122"/>
              </a:rPr>
              <a:t>个，</a:t>
            </a:r>
            <a:r>
              <a:rPr lang="en-US" altLang="zh-CN" sz="2400" b="1" kern="0" dirty="0">
                <a:solidFill>
                  <a:srgbClr val="333399"/>
                </a:solidFill>
                <a:latin typeface="黑体" pitchFamily="2" charset="-122"/>
                <a:ea typeface="黑体" pitchFamily="2" charset="-122"/>
              </a:rPr>
              <a:t>5</a:t>
            </a:r>
            <a:r>
              <a:rPr lang="zh-CN" altLang="en-US" sz="2400" b="1" kern="0" dirty="0">
                <a:solidFill>
                  <a:srgbClr val="333399"/>
                </a:solidFill>
                <a:latin typeface="黑体" pitchFamily="2" charset="-122"/>
                <a:ea typeface="黑体" pitchFamily="2" charset="-122"/>
              </a:rPr>
              <a:t>个位未用，其余</a:t>
            </a:r>
            <a:r>
              <a:rPr lang="en-US" altLang="zh-CN" sz="2400" b="1" kern="0" dirty="0">
                <a:solidFill>
                  <a:srgbClr val="333399"/>
                </a:solidFill>
                <a:latin typeface="黑体" pitchFamily="2" charset="-122"/>
                <a:ea typeface="黑体" pitchFamily="2" charset="-122"/>
              </a:rPr>
              <a:t>83</a:t>
            </a:r>
            <a:r>
              <a:rPr lang="zh-CN" altLang="en-US" sz="2400" b="1" kern="0" dirty="0">
                <a:solidFill>
                  <a:srgbClr val="333399"/>
                </a:solidFill>
                <a:latin typeface="黑体" pitchFamily="2" charset="-122"/>
                <a:ea typeface="黑体" pitchFamily="2" charset="-122"/>
              </a:rPr>
              <a:t>个位的位地址离散地分布于片内数据存储器区字节地址为</a:t>
            </a:r>
            <a:r>
              <a:rPr lang="en-US" altLang="zh-CN" sz="2400" b="1" kern="0" dirty="0">
                <a:solidFill>
                  <a:srgbClr val="333399"/>
                </a:solidFill>
                <a:latin typeface="黑体" pitchFamily="2" charset="-122"/>
                <a:ea typeface="黑体" pitchFamily="2" charset="-122"/>
              </a:rPr>
              <a:t>80H</a:t>
            </a:r>
            <a:r>
              <a:rPr lang="zh-CN" altLang="en-US" sz="2400" b="1" kern="0" dirty="0">
                <a:solidFill>
                  <a:srgbClr val="333399"/>
                </a:solidFill>
                <a:latin typeface="黑体" pitchFamily="2" charset="-122"/>
                <a:ea typeface="黑体" pitchFamily="2" charset="-122"/>
              </a:rPr>
              <a:t>～</a:t>
            </a:r>
            <a:r>
              <a:rPr lang="en-US" altLang="zh-CN" sz="2400" b="1" kern="0" dirty="0">
                <a:solidFill>
                  <a:srgbClr val="333399"/>
                </a:solidFill>
                <a:latin typeface="黑体" pitchFamily="2" charset="-122"/>
                <a:ea typeface="黑体" pitchFamily="2" charset="-122"/>
              </a:rPr>
              <a:t>FFH</a:t>
            </a:r>
            <a:r>
              <a:rPr lang="zh-CN" altLang="en-US" sz="2400" b="1" kern="0" dirty="0">
                <a:solidFill>
                  <a:srgbClr val="333399"/>
                </a:solidFill>
                <a:latin typeface="黑体" pitchFamily="2" charset="-122"/>
                <a:ea typeface="黑体" pitchFamily="2" charset="-122"/>
              </a:rPr>
              <a:t>的范围内，其</a:t>
            </a:r>
            <a:r>
              <a:rPr lang="zh-CN" altLang="en-US" sz="2400" b="1" kern="0" dirty="0">
                <a:solidFill>
                  <a:srgbClr val="3333CC"/>
                </a:solidFill>
                <a:latin typeface="黑体" pitchFamily="2" charset="-122"/>
                <a:ea typeface="黑体" pitchFamily="2" charset="-122"/>
              </a:rPr>
              <a:t>最低的位地址等于其字节地址</a:t>
            </a:r>
            <a:r>
              <a:rPr lang="zh-CN" altLang="en-US" sz="2400" b="1" kern="0" dirty="0">
                <a:solidFill>
                  <a:srgbClr val="333399"/>
                </a:solidFill>
                <a:latin typeface="黑体" pitchFamily="2" charset="-122"/>
                <a:ea typeface="黑体" pitchFamily="2" charset="-122"/>
              </a:rPr>
              <a:t>，且其字节地址的</a:t>
            </a:r>
            <a:r>
              <a:rPr lang="zh-CN" altLang="en-US" sz="2400" b="1" kern="0" dirty="0">
                <a:solidFill>
                  <a:srgbClr val="3333CC"/>
                </a:solidFill>
                <a:latin typeface="黑体" pitchFamily="2" charset="-122"/>
                <a:ea typeface="黑体" pitchFamily="2" charset="-122"/>
              </a:rPr>
              <a:t>末位都为</a:t>
            </a:r>
            <a:r>
              <a:rPr lang="en-US" altLang="zh-CN" sz="2400" b="1" kern="0" dirty="0">
                <a:solidFill>
                  <a:srgbClr val="FF0000"/>
                </a:solidFill>
                <a:latin typeface="黑体" pitchFamily="2" charset="-122"/>
                <a:ea typeface="黑体" pitchFamily="2" charset="-122"/>
              </a:rPr>
              <a:t>0H</a:t>
            </a:r>
            <a:r>
              <a:rPr lang="zh-CN" altLang="en-US" sz="2400" b="1" kern="0" dirty="0">
                <a:solidFill>
                  <a:srgbClr val="3333CC"/>
                </a:solidFill>
                <a:latin typeface="黑体" pitchFamily="2" charset="-122"/>
                <a:ea typeface="黑体" pitchFamily="2" charset="-122"/>
              </a:rPr>
              <a:t>或</a:t>
            </a:r>
            <a:r>
              <a:rPr lang="en-US" altLang="zh-CN" sz="2400" b="1" kern="0" dirty="0">
                <a:solidFill>
                  <a:srgbClr val="FF0000"/>
                </a:solidFill>
                <a:latin typeface="黑体" pitchFamily="2" charset="-122"/>
                <a:ea typeface="黑体" pitchFamily="2" charset="-122"/>
              </a:rPr>
              <a:t>8H</a:t>
            </a:r>
            <a:r>
              <a:rPr lang="zh-CN" altLang="en-US" sz="2400" b="1" kern="0" dirty="0">
                <a:solidFill>
                  <a:srgbClr val="333399"/>
                </a:solidFill>
                <a:latin typeface="黑体" pitchFamily="2" charset="-122"/>
                <a:ea typeface="黑体" pitchFamily="2" charset="-122"/>
              </a:rPr>
              <a:t>。</a:t>
            </a:r>
          </a:p>
        </p:txBody>
      </p:sp>
    </p:spTree>
    <p:extLst>
      <p:ext uri="{BB962C8B-B14F-4D97-AF65-F5344CB8AC3E}">
        <p14:creationId xmlns:p14="http://schemas.microsoft.com/office/powerpoint/2010/main" val="357666912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灯片编号占位符 3"/>
          <p:cNvSpPr>
            <a:spLocks noGrp="1"/>
          </p:cNvSpPr>
          <p:nvPr>
            <p:ph type="sldNum" sz="quarter" idx="10"/>
          </p:nvPr>
        </p:nvSpPr>
        <p:spPr>
          <a:xfrm>
            <a:off x="8550649" y="6485522"/>
            <a:ext cx="781050" cy="276225"/>
          </a:xfrm>
        </p:spPr>
        <p:txBody>
          <a:bodyPr/>
          <a:lstStyle/>
          <a:p>
            <a:fld id="{8E2A11C4-42C2-45DA-9E65-8D548604E8EA}" type="slidenum">
              <a:rPr lang="en-US" altLang="zh-CN" smtClean="0"/>
              <a:pPr/>
              <a:t>58</a:t>
            </a:fld>
            <a:endParaRPr lang="en-US" altLang="zh-CN" dirty="0"/>
          </a:p>
        </p:txBody>
      </p:sp>
      <p:pic>
        <p:nvPicPr>
          <p:cNvPr id="27955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6253" y="544561"/>
            <a:ext cx="9047747" cy="62171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6513065"/>
      </p:ext>
    </p:extLst>
  </p:cSld>
  <p:clrMapOvr>
    <a:masterClrMapping/>
  </p:clrMapOvr>
  <p:transition>
    <p:random/>
    <p:sndAc>
      <p:stSnd>
        <p:snd r:embed="rId3" name="camera.wav"/>
      </p:stSnd>
    </p:sndAc>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灯片编号占位符 3"/>
          <p:cNvSpPr>
            <a:spLocks noGrp="1"/>
          </p:cNvSpPr>
          <p:nvPr>
            <p:ph type="sldNum" sz="quarter" idx="4294967295"/>
          </p:nvPr>
        </p:nvSpPr>
        <p:spPr>
          <a:xfrm>
            <a:off x="8586863" y="6503319"/>
            <a:ext cx="781050" cy="276225"/>
          </a:xfrm>
          <a:prstGeom prst="rect">
            <a:avLst/>
          </a:prstGeom>
        </p:spPr>
        <p:txBody>
          <a:bodyPr/>
          <a:lstStyle/>
          <a:p>
            <a:fld id="{8E2A11C4-42C2-45DA-9E65-8D548604E8EA}" type="slidenum">
              <a:rPr lang="en-US" altLang="zh-CN" sz="1200" smtClean="0"/>
              <a:pPr/>
              <a:t>59</a:t>
            </a:fld>
            <a:endParaRPr lang="en-US" altLang="zh-CN" sz="1200" dirty="0"/>
          </a:p>
        </p:txBody>
      </p:sp>
      <p:pic>
        <p:nvPicPr>
          <p:cNvPr id="28057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577516"/>
            <a:ext cx="9080626" cy="6063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3581204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内容占位符 1"/>
          <p:cNvSpPr>
            <a:spLocks noGrp="1"/>
          </p:cNvSpPr>
          <p:nvPr>
            <p:ph/>
          </p:nvPr>
        </p:nvSpPr>
        <p:spPr>
          <a:xfrm>
            <a:off x="468922" y="457200"/>
            <a:ext cx="8217877" cy="1693863"/>
          </a:xfrm>
        </p:spPr>
        <p:txBody>
          <a:bodyPr/>
          <a:lstStyle/>
          <a:p>
            <a:pPr fontAlgn="b">
              <a:lnSpc>
                <a:spcPct val="150000"/>
              </a:lnSpc>
              <a:buFont typeface="Wingdings" pitchFamily="2" charset="2"/>
              <a:buNone/>
            </a:pPr>
            <a:r>
              <a:rPr lang="en-US" altLang="zh-CN" sz="2400" b="1" dirty="0" smtClean="0">
                <a:solidFill>
                  <a:srgbClr val="FF0000"/>
                </a:solidFill>
                <a:latin typeface="黑体" pitchFamily="2" charset="-122"/>
                <a:ea typeface="黑体" pitchFamily="2" charset="-122"/>
              </a:rPr>
              <a:t>AT89S51</a:t>
            </a:r>
            <a:r>
              <a:rPr lang="zh-CN" sz="2400" b="1" dirty="0" smtClean="0">
                <a:solidFill>
                  <a:srgbClr val="FF0000"/>
                </a:solidFill>
                <a:latin typeface="黑体" pitchFamily="2" charset="-122"/>
                <a:ea typeface="黑体" pitchFamily="2" charset="-122"/>
              </a:rPr>
              <a:t>存储器结构的总结</a:t>
            </a:r>
            <a:r>
              <a:rPr lang="zh-CN" altLang="en-US" sz="2400" b="1" dirty="0" smtClean="0">
                <a:solidFill>
                  <a:srgbClr val="FF0000"/>
                </a:solidFill>
                <a:latin typeface="黑体" pitchFamily="2" charset="-122"/>
                <a:ea typeface="黑体" pitchFamily="2" charset="-122"/>
              </a:rPr>
              <a:t>：</a:t>
            </a:r>
            <a:endParaRPr lang="en-US" altLang="zh-CN" sz="2400" b="1" dirty="0" smtClean="0">
              <a:solidFill>
                <a:srgbClr val="FF0000"/>
              </a:solidFill>
              <a:latin typeface="黑体" pitchFamily="2" charset="-122"/>
              <a:ea typeface="黑体" pitchFamily="2" charset="-122"/>
            </a:endParaRPr>
          </a:p>
          <a:p>
            <a:pPr marL="0" indent="0" algn="l" fontAlgn="b">
              <a:lnSpc>
                <a:spcPct val="150000"/>
              </a:lnSpc>
              <a:spcBef>
                <a:spcPts val="0"/>
              </a:spcBef>
              <a:buFont typeface="Wingdings" pitchFamily="2" charset="2"/>
              <a:buNone/>
            </a:pPr>
            <a:r>
              <a:rPr lang="zh-CN" altLang="en-US" sz="1800" dirty="0" smtClean="0">
                <a:latin typeface="黑体" pitchFamily="2" charset="-122"/>
                <a:ea typeface="黑体" pitchFamily="2" charset="-122"/>
              </a:rPr>
              <a:t>    从</a:t>
            </a:r>
            <a:r>
              <a:rPr lang="zh-CN" altLang="en-US" sz="1800" dirty="0">
                <a:latin typeface="黑体" pitchFamily="2" charset="-122"/>
                <a:ea typeface="黑体" pitchFamily="2" charset="-122"/>
              </a:rPr>
              <a:t>功能上讲，</a:t>
            </a:r>
            <a:r>
              <a:rPr lang="en-US" altLang="zh-CN" sz="1800" dirty="0">
                <a:latin typeface="黑体" pitchFamily="2" charset="-122"/>
                <a:ea typeface="黑体" pitchFamily="2" charset="-122"/>
              </a:rPr>
              <a:t>AT89S51</a:t>
            </a:r>
            <a:r>
              <a:rPr lang="zh-CN" altLang="en-US" sz="1800" dirty="0">
                <a:latin typeface="黑体" pitchFamily="2" charset="-122"/>
                <a:ea typeface="黑体" pitchFamily="2" charset="-122"/>
              </a:rPr>
              <a:t>单片机的存储器空间可以分为：程序存储器空间、数据存储器空间、特殊功能寄存器和位</a:t>
            </a:r>
            <a:r>
              <a:rPr lang="zh-CN" altLang="en-US" sz="1800" dirty="0" smtClean="0">
                <a:latin typeface="黑体" pitchFamily="2" charset="-122"/>
                <a:ea typeface="黑体" pitchFamily="2" charset="-122"/>
              </a:rPr>
              <a:t>地址空间；而</a:t>
            </a:r>
            <a:r>
              <a:rPr lang="zh-CN" altLang="en-US" sz="1800" dirty="0">
                <a:latin typeface="黑体" pitchFamily="2" charset="-122"/>
                <a:ea typeface="黑体" pitchFamily="2" charset="-122"/>
              </a:rPr>
              <a:t>从所处的物理位置来看，又可以分为片内和片</a:t>
            </a:r>
            <a:r>
              <a:rPr lang="zh-CN" altLang="en-US" sz="1800" dirty="0" smtClean="0">
                <a:latin typeface="黑体" pitchFamily="2" charset="-122"/>
                <a:ea typeface="黑体" pitchFamily="2" charset="-122"/>
              </a:rPr>
              <a:t>外；从逻辑上看则可分为三个空间：程序存储器、内部数据存储器、外部数据存储器。</a:t>
            </a:r>
            <a:endParaRPr lang="zh-CN" altLang="en-US" sz="1800" b="1" dirty="0" smtClean="0">
              <a:latin typeface="黑体" pitchFamily="2" charset="-122"/>
              <a:ea typeface="黑体" pitchFamily="2" charset="-122"/>
            </a:endParaRPr>
          </a:p>
        </p:txBody>
      </p:sp>
      <p:pic>
        <p:nvPicPr>
          <p:cNvPr id="46093" name="Picture 13" descr="2-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9025" y="2759075"/>
            <a:ext cx="7132637" cy="3627437"/>
          </a:xfrm>
          <a:prstGeom prst="rect">
            <a:avLst/>
          </a:prstGeom>
          <a:noFill/>
          <a:extLst>
            <a:ext uri="{909E8E84-426E-40DD-AFC4-6F175D3DCCD1}">
              <a14:hiddenFill xmlns:a14="http://schemas.microsoft.com/office/drawing/2010/main">
                <a:solidFill>
                  <a:srgbClr val="FFFFFF"/>
                </a:solidFill>
              </a14:hiddenFill>
            </a:ext>
          </a:extLst>
        </p:spPr>
      </p:pic>
      <p:sp>
        <p:nvSpPr>
          <p:cNvPr id="12" name="灯片编号占位符 3"/>
          <p:cNvSpPr>
            <a:spLocks noGrp="1"/>
          </p:cNvSpPr>
          <p:nvPr>
            <p:ph type="sldNum" sz="quarter" idx="4294967295"/>
          </p:nvPr>
        </p:nvSpPr>
        <p:spPr>
          <a:xfrm>
            <a:off x="8586862" y="6480699"/>
            <a:ext cx="781050" cy="276225"/>
          </a:xfrm>
          <a:prstGeom prst="rect">
            <a:avLst/>
          </a:prstGeom>
        </p:spPr>
        <p:txBody>
          <a:bodyPr/>
          <a:lstStyle/>
          <a:p>
            <a:fld id="{8E2A11C4-42C2-45DA-9E65-8D548604E8EA}" type="slidenum">
              <a:rPr lang="en-US" altLang="zh-CN" sz="1200" smtClean="0"/>
              <a:pPr/>
              <a:t>60</a:t>
            </a:fld>
            <a:endParaRPr lang="en-US" altLang="zh-CN" sz="1200" dirty="0"/>
          </a:p>
        </p:txBody>
      </p:sp>
    </p:spTree>
    <p:extLst>
      <p:ext uri="{BB962C8B-B14F-4D97-AF65-F5344CB8AC3E}">
        <p14:creationId xmlns:p14="http://schemas.microsoft.com/office/powerpoint/2010/main" val="423396143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内容占位符 1"/>
          <p:cNvSpPr>
            <a:spLocks noGrp="1"/>
          </p:cNvSpPr>
          <p:nvPr>
            <p:ph/>
          </p:nvPr>
        </p:nvSpPr>
        <p:spPr>
          <a:xfrm>
            <a:off x="0" y="731838"/>
            <a:ext cx="9069355" cy="5410200"/>
          </a:xfrm>
        </p:spPr>
        <p:txBody>
          <a:bodyPr/>
          <a:lstStyle/>
          <a:p>
            <a:pPr algn="ctr">
              <a:lnSpc>
                <a:spcPct val="150000"/>
              </a:lnSpc>
              <a:buFont typeface="Wingdings" pitchFamily="2" charset="2"/>
              <a:buNone/>
            </a:pPr>
            <a:r>
              <a:rPr lang="en-US" altLang="zh-CN" sz="2400" b="1" dirty="0" smtClean="0">
                <a:solidFill>
                  <a:srgbClr val="FF0000"/>
                </a:solidFill>
                <a:latin typeface="黑体" pitchFamily="2" charset="-122"/>
                <a:ea typeface="黑体" pitchFamily="2" charset="-122"/>
              </a:rPr>
              <a:t>    </a:t>
            </a:r>
            <a:r>
              <a:rPr lang="en-US" altLang="zh-CN" sz="2800" b="1" dirty="0" smtClean="0">
                <a:solidFill>
                  <a:srgbClr val="FF0000"/>
                </a:solidFill>
                <a:latin typeface="黑体" pitchFamily="2" charset="-122"/>
                <a:ea typeface="黑体" pitchFamily="2" charset="-122"/>
              </a:rPr>
              <a:t>3.5  AT89S51</a:t>
            </a:r>
            <a:r>
              <a:rPr lang="zh-CN" altLang="en-US" sz="2800" b="1" dirty="0" smtClean="0">
                <a:solidFill>
                  <a:srgbClr val="FF0000"/>
                </a:solidFill>
                <a:latin typeface="黑体" pitchFamily="2" charset="-122"/>
                <a:ea typeface="黑体" pitchFamily="2" charset="-122"/>
              </a:rPr>
              <a:t>单片机</a:t>
            </a:r>
            <a:r>
              <a:rPr lang="zh-CN" sz="2800" b="1" dirty="0" smtClean="0">
                <a:solidFill>
                  <a:srgbClr val="FF0000"/>
                </a:solidFill>
                <a:latin typeface="黑体" pitchFamily="2" charset="-122"/>
                <a:ea typeface="黑体" pitchFamily="2" charset="-122"/>
              </a:rPr>
              <a:t>的并行</a:t>
            </a:r>
            <a:r>
              <a:rPr lang="zh-CN" altLang="en-US" sz="2800" b="1" dirty="0" smtClean="0">
                <a:solidFill>
                  <a:srgbClr val="FF0000"/>
                </a:solidFill>
                <a:latin typeface="黑体" pitchFamily="2" charset="-122"/>
                <a:ea typeface="黑体" pitchFamily="2" charset="-122"/>
              </a:rPr>
              <a:t>输入</a:t>
            </a:r>
            <a:r>
              <a:rPr lang="en-US" altLang="zh-CN" sz="2800" b="1" dirty="0" smtClean="0">
                <a:solidFill>
                  <a:srgbClr val="FF0000"/>
                </a:solidFill>
                <a:latin typeface="黑体" pitchFamily="2" charset="-122"/>
                <a:ea typeface="黑体" pitchFamily="2" charset="-122"/>
              </a:rPr>
              <a:t>/</a:t>
            </a:r>
            <a:r>
              <a:rPr lang="zh-CN" altLang="en-US" sz="2800" b="1" dirty="0" smtClean="0">
                <a:solidFill>
                  <a:srgbClr val="FF0000"/>
                </a:solidFill>
                <a:latin typeface="黑体" pitchFamily="2" charset="-122"/>
                <a:ea typeface="黑体" pitchFamily="2" charset="-122"/>
              </a:rPr>
              <a:t>输出接口</a:t>
            </a:r>
            <a:endParaRPr lang="zh-CN" sz="2800" b="1" dirty="0" smtClean="0">
              <a:solidFill>
                <a:srgbClr val="FF0000"/>
              </a:solidFill>
              <a:latin typeface="黑体" pitchFamily="2" charset="-122"/>
              <a:ea typeface="黑体" pitchFamily="2" charset="-122"/>
            </a:endParaRP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4</a:t>
            </a:r>
            <a:r>
              <a:rPr lang="zh-CN" sz="2400" b="1" dirty="0" smtClean="0">
                <a:latin typeface="黑体" pitchFamily="2" charset="-122"/>
                <a:ea typeface="黑体" pitchFamily="2" charset="-122"/>
              </a:rPr>
              <a:t>个双向的</a:t>
            </a:r>
            <a:r>
              <a:rPr lang="en-US" altLang="zh-CN" sz="2400" b="1" dirty="0" smtClean="0">
                <a:latin typeface="黑体" pitchFamily="2" charset="-122"/>
                <a:ea typeface="黑体" pitchFamily="2" charset="-122"/>
              </a:rPr>
              <a:t>8</a:t>
            </a:r>
            <a:r>
              <a:rPr lang="zh-CN" sz="2400" b="1" dirty="0" smtClean="0">
                <a:latin typeface="黑体" pitchFamily="2" charset="-122"/>
                <a:ea typeface="黑体" pitchFamily="2" charset="-122"/>
              </a:rPr>
              <a:t>位并行</a:t>
            </a:r>
            <a:r>
              <a:rPr lang="en-US" altLang="zh-CN" sz="2400" b="1" dirty="0" smtClean="0">
                <a:latin typeface="黑体" pitchFamily="2" charset="-122"/>
                <a:ea typeface="黑体" pitchFamily="2" charset="-122"/>
              </a:rPr>
              <a:t>I/O</a:t>
            </a:r>
            <a:r>
              <a:rPr lang="zh-CN" sz="2400" b="1" dirty="0" smtClean="0">
                <a:latin typeface="黑体" pitchFamily="2" charset="-122"/>
                <a:ea typeface="黑体" pitchFamily="2" charset="-122"/>
              </a:rPr>
              <a:t>口，分别记为</a:t>
            </a:r>
            <a:r>
              <a:rPr lang="en-US" altLang="zh-CN" sz="2400" b="1" dirty="0" smtClean="0">
                <a:latin typeface="黑体" pitchFamily="2" charset="-122"/>
                <a:ea typeface="黑体" pitchFamily="2" charset="-122"/>
              </a:rPr>
              <a:t>P0</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P1</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P2</a:t>
            </a:r>
            <a:r>
              <a:rPr lang="zh-CN" sz="2400" b="1" dirty="0" smtClean="0">
                <a:latin typeface="黑体" pitchFamily="2" charset="-122"/>
                <a:ea typeface="黑体" pitchFamily="2" charset="-122"/>
              </a:rPr>
              <a:t>和</a:t>
            </a:r>
            <a:r>
              <a:rPr lang="en-US" altLang="zh-CN" sz="2400" b="1" dirty="0" smtClean="0">
                <a:latin typeface="黑体" pitchFamily="2" charset="-122"/>
                <a:ea typeface="黑体" pitchFamily="2" charset="-122"/>
              </a:rPr>
              <a:t>P3</a:t>
            </a:r>
            <a:r>
              <a:rPr lang="zh-CN" sz="2400" b="1" dirty="0" smtClean="0">
                <a:latin typeface="黑体" pitchFamily="2" charset="-122"/>
                <a:ea typeface="黑体" pitchFamily="2" charset="-122"/>
              </a:rPr>
              <a:t>，其中</a:t>
            </a:r>
            <a:r>
              <a:rPr lang="zh-CN" sz="2400" b="1" dirty="0" smtClean="0">
                <a:solidFill>
                  <a:srgbClr val="3333CC"/>
                </a:solidFill>
                <a:latin typeface="黑体" pitchFamily="2" charset="-122"/>
                <a:ea typeface="黑体" pitchFamily="2" charset="-122"/>
              </a:rPr>
              <a:t>输出锁存器</a:t>
            </a:r>
            <a:r>
              <a:rPr lang="zh-CN" sz="2400" b="1" dirty="0" smtClean="0">
                <a:latin typeface="黑体" pitchFamily="2" charset="-122"/>
                <a:ea typeface="黑体" pitchFamily="2" charset="-122"/>
              </a:rPr>
              <a:t>属于</a:t>
            </a:r>
            <a:r>
              <a:rPr lang="zh-CN" sz="2400" b="1" dirty="0" smtClean="0">
                <a:solidFill>
                  <a:srgbClr val="3333CC"/>
                </a:solidFill>
                <a:latin typeface="黑体" pitchFamily="2" charset="-122"/>
                <a:ea typeface="黑体" pitchFamily="2" charset="-122"/>
              </a:rPr>
              <a:t>特殊功能寄存器</a:t>
            </a:r>
            <a:r>
              <a:rPr lang="zh-CN" sz="2400" b="1" dirty="0" smtClean="0">
                <a:latin typeface="黑体" pitchFamily="2" charset="-122"/>
                <a:ea typeface="黑体" pitchFamily="2" charset="-122"/>
              </a:rPr>
              <a:t>。端口的每一位均由输出锁存器、输出驱动器和输入缓冲器组成，</a:t>
            </a:r>
            <a:r>
              <a:rPr lang="en-US" altLang="zh-CN" sz="2400" b="1" dirty="0" smtClean="0">
                <a:latin typeface="黑体" pitchFamily="2" charset="-122"/>
                <a:ea typeface="黑体" pitchFamily="2" charset="-122"/>
              </a:rPr>
              <a:t>4</a:t>
            </a:r>
            <a:r>
              <a:rPr lang="zh-CN" sz="2400" b="1" dirty="0" smtClean="0">
                <a:latin typeface="黑体" pitchFamily="2" charset="-122"/>
                <a:ea typeface="黑体" pitchFamily="2" charset="-122"/>
              </a:rPr>
              <a:t>个端口按</a:t>
            </a:r>
            <a:r>
              <a:rPr lang="zh-CN" sz="2400" b="1" dirty="0" smtClean="0">
                <a:solidFill>
                  <a:srgbClr val="3333CC"/>
                </a:solidFill>
                <a:latin typeface="黑体" pitchFamily="2" charset="-122"/>
                <a:ea typeface="黑体" pitchFamily="2" charset="-122"/>
              </a:rPr>
              <a:t>字节输入</a:t>
            </a:r>
            <a:r>
              <a:rPr lang="en-US" altLang="zh-CN" sz="2400" b="1" dirty="0" smtClean="0">
                <a:solidFill>
                  <a:srgbClr val="3333CC"/>
                </a:solidFill>
                <a:latin typeface="黑体" pitchFamily="2" charset="-122"/>
                <a:ea typeface="黑体" pitchFamily="2" charset="-122"/>
              </a:rPr>
              <a:t>/</a:t>
            </a:r>
            <a:r>
              <a:rPr lang="zh-CN" sz="2400" b="1" dirty="0" smtClean="0">
                <a:solidFill>
                  <a:srgbClr val="3333CC"/>
                </a:solidFill>
                <a:latin typeface="黑体" pitchFamily="2" charset="-122"/>
                <a:ea typeface="黑体" pitchFamily="2" charset="-122"/>
              </a:rPr>
              <a:t>输出</a:t>
            </a:r>
            <a:r>
              <a:rPr lang="zh-CN" sz="2400" b="1" dirty="0" smtClean="0">
                <a:latin typeface="黑体" pitchFamily="2" charset="-122"/>
                <a:ea typeface="黑体" pitchFamily="2" charset="-122"/>
              </a:rPr>
              <a:t>外，</a:t>
            </a:r>
            <a:r>
              <a:rPr lang="zh-CN" altLang="en-US" sz="2400" b="1" dirty="0" smtClean="0">
                <a:latin typeface="黑体" pitchFamily="2" charset="-122"/>
                <a:ea typeface="黑体" pitchFamily="2" charset="-122"/>
              </a:rPr>
              <a:t>也</a:t>
            </a:r>
            <a:r>
              <a:rPr lang="zh-CN" sz="2400" b="1" dirty="0" smtClean="0">
                <a:latin typeface="黑体" pitchFamily="2" charset="-122"/>
                <a:ea typeface="黑体" pitchFamily="2" charset="-122"/>
              </a:rPr>
              <a:t>可</a:t>
            </a:r>
            <a:r>
              <a:rPr lang="zh-CN" sz="2400" b="1" dirty="0" smtClean="0">
                <a:solidFill>
                  <a:srgbClr val="3333CC"/>
                </a:solidFill>
                <a:latin typeface="黑体" pitchFamily="2" charset="-122"/>
                <a:ea typeface="黑体" pitchFamily="2" charset="-122"/>
              </a:rPr>
              <a:t>位寻址</a:t>
            </a:r>
            <a:r>
              <a:rPr lang="zh-CN" sz="2400" b="1" dirty="0" smtClean="0">
                <a:latin typeface="黑体" pitchFamily="2" charset="-122"/>
                <a:ea typeface="黑体" pitchFamily="2" charset="-122"/>
              </a:rPr>
              <a:t>。</a:t>
            </a:r>
          </a:p>
          <a:p>
            <a:pPr marL="0" indent="0" algn="l">
              <a:lnSpc>
                <a:spcPct val="150000"/>
              </a:lnSpc>
              <a:spcBef>
                <a:spcPts val="0"/>
              </a:spcBef>
              <a:buFont typeface="Wingdings" pitchFamily="2" charset="2"/>
              <a:buNone/>
            </a:pPr>
            <a:r>
              <a:rPr lang="en-US" altLang="zh-CN" sz="2400" b="1" dirty="0" smtClean="0">
                <a:solidFill>
                  <a:srgbClr val="FF0000"/>
                </a:solidFill>
                <a:latin typeface="黑体" pitchFamily="2" charset="-122"/>
                <a:ea typeface="黑体" pitchFamily="2" charset="-122"/>
              </a:rPr>
              <a:t>    </a:t>
            </a:r>
            <a:r>
              <a:rPr lang="en-US" altLang="zh-CN" sz="2400" b="1" dirty="0" smtClean="0">
                <a:solidFill>
                  <a:srgbClr val="9900CC"/>
                </a:solidFill>
                <a:latin typeface="黑体" pitchFamily="2" charset="-122"/>
                <a:ea typeface="黑体" pitchFamily="2" charset="-122"/>
              </a:rPr>
              <a:t>3.5.1  P0</a:t>
            </a:r>
            <a:r>
              <a:rPr lang="zh-CN" sz="2400" b="1" dirty="0" smtClean="0">
                <a:solidFill>
                  <a:srgbClr val="9900CC"/>
                </a:solidFill>
                <a:latin typeface="黑体" pitchFamily="2" charset="-122"/>
                <a:ea typeface="黑体" pitchFamily="2" charset="-122"/>
              </a:rPr>
              <a:t>口</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P0</a:t>
            </a:r>
            <a:r>
              <a:rPr lang="zh-CN" sz="2400" b="1" dirty="0" smtClean="0">
                <a:latin typeface="黑体" pitchFamily="2" charset="-122"/>
                <a:ea typeface="黑体" pitchFamily="2" charset="-122"/>
              </a:rPr>
              <a:t>口是一个</a:t>
            </a:r>
            <a:r>
              <a:rPr lang="zh-CN" sz="2400" b="1" dirty="0" smtClean="0">
                <a:solidFill>
                  <a:srgbClr val="3333CC"/>
                </a:solidFill>
                <a:latin typeface="黑体" pitchFamily="2" charset="-122"/>
                <a:ea typeface="黑体" pitchFamily="2" charset="-122"/>
              </a:rPr>
              <a:t>双功能</a:t>
            </a:r>
            <a:r>
              <a:rPr lang="zh-CN" sz="2400" b="1" dirty="0" smtClean="0">
                <a:latin typeface="黑体" pitchFamily="2" charset="-122"/>
                <a:ea typeface="黑体" pitchFamily="2" charset="-122"/>
              </a:rPr>
              <a:t>的</a:t>
            </a:r>
            <a:r>
              <a:rPr lang="en-US" altLang="zh-CN" sz="2400" b="1" dirty="0" smtClean="0">
                <a:latin typeface="黑体" pitchFamily="2" charset="-122"/>
                <a:ea typeface="黑体" pitchFamily="2" charset="-122"/>
              </a:rPr>
              <a:t>8</a:t>
            </a:r>
            <a:r>
              <a:rPr lang="zh-CN" sz="2400" b="1" dirty="0" smtClean="0">
                <a:latin typeface="黑体" pitchFamily="2" charset="-122"/>
                <a:ea typeface="黑体" pitchFamily="2" charset="-122"/>
              </a:rPr>
              <a:t>位并行端口，</a:t>
            </a:r>
            <a:r>
              <a:rPr lang="zh-CN" sz="2400" b="1" dirty="0" smtClean="0">
                <a:solidFill>
                  <a:srgbClr val="FF0000"/>
                </a:solidFill>
                <a:latin typeface="黑体" pitchFamily="2" charset="-122"/>
                <a:ea typeface="黑体" pitchFamily="2" charset="-122"/>
              </a:rPr>
              <a:t>字节地址</a:t>
            </a:r>
            <a:r>
              <a:rPr lang="zh-CN" sz="2400" b="1" dirty="0" smtClean="0">
                <a:solidFill>
                  <a:srgbClr val="3333CC"/>
                </a:solidFill>
                <a:latin typeface="黑体" pitchFamily="2" charset="-122"/>
                <a:ea typeface="黑体" pitchFamily="2" charset="-122"/>
              </a:rPr>
              <a:t>为</a:t>
            </a:r>
            <a:r>
              <a:rPr lang="en-US" altLang="zh-CN" sz="2400" b="1" dirty="0" smtClean="0">
                <a:solidFill>
                  <a:srgbClr val="3333CC"/>
                </a:solidFill>
                <a:latin typeface="黑体" pitchFamily="2" charset="-122"/>
                <a:ea typeface="黑体" pitchFamily="2" charset="-122"/>
              </a:rPr>
              <a:t>80H</a:t>
            </a:r>
            <a:r>
              <a:rPr lang="zh-CN" sz="2400" b="1" dirty="0" smtClean="0">
                <a:latin typeface="黑体" pitchFamily="2" charset="-122"/>
                <a:ea typeface="黑体" pitchFamily="2" charset="-122"/>
              </a:rPr>
              <a:t>，位地址为</a:t>
            </a:r>
            <a:r>
              <a:rPr lang="en-US" altLang="zh-CN" sz="2400" b="1" dirty="0" smtClean="0">
                <a:latin typeface="黑体" pitchFamily="2" charset="-122"/>
                <a:ea typeface="黑体" pitchFamily="2" charset="-122"/>
              </a:rPr>
              <a:t>80H</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87H</a:t>
            </a:r>
            <a:r>
              <a:rPr lang="zh-CN" sz="2400" b="1" dirty="0" smtClean="0">
                <a:latin typeface="黑体" pitchFamily="2" charset="-122"/>
                <a:ea typeface="黑体" pitchFamily="2" charset="-122"/>
              </a:rPr>
              <a:t>。端口的各位具有完全相同但又相互独立的电路结构，</a:t>
            </a:r>
            <a:r>
              <a:rPr lang="en-US" altLang="zh-CN" sz="2400" b="1" dirty="0" smtClean="0">
                <a:solidFill>
                  <a:srgbClr val="3333CC"/>
                </a:solidFill>
                <a:latin typeface="黑体" pitchFamily="2" charset="-122"/>
                <a:ea typeface="黑体" pitchFamily="2" charset="-122"/>
              </a:rPr>
              <a:t>P0</a:t>
            </a:r>
            <a:r>
              <a:rPr lang="zh-CN" sz="2400" b="1" dirty="0" smtClean="0">
                <a:solidFill>
                  <a:srgbClr val="3333CC"/>
                </a:solidFill>
                <a:latin typeface="黑体" pitchFamily="2" charset="-122"/>
                <a:ea typeface="黑体" pitchFamily="2" charset="-122"/>
              </a:rPr>
              <a:t>口</a:t>
            </a:r>
            <a:r>
              <a:rPr lang="zh-CN" sz="2400" b="1" dirty="0" smtClean="0">
                <a:latin typeface="黑体" pitchFamily="2" charset="-122"/>
                <a:ea typeface="黑体" pitchFamily="2" charset="-122"/>
              </a:rPr>
              <a:t>某一位的</a:t>
            </a:r>
            <a:r>
              <a:rPr lang="zh-CN" sz="2400" b="1" dirty="0" smtClean="0">
                <a:solidFill>
                  <a:srgbClr val="3333CC"/>
                </a:solidFill>
                <a:latin typeface="黑体" pitchFamily="2" charset="-122"/>
                <a:ea typeface="黑体" pitchFamily="2" charset="-122"/>
              </a:rPr>
              <a:t>位电路结构</a:t>
            </a:r>
            <a:r>
              <a:rPr lang="zh-CN" sz="2400" b="1" dirty="0" smtClean="0">
                <a:latin typeface="黑体" pitchFamily="2" charset="-122"/>
                <a:ea typeface="黑体" pitchFamily="2" charset="-122"/>
              </a:rPr>
              <a:t>如</a:t>
            </a:r>
            <a:r>
              <a:rPr lang="zh-CN" sz="2400" b="1" dirty="0" smtClean="0">
                <a:latin typeface="黑体" pitchFamily="2" charset="-122"/>
                <a:ea typeface="黑体" pitchFamily="2" charset="-122"/>
                <a:hlinkClick r:id="rId3" action="ppaction://hlinksldjump"/>
              </a:rPr>
              <a:t>图</a:t>
            </a:r>
            <a:r>
              <a:rPr lang="en-US" altLang="zh-CN" sz="2400" b="1" dirty="0" smtClean="0">
                <a:latin typeface="黑体" pitchFamily="2" charset="-122"/>
                <a:ea typeface="黑体" pitchFamily="2" charset="-122"/>
                <a:hlinkClick r:id="rId3" action="ppaction://hlinksldjump"/>
              </a:rPr>
              <a:t>3-9</a:t>
            </a:r>
            <a:r>
              <a:rPr lang="zh-CN" altLang="en-US" sz="2400" b="1" dirty="0" smtClean="0">
                <a:latin typeface="黑体" pitchFamily="2" charset="-122"/>
                <a:ea typeface="黑体" pitchFamily="2" charset="-122"/>
              </a:rPr>
              <a:t>所示</a:t>
            </a:r>
            <a:r>
              <a:rPr lang="zh-CN" sz="2400" b="1" dirty="0" smtClean="0">
                <a:latin typeface="黑体" pitchFamily="2" charset="-122"/>
                <a:ea typeface="黑体" pitchFamily="2" charset="-122"/>
              </a:rPr>
              <a:t>。</a:t>
            </a:r>
            <a:endParaRPr lang="zh-CN" altLang="en-US" sz="24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77810" y="6507860"/>
            <a:ext cx="781050" cy="276225"/>
          </a:xfrm>
          <a:prstGeom prst="rect">
            <a:avLst/>
          </a:prstGeom>
        </p:spPr>
        <p:txBody>
          <a:bodyPr/>
          <a:lstStyle/>
          <a:p>
            <a:fld id="{8E2A11C4-42C2-45DA-9E65-8D548604E8EA}" type="slidenum">
              <a:rPr lang="en-US" altLang="zh-CN" sz="1200" smtClean="0"/>
              <a:pPr/>
              <a:t>61</a:t>
            </a:fld>
            <a:endParaRPr lang="en-US" altLang="zh-CN" sz="1200" dirty="0"/>
          </a:p>
        </p:txBody>
      </p:sp>
    </p:spTree>
    <p:extLst>
      <p:ext uri="{BB962C8B-B14F-4D97-AF65-F5344CB8AC3E}">
        <p14:creationId xmlns:p14="http://schemas.microsoft.com/office/powerpoint/2010/main" val="309457181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Rectangle 3"/>
          <p:cNvSpPr>
            <a:spLocks noChangeArrowheads="1"/>
          </p:cNvSpPr>
          <p:nvPr/>
        </p:nvSpPr>
        <p:spPr bwMode="auto">
          <a:xfrm>
            <a:off x="2644983" y="5621308"/>
            <a:ext cx="419217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spAutoFit/>
          </a:bodyPr>
          <a:lstStyle/>
          <a:p>
            <a:pPr algn="ctr" eaLnBrk="0" hangingPunct="0"/>
            <a:r>
              <a:rPr lang="zh-CN" altLang="en-US" sz="2000" b="1" dirty="0" smtClean="0">
                <a:solidFill>
                  <a:srgbClr val="FF3300"/>
                </a:solidFill>
                <a:latin typeface="黑体" pitchFamily="2" charset="-122"/>
                <a:cs typeface="Times New Roman" pitchFamily="18" charset="0"/>
              </a:rPr>
              <a:t>图</a:t>
            </a:r>
            <a:r>
              <a:rPr lang="en-US" altLang="zh-CN" sz="2000" b="1" dirty="0" smtClean="0">
                <a:solidFill>
                  <a:srgbClr val="FF3300"/>
                </a:solidFill>
                <a:latin typeface="黑体" pitchFamily="2" charset="-122"/>
                <a:cs typeface="Times New Roman" pitchFamily="18" charset="0"/>
              </a:rPr>
              <a:t>3-9   </a:t>
            </a:r>
            <a:r>
              <a:rPr lang="en-US" altLang="zh-CN" sz="2000" b="1" dirty="0">
                <a:solidFill>
                  <a:srgbClr val="3333CC"/>
                </a:solidFill>
                <a:latin typeface="黑体" pitchFamily="2" charset="-122"/>
                <a:cs typeface="Times New Roman" pitchFamily="18" charset="0"/>
              </a:rPr>
              <a:t>P0</a:t>
            </a:r>
            <a:r>
              <a:rPr lang="zh-CN" altLang="en-US" sz="2000" b="1" dirty="0">
                <a:solidFill>
                  <a:srgbClr val="3333CC"/>
                </a:solidFill>
                <a:latin typeface="黑体" pitchFamily="2" charset="-122"/>
                <a:cs typeface="Times New Roman" pitchFamily="18" charset="0"/>
              </a:rPr>
              <a:t>口某一位的位电路结构</a:t>
            </a:r>
            <a:endParaRPr lang="zh-CN" altLang="en-US" sz="2000" b="1" dirty="0">
              <a:solidFill>
                <a:srgbClr val="3333CC"/>
              </a:solidFill>
              <a:latin typeface="黑体" pitchFamily="2" charset="-122"/>
            </a:endParaRPr>
          </a:p>
        </p:txBody>
      </p:sp>
      <p:pic>
        <p:nvPicPr>
          <p:cNvPr id="48140" name="Picture 12" descr="2-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1263" y="649705"/>
            <a:ext cx="8313821" cy="4719220"/>
          </a:xfrm>
          <a:prstGeom prst="rect">
            <a:avLst/>
          </a:prstGeom>
          <a:noFill/>
          <a:extLst>
            <a:ext uri="{909E8E84-426E-40DD-AFC4-6F175D3DCCD1}">
              <a14:hiddenFill xmlns:a14="http://schemas.microsoft.com/office/drawing/2010/main">
                <a:solidFill>
                  <a:srgbClr val="FFFFFF"/>
                </a:solidFill>
              </a14:hiddenFill>
            </a:ext>
          </a:extLst>
        </p:spPr>
      </p:pic>
      <p:sp>
        <p:nvSpPr>
          <p:cNvPr id="11" name="灯片编号占位符 3"/>
          <p:cNvSpPr>
            <a:spLocks noGrp="1"/>
          </p:cNvSpPr>
          <p:nvPr>
            <p:ph type="sldNum" sz="quarter" idx="10"/>
          </p:nvPr>
        </p:nvSpPr>
        <p:spPr>
          <a:xfrm>
            <a:off x="8586863" y="6507860"/>
            <a:ext cx="781050" cy="276225"/>
          </a:xfrm>
        </p:spPr>
        <p:txBody>
          <a:bodyPr/>
          <a:lstStyle/>
          <a:p>
            <a:fld id="{8E2A11C4-42C2-45DA-9E65-8D548604E8EA}" type="slidenum">
              <a:rPr lang="en-US" altLang="zh-CN" smtClean="0"/>
              <a:pPr/>
              <a:t>62</a:t>
            </a:fld>
            <a:endParaRPr lang="en-US" altLang="zh-CN" dirty="0"/>
          </a:p>
        </p:txBody>
      </p:sp>
    </p:spTree>
    <p:extLst>
      <p:ext uri="{BB962C8B-B14F-4D97-AF65-F5344CB8AC3E}">
        <p14:creationId xmlns:p14="http://schemas.microsoft.com/office/powerpoint/2010/main" val="3128169341"/>
      </p:ext>
    </p:extLst>
  </p:cSld>
  <p:clrMapOvr>
    <a:masterClrMapping/>
  </p:clrMapOvr>
  <p:transition>
    <p:random/>
    <p:sndAc>
      <p:stSnd>
        <p:snd r:embed="rId2" name="camera.wav"/>
      </p:stSnd>
    </p:sndAc>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内容占位符 1"/>
          <p:cNvSpPr>
            <a:spLocks noGrp="1"/>
          </p:cNvSpPr>
          <p:nvPr>
            <p:ph/>
          </p:nvPr>
        </p:nvSpPr>
        <p:spPr>
          <a:xfrm>
            <a:off x="105508" y="457200"/>
            <a:ext cx="8581292" cy="5410200"/>
          </a:xfrm>
        </p:spPr>
        <p:txBody>
          <a:bodyPr/>
          <a:lstStyle/>
          <a:p>
            <a:pPr marL="0" indent="0" algn="l">
              <a:lnSpc>
                <a:spcPct val="150000"/>
              </a:lnSpc>
              <a:spcBef>
                <a:spcPts val="0"/>
              </a:spcBef>
              <a:buFont typeface="Wingdings" pitchFamily="2" charset="2"/>
              <a:buNone/>
            </a:pPr>
            <a:r>
              <a:rPr lang="en-US" altLang="zh-CN" sz="2400" b="1" dirty="0" smtClean="0">
                <a:solidFill>
                  <a:srgbClr val="FF0000"/>
                </a:solidFill>
                <a:latin typeface="黑体" pitchFamily="2" charset="-122"/>
                <a:ea typeface="黑体" pitchFamily="2" charset="-122"/>
              </a:rPr>
              <a:t>    1</a:t>
            </a:r>
            <a:r>
              <a:rPr lang="zh-CN" altLang="zh-CN" sz="2400" b="1" dirty="0" smtClean="0">
                <a:solidFill>
                  <a:srgbClr val="FF0000"/>
                </a:solidFill>
                <a:latin typeface="黑体" pitchFamily="2" charset="-122"/>
                <a:ea typeface="黑体" pitchFamily="2" charset="-122"/>
              </a:rPr>
              <a:t>．位电路结构</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P0</a:t>
            </a:r>
            <a:r>
              <a:rPr lang="zh-CN" altLang="zh-CN" sz="2400" b="1" dirty="0" smtClean="0">
                <a:latin typeface="黑体" pitchFamily="2" charset="-122"/>
                <a:ea typeface="黑体" pitchFamily="2" charset="-122"/>
              </a:rPr>
              <a:t>口某一位的电路包括：</a:t>
            </a: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alt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1</a:t>
            </a:r>
            <a:r>
              <a:rPr lang="zh-CN" altLang="zh-CN" sz="2400" b="1" dirty="0" smtClean="0">
                <a:latin typeface="黑体" pitchFamily="2" charset="-122"/>
                <a:ea typeface="黑体" pitchFamily="2" charset="-122"/>
              </a:rPr>
              <a:t>）一个数据输出的锁存器，用于数据位的锁存。</a:t>
            </a: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alt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2</a:t>
            </a:r>
            <a:r>
              <a:rPr lang="zh-CN" altLang="zh-CN" sz="2400" b="1" dirty="0" smtClean="0">
                <a:latin typeface="黑体" pitchFamily="2" charset="-122"/>
                <a:ea typeface="黑体" pitchFamily="2" charset="-122"/>
              </a:rPr>
              <a:t>）两个三态的数据输入缓冲器，分别是用于</a:t>
            </a:r>
            <a:r>
              <a:rPr lang="zh-CN" altLang="zh-CN" sz="2400" b="1" dirty="0" smtClean="0">
                <a:solidFill>
                  <a:srgbClr val="FF0000"/>
                </a:solidFill>
                <a:latin typeface="黑体" pitchFamily="2" charset="-122"/>
                <a:ea typeface="黑体" pitchFamily="2" charset="-122"/>
              </a:rPr>
              <a:t>读锁存器数据</a:t>
            </a:r>
            <a:r>
              <a:rPr lang="zh-CN" altLang="zh-CN" sz="2400" b="1" dirty="0" smtClean="0">
                <a:latin typeface="黑体" pitchFamily="2" charset="-122"/>
                <a:ea typeface="黑体" pitchFamily="2" charset="-122"/>
              </a:rPr>
              <a:t>的输入缓冲器</a:t>
            </a:r>
            <a:r>
              <a:rPr lang="en-US" altLang="zh-CN" sz="2400" b="1" dirty="0" smtClean="0">
                <a:solidFill>
                  <a:srgbClr val="3333CC"/>
                </a:solidFill>
                <a:latin typeface="黑体" pitchFamily="2" charset="-122"/>
                <a:ea typeface="黑体" pitchFamily="2" charset="-122"/>
              </a:rPr>
              <a:t>BUF1</a:t>
            </a:r>
            <a:r>
              <a:rPr lang="zh-CN" altLang="zh-CN" sz="2400" b="1" dirty="0" smtClean="0">
                <a:latin typeface="黑体" pitchFamily="2" charset="-122"/>
                <a:ea typeface="黑体" pitchFamily="2" charset="-122"/>
              </a:rPr>
              <a:t>和</a:t>
            </a:r>
            <a:r>
              <a:rPr lang="zh-CN" altLang="zh-CN" sz="2400" b="1" dirty="0" smtClean="0">
                <a:solidFill>
                  <a:srgbClr val="FF0000"/>
                </a:solidFill>
                <a:latin typeface="黑体" pitchFamily="2" charset="-122"/>
                <a:ea typeface="黑体" pitchFamily="2" charset="-122"/>
              </a:rPr>
              <a:t>读引脚数据</a:t>
            </a:r>
            <a:r>
              <a:rPr lang="zh-CN" altLang="zh-CN" sz="2400" b="1" dirty="0" smtClean="0">
                <a:latin typeface="黑体" pitchFamily="2" charset="-122"/>
                <a:ea typeface="黑体" pitchFamily="2" charset="-122"/>
              </a:rPr>
              <a:t>的输入缓冲器</a:t>
            </a:r>
            <a:r>
              <a:rPr lang="en-US" altLang="zh-CN" sz="2400" b="1" dirty="0" smtClean="0">
                <a:solidFill>
                  <a:srgbClr val="3333CC"/>
                </a:solidFill>
                <a:latin typeface="黑体" pitchFamily="2" charset="-122"/>
                <a:ea typeface="黑体" pitchFamily="2" charset="-122"/>
              </a:rPr>
              <a:t>BUF2</a:t>
            </a:r>
            <a:r>
              <a:rPr lang="zh-CN" altLang="zh-CN" sz="2400" b="1" dirty="0" smtClean="0">
                <a:latin typeface="黑体" pitchFamily="2" charset="-122"/>
                <a:ea typeface="黑体" pitchFamily="2" charset="-122"/>
              </a:rPr>
              <a:t>。</a:t>
            </a: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alt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3</a:t>
            </a:r>
            <a:r>
              <a:rPr lang="zh-CN" altLang="zh-CN" sz="2400" b="1" dirty="0" smtClean="0">
                <a:latin typeface="黑体" pitchFamily="2" charset="-122"/>
                <a:ea typeface="黑体" pitchFamily="2" charset="-122"/>
              </a:rPr>
              <a:t>）一个多路转接开关</a:t>
            </a:r>
            <a:r>
              <a:rPr lang="en-US" altLang="zh-CN" sz="2400" b="1" dirty="0" smtClean="0">
                <a:solidFill>
                  <a:srgbClr val="3333CC"/>
                </a:solidFill>
                <a:latin typeface="黑体" pitchFamily="2" charset="-122"/>
                <a:ea typeface="黑体" pitchFamily="2" charset="-122"/>
              </a:rPr>
              <a:t>MUX</a:t>
            </a:r>
            <a:r>
              <a:rPr lang="zh-CN" altLang="zh-CN" sz="2400" b="1" dirty="0" smtClean="0">
                <a:latin typeface="黑体" pitchFamily="2" charset="-122"/>
                <a:ea typeface="黑体" pitchFamily="2" charset="-122"/>
              </a:rPr>
              <a:t>，它的一个输入来自锁存器的</a:t>
            </a:r>
            <a:r>
              <a:rPr lang="en-US" altLang="zh-CN" sz="2400" b="1" dirty="0" smtClean="0">
                <a:latin typeface="黑体" pitchFamily="2" charset="-122"/>
                <a:ea typeface="黑体" pitchFamily="2" charset="-122"/>
              </a:rPr>
              <a:t> </a:t>
            </a:r>
            <a:r>
              <a:rPr lang="zh-CN" altLang="zh-CN" sz="2400" b="1" dirty="0" smtClean="0">
                <a:latin typeface="黑体" pitchFamily="2" charset="-122"/>
                <a:ea typeface="黑体" pitchFamily="2" charset="-122"/>
              </a:rPr>
              <a:t>端，另一个输入为地址</a:t>
            </a:r>
            <a:r>
              <a:rPr lang="en-US" altLang="zh-CN" sz="2400" b="1" dirty="0" smtClean="0">
                <a:latin typeface="黑体" pitchFamily="2" charset="-122"/>
                <a:ea typeface="黑体" pitchFamily="2" charset="-122"/>
              </a:rPr>
              <a:t>/</a:t>
            </a:r>
            <a:r>
              <a:rPr lang="zh-CN" altLang="zh-CN" sz="2400" b="1" dirty="0" smtClean="0">
                <a:latin typeface="黑体" pitchFamily="2" charset="-122"/>
                <a:ea typeface="黑体" pitchFamily="2" charset="-122"/>
              </a:rPr>
              <a:t>数据信号的反相输出。</a:t>
            </a:r>
            <a:r>
              <a:rPr lang="en-US" altLang="zh-CN" sz="2400" b="1" dirty="0" smtClean="0">
                <a:latin typeface="黑体" pitchFamily="2" charset="-122"/>
                <a:ea typeface="黑体" pitchFamily="2" charset="-122"/>
              </a:rPr>
              <a:t>MUX</a:t>
            </a:r>
            <a:r>
              <a:rPr lang="zh-CN" altLang="zh-CN" sz="2400" b="1" dirty="0" smtClean="0">
                <a:latin typeface="黑体" pitchFamily="2" charset="-122"/>
                <a:ea typeface="黑体" pitchFamily="2" charset="-122"/>
              </a:rPr>
              <a:t>由“控制”信号控制，实现锁存器的输出和地址</a:t>
            </a:r>
            <a:r>
              <a:rPr lang="en-US" altLang="zh-CN" sz="2400" b="1" dirty="0" smtClean="0">
                <a:latin typeface="黑体" pitchFamily="2" charset="-122"/>
                <a:ea typeface="黑体" pitchFamily="2" charset="-122"/>
              </a:rPr>
              <a:t>/</a:t>
            </a:r>
            <a:r>
              <a:rPr lang="zh-CN" altLang="zh-CN" sz="2400" b="1" dirty="0" smtClean="0">
                <a:latin typeface="黑体" pitchFamily="2" charset="-122"/>
                <a:ea typeface="黑体" pitchFamily="2" charset="-122"/>
              </a:rPr>
              <a:t>数据信号之间的转接。</a:t>
            </a: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alt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4</a:t>
            </a:r>
            <a:r>
              <a:rPr lang="zh-CN" altLang="zh-CN" sz="2400" b="1" dirty="0" smtClean="0">
                <a:latin typeface="黑体" pitchFamily="2" charset="-122"/>
                <a:ea typeface="黑体" pitchFamily="2" charset="-122"/>
              </a:rPr>
              <a:t>）数据输出的</a:t>
            </a:r>
            <a:r>
              <a:rPr lang="zh-CN" altLang="zh-CN" sz="2400" b="1" dirty="0" smtClean="0">
                <a:solidFill>
                  <a:srgbClr val="3333CC"/>
                </a:solidFill>
                <a:latin typeface="黑体" pitchFamily="2" charset="-122"/>
                <a:ea typeface="黑体" pitchFamily="2" charset="-122"/>
              </a:rPr>
              <a:t>控制和驱动电路</a:t>
            </a:r>
            <a:r>
              <a:rPr lang="zh-CN" altLang="zh-CN" sz="2400" b="1" dirty="0" smtClean="0">
                <a:latin typeface="黑体" pitchFamily="2" charset="-122"/>
                <a:ea typeface="黑体" pitchFamily="2" charset="-122"/>
              </a:rPr>
              <a:t>，由</a:t>
            </a:r>
            <a:r>
              <a:rPr lang="zh-CN" altLang="zh-CN" sz="2400" b="1" dirty="0" smtClean="0">
                <a:solidFill>
                  <a:srgbClr val="3333CC"/>
                </a:solidFill>
                <a:latin typeface="黑体" pitchFamily="2" charset="-122"/>
                <a:ea typeface="黑体" pitchFamily="2" charset="-122"/>
              </a:rPr>
              <a:t>两个场效应管</a:t>
            </a:r>
            <a:r>
              <a:rPr lang="zh-CN" alt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FET</a:t>
            </a:r>
            <a:r>
              <a:rPr lang="zh-CN" altLang="zh-CN" sz="2400" b="1" dirty="0" smtClean="0">
                <a:latin typeface="黑体" pitchFamily="2" charset="-122"/>
                <a:ea typeface="黑体" pitchFamily="2" charset="-122"/>
              </a:rPr>
              <a:t>）组成。</a:t>
            </a:r>
            <a:endParaRPr lang="zh-CN" altLang="en-US" sz="24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77810" y="6507860"/>
            <a:ext cx="781050" cy="276225"/>
          </a:xfrm>
          <a:prstGeom prst="rect">
            <a:avLst/>
          </a:prstGeom>
        </p:spPr>
        <p:txBody>
          <a:bodyPr/>
          <a:lstStyle/>
          <a:p>
            <a:fld id="{8E2A11C4-42C2-45DA-9E65-8D548604E8EA}" type="slidenum">
              <a:rPr lang="en-US" altLang="zh-CN" sz="1200" smtClean="0"/>
              <a:pPr/>
              <a:t>63</a:t>
            </a:fld>
            <a:endParaRPr lang="en-US" altLang="zh-CN" sz="1200" dirty="0"/>
          </a:p>
        </p:txBody>
      </p:sp>
    </p:spTree>
    <p:extLst>
      <p:ext uri="{BB962C8B-B14F-4D97-AF65-F5344CB8AC3E}">
        <p14:creationId xmlns:p14="http://schemas.microsoft.com/office/powerpoint/2010/main" val="73875531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内容占位符 1"/>
          <p:cNvSpPr>
            <a:spLocks noGrp="1"/>
          </p:cNvSpPr>
          <p:nvPr>
            <p:ph/>
          </p:nvPr>
        </p:nvSpPr>
        <p:spPr>
          <a:xfrm>
            <a:off x="164123" y="414216"/>
            <a:ext cx="8606815" cy="5410200"/>
          </a:xfrm>
        </p:spPr>
        <p:txBody>
          <a:bodyPr/>
          <a:lstStyle/>
          <a:p>
            <a:pPr marL="0" indent="0" algn="l">
              <a:lnSpc>
                <a:spcPct val="150000"/>
              </a:lnSpc>
              <a:spcBef>
                <a:spcPts val="0"/>
              </a:spcBef>
              <a:buFont typeface="Wingdings" pitchFamily="2" charset="2"/>
              <a:buNone/>
            </a:pPr>
            <a:r>
              <a:rPr lang="en-US" altLang="zh-CN" sz="2400" b="1" dirty="0" smtClean="0">
                <a:solidFill>
                  <a:srgbClr val="FF0000"/>
                </a:solidFill>
                <a:latin typeface="黑体" pitchFamily="2" charset="-122"/>
                <a:ea typeface="黑体" pitchFamily="2" charset="-122"/>
              </a:rPr>
              <a:t>    2</a:t>
            </a:r>
            <a:r>
              <a:rPr lang="zh-CN" altLang="zh-CN" sz="2400" b="1" dirty="0" smtClean="0">
                <a:solidFill>
                  <a:srgbClr val="FF0000"/>
                </a:solidFill>
                <a:latin typeface="黑体" pitchFamily="2" charset="-122"/>
                <a:ea typeface="黑体" pitchFamily="2" charset="-122"/>
              </a:rPr>
              <a:t>．工作过程分析</a:t>
            </a:r>
          </a:p>
          <a:p>
            <a:pPr marL="0" indent="0" algn="l">
              <a:lnSpc>
                <a:spcPct val="150000"/>
              </a:lnSpc>
              <a:spcBef>
                <a:spcPts val="0"/>
              </a:spcBef>
              <a:buFont typeface="Wingdings" pitchFamily="2" charset="2"/>
              <a:buNone/>
            </a:pPr>
            <a:r>
              <a:rPr lang="en-US" altLang="zh-CN" sz="2400" b="1" dirty="0" smtClean="0">
                <a:solidFill>
                  <a:srgbClr val="3333CC"/>
                </a:solidFill>
                <a:latin typeface="黑体" pitchFamily="2" charset="-122"/>
                <a:ea typeface="黑体" pitchFamily="2" charset="-122"/>
              </a:rPr>
              <a:t>   </a:t>
            </a:r>
            <a:r>
              <a:rPr lang="zh-CN" altLang="zh-CN" sz="2400" b="1" dirty="0" smtClean="0">
                <a:solidFill>
                  <a:srgbClr val="3333CC"/>
                </a:solidFill>
                <a:latin typeface="黑体" pitchFamily="2" charset="-122"/>
                <a:ea typeface="黑体" pitchFamily="2" charset="-122"/>
              </a:rPr>
              <a:t>（</a:t>
            </a:r>
            <a:r>
              <a:rPr lang="en-US" altLang="zh-CN" sz="2400" b="1" dirty="0" smtClean="0">
                <a:solidFill>
                  <a:srgbClr val="3333CC"/>
                </a:solidFill>
                <a:latin typeface="黑体" pitchFamily="2" charset="-122"/>
                <a:ea typeface="黑体" pitchFamily="2" charset="-122"/>
              </a:rPr>
              <a:t>1</a:t>
            </a:r>
            <a:r>
              <a:rPr lang="zh-CN" altLang="zh-CN" sz="2400" b="1" dirty="0" smtClean="0">
                <a:solidFill>
                  <a:srgbClr val="3333CC"/>
                </a:solidFill>
                <a:latin typeface="黑体" pitchFamily="2" charset="-122"/>
                <a:ea typeface="黑体" pitchFamily="2" charset="-122"/>
              </a:rPr>
              <a:t>）</a:t>
            </a:r>
            <a:r>
              <a:rPr lang="en-US" altLang="zh-CN" sz="2400" b="1" dirty="0" smtClean="0">
                <a:solidFill>
                  <a:srgbClr val="3333CC"/>
                </a:solidFill>
                <a:latin typeface="黑体" pitchFamily="2" charset="-122"/>
                <a:ea typeface="黑体" pitchFamily="2" charset="-122"/>
              </a:rPr>
              <a:t>P0</a:t>
            </a:r>
            <a:r>
              <a:rPr lang="zh-CN" altLang="zh-CN" sz="2400" b="1" dirty="0" smtClean="0">
                <a:solidFill>
                  <a:srgbClr val="3333CC"/>
                </a:solidFill>
                <a:latin typeface="黑体" pitchFamily="2" charset="-122"/>
                <a:ea typeface="黑体" pitchFamily="2" charset="-122"/>
              </a:rPr>
              <a:t>口用作地址</a:t>
            </a:r>
            <a:r>
              <a:rPr lang="en-US" altLang="zh-CN" sz="2400" b="1" dirty="0" smtClean="0">
                <a:solidFill>
                  <a:srgbClr val="3333CC"/>
                </a:solidFill>
                <a:latin typeface="黑体" pitchFamily="2" charset="-122"/>
                <a:ea typeface="黑体" pitchFamily="2" charset="-122"/>
              </a:rPr>
              <a:t>/</a:t>
            </a:r>
            <a:r>
              <a:rPr lang="zh-CN" altLang="zh-CN" sz="2400" b="1" dirty="0" smtClean="0">
                <a:solidFill>
                  <a:srgbClr val="3333CC"/>
                </a:solidFill>
                <a:latin typeface="黑体" pitchFamily="2" charset="-122"/>
                <a:ea typeface="黑体" pitchFamily="2" charset="-122"/>
              </a:rPr>
              <a:t>数据总线</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altLang="zh-CN" sz="2400" b="1" dirty="0" smtClean="0">
                <a:latin typeface="黑体" pitchFamily="2" charset="-122"/>
                <a:ea typeface="黑体" pitchFamily="2" charset="-122"/>
              </a:rPr>
              <a:t>外扩存储器或</a:t>
            </a:r>
            <a:r>
              <a:rPr lang="en-US" altLang="zh-CN" sz="2400" b="1" dirty="0" smtClean="0">
                <a:latin typeface="黑体" pitchFamily="2" charset="-122"/>
                <a:ea typeface="黑体" pitchFamily="2" charset="-122"/>
              </a:rPr>
              <a:t>I/O</a:t>
            </a:r>
            <a:r>
              <a:rPr lang="zh-CN" altLang="zh-CN" sz="2400" b="1" dirty="0" smtClean="0">
                <a:latin typeface="黑体" pitchFamily="2" charset="-122"/>
                <a:ea typeface="黑体" pitchFamily="2" charset="-122"/>
              </a:rPr>
              <a:t>时，</a:t>
            </a:r>
            <a:r>
              <a:rPr lang="en-US" altLang="zh-CN" sz="2400" b="1" dirty="0" smtClean="0">
                <a:latin typeface="黑体" pitchFamily="2" charset="-122"/>
                <a:ea typeface="黑体" pitchFamily="2" charset="-122"/>
              </a:rPr>
              <a:t>P0</a:t>
            </a:r>
            <a:r>
              <a:rPr lang="zh-CN" altLang="zh-CN" sz="2400" b="1" dirty="0" smtClean="0">
                <a:latin typeface="黑体" pitchFamily="2" charset="-122"/>
                <a:ea typeface="黑体" pitchFamily="2" charset="-122"/>
              </a:rPr>
              <a:t>口作为单片机系统</a:t>
            </a:r>
            <a:r>
              <a:rPr lang="zh-CN" altLang="zh-CN" sz="2400" b="1" dirty="0" smtClean="0">
                <a:solidFill>
                  <a:srgbClr val="0000FF"/>
                </a:solidFill>
                <a:latin typeface="黑体" pitchFamily="2" charset="-122"/>
                <a:ea typeface="黑体" pitchFamily="2" charset="-122"/>
              </a:rPr>
              <a:t>复用的</a:t>
            </a:r>
            <a:r>
              <a:rPr lang="zh-CN" altLang="zh-CN" sz="2400" b="1" dirty="0" smtClean="0">
                <a:latin typeface="黑体" pitchFamily="2" charset="-122"/>
                <a:ea typeface="黑体" pitchFamily="2" charset="-122"/>
              </a:rPr>
              <a:t>地址</a:t>
            </a:r>
            <a:r>
              <a:rPr lang="en-US" altLang="zh-CN" sz="2400" b="1" dirty="0" smtClean="0">
                <a:latin typeface="黑体" pitchFamily="2" charset="-122"/>
                <a:ea typeface="黑体" pitchFamily="2" charset="-122"/>
              </a:rPr>
              <a:t>/</a:t>
            </a:r>
            <a:r>
              <a:rPr lang="zh-CN" altLang="zh-CN" sz="2400" b="1" dirty="0" smtClean="0">
                <a:latin typeface="黑体" pitchFamily="2" charset="-122"/>
                <a:ea typeface="黑体" pitchFamily="2" charset="-122"/>
              </a:rPr>
              <a:t>数据总线使用。</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altLang="zh-CN" sz="2400" b="1" dirty="0" smtClean="0">
                <a:latin typeface="黑体" pitchFamily="2" charset="-122"/>
                <a:ea typeface="黑体" pitchFamily="2" charset="-122"/>
              </a:rPr>
              <a:t>当作为</a:t>
            </a:r>
            <a:r>
              <a:rPr lang="zh-CN" altLang="zh-CN" sz="2400" b="1" dirty="0" smtClean="0">
                <a:solidFill>
                  <a:srgbClr val="3333CC"/>
                </a:solidFill>
                <a:latin typeface="黑体" pitchFamily="2" charset="-122"/>
                <a:ea typeface="黑体" pitchFamily="2" charset="-122"/>
              </a:rPr>
              <a:t>地址或数据输出</a:t>
            </a:r>
            <a:r>
              <a:rPr lang="zh-CN" altLang="zh-CN" sz="2400" b="1" dirty="0" smtClean="0">
                <a:latin typeface="黑体" pitchFamily="2" charset="-122"/>
                <a:ea typeface="黑体" pitchFamily="2" charset="-122"/>
              </a:rPr>
              <a:t>时，</a:t>
            </a:r>
            <a:r>
              <a:rPr lang="zh-CN" altLang="zh-CN" sz="2400" b="1" dirty="0" smtClean="0">
                <a:solidFill>
                  <a:srgbClr val="3333CC"/>
                </a:solidFill>
                <a:latin typeface="黑体" pitchFamily="2" charset="-122"/>
                <a:ea typeface="黑体" pitchFamily="2" charset="-122"/>
              </a:rPr>
              <a:t>“控制”信号为</a:t>
            </a:r>
            <a:r>
              <a:rPr lang="en-US" altLang="zh-CN" sz="2400" b="1" dirty="0" smtClean="0">
                <a:solidFill>
                  <a:srgbClr val="3333CC"/>
                </a:solidFill>
                <a:latin typeface="黑体" pitchFamily="2" charset="-122"/>
                <a:ea typeface="黑体" pitchFamily="2" charset="-122"/>
              </a:rPr>
              <a:t>1</a:t>
            </a:r>
            <a:r>
              <a:rPr lang="zh-CN" altLang="zh-CN" sz="2400" b="1" dirty="0" smtClean="0">
                <a:latin typeface="黑体" pitchFamily="2" charset="-122"/>
                <a:ea typeface="黑体" pitchFamily="2" charset="-122"/>
              </a:rPr>
              <a:t>，硬件自动使转接开关</a:t>
            </a:r>
            <a:r>
              <a:rPr lang="en-US" altLang="zh-CN" sz="2400" b="1" dirty="0" smtClean="0">
                <a:latin typeface="黑体" pitchFamily="2" charset="-122"/>
                <a:ea typeface="黑体" pitchFamily="2" charset="-122"/>
              </a:rPr>
              <a:t>MUX</a:t>
            </a:r>
            <a:r>
              <a:rPr lang="zh-CN" altLang="zh-CN" sz="2400" b="1" dirty="0" smtClean="0">
                <a:latin typeface="黑体" pitchFamily="2" charset="-122"/>
                <a:ea typeface="黑体" pitchFamily="2" charset="-122"/>
              </a:rPr>
              <a:t>打向上面，接通反相器的输出，同时使与门处于开启状态。</a:t>
            </a:r>
            <a:endParaRPr lang="zh-CN" altLang="en-US" sz="2400" b="1" dirty="0" smtClean="0">
              <a:latin typeface="黑体" pitchFamily="2" charset="-122"/>
              <a:ea typeface="黑体" pitchFamily="2" charset="-122"/>
            </a:endParaRP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altLang="zh-CN" sz="2400" b="1" dirty="0" smtClean="0">
                <a:latin typeface="黑体" pitchFamily="2" charset="-122"/>
                <a:ea typeface="黑体" pitchFamily="2" charset="-122"/>
              </a:rPr>
              <a:t>当</a:t>
            </a:r>
            <a:r>
              <a:rPr lang="zh-CN" altLang="zh-CN" sz="2400" b="1" dirty="0" smtClean="0">
                <a:solidFill>
                  <a:srgbClr val="3333CC"/>
                </a:solidFill>
                <a:latin typeface="黑体" pitchFamily="2" charset="-122"/>
                <a:ea typeface="黑体" pitchFamily="2" charset="-122"/>
              </a:rPr>
              <a:t>输出的地址</a:t>
            </a:r>
            <a:r>
              <a:rPr lang="en-US" altLang="zh-CN" sz="2400" b="1" dirty="0" smtClean="0">
                <a:solidFill>
                  <a:srgbClr val="3333CC"/>
                </a:solidFill>
                <a:latin typeface="黑体" pitchFamily="2" charset="-122"/>
                <a:ea typeface="黑体" pitchFamily="2" charset="-122"/>
              </a:rPr>
              <a:t>/</a:t>
            </a:r>
            <a:r>
              <a:rPr lang="zh-CN" altLang="zh-CN" sz="2400" b="1" dirty="0" smtClean="0">
                <a:solidFill>
                  <a:srgbClr val="3333CC"/>
                </a:solidFill>
                <a:latin typeface="黑体" pitchFamily="2" charset="-122"/>
                <a:ea typeface="黑体" pitchFamily="2" charset="-122"/>
              </a:rPr>
              <a:t>数据信息为</a:t>
            </a:r>
            <a:r>
              <a:rPr lang="en-US" altLang="zh-CN" sz="2400" b="1" dirty="0" smtClean="0">
                <a:solidFill>
                  <a:srgbClr val="FF0000"/>
                </a:solidFill>
                <a:latin typeface="黑体" pitchFamily="2" charset="-122"/>
                <a:ea typeface="黑体" pitchFamily="2" charset="-122"/>
              </a:rPr>
              <a:t>1</a:t>
            </a:r>
            <a:r>
              <a:rPr lang="zh-CN" altLang="zh-CN" sz="2400" b="1" dirty="0" smtClean="0">
                <a:latin typeface="黑体" pitchFamily="2" charset="-122"/>
                <a:ea typeface="黑体" pitchFamily="2" charset="-122"/>
              </a:rPr>
              <a:t>时，与门输出为</a:t>
            </a:r>
            <a:r>
              <a:rPr lang="en-US" altLang="zh-CN" sz="2400" b="1" dirty="0" smtClean="0">
                <a:latin typeface="黑体" pitchFamily="2" charset="-122"/>
                <a:ea typeface="黑体" pitchFamily="2" charset="-122"/>
              </a:rPr>
              <a:t>1</a:t>
            </a:r>
            <a:r>
              <a:rPr lang="zh-CN" altLang="zh-CN" sz="2400" b="1" dirty="0" smtClean="0">
                <a:latin typeface="黑体" pitchFamily="2" charset="-122"/>
                <a:ea typeface="黑体" pitchFamily="2" charset="-122"/>
              </a:rPr>
              <a:t>，上方的场效应管导通，下方的场效应管截止，</a:t>
            </a:r>
            <a:r>
              <a:rPr lang="en-US" altLang="zh-CN" sz="2400" b="1" dirty="0" smtClean="0">
                <a:latin typeface="黑体" pitchFamily="2" charset="-122"/>
                <a:ea typeface="黑体" pitchFamily="2" charset="-122"/>
              </a:rPr>
              <a:t>P0.x</a:t>
            </a:r>
            <a:r>
              <a:rPr lang="zh-CN" altLang="zh-CN" sz="2400" b="1" dirty="0" smtClean="0">
                <a:latin typeface="黑体" pitchFamily="2" charset="-122"/>
                <a:ea typeface="黑体" pitchFamily="2" charset="-122"/>
              </a:rPr>
              <a:t>引脚输出为</a:t>
            </a:r>
            <a:r>
              <a:rPr lang="en-US" altLang="zh-CN" sz="2400" b="1" dirty="0" smtClean="0">
                <a:latin typeface="黑体" pitchFamily="2" charset="-122"/>
                <a:ea typeface="黑体" pitchFamily="2" charset="-122"/>
              </a:rPr>
              <a:t>1</a:t>
            </a:r>
            <a:r>
              <a:rPr lang="zh-CN" altLang="zh-CN" sz="2400" b="1" dirty="0" smtClean="0">
                <a:latin typeface="黑体" pitchFamily="2" charset="-122"/>
                <a:ea typeface="黑体" pitchFamily="2" charset="-122"/>
              </a:rPr>
              <a:t>；</a:t>
            </a:r>
            <a:r>
              <a:rPr lang="zh-CN" altLang="zh-CN" sz="2400" b="1" dirty="0" smtClean="0">
                <a:solidFill>
                  <a:srgbClr val="3333CC"/>
                </a:solidFill>
                <a:latin typeface="黑体" pitchFamily="2" charset="-122"/>
                <a:ea typeface="黑体" pitchFamily="2" charset="-122"/>
              </a:rPr>
              <a:t>当输出的地址</a:t>
            </a:r>
            <a:r>
              <a:rPr lang="en-US" altLang="zh-CN" sz="2400" b="1" dirty="0" smtClean="0">
                <a:solidFill>
                  <a:srgbClr val="3333CC"/>
                </a:solidFill>
                <a:latin typeface="黑体" pitchFamily="2" charset="-122"/>
                <a:ea typeface="黑体" pitchFamily="2" charset="-122"/>
              </a:rPr>
              <a:t>/</a:t>
            </a:r>
            <a:r>
              <a:rPr lang="zh-CN" altLang="zh-CN" sz="2400" b="1" dirty="0" smtClean="0">
                <a:solidFill>
                  <a:srgbClr val="3333CC"/>
                </a:solidFill>
                <a:latin typeface="黑体" pitchFamily="2" charset="-122"/>
                <a:ea typeface="黑体" pitchFamily="2" charset="-122"/>
              </a:rPr>
              <a:t>数据信息为</a:t>
            </a:r>
            <a:r>
              <a:rPr lang="en-US" altLang="zh-CN" sz="2400" b="1" dirty="0" smtClean="0">
                <a:solidFill>
                  <a:srgbClr val="FF0000"/>
                </a:solidFill>
                <a:latin typeface="黑体" pitchFamily="2" charset="-122"/>
                <a:ea typeface="黑体" pitchFamily="2" charset="-122"/>
              </a:rPr>
              <a:t>0</a:t>
            </a:r>
            <a:r>
              <a:rPr lang="zh-CN" altLang="zh-CN" sz="2400" b="1" dirty="0" smtClean="0">
                <a:latin typeface="黑体" pitchFamily="2" charset="-122"/>
                <a:ea typeface="黑体" pitchFamily="2" charset="-122"/>
              </a:rPr>
              <a:t>时，</a:t>
            </a:r>
            <a:r>
              <a:rPr lang="zh-CN" altLang="zh-CN" sz="2400" b="1" dirty="0" smtClean="0">
                <a:solidFill>
                  <a:srgbClr val="FF0000"/>
                </a:solidFill>
                <a:latin typeface="黑体" pitchFamily="2" charset="-122"/>
                <a:ea typeface="黑体" pitchFamily="2" charset="-122"/>
              </a:rPr>
              <a:t>上方的场效应管</a:t>
            </a:r>
            <a:r>
              <a:rPr lang="zh-CN" altLang="zh-CN" sz="2400" b="1" dirty="0" smtClean="0">
                <a:solidFill>
                  <a:srgbClr val="3333CC"/>
                </a:solidFill>
                <a:latin typeface="黑体" pitchFamily="2" charset="-122"/>
                <a:ea typeface="黑体" pitchFamily="2" charset="-122"/>
              </a:rPr>
              <a:t>截止</a:t>
            </a:r>
            <a:r>
              <a:rPr lang="zh-CN" altLang="zh-CN" sz="2400" b="1" dirty="0" smtClean="0">
                <a:latin typeface="黑体" pitchFamily="2" charset="-122"/>
                <a:ea typeface="黑体" pitchFamily="2" charset="-122"/>
              </a:rPr>
              <a:t>，</a:t>
            </a:r>
            <a:r>
              <a:rPr lang="zh-CN" altLang="zh-CN" sz="2400" b="1" dirty="0" smtClean="0">
                <a:solidFill>
                  <a:srgbClr val="FF0000"/>
                </a:solidFill>
                <a:latin typeface="黑体" pitchFamily="2" charset="-122"/>
                <a:ea typeface="黑体" pitchFamily="2" charset="-122"/>
              </a:rPr>
              <a:t>下方的场效应管</a:t>
            </a:r>
            <a:r>
              <a:rPr lang="zh-CN" altLang="zh-CN" sz="2400" b="1" dirty="0" smtClean="0">
                <a:solidFill>
                  <a:srgbClr val="3333CC"/>
                </a:solidFill>
                <a:latin typeface="黑体" pitchFamily="2" charset="-122"/>
                <a:ea typeface="黑体" pitchFamily="2" charset="-122"/>
              </a:rPr>
              <a:t>导通</a:t>
            </a:r>
            <a:r>
              <a:rPr lang="zh-CN" alt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P0.x</a:t>
            </a:r>
            <a:r>
              <a:rPr lang="zh-CN" altLang="zh-CN" sz="2400" b="1" dirty="0" smtClean="0">
                <a:latin typeface="黑体" pitchFamily="2" charset="-122"/>
                <a:ea typeface="黑体" pitchFamily="2" charset="-122"/>
              </a:rPr>
              <a:t>引脚输出为</a:t>
            </a:r>
            <a:r>
              <a:rPr lang="en-US" altLang="zh-CN" sz="2400" b="1" dirty="0" smtClean="0">
                <a:latin typeface="黑体" pitchFamily="2" charset="-122"/>
                <a:ea typeface="黑体" pitchFamily="2" charset="-122"/>
              </a:rPr>
              <a:t>0</a:t>
            </a:r>
            <a:r>
              <a:rPr lang="zh-CN" altLang="zh-CN" sz="2400" b="1" dirty="0" smtClean="0">
                <a:latin typeface="黑体" pitchFamily="2" charset="-122"/>
                <a:ea typeface="黑体" pitchFamily="2" charset="-122"/>
              </a:rPr>
              <a:t>。</a:t>
            </a:r>
            <a:endParaRPr lang="zh-CN" altLang="en-US" sz="24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77810" y="6516914"/>
            <a:ext cx="781050" cy="276225"/>
          </a:xfrm>
          <a:prstGeom prst="rect">
            <a:avLst/>
          </a:prstGeom>
        </p:spPr>
        <p:txBody>
          <a:bodyPr/>
          <a:lstStyle/>
          <a:p>
            <a:fld id="{8E2A11C4-42C2-45DA-9E65-8D548604E8EA}" type="slidenum">
              <a:rPr lang="en-US" altLang="zh-CN" sz="1200" smtClean="0"/>
              <a:pPr/>
              <a:t>64</a:t>
            </a:fld>
            <a:endParaRPr lang="en-US" altLang="zh-CN" sz="1200" dirty="0"/>
          </a:p>
        </p:txBody>
      </p:sp>
    </p:spTree>
    <p:extLst>
      <p:ext uri="{BB962C8B-B14F-4D97-AF65-F5344CB8AC3E}">
        <p14:creationId xmlns:p14="http://schemas.microsoft.com/office/powerpoint/2010/main" val="199323113"/>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3" name="Rectangle 3"/>
          <p:cNvSpPr>
            <a:spLocks noGrp="1" noChangeArrowheads="1"/>
          </p:cNvSpPr>
          <p:nvPr>
            <p:ph type="body" idx="1"/>
          </p:nvPr>
        </p:nvSpPr>
        <p:spPr>
          <a:xfrm>
            <a:off x="194286" y="533400"/>
            <a:ext cx="8778875" cy="5851525"/>
          </a:xfrm>
        </p:spPr>
        <p:txBody>
          <a:bodyPr/>
          <a:lstStyle/>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altLang="zh-CN" sz="2400" b="1" dirty="0" smtClean="0">
                <a:latin typeface="黑体" pitchFamily="2" charset="-122"/>
                <a:ea typeface="黑体" pitchFamily="2" charset="-122"/>
              </a:rPr>
              <a:t>输出电路是</a:t>
            </a:r>
            <a:r>
              <a:rPr lang="zh-CN" altLang="zh-CN" sz="2400" b="1" dirty="0" smtClean="0">
                <a:solidFill>
                  <a:srgbClr val="3333CC"/>
                </a:solidFill>
                <a:latin typeface="黑体" pitchFamily="2" charset="-122"/>
                <a:ea typeface="黑体" pitchFamily="2" charset="-122"/>
              </a:rPr>
              <a:t>上、下两个场效应管形成的</a:t>
            </a:r>
            <a:r>
              <a:rPr lang="zh-CN" altLang="zh-CN" sz="2400" b="1" dirty="0" smtClean="0">
                <a:solidFill>
                  <a:srgbClr val="FF0000"/>
                </a:solidFill>
                <a:latin typeface="黑体" pitchFamily="2" charset="-122"/>
                <a:ea typeface="黑体" pitchFamily="2" charset="-122"/>
              </a:rPr>
              <a:t>推拉式结构</a:t>
            </a:r>
            <a:r>
              <a:rPr lang="zh-CN" altLang="zh-CN" sz="2400" b="1" dirty="0" smtClean="0">
                <a:latin typeface="黑体" pitchFamily="2" charset="-122"/>
                <a:ea typeface="黑体" pitchFamily="2" charset="-122"/>
              </a:rPr>
              <a:t>，大大提高了负载能力，上方的场效应管这时起到</a:t>
            </a:r>
            <a:r>
              <a:rPr lang="zh-CN" altLang="zh-CN" sz="2400" b="1" dirty="0" smtClean="0">
                <a:solidFill>
                  <a:srgbClr val="3333CC"/>
                </a:solidFill>
                <a:latin typeface="黑体" pitchFamily="2" charset="-122"/>
                <a:ea typeface="黑体" pitchFamily="2" charset="-122"/>
              </a:rPr>
              <a:t>内部上拉电阻</a:t>
            </a:r>
            <a:r>
              <a:rPr lang="zh-CN" altLang="zh-CN" sz="2400" b="1" dirty="0" smtClean="0">
                <a:latin typeface="黑体" pitchFamily="2" charset="-122"/>
                <a:ea typeface="黑体" pitchFamily="2" charset="-122"/>
              </a:rPr>
              <a:t>的作用。</a:t>
            </a:r>
            <a:endParaRPr lang="zh-CN" altLang="en-US" sz="2400" b="1" dirty="0" smtClean="0">
              <a:latin typeface="黑体" pitchFamily="2" charset="-122"/>
              <a:ea typeface="黑体" pitchFamily="2" charset="-122"/>
            </a:endParaRPr>
          </a:p>
          <a:p>
            <a:pPr marL="0" indent="0" algn="l">
              <a:lnSpc>
                <a:spcPct val="150000"/>
              </a:lnSpc>
              <a:spcBef>
                <a:spcPts val="0"/>
              </a:spcBef>
              <a:buFont typeface="Wingdings" pitchFamily="2" charset="2"/>
              <a:buNone/>
            </a:pPr>
            <a:r>
              <a:rPr lang="zh-CN" altLang="zh-CN" sz="2400" b="1" dirty="0" smtClean="0">
                <a:latin typeface="黑体" pitchFamily="2" charset="-122"/>
                <a:ea typeface="黑体" pitchFamily="2" charset="-122"/>
              </a:rPr>
              <a:t>当</a:t>
            </a:r>
            <a:r>
              <a:rPr lang="en-US" altLang="zh-CN" sz="2400" b="1" dirty="0" smtClean="0">
                <a:solidFill>
                  <a:srgbClr val="FF0000"/>
                </a:solidFill>
                <a:latin typeface="黑体" pitchFamily="2" charset="-122"/>
                <a:ea typeface="黑体" pitchFamily="2" charset="-122"/>
              </a:rPr>
              <a:t>P0</a:t>
            </a:r>
            <a:r>
              <a:rPr lang="zh-CN" altLang="zh-CN" sz="2400" b="1" dirty="0" smtClean="0">
                <a:solidFill>
                  <a:srgbClr val="FF0000"/>
                </a:solidFill>
                <a:latin typeface="黑体" pitchFamily="2" charset="-122"/>
                <a:ea typeface="黑体" pitchFamily="2" charset="-122"/>
              </a:rPr>
              <a:t>口作为</a:t>
            </a:r>
            <a:r>
              <a:rPr lang="zh-CN" altLang="zh-CN" sz="2400" b="1" dirty="0" smtClean="0">
                <a:solidFill>
                  <a:srgbClr val="3333CC"/>
                </a:solidFill>
                <a:latin typeface="黑体" pitchFamily="2" charset="-122"/>
                <a:ea typeface="黑体" pitchFamily="2" charset="-122"/>
              </a:rPr>
              <a:t>数据</a:t>
            </a:r>
            <a:r>
              <a:rPr lang="zh-CN" altLang="zh-CN" sz="2400" b="1" dirty="0" smtClean="0">
                <a:solidFill>
                  <a:srgbClr val="FF0000"/>
                </a:solidFill>
                <a:latin typeface="黑体" pitchFamily="2" charset="-122"/>
                <a:ea typeface="黑体" pitchFamily="2" charset="-122"/>
              </a:rPr>
              <a:t>输入时</a:t>
            </a:r>
            <a:r>
              <a:rPr lang="zh-CN" altLang="zh-CN" sz="2400" b="1" dirty="0" smtClean="0">
                <a:latin typeface="黑体" pitchFamily="2" charset="-122"/>
                <a:ea typeface="黑体" pitchFamily="2" charset="-122"/>
              </a:rPr>
              <a:t>，仅从外部存储器（或</a:t>
            </a:r>
            <a:r>
              <a:rPr lang="en-US" altLang="zh-CN" sz="2400" b="1" dirty="0" smtClean="0">
                <a:latin typeface="黑体" pitchFamily="2" charset="-122"/>
                <a:ea typeface="黑体" pitchFamily="2" charset="-122"/>
              </a:rPr>
              <a:t>I/O</a:t>
            </a:r>
            <a:r>
              <a:rPr lang="zh-CN" altLang="zh-CN" sz="2400" b="1" dirty="0" smtClean="0">
                <a:latin typeface="黑体" pitchFamily="2" charset="-122"/>
                <a:ea typeface="黑体" pitchFamily="2" charset="-122"/>
              </a:rPr>
              <a:t>）读入信息，对应的“控制”信号为</a:t>
            </a:r>
            <a:r>
              <a:rPr lang="en-US" altLang="zh-CN" sz="2400" b="1" dirty="0" smtClean="0">
                <a:latin typeface="黑体" pitchFamily="2" charset="-122"/>
                <a:ea typeface="黑体" pitchFamily="2" charset="-122"/>
              </a:rPr>
              <a:t>0</a:t>
            </a:r>
            <a:r>
              <a:rPr lang="zh-CN" alt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MUX</a:t>
            </a:r>
            <a:r>
              <a:rPr lang="zh-CN" altLang="zh-CN" sz="2400" b="1" dirty="0" smtClean="0">
                <a:latin typeface="黑体" pitchFamily="2" charset="-122"/>
                <a:ea typeface="黑体" pitchFamily="2" charset="-122"/>
              </a:rPr>
              <a:t>接通锁存器的</a:t>
            </a:r>
            <a:r>
              <a:rPr lang="en-US" altLang="zh-CN" sz="2400" b="1" dirty="0" smtClean="0">
                <a:latin typeface="黑体" pitchFamily="2" charset="-122"/>
                <a:ea typeface="黑体" pitchFamily="2" charset="-122"/>
              </a:rPr>
              <a:t>   </a:t>
            </a:r>
            <a:r>
              <a:rPr lang="zh-CN" altLang="zh-CN" sz="2400" b="1" dirty="0" smtClean="0">
                <a:latin typeface="黑体" pitchFamily="2" charset="-122"/>
                <a:ea typeface="黑体" pitchFamily="2" charset="-122"/>
              </a:rPr>
              <a:t>端。</a:t>
            </a:r>
            <a:endParaRPr lang="zh-CN" altLang="en-US" sz="2400" b="1" dirty="0" smtClean="0">
              <a:latin typeface="黑体" pitchFamily="2" charset="-122"/>
              <a:ea typeface="黑体" pitchFamily="2" charset="-122"/>
            </a:endParaRP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altLang="zh-CN" sz="2400" b="1" dirty="0" smtClean="0">
                <a:latin typeface="黑体" pitchFamily="2" charset="-122"/>
                <a:ea typeface="黑体" pitchFamily="2" charset="-122"/>
              </a:rPr>
              <a:t>由于</a:t>
            </a:r>
            <a:r>
              <a:rPr lang="en-US" altLang="zh-CN" sz="2400" b="1" dirty="0" smtClean="0">
                <a:latin typeface="黑体" pitchFamily="2" charset="-122"/>
                <a:ea typeface="黑体" pitchFamily="2" charset="-122"/>
              </a:rPr>
              <a:t>P0</a:t>
            </a:r>
            <a:r>
              <a:rPr lang="zh-CN" altLang="zh-CN" sz="2400" b="1" dirty="0" smtClean="0">
                <a:latin typeface="黑体" pitchFamily="2" charset="-122"/>
                <a:ea typeface="黑体" pitchFamily="2" charset="-122"/>
              </a:rPr>
              <a:t>口作为地址</a:t>
            </a:r>
            <a:r>
              <a:rPr lang="en-US" altLang="zh-CN" sz="2400" b="1" dirty="0" smtClean="0">
                <a:latin typeface="黑体" pitchFamily="2" charset="-122"/>
                <a:ea typeface="黑体" pitchFamily="2" charset="-122"/>
              </a:rPr>
              <a:t>/</a:t>
            </a:r>
            <a:r>
              <a:rPr lang="zh-CN" altLang="zh-CN" sz="2400" b="1" dirty="0" smtClean="0">
                <a:latin typeface="黑体" pitchFamily="2" charset="-122"/>
                <a:ea typeface="黑体" pitchFamily="2" charset="-122"/>
              </a:rPr>
              <a:t>数据复用方式访问外部存储器时，</a:t>
            </a:r>
            <a:r>
              <a:rPr lang="en-US" altLang="zh-CN" sz="2400" b="1" dirty="0" smtClean="0">
                <a:latin typeface="黑体" pitchFamily="2" charset="-122"/>
                <a:ea typeface="黑体" pitchFamily="2" charset="-122"/>
              </a:rPr>
              <a:t>CPU</a:t>
            </a:r>
            <a:r>
              <a:rPr lang="zh-CN" altLang="zh-CN" sz="2400" b="1" dirty="0" smtClean="0">
                <a:latin typeface="黑体" pitchFamily="2" charset="-122"/>
                <a:ea typeface="黑体" pitchFamily="2" charset="-122"/>
              </a:rPr>
              <a:t>自动向</a:t>
            </a:r>
            <a:r>
              <a:rPr lang="en-US" altLang="zh-CN" sz="2400" b="1" dirty="0" smtClean="0">
                <a:latin typeface="黑体" pitchFamily="2" charset="-122"/>
                <a:ea typeface="黑体" pitchFamily="2" charset="-122"/>
              </a:rPr>
              <a:t>P0</a:t>
            </a:r>
            <a:r>
              <a:rPr lang="zh-CN" altLang="zh-CN" sz="2400" b="1" dirty="0" smtClean="0">
                <a:latin typeface="黑体" pitchFamily="2" charset="-122"/>
                <a:ea typeface="黑体" pitchFamily="2" charset="-122"/>
              </a:rPr>
              <a:t>口写入</a:t>
            </a:r>
            <a:r>
              <a:rPr lang="en-US" altLang="zh-CN" sz="2400" b="1" dirty="0" smtClean="0">
                <a:latin typeface="黑体" pitchFamily="2" charset="-122"/>
                <a:ea typeface="黑体" pitchFamily="2" charset="-122"/>
              </a:rPr>
              <a:t>FFH</a:t>
            </a:r>
            <a:r>
              <a:rPr lang="zh-CN" altLang="zh-CN" sz="2400" b="1" dirty="0" smtClean="0">
                <a:latin typeface="黑体" pitchFamily="2" charset="-122"/>
                <a:ea typeface="黑体" pitchFamily="2" charset="-122"/>
              </a:rPr>
              <a:t>，使下方场效应管截止，上方场效应管由于控制信号为</a:t>
            </a:r>
            <a:r>
              <a:rPr lang="en-US" altLang="zh-CN" sz="2400" b="1" dirty="0" smtClean="0">
                <a:latin typeface="黑体" pitchFamily="2" charset="-122"/>
                <a:ea typeface="黑体" pitchFamily="2" charset="-122"/>
              </a:rPr>
              <a:t>0</a:t>
            </a:r>
            <a:r>
              <a:rPr lang="zh-CN" altLang="zh-CN" sz="2400" b="1" dirty="0" smtClean="0">
                <a:latin typeface="黑体" pitchFamily="2" charset="-122"/>
                <a:ea typeface="黑体" pitchFamily="2" charset="-122"/>
              </a:rPr>
              <a:t>也截止，从而</a:t>
            </a:r>
            <a:r>
              <a:rPr lang="zh-CN" altLang="zh-CN" sz="2400" b="1" dirty="0" smtClean="0">
                <a:solidFill>
                  <a:srgbClr val="3333CC"/>
                </a:solidFill>
                <a:latin typeface="黑体" pitchFamily="2" charset="-122"/>
                <a:ea typeface="黑体" pitchFamily="2" charset="-122"/>
              </a:rPr>
              <a:t>保证数据信息的</a:t>
            </a:r>
            <a:r>
              <a:rPr lang="zh-CN" altLang="zh-CN" sz="2400" b="1" dirty="0" smtClean="0">
                <a:solidFill>
                  <a:srgbClr val="FF0000"/>
                </a:solidFill>
                <a:latin typeface="黑体" pitchFamily="2" charset="-122"/>
                <a:ea typeface="黑体" pitchFamily="2" charset="-122"/>
              </a:rPr>
              <a:t>高阻抗</a:t>
            </a:r>
            <a:r>
              <a:rPr lang="zh-CN" altLang="zh-CN" sz="2400" b="1" dirty="0" smtClean="0">
                <a:solidFill>
                  <a:srgbClr val="3333CC"/>
                </a:solidFill>
                <a:latin typeface="黑体" pitchFamily="2" charset="-122"/>
                <a:ea typeface="黑体" pitchFamily="2" charset="-122"/>
              </a:rPr>
              <a:t>输入</a:t>
            </a:r>
            <a:r>
              <a:rPr lang="zh-CN" altLang="zh-CN" sz="2400" b="1" dirty="0" smtClean="0">
                <a:latin typeface="黑体" pitchFamily="2" charset="-122"/>
                <a:ea typeface="黑体" pitchFamily="2" charset="-122"/>
              </a:rPr>
              <a:t>，从外部存储器输入的数据信息直接由</a:t>
            </a:r>
            <a:r>
              <a:rPr lang="en-US" altLang="zh-CN" sz="2400" b="1" dirty="0" smtClean="0">
                <a:latin typeface="黑体" pitchFamily="2" charset="-122"/>
                <a:ea typeface="黑体" pitchFamily="2" charset="-122"/>
              </a:rPr>
              <a:t>P0.x</a:t>
            </a:r>
            <a:r>
              <a:rPr lang="zh-CN" altLang="zh-CN" sz="2400" b="1" dirty="0" smtClean="0">
                <a:latin typeface="黑体" pitchFamily="2" charset="-122"/>
                <a:ea typeface="黑体" pitchFamily="2" charset="-122"/>
              </a:rPr>
              <a:t>引脚通过输入缓冲器</a:t>
            </a:r>
            <a:r>
              <a:rPr lang="en-US" altLang="zh-CN" sz="2400" b="1" dirty="0" smtClean="0">
                <a:latin typeface="黑体" pitchFamily="2" charset="-122"/>
                <a:ea typeface="黑体" pitchFamily="2" charset="-122"/>
              </a:rPr>
              <a:t>BUF2</a:t>
            </a:r>
            <a:r>
              <a:rPr lang="zh-CN" altLang="zh-CN" sz="2400" b="1" dirty="0" smtClean="0">
                <a:latin typeface="黑体" pitchFamily="2" charset="-122"/>
                <a:ea typeface="黑体" pitchFamily="2" charset="-122"/>
              </a:rPr>
              <a:t>进入内部总线。</a:t>
            </a:r>
            <a:endParaRPr lang="en-US" altLang="zh-CN" sz="2400" dirty="0">
              <a:latin typeface="黑体" pitchFamily="2" charset="-122"/>
              <a:ea typeface="黑体" pitchFamily="2" charset="-122"/>
            </a:endParaRPr>
          </a:p>
          <a:p>
            <a:pPr marL="0" indent="0" algn="l">
              <a:lnSpc>
                <a:spcPct val="150000"/>
              </a:lnSpc>
              <a:spcBef>
                <a:spcPts val="0"/>
              </a:spcBef>
              <a:buFont typeface="Wingdings" pitchFamily="2" charset="2"/>
              <a:buNone/>
            </a:pPr>
            <a:endParaRPr lang="zh-CN" altLang="en-US" sz="2400" b="1" dirty="0" smtClean="0">
              <a:latin typeface="黑体" pitchFamily="2" charset="-122"/>
              <a:ea typeface="黑体" pitchFamily="2" charset="-122"/>
            </a:endParaRPr>
          </a:p>
        </p:txBody>
      </p:sp>
      <p:graphicFrame>
        <p:nvGraphicFramePr>
          <p:cNvPr id="112649" name="Object 9"/>
          <p:cNvGraphicFramePr>
            <a:graphicFrameLocks noChangeAspect="1"/>
          </p:cNvGraphicFramePr>
          <p:nvPr>
            <p:extLst>
              <p:ext uri="{D42A27DB-BD31-4B8C-83A1-F6EECF244321}">
                <p14:modId xmlns:p14="http://schemas.microsoft.com/office/powerpoint/2010/main" val="3785688197"/>
              </p:ext>
            </p:extLst>
          </p:nvPr>
        </p:nvGraphicFramePr>
        <p:xfrm>
          <a:off x="6167193" y="2345471"/>
          <a:ext cx="357187" cy="473075"/>
        </p:xfrm>
        <a:graphic>
          <a:graphicData uri="http://schemas.openxmlformats.org/presentationml/2006/ole">
            <mc:AlternateContent xmlns:mc="http://schemas.openxmlformats.org/markup-compatibility/2006">
              <mc:Choice xmlns:v="urn:schemas-microsoft-com:vml" Requires="v">
                <p:oleObj spid="_x0000_s275514" name="Equation" r:id="rId4" imgW="152280" imgH="203040" progId="Equation.DSMT4">
                  <p:embed/>
                </p:oleObj>
              </mc:Choice>
              <mc:Fallback>
                <p:oleObj name="Equation" r:id="rId4" imgW="152280" imgH="20304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67193" y="2345471"/>
                        <a:ext cx="357187" cy="4730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0" name="灯片编号占位符 3"/>
          <p:cNvSpPr>
            <a:spLocks noGrp="1"/>
          </p:cNvSpPr>
          <p:nvPr>
            <p:ph type="sldNum" sz="quarter" idx="10"/>
          </p:nvPr>
        </p:nvSpPr>
        <p:spPr>
          <a:xfrm>
            <a:off x="8559702" y="6498807"/>
            <a:ext cx="781050" cy="276225"/>
          </a:xfrm>
        </p:spPr>
        <p:txBody>
          <a:bodyPr/>
          <a:lstStyle/>
          <a:p>
            <a:fld id="{8E2A11C4-42C2-45DA-9E65-8D548604E8EA}" type="slidenum">
              <a:rPr lang="en-US" altLang="zh-CN" smtClean="0"/>
              <a:pPr/>
              <a:t>65</a:t>
            </a:fld>
            <a:endParaRPr lang="en-US" altLang="zh-CN" dirty="0"/>
          </a:p>
        </p:txBody>
      </p:sp>
    </p:spTree>
    <p:extLst>
      <p:ext uri="{BB962C8B-B14F-4D97-AF65-F5344CB8AC3E}">
        <p14:creationId xmlns:p14="http://schemas.microsoft.com/office/powerpoint/2010/main" val="3219437610"/>
      </p:ext>
    </p:extLst>
  </p:cSld>
  <p:clrMapOvr>
    <a:masterClrMapping/>
  </p:clrMapOvr>
  <p:transition>
    <p:random/>
    <p:sndAc>
      <p:stSnd>
        <p:snd r:embed="rId3" name="camera.wav"/>
      </p:stSnd>
    </p:sndAc>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内容占位符 1"/>
          <p:cNvSpPr>
            <a:spLocks noGrp="1"/>
          </p:cNvSpPr>
          <p:nvPr>
            <p:ph/>
          </p:nvPr>
        </p:nvSpPr>
        <p:spPr>
          <a:xfrm>
            <a:off x="365125" y="508000"/>
            <a:ext cx="8596313" cy="5410200"/>
          </a:xfrm>
        </p:spPr>
        <p:txBody>
          <a:bodyPr/>
          <a:lstStyle/>
          <a:p>
            <a:pPr marL="0" indent="15875" fontAlgn="b">
              <a:lnSpc>
                <a:spcPct val="140000"/>
              </a:lnSpc>
              <a:buFont typeface="Wingdings" pitchFamily="2" charset="2"/>
              <a:buNone/>
            </a:pPr>
            <a:r>
              <a:rPr lang="en-US" altLang="zh-CN" sz="2400" b="1" dirty="0" smtClean="0">
                <a:latin typeface="黑体" pitchFamily="2" charset="-122"/>
                <a:ea typeface="黑体" pitchFamily="2" charset="-122"/>
              </a:rPr>
              <a:t>    </a:t>
            </a:r>
            <a:r>
              <a:rPr lang="zh-CN" altLang="zh-CN" sz="2400" b="1" dirty="0" smtClean="0">
                <a:latin typeface="黑体" pitchFamily="2" charset="-122"/>
                <a:ea typeface="黑体" pitchFamily="2" charset="-122"/>
              </a:rPr>
              <a:t>具有</a:t>
            </a:r>
            <a:r>
              <a:rPr lang="zh-CN" altLang="zh-CN" sz="2400" b="1" dirty="0" smtClean="0">
                <a:solidFill>
                  <a:srgbClr val="FF0000"/>
                </a:solidFill>
                <a:latin typeface="黑体" pitchFamily="2" charset="-122"/>
                <a:ea typeface="黑体" pitchFamily="2" charset="-122"/>
              </a:rPr>
              <a:t>高阻抗输入的</a:t>
            </a:r>
            <a:r>
              <a:rPr lang="en-US" altLang="zh-CN" sz="2400" b="1" dirty="0" smtClean="0">
                <a:solidFill>
                  <a:srgbClr val="FF0000"/>
                </a:solidFill>
                <a:latin typeface="黑体" pitchFamily="2" charset="-122"/>
                <a:ea typeface="黑体" pitchFamily="2" charset="-122"/>
              </a:rPr>
              <a:t>I/O</a:t>
            </a:r>
            <a:r>
              <a:rPr lang="zh-CN" altLang="zh-CN" sz="2400" b="1" dirty="0" smtClean="0">
                <a:solidFill>
                  <a:srgbClr val="FF0000"/>
                </a:solidFill>
                <a:latin typeface="黑体" pitchFamily="2" charset="-122"/>
                <a:ea typeface="黑体" pitchFamily="2" charset="-122"/>
              </a:rPr>
              <a:t>口</a:t>
            </a:r>
            <a:r>
              <a:rPr lang="zh-CN" altLang="zh-CN" sz="2400" b="1" dirty="0" smtClean="0">
                <a:latin typeface="黑体" pitchFamily="2" charset="-122"/>
                <a:ea typeface="黑体" pitchFamily="2" charset="-122"/>
              </a:rPr>
              <a:t>应具有</a:t>
            </a:r>
            <a:r>
              <a:rPr lang="zh-CN" altLang="zh-CN" sz="2400" b="1" dirty="0" smtClean="0">
                <a:solidFill>
                  <a:srgbClr val="3333CC"/>
                </a:solidFill>
                <a:latin typeface="黑体" pitchFamily="2" charset="-122"/>
                <a:ea typeface="黑体" pitchFamily="2" charset="-122"/>
              </a:rPr>
              <a:t>高电平</a:t>
            </a:r>
            <a:r>
              <a:rPr lang="zh-CN" altLang="zh-CN" sz="2400" b="1" dirty="0" smtClean="0">
                <a:latin typeface="黑体" pitchFamily="2" charset="-122"/>
                <a:ea typeface="黑体" pitchFamily="2" charset="-122"/>
              </a:rPr>
              <a:t>、</a:t>
            </a:r>
            <a:r>
              <a:rPr lang="zh-CN" altLang="zh-CN" sz="2400" b="1" dirty="0" smtClean="0">
                <a:solidFill>
                  <a:srgbClr val="3333CC"/>
                </a:solidFill>
                <a:latin typeface="黑体" pitchFamily="2" charset="-122"/>
                <a:ea typeface="黑体" pitchFamily="2" charset="-122"/>
              </a:rPr>
              <a:t>低电平</a:t>
            </a:r>
            <a:r>
              <a:rPr lang="zh-CN" altLang="zh-CN" sz="2400" b="1" dirty="0" smtClean="0">
                <a:latin typeface="黑体" pitchFamily="2" charset="-122"/>
                <a:ea typeface="黑体" pitchFamily="2" charset="-122"/>
              </a:rPr>
              <a:t>和</a:t>
            </a:r>
            <a:r>
              <a:rPr lang="zh-CN" altLang="zh-CN" sz="2400" b="1" dirty="0" smtClean="0">
                <a:solidFill>
                  <a:srgbClr val="3333CC"/>
                </a:solidFill>
                <a:latin typeface="黑体" pitchFamily="2" charset="-122"/>
                <a:ea typeface="黑体" pitchFamily="2" charset="-122"/>
              </a:rPr>
              <a:t>高阻抗</a:t>
            </a:r>
            <a:r>
              <a:rPr lang="en-US" altLang="zh-CN" sz="2400" b="1" dirty="0" smtClean="0">
                <a:solidFill>
                  <a:srgbClr val="FF0000"/>
                </a:solidFill>
                <a:latin typeface="黑体" pitchFamily="2" charset="-122"/>
                <a:ea typeface="黑体" pitchFamily="2" charset="-122"/>
              </a:rPr>
              <a:t>3</a:t>
            </a:r>
            <a:r>
              <a:rPr lang="zh-CN" altLang="zh-CN" sz="2400" b="1" dirty="0" smtClean="0">
                <a:solidFill>
                  <a:srgbClr val="FF0000"/>
                </a:solidFill>
                <a:latin typeface="黑体" pitchFamily="2" charset="-122"/>
                <a:ea typeface="黑体" pitchFamily="2" charset="-122"/>
              </a:rPr>
              <a:t>种状态</a:t>
            </a:r>
            <a:r>
              <a:rPr lang="zh-CN" altLang="zh-CN" sz="2400" b="1" dirty="0" smtClean="0">
                <a:latin typeface="黑体" pitchFamily="2" charset="-122"/>
                <a:ea typeface="黑体" pitchFamily="2" charset="-122"/>
              </a:rPr>
              <a:t>的端口。因此，</a:t>
            </a:r>
            <a:r>
              <a:rPr lang="en-US" altLang="zh-CN" sz="2400" b="1" dirty="0" smtClean="0">
                <a:latin typeface="黑体" pitchFamily="2" charset="-122"/>
                <a:ea typeface="黑体" pitchFamily="2" charset="-122"/>
              </a:rPr>
              <a:t>P0</a:t>
            </a:r>
            <a:r>
              <a:rPr lang="zh-CN" altLang="zh-CN" sz="2400" b="1" dirty="0" smtClean="0">
                <a:latin typeface="黑体" pitchFamily="2" charset="-122"/>
                <a:ea typeface="黑体" pitchFamily="2" charset="-122"/>
              </a:rPr>
              <a:t>口作为地址</a:t>
            </a:r>
            <a:r>
              <a:rPr lang="en-US" altLang="zh-CN" sz="2400" b="1" dirty="0" smtClean="0">
                <a:latin typeface="黑体" pitchFamily="2" charset="-122"/>
                <a:ea typeface="黑体" pitchFamily="2" charset="-122"/>
              </a:rPr>
              <a:t>/</a:t>
            </a:r>
            <a:r>
              <a:rPr lang="zh-CN" altLang="zh-CN" sz="2400" b="1" dirty="0" smtClean="0">
                <a:latin typeface="黑体" pitchFamily="2" charset="-122"/>
                <a:ea typeface="黑体" pitchFamily="2" charset="-122"/>
              </a:rPr>
              <a:t>数据总线使用时是一个真正的双向端口，简称</a:t>
            </a:r>
            <a:r>
              <a:rPr lang="zh-CN" altLang="zh-CN" sz="2400" b="1" dirty="0" smtClean="0">
                <a:solidFill>
                  <a:srgbClr val="FF0000"/>
                </a:solidFill>
                <a:latin typeface="黑体" pitchFamily="2" charset="-122"/>
                <a:ea typeface="黑体" pitchFamily="2" charset="-122"/>
              </a:rPr>
              <a:t>双向口</a:t>
            </a:r>
            <a:r>
              <a:rPr lang="zh-CN" altLang="zh-CN" sz="2400" b="1" dirty="0" smtClean="0">
                <a:latin typeface="黑体" pitchFamily="2" charset="-122"/>
                <a:ea typeface="黑体" pitchFamily="2" charset="-122"/>
              </a:rPr>
              <a:t>。 </a:t>
            </a:r>
            <a:endParaRPr lang="zh-CN" altLang="en-US" sz="2400" b="1" dirty="0" smtClean="0">
              <a:latin typeface="黑体" pitchFamily="2" charset="-122"/>
              <a:ea typeface="黑体" pitchFamily="2" charset="-122"/>
            </a:endParaRPr>
          </a:p>
          <a:p>
            <a:pPr marL="0" indent="15875" fontAlgn="b">
              <a:lnSpc>
                <a:spcPct val="140000"/>
              </a:lnSpc>
              <a:buFont typeface="Wingdings" pitchFamily="2" charset="2"/>
              <a:buNone/>
            </a:pPr>
            <a:r>
              <a:rPr lang="en-US" altLang="zh-CN" sz="2400" b="1" dirty="0" smtClean="0">
                <a:solidFill>
                  <a:srgbClr val="3333CC"/>
                </a:solidFill>
                <a:latin typeface="黑体" pitchFamily="2" charset="-122"/>
                <a:ea typeface="黑体" pitchFamily="2" charset="-122"/>
              </a:rPr>
              <a:t>   </a:t>
            </a:r>
            <a:r>
              <a:rPr lang="zh-CN" sz="2400" b="1" dirty="0" smtClean="0">
                <a:solidFill>
                  <a:srgbClr val="3333CC"/>
                </a:solidFill>
                <a:latin typeface="黑体" pitchFamily="2" charset="-122"/>
                <a:ea typeface="黑体" pitchFamily="2" charset="-122"/>
              </a:rPr>
              <a:t>（</a:t>
            </a:r>
            <a:r>
              <a:rPr lang="en-US" altLang="zh-CN" sz="2400" b="1" dirty="0" smtClean="0">
                <a:solidFill>
                  <a:srgbClr val="3333CC"/>
                </a:solidFill>
                <a:latin typeface="黑体" pitchFamily="2" charset="-122"/>
                <a:ea typeface="黑体" pitchFamily="2" charset="-122"/>
              </a:rPr>
              <a:t>2</a:t>
            </a:r>
            <a:r>
              <a:rPr lang="zh-CN" sz="2400" b="1" dirty="0" smtClean="0">
                <a:solidFill>
                  <a:srgbClr val="3333CC"/>
                </a:solidFill>
                <a:latin typeface="黑体" pitchFamily="2" charset="-122"/>
                <a:ea typeface="黑体" pitchFamily="2" charset="-122"/>
              </a:rPr>
              <a:t>）</a:t>
            </a:r>
            <a:r>
              <a:rPr lang="en-US" altLang="zh-CN" sz="2400" b="1" dirty="0" smtClean="0">
                <a:solidFill>
                  <a:srgbClr val="3333CC"/>
                </a:solidFill>
                <a:latin typeface="黑体" pitchFamily="2" charset="-122"/>
                <a:ea typeface="黑体" pitchFamily="2" charset="-122"/>
              </a:rPr>
              <a:t>P0</a:t>
            </a:r>
            <a:r>
              <a:rPr lang="zh-CN" sz="2400" b="1" dirty="0" smtClean="0">
                <a:solidFill>
                  <a:srgbClr val="3333CC"/>
                </a:solidFill>
                <a:latin typeface="黑体" pitchFamily="2" charset="-122"/>
                <a:ea typeface="黑体" pitchFamily="2" charset="-122"/>
              </a:rPr>
              <a:t>口用作通用</a:t>
            </a:r>
            <a:r>
              <a:rPr lang="en-US" altLang="zh-CN" sz="2400" b="1" dirty="0" smtClean="0">
                <a:solidFill>
                  <a:srgbClr val="3333CC"/>
                </a:solidFill>
                <a:latin typeface="黑体" pitchFamily="2" charset="-122"/>
                <a:ea typeface="黑体" pitchFamily="2" charset="-122"/>
              </a:rPr>
              <a:t>I/O</a:t>
            </a:r>
            <a:r>
              <a:rPr lang="zh-CN" sz="2400" b="1" dirty="0" smtClean="0">
                <a:solidFill>
                  <a:srgbClr val="3333CC"/>
                </a:solidFill>
                <a:latin typeface="黑体" pitchFamily="2" charset="-122"/>
                <a:ea typeface="黑体" pitchFamily="2" charset="-122"/>
              </a:rPr>
              <a:t>口</a:t>
            </a:r>
          </a:p>
          <a:p>
            <a:pPr marL="0" indent="15875" fontAlgn="b">
              <a:lnSpc>
                <a:spcPct val="140000"/>
              </a:lnSpc>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当</a:t>
            </a:r>
            <a:r>
              <a:rPr lang="en-US" altLang="zh-CN" sz="2400" b="1" dirty="0" smtClean="0">
                <a:latin typeface="黑体" pitchFamily="2" charset="-122"/>
                <a:ea typeface="黑体" pitchFamily="2" charset="-122"/>
              </a:rPr>
              <a:t>P0</a:t>
            </a:r>
            <a:r>
              <a:rPr lang="zh-CN" sz="2400" b="1" dirty="0" smtClean="0">
                <a:latin typeface="黑体" pitchFamily="2" charset="-122"/>
                <a:ea typeface="黑体" pitchFamily="2" charset="-122"/>
              </a:rPr>
              <a:t>口不作为系统的地址</a:t>
            </a:r>
            <a:r>
              <a:rPr lang="en-US" altLang="zh-CN" sz="2400" b="1" dirty="0" smtClean="0">
                <a:latin typeface="黑体" pitchFamily="2" charset="-122"/>
                <a:ea typeface="黑体" pitchFamily="2" charset="-122"/>
              </a:rPr>
              <a:t>/</a:t>
            </a:r>
            <a:r>
              <a:rPr lang="zh-CN" sz="2400" b="1" dirty="0" smtClean="0">
                <a:latin typeface="黑体" pitchFamily="2" charset="-122"/>
                <a:ea typeface="黑体" pitchFamily="2" charset="-122"/>
              </a:rPr>
              <a:t>数据总线使用时，此时</a:t>
            </a:r>
            <a:r>
              <a:rPr lang="en-US" altLang="zh-CN" sz="2400" b="1" dirty="0" smtClean="0">
                <a:latin typeface="黑体" pitchFamily="2" charset="-122"/>
                <a:ea typeface="黑体" pitchFamily="2" charset="-122"/>
              </a:rPr>
              <a:t>P0</a:t>
            </a:r>
            <a:r>
              <a:rPr lang="zh-CN" sz="2400" b="1" dirty="0" smtClean="0">
                <a:latin typeface="黑体" pitchFamily="2" charset="-122"/>
                <a:ea typeface="黑体" pitchFamily="2" charset="-122"/>
              </a:rPr>
              <a:t>口也可作为通用的</a:t>
            </a:r>
            <a:r>
              <a:rPr lang="en-US" altLang="zh-CN" sz="2400" b="1" dirty="0" smtClean="0">
                <a:latin typeface="黑体" pitchFamily="2" charset="-122"/>
                <a:ea typeface="黑体" pitchFamily="2" charset="-122"/>
              </a:rPr>
              <a:t>I/O</a:t>
            </a:r>
            <a:r>
              <a:rPr lang="zh-CN" sz="2400" b="1" dirty="0" smtClean="0">
                <a:latin typeface="黑体" pitchFamily="2" charset="-122"/>
                <a:ea typeface="黑体" pitchFamily="2" charset="-122"/>
              </a:rPr>
              <a:t>口使用。</a:t>
            </a:r>
            <a:endParaRPr lang="zh-CN" altLang="en-US" sz="2400" b="1" dirty="0" smtClean="0">
              <a:latin typeface="黑体" pitchFamily="2" charset="-122"/>
              <a:ea typeface="黑体" pitchFamily="2" charset="-122"/>
            </a:endParaRPr>
          </a:p>
          <a:p>
            <a:pPr marL="0" indent="15875" fontAlgn="b">
              <a:lnSpc>
                <a:spcPct val="140000"/>
              </a:lnSpc>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作通用的</a:t>
            </a:r>
            <a:r>
              <a:rPr lang="en-US" altLang="zh-CN" sz="2400" b="1" dirty="0" smtClean="0">
                <a:latin typeface="黑体" pitchFamily="2" charset="-122"/>
                <a:ea typeface="黑体" pitchFamily="2" charset="-122"/>
              </a:rPr>
              <a:t>I/O</a:t>
            </a:r>
            <a:r>
              <a:rPr lang="zh-CN" sz="2400" b="1" dirty="0" smtClean="0">
                <a:latin typeface="黑体" pitchFamily="2" charset="-122"/>
                <a:ea typeface="黑体" pitchFamily="2" charset="-122"/>
              </a:rPr>
              <a:t>口时，对应的“控制”信号为</a:t>
            </a:r>
            <a:r>
              <a:rPr lang="en-US" altLang="zh-CN" sz="2400" b="1" dirty="0" smtClean="0">
                <a:latin typeface="黑体" pitchFamily="2" charset="-122"/>
                <a:ea typeface="黑体" pitchFamily="2" charset="-122"/>
              </a:rPr>
              <a:t>0</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MUX</a:t>
            </a:r>
            <a:r>
              <a:rPr lang="zh-CN" sz="2400" b="1" dirty="0" smtClean="0">
                <a:latin typeface="黑体" pitchFamily="2" charset="-122"/>
                <a:ea typeface="黑体" pitchFamily="2" charset="-122"/>
              </a:rPr>
              <a:t>打向下面，接通锁存器的</a:t>
            </a:r>
            <a:r>
              <a:rPr lang="zh-CN" altLang="en-US" sz="2400" b="1" dirty="0" smtClean="0">
                <a:latin typeface="黑体" pitchFamily="2" charset="-122"/>
                <a:ea typeface="黑体" pitchFamily="2" charset="-122"/>
              </a:rPr>
              <a:t>   </a:t>
            </a:r>
            <a:r>
              <a:rPr lang="zh-CN" sz="2400" b="1" dirty="0" smtClean="0">
                <a:latin typeface="黑体" pitchFamily="2" charset="-122"/>
                <a:ea typeface="黑体" pitchFamily="2" charset="-122"/>
              </a:rPr>
              <a:t>端，“与门”输出为</a:t>
            </a:r>
            <a:r>
              <a:rPr lang="en-US" altLang="zh-CN" sz="2400" b="1" dirty="0" smtClean="0">
                <a:latin typeface="黑体" pitchFamily="2" charset="-122"/>
                <a:ea typeface="黑体" pitchFamily="2" charset="-122"/>
              </a:rPr>
              <a:t>0</a:t>
            </a:r>
            <a:r>
              <a:rPr lang="zh-CN" sz="2400" b="1" dirty="0" smtClean="0">
                <a:latin typeface="黑体" pitchFamily="2" charset="-122"/>
                <a:ea typeface="黑体" pitchFamily="2" charset="-122"/>
              </a:rPr>
              <a:t>，上方场效应管截止，形成的</a:t>
            </a:r>
            <a:r>
              <a:rPr lang="en-US" altLang="zh-CN" sz="2400" b="1" dirty="0" smtClean="0">
                <a:latin typeface="黑体" pitchFamily="2" charset="-122"/>
                <a:ea typeface="黑体" pitchFamily="2" charset="-122"/>
              </a:rPr>
              <a:t>P0</a:t>
            </a:r>
            <a:r>
              <a:rPr lang="zh-CN" sz="2400" b="1" dirty="0" smtClean="0">
                <a:latin typeface="黑体" pitchFamily="2" charset="-122"/>
                <a:ea typeface="黑体" pitchFamily="2" charset="-122"/>
              </a:rPr>
              <a:t>口输出电路为漏极开路输出。</a:t>
            </a:r>
            <a:endParaRPr lang="zh-CN" altLang="en-US" sz="2400" b="1" dirty="0" smtClean="0">
              <a:latin typeface="黑体" pitchFamily="2" charset="-122"/>
              <a:ea typeface="黑体" pitchFamily="2" charset="-122"/>
            </a:endParaRPr>
          </a:p>
          <a:p>
            <a:pPr marL="0" indent="15875" fontAlgn="b">
              <a:lnSpc>
                <a:spcPct val="140000"/>
              </a:lnSpc>
              <a:buFont typeface="Wingdings" pitchFamily="2" charset="2"/>
              <a:buNone/>
            </a:pPr>
            <a:r>
              <a:rPr lang="en-US" altLang="zh-CN" sz="2400" b="1" dirty="0" smtClean="0">
                <a:solidFill>
                  <a:srgbClr val="FF0000"/>
                </a:solidFill>
                <a:latin typeface="黑体" pitchFamily="2" charset="-122"/>
                <a:ea typeface="黑体" pitchFamily="2" charset="-122"/>
              </a:rPr>
              <a:t>    P0</a:t>
            </a:r>
            <a:r>
              <a:rPr lang="zh-CN" sz="2400" b="1" dirty="0" smtClean="0">
                <a:solidFill>
                  <a:srgbClr val="FF0000"/>
                </a:solidFill>
                <a:latin typeface="黑体" pitchFamily="2" charset="-122"/>
                <a:ea typeface="黑体" pitchFamily="2" charset="-122"/>
              </a:rPr>
              <a:t>口作输出口</a:t>
            </a:r>
            <a:r>
              <a:rPr lang="zh-CN" sz="2400" b="1" dirty="0" smtClean="0">
                <a:latin typeface="黑体" pitchFamily="2" charset="-122"/>
                <a:ea typeface="黑体" pitchFamily="2" charset="-122"/>
              </a:rPr>
              <a:t>时，来自</a:t>
            </a:r>
            <a:r>
              <a:rPr lang="en-US" altLang="zh-CN" sz="2400" b="1" dirty="0" smtClean="0">
                <a:latin typeface="黑体" pitchFamily="2" charset="-122"/>
                <a:ea typeface="黑体" pitchFamily="2" charset="-122"/>
              </a:rPr>
              <a:t>CPU</a:t>
            </a:r>
            <a:r>
              <a:rPr lang="zh-CN" sz="2400" b="1" dirty="0" smtClean="0">
                <a:latin typeface="黑体" pitchFamily="2" charset="-122"/>
                <a:ea typeface="黑体" pitchFamily="2" charset="-122"/>
              </a:rPr>
              <a:t>的“写”脉冲加在</a:t>
            </a:r>
            <a:r>
              <a:rPr lang="en-US" altLang="zh-CN" sz="2400" b="1" dirty="0" smtClean="0">
                <a:latin typeface="黑体" pitchFamily="2" charset="-122"/>
                <a:ea typeface="黑体" pitchFamily="2" charset="-122"/>
              </a:rPr>
              <a:t>D</a:t>
            </a:r>
            <a:r>
              <a:rPr lang="zh-CN" sz="2400" b="1" dirty="0" smtClean="0">
                <a:latin typeface="黑体" pitchFamily="2" charset="-122"/>
                <a:ea typeface="黑体" pitchFamily="2" charset="-122"/>
              </a:rPr>
              <a:t>锁存器的</a:t>
            </a:r>
            <a:r>
              <a:rPr lang="en-US" altLang="zh-CN" sz="2400" b="1" dirty="0" smtClean="0">
                <a:latin typeface="黑体" pitchFamily="2" charset="-122"/>
                <a:ea typeface="黑体" pitchFamily="2" charset="-122"/>
              </a:rPr>
              <a:t>CP</a:t>
            </a:r>
            <a:r>
              <a:rPr lang="zh-CN" sz="2400" b="1" dirty="0" smtClean="0">
                <a:latin typeface="黑体" pitchFamily="2" charset="-122"/>
                <a:ea typeface="黑体" pitchFamily="2" charset="-122"/>
              </a:rPr>
              <a:t>端，内部总线上的数据写入</a:t>
            </a:r>
            <a:r>
              <a:rPr lang="en-US" altLang="zh-CN" sz="2400" b="1" dirty="0" smtClean="0">
                <a:latin typeface="黑体" pitchFamily="2" charset="-122"/>
                <a:ea typeface="黑体" pitchFamily="2" charset="-122"/>
              </a:rPr>
              <a:t>D</a:t>
            </a:r>
            <a:r>
              <a:rPr lang="zh-CN" sz="2400" b="1" dirty="0" smtClean="0">
                <a:latin typeface="黑体" pitchFamily="2" charset="-122"/>
                <a:ea typeface="黑体" pitchFamily="2" charset="-122"/>
              </a:rPr>
              <a:t>锁存器，并由引脚</a:t>
            </a:r>
            <a:r>
              <a:rPr lang="en-US" altLang="zh-CN" sz="2400" b="1" dirty="0" smtClean="0">
                <a:latin typeface="黑体" pitchFamily="2" charset="-122"/>
                <a:ea typeface="黑体" pitchFamily="2" charset="-122"/>
              </a:rPr>
              <a:t>P0.x</a:t>
            </a:r>
            <a:r>
              <a:rPr lang="zh-CN" sz="2400" b="1" dirty="0" smtClean="0">
                <a:latin typeface="黑体" pitchFamily="2" charset="-122"/>
                <a:ea typeface="黑体" pitchFamily="2" charset="-122"/>
              </a:rPr>
              <a:t>输出。</a:t>
            </a:r>
            <a:endParaRPr lang="zh-CN" altLang="en-US" sz="2400" b="1" dirty="0" smtClean="0">
              <a:latin typeface="黑体" pitchFamily="2" charset="-122"/>
              <a:ea typeface="黑体" pitchFamily="2" charset="-122"/>
            </a:endParaRPr>
          </a:p>
        </p:txBody>
      </p:sp>
      <p:graphicFrame>
        <p:nvGraphicFramePr>
          <p:cNvPr id="51210" name="Object 10"/>
          <p:cNvGraphicFramePr>
            <a:graphicFrameLocks noChangeAspect="1"/>
          </p:cNvGraphicFramePr>
          <p:nvPr>
            <p:extLst>
              <p:ext uri="{D42A27DB-BD31-4B8C-83A1-F6EECF244321}">
                <p14:modId xmlns:p14="http://schemas.microsoft.com/office/powerpoint/2010/main" val="1594267917"/>
              </p:ext>
            </p:extLst>
          </p:nvPr>
        </p:nvGraphicFramePr>
        <p:xfrm>
          <a:off x="3019548" y="4381622"/>
          <a:ext cx="339725" cy="452437"/>
        </p:xfrm>
        <a:graphic>
          <a:graphicData uri="http://schemas.openxmlformats.org/presentationml/2006/ole">
            <mc:AlternateContent xmlns:mc="http://schemas.openxmlformats.org/markup-compatibility/2006">
              <mc:Choice xmlns:v="urn:schemas-microsoft-com:vml" Requires="v">
                <p:oleObj spid="_x0000_s276539" name="Equation" r:id="rId3" imgW="152280" imgH="203040" progId="Equation.DSMT4">
                  <p:embed/>
                </p:oleObj>
              </mc:Choice>
              <mc:Fallback>
                <p:oleObj name="Equation" r:id="rId3" imgW="152280" imgH="2030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19548" y="4381622"/>
                        <a:ext cx="339725" cy="452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1" name="灯片编号占位符 3"/>
          <p:cNvSpPr>
            <a:spLocks noGrp="1"/>
          </p:cNvSpPr>
          <p:nvPr>
            <p:ph type="sldNum" sz="quarter" idx="4294967295"/>
          </p:nvPr>
        </p:nvSpPr>
        <p:spPr>
          <a:xfrm>
            <a:off x="8559702" y="6482187"/>
            <a:ext cx="781050" cy="276225"/>
          </a:xfrm>
          <a:prstGeom prst="rect">
            <a:avLst/>
          </a:prstGeom>
        </p:spPr>
        <p:txBody>
          <a:bodyPr/>
          <a:lstStyle/>
          <a:p>
            <a:fld id="{8E2A11C4-42C2-45DA-9E65-8D548604E8EA}" type="slidenum">
              <a:rPr lang="en-US" altLang="zh-CN" sz="1200" smtClean="0"/>
              <a:pPr/>
              <a:t>66</a:t>
            </a:fld>
            <a:endParaRPr lang="en-US" altLang="zh-CN" sz="1200" dirty="0"/>
          </a:p>
        </p:txBody>
      </p:sp>
    </p:spTree>
    <p:extLst>
      <p:ext uri="{BB962C8B-B14F-4D97-AF65-F5344CB8AC3E}">
        <p14:creationId xmlns:p14="http://schemas.microsoft.com/office/powerpoint/2010/main" val="895288443"/>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内容占位符 1"/>
          <p:cNvSpPr>
            <a:spLocks noGrp="1"/>
          </p:cNvSpPr>
          <p:nvPr>
            <p:ph/>
          </p:nvPr>
        </p:nvSpPr>
        <p:spPr>
          <a:xfrm>
            <a:off x="182563" y="503238"/>
            <a:ext cx="8596312" cy="5410200"/>
          </a:xfrm>
        </p:spPr>
        <p:txBody>
          <a:bodyPr/>
          <a:lstStyle/>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当</a:t>
            </a:r>
            <a:r>
              <a:rPr lang="en-US" altLang="zh-CN" sz="2400" b="1" dirty="0" smtClean="0">
                <a:latin typeface="黑体" pitchFamily="2" charset="-122"/>
                <a:ea typeface="黑体" pitchFamily="2" charset="-122"/>
              </a:rPr>
              <a:t>D</a:t>
            </a:r>
            <a:r>
              <a:rPr lang="zh-CN" sz="2400" b="1" dirty="0" smtClean="0">
                <a:latin typeface="黑体" pitchFamily="2" charset="-122"/>
                <a:ea typeface="黑体" pitchFamily="2" charset="-122"/>
              </a:rPr>
              <a:t>锁存器为</a:t>
            </a:r>
            <a:r>
              <a:rPr lang="en-US" altLang="zh-CN" sz="2400" b="1" dirty="0" smtClean="0">
                <a:latin typeface="黑体" pitchFamily="2" charset="-122"/>
                <a:ea typeface="黑体" pitchFamily="2" charset="-122"/>
              </a:rPr>
              <a:t>1</a:t>
            </a:r>
            <a:r>
              <a:rPr lang="zh-CN" sz="2400" b="1" dirty="0" smtClean="0">
                <a:latin typeface="黑体" pitchFamily="2" charset="-122"/>
                <a:ea typeface="黑体" pitchFamily="2" charset="-122"/>
              </a:rPr>
              <a:t>时，</a:t>
            </a:r>
            <a:r>
              <a:rPr lang="zh-CN" altLang="en-US" sz="2400" b="1" dirty="0" smtClean="0">
                <a:latin typeface="黑体" pitchFamily="2" charset="-122"/>
                <a:ea typeface="黑体" pitchFamily="2" charset="-122"/>
              </a:rPr>
              <a:t> </a:t>
            </a:r>
            <a:r>
              <a:rPr lang="zh-CN" sz="2400" b="1" dirty="0" smtClean="0">
                <a:latin typeface="黑体" pitchFamily="2" charset="-122"/>
                <a:ea typeface="黑体" pitchFamily="2" charset="-122"/>
              </a:rPr>
              <a:t>端为</a:t>
            </a:r>
            <a:r>
              <a:rPr lang="en-US" altLang="zh-CN" sz="2400" b="1" dirty="0" smtClean="0">
                <a:latin typeface="黑体" pitchFamily="2" charset="-122"/>
                <a:ea typeface="黑体" pitchFamily="2" charset="-122"/>
              </a:rPr>
              <a:t>0</a:t>
            </a:r>
            <a:r>
              <a:rPr lang="zh-CN" sz="2400" b="1" dirty="0" smtClean="0">
                <a:latin typeface="黑体" pitchFamily="2" charset="-122"/>
                <a:ea typeface="黑体" pitchFamily="2" charset="-122"/>
              </a:rPr>
              <a:t>，下方场效应管截止，输出为漏极开路，此时，必须外接上拉电阻才能有高电平输出；当</a:t>
            </a:r>
            <a:r>
              <a:rPr lang="en-US" altLang="zh-CN" sz="2400" b="1" dirty="0" smtClean="0">
                <a:latin typeface="黑体" pitchFamily="2" charset="-122"/>
                <a:ea typeface="黑体" pitchFamily="2" charset="-122"/>
              </a:rPr>
              <a:t>D</a:t>
            </a:r>
            <a:r>
              <a:rPr lang="zh-CN" sz="2400" b="1" dirty="0" smtClean="0">
                <a:latin typeface="黑体" pitchFamily="2" charset="-122"/>
                <a:ea typeface="黑体" pitchFamily="2" charset="-122"/>
              </a:rPr>
              <a:t>锁存器为</a:t>
            </a:r>
            <a:r>
              <a:rPr lang="en-US" altLang="zh-CN" sz="2400" b="1" dirty="0" smtClean="0">
                <a:latin typeface="黑体" pitchFamily="2" charset="-122"/>
                <a:ea typeface="黑体" pitchFamily="2" charset="-122"/>
              </a:rPr>
              <a:t>0</a:t>
            </a:r>
            <a:r>
              <a:rPr lang="zh-CN" sz="2400" b="1" dirty="0" smtClean="0">
                <a:latin typeface="黑体" pitchFamily="2" charset="-122"/>
                <a:ea typeface="黑体" pitchFamily="2" charset="-122"/>
              </a:rPr>
              <a:t>时，下方场效应管导通，</a:t>
            </a:r>
            <a:r>
              <a:rPr lang="en-US" altLang="zh-CN" sz="2400" b="1" dirty="0" smtClean="0">
                <a:latin typeface="黑体" pitchFamily="2" charset="-122"/>
                <a:ea typeface="黑体" pitchFamily="2" charset="-122"/>
              </a:rPr>
              <a:t>P0</a:t>
            </a:r>
            <a:r>
              <a:rPr lang="zh-CN" sz="2400" b="1" dirty="0" smtClean="0">
                <a:latin typeface="黑体" pitchFamily="2" charset="-122"/>
                <a:ea typeface="黑体" pitchFamily="2" charset="-122"/>
              </a:rPr>
              <a:t>口输出为低电平。</a:t>
            </a:r>
          </a:p>
          <a:p>
            <a:pPr marL="0" indent="0" algn="l">
              <a:lnSpc>
                <a:spcPct val="150000"/>
              </a:lnSpc>
              <a:spcBef>
                <a:spcPts val="0"/>
              </a:spcBef>
              <a:buFont typeface="Wingdings" pitchFamily="2" charset="2"/>
              <a:buNone/>
            </a:pPr>
            <a:r>
              <a:rPr lang="en-US" altLang="zh-CN" sz="2400" b="1" dirty="0" smtClean="0">
                <a:solidFill>
                  <a:srgbClr val="FF0000"/>
                </a:solidFill>
                <a:latin typeface="黑体" pitchFamily="2" charset="-122"/>
                <a:ea typeface="黑体" pitchFamily="2" charset="-122"/>
              </a:rPr>
              <a:t>    P0</a:t>
            </a:r>
            <a:r>
              <a:rPr lang="zh-CN" sz="2400" b="1" dirty="0" smtClean="0">
                <a:solidFill>
                  <a:srgbClr val="FF0000"/>
                </a:solidFill>
                <a:latin typeface="黑体" pitchFamily="2" charset="-122"/>
                <a:ea typeface="黑体" pitchFamily="2" charset="-122"/>
              </a:rPr>
              <a:t>口作输入口</a:t>
            </a:r>
            <a:r>
              <a:rPr lang="zh-CN" sz="2400" b="1" dirty="0" smtClean="0">
                <a:latin typeface="黑体" pitchFamily="2" charset="-122"/>
                <a:ea typeface="黑体" pitchFamily="2" charset="-122"/>
              </a:rPr>
              <a:t>使用时，有</a:t>
            </a:r>
            <a:r>
              <a:rPr lang="zh-CN" sz="2400" b="1" dirty="0" smtClean="0">
                <a:solidFill>
                  <a:srgbClr val="3333CC"/>
                </a:solidFill>
                <a:latin typeface="黑体" pitchFamily="2" charset="-122"/>
                <a:ea typeface="黑体" pitchFamily="2" charset="-122"/>
              </a:rPr>
              <a:t>两种读入方式</a:t>
            </a:r>
            <a:r>
              <a:rPr lang="zh-CN" sz="2400" b="1" dirty="0" smtClean="0">
                <a:latin typeface="黑体" pitchFamily="2" charset="-122"/>
                <a:ea typeface="黑体" pitchFamily="2" charset="-122"/>
              </a:rPr>
              <a:t>：</a:t>
            </a:r>
            <a:r>
              <a:rPr lang="zh-CN" sz="2400" b="1" dirty="0" smtClean="0">
                <a:solidFill>
                  <a:srgbClr val="FF0000"/>
                </a:solidFill>
                <a:latin typeface="黑体" pitchFamily="2" charset="-122"/>
                <a:ea typeface="黑体" pitchFamily="2" charset="-122"/>
              </a:rPr>
              <a:t>“读锁存器”</a:t>
            </a:r>
            <a:r>
              <a:rPr lang="zh-CN" sz="2400" b="1" dirty="0" smtClean="0">
                <a:latin typeface="黑体" pitchFamily="2" charset="-122"/>
                <a:ea typeface="黑体" pitchFamily="2" charset="-122"/>
              </a:rPr>
              <a:t>和</a:t>
            </a:r>
            <a:r>
              <a:rPr lang="zh-CN" sz="2400" b="1" dirty="0" smtClean="0">
                <a:solidFill>
                  <a:srgbClr val="FF0000"/>
                </a:solidFill>
                <a:latin typeface="黑体" pitchFamily="2" charset="-122"/>
                <a:ea typeface="黑体" pitchFamily="2" charset="-122"/>
              </a:rPr>
              <a:t>“读引脚”</a:t>
            </a:r>
            <a:r>
              <a:rPr lang="zh-CN" sz="2400" b="1" dirty="0" smtClean="0">
                <a:latin typeface="黑体" pitchFamily="2" charset="-122"/>
                <a:ea typeface="黑体" pitchFamily="2" charset="-122"/>
              </a:rPr>
              <a:t>。</a:t>
            </a:r>
            <a:endParaRPr lang="zh-CN" altLang="en-US" sz="2400" b="1" dirty="0" smtClean="0">
              <a:latin typeface="黑体" pitchFamily="2" charset="-122"/>
              <a:ea typeface="黑体" pitchFamily="2" charset="-122"/>
            </a:endParaRP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当</a:t>
            </a:r>
            <a:r>
              <a:rPr lang="en-US" altLang="zh-CN" sz="2400" b="1" dirty="0" smtClean="0">
                <a:solidFill>
                  <a:srgbClr val="3333CC"/>
                </a:solidFill>
                <a:latin typeface="黑体" pitchFamily="2" charset="-122"/>
                <a:ea typeface="黑体" pitchFamily="2" charset="-122"/>
              </a:rPr>
              <a:t>CPU</a:t>
            </a:r>
            <a:r>
              <a:rPr lang="zh-CN" sz="2400" b="1" dirty="0" smtClean="0">
                <a:solidFill>
                  <a:srgbClr val="3333CC"/>
                </a:solidFill>
                <a:latin typeface="黑体" pitchFamily="2" charset="-122"/>
                <a:ea typeface="黑体" pitchFamily="2" charset="-122"/>
              </a:rPr>
              <a:t>发出</a:t>
            </a:r>
            <a:r>
              <a:rPr lang="zh-CN" sz="2400" b="1" dirty="0" smtClean="0">
                <a:solidFill>
                  <a:srgbClr val="FF0000"/>
                </a:solidFill>
                <a:latin typeface="黑体" pitchFamily="2" charset="-122"/>
                <a:ea typeface="黑体" pitchFamily="2" charset="-122"/>
              </a:rPr>
              <a:t>“读锁存器”</a:t>
            </a:r>
            <a:r>
              <a:rPr lang="zh-CN" sz="2400" b="1" dirty="0" smtClean="0">
                <a:latin typeface="黑体" pitchFamily="2" charset="-122"/>
                <a:ea typeface="黑体" pitchFamily="2" charset="-122"/>
              </a:rPr>
              <a:t>指令时，</a:t>
            </a:r>
            <a:r>
              <a:rPr lang="zh-CN" sz="2400" b="1" dirty="0" smtClean="0">
                <a:solidFill>
                  <a:srgbClr val="3333CC"/>
                </a:solidFill>
                <a:latin typeface="黑体" pitchFamily="2" charset="-122"/>
                <a:ea typeface="黑体" pitchFamily="2" charset="-122"/>
              </a:rPr>
              <a:t>锁存器的状态</a:t>
            </a:r>
            <a:r>
              <a:rPr lang="zh-CN" sz="2400" b="1" dirty="0" smtClean="0">
                <a:latin typeface="黑体" pitchFamily="2" charset="-122"/>
                <a:ea typeface="黑体" pitchFamily="2" charset="-122"/>
              </a:rPr>
              <a:t>由</a:t>
            </a:r>
            <a:r>
              <a:rPr lang="en-US" altLang="zh-CN" sz="2400" b="1" dirty="0" smtClean="0">
                <a:latin typeface="黑体" pitchFamily="2" charset="-122"/>
                <a:ea typeface="黑体" pitchFamily="2" charset="-122"/>
              </a:rPr>
              <a:t>Q</a:t>
            </a:r>
            <a:r>
              <a:rPr lang="zh-CN" sz="2400" b="1" dirty="0" smtClean="0">
                <a:latin typeface="黑体" pitchFamily="2" charset="-122"/>
                <a:ea typeface="黑体" pitchFamily="2" charset="-122"/>
              </a:rPr>
              <a:t>端经上方的三态缓冲器</a:t>
            </a:r>
            <a:r>
              <a:rPr lang="en-US" altLang="zh-CN" sz="2400" b="1" dirty="0" smtClean="0">
                <a:solidFill>
                  <a:srgbClr val="0000FF"/>
                </a:solidFill>
                <a:latin typeface="黑体" pitchFamily="2" charset="-122"/>
                <a:ea typeface="黑体" pitchFamily="2" charset="-122"/>
              </a:rPr>
              <a:t>BUF1</a:t>
            </a:r>
            <a:r>
              <a:rPr lang="zh-CN" sz="2400" b="1" dirty="0" smtClean="0">
                <a:latin typeface="黑体" pitchFamily="2" charset="-122"/>
                <a:ea typeface="黑体" pitchFamily="2" charset="-122"/>
              </a:rPr>
              <a:t>进入内部总线；</a:t>
            </a:r>
            <a:endParaRPr lang="zh-CN" altLang="en-US" sz="2400" b="1" dirty="0" smtClean="0">
              <a:latin typeface="黑体" pitchFamily="2" charset="-122"/>
              <a:ea typeface="黑体" pitchFamily="2" charset="-122"/>
            </a:endParaRP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当</a:t>
            </a:r>
            <a:r>
              <a:rPr lang="en-US" altLang="zh-CN" sz="2400" b="1" dirty="0" smtClean="0">
                <a:latin typeface="黑体" pitchFamily="2" charset="-122"/>
                <a:ea typeface="黑体" pitchFamily="2" charset="-122"/>
              </a:rPr>
              <a:t>CPU</a:t>
            </a:r>
            <a:r>
              <a:rPr lang="zh-CN" sz="2400" b="1" dirty="0" smtClean="0">
                <a:latin typeface="黑体" pitchFamily="2" charset="-122"/>
                <a:ea typeface="黑体" pitchFamily="2" charset="-122"/>
              </a:rPr>
              <a:t>发出</a:t>
            </a:r>
            <a:r>
              <a:rPr lang="zh-CN" sz="2400" b="1" dirty="0" smtClean="0">
                <a:solidFill>
                  <a:srgbClr val="FF0000"/>
                </a:solidFill>
                <a:latin typeface="黑体" pitchFamily="2" charset="-122"/>
                <a:ea typeface="黑体" pitchFamily="2" charset="-122"/>
              </a:rPr>
              <a:t>“读引脚”指令</a:t>
            </a:r>
            <a:r>
              <a:rPr lang="zh-CN" sz="2400" b="1" dirty="0" smtClean="0">
                <a:latin typeface="黑体" pitchFamily="2" charset="-122"/>
                <a:ea typeface="黑体" pitchFamily="2" charset="-122"/>
              </a:rPr>
              <a:t>时，锁存器的输出状态</a:t>
            </a:r>
            <a:r>
              <a:rPr lang="en-US" altLang="zh-CN" sz="2400" b="1" dirty="0" smtClean="0">
                <a:latin typeface="黑体" pitchFamily="2" charset="-122"/>
                <a:ea typeface="黑体" pitchFamily="2" charset="-122"/>
              </a:rPr>
              <a:t>=1</a:t>
            </a:r>
            <a:r>
              <a:rPr lang="zh-CN" sz="2400" b="1" dirty="0" smtClean="0">
                <a:latin typeface="黑体" pitchFamily="2" charset="-122"/>
                <a:ea typeface="黑体" pitchFamily="2" charset="-122"/>
              </a:rPr>
              <a:t>（即</a:t>
            </a:r>
            <a:r>
              <a:rPr lang="en-US" altLang="zh-CN" sz="2400" b="1" dirty="0" smtClean="0">
                <a:solidFill>
                  <a:srgbClr val="0000FF"/>
                </a:solidFill>
                <a:latin typeface="黑体" pitchFamily="2" charset="-122"/>
                <a:ea typeface="黑体" pitchFamily="2" charset="-122"/>
              </a:rPr>
              <a:t>  </a:t>
            </a:r>
            <a:r>
              <a:rPr lang="zh-CN" sz="2400" b="1" dirty="0" smtClean="0">
                <a:solidFill>
                  <a:srgbClr val="0000FF"/>
                </a:solidFill>
                <a:latin typeface="黑体" pitchFamily="2" charset="-122"/>
                <a:ea typeface="黑体" pitchFamily="2" charset="-122"/>
              </a:rPr>
              <a:t>端</a:t>
            </a:r>
            <a:r>
              <a:rPr lang="zh-CN" sz="2400" b="1" dirty="0" smtClean="0">
                <a:latin typeface="黑体" pitchFamily="2" charset="-122"/>
                <a:ea typeface="黑体" pitchFamily="2" charset="-122"/>
              </a:rPr>
              <a:t>为</a:t>
            </a:r>
            <a:r>
              <a:rPr lang="en-US" altLang="zh-CN" sz="2400" b="1" dirty="0" smtClean="0">
                <a:latin typeface="黑体" pitchFamily="2" charset="-122"/>
                <a:ea typeface="黑体" pitchFamily="2" charset="-122"/>
              </a:rPr>
              <a:t>0</a:t>
            </a:r>
            <a:r>
              <a:rPr lang="zh-CN" sz="2400" b="1" dirty="0" smtClean="0">
                <a:latin typeface="黑体" pitchFamily="2" charset="-122"/>
                <a:ea typeface="黑体" pitchFamily="2" charset="-122"/>
              </a:rPr>
              <a:t>），而使下方场效应管截止，</a:t>
            </a:r>
            <a:r>
              <a:rPr lang="zh-CN" sz="2400" b="1" dirty="0" smtClean="0">
                <a:solidFill>
                  <a:srgbClr val="3333CC"/>
                </a:solidFill>
                <a:latin typeface="黑体" pitchFamily="2" charset="-122"/>
                <a:ea typeface="黑体" pitchFamily="2" charset="-122"/>
              </a:rPr>
              <a:t>引脚的状态</a:t>
            </a:r>
            <a:r>
              <a:rPr lang="zh-CN" sz="2400" b="1" dirty="0" smtClean="0">
                <a:latin typeface="黑体" pitchFamily="2" charset="-122"/>
                <a:ea typeface="黑体" pitchFamily="2" charset="-122"/>
              </a:rPr>
              <a:t>经下方的三态缓冲器</a:t>
            </a:r>
            <a:r>
              <a:rPr lang="en-US" altLang="zh-CN" sz="2400" b="1" dirty="0" smtClean="0">
                <a:solidFill>
                  <a:srgbClr val="0000FF"/>
                </a:solidFill>
                <a:latin typeface="黑体" pitchFamily="2" charset="-122"/>
                <a:ea typeface="黑体" pitchFamily="2" charset="-122"/>
              </a:rPr>
              <a:t>BUF2</a:t>
            </a:r>
            <a:r>
              <a:rPr lang="zh-CN" sz="2400" b="1" dirty="0" smtClean="0">
                <a:latin typeface="黑体" pitchFamily="2" charset="-122"/>
                <a:ea typeface="黑体" pitchFamily="2" charset="-122"/>
              </a:rPr>
              <a:t>进入内部总线。</a:t>
            </a:r>
            <a:endParaRPr lang="zh-CN" altLang="en-US" sz="2400" b="1" dirty="0" smtClean="0">
              <a:latin typeface="黑体" pitchFamily="2" charset="-122"/>
              <a:ea typeface="黑体" pitchFamily="2" charset="-122"/>
            </a:endParaRPr>
          </a:p>
        </p:txBody>
      </p:sp>
      <p:graphicFrame>
        <p:nvGraphicFramePr>
          <p:cNvPr id="52236" name="Object 12"/>
          <p:cNvGraphicFramePr>
            <a:graphicFrameLocks noChangeAspect="1"/>
          </p:cNvGraphicFramePr>
          <p:nvPr>
            <p:extLst>
              <p:ext uri="{D42A27DB-BD31-4B8C-83A1-F6EECF244321}">
                <p14:modId xmlns:p14="http://schemas.microsoft.com/office/powerpoint/2010/main" val="3955743870"/>
              </p:ext>
            </p:extLst>
          </p:nvPr>
        </p:nvGraphicFramePr>
        <p:xfrm>
          <a:off x="3181961" y="623888"/>
          <a:ext cx="338137" cy="452437"/>
        </p:xfrm>
        <a:graphic>
          <a:graphicData uri="http://schemas.openxmlformats.org/presentationml/2006/ole">
            <mc:AlternateContent xmlns:mc="http://schemas.openxmlformats.org/markup-compatibility/2006">
              <mc:Choice xmlns:v="urn:schemas-microsoft-com:vml" Requires="v">
                <p:oleObj spid="_x0000_s277620" name="Equation" r:id="rId3" imgW="152280" imgH="203040" progId="Equation.DSMT4">
                  <p:embed/>
                </p:oleObj>
              </mc:Choice>
              <mc:Fallback>
                <p:oleObj name="Equation" r:id="rId3" imgW="152280" imgH="2030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1961" y="623888"/>
                        <a:ext cx="338137" cy="452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2238" name="Object 14"/>
          <p:cNvGraphicFramePr>
            <a:graphicFrameLocks noChangeAspect="1"/>
          </p:cNvGraphicFramePr>
          <p:nvPr>
            <p:extLst>
              <p:ext uri="{D42A27DB-BD31-4B8C-83A1-F6EECF244321}">
                <p14:modId xmlns:p14="http://schemas.microsoft.com/office/powerpoint/2010/main" val="519183703"/>
              </p:ext>
            </p:extLst>
          </p:nvPr>
        </p:nvGraphicFramePr>
        <p:xfrm>
          <a:off x="8433044" y="4489938"/>
          <a:ext cx="338138" cy="452438"/>
        </p:xfrm>
        <a:graphic>
          <a:graphicData uri="http://schemas.openxmlformats.org/presentationml/2006/ole">
            <mc:AlternateContent xmlns:mc="http://schemas.openxmlformats.org/markup-compatibility/2006">
              <mc:Choice xmlns:v="urn:schemas-microsoft-com:vml" Requires="v">
                <p:oleObj spid="_x0000_s277621" name="Equation" r:id="rId5" imgW="152280" imgH="203040" progId="Equation.DSMT4">
                  <p:embed/>
                </p:oleObj>
              </mc:Choice>
              <mc:Fallback>
                <p:oleObj name="Equation" r:id="rId5" imgW="152280" imgH="2030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33044" y="4489938"/>
                        <a:ext cx="338138" cy="452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2" name="灯片编号占位符 3"/>
          <p:cNvSpPr>
            <a:spLocks noGrp="1"/>
          </p:cNvSpPr>
          <p:nvPr>
            <p:ph type="sldNum" sz="quarter" idx="4294967295"/>
          </p:nvPr>
        </p:nvSpPr>
        <p:spPr>
          <a:xfrm>
            <a:off x="8586863" y="6507860"/>
            <a:ext cx="781050" cy="276225"/>
          </a:xfrm>
          <a:prstGeom prst="rect">
            <a:avLst/>
          </a:prstGeom>
        </p:spPr>
        <p:txBody>
          <a:bodyPr/>
          <a:lstStyle/>
          <a:p>
            <a:fld id="{8E2A11C4-42C2-45DA-9E65-8D548604E8EA}" type="slidenum">
              <a:rPr lang="en-US" altLang="zh-CN" sz="1200" smtClean="0"/>
              <a:pPr/>
              <a:t>67</a:t>
            </a:fld>
            <a:endParaRPr lang="en-US" altLang="zh-CN" sz="1200" dirty="0"/>
          </a:p>
        </p:txBody>
      </p:sp>
    </p:spTree>
    <p:extLst>
      <p:ext uri="{BB962C8B-B14F-4D97-AF65-F5344CB8AC3E}">
        <p14:creationId xmlns:p14="http://schemas.microsoft.com/office/powerpoint/2010/main" val="104520658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内容占位符 1"/>
          <p:cNvSpPr>
            <a:spLocks noGrp="1"/>
          </p:cNvSpPr>
          <p:nvPr>
            <p:ph/>
          </p:nvPr>
        </p:nvSpPr>
        <p:spPr>
          <a:xfrm>
            <a:off x="0" y="398585"/>
            <a:ext cx="8953500" cy="5410200"/>
          </a:xfrm>
        </p:spPr>
        <p:txBody>
          <a:bodyPr/>
          <a:lstStyle/>
          <a:p>
            <a:pPr marL="0" indent="0" algn="l">
              <a:lnSpc>
                <a:spcPct val="150000"/>
              </a:lnSpc>
              <a:spcBef>
                <a:spcPts val="0"/>
              </a:spcBef>
              <a:buFont typeface="Wingdings" pitchFamily="2" charset="2"/>
              <a:buNone/>
            </a:pPr>
            <a:r>
              <a:rPr lang="en-US" altLang="zh-CN" sz="2400" b="1" dirty="0" smtClean="0">
                <a:solidFill>
                  <a:srgbClr val="FF0000"/>
                </a:solidFill>
                <a:latin typeface="黑体" pitchFamily="2" charset="-122"/>
                <a:ea typeface="黑体" pitchFamily="2" charset="-122"/>
              </a:rPr>
              <a:t>    3</a:t>
            </a:r>
            <a:r>
              <a:rPr lang="zh-CN" sz="2400" b="1" dirty="0" smtClean="0">
                <a:solidFill>
                  <a:srgbClr val="FF0000"/>
                </a:solidFill>
                <a:latin typeface="黑体" pitchFamily="2" charset="-122"/>
                <a:ea typeface="黑体" pitchFamily="2" charset="-122"/>
              </a:rPr>
              <a:t>．</a:t>
            </a:r>
            <a:r>
              <a:rPr lang="en-US" altLang="zh-CN" sz="2400" b="1" dirty="0" smtClean="0">
                <a:solidFill>
                  <a:srgbClr val="FF0000"/>
                </a:solidFill>
                <a:latin typeface="黑体" pitchFamily="2" charset="-122"/>
                <a:ea typeface="黑体" pitchFamily="2" charset="-122"/>
              </a:rPr>
              <a:t>P0</a:t>
            </a:r>
            <a:r>
              <a:rPr lang="zh-CN" sz="2400" b="1" dirty="0" smtClean="0">
                <a:solidFill>
                  <a:srgbClr val="FF0000"/>
                </a:solidFill>
                <a:latin typeface="黑体" pitchFamily="2" charset="-122"/>
                <a:ea typeface="黑体" pitchFamily="2" charset="-122"/>
              </a:rPr>
              <a:t>口的特点</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P0</a:t>
            </a:r>
            <a:r>
              <a:rPr lang="zh-CN" sz="2400" b="1" dirty="0" smtClean="0">
                <a:latin typeface="黑体" pitchFamily="2" charset="-122"/>
                <a:ea typeface="黑体" pitchFamily="2" charset="-122"/>
              </a:rPr>
              <a:t>口为</a:t>
            </a:r>
            <a:r>
              <a:rPr lang="zh-CN" sz="2400" b="1" dirty="0" smtClean="0">
                <a:solidFill>
                  <a:srgbClr val="3333CC"/>
                </a:solidFill>
                <a:latin typeface="黑体" pitchFamily="2" charset="-122"/>
                <a:ea typeface="黑体" pitchFamily="2" charset="-122"/>
              </a:rPr>
              <a:t>双功能口</a:t>
            </a:r>
            <a:r>
              <a:rPr lang="zh-CN" altLang="zh-CN" sz="2400" b="1" dirty="0" smtClean="0">
                <a:latin typeface="黑体" pitchFamily="2" charset="-122"/>
                <a:ea typeface="黑体" pitchFamily="2" charset="-122"/>
              </a:rPr>
              <a:t>——</a:t>
            </a:r>
            <a:r>
              <a:rPr lang="zh-CN" sz="2400" b="1" dirty="0" smtClean="0">
                <a:solidFill>
                  <a:srgbClr val="FF0000"/>
                </a:solidFill>
                <a:latin typeface="黑体" pitchFamily="2" charset="-122"/>
                <a:ea typeface="黑体" pitchFamily="2" charset="-122"/>
              </a:rPr>
              <a:t>地址</a:t>
            </a:r>
            <a:r>
              <a:rPr lang="en-US" altLang="zh-CN" sz="2400" b="1" dirty="0" smtClean="0">
                <a:solidFill>
                  <a:srgbClr val="FF0000"/>
                </a:solidFill>
                <a:latin typeface="黑体" pitchFamily="2" charset="-122"/>
                <a:ea typeface="黑体" pitchFamily="2" charset="-122"/>
              </a:rPr>
              <a:t>/</a:t>
            </a:r>
            <a:r>
              <a:rPr lang="zh-CN" sz="2400" b="1" dirty="0" smtClean="0">
                <a:solidFill>
                  <a:srgbClr val="FF0000"/>
                </a:solidFill>
                <a:latin typeface="黑体" pitchFamily="2" charset="-122"/>
                <a:ea typeface="黑体" pitchFamily="2" charset="-122"/>
              </a:rPr>
              <a:t>数据复用</a:t>
            </a:r>
            <a:r>
              <a:rPr lang="zh-CN" sz="2400" b="1" dirty="0" smtClean="0">
                <a:latin typeface="黑体" pitchFamily="2" charset="-122"/>
                <a:ea typeface="黑体" pitchFamily="2" charset="-122"/>
              </a:rPr>
              <a:t>口和</a:t>
            </a:r>
            <a:r>
              <a:rPr lang="zh-CN" sz="2400" b="1" dirty="0" smtClean="0">
                <a:solidFill>
                  <a:srgbClr val="FF0000"/>
                </a:solidFill>
                <a:latin typeface="黑体" pitchFamily="2" charset="-122"/>
                <a:ea typeface="黑体" pitchFamily="2" charset="-122"/>
              </a:rPr>
              <a:t>通用</a:t>
            </a:r>
            <a:r>
              <a:rPr lang="en-US" altLang="zh-CN" sz="2400" b="1" dirty="0" smtClean="0">
                <a:solidFill>
                  <a:srgbClr val="FF0000"/>
                </a:solidFill>
                <a:latin typeface="黑体" pitchFamily="2" charset="-122"/>
                <a:ea typeface="黑体" pitchFamily="2" charset="-122"/>
              </a:rPr>
              <a:t>I/O</a:t>
            </a:r>
            <a:r>
              <a:rPr lang="zh-CN" sz="2400" b="1" dirty="0" smtClean="0">
                <a:latin typeface="黑体" pitchFamily="2" charset="-122"/>
                <a:ea typeface="黑体" pitchFamily="2" charset="-122"/>
              </a:rPr>
              <a:t>口。</a:t>
            </a:r>
          </a:p>
          <a:p>
            <a:pPr marL="0" indent="0" algn="l">
              <a:lnSpc>
                <a:spcPct val="150000"/>
              </a:lnSpc>
              <a:spcBef>
                <a:spcPts val="0"/>
              </a:spcBef>
              <a:buFont typeface="Wingdings" pitchFamily="2" charset="2"/>
              <a:buNone/>
            </a:pPr>
            <a:r>
              <a:rPr lang="en-US" altLang="zh-CN" sz="2400" b="1" dirty="0" smtClean="0">
                <a:solidFill>
                  <a:srgbClr val="FF0000"/>
                </a:solidFill>
                <a:latin typeface="黑体" pitchFamily="2" charset="-122"/>
                <a:ea typeface="黑体" pitchFamily="2" charset="-122"/>
              </a:rPr>
              <a:t>   </a:t>
            </a:r>
            <a:r>
              <a:rPr lang="zh-CN" sz="2400" b="1" dirty="0" smtClean="0">
                <a:solidFill>
                  <a:srgbClr val="FF0000"/>
                </a:solidFill>
                <a:latin typeface="黑体" pitchFamily="2" charset="-122"/>
                <a:ea typeface="黑体" pitchFamily="2" charset="-122"/>
              </a:rPr>
              <a:t>（</a:t>
            </a:r>
            <a:r>
              <a:rPr lang="en-US" altLang="zh-CN" sz="2400" b="1" dirty="0" smtClean="0">
                <a:solidFill>
                  <a:srgbClr val="FF0000"/>
                </a:solidFill>
                <a:latin typeface="黑体" pitchFamily="2" charset="-122"/>
                <a:ea typeface="黑体" pitchFamily="2" charset="-122"/>
              </a:rPr>
              <a:t>1</a:t>
            </a:r>
            <a:r>
              <a:rPr lang="zh-CN" sz="2400" b="1" dirty="0" smtClean="0">
                <a:solidFill>
                  <a:srgbClr val="FF0000"/>
                </a:solidFill>
                <a:latin typeface="黑体" pitchFamily="2" charset="-122"/>
                <a:ea typeface="黑体" pitchFamily="2" charset="-122"/>
              </a:rPr>
              <a:t>）</a:t>
            </a:r>
            <a:r>
              <a:rPr lang="zh-CN" sz="2400" b="1" dirty="0" smtClean="0">
                <a:latin typeface="黑体" pitchFamily="2" charset="-122"/>
                <a:ea typeface="黑体" pitchFamily="2" charset="-122"/>
              </a:rPr>
              <a:t>当</a:t>
            </a:r>
            <a:r>
              <a:rPr lang="en-US" altLang="zh-CN" sz="2400" b="1" dirty="0" smtClean="0">
                <a:latin typeface="黑体" pitchFamily="2" charset="-122"/>
                <a:ea typeface="黑体" pitchFamily="2" charset="-122"/>
              </a:rPr>
              <a:t>P0</a:t>
            </a:r>
            <a:r>
              <a:rPr lang="zh-CN" sz="2400" b="1" dirty="0" smtClean="0">
                <a:latin typeface="黑体" pitchFamily="2" charset="-122"/>
                <a:ea typeface="黑体" pitchFamily="2" charset="-122"/>
              </a:rPr>
              <a:t>口用作</a:t>
            </a:r>
            <a:r>
              <a:rPr lang="zh-CN" sz="2400" b="1" dirty="0" smtClean="0">
                <a:solidFill>
                  <a:srgbClr val="3333CC"/>
                </a:solidFill>
                <a:latin typeface="黑体" pitchFamily="2" charset="-122"/>
                <a:ea typeface="黑体" pitchFamily="2" charset="-122"/>
              </a:rPr>
              <a:t>地址</a:t>
            </a:r>
            <a:r>
              <a:rPr lang="en-US" altLang="zh-CN" sz="2400" b="1" dirty="0" smtClean="0">
                <a:solidFill>
                  <a:srgbClr val="3333CC"/>
                </a:solidFill>
                <a:latin typeface="黑体" pitchFamily="2" charset="-122"/>
                <a:ea typeface="黑体" pitchFamily="2" charset="-122"/>
              </a:rPr>
              <a:t>/</a:t>
            </a:r>
            <a:r>
              <a:rPr lang="zh-CN" sz="2400" b="1" dirty="0" smtClean="0">
                <a:solidFill>
                  <a:srgbClr val="3333CC"/>
                </a:solidFill>
                <a:latin typeface="黑体" pitchFamily="2" charset="-122"/>
                <a:ea typeface="黑体" pitchFamily="2" charset="-122"/>
              </a:rPr>
              <a:t>数据复用</a:t>
            </a:r>
            <a:r>
              <a:rPr lang="zh-CN" sz="2400" b="1" dirty="0" smtClean="0">
                <a:latin typeface="黑体" pitchFamily="2" charset="-122"/>
                <a:ea typeface="黑体" pitchFamily="2" charset="-122"/>
              </a:rPr>
              <a:t>口时，是一个</a:t>
            </a:r>
            <a:r>
              <a:rPr lang="zh-CN" sz="2400" b="1" dirty="0" smtClean="0">
                <a:solidFill>
                  <a:srgbClr val="3333CC"/>
                </a:solidFill>
                <a:latin typeface="黑体" pitchFamily="2" charset="-122"/>
                <a:ea typeface="黑体" pitchFamily="2" charset="-122"/>
              </a:rPr>
              <a:t>真正的双向口</a:t>
            </a:r>
            <a:r>
              <a:rPr lang="zh-CN" sz="2400" b="1" dirty="0" smtClean="0">
                <a:latin typeface="黑体" pitchFamily="2" charset="-122"/>
                <a:ea typeface="黑体" pitchFamily="2" charset="-122"/>
              </a:rPr>
              <a:t>，</a:t>
            </a:r>
            <a:r>
              <a:rPr lang="zh-CN" altLang="en-US" sz="2400" b="1" dirty="0" smtClean="0">
                <a:latin typeface="黑体" pitchFamily="2" charset="-122"/>
                <a:ea typeface="黑体" pitchFamily="2" charset="-122"/>
              </a:rPr>
              <a:t>     </a:t>
            </a:r>
            <a:r>
              <a:rPr lang="zh-CN" sz="2400" b="1" dirty="0" smtClean="0">
                <a:latin typeface="黑体" pitchFamily="2" charset="-122"/>
                <a:ea typeface="黑体" pitchFamily="2" charset="-122"/>
              </a:rPr>
              <a:t>输出低</a:t>
            </a:r>
            <a:r>
              <a:rPr lang="en-US" altLang="zh-CN" sz="2400" b="1" dirty="0" smtClean="0">
                <a:latin typeface="黑体" pitchFamily="2" charset="-122"/>
                <a:ea typeface="黑体" pitchFamily="2" charset="-122"/>
              </a:rPr>
              <a:t>8</a:t>
            </a:r>
            <a:r>
              <a:rPr lang="zh-CN" sz="2400" b="1" dirty="0" smtClean="0">
                <a:latin typeface="黑体" pitchFamily="2" charset="-122"/>
                <a:ea typeface="黑体" pitchFamily="2" charset="-122"/>
              </a:rPr>
              <a:t>位地址和输出</a:t>
            </a:r>
            <a:r>
              <a:rPr lang="en-US" altLang="zh-CN" sz="2400" b="1" dirty="0" smtClean="0">
                <a:latin typeface="黑体" pitchFamily="2" charset="-122"/>
                <a:ea typeface="黑体" pitchFamily="2" charset="-122"/>
              </a:rPr>
              <a:t>/</a:t>
            </a:r>
            <a:r>
              <a:rPr lang="zh-CN" sz="2400" b="1" dirty="0" smtClean="0">
                <a:latin typeface="黑体" pitchFamily="2" charset="-122"/>
                <a:ea typeface="黑体" pitchFamily="2" charset="-122"/>
              </a:rPr>
              <a:t>输入</a:t>
            </a:r>
            <a:r>
              <a:rPr lang="en-US" altLang="zh-CN" sz="2400" b="1" dirty="0" smtClean="0">
                <a:latin typeface="黑体" pitchFamily="2" charset="-122"/>
                <a:ea typeface="黑体" pitchFamily="2" charset="-122"/>
              </a:rPr>
              <a:t>8</a:t>
            </a:r>
            <a:r>
              <a:rPr lang="zh-CN" sz="2400" b="1" dirty="0" smtClean="0">
                <a:latin typeface="黑体" pitchFamily="2" charset="-122"/>
                <a:ea typeface="黑体" pitchFamily="2" charset="-122"/>
              </a:rPr>
              <a:t>位数据。</a:t>
            </a:r>
          </a:p>
          <a:p>
            <a:pPr marL="0" indent="0" algn="l">
              <a:lnSpc>
                <a:spcPct val="150000"/>
              </a:lnSpc>
              <a:spcBef>
                <a:spcPts val="0"/>
              </a:spcBef>
              <a:buFont typeface="Wingdings" pitchFamily="2" charset="2"/>
              <a:buNone/>
            </a:pPr>
            <a:r>
              <a:rPr lang="en-US" altLang="zh-CN" sz="2400" b="1" dirty="0" smtClean="0">
                <a:solidFill>
                  <a:srgbClr val="FF0000"/>
                </a:solidFill>
                <a:latin typeface="黑体" pitchFamily="2" charset="-122"/>
                <a:ea typeface="黑体" pitchFamily="2" charset="-122"/>
              </a:rPr>
              <a:t>   </a:t>
            </a:r>
            <a:r>
              <a:rPr lang="zh-CN" sz="2400" b="1" dirty="0" smtClean="0">
                <a:solidFill>
                  <a:srgbClr val="FF0000"/>
                </a:solidFill>
                <a:latin typeface="黑体" pitchFamily="2" charset="-122"/>
                <a:ea typeface="黑体" pitchFamily="2" charset="-122"/>
              </a:rPr>
              <a:t>（</a:t>
            </a:r>
            <a:r>
              <a:rPr lang="en-US" altLang="zh-CN" sz="2400" b="1" dirty="0" smtClean="0">
                <a:solidFill>
                  <a:srgbClr val="FF0000"/>
                </a:solidFill>
                <a:latin typeface="黑体" pitchFamily="2" charset="-122"/>
                <a:ea typeface="黑体" pitchFamily="2" charset="-122"/>
              </a:rPr>
              <a:t>2</a:t>
            </a:r>
            <a:r>
              <a:rPr lang="zh-CN" sz="2400" b="1" dirty="0" smtClean="0">
                <a:solidFill>
                  <a:srgbClr val="FF0000"/>
                </a:solidFill>
                <a:latin typeface="黑体" pitchFamily="2" charset="-122"/>
                <a:ea typeface="黑体" pitchFamily="2" charset="-122"/>
              </a:rPr>
              <a:t>）</a:t>
            </a:r>
            <a:r>
              <a:rPr lang="zh-CN" sz="2400" b="1" dirty="0" smtClean="0">
                <a:latin typeface="黑体" pitchFamily="2" charset="-122"/>
                <a:ea typeface="黑体" pitchFamily="2" charset="-122"/>
              </a:rPr>
              <a:t>当</a:t>
            </a:r>
            <a:r>
              <a:rPr lang="en-US" altLang="zh-CN" sz="2400" b="1" dirty="0" smtClean="0">
                <a:latin typeface="黑体" pitchFamily="2" charset="-122"/>
                <a:ea typeface="黑体" pitchFamily="2" charset="-122"/>
              </a:rPr>
              <a:t>P0</a:t>
            </a:r>
            <a:r>
              <a:rPr lang="zh-CN" sz="2400" b="1" dirty="0" smtClean="0">
                <a:latin typeface="黑体" pitchFamily="2" charset="-122"/>
                <a:ea typeface="黑体" pitchFamily="2" charset="-122"/>
              </a:rPr>
              <a:t>口用作</a:t>
            </a:r>
            <a:r>
              <a:rPr lang="zh-CN" sz="2400" b="1" dirty="0" smtClean="0">
                <a:solidFill>
                  <a:srgbClr val="3333CC"/>
                </a:solidFill>
                <a:latin typeface="黑体" pitchFamily="2" charset="-122"/>
                <a:ea typeface="黑体" pitchFamily="2" charset="-122"/>
              </a:rPr>
              <a:t>通用</a:t>
            </a:r>
            <a:r>
              <a:rPr lang="en-US" altLang="zh-CN" sz="2400" b="1" dirty="0" smtClean="0">
                <a:solidFill>
                  <a:srgbClr val="3333CC"/>
                </a:solidFill>
                <a:latin typeface="黑体" pitchFamily="2" charset="-122"/>
                <a:ea typeface="黑体" pitchFamily="2" charset="-122"/>
              </a:rPr>
              <a:t>I/O</a:t>
            </a:r>
            <a:r>
              <a:rPr lang="zh-CN" sz="2400" b="1" dirty="0" smtClean="0">
                <a:latin typeface="黑体" pitchFamily="2" charset="-122"/>
                <a:ea typeface="黑体" pitchFamily="2" charset="-122"/>
              </a:rPr>
              <a:t>口时，由于需要在片外接上拉电阻，</a:t>
            </a:r>
            <a:r>
              <a:rPr lang="zh-CN" altLang="en-US" sz="2400" b="1" dirty="0" smtClean="0">
                <a:latin typeface="黑体" pitchFamily="2" charset="-122"/>
                <a:ea typeface="黑体" pitchFamily="2" charset="-122"/>
              </a:rPr>
              <a:t>此时</a:t>
            </a:r>
            <a:r>
              <a:rPr lang="zh-CN" sz="2400" b="1" dirty="0" smtClean="0">
                <a:latin typeface="黑体" pitchFamily="2" charset="-122"/>
                <a:ea typeface="黑体" pitchFamily="2" charset="-122"/>
              </a:rPr>
              <a:t>端口不存在高阻抗（悬浮）状态，因此</a:t>
            </a:r>
            <a:r>
              <a:rPr lang="zh-CN" altLang="en-US" sz="2400" b="1" dirty="0" smtClean="0">
                <a:latin typeface="黑体" pitchFamily="2" charset="-122"/>
                <a:ea typeface="黑体" pitchFamily="2" charset="-122"/>
              </a:rPr>
              <a:t>成为了</a:t>
            </a:r>
            <a:r>
              <a:rPr lang="zh-CN" sz="2400" b="1" dirty="0" smtClean="0">
                <a:latin typeface="黑体" pitchFamily="2" charset="-122"/>
                <a:ea typeface="黑体" pitchFamily="2" charset="-122"/>
              </a:rPr>
              <a:t>一个</a:t>
            </a:r>
            <a:r>
              <a:rPr lang="zh-CN" sz="2400" b="1" dirty="0" smtClean="0">
                <a:solidFill>
                  <a:srgbClr val="3333CC"/>
                </a:solidFill>
                <a:latin typeface="黑体" pitchFamily="2" charset="-122"/>
                <a:ea typeface="黑体" pitchFamily="2" charset="-122"/>
              </a:rPr>
              <a:t>准双向口</a:t>
            </a:r>
            <a:r>
              <a:rPr lang="zh-CN" sz="2400" b="1" dirty="0" smtClean="0">
                <a:latin typeface="黑体" pitchFamily="2" charset="-122"/>
                <a:ea typeface="黑体" pitchFamily="2" charset="-122"/>
              </a:rPr>
              <a:t>。</a:t>
            </a:r>
            <a:endParaRPr lang="zh-CN" altLang="en-US" sz="2400" b="1" dirty="0" smtClean="0">
              <a:latin typeface="黑体" pitchFamily="2" charset="-122"/>
              <a:ea typeface="黑体" pitchFamily="2" charset="-122"/>
            </a:endParaRP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为保证引脚信号的</a:t>
            </a:r>
            <a:r>
              <a:rPr lang="zh-CN" sz="2400" b="1" dirty="0" smtClean="0">
                <a:solidFill>
                  <a:srgbClr val="3333CC"/>
                </a:solidFill>
                <a:latin typeface="黑体" pitchFamily="2" charset="-122"/>
                <a:ea typeface="黑体" pitchFamily="2" charset="-122"/>
              </a:rPr>
              <a:t>正确读入</a:t>
            </a:r>
            <a:r>
              <a:rPr lang="zh-CN" sz="2400" b="1" dirty="0" smtClean="0">
                <a:latin typeface="黑体" pitchFamily="2" charset="-122"/>
                <a:ea typeface="黑体" pitchFamily="2" charset="-122"/>
              </a:rPr>
              <a:t>，应</a:t>
            </a:r>
            <a:r>
              <a:rPr lang="zh-CN" sz="2400" b="1" dirty="0" smtClean="0">
                <a:solidFill>
                  <a:srgbClr val="0000FF"/>
                </a:solidFill>
                <a:latin typeface="黑体" pitchFamily="2" charset="-122"/>
                <a:ea typeface="黑体" pitchFamily="2" charset="-122"/>
              </a:rPr>
              <a:t>首先向锁存器写</a:t>
            </a:r>
            <a:r>
              <a:rPr lang="en-US" altLang="zh-CN" sz="2400" b="1" dirty="0" smtClean="0">
                <a:solidFill>
                  <a:srgbClr val="0000FF"/>
                </a:solidFill>
                <a:latin typeface="黑体" pitchFamily="2" charset="-122"/>
                <a:ea typeface="黑体" pitchFamily="2" charset="-122"/>
              </a:rPr>
              <a:t>1</a:t>
            </a:r>
            <a:r>
              <a:rPr lang="zh-CN" sz="2400" b="1" dirty="0" smtClean="0">
                <a:latin typeface="黑体" pitchFamily="2" charset="-122"/>
                <a:ea typeface="黑体" pitchFamily="2" charset="-122"/>
              </a:rPr>
              <a:t>。单片机复位后，锁存器自动被置</a:t>
            </a:r>
            <a:r>
              <a:rPr lang="en-US" altLang="zh-CN" sz="2400" b="1" dirty="0" smtClean="0">
                <a:latin typeface="黑体" pitchFamily="2" charset="-122"/>
                <a:ea typeface="黑体" pitchFamily="2" charset="-122"/>
              </a:rPr>
              <a:t>1</a:t>
            </a:r>
            <a:r>
              <a:rPr lang="zh-CN" sz="2400" b="1" dirty="0" smtClean="0">
                <a:latin typeface="黑体" pitchFamily="2" charset="-122"/>
                <a:ea typeface="黑体" pitchFamily="2" charset="-122"/>
              </a:rPr>
              <a:t>；当</a:t>
            </a:r>
            <a:r>
              <a:rPr lang="en-US" altLang="zh-CN" sz="2400" b="1" dirty="0" smtClean="0">
                <a:latin typeface="黑体" pitchFamily="2" charset="-122"/>
                <a:ea typeface="黑体" pitchFamily="2" charset="-122"/>
              </a:rPr>
              <a:t>P0</a:t>
            </a:r>
            <a:r>
              <a:rPr lang="zh-CN" sz="2400" b="1" dirty="0" smtClean="0">
                <a:latin typeface="黑体" pitchFamily="2" charset="-122"/>
                <a:ea typeface="黑体" pitchFamily="2" charset="-122"/>
              </a:rPr>
              <a:t>口由原来输出转变为输入时，应先置锁存器为</a:t>
            </a:r>
            <a:r>
              <a:rPr lang="en-US" altLang="zh-CN" sz="2400" b="1" dirty="0" smtClean="0">
                <a:latin typeface="黑体" pitchFamily="2" charset="-122"/>
                <a:ea typeface="黑体" pitchFamily="2" charset="-122"/>
              </a:rPr>
              <a:t>1</a:t>
            </a:r>
            <a:r>
              <a:rPr lang="zh-CN" sz="2400" b="1" dirty="0" smtClean="0">
                <a:latin typeface="黑体" pitchFamily="2" charset="-122"/>
                <a:ea typeface="黑体" pitchFamily="2" charset="-122"/>
              </a:rPr>
              <a:t>，方可执行输入操作。</a:t>
            </a:r>
            <a:endParaRPr lang="en-US" altLang="zh-CN" sz="2400" b="1" dirty="0" smtClean="0">
              <a:latin typeface="黑体" pitchFamily="2" charset="-122"/>
              <a:ea typeface="黑体" pitchFamily="2" charset="-122"/>
            </a:endParaRPr>
          </a:p>
          <a:p>
            <a:pPr marL="0" lvl="0" indent="0" algn="l" fontAlgn="b">
              <a:lnSpc>
                <a:spcPct val="150000"/>
              </a:lnSpc>
              <a:spcBef>
                <a:spcPts val="0"/>
              </a:spcBef>
              <a:buNone/>
            </a:pPr>
            <a:r>
              <a:rPr lang="en-US" altLang="zh-CN" sz="2400" dirty="0" smtClean="0">
                <a:solidFill>
                  <a:srgbClr val="333399"/>
                </a:solidFill>
                <a:latin typeface="黑体" pitchFamily="2" charset="-122"/>
                <a:ea typeface="黑体" pitchFamily="2" charset="-122"/>
              </a:rPr>
              <a:t>    P0</a:t>
            </a:r>
            <a:r>
              <a:rPr lang="zh-CN" altLang="en-US" sz="2400" dirty="0">
                <a:solidFill>
                  <a:srgbClr val="333399"/>
                </a:solidFill>
                <a:latin typeface="黑体" pitchFamily="2" charset="-122"/>
                <a:ea typeface="黑体" pitchFamily="2" charset="-122"/>
              </a:rPr>
              <a:t>口</a:t>
            </a:r>
            <a:r>
              <a:rPr lang="zh-CN" altLang="en-US" sz="2400" dirty="0">
                <a:solidFill>
                  <a:srgbClr val="FF0000"/>
                </a:solidFill>
                <a:latin typeface="黑体" pitchFamily="2" charset="-122"/>
                <a:ea typeface="黑体" pitchFamily="2" charset="-122"/>
              </a:rPr>
              <a:t>大多作为地址</a:t>
            </a:r>
            <a:r>
              <a:rPr lang="en-US" altLang="zh-CN" sz="2400" dirty="0">
                <a:solidFill>
                  <a:srgbClr val="FF0000"/>
                </a:solidFill>
                <a:latin typeface="黑体" pitchFamily="2" charset="-122"/>
                <a:ea typeface="黑体" pitchFamily="2" charset="-122"/>
              </a:rPr>
              <a:t>/</a:t>
            </a:r>
            <a:r>
              <a:rPr lang="zh-CN" altLang="en-US" sz="2400" dirty="0">
                <a:solidFill>
                  <a:srgbClr val="FF0000"/>
                </a:solidFill>
                <a:latin typeface="黑体" pitchFamily="2" charset="-122"/>
                <a:ea typeface="黑体" pitchFamily="2" charset="-122"/>
              </a:rPr>
              <a:t>数据复用口</a:t>
            </a:r>
            <a:r>
              <a:rPr lang="zh-CN" altLang="en-US" sz="2400" dirty="0">
                <a:solidFill>
                  <a:srgbClr val="333399"/>
                </a:solidFill>
                <a:latin typeface="黑体" pitchFamily="2" charset="-122"/>
                <a:ea typeface="黑体" pitchFamily="2" charset="-122"/>
              </a:rPr>
              <a:t>使用，就不能再作为通用</a:t>
            </a:r>
            <a:r>
              <a:rPr lang="en-US" altLang="zh-CN" sz="2400" dirty="0">
                <a:solidFill>
                  <a:srgbClr val="333399"/>
                </a:solidFill>
                <a:latin typeface="黑体" pitchFamily="2" charset="-122"/>
                <a:ea typeface="黑体" pitchFamily="2" charset="-122"/>
              </a:rPr>
              <a:t>I/O</a:t>
            </a:r>
            <a:r>
              <a:rPr lang="zh-CN" altLang="en-US" sz="2400" dirty="0">
                <a:solidFill>
                  <a:srgbClr val="333399"/>
                </a:solidFill>
                <a:latin typeface="黑体" pitchFamily="2" charset="-122"/>
                <a:ea typeface="黑体" pitchFamily="2" charset="-122"/>
              </a:rPr>
              <a:t>口使用。</a:t>
            </a:r>
          </a:p>
          <a:p>
            <a:pPr marL="0" indent="0" algn="l">
              <a:lnSpc>
                <a:spcPct val="150000"/>
              </a:lnSpc>
              <a:spcBef>
                <a:spcPts val="0"/>
              </a:spcBef>
              <a:buFont typeface="Wingdings" pitchFamily="2" charset="2"/>
              <a:buNone/>
            </a:pPr>
            <a:endParaRPr lang="zh-CN" sz="2400" b="1" dirty="0" smtClean="0">
              <a:latin typeface="黑体" pitchFamily="2" charset="-122"/>
              <a:ea typeface="黑体" pitchFamily="2" charset="-122"/>
            </a:endParaRPr>
          </a:p>
          <a:p>
            <a:pPr marL="0" indent="12700" eaLnBrk="1" hangingPunct="1">
              <a:lnSpc>
                <a:spcPct val="150000"/>
              </a:lnSpc>
            </a:pPr>
            <a:endParaRPr lang="zh-CN" altLang="en-US" sz="24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68756" y="6507860"/>
            <a:ext cx="781050" cy="276225"/>
          </a:xfrm>
          <a:prstGeom prst="rect">
            <a:avLst/>
          </a:prstGeom>
        </p:spPr>
        <p:txBody>
          <a:bodyPr/>
          <a:lstStyle/>
          <a:p>
            <a:fld id="{8E2A11C4-42C2-45DA-9E65-8D548604E8EA}" type="slidenum">
              <a:rPr lang="en-US" altLang="zh-CN" sz="1200" smtClean="0"/>
              <a:pPr/>
              <a:t>68</a:t>
            </a:fld>
            <a:endParaRPr lang="en-US" altLang="zh-CN" sz="1200" dirty="0"/>
          </a:p>
        </p:txBody>
      </p:sp>
    </p:spTree>
    <p:extLst>
      <p:ext uri="{BB962C8B-B14F-4D97-AF65-F5344CB8AC3E}">
        <p14:creationId xmlns:p14="http://schemas.microsoft.com/office/powerpoint/2010/main" val="3460728551"/>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内容占位符 1"/>
          <p:cNvSpPr>
            <a:spLocks noGrp="1"/>
          </p:cNvSpPr>
          <p:nvPr>
            <p:ph/>
          </p:nvPr>
        </p:nvSpPr>
        <p:spPr>
          <a:xfrm>
            <a:off x="0" y="645624"/>
            <a:ext cx="8594725" cy="4983162"/>
          </a:xfrm>
        </p:spPr>
        <p:txBody>
          <a:bodyPr/>
          <a:lstStyle/>
          <a:p>
            <a:pPr marL="0" indent="0" algn="l">
              <a:lnSpc>
                <a:spcPct val="150000"/>
              </a:lnSpc>
              <a:spcBef>
                <a:spcPts val="0"/>
              </a:spcBef>
              <a:buFont typeface="Wingdings" pitchFamily="2" charset="2"/>
              <a:buNone/>
            </a:pPr>
            <a:r>
              <a:rPr lang="en-US" altLang="zh-CN" sz="2400" dirty="0" smtClean="0">
                <a:solidFill>
                  <a:srgbClr val="FF0000"/>
                </a:solidFill>
                <a:latin typeface="黑体" pitchFamily="2" charset="-122"/>
                <a:ea typeface="黑体" pitchFamily="2" charset="-122"/>
              </a:rPr>
              <a:t>    </a:t>
            </a:r>
            <a:r>
              <a:rPr lang="en-US" altLang="zh-CN" sz="2400" dirty="0" smtClean="0">
                <a:solidFill>
                  <a:srgbClr val="9900CC"/>
                </a:solidFill>
                <a:latin typeface="黑体" pitchFamily="2" charset="-122"/>
                <a:ea typeface="黑体" pitchFamily="2" charset="-122"/>
              </a:rPr>
              <a:t>3</a:t>
            </a:r>
            <a:r>
              <a:rPr lang="en-US" altLang="zh-CN" sz="2400" b="1" dirty="0" smtClean="0">
                <a:solidFill>
                  <a:srgbClr val="9900CC"/>
                </a:solidFill>
                <a:latin typeface="黑体" pitchFamily="2" charset="-122"/>
                <a:ea typeface="黑体" pitchFamily="2" charset="-122"/>
              </a:rPr>
              <a:t>.5.2  P1</a:t>
            </a:r>
            <a:r>
              <a:rPr lang="zh-CN" sz="2400" b="1" dirty="0" smtClean="0">
                <a:solidFill>
                  <a:srgbClr val="9900CC"/>
                </a:solidFill>
                <a:latin typeface="黑体" pitchFamily="2" charset="-122"/>
                <a:ea typeface="黑体" pitchFamily="2" charset="-122"/>
              </a:rPr>
              <a:t>口</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单功能的</a:t>
            </a:r>
            <a:r>
              <a:rPr lang="en-US" altLang="zh-CN" sz="2400" b="1" dirty="0" smtClean="0">
                <a:latin typeface="黑体" pitchFamily="2" charset="-122"/>
                <a:ea typeface="黑体" pitchFamily="2" charset="-122"/>
              </a:rPr>
              <a:t>I/O</a:t>
            </a:r>
            <a:r>
              <a:rPr lang="zh-CN" sz="2400" b="1" dirty="0" smtClean="0">
                <a:latin typeface="黑体" pitchFamily="2" charset="-122"/>
                <a:ea typeface="黑体" pitchFamily="2" charset="-122"/>
              </a:rPr>
              <a:t>口，</a:t>
            </a:r>
            <a:r>
              <a:rPr lang="zh-CN" sz="2400" b="1" dirty="0" smtClean="0">
                <a:solidFill>
                  <a:srgbClr val="3333CC"/>
                </a:solidFill>
                <a:latin typeface="黑体" pitchFamily="2" charset="-122"/>
                <a:ea typeface="黑体" pitchFamily="2" charset="-122"/>
              </a:rPr>
              <a:t>字节地址为</a:t>
            </a:r>
            <a:r>
              <a:rPr lang="zh-CN" altLang="en-US" sz="2400" b="1" dirty="0" smtClean="0">
                <a:latin typeface="黑体" pitchFamily="2" charset="-122"/>
                <a:ea typeface="黑体" pitchFamily="2" charset="-122"/>
              </a:rPr>
              <a:t> </a:t>
            </a:r>
            <a:r>
              <a:rPr lang="en-US" altLang="zh-CN" sz="2400" b="1" dirty="0" smtClean="0">
                <a:latin typeface="黑体" pitchFamily="2" charset="-122"/>
                <a:ea typeface="黑体" pitchFamily="2" charset="-122"/>
              </a:rPr>
              <a:t>90H</a:t>
            </a:r>
            <a:r>
              <a:rPr lang="zh-CN" sz="2400" b="1" dirty="0" smtClean="0">
                <a:latin typeface="黑体" pitchFamily="2" charset="-122"/>
                <a:ea typeface="黑体" pitchFamily="2" charset="-122"/>
              </a:rPr>
              <a:t>，位地址为</a:t>
            </a:r>
            <a:r>
              <a:rPr lang="zh-CN" altLang="en-US" sz="2400" b="1" dirty="0" smtClean="0">
                <a:latin typeface="黑体" pitchFamily="2" charset="-122"/>
                <a:ea typeface="黑体" pitchFamily="2" charset="-122"/>
              </a:rPr>
              <a:t> </a:t>
            </a:r>
            <a:r>
              <a:rPr lang="en-US" altLang="zh-CN" sz="2400" b="1" dirty="0" smtClean="0">
                <a:latin typeface="黑体" pitchFamily="2" charset="-122"/>
                <a:ea typeface="黑体" pitchFamily="2" charset="-122"/>
              </a:rPr>
              <a:t>90H</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97H</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P1</a:t>
            </a:r>
            <a:r>
              <a:rPr lang="zh-CN" sz="2400" b="1" dirty="0" smtClean="0">
                <a:latin typeface="黑体" pitchFamily="2" charset="-122"/>
                <a:ea typeface="黑体" pitchFamily="2" charset="-122"/>
              </a:rPr>
              <a:t>口某一位的</a:t>
            </a:r>
            <a:r>
              <a:rPr lang="zh-CN" sz="2400" b="1" dirty="0" smtClean="0">
                <a:solidFill>
                  <a:srgbClr val="FF0000"/>
                </a:solidFill>
                <a:latin typeface="黑体" pitchFamily="2" charset="-122"/>
                <a:ea typeface="黑体" pitchFamily="2" charset="-122"/>
              </a:rPr>
              <a:t>位电路结构</a:t>
            </a:r>
            <a:r>
              <a:rPr lang="zh-CN" sz="2400" b="1" dirty="0" smtClean="0">
                <a:latin typeface="黑体" pitchFamily="2" charset="-122"/>
                <a:ea typeface="黑体" pitchFamily="2" charset="-122"/>
              </a:rPr>
              <a:t>如</a:t>
            </a:r>
            <a:r>
              <a:rPr lang="zh-CN" sz="2400" b="1" dirty="0" smtClean="0">
                <a:solidFill>
                  <a:srgbClr val="3333CC"/>
                </a:solidFill>
                <a:latin typeface="黑体" pitchFamily="2" charset="-122"/>
                <a:ea typeface="黑体" pitchFamily="2" charset="-122"/>
                <a:hlinkClick r:id="" action="ppaction://hlinkshowjump?jump=nextslide"/>
              </a:rPr>
              <a:t>图</a:t>
            </a:r>
            <a:r>
              <a:rPr lang="en-US" altLang="zh-CN" sz="2400" dirty="0" smtClean="0">
                <a:solidFill>
                  <a:srgbClr val="3333CC"/>
                </a:solidFill>
                <a:latin typeface="黑体" pitchFamily="2" charset="-122"/>
                <a:ea typeface="黑体" pitchFamily="2" charset="-122"/>
                <a:hlinkClick r:id="" action="ppaction://hlinkshowjump?jump=nextslide"/>
              </a:rPr>
              <a:t>3</a:t>
            </a:r>
            <a:r>
              <a:rPr lang="en-US" altLang="zh-CN" sz="2400" b="1" dirty="0" smtClean="0">
                <a:solidFill>
                  <a:srgbClr val="3333CC"/>
                </a:solidFill>
                <a:latin typeface="黑体" pitchFamily="2" charset="-122"/>
                <a:ea typeface="黑体" pitchFamily="2" charset="-122"/>
                <a:hlinkClick r:id="" action="ppaction://hlinkshowjump?jump=nextslide"/>
              </a:rPr>
              <a:t>-10</a:t>
            </a:r>
            <a:r>
              <a:rPr lang="zh-CN" altLang="en-US" sz="2400" b="1" dirty="0" smtClean="0">
                <a:latin typeface="黑体" pitchFamily="2" charset="-122"/>
                <a:ea typeface="黑体" pitchFamily="2" charset="-122"/>
              </a:rPr>
              <a:t>所示</a:t>
            </a:r>
            <a:r>
              <a:rPr lang="zh-CN" sz="2400" b="1" dirty="0" smtClean="0">
                <a:latin typeface="黑体" pitchFamily="2" charset="-122"/>
                <a:ea typeface="黑体" pitchFamily="2" charset="-122"/>
              </a:rPr>
              <a:t>。</a:t>
            </a:r>
            <a:endParaRPr lang="zh-CN" altLang="en-US" sz="2400" b="1" dirty="0" smtClean="0">
              <a:latin typeface="黑体" pitchFamily="2" charset="-122"/>
              <a:ea typeface="黑体" pitchFamily="2" charset="-122"/>
            </a:endParaRPr>
          </a:p>
          <a:p>
            <a:pPr marL="0" indent="0" algn="l">
              <a:lnSpc>
                <a:spcPct val="150000"/>
              </a:lnSpc>
              <a:spcBef>
                <a:spcPts val="0"/>
              </a:spcBef>
              <a:buFont typeface="Wingdings" pitchFamily="2" charset="2"/>
              <a:buNone/>
            </a:pPr>
            <a:r>
              <a:rPr lang="en-US" altLang="zh-CN" sz="2400" b="1" dirty="0" smtClean="0">
                <a:solidFill>
                  <a:srgbClr val="FF0000"/>
                </a:solidFill>
                <a:latin typeface="黑体" pitchFamily="2" charset="-122"/>
                <a:ea typeface="黑体" pitchFamily="2" charset="-122"/>
              </a:rPr>
              <a:t>     1</a:t>
            </a:r>
            <a:r>
              <a:rPr lang="zh-CN" sz="2400" b="1" dirty="0" smtClean="0">
                <a:solidFill>
                  <a:srgbClr val="FF0000"/>
                </a:solidFill>
                <a:latin typeface="黑体" pitchFamily="2" charset="-122"/>
                <a:ea typeface="黑体" pitchFamily="2" charset="-122"/>
              </a:rPr>
              <a:t>．位电路结构</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P1</a:t>
            </a:r>
            <a:r>
              <a:rPr lang="zh-CN" sz="2400" b="1" dirty="0" smtClean="0">
                <a:latin typeface="黑体" pitchFamily="2" charset="-122"/>
                <a:ea typeface="黑体" pitchFamily="2" charset="-122"/>
              </a:rPr>
              <a:t>口位电路结构由以下</a:t>
            </a:r>
            <a:r>
              <a:rPr lang="zh-CN" sz="2400" b="1" dirty="0" smtClean="0">
                <a:solidFill>
                  <a:srgbClr val="3333CC"/>
                </a:solidFill>
                <a:latin typeface="黑体" pitchFamily="2" charset="-122"/>
                <a:ea typeface="黑体" pitchFamily="2" charset="-122"/>
              </a:rPr>
              <a:t>三部分组成</a:t>
            </a:r>
            <a:r>
              <a:rPr lang="zh-CN" sz="2400" b="1" dirty="0" smtClean="0">
                <a:latin typeface="黑体" pitchFamily="2" charset="-122"/>
                <a:ea typeface="黑体" pitchFamily="2" charset="-122"/>
              </a:rPr>
              <a:t>：</a:t>
            </a: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1</a:t>
            </a:r>
            <a:r>
              <a:rPr lang="zh-CN" sz="2400" b="1" dirty="0" smtClean="0">
                <a:latin typeface="黑体" pitchFamily="2" charset="-122"/>
                <a:ea typeface="黑体" pitchFamily="2" charset="-122"/>
              </a:rPr>
              <a:t>）一个数据输出锁存器，用于输出数据位的锁存。</a:t>
            </a:r>
            <a:endParaRPr lang="en-US" altLang="zh-CN" sz="2400" b="1" dirty="0" smtClean="0">
              <a:latin typeface="黑体" pitchFamily="2" charset="-122"/>
              <a:ea typeface="黑体" pitchFamily="2" charset="-122"/>
            </a:endParaRPr>
          </a:p>
          <a:p>
            <a:pPr marL="0" lvl="0" indent="0" algn="l">
              <a:lnSpc>
                <a:spcPct val="150000"/>
              </a:lnSpc>
              <a:spcBef>
                <a:spcPts val="0"/>
              </a:spcBef>
              <a:buNone/>
            </a:pPr>
            <a:r>
              <a:rPr lang="zh-CN" altLang="en-US" sz="2400" dirty="0" smtClean="0">
                <a:solidFill>
                  <a:srgbClr val="333399"/>
                </a:solidFill>
                <a:latin typeface="黑体" pitchFamily="2" charset="-122"/>
                <a:ea typeface="黑体" pitchFamily="2" charset="-122"/>
              </a:rPr>
              <a:t>    （</a:t>
            </a:r>
            <a:r>
              <a:rPr lang="en-US" altLang="zh-CN" sz="2400" dirty="0">
                <a:solidFill>
                  <a:srgbClr val="333399"/>
                </a:solidFill>
                <a:latin typeface="黑体" pitchFamily="2" charset="-122"/>
                <a:ea typeface="黑体" pitchFamily="2" charset="-122"/>
              </a:rPr>
              <a:t>2</a:t>
            </a:r>
            <a:r>
              <a:rPr lang="zh-CN" altLang="en-US" sz="2400" dirty="0">
                <a:solidFill>
                  <a:srgbClr val="333399"/>
                </a:solidFill>
                <a:latin typeface="黑体" pitchFamily="2" charset="-122"/>
                <a:ea typeface="黑体" pitchFamily="2" charset="-122"/>
              </a:rPr>
              <a:t>）两个三态的数据输入缓冲器</a:t>
            </a:r>
            <a:r>
              <a:rPr lang="en-US" altLang="zh-CN" sz="2400" dirty="0">
                <a:solidFill>
                  <a:srgbClr val="0000FF"/>
                </a:solidFill>
                <a:latin typeface="黑体" pitchFamily="2" charset="-122"/>
                <a:ea typeface="黑体" pitchFamily="2" charset="-122"/>
              </a:rPr>
              <a:t>BUF1</a:t>
            </a:r>
            <a:r>
              <a:rPr lang="zh-CN" altLang="en-US" sz="2400" dirty="0">
                <a:solidFill>
                  <a:srgbClr val="333399"/>
                </a:solidFill>
                <a:latin typeface="黑体" pitchFamily="2" charset="-122"/>
                <a:ea typeface="黑体" pitchFamily="2" charset="-122"/>
              </a:rPr>
              <a:t>和</a:t>
            </a:r>
            <a:r>
              <a:rPr lang="en-US" altLang="zh-CN" sz="2400" dirty="0">
                <a:solidFill>
                  <a:srgbClr val="0000FF"/>
                </a:solidFill>
                <a:latin typeface="黑体" pitchFamily="2" charset="-122"/>
                <a:ea typeface="黑体" pitchFamily="2" charset="-122"/>
              </a:rPr>
              <a:t>BUF2</a:t>
            </a:r>
            <a:r>
              <a:rPr lang="zh-CN" altLang="en-US" sz="2400" dirty="0">
                <a:solidFill>
                  <a:srgbClr val="333399"/>
                </a:solidFill>
                <a:latin typeface="黑体" pitchFamily="2" charset="-122"/>
                <a:ea typeface="黑体" pitchFamily="2" charset="-122"/>
              </a:rPr>
              <a:t>，分别用于读锁存器数据和读引脚数据的输入缓冲。</a:t>
            </a:r>
          </a:p>
          <a:p>
            <a:pPr marL="0" lvl="0" indent="0" algn="l">
              <a:lnSpc>
                <a:spcPct val="150000"/>
              </a:lnSpc>
              <a:spcBef>
                <a:spcPts val="0"/>
              </a:spcBef>
              <a:buNone/>
            </a:pPr>
            <a:r>
              <a:rPr lang="zh-CN" altLang="en-US" sz="2400" dirty="0" smtClean="0">
                <a:solidFill>
                  <a:srgbClr val="333399"/>
                </a:solidFill>
                <a:latin typeface="黑体" pitchFamily="2" charset="-122"/>
                <a:ea typeface="黑体" pitchFamily="2" charset="-122"/>
              </a:rPr>
              <a:t>    （</a:t>
            </a:r>
            <a:r>
              <a:rPr lang="en-US" altLang="zh-CN" sz="2400" dirty="0" smtClean="0">
                <a:solidFill>
                  <a:srgbClr val="333399"/>
                </a:solidFill>
                <a:latin typeface="黑体" pitchFamily="2" charset="-122"/>
                <a:ea typeface="黑体" pitchFamily="2" charset="-122"/>
              </a:rPr>
              <a:t>3</a:t>
            </a:r>
            <a:r>
              <a:rPr lang="zh-CN" altLang="en-US" sz="2400" dirty="0">
                <a:solidFill>
                  <a:srgbClr val="333399"/>
                </a:solidFill>
                <a:latin typeface="黑体" pitchFamily="2" charset="-122"/>
                <a:ea typeface="黑体" pitchFamily="2" charset="-122"/>
              </a:rPr>
              <a:t>）数据输出驱动电路，由一个场效应管（</a:t>
            </a:r>
            <a:r>
              <a:rPr lang="en-US" altLang="zh-CN" sz="2400" dirty="0">
                <a:solidFill>
                  <a:srgbClr val="333399"/>
                </a:solidFill>
                <a:latin typeface="黑体" pitchFamily="2" charset="-122"/>
                <a:ea typeface="黑体" pitchFamily="2" charset="-122"/>
              </a:rPr>
              <a:t>FET</a:t>
            </a:r>
            <a:r>
              <a:rPr lang="zh-CN" altLang="en-US" sz="2400" dirty="0">
                <a:solidFill>
                  <a:srgbClr val="333399"/>
                </a:solidFill>
                <a:latin typeface="黑体" pitchFamily="2" charset="-122"/>
                <a:ea typeface="黑体" pitchFamily="2" charset="-122"/>
              </a:rPr>
              <a:t>）和一个片内上拉电阻组成。</a:t>
            </a:r>
          </a:p>
          <a:p>
            <a:pPr marL="0" indent="0" algn="l">
              <a:lnSpc>
                <a:spcPct val="150000"/>
              </a:lnSpc>
              <a:spcBef>
                <a:spcPts val="0"/>
              </a:spcBef>
              <a:buFont typeface="Wingdings" pitchFamily="2" charset="2"/>
              <a:buNone/>
            </a:pPr>
            <a:endParaRPr lang="zh-CN" altLang="en-US" sz="24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50649" y="6480699"/>
            <a:ext cx="781050" cy="276225"/>
          </a:xfrm>
          <a:prstGeom prst="rect">
            <a:avLst/>
          </a:prstGeom>
        </p:spPr>
        <p:txBody>
          <a:bodyPr/>
          <a:lstStyle/>
          <a:p>
            <a:fld id="{8E2A11C4-42C2-45DA-9E65-8D548604E8EA}" type="slidenum">
              <a:rPr lang="en-US" altLang="zh-CN" sz="1200" smtClean="0"/>
              <a:pPr/>
              <a:t>69</a:t>
            </a:fld>
            <a:endParaRPr lang="en-US" altLang="zh-CN" sz="1200" dirty="0"/>
          </a:p>
        </p:txBody>
      </p:sp>
    </p:spTree>
    <p:extLst>
      <p:ext uri="{BB962C8B-B14F-4D97-AF65-F5344CB8AC3E}">
        <p14:creationId xmlns:p14="http://schemas.microsoft.com/office/powerpoint/2010/main" val="805849941"/>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7" name="Rectangle 5"/>
          <p:cNvSpPr>
            <a:spLocks noChangeArrowheads="1"/>
          </p:cNvSpPr>
          <p:nvPr/>
        </p:nvSpPr>
        <p:spPr bwMode="auto">
          <a:xfrm>
            <a:off x="2580689" y="5805458"/>
            <a:ext cx="419217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spAutoFit/>
          </a:bodyPr>
          <a:lstStyle/>
          <a:p>
            <a:pPr algn="ctr" eaLnBrk="0" hangingPunct="0"/>
            <a:r>
              <a:rPr lang="zh-CN" altLang="en-US" sz="2000" b="1" dirty="0" smtClean="0">
                <a:solidFill>
                  <a:srgbClr val="FF0000"/>
                </a:solidFill>
                <a:latin typeface="黑体" pitchFamily="2" charset="-122"/>
                <a:cs typeface="Times New Roman" pitchFamily="18" charset="0"/>
              </a:rPr>
              <a:t>图</a:t>
            </a:r>
            <a:r>
              <a:rPr lang="en-US" altLang="zh-CN" sz="2000" b="1" dirty="0" smtClean="0">
                <a:solidFill>
                  <a:srgbClr val="FF0000"/>
                </a:solidFill>
                <a:latin typeface="黑体" pitchFamily="2" charset="-122"/>
                <a:cs typeface="Times New Roman" pitchFamily="18" charset="0"/>
              </a:rPr>
              <a:t>3-10</a:t>
            </a:r>
            <a:r>
              <a:rPr lang="en-US" altLang="zh-CN" sz="2000" b="1" dirty="0" smtClean="0">
                <a:latin typeface="黑体" pitchFamily="2" charset="-122"/>
                <a:cs typeface="Times New Roman" pitchFamily="18" charset="0"/>
              </a:rPr>
              <a:t>  </a:t>
            </a:r>
            <a:r>
              <a:rPr lang="en-US" altLang="zh-CN" sz="2000" b="1" dirty="0">
                <a:solidFill>
                  <a:srgbClr val="3333CC"/>
                </a:solidFill>
                <a:latin typeface="黑体" pitchFamily="2" charset="-122"/>
                <a:cs typeface="Times New Roman" pitchFamily="18" charset="0"/>
              </a:rPr>
              <a:t>P1</a:t>
            </a:r>
            <a:r>
              <a:rPr lang="zh-CN" altLang="en-US" sz="2000" b="1" dirty="0">
                <a:solidFill>
                  <a:srgbClr val="3333CC"/>
                </a:solidFill>
                <a:latin typeface="黑体" pitchFamily="2" charset="-122"/>
                <a:cs typeface="Times New Roman" pitchFamily="18" charset="0"/>
              </a:rPr>
              <a:t>口某一位的位电路结构</a:t>
            </a:r>
            <a:endParaRPr lang="zh-CN" altLang="en-US" sz="2000" b="1" dirty="0">
              <a:solidFill>
                <a:srgbClr val="3333CC"/>
              </a:solidFill>
              <a:latin typeface="黑体" pitchFamily="2" charset="-122"/>
            </a:endParaRPr>
          </a:p>
        </p:txBody>
      </p:sp>
      <p:pic>
        <p:nvPicPr>
          <p:cNvPr id="115724" name="Picture 12" descr="2-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01579"/>
            <a:ext cx="9047747" cy="4786396"/>
          </a:xfrm>
          <a:prstGeom prst="rect">
            <a:avLst/>
          </a:prstGeom>
          <a:noFill/>
          <a:extLst>
            <a:ext uri="{909E8E84-426E-40DD-AFC4-6F175D3DCCD1}">
              <a14:hiddenFill xmlns:a14="http://schemas.microsoft.com/office/drawing/2010/main">
                <a:solidFill>
                  <a:srgbClr val="FFFFFF"/>
                </a:solidFill>
              </a14:hiddenFill>
            </a:ext>
          </a:extLst>
        </p:spPr>
      </p:pic>
      <p:sp>
        <p:nvSpPr>
          <p:cNvPr id="10" name="灯片编号占位符 3"/>
          <p:cNvSpPr>
            <a:spLocks noGrp="1"/>
          </p:cNvSpPr>
          <p:nvPr>
            <p:ph type="sldNum" sz="quarter" idx="10"/>
          </p:nvPr>
        </p:nvSpPr>
        <p:spPr>
          <a:xfrm>
            <a:off x="8532542" y="6489753"/>
            <a:ext cx="781050" cy="276225"/>
          </a:xfrm>
        </p:spPr>
        <p:txBody>
          <a:bodyPr/>
          <a:lstStyle/>
          <a:p>
            <a:fld id="{8E2A11C4-42C2-45DA-9E65-8D548604E8EA}" type="slidenum">
              <a:rPr lang="en-US" altLang="zh-CN" smtClean="0"/>
              <a:pPr/>
              <a:t>70</a:t>
            </a:fld>
            <a:endParaRPr lang="en-US" altLang="zh-CN" dirty="0"/>
          </a:p>
        </p:txBody>
      </p:sp>
    </p:spTree>
    <p:extLst>
      <p:ext uri="{BB962C8B-B14F-4D97-AF65-F5344CB8AC3E}">
        <p14:creationId xmlns:p14="http://schemas.microsoft.com/office/powerpoint/2010/main" val="1822961729"/>
      </p:ext>
    </p:extLst>
  </p:cSld>
  <p:clrMapOvr>
    <a:masterClrMapping/>
  </p:clrMapOvr>
  <p:transition>
    <p:random/>
    <p:sndAc>
      <p:stSnd>
        <p:snd r:embed="rId2" name="camera.wav"/>
      </p:stSnd>
    </p:sndAc>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内容占位符 1"/>
          <p:cNvSpPr>
            <a:spLocks noGrp="1"/>
          </p:cNvSpPr>
          <p:nvPr>
            <p:ph/>
          </p:nvPr>
        </p:nvSpPr>
        <p:spPr>
          <a:xfrm>
            <a:off x="93785" y="457200"/>
            <a:ext cx="8593015" cy="5410200"/>
          </a:xfrm>
        </p:spPr>
        <p:txBody>
          <a:bodyPr/>
          <a:lstStyle/>
          <a:p>
            <a:pPr marL="0" indent="0" algn="l">
              <a:lnSpc>
                <a:spcPct val="150000"/>
              </a:lnSpc>
              <a:spcBef>
                <a:spcPts val="0"/>
              </a:spcBef>
              <a:buFont typeface="Wingdings" pitchFamily="2" charset="2"/>
              <a:buNone/>
            </a:pPr>
            <a:r>
              <a:rPr lang="en-US" altLang="zh-CN" sz="2400" b="1" dirty="0" smtClean="0">
                <a:solidFill>
                  <a:srgbClr val="FF0000"/>
                </a:solidFill>
                <a:latin typeface="黑体" pitchFamily="2" charset="-122"/>
                <a:ea typeface="黑体" pitchFamily="2" charset="-122"/>
              </a:rPr>
              <a:t>    2</a:t>
            </a:r>
            <a:r>
              <a:rPr lang="zh-CN" sz="2400" b="1" dirty="0" smtClean="0">
                <a:solidFill>
                  <a:srgbClr val="FF0000"/>
                </a:solidFill>
                <a:latin typeface="黑体" pitchFamily="2" charset="-122"/>
                <a:ea typeface="黑体" pitchFamily="2" charset="-122"/>
              </a:rPr>
              <a:t>．工作过程分析</a:t>
            </a: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P1</a:t>
            </a:r>
            <a:r>
              <a:rPr lang="zh-CN" sz="2400" b="1" dirty="0" smtClean="0">
                <a:latin typeface="黑体" pitchFamily="2" charset="-122"/>
                <a:ea typeface="黑体" pitchFamily="2" charset="-122"/>
              </a:rPr>
              <a:t>口</a:t>
            </a:r>
            <a:r>
              <a:rPr lang="zh-CN" sz="2400" b="1" dirty="0" smtClean="0">
                <a:solidFill>
                  <a:srgbClr val="3333CC"/>
                </a:solidFill>
                <a:latin typeface="黑体" pitchFamily="2" charset="-122"/>
                <a:ea typeface="黑体" pitchFamily="2" charset="-122"/>
              </a:rPr>
              <a:t>只能作为通用的</a:t>
            </a:r>
            <a:r>
              <a:rPr lang="en-US" altLang="zh-CN" sz="2400" b="1" dirty="0" smtClean="0">
                <a:solidFill>
                  <a:srgbClr val="3333CC"/>
                </a:solidFill>
                <a:latin typeface="黑体" pitchFamily="2" charset="-122"/>
                <a:ea typeface="黑体" pitchFamily="2" charset="-122"/>
              </a:rPr>
              <a:t>I/O</a:t>
            </a:r>
            <a:r>
              <a:rPr lang="zh-CN" sz="2400" b="1" dirty="0" smtClean="0">
                <a:solidFill>
                  <a:srgbClr val="3333CC"/>
                </a:solidFill>
                <a:latin typeface="黑体" pitchFamily="2" charset="-122"/>
                <a:ea typeface="黑体" pitchFamily="2" charset="-122"/>
              </a:rPr>
              <a:t>口</a:t>
            </a:r>
            <a:r>
              <a:rPr lang="zh-CN" sz="2400" b="1" dirty="0" smtClean="0">
                <a:latin typeface="黑体" pitchFamily="2" charset="-122"/>
                <a:ea typeface="黑体" pitchFamily="2" charset="-122"/>
              </a:rPr>
              <a:t>使用。</a:t>
            </a: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1</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P1</a:t>
            </a:r>
            <a:r>
              <a:rPr lang="zh-CN" sz="2400" b="1" dirty="0" smtClean="0">
                <a:latin typeface="黑体" pitchFamily="2" charset="-122"/>
                <a:ea typeface="黑体" pitchFamily="2" charset="-122"/>
              </a:rPr>
              <a:t>口作</a:t>
            </a:r>
            <a:r>
              <a:rPr lang="zh-CN" sz="2400" b="1" dirty="0" smtClean="0">
                <a:solidFill>
                  <a:srgbClr val="FF0000"/>
                </a:solidFill>
                <a:latin typeface="黑体" pitchFamily="2" charset="-122"/>
                <a:ea typeface="黑体" pitchFamily="2" charset="-122"/>
              </a:rPr>
              <a:t>输出口</a:t>
            </a:r>
            <a:r>
              <a:rPr lang="zh-CN" sz="2400" b="1" dirty="0" smtClean="0">
                <a:latin typeface="黑体" pitchFamily="2" charset="-122"/>
                <a:ea typeface="黑体" pitchFamily="2" charset="-122"/>
              </a:rPr>
              <a:t>时，若</a:t>
            </a:r>
            <a:r>
              <a:rPr lang="en-US" altLang="zh-CN" sz="2400" b="1" dirty="0" smtClean="0">
                <a:solidFill>
                  <a:srgbClr val="FF0000"/>
                </a:solidFill>
                <a:latin typeface="黑体" pitchFamily="2" charset="-122"/>
                <a:ea typeface="黑体" pitchFamily="2" charset="-122"/>
              </a:rPr>
              <a:t>CPU</a:t>
            </a:r>
            <a:r>
              <a:rPr lang="zh-CN" sz="2400" b="1" dirty="0" smtClean="0">
                <a:solidFill>
                  <a:srgbClr val="FF0000"/>
                </a:solidFill>
                <a:latin typeface="黑体" pitchFamily="2" charset="-122"/>
                <a:ea typeface="黑体" pitchFamily="2" charset="-122"/>
              </a:rPr>
              <a:t>输出</a:t>
            </a:r>
            <a:r>
              <a:rPr lang="en-US" altLang="zh-CN" sz="2400" b="1" dirty="0" smtClean="0">
                <a:solidFill>
                  <a:srgbClr val="FF0000"/>
                </a:solidFill>
                <a:latin typeface="黑体" pitchFamily="2" charset="-122"/>
                <a:ea typeface="黑体" pitchFamily="2" charset="-122"/>
              </a:rPr>
              <a:t>1</a:t>
            </a:r>
            <a:r>
              <a:rPr lang="zh-CN" sz="2400" b="1" dirty="0" smtClean="0">
                <a:latin typeface="黑体" pitchFamily="2" charset="-122"/>
                <a:ea typeface="黑体" pitchFamily="2" charset="-122"/>
              </a:rPr>
              <a:t>，</a:t>
            </a:r>
            <a:r>
              <a:rPr lang="en-US" altLang="zh-CN" sz="2400" b="1" dirty="0" smtClean="0">
                <a:solidFill>
                  <a:srgbClr val="0000FF"/>
                </a:solidFill>
                <a:latin typeface="黑体" pitchFamily="2" charset="-122"/>
                <a:ea typeface="黑体" pitchFamily="2" charset="-122"/>
              </a:rPr>
              <a:t>Q=1</a:t>
            </a:r>
            <a:r>
              <a:rPr lang="zh-CN" sz="2400" b="1" dirty="0" smtClean="0">
                <a:solidFill>
                  <a:srgbClr val="0000FF"/>
                </a:solidFill>
                <a:latin typeface="黑体" pitchFamily="2" charset="-122"/>
                <a:ea typeface="黑体" pitchFamily="2" charset="-122"/>
              </a:rPr>
              <a:t>，</a:t>
            </a:r>
            <a:r>
              <a:rPr lang="zh-CN" altLang="en-US" sz="2400" b="1" dirty="0" smtClean="0">
                <a:solidFill>
                  <a:srgbClr val="0000FF"/>
                </a:solidFill>
                <a:latin typeface="黑体" pitchFamily="2" charset="-122"/>
                <a:ea typeface="黑体" pitchFamily="2" charset="-122"/>
              </a:rPr>
              <a:t>  </a:t>
            </a:r>
            <a:r>
              <a:rPr lang="en-US" altLang="zh-CN" sz="2400" b="1" dirty="0" smtClean="0">
                <a:solidFill>
                  <a:srgbClr val="0000FF"/>
                </a:solidFill>
                <a:latin typeface="黑体" pitchFamily="2" charset="-122"/>
                <a:ea typeface="黑体" pitchFamily="2" charset="-122"/>
              </a:rPr>
              <a:t>=0</a:t>
            </a:r>
            <a:r>
              <a:rPr lang="zh-CN" sz="2400" b="1" dirty="0" smtClean="0">
                <a:latin typeface="黑体" pitchFamily="2" charset="-122"/>
                <a:ea typeface="黑体" pitchFamily="2" charset="-122"/>
              </a:rPr>
              <a:t>，场效应管截止，</a:t>
            </a:r>
            <a:r>
              <a:rPr lang="en-US" altLang="zh-CN" sz="2400" b="1" dirty="0" smtClean="0">
                <a:latin typeface="黑体" pitchFamily="2" charset="-122"/>
                <a:ea typeface="黑体" pitchFamily="2" charset="-122"/>
              </a:rPr>
              <a:t>P1</a:t>
            </a:r>
            <a:r>
              <a:rPr lang="zh-CN" sz="2400" b="1" dirty="0" smtClean="0">
                <a:latin typeface="黑体" pitchFamily="2" charset="-122"/>
                <a:ea typeface="黑体" pitchFamily="2" charset="-122"/>
              </a:rPr>
              <a:t>口引脚的输出为</a:t>
            </a:r>
            <a:r>
              <a:rPr lang="en-US" altLang="zh-CN" sz="2400" b="1" dirty="0" smtClean="0">
                <a:latin typeface="黑体" pitchFamily="2" charset="-122"/>
                <a:ea typeface="黑体" pitchFamily="2" charset="-122"/>
              </a:rPr>
              <a:t>1</a:t>
            </a:r>
            <a:r>
              <a:rPr lang="zh-CN" sz="2400" b="1" dirty="0" smtClean="0">
                <a:latin typeface="黑体" pitchFamily="2" charset="-122"/>
                <a:ea typeface="黑体" pitchFamily="2" charset="-122"/>
              </a:rPr>
              <a:t>；若</a:t>
            </a:r>
            <a:r>
              <a:rPr lang="en-US" altLang="zh-CN" sz="2400" b="1" dirty="0" smtClean="0">
                <a:solidFill>
                  <a:srgbClr val="FF0000"/>
                </a:solidFill>
                <a:latin typeface="黑体" pitchFamily="2" charset="-122"/>
                <a:ea typeface="黑体" pitchFamily="2" charset="-122"/>
              </a:rPr>
              <a:t>CPU</a:t>
            </a:r>
            <a:r>
              <a:rPr lang="zh-CN" sz="2400" b="1" dirty="0" smtClean="0">
                <a:solidFill>
                  <a:srgbClr val="FF0000"/>
                </a:solidFill>
                <a:latin typeface="黑体" pitchFamily="2" charset="-122"/>
                <a:ea typeface="黑体" pitchFamily="2" charset="-122"/>
              </a:rPr>
              <a:t>输出</a:t>
            </a:r>
            <a:r>
              <a:rPr lang="en-US" altLang="zh-CN" sz="2400" b="1" dirty="0" smtClean="0">
                <a:solidFill>
                  <a:srgbClr val="FF0000"/>
                </a:solidFill>
                <a:latin typeface="黑体" pitchFamily="2" charset="-122"/>
                <a:ea typeface="黑体" pitchFamily="2" charset="-122"/>
              </a:rPr>
              <a:t>0</a:t>
            </a:r>
            <a:r>
              <a:rPr lang="zh-CN" sz="2400" b="1" dirty="0" smtClean="0">
                <a:latin typeface="黑体" pitchFamily="2" charset="-122"/>
                <a:ea typeface="黑体" pitchFamily="2" charset="-122"/>
              </a:rPr>
              <a:t>，</a:t>
            </a:r>
            <a:r>
              <a:rPr lang="en-US" altLang="zh-CN" sz="2400" b="1" dirty="0" smtClean="0">
                <a:solidFill>
                  <a:srgbClr val="0000FF"/>
                </a:solidFill>
                <a:latin typeface="黑体" pitchFamily="2" charset="-122"/>
                <a:ea typeface="黑体" pitchFamily="2" charset="-122"/>
              </a:rPr>
              <a:t>Q=0</a:t>
            </a:r>
            <a:r>
              <a:rPr lang="zh-CN" sz="2400" b="1" dirty="0" smtClean="0">
                <a:solidFill>
                  <a:srgbClr val="0000FF"/>
                </a:solidFill>
                <a:latin typeface="黑体" pitchFamily="2" charset="-122"/>
                <a:ea typeface="黑体" pitchFamily="2" charset="-122"/>
              </a:rPr>
              <a:t>，</a:t>
            </a:r>
            <a:r>
              <a:rPr lang="en-US" altLang="zh-CN" sz="2400" b="1" dirty="0" smtClean="0">
                <a:solidFill>
                  <a:srgbClr val="0000FF"/>
                </a:solidFill>
                <a:latin typeface="黑体" pitchFamily="2" charset="-122"/>
                <a:ea typeface="黑体" pitchFamily="2" charset="-122"/>
              </a:rPr>
              <a:t>  =1</a:t>
            </a:r>
            <a:r>
              <a:rPr lang="zh-CN" sz="2400" b="1" dirty="0" smtClean="0">
                <a:latin typeface="黑体" pitchFamily="2" charset="-122"/>
                <a:ea typeface="黑体" pitchFamily="2" charset="-122"/>
              </a:rPr>
              <a:t>，场效应管导通，</a:t>
            </a:r>
            <a:r>
              <a:rPr lang="en-US" altLang="zh-CN" sz="2400" b="1" dirty="0" smtClean="0">
                <a:latin typeface="黑体" pitchFamily="2" charset="-122"/>
                <a:ea typeface="黑体" pitchFamily="2" charset="-122"/>
              </a:rPr>
              <a:t>P1</a:t>
            </a:r>
            <a:r>
              <a:rPr lang="zh-CN" sz="2400" b="1" dirty="0" smtClean="0">
                <a:latin typeface="黑体" pitchFamily="2" charset="-122"/>
                <a:ea typeface="黑体" pitchFamily="2" charset="-122"/>
              </a:rPr>
              <a:t>口引脚的输出为</a:t>
            </a:r>
            <a:r>
              <a:rPr lang="en-US" altLang="zh-CN" sz="2400" b="1" dirty="0" smtClean="0">
                <a:latin typeface="黑体" pitchFamily="2" charset="-122"/>
                <a:ea typeface="黑体" pitchFamily="2" charset="-122"/>
              </a:rPr>
              <a:t>0</a:t>
            </a:r>
            <a:r>
              <a:rPr lang="zh-CN" sz="2400" b="1" dirty="0" smtClean="0">
                <a:latin typeface="黑体" pitchFamily="2" charset="-122"/>
                <a:ea typeface="黑体" pitchFamily="2" charset="-122"/>
              </a:rPr>
              <a:t>。</a:t>
            </a:r>
            <a:endParaRPr lang="en-US" altLang="zh-CN" sz="2400" b="1" dirty="0" smtClean="0">
              <a:latin typeface="黑体" pitchFamily="2" charset="-122"/>
              <a:ea typeface="黑体" pitchFamily="2" charset="-122"/>
            </a:endParaRPr>
          </a:p>
          <a:p>
            <a:pPr marL="0" lvl="0" indent="0" algn="l">
              <a:lnSpc>
                <a:spcPct val="150000"/>
              </a:lnSpc>
              <a:spcBef>
                <a:spcPts val="0"/>
              </a:spcBef>
              <a:buNone/>
            </a:pPr>
            <a:r>
              <a:rPr lang="zh-CN" altLang="en-US" sz="2400" dirty="0" smtClean="0">
                <a:solidFill>
                  <a:srgbClr val="333399"/>
                </a:solidFill>
                <a:latin typeface="黑体" pitchFamily="2" charset="-122"/>
                <a:ea typeface="黑体" pitchFamily="2" charset="-122"/>
              </a:rPr>
              <a:t>    （</a:t>
            </a:r>
            <a:r>
              <a:rPr lang="en-US" altLang="zh-CN" sz="2400" dirty="0">
                <a:solidFill>
                  <a:srgbClr val="333399"/>
                </a:solidFill>
                <a:latin typeface="黑体" pitchFamily="2" charset="-122"/>
                <a:ea typeface="黑体" pitchFamily="2" charset="-122"/>
              </a:rPr>
              <a:t>2</a:t>
            </a:r>
            <a:r>
              <a:rPr lang="zh-CN" altLang="en-US" sz="2400" dirty="0">
                <a:solidFill>
                  <a:srgbClr val="333399"/>
                </a:solidFill>
                <a:latin typeface="黑体" pitchFamily="2" charset="-122"/>
                <a:ea typeface="黑体" pitchFamily="2" charset="-122"/>
              </a:rPr>
              <a:t>）</a:t>
            </a:r>
            <a:r>
              <a:rPr lang="en-US" altLang="zh-CN" sz="2400" dirty="0">
                <a:solidFill>
                  <a:srgbClr val="333399"/>
                </a:solidFill>
                <a:latin typeface="黑体" pitchFamily="2" charset="-122"/>
                <a:ea typeface="黑体" pitchFamily="2" charset="-122"/>
              </a:rPr>
              <a:t>P1</a:t>
            </a:r>
            <a:r>
              <a:rPr lang="zh-CN" altLang="en-US" sz="2400" dirty="0">
                <a:solidFill>
                  <a:srgbClr val="333399"/>
                </a:solidFill>
                <a:latin typeface="黑体" pitchFamily="2" charset="-122"/>
                <a:ea typeface="黑体" pitchFamily="2" charset="-122"/>
              </a:rPr>
              <a:t>口作为</a:t>
            </a:r>
            <a:r>
              <a:rPr lang="zh-CN" altLang="en-US" sz="2400" dirty="0">
                <a:solidFill>
                  <a:srgbClr val="FF0000"/>
                </a:solidFill>
                <a:latin typeface="黑体" pitchFamily="2" charset="-122"/>
                <a:ea typeface="黑体" pitchFamily="2" charset="-122"/>
              </a:rPr>
              <a:t>输入口</a:t>
            </a:r>
            <a:r>
              <a:rPr lang="zh-CN" altLang="en-US" sz="2400" dirty="0">
                <a:solidFill>
                  <a:srgbClr val="333399"/>
                </a:solidFill>
                <a:latin typeface="黑体" pitchFamily="2" charset="-122"/>
                <a:ea typeface="黑体" pitchFamily="2" charset="-122"/>
              </a:rPr>
              <a:t>时，分为</a:t>
            </a:r>
            <a:r>
              <a:rPr lang="zh-CN" altLang="en-US" sz="2400" dirty="0">
                <a:solidFill>
                  <a:srgbClr val="3333CC"/>
                </a:solidFill>
                <a:latin typeface="黑体" pitchFamily="2" charset="-122"/>
                <a:ea typeface="黑体" pitchFamily="2" charset="-122"/>
              </a:rPr>
              <a:t>“读锁存器”</a:t>
            </a:r>
            <a:r>
              <a:rPr lang="zh-CN" altLang="en-US" sz="2400" dirty="0">
                <a:solidFill>
                  <a:srgbClr val="333399"/>
                </a:solidFill>
                <a:latin typeface="黑体" pitchFamily="2" charset="-122"/>
                <a:ea typeface="黑体" pitchFamily="2" charset="-122"/>
              </a:rPr>
              <a:t>和</a:t>
            </a:r>
            <a:r>
              <a:rPr lang="zh-CN" altLang="en-US" sz="2400" dirty="0">
                <a:solidFill>
                  <a:srgbClr val="3333CC"/>
                </a:solidFill>
                <a:latin typeface="黑体" pitchFamily="2" charset="-122"/>
                <a:ea typeface="黑体" pitchFamily="2" charset="-122"/>
              </a:rPr>
              <a:t>“读引脚”</a:t>
            </a:r>
            <a:r>
              <a:rPr lang="zh-CN" altLang="en-US" sz="2400" dirty="0">
                <a:solidFill>
                  <a:srgbClr val="333399"/>
                </a:solidFill>
                <a:latin typeface="黑体" pitchFamily="2" charset="-122"/>
                <a:ea typeface="黑体" pitchFamily="2" charset="-122"/>
              </a:rPr>
              <a:t>两种方式。</a:t>
            </a:r>
            <a:r>
              <a:rPr lang="zh-CN" altLang="en-US" sz="2400" dirty="0">
                <a:solidFill>
                  <a:srgbClr val="FF0066"/>
                </a:solidFill>
                <a:latin typeface="黑体" pitchFamily="2" charset="-122"/>
                <a:ea typeface="黑体" pitchFamily="2" charset="-122"/>
              </a:rPr>
              <a:t>“读锁存器”时</a:t>
            </a:r>
            <a:r>
              <a:rPr lang="zh-CN" altLang="en-US" sz="2400" dirty="0">
                <a:solidFill>
                  <a:srgbClr val="333399"/>
                </a:solidFill>
                <a:latin typeface="黑体" pitchFamily="2" charset="-122"/>
                <a:ea typeface="黑体" pitchFamily="2" charset="-122"/>
              </a:rPr>
              <a:t>，锁存器的输出端</a:t>
            </a:r>
            <a:r>
              <a:rPr lang="en-US" altLang="zh-CN" sz="2400" dirty="0">
                <a:solidFill>
                  <a:srgbClr val="333399"/>
                </a:solidFill>
                <a:latin typeface="黑体" pitchFamily="2" charset="-122"/>
                <a:ea typeface="黑体" pitchFamily="2" charset="-122"/>
              </a:rPr>
              <a:t>Q</a:t>
            </a:r>
            <a:r>
              <a:rPr lang="zh-CN" altLang="en-US" sz="2400" dirty="0">
                <a:solidFill>
                  <a:srgbClr val="333399"/>
                </a:solidFill>
                <a:latin typeface="黑体" pitchFamily="2" charset="-122"/>
                <a:ea typeface="黑体" pitchFamily="2" charset="-122"/>
              </a:rPr>
              <a:t>的状态经输入缓冲器</a:t>
            </a:r>
            <a:r>
              <a:rPr lang="en-US" altLang="zh-CN" sz="2400" dirty="0">
                <a:solidFill>
                  <a:srgbClr val="333399"/>
                </a:solidFill>
                <a:latin typeface="黑体" pitchFamily="2" charset="-122"/>
                <a:ea typeface="黑体" pitchFamily="2" charset="-122"/>
              </a:rPr>
              <a:t>BUF1</a:t>
            </a:r>
            <a:r>
              <a:rPr lang="zh-CN" altLang="en-US" sz="2400" dirty="0">
                <a:solidFill>
                  <a:srgbClr val="333399"/>
                </a:solidFill>
                <a:latin typeface="黑体" pitchFamily="2" charset="-122"/>
                <a:ea typeface="黑体" pitchFamily="2" charset="-122"/>
              </a:rPr>
              <a:t>进入内部总线；</a:t>
            </a:r>
            <a:r>
              <a:rPr lang="zh-CN" altLang="en-US" sz="2400" dirty="0">
                <a:solidFill>
                  <a:srgbClr val="FF0066"/>
                </a:solidFill>
                <a:latin typeface="黑体" pitchFamily="2" charset="-122"/>
                <a:ea typeface="黑体" pitchFamily="2" charset="-122"/>
              </a:rPr>
              <a:t>“读引脚”时</a:t>
            </a:r>
            <a:r>
              <a:rPr lang="zh-CN" altLang="en-US" sz="2400" dirty="0">
                <a:solidFill>
                  <a:srgbClr val="3333CC"/>
                </a:solidFill>
                <a:latin typeface="黑体" pitchFamily="2" charset="-122"/>
                <a:ea typeface="黑体" pitchFamily="2" charset="-122"/>
              </a:rPr>
              <a:t>，</a:t>
            </a:r>
            <a:r>
              <a:rPr lang="zh-CN" altLang="en-US" sz="2400" dirty="0">
                <a:solidFill>
                  <a:srgbClr val="333399"/>
                </a:solidFill>
                <a:latin typeface="黑体" pitchFamily="2" charset="-122"/>
                <a:ea typeface="黑体" pitchFamily="2" charset="-122"/>
              </a:rPr>
              <a:t>先向锁存器写</a:t>
            </a:r>
            <a:r>
              <a:rPr lang="en-US" altLang="zh-CN" sz="2400" dirty="0">
                <a:solidFill>
                  <a:srgbClr val="333399"/>
                </a:solidFill>
                <a:latin typeface="黑体" pitchFamily="2" charset="-122"/>
                <a:ea typeface="黑体" pitchFamily="2" charset="-122"/>
              </a:rPr>
              <a:t>1</a:t>
            </a:r>
            <a:r>
              <a:rPr lang="zh-CN" altLang="en-US" sz="2400" dirty="0">
                <a:solidFill>
                  <a:srgbClr val="333399"/>
                </a:solidFill>
                <a:latin typeface="黑体" pitchFamily="2" charset="-122"/>
                <a:ea typeface="黑体" pitchFamily="2" charset="-122"/>
              </a:rPr>
              <a:t>，使场效应管截止，</a:t>
            </a:r>
            <a:r>
              <a:rPr lang="en-US" altLang="zh-CN" sz="2400" dirty="0">
                <a:solidFill>
                  <a:srgbClr val="333399"/>
                </a:solidFill>
                <a:latin typeface="黑体" pitchFamily="2" charset="-122"/>
                <a:ea typeface="黑体" pitchFamily="2" charset="-122"/>
              </a:rPr>
              <a:t>P1.x</a:t>
            </a:r>
            <a:r>
              <a:rPr lang="zh-CN" altLang="en-US" sz="2400" dirty="0">
                <a:solidFill>
                  <a:srgbClr val="333399"/>
                </a:solidFill>
                <a:latin typeface="黑体" pitchFamily="2" charset="-122"/>
                <a:ea typeface="黑体" pitchFamily="2" charset="-122"/>
              </a:rPr>
              <a:t>引脚上的电平经输入缓冲器</a:t>
            </a:r>
            <a:r>
              <a:rPr lang="en-US" altLang="zh-CN" sz="2400" dirty="0">
                <a:solidFill>
                  <a:srgbClr val="333399"/>
                </a:solidFill>
                <a:latin typeface="黑体" pitchFamily="2" charset="-122"/>
                <a:ea typeface="黑体" pitchFamily="2" charset="-122"/>
              </a:rPr>
              <a:t>BUF2</a:t>
            </a:r>
            <a:r>
              <a:rPr lang="zh-CN" altLang="en-US" sz="2400" dirty="0">
                <a:solidFill>
                  <a:srgbClr val="333399"/>
                </a:solidFill>
                <a:latin typeface="黑体" pitchFamily="2" charset="-122"/>
                <a:ea typeface="黑体" pitchFamily="2" charset="-122"/>
              </a:rPr>
              <a:t>进入内部总线。</a:t>
            </a:r>
          </a:p>
          <a:p>
            <a:pPr>
              <a:lnSpc>
                <a:spcPct val="150000"/>
              </a:lnSpc>
              <a:buFont typeface="Wingdings" pitchFamily="2" charset="2"/>
              <a:buNone/>
            </a:pPr>
            <a:endParaRPr lang="zh-CN" altLang="en-US" sz="2400" b="1" dirty="0" smtClean="0">
              <a:latin typeface="黑体" pitchFamily="2" charset="-122"/>
              <a:ea typeface="黑体" pitchFamily="2" charset="-122"/>
            </a:endParaRPr>
          </a:p>
        </p:txBody>
      </p:sp>
      <p:graphicFrame>
        <p:nvGraphicFramePr>
          <p:cNvPr id="55307" name="Object 11"/>
          <p:cNvGraphicFramePr>
            <a:graphicFrameLocks noChangeAspect="1"/>
          </p:cNvGraphicFramePr>
          <p:nvPr>
            <p:extLst>
              <p:ext uri="{D42A27DB-BD31-4B8C-83A1-F6EECF244321}">
                <p14:modId xmlns:p14="http://schemas.microsoft.com/office/powerpoint/2010/main" val="118227018"/>
              </p:ext>
            </p:extLst>
          </p:nvPr>
        </p:nvGraphicFramePr>
        <p:xfrm>
          <a:off x="6881081" y="2204306"/>
          <a:ext cx="338137" cy="452437"/>
        </p:xfrm>
        <a:graphic>
          <a:graphicData uri="http://schemas.openxmlformats.org/presentationml/2006/ole">
            <mc:AlternateContent xmlns:mc="http://schemas.openxmlformats.org/markup-compatibility/2006">
              <mc:Choice xmlns:v="urn:schemas-microsoft-com:vml" Requires="v">
                <p:oleObj spid="_x0000_s278646" name="Equation" r:id="rId3" imgW="152280" imgH="203040" progId="Equation.DSMT4">
                  <p:embed/>
                </p:oleObj>
              </mc:Choice>
              <mc:Fallback>
                <p:oleObj name="Equation" r:id="rId3" imgW="152280" imgH="2030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81081" y="2204306"/>
                        <a:ext cx="338137" cy="452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5308" name="Object 12"/>
          <p:cNvGraphicFramePr>
            <a:graphicFrameLocks noChangeAspect="1"/>
          </p:cNvGraphicFramePr>
          <p:nvPr>
            <p:extLst>
              <p:ext uri="{D42A27DB-BD31-4B8C-83A1-F6EECF244321}">
                <p14:modId xmlns:p14="http://schemas.microsoft.com/office/powerpoint/2010/main" val="3170699063"/>
              </p:ext>
            </p:extLst>
          </p:nvPr>
        </p:nvGraphicFramePr>
        <p:xfrm>
          <a:off x="6479931" y="1714623"/>
          <a:ext cx="338138" cy="452437"/>
        </p:xfrm>
        <a:graphic>
          <a:graphicData uri="http://schemas.openxmlformats.org/presentationml/2006/ole">
            <mc:AlternateContent xmlns:mc="http://schemas.openxmlformats.org/markup-compatibility/2006">
              <mc:Choice xmlns:v="urn:schemas-microsoft-com:vml" Requires="v">
                <p:oleObj spid="_x0000_s278647" name="Equation" r:id="rId5" imgW="152280" imgH="203040" progId="Equation.DSMT4">
                  <p:embed/>
                </p:oleObj>
              </mc:Choice>
              <mc:Fallback>
                <p:oleObj name="Equation" r:id="rId5" imgW="152280" imgH="2030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9931" y="1714623"/>
                        <a:ext cx="338138" cy="452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2" name="灯片编号占位符 3"/>
          <p:cNvSpPr>
            <a:spLocks noGrp="1"/>
          </p:cNvSpPr>
          <p:nvPr>
            <p:ph type="sldNum" sz="quarter" idx="4294967295"/>
          </p:nvPr>
        </p:nvSpPr>
        <p:spPr>
          <a:xfrm>
            <a:off x="8559702" y="6489753"/>
            <a:ext cx="781050" cy="276225"/>
          </a:xfrm>
          <a:prstGeom prst="rect">
            <a:avLst/>
          </a:prstGeom>
        </p:spPr>
        <p:txBody>
          <a:bodyPr/>
          <a:lstStyle/>
          <a:p>
            <a:fld id="{8E2A11C4-42C2-45DA-9E65-8D548604E8EA}" type="slidenum">
              <a:rPr lang="en-US" altLang="zh-CN" sz="1200" smtClean="0"/>
              <a:pPr/>
              <a:t>71</a:t>
            </a:fld>
            <a:endParaRPr lang="en-US" altLang="zh-CN" sz="1200" dirty="0"/>
          </a:p>
        </p:txBody>
      </p:sp>
    </p:spTree>
    <p:extLst>
      <p:ext uri="{BB962C8B-B14F-4D97-AF65-F5344CB8AC3E}">
        <p14:creationId xmlns:p14="http://schemas.microsoft.com/office/powerpoint/2010/main" val="2296976739"/>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4" name="矩形 3"/>
          <p:cNvSpPr/>
          <p:nvPr/>
        </p:nvSpPr>
        <p:spPr>
          <a:xfrm>
            <a:off x="105508" y="914376"/>
            <a:ext cx="9144000" cy="1754326"/>
          </a:xfrm>
          <a:prstGeom prst="rect">
            <a:avLst/>
          </a:prstGeom>
        </p:spPr>
        <p:txBody>
          <a:bodyPr wrap="square">
            <a:spAutoFit/>
          </a:bodyPr>
          <a:lstStyle/>
          <a:p>
            <a:pPr lvl="0" algn="l">
              <a:lnSpc>
                <a:spcPct val="150000"/>
              </a:lnSpc>
              <a:spcBef>
                <a:spcPts val="0"/>
              </a:spcBef>
            </a:pPr>
            <a:r>
              <a:rPr lang="en-US" altLang="zh-CN" sz="2400" b="1" kern="0" dirty="0" smtClean="0">
                <a:solidFill>
                  <a:srgbClr val="FF0000"/>
                </a:solidFill>
                <a:latin typeface="黑体" pitchFamily="2" charset="-122"/>
                <a:ea typeface="黑体" pitchFamily="2" charset="-122"/>
              </a:rPr>
              <a:t>    3</a:t>
            </a:r>
            <a:r>
              <a:rPr lang="zh-CN" altLang="en-US" sz="2400" b="1" kern="0" dirty="0">
                <a:solidFill>
                  <a:srgbClr val="FF0000"/>
                </a:solidFill>
                <a:latin typeface="黑体" pitchFamily="2" charset="-122"/>
                <a:ea typeface="黑体" pitchFamily="2" charset="-122"/>
              </a:rPr>
              <a:t>．</a:t>
            </a:r>
            <a:r>
              <a:rPr lang="en-US" altLang="zh-CN" sz="2400" b="1" kern="0" dirty="0">
                <a:solidFill>
                  <a:srgbClr val="FF0000"/>
                </a:solidFill>
                <a:latin typeface="黑体" pitchFamily="2" charset="-122"/>
                <a:ea typeface="黑体" pitchFamily="2" charset="-122"/>
              </a:rPr>
              <a:t>P1</a:t>
            </a:r>
            <a:r>
              <a:rPr lang="zh-CN" altLang="en-US" sz="2400" b="1" kern="0" dirty="0">
                <a:solidFill>
                  <a:srgbClr val="FF0000"/>
                </a:solidFill>
                <a:latin typeface="黑体" pitchFamily="2" charset="-122"/>
                <a:ea typeface="黑体" pitchFamily="2" charset="-122"/>
              </a:rPr>
              <a:t>口的特点</a:t>
            </a:r>
          </a:p>
          <a:p>
            <a:pPr lvl="0" algn="l" fontAlgn="b">
              <a:lnSpc>
                <a:spcPct val="150000"/>
              </a:lnSpc>
              <a:spcBef>
                <a:spcPts val="0"/>
              </a:spcBef>
            </a:pPr>
            <a:r>
              <a:rPr lang="zh-CN" altLang="en-US" sz="2400" b="1" kern="0" dirty="0" smtClean="0">
                <a:solidFill>
                  <a:srgbClr val="333399"/>
                </a:solidFill>
                <a:latin typeface="黑体" pitchFamily="2" charset="-122"/>
                <a:ea typeface="黑体" pitchFamily="2" charset="-122"/>
              </a:rPr>
              <a:t>    由于</a:t>
            </a:r>
            <a:r>
              <a:rPr lang="zh-CN" altLang="en-US" sz="2400" b="1" kern="0" dirty="0">
                <a:solidFill>
                  <a:srgbClr val="333399"/>
                </a:solidFill>
                <a:latin typeface="黑体" pitchFamily="2" charset="-122"/>
                <a:ea typeface="黑体" pitchFamily="2" charset="-122"/>
              </a:rPr>
              <a:t>内部上拉电阻，</a:t>
            </a:r>
            <a:r>
              <a:rPr lang="zh-CN" altLang="en-US" sz="2400" b="1" kern="0" dirty="0">
                <a:solidFill>
                  <a:srgbClr val="3333CC"/>
                </a:solidFill>
                <a:latin typeface="黑体" pitchFamily="2" charset="-122"/>
                <a:ea typeface="黑体" pitchFamily="2" charset="-122"/>
              </a:rPr>
              <a:t>无高阻抗输入</a:t>
            </a:r>
            <a:r>
              <a:rPr lang="zh-CN" altLang="en-US" sz="2400" b="1" kern="0" dirty="0">
                <a:solidFill>
                  <a:srgbClr val="333399"/>
                </a:solidFill>
                <a:latin typeface="黑体" pitchFamily="2" charset="-122"/>
                <a:ea typeface="黑体" pitchFamily="2" charset="-122"/>
              </a:rPr>
              <a:t>状态，故为</a:t>
            </a:r>
            <a:r>
              <a:rPr lang="zh-CN" altLang="en-US" sz="2400" b="1" kern="0" dirty="0">
                <a:solidFill>
                  <a:srgbClr val="3333CC"/>
                </a:solidFill>
                <a:latin typeface="黑体" pitchFamily="2" charset="-122"/>
                <a:ea typeface="黑体" pitchFamily="2" charset="-122"/>
              </a:rPr>
              <a:t>准双向口</a:t>
            </a:r>
            <a:r>
              <a:rPr lang="zh-CN" altLang="en-US" sz="2400" b="1" kern="0" dirty="0" smtClean="0">
                <a:solidFill>
                  <a:srgbClr val="333399"/>
                </a:solidFill>
                <a:latin typeface="黑体" pitchFamily="2" charset="-122"/>
                <a:ea typeface="黑体" pitchFamily="2" charset="-122"/>
              </a:rPr>
              <a:t>。</a:t>
            </a:r>
            <a:endParaRPr lang="en-US" altLang="zh-CN" sz="2400" b="1" kern="0" dirty="0" smtClean="0">
              <a:solidFill>
                <a:srgbClr val="333399"/>
              </a:solidFill>
              <a:latin typeface="黑体" pitchFamily="2" charset="-122"/>
              <a:ea typeface="黑体" pitchFamily="2" charset="-122"/>
            </a:endParaRPr>
          </a:p>
          <a:p>
            <a:pPr lvl="0" algn="l" fontAlgn="b">
              <a:lnSpc>
                <a:spcPct val="150000"/>
              </a:lnSpc>
              <a:spcBef>
                <a:spcPts val="0"/>
              </a:spcBef>
            </a:pPr>
            <a:r>
              <a:rPr lang="en-US" altLang="zh-CN" sz="2400" b="1" kern="0" dirty="0" smtClean="0">
                <a:solidFill>
                  <a:srgbClr val="333399"/>
                </a:solidFill>
                <a:latin typeface="黑体" pitchFamily="2" charset="-122"/>
                <a:ea typeface="黑体" pitchFamily="2" charset="-122"/>
              </a:rPr>
              <a:t>    P1</a:t>
            </a:r>
            <a:r>
              <a:rPr lang="zh-CN" altLang="en-US" sz="2400" b="1" kern="0" dirty="0">
                <a:solidFill>
                  <a:srgbClr val="333399"/>
                </a:solidFill>
                <a:latin typeface="黑体" pitchFamily="2" charset="-122"/>
                <a:ea typeface="黑体" pitchFamily="2" charset="-122"/>
              </a:rPr>
              <a:t>口</a:t>
            </a:r>
            <a:r>
              <a:rPr lang="zh-CN" altLang="en-US" sz="2400" b="1" kern="0" dirty="0">
                <a:solidFill>
                  <a:srgbClr val="3333CC"/>
                </a:solidFill>
                <a:latin typeface="黑体" pitchFamily="2" charset="-122"/>
                <a:ea typeface="黑体" pitchFamily="2" charset="-122"/>
              </a:rPr>
              <a:t>“读引脚”输入</a:t>
            </a:r>
            <a:r>
              <a:rPr lang="zh-CN" altLang="en-US" sz="2400" b="1" kern="0" dirty="0">
                <a:solidFill>
                  <a:srgbClr val="333399"/>
                </a:solidFill>
                <a:latin typeface="黑体" pitchFamily="2" charset="-122"/>
                <a:ea typeface="黑体" pitchFamily="2" charset="-122"/>
              </a:rPr>
              <a:t>时，必须</a:t>
            </a:r>
            <a:r>
              <a:rPr lang="zh-CN" altLang="en-US" sz="2400" b="1" kern="0" dirty="0">
                <a:solidFill>
                  <a:srgbClr val="3333CC"/>
                </a:solidFill>
                <a:latin typeface="黑体" pitchFamily="2" charset="-122"/>
                <a:ea typeface="黑体" pitchFamily="2" charset="-122"/>
              </a:rPr>
              <a:t>先向锁存器写入</a:t>
            </a:r>
            <a:r>
              <a:rPr lang="en-US" altLang="zh-CN" sz="2400" b="1" kern="0" dirty="0">
                <a:solidFill>
                  <a:srgbClr val="3333CC"/>
                </a:solidFill>
                <a:latin typeface="黑体" pitchFamily="2" charset="-122"/>
                <a:ea typeface="黑体" pitchFamily="2" charset="-122"/>
              </a:rPr>
              <a:t>1</a:t>
            </a:r>
            <a:r>
              <a:rPr lang="zh-CN" altLang="en-US" sz="2400" b="1" kern="0" dirty="0">
                <a:solidFill>
                  <a:srgbClr val="333399"/>
                </a:solidFill>
                <a:latin typeface="黑体" pitchFamily="2" charset="-122"/>
                <a:ea typeface="黑体" pitchFamily="2" charset="-122"/>
              </a:rPr>
              <a:t>。</a:t>
            </a:r>
            <a:endParaRPr lang="en-US" altLang="zh-CN" sz="2400" b="1" kern="0" dirty="0">
              <a:solidFill>
                <a:srgbClr val="333399"/>
              </a:solidFill>
              <a:latin typeface="黑体" pitchFamily="2" charset="-122"/>
              <a:ea typeface="黑体" pitchFamily="2" charset="-122"/>
            </a:endParaRPr>
          </a:p>
        </p:txBody>
      </p:sp>
    </p:spTree>
    <p:extLst>
      <p:ext uri="{BB962C8B-B14F-4D97-AF65-F5344CB8AC3E}">
        <p14:creationId xmlns:p14="http://schemas.microsoft.com/office/powerpoint/2010/main" val="179218768"/>
      </p:ext>
    </p:extLst>
  </p:cSld>
  <p:clrMapOvr>
    <a:masterClrMapping/>
  </p:clrMapOvr>
  <p:transition>
    <p:random/>
    <p:sndAc>
      <p:stSnd>
        <p:snd r:embed="rId2" name="camera.wav"/>
      </p:stSnd>
    </p:sndAc>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内容占位符 1"/>
          <p:cNvSpPr>
            <a:spLocks noGrp="1"/>
          </p:cNvSpPr>
          <p:nvPr>
            <p:ph/>
          </p:nvPr>
        </p:nvSpPr>
        <p:spPr>
          <a:xfrm>
            <a:off x="365125" y="503238"/>
            <a:ext cx="8596313" cy="5410200"/>
          </a:xfrm>
        </p:spPr>
        <p:txBody>
          <a:bodyPr/>
          <a:lstStyle/>
          <a:p>
            <a:pPr fontAlgn="b">
              <a:lnSpc>
                <a:spcPct val="140000"/>
              </a:lnSpc>
              <a:buFont typeface="Wingdings" pitchFamily="2" charset="2"/>
              <a:buNone/>
            </a:pPr>
            <a:r>
              <a:rPr lang="en-US" altLang="zh-CN" sz="2400" dirty="0" smtClean="0">
                <a:solidFill>
                  <a:srgbClr val="9900CC"/>
                </a:solidFill>
                <a:latin typeface="黑体" pitchFamily="2" charset="-122"/>
                <a:ea typeface="黑体" pitchFamily="2" charset="-122"/>
              </a:rPr>
              <a:t>    3</a:t>
            </a:r>
            <a:r>
              <a:rPr lang="en-US" altLang="zh-CN" sz="2400" b="1" dirty="0" smtClean="0">
                <a:solidFill>
                  <a:srgbClr val="9900CC"/>
                </a:solidFill>
                <a:latin typeface="黑体" pitchFamily="2" charset="-122"/>
                <a:ea typeface="黑体" pitchFamily="2" charset="-122"/>
              </a:rPr>
              <a:t>.5.3  P2</a:t>
            </a:r>
            <a:r>
              <a:rPr lang="zh-CN" sz="2400" b="1" dirty="0" smtClean="0">
                <a:solidFill>
                  <a:srgbClr val="9900CC"/>
                </a:solidFill>
                <a:latin typeface="黑体" pitchFamily="2" charset="-122"/>
                <a:ea typeface="黑体" pitchFamily="2" charset="-122"/>
              </a:rPr>
              <a:t>口</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双功能口，</a:t>
            </a:r>
            <a:r>
              <a:rPr lang="zh-CN" sz="2400" b="1" dirty="0" smtClean="0">
                <a:solidFill>
                  <a:srgbClr val="3333CC"/>
                </a:solidFill>
                <a:latin typeface="黑体" pitchFamily="2" charset="-122"/>
                <a:ea typeface="黑体" pitchFamily="2" charset="-122"/>
              </a:rPr>
              <a:t>字节地址</a:t>
            </a:r>
            <a:r>
              <a:rPr lang="zh-CN" sz="2400" b="1" dirty="0" smtClean="0">
                <a:latin typeface="黑体" pitchFamily="2" charset="-122"/>
                <a:ea typeface="黑体" pitchFamily="2" charset="-122"/>
              </a:rPr>
              <a:t>为</a:t>
            </a:r>
            <a:r>
              <a:rPr lang="en-US" altLang="zh-CN" sz="2400" b="1" dirty="0" smtClean="0">
                <a:solidFill>
                  <a:srgbClr val="FF0000"/>
                </a:solidFill>
                <a:latin typeface="黑体" pitchFamily="2" charset="-122"/>
                <a:ea typeface="黑体" pitchFamily="2" charset="-122"/>
              </a:rPr>
              <a:t>A0H</a:t>
            </a:r>
            <a:r>
              <a:rPr lang="zh-CN" sz="2400" b="1" dirty="0" smtClean="0">
                <a:latin typeface="黑体" pitchFamily="2" charset="-122"/>
                <a:ea typeface="黑体" pitchFamily="2" charset="-122"/>
              </a:rPr>
              <a:t>，</a:t>
            </a:r>
            <a:r>
              <a:rPr lang="zh-CN" sz="2400" b="1" dirty="0" smtClean="0">
                <a:solidFill>
                  <a:srgbClr val="3333CC"/>
                </a:solidFill>
                <a:latin typeface="黑体" pitchFamily="2" charset="-122"/>
                <a:ea typeface="黑体" pitchFamily="2" charset="-122"/>
              </a:rPr>
              <a:t>位地址</a:t>
            </a:r>
            <a:r>
              <a:rPr lang="zh-CN" sz="2400" b="1" dirty="0" smtClean="0">
                <a:latin typeface="黑体" pitchFamily="2" charset="-122"/>
                <a:ea typeface="黑体" pitchFamily="2" charset="-122"/>
              </a:rPr>
              <a:t>为</a:t>
            </a:r>
            <a:r>
              <a:rPr lang="en-US" altLang="zh-CN" sz="2400" b="1" dirty="0" smtClean="0">
                <a:solidFill>
                  <a:srgbClr val="3333CC"/>
                </a:solidFill>
                <a:latin typeface="黑体" pitchFamily="2" charset="-122"/>
                <a:ea typeface="黑体" pitchFamily="2" charset="-122"/>
              </a:rPr>
              <a:t>A0H</a:t>
            </a:r>
            <a:r>
              <a:rPr lang="zh-CN" sz="2400" b="1" dirty="0" smtClean="0">
                <a:solidFill>
                  <a:srgbClr val="3333CC"/>
                </a:solidFill>
                <a:latin typeface="黑体" pitchFamily="2" charset="-122"/>
                <a:ea typeface="黑体" pitchFamily="2" charset="-122"/>
              </a:rPr>
              <a:t>～</a:t>
            </a:r>
            <a:r>
              <a:rPr lang="en-US" altLang="zh-CN" sz="2400" b="1" dirty="0" smtClean="0">
                <a:solidFill>
                  <a:srgbClr val="3333CC"/>
                </a:solidFill>
                <a:latin typeface="黑体" pitchFamily="2" charset="-122"/>
                <a:ea typeface="黑体" pitchFamily="2" charset="-122"/>
              </a:rPr>
              <a:t>A7H</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P2</a:t>
            </a:r>
            <a:r>
              <a:rPr lang="zh-CN" sz="2400" b="1" dirty="0" smtClean="0">
                <a:latin typeface="黑体" pitchFamily="2" charset="-122"/>
                <a:ea typeface="黑体" pitchFamily="2" charset="-122"/>
              </a:rPr>
              <a:t>口某一位的</a:t>
            </a:r>
            <a:r>
              <a:rPr lang="zh-CN" sz="2400" b="1" dirty="0" smtClean="0">
                <a:solidFill>
                  <a:srgbClr val="3333CC"/>
                </a:solidFill>
                <a:latin typeface="黑体" pitchFamily="2" charset="-122"/>
                <a:ea typeface="黑体" pitchFamily="2" charset="-122"/>
              </a:rPr>
              <a:t>位电路结构</a:t>
            </a:r>
            <a:r>
              <a:rPr lang="zh-CN" sz="2400" b="1" dirty="0" smtClean="0">
                <a:latin typeface="黑体" pitchFamily="2" charset="-122"/>
                <a:ea typeface="黑体" pitchFamily="2" charset="-122"/>
              </a:rPr>
              <a:t>如</a:t>
            </a:r>
            <a:r>
              <a:rPr lang="zh-CN" sz="2400" b="1" dirty="0" smtClean="0">
                <a:solidFill>
                  <a:srgbClr val="3333CC"/>
                </a:solidFill>
                <a:latin typeface="黑体" pitchFamily="2" charset="-122"/>
                <a:ea typeface="黑体" pitchFamily="2" charset="-122"/>
                <a:hlinkClick r:id="rId2" action="ppaction://hlinksldjump"/>
              </a:rPr>
              <a:t>图</a:t>
            </a:r>
            <a:r>
              <a:rPr lang="en-US" altLang="zh-CN" sz="2400" dirty="0" smtClean="0">
                <a:solidFill>
                  <a:srgbClr val="3333CC"/>
                </a:solidFill>
                <a:latin typeface="黑体" pitchFamily="2" charset="-122"/>
                <a:ea typeface="黑体" pitchFamily="2" charset="-122"/>
                <a:hlinkClick r:id="rId2" action="ppaction://hlinksldjump"/>
              </a:rPr>
              <a:t>3</a:t>
            </a:r>
            <a:r>
              <a:rPr lang="en-US" altLang="zh-CN" sz="2400" b="1" dirty="0" smtClean="0">
                <a:solidFill>
                  <a:srgbClr val="3333CC"/>
                </a:solidFill>
                <a:latin typeface="黑体" pitchFamily="2" charset="-122"/>
                <a:ea typeface="黑体" pitchFamily="2" charset="-122"/>
                <a:hlinkClick r:id="rId2" action="ppaction://hlinksldjump"/>
              </a:rPr>
              <a:t>-11</a:t>
            </a:r>
            <a:r>
              <a:rPr lang="zh-CN" altLang="en-US" sz="2400" b="1" dirty="0" smtClean="0">
                <a:latin typeface="黑体" pitchFamily="2" charset="-122"/>
                <a:ea typeface="黑体" pitchFamily="2" charset="-122"/>
              </a:rPr>
              <a:t>所示</a:t>
            </a:r>
            <a:r>
              <a:rPr lang="zh-CN" sz="2400" b="1" dirty="0" smtClean="0">
                <a:latin typeface="黑体" pitchFamily="2" charset="-122"/>
                <a:ea typeface="黑体" pitchFamily="2" charset="-122"/>
              </a:rPr>
              <a:t>。</a:t>
            </a:r>
          </a:p>
        </p:txBody>
      </p:sp>
      <p:sp>
        <p:nvSpPr>
          <p:cNvPr id="10" name="灯片编号占位符 3"/>
          <p:cNvSpPr>
            <a:spLocks noGrp="1"/>
          </p:cNvSpPr>
          <p:nvPr>
            <p:ph type="sldNum" sz="quarter" idx="4294967295"/>
          </p:nvPr>
        </p:nvSpPr>
        <p:spPr>
          <a:xfrm>
            <a:off x="8559702" y="6471646"/>
            <a:ext cx="781050" cy="276225"/>
          </a:xfrm>
          <a:prstGeom prst="rect">
            <a:avLst/>
          </a:prstGeom>
        </p:spPr>
        <p:txBody>
          <a:bodyPr/>
          <a:lstStyle/>
          <a:p>
            <a:fld id="{8E2A11C4-42C2-45DA-9E65-8D548604E8EA}" type="slidenum">
              <a:rPr lang="en-US" altLang="zh-CN" sz="1200" smtClean="0"/>
              <a:pPr/>
              <a:t>73</a:t>
            </a:fld>
            <a:endParaRPr lang="en-US" altLang="zh-CN" sz="1200" dirty="0"/>
          </a:p>
        </p:txBody>
      </p:sp>
    </p:spTree>
    <p:extLst>
      <p:ext uri="{BB962C8B-B14F-4D97-AF65-F5344CB8AC3E}">
        <p14:creationId xmlns:p14="http://schemas.microsoft.com/office/powerpoint/2010/main" val="1080113526"/>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Rectangle 3"/>
          <p:cNvSpPr>
            <a:spLocks noChangeArrowheads="1"/>
          </p:cNvSpPr>
          <p:nvPr/>
        </p:nvSpPr>
        <p:spPr bwMode="auto">
          <a:xfrm>
            <a:off x="2659270" y="5438746"/>
            <a:ext cx="419217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spAutoFit/>
          </a:bodyPr>
          <a:lstStyle/>
          <a:p>
            <a:pPr algn="ctr" eaLnBrk="0" hangingPunct="0"/>
            <a:r>
              <a:rPr lang="zh-CN" altLang="en-US" sz="2000" b="1" dirty="0" smtClean="0">
                <a:solidFill>
                  <a:srgbClr val="FF3300"/>
                </a:solidFill>
                <a:latin typeface="黑体" pitchFamily="2" charset="-122"/>
                <a:cs typeface="Times New Roman" pitchFamily="18" charset="0"/>
              </a:rPr>
              <a:t>图</a:t>
            </a:r>
            <a:r>
              <a:rPr lang="en-US" altLang="zh-CN" sz="2000" b="1" dirty="0" smtClean="0">
                <a:solidFill>
                  <a:srgbClr val="FF3300"/>
                </a:solidFill>
                <a:latin typeface="黑体" pitchFamily="2" charset="-122"/>
                <a:cs typeface="Times New Roman" pitchFamily="18" charset="0"/>
              </a:rPr>
              <a:t>3-11  </a:t>
            </a:r>
            <a:r>
              <a:rPr lang="en-US" altLang="zh-CN" sz="2000" b="1" dirty="0">
                <a:solidFill>
                  <a:srgbClr val="3333CC"/>
                </a:solidFill>
                <a:latin typeface="黑体" pitchFamily="2" charset="-122"/>
                <a:cs typeface="Times New Roman" pitchFamily="18" charset="0"/>
              </a:rPr>
              <a:t>P2</a:t>
            </a:r>
            <a:r>
              <a:rPr lang="zh-CN" altLang="en-US" sz="2000" b="1" dirty="0">
                <a:solidFill>
                  <a:srgbClr val="3333CC"/>
                </a:solidFill>
                <a:latin typeface="黑体" pitchFamily="2" charset="-122"/>
                <a:cs typeface="Times New Roman" pitchFamily="18" charset="0"/>
              </a:rPr>
              <a:t>口某一位的位电路结构</a:t>
            </a:r>
            <a:endParaRPr lang="zh-CN" altLang="en-US" sz="2000" b="1" dirty="0">
              <a:solidFill>
                <a:srgbClr val="3333CC"/>
              </a:solidFill>
              <a:latin typeface="黑体" pitchFamily="2" charset="-122"/>
            </a:endParaRPr>
          </a:p>
        </p:txBody>
      </p:sp>
      <p:pic>
        <p:nvPicPr>
          <p:cNvPr id="57355" name="Picture 11" descr="2-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661737"/>
            <a:ext cx="8915400" cy="4778626"/>
          </a:xfrm>
          <a:prstGeom prst="rect">
            <a:avLst/>
          </a:prstGeom>
          <a:noFill/>
          <a:extLst>
            <a:ext uri="{909E8E84-426E-40DD-AFC4-6F175D3DCCD1}">
              <a14:hiddenFill xmlns:a14="http://schemas.microsoft.com/office/drawing/2010/main">
                <a:solidFill>
                  <a:srgbClr val="FFFFFF"/>
                </a:solidFill>
              </a14:hiddenFill>
            </a:ext>
          </a:extLst>
        </p:spPr>
      </p:pic>
      <p:sp>
        <p:nvSpPr>
          <p:cNvPr id="11" name="灯片编号占位符 3"/>
          <p:cNvSpPr>
            <a:spLocks noGrp="1"/>
          </p:cNvSpPr>
          <p:nvPr>
            <p:ph type="sldNum" sz="quarter" idx="4294967295"/>
          </p:nvPr>
        </p:nvSpPr>
        <p:spPr>
          <a:xfrm>
            <a:off x="8550649" y="6480700"/>
            <a:ext cx="781050" cy="276225"/>
          </a:xfrm>
          <a:prstGeom prst="rect">
            <a:avLst/>
          </a:prstGeom>
        </p:spPr>
        <p:txBody>
          <a:bodyPr/>
          <a:lstStyle/>
          <a:p>
            <a:fld id="{8E2A11C4-42C2-45DA-9E65-8D548604E8EA}" type="slidenum">
              <a:rPr lang="en-US" altLang="zh-CN" sz="1200" smtClean="0"/>
              <a:pPr/>
              <a:t>74</a:t>
            </a:fld>
            <a:endParaRPr lang="en-US" altLang="zh-CN" sz="1200" dirty="0"/>
          </a:p>
        </p:txBody>
      </p:sp>
    </p:spTree>
    <p:extLst>
      <p:ext uri="{BB962C8B-B14F-4D97-AF65-F5344CB8AC3E}">
        <p14:creationId xmlns:p14="http://schemas.microsoft.com/office/powerpoint/2010/main" val="3956853461"/>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内容占位符 1"/>
          <p:cNvSpPr>
            <a:spLocks noGrp="1"/>
          </p:cNvSpPr>
          <p:nvPr>
            <p:ph/>
          </p:nvPr>
        </p:nvSpPr>
        <p:spPr>
          <a:xfrm>
            <a:off x="0" y="503238"/>
            <a:ext cx="8778875" cy="5410200"/>
          </a:xfrm>
        </p:spPr>
        <p:txBody>
          <a:bodyPr/>
          <a:lstStyle/>
          <a:p>
            <a:pPr>
              <a:lnSpc>
                <a:spcPct val="130000"/>
              </a:lnSpc>
              <a:buFont typeface="Wingdings" pitchFamily="2" charset="2"/>
              <a:buNone/>
            </a:pPr>
            <a:r>
              <a:rPr lang="en-US" altLang="zh-CN" sz="2400" b="1" dirty="0" smtClean="0">
                <a:solidFill>
                  <a:srgbClr val="FF0000"/>
                </a:solidFill>
                <a:latin typeface="黑体" pitchFamily="2" charset="-122"/>
                <a:ea typeface="黑体" pitchFamily="2" charset="-122"/>
              </a:rPr>
              <a:t>    1</a:t>
            </a:r>
            <a:r>
              <a:rPr lang="zh-CN" sz="2400" b="1" dirty="0" smtClean="0">
                <a:solidFill>
                  <a:srgbClr val="FF0000"/>
                </a:solidFill>
                <a:latin typeface="黑体" pitchFamily="2" charset="-122"/>
                <a:ea typeface="黑体" pitchFamily="2" charset="-122"/>
              </a:rPr>
              <a:t>．位电路结构</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P2</a:t>
            </a:r>
            <a:r>
              <a:rPr lang="zh-CN" sz="2400" b="1" dirty="0" smtClean="0">
                <a:latin typeface="黑体" pitchFamily="2" charset="-122"/>
                <a:ea typeface="黑体" pitchFamily="2" charset="-122"/>
              </a:rPr>
              <a:t>口</a:t>
            </a:r>
            <a:r>
              <a:rPr lang="zh-CN" sz="2400" b="1" dirty="0" smtClean="0">
                <a:solidFill>
                  <a:srgbClr val="3333CC"/>
                </a:solidFill>
                <a:latin typeface="黑体" pitchFamily="2" charset="-122"/>
                <a:ea typeface="黑体" pitchFamily="2" charset="-122"/>
              </a:rPr>
              <a:t>某一位的电路</a:t>
            </a:r>
            <a:r>
              <a:rPr lang="zh-CN" sz="2400" b="1" dirty="0" smtClean="0">
                <a:latin typeface="黑体" pitchFamily="2" charset="-122"/>
                <a:ea typeface="黑体" pitchFamily="2" charset="-122"/>
              </a:rPr>
              <a:t>包括：</a:t>
            </a: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1</a:t>
            </a:r>
            <a:r>
              <a:rPr lang="zh-CN" sz="2400" b="1" dirty="0" smtClean="0">
                <a:latin typeface="黑体" pitchFamily="2" charset="-122"/>
                <a:ea typeface="黑体" pitchFamily="2" charset="-122"/>
              </a:rPr>
              <a:t>）一个数据输出锁存器，用于输出数据位的锁存。</a:t>
            </a: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2</a:t>
            </a:r>
            <a:r>
              <a:rPr lang="zh-CN" sz="2400" b="1" dirty="0" smtClean="0">
                <a:latin typeface="黑体" pitchFamily="2" charset="-122"/>
                <a:ea typeface="黑体" pitchFamily="2" charset="-122"/>
              </a:rPr>
              <a:t>）两个三态数据输入缓冲器</a:t>
            </a:r>
            <a:r>
              <a:rPr lang="en-US" altLang="zh-CN" sz="2400" b="1" dirty="0" smtClean="0">
                <a:latin typeface="黑体" pitchFamily="2" charset="-122"/>
                <a:ea typeface="黑体" pitchFamily="2" charset="-122"/>
              </a:rPr>
              <a:t>BUF1</a:t>
            </a:r>
            <a:r>
              <a:rPr lang="zh-CN" sz="2400" b="1" dirty="0" smtClean="0">
                <a:latin typeface="黑体" pitchFamily="2" charset="-122"/>
                <a:ea typeface="黑体" pitchFamily="2" charset="-122"/>
              </a:rPr>
              <a:t>和</a:t>
            </a:r>
            <a:r>
              <a:rPr lang="en-US" altLang="zh-CN" sz="2400" b="1" dirty="0" smtClean="0">
                <a:latin typeface="黑体" pitchFamily="2" charset="-122"/>
                <a:ea typeface="黑体" pitchFamily="2" charset="-122"/>
              </a:rPr>
              <a:t>BUF2</a:t>
            </a:r>
            <a:r>
              <a:rPr lang="zh-CN" sz="2400" b="1" dirty="0" smtClean="0">
                <a:latin typeface="黑体" pitchFamily="2" charset="-122"/>
                <a:ea typeface="黑体" pitchFamily="2" charset="-122"/>
              </a:rPr>
              <a:t>，分别用于读锁存器数据和读引脚数据的输入缓冲。</a:t>
            </a: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3</a:t>
            </a:r>
            <a:r>
              <a:rPr lang="zh-CN" sz="2400" b="1" dirty="0" smtClean="0">
                <a:latin typeface="黑体" pitchFamily="2" charset="-122"/>
                <a:ea typeface="黑体" pitchFamily="2" charset="-122"/>
              </a:rPr>
              <a:t>）一个多路转接开关</a:t>
            </a:r>
            <a:r>
              <a:rPr lang="en-US" altLang="zh-CN" sz="2400" b="1" dirty="0" smtClean="0">
                <a:latin typeface="黑体" pitchFamily="2" charset="-122"/>
                <a:ea typeface="黑体" pitchFamily="2" charset="-122"/>
              </a:rPr>
              <a:t>MUX</a:t>
            </a:r>
            <a:r>
              <a:rPr lang="zh-CN" sz="2400" b="1" dirty="0" smtClean="0">
                <a:latin typeface="黑体" pitchFamily="2" charset="-122"/>
                <a:ea typeface="黑体" pitchFamily="2" charset="-122"/>
              </a:rPr>
              <a:t>，一个输入是锁存器的</a:t>
            </a:r>
            <a:r>
              <a:rPr lang="en-US" altLang="zh-CN" sz="2400" b="1" dirty="0" smtClean="0">
                <a:latin typeface="黑体" pitchFamily="2" charset="-122"/>
                <a:ea typeface="黑体" pitchFamily="2" charset="-122"/>
              </a:rPr>
              <a:t>Q</a:t>
            </a:r>
            <a:r>
              <a:rPr lang="zh-CN" sz="2400" b="1" dirty="0" smtClean="0">
                <a:latin typeface="黑体" pitchFamily="2" charset="-122"/>
                <a:ea typeface="黑体" pitchFamily="2" charset="-122"/>
              </a:rPr>
              <a:t>端，另一个输入是高</a:t>
            </a:r>
            <a:r>
              <a:rPr lang="en-US" altLang="zh-CN" sz="2400" b="1" dirty="0" smtClean="0">
                <a:latin typeface="黑体" pitchFamily="2" charset="-122"/>
                <a:ea typeface="黑体" pitchFamily="2" charset="-122"/>
              </a:rPr>
              <a:t>8</a:t>
            </a:r>
            <a:r>
              <a:rPr lang="zh-CN" sz="2400" b="1" dirty="0" smtClean="0">
                <a:latin typeface="黑体" pitchFamily="2" charset="-122"/>
                <a:ea typeface="黑体" pitchFamily="2" charset="-122"/>
              </a:rPr>
              <a:t>位地址。</a:t>
            </a: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4</a:t>
            </a:r>
            <a:r>
              <a:rPr lang="zh-CN" sz="2400" b="1" dirty="0" smtClean="0">
                <a:latin typeface="黑体" pitchFamily="2" charset="-122"/>
                <a:ea typeface="黑体" pitchFamily="2" charset="-122"/>
              </a:rPr>
              <a:t>）输出驱动电路，由场效应管（</a:t>
            </a:r>
            <a:r>
              <a:rPr lang="en-US" altLang="zh-CN" sz="2400" b="1" dirty="0" smtClean="0">
                <a:latin typeface="黑体" pitchFamily="2" charset="-122"/>
                <a:ea typeface="黑体" pitchFamily="2" charset="-122"/>
              </a:rPr>
              <a:t>FET</a:t>
            </a:r>
            <a:r>
              <a:rPr lang="zh-CN" sz="2400" b="1" dirty="0" smtClean="0">
                <a:latin typeface="黑体" pitchFamily="2" charset="-122"/>
                <a:ea typeface="黑体" pitchFamily="2" charset="-122"/>
              </a:rPr>
              <a:t>）和内部上拉电阻组成。</a:t>
            </a:r>
          </a:p>
          <a:p>
            <a:pPr>
              <a:lnSpc>
                <a:spcPct val="130000"/>
              </a:lnSpc>
              <a:buFont typeface="Wingdings" pitchFamily="2" charset="2"/>
              <a:buNone/>
            </a:pPr>
            <a:endParaRPr lang="zh-CN" altLang="en-US" sz="24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59703" y="6489753"/>
            <a:ext cx="781050" cy="276225"/>
          </a:xfrm>
          <a:prstGeom prst="rect">
            <a:avLst/>
          </a:prstGeom>
        </p:spPr>
        <p:txBody>
          <a:bodyPr/>
          <a:lstStyle/>
          <a:p>
            <a:fld id="{8E2A11C4-42C2-45DA-9E65-8D548604E8EA}" type="slidenum">
              <a:rPr lang="en-US" altLang="zh-CN" sz="1200" smtClean="0"/>
              <a:pPr/>
              <a:t>75</a:t>
            </a:fld>
            <a:endParaRPr lang="en-US" altLang="zh-CN" sz="1200" dirty="0"/>
          </a:p>
        </p:txBody>
      </p:sp>
    </p:spTree>
    <p:extLst>
      <p:ext uri="{BB962C8B-B14F-4D97-AF65-F5344CB8AC3E}">
        <p14:creationId xmlns:p14="http://schemas.microsoft.com/office/powerpoint/2010/main" val="2386300546"/>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7" name="Rectangle 3"/>
          <p:cNvSpPr>
            <a:spLocks noGrp="1" noChangeArrowheads="1"/>
          </p:cNvSpPr>
          <p:nvPr>
            <p:ph type="body" idx="1"/>
          </p:nvPr>
        </p:nvSpPr>
        <p:spPr>
          <a:xfrm>
            <a:off x="0" y="685800"/>
            <a:ext cx="8778875" cy="5181600"/>
          </a:xfrm>
        </p:spPr>
        <p:txBody>
          <a:bodyPr/>
          <a:lstStyle/>
          <a:p>
            <a:pPr marL="0" indent="0" algn="l">
              <a:lnSpc>
                <a:spcPct val="150000"/>
              </a:lnSpc>
              <a:spcBef>
                <a:spcPts val="0"/>
              </a:spcBef>
              <a:buFont typeface="Wingdings" pitchFamily="2" charset="2"/>
              <a:buNone/>
            </a:pPr>
            <a:r>
              <a:rPr lang="en-US" altLang="zh-CN" sz="2400" b="1" dirty="0" smtClean="0">
                <a:solidFill>
                  <a:srgbClr val="FF0000"/>
                </a:solidFill>
                <a:latin typeface="黑体" pitchFamily="2" charset="-122"/>
                <a:ea typeface="黑体" pitchFamily="2" charset="-122"/>
              </a:rPr>
              <a:t>    2</a:t>
            </a:r>
            <a:r>
              <a:rPr lang="zh-CN" sz="2400" b="1" dirty="0" smtClean="0">
                <a:solidFill>
                  <a:srgbClr val="FF0000"/>
                </a:solidFill>
                <a:latin typeface="黑体" pitchFamily="2" charset="-122"/>
                <a:ea typeface="黑体" pitchFamily="2" charset="-122"/>
              </a:rPr>
              <a:t>．工作过程分析</a:t>
            </a:r>
          </a:p>
          <a:p>
            <a:pPr marL="0" indent="0" algn="l">
              <a:lnSpc>
                <a:spcPct val="150000"/>
              </a:lnSpc>
              <a:spcBef>
                <a:spcPts val="0"/>
              </a:spcBef>
              <a:buFont typeface="Wingdings" pitchFamily="2" charset="2"/>
              <a:buNone/>
            </a:pPr>
            <a:r>
              <a:rPr lang="en-US" altLang="zh-CN" sz="2400" b="1" dirty="0" smtClean="0">
                <a:solidFill>
                  <a:srgbClr val="FF0000"/>
                </a:solidFill>
                <a:latin typeface="黑体" pitchFamily="2" charset="-122"/>
                <a:ea typeface="黑体" pitchFamily="2" charset="-122"/>
              </a:rPr>
              <a:t>   </a:t>
            </a:r>
            <a:r>
              <a:rPr lang="zh-CN" sz="2400" b="1" dirty="0" smtClean="0">
                <a:solidFill>
                  <a:srgbClr val="FF0000"/>
                </a:solidFill>
                <a:latin typeface="黑体" pitchFamily="2" charset="-122"/>
                <a:ea typeface="黑体" pitchFamily="2" charset="-122"/>
              </a:rPr>
              <a:t>（</a:t>
            </a:r>
            <a:r>
              <a:rPr lang="en-US" altLang="zh-CN" sz="2400" b="1" dirty="0" smtClean="0">
                <a:solidFill>
                  <a:srgbClr val="FF0000"/>
                </a:solidFill>
                <a:latin typeface="黑体" pitchFamily="2" charset="-122"/>
                <a:ea typeface="黑体" pitchFamily="2" charset="-122"/>
              </a:rPr>
              <a:t>1</a:t>
            </a:r>
            <a:r>
              <a:rPr lang="zh-CN" sz="2400" b="1" dirty="0" smtClean="0">
                <a:solidFill>
                  <a:srgbClr val="FF0000"/>
                </a:solidFill>
                <a:latin typeface="黑体" pitchFamily="2" charset="-122"/>
                <a:ea typeface="黑体" pitchFamily="2" charset="-122"/>
              </a:rPr>
              <a:t>）</a:t>
            </a:r>
            <a:r>
              <a:rPr lang="en-US" altLang="zh-CN" sz="2400" b="1" dirty="0" smtClean="0">
                <a:solidFill>
                  <a:srgbClr val="FF0000"/>
                </a:solidFill>
                <a:latin typeface="黑体" pitchFamily="2" charset="-122"/>
                <a:ea typeface="黑体" pitchFamily="2" charset="-122"/>
              </a:rPr>
              <a:t>P2</a:t>
            </a:r>
            <a:r>
              <a:rPr lang="zh-CN" sz="2400" b="1" dirty="0" smtClean="0">
                <a:solidFill>
                  <a:srgbClr val="FF0000"/>
                </a:solidFill>
                <a:latin typeface="黑体" pitchFamily="2" charset="-122"/>
                <a:ea typeface="黑体" pitchFamily="2" charset="-122"/>
              </a:rPr>
              <a:t>口用作</a:t>
            </a:r>
            <a:r>
              <a:rPr lang="zh-CN" sz="2400" b="1" dirty="0" smtClean="0">
                <a:solidFill>
                  <a:srgbClr val="0000FF"/>
                </a:solidFill>
                <a:latin typeface="黑体" pitchFamily="2" charset="-122"/>
                <a:ea typeface="黑体" pitchFamily="2" charset="-122"/>
              </a:rPr>
              <a:t>地址总线</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在控制信号作用下，</a:t>
            </a:r>
            <a:r>
              <a:rPr lang="en-US" altLang="zh-CN" sz="2400" b="1" dirty="0" smtClean="0">
                <a:latin typeface="黑体" pitchFamily="2" charset="-122"/>
                <a:ea typeface="黑体" pitchFamily="2" charset="-122"/>
              </a:rPr>
              <a:t>MUX</a:t>
            </a:r>
            <a:r>
              <a:rPr lang="zh-CN" sz="2400" b="1" dirty="0" smtClean="0">
                <a:latin typeface="黑体" pitchFamily="2" charset="-122"/>
                <a:ea typeface="黑体" pitchFamily="2" charset="-122"/>
              </a:rPr>
              <a:t>与“地址”接通。当</a:t>
            </a:r>
            <a:r>
              <a:rPr lang="zh-CN" sz="2400" b="1" dirty="0" smtClean="0">
                <a:solidFill>
                  <a:srgbClr val="3333CC"/>
                </a:solidFill>
                <a:latin typeface="黑体" pitchFamily="2" charset="-122"/>
                <a:ea typeface="黑体" pitchFamily="2" charset="-122"/>
              </a:rPr>
              <a:t>“地址”为</a:t>
            </a:r>
            <a:r>
              <a:rPr lang="en-US" altLang="zh-CN" sz="2400" b="1" dirty="0" smtClean="0">
                <a:solidFill>
                  <a:srgbClr val="3333CC"/>
                </a:solidFill>
                <a:latin typeface="黑体" pitchFamily="2" charset="-122"/>
                <a:ea typeface="黑体" pitchFamily="2" charset="-122"/>
              </a:rPr>
              <a:t>0</a:t>
            </a:r>
            <a:r>
              <a:rPr lang="zh-CN" sz="2400" b="1" dirty="0" smtClean="0">
                <a:latin typeface="黑体" pitchFamily="2" charset="-122"/>
                <a:ea typeface="黑体" pitchFamily="2" charset="-122"/>
              </a:rPr>
              <a:t>时，场效应管导通，</a:t>
            </a:r>
            <a:r>
              <a:rPr lang="en-US" altLang="zh-CN" sz="2400" b="1" dirty="0" smtClean="0">
                <a:solidFill>
                  <a:srgbClr val="3333CC"/>
                </a:solidFill>
                <a:latin typeface="黑体" pitchFamily="2" charset="-122"/>
                <a:ea typeface="黑体" pitchFamily="2" charset="-122"/>
              </a:rPr>
              <a:t>P2</a:t>
            </a:r>
            <a:r>
              <a:rPr lang="zh-CN" sz="2400" b="1" dirty="0" smtClean="0">
                <a:solidFill>
                  <a:srgbClr val="3333CC"/>
                </a:solidFill>
                <a:latin typeface="黑体" pitchFamily="2" charset="-122"/>
                <a:ea typeface="黑体" pitchFamily="2" charset="-122"/>
              </a:rPr>
              <a:t>口引脚输出</a:t>
            </a:r>
            <a:r>
              <a:rPr lang="zh-CN" altLang="en-US" sz="2400" b="1" dirty="0" smtClean="0">
                <a:solidFill>
                  <a:srgbClr val="3333CC"/>
                </a:solidFill>
                <a:latin typeface="黑体" pitchFamily="2" charset="-122"/>
                <a:ea typeface="黑体" pitchFamily="2" charset="-122"/>
              </a:rPr>
              <a:t>为</a:t>
            </a:r>
            <a:r>
              <a:rPr lang="en-US" altLang="zh-CN" sz="2400" b="1" dirty="0" smtClean="0">
                <a:solidFill>
                  <a:srgbClr val="3333CC"/>
                </a:solidFill>
                <a:latin typeface="黑体" pitchFamily="2" charset="-122"/>
                <a:ea typeface="黑体" pitchFamily="2" charset="-122"/>
              </a:rPr>
              <a:t>0</a:t>
            </a:r>
            <a:r>
              <a:rPr lang="zh-CN" sz="2400" b="1" dirty="0" smtClean="0">
                <a:latin typeface="黑体" pitchFamily="2" charset="-122"/>
                <a:ea typeface="黑体" pitchFamily="2" charset="-122"/>
              </a:rPr>
              <a:t>；当</a:t>
            </a:r>
            <a:r>
              <a:rPr lang="zh-CN" sz="2400" b="1" dirty="0" smtClean="0">
                <a:solidFill>
                  <a:srgbClr val="FF0000"/>
                </a:solidFill>
                <a:latin typeface="黑体" pitchFamily="2" charset="-122"/>
                <a:ea typeface="黑体" pitchFamily="2" charset="-122"/>
              </a:rPr>
              <a:t>“地址”线为</a:t>
            </a:r>
            <a:r>
              <a:rPr lang="en-US" altLang="zh-CN" sz="2400" b="1" dirty="0" smtClean="0">
                <a:solidFill>
                  <a:srgbClr val="FF0000"/>
                </a:solidFill>
                <a:latin typeface="黑体" pitchFamily="2" charset="-122"/>
                <a:ea typeface="黑体" pitchFamily="2" charset="-122"/>
              </a:rPr>
              <a:t>1</a:t>
            </a:r>
            <a:r>
              <a:rPr lang="zh-CN" sz="2400" b="1" dirty="0" smtClean="0">
                <a:latin typeface="黑体" pitchFamily="2" charset="-122"/>
                <a:ea typeface="黑体" pitchFamily="2" charset="-122"/>
              </a:rPr>
              <a:t>时，场效应管截止，</a:t>
            </a:r>
            <a:r>
              <a:rPr lang="en-US" altLang="zh-CN" sz="2400" b="1" dirty="0" smtClean="0">
                <a:solidFill>
                  <a:srgbClr val="FF0000"/>
                </a:solidFill>
                <a:latin typeface="黑体" pitchFamily="2" charset="-122"/>
                <a:ea typeface="黑体" pitchFamily="2" charset="-122"/>
              </a:rPr>
              <a:t>P2</a:t>
            </a:r>
            <a:r>
              <a:rPr lang="zh-CN" sz="2400" b="1" dirty="0" smtClean="0">
                <a:solidFill>
                  <a:srgbClr val="FF0000"/>
                </a:solidFill>
                <a:latin typeface="黑体" pitchFamily="2" charset="-122"/>
                <a:ea typeface="黑体" pitchFamily="2" charset="-122"/>
              </a:rPr>
              <a:t>口引脚输出</a:t>
            </a:r>
            <a:r>
              <a:rPr lang="en-US" altLang="zh-CN" sz="2400" b="1" dirty="0" smtClean="0">
                <a:solidFill>
                  <a:srgbClr val="FF0000"/>
                </a:solidFill>
                <a:latin typeface="黑体" pitchFamily="2" charset="-122"/>
                <a:ea typeface="黑体" pitchFamily="2" charset="-122"/>
              </a:rPr>
              <a:t>1</a:t>
            </a:r>
            <a:r>
              <a:rPr lang="zh-CN" sz="2400" b="1" dirty="0" smtClean="0">
                <a:latin typeface="黑体" pitchFamily="2" charset="-122"/>
                <a:ea typeface="黑体" pitchFamily="2" charset="-122"/>
              </a:rPr>
              <a:t>。</a:t>
            </a:r>
            <a:endParaRPr lang="zh-CN" altLang="en-US" sz="2400" b="1" dirty="0" smtClean="0">
              <a:latin typeface="黑体" pitchFamily="2" charset="-122"/>
              <a:ea typeface="黑体" pitchFamily="2" charset="-122"/>
            </a:endParaRPr>
          </a:p>
          <a:p>
            <a:pPr marL="0" indent="0" algn="l">
              <a:lnSpc>
                <a:spcPct val="150000"/>
              </a:lnSpc>
              <a:spcBef>
                <a:spcPts val="0"/>
              </a:spcBef>
              <a:buFont typeface="Wingdings" pitchFamily="2" charset="2"/>
              <a:buNone/>
            </a:pPr>
            <a:r>
              <a:rPr lang="en-US" altLang="zh-CN" sz="2400" b="1" dirty="0" smtClean="0">
                <a:solidFill>
                  <a:srgbClr val="FF0000"/>
                </a:solidFill>
                <a:latin typeface="黑体" pitchFamily="2" charset="-122"/>
                <a:ea typeface="黑体" pitchFamily="2" charset="-122"/>
              </a:rPr>
              <a:t>    </a:t>
            </a:r>
            <a:r>
              <a:rPr lang="zh-CN" sz="2400" b="1" dirty="0" smtClean="0">
                <a:solidFill>
                  <a:srgbClr val="FF0000"/>
                </a:solidFill>
                <a:latin typeface="黑体" pitchFamily="2" charset="-122"/>
                <a:ea typeface="黑体" pitchFamily="2" charset="-122"/>
              </a:rPr>
              <a:t>（</a:t>
            </a:r>
            <a:r>
              <a:rPr lang="en-US" altLang="zh-CN" sz="2400" b="1" dirty="0" smtClean="0">
                <a:solidFill>
                  <a:srgbClr val="FF0000"/>
                </a:solidFill>
                <a:latin typeface="黑体" pitchFamily="2" charset="-122"/>
                <a:ea typeface="黑体" pitchFamily="2" charset="-122"/>
              </a:rPr>
              <a:t>2</a:t>
            </a:r>
            <a:r>
              <a:rPr lang="zh-CN" sz="2400" b="1" dirty="0" smtClean="0">
                <a:solidFill>
                  <a:srgbClr val="FF0000"/>
                </a:solidFill>
                <a:latin typeface="黑体" pitchFamily="2" charset="-122"/>
                <a:ea typeface="黑体" pitchFamily="2" charset="-122"/>
              </a:rPr>
              <a:t>）</a:t>
            </a:r>
            <a:r>
              <a:rPr lang="en-US" altLang="zh-CN" sz="2400" b="1" dirty="0" smtClean="0">
                <a:solidFill>
                  <a:srgbClr val="FF0000"/>
                </a:solidFill>
                <a:latin typeface="黑体" pitchFamily="2" charset="-122"/>
                <a:ea typeface="黑体" pitchFamily="2" charset="-122"/>
              </a:rPr>
              <a:t>P2</a:t>
            </a:r>
            <a:r>
              <a:rPr lang="zh-CN" sz="2400" b="1" dirty="0" smtClean="0">
                <a:solidFill>
                  <a:srgbClr val="FF0000"/>
                </a:solidFill>
                <a:latin typeface="黑体" pitchFamily="2" charset="-122"/>
                <a:ea typeface="黑体" pitchFamily="2" charset="-122"/>
              </a:rPr>
              <a:t>口用作</a:t>
            </a:r>
            <a:r>
              <a:rPr lang="zh-CN" sz="2400" b="1" dirty="0" smtClean="0">
                <a:solidFill>
                  <a:srgbClr val="0000FF"/>
                </a:solidFill>
                <a:latin typeface="黑体" pitchFamily="2" charset="-122"/>
                <a:ea typeface="黑体" pitchFamily="2" charset="-122"/>
              </a:rPr>
              <a:t>通用</a:t>
            </a:r>
            <a:r>
              <a:rPr lang="en-US" altLang="zh-CN" sz="2400" b="1" dirty="0" smtClean="0">
                <a:solidFill>
                  <a:srgbClr val="0000FF"/>
                </a:solidFill>
                <a:latin typeface="黑体" pitchFamily="2" charset="-122"/>
                <a:ea typeface="黑体" pitchFamily="2" charset="-122"/>
              </a:rPr>
              <a:t>I/O</a:t>
            </a:r>
            <a:r>
              <a:rPr lang="zh-CN" sz="2400" b="1" dirty="0" smtClean="0">
                <a:solidFill>
                  <a:srgbClr val="0000FF"/>
                </a:solidFill>
                <a:latin typeface="黑体" pitchFamily="2" charset="-122"/>
                <a:ea typeface="黑体" pitchFamily="2" charset="-122"/>
              </a:rPr>
              <a:t>口</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在内部控制信号作用下，</a:t>
            </a:r>
            <a:r>
              <a:rPr lang="en-US" altLang="zh-CN" sz="2400" b="1" dirty="0" smtClean="0">
                <a:latin typeface="黑体" pitchFamily="2" charset="-122"/>
                <a:ea typeface="黑体" pitchFamily="2" charset="-122"/>
              </a:rPr>
              <a:t>MUX</a:t>
            </a:r>
            <a:r>
              <a:rPr lang="zh-CN" sz="2400" b="1" dirty="0" smtClean="0">
                <a:latin typeface="黑体" pitchFamily="2" charset="-122"/>
                <a:ea typeface="黑体" pitchFamily="2" charset="-122"/>
              </a:rPr>
              <a:t>与 锁存器的</a:t>
            </a:r>
            <a:r>
              <a:rPr lang="en-US" altLang="zh-CN" sz="2400" b="1" dirty="0" smtClean="0">
                <a:latin typeface="黑体" pitchFamily="2" charset="-122"/>
                <a:ea typeface="黑体" pitchFamily="2" charset="-122"/>
              </a:rPr>
              <a:t>Q</a:t>
            </a:r>
            <a:r>
              <a:rPr lang="zh-CN" sz="2400" b="1" dirty="0" smtClean="0">
                <a:latin typeface="黑体" pitchFamily="2" charset="-122"/>
                <a:ea typeface="黑体" pitchFamily="2" charset="-122"/>
              </a:rPr>
              <a:t>端接通。</a:t>
            </a:r>
            <a:endParaRPr lang="en-US" altLang="zh-CN" sz="2400" b="1" dirty="0" smtClean="0">
              <a:latin typeface="黑体" pitchFamily="2" charset="-122"/>
              <a:ea typeface="黑体" pitchFamily="2" charset="-122"/>
            </a:endParaRP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en-US" altLang="zh-CN" sz="2400" b="1" dirty="0" smtClean="0">
                <a:solidFill>
                  <a:srgbClr val="3333CC"/>
                </a:solidFill>
                <a:latin typeface="黑体" pitchFamily="2" charset="-122"/>
                <a:ea typeface="黑体" pitchFamily="2" charset="-122"/>
              </a:rPr>
              <a:t>CPU</a:t>
            </a:r>
            <a:r>
              <a:rPr lang="zh-CN" sz="2400" b="1" dirty="0" smtClean="0">
                <a:solidFill>
                  <a:srgbClr val="3333CC"/>
                </a:solidFill>
                <a:latin typeface="黑体" pitchFamily="2" charset="-122"/>
                <a:ea typeface="黑体" pitchFamily="2" charset="-122"/>
              </a:rPr>
              <a:t>输出</a:t>
            </a:r>
            <a:r>
              <a:rPr lang="en-US" altLang="zh-CN" sz="2400" b="1" dirty="0" smtClean="0">
                <a:solidFill>
                  <a:srgbClr val="3333CC"/>
                </a:solidFill>
                <a:latin typeface="黑体" pitchFamily="2" charset="-122"/>
                <a:ea typeface="黑体" pitchFamily="2" charset="-122"/>
              </a:rPr>
              <a:t>1</a:t>
            </a:r>
            <a:r>
              <a:rPr lang="zh-CN" sz="2400" b="1" dirty="0" smtClean="0">
                <a:latin typeface="黑体" pitchFamily="2" charset="-122"/>
                <a:ea typeface="黑体" pitchFamily="2" charset="-122"/>
              </a:rPr>
              <a:t>时，</a:t>
            </a:r>
            <a:r>
              <a:rPr lang="en-US" altLang="zh-CN" sz="2400" b="1" dirty="0" smtClean="0">
                <a:solidFill>
                  <a:srgbClr val="3333CC"/>
                </a:solidFill>
                <a:latin typeface="黑体" pitchFamily="2" charset="-122"/>
                <a:ea typeface="黑体" pitchFamily="2" charset="-122"/>
              </a:rPr>
              <a:t>Q=1</a:t>
            </a:r>
            <a:r>
              <a:rPr lang="zh-CN" sz="2400" b="1" dirty="0" smtClean="0">
                <a:latin typeface="黑体" pitchFamily="2" charset="-122"/>
                <a:ea typeface="黑体" pitchFamily="2" charset="-122"/>
              </a:rPr>
              <a:t>，场效应管截止，</a:t>
            </a:r>
            <a:r>
              <a:rPr lang="en-US" altLang="zh-CN" sz="2400" b="1" dirty="0" smtClean="0">
                <a:solidFill>
                  <a:srgbClr val="3333CC"/>
                </a:solidFill>
                <a:latin typeface="黑体" pitchFamily="2" charset="-122"/>
                <a:ea typeface="黑体" pitchFamily="2" charset="-122"/>
              </a:rPr>
              <a:t>P2.x</a:t>
            </a:r>
            <a:r>
              <a:rPr lang="zh-CN" sz="2400" b="1" dirty="0" smtClean="0">
                <a:solidFill>
                  <a:srgbClr val="3333CC"/>
                </a:solidFill>
                <a:latin typeface="黑体" pitchFamily="2" charset="-122"/>
                <a:ea typeface="黑体" pitchFamily="2" charset="-122"/>
              </a:rPr>
              <a:t>引脚输出</a:t>
            </a:r>
            <a:r>
              <a:rPr lang="en-US" altLang="zh-CN" sz="2400" b="1" dirty="0" smtClean="0">
                <a:solidFill>
                  <a:srgbClr val="3333CC"/>
                </a:solidFill>
                <a:latin typeface="黑体" pitchFamily="2" charset="-122"/>
                <a:ea typeface="黑体" pitchFamily="2" charset="-122"/>
              </a:rPr>
              <a:t>1</a:t>
            </a:r>
            <a:r>
              <a:rPr lang="zh-CN" sz="2400" b="1" dirty="0" smtClean="0">
                <a:latin typeface="黑体" pitchFamily="2" charset="-122"/>
                <a:ea typeface="黑体" pitchFamily="2" charset="-122"/>
              </a:rPr>
              <a:t>；</a:t>
            </a:r>
            <a:endParaRPr lang="zh-CN" altLang="en-US" sz="2400" b="1" dirty="0" smtClean="0">
              <a:latin typeface="黑体" pitchFamily="2" charset="-122"/>
              <a:ea typeface="黑体" pitchFamily="2" charset="-122"/>
            </a:endParaRPr>
          </a:p>
          <a:p>
            <a:pPr marL="0" indent="0" algn="l" fontAlgn="b">
              <a:lnSpc>
                <a:spcPct val="150000"/>
              </a:lnSpc>
              <a:spcBef>
                <a:spcPts val="0"/>
              </a:spcBef>
              <a:buFont typeface="Wingdings" pitchFamily="2" charset="2"/>
              <a:buNone/>
            </a:pPr>
            <a:r>
              <a:rPr lang="en-US" altLang="zh-CN" sz="2400" dirty="0">
                <a:latin typeface="黑体" pitchFamily="2" charset="-122"/>
                <a:ea typeface="黑体" pitchFamily="2" charset="-122"/>
              </a:rPr>
              <a:t> </a:t>
            </a:r>
            <a:r>
              <a:rPr lang="en-US" altLang="zh-CN" sz="2400" dirty="0" smtClean="0">
                <a:latin typeface="黑体" pitchFamily="2" charset="-122"/>
                <a:ea typeface="黑体" pitchFamily="2" charset="-122"/>
              </a:rPr>
              <a:t>   </a:t>
            </a:r>
            <a:r>
              <a:rPr lang="en-US" altLang="zh-CN" sz="2400" b="1" dirty="0" smtClean="0">
                <a:solidFill>
                  <a:srgbClr val="3333CC"/>
                </a:solidFill>
                <a:latin typeface="黑体" pitchFamily="2" charset="-122"/>
                <a:ea typeface="黑体" pitchFamily="2" charset="-122"/>
              </a:rPr>
              <a:t>CPU</a:t>
            </a:r>
            <a:r>
              <a:rPr lang="zh-CN" sz="2400" b="1" dirty="0" smtClean="0">
                <a:solidFill>
                  <a:srgbClr val="3333CC"/>
                </a:solidFill>
                <a:latin typeface="黑体" pitchFamily="2" charset="-122"/>
                <a:ea typeface="黑体" pitchFamily="2" charset="-122"/>
              </a:rPr>
              <a:t>输出</a:t>
            </a:r>
            <a:r>
              <a:rPr lang="en-US" altLang="zh-CN" sz="2400" b="1" dirty="0" smtClean="0">
                <a:solidFill>
                  <a:srgbClr val="3333CC"/>
                </a:solidFill>
                <a:latin typeface="黑体" pitchFamily="2" charset="-122"/>
                <a:ea typeface="黑体" pitchFamily="2" charset="-122"/>
              </a:rPr>
              <a:t>0</a:t>
            </a:r>
            <a:r>
              <a:rPr lang="zh-CN" sz="2400" b="1" dirty="0" smtClean="0">
                <a:latin typeface="黑体" pitchFamily="2" charset="-122"/>
                <a:ea typeface="黑体" pitchFamily="2" charset="-122"/>
              </a:rPr>
              <a:t>时，</a:t>
            </a:r>
            <a:r>
              <a:rPr lang="en-US" altLang="zh-CN" sz="2400" b="1" dirty="0" smtClean="0">
                <a:solidFill>
                  <a:srgbClr val="3333CC"/>
                </a:solidFill>
                <a:latin typeface="黑体" pitchFamily="2" charset="-122"/>
                <a:ea typeface="黑体" pitchFamily="2" charset="-122"/>
              </a:rPr>
              <a:t>Q=0</a:t>
            </a:r>
            <a:r>
              <a:rPr lang="zh-CN" sz="2400" b="1" dirty="0" smtClean="0">
                <a:latin typeface="黑体" pitchFamily="2" charset="-122"/>
                <a:ea typeface="黑体" pitchFamily="2" charset="-122"/>
              </a:rPr>
              <a:t>，场效应管导通，</a:t>
            </a:r>
            <a:r>
              <a:rPr lang="en-US" altLang="zh-CN" sz="2400" b="1" dirty="0" smtClean="0">
                <a:solidFill>
                  <a:srgbClr val="3333CC"/>
                </a:solidFill>
                <a:latin typeface="黑体" pitchFamily="2" charset="-122"/>
                <a:ea typeface="黑体" pitchFamily="2" charset="-122"/>
              </a:rPr>
              <a:t>P2.x</a:t>
            </a:r>
            <a:r>
              <a:rPr lang="zh-CN" sz="2400" b="1" dirty="0" smtClean="0">
                <a:solidFill>
                  <a:srgbClr val="3333CC"/>
                </a:solidFill>
                <a:latin typeface="黑体" pitchFamily="2" charset="-122"/>
                <a:ea typeface="黑体" pitchFamily="2" charset="-122"/>
              </a:rPr>
              <a:t>引脚输出</a:t>
            </a:r>
            <a:r>
              <a:rPr lang="en-US" altLang="zh-CN" sz="2400" b="1" dirty="0" smtClean="0">
                <a:solidFill>
                  <a:srgbClr val="3333CC"/>
                </a:solidFill>
                <a:latin typeface="黑体" pitchFamily="2" charset="-122"/>
                <a:ea typeface="黑体" pitchFamily="2" charset="-122"/>
              </a:rPr>
              <a:t>0</a:t>
            </a:r>
            <a:r>
              <a:rPr lang="zh-CN" sz="2400" b="1" dirty="0" smtClean="0">
                <a:latin typeface="黑体" pitchFamily="2" charset="-122"/>
                <a:ea typeface="黑体" pitchFamily="2" charset="-122"/>
              </a:rPr>
              <a:t>。</a:t>
            </a:r>
            <a:endParaRPr lang="zh-CN" altLang="en-US" sz="2400" b="1" dirty="0" smtClean="0">
              <a:latin typeface="黑体" pitchFamily="2" charset="-122"/>
              <a:ea typeface="黑体" pitchFamily="2" charset="-122"/>
            </a:endParaRPr>
          </a:p>
        </p:txBody>
      </p:sp>
      <p:sp>
        <p:nvSpPr>
          <p:cNvPr id="9" name="灯片编号占位符 3"/>
          <p:cNvSpPr>
            <a:spLocks noGrp="1"/>
          </p:cNvSpPr>
          <p:nvPr>
            <p:ph type="sldNum" sz="quarter" idx="10"/>
          </p:nvPr>
        </p:nvSpPr>
        <p:spPr>
          <a:xfrm>
            <a:off x="8550649" y="6507860"/>
            <a:ext cx="781050" cy="276225"/>
          </a:xfrm>
        </p:spPr>
        <p:txBody>
          <a:bodyPr/>
          <a:lstStyle/>
          <a:p>
            <a:fld id="{8E2A11C4-42C2-45DA-9E65-8D548604E8EA}" type="slidenum">
              <a:rPr lang="en-US" altLang="zh-CN" smtClean="0"/>
              <a:pPr/>
              <a:t>76</a:t>
            </a:fld>
            <a:endParaRPr lang="en-US" altLang="zh-CN" dirty="0"/>
          </a:p>
        </p:txBody>
      </p:sp>
    </p:spTree>
    <p:extLst>
      <p:ext uri="{BB962C8B-B14F-4D97-AF65-F5344CB8AC3E}">
        <p14:creationId xmlns:p14="http://schemas.microsoft.com/office/powerpoint/2010/main" val="1458679584"/>
      </p:ext>
    </p:extLst>
  </p:cSld>
  <p:clrMapOvr>
    <a:masterClrMapping/>
  </p:clrMapOvr>
  <p:transition>
    <p:random/>
    <p:sndAc>
      <p:stSnd>
        <p:snd r:embed="rId2" name="camera.wav"/>
      </p:stSnd>
    </p:sndAc>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内容占位符 1"/>
          <p:cNvSpPr>
            <a:spLocks noGrp="1"/>
          </p:cNvSpPr>
          <p:nvPr>
            <p:ph/>
          </p:nvPr>
        </p:nvSpPr>
        <p:spPr>
          <a:xfrm>
            <a:off x="0" y="503238"/>
            <a:ext cx="8778875" cy="5410200"/>
          </a:xfrm>
        </p:spPr>
        <p:txBody>
          <a:bodyPr/>
          <a:lstStyle/>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en-US" altLang="zh-CN" sz="2400" b="1" dirty="0" smtClean="0">
                <a:solidFill>
                  <a:srgbClr val="FF0000"/>
                </a:solidFill>
                <a:latin typeface="黑体" pitchFamily="2" charset="-122"/>
                <a:ea typeface="黑体" pitchFamily="2" charset="-122"/>
              </a:rPr>
              <a:t>P2</a:t>
            </a:r>
            <a:r>
              <a:rPr lang="zh-CN" sz="2400" b="1" dirty="0" smtClean="0">
                <a:solidFill>
                  <a:srgbClr val="FF0000"/>
                </a:solidFill>
                <a:latin typeface="黑体" pitchFamily="2" charset="-122"/>
                <a:ea typeface="黑体" pitchFamily="2" charset="-122"/>
              </a:rPr>
              <a:t>口输入</a:t>
            </a:r>
            <a:r>
              <a:rPr lang="zh-CN" sz="2400" b="1" dirty="0" smtClean="0">
                <a:latin typeface="黑体" pitchFamily="2" charset="-122"/>
                <a:ea typeface="黑体" pitchFamily="2" charset="-122"/>
              </a:rPr>
              <a:t>时，分 </a:t>
            </a:r>
            <a:r>
              <a:rPr lang="zh-CN" sz="2400" b="1" dirty="0" smtClean="0">
                <a:solidFill>
                  <a:srgbClr val="3333CC"/>
                </a:solidFill>
                <a:latin typeface="黑体" pitchFamily="2" charset="-122"/>
                <a:ea typeface="黑体" pitchFamily="2" charset="-122"/>
              </a:rPr>
              <a:t>“读锁存器”</a:t>
            </a:r>
            <a:r>
              <a:rPr lang="zh-CN" sz="2400" b="1" dirty="0" smtClean="0">
                <a:latin typeface="黑体" pitchFamily="2" charset="-122"/>
                <a:ea typeface="黑体" pitchFamily="2" charset="-122"/>
              </a:rPr>
              <a:t>和</a:t>
            </a:r>
            <a:r>
              <a:rPr lang="zh-CN" sz="2400" b="1" dirty="0" smtClean="0">
                <a:solidFill>
                  <a:srgbClr val="3333CC"/>
                </a:solidFill>
                <a:latin typeface="黑体" pitchFamily="2" charset="-122"/>
                <a:ea typeface="黑体" pitchFamily="2" charset="-122"/>
              </a:rPr>
              <a:t>“读引脚”</a:t>
            </a:r>
            <a:r>
              <a:rPr lang="zh-CN" sz="2400" b="1" dirty="0" smtClean="0">
                <a:latin typeface="黑体" pitchFamily="2" charset="-122"/>
                <a:ea typeface="黑体" pitchFamily="2" charset="-122"/>
              </a:rPr>
              <a:t>两种方式</a:t>
            </a:r>
            <a:r>
              <a:rPr lang="en-US" altLang="zh-CN" sz="2400" b="1" dirty="0" smtClean="0">
                <a:latin typeface="黑体" pitchFamily="2" charset="-122"/>
                <a:ea typeface="黑体" pitchFamily="2" charset="-122"/>
              </a:rPr>
              <a:t>:</a:t>
            </a:r>
          </a:p>
          <a:p>
            <a:pPr marL="0" indent="0" algn="l">
              <a:lnSpc>
                <a:spcPct val="150000"/>
              </a:lnSpc>
              <a:spcBef>
                <a:spcPts val="0"/>
              </a:spcBef>
              <a:buFont typeface="Wingdings" pitchFamily="2" charset="2"/>
              <a:buNone/>
            </a:pPr>
            <a:r>
              <a:rPr lang="en-US" altLang="zh-CN" sz="2400" b="1" dirty="0" smtClean="0">
                <a:solidFill>
                  <a:srgbClr val="3333CC"/>
                </a:solidFill>
                <a:latin typeface="黑体" pitchFamily="2" charset="-122"/>
                <a:ea typeface="黑体" pitchFamily="2" charset="-122"/>
              </a:rPr>
              <a:t>    </a:t>
            </a:r>
            <a:r>
              <a:rPr lang="zh-CN" sz="2400" b="1" dirty="0" smtClean="0">
                <a:solidFill>
                  <a:srgbClr val="3333CC"/>
                </a:solidFill>
                <a:latin typeface="黑体" pitchFamily="2" charset="-122"/>
                <a:ea typeface="黑体" pitchFamily="2" charset="-122"/>
              </a:rPr>
              <a:t>“读锁存器”时</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Q</a:t>
            </a:r>
            <a:r>
              <a:rPr lang="zh-CN" sz="2400" b="1" dirty="0" smtClean="0">
                <a:latin typeface="黑体" pitchFamily="2" charset="-122"/>
                <a:ea typeface="黑体" pitchFamily="2" charset="-122"/>
              </a:rPr>
              <a:t>端信号经输入缓冲器</a:t>
            </a:r>
            <a:r>
              <a:rPr lang="en-US" altLang="zh-CN" sz="2400" b="1" dirty="0" smtClean="0">
                <a:latin typeface="黑体" pitchFamily="2" charset="-122"/>
                <a:ea typeface="黑体" pitchFamily="2" charset="-122"/>
              </a:rPr>
              <a:t>BUF1</a:t>
            </a:r>
            <a:r>
              <a:rPr lang="zh-CN" sz="2400" b="1" dirty="0" smtClean="0">
                <a:latin typeface="黑体" pitchFamily="2" charset="-122"/>
                <a:ea typeface="黑体" pitchFamily="2" charset="-122"/>
              </a:rPr>
              <a:t>进入内部总</a:t>
            </a:r>
            <a:r>
              <a:rPr lang="zh-CN" altLang="en-US" sz="2400" b="1" dirty="0" smtClean="0">
                <a:latin typeface="黑体" pitchFamily="2" charset="-122"/>
                <a:ea typeface="黑体" pitchFamily="2" charset="-122"/>
              </a:rPr>
              <a:t>线</a:t>
            </a:r>
          </a:p>
          <a:p>
            <a:pPr marL="0" indent="0" algn="l">
              <a:lnSpc>
                <a:spcPct val="150000"/>
              </a:lnSpc>
              <a:spcBef>
                <a:spcPts val="0"/>
              </a:spcBef>
              <a:buFont typeface="Wingdings" pitchFamily="2" charset="2"/>
              <a:buNone/>
            </a:pPr>
            <a:r>
              <a:rPr lang="en-US" altLang="zh-CN" sz="2400" b="1" dirty="0" smtClean="0">
                <a:solidFill>
                  <a:srgbClr val="3333CC"/>
                </a:solidFill>
                <a:latin typeface="黑体" pitchFamily="2" charset="-122"/>
                <a:ea typeface="黑体" pitchFamily="2" charset="-122"/>
              </a:rPr>
              <a:t>    </a:t>
            </a:r>
            <a:r>
              <a:rPr lang="zh-CN" sz="2400" b="1" dirty="0" smtClean="0">
                <a:solidFill>
                  <a:srgbClr val="3333CC"/>
                </a:solidFill>
                <a:latin typeface="黑体" pitchFamily="2" charset="-122"/>
                <a:ea typeface="黑体" pitchFamily="2" charset="-122"/>
              </a:rPr>
              <a:t>“读引脚”时</a:t>
            </a:r>
            <a:r>
              <a:rPr lang="zh-CN" sz="2400" b="1" dirty="0" smtClean="0">
                <a:latin typeface="黑体" pitchFamily="2" charset="-122"/>
                <a:ea typeface="黑体" pitchFamily="2" charset="-122"/>
              </a:rPr>
              <a:t>，</a:t>
            </a:r>
            <a:r>
              <a:rPr lang="zh-CN" sz="2400" b="1" dirty="0" smtClean="0">
                <a:solidFill>
                  <a:srgbClr val="FF0000"/>
                </a:solidFill>
                <a:latin typeface="黑体" pitchFamily="2" charset="-122"/>
                <a:ea typeface="黑体" pitchFamily="2" charset="-122"/>
              </a:rPr>
              <a:t>先向锁存器写</a:t>
            </a:r>
            <a:r>
              <a:rPr lang="en-US" altLang="zh-CN" sz="2400" b="1" dirty="0" smtClean="0">
                <a:solidFill>
                  <a:srgbClr val="FF0000"/>
                </a:solidFill>
                <a:latin typeface="黑体" pitchFamily="2" charset="-122"/>
                <a:ea typeface="黑体" pitchFamily="2" charset="-122"/>
              </a:rPr>
              <a:t>1</a:t>
            </a:r>
            <a:r>
              <a:rPr lang="zh-CN" sz="2400" b="1" dirty="0" smtClean="0">
                <a:latin typeface="黑体" pitchFamily="2" charset="-122"/>
                <a:ea typeface="黑体" pitchFamily="2" charset="-122"/>
              </a:rPr>
              <a:t>，使场效应管截止，</a:t>
            </a:r>
            <a:r>
              <a:rPr lang="en-US" altLang="zh-CN" sz="2400" b="1" dirty="0" smtClean="0">
                <a:latin typeface="黑体" pitchFamily="2" charset="-122"/>
                <a:ea typeface="黑体" pitchFamily="2" charset="-122"/>
              </a:rPr>
              <a:t>P2.x</a:t>
            </a:r>
            <a:r>
              <a:rPr lang="zh-CN" sz="2400" b="1" dirty="0" smtClean="0">
                <a:latin typeface="黑体" pitchFamily="2" charset="-122"/>
                <a:ea typeface="黑体" pitchFamily="2" charset="-122"/>
              </a:rPr>
              <a:t>引脚上的电平经输入缓冲器</a:t>
            </a:r>
            <a:r>
              <a:rPr lang="en-US" altLang="zh-CN" sz="2400" b="1" dirty="0" smtClean="0">
                <a:latin typeface="黑体" pitchFamily="2" charset="-122"/>
                <a:ea typeface="黑体" pitchFamily="2" charset="-122"/>
              </a:rPr>
              <a:t>BUF2</a:t>
            </a:r>
            <a:r>
              <a:rPr lang="zh-CN" sz="2400" b="1" dirty="0" smtClean="0">
                <a:latin typeface="黑体" pitchFamily="2" charset="-122"/>
                <a:ea typeface="黑体" pitchFamily="2" charset="-122"/>
              </a:rPr>
              <a:t>进入内部总线。</a:t>
            </a:r>
            <a:endParaRPr lang="en-US" altLang="zh-CN" sz="2400" b="1" dirty="0" smtClean="0">
              <a:latin typeface="黑体" pitchFamily="2" charset="-122"/>
              <a:ea typeface="黑体" pitchFamily="2" charset="-122"/>
            </a:endParaRPr>
          </a:p>
          <a:p>
            <a:pPr fontAlgn="b">
              <a:lnSpc>
                <a:spcPct val="140000"/>
              </a:lnSpc>
              <a:buFont typeface="Wingdings" pitchFamily="2" charset="2"/>
              <a:buNone/>
            </a:pPr>
            <a:r>
              <a:rPr lang="en-US" altLang="zh-CN" sz="2400" b="1" dirty="0" smtClean="0">
                <a:solidFill>
                  <a:srgbClr val="FF0000"/>
                </a:solidFill>
                <a:latin typeface="黑体" pitchFamily="2" charset="-122"/>
                <a:ea typeface="黑体" pitchFamily="2" charset="-122"/>
              </a:rPr>
              <a:t>    3</a:t>
            </a:r>
            <a:r>
              <a:rPr lang="zh-CN" sz="2400" b="1" dirty="0" smtClean="0">
                <a:solidFill>
                  <a:srgbClr val="FF0000"/>
                </a:solidFill>
                <a:latin typeface="黑体" pitchFamily="2" charset="-122"/>
                <a:ea typeface="黑体" pitchFamily="2" charset="-122"/>
              </a:rPr>
              <a:t>．</a:t>
            </a:r>
            <a:r>
              <a:rPr lang="en-US" altLang="zh-CN" sz="2400" b="1" dirty="0" smtClean="0">
                <a:solidFill>
                  <a:srgbClr val="FF0000"/>
                </a:solidFill>
                <a:latin typeface="黑体" pitchFamily="2" charset="-122"/>
                <a:ea typeface="黑体" pitchFamily="2" charset="-122"/>
              </a:rPr>
              <a:t>P2</a:t>
            </a:r>
            <a:r>
              <a:rPr lang="zh-CN" sz="2400" b="1" dirty="0" smtClean="0">
                <a:solidFill>
                  <a:srgbClr val="FF0000"/>
                </a:solidFill>
                <a:latin typeface="黑体" pitchFamily="2" charset="-122"/>
                <a:ea typeface="黑体" pitchFamily="2" charset="-122"/>
              </a:rPr>
              <a:t>口的特点</a:t>
            </a:r>
          </a:p>
          <a:p>
            <a:pPr marL="0" indent="0" algn="l" fontAlgn="b">
              <a:lnSpc>
                <a:spcPct val="150000"/>
              </a:lnSpc>
              <a:spcBef>
                <a:spcPts val="0"/>
              </a:spcBef>
              <a:buFont typeface="Wingdings" pitchFamily="2" charset="2"/>
              <a:buNone/>
            </a:pPr>
            <a:r>
              <a:rPr lang="en-US" altLang="zh-CN" sz="2400" b="1" dirty="0" smtClean="0">
                <a:solidFill>
                  <a:srgbClr val="3333CC"/>
                </a:solidFill>
                <a:latin typeface="黑体" pitchFamily="2" charset="-122"/>
                <a:ea typeface="黑体" pitchFamily="2" charset="-122"/>
              </a:rPr>
              <a:t>    </a:t>
            </a:r>
            <a:r>
              <a:rPr lang="zh-CN" sz="2400" b="1" dirty="0" smtClean="0">
                <a:solidFill>
                  <a:srgbClr val="3333CC"/>
                </a:solidFill>
                <a:latin typeface="黑体" pitchFamily="2" charset="-122"/>
                <a:ea typeface="黑体" pitchFamily="2" charset="-122"/>
              </a:rPr>
              <a:t>作为地址输出线</a:t>
            </a:r>
            <a:r>
              <a:rPr lang="zh-CN" sz="2400" b="1" dirty="0" smtClean="0">
                <a:latin typeface="黑体" pitchFamily="2" charset="-122"/>
                <a:ea typeface="黑体" pitchFamily="2" charset="-122"/>
              </a:rPr>
              <a:t>时，</a:t>
            </a:r>
            <a:r>
              <a:rPr lang="en-US" altLang="zh-CN" sz="2400" b="1" dirty="0" smtClean="0">
                <a:latin typeface="黑体" pitchFamily="2" charset="-122"/>
                <a:ea typeface="黑体" pitchFamily="2" charset="-122"/>
              </a:rPr>
              <a:t>P2</a:t>
            </a:r>
            <a:r>
              <a:rPr lang="zh-CN" sz="2400" b="1" dirty="0" smtClean="0">
                <a:latin typeface="黑体" pitchFamily="2" charset="-122"/>
                <a:ea typeface="黑体" pitchFamily="2" charset="-122"/>
              </a:rPr>
              <a:t>口高</a:t>
            </a:r>
            <a:r>
              <a:rPr lang="en-US" altLang="zh-CN" sz="2400" b="1" dirty="0" smtClean="0">
                <a:latin typeface="黑体" pitchFamily="2" charset="-122"/>
                <a:ea typeface="黑体" pitchFamily="2" charset="-122"/>
              </a:rPr>
              <a:t>8</a:t>
            </a:r>
            <a:r>
              <a:rPr lang="zh-CN" sz="2400" b="1" dirty="0" smtClean="0">
                <a:latin typeface="黑体" pitchFamily="2" charset="-122"/>
                <a:ea typeface="黑体" pitchFamily="2" charset="-122"/>
              </a:rPr>
              <a:t>位地址，</a:t>
            </a:r>
            <a:r>
              <a:rPr lang="en-US" altLang="zh-CN" sz="2400" b="1" dirty="0" smtClean="0">
                <a:latin typeface="黑体" pitchFamily="2" charset="-122"/>
                <a:ea typeface="黑体" pitchFamily="2" charset="-122"/>
              </a:rPr>
              <a:t>P0</a:t>
            </a:r>
            <a:r>
              <a:rPr lang="zh-CN" sz="2400" b="1" dirty="0" smtClean="0">
                <a:latin typeface="黑体" pitchFamily="2" charset="-122"/>
                <a:ea typeface="黑体" pitchFamily="2" charset="-122"/>
              </a:rPr>
              <a:t>口输出的低</a:t>
            </a:r>
            <a:r>
              <a:rPr lang="en-US" altLang="zh-CN" sz="2400" b="1" dirty="0" smtClean="0">
                <a:latin typeface="黑体" pitchFamily="2" charset="-122"/>
                <a:ea typeface="黑体" pitchFamily="2" charset="-122"/>
              </a:rPr>
              <a:t>8</a:t>
            </a:r>
            <a:r>
              <a:rPr lang="zh-CN" sz="2400" b="1" dirty="0" smtClean="0">
                <a:latin typeface="黑体" pitchFamily="2" charset="-122"/>
                <a:ea typeface="黑体" pitchFamily="2" charset="-122"/>
              </a:rPr>
              <a:t>位地址寻址</a:t>
            </a:r>
            <a:r>
              <a:rPr lang="en-US" altLang="zh-CN" sz="2400" b="1" dirty="0" smtClean="0">
                <a:latin typeface="黑体" pitchFamily="2" charset="-122"/>
                <a:ea typeface="黑体" pitchFamily="2" charset="-122"/>
              </a:rPr>
              <a:t>64KB</a:t>
            </a:r>
            <a:r>
              <a:rPr lang="zh-CN" sz="2400" b="1" dirty="0" smtClean="0">
                <a:latin typeface="黑体" pitchFamily="2" charset="-122"/>
                <a:ea typeface="黑体" pitchFamily="2" charset="-122"/>
              </a:rPr>
              <a:t>地址空间。</a:t>
            </a:r>
            <a:endParaRPr lang="zh-CN" altLang="en-US" sz="2400" b="1" dirty="0" smtClean="0">
              <a:latin typeface="黑体" pitchFamily="2" charset="-122"/>
              <a:ea typeface="黑体" pitchFamily="2" charset="-122"/>
            </a:endParaRPr>
          </a:p>
          <a:p>
            <a:pPr marL="0" indent="0" algn="l" fontAlgn="b">
              <a:lnSpc>
                <a:spcPct val="150000"/>
              </a:lnSpc>
              <a:spcBef>
                <a:spcPts val="0"/>
              </a:spcBef>
              <a:buFont typeface="Wingdings" pitchFamily="2" charset="2"/>
              <a:buNone/>
            </a:pPr>
            <a:r>
              <a:rPr lang="en-US" altLang="zh-CN" sz="2400" b="1" dirty="0" smtClean="0">
                <a:solidFill>
                  <a:srgbClr val="3333CC"/>
                </a:solidFill>
                <a:latin typeface="黑体" pitchFamily="2" charset="-122"/>
                <a:ea typeface="黑体" pitchFamily="2" charset="-122"/>
              </a:rPr>
              <a:t>    </a:t>
            </a:r>
            <a:r>
              <a:rPr lang="zh-CN" sz="2400" b="1" dirty="0" smtClean="0">
                <a:solidFill>
                  <a:srgbClr val="3333CC"/>
                </a:solidFill>
                <a:latin typeface="黑体" pitchFamily="2" charset="-122"/>
                <a:ea typeface="黑体" pitchFamily="2" charset="-122"/>
              </a:rPr>
              <a:t>作为通用</a:t>
            </a:r>
            <a:r>
              <a:rPr lang="en-US" altLang="zh-CN" sz="2400" b="1" dirty="0" smtClean="0">
                <a:solidFill>
                  <a:srgbClr val="3333CC"/>
                </a:solidFill>
                <a:latin typeface="黑体" pitchFamily="2" charset="-122"/>
                <a:ea typeface="黑体" pitchFamily="2" charset="-122"/>
              </a:rPr>
              <a:t>I/O</a:t>
            </a:r>
            <a:r>
              <a:rPr lang="zh-CN" sz="2400" b="1" dirty="0" smtClean="0">
                <a:solidFill>
                  <a:srgbClr val="3333CC"/>
                </a:solidFill>
                <a:latin typeface="黑体" pitchFamily="2" charset="-122"/>
                <a:ea typeface="黑体" pitchFamily="2" charset="-122"/>
              </a:rPr>
              <a:t>口</a:t>
            </a:r>
            <a:r>
              <a:rPr lang="zh-CN" sz="2400" b="1" dirty="0" smtClean="0">
                <a:latin typeface="黑体" pitchFamily="2" charset="-122"/>
                <a:ea typeface="黑体" pitchFamily="2" charset="-122"/>
              </a:rPr>
              <a:t>时，</a:t>
            </a:r>
            <a:r>
              <a:rPr lang="en-US" altLang="zh-CN" sz="2400" b="1" dirty="0" smtClean="0">
                <a:latin typeface="黑体" pitchFamily="2" charset="-122"/>
                <a:ea typeface="黑体" pitchFamily="2" charset="-122"/>
              </a:rPr>
              <a:t>P2</a:t>
            </a:r>
            <a:r>
              <a:rPr lang="zh-CN" sz="2400" b="1" dirty="0" smtClean="0">
                <a:latin typeface="黑体" pitchFamily="2" charset="-122"/>
                <a:ea typeface="黑体" pitchFamily="2" charset="-122"/>
              </a:rPr>
              <a:t>口为准双向口。功能与</a:t>
            </a:r>
            <a:r>
              <a:rPr lang="en-US" altLang="zh-CN" sz="2400" b="1" dirty="0" smtClean="0">
                <a:latin typeface="黑体" pitchFamily="2" charset="-122"/>
                <a:ea typeface="黑体" pitchFamily="2" charset="-122"/>
              </a:rPr>
              <a:t>P1</a:t>
            </a:r>
            <a:r>
              <a:rPr lang="zh-CN" sz="2400" b="1" dirty="0" smtClean="0">
                <a:latin typeface="黑体" pitchFamily="2" charset="-122"/>
                <a:ea typeface="黑体" pitchFamily="2" charset="-122"/>
              </a:rPr>
              <a:t>口一样。</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一般情况下，</a:t>
            </a:r>
            <a:r>
              <a:rPr lang="en-US" altLang="zh-CN" sz="2400" b="1" dirty="0" smtClean="0">
                <a:latin typeface="黑体" pitchFamily="2" charset="-122"/>
                <a:ea typeface="黑体" pitchFamily="2" charset="-122"/>
              </a:rPr>
              <a:t>P2</a:t>
            </a:r>
            <a:r>
              <a:rPr lang="zh-CN" sz="2400" b="1" dirty="0" smtClean="0">
                <a:latin typeface="黑体" pitchFamily="2" charset="-122"/>
                <a:ea typeface="黑体" pitchFamily="2" charset="-122"/>
              </a:rPr>
              <a:t>口</a:t>
            </a:r>
            <a:r>
              <a:rPr lang="zh-CN" sz="2400" b="1" dirty="0" smtClean="0">
                <a:solidFill>
                  <a:srgbClr val="3333CC"/>
                </a:solidFill>
                <a:latin typeface="黑体" pitchFamily="2" charset="-122"/>
                <a:ea typeface="黑体" pitchFamily="2" charset="-122"/>
              </a:rPr>
              <a:t>大多作为高</a:t>
            </a:r>
            <a:r>
              <a:rPr lang="en-US" altLang="zh-CN" sz="2400" b="1" dirty="0" smtClean="0">
                <a:solidFill>
                  <a:srgbClr val="3333CC"/>
                </a:solidFill>
                <a:latin typeface="黑体" pitchFamily="2" charset="-122"/>
                <a:ea typeface="黑体" pitchFamily="2" charset="-122"/>
              </a:rPr>
              <a:t>8</a:t>
            </a:r>
            <a:r>
              <a:rPr lang="zh-CN" sz="2400" b="1" dirty="0" smtClean="0">
                <a:solidFill>
                  <a:srgbClr val="3333CC"/>
                </a:solidFill>
                <a:latin typeface="黑体" pitchFamily="2" charset="-122"/>
                <a:ea typeface="黑体" pitchFamily="2" charset="-122"/>
              </a:rPr>
              <a:t>位地址总线口</a:t>
            </a:r>
            <a:r>
              <a:rPr lang="zh-CN" sz="2400" b="1" dirty="0" smtClean="0">
                <a:latin typeface="黑体" pitchFamily="2" charset="-122"/>
                <a:ea typeface="黑体" pitchFamily="2" charset="-122"/>
              </a:rPr>
              <a:t>使用，这时就不能再作为通用</a:t>
            </a:r>
            <a:r>
              <a:rPr lang="en-US" altLang="zh-CN" sz="2400" b="1" dirty="0" smtClean="0">
                <a:latin typeface="黑体" pitchFamily="2" charset="-122"/>
                <a:ea typeface="黑体" pitchFamily="2" charset="-122"/>
              </a:rPr>
              <a:t>I/O</a:t>
            </a:r>
            <a:r>
              <a:rPr lang="zh-CN" sz="2400" b="1" dirty="0" smtClean="0">
                <a:latin typeface="黑体" pitchFamily="2" charset="-122"/>
                <a:ea typeface="黑体" pitchFamily="2" charset="-122"/>
              </a:rPr>
              <a:t>口。</a:t>
            </a:r>
            <a:endParaRPr lang="zh-CN" altLang="en-US" sz="24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32542" y="6498806"/>
            <a:ext cx="781050" cy="276225"/>
          </a:xfrm>
          <a:prstGeom prst="rect">
            <a:avLst/>
          </a:prstGeom>
        </p:spPr>
        <p:txBody>
          <a:bodyPr/>
          <a:lstStyle/>
          <a:p>
            <a:fld id="{8E2A11C4-42C2-45DA-9E65-8D548604E8EA}" type="slidenum">
              <a:rPr lang="en-US" altLang="zh-CN" sz="1200" smtClean="0"/>
              <a:pPr/>
              <a:t>77</a:t>
            </a:fld>
            <a:endParaRPr lang="en-US" altLang="zh-CN" sz="1200" dirty="0"/>
          </a:p>
        </p:txBody>
      </p:sp>
    </p:spTree>
    <p:extLst>
      <p:ext uri="{BB962C8B-B14F-4D97-AF65-F5344CB8AC3E}">
        <p14:creationId xmlns:p14="http://schemas.microsoft.com/office/powerpoint/2010/main" val="1436970963"/>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内容占位符 1"/>
          <p:cNvSpPr>
            <a:spLocks noGrp="1"/>
          </p:cNvSpPr>
          <p:nvPr>
            <p:ph/>
          </p:nvPr>
        </p:nvSpPr>
        <p:spPr>
          <a:xfrm>
            <a:off x="0" y="568570"/>
            <a:ext cx="8961438" cy="5410200"/>
          </a:xfrm>
        </p:spPr>
        <p:txBody>
          <a:bodyPr/>
          <a:lstStyle/>
          <a:p>
            <a:pPr fontAlgn="b">
              <a:lnSpc>
                <a:spcPct val="130000"/>
              </a:lnSpc>
              <a:buFont typeface="Wingdings" pitchFamily="2" charset="2"/>
              <a:buNone/>
            </a:pPr>
            <a:r>
              <a:rPr lang="en-US" altLang="zh-CN" sz="2400" dirty="0">
                <a:solidFill>
                  <a:srgbClr val="9900CC"/>
                </a:solidFill>
                <a:latin typeface="黑体" pitchFamily="2" charset="-122"/>
                <a:ea typeface="黑体" pitchFamily="2" charset="-122"/>
              </a:rPr>
              <a:t> </a:t>
            </a:r>
            <a:r>
              <a:rPr lang="en-US" altLang="zh-CN" sz="2400" dirty="0" smtClean="0">
                <a:solidFill>
                  <a:srgbClr val="9900CC"/>
                </a:solidFill>
                <a:latin typeface="黑体" pitchFamily="2" charset="-122"/>
                <a:ea typeface="黑体" pitchFamily="2" charset="-122"/>
              </a:rPr>
              <a:t>   3</a:t>
            </a:r>
            <a:r>
              <a:rPr lang="en-US" altLang="zh-CN" sz="2400" b="1" dirty="0" smtClean="0">
                <a:solidFill>
                  <a:srgbClr val="9900CC"/>
                </a:solidFill>
                <a:latin typeface="黑体" pitchFamily="2" charset="-122"/>
                <a:ea typeface="黑体" pitchFamily="2" charset="-122"/>
              </a:rPr>
              <a:t>.5.4  P3</a:t>
            </a:r>
            <a:r>
              <a:rPr lang="zh-CN" sz="2400" b="1" dirty="0" smtClean="0">
                <a:solidFill>
                  <a:srgbClr val="9900CC"/>
                </a:solidFill>
                <a:latin typeface="黑体" pitchFamily="2" charset="-122"/>
                <a:ea typeface="黑体" pitchFamily="2" charset="-122"/>
              </a:rPr>
              <a:t>口</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en-US" altLang="zh-CN" sz="2400" dirty="0" smtClean="0">
                <a:solidFill>
                  <a:srgbClr val="333399"/>
                </a:solidFill>
                <a:latin typeface="黑体" pitchFamily="2" charset="-122"/>
                <a:ea typeface="黑体" pitchFamily="2" charset="-122"/>
              </a:rPr>
              <a:t>P3</a:t>
            </a:r>
            <a:r>
              <a:rPr lang="zh-CN" altLang="en-US" sz="2400" dirty="0" smtClean="0">
                <a:solidFill>
                  <a:srgbClr val="333399"/>
                </a:solidFill>
                <a:latin typeface="黑体" pitchFamily="2" charset="-122"/>
                <a:ea typeface="黑体" pitchFamily="2" charset="-122"/>
              </a:rPr>
              <a:t>口可</a:t>
            </a:r>
            <a:r>
              <a:rPr lang="zh-CN" altLang="en-US" sz="2400" dirty="0">
                <a:solidFill>
                  <a:srgbClr val="333399"/>
                </a:solidFill>
                <a:latin typeface="黑体" pitchFamily="2" charset="-122"/>
                <a:ea typeface="黑体" pitchFamily="2" charset="-122"/>
              </a:rPr>
              <a:t>以</a:t>
            </a:r>
            <a:r>
              <a:rPr lang="zh-CN" altLang="en-US" sz="2400" dirty="0" smtClean="0">
                <a:solidFill>
                  <a:srgbClr val="3333CC"/>
                </a:solidFill>
                <a:latin typeface="黑体" pitchFamily="2" charset="-122"/>
                <a:ea typeface="黑体" pitchFamily="2" charset="-122"/>
              </a:rPr>
              <a:t>作为</a:t>
            </a:r>
            <a:r>
              <a:rPr lang="zh-CN" altLang="en-US" sz="2400" dirty="0">
                <a:solidFill>
                  <a:srgbClr val="3333CC"/>
                </a:solidFill>
                <a:latin typeface="黑体" pitchFamily="2" charset="-122"/>
                <a:ea typeface="黑体" pitchFamily="2" charset="-122"/>
              </a:rPr>
              <a:t>通用的</a:t>
            </a:r>
            <a:r>
              <a:rPr lang="en-US" altLang="zh-CN" sz="2400" dirty="0">
                <a:solidFill>
                  <a:srgbClr val="3333CC"/>
                </a:solidFill>
                <a:latin typeface="黑体" pitchFamily="2" charset="-122"/>
                <a:ea typeface="黑体" pitchFamily="2" charset="-122"/>
              </a:rPr>
              <a:t>I/O</a:t>
            </a:r>
            <a:r>
              <a:rPr lang="zh-CN" altLang="en-US" sz="2400" dirty="0">
                <a:solidFill>
                  <a:srgbClr val="3333CC"/>
                </a:solidFill>
                <a:latin typeface="黑体" pitchFamily="2" charset="-122"/>
                <a:ea typeface="黑体" pitchFamily="2" charset="-122"/>
              </a:rPr>
              <a:t>口</a:t>
            </a:r>
            <a:r>
              <a:rPr lang="zh-CN" altLang="en-US" sz="2400" dirty="0" smtClean="0">
                <a:solidFill>
                  <a:srgbClr val="333399"/>
                </a:solidFill>
                <a:latin typeface="黑体" pitchFamily="2" charset="-122"/>
                <a:ea typeface="黑体" pitchFamily="2" charset="-122"/>
              </a:rPr>
              <a:t>使用，另外，</a:t>
            </a:r>
            <a:r>
              <a:rPr lang="zh-CN" sz="2400" b="1" dirty="0" smtClean="0">
                <a:latin typeface="黑体" pitchFamily="2" charset="-122"/>
                <a:ea typeface="黑体" pitchFamily="2" charset="-122"/>
              </a:rPr>
              <a:t>由于</a:t>
            </a:r>
            <a:r>
              <a:rPr lang="zh-CN" sz="2400" b="1" dirty="0" smtClean="0">
                <a:solidFill>
                  <a:srgbClr val="3333CC"/>
                </a:solidFill>
                <a:latin typeface="黑体" pitchFamily="2" charset="-122"/>
                <a:ea typeface="黑体" pitchFamily="2" charset="-122"/>
              </a:rPr>
              <a:t>引脚数目有限</a:t>
            </a:r>
            <a:r>
              <a:rPr lang="zh-CN" sz="2400" b="1" dirty="0" smtClean="0">
                <a:latin typeface="黑体" pitchFamily="2" charset="-122"/>
                <a:ea typeface="黑体" pitchFamily="2" charset="-122"/>
              </a:rPr>
              <a:t>，在</a:t>
            </a:r>
            <a:r>
              <a:rPr lang="en-US" altLang="zh-CN" sz="2400" b="1" dirty="0" smtClean="0">
                <a:latin typeface="黑体" pitchFamily="2" charset="-122"/>
                <a:ea typeface="黑体" pitchFamily="2" charset="-122"/>
              </a:rPr>
              <a:t>P3</a:t>
            </a:r>
            <a:r>
              <a:rPr lang="zh-CN" sz="2400" b="1" dirty="0" smtClean="0">
                <a:latin typeface="黑体" pitchFamily="2" charset="-122"/>
                <a:ea typeface="黑体" pitchFamily="2" charset="-122"/>
              </a:rPr>
              <a:t>口</a:t>
            </a:r>
            <a:r>
              <a:rPr lang="zh-CN" sz="2400" b="1" dirty="0" smtClean="0">
                <a:solidFill>
                  <a:srgbClr val="3333CC"/>
                </a:solidFill>
                <a:latin typeface="黑体" pitchFamily="2" charset="-122"/>
                <a:ea typeface="黑体" pitchFamily="2" charset="-122"/>
              </a:rPr>
              <a:t>增加了第二功能</a:t>
            </a:r>
            <a:r>
              <a:rPr lang="zh-CN" sz="2400" b="1" dirty="0" smtClean="0">
                <a:latin typeface="黑体" pitchFamily="2" charset="-122"/>
                <a:ea typeface="黑体" pitchFamily="2" charset="-122"/>
              </a:rPr>
              <a:t>。每</a:t>
            </a:r>
            <a:r>
              <a:rPr lang="en-US" altLang="zh-CN" sz="2400" b="1" dirty="0" smtClean="0">
                <a:latin typeface="黑体" pitchFamily="2" charset="-122"/>
                <a:ea typeface="黑体" pitchFamily="2" charset="-122"/>
              </a:rPr>
              <a:t>1</a:t>
            </a:r>
            <a:r>
              <a:rPr lang="zh-CN" sz="2400" b="1" dirty="0" smtClean="0">
                <a:latin typeface="黑体" pitchFamily="2" charset="-122"/>
                <a:ea typeface="黑体" pitchFamily="2" charset="-122"/>
              </a:rPr>
              <a:t>位都可以分别定义为第二输入功能或第二输出功能。</a:t>
            </a:r>
            <a:r>
              <a:rPr lang="en-US" altLang="zh-CN" sz="2400" b="1" dirty="0" smtClean="0">
                <a:latin typeface="黑体" pitchFamily="2" charset="-122"/>
                <a:ea typeface="黑体" pitchFamily="2" charset="-122"/>
              </a:rPr>
              <a:t>P3</a:t>
            </a:r>
            <a:r>
              <a:rPr lang="zh-CN" sz="2400" b="1" dirty="0" smtClean="0">
                <a:latin typeface="黑体" pitchFamily="2" charset="-122"/>
                <a:ea typeface="黑体" pitchFamily="2" charset="-122"/>
              </a:rPr>
              <a:t>口</a:t>
            </a:r>
            <a:r>
              <a:rPr lang="zh-CN" sz="2400" b="1" dirty="0" smtClean="0">
                <a:solidFill>
                  <a:srgbClr val="3333CC"/>
                </a:solidFill>
                <a:latin typeface="黑体" pitchFamily="2" charset="-122"/>
                <a:ea typeface="黑体" pitchFamily="2" charset="-122"/>
              </a:rPr>
              <a:t>字节地址</a:t>
            </a:r>
            <a:r>
              <a:rPr lang="zh-CN" altLang="en-US" sz="2400" b="1" dirty="0" smtClean="0">
                <a:solidFill>
                  <a:srgbClr val="3333CC"/>
                </a:solidFill>
                <a:latin typeface="黑体" pitchFamily="2" charset="-122"/>
                <a:ea typeface="黑体" pitchFamily="2" charset="-122"/>
              </a:rPr>
              <a:t>为</a:t>
            </a:r>
            <a:r>
              <a:rPr lang="en-US" altLang="zh-CN" sz="2400" b="1" dirty="0" smtClean="0">
                <a:latin typeface="黑体" pitchFamily="2" charset="-122"/>
                <a:ea typeface="黑体" pitchFamily="2" charset="-122"/>
              </a:rPr>
              <a:t>B0H</a:t>
            </a:r>
            <a:r>
              <a:rPr lang="zh-CN" sz="2400" b="1" dirty="0" smtClean="0">
                <a:latin typeface="黑体" pitchFamily="2" charset="-122"/>
                <a:ea typeface="黑体" pitchFamily="2" charset="-122"/>
              </a:rPr>
              <a:t>，</a:t>
            </a:r>
            <a:r>
              <a:rPr lang="zh-CN" sz="2400" b="1" dirty="0" smtClean="0">
                <a:solidFill>
                  <a:srgbClr val="3333CC"/>
                </a:solidFill>
                <a:latin typeface="黑体" pitchFamily="2" charset="-122"/>
                <a:ea typeface="黑体" pitchFamily="2" charset="-122"/>
              </a:rPr>
              <a:t>位地址</a:t>
            </a:r>
            <a:r>
              <a:rPr lang="en-US" altLang="zh-CN" sz="2400" b="1" dirty="0" smtClean="0">
                <a:latin typeface="黑体" pitchFamily="2" charset="-122"/>
                <a:ea typeface="黑体" pitchFamily="2" charset="-122"/>
              </a:rPr>
              <a:t>B0H</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B7H</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P3</a:t>
            </a:r>
            <a:r>
              <a:rPr lang="zh-CN" sz="2400" b="1" dirty="0" smtClean="0">
                <a:latin typeface="黑体" pitchFamily="2" charset="-122"/>
                <a:ea typeface="黑体" pitchFamily="2" charset="-122"/>
              </a:rPr>
              <a:t>口某一位的位电路结构</a:t>
            </a:r>
            <a:r>
              <a:rPr lang="zh-CN" altLang="en-US" sz="2400" b="1" dirty="0" smtClean="0">
                <a:latin typeface="黑体" pitchFamily="2" charset="-122"/>
                <a:ea typeface="黑体" pitchFamily="2" charset="-122"/>
              </a:rPr>
              <a:t>见</a:t>
            </a:r>
            <a:r>
              <a:rPr lang="zh-CN" sz="2400" b="1" dirty="0" smtClean="0">
                <a:latin typeface="黑体" pitchFamily="2" charset="-122"/>
                <a:ea typeface="黑体" pitchFamily="2" charset="-122"/>
                <a:hlinkClick r:id="" action="ppaction://hlinkshowjump?jump=nextslide"/>
              </a:rPr>
              <a:t>图</a:t>
            </a:r>
            <a:r>
              <a:rPr lang="en-US" altLang="zh-CN" sz="2400" b="1" dirty="0" smtClean="0">
                <a:latin typeface="黑体" pitchFamily="2" charset="-122"/>
                <a:ea typeface="黑体" pitchFamily="2" charset="-122"/>
                <a:hlinkClick r:id="" action="ppaction://hlinkshowjump?jump=nextslide"/>
              </a:rPr>
              <a:t>3-12</a:t>
            </a:r>
            <a:r>
              <a:rPr lang="zh-CN" sz="2400" b="1" dirty="0" smtClean="0">
                <a:latin typeface="黑体" pitchFamily="2" charset="-122"/>
                <a:ea typeface="黑体" pitchFamily="2" charset="-122"/>
              </a:rPr>
              <a:t>。</a:t>
            </a:r>
            <a:endParaRPr lang="zh-CN" altLang="en-US" sz="2400" b="1" dirty="0" smtClean="0">
              <a:latin typeface="黑体" pitchFamily="2" charset="-122"/>
              <a:ea typeface="黑体" pitchFamily="2" charset="-122"/>
            </a:endParaRPr>
          </a:p>
          <a:p>
            <a:pPr marL="0" indent="0" algn="l">
              <a:lnSpc>
                <a:spcPct val="150000"/>
              </a:lnSpc>
              <a:spcBef>
                <a:spcPts val="0"/>
              </a:spcBef>
              <a:buFont typeface="Wingdings" pitchFamily="2" charset="2"/>
              <a:buNone/>
            </a:pPr>
            <a:r>
              <a:rPr lang="en-US" altLang="zh-CN" sz="2400" b="1" dirty="0" smtClean="0">
                <a:solidFill>
                  <a:srgbClr val="FF0000"/>
                </a:solidFill>
                <a:latin typeface="黑体" pitchFamily="2" charset="-122"/>
                <a:ea typeface="黑体" pitchFamily="2" charset="-122"/>
              </a:rPr>
              <a:t>    </a:t>
            </a:r>
            <a:endParaRPr lang="zh-CN" sz="24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68756" y="6498807"/>
            <a:ext cx="781050" cy="276225"/>
          </a:xfrm>
          <a:prstGeom prst="rect">
            <a:avLst/>
          </a:prstGeom>
        </p:spPr>
        <p:txBody>
          <a:bodyPr/>
          <a:lstStyle/>
          <a:p>
            <a:fld id="{8E2A11C4-42C2-45DA-9E65-8D548604E8EA}" type="slidenum">
              <a:rPr lang="en-US" altLang="zh-CN" sz="1200" smtClean="0"/>
              <a:pPr/>
              <a:t>78</a:t>
            </a:fld>
            <a:endParaRPr lang="en-US" altLang="zh-CN" sz="1200" dirty="0"/>
          </a:p>
        </p:txBody>
      </p:sp>
    </p:spTree>
    <p:extLst>
      <p:ext uri="{BB962C8B-B14F-4D97-AF65-F5344CB8AC3E}">
        <p14:creationId xmlns:p14="http://schemas.microsoft.com/office/powerpoint/2010/main" val="1127486766"/>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9153" y="866262"/>
            <a:ext cx="7078868" cy="4921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p:cNvSpPr/>
          <p:nvPr/>
        </p:nvSpPr>
        <p:spPr>
          <a:xfrm>
            <a:off x="2990688" y="5929400"/>
            <a:ext cx="3397084" cy="338554"/>
          </a:xfrm>
          <a:prstGeom prst="rect">
            <a:avLst/>
          </a:prstGeom>
        </p:spPr>
        <p:txBody>
          <a:bodyPr wrap="none">
            <a:spAutoFit/>
          </a:bodyPr>
          <a:lstStyle/>
          <a:p>
            <a:pPr lvl="0" eaLnBrk="0" hangingPunct="0"/>
            <a:r>
              <a:rPr lang="zh-CN" altLang="en-US" sz="1600" b="1" dirty="0" smtClean="0">
                <a:solidFill>
                  <a:srgbClr val="FF0000"/>
                </a:solidFill>
                <a:latin typeface="黑体" pitchFamily="2" charset="-122"/>
                <a:cs typeface="Times New Roman" pitchFamily="18" charset="0"/>
              </a:rPr>
              <a:t>图</a:t>
            </a:r>
            <a:r>
              <a:rPr lang="en-US" altLang="zh-CN" sz="1600" b="1" dirty="0" smtClean="0">
                <a:solidFill>
                  <a:srgbClr val="FF0000"/>
                </a:solidFill>
                <a:latin typeface="黑体" pitchFamily="2" charset="-122"/>
                <a:cs typeface="Times New Roman" pitchFamily="18" charset="0"/>
              </a:rPr>
              <a:t>3-12</a:t>
            </a:r>
            <a:r>
              <a:rPr lang="en-US" altLang="zh-CN" sz="1600" b="1" dirty="0" smtClean="0">
                <a:solidFill>
                  <a:srgbClr val="000000"/>
                </a:solidFill>
                <a:latin typeface="黑体" pitchFamily="2" charset="-122"/>
                <a:cs typeface="Times New Roman" pitchFamily="18" charset="0"/>
              </a:rPr>
              <a:t>  </a:t>
            </a:r>
            <a:r>
              <a:rPr lang="en-US" altLang="zh-CN" sz="1600" b="1" dirty="0">
                <a:solidFill>
                  <a:srgbClr val="3333CC"/>
                </a:solidFill>
                <a:latin typeface="黑体" pitchFamily="2" charset="-122"/>
                <a:cs typeface="Times New Roman" pitchFamily="18" charset="0"/>
              </a:rPr>
              <a:t>P3</a:t>
            </a:r>
            <a:r>
              <a:rPr lang="zh-CN" altLang="en-US" sz="1600" b="1" dirty="0">
                <a:solidFill>
                  <a:srgbClr val="3333CC"/>
                </a:solidFill>
                <a:latin typeface="黑体" pitchFamily="2" charset="-122"/>
                <a:cs typeface="Times New Roman" pitchFamily="18" charset="0"/>
              </a:rPr>
              <a:t>口某一位的位电路结构</a:t>
            </a:r>
            <a:endParaRPr lang="zh-CN" altLang="en-US" sz="1600" b="1" dirty="0">
              <a:solidFill>
                <a:srgbClr val="3333CC"/>
              </a:solidFill>
              <a:latin typeface="黑体" pitchFamily="2" charset="-122"/>
            </a:endParaRPr>
          </a:p>
        </p:txBody>
      </p:sp>
    </p:spTree>
    <p:extLst>
      <p:ext uri="{BB962C8B-B14F-4D97-AF65-F5344CB8AC3E}">
        <p14:creationId xmlns:p14="http://schemas.microsoft.com/office/powerpoint/2010/main" val="1568459359"/>
      </p:ext>
    </p:extLst>
  </p:cSld>
  <p:clrMapOvr>
    <a:masterClrMapping/>
  </p:clrMapOvr>
  <p:transition>
    <p:random/>
    <p:sndAc>
      <p:stSnd>
        <p:snd r:embed="rId2" name="camera.wav"/>
      </p:stSnd>
    </p:sndAc>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4" name="矩形 3"/>
          <p:cNvSpPr/>
          <p:nvPr/>
        </p:nvSpPr>
        <p:spPr>
          <a:xfrm>
            <a:off x="93785" y="582031"/>
            <a:ext cx="8956430" cy="3970318"/>
          </a:xfrm>
          <a:prstGeom prst="rect">
            <a:avLst/>
          </a:prstGeom>
        </p:spPr>
        <p:txBody>
          <a:bodyPr wrap="square">
            <a:spAutoFit/>
          </a:bodyPr>
          <a:lstStyle/>
          <a:p>
            <a:pPr lvl="0" algn="l">
              <a:lnSpc>
                <a:spcPct val="150000"/>
              </a:lnSpc>
              <a:spcBef>
                <a:spcPts val="0"/>
              </a:spcBef>
            </a:pPr>
            <a:r>
              <a:rPr lang="en-US" altLang="zh-CN" sz="2400" b="1" kern="0" dirty="0" smtClean="0">
                <a:solidFill>
                  <a:srgbClr val="FF0000"/>
                </a:solidFill>
                <a:latin typeface="黑体" pitchFamily="2" charset="-122"/>
                <a:ea typeface="黑体" pitchFamily="2" charset="-122"/>
              </a:rPr>
              <a:t>     1</a:t>
            </a:r>
            <a:r>
              <a:rPr lang="zh-CN" altLang="en-US" sz="2400" b="1" kern="0" dirty="0">
                <a:solidFill>
                  <a:srgbClr val="FF0000"/>
                </a:solidFill>
                <a:latin typeface="黑体" pitchFamily="2" charset="-122"/>
                <a:ea typeface="黑体" pitchFamily="2" charset="-122"/>
              </a:rPr>
              <a:t>．位电路结构</a:t>
            </a:r>
          </a:p>
          <a:p>
            <a:pPr lvl="0" algn="l" fontAlgn="b">
              <a:lnSpc>
                <a:spcPct val="150000"/>
              </a:lnSpc>
              <a:spcBef>
                <a:spcPts val="0"/>
              </a:spcBef>
            </a:pPr>
            <a:r>
              <a:rPr lang="en-US" altLang="zh-CN" sz="2400" b="1" kern="0" dirty="0" smtClean="0">
                <a:solidFill>
                  <a:srgbClr val="333399"/>
                </a:solidFill>
                <a:latin typeface="黑体" pitchFamily="2" charset="-122"/>
                <a:ea typeface="黑体" pitchFamily="2" charset="-122"/>
              </a:rPr>
              <a:t>     P3</a:t>
            </a:r>
            <a:r>
              <a:rPr lang="zh-CN" altLang="en-US" sz="2400" b="1" kern="0" dirty="0">
                <a:solidFill>
                  <a:srgbClr val="333399"/>
                </a:solidFill>
                <a:latin typeface="黑体" pitchFamily="2" charset="-122"/>
                <a:ea typeface="黑体" pitchFamily="2" charset="-122"/>
              </a:rPr>
              <a:t>口某一位的电路包括：</a:t>
            </a:r>
          </a:p>
          <a:p>
            <a:pPr lvl="0" algn="l">
              <a:lnSpc>
                <a:spcPct val="150000"/>
              </a:lnSpc>
              <a:spcBef>
                <a:spcPts val="0"/>
              </a:spcBef>
            </a:pPr>
            <a:r>
              <a:rPr lang="en-US" altLang="zh-CN" sz="2400" b="1" kern="0" dirty="0" smtClean="0">
                <a:solidFill>
                  <a:srgbClr val="333399"/>
                </a:solidFill>
                <a:latin typeface="黑体" pitchFamily="2" charset="-122"/>
                <a:ea typeface="黑体" pitchFamily="2" charset="-122"/>
              </a:rPr>
              <a:t>    </a:t>
            </a:r>
            <a:r>
              <a:rPr lang="zh-CN" altLang="en-US" sz="2400" b="1" kern="0" dirty="0" smtClean="0">
                <a:solidFill>
                  <a:srgbClr val="333399"/>
                </a:solidFill>
                <a:latin typeface="黑体" pitchFamily="2" charset="-122"/>
                <a:ea typeface="黑体" pitchFamily="2" charset="-122"/>
              </a:rPr>
              <a:t>（</a:t>
            </a:r>
            <a:r>
              <a:rPr lang="en-US" altLang="zh-CN" sz="2400" b="1" kern="0" dirty="0">
                <a:solidFill>
                  <a:srgbClr val="333399"/>
                </a:solidFill>
                <a:latin typeface="黑体" pitchFamily="2" charset="-122"/>
                <a:ea typeface="黑体" pitchFamily="2" charset="-122"/>
              </a:rPr>
              <a:t>1</a:t>
            </a:r>
            <a:r>
              <a:rPr lang="zh-CN" altLang="en-US" sz="2400" b="1" kern="0" dirty="0">
                <a:solidFill>
                  <a:srgbClr val="333399"/>
                </a:solidFill>
                <a:latin typeface="黑体" pitchFamily="2" charset="-122"/>
                <a:ea typeface="黑体" pitchFamily="2" charset="-122"/>
              </a:rPr>
              <a:t>）</a:t>
            </a:r>
            <a:r>
              <a:rPr lang="en-US" altLang="zh-CN" sz="2400" b="1" kern="0" dirty="0">
                <a:solidFill>
                  <a:srgbClr val="3333CC"/>
                </a:solidFill>
                <a:latin typeface="黑体" pitchFamily="2" charset="-122"/>
                <a:ea typeface="黑体" pitchFamily="2" charset="-122"/>
              </a:rPr>
              <a:t>1</a:t>
            </a:r>
            <a:r>
              <a:rPr lang="zh-CN" altLang="en-US" sz="2400" b="1" kern="0" dirty="0">
                <a:solidFill>
                  <a:srgbClr val="3333CC"/>
                </a:solidFill>
                <a:latin typeface="黑体" pitchFamily="2" charset="-122"/>
                <a:ea typeface="黑体" pitchFamily="2" charset="-122"/>
              </a:rPr>
              <a:t>个</a:t>
            </a:r>
            <a:r>
              <a:rPr lang="zh-CN" altLang="en-US" sz="2400" b="1" kern="0" dirty="0">
                <a:solidFill>
                  <a:srgbClr val="333399"/>
                </a:solidFill>
                <a:latin typeface="黑体" pitchFamily="2" charset="-122"/>
                <a:ea typeface="黑体" pitchFamily="2" charset="-122"/>
              </a:rPr>
              <a:t>数据输出锁存器，锁存输出数据位。</a:t>
            </a:r>
          </a:p>
          <a:p>
            <a:pPr lvl="0" algn="l">
              <a:lnSpc>
                <a:spcPct val="150000"/>
              </a:lnSpc>
              <a:spcBef>
                <a:spcPts val="0"/>
              </a:spcBef>
            </a:pPr>
            <a:r>
              <a:rPr lang="en-US" altLang="zh-CN" sz="2400" b="1" kern="0" dirty="0">
                <a:solidFill>
                  <a:srgbClr val="333399"/>
                </a:solidFill>
                <a:latin typeface="黑体" pitchFamily="2" charset="-122"/>
                <a:ea typeface="黑体" pitchFamily="2" charset="-122"/>
              </a:rPr>
              <a:t>    </a:t>
            </a:r>
            <a:r>
              <a:rPr lang="zh-CN" altLang="en-US" sz="2400" b="1" kern="0" dirty="0">
                <a:solidFill>
                  <a:srgbClr val="333399"/>
                </a:solidFill>
                <a:latin typeface="黑体" pitchFamily="2" charset="-122"/>
                <a:ea typeface="黑体" pitchFamily="2" charset="-122"/>
              </a:rPr>
              <a:t>（</a:t>
            </a:r>
            <a:r>
              <a:rPr lang="en-US" altLang="zh-CN" sz="2400" b="1" kern="0" dirty="0">
                <a:solidFill>
                  <a:srgbClr val="333399"/>
                </a:solidFill>
                <a:latin typeface="黑体" pitchFamily="2" charset="-122"/>
                <a:ea typeface="黑体" pitchFamily="2" charset="-122"/>
              </a:rPr>
              <a:t>2</a:t>
            </a:r>
            <a:r>
              <a:rPr lang="zh-CN" altLang="en-US" sz="2400" b="1" kern="0" dirty="0">
                <a:solidFill>
                  <a:srgbClr val="333399"/>
                </a:solidFill>
                <a:latin typeface="黑体" pitchFamily="2" charset="-122"/>
                <a:ea typeface="黑体" pitchFamily="2" charset="-122"/>
              </a:rPr>
              <a:t>）</a:t>
            </a:r>
            <a:r>
              <a:rPr lang="en-US" altLang="zh-CN" sz="2400" b="1" kern="0" dirty="0">
                <a:solidFill>
                  <a:srgbClr val="3333CC"/>
                </a:solidFill>
                <a:latin typeface="黑体" pitchFamily="2" charset="-122"/>
                <a:ea typeface="黑体" pitchFamily="2" charset="-122"/>
              </a:rPr>
              <a:t>3</a:t>
            </a:r>
            <a:r>
              <a:rPr lang="zh-CN" altLang="en-US" sz="2400" b="1" kern="0" dirty="0">
                <a:solidFill>
                  <a:srgbClr val="3333CC"/>
                </a:solidFill>
                <a:latin typeface="黑体" pitchFamily="2" charset="-122"/>
                <a:ea typeface="黑体" pitchFamily="2" charset="-122"/>
              </a:rPr>
              <a:t>个</a:t>
            </a:r>
            <a:r>
              <a:rPr lang="zh-CN" altLang="en-US" sz="2400" b="1" kern="0" dirty="0">
                <a:solidFill>
                  <a:srgbClr val="333399"/>
                </a:solidFill>
                <a:latin typeface="黑体" pitchFamily="2" charset="-122"/>
                <a:ea typeface="黑体" pitchFamily="2" charset="-122"/>
              </a:rPr>
              <a:t>三态数据输入缓冲器</a:t>
            </a:r>
            <a:r>
              <a:rPr lang="en-US" altLang="zh-CN" sz="2400" b="1" kern="0" dirty="0">
                <a:solidFill>
                  <a:srgbClr val="FF0000"/>
                </a:solidFill>
                <a:latin typeface="黑体" pitchFamily="2" charset="-122"/>
                <a:ea typeface="黑体" pitchFamily="2" charset="-122"/>
              </a:rPr>
              <a:t>BUF1</a:t>
            </a:r>
            <a:r>
              <a:rPr lang="zh-CN" altLang="en-US" sz="2400" b="1" kern="0" dirty="0">
                <a:solidFill>
                  <a:srgbClr val="FF0000"/>
                </a:solidFill>
                <a:latin typeface="黑体" pitchFamily="2" charset="-122"/>
                <a:ea typeface="黑体" pitchFamily="2" charset="-122"/>
              </a:rPr>
              <a:t>、</a:t>
            </a:r>
            <a:r>
              <a:rPr lang="en-US" altLang="zh-CN" sz="2400" b="1" kern="0" dirty="0">
                <a:solidFill>
                  <a:srgbClr val="FF0000"/>
                </a:solidFill>
                <a:latin typeface="黑体" pitchFamily="2" charset="-122"/>
                <a:ea typeface="黑体" pitchFamily="2" charset="-122"/>
              </a:rPr>
              <a:t>BUF2</a:t>
            </a:r>
            <a:r>
              <a:rPr lang="zh-CN" altLang="en-US" sz="2400" b="1" kern="0" dirty="0">
                <a:solidFill>
                  <a:srgbClr val="333399"/>
                </a:solidFill>
                <a:latin typeface="黑体" pitchFamily="2" charset="-122"/>
                <a:ea typeface="黑体" pitchFamily="2" charset="-122"/>
              </a:rPr>
              <a:t>和</a:t>
            </a:r>
            <a:r>
              <a:rPr lang="en-US" altLang="zh-CN" sz="2400" b="1" kern="0" dirty="0">
                <a:solidFill>
                  <a:srgbClr val="FF0000"/>
                </a:solidFill>
                <a:latin typeface="黑体" pitchFamily="2" charset="-122"/>
                <a:ea typeface="黑体" pitchFamily="2" charset="-122"/>
              </a:rPr>
              <a:t>BUF3</a:t>
            </a:r>
            <a:r>
              <a:rPr lang="zh-CN" altLang="en-US" sz="2400" b="1" kern="0" dirty="0">
                <a:solidFill>
                  <a:srgbClr val="333399"/>
                </a:solidFill>
                <a:latin typeface="黑体" pitchFamily="2" charset="-122"/>
                <a:ea typeface="黑体" pitchFamily="2" charset="-122"/>
              </a:rPr>
              <a:t>，分别用于读锁存器、读引脚数据和第二功能数据的输入缓冲。</a:t>
            </a:r>
          </a:p>
          <a:p>
            <a:pPr lvl="0" algn="l">
              <a:lnSpc>
                <a:spcPct val="150000"/>
              </a:lnSpc>
              <a:spcBef>
                <a:spcPts val="0"/>
              </a:spcBef>
            </a:pPr>
            <a:r>
              <a:rPr lang="zh-CN" altLang="en-US" sz="2400" b="1" kern="0" dirty="0" smtClean="0">
                <a:solidFill>
                  <a:srgbClr val="333399"/>
                </a:solidFill>
                <a:latin typeface="黑体" pitchFamily="2" charset="-122"/>
                <a:ea typeface="黑体" pitchFamily="2" charset="-122"/>
              </a:rPr>
              <a:t>    （</a:t>
            </a:r>
            <a:r>
              <a:rPr lang="en-US" altLang="zh-CN" sz="2400" b="1" kern="0" dirty="0">
                <a:solidFill>
                  <a:srgbClr val="333399"/>
                </a:solidFill>
                <a:latin typeface="黑体" pitchFamily="2" charset="-122"/>
                <a:ea typeface="黑体" pitchFamily="2" charset="-122"/>
              </a:rPr>
              <a:t>3</a:t>
            </a:r>
            <a:r>
              <a:rPr lang="zh-CN" altLang="en-US" sz="2400" b="1" kern="0" dirty="0">
                <a:solidFill>
                  <a:srgbClr val="333399"/>
                </a:solidFill>
                <a:latin typeface="黑体" pitchFamily="2" charset="-122"/>
                <a:ea typeface="黑体" pitchFamily="2" charset="-122"/>
              </a:rPr>
              <a:t>）输出驱动，由与非门、场效应管（</a:t>
            </a:r>
            <a:r>
              <a:rPr lang="en-US" altLang="zh-CN" sz="2400" b="1" kern="0" dirty="0">
                <a:solidFill>
                  <a:srgbClr val="333399"/>
                </a:solidFill>
                <a:latin typeface="黑体" pitchFamily="2" charset="-122"/>
                <a:ea typeface="黑体" pitchFamily="2" charset="-122"/>
              </a:rPr>
              <a:t>FET</a:t>
            </a:r>
            <a:r>
              <a:rPr lang="zh-CN" altLang="en-US" sz="2400" b="1" kern="0" dirty="0">
                <a:solidFill>
                  <a:srgbClr val="333399"/>
                </a:solidFill>
                <a:latin typeface="黑体" pitchFamily="2" charset="-122"/>
                <a:ea typeface="黑体" pitchFamily="2" charset="-122"/>
              </a:rPr>
              <a:t>）和内部上拉电阻组成。</a:t>
            </a:r>
            <a:endParaRPr lang="zh-CN" altLang="en-US" dirty="0"/>
          </a:p>
        </p:txBody>
      </p:sp>
    </p:spTree>
    <p:extLst>
      <p:ext uri="{BB962C8B-B14F-4D97-AF65-F5344CB8AC3E}">
        <p14:creationId xmlns:p14="http://schemas.microsoft.com/office/powerpoint/2010/main" val="3344157055"/>
      </p:ext>
    </p:extLst>
  </p:cSld>
  <p:clrMapOvr>
    <a:masterClrMapping/>
  </p:clrMapOvr>
  <p:transition>
    <p:random/>
    <p:sndAc>
      <p:stSnd>
        <p:snd r:embed="rId2" name="camera.wav"/>
      </p:stSnd>
    </p:sndAc>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内容占位符 1"/>
          <p:cNvSpPr>
            <a:spLocks noGrp="1"/>
          </p:cNvSpPr>
          <p:nvPr>
            <p:ph/>
          </p:nvPr>
        </p:nvSpPr>
        <p:spPr>
          <a:xfrm>
            <a:off x="0" y="574431"/>
            <a:ext cx="9144000" cy="6080125"/>
          </a:xfrm>
        </p:spPr>
        <p:txBody>
          <a:bodyPr/>
          <a:lstStyle/>
          <a:p>
            <a:pPr marL="0" indent="0" algn="l">
              <a:lnSpc>
                <a:spcPct val="150000"/>
              </a:lnSpc>
              <a:spcBef>
                <a:spcPts val="0"/>
              </a:spcBef>
              <a:buFont typeface="Wingdings" pitchFamily="2" charset="2"/>
              <a:buNone/>
            </a:pPr>
            <a:r>
              <a:rPr lang="en-US" altLang="zh-CN" sz="2400" b="1" dirty="0" smtClean="0">
                <a:solidFill>
                  <a:srgbClr val="FF0000"/>
                </a:solidFill>
                <a:latin typeface="黑体" pitchFamily="2" charset="-122"/>
                <a:ea typeface="黑体" pitchFamily="2" charset="-122"/>
              </a:rPr>
              <a:t>     2</a:t>
            </a:r>
            <a:r>
              <a:rPr lang="zh-CN" sz="2400" b="1" dirty="0" smtClean="0">
                <a:solidFill>
                  <a:srgbClr val="FF0000"/>
                </a:solidFill>
                <a:latin typeface="黑体" pitchFamily="2" charset="-122"/>
                <a:ea typeface="黑体" pitchFamily="2" charset="-122"/>
              </a:rPr>
              <a:t>．工作过程分析</a:t>
            </a:r>
          </a:p>
          <a:p>
            <a:pPr marL="0" indent="0" algn="l">
              <a:lnSpc>
                <a:spcPct val="150000"/>
              </a:lnSpc>
              <a:spcBef>
                <a:spcPts val="0"/>
              </a:spcBef>
              <a:buFont typeface="Wingdings" pitchFamily="2" charset="2"/>
              <a:buNone/>
            </a:pPr>
            <a:r>
              <a:rPr lang="en-US" altLang="zh-CN" sz="2400" b="1" dirty="0" smtClean="0">
                <a:solidFill>
                  <a:srgbClr val="FF0000"/>
                </a:solidFill>
                <a:latin typeface="黑体" pitchFamily="2" charset="-122"/>
                <a:ea typeface="黑体" pitchFamily="2" charset="-122"/>
              </a:rPr>
              <a:t>    </a:t>
            </a:r>
            <a:r>
              <a:rPr lang="zh-CN" sz="2400" b="1" dirty="0" smtClean="0">
                <a:solidFill>
                  <a:srgbClr val="FF0000"/>
                </a:solidFill>
                <a:latin typeface="黑体" pitchFamily="2" charset="-122"/>
                <a:ea typeface="黑体" pitchFamily="2" charset="-122"/>
              </a:rPr>
              <a:t>（</a:t>
            </a:r>
            <a:r>
              <a:rPr lang="en-US" altLang="zh-CN" sz="2400" b="1" dirty="0" smtClean="0">
                <a:solidFill>
                  <a:srgbClr val="FF0000"/>
                </a:solidFill>
                <a:latin typeface="黑体" pitchFamily="2" charset="-122"/>
                <a:ea typeface="黑体" pitchFamily="2" charset="-122"/>
              </a:rPr>
              <a:t>1</a:t>
            </a:r>
            <a:r>
              <a:rPr lang="zh-CN" sz="2400" b="1" dirty="0" smtClean="0">
                <a:solidFill>
                  <a:srgbClr val="FF0000"/>
                </a:solidFill>
                <a:latin typeface="黑体" pitchFamily="2" charset="-122"/>
                <a:ea typeface="黑体" pitchFamily="2" charset="-122"/>
              </a:rPr>
              <a:t>）</a:t>
            </a:r>
            <a:r>
              <a:rPr lang="en-US" altLang="zh-CN" sz="2400" b="1" dirty="0" smtClean="0">
                <a:solidFill>
                  <a:srgbClr val="FF0000"/>
                </a:solidFill>
                <a:latin typeface="黑体" pitchFamily="2" charset="-122"/>
                <a:ea typeface="黑体" pitchFamily="2" charset="-122"/>
              </a:rPr>
              <a:t>P3</a:t>
            </a:r>
            <a:r>
              <a:rPr lang="zh-CN" sz="2400" b="1" dirty="0" smtClean="0">
                <a:solidFill>
                  <a:srgbClr val="FF0000"/>
                </a:solidFill>
                <a:latin typeface="黑体" pitchFamily="2" charset="-122"/>
                <a:ea typeface="黑体" pitchFamily="2" charset="-122"/>
              </a:rPr>
              <a:t>口用作第二输入</a:t>
            </a:r>
            <a:r>
              <a:rPr lang="en-US" altLang="zh-CN" sz="2400" b="1" dirty="0" smtClean="0">
                <a:solidFill>
                  <a:srgbClr val="FF0000"/>
                </a:solidFill>
                <a:latin typeface="黑体" pitchFamily="2" charset="-122"/>
                <a:ea typeface="黑体" pitchFamily="2" charset="-122"/>
              </a:rPr>
              <a:t>/</a:t>
            </a:r>
            <a:r>
              <a:rPr lang="zh-CN" sz="2400" b="1" dirty="0" smtClean="0">
                <a:solidFill>
                  <a:srgbClr val="FF0000"/>
                </a:solidFill>
                <a:latin typeface="黑体" pitchFamily="2" charset="-122"/>
                <a:ea typeface="黑体" pitchFamily="2" charset="-122"/>
              </a:rPr>
              <a:t>输出功能</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当选择第二输出功能时，该位的锁存器需要置</a:t>
            </a:r>
            <a:r>
              <a:rPr lang="en-US" altLang="zh-CN" sz="2400" b="1" dirty="0" smtClean="0">
                <a:latin typeface="黑体" pitchFamily="2" charset="-122"/>
                <a:ea typeface="黑体" pitchFamily="2" charset="-122"/>
              </a:rPr>
              <a:t>1</a:t>
            </a:r>
            <a:r>
              <a:rPr lang="zh-CN" sz="2400" b="1" dirty="0" smtClean="0">
                <a:latin typeface="黑体" pitchFamily="2" charset="-122"/>
                <a:ea typeface="黑体" pitchFamily="2" charset="-122"/>
              </a:rPr>
              <a:t>，使与非门为开启状态。</a:t>
            </a:r>
            <a:endParaRPr lang="zh-CN" altLang="en-US" sz="2400" b="1" dirty="0" smtClean="0">
              <a:latin typeface="黑体" pitchFamily="2" charset="-122"/>
              <a:ea typeface="黑体" pitchFamily="2" charset="-122"/>
            </a:endParaRPr>
          </a:p>
          <a:p>
            <a:pPr marL="0" indent="0" algn="l" fontAlgn="b">
              <a:lnSpc>
                <a:spcPct val="150000"/>
              </a:lnSpc>
              <a:spcBef>
                <a:spcPts val="0"/>
              </a:spcBef>
              <a:buFont typeface="Wingdings" pitchFamily="2" charset="2"/>
              <a:buNone/>
            </a:pPr>
            <a:r>
              <a:rPr lang="en-US" altLang="zh-CN" sz="2400" b="1" dirty="0" smtClean="0">
                <a:solidFill>
                  <a:srgbClr val="3333CC"/>
                </a:solidFill>
                <a:latin typeface="黑体" pitchFamily="2" charset="-122"/>
                <a:ea typeface="黑体" pitchFamily="2" charset="-122"/>
              </a:rPr>
              <a:t>    </a:t>
            </a:r>
            <a:r>
              <a:rPr lang="zh-CN" sz="2400" b="1" dirty="0" smtClean="0">
                <a:solidFill>
                  <a:srgbClr val="3333CC"/>
                </a:solidFill>
                <a:latin typeface="黑体" pitchFamily="2" charset="-122"/>
                <a:ea typeface="黑体" pitchFamily="2" charset="-122"/>
              </a:rPr>
              <a:t>当第二输出为</a:t>
            </a:r>
            <a:r>
              <a:rPr lang="en-US" altLang="zh-CN" sz="2400" b="1" dirty="0" smtClean="0">
                <a:solidFill>
                  <a:srgbClr val="3333CC"/>
                </a:solidFill>
                <a:latin typeface="黑体" pitchFamily="2" charset="-122"/>
                <a:ea typeface="黑体" pitchFamily="2" charset="-122"/>
              </a:rPr>
              <a:t>1</a:t>
            </a:r>
            <a:r>
              <a:rPr lang="zh-CN" sz="2400" b="1" dirty="0" smtClean="0">
                <a:latin typeface="黑体" pitchFamily="2" charset="-122"/>
                <a:ea typeface="黑体" pitchFamily="2" charset="-122"/>
              </a:rPr>
              <a:t>时，场效应管截止，</a:t>
            </a:r>
            <a:r>
              <a:rPr lang="en-US" altLang="zh-CN" sz="2400" b="1" dirty="0" smtClean="0">
                <a:latin typeface="黑体" pitchFamily="2" charset="-122"/>
                <a:ea typeface="黑体" pitchFamily="2" charset="-122"/>
              </a:rPr>
              <a:t>P3.x</a:t>
            </a:r>
            <a:r>
              <a:rPr lang="zh-CN" sz="2400" b="1" dirty="0" smtClean="0">
                <a:latin typeface="黑体" pitchFamily="2" charset="-122"/>
                <a:ea typeface="黑体" pitchFamily="2" charset="-122"/>
              </a:rPr>
              <a:t>引脚输出为</a:t>
            </a:r>
            <a:r>
              <a:rPr lang="en-US" altLang="zh-CN" sz="2400" b="1" dirty="0" smtClean="0">
                <a:latin typeface="黑体" pitchFamily="2" charset="-122"/>
                <a:ea typeface="黑体" pitchFamily="2" charset="-122"/>
              </a:rPr>
              <a:t>1</a:t>
            </a:r>
            <a:r>
              <a:rPr lang="zh-CN" sz="2400" b="1" dirty="0" smtClean="0">
                <a:latin typeface="黑体" pitchFamily="2" charset="-122"/>
                <a:ea typeface="黑体" pitchFamily="2" charset="-122"/>
              </a:rPr>
              <a:t>；</a:t>
            </a:r>
            <a:endParaRPr lang="zh-CN" altLang="en-US" sz="2400" b="1" dirty="0" smtClean="0">
              <a:latin typeface="黑体" pitchFamily="2" charset="-122"/>
              <a:ea typeface="黑体" pitchFamily="2" charset="-122"/>
            </a:endParaRPr>
          </a:p>
          <a:p>
            <a:pPr marL="0" indent="0" algn="l" fontAlgn="b">
              <a:lnSpc>
                <a:spcPct val="150000"/>
              </a:lnSpc>
              <a:spcBef>
                <a:spcPts val="0"/>
              </a:spcBef>
              <a:buFont typeface="Wingdings" pitchFamily="2" charset="2"/>
              <a:buNone/>
            </a:pPr>
            <a:r>
              <a:rPr lang="en-US" altLang="zh-CN" sz="2400" b="1" dirty="0" smtClean="0">
                <a:solidFill>
                  <a:srgbClr val="3333CC"/>
                </a:solidFill>
                <a:latin typeface="黑体" pitchFamily="2" charset="-122"/>
                <a:ea typeface="黑体" pitchFamily="2" charset="-122"/>
              </a:rPr>
              <a:t>    </a:t>
            </a:r>
            <a:r>
              <a:rPr lang="zh-CN" sz="2400" b="1" dirty="0" smtClean="0">
                <a:solidFill>
                  <a:srgbClr val="3333CC"/>
                </a:solidFill>
                <a:latin typeface="黑体" pitchFamily="2" charset="-122"/>
                <a:ea typeface="黑体" pitchFamily="2" charset="-122"/>
              </a:rPr>
              <a:t>当第二输出为</a:t>
            </a:r>
            <a:r>
              <a:rPr lang="en-US" altLang="zh-CN" sz="2400" b="1" dirty="0" smtClean="0">
                <a:solidFill>
                  <a:srgbClr val="3333CC"/>
                </a:solidFill>
                <a:latin typeface="黑体" pitchFamily="2" charset="-122"/>
                <a:ea typeface="黑体" pitchFamily="2" charset="-122"/>
              </a:rPr>
              <a:t>0</a:t>
            </a:r>
            <a:r>
              <a:rPr lang="zh-CN" sz="2400" b="1" dirty="0" smtClean="0">
                <a:latin typeface="黑体" pitchFamily="2" charset="-122"/>
                <a:ea typeface="黑体" pitchFamily="2" charset="-122"/>
              </a:rPr>
              <a:t>时，场效应管导通，</a:t>
            </a:r>
            <a:r>
              <a:rPr lang="en-US" altLang="zh-CN" sz="2400" b="1" dirty="0" smtClean="0">
                <a:latin typeface="黑体" pitchFamily="2" charset="-122"/>
                <a:ea typeface="黑体" pitchFamily="2" charset="-122"/>
              </a:rPr>
              <a:t>P3.x</a:t>
            </a:r>
            <a:r>
              <a:rPr lang="zh-CN" sz="2400" b="1" dirty="0" smtClean="0">
                <a:latin typeface="黑体" pitchFamily="2" charset="-122"/>
                <a:ea typeface="黑体" pitchFamily="2" charset="-122"/>
              </a:rPr>
              <a:t>引脚输出为</a:t>
            </a:r>
            <a:r>
              <a:rPr lang="en-US" altLang="zh-CN" sz="2400" b="1" dirty="0" smtClean="0">
                <a:latin typeface="黑体" pitchFamily="2" charset="-122"/>
                <a:ea typeface="黑体" pitchFamily="2" charset="-122"/>
              </a:rPr>
              <a:t>0</a:t>
            </a:r>
            <a:r>
              <a:rPr lang="zh-CN" sz="2400" b="1" dirty="0" smtClean="0">
                <a:latin typeface="黑体" pitchFamily="2" charset="-122"/>
                <a:ea typeface="黑体" pitchFamily="2" charset="-122"/>
              </a:rPr>
              <a:t>。</a:t>
            </a:r>
            <a:endParaRPr lang="zh-CN" altLang="en-US" sz="2400" b="1" dirty="0" smtClean="0">
              <a:latin typeface="黑体" pitchFamily="2" charset="-122"/>
              <a:ea typeface="黑体" pitchFamily="2" charset="-122"/>
            </a:endParaRP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当选择第二输入功能时，该位的锁存器和第二输出功能端均应置</a:t>
            </a:r>
            <a:r>
              <a:rPr lang="en-US" altLang="zh-CN" sz="2400" b="1" dirty="0" smtClean="0">
                <a:latin typeface="黑体" pitchFamily="2" charset="-122"/>
                <a:ea typeface="黑体" pitchFamily="2" charset="-122"/>
              </a:rPr>
              <a:t>1</a:t>
            </a:r>
            <a:r>
              <a:rPr lang="zh-CN" sz="2400" b="1" dirty="0" smtClean="0">
                <a:latin typeface="黑体" pitchFamily="2" charset="-122"/>
                <a:ea typeface="黑体" pitchFamily="2" charset="-122"/>
              </a:rPr>
              <a:t>，保证场效应管截止，</a:t>
            </a:r>
            <a:r>
              <a:rPr lang="en-US" altLang="zh-CN" sz="2400" b="1" dirty="0" smtClean="0">
                <a:latin typeface="黑体" pitchFamily="2" charset="-122"/>
                <a:ea typeface="黑体" pitchFamily="2" charset="-122"/>
              </a:rPr>
              <a:t>P3.x</a:t>
            </a:r>
            <a:r>
              <a:rPr lang="zh-CN" sz="2400" b="1" dirty="0" smtClean="0">
                <a:latin typeface="黑体" pitchFamily="2" charset="-122"/>
                <a:ea typeface="黑体" pitchFamily="2" charset="-122"/>
              </a:rPr>
              <a:t>引脚的信息由输入缓冲器</a:t>
            </a:r>
            <a:r>
              <a:rPr lang="en-US" altLang="zh-CN" sz="2400" b="1" dirty="0" smtClean="0">
                <a:latin typeface="黑体" pitchFamily="2" charset="-122"/>
                <a:ea typeface="黑体" pitchFamily="2" charset="-122"/>
              </a:rPr>
              <a:t>BUF3</a:t>
            </a:r>
            <a:r>
              <a:rPr lang="zh-CN" sz="2400" b="1" dirty="0" smtClean="0">
                <a:latin typeface="黑体" pitchFamily="2" charset="-122"/>
                <a:ea typeface="黑体" pitchFamily="2" charset="-122"/>
              </a:rPr>
              <a:t>的输出获得。</a:t>
            </a:r>
            <a:endParaRPr lang="en-US" altLang="zh-CN" sz="2400" b="1" dirty="0" smtClean="0">
              <a:latin typeface="黑体" pitchFamily="2" charset="-122"/>
              <a:ea typeface="黑体" pitchFamily="2" charset="-122"/>
            </a:endParaRPr>
          </a:p>
          <a:p>
            <a:pPr lvl="0">
              <a:lnSpc>
                <a:spcPct val="150000"/>
              </a:lnSpc>
              <a:buNone/>
            </a:pPr>
            <a:r>
              <a:rPr lang="en-US" altLang="zh-CN" sz="2400" dirty="0" smtClean="0">
                <a:solidFill>
                  <a:srgbClr val="333399"/>
                </a:solidFill>
                <a:latin typeface="黑体" pitchFamily="2" charset="-122"/>
                <a:ea typeface="黑体" pitchFamily="2" charset="-122"/>
              </a:rPr>
              <a:t>    P3</a:t>
            </a:r>
            <a:r>
              <a:rPr lang="zh-CN" altLang="en-US" sz="2400" dirty="0">
                <a:solidFill>
                  <a:srgbClr val="333399"/>
                </a:solidFill>
                <a:latin typeface="黑体" pitchFamily="2" charset="-122"/>
                <a:ea typeface="黑体" pitchFamily="2" charset="-122"/>
              </a:rPr>
              <a:t>口的</a:t>
            </a:r>
            <a:r>
              <a:rPr lang="zh-CN" altLang="en-US" sz="2400" dirty="0">
                <a:solidFill>
                  <a:srgbClr val="3333CC"/>
                </a:solidFill>
                <a:latin typeface="黑体" pitchFamily="2" charset="-122"/>
                <a:ea typeface="黑体" pitchFamily="2" charset="-122"/>
              </a:rPr>
              <a:t>第二功能定义</a:t>
            </a:r>
            <a:r>
              <a:rPr lang="zh-CN" altLang="en-US" sz="2400" dirty="0">
                <a:solidFill>
                  <a:srgbClr val="333399"/>
                </a:solidFill>
                <a:latin typeface="黑体" pitchFamily="2" charset="-122"/>
                <a:ea typeface="黑体" pitchFamily="2" charset="-122"/>
              </a:rPr>
              <a:t>见</a:t>
            </a:r>
            <a:r>
              <a:rPr lang="zh-CN" altLang="en-US" sz="2400" dirty="0">
                <a:solidFill>
                  <a:srgbClr val="FF0000"/>
                </a:solidFill>
                <a:latin typeface="黑体" pitchFamily="2" charset="-122"/>
                <a:ea typeface="黑体" pitchFamily="2" charset="-122"/>
                <a:hlinkClick r:id="rId2" action="ppaction://hlinksldjump"/>
              </a:rPr>
              <a:t>表</a:t>
            </a:r>
            <a:r>
              <a:rPr lang="en-US" altLang="zh-CN" sz="2400" dirty="0">
                <a:solidFill>
                  <a:srgbClr val="FF0000"/>
                </a:solidFill>
                <a:latin typeface="黑体" pitchFamily="2" charset="-122"/>
                <a:ea typeface="黑体" pitchFamily="2" charset="-122"/>
                <a:hlinkClick r:id="rId2" action="ppaction://hlinksldjump"/>
              </a:rPr>
              <a:t>3-1</a:t>
            </a:r>
            <a:r>
              <a:rPr lang="zh-CN" altLang="en-US" sz="2400" dirty="0" smtClean="0">
                <a:solidFill>
                  <a:srgbClr val="333399"/>
                </a:solidFill>
                <a:latin typeface="黑体" pitchFamily="2" charset="-122"/>
                <a:ea typeface="黑体" pitchFamily="2" charset="-122"/>
              </a:rPr>
              <a:t>，应</a:t>
            </a:r>
            <a:r>
              <a:rPr lang="zh-CN" altLang="en-US" sz="2400" dirty="0">
                <a:solidFill>
                  <a:srgbClr val="333399"/>
                </a:solidFill>
                <a:latin typeface="黑体" pitchFamily="2" charset="-122"/>
                <a:ea typeface="黑体" pitchFamily="2" charset="-122"/>
              </a:rPr>
              <a:t>熟记。</a:t>
            </a:r>
            <a:endParaRPr lang="en-US" altLang="zh-CN" sz="2400" dirty="0">
              <a:solidFill>
                <a:srgbClr val="333399"/>
              </a:solidFill>
              <a:latin typeface="黑体" pitchFamily="2" charset="-122"/>
              <a:ea typeface="黑体" pitchFamily="2" charset="-122"/>
            </a:endParaRPr>
          </a:p>
          <a:p>
            <a:pPr marL="0" indent="0" algn="l" fontAlgn="b">
              <a:lnSpc>
                <a:spcPct val="150000"/>
              </a:lnSpc>
              <a:spcBef>
                <a:spcPts val="0"/>
              </a:spcBef>
              <a:buFont typeface="Wingdings" pitchFamily="2" charset="2"/>
              <a:buNone/>
            </a:pPr>
            <a:endParaRPr lang="zh-CN" sz="2400" b="1" dirty="0" smtClean="0">
              <a:latin typeface="黑体" pitchFamily="2" charset="-122"/>
              <a:ea typeface="黑体" pitchFamily="2" charset="-122"/>
            </a:endParaRPr>
          </a:p>
          <a:p>
            <a:pPr eaLnBrk="1" hangingPunct="1">
              <a:lnSpc>
                <a:spcPct val="150000"/>
              </a:lnSpc>
              <a:buFont typeface="Wingdings" pitchFamily="2" charset="2"/>
              <a:buNone/>
            </a:pPr>
            <a:endParaRPr lang="zh-CN" altLang="en-US" sz="24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50649" y="6498807"/>
            <a:ext cx="781050" cy="276225"/>
          </a:xfrm>
          <a:prstGeom prst="rect">
            <a:avLst/>
          </a:prstGeom>
        </p:spPr>
        <p:txBody>
          <a:bodyPr/>
          <a:lstStyle/>
          <a:p>
            <a:fld id="{8E2A11C4-42C2-45DA-9E65-8D548604E8EA}" type="slidenum">
              <a:rPr lang="en-US" altLang="zh-CN" sz="1200" smtClean="0"/>
              <a:pPr/>
              <a:t>81</a:t>
            </a:fld>
            <a:endParaRPr lang="en-US" altLang="zh-CN" sz="1200" dirty="0"/>
          </a:p>
        </p:txBody>
      </p:sp>
    </p:spTree>
    <p:extLst>
      <p:ext uri="{BB962C8B-B14F-4D97-AF65-F5344CB8AC3E}">
        <p14:creationId xmlns:p14="http://schemas.microsoft.com/office/powerpoint/2010/main" val="641919145"/>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内容占位符 1"/>
          <p:cNvSpPr>
            <a:spLocks noGrp="1"/>
          </p:cNvSpPr>
          <p:nvPr>
            <p:ph/>
          </p:nvPr>
        </p:nvSpPr>
        <p:spPr>
          <a:xfrm>
            <a:off x="94761" y="698500"/>
            <a:ext cx="8686800" cy="5410200"/>
          </a:xfrm>
        </p:spPr>
        <p:txBody>
          <a:bodyPr/>
          <a:lstStyle/>
          <a:p>
            <a:pPr marL="0" indent="0" algn="l" fontAlgn="b">
              <a:lnSpc>
                <a:spcPct val="150000"/>
              </a:lnSpc>
              <a:spcBef>
                <a:spcPts val="0"/>
              </a:spcBef>
              <a:buFont typeface="Wingdings" pitchFamily="2" charset="2"/>
              <a:buNone/>
            </a:pPr>
            <a:r>
              <a:rPr lang="en-US" altLang="zh-CN" sz="2400" b="1" dirty="0" smtClean="0">
                <a:solidFill>
                  <a:srgbClr val="FF0000"/>
                </a:solidFill>
                <a:latin typeface="黑体" pitchFamily="2" charset="-122"/>
                <a:ea typeface="黑体" pitchFamily="2" charset="-122"/>
              </a:rPr>
              <a:t>    </a:t>
            </a:r>
            <a:r>
              <a:rPr lang="zh-CN" sz="2400" b="1" dirty="0" smtClean="0">
                <a:solidFill>
                  <a:srgbClr val="FF0000"/>
                </a:solidFill>
                <a:latin typeface="黑体" pitchFamily="2" charset="-122"/>
                <a:ea typeface="黑体" pitchFamily="2" charset="-122"/>
              </a:rPr>
              <a:t>（</a:t>
            </a:r>
            <a:r>
              <a:rPr lang="en-US" altLang="zh-CN" sz="2400" b="1" dirty="0" smtClean="0">
                <a:solidFill>
                  <a:srgbClr val="FF0000"/>
                </a:solidFill>
                <a:latin typeface="黑体" pitchFamily="2" charset="-122"/>
                <a:ea typeface="黑体" pitchFamily="2" charset="-122"/>
              </a:rPr>
              <a:t>2</a:t>
            </a:r>
            <a:r>
              <a:rPr lang="zh-CN" sz="2400" b="1" dirty="0" smtClean="0">
                <a:solidFill>
                  <a:srgbClr val="FF0000"/>
                </a:solidFill>
                <a:latin typeface="黑体" pitchFamily="2" charset="-122"/>
                <a:ea typeface="黑体" pitchFamily="2" charset="-122"/>
              </a:rPr>
              <a:t>）</a:t>
            </a:r>
            <a:r>
              <a:rPr lang="en-US" altLang="zh-CN" sz="2400" b="1" dirty="0" smtClean="0">
                <a:solidFill>
                  <a:srgbClr val="FF0000"/>
                </a:solidFill>
                <a:latin typeface="黑体" pitchFamily="2" charset="-122"/>
                <a:ea typeface="黑体" pitchFamily="2" charset="-122"/>
              </a:rPr>
              <a:t>P3</a:t>
            </a:r>
            <a:r>
              <a:rPr lang="zh-CN" sz="2400" b="1" dirty="0" smtClean="0">
                <a:solidFill>
                  <a:srgbClr val="FF0000"/>
                </a:solidFill>
                <a:latin typeface="黑体" pitchFamily="2" charset="-122"/>
                <a:ea typeface="黑体" pitchFamily="2" charset="-122"/>
              </a:rPr>
              <a:t>口用作第一功能</a:t>
            </a:r>
            <a:r>
              <a:rPr lang="zh-CN" altLang="zh-CN" sz="2400" b="1" dirty="0" smtClean="0">
                <a:solidFill>
                  <a:srgbClr val="FF0000"/>
                </a:solidFill>
                <a:latin typeface="黑体" pitchFamily="2" charset="-122"/>
                <a:ea typeface="黑体" pitchFamily="2" charset="-122"/>
              </a:rPr>
              <a:t>——</a:t>
            </a:r>
            <a:r>
              <a:rPr lang="zh-CN" sz="2400" b="1" dirty="0" smtClean="0">
                <a:solidFill>
                  <a:srgbClr val="FF0000"/>
                </a:solidFill>
                <a:latin typeface="黑体" pitchFamily="2" charset="-122"/>
                <a:ea typeface="黑体" pitchFamily="2" charset="-122"/>
              </a:rPr>
              <a:t>通用</a:t>
            </a:r>
            <a:r>
              <a:rPr lang="en-US" altLang="zh-CN" sz="2400" b="1" dirty="0" smtClean="0">
                <a:solidFill>
                  <a:srgbClr val="FF0000"/>
                </a:solidFill>
                <a:latin typeface="黑体" pitchFamily="2" charset="-122"/>
                <a:ea typeface="黑体" pitchFamily="2" charset="-122"/>
              </a:rPr>
              <a:t>I/O</a:t>
            </a:r>
            <a:r>
              <a:rPr lang="zh-CN" sz="2400" b="1" dirty="0" smtClean="0">
                <a:solidFill>
                  <a:srgbClr val="FF0000"/>
                </a:solidFill>
                <a:latin typeface="黑体" pitchFamily="2" charset="-122"/>
                <a:ea typeface="黑体" pitchFamily="2" charset="-122"/>
              </a:rPr>
              <a:t>口</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用作</a:t>
            </a:r>
            <a:r>
              <a:rPr lang="zh-CN" sz="2400" b="1" dirty="0" smtClean="0">
                <a:solidFill>
                  <a:srgbClr val="3333CC"/>
                </a:solidFill>
                <a:latin typeface="黑体" pitchFamily="2" charset="-122"/>
                <a:ea typeface="黑体" pitchFamily="2" charset="-122"/>
              </a:rPr>
              <a:t>第一功能通用输出</a:t>
            </a:r>
            <a:r>
              <a:rPr lang="zh-CN" sz="2400" b="1" dirty="0" smtClean="0">
                <a:latin typeface="黑体" pitchFamily="2" charset="-122"/>
                <a:ea typeface="黑体" pitchFamily="2" charset="-122"/>
              </a:rPr>
              <a:t>时，</a:t>
            </a:r>
            <a:r>
              <a:rPr lang="zh-CN" sz="2400" b="1" dirty="0" smtClean="0">
                <a:solidFill>
                  <a:srgbClr val="3333CC"/>
                </a:solidFill>
                <a:latin typeface="黑体" pitchFamily="2" charset="-122"/>
                <a:ea typeface="黑体" pitchFamily="2" charset="-122"/>
              </a:rPr>
              <a:t>第二输出功能</a:t>
            </a:r>
            <a:r>
              <a:rPr lang="zh-CN" sz="2400" b="1" dirty="0" smtClean="0">
                <a:latin typeface="黑体" pitchFamily="2" charset="-122"/>
                <a:ea typeface="黑体" pitchFamily="2" charset="-122"/>
              </a:rPr>
              <a:t>端应保持高电平，与非门开启。</a:t>
            </a:r>
            <a:r>
              <a:rPr lang="en-US" altLang="zh-CN" sz="2400" b="1" dirty="0" smtClean="0">
                <a:solidFill>
                  <a:srgbClr val="FF0000"/>
                </a:solidFill>
                <a:latin typeface="黑体" pitchFamily="2" charset="-122"/>
                <a:ea typeface="黑体" pitchFamily="2" charset="-122"/>
              </a:rPr>
              <a:t>CPU</a:t>
            </a:r>
            <a:r>
              <a:rPr lang="zh-CN" sz="2400" b="1" dirty="0" smtClean="0">
                <a:solidFill>
                  <a:srgbClr val="FF0000"/>
                </a:solidFill>
                <a:latin typeface="黑体" pitchFamily="2" charset="-122"/>
                <a:ea typeface="黑体" pitchFamily="2" charset="-122"/>
              </a:rPr>
              <a:t>输出</a:t>
            </a:r>
            <a:r>
              <a:rPr lang="en-US" altLang="zh-CN" sz="2400" b="1" dirty="0" smtClean="0">
                <a:solidFill>
                  <a:srgbClr val="FF0000"/>
                </a:solidFill>
                <a:latin typeface="黑体" pitchFamily="2" charset="-122"/>
                <a:ea typeface="黑体" pitchFamily="2" charset="-122"/>
              </a:rPr>
              <a:t>1</a:t>
            </a:r>
            <a:r>
              <a:rPr lang="zh-CN" sz="2400" b="1" dirty="0" smtClean="0">
                <a:solidFill>
                  <a:srgbClr val="FF0000"/>
                </a:solidFill>
                <a:latin typeface="黑体" pitchFamily="2" charset="-122"/>
                <a:ea typeface="黑体" pitchFamily="2" charset="-122"/>
              </a:rPr>
              <a:t>时</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Q=1</a:t>
            </a:r>
            <a:r>
              <a:rPr lang="zh-CN" sz="2400" b="1" dirty="0" smtClean="0">
                <a:latin typeface="黑体" pitchFamily="2" charset="-122"/>
                <a:ea typeface="黑体" pitchFamily="2" charset="-122"/>
              </a:rPr>
              <a:t>，场效应管截止，</a:t>
            </a:r>
            <a:r>
              <a:rPr lang="en-US" altLang="zh-CN" sz="2400" b="1" dirty="0" smtClean="0">
                <a:solidFill>
                  <a:srgbClr val="3333CC"/>
                </a:solidFill>
                <a:latin typeface="黑体" pitchFamily="2" charset="-122"/>
                <a:ea typeface="黑体" pitchFamily="2" charset="-122"/>
              </a:rPr>
              <a:t>P3.x</a:t>
            </a:r>
            <a:r>
              <a:rPr lang="zh-CN" sz="2400" b="1" dirty="0" smtClean="0">
                <a:solidFill>
                  <a:srgbClr val="3333CC"/>
                </a:solidFill>
                <a:latin typeface="黑体" pitchFamily="2" charset="-122"/>
                <a:ea typeface="黑体" pitchFamily="2" charset="-122"/>
              </a:rPr>
              <a:t>引脚输出为</a:t>
            </a:r>
            <a:r>
              <a:rPr lang="en-US" altLang="zh-CN" sz="2400" b="1" dirty="0" smtClean="0">
                <a:solidFill>
                  <a:srgbClr val="3333CC"/>
                </a:solidFill>
                <a:latin typeface="黑体" pitchFamily="2" charset="-122"/>
                <a:ea typeface="黑体" pitchFamily="2" charset="-122"/>
              </a:rPr>
              <a:t>1</a:t>
            </a:r>
            <a:r>
              <a:rPr lang="zh-CN" sz="2400" b="1" dirty="0" smtClean="0">
                <a:latin typeface="黑体" pitchFamily="2" charset="-122"/>
                <a:ea typeface="黑体" pitchFamily="2" charset="-122"/>
              </a:rPr>
              <a:t>；</a:t>
            </a:r>
            <a:r>
              <a:rPr lang="en-US" altLang="zh-CN" sz="2400" b="1" dirty="0" smtClean="0">
                <a:solidFill>
                  <a:srgbClr val="FF0000"/>
                </a:solidFill>
                <a:latin typeface="黑体" pitchFamily="2" charset="-122"/>
                <a:ea typeface="黑体" pitchFamily="2" charset="-122"/>
              </a:rPr>
              <a:t>CPU</a:t>
            </a:r>
            <a:r>
              <a:rPr lang="zh-CN" sz="2400" b="1" dirty="0" smtClean="0">
                <a:solidFill>
                  <a:srgbClr val="FF0000"/>
                </a:solidFill>
                <a:latin typeface="黑体" pitchFamily="2" charset="-122"/>
                <a:ea typeface="黑体" pitchFamily="2" charset="-122"/>
              </a:rPr>
              <a:t>输出</a:t>
            </a:r>
            <a:r>
              <a:rPr lang="en-US" altLang="zh-CN" sz="2400" b="1" dirty="0" smtClean="0">
                <a:solidFill>
                  <a:srgbClr val="FF0000"/>
                </a:solidFill>
                <a:latin typeface="黑体" pitchFamily="2" charset="-122"/>
                <a:ea typeface="黑体" pitchFamily="2" charset="-122"/>
              </a:rPr>
              <a:t>0</a:t>
            </a:r>
            <a:r>
              <a:rPr lang="zh-CN" sz="2400" b="1" dirty="0" smtClean="0">
                <a:solidFill>
                  <a:srgbClr val="FF0000"/>
                </a:solidFill>
                <a:latin typeface="黑体" pitchFamily="2" charset="-122"/>
                <a:ea typeface="黑体" pitchFamily="2" charset="-122"/>
              </a:rPr>
              <a:t>时</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Q=0</a:t>
            </a:r>
            <a:r>
              <a:rPr lang="zh-CN" sz="2400" b="1" dirty="0" smtClean="0">
                <a:latin typeface="黑体" pitchFamily="2" charset="-122"/>
                <a:ea typeface="黑体" pitchFamily="2" charset="-122"/>
              </a:rPr>
              <a:t>，场效应管导通，</a:t>
            </a:r>
            <a:r>
              <a:rPr lang="en-US" altLang="zh-CN" sz="2400" b="1" dirty="0" smtClean="0">
                <a:solidFill>
                  <a:srgbClr val="3333CC"/>
                </a:solidFill>
                <a:latin typeface="黑体" pitchFamily="2" charset="-122"/>
                <a:ea typeface="黑体" pitchFamily="2" charset="-122"/>
              </a:rPr>
              <a:t>P3.x</a:t>
            </a:r>
            <a:r>
              <a:rPr lang="zh-CN" sz="2400" b="1" dirty="0" smtClean="0">
                <a:solidFill>
                  <a:srgbClr val="3333CC"/>
                </a:solidFill>
                <a:latin typeface="黑体" pitchFamily="2" charset="-122"/>
                <a:ea typeface="黑体" pitchFamily="2" charset="-122"/>
              </a:rPr>
              <a:t>引脚输出为</a:t>
            </a:r>
            <a:r>
              <a:rPr lang="en-US" altLang="zh-CN" sz="2400" b="1" dirty="0" smtClean="0">
                <a:solidFill>
                  <a:srgbClr val="3333CC"/>
                </a:solidFill>
                <a:latin typeface="黑体" pitchFamily="2" charset="-122"/>
                <a:ea typeface="黑体" pitchFamily="2" charset="-122"/>
              </a:rPr>
              <a:t>0</a:t>
            </a:r>
            <a:r>
              <a:rPr lang="zh-CN" sz="2400" b="1" dirty="0" smtClean="0">
                <a:latin typeface="黑体" pitchFamily="2" charset="-122"/>
                <a:ea typeface="黑体" pitchFamily="2" charset="-122"/>
              </a:rPr>
              <a:t>。</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用作</a:t>
            </a:r>
            <a:r>
              <a:rPr lang="zh-CN" sz="2400" b="1" dirty="0" smtClean="0">
                <a:solidFill>
                  <a:srgbClr val="3333CC"/>
                </a:solidFill>
                <a:latin typeface="黑体" pitchFamily="2" charset="-122"/>
                <a:ea typeface="黑体" pitchFamily="2" charset="-122"/>
              </a:rPr>
              <a:t>第一功能通用输入</a:t>
            </a:r>
            <a:r>
              <a:rPr lang="zh-CN" sz="2400" b="1" dirty="0" smtClean="0">
                <a:latin typeface="黑体" pitchFamily="2" charset="-122"/>
                <a:ea typeface="黑体" pitchFamily="2" charset="-122"/>
              </a:rPr>
              <a:t>时，</a:t>
            </a:r>
            <a:r>
              <a:rPr lang="en-US" altLang="zh-CN" sz="2400" b="1" dirty="0" smtClean="0">
                <a:latin typeface="黑体" pitchFamily="2" charset="-122"/>
                <a:ea typeface="黑体" pitchFamily="2" charset="-122"/>
              </a:rPr>
              <a:t>P3.x</a:t>
            </a:r>
            <a:r>
              <a:rPr lang="zh-CN" sz="2400" b="1" dirty="0" smtClean="0">
                <a:latin typeface="黑体" pitchFamily="2" charset="-122"/>
                <a:ea typeface="黑体" pitchFamily="2" charset="-122"/>
              </a:rPr>
              <a:t>位的输出锁存器和第二输出功能均应置</a:t>
            </a:r>
            <a:r>
              <a:rPr lang="en-US" altLang="zh-CN" sz="2400" b="1" dirty="0" smtClean="0">
                <a:latin typeface="黑体" pitchFamily="2" charset="-122"/>
                <a:ea typeface="黑体" pitchFamily="2" charset="-122"/>
              </a:rPr>
              <a:t>1</a:t>
            </a:r>
            <a:r>
              <a:rPr lang="zh-CN" sz="2400" b="1" dirty="0" smtClean="0">
                <a:latin typeface="黑体" pitchFamily="2" charset="-122"/>
                <a:ea typeface="黑体" pitchFamily="2" charset="-122"/>
              </a:rPr>
              <a:t>，场效应管截止，</a:t>
            </a:r>
            <a:r>
              <a:rPr lang="en-US" altLang="zh-CN" sz="2400" b="1" dirty="0" smtClean="0">
                <a:latin typeface="黑体" pitchFamily="2" charset="-122"/>
                <a:ea typeface="黑体" pitchFamily="2" charset="-122"/>
              </a:rPr>
              <a:t>P3.x</a:t>
            </a:r>
            <a:r>
              <a:rPr lang="zh-CN" sz="2400" b="1" dirty="0" smtClean="0">
                <a:latin typeface="黑体" pitchFamily="2" charset="-122"/>
                <a:ea typeface="黑体" pitchFamily="2" charset="-122"/>
              </a:rPr>
              <a:t>引脚信息通过输入</a:t>
            </a:r>
            <a:r>
              <a:rPr lang="en-US" altLang="zh-CN" sz="2400" b="1" dirty="0" smtClean="0">
                <a:latin typeface="黑体" pitchFamily="2" charset="-122"/>
                <a:ea typeface="黑体" pitchFamily="2" charset="-122"/>
              </a:rPr>
              <a:t>BUF3</a:t>
            </a:r>
            <a:r>
              <a:rPr lang="zh-CN" sz="2400" b="1" dirty="0" smtClean="0">
                <a:latin typeface="黑体" pitchFamily="2" charset="-122"/>
                <a:ea typeface="黑体" pitchFamily="2" charset="-122"/>
              </a:rPr>
              <a:t>和</a:t>
            </a:r>
            <a:r>
              <a:rPr lang="en-US" altLang="zh-CN" sz="2400" b="1" dirty="0" smtClean="0">
                <a:latin typeface="黑体" pitchFamily="2" charset="-122"/>
                <a:ea typeface="黑体" pitchFamily="2" charset="-122"/>
              </a:rPr>
              <a:t>BUF2</a:t>
            </a:r>
            <a:r>
              <a:rPr lang="zh-CN" sz="2400" b="1" dirty="0" smtClean="0">
                <a:latin typeface="黑体" pitchFamily="2" charset="-122"/>
                <a:ea typeface="黑体" pitchFamily="2" charset="-122"/>
              </a:rPr>
              <a:t>进入内部总线，完成</a:t>
            </a:r>
            <a:r>
              <a:rPr lang="zh-CN" sz="2400" b="1" dirty="0" smtClean="0">
                <a:solidFill>
                  <a:srgbClr val="3333CC"/>
                </a:solidFill>
                <a:latin typeface="黑体" pitchFamily="2" charset="-122"/>
                <a:ea typeface="黑体" pitchFamily="2" charset="-122"/>
              </a:rPr>
              <a:t>“读引脚”</a:t>
            </a:r>
            <a:r>
              <a:rPr lang="zh-CN" sz="2400" b="1" dirty="0" smtClean="0">
                <a:latin typeface="黑体" pitchFamily="2" charset="-122"/>
                <a:ea typeface="黑体" pitchFamily="2" charset="-122"/>
              </a:rPr>
              <a:t>操作。</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当</a:t>
            </a:r>
            <a:r>
              <a:rPr lang="en-US" altLang="zh-CN" sz="2400" b="1" dirty="0" smtClean="0">
                <a:latin typeface="黑体" pitchFamily="2" charset="-122"/>
                <a:ea typeface="黑体" pitchFamily="2" charset="-122"/>
              </a:rPr>
              <a:t>P3</a:t>
            </a:r>
            <a:r>
              <a:rPr lang="zh-CN" sz="2400" b="1" dirty="0" smtClean="0">
                <a:latin typeface="黑体" pitchFamily="2" charset="-122"/>
                <a:ea typeface="黑体" pitchFamily="2" charset="-122"/>
              </a:rPr>
              <a:t>口</a:t>
            </a:r>
            <a:r>
              <a:rPr lang="zh-CN" sz="2400" b="1" dirty="0" smtClean="0">
                <a:solidFill>
                  <a:srgbClr val="3333CC"/>
                </a:solidFill>
                <a:latin typeface="黑体" pitchFamily="2" charset="-122"/>
                <a:ea typeface="黑体" pitchFamily="2" charset="-122"/>
              </a:rPr>
              <a:t>第一功能通用输入</a:t>
            </a:r>
            <a:r>
              <a:rPr lang="zh-CN" sz="2400" b="1" dirty="0" smtClean="0">
                <a:latin typeface="黑体" pitchFamily="2" charset="-122"/>
                <a:ea typeface="黑体" pitchFamily="2" charset="-122"/>
              </a:rPr>
              <a:t>时，也可执行</a:t>
            </a:r>
            <a:r>
              <a:rPr lang="zh-CN" sz="2400" b="1" dirty="0" smtClean="0">
                <a:solidFill>
                  <a:srgbClr val="3333CC"/>
                </a:solidFill>
                <a:latin typeface="黑体" pitchFamily="2" charset="-122"/>
                <a:ea typeface="黑体" pitchFamily="2" charset="-122"/>
              </a:rPr>
              <a:t>“读锁存器”</a:t>
            </a:r>
            <a:r>
              <a:rPr lang="zh-CN" sz="2400" b="1" dirty="0" smtClean="0">
                <a:latin typeface="黑体" pitchFamily="2" charset="-122"/>
                <a:ea typeface="黑体" pitchFamily="2" charset="-122"/>
              </a:rPr>
              <a:t>操作，此时</a:t>
            </a:r>
            <a:r>
              <a:rPr lang="en-US" altLang="zh-CN" sz="2400" b="1" dirty="0" smtClean="0">
                <a:latin typeface="黑体" pitchFamily="2" charset="-122"/>
                <a:ea typeface="黑体" pitchFamily="2" charset="-122"/>
              </a:rPr>
              <a:t>Q</a:t>
            </a:r>
            <a:r>
              <a:rPr lang="zh-CN" sz="2400" b="1" dirty="0" smtClean="0">
                <a:latin typeface="黑体" pitchFamily="2" charset="-122"/>
                <a:ea typeface="黑体" pitchFamily="2" charset="-122"/>
              </a:rPr>
              <a:t>端信息经过缓冲器</a:t>
            </a:r>
            <a:r>
              <a:rPr lang="en-US" altLang="zh-CN" sz="2400" b="1" dirty="0" smtClean="0">
                <a:latin typeface="黑体" pitchFamily="2" charset="-122"/>
                <a:ea typeface="黑体" pitchFamily="2" charset="-122"/>
              </a:rPr>
              <a:t>BUF1</a:t>
            </a:r>
            <a:r>
              <a:rPr lang="zh-CN" sz="2400" b="1" dirty="0" smtClean="0">
                <a:latin typeface="黑体" pitchFamily="2" charset="-122"/>
                <a:ea typeface="黑体" pitchFamily="2" charset="-122"/>
              </a:rPr>
              <a:t>进入内部总线。</a:t>
            </a:r>
            <a:endParaRPr lang="zh-CN" altLang="en-US" sz="24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50649" y="6480700"/>
            <a:ext cx="781050" cy="276225"/>
          </a:xfrm>
          <a:prstGeom prst="rect">
            <a:avLst/>
          </a:prstGeom>
        </p:spPr>
        <p:txBody>
          <a:bodyPr/>
          <a:lstStyle/>
          <a:p>
            <a:fld id="{8E2A11C4-42C2-45DA-9E65-8D548604E8EA}" type="slidenum">
              <a:rPr lang="en-US" altLang="zh-CN" sz="1200" smtClean="0"/>
              <a:pPr/>
              <a:t>82</a:t>
            </a:fld>
            <a:endParaRPr lang="en-US" altLang="zh-CN" sz="1200" dirty="0"/>
          </a:p>
        </p:txBody>
      </p:sp>
    </p:spTree>
    <p:extLst>
      <p:ext uri="{BB962C8B-B14F-4D97-AF65-F5344CB8AC3E}">
        <p14:creationId xmlns:p14="http://schemas.microsoft.com/office/powerpoint/2010/main" val="1679078222"/>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内容占位符 1"/>
          <p:cNvSpPr>
            <a:spLocks noGrp="1"/>
          </p:cNvSpPr>
          <p:nvPr>
            <p:ph/>
          </p:nvPr>
        </p:nvSpPr>
        <p:spPr>
          <a:xfrm>
            <a:off x="0" y="504092"/>
            <a:ext cx="9144000" cy="5410200"/>
          </a:xfrm>
        </p:spPr>
        <p:txBody>
          <a:bodyPr/>
          <a:lstStyle/>
          <a:p>
            <a:pPr marL="0" indent="0" algn="l">
              <a:lnSpc>
                <a:spcPct val="150000"/>
              </a:lnSpc>
              <a:spcBef>
                <a:spcPts val="0"/>
              </a:spcBef>
              <a:buFont typeface="Wingdings" pitchFamily="2" charset="2"/>
              <a:buNone/>
            </a:pPr>
            <a:r>
              <a:rPr lang="en-US" altLang="zh-CN" sz="2400" b="1" dirty="0" smtClean="0">
                <a:solidFill>
                  <a:srgbClr val="FF0000"/>
                </a:solidFill>
                <a:latin typeface="黑体" pitchFamily="2" charset="-122"/>
                <a:ea typeface="黑体" pitchFamily="2" charset="-122"/>
              </a:rPr>
              <a:t>    3</a:t>
            </a:r>
            <a:r>
              <a:rPr lang="zh-CN" sz="2400" b="1" dirty="0" smtClean="0">
                <a:solidFill>
                  <a:srgbClr val="FF0000"/>
                </a:solidFill>
                <a:latin typeface="黑体" pitchFamily="2" charset="-122"/>
                <a:ea typeface="黑体" pitchFamily="2" charset="-122"/>
              </a:rPr>
              <a:t>．</a:t>
            </a:r>
            <a:r>
              <a:rPr lang="en-US" altLang="zh-CN" sz="2400" b="1" dirty="0" smtClean="0">
                <a:solidFill>
                  <a:srgbClr val="FF0000"/>
                </a:solidFill>
                <a:latin typeface="黑体" pitchFamily="2" charset="-122"/>
                <a:ea typeface="黑体" pitchFamily="2" charset="-122"/>
              </a:rPr>
              <a:t>P3</a:t>
            </a:r>
            <a:r>
              <a:rPr lang="zh-CN" sz="2400" b="1" dirty="0" smtClean="0">
                <a:solidFill>
                  <a:srgbClr val="FF0000"/>
                </a:solidFill>
                <a:latin typeface="黑体" pitchFamily="2" charset="-122"/>
                <a:ea typeface="黑体" pitchFamily="2" charset="-122"/>
              </a:rPr>
              <a:t>口的特点</a:t>
            </a:r>
            <a:endParaRPr lang="zh-CN" altLang="en-US" sz="2400" b="1" dirty="0" smtClean="0">
              <a:solidFill>
                <a:srgbClr val="FF0000"/>
              </a:solidFill>
              <a:latin typeface="黑体" pitchFamily="2" charset="-122"/>
              <a:ea typeface="黑体" pitchFamily="2" charset="-122"/>
            </a:endParaRP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P3</a:t>
            </a:r>
            <a:r>
              <a:rPr lang="zh-CN" sz="2400" b="1" dirty="0" smtClean="0">
                <a:latin typeface="黑体" pitchFamily="2" charset="-122"/>
                <a:ea typeface="黑体" pitchFamily="2" charset="-122"/>
              </a:rPr>
              <a:t>口内部</a:t>
            </a:r>
            <a:r>
              <a:rPr lang="zh-CN" sz="2400" b="1" dirty="0" smtClean="0">
                <a:solidFill>
                  <a:srgbClr val="3333CC"/>
                </a:solidFill>
                <a:latin typeface="黑体" pitchFamily="2" charset="-122"/>
                <a:ea typeface="黑体" pitchFamily="2" charset="-122"/>
              </a:rPr>
              <a:t>有上拉电阻</a:t>
            </a:r>
            <a:r>
              <a:rPr lang="zh-CN" sz="2400" b="1" dirty="0" smtClean="0">
                <a:latin typeface="黑体" pitchFamily="2" charset="-122"/>
                <a:ea typeface="黑体" pitchFamily="2" charset="-122"/>
              </a:rPr>
              <a:t>，</a:t>
            </a:r>
            <a:r>
              <a:rPr lang="zh-CN" altLang="en-US" sz="2400" b="1" dirty="0" smtClean="0">
                <a:latin typeface="黑体" pitchFamily="2" charset="-122"/>
                <a:ea typeface="黑体" pitchFamily="2" charset="-122"/>
              </a:rPr>
              <a:t>无</a:t>
            </a:r>
            <a:r>
              <a:rPr lang="zh-CN" sz="2400" b="1" dirty="0" smtClean="0">
                <a:latin typeface="黑体" pitchFamily="2" charset="-122"/>
                <a:ea typeface="黑体" pitchFamily="2" charset="-122"/>
              </a:rPr>
              <a:t>高阻抗输入态</a:t>
            </a:r>
            <a:r>
              <a:rPr lang="en-US" altLang="zh-CN" sz="2400" b="1" dirty="0" smtClean="0">
                <a:latin typeface="黑体" pitchFamily="2" charset="-122"/>
                <a:ea typeface="黑体" pitchFamily="2" charset="-122"/>
              </a:rPr>
              <a:t>-</a:t>
            </a:r>
            <a:r>
              <a:rPr lang="zh-CN" sz="2400" b="1" dirty="0" smtClean="0">
                <a:solidFill>
                  <a:srgbClr val="3333CC"/>
                </a:solidFill>
                <a:latin typeface="黑体" pitchFamily="2" charset="-122"/>
                <a:ea typeface="黑体" pitchFamily="2" charset="-122"/>
              </a:rPr>
              <a:t>准双向口</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P3</a:t>
            </a:r>
            <a:r>
              <a:rPr lang="zh-CN" sz="2400" b="1" dirty="0" smtClean="0">
                <a:latin typeface="黑体" pitchFamily="2" charset="-122"/>
                <a:ea typeface="黑体" pitchFamily="2" charset="-122"/>
              </a:rPr>
              <a:t>口作为第二功能的输出</a:t>
            </a:r>
            <a:r>
              <a:rPr lang="en-US" altLang="zh-CN" sz="2400" b="1" dirty="0" smtClean="0">
                <a:latin typeface="黑体" pitchFamily="2" charset="-122"/>
                <a:ea typeface="黑体" pitchFamily="2" charset="-122"/>
              </a:rPr>
              <a:t>/</a:t>
            </a:r>
            <a:r>
              <a:rPr lang="zh-CN" sz="2400" b="1" dirty="0" smtClean="0">
                <a:latin typeface="黑体" pitchFamily="2" charset="-122"/>
                <a:ea typeface="黑体" pitchFamily="2" charset="-122"/>
              </a:rPr>
              <a:t>输入，或第一功能通用输入，均须将相应位的锁存器置</a:t>
            </a:r>
            <a:r>
              <a:rPr lang="en-US" altLang="zh-CN" sz="2400" b="1" dirty="0" smtClean="0">
                <a:latin typeface="黑体" pitchFamily="2" charset="-122"/>
                <a:ea typeface="黑体" pitchFamily="2" charset="-122"/>
              </a:rPr>
              <a:t>1</a:t>
            </a:r>
            <a:r>
              <a:rPr lang="zh-CN" sz="2400" b="1" dirty="0" smtClean="0">
                <a:latin typeface="黑体" pitchFamily="2" charset="-122"/>
                <a:ea typeface="黑体" pitchFamily="2" charset="-122"/>
              </a:rPr>
              <a:t>。实际应用中，由于复位后</a:t>
            </a:r>
            <a:r>
              <a:rPr lang="en-US" altLang="zh-CN" sz="2400" b="1" dirty="0" smtClean="0">
                <a:latin typeface="黑体" pitchFamily="2" charset="-122"/>
                <a:ea typeface="黑体" pitchFamily="2" charset="-122"/>
              </a:rPr>
              <a:t>P3</a:t>
            </a:r>
            <a:r>
              <a:rPr lang="zh-CN" sz="2400" b="1" dirty="0" smtClean="0">
                <a:latin typeface="黑体" pitchFamily="2" charset="-122"/>
                <a:ea typeface="黑体" pitchFamily="2" charset="-122"/>
              </a:rPr>
              <a:t>口锁存器自动置</a:t>
            </a:r>
            <a:r>
              <a:rPr lang="en-US" altLang="zh-CN" sz="2400" b="1" dirty="0" smtClean="0">
                <a:latin typeface="黑体" pitchFamily="2" charset="-122"/>
                <a:ea typeface="黑体" pitchFamily="2" charset="-122"/>
              </a:rPr>
              <a:t>1</a:t>
            </a:r>
            <a:r>
              <a:rPr lang="zh-CN" sz="2400" b="1" dirty="0" smtClean="0">
                <a:latin typeface="黑体" pitchFamily="2" charset="-122"/>
                <a:ea typeface="黑体" pitchFamily="2" charset="-122"/>
              </a:rPr>
              <a:t>，满足第二功能所需的条件，所以不需任何设置工作，就可以进入第二功能操作。</a:t>
            </a:r>
            <a:endParaRPr lang="zh-CN" altLang="en-US" sz="2400" b="1" dirty="0" smtClean="0">
              <a:latin typeface="黑体" pitchFamily="2" charset="-122"/>
              <a:ea typeface="黑体" pitchFamily="2" charset="-122"/>
            </a:endParaRP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altLang="en-US" sz="2400" b="1" dirty="0" smtClean="0">
                <a:latin typeface="黑体" pitchFamily="2" charset="-122"/>
                <a:ea typeface="黑体" pitchFamily="2" charset="-122"/>
              </a:rPr>
              <a:t>首先满足第二功能的使用，</a:t>
            </a:r>
            <a:r>
              <a:rPr lang="zh-CN" sz="2400" b="1" dirty="0" smtClean="0">
                <a:latin typeface="黑体" pitchFamily="2" charset="-122"/>
                <a:ea typeface="黑体" pitchFamily="2" charset="-122"/>
              </a:rPr>
              <a:t>当</a:t>
            </a:r>
            <a:r>
              <a:rPr lang="zh-CN" sz="2400" b="1" dirty="0" smtClean="0">
                <a:solidFill>
                  <a:srgbClr val="FF0000"/>
                </a:solidFill>
                <a:latin typeface="黑体" pitchFamily="2" charset="-122"/>
                <a:ea typeface="黑体" pitchFamily="2" charset="-122"/>
              </a:rPr>
              <a:t>某位不作为第二功能</a:t>
            </a:r>
            <a:r>
              <a:rPr lang="zh-CN" sz="2400" b="1" dirty="0" smtClean="0">
                <a:latin typeface="黑体" pitchFamily="2" charset="-122"/>
                <a:ea typeface="黑体" pitchFamily="2" charset="-122"/>
              </a:rPr>
              <a:t>用时，</a:t>
            </a:r>
            <a:r>
              <a:rPr lang="zh-CN" altLang="en-US" sz="2400" b="1" dirty="0" smtClean="0">
                <a:latin typeface="黑体" pitchFamily="2" charset="-122"/>
                <a:ea typeface="黑体" pitchFamily="2" charset="-122"/>
              </a:rPr>
              <a:t>才</a:t>
            </a:r>
            <a:r>
              <a:rPr lang="zh-CN" sz="2400" b="1" dirty="0" smtClean="0">
                <a:latin typeface="黑体" pitchFamily="2" charset="-122"/>
                <a:ea typeface="黑体" pitchFamily="2" charset="-122"/>
              </a:rPr>
              <a:t>可</a:t>
            </a:r>
            <a:r>
              <a:rPr lang="zh-CN" sz="2400" b="1" dirty="0" smtClean="0">
                <a:solidFill>
                  <a:srgbClr val="3333CC"/>
                </a:solidFill>
                <a:latin typeface="黑体" pitchFamily="2" charset="-122"/>
                <a:ea typeface="黑体" pitchFamily="2" charset="-122"/>
              </a:rPr>
              <a:t>作为第一功能通用</a:t>
            </a:r>
            <a:r>
              <a:rPr lang="en-US" altLang="zh-CN" sz="2400" b="1" dirty="0" smtClean="0">
                <a:solidFill>
                  <a:srgbClr val="3333CC"/>
                </a:solidFill>
                <a:latin typeface="黑体" pitchFamily="2" charset="-122"/>
                <a:ea typeface="黑体" pitchFamily="2" charset="-122"/>
              </a:rPr>
              <a:t>I/O</a:t>
            </a:r>
            <a:r>
              <a:rPr lang="zh-CN" sz="2400" b="1" dirty="0" smtClean="0">
                <a:latin typeface="黑体" pitchFamily="2" charset="-122"/>
                <a:ea typeface="黑体" pitchFamily="2" charset="-122"/>
              </a:rPr>
              <a:t>使用。</a:t>
            </a:r>
            <a:endParaRPr lang="zh-CN" altLang="en-US" sz="2400" b="1" dirty="0" smtClean="0">
              <a:latin typeface="黑体" pitchFamily="2" charset="-122"/>
              <a:ea typeface="黑体" pitchFamily="2" charset="-122"/>
            </a:endParaRP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引脚输入部分有两个缓冲器，第二功能的输入信号取自缓冲器</a:t>
            </a:r>
            <a:r>
              <a:rPr lang="en-US" altLang="zh-CN" sz="2400" b="1" dirty="0" smtClean="0">
                <a:latin typeface="黑体" pitchFamily="2" charset="-122"/>
                <a:ea typeface="黑体" pitchFamily="2" charset="-122"/>
              </a:rPr>
              <a:t>BUF3</a:t>
            </a:r>
            <a:r>
              <a:rPr lang="zh-CN" sz="2400" b="1" dirty="0" smtClean="0">
                <a:latin typeface="黑体" pitchFamily="2" charset="-122"/>
                <a:ea typeface="黑体" pitchFamily="2" charset="-122"/>
              </a:rPr>
              <a:t>的输出端，第一功能的输入信号取自缓冲器</a:t>
            </a:r>
            <a:r>
              <a:rPr lang="en-US" altLang="zh-CN" sz="2400" b="1" dirty="0" smtClean="0">
                <a:latin typeface="黑体" pitchFamily="2" charset="-122"/>
                <a:ea typeface="黑体" pitchFamily="2" charset="-122"/>
              </a:rPr>
              <a:t>BUF2</a:t>
            </a:r>
            <a:r>
              <a:rPr lang="zh-CN" sz="2400" b="1" dirty="0" smtClean="0">
                <a:latin typeface="黑体" pitchFamily="2" charset="-122"/>
                <a:ea typeface="黑体" pitchFamily="2" charset="-122"/>
              </a:rPr>
              <a:t>的输出端。</a:t>
            </a:r>
            <a:br>
              <a:rPr lang="zh-CN" sz="2400" b="1" dirty="0" smtClean="0">
                <a:latin typeface="黑体" pitchFamily="2" charset="-122"/>
                <a:ea typeface="黑体" pitchFamily="2" charset="-122"/>
              </a:rPr>
            </a:br>
            <a:endParaRPr lang="zh-CN" altLang="en-US" sz="2400"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86863" y="6516914"/>
            <a:ext cx="781050" cy="276225"/>
          </a:xfrm>
          <a:prstGeom prst="rect">
            <a:avLst/>
          </a:prstGeom>
        </p:spPr>
        <p:txBody>
          <a:bodyPr/>
          <a:lstStyle/>
          <a:p>
            <a:fld id="{8E2A11C4-42C2-45DA-9E65-8D548604E8EA}" type="slidenum">
              <a:rPr lang="en-US" altLang="zh-CN" sz="1200" smtClean="0"/>
              <a:pPr/>
              <a:t>83</a:t>
            </a:fld>
            <a:endParaRPr lang="en-US" altLang="zh-CN" sz="1200" dirty="0"/>
          </a:p>
        </p:txBody>
      </p:sp>
    </p:spTree>
    <p:extLst>
      <p:ext uri="{BB962C8B-B14F-4D97-AF65-F5344CB8AC3E}">
        <p14:creationId xmlns:p14="http://schemas.microsoft.com/office/powerpoint/2010/main" val="1384110462"/>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内容占位符 1"/>
          <p:cNvSpPr>
            <a:spLocks noGrp="1"/>
          </p:cNvSpPr>
          <p:nvPr>
            <p:ph/>
          </p:nvPr>
        </p:nvSpPr>
        <p:spPr>
          <a:xfrm>
            <a:off x="365125" y="503238"/>
            <a:ext cx="8413750" cy="5410200"/>
          </a:xfrm>
        </p:spPr>
        <p:txBody>
          <a:bodyPr/>
          <a:lstStyle/>
          <a:p>
            <a:pPr algn="ctr">
              <a:lnSpc>
                <a:spcPct val="150000"/>
              </a:lnSpc>
              <a:buFont typeface="Wingdings" pitchFamily="2" charset="2"/>
              <a:buNone/>
            </a:pPr>
            <a:r>
              <a:rPr lang="en-US" altLang="zh-CN" sz="2800" dirty="0">
                <a:solidFill>
                  <a:srgbClr val="FF0000"/>
                </a:solidFill>
                <a:latin typeface="黑体" pitchFamily="2" charset="-122"/>
                <a:ea typeface="黑体" pitchFamily="2" charset="-122"/>
              </a:rPr>
              <a:t>3</a:t>
            </a:r>
            <a:r>
              <a:rPr lang="en-US" altLang="zh-CN" sz="2800" b="1" dirty="0" smtClean="0">
                <a:solidFill>
                  <a:srgbClr val="FF0000"/>
                </a:solidFill>
                <a:latin typeface="黑体" pitchFamily="2" charset="-122"/>
                <a:ea typeface="黑体" pitchFamily="2" charset="-122"/>
              </a:rPr>
              <a:t>.6  </a:t>
            </a:r>
            <a:r>
              <a:rPr lang="en-US" altLang="zh-CN" sz="2800" dirty="0">
                <a:solidFill>
                  <a:srgbClr val="FF0000"/>
                </a:solidFill>
                <a:latin typeface="黑体" pitchFamily="2" charset="-122"/>
                <a:ea typeface="黑体" pitchFamily="2" charset="-122"/>
              </a:rPr>
              <a:t>AT89S51</a:t>
            </a:r>
            <a:r>
              <a:rPr lang="zh-CN" altLang="en-US" sz="2800" dirty="0">
                <a:solidFill>
                  <a:srgbClr val="FF0000"/>
                </a:solidFill>
                <a:latin typeface="黑体" pitchFamily="2" charset="-122"/>
                <a:ea typeface="黑体" pitchFamily="2" charset="-122"/>
              </a:rPr>
              <a:t>单片机</a:t>
            </a:r>
            <a:r>
              <a:rPr lang="zh-CN" sz="2800" b="1" dirty="0" smtClean="0">
                <a:solidFill>
                  <a:srgbClr val="FF0000"/>
                </a:solidFill>
                <a:latin typeface="黑体" pitchFamily="2" charset="-122"/>
                <a:ea typeface="黑体" pitchFamily="2" charset="-122"/>
              </a:rPr>
              <a:t>时钟电路与时序</a:t>
            </a:r>
            <a:endParaRPr lang="en-US" altLang="zh-CN" sz="2800" b="1" dirty="0" smtClean="0">
              <a:solidFill>
                <a:srgbClr val="FF0000"/>
              </a:solidFill>
              <a:latin typeface="黑体" pitchFamily="2" charset="-122"/>
              <a:ea typeface="黑体" pitchFamily="2" charset="-122"/>
            </a:endParaRPr>
          </a:p>
          <a:p>
            <a:pPr>
              <a:lnSpc>
                <a:spcPct val="150000"/>
              </a:lnSpc>
              <a:buFont typeface="Wingdings" pitchFamily="2" charset="2"/>
              <a:buNone/>
            </a:pPr>
            <a:r>
              <a:rPr lang="en-US" altLang="zh-CN" sz="2400" dirty="0">
                <a:solidFill>
                  <a:srgbClr val="9900CC"/>
                </a:solidFill>
                <a:latin typeface="黑体" pitchFamily="2" charset="-122"/>
                <a:ea typeface="黑体" pitchFamily="2" charset="-122"/>
              </a:rPr>
              <a:t>3.6.1  AT89S51</a:t>
            </a:r>
            <a:r>
              <a:rPr lang="zh-CN" altLang="en-US" sz="2400" dirty="0">
                <a:solidFill>
                  <a:srgbClr val="9900CC"/>
                </a:solidFill>
                <a:latin typeface="黑体" pitchFamily="2" charset="-122"/>
                <a:ea typeface="黑体" pitchFamily="2" charset="-122"/>
              </a:rPr>
              <a:t>单片机的时钟电路</a:t>
            </a:r>
            <a:endParaRPr lang="zh-CN" sz="2400" b="1" dirty="0" smtClean="0">
              <a:solidFill>
                <a:srgbClr val="9900CC"/>
              </a:solidFill>
              <a:latin typeface="黑体" pitchFamily="2" charset="-122"/>
              <a:ea typeface="黑体" pitchFamily="2" charset="-122"/>
            </a:endParaRPr>
          </a:p>
          <a:p>
            <a:pPr fontAlgn="b">
              <a:lnSpc>
                <a:spcPct val="150000"/>
              </a:lnSpc>
              <a:buFont typeface="Wingdings" pitchFamily="2" charset="2"/>
              <a:buNone/>
            </a:pPr>
            <a:r>
              <a:rPr lang="zh-CN" sz="2400" b="1" dirty="0" smtClean="0">
                <a:latin typeface="黑体" pitchFamily="2" charset="-122"/>
                <a:ea typeface="黑体" pitchFamily="2" charset="-122"/>
              </a:rPr>
              <a:t>时钟电路产生</a:t>
            </a:r>
            <a:r>
              <a:rPr lang="en-US" altLang="zh-CN" sz="2400" b="1" dirty="0" smtClean="0">
                <a:latin typeface="黑体" pitchFamily="2" charset="-122"/>
                <a:ea typeface="黑体" pitchFamily="2" charset="-122"/>
              </a:rPr>
              <a:t>AT89S51</a:t>
            </a:r>
            <a:r>
              <a:rPr lang="zh-CN" sz="2400" b="1" dirty="0" smtClean="0">
                <a:latin typeface="黑体" pitchFamily="2" charset="-122"/>
                <a:ea typeface="黑体" pitchFamily="2" charset="-122"/>
              </a:rPr>
              <a:t>工作时所</a:t>
            </a:r>
            <a:r>
              <a:rPr lang="zh-CN" sz="2400" b="1" dirty="0" smtClean="0">
                <a:solidFill>
                  <a:srgbClr val="0000FF"/>
                </a:solidFill>
                <a:latin typeface="黑体" pitchFamily="2" charset="-122"/>
                <a:ea typeface="黑体" pitchFamily="2" charset="-122"/>
              </a:rPr>
              <a:t>必需的控制信号</a:t>
            </a:r>
            <a:r>
              <a:rPr lang="zh-CN" sz="2400" b="1" dirty="0" smtClean="0">
                <a:latin typeface="黑体" pitchFamily="2" charset="-122"/>
                <a:ea typeface="黑体" pitchFamily="2" charset="-122"/>
              </a:rPr>
              <a:t>，在时钟信号的控制下，严格按时序执行指令。</a:t>
            </a:r>
            <a:r>
              <a:rPr lang="zh-CN" altLang="en-US" sz="2400" dirty="0">
                <a:latin typeface="黑体" pitchFamily="2" charset="-122"/>
                <a:ea typeface="黑体" pitchFamily="2" charset="-122"/>
              </a:rPr>
              <a:t>常用的时钟电路有两种方式：内部时钟方式和外部时钟方式。</a:t>
            </a:r>
          </a:p>
          <a:p>
            <a:pPr fontAlgn="b">
              <a:lnSpc>
                <a:spcPct val="150000"/>
              </a:lnSpc>
              <a:buFont typeface="Wingdings" pitchFamily="2" charset="2"/>
              <a:buNone/>
            </a:pPr>
            <a:r>
              <a:rPr lang="en-US" altLang="zh-CN" sz="2400" dirty="0">
                <a:latin typeface="黑体" pitchFamily="2" charset="-122"/>
                <a:ea typeface="黑体" pitchFamily="2" charset="-122"/>
              </a:rPr>
              <a:t>1</a:t>
            </a:r>
            <a:r>
              <a:rPr lang="zh-CN" altLang="en-US" sz="2400" dirty="0">
                <a:latin typeface="黑体" pitchFamily="2" charset="-122"/>
                <a:ea typeface="黑体" pitchFamily="2" charset="-122"/>
              </a:rPr>
              <a:t>．内部时钟</a:t>
            </a:r>
            <a:r>
              <a:rPr lang="zh-CN" altLang="en-US" sz="2400" dirty="0" smtClean="0">
                <a:latin typeface="黑体" pitchFamily="2" charset="-122"/>
                <a:ea typeface="黑体" pitchFamily="2" charset="-122"/>
              </a:rPr>
              <a:t>方式</a:t>
            </a:r>
            <a:endParaRPr lang="en-US" altLang="zh-CN" sz="2400" dirty="0" smtClean="0">
              <a:latin typeface="黑体" pitchFamily="2" charset="-122"/>
              <a:ea typeface="黑体" pitchFamily="2" charset="-122"/>
            </a:endParaRPr>
          </a:p>
          <a:p>
            <a:pPr lvl="0" fontAlgn="b">
              <a:lnSpc>
                <a:spcPct val="150000"/>
              </a:lnSpc>
              <a:buNone/>
            </a:pPr>
            <a:r>
              <a:rPr lang="en-US" altLang="zh-CN" sz="2400" dirty="0">
                <a:solidFill>
                  <a:srgbClr val="333399"/>
                </a:solidFill>
                <a:latin typeface="黑体" pitchFamily="2" charset="-122"/>
                <a:ea typeface="黑体" pitchFamily="2" charset="-122"/>
              </a:rPr>
              <a:t>AT89S51</a:t>
            </a:r>
            <a:r>
              <a:rPr lang="zh-CN" altLang="en-US" sz="2400" dirty="0">
                <a:solidFill>
                  <a:srgbClr val="333399"/>
                </a:solidFill>
                <a:latin typeface="黑体" pitchFamily="2" charset="-122"/>
                <a:ea typeface="黑体" pitchFamily="2" charset="-122"/>
              </a:rPr>
              <a:t>内部有一个用于构成振荡器的</a:t>
            </a:r>
            <a:r>
              <a:rPr lang="zh-CN" altLang="en-US" sz="2400" dirty="0">
                <a:solidFill>
                  <a:srgbClr val="3333CC"/>
                </a:solidFill>
                <a:latin typeface="黑体" pitchFamily="2" charset="-122"/>
                <a:ea typeface="黑体" pitchFamily="2" charset="-122"/>
              </a:rPr>
              <a:t>高增益反相放大器</a:t>
            </a:r>
            <a:r>
              <a:rPr lang="zh-CN" altLang="en-US" sz="2400" dirty="0">
                <a:solidFill>
                  <a:srgbClr val="333399"/>
                </a:solidFill>
                <a:latin typeface="黑体" pitchFamily="2" charset="-122"/>
                <a:ea typeface="黑体" pitchFamily="2" charset="-122"/>
              </a:rPr>
              <a:t>，输入端为芯片引脚</a:t>
            </a:r>
            <a:r>
              <a:rPr lang="en-US" altLang="zh-CN" sz="2400" dirty="0">
                <a:solidFill>
                  <a:srgbClr val="3333CC"/>
                </a:solidFill>
                <a:latin typeface="黑体" pitchFamily="2" charset="-122"/>
                <a:ea typeface="黑体" pitchFamily="2" charset="-122"/>
              </a:rPr>
              <a:t>XTAL1</a:t>
            </a:r>
            <a:r>
              <a:rPr lang="zh-CN" altLang="en-US" sz="2400" dirty="0">
                <a:solidFill>
                  <a:srgbClr val="333399"/>
                </a:solidFill>
                <a:latin typeface="黑体" pitchFamily="2" charset="-122"/>
                <a:ea typeface="黑体" pitchFamily="2" charset="-122"/>
              </a:rPr>
              <a:t>，输出端为引脚</a:t>
            </a:r>
            <a:r>
              <a:rPr lang="en-US" altLang="zh-CN" sz="2400" dirty="0">
                <a:solidFill>
                  <a:srgbClr val="3333CC"/>
                </a:solidFill>
                <a:latin typeface="黑体" pitchFamily="2" charset="-122"/>
                <a:ea typeface="黑体" pitchFamily="2" charset="-122"/>
              </a:rPr>
              <a:t>XTAL2</a:t>
            </a:r>
            <a:r>
              <a:rPr lang="zh-CN" altLang="en-US" sz="2400" dirty="0">
                <a:solidFill>
                  <a:srgbClr val="333399"/>
                </a:solidFill>
                <a:latin typeface="黑体" pitchFamily="2" charset="-122"/>
                <a:ea typeface="黑体" pitchFamily="2" charset="-122"/>
              </a:rPr>
              <a:t>。这两个引脚跨接石英晶体振荡器和微调电容，构成一个稳定的自激振荡器，</a:t>
            </a:r>
            <a:r>
              <a:rPr lang="zh-CN" altLang="en-US" sz="2400" dirty="0" smtClean="0">
                <a:solidFill>
                  <a:srgbClr val="FF0000"/>
                </a:solidFill>
                <a:latin typeface="黑体" pitchFamily="2" charset="-122"/>
                <a:ea typeface="黑体" pitchFamily="2" charset="-122"/>
                <a:hlinkClick r:id="" action="ppaction://hlinkshowjump?jump=nextslide"/>
              </a:rPr>
              <a:t>图</a:t>
            </a:r>
            <a:r>
              <a:rPr lang="en-US" altLang="zh-CN" sz="2400" dirty="0">
                <a:solidFill>
                  <a:srgbClr val="FF0000"/>
                </a:solidFill>
                <a:latin typeface="黑体" pitchFamily="2" charset="-122"/>
                <a:ea typeface="黑体" pitchFamily="2" charset="-122"/>
                <a:hlinkClick r:id="" action="ppaction://hlinkshowjump?jump=nextslide"/>
              </a:rPr>
              <a:t>3</a:t>
            </a:r>
            <a:r>
              <a:rPr lang="en-US" altLang="zh-CN" sz="2400" dirty="0" smtClean="0">
                <a:solidFill>
                  <a:srgbClr val="FF0000"/>
                </a:solidFill>
                <a:latin typeface="黑体" pitchFamily="2" charset="-122"/>
                <a:ea typeface="黑体" pitchFamily="2" charset="-122"/>
                <a:hlinkClick r:id="" action="ppaction://hlinkshowjump?jump=nextslide"/>
              </a:rPr>
              <a:t>-13</a:t>
            </a:r>
            <a:r>
              <a:rPr lang="zh-CN" altLang="en-US" sz="2400" dirty="0">
                <a:solidFill>
                  <a:srgbClr val="333399"/>
                </a:solidFill>
                <a:latin typeface="黑体" pitchFamily="2" charset="-122"/>
                <a:ea typeface="黑体" pitchFamily="2" charset="-122"/>
              </a:rPr>
              <a:t>是</a:t>
            </a:r>
            <a:r>
              <a:rPr lang="en-US" altLang="zh-CN" sz="2400" dirty="0">
                <a:solidFill>
                  <a:srgbClr val="333399"/>
                </a:solidFill>
                <a:latin typeface="黑体" pitchFamily="2" charset="-122"/>
                <a:ea typeface="黑体" pitchFamily="2" charset="-122"/>
              </a:rPr>
              <a:t>AT89S51</a:t>
            </a:r>
            <a:r>
              <a:rPr lang="zh-CN" altLang="en-US" sz="2400" dirty="0">
                <a:solidFill>
                  <a:srgbClr val="FF0000"/>
                </a:solidFill>
                <a:latin typeface="黑体" pitchFamily="2" charset="-122"/>
                <a:ea typeface="黑体" pitchFamily="2" charset="-122"/>
              </a:rPr>
              <a:t>内部时钟方式</a:t>
            </a:r>
            <a:r>
              <a:rPr lang="zh-CN" altLang="en-US" sz="2400" dirty="0">
                <a:solidFill>
                  <a:srgbClr val="333399"/>
                </a:solidFill>
                <a:latin typeface="黑体" pitchFamily="2" charset="-122"/>
                <a:ea typeface="黑体" pitchFamily="2" charset="-122"/>
              </a:rPr>
              <a:t>的</a:t>
            </a:r>
            <a:r>
              <a:rPr lang="zh-CN" altLang="en-US" sz="2400" dirty="0">
                <a:solidFill>
                  <a:srgbClr val="FF0000"/>
                </a:solidFill>
                <a:latin typeface="黑体" pitchFamily="2" charset="-122"/>
                <a:ea typeface="黑体" pitchFamily="2" charset="-122"/>
              </a:rPr>
              <a:t>电路</a:t>
            </a:r>
            <a:r>
              <a:rPr lang="zh-CN" altLang="en-US" sz="2400" dirty="0">
                <a:solidFill>
                  <a:srgbClr val="333399"/>
                </a:solidFill>
                <a:latin typeface="黑体" pitchFamily="2" charset="-122"/>
                <a:ea typeface="黑体" pitchFamily="2" charset="-122"/>
              </a:rPr>
              <a:t>。</a:t>
            </a:r>
          </a:p>
          <a:p>
            <a:pPr fontAlgn="b">
              <a:lnSpc>
                <a:spcPct val="150000"/>
              </a:lnSpc>
              <a:buFont typeface="Wingdings" pitchFamily="2" charset="2"/>
              <a:buNone/>
            </a:pPr>
            <a:endParaRPr lang="zh-CN" altLang="en-US" sz="2400" dirty="0">
              <a:latin typeface="黑体" pitchFamily="2" charset="-122"/>
              <a:ea typeface="黑体" pitchFamily="2" charset="-122"/>
            </a:endParaRPr>
          </a:p>
          <a:p>
            <a:pPr fontAlgn="b">
              <a:lnSpc>
                <a:spcPct val="150000"/>
              </a:lnSpc>
              <a:buFont typeface="Wingdings" pitchFamily="2" charset="2"/>
              <a:buNone/>
            </a:pPr>
            <a:endParaRPr lang="zh-CN" sz="24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50649" y="6489753"/>
            <a:ext cx="781050" cy="276225"/>
          </a:xfrm>
          <a:prstGeom prst="rect">
            <a:avLst/>
          </a:prstGeom>
        </p:spPr>
        <p:txBody>
          <a:bodyPr/>
          <a:lstStyle/>
          <a:p>
            <a:fld id="{8E2A11C4-42C2-45DA-9E65-8D548604E8EA}" type="slidenum">
              <a:rPr lang="en-US" altLang="zh-CN" sz="1200" smtClean="0"/>
              <a:pPr/>
              <a:t>84</a:t>
            </a:fld>
            <a:endParaRPr lang="en-US" altLang="zh-CN" sz="1200" dirty="0"/>
          </a:p>
        </p:txBody>
      </p:sp>
    </p:spTree>
    <p:extLst>
      <p:ext uri="{BB962C8B-B14F-4D97-AF65-F5344CB8AC3E}">
        <p14:creationId xmlns:p14="http://schemas.microsoft.com/office/powerpoint/2010/main" val="3159791638"/>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41" name="Rectangle 5"/>
          <p:cNvSpPr>
            <a:spLocks noChangeArrowheads="1"/>
          </p:cNvSpPr>
          <p:nvPr/>
        </p:nvSpPr>
        <p:spPr bwMode="auto">
          <a:xfrm>
            <a:off x="2728206" y="5487988"/>
            <a:ext cx="323197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000" b="1" dirty="0" smtClean="0">
                <a:solidFill>
                  <a:srgbClr val="FF0000"/>
                </a:solidFill>
              </a:rPr>
              <a:t>图</a:t>
            </a:r>
            <a:r>
              <a:rPr lang="en-US" altLang="zh-CN" sz="2000" b="1" dirty="0" smtClean="0">
                <a:solidFill>
                  <a:srgbClr val="FF0000"/>
                </a:solidFill>
              </a:rPr>
              <a:t>3-13</a:t>
            </a:r>
            <a:r>
              <a:rPr lang="en-US" altLang="zh-CN" sz="2000" b="1" dirty="0" smtClean="0"/>
              <a:t>   </a:t>
            </a:r>
            <a:r>
              <a:rPr lang="zh-CN" altLang="en-US" sz="2000" b="1" dirty="0">
                <a:solidFill>
                  <a:srgbClr val="3333CC"/>
                </a:solidFill>
              </a:rPr>
              <a:t>内部时钟方式电路</a:t>
            </a:r>
          </a:p>
        </p:txBody>
      </p:sp>
      <p:pic>
        <p:nvPicPr>
          <p:cNvPr id="116748" name="Picture 1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464155" y="868363"/>
            <a:ext cx="5574340" cy="3992562"/>
          </a:xfrm>
          <a:prstGeom prst="rect">
            <a:avLst/>
          </a:prstGeom>
          <a:noFill/>
          <a:extLst>
            <a:ext uri="{909E8E84-426E-40DD-AFC4-6F175D3DCCD1}">
              <a14:hiddenFill xmlns:a14="http://schemas.microsoft.com/office/drawing/2010/main">
                <a:solidFill>
                  <a:srgbClr val="FFFFFF"/>
                </a:solidFill>
              </a14:hiddenFill>
            </a:ext>
          </a:extLst>
        </p:spPr>
      </p:pic>
      <p:sp>
        <p:nvSpPr>
          <p:cNvPr id="10" name="灯片编号占位符 3"/>
          <p:cNvSpPr>
            <a:spLocks noGrp="1"/>
          </p:cNvSpPr>
          <p:nvPr>
            <p:ph type="sldNum" sz="quarter" idx="10"/>
          </p:nvPr>
        </p:nvSpPr>
        <p:spPr>
          <a:xfrm>
            <a:off x="8559703" y="6507860"/>
            <a:ext cx="781050" cy="276225"/>
          </a:xfrm>
        </p:spPr>
        <p:txBody>
          <a:bodyPr/>
          <a:lstStyle/>
          <a:p>
            <a:fld id="{8E2A11C4-42C2-45DA-9E65-8D548604E8EA}" type="slidenum">
              <a:rPr lang="en-US" altLang="zh-CN" smtClean="0"/>
              <a:pPr/>
              <a:t>85</a:t>
            </a:fld>
            <a:endParaRPr lang="en-US" altLang="zh-CN" dirty="0"/>
          </a:p>
        </p:txBody>
      </p:sp>
    </p:spTree>
    <p:extLst>
      <p:ext uri="{BB962C8B-B14F-4D97-AF65-F5344CB8AC3E}">
        <p14:creationId xmlns:p14="http://schemas.microsoft.com/office/powerpoint/2010/main" val="2404149836"/>
      </p:ext>
    </p:extLst>
  </p:cSld>
  <p:clrMapOvr>
    <a:masterClrMapping/>
  </p:clrMapOvr>
  <p:transition>
    <p:random/>
    <p:sndAc>
      <p:stSnd>
        <p:snd r:embed="rId2" name="camera.wav"/>
      </p:stSnd>
    </p:sndAc>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内容占位符 1"/>
          <p:cNvSpPr>
            <a:spLocks noGrp="1"/>
          </p:cNvSpPr>
          <p:nvPr>
            <p:ph/>
          </p:nvPr>
        </p:nvSpPr>
        <p:spPr>
          <a:xfrm>
            <a:off x="0" y="685800"/>
            <a:ext cx="8594725" cy="5410200"/>
          </a:xfrm>
        </p:spPr>
        <p:txBody>
          <a:bodyPr/>
          <a:lstStyle/>
          <a:p>
            <a:pPr marL="0" indent="0" algn="l" fontAlgn="b">
              <a:lnSpc>
                <a:spcPct val="150000"/>
              </a:lnSpc>
              <a:spcBef>
                <a:spcPts val="0"/>
              </a:spcBef>
              <a:buFont typeface="Wingdings" pitchFamily="2" charset="2"/>
              <a:buNone/>
            </a:pPr>
            <a:r>
              <a:rPr lang="en-US" altLang="zh-CN" sz="2400" b="1" i="1" dirty="0" smtClean="0">
                <a:solidFill>
                  <a:srgbClr val="FF0000"/>
                </a:solidFill>
                <a:latin typeface="黑体" pitchFamily="2" charset="-122"/>
                <a:ea typeface="黑体" pitchFamily="2" charset="-122"/>
              </a:rPr>
              <a:t>    C</a:t>
            </a:r>
            <a:r>
              <a:rPr lang="en-US" altLang="zh-CN" sz="2400" b="1" baseline="-25000" dirty="0" smtClean="0">
                <a:solidFill>
                  <a:srgbClr val="FF0000"/>
                </a:solidFill>
                <a:latin typeface="黑体" pitchFamily="2" charset="-122"/>
                <a:ea typeface="黑体" pitchFamily="2" charset="-122"/>
              </a:rPr>
              <a:t>1</a:t>
            </a:r>
            <a:r>
              <a:rPr lang="zh-CN" sz="2400" b="1" dirty="0" smtClean="0">
                <a:solidFill>
                  <a:srgbClr val="FF0000"/>
                </a:solidFill>
                <a:latin typeface="黑体" pitchFamily="2" charset="-122"/>
                <a:ea typeface="黑体" pitchFamily="2" charset="-122"/>
              </a:rPr>
              <a:t>和</a:t>
            </a:r>
            <a:r>
              <a:rPr lang="en-US" altLang="zh-CN" sz="2400" b="1" i="1" dirty="0" smtClean="0">
                <a:solidFill>
                  <a:srgbClr val="FF0000"/>
                </a:solidFill>
                <a:latin typeface="黑体" pitchFamily="2" charset="-122"/>
                <a:ea typeface="黑体" pitchFamily="2" charset="-122"/>
              </a:rPr>
              <a:t>C</a:t>
            </a:r>
            <a:r>
              <a:rPr lang="en-US" altLang="zh-CN" sz="2400" b="1" baseline="-25000" dirty="0" smtClean="0">
                <a:solidFill>
                  <a:srgbClr val="FF0000"/>
                </a:solidFill>
                <a:latin typeface="黑体" pitchFamily="2" charset="-122"/>
                <a:ea typeface="黑体" pitchFamily="2" charset="-122"/>
              </a:rPr>
              <a:t>2</a:t>
            </a:r>
            <a:r>
              <a:rPr lang="zh-CN" sz="2400" b="1" dirty="0" smtClean="0">
                <a:latin typeface="黑体" pitchFamily="2" charset="-122"/>
                <a:ea typeface="黑体" pitchFamily="2" charset="-122"/>
              </a:rPr>
              <a:t>的</a:t>
            </a:r>
            <a:r>
              <a:rPr lang="zh-CN" sz="2400" b="1" dirty="0" smtClean="0">
                <a:solidFill>
                  <a:srgbClr val="FF0000"/>
                </a:solidFill>
                <a:latin typeface="黑体" pitchFamily="2" charset="-122"/>
                <a:ea typeface="黑体" pitchFamily="2" charset="-122"/>
              </a:rPr>
              <a:t>典型值</a:t>
            </a:r>
            <a:r>
              <a:rPr lang="zh-CN" sz="2400" b="1" dirty="0" smtClean="0">
                <a:latin typeface="黑体" pitchFamily="2" charset="-122"/>
                <a:ea typeface="黑体" pitchFamily="2" charset="-122"/>
              </a:rPr>
              <a:t>通常选择为</a:t>
            </a:r>
            <a:r>
              <a:rPr lang="en-US" altLang="zh-CN" sz="2400" b="1" dirty="0" smtClean="0">
                <a:solidFill>
                  <a:srgbClr val="FF0000"/>
                </a:solidFill>
                <a:latin typeface="黑体" pitchFamily="2" charset="-122"/>
                <a:ea typeface="黑体" pitchFamily="2" charset="-122"/>
              </a:rPr>
              <a:t>30pF</a:t>
            </a:r>
            <a:r>
              <a:rPr lang="zh-CN" sz="2400" b="1" dirty="0" smtClean="0">
                <a:latin typeface="黑体" pitchFamily="2" charset="-122"/>
                <a:ea typeface="黑体" pitchFamily="2" charset="-122"/>
              </a:rPr>
              <a:t>。电容大小会影响振荡器频率高低、振荡器的稳定性和起振的快速性。晶振频率范围通常是</a:t>
            </a:r>
            <a:r>
              <a:rPr lang="en-US" altLang="zh-CN" sz="2400" b="1" dirty="0" smtClean="0">
                <a:solidFill>
                  <a:srgbClr val="0000FF"/>
                </a:solidFill>
                <a:latin typeface="黑体" pitchFamily="2" charset="-122"/>
                <a:ea typeface="黑体" pitchFamily="2" charset="-122"/>
              </a:rPr>
              <a:t>1.2</a:t>
            </a:r>
            <a:r>
              <a:rPr lang="zh-CN" sz="2400" b="1" dirty="0" smtClean="0">
                <a:solidFill>
                  <a:srgbClr val="0000FF"/>
                </a:solidFill>
                <a:latin typeface="黑体" pitchFamily="2" charset="-122"/>
                <a:ea typeface="黑体" pitchFamily="2" charset="-122"/>
              </a:rPr>
              <a:t>～</a:t>
            </a:r>
            <a:r>
              <a:rPr lang="en-US" altLang="zh-CN" sz="2400" b="1" dirty="0" smtClean="0">
                <a:solidFill>
                  <a:srgbClr val="0000FF"/>
                </a:solidFill>
                <a:latin typeface="黑体" pitchFamily="2" charset="-122"/>
                <a:ea typeface="黑体" pitchFamily="2" charset="-122"/>
              </a:rPr>
              <a:t>12MHz</a:t>
            </a:r>
            <a:r>
              <a:rPr lang="zh-CN" sz="2400" b="1" dirty="0" smtClean="0">
                <a:latin typeface="黑体" pitchFamily="2" charset="-122"/>
                <a:ea typeface="黑体" pitchFamily="2" charset="-122"/>
              </a:rPr>
              <a:t>。晶体频率越高，</a:t>
            </a:r>
            <a:r>
              <a:rPr lang="zh-CN" sz="2400" b="1" dirty="0" smtClean="0">
                <a:solidFill>
                  <a:srgbClr val="0000FF"/>
                </a:solidFill>
                <a:latin typeface="黑体" pitchFamily="2" charset="-122"/>
                <a:ea typeface="黑体" pitchFamily="2" charset="-122"/>
              </a:rPr>
              <a:t>单片机速度就越快</a:t>
            </a:r>
            <a:r>
              <a:rPr lang="zh-CN" sz="2400" b="1" dirty="0" smtClean="0">
                <a:latin typeface="黑体" pitchFamily="2" charset="-122"/>
                <a:ea typeface="黑体" pitchFamily="2" charset="-122"/>
              </a:rPr>
              <a:t>。速度快对</a:t>
            </a:r>
            <a:r>
              <a:rPr lang="zh-CN" sz="2400" b="1" dirty="0" smtClean="0">
                <a:solidFill>
                  <a:srgbClr val="FF0000"/>
                </a:solidFill>
                <a:latin typeface="黑体" pitchFamily="2" charset="-122"/>
                <a:ea typeface="黑体" pitchFamily="2" charset="-122"/>
              </a:rPr>
              <a:t>存储器的速度要求就高</a:t>
            </a:r>
            <a:r>
              <a:rPr lang="zh-CN" sz="2400" b="1" dirty="0" smtClean="0">
                <a:latin typeface="黑体" pitchFamily="2" charset="-122"/>
                <a:ea typeface="黑体" pitchFamily="2" charset="-122"/>
              </a:rPr>
              <a:t>，印制电路板的工艺要求也高，即线间的寄生电容要小。晶体和电容应尽可能与单片机靠近，以减少寄生电容，保证振荡器稳定、可靠地工作。为提高温度稳定性，采用</a:t>
            </a:r>
            <a:r>
              <a:rPr lang="zh-CN" sz="2400" b="1" dirty="0" smtClean="0">
                <a:solidFill>
                  <a:srgbClr val="FF0000"/>
                </a:solidFill>
                <a:latin typeface="黑体" pitchFamily="2" charset="-122"/>
                <a:ea typeface="黑体" pitchFamily="2" charset="-122"/>
              </a:rPr>
              <a:t>温度稳定性能好</a:t>
            </a:r>
            <a:r>
              <a:rPr lang="zh-CN" sz="2400" b="1" dirty="0" smtClean="0">
                <a:latin typeface="黑体" pitchFamily="2" charset="-122"/>
                <a:ea typeface="黑体" pitchFamily="2" charset="-122"/>
              </a:rPr>
              <a:t>的电容。</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常选</a:t>
            </a:r>
            <a:r>
              <a:rPr lang="en-US" altLang="zh-CN" sz="2400" b="1" dirty="0" smtClean="0">
                <a:solidFill>
                  <a:srgbClr val="FF0000"/>
                </a:solidFill>
                <a:latin typeface="黑体" pitchFamily="2" charset="-122"/>
                <a:ea typeface="黑体" pitchFamily="2" charset="-122"/>
              </a:rPr>
              <a:t>6MHz</a:t>
            </a:r>
            <a:r>
              <a:rPr lang="zh-CN" sz="2400" b="1" dirty="0" smtClean="0">
                <a:latin typeface="黑体" pitchFamily="2" charset="-122"/>
                <a:ea typeface="黑体" pitchFamily="2" charset="-122"/>
              </a:rPr>
              <a:t>或</a:t>
            </a:r>
            <a:r>
              <a:rPr lang="en-US" altLang="zh-CN" sz="2400" b="1" dirty="0" smtClean="0">
                <a:solidFill>
                  <a:srgbClr val="FF0000"/>
                </a:solidFill>
                <a:latin typeface="黑体" pitchFamily="2" charset="-122"/>
                <a:ea typeface="黑体" pitchFamily="2" charset="-122"/>
              </a:rPr>
              <a:t>12MHz</a:t>
            </a:r>
            <a:r>
              <a:rPr lang="zh-CN" sz="2400" b="1" dirty="0" smtClean="0">
                <a:latin typeface="黑体" pitchFamily="2" charset="-122"/>
                <a:ea typeface="黑体" pitchFamily="2" charset="-122"/>
              </a:rPr>
              <a:t>的</a:t>
            </a:r>
            <a:r>
              <a:rPr lang="zh-CN" sz="2400" b="1" dirty="0" smtClean="0">
                <a:solidFill>
                  <a:srgbClr val="0000FF"/>
                </a:solidFill>
                <a:latin typeface="黑体" pitchFamily="2" charset="-122"/>
                <a:ea typeface="黑体" pitchFamily="2" charset="-122"/>
              </a:rPr>
              <a:t>石英晶体</a:t>
            </a:r>
            <a:r>
              <a:rPr lang="zh-CN" sz="2400" b="1" dirty="0" smtClean="0">
                <a:latin typeface="黑体" pitchFamily="2" charset="-122"/>
                <a:ea typeface="黑体" pitchFamily="2" charset="-122"/>
              </a:rPr>
              <a:t>。随着集成电路制造工艺技术的发展，单片机的</a:t>
            </a:r>
            <a:r>
              <a:rPr lang="zh-CN" sz="2400" b="1" dirty="0" smtClean="0">
                <a:solidFill>
                  <a:srgbClr val="FF0000"/>
                </a:solidFill>
                <a:latin typeface="黑体" pitchFamily="2" charset="-122"/>
                <a:ea typeface="黑体" pitchFamily="2" charset="-122"/>
              </a:rPr>
              <a:t>时钟频率</a:t>
            </a:r>
            <a:r>
              <a:rPr lang="zh-CN" sz="2400" b="1" dirty="0" smtClean="0">
                <a:solidFill>
                  <a:srgbClr val="0000FF"/>
                </a:solidFill>
                <a:latin typeface="黑体" pitchFamily="2" charset="-122"/>
                <a:ea typeface="黑体" pitchFamily="2" charset="-122"/>
              </a:rPr>
              <a:t>也在逐步提高</a:t>
            </a:r>
            <a:r>
              <a:rPr lang="zh-CN" sz="2400" b="1" dirty="0" smtClean="0">
                <a:latin typeface="黑体" pitchFamily="2" charset="-122"/>
                <a:ea typeface="黑体" pitchFamily="2" charset="-122"/>
              </a:rPr>
              <a:t>，已达</a:t>
            </a:r>
            <a:r>
              <a:rPr lang="en-US" altLang="zh-CN" sz="2400" b="1" dirty="0" smtClean="0">
                <a:solidFill>
                  <a:srgbClr val="3333CC"/>
                </a:solidFill>
                <a:latin typeface="黑体" pitchFamily="2" charset="-122"/>
                <a:ea typeface="黑体" pitchFamily="2" charset="-122"/>
              </a:rPr>
              <a:t>33MHz</a:t>
            </a:r>
            <a:r>
              <a:rPr lang="zh-CN" sz="2400" b="1" dirty="0" smtClean="0">
                <a:latin typeface="黑体" pitchFamily="2" charset="-122"/>
                <a:ea typeface="黑体" pitchFamily="2" charset="-122"/>
              </a:rPr>
              <a:t>。</a:t>
            </a:r>
          </a:p>
          <a:p>
            <a:pPr>
              <a:lnSpc>
                <a:spcPct val="150000"/>
              </a:lnSpc>
            </a:pPr>
            <a:endParaRPr lang="zh-CN" altLang="en-US" sz="24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41596" y="6489753"/>
            <a:ext cx="781050" cy="276225"/>
          </a:xfrm>
          <a:prstGeom prst="rect">
            <a:avLst/>
          </a:prstGeom>
        </p:spPr>
        <p:txBody>
          <a:bodyPr/>
          <a:lstStyle/>
          <a:p>
            <a:fld id="{8E2A11C4-42C2-45DA-9E65-8D548604E8EA}" type="slidenum">
              <a:rPr lang="en-US" altLang="zh-CN" sz="1200" smtClean="0"/>
              <a:pPr/>
              <a:t>86</a:t>
            </a:fld>
            <a:endParaRPr lang="en-US" altLang="zh-CN" sz="1200" dirty="0"/>
          </a:p>
        </p:txBody>
      </p:sp>
    </p:spTree>
    <p:extLst>
      <p:ext uri="{BB962C8B-B14F-4D97-AF65-F5344CB8AC3E}">
        <p14:creationId xmlns:p14="http://schemas.microsoft.com/office/powerpoint/2010/main" val="2132842494"/>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2"/>
          <p:cNvSpPr>
            <a:spLocks noGrp="1" noChangeArrowheads="1"/>
          </p:cNvSpPr>
          <p:nvPr>
            <p:ph type="title"/>
          </p:nvPr>
        </p:nvSpPr>
        <p:spPr>
          <a:xfrm>
            <a:off x="1" y="503238"/>
            <a:ext cx="8953500" cy="2560637"/>
          </a:xfrm>
        </p:spPr>
        <p:txBody>
          <a:bodyPr/>
          <a:lstStyle/>
          <a:p>
            <a:pPr>
              <a:lnSpc>
                <a:spcPct val="130000"/>
              </a:lnSpc>
            </a:pPr>
            <a:r>
              <a:rPr lang="en-US" altLang="zh-CN" sz="2400" b="1" dirty="0" smtClean="0">
                <a:solidFill>
                  <a:srgbClr val="FF0000"/>
                </a:solidFill>
                <a:latin typeface="黑体" pitchFamily="2" charset="-122"/>
              </a:rPr>
              <a:t>    2</a:t>
            </a:r>
            <a:r>
              <a:rPr lang="zh-CN" sz="2400" b="1" dirty="0" smtClean="0">
                <a:solidFill>
                  <a:srgbClr val="FF0000"/>
                </a:solidFill>
                <a:latin typeface="黑体" pitchFamily="2" charset="-122"/>
              </a:rPr>
              <a:t>．外部时钟方式</a:t>
            </a:r>
            <a:r>
              <a:rPr lang="zh-CN" altLang="en-US" sz="2400" b="1" dirty="0" smtClean="0">
                <a:latin typeface="黑体" pitchFamily="2" charset="-122"/>
              </a:rPr>
              <a:t>  </a:t>
            </a:r>
            <a:br>
              <a:rPr lang="zh-CN" altLang="en-US" sz="2400" b="1" dirty="0" smtClean="0">
                <a:latin typeface="黑体" pitchFamily="2" charset="-122"/>
              </a:rPr>
            </a:br>
            <a:r>
              <a:rPr lang="zh-CN" altLang="en-US" sz="2400" b="1" dirty="0" smtClean="0">
                <a:solidFill>
                  <a:schemeClr val="accent2"/>
                </a:solidFill>
                <a:latin typeface="黑体" pitchFamily="2" charset="-122"/>
              </a:rPr>
              <a:t>    </a:t>
            </a:r>
            <a:r>
              <a:rPr lang="zh-CN" sz="2400" b="1" dirty="0" smtClean="0">
                <a:solidFill>
                  <a:schemeClr val="accent2"/>
                </a:solidFill>
                <a:latin typeface="黑体" pitchFamily="2" charset="-122"/>
              </a:rPr>
              <a:t>用现成的外部振荡器产生脉冲信号，常用于多片</a:t>
            </a:r>
            <a:r>
              <a:rPr lang="en-US" altLang="zh-CN" sz="2400" b="1" dirty="0" smtClean="0">
                <a:solidFill>
                  <a:schemeClr val="accent2"/>
                </a:solidFill>
                <a:latin typeface="黑体" pitchFamily="2" charset="-122"/>
              </a:rPr>
              <a:t>AT89S51</a:t>
            </a:r>
            <a:r>
              <a:rPr lang="zh-CN" sz="2400" b="1" dirty="0" smtClean="0">
                <a:solidFill>
                  <a:schemeClr val="accent2"/>
                </a:solidFill>
                <a:latin typeface="黑体" pitchFamily="2" charset="-122"/>
              </a:rPr>
              <a:t>同时工作，以便于多片</a:t>
            </a:r>
            <a:r>
              <a:rPr lang="en-US" altLang="zh-CN" sz="2400" b="1" dirty="0" smtClean="0">
                <a:solidFill>
                  <a:schemeClr val="accent2"/>
                </a:solidFill>
                <a:latin typeface="黑体" pitchFamily="2" charset="-122"/>
              </a:rPr>
              <a:t>AT89S51</a:t>
            </a:r>
            <a:r>
              <a:rPr lang="zh-CN" sz="2400" b="1" dirty="0" smtClean="0">
                <a:solidFill>
                  <a:schemeClr val="accent2"/>
                </a:solidFill>
                <a:latin typeface="黑体" pitchFamily="2" charset="-122"/>
              </a:rPr>
              <a:t>单片机之间的同步，一般为低于</a:t>
            </a:r>
            <a:r>
              <a:rPr lang="en-US" altLang="zh-CN" sz="2400" b="1" dirty="0" smtClean="0">
                <a:solidFill>
                  <a:schemeClr val="accent2"/>
                </a:solidFill>
                <a:latin typeface="黑体" pitchFamily="2" charset="-122"/>
              </a:rPr>
              <a:t>12MHz</a:t>
            </a:r>
            <a:r>
              <a:rPr lang="zh-CN" sz="2400" b="1" dirty="0" smtClean="0">
                <a:solidFill>
                  <a:schemeClr val="accent2"/>
                </a:solidFill>
                <a:latin typeface="黑体" pitchFamily="2" charset="-122"/>
              </a:rPr>
              <a:t>的方波。</a:t>
            </a:r>
            <a:r>
              <a:rPr lang="zh-CN" sz="2400" b="1" dirty="0" smtClean="0">
                <a:latin typeface="黑体" pitchFamily="2" charset="-122"/>
              </a:rPr>
              <a:t/>
            </a:r>
            <a:br>
              <a:rPr lang="zh-CN" sz="2400" b="1" dirty="0" smtClean="0">
                <a:latin typeface="黑体" pitchFamily="2" charset="-122"/>
              </a:rPr>
            </a:br>
            <a:r>
              <a:rPr lang="zh-CN" altLang="en-US" sz="2400" b="1" dirty="0" smtClean="0">
                <a:latin typeface="黑体" pitchFamily="2" charset="-122"/>
              </a:rPr>
              <a:t>   </a:t>
            </a:r>
            <a:r>
              <a:rPr lang="zh-CN" sz="2400" b="1" dirty="0" smtClean="0">
                <a:solidFill>
                  <a:srgbClr val="FF0000"/>
                </a:solidFill>
                <a:latin typeface="黑体" pitchFamily="2" charset="-122"/>
              </a:rPr>
              <a:t>外部时钟源</a:t>
            </a:r>
            <a:r>
              <a:rPr lang="zh-CN" sz="2400" b="1" dirty="0" smtClean="0">
                <a:solidFill>
                  <a:srgbClr val="0000FF"/>
                </a:solidFill>
                <a:latin typeface="黑体" pitchFamily="2" charset="-122"/>
              </a:rPr>
              <a:t>直接接到</a:t>
            </a:r>
            <a:r>
              <a:rPr lang="en-US" altLang="zh-CN" sz="2400" b="1" dirty="0" smtClean="0">
                <a:solidFill>
                  <a:srgbClr val="FF0000"/>
                </a:solidFill>
                <a:latin typeface="黑体" pitchFamily="2" charset="-122"/>
              </a:rPr>
              <a:t>XTAL1</a:t>
            </a:r>
            <a:r>
              <a:rPr lang="zh-CN" sz="2400" b="1" dirty="0" smtClean="0">
                <a:solidFill>
                  <a:srgbClr val="FF0000"/>
                </a:solidFill>
                <a:latin typeface="黑体" pitchFamily="2" charset="-122"/>
              </a:rPr>
              <a:t>端</a:t>
            </a:r>
            <a:r>
              <a:rPr lang="zh-CN" sz="2400" b="1" dirty="0" smtClean="0">
                <a:latin typeface="黑体" pitchFamily="2" charset="-122"/>
              </a:rPr>
              <a:t>，</a:t>
            </a:r>
            <a:r>
              <a:rPr lang="en-US" altLang="zh-CN" sz="2400" b="1" dirty="0" smtClean="0">
                <a:solidFill>
                  <a:srgbClr val="0000FF"/>
                </a:solidFill>
                <a:latin typeface="黑体" pitchFamily="2" charset="-122"/>
              </a:rPr>
              <a:t>XTAL2</a:t>
            </a:r>
            <a:r>
              <a:rPr lang="zh-CN" sz="2400" b="1" dirty="0" smtClean="0">
                <a:solidFill>
                  <a:srgbClr val="FF0000"/>
                </a:solidFill>
                <a:latin typeface="黑体" pitchFamily="2" charset="-122"/>
              </a:rPr>
              <a:t>端悬空</a:t>
            </a:r>
            <a:r>
              <a:rPr lang="zh-CN" sz="2400" b="1" dirty="0" smtClean="0">
                <a:latin typeface="黑体" pitchFamily="2" charset="-122"/>
              </a:rPr>
              <a:t>，见</a:t>
            </a:r>
            <a:r>
              <a:rPr lang="zh-CN" sz="2400" b="1" dirty="0" smtClean="0">
                <a:solidFill>
                  <a:srgbClr val="FF0000"/>
                </a:solidFill>
                <a:latin typeface="黑体" pitchFamily="2" charset="-122"/>
              </a:rPr>
              <a:t>图</a:t>
            </a:r>
            <a:r>
              <a:rPr lang="en-US" altLang="zh-CN" sz="2400" b="1" dirty="0" smtClean="0">
                <a:solidFill>
                  <a:srgbClr val="FF0000"/>
                </a:solidFill>
                <a:latin typeface="黑体" pitchFamily="2" charset="-122"/>
              </a:rPr>
              <a:t>3-14</a:t>
            </a:r>
            <a:r>
              <a:rPr lang="zh-CN" sz="2400" b="1" dirty="0" smtClean="0">
                <a:latin typeface="黑体" pitchFamily="2" charset="-122"/>
              </a:rPr>
              <a:t>。</a:t>
            </a:r>
            <a:r>
              <a:rPr lang="zh-CN" altLang="en-US" sz="2400" b="1" dirty="0" smtClean="0">
                <a:latin typeface="黑体" pitchFamily="2" charset="-122"/>
              </a:rPr>
              <a:t> </a:t>
            </a:r>
          </a:p>
        </p:txBody>
      </p:sp>
      <p:sp>
        <p:nvSpPr>
          <p:cNvPr id="70661" name="矩形 5"/>
          <p:cNvSpPr>
            <a:spLocks noChangeArrowheads="1"/>
          </p:cNvSpPr>
          <p:nvPr/>
        </p:nvSpPr>
        <p:spPr bwMode="auto">
          <a:xfrm>
            <a:off x="2560638" y="5989638"/>
            <a:ext cx="4572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smtClean="0">
                <a:solidFill>
                  <a:srgbClr val="FF0000"/>
                </a:solidFill>
                <a:latin typeface="黑体" pitchFamily="2" charset="-122"/>
                <a:cs typeface="Times New Roman" pitchFamily="18" charset="0"/>
              </a:rPr>
              <a:t>图</a:t>
            </a:r>
            <a:r>
              <a:rPr lang="en-US" altLang="zh-CN" sz="2000" b="1" dirty="0" smtClean="0">
                <a:solidFill>
                  <a:srgbClr val="FF0000"/>
                </a:solidFill>
                <a:latin typeface="黑体" pitchFamily="2" charset="-122"/>
                <a:cs typeface="Times New Roman" pitchFamily="18" charset="0"/>
              </a:rPr>
              <a:t>3-14</a:t>
            </a:r>
            <a:r>
              <a:rPr lang="en-US" altLang="zh-CN" sz="2000" b="1" dirty="0" smtClean="0">
                <a:latin typeface="黑体" pitchFamily="2" charset="-122"/>
                <a:cs typeface="Times New Roman" pitchFamily="18" charset="0"/>
              </a:rPr>
              <a:t>  </a:t>
            </a:r>
            <a:r>
              <a:rPr lang="en-US" altLang="zh-CN" sz="2000" b="1" dirty="0">
                <a:solidFill>
                  <a:srgbClr val="3333CC"/>
                </a:solidFill>
                <a:latin typeface="黑体" pitchFamily="2" charset="-122"/>
                <a:cs typeface="Times New Roman" pitchFamily="18" charset="0"/>
              </a:rPr>
              <a:t>AT89S51</a:t>
            </a:r>
            <a:r>
              <a:rPr lang="zh-CN" altLang="en-US" sz="2000" b="1" dirty="0">
                <a:solidFill>
                  <a:srgbClr val="3333CC"/>
                </a:solidFill>
                <a:latin typeface="黑体" pitchFamily="2" charset="-122"/>
                <a:cs typeface="Times New Roman" pitchFamily="18" charset="0"/>
              </a:rPr>
              <a:t>的外部时钟方式电路</a:t>
            </a:r>
            <a:endParaRPr lang="zh-CN" altLang="en-US" sz="2000" b="1" dirty="0">
              <a:solidFill>
                <a:srgbClr val="3333CC"/>
              </a:solidFill>
              <a:latin typeface="黑体" pitchFamily="2" charset="-122"/>
            </a:endParaRPr>
          </a:p>
        </p:txBody>
      </p:sp>
      <p:pic>
        <p:nvPicPr>
          <p:cNvPr id="70671" name="Picture 15" descr="2-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8075" y="3182938"/>
            <a:ext cx="3475038" cy="2711450"/>
          </a:xfrm>
          <a:prstGeom prst="rect">
            <a:avLst/>
          </a:prstGeom>
          <a:noFill/>
          <a:extLst>
            <a:ext uri="{909E8E84-426E-40DD-AFC4-6F175D3DCCD1}">
              <a14:hiddenFill xmlns:a14="http://schemas.microsoft.com/office/drawing/2010/main">
                <a:solidFill>
                  <a:srgbClr val="FFFFFF"/>
                </a:solidFill>
              </a14:hiddenFill>
            </a:ext>
          </a:extLst>
        </p:spPr>
      </p:pic>
      <p:sp>
        <p:nvSpPr>
          <p:cNvPr id="12" name="灯片编号占位符 3"/>
          <p:cNvSpPr txBox="1">
            <a:spLocks/>
          </p:cNvSpPr>
          <p:nvPr/>
        </p:nvSpPr>
        <p:spPr>
          <a:xfrm>
            <a:off x="8541596" y="6507859"/>
            <a:ext cx="781050" cy="276225"/>
          </a:xfrm>
          <a:prstGeom prst="rect">
            <a:avLst/>
          </a:prstGeom>
        </p:spPr>
        <p:txBody>
          <a:bodyPr/>
          <a:lstStyle>
            <a:defPPr>
              <a:defRPr lang="zh-CN"/>
            </a:defPPr>
            <a:lvl1pPr algn="ctr" rtl="0" fontAlgn="base">
              <a:spcBef>
                <a:spcPct val="0"/>
              </a:spcBef>
              <a:spcAft>
                <a:spcPct val="0"/>
              </a:spcAft>
              <a:defRPr kern="1200">
                <a:solidFill>
                  <a:schemeClr val="tx1"/>
                </a:solidFill>
                <a:latin typeface="Arial" charset="0"/>
                <a:ea typeface="宋体" pitchFamily="2" charset="-122"/>
                <a:cs typeface="+mn-cs"/>
              </a:defRPr>
            </a:lvl1pPr>
            <a:lvl2pPr marL="457200" algn="ctr" rtl="0" fontAlgn="base">
              <a:spcBef>
                <a:spcPct val="0"/>
              </a:spcBef>
              <a:spcAft>
                <a:spcPct val="0"/>
              </a:spcAft>
              <a:defRPr kern="1200">
                <a:solidFill>
                  <a:schemeClr val="tx1"/>
                </a:solidFill>
                <a:latin typeface="Arial" charset="0"/>
                <a:ea typeface="宋体" pitchFamily="2" charset="-122"/>
                <a:cs typeface="+mn-cs"/>
              </a:defRPr>
            </a:lvl2pPr>
            <a:lvl3pPr marL="914400" algn="ctr" rtl="0" fontAlgn="base">
              <a:spcBef>
                <a:spcPct val="0"/>
              </a:spcBef>
              <a:spcAft>
                <a:spcPct val="0"/>
              </a:spcAft>
              <a:defRPr kern="1200">
                <a:solidFill>
                  <a:schemeClr val="tx1"/>
                </a:solidFill>
                <a:latin typeface="Arial" charset="0"/>
                <a:ea typeface="宋体" pitchFamily="2" charset="-122"/>
                <a:cs typeface="+mn-cs"/>
              </a:defRPr>
            </a:lvl3pPr>
            <a:lvl4pPr marL="1371600" algn="ctr" rtl="0" fontAlgn="base">
              <a:spcBef>
                <a:spcPct val="0"/>
              </a:spcBef>
              <a:spcAft>
                <a:spcPct val="0"/>
              </a:spcAft>
              <a:defRPr kern="1200">
                <a:solidFill>
                  <a:schemeClr val="tx1"/>
                </a:solidFill>
                <a:latin typeface="Arial" charset="0"/>
                <a:ea typeface="宋体" pitchFamily="2" charset="-122"/>
                <a:cs typeface="+mn-cs"/>
              </a:defRPr>
            </a:lvl4pPr>
            <a:lvl5pPr marL="1828800" algn="ctr"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fld id="{8E2A11C4-42C2-45DA-9E65-8D548604E8EA}" type="slidenum">
              <a:rPr lang="en-US" altLang="zh-CN" sz="1200" smtClean="0"/>
              <a:pPr/>
              <a:t>87</a:t>
            </a:fld>
            <a:endParaRPr lang="en-US" altLang="zh-CN" sz="1200" dirty="0"/>
          </a:p>
        </p:txBody>
      </p:sp>
    </p:spTree>
    <p:extLst>
      <p:ext uri="{BB962C8B-B14F-4D97-AF65-F5344CB8AC3E}">
        <p14:creationId xmlns:p14="http://schemas.microsoft.com/office/powerpoint/2010/main" val="143194978"/>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内容占位符 1"/>
          <p:cNvSpPr>
            <a:spLocks noGrp="1"/>
          </p:cNvSpPr>
          <p:nvPr>
            <p:ph/>
          </p:nvPr>
        </p:nvSpPr>
        <p:spPr>
          <a:xfrm>
            <a:off x="0" y="457200"/>
            <a:ext cx="8686800" cy="2058988"/>
          </a:xfrm>
        </p:spPr>
        <p:txBody>
          <a:bodyPr/>
          <a:lstStyle/>
          <a:p>
            <a:pPr marL="0" indent="0" algn="l">
              <a:lnSpc>
                <a:spcPct val="150000"/>
              </a:lnSpc>
              <a:spcBef>
                <a:spcPts val="0"/>
              </a:spcBef>
              <a:buFont typeface="Wingdings" pitchFamily="2" charset="2"/>
              <a:buNone/>
            </a:pPr>
            <a:r>
              <a:rPr lang="en-US" altLang="zh-CN" sz="2400" b="1" dirty="0" smtClean="0">
                <a:solidFill>
                  <a:srgbClr val="FF0000"/>
                </a:solidFill>
                <a:latin typeface="黑体" pitchFamily="2" charset="-122"/>
                <a:ea typeface="黑体" pitchFamily="2" charset="-122"/>
              </a:rPr>
              <a:t>    3</a:t>
            </a:r>
            <a:r>
              <a:rPr lang="zh-CN" sz="2400" b="1" dirty="0" smtClean="0">
                <a:solidFill>
                  <a:srgbClr val="FF0000"/>
                </a:solidFill>
                <a:latin typeface="黑体" pitchFamily="2" charset="-122"/>
                <a:ea typeface="黑体" pitchFamily="2" charset="-122"/>
              </a:rPr>
              <a:t>．时钟信号的输出</a:t>
            </a:r>
          </a:p>
          <a:p>
            <a:pPr marL="0" indent="0" algn="l" fontAlgn="b">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当使用片内振荡器，</a:t>
            </a:r>
            <a:r>
              <a:rPr lang="en-US" altLang="zh-CN" sz="2400" b="1" dirty="0" smtClean="0">
                <a:latin typeface="黑体" pitchFamily="2" charset="-122"/>
                <a:ea typeface="黑体" pitchFamily="2" charset="-122"/>
              </a:rPr>
              <a:t>XTAL1</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XTAL2</a:t>
            </a:r>
            <a:r>
              <a:rPr lang="zh-CN" sz="2400" b="1" dirty="0" smtClean="0">
                <a:latin typeface="黑体" pitchFamily="2" charset="-122"/>
                <a:ea typeface="黑体" pitchFamily="2" charset="-122"/>
              </a:rPr>
              <a:t>引脚还能为应用系统中的其他芯片提供时钟，但需增加驱动能力。其</a:t>
            </a:r>
            <a:r>
              <a:rPr lang="zh-CN" sz="2400" b="1" dirty="0" smtClean="0">
                <a:solidFill>
                  <a:srgbClr val="0000FF"/>
                </a:solidFill>
                <a:latin typeface="黑体" pitchFamily="2" charset="-122"/>
                <a:ea typeface="黑体" pitchFamily="2" charset="-122"/>
              </a:rPr>
              <a:t>引出的方式有两种</a:t>
            </a:r>
            <a:r>
              <a:rPr lang="zh-CN" sz="2400" b="1" dirty="0" smtClean="0">
                <a:latin typeface="黑体" pitchFamily="2" charset="-122"/>
                <a:ea typeface="黑体" pitchFamily="2" charset="-122"/>
              </a:rPr>
              <a:t>，如</a:t>
            </a:r>
            <a:r>
              <a:rPr lang="zh-CN" sz="2400" b="1" dirty="0" smtClean="0">
                <a:solidFill>
                  <a:srgbClr val="0000FF"/>
                </a:solidFill>
                <a:latin typeface="黑体" pitchFamily="2" charset="-122"/>
                <a:ea typeface="黑体" pitchFamily="2" charset="-122"/>
                <a:hlinkClick r:id="rId2" action="ppaction://hlinksldjump"/>
              </a:rPr>
              <a:t>图</a:t>
            </a:r>
            <a:r>
              <a:rPr lang="en-US" altLang="zh-CN" sz="2400" b="1" dirty="0" smtClean="0">
                <a:solidFill>
                  <a:srgbClr val="0000FF"/>
                </a:solidFill>
                <a:latin typeface="黑体" pitchFamily="2" charset="-122"/>
                <a:ea typeface="黑体" pitchFamily="2" charset="-122"/>
                <a:hlinkClick r:id="rId2" action="ppaction://hlinksldjump"/>
              </a:rPr>
              <a:t>3-15</a:t>
            </a:r>
            <a:r>
              <a:rPr lang="zh-CN" altLang="en-US" sz="2400" b="1" dirty="0" smtClean="0">
                <a:latin typeface="黑体" pitchFamily="2" charset="-122"/>
                <a:ea typeface="黑体" pitchFamily="2" charset="-122"/>
              </a:rPr>
              <a:t>所示</a:t>
            </a:r>
            <a:r>
              <a:rPr lang="zh-CN" sz="2400" b="1" dirty="0" smtClean="0">
                <a:latin typeface="黑体" pitchFamily="2" charset="-122"/>
                <a:ea typeface="黑体" pitchFamily="2" charset="-122"/>
              </a:rPr>
              <a:t>。</a:t>
            </a:r>
            <a:endParaRPr lang="zh-CN" altLang="en-US" sz="24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68756" y="6480700"/>
            <a:ext cx="781050" cy="276225"/>
          </a:xfrm>
          <a:prstGeom prst="rect">
            <a:avLst/>
          </a:prstGeom>
        </p:spPr>
        <p:txBody>
          <a:bodyPr/>
          <a:lstStyle/>
          <a:p>
            <a:fld id="{8E2A11C4-42C2-45DA-9E65-8D548604E8EA}" type="slidenum">
              <a:rPr lang="en-US" altLang="zh-CN" sz="1200" smtClean="0"/>
              <a:pPr/>
              <a:t>88</a:t>
            </a:fld>
            <a:endParaRPr lang="en-US" altLang="zh-CN" sz="1200" dirty="0"/>
          </a:p>
        </p:txBody>
      </p:sp>
      <p:pic>
        <p:nvPicPr>
          <p:cNvPr id="28057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153" y="2837352"/>
            <a:ext cx="8229600" cy="3151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5"/>
          <p:cNvSpPr>
            <a:spLocks noChangeArrowheads="1"/>
          </p:cNvSpPr>
          <p:nvPr/>
        </p:nvSpPr>
        <p:spPr bwMode="auto">
          <a:xfrm>
            <a:off x="2476714" y="5992784"/>
            <a:ext cx="41905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spAutoFit/>
          </a:bodyPr>
          <a:lstStyle/>
          <a:p>
            <a:pPr algn="ctr" eaLnBrk="0" hangingPunct="0"/>
            <a:r>
              <a:rPr lang="zh-CN" altLang="en-US" sz="2000" b="1" dirty="0" smtClean="0">
                <a:solidFill>
                  <a:srgbClr val="FF0000"/>
                </a:solidFill>
                <a:latin typeface="黑体" pitchFamily="2" charset="-122"/>
                <a:cs typeface="Times New Roman" pitchFamily="18" charset="0"/>
              </a:rPr>
              <a:t>图</a:t>
            </a:r>
            <a:r>
              <a:rPr lang="en-US" altLang="zh-CN" sz="2000" b="1" dirty="0" smtClean="0">
                <a:solidFill>
                  <a:srgbClr val="FF0000"/>
                </a:solidFill>
                <a:latin typeface="黑体" pitchFamily="2" charset="-122"/>
                <a:cs typeface="Times New Roman" pitchFamily="18" charset="0"/>
              </a:rPr>
              <a:t>3-15</a:t>
            </a:r>
            <a:r>
              <a:rPr lang="en-US" altLang="zh-CN" sz="2000" b="1" dirty="0" smtClean="0">
                <a:latin typeface="黑体" pitchFamily="2" charset="-122"/>
                <a:cs typeface="Times New Roman" pitchFamily="18" charset="0"/>
              </a:rPr>
              <a:t>  </a:t>
            </a:r>
            <a:r>
              <a:rPr lang="zh-CN" altLang="en-US" sz="2000" b="1" dirty="0">
                <a:solidFill>
                  <a:srgbClr val="3333CC"/>
                </a:solidFill>
                <a:latin typeface="黑体" pitchFamily="2" charset="-122"/>
                <a:cs typeface="Times New Roman" pitchFamily="18" charset="0"/>
              </a:rPr>
              <a:t>时钟信号的两种引出方式</a:t>
            </a:r>
            <a:endParaRPr lang="zh-CN" altLang="en-US" sz="2000" b="1" dirty="0">
              <a:solidFill>
                <a:srgbClr val="3333CC"/>
              </a:solidFill>
              <a:latin typeface="黑体" pitchFamily="2" charset="-122"/>
            </a:endParaRPr>
          </a:p>
        </p:txBody>
      </p:sp>
    </p:spTree>
    <p:extLst>
      <p:ext uri="{BB962C8B-B14F-4D97-AF65-F5344CB8AC3E}">
        <p14:creationId xmlns:p14="http://schemas.microsoft.com/office/powerpoint/2010/main" val="1830326107"/>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4" name="矩形 3"/>
          <p:cNvSpPr/>
          <p:nvPr/>
        </p:nvSpPr>
        <p:spPr>
          <a:xfrm>
            <a:off x="123365" y="585374"/>
            <a:ext cx="4679486" cy="698268"/>
          </a:xfrm>
          <a:prstGeom prst="rect">
            <a:avLst/>
          </a:prstGeom>
        </p:spPr>
        <p:txBody>
          <a:bodyPr wrap="none">
            <a:spAutoFit/>
          </a:bodyPr>
          <a:lstStyle/>
          <a:p>
            <a:pPr algn="just">
              <a:lnSpc>
                <a:spcPct val="200000"/>
              </a:lnSpc>
              <a:spcAft>
                <a:spcPts val="0"/>
              </a:spcAft>
            </a:pPr>
            <a:r>
              <a:rPr lang="en-US" altLang="zh-CN" sz="2400" b="1" dirty="0" smtClean="0">
                <a:solidFill>
                  <a:srgbClr val="FF0000"/>
                </a:solidFill>
                <a:latin typeface="黑体" pitchFamily="2" charset="-122"/>
                <a:ea typeface="黑体" pitchFamily="2" charset="-122"/>
              </a:rPr>
              <a:t>    </a:t>
            </a:r>
            <a:r>
              <a:rPr lang="en-US" altLang="zh-CN" sz="2400" b="1" dirty="0" smtClean="0">
                <a:solidFill>
                  <a:srgbClr val="9900CC"/>
                </a:solidFill>
                <a:latin typeface="黑体" pitchFamily="2" charset="-122"/>
                <a:ea typeface="黑体" pitchFamily="2" charset="-122"/>
              </a:rPr>
              <a:t>3.6.2  </a:t>
            </a:r>
            <a:r>
              <a:rPr lang="zh-CN" altLang="zh-CN" sz="2400" b="1" dirty="0">
                <a:solidFill>
                  <a:srgbClr val="9900CC"/>
                </a:solidFill>
                <a:latin typeface="黑体" pitchFamily="2" charset="-122"/>
                <a:ea typeface="黑体" pitchFamily="2" charset="-122"/>
              </a:rPr>
              <a:t>时序与时序定时单位</a:t>
            </a:r>
          </a:p>
        </p:txBody>
      </p:sp>
      <p:sp>
        <p:nvSpPr>
          <p:cNvPr id="5" name="矩形 4"/>
          <p:cNvSpPr/>
          <p:nvPr/>
        </p:nvSpPr>
        <p:spPr>
          <a:xfrm>
            <a:off x="82062" y="1283642"/>
            <a:ext cx="8979876" cy="4524315"/>
          </a:xfrm>
          <a:prstGeom prst="rect">
            <a:avLst/>
          </a:prstGeom>
        </p:spPr>
        <p:txBody>
          <a:bodyPr wrap="square">
            <a:spAutoFit/>
          </a:bodyPr>
          <a:lstStyle/>
          <a:p>
            <a:pPr algn="l">
              <a:lnSpc>
                <a:spcPct val="150000"/>
              </a:lnSpc>
            </a:pPr>
            <a:r>
              <a:rPr lang="zh-CN" altLang="en-US" sz="2400" b="1" dirty="0" smtClean="0">
                <a:solidFill>
                  <a:schemeClr val="accent2"/>
                </a:solidFill>
                <a:latin typeface="黑体" pitchFamily="2" charset="-122"/>
                <a:ea typeface="黑体" pitchFamily="2" charset="-122"/>
              </a:rPr>
              <a:t>    所谓</a:t>
            </a:r>
            <a:r>
              <a:rPr lang="zh-CN" altLang="en-US" sz="2400" b="1" dirty="0">
                <a:solidFill>
                  <a:srgbClr val="FF0000"/>
                </a:solidFill>
                <a:latin typeface="黑体" pitchFamily="2" charset="-122"/>
                <a:ea typeface="黑体" pitchFamily="2" charset="-122"/>
              </a:rPr>
              <a:t>时序</a:t>
            </a:r>
            <a:r>
              <a:rPr lang="zh-CN" altLang="en-US" sz="2400" b="1" dirty="0">
                <a:solidFill>
                  <a:schemeClr val="accent2"/>
                </a:solidFill>
                <a:latin typeface="黑体" pitchFamily="2" charset="-122"/>
                <a:ea typeface="黑体" pitchFamily="2" charset="-122"/>
              </a:rPr>
              <a:t>，是指在执行指令的过程中，</a:t>
            </a:r>
            <a:r>
              <a:rPr lang="en-US" altLang="zh-CN" sz="2400" b="1" dirty="0">
                <a:solidFill>
                  <a:schemeClr val="accent2"/>
                </a:solidFill>
                <a:latin typeface="黑体" pitchFamily="2" charset="-122"/>
                <a:ea typeface="黑体" pitchFamily="2" charset="-122"/>
              </a:rPr>
              <a:t>CPU</a:t>
            </a:r>
            <a:r>
              <a:rPr lang="zh-CN" altLang="en-US" sz="2400" b="1" dirty="0">
                <a:solidFill>
                  <a:schemeClr val="accent2"/>
                </a:solidFill>
                <a:latin typeface="黑体" pitchFamily="2" charset="-122"/>
                <a:ea typeface="黑体" pitchFamily="2" charset="-122"/>
              </a:rPr>
              <a:t>的控制器所发出的一系列特定的控制信号在时间上的相互关系。也就是说，时序所研究的是指令执行中各信号之间的相互关系。</a:t>
            </a:r>
          </a:p>
          <a:p>
            <a:pPr algn="l">
              <a:lnSpc>
                <a:spcPct val="150000"/>
              </a:lnSpc>
            </a:pPr>
            <a:r>
              <a:rPr lang="en-US" altLang="zh-CN" sz="2400" b="1" dirty="0" smtClean="0">
                <a:solidFill>
                  <a:schemeClr val="accent2"/>
                </a:solidFill>
                <a:latin typeface="黑体" pitchFamily="2" charset="-122"/>
                <a:ea typeface="黑体" pitchFamily="2" charset="-122"/>
              </a:rPr>
              <a:t>    CPU</a:t>
            </a:r>
            <a:r>
              <a:rPr lang="zh-CN" altLang="en-US" sz="2400" b="1" dirty="0">
                <a:solidFill>
                  <a:schemeClr val="accent2"/>
                </a:solidFill>
                <a:latin typeface="黑体" pitchFamily="2" charset="-122"/>
                <a:ea typeface="黑体" pitchFamily="2" charset="-122"/>
              </a:rPr>
              <a:t>发出的</a:t>
            </a:r>
            <a:r>
              <a:rPr lang="zh-CN" altLang="en-US" sz="2400" b="1" dirty="0">
                <a:solidFill>
                  <a:srgbClr val="FF0000"/>
                </a:solidFill>
                <a:latin typeface="黑体" pitchFamily="2" charset="-122"/>
                <a:ea typeface="黑体" pitchFamily="2" charset="-122"/>
              </a:rPr>
              <a:t>控制信号</a:t>
            </a:r>
            <a:r>
              <a:rPr lang="zh-CN" altLang="en-US" sz="2400" b="1" dirty="0">
                <a:solidFill>
                  <a:schemeClr val="accent2"/>
                </a:solidFill>
                <a:latin typeface="黑体" pitchFamily="2" charset="-122"/>
                <a:ea typeface="黑体" pitchFamily="2" charset="-122"/>
              </a:rPr>
              <a:t>有两类</a:t>
            </a:r>
            <a:r>
              <a:rPr lang="zh-CN" altLang="en-US" sz="2400" b="1" dirty="0" smtClean="0">
                <a:solidFill>
                  <a:schemeClr val="accent2"/>
                </a:solidFill>
                <a:latin typeface="黑体" pitchFamily="2" charset="-122"/>
                <a:ea typeface="黑体" pitchFamily="2" charset="-122"/>
              </a:rPr>
              <a:t>：</a:t>
            </a:r>
            <a:endParaRPr lang="en-US" altLang="zh-CN" sz="2400" b="1" dirty="0" smtClean="0">
              <a:solidFill>
                <a:schemeClr val="accent2"/>
              </a:solidFill>
              <a:latin typeface="黑体" pitchFamily="2" charset="-122"/>
              <a:ea typeface="黑体" pitchFamily="2" charset="-122"/>
            </a:endParaRPr>
          </a:p>
          <a:p>
            <a:pPr algn="l">
              <a:lnSpc>
                <a:spcPct val="150000"/>
              </a:lnSpc>
            </a:pPr>
            <a:r>
              <a:rPr lang="en-US" altLang="zh-CN" sz="2400" b="1" dirty="0">
                <a:solidFill>
                  <a:schemeClr val="accent2"/>
                </a:solidFill>
                <a:latin typeface="黑体" pitchFamily="2" charset="-122"/>
                <a:ea typeface="黑体" pitchFamily="2" charset="-122"/>
              </a:rPr>
              <a:t> </a:t>
            </a:r>
            <a:r>
              <a:rPr lang="en-US" altLang="zh-CN" sz="2400" b="1" dirty="0" smtClean="0">
                <a:solidFill>
                  <a:schemeClr val="accent2"/>
                </a:solidFill>
                <a:latin typeface="黑体" pitchFamily="2" charset="-122"/>
                <a:ea typeface="黑体" pitchFamily="2" charset="-122"/>
              </a:rPr>
              <a:t>   </a:t>
            </a:r>
            <a:r>
              <a:rPr lang="zh-CN" altLang="en-US" sz="2400" b="1" dirty="0" smtClean="0">
                <a:solidFill>
                  <a:schemeClr val="accent2"/>
                </a:solidFill>
                <a:latin typeface="黑体" pitchFamily="2" charset="-122"/>
                <a:ea typeface="黑体" pitchFamily="2" charset="-122"/>
              </a:rPr>
              <a:t>一类</a:t>
            </a:r>
            <a:r>
              <a:rPr lang="zh-CN" altLang="en-US" sz="2400" b="1" dirty="0">
                <a:solidFill>
                  <a:schemeClr val="accent2"/>
                </a:solidFill>
                <a:latin typeface="黑体" pitchFamily="2" charset="-122"/>
                <a:ea typeface="黑体" pitchFamily="2" charset="-122"/>
              </a:rPr>
              <a:t>是用于单片机内部的，用户不能直接接触此类信号，不必对它做过多的了解</a:t>
            </a:r>
            <a:r>
              <a:rPr lang="zh-CN" altLang="en-US" sz="2400" b="1" dirty="0" smtClean="0">
                <a:solidFill>
                  <a:schemeClr val="accent2"/>
                </a:solidFill>
                <a:latin typeface="黑体" pitchFamily="2" charset="-122"/>
                <a:ea typeface="黑体" pitchFamily="2" charset="-122"/>
              </a:rPr>
              <a:t>：</a:t>
            </a:r>
            <a:endParaRPr lang="en-US" altLang="zh-CN" sz="2400" b="1" dirty="0" smtClean="0">
              <a:solidFill>
                <a:schemeClr val="accent2"/>
              </a:solidFill>
              <a:latin typeface="黑体" pitchFamily="2" charset="-122"/>
              <a:ea typeface="黑体" pitchFamily="2" charset="-122"/>
            </a:endParaRPr>
          </a:p>
          <a:p>
            <a:pPr algn="l">
              <a:lnSpc>
                <a:spcPct val="150000"/>
              </a:lnSpc>
            </a:pPr>
            <a:r>
              <a:rPr lang="en-US" altLang="zh-CN" sz="2400" b="1" dirty="0">
                <a:solidFill>
                  <a:schemeClr val="accent2"/>
                </a:solidFill>
                <a:latin typeface="黑体" pitchFamily="2" charset="-122"/>
                <a:ea typeface="黑体" pitchFamily="2" charset="-122"/>
              </a:rPr>
              <a:t> </a:t>
            </a:r>
            <a:r>
              <a:rPr lang="en-US" altLang="zh-CN" sz="2400" b="1" dirty="0" smtClean="0">
                <a:solidFill>
                  <a:schemeClr val="accent2"/>
                </a:solidFill>
                <a:latin typeface="黑体" pitchFamily="2" charset="-122"/>
                <a:ea typeface="黑体" pitchFamily="2" charset="-122"/>
              </a:rPr>
              <a:t>   </a:t>
            </a:r>
            <a:r>
              <a:rPr lang="zh-CN" altLang="en-US" sz="2400" b="1" dirty="0" smtClean="0">
                <a:solidFill>
                  <a:schemeClr val="accent2"/>
                </a:solidFill>
                <a:latin typeface="黑体" pitchFamily="2" charset="-122"/>
                <a:ea typeface="黑体" pitchFamily="2" charset="-122"/>
              </a:rPr>
              <a:t>另</a:t>
            </a:r>
            <a:r>
              <a:rPr lang="zh-CN" altLang="en-US" sz="2400" b="1" dirty="0">
                <a:solidFill>
                  <a:schemeClr val="accent2"/>
                </a:solidFill>
                <a:latin typeface="黑体" pitchFamily="2" charset="-122"/>
                <a:ea typeface="黑体" pitchFamily="2" charset="-122"/>
              </a:rPr>
              <a:t>一类是通过控制总线送到片外的，人们通常以时序图的形式来表明相关信号的波形及出现的先后次序</a:t>
            </a:r>
            <a:r>
              <a:rPr lang="zh-CN" altLang="en-US" sz="2400" b="1" dirty="0" smtClean="0">
                <a:solidFill>
                  <a:schemeClr val="accent2"/>
                </a:solidFill>
                <a:latin typeface="黑体" pitchFamily="2" charset="-122"/>
                <a:ea typeface="黑体" pitchFamily="2" charset="-122"/>
              </a:rPr>
              <a:t>。</a:t>
            </a:r>
            <a:endParaRPr lang="zh-CN" altLang="en-US" sz="2400" b="1" dirty="0">
              <a:solidFill>
                <a:schemeClr val="accent2"/>
              </a:solidFill>
              <a:latin typeface="黑体" pitchFamily="2" charset="-122"/>
              <a:ea typeface="黑体" pitchFamily="2" charset="-122"/>
            </a:endParaRPr>
          </a:p>
        </p:txBody>
      </p:sp>
    </p:spTree>
    <p:extLst>
      <p:ext uri="{BB962C8B-B14F-4D97-AF65-F5344CB8AC3E}">
        <p14:creationId xmlns:p14="http://schemas.microsoft.com/office/powerpoint/2010/main" val="3113027697"/>
      </p:ext>
    </p:extLst>
  </p:cSld>
  <p:clrMapOvr>
    <a:masterClrMapping/>
  </p:clrMapOvr>
  <p:transition>
    <p:random/>
    <p:sndAc>
      <p:stSnd>
        <p:snd r:embed="rId2" name="camera.wav"/>
      </p:stSnd>
    </p:sndAc>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4" name="矩形 3"/>
          <p:cNvSpPr/>
          <p:nvPr/>
        </p:nvSpPr>
        <p:spPr>
          <a:xfrm>
            <a:off x="117231" y="755193"/>
            <a:ext cx="9144000" cy="1754326"/>
          </a:xfrm>
          <a:prstGeom prst="rect">
            <a:avLst/>
          </a:prstGeom>
        </p:spPr>
        <p:txBody>
          <a:bodyPr wrap="square">
            <a:spAutoFit/>
          </a:bodyPr>
          <a:lstStyle/>
          <a:p>
            <a:pPr lvl="0" algn="l">
              <a:lnSpc>
                <a:spcPct val="150000"/>
              </a:lnSpc>
            </a:pPr>
            <a:r>
              <a:rPr lang="zh-CN" altLang="en-US" sz="2400" b="1" dirty="0" smtClean="0">
                <a:solidFill>
                  <a:srgbClr val="333399"/>
                </a:solidFill>
                <a:latin typeface="黑体" pitchFamily="2" charset="-122"/>
                <a:ea typeface="黑体" pitchFamily="2" charset="-122"/>
              </a:rPr>
              <a:t>    为了</a:t>
            </a:r>
            <a:r>
              <a:rPr lang="zh-CN" altLang="en-US" sz="2400" b="1" dirty="0">
                <a:solidFill>
                  <a:srgbClr val="333399"/>
                </a:solidFill>
                <a:latin typeface="黑体" pitchFamily="2" charset="-122"/>
                <a:ea typeface="黑体" pitchFamily="2" charset="-122"/>
              </a:rPr>
              <a:t>说明信号的时间关系，需要定义定时单位。</a:t>
            </a:r>
            <a:r>
              <a:rPr lang="en-US" altLang="zh-CN" sz="2400" b="1" dirty="0">
                <a:solidFill>
                  <a:srgbClr val="333399"/>
                </a:solidFill>
                <a:latin typeface="黑体" pitchFamily="2" charset="-122"/>
                <a:ea typeface="黑体" pitchFamily="2" charset="-122"/>
              </a:rPr>
              <a:t>51</a:t>
            </a:r>
            <a:r>
              <a:rPr lang="zh-CN" altLang="en-US" sz="2400" b="1" dirty="0">
                <a:solidFill>
                  <a:srgbClr val="333399"/>
                </a:solidFill>
                <a:latin typeface="黑体" pitchFamily="2" charset="-122"/>
                <a:ea typeface="黑体" pitchFamily="2" charset="-122"/>
              </a:rPr>
              <a:t>单片机的定时单位共有</a:t>
            </a:r>
            <a:r>
              <a:rPr lang="en-US" altLang="zh-CN" sz="2400" b="1" dirty="0">
                <a:solidFill>
                  <a:srgbClr val="333399"/>
                </a:solidFill>
                <a:latin typeface="黑体" pitchFamily="2" charset="-122"/>
                <a:ea typeface="黑体" pitchFamily="2" charset="-122"/>
              </a:rPr>
              <a:t>4</a:t>
            </a:r>
            <a:r>
              <a:rPr lang="zh-CN" altLang="en-US" sz="2400" b="1" dirty="0">
                <a:solidFill>
                  <a:srgbClr val="333399"/>
                </a:solidFill>
                <a:latin typeface="黑体" pitchFamily="2" charset="-122"/>
                <a:ea typeface="黑体" pitchFamily="2" charset="-122"/>
              </a:rPr>
              <a:t>个，从小到大依次是时钟周期、状态周期、机器周期和指令周期，如图</a:t>
            </a:r>
            <a:r>
              <a:rPr lang="en-US" altLang="zh-CN" sz="2400" b="1" dirty="0">
                <a:solidFill>
                  <a:srgbClr val="333399"/>
                </a:solidFill>
                <a:latin typeface="黑体" pitchFamily="2" charset="-122"/>
                <a:ea typeface="黑体" pitchFamily="2" charset="-122"/>
              </a:rPr>
              <a:t>3-16</a:t>
            </a:r>
            <a:r>
              <a:rPr lang="zh-CN" altLang="en-US" sz="2400" b="1" dirty="0">
                <a:solidFill>
                  <a:srgbClr val="333399"/>
                </a:solidFill>
                <a:latin typeface="黑体" pitchFamily="2" charset="-122"/>
                <a:ea typeface="黑体" pitchFamily="2" charset="-122"/>
              </a:rPr>
              <a:t>所示。</a:t>
            </a:r>
          </a:p>
        </p:txBody>
      </p:sp>
      <p:pic>
        <p:nvPicPr>
          <p:cNvPr id="5" name="图片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6289" y="2509519"/>
            <a:ext cx="8736047" cy="3049070"/>
          </a:xfrm>
          <a:prstGeom prst="rect">
            <a:avLst/>
          </a:prstGeom>
        </p:spPr>
      </p:pic>
      <p:sp>
        <p:nvSpPr>
          <p:cNvPr id="6" name="矩形 5"/>
          <p:cNvSpPr/>
          <p:nvPr/>
        </p:nvSpPr>
        <p:spPr>
          <a:xfrm>
            <a:off x="2559171" y="5770041"/>
            <a:ext cx="3760965" cy="400110"/>
          </a:xfrm>
          <a:prstGeom prst="rect">
            <a:avLst/>
          </a:prstGeom>
        </p:spPr>
        <p:txBody>
          <a:bodyPr wrap="none">
            <a:spAutoFit/>
          </a:bodyPr>
          <a:lstStyle/>
          <a:p>
            <a:r>
              <a:rPr lang="zh-CN" altLang="en-US" sz="2000" b="1" dirty="0">
                <a:solidFill>
                  <a:srgbClr val="FF0000"/>
                </a:solidFill>
                <a:latin typeface="黑体" pitchFamily="2" charset="-122"/>
                <a:cs typeface="Times New Roman" pitchFamily="18" charset="0"/>
              </a:rPr>
              <a:t>图</a:t>
            </a:r>
            <a:r>
              <a:rPr lang="en-US" altLang="zh-CN" sz="2000" b="1" dirty="0">
                <a:solidFill>
                  <a:srgbClr val="FF0000"/>
                </a:solidFill>
                <a:latin typeface="黑体" pitchFamily="2" charset="-122"/>
                <a:cs typeface="Times New Roman" pitchFamily="18" charset="0"/>
              </a:rPr>
              <a:t>3-16  </a:t>
            </a:r>
            <a:r>
              <a:rPr lang="zh-CN" altLang="en-US" dirty="0">
                <a:solidFill>
                  <a:srgbClr val="3333CC"/>
                </a:solidFill>
                <a:latin typeface="Times New Roman" pitchFamily="18" charset="0"/>
                <a:cs typeface="Times New Roman" pitchFamily="18" charset="0"/>
              </a:rPr>
              <a:t>单片机的时序定时单位图</a:t>
            </a:r>
          </a:p>
        </p:txBody>
      </p:sp>
    </p:spTree>
    <p:extLst>
      <p:ext uri="{BB962C8B-B14F-4D97-AF65-F5344CB8AC3E}">
        <p14:creationId xmlns:p14="http://schemas.microsoft.com/office/powerpoint/2010/main" val="2532011700"/>
      </p:ext>
    </p:extLst>
  </p:cSld>
  <p:clrMapOvr>
    <a:masterClrMapping/>
  </p:clrMapOvr>
  <p:transition>
    <p:random/>
    <p:sndAc>
      <p:stSnd>
        <p:snd r:embed="rId3" name="camera.wav"/>
      </p:stSnd>
    </p:sndAc>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内容占位符 1"/>
          <p:cNvSpPr>
            <a:spLocks noGrp="1"/>
          </p:cNvSpPr>
          <p:nvPr>
            <p:ph/>
          </p:nvPr>
        </p:nvSpPr>
        <p:spPr>
          <a:xfrm>
            <a:off x="0" y="545123"/>
            <a:ext cx="9144000" cy="5410200"/>
          </a:xfrm>
        </p:spPr>
        <p:txBody>
          <a:bodyPr/>
          <a:lstStyle/>
          <a:p>
            <a:pPr marL="0" indent="0" algn="l">
              <a:lnSpc>
                <a:spcPct val="150000"/>
              </a:lnSpc>
              <a:spcBef>
                <a:spcPts val="0"/>
              </a:spcBef>
              <a:buFont typeface="Wingdings" pitchFamily="2" charset="2"/>
              <a:buNone/>
            </a:pPr>
            <a:r>
              <a:rPr lang="en-US" altLang="zh-CN" sz="2400" b="1" dirty="0" smtClean="0">
                <a:solidFill>
                  <a:srgbClr val="FF0000"/>
                </a:solidFill>
                <a:latin typeface="黑体" pitchFamily="2" charset="-122"/>
                <a:ea typeface="黑体" pitchFamily="2" charset="-122"/>
              </a:rPr>
              <a:t>    1</a:t>
            </a:r>
            <a:r>
              <a:rPr lang="zh-CN" sz="2400" b="1" dirty="0" smtClean="0">
                <a:solidFill>
                  <a:srgbClr val="FF0000"/>
                </a:solidFill>
                <a:latin typeface="黑体" pitchFamily="2" charset="-122"/>
                <a:ea typeface="黑体" pitchFamily="2" charset="-122"/>
              </a:rPr>
              <a:t>．时钟周期</a:t>
            </a: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时钟控制信号的</a:t>
            </a:r>
            <a:r>
              <a:rPr lang="zh-CN" sz="2400" b="1" dirty="0" smtClean="0">
                <a:solidFill>
                  <a:srgbClr val="0000FF"/>
                </a:solidFill>
                <a:latin typeface="黑体" pitchFamily="2" charset="-122"/>
                <a:ea typeface="黑体" pitchFamily="2" charset="-122"/>
              </a:rPr>
              <a:t>基本时间单位</a:t>
            </a:r>
            <a:r>
              <a:rPr lang="zh-CN" sz="2400" b="1" dirty="0" smtClean="0">
                <a:latin typeface="黑体" pitchFamily="2" charset="-122"/>
                <a:ea typeface="黑体" pitchFamily="2" charset="-122"/>
              </a:rPr>
              <a:t>。若晶振频率为</a:t>
            </a:r>
            <a:r>
              <a:rPr lang="en-US" altLang="zh-CN" sz="2400" b="1" i="1" dirty="0" err="1" smtClean="0">
                <a:latin typeface="黑体" pitchFamily="2" charset="-122"/>
                <a:ea typeface="黑体" pitchFamily="2" charset="-122"/>
              </a:rPr>
              <a:t>f</a:t>
            </a:r>
            <a:r>
              <a:rPr lang="en-US" altLang="zh-CN" sz="2400" b="1" baseline="-25000" dirty="0" err="1" smtClean="0">
                <a:latin typeface="黑体" pitchFamily="2" charset="-122"/>
                <a:ea typeface="黑体" pitchFamily="2" charset="-122"/>
              </a:rPr>
              <a:t>osc</a:t>
            </a:r>
            <a:r>
              <a:rPr lang="zh-CN" sz="2400" b="1" dirty="0" smtClean="0">
                <a:latin typeface="黑体" pitchFamily="2" charset="-122"/>
                <a:ea typeface="黑体" pitchFamily="2" charset="-122"/>
              </a:rPr>
              <a:t>，则时钟周期</a:t>
            </a:r>
            <a:r>
              <a:rPr lang="en-US" altLang="zh-CN" sz="2400" b="1" i="1" dirty="0" err="1" smtClean="0">
                <a:latin typeface="黑体" pitchFamily="2" charset="-122"/>
                <a:ea typeface="黑体" pitchFamily="2" charset="-122"/>
              </a:rPr>
              <a:t>T</a:t>
            </a:r>
            <a:r>
              <a:rPr lang="en-US" altLang="zh-CN" sz="2400" b="1" baseline="-25000" dirty="0" err="1" smtClean="0">
                <a:latin typeface="黑体" pitchFamily="2" charset="-122"/>
                <a:ea typeface="黑体" pitchFamily="2" charset="-122"/>
              </a:rPr>
              <a:t>osc</a:t>
            </a:r>
            <a:r>
              <a:rPr lang="en-US" altLang="zh-CN" sz="2400" b="1" dirty="0" smtClean="0">
                <a:latin typeface="黑体" pitchFamily="2" charset="-122"/>
                <a:ea typeface="黑体" pitchFamily="2" charset="-122"/>
              </a:rPr>
              <a:t>=1/</a:t>
            </a:r>
            <a:r>
              <a:rPr lang="en-US" altLang="zh-CN" sz="2400" b="1" i="1" dirty="0" err="1" smtClean="0">
                <a:latin typeface="黑体" pitchFamily="2" charset="-122"/>
                <a:ea typeface="黑体" pitchFamily="2" charset="-122"/>
              </a:rPr>
              <a:t>f</a:t>
            </a:r>
            <a:r>
              <a:rPr lang="en-US" altLang="zh-CN" sz="2400" b="1" baseline="-25000" dirty="0" err="1" smtClean="0">
                <a:latin typeface="黑体" pitchFamily="2" charset="-122"/>
                <a:ea typeface="黑体" pitchFamily="2" charset="-122"/>
              </a:rPr>
              <a:t>osc</a:t>
            </a:r>
            <a:r>
              <a:rPr lang="zh-CN" sz="2400" b="1" dirty="0" smtClean="0">
                <a:latin typeface="黑体" pitchFamily="2" charset="-122"/>
                <a:ea typeface="黑体" pitchFamily="2" charset="-122"/>
              </a:rPr>
              <a:t>。如</a:t>
            </a:r>
            <a:r>
              <a:rPr lang="en-US" altLang="zh-CN" sz="2400" b="1" i="1" dirty="0" err="1" smtClean="0">
                <a:solidFill>
                  <a:srgbClr val="0000FF"/>
                </a:solidFill>
                <a:latin typeface="黑体" pitchFamily="2" charset="-122"/>
                <a:ea typeface="黑体" pitchFamily="2" charset="-122"/>
              </a:rPr>
              <a:t>f</a:t>
            </a:r>
            <a:r>
              <a:rPr lang="en-US" altLang="zh-CN" sz="2400" b="1" baseline="-25000" dirty="0" err="1" smtClean="0">
                <a:solidFill>
                  <a:srgbClr val="0000FF"/>
                </a:solidFill>
                <a:latin typeface="黑体" pitchFamily="2" charset="-122"/>
                <a:ea typeface="黑体" pitchFamily="2" charset="-122"/>
              </a:rPr>
              <a:t>osc</a:t>
            </a:r>
            <a:r>
              <a:rPr lang="en-US" altLang="zh-CN" sz="2400" b="1" dirty="0" smtClean="0">
                <a:solidFill>
                  <a:srgbClr val="0000FF"/>
                </a:solidFill>
                <a:latin typeface="黑体" pitchFamily="2" charset="-122"/>
                <a:ea typeface="黑体" pitchFamily="2" charset="-122"/>
              </a:rPr>
              <a:t>=6MHz</a:t>
            </a:r>
            <a:r>
              <a:rPr lang="zh-CN" sz="2400" b="1" dirty="0" smtClean="0">
                <a:solidFill>
                  <a:srgbClr val="0000FF"/>
                </a:solidFill>
                <a:latin typeface="黑体" pitchFamily="2" charset="-122"/>
                <a:ea typeface="黑体" pitchFamily="2" charset="-122"/>
              </a:rPr>
              <a:t>，</a:t>
            </a:r>
            <a:r>
              <a:rPr lang="en-US" altLang="zh-CN" sz="2400" b="1" i="1" dirty="0" err="1" smtClean="0">
                <a:solidFill>
                  <a:srgbClr val="0000FF"/>
                </a:solidFill>
                <a:latin typeface="黑体" pitchFamily="2" charset="-122"/>
                <a:ea typeface="黑体" pitchFamily="2" charset="-122"/>
              </a:rPr>
              <a:t>T</a:t>
            </a:r>
            <a:r>
              <a:rPr lang="en-US" altLang="zh-CN" sz="2400" b="1" baseline="-25000" dirty="0" err="1" smtClean="0">
                <a:solidFill>
                  <a:srgbClr val="0000FF"/>
                </a:solidFill>
                <a:latin typeface="黑体" pitchFamily="2" charset="-122"/>
                <a:ea typeface="黑体" pitchFamily="2" charset="-122"/>
              </a:rPr>
              <a:t>osc</a:t>
            </a:r>
            <a:r>
              <a:rPr lang="en-US" altLang="zh-CN" sz="2400" b="1" dirty="0" smtClean="0">
                <a:solidFill>
                  <a:srgbClr val="0000FF"/>
                </a:solidFill>
                <a:latin typeface="黑体" pitchFamily="2" charset="-122"/>
                <a:ea typeface="黑体" pitchFamily="2" charset="-122"/>
              </a:rPr>
              <a:t>=166.7ns</a:t>
            </a:r>
            <a:r>
              <a:rPr lang="zh-CN" sz="2400" b="1" dirty="0" smtClean="0">
                <a:latin typeface="黑体" pitchFamily="2" charset="-122"/>
                <a:ea typeface="黑体" pitchFamily="2" charset="-122"/>
              </a:rPr>
              <a:t>。</a:t>
            </a:r>
          </a:p>
          <a:p>
            <a:pPr marL="0" indent="0" algn="l">
              <a:lnSpc>
                <a:spcPct val="150000"/>
              </a:lnSpc>
              <a:spcBef>
                <a:spcPts val="0"/>
              </a:spcBef>
              <a:buFont typeface="Wingdings" pitchFamily="2" charset="2"/>
              <a:buNone/>
            </a:pPr>
            <a:r>
              <a:rPr lang="en-US" altLang="zh-CN" sz="2400" b="1" dirty="0" smtClean="0">
                <a:solidFill>
                  <a:srgbClr val="FF0000"/>
                </a:solidFill>
                <a:latin typeface="黑体" pitchFamily="2" charset="-122"/>
                <a:ea typeface="黑体" pitchFamily="2" charset="-122"/>
              </a:rPr>
              <a:t>    2</a:t>
            </a:r>
            <a:r>
              <a:rPr lang="zh-CN" sz="2400" b="1" dirty="0" smtClean="0">
                <a:solidFill>
                  <a:srgbClr val="FF0000"/>
                </a:solidFill>
                <a:latin typeface="黑体" pitchFamily="2" charset="-122"/>
                <a:ea typeface="黑体" pitchFamily="2" charset="-122"/>
              </a:rPr>
              <a:t>．机器周期</a:t>
            </a: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CPU</a:t>
            </a:r>
            <a:r>
              <a:rPr lang="zh-CN" sz="2400" b="1" dirty="0" smtClean="0">
                <a:latin typeface="黑体" pitchFamily="2" charset="-122"/>
                <a:ea typeface="黑体" pitchFamily="2" charset="-122"/>
              </a:rPr>
              <a:t>完成一个基本操作所需时间为</a:t>
            </a:r>
            <a:r>
              <a:rPr lang="zh-CN" sz="2400" b="1" dirty="0" smtClean="0">
                <a:solidFill>
                  <a:srgbClr val="0000FF"/>
                </a:solidFill>
                <a:latin typeface="黑体" pitchFamily="2" charset="-122"/>
                <a:ea typeface="黑体" pitchFamily="2" charset="-122"/>
              </a:rPr>
              <a:t>机器周期</a:t>
            </a:r>
            <a:r>
              <a:rPr lang="zh-CN" sz="2400" b="1" dirty="0" smtClean="0">
                <a:latin typeface="黑体" pitchFamily="2" charset="-122"/>
                <a:ea typeface="黑体" pitchFamily="2" charset="-122"/>
              </a:rPr>
              <a:t>。</a:t>
            </a:r>
            <a:r>
              <a:rPr lang="zh-CN" sz="2400" b="1" dirty="0" smtClean="0">
                <a:solidFill>
                  <a:srgbClr val="0000FF"/>
                </a:solidFill>
                <a:latin typeface="黑体" pitchFamily="2" charset="-122"/>
                <a:ea typeface="黑体" pitchFamily="2" charset="-122"/>
              </a:rPr>
              <a:t>执行一条指令分为几个机器周期</a:t>
            </a:r>
            <a:r>
              <a:rPr lang="zh-CN" sz="2400" b="1" dirty="0" smtClean="0">
                <a:latin typeface="黑体" pitchFamily="2" charset="-122"/>
                <a:ea typeface="黑体" pitchFamily="2" charset="-122"/>
              </a:rPr>
              <a:t>。每个机器周期完成一个</a:t>
            </a:r>
            <a:r>
              <a:rPr lang="zh-CN" sz="2400" b="1" dirty="0" smtClean="0">
                <a:solidFill>
                  <a:srgbClr val="FF0000"/>
                </a:solidFill>
                <a:latin typeface="黑体" pitchFamily="2" charset="-122"/>
                <a:ea typeface="黑体" pitchFamily="2" charset="-122"/>
              </a:rPr>
              <a:t>基本操作</a:t>
            </a:r>
            <a:r>
              <a:rPr lang="zh-CN" sz="2400" b="1" dirty="0" smtClean="0">
                <a:latin typeface="黑体" pitchFamily="2" charset="-122"/>
                <a:ea typeface="黑体" pitchFamily="2" charset="-122"/>
              </a:rPr>
              <a:t>，如取指令、读或写数据等。每</a:t>
            </a:r>
            <a:r>
              <a:rPr lang="en-US" altLang="zh-CN" sz="2400" b="1" dirty="0" smtClean="0">
                <a:solidFill>
                  <a:srgbClr val="0000FF"/>
                </a:solidFill>
                <a:latin typeface="黑体" pitchFamily="2" charset="-122"/>
                <a:ea typeface="黑体" pitchFamily="2" charset="-122"/>
              </a:rPr>
              <a:t>12</a:t>
            </a:r>
            <a:r>
              <a:rPr lang="zh-CN" sz="2400" b="1" dirty="0" smtClean="0">
                <a:solidFill>
                  <a:srgbClr val="0000FF"/>
                </a:solidFill>
                <a:latin typeface="黑体" pitchFamily="2" charset="-122"/>
                <a:ea typeface="黑体" pitchFamily="2" charset="-122"/>
              </a:rPr>
              <a:t>个时钟周期</a:t>
            </a:r>
            <a:r>
              <a:rPr lang="zh-CN" sz="2400" b="1" dirty="0" smtClean="0">
                <a:latin typeface="黑体" pitchFamily="2" charset="-122"/>
                <a:ea typeface="黑体" pitchFamily="2" charset="-122"/>
              </a:rPr>
              <a:t>为</a:t>
            </a:r>
            <a:r>
              <a:rPr lang="en-US" altLang="zh-CN" sz="2400" b="1" dirty="0" smtClean="0">
                <a:solidFill>
                  <a:srgbClr val="0000FF"/>
                </a:solidFill>
                <a:latin typeface="黑体" pitchFamily="2" charset="-122"/>
                <a:ea typeface="黑体" pitchFamily="2" charset="-122"/>
              </a:rPr>
              <a:t>1</a:t>
            </a:r>
            <a:r>
              <a:rPr lang="zh-CN" sz="2400" b="1" dirty="0" smtClean="0">
                <a:solidFill>
                  <a:srgbClr val="0000FF"/>
                </a:solidFill>
                <a:latin typeface="黑体" pitchFamily="2" charset="-122"/>
                <a:ea typeface="黑体" pitchFamily="2" charset="-122"/>
              </a:rPr>
              <a:t>个机器周期</a:t>
            </a:r>
            <a:r>
              <a:rPr lang="zh-CN" altLang="en-US" sz="2400" b="1" dirty="0" smtClean="0">
                <a:solidFill>
                  <a:srgbClr val="0000FF"/>
                </a:solidFill>
                <a:latin typeface="黑体" pitchFamily="2" charset="-122"/>
                <a:ea typeface="黑体" pitchFamily="2" charset="-122"/>
              </a:rPr>
              <a:t>。</a:t>
            </a:r>
            <a:endParaRPr lang="en-US" altLang="zh-CN" sz="2400" b="1" dirty="0" smtClean="0">
              <a:solidFill>
                <a:srgbClr val="0000FF"/>
              </a:solidFill>
              <a:latin typeface="黑体" pitchFamily="2" charset="-122"/>
              <a:ea typeface="黑体" pitchFamily="2" charset="-122"/>
            </a:endParaRPr>
          </a:p>
          <a:p>
            <a:pPr marL="0" lvl="0" indent="0" algn="l">
              <a:lnSpc>
                <a:spcPct val="150000"/>
              </a:lnSpc>
              <a:spcBef>
                <a:spcPts val="0"/>
              </a:spcBef>
              <a:buNone/>
            </a:pPr>
            <a:r>
              <a:rPr lang="en-US" altLang="zh-CN" sz="2400" dirty="0" smtClean="0">
                <a:solidFill>
                  <a:srgbClr val="FF0000"/>
                </a:solidFill>
                <a:latin typeface="黑体" pitchFamily="2" charset="-122"/>
                <a:ea typeface="黑体" pitchFamily="2" charset="-122"/>
              </a:rPr>
              <a:t>    1</a:t>
            </a:r>
            <a:r>
              <a:rPr lang="zh-CN" altLang="en-US" sz="2400" dirty="0">
                <a:solidFill>
                  <a:srgbClr val="FF0000"/>
                </a:solidFill>
                <a:latin typeface="黑体" pitchFamily="2" charset="-122"/>
                <a:ea typeface="黑体" pitchFamily="2" charset="-122"/>
              </a:rPr>
              <a:t>个机器周期</a:t>
            </a:r>
            <a:r>
              <a:rPr lang="zh-CN" altLang="en-US" sz="2400" dirty="0">
                <a:solidFill>
                  <a:srgbClr val="333399"/>
                </a:solidFill>
                <a:latin typeface="黑体" pitchFamily="2" charset="-122"/>
                <a:ea typeface="黑体" pitchFamily="2" charset="-122"/>
              </a:rPr>
              <a:t>包括</a:t>
            </a:r>
            <a:r>
              <a:rPr lang="en-US" altLang="zh-CN" sz="2400" dirty="0">
                <a:solidFill>
                  <a:srgbClr val="FF0000"/>
                </a:solidFill>
                <a:latin typeface="黑体" pitchFamily="2" charset="-122"/>
                <a:ea typeface="黑体" pitchFamily="2" charset="-122"/>
              </a:rPr>
              <a:t>12</a:t>
            </a:r>
            <a:r>
              <a:rPr lang="zh-CN" altLang="en-US" sz="2400" dirty="0">
                <a:solidFill>
                  <a:srgbClr val="FF0000"/>
                </a:solidFill>
                <a:latin typeface="黑体" pitchFamily="2" charset="-122"/>
                <a:ea typeface="黑体" pitchFamily="2" charset="-122"/>
              </a:rPr>
              <a:t>个时钟周期</a:t>
            </a:r>
            <a:r>
              <a:rPr lang="zh-CN" altLang="en-US" sz="2400" dirty="0">
                <a:solidFill>
                  <a:srgbClr val="333399"/>
                </a:solidFill>
                <a:latin typeface="黑体" pitchFamily="2" charset="-122"/>
                <a:ea typeface="黑体" pitchFamily="2" charset="-122"/>
              </a:rPr>
              <a:t>，分</a:t>
            </a:r>
            <a:r>
              <a:rPr lang="en-US" altLang="zh-CN" sz="2400" dirty="0">
                <a:solidFill>
                  <a:srgbClr val="FF0000"/>
                </a:solidFill>
                <a:latin typeface="黑体" pitchFamily="2" charset="-122"/>
                <a:ea typeface="黑体" pitchFamily="2" charset="-122"/>
              </a:rPr>
              <a:t>6</a:t>
            </a:r>
            <a:r>
              <a:rPr lang="zh-CN" altLang="en-US" sz="2400" dirty="0">
                <a:solidFill>
                  <a:srgbClr val="FF0000"/>
                </a:solidFill>
                <a:latin typeface="黑体" pitchFamily="2" charset="-122"/>
                <a:ea typeface="黑体" pitchFamily="2" charset="-122"/>
              </a:rPr>
              <a:t>个状态</a:t>
            </a:r>
            <a:r>
              <a:rPr lang="zh-CN" altLang="en-US" sz="2400" dirty="0">
                <a:solidFill>
                  <a:srgbClr val="333399"/>
                </a:solidFill>
                <a:latin typeface="黑体" pitchFamily="2" charset="-122"/>
                <a:ea typeface="黑体" pitchFamily="2" charset="-122"/>
              </a:rPr>
              <a:t>：</a:t>
            </a:r>
            <a:r>
              <a:rPr lang="en-US" altLang="zh-CN" sz="2400" dirty="0">
                <a:solidFill>
                  <a:srgbClr val="0000FF"/>
                </a:solidFill>
                <a:latin typeface="黑体" pitchFamily="2" charset="-122"/>
                <a:ea typeface="黑体" pitchFamily="2" charset="-122"/>
              </a:rPr>
              <a:t>S1</a:t>
            </a:r>
            <a:r>
              <a:rPr lang="zh-CN" altLang="en-US" sz="2400" dirty="0">
                <a:solidFill>
                  <a:srgbClr val="0000FF"/>
                </a:solidFill>
                <a:latin typeface="黑体" pitchFamily="2" charset="-122"/>
                <a:ea typeface="黑体" pitchFamily="2" charset="-122"/>
              </a:rPr>
              <a:t>～</a:t>
            </a:r>
            <a:r>
              <a:rPr lang="en-US" altLang="zh-CN" sz="2400" dirty="0">
                <a:solidFill>
                  <a:srgbClr val="0000FF"/>
                </a:solidFill>
                <a:latin typeface="黑体" pitchFamily="2" charset="-122"/>
                <a:ea typeface="黑体" pitchFamily="2" charset="-122"/>
              </a:rPr>
              <a:t>S6</a:t>
            </a:r>
            <a:r>
              <a:rPr lang="zh-CN" altLang="en-US" sz="2400" dirty="0">
                <a:solidFill>
                  <a:srgbClr val="333399"/>
                </a:solidFill>
                <a:latin typeface="黑体" pitchFamily="2" charset="-122"/>
                <a:ea typeface="黑体" pitchFamily="2" charset="-122"/>
              </a:rPr>
              <a:t>。每个</a:t>
            </a:r>
            <a:r>
              <a:rPr lang="zh-CN" altLang="en-US" sz="2400" dirty="0">
                <a:solidFill>
                  <a:srgbClr val="0000FF"/>
                </a:solidFill>
                <a:latin typeface="黑体" pitchFamily="2" charset="-122"/>
                <a:ea typeface="黑体" pitchFamily="2" charset="-122"/>
              </a:rPr>
              <a:t>状态又分两拍</a:t>
            </a:r>
            <a:r>
              <a:rPr lang="zh-CN" altLang="en-US" sz="2400" dirty="0">
                <a:solidFill>
                  <a:srgbClr val="333399"/>
                </a:solidFill>
                <a:latin typeface="黑体" pitchFamily="2" charset="-122"/>
                <a:ea typeface="黑体" pitchFamily="2" charset="-122"/>
              </a:rPr>
              <a:t>：</a:t>
            </a:r>
            <a:r>
              <a:rPr lang="en-US" altLang="zh-CN" sz="2400" dirty="0">
                <a:solidFill>
                  <a:srgbClr val="0000FF"/>
                </a:solidFill>
                <a:latin typeface="黑体" pitchFamily="2" charset="-122"/>
                <a:ea typeface="黑体" pitchFamily="2" charset="-122"/>
              </a:rPr>
              <a:t>P1</a:t>
            </a:r>
            <a:r>
              <a:rPr lang="zh-CN" altLang="en-US" sz="2400" dirty="0">
                <a:solidFill>
                  <a:srgbClr val="333399"/>
                </a:solidFill>
                <a:latin typeface="黑体" pitchFamily="2" charset="-122"/>
                <a:ea typeface="黑体" pitchFamily="2" charset="-122"/>
              </a:rPr>
              <a:t>和</a:t>
            </a:r>
            <a:r>
              <a:rPr lang="en-US" altLang="zh-CN" sz="2400" dirty="0">
                <a:solidFill>
                  <a:srgbClr val="0000FF"/>
                </a:solidFill>
                <a:latin typeface="黑体" pitchFamily="2" charset="-122"/>
                <a:ea typeface="黑体" pitchFamily="2" charset="-122"/>
              </a:rPr>
              <a:t>P2</a:t>
            </a:r>
            <a:r>
              <a:rPr lang="zh-CN" altLang="en-US" sz="2400" dirty="0">
                <a:solidFill>
                  <a:srgbClr val="333399"/>
                </a:solidFill>
                <a:latin typeface="黑体" pitchFamily="2" charset="-122"/>
                <a:ea typeface="黑体" pitchFamily="2" charset="-122"/>
              </a:rPr>
              <a:t>。因此，一个机器周期中的</a:t>
            </a:r>
            <a:r>
              <a:rPr lang="en-US" altLang="zh-CN" sz="2400" dirty="0">
                <a:solidFill>
                  <a:srgbClr val="FF0000"/>
                </a:solidFill>
                <a:latin typeface="黑体" pitchFamily="2" charset="-122"/>
                <a:ea typeface="黑体" pitchFamily="2" charset="-122"/>
              </a:rPr>
              <a:t>12</a:t>
            </a:r>
            <a:r>
              <a:rPr lang="zh-CN" altLang="en-US" sz="2400" dirty="0">
                <a:solidFill>
                  <a:srgbClr val="FF0000"/>
                </a:solidFill>
                <a:latin typeface="黑体" pitchFamily="2" charset="-122"/>
                <a:ea typeface="黑体" pitchFamily="2" charset="-122"/>
              </a:rPr>
              <a:t>个时钟周期</a:t>
            </a:r>
            <a:r>
              <a:rPr lang="zh-CN" altLang="en-US" sz="2400" dirty="0">
                <a:solidFill>
                  <a:srgbClr val="333399"/>
                </a:solidFill>
                <a:latin typeface="黑体" pitchFamily="2" charset="-122"/>
                <a:ea typeface="黑体" pitchFamily="2" charset="-122"/>
              </a:rPr>
              <a:t>表示为</a:t>
            </a:r>
            <a:r>
              <a:rPr lang="en-US" altLang="zh-CN" sz="2400" dirty="0">
                <a:solidFill>
                  <a:srgbClr val="FF0000"/>
                </a:solidFill>
                <a:latin typeface="黑体" pitchFamily="2" charset="-122"/>
                <a:ea typeface="黑体" pitchFamily="2" charset="-122"/>
              </a:rPr>
              <a:t>S1P1</a:t>
            </a:r>
            <a:r>
              <a:rPr lang="zh-CN" altLang="en-US" sz="2400" dirty="0">
                <a:solidFill>
                  <a:srgbClr val="FF0000"/>
                </a:solidFill>
                <a:latin typeface="黑体" pitchFamily="2" charset="-122"/>
                <a:ea typeface="黑体" pitchFamily="2" charset="-122"/>
              </a:rPr>
              <a:t>、</a:t>
            </a:r>
            <a:r>
              <a:rPr lang="en-US" altLang="zh-CN" sz="2400" dirty="0">
                <a:solidFill>
                  <a:srgbClr val="FF0000"/>
                </a:solidFill>
                <a:latin typeface="黑体" pitchFamily="2" charset="-122"/>
                <a:ea typeface="黑体" pitchFamily="2" charset="-122"/>
              </a:rPr>
              <a:t>S1P2</a:t>
            </a:r>
            <a:r>
              <a:rPr lang="zh-CN" altLang="en-US" sz="2400" dirty="0">
                <a:solidFill>
                  <a:srgbClr val="FF0000"/>
                </a:solidFill>
                <a:latin typeface="黑体" pitchFamily="2" charset="-122"/>
                <a:ea typeface="黑体" pitchFamily="2" charset="-122"/>
              </a:rPr>
              <a:t>、</a:t>
            </a:r>
            <a:r>
              <a:rPr lang="en-US" altLang="zh-CN" sz="2400" dirty="0">
                <a:solidFill>
                  <a:srgbClr val="FF0000"/>
                </a:solidFill>
                <a:latin typeface="黑体" pitchFamily="2" charset="-122"/>
                <a:ea typeface="黑体" pitchFamily="2" charset="-122"/>
              </a:rPr>
              <a:t>S2P1</a:t>
            </a:r>
            <a:r>
              <a:rPr lang="zh-CN" altLang="en-US" sz="2400" dirty="0">
                <a:solidFill>
                  <a:srgbClr val="FF0000"/>
                </a:solidFill>
                <a:latin typeface="黑体" pitchFamily="2" charset="-122"/>
                <a:ea typeface="黑体" pitchFamily="2" charset="-122"/>
              </a:rPr>
              <a:t>、</a:t>
            </a:r>
            <a:r>
              <a:rPr lang="en-US" altLang="zh-CN" sz="2400" dirty="0">
                <a:solidFill>
                  <a:srgbClr val="FF0000"/>
                </a:solidFill>
                <a:latin typeface="黑体" pitchFamily="2" charset="-122"/>
                <a:ea typeface="黑体" pitchFamily="2" charset="-122"/>
              </a:rPr>
              <a:t>S2P2</a:t>
            </a:r>
            <a:r>
              <a:rPr lang="zh-CN" altLang="en-US" sz="2400" dirty="0">
                <a:solidFill>
                  <a:srgbClr val="FF0000"/>
                </a:solidFill>
                <a:latin typeface="黑体" pitchFamily="2" charset="-122"/>
                <a:ea typeface="黑体" pitchFamily="2" charset="-122"/>
              </a:rPr>
              <a:t>、</a:t>
            </a:r>
            <a:r>
              <a:rPr lang="zh-CN" altLang="zh-CN" sz="2400" dirty="0">
                <a:solidFill>
                  <a:srgbClr val="FF0000"/>
                </a:solidFill>
                <a:latin typeface="黑体" pitchFamily="2" charset="-122"/>
                <a:ea typeface="黑体" pitchFamily="2" charset="-122"/>
              </a:rPr>
              <a:t>…</a:t>
            </a:r>
            <a:r>
              <a:rPr lang="zh-CN" altLang="en-US" sz="2400" dirty="0">
                <a:solidFill>
                  <a:srgbClr val="FF0000"/>
                </a:solidFill>
                <a:latin typeface="黑体" pitchFamily="2" charset="-122"/>
                <a:ea typeface="黑体" pitchFamily="2" charset="-122"/>
              </a:rPr>
              <a:t>、</a:t>
            </a:r>
            <a:r>
              <a:rPr lang="en-US" altLang="zh-CN" sz="2400" dirty="0">
                <a:solidFill>
                  <a:srgbClr val="FF0000"/>
                </a:solidFill>
                <a:latin typeface="黑体" pitchFamily="2" charset="-122"/>
                <a:ea typeface="黑体" pitchFamily="2" charset="-122"/>
              </a:rPr>
              <a:t>S6P2</a:t>
            </a:r>
            <a:r>
              <a:rPr lang="zh-CN" altLang="en-US" sz="2400" dirty="0">
                <a:solidFill>
                  <a:srgbClr val="FF0000"/>
                </a:solidFill>
                <a:latin typeface="黑体" pitchFamily="2" charset="-122"/>
                <a:ea typeface="黑体" pitchFamily="2" charset="-122"/>
              </a:rPr>
              <a:t>，</a:t>
            </a:r>
            <a:r>
              <a:rPr lang="zh-CN" altLang="en-US" sz="2400" dirty="0">
                <a:solidFill>
                  <a:srgbClr val="333399"/>
                </a:solidFill>
                <a:latin typeface="黑体" pitchFamily="2" charset="-122"/>
                <a:ea typeface="黑体" pitchFamily="2" charset="-122"/>
              </a:rPr>
              <a:t>如</a:t>
            </a:r>
            <a:r>
              <a:rPr lang="zh-CN" altLang="en-US" sz="2400" dirty="0" smtClean="0">
                <a:solidFill>
                  <a:srgbClr val="3333CC"/>
                </a:solidFill>
                <a:latin typeface="黑体" pitchFamily="2" charset="-122"/>
                <a:ea typeface="黑体" pitchFamily="2" charset="-122"/>
              </a:rPr>
              <a:t>图</a:t>
            </a:r>
            <a:r>
              <a:rPr lang="en-US" altLang="zh-CN" sz="2400" dirty="0" smtClean="0">
                <a:solidFill>
                  <a:srgbClr val="3333CC"/>
                </a:solidFill>
                <a:latin typeface="黑体" pitchFamily="2" charset="-122"/>
                <a:ea typeface="黑体" pitchFamily="2" charset="-122"/>
              </a:rPr>
              <a:t>3-16</a:t>
            </a:r>
            <a:r>
              <a:rPr lang="zh-CN" altLang="en-US" sz="2400" dirty="0">
                <a:solidFill>
                  <a:srgbClr val="333399"/>
                </a:solidFill>
                <a:latin typeface="黑体" pitchFamily="2" charset="-122"/>
                <a:ea typeface="黑体" pitchFamily="2" charset="-122"/>
              </a:rPr>
              <a:t>所示。</a:t>
            </a:r>
          </a:p>
          <a:p>
            <a:pPr>
              <a:lnSpc>
                <a:spcPct val="150000"/>
              </a:lnSpc>
              <a:buFont typeface="Wingdings" pitchFamily="2" charset="2"/>
              <a:buNone/>
            </a:pPr>
            <a:endParaRPr lang="zh-CN" altLang="en-US" sz="24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68755" y="6498807"/>
            <a:ext cx="781050" cy="276225"/>
          </a:xfrm>
          <a:prstGeom prst="rect">
            <a:avLst/>
          </a:prstGeom>
        </p:spPr>
        <p:txBody>
          <a:bodyPr/>
          <a:lstStyle/>
          <a:p>
            <a:fld id="{8E2A11C4-42C2-45DA-9E65-8D548604E8EA}" type="slidenum">
              <a:rPr lang="en-US" altLang="zh-CN" sz="1200" smtClean="0"/>
              <a:pPr/>
              <a:t>91</a:t>
            </a:fld>
            <a:endParaRPr lang="en-US" altLang="zh-CN" sz="1200" dirty="0"/>
          </a:p>
        </p:txBody>
      </p:sp>
    </p:spTree>
    <p:extLst>
      <p:ext uri="{BB962C8B-B14F-4D97-AF65-F5344CB8AC3E}">
        <p14:creationId xmlns:p14="http://schemas.microsoft.com/office/powerpoint/2010/main" val="3048264490"/>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内容占位符 1"/>
          <p:cNvSpPr>
            <a:spLocks noGrp="1"/>
          </p:cNvSpPr>
          <p:nvPr>
            <p:ph/>
          </p:nvPr>
        </p:nvSpPr>
        <p:spPr>
          <a:xfrm>
            <a:off x="0" y="650631"/>
            <a:ext cx="9144000" cy="5410200"/>
          </a:xfrm>
        </p:spPr>
        <p:txBody>
          <a:bodyPr/>
          <a:lstStyle/>
          <a:p>
            <a:pPr marL="0" indent="0" algn="l">
              <a:lnSpc>
                <a:spcPct val="150000"/>
              </a:lnSpc>
              <a:spcBef>
                <a:spcPts val="0"/>
              </a:spcBef>
              <a:buFont typeface="Wingdings" pitchFamily="2" charset="2"/>
              <a:buNone/>
            </a:pPr>
            <a:r>
              <a:rPr lang="en-US" altLang="zh-CN" sz="2400" dirty="0">
                <a:solidFill>
                  <a:srgbClr val="FF0000"/>
                </a:solidFill>
                <a:latin typeface="黑体" pitchFamily="2" charset="-122"/>
                <a:ea typeface="黑体" pitchFamily="2" charset="-122"/>
              </a:rPr>
              <a:t>  </a:t>
            </a:r>
            <a:r>
              <a:rPr lang="en-US" altLang="zh-CN" sz="2400" dirty="0" smtClean="0">
                <a:solidFill>
                  <a:srgbClr val="FF0000"/>
                </a:solidFill>
                <a:latin typeface="黑体" pitchFamily="2" charset="-122"/>
                <a:ea typeface="黑体" pitchFamily="2" charset="-122"/>
              </a:rPr>
              <a:t>  3</a:t>
            </a:r>
            <a:r>
              <a:rPr lang="zh-CN" altLang="en-US" sz="2400" dirty="0" smtClean="0">
                <a:solidFill>
                  <a:srgbClr val="FF0000"/>
                </a:solidFill>
                <a:latin typeface="黑体" pitchFamily="2" charset="-122"/>
                <a:ea typeface="黑体" pitchFamily="2" charset="-122"/>
              </a:rPr>
              <a:t>．</a:t>
            </a:r>
            <a:r>
              <a:rPr lang="zh-CN" altLang="en-US" sz="2400" dirty="0">
                <a:solidFill>
                  <a:srgbClr val="FF0000"/>
                </a:solidFill>
                <a:latin typeface="黑体" pitchFamily="2" charset="-122"/>
                <a:ea typeface="黑体" pitchFamily="2" charset="-122"/>
              </a:rPr>
              <a:t>状态</a:t>
            </a:r>
          </a:p>
          <a:p>
            <a:pPr marL="0" indent="0" algn="l">
              <a:lnSpc>
                <a:spcPct val="150000"/>
              </a:lnSpc>
              <a:spcBef>
                <a:spcPts val="0"/>
              </a:spcBef>
              <a:buFont typeface="Wingdings" pitchFamily="2" charset="2"/>
              <a:buNone/>
            </a:pPr>
            <a:r>
              <a:rPr lang="en-US" altLang="zh-CN" sz="2400" dirty="0" smtClean="0">
                <a:latin typeface="黑体" pitchFamily="2" charset="-122"/>
                <a:ea typeface="黑体" pitchFamily="2" charset="-122"/>
              </a:rPr>
              <a:t>    AT89S51</a:t>
            </a:r>
            <a:r>
              <a:rPr lang="zh-CN" altLang="en-US" sz="2400" dirty="0">
                <a:latin typeface="黑体" pitchFamily="2" charset="-122"/>
                <a:ea typeface="黑体" pitchFamily="2" charset="-122"/>
              </a:rPr>
              <a:t>的机器周期包括</a:t>
            </a:r>
            <a:r>
              <a:rPr lang="en-US" altLang="zh-CN" sz="2400" dirty="0">
                <a:latin typeface="黑体" pitchFamily="2" charset="-122"/>
                <a:ea typeface="黑体" pitchFamily="2" charset="-122"/>
              </a:rPr>
              <a:t>12</a:t>
            </a:r>
            <a:r>
              <a:rPr lang="zh-CN" altLang="en-US" sz="2400" dirty="0">
                <a:latin typeface="黑体" pitchFamily="2" charset="-122"/>
                <a:ea typeface="黑体" pitchFamily="2" charset="-122"/>
              </a:rPr>
              <a:t>个时钟周期，分为</a:t>
            </a:r>
            <a:r>
              <a:rPr lang="en-US" altLang="zh-CN" sz="2400" dirty="0">
                <a:latin typeface="黑体" pitchFamily="2" charset="-122"/>
                <a:ea typeface="黑体" pitchFamily="2" charset="-122"/>
              </a:rPr>
              <a:t>6</a:t>
            </a:r>
            <a:r>
              <a:rPr lang="zh-CN" altLang="en-US" sz="2400" dirty="0">
                <a:latin typeface="黑体" pitchFamily="2" charset="-122"/>
                <a:ea typeface="黑体" pitchFamily="2" charset="-122"/>
              </a:rPr>
              <a:t>个状态，即</a:t>
            </a:r>
            <a:r>
              <a:rPr lang="en-US" altLang="zh-CN" sz="2400" dirty="0">
                <a:latin typeface="黑体" pitchFamily="2" charset="-122"/>
                <a:ea typeface="黑体" pitchFamily="2" charset="-122"/>
              </a:rPr>
              <a:t>S1</a:t>
            </a:r>
            <a:r>
              <a:rPr lang="zh-CN" altLang="en-US" sz="2400" dirty="0">
                <a:latin typeface="黑体" pitchFamily="2" charset="-122"/>
                <a:ea typeface="黑体" pitchFamily="2" charset="-122"/>
              </a:rPr>
              <a:t>～</a:t>
            </a:r>
            <a:r>
              <a:rPr lang="en-US" altLang="zh-CN" sz="2400" dirty="0">
                <a:latin typeface="黑体" pitchFamily="2" charset="-122"/>
                <a:ea typeface="黑体" pitchFamily="2" charset="-122"/>
              </a:rPr>
              <a:t>S6</a:t>
            </a:r>
            <a:r>
              <a:rPr lang="zh-CN" altLang="en-US" sz="2400" dirty="0">
                <a:latin typeface="黑体" pitchFamily="2" charset="-122"/>
                <a:ea typeface="黑体" pitchFamily="2" charset="-122"/>
              </a:rPr>
              <a:t>。每个状态又分为两拍：</a:t>
            </a:r>
            <a:r>
              <a:rPr lang="en-US" altLang="zh-CN" sz="2400" dirty="0">
                <a:latin typeface="黑体" pitchFamily="2" charset="-122"/>
                <a:ea typeface="黑体" pitchFamily="2" charset="-122"/>
              </a:rPr>
              <a:t>P1</a:t>
            </a:r>
            <a:r>
              <a:rPr lang="zh-CN" altLang="en-US" sz="2400" dirty="0">
                <a:latin typeface="黑体" pitchFamily="2" charset="-122"/>
                <a:ea typeface="黑体" pitchFamily="2" charset="-122"/>
              </a:rPr>
              <a:t>和</a:t>
            </a:r>
            <a:r>
              <a:rPr lang="en-US" altLang="zh-CN" sz="2400" dirty="0">
                <a:latin typeface="黑体" pitchFamily="2" charset="-122"/>
                <a:ea typeface="黑体" pitchFamily="2" charset="-122"/>
              </a:rPr>
              <a:t>P2</a:t>
            </a:r>
            <a:r>
              <a:rPr lang="zh-CN" altLang="en-US" sz="2400" dirty="0">
                <a:latin typeface="黑体" pitchFamily="2" charset="-122"/>
                <a:ea typeface="黑体" pitchFamily="2" charset="-122"/>
              </a:rPr>
              <a:t>，一个节拍就是一个振荡周期。因此，一个机器周期中的</a:t>
            </a:r>
            <a:r>
              <a:rPr lang="en-US" altLang="zh-CN" sz="2400" dirty="0">
                <a:latin typeface="黑体" pitchFamily="2" charset="-122"/>
                <a:ea typeface="黑体" pitchFamily="2" charset="-122"/>
              </a:rPr>
              <a:t>12</a:t>
            </a:r>
            <a:r>
              <a:rPr lang="zh-CN" altLang="en-US" sz="2400" dirty="0">
                <a:latin typeface="黑体" pitchFamily="2" charset="-122"/>
                <a:ea typeface="黑体" pitchFamily="2" charset="-122"/>
              </a:rPr>
              <a:t>个时钟</a:t>
            </a:r>
            <a:r>
              <a:rPr lang="zh-CN" altLang="en-US" sz="2400" dirty="0" smtClean="0">
                <a:latin typeface="黑体" pitchFamily="2" charset="-122"/>
                <a:ea typeface="黑体" pitchFamily="2" charset="-122"/>
              </a:rPr>
              <a:t>周期</a:t>
            </a:r>
            <a:r>
              <a:rPr lang="zh-CN" altLang="en-US" sz="2400" dirty="0">
                <a:latin typeface="黑体" pitchFamily="2" charset="-122"/>
                <a:ea typeface="黑体" pitchFamily="2" charset="-122"/>
              </a:rPr>
              <a:t>可</a:t>
            </a:r>
            <a:r>
              <a:rPr lang="zh-CN" altLang="en-US" sz="2400" dirty="0" smtClean="0">
                <a:latin typeface="黑体" pitchFamily="2" charset="-122"/>
                <a:ea typeface="黑体" pitchFamily="2" charset="-122"/>
              </a:rPr>
              <a:t>表示</a:t>
            </a:r>
            <a:r>
              <a:rPr lang="zh-CN" altLang="en-US" sz="2400" dirty="0">
                <a:latin typeface="黑体" pitchFamily="2" charset="-122"/>
                <a:ea typeface="黑体" pitchFamily="2" charset="-122"/>
              </a:rPr>
              <a:t>为</a:t>
            </a:r>
            <a:r>
              <a:rPr lang="en-US" altLang="zh-CN" sz="2400" dirty="0">
                <a:latin typeface="黑体" pitchFamily="2" charset="-122"/>
                <a:ea typeface="黑体" pitchFamily="2" charset="-122"/>
              </a:rPr>
              <a:t>S1P1, </a:t>
            </a:r>
            <a:r>
              <a:rPr lang="en-US" altLang="zh-CN" sz="2400" dirty="0" smtClean="0">
                <a:latin typeface="黑体" pitchFamily="2" charset="-122"/>
                <a:ea typeface="黑体" pitchFamily="2" charset="-122"/>
              </a:rPr>
              <a:t>S1P2</a:t>
            </a:r>
            <a:r>
              <a:rPr lang="en-US" altLang="zh-CN" sz="2400" dirty="0">
                <a:latin typeface="黑体" pitchFamily="2" charset="-122"/>
                <a:ea typeface="黑体" pitchFamily="2" charset="-122"/>
              </a:rPr>
              <a:t>, </a:t>
            </a:r>
            <a:r>
              <a:rPr lang="en-US" altLang="zh-CN" sz="2400" dirty="0" smtClean="0">
                <a:latin typeface="黑体" pitchFamily="2" charset="-122"/>
                <a:ea typeface="黑体" pitchFamily="2" charset="-122"/>
              </a:rPr>
              <a:t>S2P1,···  </a:t>
            </a:r>
            <a:r>
              <a:rPr lang="en-US" altLang="zh-CN" sz="2400" dirty="0">
                <a:latin typeface="黑体" pitchFamily="2" charset="-122"/>
                <a:ea typeface="黑体" pitchFamily="2" charset="-122"/>
              </a:rPr>
              <a:t>, </a:t>
            </a:r>
            <a:r>
              <a:rPr lang="en-US" altLang="zh-CN" sz="2400" dirty="0" smtClean="0">
                <a:latin typeface="黑体" pitchFamily="2" charset="-122"/>
                <a:ea typeface="黑体" pitchFamily="2" charset="-122"/>
              </a:rPr>
              <a:t>S6P2</a:t>
            </a:r>
            <a:r>
              <a:rPr lang="zh-CN" altLang="en-US" sz="2400" dirty="0" smtClean="0">
                <a:latin typeface="黑体" pitchFamily="2" charset="-122"/>
                <a:ea typeface="黑体" pitchFamily="2" charset="-122"/>
              </a:rPr>
              <a:t>，</a:t>
            </a:r>
            <a:r>
              <a:rPr lang="zh-CN" altLang="en-US" sz="2400" dirty="0">
                <a:latin typeface="黑体" pitchFamily="2" charset="-122"/>
                <a:ea typeface="黑体" pitchFamily="2" charset="-122"/>
              </a:rPr>
              <a:t>如</a:t>
            </a:r>
            <a:r>
              <a:rPr lang="zh-CN" altLang="en-US" sz="2400" dirty="0">
                <a:latin typeface="黑体" pitchFamily="2" charset="-122"/>
                <a:ea typeface="黑体" pitchFamily="2" charset="-122"/>
                <a:hlinkClick r:id="rId2" action="ppaction://hlinksldjump"/>
              </a:rPr>
              <a:t>图</a:t>
            </a:r>
            <a:r>
              <a:rPr lang="en-US" altLang="zh-CN" sz="2400" dirty="0">
                <a:latin typeface="黑体" pitchFamily="2" charset="-122"/>
                <a:ea typeface="黑体" pitchFamily="2" charset="-122"/>
                <a:hlinkClick r:id="rId2" action="ppaction://hlinksldjump"/>
              </a:rPr>
              <a:t>3-16</a:t>
            </a:r>
            <a:r>
              <a:rPr lang="zh-CN" altLang="en-US" sz="2400" dirty="0">
                <a:latin typeface="黑体" pitchFamily="2" charset="-122"/>
                <a:ea typeface="黑体" pitchFamily="2" charset="-122"/>
              </a:rPr>
              <a:t>所示</a:t>
            </a:r>
            <a:r>
              <a:rPr lang="zh-CN" altLang="en-US" sz="2400" dirty="0" smtClean="0">
                <a:latin typeface="黑体" pitchFamily="2" charset="-122"/>
                <a:ea typeface="黑体" pitchFamily="2" charset="-122"/>
              </a:rPr>
              <a:t>。</a:t>
            </a:r>
            <a:endParaRPr lang="en-US" altLang="zh-CN" sz="2400" b="1" dirty="0" smtClean="0">
              <a:solidFill>
                <a:srgbClr val="FF0000"/>
              </a:solidFill>
              <a:latin typeface="黑体" pitchFamily="2" charset="-122"/>
              <a:ea typeface="黑体" pitchFamily="2" charset="-122"/>
            </a:endParaRPr>
          </a:p>
          <a:p>
            <a:pPr marL="0" indent="0" algn="l">
              <a:lnSpc>
                <a:spcPct val="150000"/>
              </a:lnSpc>
              <a:spcBef>
                <a:spcPts val="0"/>
              </a:spcBef>
              <a:buFont typeface="Wingdings" pitchFamily="2" charset="2"/>
              <a:buNone/>
            </a:pPr>
            <a:r>
              <a:rPr lang="en-US" altLang="zh-CN" sz="2400" dirty="0" smtClean="0">
                <a:solidFill>
                  <a:srgbClr val="FF0000"/>
                </a:solidFill>
                <a:latin typeface="黑体" pitchFamily="2" charset="-122"/>
                <a:ea typeface="黑体" pitchFamily="2" charset="-122"/>
              </a:rPr>
              <a:t>    </a:t>
            </a:r>
            <a:r>
              <a:rPr lang="en-US" altLang="zh-CN" sz="2400" b="1" dirty="0" smtClean="0">
                <a:solidFill>
                  <a:srgbClr val="FF0000"/>
                </a:solidFill>
                <a:latin typeface="黑体" pitchFamily="2" charset="-122"/>
                <a:ea typeface="黑体" pitchFamily="2" charset="-122"/>
              </a:rPr>
              <a:t>4</a:t>
            </a:r>
            <a:r>
              <a:rPr lang="zh-CN" sz="2400" b="1" dirty="0" smtClean="0">
                <a:solidFill>
                  <a:srgbClr val="FF0000"/>
                </a:solidFill>
                <a:latin typeface="黑体" pitchFamily="2" charset="-122"/>
                <a:ea typeface="黑体" pitchFamily="2" charset="-122"/>
              </a:rPr>
              <a:t>．指令周期</a:t>
            </a:r>
          </a:p>
          <a:p>
            <a:pPr marL="0" indent="0" algn="l">
              <a:lnSpc>
                <a:spcPct val="150000"/>
              </a:lnSpc>
              <a:spcBef>
                <a:spcPts val="0"/>
              </a:spcBef>
              <a:buFont typeface="Wingdings" pitchFamily="2" charset="2"/>
              <a:buNone/>
            </a:pPr>
            <a:r>
              <a:rPr lang="en-US" altLang="zh-CN" sz="2400" b="1" dirty="0" smtClean="0">
                <a:solidFill>
                  <a:srgbClr val="0000FF"/>
                </a:solidFill>
                <a:latin typeface="黑体" pitchFamily="2" charset="-122"/>
                <a:ea typeface="黑体" pitchFamily="2" charset="-122"/>
              </a:rPr>
              <a:t>    </a:t>
            </a:r>
            <a:r>
              <a:rPr lang="zh-CN" sz="2400" b="1" dirty="0" smtClean="0">
                <a:solidFill>
                  <a:srgbClr val="0000FF"/>
                </a:solidFill>
                <a:latin typeface="黑体" pitchFamily="2" charset="-122"/>
                <a:ea typeface="黑体" pitchFamily="2" charset="-122"/>
              </a:rPr>
              <a:t>执行一条指令</a:t>
            </a:r>
            <a:r>
              <a:rPr lang="zh-CN" sz="2400" b="1" dirty="0" smtClean="0">
                <a:solidFill>
                  <a:srgbClr val="FF0000"/>
                </a:solidFill>
                <a:latin typeface="黑体" pitchFamily="2" charset="-122"/>
                <a:ea typeface="黑体" pitchFamily="2" charset="-122"/>
              </a:rPr>
              <a:t>所需的时间</a:t>
            </a:r>
            <a:r>
              <a:rPr lang="zh-CN" sz="2400" b="1" dirty="0" smtClean="0">
                <a:latin typeface="黑体" pitchFamily="2" charset="-122"/>
                <a:ea typeface="黑体" pitchFamily="2" charset="-122"/>
              </a:rPr>
              <a:t>。简单的</a:t>
            </a:r>
            <a:r>
              <a:rPr lang="zh-CN" sz="2400" b="1" dirty="0" smtClean="0">
                <a:solidFill>
                  <a:srgbClr val="0000FF"/>
                </a:solidFill>
                <a:latin typeface="黑体" pitchFamily="2" charset="-122"/>
                <a:ea typeface="黑体" pitchFamily="2" charset="-122"/>
              </a:rPr>
              <a:t>单字节指令</a:t>
            </a:r>
            <a:r>
              <a:rPr lang="zh-CN" sz="2400" b="1" dirty="0" smtClean="0">
                <a:latin typeface="黑体" pitchFamily="2" charset="-122"/>
                <a:ea typeface="黑体" pitchFamily="2" charset="-122"/>
              </a:rPr>
              <a:t>，取出指令立即执行，</a:t>
            </a:r>
            <a:r>
              <a:rPr lang="zh-CN" sz="2400" b="1" dirty="0" smtClean="0">
                <a:solidFill>
                  <a:srgbClr val="0000FF"/>
                </a:solidFill>
                <a:latin typeface="黑体" pitchFamily="2" charset="-122"/>
                <a:ea typeface="黑体" pitchFamily="2" charset="-122"/>
              </a:rPr>
              <a:t>只需</a:t>
            </a:r>
            <a:r>
              <a:rPr lang="zh-CN" sz="2400" b="1" dirty="0" smtClean="0">
                <a:solidFill>
                  <a:srgbClr val="FF0000"/>
                </a:solidFill>
                <a:latin typeface="黑体" pitchFamily="2" charset="-122"/>
                <a:ea typeface="黑体" pitchFamily="2" charset="-122"/>
              </a:rPr>
              <a:t>一个机器周期</a:t>
            </a:r>
            <a:r>
              <a:rPr lang="zh-CN" sz="2400" b="1" dirty="0" smtClean="0">
                <a:solidFill>
                  <a:srgbClr val="0000FF"/>
                </a:solidFill>
                <a:latin typeface="黑体" pitchFamily="2" charset="-122"/>
                <a:ea typeface="黑体" pitchFamily="2" charset="-122"/>
              </a:rPr>
              <a:t>的时间</a:t>
            </a:r>
            <a:r>
              <a:rPr lang="zh-CN" sz="2400" b="1" dirty="0" smtClean="0">
                <a:latin typeface="黑体" pitchFamily="2" charset="-122"/>
                <a:ea typeface="黑体" pitchFamily="2" charset="-122"/>
              </a:rPr>
              <a:t>。而有些</a:t>
            </a:r>
            <a:r>
              <a:rPr lang="zh-CN" sz="2400" b="1" dirty="0" smtClean="0">
                <a:solidFill>
                  <a:srgbClr val="0000FF"/>
                </a:solidFill>
                <a:latin typeface="黑体" pitchFamily="2" charset="-122"/>
                <a:ea typeface="黑体" pitchFamily="2" charset="-122"/>
              </a:rPr>
              <a:t>复杂的指令</a:t>
            </a:r>
            <a:r>
              <a:rPr lang="zh-CN" sz="2400" b="1" dirty="0" smtClean="0">
                <a:latin typeface="黑体" pitchFamily="2" charset="-122"/>
                <a:ea typeface="黑体" pitchFamily="2" charset="-122"/>
              </a:rPr>
              <a:t>，如</a:t>
            </a:r>
            <a:r>
              <a:rPr lang="zh-CN" sz="2400" b="1" dirty="0" smtClean="0">
                <a:solidFill>
                  <a:srgbClr val="0000FF"/>
                </a:solidFill>
                <a:latin typeface="黑体" pitchFamily="2" charset="-122"/>
                <a:ea typeface="黑体" pitchFamily="2" charset="-122"/>
              </a:rPr>
              <a:t>转移、乘、除指令</a:t>
            </a:r>
            <a:r>
              <a:rPr lang="zh-CN" sz="2400" b="1" dirty="0" smtClean="0">
                <a:latin typeface="黑体" pitchFamily="2" charset="-122"/>
                <a:ea typeface="黑体" pitchFamily="2" charset="-122"/>
              </a:rPr>
              <a:t>则需</a:t>
            </a:r>
            <a:r>
              <a:rPr lang="zh-CN" sz="2400" b="1" dirty="0" smtClean="0">
                <a:solidFill>
                  <a:srgbClr val="FF0000"/>
                </a:solidFill>
                <a:latin typeface="黑体" pitchFamily="2" charset="-122"/>
                <a:ea typeface="黑体" pitchFamily="2" charset="-122"/>
              </a:rPr>
              <a:t>两个</a:t>
            </a:r>
            <a:r>
              <a:rPr lang="zh-CN" sz="2400" b="1" dirty="0" smtClean="0">
                <a:latin typeface="黑体" pitchFamily="2" charset="-122"/>
                <a:ea typeface="黑体" pitchFamily="2" charset="-122"/>
              </a:rPr>
              <a:t>或</a:t>
            </a:r>
            <a:r>
              <a:rPr lang="zh-CN" sz="2400" b="1" dirty="0" smtClean="0">
                <a:solidFill>
                  <a:srgbClr val="FF0000"/>
                </a:solidFill>
                <a:latin typeface="黑体" pitchFamily="2" charset="-122"/>
                <a:ea typeface="黑体" pitchFamily="2" charset="-122"/>
              </a:rPr>
              <a:t>多个</a:t>
            </a:r>
            <a:r>
              <a:rPr lang="zh-CN" sz="2400" b="1" dirty="0" smtClean="0">
                <a:latin typeface="黑体" pitchFamily="2" charset="-122"/>
                <a:ea typeface="黑体" pitchFamily="2" charset="-122"/>
              </a:rPr>
              <a:t>机器周期。</a:t>
            </a: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endParaRPr lang="zh-CN" altLang="en-US" sz="24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50649" y="6480699"/>
            <a:ext cx="781050" cy="276225"/>
          </a:xfrm>
          <a:prstGeom prst="rect">
            <a:avLst/>
          </a:prstGeom>
        </p:spPr>
        <p:txBody>
          <a:bodyPr/>
          <a:lstStyle/>
          <a:p>
            <a:fld id="{8E2A11C4-42C2-45DA-9E65-8D548604E8EA}" type="slidenum">
              <a:rPr lang="en-US" altLang="zh-CN" sz="1200" smtClean="0"/>
              <a:pPr/>
              <a:t>92</a:t>
            </a:fld>
            <a:endParaRPr lang="en-US" altLang="zh-CN" sz="1200" dirty="0"/>
          </a:p>
        </p:txBody>
      </p:sp>
    </p:spTree>
    <p:extLst>
      <p:ext uri="{BB962C8B-B14F-4D97-AF65-F5344CB8AC3E}">
        <p14:creationId xmlns:p14="http://schemas.microsoft.com/office/powerpoint/2010/main" val="1402261687"/>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4" name="矩形 3"/>
          <p:cNvSpPr/>
          <p:nvPr/>
        </p:nvSpPr>
        <p:spPr>
          <a:xfrm>
            <a:off x="0" y="566678"/>
            <a:ext cx="9144000" cy="2308324"/>
          </a:xfrm>
          <a:prstGeom prst="rect">
            <a:avLst/>
          </a:prstGeom>
        </p:spPr>
        <p:txBody>
          <a:bodyPr wrap="square">
            <a:spAutoFit/>
          </a:bodyPr>
          <a:lstStyle/>
          <a:p>
            <a:pPr lvl="0" algn="l">
              <a:lnSpc>
                <a:spcPct val="150000"/>
              </a:lnSpc>
              <a:spcBef>
                <a:spcPts val="0"/>
              </a:spcBef>
            </a:pPr>
            <a:r>
              <a:rPr lang="zh-CN" altLang="en-US" sz="2400" b="1" kern="0" dirty="0" smtClean="0">
                <a:solidFill>
                  <a:srgbClr val="333399"/>
                </a:solidFill>
                <a:latin typeface="黑体" pitchFamily="2" charset="-122"/>
                <a:ea typeface="黑体" pitchFamily="2" charset="-122"/>
              </a:rPr>
              <a:t>    从</a:t>
            </a:r>
            <a:r>
              <a:rPr lang="zh-CN" altLang="en-US" sz="2400" b="1" kern="0" dirty="0">
                <a:solidFill>
                  <a:srgbClr val="333399"/>
                </a:solidFill>
                <a:latin typeface="黑体" pitchFamily="2" charset="-122"/>
                <a:ea typeface="黑体" pitchFamily="2" charset="-122"/>
              </a:rPr>
              <a:t>指令执行时间看</a:t>
            </a:r>
            <a:r>
              <a:rPr lang="en-US" altLang="zh-CN" sz="2400" b="1" kern="0" dirty="0">
                <a:solidFill>
                  <a:srgbClr val="333399"/>
                </a:solidFill>
                <a:latin typeface="黑体" pitchFamily="2" charset="-122"/>
                <a:ea typeface="黑体" pitchFamily="2" charset="-122"/>
              </a:rPr>
              <a:t>:</a:t>
            </a:r>
          </a:p>
          <a:p>
            <a:pPr lvl="0" algn="l">
              <a:lnSpc>
                <a:spcPct val="150000"/>
              </a:lnSpc>
              <a:spcBef>
                <a:spcPts val="0"/>
              </a:spcBef>
              <a:buBlip>
                <a:blip r:embed="rId3"/>
              </a:buBlip>
            </a:pPr>
            <a:r>
              <a:rPr lang="zh-CN" altLang="en-US" sz="2400" b="1" kern="0" dirty="0">
                <a:solidFill>
                  <a:srgbClr val="0000FF"/>
                </a:solidFill>
                <a:latin typeface="黑体" pitchFamily="2" charset="-122"/>
                <a:ea typeface="黑体" pitchFamily="2" charset="-122"/>
              </a:rPr>
              <a:t>  单字节和双字节</a:t>
            </a:r>
            <a:r>
              <a:rPr lang="zh-CN" altLang="en-US" sz="2400" b="1" kern="0" dirty="0">
                <a:solidFill>
                  <a:srgbClr val="333399"/>
                </a:solidFill>
                <a:latin typeface="黑体" pitchFamily="2" charset="-122"/>
                <a:ea typeface="黑体" pitchFamily="2" charset="-122"/>
              </a:rPr>
              <a:t>指令</a:t>
            </a:r>
            <a:r>
              <a:rPr lang="zh-CN" altLang="en-US" sz="2400" b="1" kern="0" dirty="0">
                <a:solidFill>
                  <a:srgbClr val="0000FF"/>
                </a:solidFill>
                <a:latin typeface="黑体" pitchFamily="2" charset="-122"/>
                <a:ea typeface="黑体" pitchFamily="2" charset="-122"/>
              </a:rPr>
              <a:t>一般为单机器周期</a:t>
            </a:r>
            <a:r>
              <a:rPr lang="zh-CN" altLang="en-US" sz="2400" b="1" kern="0" dirty="0">
                <a:solidFill>
                  <a:srgbClr val="333399"/>
                </a:solidFill>
                <a:latin typeface="黑体" pitchFamily="2" charset="-122"/>
                <a:ea typeface="黑体" pitchFamily="2" charset="-122"/>
              </a:rPr>
              <a:t>和</a:t>
            </a:r>
            <a:r>
              <a:rPr lang="zh-CN" altLang="en-US" sz="2400" b="1" kern="0" dirty="0">
                <a:solidFill>
                  <a:srgbClr val="0000FF"/>
                </a:solidFill>
                <a:latin typeface="黑体" pitchFamily="2" charset="-122"/>
                <a:ea typeface="黑体" pitchFamily="2" charset="-122"/>
              </a:rPr>
              <a:t>双机器周期</a:t>
            </a:r>
            <a:r>
              <a:rPr lang="en-US" altLang="zh-CN" sz="2400" b="1" kern="0" dirty="0">
                <a:solidFill>
                  <a:srgbClr val="0000FF"/>
                </a:solidFill>
                <a:latin typeface="黑体" pitchFamily="2" charset="-122"/>
                <a:ea typeface="黑体" pitchFamily="2" charset="-122"/>
              </a:rPr>
              <a:t>;</a:t>
            </a:r>
            <a:endParaRPr lang="en-US" altLang="zh-CN" sz="2400" b="1" kern="0" dirty="0">
              <a:solidFill>
                <a:srgbClr val="333399"/>
              </a:solidFill>
              <a:latin typeface="黑体" pitchFamily="2" charset="-122"/>
              <a:ea typeface="黑体" pitchFamily="2" charset="-122"/>
            </a:endParaRPr>
          </a:p>
          <a:p>
            <a:pPr lvl="0" algn="l">
              <a:lnSpc>
                <a:spcPct val="150000"/>
              </a:lnSpc>
              <a:spcBef>
                <a:spcPts val="0"/>
              </a:spcBef>
              <a:buBlip>
                <a:blip r:embed="rId3"/>
              </a:buBlip>
            </a:pPr>
            <a:r>
              <a:rPr lang="zh-CN" altLang="en-US" sz="2400" b="1" kern="0" dirty="0">
                <a:solidFill>
                  <a:srgbClr val="FF0000"/>
                </a:solidFill>
                <a:latin typeface="黑体" pitchFamily="2" charset="-122"/>
                <a:ea typeface="黑体" pitchFamily="2" charset="-122"/>
              </a:rPr>
              <a:t>  三字节指令</a:t>
            </a:r>
            <a:r>
              <a:rPr lang="zh-CN" altLang="en-US" sz="2400" b="1" kern="0" dirty="0">
                <a:solidFill>
                  <a:srgbClr val="333399"/>
                </a:solidFill>
                <a:latin typeface="黑体" pitchFamily="2" charset="-122"/>
                <a:ea typeface="黑体" pitchFamily="2" charset="-122"/>
              </a:rPr>
              <a:t>都是</a:t>
            </a:r>
            <a:r>
              <a:rPr lang="zh-CN" altLang="en-US" sz="2400" b="1" kern="0" dirty="0">
                <a:solidFill>
                  <a:srgbClr val="FF0000"/>
                </a:solidFill>
                <a:latin typeface="黑体" pitchFamily="2" charset="-122"/>
                <a:ea typeface="黑体" pitchFamily="2" charset="-122"/>
              </a:rPr>
              <a:t>双机器周期</a:t>
            </a:r>
            <a:r>
              <a:rPr lang="en-US" altLang="zh-CN" sz="2400" b="1" kern="0" dirty="0">
                <a:solidFill>
                  <a:srgbClr val="333399"/>
                </a:solidFill>
                <a:latin typeface="黑体" pitchFamily="2" charset="-122"/>
                <a:ea typeface="黑体" pitchFamily="2" charset="-122"/>
              </a:rPr>
              <a:t>;</a:t>
            </a:r>
          </a:p>
          <a:p>
            <a:pPr lvl="0" algn="l">
              <a:lnSpc>
                <a:spcPct val="150000"/>
              </a:lnSpc>
              <a:spcBef>
                <a:spcPts val="0"/>
              </a:spcBef>
              <a:buBlip>
                <a:blip r:embed="rId3"/>
              </a:buBlip>
            </a:pPr>
            <a:r>
              <a:rPr lang="zh-CN" altLang="en-US" sz="2400" b="1" kern="0" dirty="0">
                <a:solidFill>
                  <a:srgbClr val="FF0000"/>
                </a:solidFill>
                <a:latin typeface="黑体" pitchFamily="2" charset="-122"/>
                <a:ea typeface="黑体" pitchFamily="2" charset="-122"/>
              </a:rPr>
              <a:t>  乘、除指令</a:t>
            </a:r>
            <a:r>
              <a:rPr lang="zh-CN" altLang="en-US" sz="2400" b="1" kern="0" dirty="0">
                <a:solidFill>
                  <a:srgbClr val="333399"/>
                </a:solidFill>
                <a:latin typeface="黑体" pitchFamily="2" charset="-122"/>
                <a:ea typeface="黑体" pitchFamily="2" charset="-122"/>
              </a:rPr>
              <a:t>占用</a:t>
            </a:r>
            <a:r>
              <a:rPr lang="en-US" altLang="zh-CN" sz="2400" b="1" kern="0" dirty="0">
                <a:solidFill>
                  <a:srgbClr val="0000FF"/>
                </a:solidFill>
                <a:latin typeface="黑体" pitchFamily="2" charset="-122"/>
                <a:ea typeface="黑体" pitchFamily="2" charset="-122"/>
              </a:rPr>
              <a:t>4</a:t>
            </a:r>
            <a:r>
              <a:rPr lang="zh-CN" altLang="en-US" sz="2400" b="1" kern="0" dirty="0">
                <a:solidFill>
                  <a:srgbClr val="0000FF"/>
                </a:solidFill>
                <a:latin typeface="黑体" pitchFamily="2" charset="-122"/>
                <a:ea typeface="黑体" pitchFamily="2" charset="-122"/>
              </a:rPr>
              <a:t>个机器周期</a:t>
            </a:r>
            <a:r>
              <a:rPr lang="zh-CN" altLang="en-US" sz="2400" b="1" kern="0" dirty="0">
                <a:solidFill>
                  <a:srgbClr val="333399"/>
                </a:solidFill>
                <a:latin typeface="黑体" pitchFamily="2" charset="-122"/>
                <a:ea typeface="黑体" pitchFamily="2" charset="-122"/>
              </a:rPr>
              <a:t>。</a:t>
            </a:r>
            <a:endParaRPr lang="en-US" altLang="zh-CN" sz="2400" b="1" kern="0" dirty="0">
              <a:solidFill>
                <a:srgbClr val="333399"/>
              </a:solidFill>
              <a:latin typeface="黑体" pitchFamily="2" charset="-122"/>
              <a:ea typeface="黑体" pitchFamily="2" charset="-122"/>
            </a:endParaRPr>
          </a:p>
        </p:txBody>
      </p:sp>
      <p:sp>
        <p:nvSpPr>
          <p:cNvPr id="5" name="矩形 4"/>
          <p:cNvSpPr/>
          <p:nvPr/>
        </p:nvSpPr>
        <p:spPr>
          <a:xfrm>
            <a:off x="0" y="2889683"/>
            <a:ext cx="9143999" cy="1668342"/>
          </a:xfrm>
          <a:prstGeom prst="rect">
            <a:avLst/>
          </a:prstGeom>
        </p:spPr>
        <p:txBody>
          <a:bodyPr wrap="square">
            <a:spAutoFit/>
          </a:bodyPr>
          <a:lstStyle/>
          <a:p>
            <a:pPr algn="l">
              <a:lnSpc>
                <a:spcPct val="150000"/>
              </a:lnSpc>
            </a:pPr>
            <a:r>
              <a:rPr lang="en-US" altLang="zh-CN" sz="2400" b="1" kern="0" dirty="0" smtClean="0">
                <a:solidFill>
                  <a:srgbClr val="FF0000"/>
                </a:solidFill>
                <a:latin typeface="黑体" pitchFamily="2" charset="-122"/>
                <a:ea typeface="黑体" pitchFamily="2" charset="-122"/>
              </a:rPr>
              <a:t>    5</a:t>
            </a:r>
            <a:r>
              <a:rPr lang="zh-CN" altLang="en-US" sz="2400" b="1" kern="0" dirty="0">
                <a:solidFill>
                  <a:srgbClr val="FF0000"/>
                </a:solidFill>
                <a:latin typeface="黑体" pitchFamily="2" charset="-122"/>
                <a:ea typeface="黑体" pitchFamily="2" charset="-122"/>
              </a:rPr>
              <a:t>．</a:t>
            </a:r>
            <a:r>
              <a:rPr lang="en-US" altLang="zh-CN" sz="2400" b="1" kern="0" dirty="0">
                <a:solidFill>
                  <a:srgbClr val="FF0000"/>
                </a:solidFill>
                <a:latin typeface="黑体" pitchFamily="2" charset="-122"/>
                <a:ea typeface="黑体" pitchFamily="2" charset="-122"/>
              </a:rPr>
              <a:t>ALE</a:t>
            </a:r>
            <a:r>
              <a:rPr lang="zh-CN" altLang="en-US" sz="2400" b="1" kern="0" dirty="0">
                <a:solidFill>
                  <a:srgbClr val="FF0000"/>
                </a:solidFill>
                <a:latin typeface="黑体" pitchFamily="2" charset="-122"/>
                <a:ea typeface="黑体" pitchFamily="2" charset="-122"/>
              </a:rPr>
              <a:t>信号</a:t>
            </a:r>
          </a:p>
          <a:p>
            <a:pPr algn="l">
              <a:lnSpc>
                <a:spcPct val="150000"/>
              </a:lnSpc>
            </a:pPr>
            <a:r>
              <a:rPr lang="en-US" altLang="zh-CN" sz="2400" b="1" kern="0" dirty="0" smtClean="0">
                <a:solidFill>
                  <a:srgbClr val="0000FF"/>
                </a:solidFill>
                <a:latin typeface="黑体" pitchFamily="2" charset="-122"/>
                <a:ea typeface="黑体" pitchFamily="2" charset="-122"/>
              </a:rPr>
              <a:t>    ALE</a:t>
            </a:r>
            <a:r>
              <a:rPr lang="zh-CN" altLang="en-US" sz="2400" b="1" kern="0" dirty="0">
                <a:solidFill>
                  <a:srgbClr val="0000FF"/>
                </a:solidFill>
                <a:latin typeface="黑体" pitchFamily="2" charset="-122"/>
                <a:ea typeface="黑体" pitchFamily="2" charset="-122"/>
              </a:rPr>
              <a:t>信号是为地址锁存而定义的，以时钟脉冲</a:t>
            </a:r>
            <a:r>
              <a:rPr lang="en-US" altLang="zh-CN" sz="2400" b="1" kern="0" dirty="0">
                <a:solidFill>
                  <a:srgbClr val="0000FF"/>
                </a:solidFill>
                <a:latin typeface="黑体" pitchFamily="2" charset="-122"/>
                <a:ea typeface="黑体" pitchFamily="2" charset="-122"/>
              </a:rPr>
              <a:t>1/6</a:t>
            </a:r>
            <a:r>
              <a:rPr lang="zh-CN" altLang="en-US" sz="2400" b="1" kern="0" dirty="0">
                <a:solidFill>
                  <a:srgbClr val="0000FF"/>
                </a:solidFill>
                <a:latin typeface="黑体" pitchFamily="2" charset="-122"/>
                <a:ea typeface="黑体" pitchFamily="2" charset="-122"/>
              </a:rPr>
              <a:t>的频率出现，一般在一个机器周期中，</a:t>
            </a:r>
            <a:r>
              <a:rPr lang="en-US" altLang="zh-CN" sz="2400" b="1" kern="0" dirty="0">
                <a:solidFill>
                  <a:srgbClr val="0000FF"/>
                </a:solidFill>
                <a:latin typeface="黑体" pitchFamily="2" charset="-122"/>
                <a:ea typeface="黑体" pitchFamily="2" charset="-122"/>
              </a:rPr>
              <a:t>ALE</a:t>
            </a:r>
            <a:r>
              <a:rPr lang="zh-CN" altLang="en-US" sz="2400" b="1" kern="0" dirty="0">
                <a:solidFill>
                  <a:srgbClr val="0000FF"/>
                </a:solidFill>
                <a:latin typeface="黑体" pitchFamily="2" charset="-122"/>
                <a:ea typeface="黑体" pitchFamily="2" charset="-122"/>
              </a:rPr>
              <a:t>信号两次有效</a:t>
            </a:r>
            <a:r>
              <a:rPr lang="zh-CN" altLang="en-US" dirty="0"/>
              <a:t>。</a:t>
            </a:r>
          </a:p>
        </p:txBody>
      </p:sp>
    </p:spTree>
    <p:extLst>
      <p:ext uri="{BB962C8B-B14F-4D97-AF65-F5344CB8AC3E}">
        <p14:creationId xmlns:p14="http://schemas.microsoft.com/office/powerpoint/2010/main" val="881181540"/>
      </p:ext>
    </p:extLst>
  </p:cSld>
  <p:clrMapOvr>
    <a:masterClrMapping/>
  </p:clrMapOvr>
  <p:transition>
    <p:random/>
    <p:sndAc>
      <p:stSnd>
        <p:snd r:embed="rId2" name="camera.wav"/>
      </p:stSnd>
    </p:sndAc>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4" name="矩形 3"/>
          <p:cNvSpPr/>
          <p:nvPr/>
        </p:nvSpPr>
        <p:spPr>
          <a:xfrm>
            <a:off x="-183338" y="554504"/>
            <a:ext cx="5923417" cy="461665"/>
          </a:xfrm>
          <a:prstGeom prst="rect">
            <a:avLst/>
          </a:prstGeom>
        </p:spPr>
        <p:txBody>
          <a:bodyPr wrap="none">
            <a:spAutoFit/>
          </a:bodyPr>
          <a:lstStyle/>
          <a:p>
            <a:r>
              <a:rPr lang="en-US" altLang="zh-CN" sz="2400" b="1" dirty="0" smtClean="0">
                <a:solidFill>
                  <a:srgbClr val="FF0000"/>
                </a:solidFill>
                <a:latin typeface="黑体" pitchFamily="2" charset="-122"/>
                <a:ea typeface="黑体" pitchFamily="2" charset="-122"/>
              </a:rPr>
              <a:t>    </a:t>
            </a:r>
            <a:r>
              <a:rPr lang="en-US" altLang="zh-CN" sz="2400" b="1" dirty="0" smtClean="0">
                <a:solidFill>
                  <a:srgbClr val="9900CC"/>
                </a:solidFill>
                <a:latin typeface="黑体" pitchFamily="2" charset="-122"/>
                <a:ea typeface="黑体" pitchFamily="2" charset="-122"/>
              </a:rPr>
              <a:t>3.6.3  AT89S51</a:t>
            </a:r>
            <a:r>
              <a:rPr lang="zh-CN" altLang="en-US" sz="2400" b="1" dirty="0" smtClean="0">
                <a:solidFill>
                  <a:srgbClr val="9900CC"/>
                </a:solidFill>
                <a:latin typeface="黑体" pitchFamily="2" charset="-122"/>
                <a:ea typeface="黑体" pitchFamily="2" charset="-122"/>
              </a:rPr>
              <a:t>指令的取指</a:t>
            </a:r>
            <a:r>
              <a:rPr lang="en-US" altLang="zh-CN" sz="2400" b="1" dirty="0" smtClean="0">
                <a:solidFill>
                  <a:srgbClr val="9900CC"/>
                </a:solidFill>
                <a:latin typeface="黑体" pitchFamily="2" charset="-122"/>
                <a:ea typeface="黑体" pitchFamily="2" charset="-122"/>
              </a:rPr>
              <a:t>/</a:t>
            </a:r>
            <a:r>
              <a:rPr lang="zh-CN" altLang="en-US" sz="2400" b="1" dirty="0">
                <a:solidFill>
                  <a:srgbClr val="9900CC"/>
                </a:solidFill>
                <a:latin typeface="黑体" pitchFamily="2" charset="-122"/>
                <a:ea typeface="黑体" pitchFamily="2" charset="-122"/>
              </a:rPr>
              <a:t>执行时序</a:t>
            </a:r>
          </a:p>
        </p:txBody>
      </p:sp>
      <p:sp>
        <p:nvSpPr>
          <p:cNvPr id="5" name="矩形 4"/>
          <p:cNvSpPr/>
          <p:nvPr/>
        </p:nvSpPr>
        <p:spPr>
          <a:xfrm>
            <a:off x="117230" y="1016169"/>
            <a:ext cx="9026770" cy="3416320"/>
          </a:xfrm>
          <a:prstGeom prst="rect">
            <a:avLst/>
          </a:prstGeom>
        </p:spPr>
        <p:txBody>
          <a:bodyPr wrap="square">
            <a:spAutoFit/>
          </a:bodyPr>
          <a:lstStyle/>
          <a:p>
            <a:pPr algn="l">
              <a:lnSpc>
                <a:spcPct val="150000"/>
              </a:lnSpc>
            </a:pPr>
            <a:r>
              <a:rPr lang="zh-CN" altLang="en-US" sz="2400" b="1" kern="0" dirty="0" smtClean="0">
                <a:solidFill>
                  <a:srgbClr val="333399"/>
                </a:solidFill>
                <a:latin typeface="黑体" pitchFamily="2" charset="-122"/>
                <a:ea typeface="黑体" pitchFamily="2" charset="-122"/>
              </a:rPr>
              <a:t>    </a:t>
            </a:r>
            <a:r>
              <a:rPr lang="en-US" altLang="zh-CN" sz="2400" b="1" kern="0" dirty="0">
                <a:solidFill>
                  <a:srgbClr val="333399"/>
                </a:solidFill>
                <a:latin typeface="黑体" pitchFamily="2" charset="-122"/>
                <a:ea typeface="黑体" pitchFamily="2" charset="-122"/>
              </a:rPr>
              <a:t>AT89S51</a:t>
            </a:r>
            <a:r>
              <a:rPr lang="zh-CN" altLang="en-US" sz="2400" b="1" kern="0" dirty="0">
                <a:solidFill>
                  <a:srgbClr val="333399"/>
                </a:solidFill>
                <a:latin typeface="黑体" pitchFamily="2" charset="-122"/>
                <a:ea typeface="黑体" pitchFamily="2" charset="-122"/>
              </a:rPr>
              <a:t>单片机的指令按其长度可分为单字节指令、双字节指令和三字节指令，执行这些指令所需要的机器周期的数目是不同的，概括起来共有以下几种情况：单字节指令中，只有乘法指令和除法指令是</a:t>
            </a:r>
            <a:r>
              <a:rPr lang="en-US" altLang="zh-CN" sz="2400" b="1" kern="0" dirty="0">
                <a:solidFill>
                  <a:srgbClr val="333399"/>
                </a:solidFill>
                <a:latin typeface="黑体" pitchFamily="2" charset="-122"/>
                <a:ea typeface="黑体" pitchFamily="2" charset="-122"/>
              </a:rPr>
              <a:t>4</a:t>
            </a:r>
            <a:r>
              <a:rPr lang="zh-CN" altLang="en-US" sz="2400" b="1" kern="0" dirty="0">
                <a:solidFill>
                  <a:srgbClr val="333399"/>
                </a:solidFill>
                <a:latin typeface="黑体" pitchFamily="2" charset="-122"/>
                <a:ea typeface="黑体" pitchFamily="2" charset="-122"/>
              </a:rPr>
              <a:t>个机器周期，其余均为单机器周期或双机器周期；双字节指令为单机器周期或双机器周期；三字节指令都是双机器周期</a:t>
            </a:r>
            <a:r>
              <a:rPr lang="zh-CN" altLang="en-US" sz="2400" b="1" kern="0" dirty="0" smtClean="0">
                <a:solidFill>
                  <a:srgbClr val="333399"/>
                </a:solidFill>
                <a:latin typeface="黑体" pitchFamily="2" charset="-122"/>
                <a:ea typeface="黑体" pitchFamily="2" charset="-122"/>
              </a:rPr>
              <a:t>。</a:t>
            </a:r>
            <a:endParaRPr lang="zh-CN" altLang="en-US" dirty="0"/>
          </a:p>
        </p:txBody>
      </p:sp>
    </p:spTree>
    <p:extLst>
      <p:ext uri="{BB962C8B-B14F-4D97-AF65-F5344CB8AC3E}">
        <p14:creationId xmlns:p14="http://schemas.microsoft.com/office/powerpoint/2010/main" val="1038196526"/>
      </p:ext>
    </p:extLst>
  </p:cSld>
  <p:clrMapOvr>
    <a:masterClrMapping/>
  </p:clrMapOvr>
  <p:transition>
    <p:random/>
    <p:sndAc>
      <p:stSnd>
        <p:snd r:embed="rId2" name="camera.wav"/>
      </p:stSnd>
    </p:sndAc>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5" name="矩形 4"/>
          <p:cNvSpPr/>
          <p:nvPr/>
        </p:nvSpPr>
        <p:spPr>
          <a:xfrm>
            <a:off x="82062" y="710985"/>
            <a:ext cx="9061938" cy="3416320"/>
          </a:xfrm>
          <a:prstGeom prst="rect">
            <a:avLst/>
          </a:prstGeom>
        </p:spPr>
        <p:txBody>
          <a:bodyPr wrap="square">
            <a:spAutoFit/>
          </a:bodyPr>
          <a:lstStyle/>
          <a:p>
            <a:pPr lvl="0" algn="l">
              <a:lnSpc>
                <a:spcPct val="150000"/>
              </a:lnSpc>
            </a:pPr>
            <a:r>
              <a:rPr lang="zh-CN" altLang="en-US" sz="2400" b="1" kern="0" dirty="0" smtClean="0">
                <a:solidFill>
                  <a:srgbClr val="333399"/>
                </a:solidFill>
                <a:latin typeface="黑体" pitchFamily="2" charset="-122"/>
                <a:ea typeface="黑体" pitchFamily="2" charset="-122"/>
              </a:rPr>
              <a:t>    </a:t>
            </a:r>
            <a:r>
              <a:rPr lang="zh-CN" altLang="en-US" sz="2400" b="1" kern="0" dirty="0" smtClean="0">
                <a:solidFill>
                  <a:srgbClr val="333399"/>
                </a:solidFill>
                <a:latin typeface="黑体" pitchFamily="2" charset="-122"/>
                <a:ea typeface="黑体" pitchFamily="2" charset="-122"/>
                <a:hlinkClick r:id="" action="ppaction://hlinkshowjump?jump=nextslide"/>
              </a:rPr>
              <a:t>图</a:t>
            </a:r>
            <a:r>
              <a:rPr lang="en-US" altLang="zh-CN" sz="2400" b="1" kern="0" dirty="0">
                <a:solidFill>
                  <a:srgbClr val="333399"/>
                </a:solidFill>
                <a:latin typeface="黑体" pitchFamily="2" charset="-122"/>
                <a:ea typeface="黑体" pitchFamily="2" charset="-122"/>
                <a:hlinkClick r:id="" action="ppaction://hlinkshowjump?jump=nextslide"/>
              </a:rPr>
              <a:t>3-17</a:t>
            </a:r>
            <a:r>
              <a:rPr lang="zh-CN" altLang="en-US" sz="2400" b="1" kern="0" dirty="0">
                <a:solidFill>
                  <a:srgbClr val="333399"/>
                </a:solidFill>
                <a:latin typeface="黑体" pitchFamily="2" charset="-122"/>
                <a:ea typeface="黑体" pitchFamily="2" charset="-122"/>
              </a:rPr>
              <a:t>所示是几种典型的单机器周期和双机器周期指令的取指</a:t>
            </a:r>
            <a:r>
              <a:rPr lang="en-US" altLang="zh-CN" sz="2400" b="1" kern="0" dirty="0">
                <a:solidFill>
                  <a:srgbClr val="333399"/>
                </a:solidFill>
                <a:latin typeface="黑体" pitchFamily="2" charset="-122"/>
                <a:ea typeface="黑体" pitchFamily="2" charset="-122"/>
              </a:rPr>
              <a:t>/</a:t>
            </a:r>
            <a:r>
              <a:rPr lang="zh-CN" altLang="en-US" sz="2400" b="1" kern="0" dirty="0">
                <a:solidFill>
                  <a:srgbClr val="333399"/>
                </a:solidFill>
                <a:latin typeface="黑体" pitchFamily="2" charset="-122"/>
                <a:ea typeface="黑体" pitchFamily="2" charset="-122"/>
              </a:rPr>
              <a:t>执行时序。图中，</a:t>
            </a:r>
            <a:r>
              <a:rPr lang="en-US" altLang="zh-CN" sz="2400" b="1" kern="0" dirty="0">
                <a:solidFill>
                  <a:srgbClr val="333399"/>
                </a:solidFill>
                <a:latin typeface="黑体" pitchFamily="2" charset="-122"/>
                <a:ea typeface="黑体" pitchFamily="2" charset="-122"/>
              </a:rPr>
              <a:t>ALE</a:t>
            </a:r>
            <a:r>
              <a:rPr lang="zh-CN" altLang="en-US" sz="2400" b="1" kern="0" dirty="0">
                <a:solidFill>
                  <a:srgbClr val="333399"/>
                </a:solidFill>
                <a:latin typeface="黑体" pitchFamily="2" charset="-122"/>
                <a:ea typeface="黑体" pitchFamily="2" charset="-122"/>
              </a:rPr>
              <a:t>是地址锁存信号，该信号每有效一次就能对存储器进行一次读指令操作。一般情况下，</a:t>
            </a:r>
            <a:r>
              <a:rPr lang="en-US" altLang="zh-CN" sz="2400" b="1" kern="0" dirty="0">
                <a:solidFill>
                  <a:srgbClr val="333399"/>
                </a:solidFill>
                <a:latin typeface="黑体" pitchFamily="2" charset="-122"/>
                <a:ea typeface="黑体" pitchFamily="2" charset="-122"/>
              </a:rPr>
              <a:t>ALE</a:t>
            </a:r>
            <a:r>
              <a:rPr lang="zh-CN" altLang="en-US" sz="2400" b="1" kern="0" dirty="0">
                <a:solidFill>
                  <a:srgbClr val="333399"/>
                </a:solidFill>
                <a:latin typeface="黑体" pitchFamily="2" charset="-122"/>
                <a:ea typeface="黑体" pitchFamily="2" charset="-122"/>
              </a:rPr>
              <a:t>信号以振荡脉冲六分之一的频率出现，因此在一个机器周期中，</a:t>
            </a:r>
            <a:r>
              <a:rPr lang="en-US" altLang="zh-CN" sz="2400" b="1" kern="0" dirty="0">
                <a:solidFill>
                  <a:srgbClr val="333399"/>
                </a:solidFill>
                <a:latin typeface="黑体" pitchFamily="2" charset="-122"/>
                <a:ea typeface="黑体" pitchFamily="2" charset="-122"/>
              </a:rPr>
              <a:t>ALE</a:t>
            </a:r>
            <a:r>
              <a:rPr lang="zh-CN" altLang="en-US" sz="2400" b="1" kern="0" dirty="0">
                <a:solidFill>
                  <a:srgbClr val="333399"/>
                </a:solidFill>
                <a:latin typeface="黑体" pitchFamily="2" charset="-122"/>
                <a:ea typeface="黑体" pitchFamily="2" charset="-122"/>
              </a:rPr>
              <a:t>信号两次有效，第一次在</a:t>
            </a:r>
            <a:r>
              <a:rPr lang="en-US" altLang="zh-CN" sz="2400" b="1" kern="0" dirty="0">
                <a:solidFill>
                  <a:srgbClr val="333399"/>
                </a:solidFill>
                <a:latin typeface="黑体" pitchFamily="2" charset="-122"/>
                <a:ea typeface="黑体" pitchFamily="2" charset="-122"/>
              </a:rPr>
              <a:t>S1P2</a:t>
            </a:r>
            <a:r>
              <a:rPr lang="zh-CN" altLang="en-US" sz="2400" b="1" kern="0" dirty="0">
                <a:solidFill>
                  <a:srgbClr val="333399"/>
                </a:solidFill>
                <a:latin typeface="黑体" pitchFamily="2" charset="-122"/>
                <a:ea typeface="黑体" pitchFamily="2" charset="-122"/>
              </a:rPr>
              <a:t>和</a:t>
            </a:r>
            <a:r>
              <a:rPr lang="en-US" altLang="zh-CN" sz="2400" b="1" kern="0" dirty="0">
                <a:solidFill>
                  <a:srgbClr val="333399"/>
                </a:solidFill>
                <a:latin typeface="黑体" pitchFamily="2" charset="-122"/>
                <a:ea typeface="黑体" pitchFamily="2" charset="-122"/>
              </a:rPr>
              <a:t>S2P1</a:t>
            </a:r>
            <a:r>
              <a:rPr lang="zh-CN" altLang="en-US" sz="2400" b="1" kern="0" dirty="0">
                <a:solidFill>
                  <a:srgbClr val="333399"/>
                </a:solidFill>
                <a:latin typeface="黑体" pitchFamily="2" charset="-122"/>
                <a:ea typeface="黑体" pitchFamily="2" charset="-122"/>
              </a:rPr>
              <a:t>期间，第二次在</a:t>
            </a:r>
            <a:r>
              <a:rPr lang="en-US" altLang="zh-CN" sz="2400" b="1" kern="0" dirty="0">
                <a:solidFill>
                  <a:srgbClr val="333399"/>
                </a:solidFill>
                <a:latin typeface="黑体" pitchFamily="2" charset="-122"/>
                <a:ea typeface="黑体" pitchFamily="2" charset="-122"/>
              </a:rPr>
              <a:t>S4P2</a:t>
            </a:r>
            <a:r>
              <a:rPr lang="zh-CN" altLang="en-US" sz="2400" b="1" kern="0" dirty="0">
                <a:solidFill>
                  <a:srgbClr val="333399"/>
                </a:solidFill>
                <a:latin typeface="黑体" pitchFamily="2" charset="-122"/>
                <a:ea typeface="黑体" pitchFamily="2" charset="-122"/>
              </a:rPr>
              <a:t>和</a:t>
            </a:r>
            <a:r>
              <a:rPr lang="en-US" altLang="zh-CN" sz="2400" b="1" kern="0" dirty="0">
                <a:solidFill>
                  <a:srgbClr val="333399"/>
                </a:solidFill>
                <a:latin typeface="黑体" pitchFamily="2" charset="-122"/>
                <a:ea typeface="黑体" pitchFamily="2" charset="-122"/>
              </a:rPr>
              <a:t>S5P1</a:t>
            </a:r>
            <a:r>
              <a:rPr lang="zh-CN" altLang="en-US" sz="2400" b="1" kern="0" dirty="0">
                <a:solidFill>
                  <a:srgbClr val="333399"/>
                </a:solidFill>
                <a:latin typeface="黑体" pitchFamily="2" charset="-122"/>
                <a:ea typeface="黑体" pitchFamily="2" charset="-122"/>
              </a:rPr>
              <a:t>期间，有效宽度为一个状态</a:t>
            </a:r>
            <a:r>
              <a:rPr lang="zh-CN" altLang="en-US" dirty="0">
                <a:solidFill>
                  <a:srgbClr val="000000"/>
                </a:solidFill>
              </a:rPr>
              <a:t>。</a:t>
            </a:r>
          </a:p>
        </p:txBody>
      </p:sp>
    </p:spTree>
    <p:extLst>
      <p:ext uri="{BB962C8B-B14F-4D97-AF65-F5344CB8AC3E}">
        <p14:creationId xmlns:p14="http://schemas.microsoft.com/office/powerpoint/2010/main" val="1390491866"/>
      </p:ext>
    </p:extLst>
  </p:cSld>
  <p:clrMapOvr>
    <a:masterClrMapping/>
  </p:clrMapOvr>
  <p:transition>
    <p:random/>
    <p:sndAc>
      <p:stSnd>
        <p:snd r:embed="rId2" name="camera.wav"/>
      </p:stSnd>
    </p:sndAc>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31633"/>
            <a:ext cx="9228221" cy="5440922"/>
          </a:xfrm>
          <a:prstGeom prst="rect">
            <a:avLst/>
          </a:prstGeom>
        </p:spPr>
      </p:pic>
      <p:sp>
        <p:nvSpPr>
          <p:cNvPr id="5" name="矩形 4"/>
          <p:cNvSpPr/>
          <p:nvPr/>
        </p:nvSpPr>
        <p:spPr>
          <a:xfrm>
            <a:off x="2253848" y="6069597"/>
            <a:ext cx="4261167" cy="369332"/>
          </a:xfrm>
          <a:prstGeom prst="rect">
            <a:avLst/>
          </a:prstGeom>
        </p:spPr>
        <p:txBody>
          <a:bodyPr wrap="none">
            <a:spAutoFit/>
          </a:bodyPr>
          <a:lstStyle/>
          <a:p>
            <a:r>
              <a:rPr lang="zh-CN" altLang="en-US" sz="1600" b="1" dirty="0">
                <a:solidFill>
                  <a:srgbClr val="FF0000"/>
                </a:solidFill>
                <a:latin typeface="黑体" pitchFamily="2" charset="-122"/>
                <a:cs typeface="Times New Roman" pitchFamily="18" charset="0"/>
              </a:rPr>
              <a:t>图</a:t>
            </a:r>
            <a:r>
              <a:rPr lang="en-US" altLang="zh-CN" sz="1600" b="1" dirty="0">
                <a:solidFill>
                  <a:srgbClr val="FF0000"/>
                </a:solidFill>
                <a:latin typeface="黑体" pitchFamily="2" charset="-122"/>
                <a:cs typeface="Times New Roman" pitchFamily="18" charset="0"/>
              </a:rPr>
              <a:t>3-17  </a:t>
            </a:r>
            <a:r>
              <a:rPr lang="en-US" altLang="zh-CN" dirty="0">
                <a:solidFill>
                  <a:srgbClr val="3333CC"/>
                </a:solidFill>
                <a:latin typeface="Times New Roman" pitchFamily="18" charset="0"/>
                <a:cs typeface="Times New Roman" pitchFamily="18" charset="0"/>
              </a:rPr>
              <a:t>AT89S51</a:t>
            </a:r>
            <a:r>
              <a:rPr lang="zh-CN" altLang="en-US" dirty="0">
                <a:solidFill>
                  <a:srgbClr val="3333CC"/>
                </a:solidFill>
                <a:latin typeface="Times New Roman" pitchFamily="18" charset="0"/>
                <a:cs typeface="Times New Roman" pitchFamily="18" charset="0"/>
              </a:rPr>
              <a:t>指令的取指</a:t>
            </a:r>
            <a:r>
              <a:rPr lang="en-US" altLang="zh-CN" dirty="0">
                <a:solidFill>
                  <a:srgbClr val="3333CC"/>
                </a:solidFill>
                <a:latin typeface="Times New Roman" pitchFamily="18" charset="0"/>
                <a:cs typeface="Times New Roman" pitchFamily="18" charset="0"/>
              </a:rPr>
              <a:t>/</a:t>
            </a:r>
            <a:r>
              <a:rPr lang="zh-CN" altLang="en-US" dirty="0">
                <a:solidFill>
                  <a:srgbClr val="3333CC"/>
                </a:solidFill>
                <a:latin typeface="Times New Roman" pitchFamily="18" charset="0"/>
                <a:cs typeface="Times New Roman" pitchFamily="18" charset="0"/>
              </a:rPr>
              <a:t>执行时序图</a:t>
            </a:r>
          </a:p>
        </p:txBody>
      </p:sp>
    </p:spTree>
    <p:extLst>
      <p:ext uri="{BB962C8B-B14F-4D97-AF65-F5344CB8AC3E}">
        <p14:creationId xmlns:p14="http://schemas.microsoft.com/office/powerpoint/2010/main" val="2126733275"/>
      </p:ext>
    </p:extLst>
  </p:cSld>
  <p:clrMapOvr>
    <a:masterClrMapping/>
  </p:clrMapOvr>
  <p:transition>
    <p:random/>
    <p:sndAc>
      <p:stSnd>
        <p:snd r:embed="rId2" name="camera.wav"/>
      </p:stSnd>
    </p:sndAc>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4" name="矩形 3"/>
          <p:cNvSpPr/>
          <p:nvPr/>
        </p:nvSpPr>
        <p:spPr>
          <a:xfrm>
            <a:off x="130180" y="606642"/>
            <a:ext cx="6231193" cy="461665"/>
          </a:xfrm>
          <a:prstGeom prst="rect">
            <a:avLst/>
          </a:prstGeom>
        </p:spPr>
        <p:txBody>
          <a:bodyPr wrap="none">
            <a:spAutoFit/>
          </a:bodyPr>
          <a:lstStyle/>
          <a:p>
            <a:r>
              <a:rPr lang="en-US" altLang="zh-CN" sz="2400" b="1" dirty="0" smtClean="0">
                <a:solidFill>
                  <a:srgbClr val="FF0000"/>
                </a:solidFill>
                <a:latin typeface="黑体" pitchFamily="2" charset="-122"/>
                <a:ea typeface="黑体" pitchFamily="2" charset="-122"/>
              </a:rPr>
              <a:t>   </a:t>
            </a:r>
            <a:r>
              <a:rPr lang="en-US" altLang="zh-CN" sz="2400" b="1" dirty="0" smtClean="0">
                <a:solidFill>
                  <a:srgbClr val="9900CC"/>
                </a:solidFill>
                <a:latin typeface="黑体" pitchFamily="2" charset="-122"/>
                <a:ea typeface="黑体" pitchFamily="2" charset="-122"/>
              </a:rPr>
              <a:t>3.6.4  </a:t>
            </a:r>
            <a:r>
              <a:rPr lang="en-US" altLang="zh-CN" sz="2400" b="1" dirty="0">
                <a:solidFill>
                  <a:srgbClr val="9900CC"/>
                </a:solidFill>
                <a:latin typeface="黑体" pitchFamily="2" charset="-122"/>
                <a:ea typeface="黑体" pitchFamily="2" charset="-122"/>
              </a:rPr>
              <a:t>AT89S51</a:t>
            </a:r>
            <a:r>
              <a:rPr lang="zh-CN" altLang="en-US" sz="2400" b="1" dirty="0">
                <a:solidFill>
                  <a:srgbClr val="9900CC"/>
                </a:solidFill>
                <a:latin typeface="黑体" pitchFamily="2" charset="-122"/>
                <a:ea typeface="黑体" pitchFamily="2" charset="-122"/>
              </a:rPr>
              <a:t>对片外存储器的操作时序</a:t>
            </a:r>
          </a:p>
        </p:txBody>
      </p:sp>
      <p:sp>
        <p:nvSpPr>
          <p:cNvPr id="5" name="矩形 4"/>
          <p:cNvSpPr/>
          <p:nvPr/>
        </p:nvSpPr>
        <p:spPr>
          <a:xfrm>
            <a:off x="0" y="1199328"/>
            <a:ext cx="9050215" cy="830997"/>
          </a:xfrm>
          <a:prstGeom prst="rect">
            <a:avLst/>
          </a:prstGeom>
        </p:spPr>
        <p:txBody>
          <a:bodyPr wrap="square">
            <a:spAutoFit/>
          </a:bodyPr>
          <a:lstStyle/>
          <a:p>
            <a:pPr algn="l"/>
            <a:r>
              <a:rPr lang="en-US" altLang="zh-CN" sz="2400" b="1" dirty="0" smtClean="0">
                <a:solidFill>
                  <a:schemeClr val="accent2"/>
                </a:solidFill>
                <a:latin typeface="黑体" pitchFamily="2" charset="-122"/>
                <a:ea typeface="黑体" pitchFamily="2" charset="-122"/>
              </a:rPr>
              <a:t>    AT89S51</a:t>
            </a:r>
            <a:r>
              <a:rPr lang="zh-CN" altLang="en-US" sz="2400" b="1" dirty="0">
                <a:solidFill>
                  <a:schemeClr val="accent2"/>
                </a:solidFill>
                <a:latin typeface="黑体" pitchFamily="2" charset="-122"/>
                <a:ea typeface="黑体" pitchFamily="2" charset="-122"/>
              </a:rPr>
              <a:t>单片机对片外存储器的操作时序分两种：执行非</a:t>
            </a:r>
            <a:r>
              <a:rPr lang="en-US" altLang="zh-CN" sz="2400" b="1" dirty="0">
                <a:solidFill>
                  <a:schemeClr val="accent2"/>
                </a:solidFill>
                <a:latin typeface="黑体" pitchFamily="2" charset="-122"/>
                <a:ea typeface="黑体" pitchFamily="2" charset="-122"/>
              </a:rPr>
              <a:t>MOVX</a:t>
            </a:r>
            <a:r>
              <a:rPr lang="zh-CN" altLang="en-US" sz="2400" b="1" dirty="0">
                <a:solidFill>
                  <a:schemeClr val="accent2"/>
                </a:solidFill>
                <a:latin typeface="黑体" pitchFamily="2" charset="-122"/>
                <a:ea typeface="黑体" pitchFamily="2" charset="-122"/>
              </a:rPr>
              <a:t>类指令的时序和执行</a:t>
            </a:r>
            <a:r>
              <a:rPr lang="en-US" altLang="zh-CN" sz="2400" b="1" dirty="0">
                <a:solidFill>
                  <a:schemeClr val="accent2"/>
                </a:solidFill>
                <a:latin typeface="黑体" pitchFamily="2" charset="-122"/>
                <a:ea typeface="黑体" pitchFamily="2" charset="-122"/>
              </a:rPr>
              <a:t>MOVX</a:t>
            </a:r>
            <a:r>
              <a:rPr lang="zh-CN" altLang="en-US" sz="2400" b="1" dirty="0">
                <a:solidFill>
                  <a:schemeClr val="accent2"/>
                </a:solidFill>
                <a:latin typeface="黑体" pitchFamily="2" charset="-122"/>
                <a:ea typeface="黑体" pitchFamily="2" charset="-122"/>
              </a:rPr>
              <a:t>类指令的时序，如图</a:t>
            </a:r>
            <a:r>
              <a:rPr lang="en-US" altLang="zh-CN" sz="2400" b="1" dirty="0">
                <a:solidFill>
                  <a:schemeClr val="accent2"/>
                </a:solidFill>
                <a:latin typeface="黑体" pitchFamily="2" charset="-122"/>
                <a:ea typeface="黑体" pitchFamily="2" charset="-122"/>
              </a:rPr>
              <a:t>3-18</a:t>
            </a:r>
            <a:r>
              <a:rPr lang="zh-CN" altLang="en-US" sz="2400" b="1" dirty="0">
                <a:solidFill>
                  <a:schemeClr val="accent2"/>
                </a:solidFill>
                <a:latin typeface="黑体" pitchFamily="2" charset="-122"/>
                <a:ea typeface="黑体" pitchFamily="2" charset="-122"/>
              </a:rPr>
              <a:t>和</a:t>
            </a:r>
            <a:r>
              <a:rPr lang="zh-CN" altLang="en-US" sz="2400" b="1" dirty="0">
                <a:solidFill>
                  <a:schemeClr val="accent2"/>
                </a:solidFill>
                <a:latin typeface="黑体" pitchFamily="2" charset="-122"/>
                <a:ea typeface="黑体" pitchFamily="2" charset="-122"/>
                <a:hlinkClick r:id="" action="ppaction://hlinkshowjump?jump=nextslide"/>
              </a:rPr>
              <a:t>图</a:t>
            </a:r>
            <a:r>
              <a:rPr lang="en-US" altLang="zh-CN" sz="2400" b="1" dirty="0">
                <a:solidFill>
                  <a:schemeClr val="accent2"/>
                </a:solidFill>
                <a:latin typeface="黑体" pitchFamily="2" charset="-122"/>
                <a:ea typeface="黑体" pitchFamily="2" charset="-122"/>
                <a:hlinkClick r:id="" action="ppaction://hlinkshowjump?jump=nextslide"/>
              </a:rPr>
              <a:t>3-19</a:t>
            </a:r>
            <a:r>
              <a:rPr lang="zh-CN" altLang="en-US" sz="2400" b="1" dirty="0">
                <a:solidFill>
                  <a:schemeClr val="accent2"/>
                </a:solidFill>
                <a:latin typeface="黑体" pitchFamily="2" charset="-122"/>
                <a:ea typeface="黑体" pitchFamily="2" charset="-122"/>
              </a:rPr>
              <a:t>所示。</a:t>
            </a:r>
          </a:p>
        </p:txBody>
      </p:sp>
      <p:pic>
        <p:nvPicPr>
          <p:cNvPr id="6" name="图片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72379" y="2214935"/>
            <a:ext cx="6452421" cy="3632425"/>
          </a:xfrm>
          <a:prstGeom prst="rect">
            <a:avLst/>
          </a:prstGeom>
        </p:spPr>
      </p:pic>
      <p:sp>
        <p:nvSpPr>
          <p:cNvPr id="7" name="矩形 6"/>
          <p:cNvSpPr/>
          <p:nvPr/>
        </p:nvSpPr>
        <p:spPr>
          <a:xfrm>
            <a:off x="2701888" y="6046150"/>
            <a:ext cx="3993401" cy="369332"/>
          </a:xfrm>
          <a:prstGeom prst="rect">
            <a:avLst/>
          </a:prstGeom>
        </p:spPr>
        <p:txBody>
          <a:bodyPr wrap="none">
            <a:spAutoFit/>
          </a:bodyPr>
          <a:lstStyle/>
          <a:p>
            <a:r>
              <a:rPr lang="zh-CN" altLang="en-US" dirty="0"/>
              <a:t>图</a:t>
            </a:r>
            <a:r>
              <a:rPr lang="en-US" altLang="zh-CN" dirty="0"/>
              <a:t>3-18  </a:t>
            </a:r>
            <a:r>
              <a:rPr lang="zh-CN" altLang="en-US" dirty="0">
                <a:solidFill>
                  <a:srgbClr val="3333CC"/>
                </a:solidFill>
                <a:latin typeface="Times New Roman" pitchFamily="18" charset="0"/>
                <a:cs typeface="Times New Roman" pitchFamily="18" charset="0"/>
              </a:rPr>
              <a:t>执行非</a:t>
            </a:r>
            <a:r>
              <a:rPr lang="en-US" altLang="zh-CN" dirty="0">
                <a:solidFill>
                  <a:srgbClr val="3333CC"/>
                </a:solidFill>
                <a:latin typeface="Times New Roman" pitchFamily="18" charset="0"/>
                <a:cs typeface="Times New Roman" pitchFamily="18" charset="0"/>
              </a:rPr>
              <a:t>MOVX</a:t>
            </a:r>
            <a:r>
              <a:rPr lang="zh-CN" altLang="en-US" dirty="0">
                <a:solidFill>
                  <a:srgbClr val="3333CC"/>
                </a:solidFill>
                <a:latin typeface="Times New Roman" pitchFamily="18" charset="0"/>
                <a:cs typeface="Times New Roman" pitchFamily="18" charset="0"/>
              </a:rPr>
              <a:t>类指令的时序图</a:t>
            </a:r>
          </a:p>
        </p:txBody>
      </p:sp>
    </p:spTree>
    <p:extLst>
      <p:ext uri="{BB962C8B-B14F-4D97-AF65-F5344CB8AC3E}">
        <p14:creationId xmlns:p14="http://schemas.microsoft.com/office/powerpoint/2010/main" val="1661158912"/>
      </p:ext>
    </p:extLst>
  </p:cSld>
  <p:clrMapOvr>
    <a:masterClrMapping/>
  </p:clrMapOvr>
  <p:transition>
    <p:random/>
    <p:sndAc>
      <p:stSnd>
        <p:snd r:embed="rId2" name="camera.wav"/>
      </p:stSnd>
    </p:sndAc>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0051" y="1260183"/>
            <a:ext cx="8923949" cy="3918925"/>
          </a:xfrm>
          <a:prstGeom prst="rect">
            <a:avLst/>
          </a:prstGeom>
        </p:spPr>
      </p:pic>
      <p:sp>
        <p:nvSpPr>
          <p:cNvPr id="5" name="矩形 4"/>
          <p:cNvSpPr/>
          <p:nvPr/>
        </p:nvSpPr>
        <p:spPr>
          <a:xfrm>
            <a:off x="2843116" y="5533294"/>
            <a:ext cx="3762568" cy="369332"/>
          </a:xfrm>
          <a:prstGeom prst="rect">
            <a:avLst/>
          </a:prstGeom>
        </p:spPr>
        <p:txBody>
          <a:bodyPr wrap="none">
            <a:spAutoFit/>
          </a:bodyPr>
          <a:lstStyle/>
          <a:p>
            <a:r>
              <a:rPr lang="zh-CN" altLang="en-US" dirty="0"/>
              <a:t>图</a:t>
            </a:r>
            <a:r>
              <a:rPr lang="en-US" altLang="zh-CN" dirty="0"/>
              <a:t>3-19  </a:t>
            </a:r>
            <a:r>
              <a:rPr lang="zh-CN" altLang="en-US" dirty="0">
                <a:solidFill>
                  <a:srgbClr val="3333CC"/>
                </a:solidFill>
                <a:latin typeface="Times New Roman" pitchFamily="18" charset="0"/>
                <a:cs typeface="Times New Roman" pitchFamily="18" charset="0"/>
              </a:rPr>
              <a:t>执行</a:t>
            </a:r>
            <a:r>
              <a:rPr lang="en-US" altLang="zh-CN" dirty="0">
                <a:solidFill>
                  <a:srgbClr val="3333CC"/>
                </a:solidFill>
                <a:latin typeface="Times New Roman" pitchFamily="18" charset="0"/>
                <a:cs typeface="Times New Roman" pitchFamily="18" charset="0"/>
              </a:rPr>
              <a:t>MOVX</a:t>
            </a:r>
            <a:r>
              <a:rPr lang="zh-CN" altLang="en-US" dirty="0">
                <a:solidFill>
                  <a:srgbClr val="3333CC"/>
                </a:solidFill>
                <a:latin typeface="Times New Roman" pitchFamily="18" charset="0"/>
                <a:cs typeface="Times New Roman" pitchFamily="18" charset="0"/>
              </a:rPr>
              <a:t>类指令的时序图</a:t>
            </a:r>
          </a:p>
        </p:txBody>
      </p:sp>
    </p:spTree>
    <p:extLst>
      <p:ext uri="{BB962C8B-B14F-4D97-AF65-F5344CB8AC3E}">
        <p14:creationId xmlns:p14="http://schemas.microsoft.com/office/powerpoint/2010/main" val="1131071321"/>
      </p:ext>
    </p:extLst>
  </p:cSld>
  <p:clrMapOvr>
    <a:masterClrMapping/>
  </p:clrMapOvr>
  <p:transition>
    <p:random/>
    <p:sndAc>
      <p:stSnd>
        <p:snd r:embed="rId2" name="camera.wav"/>
      </p:stSnd>
    </p:sndAc>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7" name="Rectangle 3"/>
          <p:cNvSpPr>
            <a:spLocks noGrp="1" noChangeArrowheads="1"/>
          </p:cNvSpPr>
          <p:nvPr>
            <p:ph type="body" idx="1"/>
          </p:nvPr>
        </p:nvSpPr>
        <p:spPr>
          <a:xfrm>
            <a:off x="0" y="638908"/>
            <a:ext cx="8596313" cy="5851525"/>
          </a:xfrm>
        </p:spPr>
        <p:txBody>
          <a:bodyPr/>
          <a:lstStyle/>
          <a:p>
            <a:pPr marL="0" indent="0" algn="ctr">
              <a:lnSpc>
                <a:spcPct val="150000"/>
              </a:lnSpc>
              <a:spcBef>
                <a:spcPts val="0"/>
              </a:spcBef>
              <a:buFont typeface="Wingdings" pitchFamily="2" charset="2"/>
              <a:buNone/>
            </a:pPr>
            <a:r>
              <a:rPr lang="en-US" altLang="zh-CN" sz="2400" b="1" dirty="0" smtClean="0">
                <a:solidFill>
                  <a:srgbClr val="FF0000"/>
                </a:solidFill>
                <a:latin typeface="黑体" pitchFamily="2" charset="-122"/>
                <a:ea typeface="黑体" pitchFamily="2" charset="-122"/>
              </a:rPr>
              <a:t>    </a:t>
            </a:r>
            <a:r>
              <a:rPr lang="en-US" altLang="zh-CN" sz="2800" b="1" dirty="0" smtClean="0">
                <a:solidFill>
                  <a:srgbClr val="FF0000"/>
                </a:solidFill>
                <a:latin typeface="黑体" pitchFamily="2" charset="-122"/>
                <a:ea typeface="黑体" pitchFamily="2" charset="-122"/>
              </a:rPr>
              <a:t>3.7  </a:t>
            </a:r>
            <a:r>
              <a:rPr lang="zh-CN" sz="2800" b="1" dirty="0" smtClean="0">
                <a:solidFill>
                  <a:srgbClr val="FF0000"/>
                </a:solidFill>
                <a:latin typeface="黑体" pitchFamily="2" charset="-122"/>
                <a:ea typeface="黑体" pitchFamily="2" charset="-122"/>
              </a:rPr>
              <a:t>复位操作和复位电路</a:t>
            </a:r>
          </a:p>
          <a:p>
            <a:pPr marL="0" indent="0" algn="l">
              <a:lnSpc>
                <a:spcPct val="150000"/>
              </a:lnSpc>
              <a:spcBef>
                <a:spcPts val="0"/>
              </a:spcBef>
              <a:buFont typeface="Wingdings" pitchFamily="2" charset="2"/>
              <a:buNone/>
            </a:pPr>
            <a:r>
              <a:rPr lang="zh-CN" altLang="en-US" sz="2400" dirty="0" smtClean="0">
                <a:latin typeface="黑体" pitchFamily="2" charset="-122"/>
                <a:ea typeface="黑体" pitchFamily="2" charset="-122"/>
              </a:rPr>
              <a:t>    </a:t>
            </a:r>
            <a:r>
              <a:rPr lang="zh-CN" altLang="en-US" sz="2400" dirty="0" smtClean="0">
                <a:solidFill>
                  <a:srgbClr val="FF0000"/>
                </a:solidFill>
                <a:latin typeface="黑体" pitchFamily="2" charset="-122"/>
                <a:ea typeface="黑体" pitchFamily="2" charset="-122"/>
              </a:rPr>
              <a:t>复位</a:t>
            </a:r>
            <a:r>
              <a:rPr lang="zh-CN" altLang="en-US" sz="2400" dirty="0">
                <a:latin typeface="黑体" pitchFamily="2" charset="-122"/>
                <a:ea typeface="黑体" pitchFamily="2" charset="-122"/>
              </a:rPr>
              <a:t>是</a:t>
            </a:r>
            <a:r>
              <a:rPr lang="zh-CN" sz="2400" b="1" dirty="0" smtClean="0">
                <a:latin typeface="黑体" pitchFamily="2" charset="-122"/>
                <a:ea typeface="黑体" pitchFamily="2" charset="-122"/>
              </a:rPr>
              <a:t>单片机的</a:t>
            </a:r>
            <a:r>
              <a:rPr lang="zh-CN" sz="2400" b="1" dirty="0" smtClean="0">
                <a:solidFill>
                  <a:srgbClr val="0000FF"/>
                </a:solidFill>
                <a:latin typeface="黑体" pitchFamily="2" charset="-122"/>
                <a:ea typeface="黑体" pitchFamily="2" charset="-122"/>
              </a:rPr>
              <a:t>初始化操作</a:t>
            </a:r>
            <a:r>
              <a:rPr lang="zh-CN" sz="2400" b="1" dirty="0" smtClean="0">
                <a:latin typeface="黑体" pitchFamily="2" charset="-122"/>
                <a:ea typeface="黑体" pitchFamily="2" charset="-122"/>
              </a:rPr>
              <a:t>，</a:t>
            </a:r>
            <a:r>
              <a:rPr lang="en-US" altLang="zh-CN" sz="2400" dirty="0">
                <a:latin typeface="黑体" pitchFamily="2" charset="-122"/>
                <a:ea typeface="黑体" pitchFamily="2" charset="-122"/>
              </a:rPr>
              <a:t>AT89S51</a:t>
            </a:r>
            <a:r>
              <a:rPr lang="zh-CN" altLang="en-US" sz="2400" dirty="0">
                <a:latin typeface="黑体" pitchFamily="2" charset="-122"/>
                <a:ea typeface="黑体" pitchFamily="2" charset="-122"/>
              </a:rPr>
              <a:t>的复位是由外部的复位电路来实现的。</a:t>
            </a:r>
            <a:r>
              <a:rPr lang="en-US" altLang="zh-CN" sz="2400" dirty="0">
                <a:latin typeface="黑体" pitchFamily="2" charset="-122"/>
                <a:ea typeface="黑体" pitchFamily="2" charset="-122"/>
              </a:rPr>
              <a:t>AT89S51</a:t>
            </a:r>
            <a:r>
              <a:rPr lang="zh-CN" altLang="en-US" sz="2400" dirty="0">
                <a:latin typeface="黑体" pitchFamily="2" charset="-122"/>
                <a:ea typeface="黑体" pitchFamily="2" charset="-122"/>
              </a:rPr>
              <a:t>片内复位结构如图</a:t>
            </a:r>
            <a:r>
              <a:rPr lang="en-US" altLang="zh-CN" sz="2400" dirty="0">
                <a:latin typeface="黑体" pitchFamily="2" charset="-122"/>
                <a:ea typeface="黑体" pitchFamily="2" charset="-122"/>
              </a:rPr>
              <a:t>3-20</a:t>
            </a:r>
            <a:r>
              <a:rPr lang="zh-CN" altLang="en-US" sz="2400" dirty="0">
                <a:latin typeface="黑体" pitchFamily="2" charset="-122"/>
                <a:ea typeface="黑体" pitchFamily="2" charset="-122"/>
              </a:rPr>
              <a:t>所</a:t>
            </a:r>
            <a:r>
              <a:rPr lang="zh-CN" altLang="en-US" sz="2400" dirty="0" smtClean="0">
                <a:latin typeface="黑体" pitchFamily="2" charset="-122"/>
                <a:ea typeface="黑体" pitchFamily="2" charset="-122"/>
              </a:rPr>
              <a:t>示，只要</a:t>
            </a:r>
            <a:r>
              <a:rPr lang="zh-CN" sz="2400" b="1" dirty="0" smtClean="0">
                <a:latin typeface="黑体" pitchFamily="2" charset="-122"/>
                <a:ea typeface="黑体" pitchFamily="2" charset="-122"/>
              </a:rPr>
              <a:t>给复位脚</a:t>
            </a:r>
            <a:r>
              <a:rPr lang="en-US" altLang="zh-CN" sz="2400" b="1" dirty="0" smtClean="0">
                <a:latin typeface="黑体" pitchFamily="2" charset="-122"/>
                <a:ea typeface="黑体" pitchFamily="2" charset="-122"/>
              </a:rPr>
              <a:t>RST</a:t>
            </a:r>
            <a:r>
              <a:rPr lang="zh-CN" sz="2400" b="1" dirty="0" smtClean="0">
                <a:latin typeface="黑体" pitchFamily="2" charset="-122"/>
                <a:ea typeface="黑体" pitchFamily="2" charset="-122"/>
              </a:rPr>
              <a:t>加上</a:t>
            </a:r>
            <a:r>
              <a:rPr lang="zh-CN" sz="2400" b="1" dirty="0" smtClean="0">
                <a:solidFill>
                  <a:srgbClr val="0000FF"/>
                </a:solidFill>
                <a:latin typeface="黑体" pitchFamily="2" charset="-122"/>
                <a:ea typeface="黑体" pitchFamily="2" charset="-122"/>
              </a:rPr>
              <a:t>大于</a:t>
            </a:r>
            <a:r>
              <a:rPr lang="en-US" altLang="zh-CN" sz="2400" b="1" dirty="0" smtClean="0">
                <a:solidFill>
                  <a:srgbClr val="0000FF"/>
                </a:solidFill>
                <a:latin typeface="黑体" pitchFamily="2" charset="-122"/>
                <a:ea typeface="黑体" pitchFamily="2" charset="-122"/>
              </a:rPr>
              <a:t>2</a:t>
            </a:r>
            <a:r>
              <a:rPr lang="zh-CN" sz="2400" b="1" dirty="0" smtClean="0">
                <a:solidFill>
                  <a:srgbClr val="0000FF"/>
                </a:solidFill>
                <a:latin typeface="黑体" pitchFamily="2" charset="-122"/>
                <a:ea typeface="黑体" pitchFamily="2" charset="-122"/>
              </a:rPr>
              <a:t>个机器周期</a:t>
            </a:r>
            <a:r>
              <a:rPr lang="zh-CN" sz="2400" b="1" dirty="0" smtClean="0">
                <a:latin typeface="黑体" pitchFamily="2" charset="-122"/>
                <a:ea typeface="黑体" pitchFamily="2" charset="-122"/>
              </a:rPr>
              <a:t>（即</a:t>
            </a:r>
            <a:r>
              <a:rPr lang="en-US" altLang="zh-CN" sz="2400" b="1" dirty="0" smtClean="0">
                <a:latin typeface="黑体" pitchFamily="2" charset="-122"/>
                <a:ea typeface="黑体" pitchFamily="2" charset="-122"/>
              </a:rPr>
              <a:t>24</a:t>
            </a:r>
            <a:r>
              <a:rPr lang="zh-CN" sz="2400" b="1" dirty="0" smtClean="0">
                <a:latin typeface="黑体" pitchFamily="2" charset="-122"/>
                <a:ea typeface="黑体" pitchFamily="2" charset="-122"/>
              </a:rPr>
              <a:t>个时钟振荡周期）的</a:t>
            </a:r>
            <a:r>
              <a:rPr lang="zh-CN" sz="2400" b="1" dirty="0" smtClean="0">
                <a:solidFill>
                  <a:srgbClr val="0000FF"/>
                </a:solidFill>
                <a:latin typeface="黑体" pitchFamily="2" charset="-122"/>
                <a:ea typeface="黑体" pitchFamily="2" charset="-122"/>
              </a:rPr>
              <a:t>高电平</a:t>
            </a:r>
            <a:r>
              <a:rPr lang="zh-CN" sz="2400" b="1" dirty="0" smtClean="0">
                <a:latin typeface="黑体" pitchFamily="2" charset="-122"/>
                <a:ea typeface="黑体" pitchFamily="2" charset="-122"/>
              </a:rPr>
              <a:t>就</a:t>
            </a:r>
            <a:r>
              <a:rPr lang="zh-CN" altLang="en-US" sz="2400" b="1" dirty="0" smtClean="0">
                <a:latin typeface="黑体" pitchFamily="2" charset="-122"/>
                <a:ea typeface="黑体" pitchFamily="2" charset="-122"/>
              </a:rPr>
              <a:t>可</a:t>
            </a:r>
            <a:r>
              <a:rPr lang="zh-CN" sz="2400" b="1" dirty="0" smtClean="0">
                <a:latin typeface="黑体" pitchFamily="2" charset="-122"/>
                <a:ea typeface="黑体" pitchFamily="2" charset="-122"/>
              </a:rPr>
              <a:t>使</a:t>
            </a:r>
            <a:r>
              <a:rPr lang="en-US" altLang="zh-CN" sz="2400" b="1" dirty="0" smtClean="0">
                <a:latin typeface="黑体" pitchFamily="2" charset="-122"/>
                <a:ea typeface="黑体" pitchFamily="2" charset="-122"/>
              </a:rPr>
              <a:t>AT89S51</a:t>
            </a:r>
            <a:r>
              <a:rPr lang="zh-CN" sz="2400" b="1" dirty="0" smtClean="0">
                <a:latin typeface="黑体" pitchFamily="2" charset="-122"/>
                <a:ea typeface="黑体" pitchFamily="2" charset="-122"/>
              </a:rPr>
              <a:t>复位。</a:t>
            </a:r>
            <a:endParaRPr lang="zh-CN" altLang="en-US" sz="2400" b="1" dirty="0" smtClean="0">
              <a:latin typeface="黑体" pitchFamily="2" charset="-122"/>
              <a:ea typeface="黑体" pitchFamily="2" charset="-122"/>
            </a:endParaRPr>
          </a:p>
        </p:txBody>
      </p:sp>
      <p:sp>
        <p:nvSpPr>
          <p:cNvPr id="9" name="灯片编号占位符 3"/>
          <p:cNvSpPr>
            <a:spLocks noGrp="1"/>
          </p:cNvSpPr>
          <p:nvPr>
            <p:ph type="sldNum" sz="quarter" idx="10"/>
          </p:nvPr>
        </p:nvSpPr>
        <p:spPr>
          <a:xfrm>
            <a:off x="8550649" y="6489753"/>
            <a:ext cx="781050" cy="276225"/>
          </a:xfrm>
        </p:spPr>
        <p:txBody>
          <a:bodyPr/>
          <a:lstStyle/>
          <a:p>
            <a:fld id="{8E2A11C4-42C2-45DA-9E65-8D548604E8EA}" type="slidenum">
              <a:rPr lang="en-US" altLang="zh-CN" smtClean="0"/>
              <a:pPr/>
              <a:t>99</a:t>
            </a:fld>
            <a:endParaRPr lang="en-US" altLang="zh-CN" dirty="0"/>
          </a:p>
        </p:txBody>
      </p:sp>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96151" y="3577093"/>
            <a:ext cx="4292926" cy="2309627"/>
          </a:xfrm>
          <a:prstGeom prst="rect">
            <a:avLst/>
          </a:prstGeom>
        </p:spPr>
      </p:pic>
      <p:sp>
        <p:nvSpPr>
          <p:cNvPr id="3" name="矩形 2"/>
          <p:cNvSpPr/>
          <p:nvPr/>
        </p:nvSpPr>
        <p:spPr>
          <a:xfrm>
            <a:off x="2747392" y="5895485"/>
            <a:ext cx="3553152" cy="369332"/>
          </a:xfrm>
          <a:prstGeom prst="rect">
            <a:avLst/>
          </a:prstGeom>
        </p:spPr>
        <p:txBody>
          <a:bodyPr wrap="none">
            <a:spAutoFit/>
          </a:bodyPr>
          <a:lstStyle/>
          <a:p>
            <a:r>
              <a:rPr lang="zh-CN" altLang="en-US" dirty="0"/>
              <a:t>图</a:t>
            </a:r>
            <a:r>
              <a:rPr lang="en-US" altLang="zh-CN" dirty="0"/>
              <a:t>3-20  </a:t>
            </a:r>
            <a:r>
              <a:rPr lang="en-US" altLang="zh-CN" dirty="0">
                <a:solidFill>
                  <a:srgbClr val="3333CC"/>
                </a:solidFill>
                <a:latin typeface="Times New Roman" pitchFamily="18" charset="0"/>
                <a:cs typeface="Times New Roman" pitchFamily="18" charset="0"/>
              </a:rPr>
              <a:t>AT89S51</a:t>
            </a:r>
            <a:r>
              <a:rPr lang="zh-CN" altLang="en-US" dirty="0">
                <a:solidFill>
                  <a:srgbClr val="3333CC"/>
                </a:solidFill>
                <a:latin typeface="Times New Roman" pitchFamily="18" charset="0"/>
                <a:cs typeface="Times New Roman" pitchFamily="18" charset="0"/>
              </a:rPr>
              <a:t>片内复位结构图</a:t>
            </a:r>
          </a:p>
        </p:txBody>
      </p:sp>
    </p:spTree>
    <p:extLst>
      <p:ext uri="{BB962C8B-B14F-4D97-AF65-F5344CB8AC3E}">
        <p14:creationId xmlns:p14="http://schemas.microsoft.com/office/powerpoint/2010/main" val="1888667838"/>
      </p:ext>
    </p:extLst>
  </p:cSld>
  <p:clrMapOvr>
    <a:masterClrMapping/>
  </p:clrMapOvr>
  <p:transition>
    <p:random/>
    <p:sndAc>
      <p:stSnd>
        <p:snd r:embed="rId2" name="camera.wav"/>
      </p:stSnd>
    </p:sndAc>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内容占位符 1"/>
          <p:cNvSpPr>
            <a:spLocks noGrp="1"/>
          </p:cNvSpPr>
          <p:nvPr>
            <p:ph/>
          </p:nvPr>
        </p:nvSpPr>
        <p:spPr>
          <a:xfrm>
            <a:off x="0" y="503238"/>
            <a:ext cx="8945563" cy="5410200"/>
          </a:xfrm>
        </p:spPr>
        <p:txBody>
          <a:bodyPr/>
          <a:lstStyle/>
          <a:p>
            <a:pPr marL="0" indent="0" algn="l">
              <a:lnSpc>
                <a:spcPct val="150000"/>
              </a:lnSpc>
              <a:spcBef>
                <a:spcPts val="0"/>
              </a:spcBef>
              <a:buFont typeface="Wingdings" pitchFamily="2" charset="2"/>
              <a:buNone/>
            </a:pPr>
            <a:r>
              <a:rPr lang="en-US" altLang="zh-CN" sz="2400" b="1" dirty="0" smtClean="0">
                <a:solidFill>
                  <a:srgbClr val="FF0000"/>
                </a:solidFill>
                <a:latin typeface="黑体" pitchFamily="2" charset="-122"/>
                <a:ea typeface="黑体" pitchFamily="2" charset="-122"/>
              </a:rPr>
              <a:t>    </a:t>
            </a:r>
            <a:r>
              <a:rPr lang="zh-CN" sz="2400" b="1" dirty="0" smtClean="0">
                <a:solidFill>
                  <a:srgbClr val="FF0000"/>
                </a:solidFill>
                <a:latin typeface="黑体" pitchFamily="2" charset="-122"/>
                <a:ea typeface="黑体" pitchFamily="2" charset="-122"/>
              </a:rPr>
              <a:t>复位电路设计</a:t>
            </a:r>
          </a:p>
          <a:p>
            <a:pPr marL="0" indent="0" algn="l" fontAlgn="b">
              <a:lnSpc>
                <a:spcPct val="150000"/>
              </a:lnSpc>
              <a:spcBef>
                <a:spcPts val="0"/>
              </a:spcBef>
              <a:buFont typeface="Wingdings" pitchFamily="2" charset="2"/>
              <a:buNone/>
            </a:pPr>
            <a:r>
              <a:rPr lang="zh-CN" altLang="en-US" sz="2400" dirty="0" smtClean="0">
                <a:latin typeface="黑体" pitchFamily="2" charset="-122"/>
                <a:ea typeface="黑体" pitchFamily="2" charset="-122"/>
              </a:rPr>
              <a:t>    复位</a:t>
            </a:r>
            <a:r>
              <a:rPr lang="zh-CN" altLang="en-US" sz="2400" dirty="0">
                <a:latin typeface="黑体" pitchFamily="2" charset="-122"/>
                <a:ea typeface="黑体" pitchFamily="2" charset="-122"/>
              </a:rPr>
              <a:t>操作通常有两种基本形式：上电自动复位、手动按键复位</a:t>
            </a:r>
            <a:r>
              <a:rPr lang="zh-CN" altLang="en-US" sz="2400" dirty="0" smtClean="0">
                <a:latin typeface="黑体" pitchFamily="2" charset="-122"/>
                <a:ea typeface="黑体" pitchFamily="2" charset="-122"/>
              </a:rPr>
              <a:t>，例如图</a:t>
            </a:r>
            <a:r>
              <a:rPr lang="en-US" altLang="zh-CN" sz="2400" dirty="0">
                <a:latin typeface="黑体" pitchFamily="2" charset="-122"/>
                <a:ea typeface="黑体" pitchFamily="2" charset="-122"/>
              </a:rPr>
              <a:t>3-21</a:t>
            </a:r>
            <a:r>
              <a:rPr lang="zh-CN" altLang="en-US" sz="2400" dirty="0">
                <a:latin typeface="黑体" pitchFamily="2" charset="-122"/>
                <a:ea typeface="黑体" pitchFamily="2" charset="-122"/>
              </a:rPr>
              <a:t>和</a:t>
            </a:r>
            <a:r>
              <a:rPr lang="zh-CN" altLang="en-US" sz="2400" dirty="0">
                <a:latin typeface="黑体" pitchFamily="2" charset="-122"/>
                <a:ea typeface="黑体" pitchFamily="2" charset="-122"/>
                <a:hlinkClick r:id="" action="ppaction://hlinkshowjump?jump=nextslide"/>
              </a:rPr>
              <a:t>图</a:t>
            </a:r>
            <a:r>
              <a:rPr lang="en-US" altLang="zh-CN" sz="2400" dirty="0">
                <a:latin typeface="黑体" pitchFamily="2" charset="-122"/>
                <a:ea typeface="黑体" pitchFamily="2" charset="-122"/>
                <a:hlinkClick r:id="" action="ppaction://hlinkshowjump?jump=nextslide"/>
              </a:rPr>
              <a:t>3-22</a:t>
            </a:r>
            <a:r>
              <a:rPr lang="zh-CN" altLang="en-US" sz="2400" dirty="0">
                <a:latin typeface="黑体" pitchFamily="2" charset="-122"/>
                <a:ea typeface="黑体" pitchFamily="2" charset="-122"/>
              </a:rPr>
              <a:t>所示</a:t>
            </a:r>
            <a:r>
              <a:rPr lang="zh-CN" altLang="en-US" sz="2400" dirty="0" smtClean="0">
                <a:latin typeface="黑体" pitchFamily="2" charset="-122"/>
                <a:ea typeface="黑体" pitchFamily="2" charset="-122"/>
              </a:rPr>
              <a:t>。</a:t>
            </a:r>
            <a:endParaRPr lang="en-US" altLang="zh-CN" sz="2400" b="1" dirty="0" smtClean="0">
              <a:latin typeface="黑体" pitchFamily="2" charset="-122"/>
              <a:ea typeface="黑体" pitchFamily="2" charset="-122"/>
            </a:endParaRPr>
          </a:p>
          <a:p>
            <a:pPr marL="0" indent="0" algn="l" fontAlgn="b">
              <a:lnSpc>
                <a:spcPct val="150000"/>
              </a:lnSpc>
              <a:spcBef>
                <a:spcPts val="0"/>
              </a:spcBef>
              <a:buFont typeface="Wingdings" pitchFamily="2" charset="2"/>
              <a:buNone/>
            </a:pPr>
            <a:r>
              <a:rPr lang="en-US" altLang="zh-CN" sz="2400" dirty="0">
                <a:latin typeface="黑体" pitchFamily="2" charset="-122"/>
                <a:ea typeface="黑体" pitchFamily="2" charset="-122"/>
              </a:rPr>
              <a:t>   </a:t>
            </a:r>
            <a:r>
              <a:rPr lang="en-US" altLang="zh-CN" sz="2400" dirty="0">
                <a:solidFill>
                  <a:srgbClr val="FF0000"/>
                </a:solidFill>
                <a:latin typeface="黑体" pitchFamily="2" charset="-122"/>
                <a:ea typeface="黑体" pitchFamily="2" charset="-122"/>
              </a:rPr>
              <a:t> 1</a:t>
            </a:r>
            <a:r>
              <a:rPr lang="zh-CN" altLang="en-US" sz="2400" dirty="0">
                <a:solidFill>
                  <a:srgbClr val="FF0000"/>
                </a:solidFill>
                <a:latin typeface="黑体" pitchFamily="2" charset="-122"/>
                <a:ea typeface="黑体" pitchFamily="2" charset="-122"/>
              </a:rPr>
              <a:t>．上电复位</a:t>
            </a:r>
          </a:p>
          <a:p>
            <a:pPr marL="0" indent="0" algn="l" fontAlgn="b">
              <a:lnSpc>
                <a:spcPct val="150000"/>
              </a:lnSpc>
              <a:spcBef>
                <a:spcPts val="0"/>
              </a:spcBef>
              <a:buFont typeface="Wingdings" pitchFamily="2" charset="2"/>
              <a:buNone/>
            </a:pPr>
            <a:r>
              <a:rPr lang="zh-CN" altLang="en-US" sz="2400" dirty="0" smtClean="0">
                <a:latin typeface="黑体" pitchFamily="2" charset="-122"/>
                <a:ea typeface="黑体" pitchFamily="2" charset="-122"/>
              </a:rPr>
              <a:t>    上</a:t>
            </a:r>
            <a:r>
              <a:rPr lang="zh-CN" altLang="en-US" sz="2400" dirty="0">
                <a:latin typeface="黑体" pitchFamily="2" charset="-122"/>
                <a:ea typeface="黑体" pitchFamily="2" charset="-122"/>
              </a:rPr>
              <a:t>电自动复位操作要求接通电源后自动实现复位操作。最简单的上电自动复位电路如图</a:t>
            </a:r>
            <a:r>
              <a:rPr lang="en-US" altLang="zh-CN" sz="2400" dirty="0">
                <a:latin typeface="黑体" pitchFamily="2" charset="-122"/>
                <a:ea typeface="黑体" pitchFamily="2" charset="-122"/>
              </a:rPr>
              <a:t>3-21</a:t>
            </a:r>
            <a:r>
              <a:rPr lang="zh-CN" altLang="en-US" sz="2400" dirty="0">
                <a:latin typeface="黑体" pitchFamily="2" charset="-122"/>
                <a:ea typeface="黑体" pitchFamily="2" charset="-122"/>
              </a:rPr>
              <a:t>所示</a:t>
            </a:r>
            <a:r>
              <a:rPr lang="zh-CN" altLang="en-US" sz="2400" dirty="0" smtClean="0">
                <a:latin typeface="黑体" pitchFamily="2" charset="-122"/>
                <a:ea typeface="黑体" pitchFamily="2" charset="-122"/>
              </a:rPr>
              <a:t>。</a:t>
            </a:r>
            <a:endParaRPr lang="zh-CN" altLang="en-US" sz="2400" dirty="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50649" y="6480699"/>
            <a:ext cx="781050" cy="276225"/>
          </a:xfrm>
          <a:prstGeom prst="rect">
            <a:avLst/>
          </a:prstGeom>
        </p:spPr>
        <p:txBody>
          <a:bodyPr/>
          <a:lstStyle/>
          <a:p>
            <a:fld id="{8E2A11C4-42C2-45DA-9E65-8D548604E8EA}" type="slidenum">
              <a:rPr lang="en-US" altLang="zh-CN" sz="1200" smtClean="0"/>
              <a:pPr/>
              <a:t>100</a:t>
            </a:fld>
            <a:endParaRPr lang="en-US" altLang="zh-CN" sz="1200" dirty="0"/>
          </a:p>
        </p:txBody>
      </p:sp>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24104" y="4044438"/>
            <a:ext cx="2661587" cy="1635742"/>
          </a:xfrm>
          <a:prstGeom prst="rect">
            <a:avLst/>
          </a:prstGeom>
        </p:spPr>
      </p:pic>
      <p:sp>
        <p:nvSpPr>
          <p:cNvPr id="3" name="矩形 2"/>
          <p:cNvSpPr/>
          <p:nvPr/>
        </p:nvSpPr>
        <p:spPr>
          <a:xfrm>
            <a:off x="3376801" y="5882027"/>
            <a:ext cx="2390398" cy="369332"/>
          </a:xfrm>
          <a:prstGeom prst="rect">
            <a:avLst/>
          </a:prstGeom>
        </p:spPr>
        <p:txBody>
          <a:bodyPr wrap="none">
            <a:spAutoFit/>
          </a:bodyPr>
          <a:lstStyle/>
          <a:p>
            <a:r>
              <a:rPr lang="zh-CN" altLang="en-US" dirty="0"/>
              <a:t>图</a:t>
            </a:r>
            <a:r>
              <a:rPr lang="en-US" altLang="zh-CN" dirty="0"/>
              <a:t>3-21  </a:t>
            </a:r>
            <a:r>
              <a:rPr lang="zh-CN" altLang="en-US" dirty="0">
                <a:solidFill>
                  <a:srgbClr val="3333CC"/>
                </a:solidFill>
                <a:latin typeface="Times New Roman" pitchFamily="18" charset="0"/>
                <a:cs typeface="Times New Roman" pitchFamily="18" charset="0"/>
              </a:rPr>
              <a:t>上电复位电路</a:t>
            </a:r>
          </a:p>
        </p:txBody>
      </p:sp>
    </p:spTree>
    <p:extLst>
      <p:ext uri="{BB962C8B-B14F-4D97-AF65-F5344CB8AC3E}">
        <p14:creationId xmlns:p14="http://schemas.microsoft.com/office/powerpoint/2010/main" val="3439969377"/>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4" name="矩形 3"/>
          <p:cNvSpPr/>
          <p:nvPr/>
        </p:nvSpPr>
        <p:spPr>
          <a:xfrm>
            <a:off x="128954" y="617529"/>
            <a:ext cx="9015046" cy="2308324"/>
          </a:xfrm>
          <a:prstGeom prst="rect">
            <a:avLst/>
          </a:prstGeom>
        </p:spPr>
        <p:txBody>
          <a:bodyPr wrap="square">
            <a:spAutoFit/>
          </a:bodyPr>
          <a:lstStyle/>
          <a:p>
            <a:pPr algn="l">
              <a:lnSpc>
                <a:spcPct val="150000"/>
              </a:lnSpc>
            </a:pPr>
            <a:r>
              <a:rPr lang="en-US" altLang="zh-CN" sz="2400" b="1" dirty="0" smtClean="0">
                <a:solidFill>
                  <a:srgbClr val="FF0000"/>
                </a:solidFill>
                <a:latin typeface="黑体" pitchFamily="2" charset="-122"/>
                <a:ea typeface="黑体" pitchFamily="2" charset="-122"/>
              </a:rPr>
              <a:t>    2</a:t>
            </a:r>
            <a:r>
              <a:rPr lang="zh-CN" altLang="en-US" sz="2400" b="1" dirty="0">
                <a:solidFill>
                  <a:srgbClr val="FF0000"/>
                </a:solidFill>
                <a:latin typeface="黑体" pitchFamily="2" charset="-122"/>
                <a:ea typeface="黑体" pitchFamily="2" charset="-122"/>
              </a:rPr>
              <a:t>．手动复位</a:t>
            </a:r>
          </a:p>
          <a:p>
            <a:pPr algn="l">
              <a:lnSpc>
                <a:spcPct val="150000"/>
              </a:lnSpc>
            </a:pPr>
            <a:r>
              <a:rPr lang="zh-CN" altLang="en-US" sz="2400" b="1" dirty="0" smtClean="0">
                <a:solidFill>
                  <a:schemeClr val="accent2"/>
                </a:solidFill>
                <a:latin typeface="黑体" pitchFamily="2" charset="-122"/>
                <a:ea typeface="黑体" pitchFamily="2" charset="-122"/>
              </a:rPr>
              <a:t>    除了</a:t>
            </a:r>
            <a:r>
              <a:rPr lang="zh-CN" altLang="en-US" sz="2400" b="1" dirty="0">
                <a:solidFill>
                  <a:schemeClr val="accent2"/>
                </a:solidFill>
                <a:latin typeface="黑体" pitchFamily="2" charset="-122"/>
                <a:ea typeface="黑体" pitchFamily="2" charset="-122"/>
              </a:rPr>
              <a:t>上电复位外，有时还需要手动按键复位。手动按键复位要求在电源接通的条件下，在单片机运行期间，用按键开关操作使单片机复位。图</a:t>
            </a:r>
            <a:r>
              <a:rPr lang="en-US" altLang="zh-CN" sz="2400" b="1" dirty="0">
                <a:solidFill>
                  <a:schemeClr val="accent2"/>
                </a:solidFill>
                <a:latin typeface="黑体" pitchFamily="2" charset="-122"/>
                <a:ea typeface="黑体" pitchFamily="2" charset="-122"/>
              </a:rPr>
              <a:t>3-22</a:t>
            </a:r>
            <a:r>
              <a:rPr lang="zh-CN" altLang="en-US" sz="2400" b="1" dirty="0">
                <a:solidFill>
                  <a:schemeClr val="accent2"/>
                </a:solidFill>
                <a:latin typeface="黑体" pitchFamily="2" charset="-122"/>
                <a:ea typeface="黑体" pitchFamily="2" charset="-122"/>
              </a:rPr>
              <a:t>为兼有上电复位与按键复位的电路。</a:t>
            </a: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48501" y="3187891"/>
            <a:ext cx="4158514" cy="2135617"/>
          </a:xfrm>
          <a:prstGeom prst="rect">
            <a:avLst/>
          </a:prstGeom>
        </p:spPr>
      </p:pic>
      <p:sp>
        <p:nvSpPr>
          <p:cNvPr id="6" name="矩形 5"/>
          <p:cNvSpPr/>
          <p:nvPr/>
        </p:nvSpPr>
        <p:spPr>
          <a:xfrm>
            <a:off x="2801726" y="5729627"/>
            <a:ext cx="2852063" cy="369332"/>
          </a:xfrm>
          <a:prstGeom prst="rect">
            <a:avLst/>
          </a:prstGeom>
        </p:spPr>
        <p:txBody>
          <a:bodyPr wrap="none">
            <a:spAutoFit/>
          </a:bodyPr>
          <a:lstStyle/>
          <a:p>
            <a:r>
              <a:rPr lang="zh-CN" altLang="en-US" dirty="0"/>
              <a:t>图</a:t>
            </a:r>
            <a:r>
              <a:rPr lang="en-US" altLang="zh-CN" dirty="0"/>
              <a:t>3-22  </a:t>
            </a:r>
            <a:r>
              <a:rPr lang="zh-CN" altLang="en-US" dirty="0">
                <a:solidFill>
                  <a:srgbClr val="3333CC"/>
                </a:solidFill>
                <a:latin typeface="Times New Roman" pitchFamily="18" charset="0"/>
                <a:cs typeface="Times New Roman" pitchFamily="18" charset="0"/>
              </a:rPr>
              <a:t>手动按键复位电路</a:t>
            </a:r>
          </a:p>
        </p:txBody>
      </p:sp>
    </p:spTree>
    <p:extLst>
      <p:ext uri="{BB962C8B-B14F-4D97-AF65-F5344CB8AC3E}">
        <p14:creationId xmlns:p14="http://schemas.microsoft.com/office/powerpoint/2010/main" val="2891318182"/>
      </p:ext>
    </p:extLst>
  </p:cSld>
  <p:clrMapOvr>
    <a:masterClrMapping/>
  </p:clrMapOvr>
  <p:transition>
    <p:random/>
    <p:sndAc>
      <p:stSnd>
        <p:snd r:embed="rId2" name="camera.wav"/>
      </p:stSnd>
    </p:sndAc>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TextBox 4"/>
          <p:cNvSpPr txBox="1">
            <a:spLocks noChangeArrowheads="1"/>
          </p:cNvSpPr>
          <p:nvPr/>
        </p:nvSpPr>
        <p:spPr bwMode="auto">
          <a:xfrm>
            <a:off x="182563" y="690563"/>
            <a:ext cx="8778875"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黑体" pitchFamily="2" charset="-122"/>
              </a:defRPr>
            </a:lvl1pPr>
            <a:lvl2pPr marL="742950" indent="-285750" eaLnBrk="0" hangingPunct="0">
              <a:defRPr sz="2400">
                <a:solidFill>
                  <a:schemeClr val="tx1"/>
                </a:solidFill>
                <a:latin typeface="Arial" charset="0"/>
                <a:ea typeface="黑体" pitchFamily="2" charset="-122"/>
              </a:defRPr>
            </a:lvl2pPr>
            <a:lvl3pPr marL="1143000" indent="-228600" eaLnBrk="0" hangingPunct="0">
              <a:defRPr sz="2400">
                <a:solidFill>
                  <a:schemeClr val="tx1"/>
                </a:solidFill>
                <a:latin typeface="Arial" charset="0"/>
                <a:ea typeface="黑体" pitchFamily="2" charset="-122"/>
              </a:defRPr>
            </a:lvl3pPr>
            <a:lvl4pPr marL="1600200" indent="-228600" eaLnBrk="0" hangingPunct="0">
              <a:defRPr sz="2400">
                <a:solidFill>
                  <a:schemeClr val="tx1"/>
                </a:solidFill>
                <a:latin typeface="Arial" charset="0"/>
                <a:ea typeface="黑体" pitchFamily="2" charset="-122"/>
              </a:defRPr>
            </a:lvl4pPr>
            <a:lvl5pPr marL="2057400" indent="-228600" eaLnBrk="0" hangingPunct="0">
              <a:defRPr sz="2400">
                <a:solidFill>
                  <a:schemeClr val="tx1"/>
                </a:solidFill>
                <a:latin typeface="Arial" charset="0"/>
                <a:ea typeface="黑体" pitchFamily="2" charset="-122"/>
              </a:defRPr>
            </a:lvl5pPr>
            <a:lvl6pPr marL="2514600" indent="-228600" eaLnBrk="0" fontAlgn="base" hangingPunct="0">
              <a:spcBef>
                <a:spcPct val="0"/>
              </a:spcBef>
              <a:spcAft>
                <a:spcPct val="0"/>
              </a:spcAft>
              <a:defRPr sz="2400">
                <a:solidFill>
                  <a:schemeClr val="tx1"/>
                </a:solidFill>
                <a:latin typeface="Arial" charset="0"/>
                <a:ea typeface="黑体" pitchFamily="2" charset="-122"/>
              </a:defRPr>
            </a:lvl6pPr>
            <a:lvl7pPr marL="2971800" indent="-228600" eaLnBrk="0" fontAlgn="base" hangingPunct="0">
              <a:spcBef>
                <a:spcPct val="0"/>
              </a:spcBef>
              <a:spcAft>
                <a:spcPct val="0"/>
              </a:spcAft>
              <a:defRPr sz="2400">
                <a:solidFill>
                  <a:schemeClr val="tx1"/>
                </a:solidFill>
                <a:latin typeface="Arial" charset="0"/>
                <a:ea typeface="黑体" pitchFamily="2" charset="-122"/>
              </a:defRPr>
            </a:lvl7pPr>
            <a:lvl8pPr marL="3429000" indent="-228600" eaLnBrk="0" fontAlgn="base" hangingPunct="0">
              <a:spcBef>
                <a:spcPct val="0"/>
              </a:spcBef>
              <a:spcAft>
                <a:spcPct val="0"/>
              </a:spcAft>
              <a:defRPr sz="2400">
                <a:solidFill>
                  <a:schemeClr val="tx1"/>
                </a:solidFill>
                <a:latin typeface="Arial" charset="0"/>
                <a:ea typeface="黑体" pitchFamily="2" charset="-122"/>
              </a:defRPr>
            </a:lvl8pPr>
            <a:lvl9pPr marL="3886200" indent="-228600" eaLnBrk="0" fontAlgn="base" hangingPunct="0">
              <a:spcBef>
                <a:spcPct val="0"/>
              </a:spcBef>
              <a:spcAft>
                <a:spcPct val="0"/>
              </a:spcAft>
              <a:defRPr sz="2400">
                <a:solidFill>
                  <a:schemeClr val="tx1"/>
                </a:solidFill>
                <a:latin typeface="Arial" charset="0"/>
                <a:ea typeface="黑体" pitchFamily="2" charset="-122"/>
              </a:defRPr>
            </a:lvl9pPr>
          </a:lstStyle>
          <a:p>
            <a:pPr algn="l" eaLnBrk="1" hangingPunct="1">
              <a:lnSpc>
                <a:spcPct val="150000"/>
              </a:lnSpc>
            </a:pPr>
            <a:r>
              <a:rPr lang="zh-CN" altLang="en-US" b="1" dirty="0" smtClean="0">
                <a:solidFill>
                  <a:srgbClr val="FF0000"/>
                </a:solidFill>
                <a:latin typeface="黑体" pitchFamily="2" charset="-122"/>
              </a:rPr>
              <a:t>图</a:t>
            </a:r>
            <a:r>
              <a:rPr lang="en-US" altLang="zh-CN" b="1" dirty="0" smtClean="0">
                <a:solidFill>
                  <a:srgbClr val="FF0000"/>
                </a:solidFill>
                <a:latin typeface="黑体" pitchFamily="2" charset="-122"/>
              </a:rPr>
              <a:t>3-23</a:t>
            </a:r>
            <a:r>
              <a:rPr lang="zh-CN" altLang="en-US" b="1" dirty="0" smtClean="0">
                <a:latin typeface="黑体" pitchFamily="2" charset="-122"/>
              </a:rPr>
              <a:t>所</a:t>
            </a:r>
            <a:r>
              <a:rPr lang="zh-CN" altLang="en-US" b="1" dirty="0">
                <a:latin typeface="黑体" pitchFamily="2" charset="-122"/>
              </a:rPr>
              <a:t>示电路能</a:t>
            </a:r>
            <a:r>
              <a:rPr lang="zh-CN" altLang="en-US" b="1" dirty="0">
                <a:solidFill>
                  <a:srgbClr val="0000FF"/>
                </a:solidFill>
                <a:latin typeface="黑体" pitchFamily="2" charset="-122"/>
              </a:rPr>
              <a:t>输出</a:t>
            </a:r>
            <a:r>
              <a:rPr lang="zh-CN" altLang="en-US" b="1" dirty="0">
                <a:solidFill>
                  <a:srgbClr val="FF0000"/>
                </a:solidFill>
                <a:latin typeface="黑体" pitchFamily="2" charset="-122"/>
              </a:rPr>
              <a:t>高、低两种电平</a:t>
            </a:r>
            <a:r>
              <a:rPr lang="zh-CN" altLang="en-US" b="1" dirty="0">
                <a:latin typeface="黑体" pitchFamily="2" charset="-122"/>
              </a:rPr>
              <a:t>的复位控制信号，以适应外围</a:t>
            </a:r>
            <a:r>
              <a:rPr lang="en-US" altLang="zh-CN" b="1" dirty="0">
                <a:latin typeface="黑体" pitchFamily="2" charset="-122"/>
              </a:rPr>
              <a:t>I/O</a:t>
            </a:r>
            <a:r>
              <a:rPr lang="zh-CN" altLang="en-US" b="1" dirty="0">
                <a:latin typeface="黑体" pitchFamily="2" charset="-122"/>
              </a:rPr>
              <a:t>接口芯片所</a:t>
            </a:r>
            <a:r>
              <a:rPr lang="zh-CN" altLang="en-US" b="1" dirty="0">
                <a:solidFill>
                  <a:srgbClr val="0000FF"/>
                </a:solidFill>
                <a:latin typeface="黑体" pitchFamily="2" charset="-122"/>
              </a:rPr>
              <a:t>要求的</a:t>
            </a:r>
            <a:r>
              <a:rPr lang="zh-CN" altLang="en-US" b="1" dirty="0">
                <a:solidFill>
                  <a:srgbClr val="FF0000"/>
                </a:solidFill>
                <a:latin typeface="黑体" pitchFamily="2" charset="-122"/>
              </a:rPr>
              <a:t>不同复位电平信号</a:t>
            </a:r>
            <a:r>
              <a:rPr lang="zh-CN" altLang="en-US" b="1" dirty="0">
                <a:latin typeface="黑体" pitchFamily="2" charset="-122"/>
              </a:rPr>
              <a:t>。</a:t>
            </a:r>
            <a:r>
              <a:rPr lang="zh-CN" altLang="en-US" b="1" dirty="0" smtClean="0">
                <a:solidFill>
                  <a:srgbClr val="0000FF"/>
                </a:solidFill>
                <a:latin typeface="黑体" pitchFamily="2" charset="-122"/>
              </a:rPr>
              <a:t>图</a:t>
            </a:r>
            <a:r>
              <a:rPr lang="en-US" altLang="zh-CN" b="1" dirty="0" smtClean="0">
                <a:solidFill>
                  <a:srgbClr val="0000FF"/>
                </a:solidFill>
                <a:latin typeface="黑体" pitchFamily="2" charset="-122"/>
              </a:rPr>
              <a:t>3-23</a:t>
            </a:r>
            <a:r>
              <a:rPr lang="en-US" altLang="zh-CN" b="1" dirty="0" smtClean="0">
                <a:latin typeface="黑体" pitchFamily="2" charset="-122"/>
              </a:rPr>
              <a:t>74LS122</a:t>
            </a:r>
            <a:r>
              <a:rPr lang="zh-CN" altLang="en-US" b="1" dirty="0">
                <a:latin typeface="黑体" pitchFamily="2" charset="-122"/>
              </a:rPr>
              <a:t>为单稳电路，实验表明，电容</a:t>
            </a:r>
            <a:r>
              <a:rPr lang="en-US" altLang="zh-CN" b="1" i="1" dirty="0">
                <a:solidFill>
                  <a:srgbClr val="FF3300"/>
                </a:solidFill>
                <a:latin typeface="黑体" pitchFamily="2" charset="-122"/>
              </a:rPr>
              <a:t>C </a:t>
            </a:r>
            <a:r>
              <a:rPr lang="zh-CN" altLang="en-US" b="1" dirty="0">
                <a:latin typeface="黑体" pitchFamily="2" charset="-122"/>
              </a:rPr>
              <a:t>的选择约为</a:t>
            </a:r>
            <a:r>
              <a:rPr lang="en-US" altLang="zh-CN" b="1" dirty="0">
                <a:latin typeface="黑体" pitchFamily="2" charset="-122"/>
              </a:rPr>
              <a:t>0.1</a:t>
            </a:r>
            <a:r>
              <a:rPr lang="en-US" altLang="zh-CN" b="1" dirty="0">
                <a:latin typeface="黑体" pitchFamily="2" charset="-122"/>
                <a:sym typeface="Symbol" pitchFamily="18" charset="2"/>
              </a:rPr>
              <a:t></a:t>
            </a:r>
            <a:r>
              <a:rPr lang="en-US" altLang="zh-CN" b="1" dirty="0">
                <a:latin typeface="黑体" pitchFamily="2" charset="-122"/>
              </a:rPr>
              <a:t>F</a:t>
            </a:r>
            <a:r>
              <a:rPr lang="zh-CN" altLang="en-US" b="1" dirty="0">
                <a:latin typeface="黑体" pitchFamily="2" charset="-122"/>
              </a:rPr>
              <a:t>较好。</a:t>
            </a:r>
          </a:p>
          <a:p>
            <a:pPr eaLnBrk="1" hangingPunct="1">
              <a:lnSpc>
                <a:spcPct val="150000"/>
              </a:lnSpc>
            </a:pPr>
            <a:endParaRPr lang="zh-CN" altLang="en-US" b="1" dirty="0">
              <a:latin typeface="黑体" pitchFamily="2" charset="-122"/>
            </a:endParaRPr>
          </a:p>
        </p:txBody>
      </p:sp>
      <p:sp>
        <p:nvSpPr>
          <p:cNvPr id="81925" name="Rectangle 3"/>
          <p:cNvSpPr>
            <a:spLocks noChangeArrowheads="1"/>
          </p:cNvSpPr>
          <p:nvPr/>
        </p:nvSpPr>
        <p:spPr bwMode="auto">
          <a:xfrm>
            <a:off x="2578337" y="5817672"/>
            <a:ext cx="36936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spAutoFit/>
          </a:bodyPr>
          <a:lstStyle/>
          <a:p>
            <a:pPr eaLnBrk="0" hangingPunct="0"/>
            <a:r>
              <a:rPr lang="zh-CN" altLang="en-US" b="1" dirty="0" smtClean="0">
                <a:solidFill>
                  <a:srgbClr val="FF3300"/>
                </a:solidFill>
                <a:latin typeface="黑体" pitchFamily="2" charset="-122"/>
                <a:cs typeface="Times New Roman" pitchFamily="18" charset="0"/>
              </a:rPr>
              <a:t>图</a:t>
            </a:r>
            <a:r>
              <a:rPr lang="en-US" altLang="zh-CN" b="1" dirty="0" smtClean="0">
                <a:solidFill>
                  <a:srgbClr val="FF3300"/>
                </a:solidFill>
                <a:latin typeface="黑体" pitchFamily="2" charset="-122"/>
                <a:cs typeface="Times New Roman" pitchFamily="18" charset="0"/>
              </a:rPr>
              <a:t>3-23</a:t>
            </a:r>
            <a:r>
              <a:rPr lang="en-US" altLang="zh-CN" dirty="0" smtClean="0">
                <a:solidFill>
                  <a:srgbClr val="FF3300"/>
                </a:solidFill>
                <a:latin typeface="Times New Roman" pitchFamily="18" charset="0"/>
                <a:cs typeface="Times New Roman" pitchFamily="18" charset="0"/>
              </a:rPr>
              <a:t>  </a:t>
            </a:r>
            <a:r>
              <a:rPr lang="en-US" altLang="zh-CN" dirty="0">
                <a:solidFill>
                  <a:srgbClr val="3333CC"/>
                </a:solidFill>
                <a:latin typeface="Times New Roman" pitchFamily="18" charset="0"/>
                <a:cs typeface="Times New Roman" pitchFamily="18" charset="0"/>
              </a:rPr>
              <a:t>74LS122</a:t>
            </a:r>
            <a:r>
              <a:rPr lang="zh-CN" altLang="en-US" dirty="0">
                <a:solidFill>
                  <a:srgbClr val="3333CC"/>
                </a:solidFill>
                <a:latin typeface="Times New Roman" pitchFamily="18" charset="0"/>
                <a:cs typeface="Times New Roman" pitchFamily="18" charset="0"/>
              </a:rPr>
              <a:t>组成的复位电路图</a:t>
            </a:r>
            <a:endParaRPr lang="zh-CN" altLang="en-US" dirty="0">
              <a:solidFill>
                <a:srgbClr val="3333CC"/>
              </a:solidFill>
            </a:endParaRPr>
          </a:p>
        </p:txBody>
      </p:sp>
      <p:pic>
        <p:nvPicPr>
          <p:cNvPr id="81932" name="Picture 12" descr="2-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60638" y="2514600"/>
            <a:ext cx="3840162" cy="3130550"/>
          </a:xfrm>
          <a:prstGeom prst="rect">
            <a:avLst/>
          </a:prstGeom>
          <a:noFill/>
          <a:extLst>
            <a:ext uri="{909E8E84-426E-40DD-AFC4-6F175D3DCCD1}">
              <a14:hiddenFill xmlns:a14="http://schemas.microsoft.com/office/drawing/2010/main">
                <a:solidFill>
                  <a:srgbClr val="FFFFFF"/>
                </a:solidFill>
              </a14:hiddenFill>
            </a:ext>
          </a:extLst>
        </p:spPr>
      </p:pic>
      <p:sp>
        <p:nvSpPr>
          <p:cNvPr id="12" name="灯片编号占位符 3"/>
          <p:cNvSpPr>
            <a:spLocks noGrp="1"/>
          </p:cNvSpPr>
          <p:nvPr>
            <p:ph type="sldNum" sz="quarter" idx="10"/>
          </p:nvPr>
        </p:nvSpPr>
        <p:spPr>
          <a:xfrm>
            <a:off x="8570913" y="6489753"/>
            <a:ext cx="781050" cy="276225"/>
          </a:xfrm>
        </p:spPr>
        <p:txBody>
          <a:bodyPr/>
          <a:lstStyle/>
          <a:p>
            <a:fld id="{8E2A11C4-42C2-45DA-9E65-8D548604E8EA}" type="slidenum">
              <a:rPr lang="en-US" altLang="zh-CN" smtClean="0"/>
              <a:pPr/>
              <a:t>102</a:t>
            </a:fld>
            <a:endParaRPr lang="en-US" altLang="zh-CN" dirty="0"/>
          </a:p>
        </p:txBody>
      </p:sp>
    </p:spTree>
    <p:extLst>
      <p:ext uri="{BB962C8B-B14F-4D97-AF65-F5344CB8AC3E}">
        <p14:creationId xmlns:p14="http://schemas.microsoft.com/office/powerpoint/2010/main" val="1324132667"/>
      </p:ext>
    </p:extLst>
  </p:cSld>
  <p:clrMapOvr>
    <a:masterClrMapping/>
  </p:clrMapOvr>
  <p:transition>
    <p:random/>
    <p:sndAc>
      <p:stSnd>
        <p:snd r:embed="rId2" name="camera.wav"/>
      </p:stSnd>
    </p:sndAc>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内容占位符 1"/>
          <p:cNvSpPr>
            <a:spLocks noGrp="1"/>
          </p:cNvSpPr>
          <p:nvPr>
            <p:ph/>
          </p:nvPr>
        </p:nvSpPr>
        <p:spPr>
          <a:xfrm>
            <a:off x="1" y="457200"/>
            <a:ext cx="9026768" cy="5410200"/>
          </a:xfrm>
        </p:spPr>
        <p:txBody>
          <a:bodyPr/>
          <a:lstStyle/>
          <a:p>
            <a:pPr marL="0" indent="0">
              <a:lnSpc>
                <a:spcPct val="150000"/>
              </a:lnSpc>
              <a:spcBef>
                <a:spcPts val="0"/>
              </a:spcBef>
              <a:buFont typeface="Wingdings" pitchFamily="2" charset="2"/>
              <a:buNone/>
            </a:pPr>
            <a:r>
              <a:rPr lang="en-US" altLang="zh-CN" sz="2400" dirty="0" smtClean="0">
                <a:solidFill>
                  <a:srgbClr val="FF0000"/>
                </a:solidFill>
                <a:latin typeface="黑体" pitchFamily="2" charset="-122"/>
                <a:ea typeface="黑体" pitchFamily="2" charset="-122"/>
              </a:rPr>
              <a:t>    3</a:t>
            </a:r>
            <a:r>
              <a:rPr lang="zh-CN" altLang="en-US" sz="2400" dirty="0">
                <a:solidFill>
                  <a:srgbClr val="FF0000"/>
                </a:solidFill>
                <a:latin typeface="黑体" pitchFamily="2" charset="-122"/>
                <a:ea typeface="黑体" pitchFamily="2" charset="-122"/>
              </a:rPr>
              <a:t>．复位后某些</a:t>
            </a:r>
            <a:r>
              <a:rPr lang="zh-CN" altLang="en-US" sz="2400" dirty="0" smtClean="0">
                <a:solidFill>
                  <a:srgbClr val="FF0000"/>
                </a:solidFill>
                <a:latin typeface="黑体" pitchFamily="2" charset="-122"/>
                <a:ea typeface="黑体" pitchFamily="2" charset="-122"/>
              </a:rPr>
              <a:t>特殊功能寄存器的状态</a:t>
            </a:r>
            <a:endParaRPr lang="en-US" altLang="zh-CN" sz="2400" b="1" dirty="0" smtClean="0">
              <a:solidFill>
                <a:srgbClr val="FF0000"/>
              </a:solidFill>
              <a:latin typeface="黑体" pitchFamily="2" charset="-122"/>
              <a:ea typeface="黑体" pitchFamily="2" charset="-122"/>
            </a:endParaRPr>
          </a:p>
          <a:p>
            <a:pPr marL="0" indent="0">
              <a:lnSpc>
                <a:spcPct val="150000"/>
              </a:lnSpc>
              <a:spcBef>
                <a:spcPts val="0"/>
              </a:spcBef>
              <a:buFont typeface="Wingdings" pitchFamily="2" charset="2"/>
              <a:buNone/>
            </a:pPr>
            <a:r>
              <a:rPr lang="zh-CN" altLang="en-US" sz="2400" dirty="0" smtClean="0">
                <a:latin typeface="黑体" pitchFamily="2" charset="-122"/>
                <a:ea typeface="黑体" pitchFamily="2" charset="-122"/>
              </a:rPr>
              <a:t>    复位</a:t>
            </a:r>
            <a:r>
              <a:rPr lang="zh-CN" altLang="en-US" sz="2400" dirty="0">
                <a:latin typeface="黑体" pitchFamily="2" charset="-122"/>
                <a:ea typeface="黑体" pitchFamily="2" charset="-122"/>
              </a:rPr>
              <a:t>时单片机的初始化操作，其主要功能是将程序计数器</a:t>
            </a:r>
            <a:r>
              <a:rPr lang="en-US" altLang="zh-CN" sz="2400" dirty="0">
                <a:latin typeface="黑体" pitchFamily="2" charset="-122"/>
                <a:ea typeface="黑体" pitchFamily="2" charset="-122"/>
              </a:rPr>
              <a:t>PC</a:t>
            </a:r>
            <a:r>
              <a:rPr lang="zh-CN" altLang="en-US" sz="2400" dirty="0">
                <a:latin typeface="黑体" pitchFamily="2" charset="-122"/>
                <a:ea typeface="黑体" pitchFamily="2" charset="-122"/>
              </a:rPr>
              <a:t>初始化为</a:t>
            </a:r>
            <a:r>
              <a:rPr lang="en-US" altLang="zh-CN" sz="2400" dirty="0">
                <a:latin typeface="黑体" pitchFamily="2" charset="-122"/>
                <a:ea typeface="黑体" pitchFamily="2" charset="-122"/>
              </a:rPr>
              <a:t>0000H</a:t>
            </a:r>
            <a:r>
              <a:rPr lang="zh-CN" altLang="en-US" sz="2400" dirty="0">
                <a:latin typeface="黑体" pitchFamily="2" charset="-122"/>
                <a:ea typeface="黑体" pitchFamily="2" charset="-122"/>
              </a:rPr>
              <a:t>，使单片机从</a:t>
            </a:r>
            <a:r>
              <a:rPr lang="en-US" altLang="zh-CN" sz="2400" dirty="0">
                <a:latin typeface="黑体" pitchFamily="2" charset="-122"/>
                <a:ea typeface="黑体" pitchFamily="2" charset="-122"/>
              </a:rPr>
              <a:t>0000H</a:t>
            </a:r>
            <a:r>
              <a:rPr lang="zh-CN" altLang="en-US" sz="2400" dirty="0">
                <a:latin typeface="黑体" pitchFamily="2" charset="-122"/>
                <a:ea typeface="黑体" pitchFamily="2" charset="-122"/>
              </a:rPr>
              <a:t>单元开始执行程序</a:t>
            </a:r>
            <a:r>
              <a:rPr lang="zh-CN" altLang="en-US" sz="2400" dirty="0" smtClean="0">
                <a:latin typeface="黑体" pitchFamily="2" charset="-122"/>
                <a:ea typeface="黑体" pitchFamily="2" charset="-122"/>
              </a:rPr>
              <a:t>。</a:t>
            </a:r>
            <a:endParaRPr lang="en-US" altLang="zh-CN" sz="2400" dirty="0" smtClean="0">
              <a:latin typeface="黑体" pitchFamily="2" charset="-122"/>
              <a:ea typeface="黑体" pitchFamily="2" charset="-122"/>
            </a:endParaRPr>
          </a:p>
          <a:p>
            <a:pPr marL="0" indent="0">
              <a:lnSpc>
                <a:spcPct val="150000"/>
              </a:lnSpc>
              <a:spcBef>
                <a:spcPts val="0"/>
              </a:spcBef>
              <a:buFont typeface="Wingdings" pitchFamily="2" charset="2"/>
              <a:buNone/>
            </a:pPr>
            <a:r>
              <a:rPr lang="zh-CN" altLang="en-US" sz="2400" dirty="0" smtClean="0">
                <a:latin typeface="黑体" pitchFamily="2" charset="-122"/>
                <a:ea typeface="黑体" pitchFamily="2" charset="-122"/>
              </a:rPr>
              <a:t>    除</a:t>
            </a:r>
            <a:r>
              <a:rPr lang="en-US" altLang="zh-CN" sz="2400" dirty="0">
                <a:latin typeface="黑体" pitchFamily="2" charset="-122"/>
                <a:ea typeface="黑体" pitchFamily="2" charset="-122"/>
              </a:rPr>
              <a:t>PC</a:t>
            </a:r>
            <a:r>
              <a:rPr lang="zh-CN" altLang="en-US" sz="2400" dirty="0">
                <a:latin typeface="黑体" pitchFamily="2" charset="-122"/>
                <a:ea typeface="黑体" pitchFamily="2" charset="-122"/>
              </a:rPr>
              <a:t>之外，复位操作还对其他一些寄存器有影响，这些寄存器的状态如</a:t>
            </a:r>
            <a:r>
              <a:rPr lang="zh-CN" altLang="en-US" sz="2400" dirty="0">
                <a:latin typeface="黑体" pitchFamily="2" charset="-122"/>
                <a:ea typeface="黑体" pitchFamily="2" charset="-122"/>
                <a:hlinkClick r:id="" action="ppaction://hlinkshowjump?jump=nextslide"/>
              </a:rPr>
              <a:t>表</a:t>
            </a:r>
            <a:r>
              <a:rPr lang="en-US" altLang="zh-CN" sz="2400" dirty="0">
                <a:latin typeface="黑体" pitchFamily="2" charset="-122"/>
                <a:ea typeface="黑体" pitchFamily="2" charset="-122"/>
                <a:hlinkClick r:id="" action="ppaction://hlinkshowjump?jump=nextslide"/>
              </a:rPr>
              <a:t>3-7</a:t>
            </a:r>
            <a:r>
              <a:rPr lang="zh-CN" altLang="en-US" sz="2400" dirty="0">
                <a:latin typeface="黑体" pitchFamily="2" charset="-122"/>
                <a:ea typeface="黑体" pitchFamily="2" charset="-122"/>
              </a:rPr>
              <a:t>所示。</a:t>
            </a:r>
          </a:p>
          <a:p>
            <a:pPr marL="0" indent="0">
              <a:lnSpc>
                <a:spcPct val="150000"/>
              </a:lnSpc>
              <a:spcBef>
                <a:spcPts val="0"/>
              </a:spcBef>
              <a:buFont typeface="Wingdings" pitchFamily="2" charset="2"/>
              <a:buNone/>
            </a:pPr>
            <a:r>
              <a:rPr lang="zh-CN" altLang="en-US" sz="2400" dirty="0" smtClean="0">
                <a:latin typeface="黑体" pitchFamily="2" charset="-122"/>
                <a:ea typeface="黑体" pitchFamily="2" charset="-122"/>
              </a:rPr>
              <a:t>    由</a:t>
            </a:r>
            <a:r>
              <a:rPr lang="zh-CN" altLang="en-US" sz="2400" dirty="0">
                <a:latin typeface="黑体" pitchFamily="2" charset="-122"/>
                <a:ea typeface="黑体" pitchFamily="2" charset="-122"/>
              </a:rPr>
              <a:t>表中可以看出，复位时，</a:t>
            </a:r>
            <a:r>
              <a:rPr lang="en-US" altLang="zh-CN" sz="2400" dirty="0">
                <a:latin typeface="黑体" pitchFamily="2" charset="-122"/>
                <a:ea typeface="黑体" pitchFamily="2" charset="-122"/>
              </a:rPr>
              <a:t>PC</a:t>
            </a:r>
            <a:r>
              <a:rPr lang="zh-CN" altLang="en-US" sz="2400" dirty="0">
                <a:latin typeface="黑体" pitchFamily="2" charset="-122"/>
                <a:ea typeface="黑体" pitchFamily="2" charset="-122"/>
              </a:rPr>
              <a:t>初始化为</a:t>
            </a:r>
            <a:r>
              <a:rPr lang="en-US" altLang="zh-CN" sz="2400" dirty="0">
                <a:latin typeface="黑体" pitchFamily="2" charset="-122"/>
                <a:ea typeface="黑体" pitchFamily="2" charset="-122"/>
              </a:rPr>
              <a:t>0000H</a:t>
            </a:r>
            <a:r>
              <a:rPr lang="zh-CN" altLang="en-US" sz="2400" dirty="0">
                <a:latin typeface="黑体" pitchFamily="2" charset="-122"/>
                <a:ea typeface="黑体" pitchFamily="2" charset="-122"/>
              </a:rPr>
              <a:t>，</a:t>
            </a:r>
            <a:r>
              <a:rPr lang="en-US" altLang="zh-CN" sz="2400" dirty="0">
                <a:latin typeface="黑体" pitchFamily="2" charset="-122"/>
                <a:ea typeface="黑体" pitchFamily="2" charset="-122"/>
              </a:rPr>
              <a:t>SP = 07H</a:t>
            </a:r>
            <a:r>
              <a:rPr lang="zh-CN" altLang="en-US" sz="2400" dirty="0">
                <a:latin typeface="黑体" pitchFamily="2" charset="-122"/>
                <a:ea typeface="黑体" pitchFamily="2" charset="-122"/>
              </a:rPr>
              <a:t>，而</a:t>
            </a:r>
            <a:r>
              <a:rPr lang="en-US" altLang="zh-CN" sz="2400" dirty="0">
                <a:latin typeface="黑体" pitchFamily="2" charset="-122"/>
                <a:ea typeface="黑体" pitchFamily="2" charset="-122"/>
              </a:rPr>
              <a:t>4</a:t>
            </a:r>
            <a:r>
              <a:rPr lang="zh-CN" altLang="en-US" sz="2400" dirty="0">
                <a:latin typeface="黑体" pitchFamily="2" charset="-122"/>
                <a:ea typeface="黑体" pitchFamily="2" charset="-122"/>
              </a:rPr>
              <a:t>个</a:t>
            </a:r>
            <a:r>
              <a:rPr lang="en-US" altLang="zh-CN" sz="2400" dirty="0">
                <a:latin typeface="黑体" pitchFamily="2" charset="-122"/>
                <a:ea typeface="黑体" pitchFamily="2" charset="-122"/>
              </a:rPr>
              <a:t>I/O</a:t>
            </a:r>
            <a:r>
              <a:rPr lang="zh-CN" altLang="en-US" sz="2400" dirty="0">
                <a:latin typeface="黑体" pitchFamily="2" charset="-122"/>
                <a:ea typeface="黑体" pitchFamily="2" charset="-122"/>
              </a:rPr>
              <a:t>端口</a:t>
            </a:r>
            <a:r>
              <a:rPr lang="en-US" altLang="zh-CN" sz="2400" dirty="0">
                <a:latin typeface="黑体" pitchFamily="2" charset="-122"/>
                <a:ea typeface="黑体" pitchFamily="2" charset="-122"/>
              </a:rPr>
              <a:t>P0</a:t>
            </a:r>
            <a:r>
              <a:rPr lang="zh-CN" altLang="en-US" sz="2400" dirty="0">
                <a:latin typeface="黑体" pitchFamily="2" charset="-122"/>
                <a:ea typeface="黑体" pitchFamily="2" charset="-122"/>
              </a:rPr>
              <a:t>～</a:t>
            </a:r>
            <a:r>
              <a:rPr lang="en-US" altLang="zh-CN" sz="2400" dirty="0">
                <a:latin typeface="黑体" pitchFamily="2" charset="-122"/>
                <a:ea typeface="黑体" pitchFamily="2" charset="-122"/>
              </a:rPr>
              <a:t>P3</a:t>
            </a:r>
            <a:r>
              <a:rPr lang="zh-CN" altLang="en-US" sz="2400" dirty="0">
                <a:latin typeface="黑体" pitchFamily="2" charset="-122"/>
                <a:ea typeface="黑体" pitchFamily="2" charset="-122"/>
              </a:rPr>
              <a:t>均为高电平</a:t>
            </a:r>
            <a:r>
              <a:rPr lang="zh-CN" altLang="en-US" sz="2400" dirty="0" smtClean="0">
                <a:latin typeface="黑体" pitchFamily="2" charset="-122"/>
                <a:ea typeface="黑体" pitchFamily="2" charset="-122"/>
              </a:rPr>
              <a:t>。</a:t>
            </a:r>
            <a:endParaRPr lang="en-US" altLang="zh-CN" sz="2400" b="1" dirty="0" smtClean="0">
              <a:latin typeface="黑体" pitchFamily="2" charset="-122"/>
              <a:ea typeface="黑体" pitchFamily="2" charset="-122"/>
            </a:endParaRPr>
          </a:p>
          <a:p>
            <a:pPr marL="0" indent="0">
              <a:lnSpc>
                <a:spcPct val="150000"/>
              </a:lnSpc>
              <a:spcBef>
                <a:spcPts val="0"/>
              </a:spcBef>
              <a:buFont typeface="Wingdings" pitchFamily="2" charset="2"/>
              <a:buNone/>
            </a:pPr>
            <a:r>
              <a:rPr lang="en-US" altLang="zh-CN" sz="1800" b="1" dirty="0" smtClean="0">
                <a:latin typeface="黑体" pitchFamily="2" charset="-122"/>
                <a:ea typeface="黑体" pitchFamily="2" charset="-122"/>
              </a:rPr>
              <a:t>    </a:t>
            </a:r>
            <a:r>
              <a:rPr lang="zh-CN" sz="1800" b="1" dirty="0" smtClean="0">
                <a:latin typeface="黑体" pitchFamily="2" charset="-122"/>
                <a:ea typeface="黑体" pitchFamily="2" charset="-122"/>
              </a:rPr>
              <a:t>在某些控制应用中，要</a:t>
            </a:r>
            <a:r>
              <a:rPr lang="zh-CN" sz="1800" b="1" dirty="0" smtClean="0">
                <a:solidFill>
                  <a:srgbClr val="0000FF"/>
                </a:solidFill>
                <a:latin typeface="黑体" pitchFamily="2" charset="-122"/>
                <a:ea typeface="黑体" pitchFamily="2" charset="-122"/>
              </a:rPr>
              <a:t>注意考虑</a:t>
            </a:r>
            <a:r>
              <a:rPr lang="en-US" altLang="zh-CN" sz="1800" b="1" dirty="0" smtClean="0">
                <a:solidFill>
                  <a:srgbClr val="FF0000"/>
                </a:solidFill>
                <a:latin typeface="黑体" pitchFamily="2" charset="-122"/>
                <a:ea typeface="黑体" pitchFamily="2" charset="-122"/>
              </a:rPr>
              <a:t>P0</a:t>
            </a:r>
            <a:r>
              <a:rPr lang="zh-CN" sz="1800" b="1" dirty="0" smtClean="0">
                <a:solidFill>
                  <a:srgbClr val="FF0000"/>
                </a:solidFill>
                <a:latin typeface="黑体" pitchFamily="2" charset="-122"/>
                <a:ea typeface="黑体" pitchFamily="2" charset="-122"/>
              </a:rPr>
              <a:t>～</a:t>
            </a:r>
            <a:r>
              <a:rPr lang="en-US" altLang="zh-CN" sz="1800" b="1" dirty="0" smtClean="0">
                <a:solidFill>
                  <a:srgbClr val="FF0000"/>
                </a:solidFill>
                <a:latin typeface="黑体" pitchFamily="2" charset="-122"/>
                <a:ea typeface="黑体" pitchFamily="2" charset="-122"/>
              </a:rPr>
              <a:t>P3</a:t>
            </a:r>
            <a:r>
              <a:rPr lang="zh-CN" sz="1800" b="1" dirty="0" smtClean="0">
                <a:solidFill>
                  <a:srgbClr val="FF0000"/>
                </a:solidFill>
                <a:latin typeface="黑体" pitchFamily="2" charset="-122"/>
                <a:ea typeface="黑体" pitchFamily="2" charset="-122"/>
              </a:rPr>
              <a:t>引脚的高电平</a:t>
            </a:r>
            <a:r>
              <a:rPr lang="zh-CN" sz="1800" b="1" dirty="0" smtClean="0">
                <a:solidFill>
                  <a:srgbClr val="0000FF"/>
                </a:solidFill>
                <a:latin typeface="黑体" pitchFamily="2" charset="-122"/>
                <a:ea typeface="黑体" pitchFamily="2" charset="-122"/>
              </a:rPr>
              <a:t>对接在这些引脚上的外部电路的影响</a:t>
            </a:r>
            <a:r>
              <a:rPr lang="zh-CN" sz="1800" b="1" dirty="0" smtClean="0">
                <a:latin typeface="黑体" pitchFamily="2" charset="-122"/>
                <a:ea typeface="黑体" pitchFamily="2" charset="-122"/>
              </a:rPr>
              <a:t>。</a:t>
            </a:r>
            <a:endParaRPr lang="zh-CN" altLang="en-US" sz="1800" b="1" dirty="0" smtClean="0">
              <a:latin typeface="黑体" pitchFamily="2" charset="-122"/>
              <a:ea typeface="黑体" pitchFamily="2" charset="-122"/>
            </a:endParaRPr>
          </a:p>
          <a:p>
            <a:pPr marL="0" indent="0">
              <a:lnSpc>
                <a:spcPct val="150000"/>
              </a:lnSpc>
              <a:spcBef>
                <a:spcPts val="0"/>
              </a:spcBef>
              <a:buFont typeface="Wingdings" pitchFamily="2" charset="2"/>
              <a:buNone/>
            </a:pPr>
            <a:r>
              <a:rPr lang="en-US" altLang="zh-CN" sz="1800" b="1" dirty="0" smtClean="0">
                <a:solidFill>
                  <a:srgbClr val="FF0000"/>
                </a:solidFill>
                <a:latin typeface="黑体" pitchFamily="2" charset="-122"/>
                <a:ea typeface="黑体" pitchFamily="2" charset="-122"/>
              </a:rPr>
              <a:t>    </a:t>
            </a:r>
            <a:r>
              <a:rPr lang="zh-CN" sz="1800" b="1" dirty="0" smtClean="0">
                <a:solidFill>
                  <a:srgbClr val="FF0000"/>
                </a:solidFill>
                <a:latin typeface="黑体" pitchFamily="2" charset="-122"/>
                <a:ea typeface="黑体" pitchFamily="2" charset="-122"/>
              </a:rPr>
              <a:t>例如，</a:t>
            </a:r>
            <a:r>
              <a:rPr lang="zh-CN" sz="1800" b="1" dirty="0" smtClean="0">
                <a:latin typeface="黑体" pitchFamily="2" charset="-122"/>
                <a:ea typeface="黑体" pitchFamily="2" charset="-122"/>
              </a:rPr>
              <a:t>当</a:t>
            </a:r>
            <a:r>
              <a:rPr lang="en-US" altLang="zh-CN" sz="1800" b="1" dirty="0" smtClean="0">
                <a:latin typeface="黑体" pitchFamily="2" charset="-122"/>
                <a:ea typeface="黑体" pitchFamily="2" charset="-122"/>
              </a:rPr>
              <a:t>P1</a:t>
            </a:r>
            <a:r>
              <a:rPr lang="zh-CN" sz="1800" b="1" dirty="0" smtClean="0">
                <a:latin typeface="黑体" pitchFamily="2" charset="-122"/>
                <a:ea typeface="黑体" pitchFamily="2" charset="-122"/>
              </a:rPr>
              <a:t>口某个引脚外接一个继电器绕组，当复位时，该引脚为高电平，继电器绕组就会有电流通过，就会吸合继电器开关，使开关接通，可能会引起意想不到的后果。</a:t>
            </a:r>
            <a:endParaRPr lang="zh-CN" altLang="en-US" sz="18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49141" y="6499924"/>
            <a:ext cx="954574" cy="266054"/>
          </a:xfrm>
          <a:prstGeom prst="rect">
            <a:avLst/>
          </a:prstGeom>
        </p:spPr>
        <p:txBody>
          <a:bodyPr/>
          <a:lstStyle/>
          <a:p>
            <a:fld id="{8E2A11C4-42C2-45DA-9E65-8D548604E8EA}" type="slidenum">
              <a:rPr lang="en-US" altLang="zh-CN" sz="1200" smtClean="0"/>
              <a:pPr/>
              <a:t>103</a:t>
            </a:fld>
            <a:endParaRPr lang="en-US" altLang="zh-CN" sz="1200" dirty="0"/>
          </a:p>
        </p:txBody>
      </p:sp>
    </p:spTree>
    <p:extLst>
      <p:ext uri="{BB962C8B-B14F-4D97-AF65-F5344CB8AC3E}">
        <p14:creationId xmlns:p14="http://schemas.microsoft.com/office/powerpoint/2010/main" val="3614238301"/>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灯片编号占位符 3"/>
          <p:cNvSpPr>
            <a:spLocks noGrp="1"/>
          </p:cNvSpPr>
          <p:nvPr>
            <p:ph type="sldNum" sz="quarter" idx="10"/>
          </p:nvPr>
        </p:nvSpPr>
        <p:spPr>
          <a:xfrm>
            <a:off x="8577809" y="6485522"/>
            <a:ext cx="781050" cy="276225"/>
          </a:xfrm>
        </p:spPr>
        <p:txBody>
          <a:bodyPr/>
          <a:lstStyle/>
          <a:p>
            <a:fld id="{8E2A11C4-42C2-45DA-9E65-8D548604E8EA}" type="slidenum">
              <a:rPr lang="en-US" altLang="zh-CN" smtClean="0"/>
              <a:pPr/>
              <a:t>104</a:t>
            </a:fld>
            <a:endParaRPr lang="en-US" altLang="zh-CN" dirty="0"/>
          </a:p>
        </p:txBody>
      </p:sp>
      <p:pic>
        <p:nvPicPr>
          <p:cNvPr id="27955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66250" y="445168"/>
            <a:ext cx="13127525" cy="63165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69340957"/>
      </p:ext>
    </p:extLst>
  </p:cSld>
  <p:clrMapOvr>
    <a:masterClrMapping/>
  </p:clrMapOvr>
  <p:transition>
    <p:random/>
    <p:sndAc>
      <p:stSnd>
        <p:snd r:embed="rId2" name="camera.wav"/>
      </p:stSnd>
    </p:sndAc>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内容占位符 1"/>
          <p:cNvSpPr>
            <a:spLocks noGrp="1"/>
          </p:cNvSpPr>
          <p:nvPr>
            <p:ph/>
          </p:nvPr>
        </p:nvSpPr>
        <p:spPr>
          <a:xfrm>
            <a:off x="-1" y="457200"/>
            <a:ext cx="9234535" cy="2606675"/>
          </a:xfrm>
        </p:spPr>
        <p:txBody>
          <a:bodyPr/>
          <a:lstStyle/>
          <a:p>
            <a:pPr marL="0" indent="0" algn="l">
              <a:lnSpc>
                <a:spcPct val="150000"/>
              </a:lnSpc>
              <a:spcBef>
                <a:spcPts val="0"/>
              </a:spcBef>
              <a:buFont typeface="Wingdings" pitchFamily="2" charset="2"/>
              <a:buNone/>
            </a:pPr>
            <a:r>
              <a:rPr lang="en-US" altLang="zh-CN" sz="2800" dirty="0" smtClean="0">
                <a:solidFill>
                  <a:srgbClr val="FF0000"/>
                </a:solidFill>
                <a:latin typeface="黑体" pitchFamily="2" charset="-122"/>
                <a:ea typeface="黑体" pitchFamily="2" charset="-122"/>
              </a:rPr>
              <a:t>   3.8 AT89S51</a:t>
            </a:r>
            <a:r>
              <a:rPr lang="zh-CN" altLang="en-US" sz="2800" dirty="0">
                <a:solidFill>
                  <a:srgbClr val="FF0000"/>
                </a:solidFill>
                <a:latin typeface="黑体" pitchFamily="2" charset="-122"/>
                <a:ea typeface="黑体" pitchFamily="2" charset="-122"/>
              </a:rPr>
              <a:t>单片机的低功耗节电模式与看门狗定时器</a:t>
            </a:r>
            <a:endParaRPr lang="zh-CN" sz="2800" b="1" dirty="0" smtClean="0">
              <a:solidFill>
                <a:srgbClr val="FF0000"/>
              </a:solidFill>
              <a:latin typeface="黑体" pitchFamily="2" charset="-122"/>
              <a:ea typeface="黑体" pitchFamily="2" charset="-122"/>
            </a:endParaRPr>
          </a:p>
          <a:p>
            <a:pPr marL="0" indent="0" algn="l">
              <a:lnSpc>
                <a:spcPct val="150000"/>
              </a:lnSpc>
              <a:spcBef>
                <a:spcPts val="0"/>
              </a:spcBef>
              <a:buFont typeface="Wingdings" pitchFamily="2" charset="2"/>
              <a:buNone/>
            </a:pPr>
            <a:r>
              <a:rPr lang="en-US" altLang="zh-CN" sz="2400" b="1" dirty="0" smtClean="0">
                <a:solidFill>
                  <a:srgbClr val="0000FF"/>
                </a:solidFill>
                <a:latin typeface="黑体" pitchFamily="2" charset="-122"/>
                <a:ea typeface="黑体" pitchFamily="2" charset="-122"/>
              </a:rPr>
              <a:t>    </a:t>
            </a:r>
            <a:r>
              <a:rPr lang="zh-CN" sz="2400" b="1" dirty="0" smtClean="0">
                <a:solidFill>
                  <a:srgbClr val="0000FF"/>
                </a:solidFill>
                <a:latin typeface="黑体" pitchFamily="2" charset="-122"/>
                <a:ea typeface="黑体" pitchFamily="2" charset="-122"/>
              </a:rPr>
              <a:t>两种低功耗节电工作模式</a:t>
            </a:r>
            <a:r>
              <a:rPr lang="zh-CN" sz="2400" b="1" dirty="0" smtClean="0">
                <a:latin typeface="黑体" pitchFamily="2" charset="-122"/>
                <a:ea typeface="黑体" pitchFamily="2" charset="-122"/>
              </a:rPr>
              <a:t>：</a:t>
            </a:r>
            <a:r>
              <a:rPr lang="zh-CN" sz="2400" b="1" dirty="0" smtClean="0">
                <a:solidFill>
                  <a:srgbClr val="FF0000"/>
                </a:solidFill>
                <a:latin typeface="黑体" pitchFamily="2" charset="-122"/>
                <a:ea typeface="黑体" pitchFamily="2" charset="-122"/>
              </a:rPr>
              <a:t>空闲模式</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idle mode</a:t>
            </a:r>
            <a:r>
              <a:rPr lang="zh-CN" sz="2400" b="1" dirty="0" smtClean="0">
                <a:latin typeface="黑体" pitchFamily="2" charset="-122"/>
                <a:ea typeface="黑体" pitchFamily="2" charset="-122"/>
              </a:rPr>
              <a:t>）和</a:t>
            </a:r>
            <a:r>
              <a:rPr lang="zh-CN" sz="2400" b="1" dirty="0" smtClean="0">
                <a:solidFill>
                  <a:srgbClr val="FF0000"/>
                </a:solidFill>
                <a:latin typeface="黑体" pitchFamily="2" charset="-122"/>
                <a:ea typeface="黑体" pitchFamily="2" charset="-122"/>
              </a:rPr>
              <a:t>掉电保持模式</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power down mode</a:t>
            </a:r>
            <a:r>
              <a:rPr lang="zh-CN" sz="2400" b="1" dirty="0" smtClean="0">
                <a:latin typeface="黑体" pitchFamily="2" charset="-122"/>
                <a:ea typeface="黑体" pitchFamily="2" charset="-122"/>
              </a:rPr>
              <a:t>）。</a:t>
            </a:r>
            <a:endParaRPr lang="zh-CN" altLang="en-US" sz="2400" b="1" dirty="0" smtClean="0">
              <a:latin typeface="黑体" pitchFamily="2" charset="-122"/>
              <a:ea typeface="黑体" pitchFamily="2" charset="-122"/>
            </a:endParaRPr>
          </a:p>
          <a:p>
            <a:pPr marL="0" indent="0" algn="l">
              <a:lnSpc>
                <a:spcPct val="150000"/>
              </a:lnSpc>
              <a:spcBef>
                <a:spcPts val="0"/>
              </a:spcBef>
              <a:buFont typeface="Wingdings" pitchFamily="2" charset="2"/>
              <a:buNone/>
            </a:pPr>
            <a:r>
              <a:rPr lang="en-US" altLang="zh-CN" sz="2400" b="1" dirty="0" smtClean="0">
                <a:solidFill>
                  <a:srgbClr val="0000FF"/>
                </a:solidFill>
                <a:latin typeface="黑体" pitchFamily="2" charset="-122"/>
                <a:ea typeface="黑体" pitchFamily="2" charset="-122"/>
              </a:rPr>
              <a:t>    </a:t>
            </a:r>
            <a:r>
              <a:rPr lang="zh-CN" sz="2400" b="1" dirty="0" smtClean="0">
                <a:solidFill>
                  <a:srgbClr val="0000FF"/>
                </a:solidFill>
                <a:latin typeface="黑体" pitchFamily="2" charset="-122"/>
                <a:ea typeface="黑体" pitchFamily="2" charset="-122"/>
              </a:rPr>
              <a:t>掉电保持模式</a:t>
            </a:r>
            <a:r>
              <a:rPr lang="zh-CN" sz="2400" b="1" dirty="0" smtClean="0">
                <a:latin typeface="黑体" pitchFamily="2" charset="-122"/>
                <a:ea typeface="黑体" pitchFamily="2" charset="-122"/>
              </a:rPr>
              <a:t>下，</a:t>
            </a:r>
            <a:r>
              <a:rPr lang="en-US" altLang="zh-CN" sz="2400" b="1" dirty="0" err="1" smtClean="0">
                <a:latin typeface="黑体" pitchFamily="2" charset="-122"/>
                <a:ea typeface="黑体" pitchFamily="2" charset="-122"/>
              </a:rPr>
              <a:t>Vcc</a:t>
            </a:r>
            <a:r>
              <a:rPr lang="zh-CN" sz="2400" b="1" dirty="0" smtClean="0">
                <a:latin typeface="黑体" pitchFamily="2" charset="-122"/>
                <a:ea typeface="黑体" pitchFamily="2" charset="-122"/>
              </a:rPr>
              <a:t>可由</a:t>
            </a:r>
            <a:r>
              <a:rPr lang="zh-CN" sz="2400" b="1" dirty="0" smtClean="0">
                <a:solidFill>
                  <a:srgbClr val="FF0000"/>
                </a:solidFill>
                <a:latin typeface="黑体" pitchFamily="2" charset="-122"/>
                <a:ea typeface="黑体" pitchFamily="2" charset="-122"/>
              </a:rPr>
              <a:t>后备电源</a:t>
            </a:r>
            <a:r>
              <a:rPr lang="zh-CN" sz="2400" b="1" dirty="0" smtClean="0">
                <a:latin typeface="黑体" pitchFamily="2" charset="-122"/>
                <a:ea typeface="黑体" pitchFamily="2" charset="-122"/>
              </a:rPr>
              <a:t>供电。</a:t>
            </a:r>
            <a:r>
              <a:rPr lang="zh-CN" sz="2400" b="1" dirty="0" smtClean="0">
                <a:solidFill>
                  <a:srgbClr val="FF0000"/>
                </a:solidFill>
                <a:latin typeface="黑体" pitchFamily="2" charset="-122"/>
                <a:ea typeface="黑体" pitchFamily="2" charset="-122"/>
              </a:rPr>
              <a:t>图</a:t>
            </a:r>
            <a:r>
              <a:rPr lang="en-US" altLang="zh-CN" sz="2400" dirty="0" smtClean="0">
                <a:solidFill>
                  <a:srgbClr val="FF0000"/>
                </a:solidFill>
                <a:latin typeface="黑体" pitchFamily="2" charset="-122"/>
                <a:ea typeface="黑体" pitchFamily="2" charset="-122"/>
              </a:rPr>
              <a:t>3</a:t>
            </a:r>
            <a:r>
              <a:rPr lang="en-US" altLang="zh-CN" sz="2400" b="1" dirty="0" smtClean="0">
                <a:solidFill>
                  <a:srgbClr val="FF0000"/>
                </a:solidFill>
                <a:latin typeface="黑体" pitchFamily="2" charset="-122"/>
                <a:ea typeface="黑体" pitchFamily="2" charset="-122"/>
              </a:rPr>
              <a:t>-24</a:t>
            </a:r>
            <a:r>
              <a:rPr lang="zh-CN" sz="2400" b="1" dirty="0" smtClean="0">
                <a:latin typeface="黑体" pitchFamily="2" charset="-122"/>
                <a:ea typeface="黑体" pitchFamily="2" charset="-122"/>
              </a:rPr>
              <a:t>为两种节电模式的</a:t>
            </a:r>
            <a:r>
              <a:rPr lang="zh-CN" sz="2400" b="1" dirty="0" smtClean="0">
                <a:solidFill>
                  <a:srgbClr val="0000FF"/>
                </a:solidFill>
                <a:latin typeface="黑体" pitchFamily="2" charset="-122"/>
                <a:ea typeface="黑体" pitchFamily="2" charset="-122"/>
              </a:rPr>
              <a:t>内部控制电路</a:t>
            </a:r>
            <a:r>
              <a:rPr lang="zh-CN" sz="2400" b="1" dirty="0" smtClean="0">
                <a:latin typeface="黑体" pitchFamily="2" charset="-122"/>
                <a:ea typeface="黑体" pitchFamily="2" charset="-122"/>
              </a:rPr>
              <a:t>。</a:t>
            </a:r>
          </a:p>
        </p:txBody>
      </p:sp>
      <p:sp>
        <p:nvSpPr>
          <p:cNvPr id="82948" name="矩形 3"/>
          <p:cNvSpPr>
            <a:spLocks noChangeArrowheads="1"/>
          </p:cNvSpPr>
          <p:nvPr/>
        </p:nvSpPr>
        <p:spPr bwMode="auto">
          <a:xfrm>
            <a:off x="2193925" y="6039948"/>
            <a:ext cx="52943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smtClean="0">
                <a:solidFill>
                  <a:srgbClr val="FF0000"/>
                </a:solidFill>
                <a:latin typeface="黑体" pitchFamily="2" charset="-122"/>
              </a:rPr>
              <a:t>图</a:t>
            </a:r>
            <a:r>
              <a:rPr lang="en-US" altLang="zh-CN" sz="2000" b="1" dirty="0" smtClean="0">
                <a:solidFill>
                  <a:srgbClr val="FF0000"/>
                </a:solidFill>
                <a:latin typeface="黑体" pitchFamily="2" charset="-122"/>
              </a:rPr>
              <a:t>3-24</a:t>
            </a:r>
            <a:r>
              <a:rPr lang="en-US" altLang="zh-CN" sz="2000" dirty="0" smtClean="0">
                <a:latin typeface="黑体" pitchFamily="2" charset="-122"/>
              </a:rPr>
              <a:t> </a:t>
            </a:r>
            <a:r>
              <a:rPr lang="zh-CN" altLang="en-US" sz="2000" dirty="0">
                <a:solidFill>
                  <a:srgbClr val="3333CC"/>
                </a:solidFill>
                <a:latin typeface="黑体" pitchFamily="2" charset="-122"/>
              </a:rPr>
              <a:t>低功耗节电模式的控制电路</a:t>
            </a:r>
          </a:p>
        </p:txBody>
      </p:sp>
      <p:pic>
        <p:nvPicPr>
          <p:cNvPr id="82956" name="Picture 12" descr="2-2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6237" y="3299435"/>
            <a:ext cx="6148387" cy="2740513"/>
          </a:xfrm>
          <a:prstGeom prst="rect">
            <a:avLst/>
          </a:prstGeom>
          <a:noFill/>
          <a:extLst>
            <a:ext uri="{909E8E84-426E-40DD-AFC4-6F175D3DCCD1}">
              <a14:hiddenFill xmlns:a14="http://schemas.microsoft.com/office/drawing/2010/main">
                <a:solidFill>
                  <a:srgbClr val="FFFFFF"/>
                </a:solidFill>
              </a14:hiddenFill>
            </a:ext>
          </a:extLst>
        </p:spPr>
      </p:pic>
      <p:sp>
        <p:nvSpPr>
          <p:cNvPr id="12" name="灯片编号占位符 3"/>
          <p:cNvSpPr>
            <a:spLocks noGrp="1"/>
          </p:cNvSpPr>
          <p:nvPr>
            <p:ph type="sldNum" sz="quarter" idx="4294967295"/>
          </p:nvPr>
        </p:nvSpPr>
        <p:spPr>
          <a:xfrm>
            <a:off x="8541595" y="6516914"/>
            <a:ext cx="781050" cy="276225"/>
          </a:xfrm>
          <a:prstGeom prst="rect">
            <a:avLst/>
          </a:prstGeom>
        </p:spPr>
        <p:txBody>
          <a:bodyPr/>
          <a:lstStyle/>
          <a:p>
            <a:fld id="{8E2A11C4-42C2-45DA-9E65-8D548604E8EA}" type="slidenum">
              <a:rPr lang="en-US" altLang="zh-CN" sz="1200" smtClean="0"/>
              <a:pPr/>
              <a:t>105</a:t>
            </a:fld>
            <a:endParaRPr lang="en-US" altLang="zh-CN" sz="1200" dirty="0"/>
          </a:p>
        </p:txBody>
      </p:sp>
    </p:spTree>
    <p:extLst>
      <p:ext uri="{BB962C8B-B14F-4D97-AF65-F5344CB8AC3E}">
        <p14:creationId xmlns:p14="http://schemas.microsoft.com/office/powerpoint/2010/main" val="3048163831"/>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内容占位符 1"/>
          <p:cNvSpPr>
            <a:spLocks noGrp="1"/>
          </p:cNvSpPr>
          <p:nvPr>
            <p:ph/>
          </p:nvPr>
        </p:nvSpPr>
        <p:spPr>
          <a:xfrm>
            <a:off x="0" y="623454"/>
            <a:ext cx="8947150" cy="1143000"/>
          </a:xfrm>
        </p:spPr>
        <p:txBody>
          <a:bodyPr/>
          <a:lstStyle/>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两种节电模式可通过</a:t>
            </a:r>
            <a:r>
              <a:rPr lang="en-US" altLang="zh-CN" sz="2400" b="1" dirty="0" smtClean="0">
                <a:latin typeface="黑体" pitchFamily="2" charset="-122"/>
                <a:ea typeface="黑体" pitchFamily="2" charset="-122"/>
              </a:rPr>
              <a:t>PCON</a:t>
            </a:r>
            <a:r>
              <a:rPr lang="zh-CN" sz="2400" b="1" dirty="0" smtClean="0">
                <a:latin typeface="黑体" pitchFamily="2" charset="-122"/>
                <a:ea typeface="黑体" pitchFamily="2" charset="-122"/>
              </a:rPr>
              <a:t>的</a:t>
            </a:r>
            <a:r>
              <a:rPr lang="zh-CN" sz="2400" b="1" dirty="0" smtClean="0">
                <a:solidFill>
                  <a:srgbClr val="FF0000"/>
                </a:solidFill>
                <a:latin typeface="黑体" pitchFamily="2" charset="-122"/>
                <a:ea typeface="黑体" pitchFamily="2" charset="-122"/>
              </a:rPr>
              <a:t>位</a:t>
            </a:r>
            <a:r>
              <a:rPr lang="en-US" altLang="zh-CN" sz="2400" b="1" dirty="0" smtClean="0">
                <a:solidFill>
                  <a:srgbClr val="FF0000"/>
                </a:solidFill>
                <a:latin typeface="黑体" pitchFamily="2" charset="-122"/>
                <a:ea typeface="黑体" pitchFamily="2" charset="-122"/>
              </a:rPr>
              <a:t>IDL</a:t>
            </a:r>
            <a:r>
              <a:rPr lang="zh-CN" sz="2400" b="1" dirty="0" smtClean="0">
                <a:latin typeface="黑体" pitchFamily="2" charset="-122"/>
                <a:ea typeface="黑体" pitchFamily="2" charset="-122"/>
              </a:rPr>
              <a:t>和</a:t>
            </a:r>
            <a:r>
              <a:rPr lang="zh-CN" sz="2400" b="1" dirty="0" smtClean="0">
                <a:solidFill>
                  <a:srgbClr val="FF0000"/>
                </a:solidFill>
                <a:latin typeface="黑体" pitchFamily="2" charset="-122"/>
                <a:ea typeface="黑体" pitchFamily="2" charset="-122"/>
              </a:rPr>
              <a:t>位</a:t>
            </a:r>
            <a:r>
              <a:rPr lang="en-US" altLang="zh-CN" sz="2400" b="1" dirty="0" smtClean="0">
                <a:solidFill>
                  <a:srgbClr val="FF0000"/>
                </a:solidFill>
                <a:latin typeface="黑体" pitchFamily="2" charset="-122"/>
                <a:ea typeface="黑体" pitchFamily="2" charset="-122"/>
              </a:rPr>
              <a:t>PD</a:t>
            </a:r>
            <a:r>
              <a:rPr lang="zh-CN" sz="2400" b="1" dirty="0" smtClean="0">
                <a:latin typeface="黑体" pitchFamily="2" charset="-122"/>
                <a:ea typeface="黑体" pitchFamily="2" charset="-122"/>
              </a:rPr>
              <a:t>的设置来实现。格式如</a:t>
            </a:r>
            <a:r>
              <a:rPr lang="zh-CN" sz="2400" b="1" dirty="0" smtClean="0">
                <a:solidFill>
                  <a:srgbClr val="0000FF"/>
                </a:solidFill>
                <a:latin typeface="黑体" pitchFamily="2" charset="-122"/>
                <a:ea typeface="黑体" pitchFamily="2" charset="-122"/>
              </a:rPr>
              <a:t>图</a:t>
            </a:r>
            <a:r>
              <a:rPr lang="en-US" altLang="zh-CN" sz="2400" dirty="0" smtClean="0">
                <a:solidFill>
                  <a:srgbClr val="0000FF"/>
                </a:solidFill>
                <a:latin typeface="黑体" pitchFamily="2" charset="-122"/>
                <a:ea typeface="黑体" pitchFamily="2" charset="-122"/>
              </a:rPr>
              <a:t>3</a:t>
            </a:r>
            <a:r>
              <a:rPr lang="en-US" altLang="zh-CN" sz="2400" b="1" dirty="0" smtClean="0">
                <a:solidFill>
                  <a:srgbClr val="0000FF"/>
                </a:solidFill>
                <a:latin typeface="黑体" pitchFamily="2" charset="-122"/>
                <a:ea typeface="黑体" pitchFamily="2" charset="-122"/>
              </a:rPr>
              <a:t>-25</a:t>
            </a:r>
            <a:r>
              <a:rPr lang="zh-CN" altLang="en-US" sz="2400" b="1" dirty="0" smtClean="0">
                <a:latin typeface="黑体" pitchFamily="2" charset="-122"/>
                <a:ea typeface="黑体" pitchFamily="2" charset="-122"/>
              </a:rPr>
              <a:t>所示</a:t>
            </a:r>
            <a:r>
              <a:rPr lang="zh-CN" sz="2400" b="1" dirty="0" smtClean="0">
                <a:latin typeface="黑体" pitchFamily="2" charset="-122"/>
                <a:ea typeface="黑体" pitchFamily="2" charset="-122"/>
              </a:rPr>
              <a:t>。</a:t>
            </a:r>
            <a:endParaRPr lang="zh-CN" altLang="en-US" sz="2400" b="1" dirty="0" smtClean="0">
              <a:latin typeface="黑体" pitchFamily="2" charset="-122"/>
              <a:ea typeface="黑体" pitchFamily="2" charset="-122"/>
            </a:endParaRPr>
          </a:p>
        </p:txBody>
      </p:sp>
      <p:sp>
        <p:nvSpPr>
          <p:cNvPr id="83973" name="Rectangle 5"/>
          <p:cNvSpPr>
            <a:spLocks noChangeArrowheads="1"/>
          </p:cNvSpPr>
          <p:nvPr/>
        </p:nvSpPr>
        <p:spPr bwMode="auto">
          <a:xfrm>
            <a:off x="549275" y="2950875"/>
            <a:ext cx="8397875"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nchor="ctr">
            <a:spAutoFit/>
          </a:bodyPr>
          <a:lstStyle/>
          <a:p>
            <a:pPr indent="266700" eaLnBrk="0" hangingPunct="0">
              <a:lnSpc>
                <a:spcPct val="150000"/>
              </a:lnSpc>
            </a:pPr>
            <a:r>
              <a:rPr lang="zh-CN" altLang="en-US" b="1" dirty="0">
                <a:solidFill>
                  <a:srgbClr val="FF3300"/>
                </a:solidFill>
                <a:latin typeface="黑体" pitchFamily="2" charset="-122"/>
                <a:cs typeface="Times New Roman" pitchFamily="18" charset="0"/>
              </a:rPr>
              <a:t>           </a:t>
            </a:r>
            <a:endParaRPr lang="en-US" altLang="zh-CN" sz="2000" b="1" dirty="0">
              <a:solidFill>
                <a:srgbClr val="3333CC"/>
              </a:solidFill>
              <a:latin typeface="黑体" pitchFamily="2" charset="-122"/>
              <a:cs typeface="Times New Roman" pitchFamily="18" charset="0"/>
            </a:endParaRPr>
          </a:p>
          <a:p>
            <a:pPr algn="l" eaLnBrk="0" hangingPunct="0">
              <a:lnSpc>
                <a:spcPct val="150000"/>
              </a:lnSpc>
            </a:pPr>
            <a:r>
              <a:rPr lang="en-US" altLang="zh-CN" b="1" dirty="0">
                <a:latin typeface="黑体" pitchFamily="2" charset="-122"/>
                <a:cs typeface="Times New Roman" pitchFamily="18" charset="0"/>
              </a:rPr>
              <a:t>PCON</a:t>
            </a:r>
            <a:r>
              <a:rPr lang="zh-CN" altLang="en-US" b="1" dirty="0">
                <a:latin typeface="黑体" pitchFamily="2" charset="-122"/>
                <a:cs typeface="Times New Roman" pitchFamily="18" charset="0"/>
              </a:rPr>
              <a:t>寄存器各位定义：</a:t>
            </a:r>
            <a:endParaRPr lang="zh-CN" altLang="en-US" b="1" dirty="0">
              <a:latin typeface="黑体" pitchFamily="2" charset="-122"/>
            </a:endParaRPr>
          </a:p>
          <a:p>
            <a:pPr algn="l" eaLnBrk="0" hangingPunct="0">
              <a:lnSpc>
                <a:spcPct val="150000"/>
              </a:lnSpc>
            </a:pPr>
            <a:r>
              <a:rPr lang="en-US" altLang="zh-CN" b="1" dirty="0">
                <a:solidFill>
                  <a:srgbClr val="0000FF"/>
                </a:solidFill>
                <a:latin typeface="黑体" pitchFamily="2" charset="-122"/>
                <a:cs typeface="Times New Roman" pitchFamily="18" charset="0"/>
              </a:rPr>
              <a:t>SMOD</a:t>
            </a:r>
            <a:r>
              <a:rPr lang="zh-CN" altLang="en-US" b="1" dirty="0">
                <a:solidFill>
                  <a:srgbClr val="0000FF"/>
                </a:solidFill>
                <a:latin typeface="黑体" pitchFamily="2" charset="-122"/>
                <a:cs typeface="Times New Roman" pitchFamily="18" charset="0"/>
              </a:rPr>
              <a:t>：</a:t>
            </a:r>
            <a:r>
              <a:rPr lang="zh-CN" altLang="en-US" b="1" dirty="0">
                <a:latin typeface="黑体" pitchFamily="2" charset="-122"/>
              </a:rPr>
              <a:t>串行通信波特率选择（该位见</a:t>
            </a:r>
            <a:r>
              <a:rPr lang="zh-CN" altLang="en-US" b="1" dirty="0" smtClean="0">
                <a:latin typeface="黑体" pitchFamily="2" charset="-122"/>
              </a:rPr>
              <a:t>第</a:t>
            </a:r>
            <a:r>
              <a:rPr lang="en-US" altLang="zh-CN" b="1" dirty="0" smtClean="0">
                <a:latin typeface="黑体" pitchFamily="2" charset="-122"/>
              </a:rPr>
              <a:t>10</a:t>
            </a:r>
            <a:r>
              <a:rPr lang="zh-CN" altLang="en-US" b="1" dirty="0" smtClean="0">
                <a:latin typeface="黑体" pitchFamily="2" charset="-122"/>
              </a:rPr>
              <a:t>章</a:t>
            </a:r>
            <a:r>
              <a:rPr lang="zh-CN" altLang="en-US" b="1" dirty="0">
                <a:latin typeface="黑体" pitchFamily="2" charset="-122"/>
              </a:rPr>
              <a:t>的介绍）。</a:t>
            </a:r>
          </a:p>
          <a:p>
            <a:pPr algn="l" eaLnBrk="0" hangingPunct="0">
              <a:lnSpc>
                <a:spcPct val="150000"/>
              </a:lnSpc>
            </a:pPr>
            <a:r>
              <a:rPr lang="zh-CN" altLang="en-US" b="1" dirty="0">
                <a:solidFill>
                  <a:srgbClr val="0000FF"/>
                </a:solidFill>
                <a:latin typeface="黑体" pitchFamily="2" charset="-122"/>
                <a:cs typeface="Times New Roman" pitchFamily="18" charset="0"/>
              </a:rPr>
              <a:t>━</a:t>
            </a:r>
            <a:r>
              <a:rPr lang="zh-CN" altLang="en-US" b="1" dirty="0">
                <a:latin typeface="黑体" pitchFamily="2" charset="-122"/>
                <a:cs typeface="Times New Roman" pitchFamily="18" charset="0"/>
              </a:rPr>
              <a:t> ：</a:t>
            </a:r>
            <a:r>
              <a:rPr lang="zh-CN" altLang="en-US" b="1" dirty="0">
                <a:latin typeface="黑体" pitchFamily="2" charset="-122"/>
              </a:rPr>
              <a:t>保留位。</a:t>
            </a:r>
          </a:p>
          <a:p>
            <a:pPr algn="l" eaLnBrk="0" fontAlgn="b" hangingPunct="0">
              <a:lnSpc>
                <a:spcPct val="150000"/>
              </a:lnSpc>
            </a:pPr>
            <a:r>
              <a:rPr lang="en-US" altLang="zh-CN" b="1" dirty="0">
                <a:solidFill>
                  <a:srgbClr val="0000FF"/>
                </a:solidFill>
                <a:latin typeface="黑体" pitchFamily="2" charset="-122"/>
                <a:cs typeface="Times New Roman" pitchFamily="18" charset="0"/>
              </a:rPr>
              <a:t>GF1</a:t>
            </a:r>
            <a:r>
              <a:rPr lang="zh-CN" altLang="en-US" b="1" dirty="0">
                <a:solidFill>
                  <a:srgbClr val="0000FF"/>
                </a:solidFill>
                <a:latin typeface="黑体" pitchFamily="2" charset="-122"/>
                <a:cs typeface="Times New Roman" pitchFamily="18" charset="0"/>
              </a:rPr>
              <a:t>、</a:t>
            </a:r>
            <a:r>
              <a:rPr lang="en-US" altLang="zh-CN" b="1" dirty="0">
                <a:solidFill>
                  <a:srgbClr val="0000FF"/>
                </a:solidFill>
                <a:latin typeface="黑体" pitchFamily="2" charset="-122"/>
                <a:cs typeface="Times New Roman" pitchFamily="18" charset="0"/>
              </a:rPr>
              <a:t>GF0</a:t>
            </a:r>
            <a:r>
              <a:rPr lang="zh-CN" altLang="en-US" b="1" dirty="0">
                <a:latin typeface="黑体" pitchFamily="2" charset="-122"/>
                <a:cs typeface="Times New Roman" pitchFamily="18" charset="0"/>
              </a:rPr>
              <a:t>：</a:t>
            </a:r>
            <a:r>
              <a:rPr lang="zh-CN" altLang="en-US" b="1" dirty="0">
                <a:latin typeface="黑体" pitchFamily="2" charset="-122"/>
              </a:rPr>
              <a:t>通用标志位，两个标志位用户使用。</a:t>
            </a:r>
          </a:p>
          <a:p>
            <a:pPr algn="l" eaLnBrk="0" fontAlgn="b" hangingPunct="0">
              <a:lnSpc>
                <a:spcPct val="150000"/>
              </a:lnSpc>
            </a:pPr>
            <a:r>
              <a:rPr lang="en-US" altLang="zh-CN" b="1" dirty="0">
                <a:solidFill>
                  <a:srgbClr val="0000FF"/>
                </a:solidFill>
                <a:latin typeface="黑体" pitchFamily="2" charset="-122"/>
                <a:cs typeface="Times New Roman" pitchFamily="18" charset="0"/>
              </a:rPr>
              <a:t>PD</a:t>
            </a:r>
            <a:r>
              <a:rPr lang="zh-CN" altLang="en-US" b="1" dirty="0">
                <a:solidFill>
                  <a:srgbClr val="0000FF"/>
                </a:solidFill>
                <a:latin typeface="黑体" pitchFamily="2" charset="-122"/>
                <a:cs typeface="Times New Roman" pitchFamily="18" charset="0"/>
              </a:rPr>
              <a:t>：</a:t>
            </a:r>
            <a:r>
              <a:rPr lang="zh-CN" altLang="en-US" b="1" dirty="0">
                <a:latin typeface="黑体" pitchFamily="2" charset="-122"/>
                <a:cs typeface="Times New Roman" pitchFamily="18" charset="0"/>
              </a:rPr>
              <a:t> </a:t>
            </a:r>
            <a:r>
              <a:rPr lang="zh-CN" altLang="en-US" b="1" dirty="0">
                <a:latin typeface="黑体" pitchFamily="2" charset="-122"/>
              </a:rPr>
              <a:t>掉电保持模式控制位，</a:t>
            </a:r>
            <a:r>
              <a:rPr lang="en-US" altLang="zh-CN" b="1" dirty="0">
                <a:solidFill>
                  <a:srgbClr val="0000FF"/>
                </a:solidFill>
                <a:latin typeface="黑体" pitchFamily="2" charset="-122"/>
              </a:rPr>
              <a:t>PD=1</a:t>
            </a:r>
            <a:r>
              <a:rPr lang="zh-CN" altLang="en-US" b="1" dirty="0">
                <a:latin typeface="黑体" pitchFamily="2" charset="-122"/>
              </a:rPr>
              <a:t>，则</a:t>
            </a:r>
            <a:r>
              <a:rPr lang="zh-CN" altLang="en-US" b="1" dirty="0">
                <a:solidFill>
                  <a:srgbClr val="0000FF"/>
                </a:solidFill>
                <a:latin typeface="黑体" pitchFamily="2" charset="-122"/>
              </a:rPr>
              <a:t>进入掉电保持模</a:t>
            </a:r>
            <a:r>
              <a:rPr lang="zh-CN" altLang="en-US" b="1" dirty="0">
                <a:solidFill>
                  <a:srgbClr val="0000FF"/>
                </a:solidFill>
                <a:latin typeface="黑体" pitchFamily="2" charset="-122"/>
                <a:cs typeface="Times New Roman" pitchFamily="18" charset="0"/>
              </a:rPr>
              <a:t>式。</a:t>
            </a:r>
            <a:endParaRPr lang="en-US" altLang="zh-CN" b="1" dirty="0">
              <a:solidFill>
                <a:srgbClr val="0000FF"/>
              </a:solidFill>
              <a:latin typeface="黑体" pitchFamily="2" charset="-122"/>
              <a:cs typeface="Times New Roman" pitchFamily="18" charset="0"/>
            </a:endParaRPr>
          </a:p>
          <a:p>
            <a:pPr algn="l" eaLnBrk="0" fontAlgn="b" hangingPunct="0">
              <a:lnSpc>
                <a:spcPct val="150000"/>
              </a:lnSpc>
            </a:pPr>
            <a:r>
              <a:rPr lang="en-US" altLang="zh-CN" b="1" dirty="0">
                <a:solidFill>
                  <a:srgbClr val="0000FF"/>
                </a:solidFill>
                <a:latin typeface="黑体" pitchFamily="2" charset="-122"/>
              </a:rPr>
              <a:t>IDL</a:t>
            </a:r>
            <a:r>
              <a:rPr lang="zh-CN" altLang="en-US" b="1" dirty="0">
                <a:solidFill>
                  <a:srgbClr val="0000FF"/>
                </a:solidFill>
                <a:latin typeface="黑体" pitchFamily="2" charset="-122"/>
              </a:rPr>
              <a:t>：</a:t>
            </a:r>
            <a:r>
              <a:rPr lang="zh-CN" altLang="en-US" b="1" dirty="0">
                <a:latin typeface="黑体" pitchFamily="2" charset="-122"/>
              </a:rPr>
              <a:t>空闲模式控制位，若</a:t>
            </a:r>
            <a:r>
              <a:rPr lang="en-US" altLang="zh-CN" b="1" dirty="0">
                <a:solidFill>
                  <a:srgbClr val="0000FF"/>
                </a:solidFill>
                <a:latin typeface="黑体" pitchFamily="2" charset="-122"/>
              </a:rPr>
              <a:t>IDL=1</a:t>
            </a:r>
            <a:r>
              <a:rPr lang="zh-CN" altLang="en-US" b="1" dirty="0">
                <a:latin typeface="黑体" pitchFamily="2" charset="-122"/>
              </a:rPr>
              <a:t>，则</a:t>
            </a:r>
            <a:r>
              <a:rPr lang="zh-CN" altLang="en-US" b="1" dirty="0">
                <a:solidFill>
                  <a:srgbClr val="0000FF"/>
                </a:solidFill>
                <a:latin typeface="黑体" pitchFamily="2" charset="-122"/>
              </a:rPr>
              <a:t>进入空闲运行模式</a:t>
            </a:r>
            <a:r>
              <a:rPr lang="zh-CN" altLang="en-US" b="1" dirty="0">
                <a:latin typeface="黑体" pitchFamily="2" charset="-122"/>
              </a:rPr>
              <a:t>。</a:t>
            </a:r>
          </a:p>
        </p:txBody>
      </p:sp>
      <p:pic>
        <p:nvPicPr>
          <p:cNvPr id="83980" name="Picture 12" descr="2-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837" y="1855932"/>
            <a:ext cx="7680325" cy="1044575"/>
          </a:xfrm>
          <a:prstGeom prst="rect">
            <a:avLst/>
          </a:prstGeom>
          <a:noFill/>
          <a:extLst>
            <a:ext uri="{909E8E84-426E-40DD-AFC4-6F175D3DCCD1}">
              <a14:hiddenFill xmlns:a14="http://schemas.microsoft.com/office/drawing/2010/main">
                <a:solidFill>
                  <a:srgbClr val="FFFFFF"/>
                </a:solidFill>
              </a14:hiddenFill>
            </a:ext>
          </a:extLst>
        </p:spPr>
      </p:pic>
      <p:sp>
        <p:nvSpPr>
          <p:cNvPr id="12" name="灯片编号占位符 3"/>
          <p:cNvSpPr>
            <a:spLocks noGrp="1"/>
          </p:cNvSpPr>
          <p:nvPr>
            <p:ph type="sldNum" sz="quarter" idx="4294967295"/>
          </p:nvPr>
        </p:nvSpPr>
        <p:spPr>
          <a:xfrm>
            <a:off x="8556625" y="6489754"/>
            <a:ext cx="781050" cy="244632"/>
          </a:xfrm>
          <a:prstGeom prst="rect">
            <a:avLst/>
          </a:prstGeom>
        </p:spPr>
        <p:txBody>
          <a:bodyPr/>
          <a:lstStyle/>
          <a:p>
            <a:fld id="{8E2A11C4-42C2-45DA-9E65-8D548604E8EA}" type="slidenum">
              <a:rPr lang="en-US" altLang="zh-CN" sz="1200" smtClean="0"/>
              <a:pPr/>
              <a:t>106</a:t>
            </a:fld>
            <a:endParaRPr lang="en-US" altLang="zh-CN" sz="1200" dirty="0"/>
          </a:p>
        </p:txBody>
      </p:sp>
      <p:sp>
        <p:nvSpPr>
          <p:cNvPr id="2" name="矩形 1"/>
          <p:cNvSpPr/>
          <p:nvPr/>
        </p:nvSpPr>
        <p:spPr>
          <a:xfrm>
            <a:off x="2587204" y="2950875"/>
            <a:ext cx="4322016" cy="400110"/>
          </a:xfrm>
          <a:prstGeom prst="rect">
            <a:avLst/>
          </a:prstGeom>
        </p:spPr>
        <p:txBody>
          <a:bodyPr wrap="none">
            <a:spAutoFit/>
          </a:bodyPr>
          <a:lstStyle/>
          <a:p>
            <a:r>
              <a:rPr lang="zh-CN" altLang="en-US" sz="2000" b="1" dirty="0">
                <a:solidFill>
                  <a:srgbClr val="FF3300"/>
                </a:solidFill>
                <a:latin typeface="黑体" pitchFamily="2" charset="-122"/>
                <a:cs typeface="Times New Roman" pitchFamily="18" charset="0"/>
              </a:rPr>
              <a:t>图</a:t>
            </a:r>
            <a:r>
              <a:rPr lang="en-US" altLang="zh-CN" sz="2000" b="1" dirty="0">
                <a:solidFill>
                  <a:srgbClr val="FF3300"/>
                </a:solidFill>
                <a:latin typeface="黑体" pitchFamily="2" charset="-122"/>
                <a:cs typeface="Times New Roman" pitchFamily="18" charset="0"/>
              </a:rPr>
              <a:t>3-25</a:t>
            </a:r>
            <a:r>
              <a:rPr lang="en-US" altLang="zh-CN" sz="2000" b="1" dirty="0">
                <a:solidFill>
                  <a:srgbClr val="3333CC"/>
                </a:solidFill>
                <a:latin typeface="黑体" pitchFamily="2" charset="-122"/>
                <a:cs typeface="Times New Roman" pitchFamily="18" charset="0"/>
              </a:rPr>
              <a:t>  </a:t>
            </a:r>
            <a:r>
              <a:rPr lang="zh-CN" altLang="en-US" sz="2000" b="1" dirty="0">
                <a:solidFill>
                  <a:srgbClr val="3333CC"/>
                </a:solidFill>
                <a:latin typeface="黑体" pitchFamily="2" charset="-122"/>
                <a:cs typeface="Times New Roman" pitchFamily="18" charset="0"/>
              </a:rPr>
              <a:t>特殊功能寄存器</a:t>
            </a:r>
            <a:r>
              <a:rPr lang="en-US" altLang="zh-CN" sz="2000" b="1" dirty="0">
                <a:solidFill>
                  <a:srgbClr val="3333CC"/>
                </a:solidFill>
                <a:latin typeface="黑体" pitchFamily="2" charset="-122"/>
                <a:cs typeface="Times New Roman" pitchFamily="18" charset="0"/>
              </a:rPr>
              <a:t>PCON</a:t>
            </a:r>
            <a:r>
              <a:rPr lang="zh-CN" altLang="en-US" sz="2000" b="1" dirty="0">
                <a:solidFill>
                  <a:srgbClr val="3333CC"/>
                </a:solidFill>
                <a:latin typeface="黑体" pitchFamily="2" charset="-122"/>
                <a:cs typeface="Times New Roman" pitchFamily="18" charset="0"/>
              </a:rPr>
              <a:t>的格式</a:t>
            </a:r>
            <a:endParaRPr lang="zh-CN" altLang="en-US" dirty="0"/>
          </a:p>
        </p:txBody>
      </p:sp>
    </p:spTree>
    <p:extLst>
      <p:ext uri="{BB962C8B-B14F-4D97-AF65-F5344CB8AC3E}">
        <p14:creationId xmlns:p14="http://schemas.microsoft.com/office/powerpoint/2010/main" val="824278575"/>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内容占位符 1"/>
          <p:cNvSpPr>
            <a:spLocks noGrp="1"/>
          </p:cNvSpPr>
          <p:nvPr>
            <p:ph/>
          </p:nvPr>
        </p:nvSpPr>
        <p:spPr>
          <a:xfrm>
            <a:off x="0" y="595745"/>
            <a:ext cx="8778875" cy="5410200"/>
          </a:xfrm>
        </p:spPr>
        <p:txBody>
          <a:bodyPr/>
          <a:lstStyle/>
          <a:p>
            <a:pPr marL="0" indent="0" algn="l">
              <a:lnSpc>
                <a:spcPct val="150000"/>
              </a:lnSpc>
              <a:spcBef>
                <a:spcPts val="0"/>
              </a:spcBef>
              <a:buFont typeface="Wingdings" pitchFamily="2" charset="2"/>
              <a:buNone/>
            </a:pPr>
            <a:r>
              <a:rPr lang="en-US" altLang="zh-CN" sz="2400" dirty="0" smtClean="0">
                <a:solidFill>
                  <a:srgbClr val="FF0000"/>
                </a:solidFill>
                <a:latin typeface="黑体" pitchFamily="2" charset="-122"/>
                <a:ea typeface="黑体" pitchFamily="2" charset="-122"/>
              </a:rPr>
              <a:t>    </a:t>
            </a:r>
            <a:r>
              <a:rPr lang="en-US" altLang="zh-CN" sz="2400" dirty="0" smtClean="0">
                <a:solidFill>
                  <a:srgbClr val="9900CC"/>
                </a:solidFill>
                <a:latin typeface="黑体" pitchFamily="2" charset="-122"/>
                <a:ea typeface="黑体" pitchFamily="2" charset="-122"/>
              </a:rPr>
              <a:t>3</a:t>
            </a:r>
            <a:r>
              <a:rPr lang="en-US" altLang="zh-CN" sz="2400" b="1" dirty="0" smtClean="0">
                <a:solidFill>
                  <a:srgbClr val="9900CC"/>
                </a:solidFill>
                <a:latin typeface="黑体" pitchFamily="2" charset="-122"/>
                <a:ea typeface="黑体" pitchFamily="2" charset="-122"/>
              </a:rPr>
              <a:t>.8.1  </a:t>
            </a:r>
            <a:r>
              <a:rPr lang="zh-CN" sz="2400" b="1" dirty="0" smtClean="0">
                <a:solidFill>
                  <a:srgbClr val="9900CC"/>
                </a:solidFill>
                <a:latin typeface="黑体" pitchFamily="2" charset="-122"/>
                <a:ea typeface="黑体" pitchFamily="2" charset="-122"/>
              </a:rPr>
              <a:t>空闲模式</a:t>
            </a:r>
          </a:p>
          <a:p>
            <a:pPr marL="0" indent="0" algn="l">
              <a:lnSpc>
                <a:spcPct val="150000"/>
              </a:lnSpc>
              <a:spcBef>
                <a:spcPts val="0"/>
              </a:spcBef>
              <a:buFont typeface="Wingdings" pitchFamily="2" charset="2"/>
              <a:buNone/>
            </a:pPr>
            <a:r>
              <a:rPr lang="en-US" altLang="zh-CN" sz="2400" b="1" dirty="0" smtClean="0">
                <a:solidFill>
                  <a:srgbClr val="0000FF"/>
                </a:solidFill>
                <a:latin typeface="黑体" pitchFamily="2" charset="-122"/>
                <a:ea typeface="黑体" pitchFamily="2" charset="-122"/>
              </a:rPr>
              <a:t>    1. </a:t>
            </a:r>
            <a:r>
              <a:rPr lang="zh-CN" sz="2400" b="1" dirty="0" smtClean="0">
                <a:solidFill>
                  <a:srgbClr val="0000FF"/>
                </a:solidFill>
                <a:latin typeface="黑体" pitchFamily="2" charset="-122"/>
                <a:ea typeface="黑体" pitchFamily="2" charset="-122"/>
              </a:rPr>
              <a:t>空闲模式进入</a:t>
            </a:r>
          </a:p>
          <a:p>
            <a:pPr marL="0" indent="0" algn="l">
              <a:lnSpc>
                <a:spcPct val="150000"/>
              </a:lnSpc>
              <a:spcBef>
                <a:spcPts val="0"/>
              </a:spcBef>
              <a:buFont typeface="Wingdings" pitchFamily="2" charset="2"/>
              <a:buNone/>
            </a:pPr>
            <a:r>
              <a:rPr lang="zh-CN" altLang="en-US" sz="2400" b="1" dirty="0" smtClean="0">
                <a:latin typeface="黑体" pitchFamily="2" charset="-122"/>
                <a:ea typeface="黑体" pitchFamily="2" charset="-122"/>
              </a:rPr>
              <a:t>    </a:t>
            </a:r>
            <a:r>
              <a:rPr lang="zh-CN" sz="2400" b="1" dirty="0" smtClean="0">
                <a:latin typeface="黑体" pitchFamily="2" charset="-122"/>
                <a:ea typeface="黑体" pitchFamily="2" charset="-122"/>
              </a:rPr>
              <a:t>如把</a:t>
            </a:r>
            <a:r>
              <a:rPr lang="en-US" altLang="zh-CN" sz="2400" b="1" dirty="0" smtClean="0">
                <a:latin typeface="黑体" pitchFamily="2" charset="-122"/>
                <a:ea typeface="黑体" pitchFamily="2" charset="-122"/>
              </a:rPr>
              <a:t>PCON</a:t>
            </a:r>
            <a:r>
              <a:rPr lang="zh-CN" sz="2400" b="1" dirty="0" smtClean="0">
                <a:latin typeface="黑体" pitchFamily="2" charset="-122"/>
                <a:ea typeface="黑体" pitchFamily="2" charset="-122"/>
              </a:rPr>
              <a:t>中的</a:t>
            </a:r>
            <a:r>
              <a:rPr lang="en-US" altLang="zh-CN" sz="2400" b="1" dirty="0" smtClean="0">
                <a:solidFill>
                  <a:srgbClr val="FF0000"/>
                </a:solidFill>
                <a:latin typeface="黑体" pitchFamily="2" charset="-122"/>
                <a:ea typeface="黑体" pitchFamily="2" charset="-122"/>
              </a:rPr>
              <a:t>IDL</a:t>
            </a:r>
            <a:r>
              <a:rPr lang="zh-CN" sz="2400" b="1" dirty="0" smtClean="0">
                <a:solidFill>
                  <a:srgbClr val="FF0000"/>
                </a:solidFill>
                <a:latin typeface="黑体" pitchFamily="2" charset="-122"/>
                <a:ea typeface="黑体" pitchFamily="2" charset="-122"/>
              </a:rPr>
              <a:t>位置</a:t>
            </a:r>
            <a:r>
              <a:rPr lang="en-US" altLang="zh-CN" sz="2400" b="1" dirty="0" smtClean="0">
                <a:solidFill>
                  <a:srgbClr val="FF0000"/>
                </a:solidFill>
                <a:latin typeface="黑体" pitchFamily="2" charset="-122"/>
                <a:ea typeface="黑体" pitchFamily="2" charset="-122"/>
              </a:rPr>
              <a:t>1</a:t>
            </a:r>
            <a:r>
              <a:rPr lang="zh-CN" sz="2400" b="1" dirty="0" smtClean="0">
                <a:solidFill>
                  <a:srgbClr val="FF0000"/>
                </a:solidFill>
                <a:latin typeface="黑体" pitchFamily="2" charset="-122"/>
                <a:ea typeface="黑体" pitchFamily="2" charset="-122"/>
              </a:rPr>
              <a:t>，</a:t>
            </a:r>
            <a:r>
              <a:rPr lang="zh-CN" sz="2400" b="1" dirty="0" smtClean="0">
                <a:latin typeface="黑体" pitchFamily="2" charset="-122"/>
                <a:ea typeface="黑体" pitchFamily="2" charset="-122"/>
              </a:rPr>
              <a:t>由</a:t>
            </a:r>
            <a:r>
              <a:rPr lang="zh-CN" sz="2400" b="1" dirty="0" smtClean="0">
                <a:solidFill>
                  <a:srgbClr val="FF0000"/>
                </a:solidFill>
                <a:latin typeface="黑体" pitchFamily="2" charset="-122"/>
                <a:ea typeface="黑体" pitchFamily="2" charset="-122"/>
                <a:hlinkClick r:id="rId2" action="ppaction://hlinksldjump"/>
              </a:rPr>
              <a:t>图</a:t>
            </a:r>
            <a:r>
              <a:rPr lang="en-US" altLang="zh-CN" sz="2400" dirty="0" smtClean="0">
                <a:solidFill>
                  <a:srgbClr val="FF0000"/>
                </a:solidFill>
                <a:latin typeface="黑体" pitchFamily="2" charset="-122"/>
                <a:ea typeface="黑体" pitchFamily="2" charset="-122"/>
                <a:hlinkClick r:id="rId2" action="ppaction://hlinksldjump"/>
              </a:rPr>
              <a:t>3</a:t>
            </a:r>
            <a:r>
              <a:rPr lang="en-US" altLang="zh-CN" sz="2400" b="1" dirty="0" smtClean="0">
                <a:solidFill>
                  <a:srgbClr val="FF0000"/>
                </a:solidFill>
                <a:latin typeface="黑体" pitchFamily="2" charset="-122"/>
                <a:ea typeface="黑体" pitchFamily="2" charset="-122"/>
                <a:hlinkClick r:id="rId2" action="ppaction://hlinksldjump"/>
              </a:rPr>
              <a:t>-24</a:t>
            </a:r>
            <a:r>
              <a:rPr lang="zh-CN" altLang="en-US" sz="2400" dirty="0" smtClean="0">
                <a:solidFill>
                  <a:srgbClr val="FF0000"/>
                </a:solidFill>
                <a:latin typeface="黑体" pitchFamily="2" charset="-122"/>
                <a:ea typeface="黑体" pitchFamily="2" charset="-122"/>
              </a:rPr>
              <a:t>可</a:t>
            </a:r>
            <a:r>
              <a:rPr lang="zh-CN" altLang="en-US" sz="2400" dirty="0">
                <a:solidFill>
                  <a:srgbClr val="FF0000"/>
                </a:solidFill>
                <a:latin typeface="黑体" pitchFamily="2" charset="-122"/>
                <a:ea typeface="黑体" pitchFamily="2" charset="-122"/>
              </a:rPr>
              <a:t>见</a:t>
            </a:r>
            <a:r>
              <a:rPr lang="zh-CN" sz="2400" b="1" dirty="0" smtClean="0">
                <a:latin typeface="黑体" pitchFamily="2" charset="-122"/>
                <a:ea typeface="黑体" pitchFamily="2" charset="-122"/>
              </a:rPr>
              <a:t>，则把通往</a:t>
            </a:r>
            <a:r>
              <a:rPr lang="en-US" altLang="zh-CN" sz="2400" b="1" dirty="0" smtClean="0">
                <a:latin typeface="黑体" pitchFamily="2" charset="-122"/>
                <a:ea typeface="黑体" pitchFamily="2" charset="-122"/>
              </a:rPr>
              <a:t>CPU</a:t>
            </a:r>
            <a:r>
              <a:rPr lang="zh-CN" sz="2400" b="1" dirty="0" smtClean="0">
                <a:latin typeface="黑体" pitchFamily="2" charset="-122"/>
                <a:ea typeface="黑体" pitchFamily="2" charset="-122"/>
              </a:rPr>
              <a:t>的时钟信号关断，便</a:t>
            </a:r>
            <a:r>
              <a:rPr lang="zh-CN" sz="2400" b="1" dirty="0" smtClean="0">
                <a:solidFill>
                  <a:srgbClr val="0000FF"/>
                </a:solidFill>
                <a:latin typeface="黑体" pitchFamily="2" charset="-122"/>
                <a:ea typeface="黑体" pitchFamily="2" charset="-122"/>
              </a:rPr>
              <a:t>进入空闲模式</a:t>
            </a:r>
            <a:r>
              <a:rPr lang="zh-CN" sz="2400" b="1" dirty="0" smtClean="0">
                <a:latin typeface="黑体" pitchFamily="2" charset="-122"/>
                <a:ea typeface="黑体" pitchFamily="2" charset="-122"/>
              </a:rPr>
              <a:t>。虽然振荡器运行，但是</a:t>
            </a:r>
            <a:r>
              <a:rPr lang="en-US" altLang="zh-CN" sz="2400" b="1" dirty="0" smtClean="0">
                <a:solidFill>
                  <a:srgbClr val="0000FF"/>
                </a:solidFill>
                <a:latin typeface="黑体" pitchFamily="2" charset="-122"/>
                <a:ea typeface="黑体" pitchFamily="2" charset="-122"/>
              </a:rPr>
              <a:t>CPU</a:t>
            </a:r>
            <a:r>
              <a:rPr lang="zh-CN" sz="2400" b="1" dirty="0" smtClean="0">
                <a:solidFill>
                  <a:srgbClr val="0000FF"/>
                </a:solidFill>
                <a:latin typeface="黑体" pitchFamily="2" charset="-122"/>
                <a:ea typeface="黑体" pitchFamily="2" charset="-122"/>
              </a:rPr>
              <a:t>进入空闲状态</a:t>
            </a:r>
            <a:r>
              <a:rPr lang="zh-CN" sz="2400" b="1" dirty="0" smtClean="0">
                <a:latin typeface="黑体" pitchFamily="2" charset="-122"/>
                <a:ea typeface="黑体" pitchFamily="2" charset="-122"/>
              </a:rPr>
              <a:t>。所有</a:t>
            </a:r>
            <a:r>
              <a:rPr lang="zh-CN" sz="2400" b="1" dirty="0" smtClean="0">
                <a:solidFill>
                  <a:srgbClr val="FF0000"/>
                </a:solidFill>
                <a:latin typeface="黑体" pitchFamily="2" charset="-122"/>
                <a:ea typeface="黑体" pitchFamily="2" charset="-122"/>
              </a:rPr>
              <a:t>外围电路（中断系统、串行口和定时器）仍继续工作</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SP</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PC</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PSW</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A</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P0</a:t>
            </a:r>
            <a:r>
              <a:rPr lang="zh-CN" altLang="en-US"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P3</a:t>
            </a:r>
            <a:r>
              <a:rPr lang="zh-CN" sz="2400" b="1" dirty="0" smtClean="0">
                <a:latin typeface="黑体" pitchFamily="2" charset="-122"/>
                <a:ea typeface="黑体" pitchFamily="2" charset="-122"/>
              </a:rPr>
              <a:t>端口等所有其他寄存器</a:t>
            </a:r>
            <a:r>
              <a:rPr lang="zh-CN" altLang="en-US" sz="2400" b="1" dirty="0" smtClean="0">
                <a:latin typeface="黑体" pitchFamily="2" charset="-122"/>
                <a:ea typeface="黑体" pitchFamily="2" charset="-122"/>
              </a:rPr>
              <a:t>、</a:t>
            </a:r>
            <a:r>
              <a:rPr lang="zh-CN" sz="2400" b="1" dirty="0" smtClean="0">
                <a:latin typeface="黑体" pitchFamily="2" charset="-122"/>
                <a:ea typeface="黑体" pitchFamily="2" charset="-122"/>
              </a:rPr>
              <a:t>内部</a:t>
            </a:r>
            <a:r>
              <a:rPr lang="en-US" altLang="zh-CN" sz="2400" b="1" dirty="0" smtClean="0">
                <a:latin typeface="黑体" pitchFamily="2" charset="-122"/>
                <a:ea typeface="黑体" pitchFamily="2" charset="-122"/>
              </a:rPr>
              <a:t>RAM</a:t>
            </a:r>
            <a:r>
              <a:rPr lang="zh-CN" sz="2400" b="1" dirty="0" smtClean="0">
                <a:latin typeface="黑体" pitchFamily="2" charset="-122"/>
                <a:ea typeface="黑体" pitchFamily="2" charset="-122"/>
              </a:rPr>
              <a:t>和</a:t>
            </a:r>
            <a:r>
              <a:rPr lang="en-US" altLang="zh-CN" sz="2400" b="1" dirty="0" smtClean="0">
                <a:latin typeface="黑体" pitchFamily="2" charset="-122"/>
                <a:ea typeface="黑体" pitchFamily="2" charset="-122"/>
              </a:rPr>
              <a:t>SFR</a:t>
            </a:r>
            <a:r>
              <a:rPr lang="zh-CN" sz="2400" b="1" dirty="0" smtClean="0">
                <a:latin typeface="黑体" pitchFamily="2" charset="-122"/>
                <a:ea typeface="黑体" pitchFamily="2" charset="-122"/>
              </a:rPr>
              <a:t>中内容均保持进入空闲模式前状态。</a:t>
            </a:r>
          </a:p>
          <a:p>
            <a:pPr marL="0" indent="0" algn="l">
              <a:lnSpc>
                <a:spcPct val="150000"/>
              </a:lnSpc>
              <a:spcBef>
                <a:spcPts val="0"/>
              </a:spcBef>
              <a:buFont typeface="Wingdings" pitchFamily="2" charset="2"/>
              <a:buNone/>
            </a:pPr>
            <a:r>
              <a:rPr lang="en-US" altLang="zh-CN" sz="2400" b="1" dirty="0" smtClean="0">
                <a:solidFill>
                  <a:srgbClr val="0000FF"/>
                </a:solidFill>
                <a:latin typeface="黑体" pitchFamily="2" charset="-122"/>
                <a:ea typeface="黑体" pitchFamily="2" charset="-122"/>
              </a:rPr>
              <a:t>    2. </a:t>
            </a:r>
            <a:r>
              <a:rPr lang="zh-CN" sz="2400" b="1" dirty="0" smtClean="0">
                <a:solidFill>
                  <a:srgbClr val="0000FF"/>
                </a:solidFill>
                <a:latin typeface="黑体" pitchFamily="2" charset="-122"/>
                <a:ea typeface="黑体" pitchFamily="2" charset="-122"/>
              </a:rPr>
              <a:t>空闲模式退出</a:t>
            </a:r>
          </a:p>
          <a:p>
            <a:pPr marL="0" indent="0" algn="l">
              <a:lnSpc>
                <a:spcPct val="150000"/>
              </a:lnSpc>
              <a:spcBef>
                <a:spcPts val="0"/>
              </a:spcBef>
              <a:buFont typeface="Wingdings" pitchFamily="2" charset="2"/>
              <a:buNone/>
            </a:pPr>
            <a:r>
              <a:rPr lang="zh-CN" altLang="en-US" sz="2400" b="1" dirty="0" smtClean="0">
                <a:solidFill>
                  <a:srgbClr val="FF0000"/>
                </a:solidFill>
                <a:latin typeface="黑体" pitchFamily="2" charset="-122"/>
                <a:ea typeface="黑体" pitchFamily="2" charset="-122"/>
              </a:rPr>
              <a:t>    </a:t>
            </a:r>
            <a:r>
              <a:rPr lang="zh-CN" sz="2400" b="1" dirty="0" smtClean="0">
                <a:solidFill>
                  <a:srgbClr val="FF0000"/>
                </a:solidFill>
                <a:latin typeface="黑体" pitchFamily="2" charset="-122"/>
                <a:ea typeface="黑体" pitchFamily="2" charset="-122"/>
              </a:rPr>
              <a:t>两种方法退出</a:t>
            </a:r>
            <a:r>
              <a:rPr lang="zh-CN" sz="2400" b="1" dirty="0" smtClean="0">
                <a:latin typeface="黑体" pitchFamily="2" charset="-122"/>
                <a:ea typeface="黑体" pitchFamily="2" charset="-122"/>
              </a:rPr>
              <a:t>，</a:t>
            </a:r>
            <a:r>
              <a:rPr lang="zh-CN" sz="2400" b="1" dirty="0" smtClean="0">
                <a:solidFill>
                  <a:srgbClr val="0000FF"/>
                </a:solidFill>
                <a:latin typeface="黑体" pitchFamily="2" charset="-122"/>
                <a:ea typeface="黑体" pitchFamily="2" charset="-122"/>
              </a:rPr>
              <a:t>响应中断方式</a:t>
            </a:r>
            <a:r>
              <a:rPr lang="zh-CN" sz="2400" b="1" dirty="0" smtClean="0">
                <a:latin typeface="黑体" pitchFamily="2" charset="-122"/>
                <a:ea typeface="黑体" pitchFamily="2" charset="-122"/>
              </a:rPr>
              <a:t>，</a:t>
            </a:r>
            <a:r>
              <a:rPr lang="zh-CN" sz="2400" b="1" dirty="0" smtClean="0">
                <a:solidFill>
                  <a:srgbClr val="0000FF"/>
                </a:solidFill>
                <a:latin typeface="黑体" pitchFamily="2" charset="-122"/>
                <a:ea typeface="黑体" pitchFamily="2" charset="-122"/>
              </a:rPr>
              <a:t>硬件复位方式</a:t>
            </a:r>
            <a:r>
              <a:rPr lang="zh-CN" sz="2400" b="1" dirty="0" smtClean="0">
                <a:latin typeface="黑体" pitchFamily="2" charset="-122"/>
                <a:ea typeface="黑体" pitchFamily="2" charset="-122"/>
              </a:rPr>
              <a:t>。</a:t>
            </a:r>
            <a:endParaRPr lang="zh-CN" altLang="en-US" sz="2400" b="1" dirty="0" smtClean="0">
              <a:latin typeface="黑体" pitchFamily="2" charset="-122"/>
              <a:ea typeface="黑体" pitchFamily="2" charset="-122"/>
            </a:endParaRPr>
          </a:p>
        </p:txBody>
      </p:sp>
      <p:sp>
        <p:nvSpPr>
          <p:cNvPr id="10" name="灯片编号占位符 3"/>
          <p:cNvSpPr>
            <a:spLocks noGrp="1"/>
          </p:cNvSpPr>
          <p:nvPr>
            <p:ph type="sldNum" sz="quarter" idx="4294967295"/>
          </p:nvPr>
        </p:nvSpPr>
        <p:spPr>
          <a:xfrm>
            <a:off x="8541596" y="6507860"/>
            <a:ext cx="781050" cy="276225"/>
          </a:xfrm>
          <a:prstGeom prst="rect">
            <a:avLst/>
          </a:prstGeom>
        </p:spPr>
        <p:txBody>
          <a:bodyPr/>
          <a:lstStyle/>
          <a:p>
            <a:fld id="{8E2A11C4-42C2-45DA-9E65-8D548604E8EA}" type="slidenum">
              <a:rPr lang="en-US" altLang="zh-CN" sz="1200" smtClean="0"/>
              <a:pPr/>
              <a:t>107</a:t>
            </a:fld>
            <a:endParaRPr lang="en-US" altLang="zh-CN" sz="1200" dirty="0"/>
          </a:p>
        </p:txBody>
      </p:sp>
    </p:spTree>
    <p:extLst>
      <p:ext uri="{BB962C8B-B14F-4D97-AF65-F5344CB8AC3E}">
        <p14:creationId xmlns:p14="http://schemas.microsoft.com/office/powerpoint/2010/main" val="3951383670"/>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3" name="Rectangle 3"/>
          <p:cNvSpPr>
            <a:spLocks noGrp="1" noChangeArrowheads="1"/>
          </p:cNvSpPr>
          <p:nvPr>
            <p:ph type="body" idx="1"/>
          </p:nvPr>
        </p:nvSpPr>
        <p:spPr>
          <a:xfrm>
            <a:off x="206627" y="421105"/>
            <a:ext cx="8778875" cy="5190547"/>
          </a:xfrm>
        </p:spPr>
        <p:txBody>
          <a:bodyPr/>
          <a:lstStyle/>
          <a:p>
            <a:pPr marL="0" indent="0" algn="l">
              <a:lnSpc>
                <a:spcPct val="150000"/>
              </a:lnSpc>
              <a:spcBef>
                <a:spcPts val="0"/>
              </a:spcBef>
              <a:buFont typeface="Wingdings" pitchFamily="2" charset="2"/>
              <a:buNone/>
            </a:pPr>
            <a:r>
              <a:rPr lang="en-US" altLang="zh-CN" sz="2400" dirty="0" smtClean="0">
                <a:latin typeface="黑体" pitchFamily="2" charset="-122"/>
                <a:ea typeface="黑体" pitchFamily="2" charset="-122"/>
              </a:rPr>
              <a:t>    </a:t>
            </a:r>
            <a:r>
              <a:rPr lang="zh-CN" altLang="zh-CN" sz="2400" dirty="0" smtClean="0">
                <a:latin typeface="黑体" pitchFamily="2" charset="-122"/>
                <a:ea typeface="黑体" pitchFamily="2" charset="-122"/>
              </a:rPr>
              <a:t>空闲</a:t>
            </a:r>
            <a:r>
              <a:rPr lang="zh-CN" altLang="zh-CN" sz="2400" dirty="0">
                <a:latin typeface="黑体" pitchFamily="2" charset="-122"/>
                <a:ea typeface="黑体" pitchFamily="2" charset="-122"/>
              </a:rPr>
              <a:t>模式下，若</a:t>
            </a:r>
            <a:r>
              <a:rPr lang="zh-CN" altLang="zh-CN" sz="2400" dirty="0">
                <a:solidFill>
                  <a:srgbClr val="FF0000"/>
                </a:solidFill>
                <a:latin typeface="黑体" pitchFamily="2" charset="-122"/>
                <a:ea typeface="黑体" pitchFamily="2" charset="-122"/>
              </a:rPr>
              <a:t>任一个</a:t>
            </a:r>
            <a:r>
              <a:rPr lang="zh-CN" altLang="zh-CN" sz="2400" dirty="0">
                <a:latin typeface="黑体" pitchFamily="2" charset="-122"/>
                <a:ea typeface="黑体" pitchFamily="2" charset="-122"/>
              </a:rPr>
              <a:t>允许的</a:t>
            </a:r>
            <a:r>
              <a:rPr lang="zh-CN" altLang="zh-CN" sz="2400" dirty="0">
                <a:solidFill>
                  <a:srgbClr val="FF0000"/>
                </a:solidFill>
                <a:latin typeface="黑体" pitchFamily="2" charset="-122"/>
                <a:ea typeface="黑体" pitchFamily="2" charset="-122"/>
              </a:rPr>
              <a:t>中断请求被响应</a:t>
            </a:r>
            <a:r>
              <a:rPr lang="zh-CN" altLang="zh-CN" sz="2400" dirty="0">
                <a:latin typeface="黑体" pitchFamily="2" charset="-122"/>
                <a:ea typeface="黑体" pitchFamily="2" charset="-122"/>
              </a:rPr>
              <a:t>时，</a:t>
            </a:r>
            <a:r>
              <a:rPr lang="en-US" altLang="zh-CN" sz="2400" dirty="0">
                <a:solidFill>
                  <a:srgbClr val="0000FF"/>
                </a:solidFill>
                <a:latin typeface="黑体" pitchFamily="2" charset="-122"/>
                <a:ea typeface="黑体" pitchFamily="2" charset="-122"/>
              </a:rPr>
              <a:t>IDL</a:t>
            </a:r>
            <a:r>
              <a:rPr lang="zh-CN" altLang="zh-CN" sz="2400" dirty="0">
                <a:solidFill>
                  <a:srgbClr val="0000FF"/>
                </a:solidFill>
                <a:latin typeface="黑体" pitchFamily="2" charset="-122"/>
                <a:ea typeface="黑体" pitchFamily="2" charset="-122"/>
              </a:rPr>
              <a:t>位</a:t>
            </a:r>
            <a:r>
              <a:rPr lang="zh-CN" altLang="zh-CN" sz="2400" dirty="0">
                <a:latin typeface="黑体" pitchFamily="2" charset="-122"/>
                <a:ea typeface="黑体" pitchFamily="2" charset="-122"/>
              </a:rPr>
              <a:t>被片内硬件自动清</a:t>
            </a:r>
            <a:r>
              <a:rPr lang="en-US" altLang="zh-CN" sz="2400" dirty="0">
                <a:latin typeface="黑体" pitchFamily="2" charset="-122"/>
                <a:ea typeface="黑体" pitchFamily="2" charset="-122"/>
              </a:rPr>
              <a:t>0</a:t>
            </a:r>
            <a:r>
              <a:rPr lang="zh-CN" altLang="zh-CN" sz="2400" dirty="0">
                <a:latin typeface="黑体" pitchFamily="2" charset="-122"/>
                <a:ea typeface="黑体" pitchFamily="2" charset="-122"/>
              </a:rPr>
              <a:t>，从而</a:t>
            </a:r>
            <a:r>
              <a:rPr lang="zh-CN" altLang="zh-CN" sz="2400" dirty="0">
                <a:solidFill>
                  <a:srgbClr val="0000FF"/>
                </a:solidFill>
                <a:latin typeface="黑体" pitchFamily="2" charset="-122"/>
                <a:ea typeface="黑体" pitchFamily="2" charset="-122"/>
              </a:rPr>
              <a:t>退出空闲模式</a:t>
            </a:r>
            <a:r>
              <a:rPr lang="zh-CN" altLang="zh-CN" sz="2400" dirty="0">
                <a:latin typeface="黑体" pitchFamily="2" charset="-122"/>
                <a:ea typeface="黑体" pitchFamily="2" charset="-122"/>
              </a:rPr>
              <a:t>。当执行完中断服务程序返回时，将从设置空闲模式指令的下一条指令（断点处）继续执行程序。</a:t>
            </a:r>
            <a:endParaRPr lang="zh-CN" altLang="en-US" sz="2400" dirty="0">
              <a:latin typeface="黑体" pitchFamily="2" charset="-122"/>
              <a:ea typeface="黑体" pitchFamily="2" charset="-122"/>
            </a:endParaRPr>
          </a:p>
          <a:p>
            <a:pPr marL="0" indent="0" algn="l">
              <a:lnSpc>
                <a:spcPct val="150000"/>
              </a:lnSpc>
              <a:spcBef>
                <a:spcPts val="0"/>
              </a:spcBef>
              <a:buFont typeface="Wingdings" pitchFamily="2" charset="2"/>
              <a:buNone/>
            </a:pPr>
            <a:r>
              <a:rPr lang="en-US" altLang="zh-CN" sz="2400" dirty="0" smtClean="0">
                <a:latin typeface="黑体" pitchFamily="2" charset="-122"/>
                <a:ea typeface="黑体" pitchFamily="2" charset="-122"/>
              </a:rPr>
              <a:t>    </a:t>
            </a:r>
            <a:r>
              <a:rPr lang="zh-CN" altLang="zh-CN" sz="2400" dirty="0" smtClean="0">
                <a:latin typeface="黑体" pitchFamily="2" charset="-122"/>
                <a:ea typeface="黑体" pitchFamily="2" charset="-122"/>
              </a:rPr>
              <a:t>当</a:t>
            </a:r>
            <a:r>
              <a:rPr lang="zh-CN" altLang="zh-CN" sz="2400" dirty="0">
                <a:latin typeface="黑体" pitchFamily="2" charset="-122"/>
                <a:ea typeface="黑体" pitchFamily="2" charset="-122"/>
              </a:rPr>
              <a:t>使用</a:t>
            </a:r>
            <a:r>
              <a:rPr lang="zh-CN" altLang="zh-CN" sz="2400" dirty="0">
                <a:solidFill>
                  <a:srgbClr val="FF0000"/>
                </a:solidFill>
                <a:latin typeface="黑体" pitchFamily="2" charset="-122"/>
                <a:ea typeface="黑体" pitchFamily="2" charset="-122"/>
              </a:rPr>
              <a:t>硬件复位</a:t>
            </a:r>
            <a:r>
              <a:rPr lang="zh-CN" altLang="zh-CN" sz="2400" dirty="0">
                <a:latin typeface="黑体" pitchFamily="2" charset="-122"/>
                <a:ea typeface="黑体" pitchFamily="2" charset="-122"/>
              </a:rPr>
              <a:t>退出空闲模式时，在复位逻辑电路发挥控制作用前，有长达两个机器周期时间，单片机要从断点处（</a:t>
            </a:r>
            <a:r>
              <a:rPr lang="en-US" altLang="zh-CN" sz="2400" dirty="0">
                <a:latin typeface="黑体" pitchFamily="2" charset="-122"/>
                <a:ea typeface="黑体" pitchFamily="2" charset="-122"/>
              </a:rPr>
              <a:t>IDL</a:t>
            </a:r>
            <a:r>
              <a:rPr lang="zh-CN" altLang="zh-CN" sz="2400" dirty="0">
                <a:latin typeface="黑体" pitchFamily="2" charset="-122"/>
                <a:ea typeface="黑体" pitchFamily="2" charset="-122"/>
              </a:rPr>
              <a:t>位置</a:t>
            </a:r>
            <a:r>
              <a:rPr lang="en-US" altLang="zh-CN" sz="2400" dirty="0">
                <a:latin typeface="黑体" pitchFamily="2" charset="-122"/>
                <a:ea typeface="黑体" pitchFamily="2" charset="-122"/>
              </a:rPr>
              <a:t>1</a:t>
            </a:r>
            <a:r>
              <a:rPr lang="zh-CN" altLang="zh-CN" sz="2400" dirty="0">
                <a:latin typeface="黑体" pitchFamily="2" charset="-122"/>
                <a:ea typeface="黑体" pitchFamily="2" charset="-122"/>
              </a:rPr>
              <a:t>指令的下一条指令处）继续执行程序。在这期间，片内硬件阻止</a:t>
            </a:r>
            <a:r>
              <a:rPr lang="en-US" altLang="zh-CN" sz="2400" dirty="0">
                <a:latin typeface="黑体" pitchFamily="2" charset="-122"/>
                <a:ea typeface="黑体" pitchFamily="2" charset="-122"/>
              </a:rPr>
              <a:t>CPU</a:t>
            </a:r>
            <a:r>
              <a:rPr lang="zh-CN" altLang="zh-CN" sz="2400" dirty="0">
                <a:latin typeface="黑体" pitchFamily="2" charset="-122"/>
                <a:ea typeface="黑体" pitchFamily="2" charset="-122"/>
              </a:rPr>
              <a:t>对片内</a:t>
            </a:r>
            <a:r>
              <a:rPr lang="en-US" altLang="zh-CN" sz="2400" dirty="0">
                <a:latin typeface="黑体" pitchFamily="2" charset="-122"/>
                <a:ea typeface="黑体" pitchFamily="2" charset="-122"/>
              </a:rPr>
              <a:t>RAM</a:t>
            </a:r>
            <a:r>
              <a:rPr lang="zh-CN" altLang="zh-CN" sz="2400" dirty="0">
                <a:latin typeface="黑体" pitchFamily="2" charset="-122"/>
                <a:ea typeface="黑体" pitchFamily="2" charset="-122"/>
              </a:rPr>
              <a:t>的访问，但不阻止对外部端口（或外部</a:t>
            </a:r>
            <a:r>
              <a:rPr lang="en-US" altLang="zh-CN" sz="2400" dirty="0">
                <a:latin typeface="黑体" pitchFamily="2" charset="-122"/>
                <a:ea typeface="黑体" pitchFamily="2" charset="-122"/>
              </a:rPr>
              <a:t>RAM</a:t>
            </a:r>
            <a:r>
              <a:rPr lang="zh-CN" altLang="zh-CN" sz="2400" dirty="0">
                <a:latin typeface="黑体" pitchFamily="2" charset="-122"/>
                <a:ea typeface="黑体" pitchFamily="2" charset="-122"/>
              </a:rPr>
              <a:t>）的访问。</a:t>
            </a:r>
            <a:endParaRPr lang="zh-CN" altLang="en-US" sz="2400" dirty="0">
              <a:latin typeface="黑体" pitchFamily="2" charset="-122"/>
              <a:ea typeface="黑体" pitchFamily="2" charset="-122"/>
            </a:endParaRPr>
          </a:p>
          <a:p>
            <a:pPr marL="0" indent="0" algn="l">
              <a:lnSpc>
                <a:spcPct val="150000"/>
              </a:lnSpc>
              <a:spcBef>
                <a:spcPts val="0"/>
              </a:spcBef>
              <a:buFont typeface="Wingdings" pitchFamily="2" charset="2"/>
              <a:buNone/>
            </a:pPr>
            <a:r>
              <a:rPr lang="en-US" altLang="zh-CN" sz="2400" dirty="0" smtClean="0">
                <a:latin typeface="黑体" pitchFamily="2" charset="-122"/>
                <a:ea typeface="黑体" pitchFamily="2" charset="-122"/>
              </a:rPr>
              <a:t>    </a:t>
            </a:r>
            <a:r>
              <a:rPr lang="zh-CN" altLang="zh-CN" sz="2400" dirty="0" smtClean="0">
                <a:latin typeface="黑体" pitchFamily="2" charset="-122"/>
                <a:ea typeface="黑体" pitchFamily="2" charset="-122"/>
              </a:rPr>
              <a:t>为了</a:t>
            </a:r>
            <a:r>
              <a:rPr lang="zh-CN" altLang="zh-CN" sz="2400" dirty="0">
                <a:latin typeface="黑体" pitchFamily="2" charset="-122"/>
                <a:ea typeface="黑体" pitchFamily="2" charset="-122"/>
              </a:rPr>
              <a:t>避免在硬件复位退出空闲模式时出现对端口（或外部</a:t>
            </a:r>
            <a:r>
              <a:rPr lang="en-US" altLang="zh-CN" sz="2400" dirty="0">
                <a:latin typeface="黑体" pitchFamily="2" charset="-122"/>
                <a:ea typeface="黑体" pitchFamily="2" charset="-122"/>
              </a:rPr>
              <a:t>RAM</a:t>
            </a:r>
            <a:r>
              <a:rPr lang="zh-CN" altLang="zh-CN" sz="2400" dirty="0" smtClean="0">
                <a:latin typeface="黑体" pitchFamily="2" charset="-122"/>
                <a:ea typeface="黑体" pitchFamily="2" charset="-122"/>
              </a:rPr>
              <a:t>）</a:t>
            </a:r>
            <a:r>
              <a:rPr lang="zh-CN" altLang="en-US" sz="2400" dirty="0">
                <a:latin typeface="黑体" pitchFamily="2" charset="-122"/>
                <a:ea typeface="黑体" pitchFamily="2" charset="-122"/>
              </a:rPr>
              <a:t>的不希望的写入，</a:t>
            </a:r>
          </a:p>
          <a:p>
            <a:pPr>
              <a:lnSpc>
                <a:spcPct val="150000"/>
              </a:lnSpc>
              <a:buFont typeface="Wingdings" pitchFamily="2" charset="2"/>
              <a:buNone/>
            </a:pPr>
            <a:endParaRPr lang="zh-CN" altLang="en-US" sz="2400" b="1" dirty="0" smtClean="0">
              <a:latin typeface="黑体" pitchFamily="2" charset="-122"/>
              <a:ea typeface="黑体" pitchFamily="2" charset="-122"/>
            </a:endParaRPr>
          </a:p>
        </p:txBody>
      </p:sp>
      <p:sp>
        <p:nvSpPr>
          <p:cNvPr id="9" name="灯片编号占位符 3"/>
          <p:cNvSpPr>
            <a:spLocks noGrp="1"/>
          </p:cNvSpPr>
          <p:nvPr>
            <p:ph type="sldNum" sz="quarter" idx="10"/>
          </p:nvPr>
        </p:nvSpPr>
        <p:spPr>
          <a:xfrm>
            <a:off x="8541596" y="6489753"/>
            <a:ext cx="781050" cy="276225"/>
          </a:xfrm>
        </p:spPr>
        <p:txBody>
          <a:bodyPr/>
          <a:lstStyle/>
          <a:p>
            <a:fld id="{8E2A11C4-42C2-45DA-9E65-8D548604E8EA}" type="slidenum">
              <a:rPr lang="en-US" altLang="zh-CN" smtClean="0"/>
              <a:pPr/>
              <a:t>108</a:t>
            </a:fld>
            <a:endParaRPr lang="en-US" altLang="zh-CN" dirty="0"/>
          </a:p>
        </p:txBody>
      </p:sp>
    </p:spTree>
    <p:extLst>
      <p:ext uri="{BB962C8B-B14F-4D97-AF65-F5344CB8AC3E}">
        <p14:creationId xmlns:p14="http://schemas.microsoft.com/office/powerpoint/2010/main" val="641789978"/>
      </p:ext>
    </p:extLst>
  </p:cSld>
  <p:clrMapOvr>
    <a:masterClrMapping/>
  </p:clrMapOvr>
  <p:transition>
    <p:random/>
    <p:sndAc>
      <p:stSnd>
        <p:snd r:embed="rId2" name="camera.wav"/>
      </p:stSnd>
    </p:sndAc>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内容占位符 1"/>
          <p:cNvSpPr>
            <a:spLocks noGrp="1"/>
          </p:cNvSpPr>
          <p:nvPr>
            <p:ph/>
          </p:nvPr>
        </p:nvSpPr>
        <p:spPr>
          <a:xfrm>
            <a:off x="0" y="503238"/>
            <a:ext cx="8778875" cy="5410200"/>
          </a:xfrm>
        </p:spPr>
        <p:txBody>
          <a:bodyPr/>
          <a:lstStyle/>
          <a:p>
            <a:pPr marL="0" indent="0" algn="l">
              <a:lnSpc>
                <a:spcPct val="150000"/>
              </a:lnSpc>
              <a:spcBef>
                <a:spcPts val="0"/>
              </a:spcBef>
              <a:buFont typeface="Wingdings" pitchFamily="2" charset="2"/>
              <a:buNone/>
            </a:pPr>
            <a:r>
              <a:rPr lang="zh-CN" altLang="zh-CN" sz="2400" dirty="0" smtClean="0">
                <a:latin typeface="黑体" pitchFamily="2" charset="-122"/>
                <a:ea typeface="黑体" pitchFamily="2" charset="-122"/>
              </a:rPr>
              <a:t>在</a:t>
            </a:r>
            <a:r>
              <a:rPr lang="zh-CN" altLang="zh-CN" sz="2400" dirty="0">
                <a:latin typeface="黑体" pitchFamily="2" charset="-122"/>
                <a:ea typeface="黑体" pitchFamily="2" charset="-122"/>
              </a:rPr>
              <a:t>进入空闲模式时，紧随</a:t>
            </a:r>
            <a:r>
              <a:rPr lang="en-US" altLang="zh-CN" sz="2400" dirty="0">
                <a:latin typeface="黑体" pitchFamily="2" charset="-122"/>
                <a:ea typeface="黑体" pitchFamily="2" charset="-122"/>
              </a:rPr>
              <a:t>IDL</a:t>
            </a:r>
            <a:r>
              <a:rPr lang="zh-CN" altLang="zh-CN" sz="2400" dirty="0">
                <a:latin typeface="黑体" pitchFamily="2" charset="-122"/>
                <a:ea typeface="黑体" pitchFamily="2" charset="-122"/>
              </a:rPr>
              <a:t>位置</a:t>
            </a:r>
            <a:r>
              <a:rPr lang="en-US" altLang="zh-CN" sz="2400" dirty="0">
                <a:latin typeface="黑体" pitchFamily="2" charset="-122"/>
                <a:ea typeface="黑体" pitchFamily="2" charset="-122"/>
              </a:rPr>
              <a:t>1</a:t>
            </a:r>
            <a:r>
              <a:rPr lang="zh-CN" altLang="zh-CN" sz="2400" dirty="0">
                <a:latin typeface="黑体" pitchFamily="2" charset="-122"/>
                <a:ea typeface="黑体" pitchFamily="2" charset="-122"/>
              </a:rPr>
              <a:t>指令后的不应是写端口（或外部</a:t>
            </a:r>
            <a:r>
              <a:rPr lang="en-US" altLang="zh-CN" sz="2400" dirty="0">
                <a:latin typeface="黑体" pitchFamily="2" charset="-122"/>
                <a:ea typeface="黑体" pitchFamily="2" charset="-122"/>
              </a:rPr>
              <a:t>RAM</a:t>
            </a:r>
            <a:r>
              <a:rPr lang="zh-CN" altLang="zh-CN" sz="2400" dirty="0">
                <a:latin typeface="黑体" pitchFamily="2" charset="-122"/>
                <a:ea typeface="黑体" pitchFamily="2" charset="-122"/>
              </a:rPr>
              <a:t>）的指令。</a:t>
            </a:r>
          </a:p>
          <a:p>
            <a:pPr marL="0" indent="0" algn="l">
              <a:lnSpc>
                <a:spcPct val="150000"/>
              </a:lnSpc>
              <a:spcBef>
                <a:spcPts val="0"/>
              </a:spcBef>
              <a:buFont typeface="Wingdings" pitchFamily="2" charset="2"/>
              <a:buNone/>
            </a:pPr>
            <a:r>
              <a:rPr lang="en-US" altLang="zh-CN" sz="2400" dirty="0" smtClean="0">
                <a:solidFill>
                  <a:srgbClr val="FF0000"/>
                </a:solidFill>
                <a:latin typeface="黑体" pitchFamily="2" charset="-122"/>
                <a:ea typeface="黑体" pitchFamily="2" charset="-122"/>
              </a:rPr>
              <a:t>    </a:t>
            </a:r>
            <a:r>
              <a:rPr lang="en-US" altLang="zh-CN" sz="2400" dirty="0" smtClean="0">
                <a:solidFill>
                  <a:srgbClr val="9900CC"/>
                </a:solidFill>
                <a:latin typeface="黑体" pitchFamily="2" charset="-122"/>
                <a:ea typeface="黑体" pitchFamily="2" charset="-122"/>
              </a:rPr>
              <a:t>3.8.2  </a:t>
            </a:r>
            <a:r>
              <a:rPr lang="zh-CN" altLang="zh-CN" sz="2400" dirty="0">
                <a:solidFill>
                  <a:srgbClr val="9900CC"/>
                </a:solidFill>
                <a:latin typeface="黑体" pitchFamily="2" charset="-122"/>
                <a:ea typeface="黑体" pitchFamily="2" charset="-122"/>
              </a:rPr>
              <a:t>掉电运行模式</a:t>
            </a:r>
          </a:p>
          <a:p>
            <a:pPr marL="0" indent="0" algn="l">
              <a:lnSpc>
                <a:spcPct val="150000"/>
              </a:lnSpc>
              <a:spcBef>
                <a:spcPts val="0"/>
              </a:spcBef>
              <a:buFont typeface="Wingdings" pitchFamily="2" charset="2"/>
              <a:buNone/>
            </a:pPr>
            <a:r>
              <a:rPr lang="en-US" altLang="zh-CN" sz="2400" dirty="0" smtClean="0">
                <a:solidFill>
                  <a:srgbClr val="0000FF"/>
                </a:solidFill>
                <a:latin typeface="黑体" pitchFamily="2" charset="-122"/>
                <a:ea typeface="黑体" pitchFamily="2" charset="-122"/>
              </a:rPr>
              <a:t>    1</a:t>
            </a:r>
            <a:r>
              <a:rPr lang="en-US" altLang="zh-CN" sz="2400" dirty="0">
                <a:solidFill>
                  <a:srgbClr val="0000FF"/>
                </a:solidFill>
                <a:latin typeface="黑体" pitchFamily="2" charset="-122"/>
                <a:ea typeface="黑体" pitchFamily="2" charset="-122"/>
              </a:rPr>
              <a:t>. </a:t>
            </a:r>
            <a:r>
              <a:rPr lang="zh-CN" altLang="zh-CN" sz="2400" dirty="0">
                <a:solidFill>
                  <a:srgbClr val="0000FF"/>
                </a:solidFill>
                <a:latin typeface="黑体" pitchFamily="2" charset="-122"/>
                <a:ea typeface="黑体" pitchFamily="2" charset="-122"/>
              </a:rPr>
              <a:t>掉电模式的进入</a:t>
            </a:r>
          </a:p>
          <a:p>
            <a:pPr marL="0" indent="0" algn="l">
              <a:lnSpc>
                <a:spcPct val="150000"/>
              </a:lnSpc>
              <a:spcBef>
                <a:spcPts val="0"/>
              </a:spcBef>
              <a:buFont typeface="Wingdings" pitchFamily="2" charset="2"/>
              <a:buNone/>
            </a:pPr>
            <a:r>
              <a:rPr lang="en-US" altLang="zh-CN" sz="2400" dirty="0" smtClean="0">
                <a:latin typeface="黑体" pitchFamily="2" charset="-122"/>
                <a:ea typeface="黑体" pitchFamily="2" charset="-122"/>
              </a:rPr>
              <a:t>    </a:t>
            </a:r>
            <a:r>
              <a:rPr lang="zh-CN" altLang="zh-CN" sz="2400" dirty="0" smtClean="0">
                <a:latin typeface="黑体" pitchFamily="2" charset="-122"/>
                <a:ea typeface="黑体" pitchFamily="2" charset="-122"/>
              </a:rPr>
              <a:t>用</a:t>
            </a:r>
            <a:r>
              <a:rPr lang="zh-CN" altLang="zh-CN" sz="2400" dirty="0">
                <a:latin typeface="黑体" pitchFamily="2" charset="-122"/>
                <a:ea typeface="黑体" pitchFamily="2" charset="-122"/>
              </a:rPr>
              <a:t>指令把</a:t>
            </a:r>
            <a:r>
              <a:rPr lang="en-US" altLang="zh-CN" sz="2400" dirty="0">
                <a:latin typeface="黑体" pitchFamily="2" charset="-122"/>
                <a:ea typeface="黑体" pitchFamily="2" charset="-122"/>
              </a:rPr>
              <a:t>PCON</a:t>
            </a:r>
            <a:r>
              <a:rPr lang="zh-CN" altLang="zh-CN" sz="2400" dirty="0">
                <a:latin typeface="黑体" pitchFamily="2" charset="-122"/>
                <a:ea typeface="黑体" pitchFamily="2" charset="-122"/>
              </a:rPr>
              <a:t>寄存器的</a:t>
            </a:r>
            <a:r>
              <a:rPr lang="en-US" altLang="zh-CN" sz="2400" dirty="0">
                <a:solidFill>
                  <a:srgbClr val="FF3300"/>
                </a:solidFill>
                <a:latin typeface="黑体" pitchFamily="2" charset="-122"/>
                <a:ea typeface="黑体" pitchFamily="2" charset="-122"/>
              </a:rPr>
              <a:t>PD</a:t>
            </a:r>
            <a:r>
              <a:rPr lang="zh-CN" altLang="zh-CN" sz="2400" dirty="0">
                <a:solidFill>
                  <a:srgbClr val="FF3300"/>
                </a:solidFill>
                <a:latin typeface="黑体" pitchFamily="2" charset="-122"/>
                <a:ea typeface="黑体" pitchFamily="2" charset="-122"/>
              </a:rPr>
              <a:t>位</a:t>
            </a:r>
            <a:r>
              <a:rPr lang="zh-CN" altLang="zh-CN" sz="2400" dirty="0">
                <a:solidFill>
                  <a:srgbClr val="0000FF"/>
                </a:solidFill>
                <a:latin typeface="黑体" pitchFamily="2" charset="-122"/>
                <a:ea typeface="黑体" pitchFamily="2" charset="-122"/>
              </a:rPr>
              <a:t>置</a:t>
            </a:r>
            <a:r>
              <a:rPr lang="en-US" altLang="zh-CN" sz="2400" dirty="0">
                <a:solidFill>
                  <a:srgbClr val="0000FF"/>
                </a:solidFill>
                <a:latin typeface="黑体" pitchFamily="2" charset="-122"/>
                <a:ea typeface="黑体" pitchFamily="2" charset="-122"/>
              </a:rPr>
              <a:t>1</a:t>
            </a:r>
            <a:r>
              <a:rPr lang="zh-CN" altLang="zh-CN" sz="2400" dirty="0">
                <a:latin typeface="黑体" pitchFamily="2" charset="-122"/>
                <a:ea typeface="黑体" pitchFamily="2" charset="-122"/>
              </a:rPr>
              <a:t>，便</a:t>
            </a:r>
            <a:r>
              <a:rPr lang="zh-CN" altLang="zh-CN" sz="2400" dirty="0">
                <a:solidFill>
                  <a:srgbClr val="0000FF"/>
                </a:solidFill>
                <a:latin typeface="黑体" pitchFamily="2" charset="-122"/>
                <a:ea typeface="黑体" pitchFamily="2" charset="-122"/>
              </a:rPr>
              <a:t>进入掉电模式</a:t>
            </a:r>
            <a:r>
              <a:rPr lang="zh-CN" altLang="zh-CN" sz="2400" dirty="0">
                <a:latin typeface="黑体" pitchFamily="2" charset="-122"/>
                <a:ea typeface="黑体" pitchFamily="2" charset="-122"/>
              </a:rPr>
              <a:t>。由</a:t>
            </a:r>
            <a:r>
              <a:rPr lang="zh-CN" altLang="zh-CN" sz="2400" dirty="0" smtClean="0">
                <a:latin typeface="黑体" pitchFamily="2" charset="-122"/>
                <a:ea typeface="黑体" pitchFamily="2" charset="-122"/>
              </a:rPr>
              <a:t>图</a:t>
            </a:r>
            <a:r>
              <a:rPr lang="en-US" altLang="zh-CN" sz="2400" dirty="0" smtClean="0">
                <a:latin typeface="黑体" pitchFamily="2" charset="-122"/>
                <a:ea typeface="黑体" pitchFamily="2" charset="-122"/>
              </a:rPr>
              <a:t>3-24</a:t>
            </a:r>
            <a:r>
              <a:rPr lang="zh-CN" altLang="zh-CN" sz="2400" dirty="0" smtClean="0">
                <a:latin typeface="黑体" pitchFamily="2" charset="-122"/>
                <a:ea typeface="黑体" pitchFamily="2" charset="-122"/>
              </a:rPr>
              <a:t>，</a:t>
            </a:r>
            <a:r>
              <a:rPr lang="zh-CN" altLang="zh-CN" sz="2400" dirty="0">
                <a:latin typeface="黑体" pitchFamily="2" charset="-122"/>
                <a:ea typeface="黑体" pitchFamily="2" charset="-122"/>
              </a:rPr>
              <a:t>在掉电模式下，</a:t>
            </a:r>
            <a:r>
              <a:rPr lang="zh-CN" altLang="zh-CN" sz="2400" dirty="0">
                <a:solidFill>
                  <a:srgbClr val="FF0000"/>
                </a:solidFill>
                <a:latin typeface="黑体" pitchFamily="2" charset="-122"/>
                <a:ea typeface="黑体" pitchFamily="2" charset="-122"/>
              </a:rPr>
              <a:t>进入时钟振荡器的信号</a:t>
            </a:r>
            <a:r>
              <a:rPr lang="zh-CN" altLang="zh-CN" sz="2400" dirty="0">
                <a:solidFill>
                  <a:srgbClr val="0000FF"/>
                </a:solidFill>
                <a:latin typeface="黑体" pitchFamily="2" charset="-122"/>
                <a:ea typeface="黑体" pitchFamily="2" charset="-122"/>
              </a:rPr>
              <a:t>被封锁</a:t>
            </a:r>
            <a:r>
              <a:rPr lang="zh-CN" altLang="zh-CN" sz="2400" dirty="0">
                <a:latin typeface="黑体" pitchFamily="2" charset="-122"/>
                <a:ea typeface="黑体" pitchFamily="2" charset="-122"/>
              </a:rPr>
              <a:t>，振荡器停止工作。</a:t>
            </a:r>
            <a:endParaRPr lang="zh-CN" altLang="en-US" sz="2400" dirty="0">
              <a:latin typeface="黑体" pitchFamily="2" charset="-122"/>
              <a:ea typeface="黑体" pitchFamily="2" charset="-122"/>
            </a:endParaRPr>
          </a:p>
          <a:p>
            <a:pPr marL="0" indent="0" algn="l">
              <a:lnSpc>
                <a:spcPct val="150000"/>
              </a:lnSpc>
              <a:spcBef>
                <a:spcPts val="0"/>
              </a:spcBef>
              <a:buFont typeface="Wingdings" pitchFamily="2" charset="2"/>
              <a:buNone/>
            </a:pPr>
            <a:r>
              <a:rPr lang="en-US" altLang="zh-CN" sz="2400" dirty="0" smtClean="0">
                <a:latin typeface="黑体" pitchFamily="2" charset="-122"/>
                <a:ea typeface="黑体" pitchFamily="2" charset="-122"/>
              </a:rPr>
              <a:t>    </a:t>
            </a:r>
            <a:r>
              <a:rPr lang="zh-CN" altLang="zh-CN" sz="2400" dirty="0" smtClean="0">
                <a:latin typeface="黑体" pitchFamily="2" charset="-122"/>
                <a:ea typeface="黑体" pitchFamily="2" charset="-122"/>
              </a:rPr>
              <a:t>由于</a:t>
            </a:r>
            <a:r>
              <a:rPr lang="zh-CN" altLang="zh-CN" sz="2400" dirty="0">
                <a:latin typeface="黑体" pitchFamily="2" charset="-122"/>
                <a:ea typeface="黑体" pitchFamily="2" charset="-122"/>
              </a:rPr>
              <a:t>没有时钟信号，内部的</a:t>
            </a:r>
            <a:r>
              <a:rPr lang="zh-CN" altLang="zh-CN" sz="2400" dirty="0">
                <a:solidFill>
                  <a:srgbClr val="0000FF"/>
                </a:solidFill>
                <a:latin typeface="黑体" pitchFamily="2" charset="-122"/>
                <a:ea typeface="黑体" pitchFamily="2" charset="-122"/>
              </a:rPr>
              <a:t>所有功能部件均停止工作</a:t>
            </a:r>
            <a:r>
              <a:rPr lang="zh-CN" altLang="zh-CN" sz="2400" dirty="0">
                <a:latin typeface="黑体" pitchFamily="2" charset="-122"/>
                <a:ea typeface="黑体" pitchFamily="2" charset="-122"/>
              </a:rPr>
              <a:t>，但</a:t>
            </a:r>
            <a:r>
              <a:rPr lang="zh-CN" altLang="zh-CN" sz="2400" dirty="0">
                <a:solidFill>
                  <a:srgbClr val="0000FF"/>
                </a:solidFill>
                <a:latin typeface="黑体" pitchFamily="2" charset="-122"/>
                <a:ea typeface="黑体" pitchFamily="2" charset="-122"/>
              </a:rPr>
              <a:t>片内</a:t>
            </a:r>
            <a:r>
              <a:rPr lang="en-US" altLang="zh-CN" sz="2400" dirty="0">
                <a:solidFill>
                  <a:srgbClr val="0000FF"/>
                </a:solidFill>
                <a:latin typeface="黑体" pitchFamily="2" charset="-122"/>
                <a:ea typeface="黑体" pitchFamily="2" charset="-122"/>
              </a:rPr>
              <a:t>RAM</a:t>
            </a:r>
            <a:r>
              <a:rPr lang="zh-CN" altLang="zh-CN" sz="2400" dirty="0">
                <a:solidFill>
                  <a:srgbClr val="FF0000"/>
                </a:solidFill>
                <a:latin typeface="黑体" pitchFamily="2" charset="-122"/>
                <a:ea typeface="黑体" pitchFamily="2" charset="-122"/>
              </a:rPr>
              <a:t>和</a:t>
            </a:r>
            <a:r>
              <a:rPr lang="en-US" altLang="zh-CN" sz="2400" dirty="0">
                <a:solidFill>
                  <a:srgbClr val="0000FF"/>
                </a:solidFill>
                <a:latin typeface="黑体" pitchFamily="2" charset="-122"/>
                <a:ea typeface="黑体" pitchFamily="2" charset="-122"/>
              </a:rPr>
              <a:t>SFR</a:t>
            </a:r>
            <a:r>
              <a:rPr lang="zh-CN" altLang="zh-CN" sz="2400" dirty="0">
                <a:solidFill>
                  <a:srgbClr val="FF0000"/>
                </a:solidFill>
                <a:latin typeface="黑体" pitchFamily="2" charset="-122"/>
                <a:ea typeface="黑体" pitchFamily="2" charset="-122"/>
              </a:rPr>
              <a:t>的原来的内容都被保留</a:t>
            </a:r>
            <a:r>
              <a:rPr lang="zh-CN" altLang="zh-CN" sz="2400" dirty="0">
                <a:latin typeface="黑体" pitchFamily="2" charset="-122"/>
                <a:ea typeface="黑体" pitchFamily="2" charset="-122"/>
              </a:rPr>
              <a:t>，有关</a:t>
            </a:r>
            <a:r>
              <a:rPr lang="zh-CN" altLang="zh-CN" sz="2400" dirty="0">
                <a:solidFill>
                  <a:srgbClr val="FF0000"/>
                </a:solidFill>
                <a:latin typeface="黑体" pitchFamily="2" charset="-122"/>
                <a:ea typeface="黑体" pitchFamily="2" charset="-122"/>
              </a:rPr>
              <a:t>端口的输出状态值</a:t>
            </a:r>
            <a:r>
              <a:rPr lang="zh-CN" altLang="zh-CN" sz="2400" dirty="0">
                <a:latin typeface="黑体" pitchFamily="2" charset="-122"/>
                <a:ea typeface="黑体" pitchFamily="2" charset="-122"/>
              </a:rPr>
              <a:t>都</a:t>
            </a:r>
            <a:r>
              <a:rPr lang="zh-CN" altLang="zh-CN" sz="2400" dirty="0">
                <a:solidFill>
                  <a:srgbClr val="0000FF"/>
                </a:solidFill>
                <a:latin typeface="黑体" pitchFamily="2" charset="-122"/>
                <a:ea typeface="黑体" pitchFamily="2" charset="-122"/>
              </a:rPr>
              <a:t>保存在对应的特殊功能寄存器中</a:t>
            </a:r>
            <a:r>
              <a:rPr lang="zh-CN" altLang="zh-CN" sz="2400" dirty="0">
                <a:latin typeface="黑体" pitchFamily="2" charset="-122"/>
                <a:ea typeface="黑体" pitchFamily="2" charset="-122"/>
              </a:rPr>
              <a:t>。</a:t>
            </a:r>
          </a:p>
          <a:p>
            <a:pPr eaLnBrk="1" hangingPunct="1">
              <a:lnSpc>
                <a:spcPct val="150000"/>
              </a:lnSpc>
              <a:buFont typeface="Wingdings" pitchFamily="2" charset="2"/>
              <a:buNone/>
            </a:pPr>
            <a:endParaRPr lang="zh-CN" altLang="en-US" sz="2400" b="1" dirty="0" smtClean="0">
              <a:latin typeface="黑体" pitchFamily="2" charset="-122"/>
              <a:ea typeface="黑体" pitchFamily="2" charset="-122"/>
            </a:endParaRPr>
          </a:p>
        </p:txBody>
      </p:sp>
      <p:sp>
        <p:nvSpPr>
          <p:cNvPr id="10" name="灯片编号占位符 3"/>
          <p:cNvSpPr txBox="1">
            <a:spLocks/>
          </p:cNvSpPr>
          <p:nvPr/>
        </p:nvSpPr>
        <p:spPr>
          <a:xfrm>
            <a:off x="8550649" y="6497225"/>
            <a:ext cx="781050" cy="276225"/>
          </a:xfrm>
          <a:prstGeom prst="rect">
            <a:avLst/>
          </a:prstGeom>
          <a:ln/>
        </p:spPr>
        <p:txBody>
          <a:bodyPr/>
          <a:lstStyle>
            <a:defPPr>
              <a:defRPr lang="zh-CN"/>
            </a:defPPr>
            <a:lvl1pPr algn="ctr" rtl="0" fontAlgn="base">
              <a:spcBef>
                <a:spcPct val="0"/>
              </a:spcBef>
              <a:spcAft>
                <a:spcPct val="0"/>
              </a:spcAft>
              <a:defRPr kern="1200">
                <a:solidFill>
                  <a:schemeClr val="tx1"/>
                </a:solidFill>
                <a:latin typeface="Arial" charset="0"/>
                <a:ea typeface="宋体" pitchFamily="2" charset="-122"/>
                <a:cs typeface="+mn-cs"/>
              </a:defRPr>
            </a:lvl1pPr>
            <a:lvl2pPr marL="457200" algn="ctr" rtl="0" fontAlgn="base">
              <a:spcBef>
                <a:spcPct val="0"/>
              </a:spcBef>
              <a:spcAft>
                <a:spcPct val="0"/>
              </a:spcAft>
              <a:defRPr kern="1200">
                <a:solidFill>
                  <a:schemeClr val="tx1"/>
                </a:solidFill>
                <a:latin typeface="Arial" charset="0"/>
                <a:ea typeface="宋体" pitchFamily="2" charset="-122"/>
                <a:cs typeface="+mn-cs"/>
              </a:defRPr>
            </a:lvl2pPr>
            <a:lvl3pPr marL="914400" algn="ctr" rtl="0" fontAlgn="base">
              <a:spcBef>
                <a:spcPct val="0"/>
              </a:spcBef>
              <a:spcAft>
                <a:spcPct val="0"/>
              </a:spcAft>
              <a:defRPr kern="1200">
                <a:solidFill>
                  <a:schemeClr val="tx1"/>
                </a:solidFill>
                <a:latin typeface="Arial" charset="0"/>
                <a:ea typeface="宋体" pitchFamily="2" charset="-122"/>
                <a:cs typeface="+mn-cs"/>
              </a:defRPr>
            </a:lvl3pPr>
            <a:lvl4pPr marL="1371600" algn="ctr" rtl="0" fontAlgn="base">
              <a:spcBef>
                <a:spcPct val="0"/>
              </a:spcBef>
              <a:spcAft>
                <a:spcPct val="0"/>
              </a:spcAft>
              <a:defRPr kern="1200">
                <a:solidFill>
                  <a:schemeClr val="tx1"/>
                </a:solidFill>
                <a:latin typeface="Arial" charset="0"/>
                <a:ea typeface="宋体" pitchFamily="2" charset="-122"/>
                <a:cs typeface="+mn-cs"/>
              </a:defRPr>
            </a:lvl4pPr>
            <a:lvl5pPr marL="1828800" algn="ctr"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fld id="{8E2A11C4-42C2-45DA-9E65-8D548604E8EA}" type="slidenum">
              <a:rPr lang="en-US" altLang="zh-CN" sz="1200" smtClean="0"/>
              <a:pPr/>
              <a:t>109</a:t>
            </a:fld>
            <a:endParaRPr lang="en-US" altLang="zh-CN" sz="1200" dirty="0"/>
          </a:p>
        </p:txBody>
      </p:sp>
    </p:spTree>
    <p:extLst>
      <p:ext uri="{BB962C8B-B14F-4D97-AF65-F5344CB8AC3E}">
        <p14:creationId xmlns:p14="http://schemas.microsoft.com/office/powerpoint/2010/main" val="3785951122"/>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内容占位符 1"/>
          <p:cNvSpPr>
            <a:spLocks noGrp="1"/>
          </p:cNvSpPr>
          <p:nvPr>
            <p:ph/>
          </p:nvPr>
        </p:nvSpPr>
        <p:spPr>
          <a:xfrm>
            <a:off x="0" y="431049"/>
            <a:ext cx="8594725" cy="5410200"/>
          </a:xfrm>
        </p:spPr>
        <p:txBody>
          <a:bodyPr/>
          <a:lstStyle/>
          <a:p>
            <a:pPr marL="0" indent="0" algn="l">
              <a:lnSpc>
                <a:spcPct val="150000"/>
              </a:lnSpc>
              <a:spcBef>
                <a:spcPts val="0"/>
              </a:spcBef>
              <a:buFont typeface="Wingdings" pitchFamily="2" charset="2"/>
              <a:buNone/>
            </a:pPr>
            <a:r>
              <a:rPr lang="en-US" altLang="zh-CN" sz="2400" b="1" dirty="0" smtClean="0">
                <a:solidFill>
                  <a:srgbClr val="0000FF"/>
                </a:solidFill>
                <a:latin typeface="黑体" pitchFamily="2" charset="-122"/>
                <a:ea typeface="黑体" pitchFamily="2" charset="-122"/>
              </a:rPr>
              <a:t>    2. </a:t>
            </a:r>
            <a:r>
              <a:rPr lang="zh-CN" sz="2400" b="1" dirty="0" smtClean="0">
                <a:solidFill>
                  <a:srgbClr val="0000FF"/>
                </a:solidFill>
                <a:latin typeface="黑体" pitchFamily="2" charset="-122"/>
                <a:ea typeface="黑体" pitchFamily="2" charset="-122"/>
              </a:rPr>
              <a:t>掉电模式的退出</a:t>
            </a:r>
          </a:p>
          <a:p>
            <a:pPr marL="0" indent="0" algn="l">
              <a:lnSpc>
                <a:spcPct val="150000"/>
              </a:lnSpc>
              <a:spcBef>
                <a:spcPts val="0"/>
              </a:spcBef>
              <a:buFont typeface="Wingdings" pitchFamily="2" charset="2"/>
              <a:buNone/>
            </a:pPr>
            <a:r>
              <a:rPr lang="en-US" altLang="zh-CN" sz="2400" b="1" dirty="0" smtClean="0">
                <a:solidFill>
                  <a:srgbClr val="FF0000"/>
                </a:solidFill>
                <a:latin typeface="黑体" pitchFamily="2" charset="-122"/>
                <a:ea typeface="黑体" pitchFamily="2" charset="-122"/>
              </a:rPr>
              <a:t>    </a:t>
            </a:r>
            <a:r>
              <a:rPr lang="zh-CN" sz="2400" b="1" dirty="0" smtClean="0">
                <a:solidFill>
                  <a:srgbClr val="FF0000"/>
                </a:solidFill>
                <a:latin typeface="黑体" pitchFamily="2" charset="-122"/>
                <a:ea typeface="黑体" pitchFamily="2" charset="-122"/>
              </a:rPr>
              <a:t>两种方法</a:t>
            </a:r>
            <a:r>
              <a:rPr lang="zh-CN" sz="2400" b="1" dirty="0" smtClean="0">
                <a:latin typeface="黑体" pitchFamily="2" charset="-122"/>
                <a:ea typeface="黑体" pitchFamily="2" charset="-122"/>
              </a:rPr>
              <a:t>：</a:t>
            </a:r>
            <a:r>
              <a:rPr lang="zh-CN" sz="2400" b="1" dirty="0" smtClean="0">
                <a:solidFill>
                  <a:srgbClr val="0000FF"/>
                </a:solidFill>
                <a:latin typeface="黑体" pitchFamily="2" charset="-122"/>
                <a:ea typeface="黑体" pitchFamily="2" charset="-122"/>
              </a:rPr>
              <a:t>硬件复位</a:t>
            </a:r>
            <a:r>
              <a:rPr lang="zh-CN" sz="2400" b="1" dirty="0" smtClean="0">
                <a:latin typeface="黑体" pitchFamily="2" charset="-122"/>
                <a:ea typeface="黑体" pitchFamily="2" charset="-122"/>
              </a:rPr>
              <a:t>和</a:t>
            </a:r>
            <a:r>
              <a:rPr lang="zh-CN" sz="2400" b="1" dirty="0" smtClean="0">
                <a:solidFill>
                  <a:srgbClr val="0000FF"/>
                </a:solidFill>
                <a:latin typeface="黑体" pitchFamily="2" charset="-122"/>
                <a:ea typeface="黑体" pitchFamily="2" charset="-122"/>
              </a:rPr>
              <a:t>外部中断</a:t>
            </a:r>
            <a:r>
              <a:rPr lang="zh-CN" sz="2400" b="1" dirty="0" smtClean="0">
                <a:latin typeface="黑体" pitchFamily="2" charset="-122"/>
                <a:ea typeface="黑体" pitchFamily="2" charset="-122"/>
              </a:rPr>
              <a:t>。硬件复位时要重新初始化</a:t>
            </a:r>
            <a:r>
              <a:rPr lang="en-US" altLang="zh-CN" sz="2400" b="1" dirty="0" smtClean="0">
                <a:latin typeface="黑体" pitchFamily="2" charset="-122"/>
                <a:ea typeface="黑体" pitchFamily="2" charset="-122"/>
              </a:rPr>
              <a:t>SFR</a:t>
            </a:r>
            <a:r>
              <a:rPr lang="zh-CN" sz="2400" b="1" dirty="0" smtClean="0">
                <a:latin typeface="黑体" pitchFamily="2" charset="-122"/>
                <a:ea typeface="黑体" pitchFamily="2" charset="-122"/>
              </a:rPr>
              <a:t>，但不改变片内</a:t>
            </a:r>
            <a:r>
              <a:rPr lang="en-US" altLang="zh-CN" sz="2400" b="1" dirty="0" smtClean="0">
                <a:latin typeface="黑体" pitchFamily="2" charset="-122"/>
                <a:ea typeface="黑体" pitchFamily="2" charset="-122"/>
              </a:rPr>
              <a:t>RAM</a:t>
            </a:r>
            <a:r>
              <a:rPr lang="zh-CN" sz="2400" b="1" dirty="0" smtClean="0">
                <a:latin typeface="黑体" pitchFamily="2" charset="-122"/>
                <a:ea typeface="黑体" pitchFamily="2" charset="-122"/>
              </a:rPr>
              <a:t>的内容。只有当</a:t>
            </a:r>
            <a:r>
              <a:rPr lang="en-US" altLang="zh-CN" sz="2400" b="1" dirty="0" err="1" smtClean="0">
                <a:latin typeface="黑体" pitchFamily="2" charset="-122"/>
                <a:ea typeface="黑体" pitchFamily="2" charset="-122"/>
              </a:rPr>
              <a:t>Vcc</a:t>
            </a:r>
            <a:r>
              <a:rPr lang="zh-CN" sz="2400" b="1" dirty="0" smtClean="0">
                <a:latin typeface="黑体" pitchFamily="2" charset="-122"/>
                <a:ea typeface="黑体" pitchFamily="2" charset="-122"/>
              </a:rPr>
              <a:t>恢复到正常工作水平时，只要硬件复位信号维持</a:t>
            </a:r>
            <a:r>
              <a:rPr lang="en-US" altLang="zh-CN" sz="2400" b="1" dirty="0" smtClean="0">
                <a:latin typeface="黑体" pitchFamily="2" charset="-122"/>
                <a:ea typeface="黑体" pitchFamily="2" charset="-122"/>
              </a:rPr>
              <a:t>10ms</a:t>
            </a:r>
            <a:r>
              <a:rPr lang="zh-CN" sz="2400" b="1" dirty="0" smtClean="0">
                <a:latin typeface="黑体" pitchFamily="2" charset="-122"/>
                <a:ea typeface="黑体" pitchFamily="2" charset="-122"/>
              </a:rPr>
              <a:t>，便可使单片机退出掉电运行模式。</a:t>
            </a:r>
            <a:endParaRPr lang="en-US" altLang="zh-CN" sz="2400" b="1" dirty="0" smtClean="0">
              <a:latin typeface="黑体" pitchFamily="2" charset="-122"/>
              <a:ea typeface="黑体" pitchFamily="2" charset="-122"/>
            </a:endParaRPr>
          </a:p>
          <a:p>
            <a:pPr marL="0" indent="0" algn="l">
              <a:lnSpc>
                <a:spcPct val="150000"/>
              </a:lnSpc>
              <a:spcBef>
                <a:spcPts val="0"/>
              </a:spcBef>
              <a:buFont typeface="Wingdings" pitchFamily="2" charset="2"/>
              <a:buNone/>
            </a:pPr>
            <a:r>
              <a:rPr lang="en-US" altLang="zh-CN" sz="2400" dirty="0" smtClean="0">
                <a:solidFill>
                  <a:srgbClr val="FF0000"/>
                </a:solidFill>
                <a:latin typeface="黑体" pitchFamily="2" charset="-122"/>
                <a:ea typeface="黑体" pitchFamily="2" charset="-122"/>
              </a:rPr>
              <a:t>    </a:t>
            </a:r>
            <a:r>
              <a:rPr lang="en-US" altLang="zh-CN" sz="2400" dirty="0" smtClean="0">
                <a:solidFill>
                  <a:srgbClr val="9900CC"/>
                </a:solidFill>
                <a:latin typeface="黑体" pitchFamily="2" charset="-122"/>
                <a:ea typeface="黑体" pitchFamily="2" charset="-122"/>
              </a:rPr>
              <a:t>3</a:t>
            </a:r>
            <a:r>
              <a:rPr lang="en-US" altLang="zh-CN" sz="2400" b="1" dirty="0" smtClean="0">
                <a:solidFill>
                  <a:srgbClr val="9900CC"/>
                </a:solidFill>
                <a:latin typeface="黑体" pitchFamily="2" charset="-122"/>
                <a:ea typeface="黑体" pitchFamily="2" charset="-122"/>
              </a:rPr>
              <a:t>.8.3  </a:t>
            </a:r>
            <a:r>
              <a:rPr lang="zh-CN" sz="2400" b="1" dirty="0" smtClean="0">
                <a:solidFill>
                  <a:srgbClr val="9900CC"/>
                </a:solidFill>
                <a:latin typeface="黑体" pitchFamily="2" charset="-122"/>
                <a:ea typeface="黑体" pitchFamily="2" charset="-122"/>
              </a:rPr>
              <a:t>掉电和空闲模式下的</a:t>
            </a:r>
            <a:r>
              <a:rPr lang="en-US" altLang="zh-CN" sz="2400" b="1" dirty="0" smtClean="0">
                <a:solidFill>
                  <a:srgbClr val="9900CC"/>
                </a:solidFill>
                <a:latin typeface="黑体" pitchFamily="2" charset="-122"/>
                <a:ea typeface="黑体" pitchFamily="2" charset="-122"/>
              </a:rPr>
              <a:t>WDT</a:t>
            </a:r>
            <a:endParaRPr lang="zh-CN" altLang="zh-CN" sz="2400" b="1" dirty="0" smtClean="0">
              <a:solidFill>
                <a:srgbClr val="9900CC"/>
              </a:solidFill>
              <a:latin typeface="黑体" pitchFamily="2" charset="-122"/>
              <a:ea typeface="黑体" pitchFamily="2" charset="-122"/>
            </a:endParaRPr>
          </a:p>
          <a:p>
            <a:pPr marL="0" indent="0" algn="l">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掉电模式下振荡器停止，意味着</a:t>
            </a:r>
            <a:r>
              <a:rPr lang="en-US" altLang="zh-CN" sz="2400" b="1" dirty="0" smtClean="0">
                <a:latin typeface="黑体" pitchFamily="2" charset="-122"/>
                <a:ea typeface="黑体" pitchFamily="2" charset="-122"/>
              </a:rPr>
              <a:t>WDT</a:t>
            </a:r>
            <a:r>
              <a:rPr lang="zh-CN" sz="2400" b="1" dirty="0" smtClean="0">
                <a:latin typeface="黑体" pitchFamily="2" charset="-122"/>
                <a:ea typeface="黑体" pitchFamily="2" charset="-122"/>
              </a:rPr>
              <a:t>也就停止计数。</a:t>
            </a:r>
            <a:r>
              <a:rPr lang="zh-CN" sz="2400" b="1" dirty="0" smtClean="0">
                <a:solidFill>
                  <a:srgbClr val="0000FF"/>
                </a:solidFill>
                <a:latin typeface="黑体" pitchFamily="2" charset="-122"/>
                <a:ea typeface="黑体" pitchFamily="2" charset="-122"/>
              </a:rPr>
              <a:t>用户在掉电模式下不需操作</a:t>
            </a:r>
            <a:r>
              <a:rPr lang="en-US" altLang="zh-CN" sz="2400" b="1" dirty="0" smtClean="0">
                <a:solidFill>
                  <a:srgbClr val="FF0000"/>
                </a:solidFill>
                <a:latin typeface="黑体" pitchFamily="2" charset="-122"/>
                <a:ea typeface="黑体" pitchFamily="2" charset="-122"/>
              </a:rPr>
              <a:t>WDT</a:t>
            </a:r>
            <a:r>
              <a:rPr lang="zh-CN" sz="2400" b="1" dirty="0" smtClean="0">
                <a:solidFill>
                  <a:srgbClr val="0000FF"/>
                </a:solidFill>
                <a:latin typeface="黑体" pitchFamily="2" charset="-122"/>
                <a:ea typeface="黑体" pitchFamily="2" charset="-122"/>
              </a:rPr>
              <a:t>。</a:t>
            </a:r>
          </a:p>
          <a:p>
            <a:pPr marL="0" indent="0" algn="l">
              <a:lnSpc>
                <a:spcPct val="150000"/>
              </a:lnSpc>
              <a:spcBef>
                <a:spcPts val="0"/>
              </a:spcBef>
              <a:buFont typeface="Wingdings" pitchFamily="2" charset="2"/>
              <a:buNone/>
            </a:pPr>
            <a:r>
              <a:rPr lang="en-US" altLang="zh-CN" sz="2400" b="1" dirty="0" smtClean="0">
                <a:solidFill>
                  <a:srgbClr val="FF0000"/>
                </a:solidFill>
                <a:latin typeface="黑体" pitchFamily="2" charset="-122"/>
                <a:ea typeface="黑体" pitchFamily="2" charset="-122"/>
              </a:rPr>
              <a:t>    </a:t>
            </a:r>
            <a:r>
              <a:rPr lang="zh-CN" sz="2400" b="1" dirty="0" smtClean="0">
                <a:solidFill>
                  <a:srgbClr val="FF0000"/>
                </a:solidFill>
                <a:latin typeface="黑体" pitchFamily="2" charset="-122"/>
                <a:ea typeface="黑体" pitchFamily="2" charset="-122"/>
              </a:rPr>
              <a:t>退出</a:t>
            </a:r>
            <a:r>
              <a:rPr lang="zh-CN" sz="2400" b="1" dirty="0" smtClean="0">
                <a:latin typeface="黑体" pitchFamily="2" charset="-122"/>
                <a:ea typeface="黑体" pitchFamily="2" charset="-122"/>
              </a:rPr>
              <a:t>有</a:t>
            </a:r>
            <a:r>
              <a:rPr lang="zh-CN" sz="2400" b="1" dirty="0" smtClean="0">
                <a:solidFill>
                  <a:srgbClr val="0000FF"/>
                </a:solidFill>
                <a:latin typeface="黑体" pitchFamily="2" charset="-122"/>
                <a:ea typeface="黑体" pitchFamily="2" charset="-122"/>
              </a:rPr>
              <a:t>两种方法</a:t>
            </a:r>
            <a:r>
              <a:rPr lang="zh-CN" sz="2400" b="1" dirty="0" smtClean="0">
                <a:latin typeface="黑体" pitchFamily="2" charset="-122"/>
                <a:ea typeface="黑体" pitchFamily="2" charset="-122"/>
              </a:rPr>
              <a:t>：</a:t>
            </a:r>
            <a:r>
              <a:rPr lang="zh-CN" sz="2400" b="1" dirty="0" smtClean="0">
                <a:solidFill>
                  <a:srgbClr val="FF0000"/>
                </a:solidFill>
                <a:latin typeface="黑体" pitchFamily="2" charset="-122"/>
                <a:ea typeface="黑体" pitchFamily="2" charset="-122"/>
              </a:rPr>
              <a:t>硬件复位</a:t>
            </a:r>
            <a:r>
              <a:rPr lang="zh-CN" sz="2400" b="1" dirty="0" smtClean="0">
                <a:latin typeface="黑体" pitchFamily="2" charset="-122"/>
                <a:ea typeface="黑体" pitchFamily="2" charset="-122"/>
              </a:rPr>
              <a:t>和</a:t>
            </a:r>
            <a:r>
              <a:rPr lang="zh-CN" sz="2400" b="1" dirty="0" smtClean="0">
                <a:solidFill>
                  <a:srgbClr val="FF0000"/>
                </a:solidFill>
                <a:latin typeface="黑体" pitchFamily="2" charset="-122"/>
                <a:ea typeface="黑体" pitchFamily="2" charset="-122"/>
              </a:rPr>
              <a:t>外部中断</a:t>
            </a:r>
            <a:r>
              <a:rPr lang="zh-CN" sz="2400" b="1" dirty="0" smtClean="0">
                <a:latin typeface="黑体" pitchFamily="2" charset="-122"/>
                <a:ea typeface="黑体" pitchFamily="2" charset="-122"/>
              </a:rPr>
              <a:t>。当用硬件复位退出掉电模式时，对</a:t>
            </a:r>
            <a:r>
              <a:rPr lang="en-US" altLang="zh-CN" sz="2400" b="1" dirty="0" smtClean="0">
                <a:latin typeface="黑体" pitchFamily="2" charset="-122"/>
                <a:ea typeface="黑体" pitchFamily="2" charset="-122"/>
              </a:rPr>
              <a:t>WDT</a:t>
            </a:r>
            <a:r>
              <a:rPr lang="zh-CN" sz="2400" b="1" dirty="0" smtClean="0">
                <a:latin typeface="黑体" pitchFamily="2" charset="-122"/>
                <a:ea typeface="黑体" pitchFamily="2" charset="-122"/>
              </a:rPr>
              <a:t>的操作与正常情况一样。中断方式退出掉电模式时，应使中断输入保持足够长时间的低</a:t>
            </a:r>
            <a:endParaRPr lang="zh-CN" altLang="en-US" sz="2400" b="1" dirty="0" smtClean="0">
              <a:latin typeface="黑体" pitchFamily="2" charset="-122"/>
              <a:ea typeface="黑体" pitchFamily="2" charset="-122"/>
            </a:endParaRPr>
          </a:p>
        </p:txBody>
      </p:sp>
      <p:sp>
        <p:nvSpPr>
          <p:cNvPr id="9" name="灯片编号占位符 3"/>
          <p:cNvSpPr txBox="1">
            <a:spLocks/>
          </p:cNvSpPr>
          <p:nvPr/>
        </p:nvSpPr>
        <p:spPr>
          <a:xfrm>
            <a:off x="8559702" y="6507859"/>
            <a:ext cx="781050" cy="276225"/>
          </a:xfrm>
          <a:prstGeom prst="rect">
            <a:avLst/>
          </a:prstGeom>
          <a:ln/>
        </p:spPr>
        <p:txBody>
          <a:bodyPr/>
          <a:lstStyle>
            <a:defPPr>
              <a:defRPr lang="zh-CN"/>
            </a:defPPr>
            <a:lvl1pPr algn="ctr" rtl="0" fontAlgn="base">
              <a:spcBef>
                <a:spcPct val="0"/>
              </a:spcBef>
              <a:spcAft>
                <a:spcPct val="0"/>
              </a:spcAft>
              <a:defRPr kern="1200">
                <a:solidFill>
                  <a:schemeClr val="tx1"/>
                </a:solidFill>
                <a:latin typeface="Arial" charset="0"/>
                <a:ea typeface="宋体" pitchFamily="2" charset="-122"/>
                <a:cs typeface="+mn-cs"/>
              </a:defRPr>
            </a:lvl1pPr>
            <a:lvl2pPr marL="457200" algn="ctr" rtl="0" fontAlgn="base">
              <a:spcBef>
                <a:spcPct val="0"/>
              </a:spcBef>
              <a:spcAft>
                <a:spcPct val="0"/>
              </a:spcAft>
              <a:defRPr kern="1200">
                <a:solidFill>
                  <a:schemeClr val="tx1"/>
                </a:solidFill>
                <a:latin typeface="Arial" charset="0"/>
                <a:ea typeface="宋体" pitchFamily="2" charset="-122"/>
                <a:cs typeface="+mn-cs"/>
              </a:defRPr>
            </a:lvl2pPr>
            <a:lvl3pPr marL="914400" algn="ctr" rtl="0" fontAlgn="base">
              <a:spcBef>
                <a:spcPct val="0"/>
              </a:spcBef>
              <a:spcAft>
                <a:spcPct val="0"/>
              </a:spcAft>
              <a:defRPr kern="1200">
                <a:solidFill>
                  <a:schemeClr val="tx1"/>
                </a:solidFill>
                <a:latin typeface="Arial" charset="0"/>
                <a:ea typeface="宋体" pitchFamily="2" charset="-122"/>
                <a:cs typeface="+mn-cs"/>
              </a:defRPr>
            </a:lvl3pPr>
            <a:lvl4pPr marL="1371600" algn="ctr" rtl="0" fontAlgn="base">
              <a:spcBef>
                <a:spcPct val="0"/>
              </a:spcBef>
              <a:spcAft>
                <a:spcPct val="0"/>
              </a:spcAft>
              <a:defRPr kern="1200">
                <a:solidFill>
                  <a:schemeClr val="tx1"/>
                </a:solidFill>
                <a:latin typeface="Arial" charset="0"/>
                <a:ea typeface="宋体" pitchFamily="2" charset="-122"/>
                <a:cs typeface="+mn-cs"/>
              </a:defRPr>
            </a:lvl4pPr>
            <a:lvl5pPr marL="1828800" algn="ctr"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fld id="{8E2A11C4-42C2-45DA-9E65-8D548604E8EA}" type="slidenum">
              <a:rPr lang="en-US" altLang="zh-CN" sz="1200" smtClean="0"/>
              <a:pPr/>
              <a:t>110</a:t>
            </a:fld>
            <a:endParaRPr lang="en-US" altLang="zh-CN" sz="1200" dirty="0"/>
          </a:p>
        </p:txBody>
      </p:sp>
    </p:spTree>
    <p:extLst>
      <p:ext uri="{BB962C8B-B14F-4D97-AF65-F5344CB8AC3E}">
        <p14:creationId xmlns:p14="http://schemas.microsoft.com/office/powerpoint/2010/main" val="2221952970"/>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内容占位符 1"/>
          <p:cNvSpPr>
            <a:spLocks noGrp="1"/>
          </p:cNvSpPr>
          <p:nvPr>
            <p:ph/>
          </p:nvPr>
        </p:nvSpPr>
        <p:spPr>
          <a:xfrm>
            <a:off x="0" y="457200"/>
            <a:ext cx="9144000" cy="5410200"/>
          </a:xfrm>
        </p:spPr>
        <p:txBody>
          <a:bodyPr/>
          <a:lstStyle/>
          <a:p>
            <a:pPr marL="0" indent="0" algn="l">
              <a:lnSpc>
                <a:spcPct val="150000"/>
              </a:lnSpc>
              <a:spcBef>
                <a:spcPts val="0"/>
              </a:spcBef>
              <a:buFont typeface="Wingdings" pitchFamily="2" charset="2"/>
              <a:buNone/>
            </a:pPr>
            <a:r>
              <a:rPr lang="zh-CN" sz="2400" b="1" dirty="0" smtClean="0">
                <a:latin typeface="黑体" pitchFamily="2" charset="-122"/>
                <a:ea typeface="黑体" pitchFamily="2" charset="-122"/>
              </a:rPr>
              <a:t>电平，以使振荡器达到稳定。当中断变为高电平之后，该中断被执行，在中断服务程序中复位寄存器</a:t>
            </a:r>
            <a:r>
              <a:rPr lang="en-US" altLang="zh-CN" sz="2400" b="1" dirty="0" smtClean="0">
                <a:latin typeface="黑体" pitchFamily="2" charset="-122"/>
                <a:ea typeface="黑体" pitchFamily="2" charset="-122"/>
              </a:rPr>
              <a:t>WDTRST</a:t>
            </a:r>
            <a:r>
              <a:rPr lang="zh-CN" sz="2400" b="1" dirty="0" smtClean="0">
                <a:latin typeface="黑体" pitchFamily="2" charset="-122"/>
                <a:ea typeface="黑体" pitchFamily="2" charset="-122"/>
              </a:rPr>
              <a:t>。在</a:t>
            </a:r>
            <a:r>
              <a:rPr lang="zh-CN" sz="2400" b="1" dirty="0" smtClean="0">
                <a:solidFill>
                  <a:srgbClr val="3333CC"/>
                </a:solidFill>
                <a:latin typeface="黑体" pitchFamily="2" charset="-122"/>
                <a:ea typeface="黑体" pitchFamily="2" charset="-122"/>
              </a:rPr>
              <a:t>外部中断引脚保持</a:t>
            </a:r>
            <a:r>
              <a:rPr lang="zh-CN" sz="2400" b="1" dirty="0" smtClean="0">
                <a:solidFill>
                  <a:srgbClr val="FF0000"/>
                </a:solidFill>
                <a:latin typeface="黑体" pitchFamily="2" charset="-122"/>
                <a:ea typeface="黑体" pitchFamily="2" charset="-122"/>
              </a:rPr>
              <a:t>低电平</a:t>
            </a:r>
            <a:r>
              <a:rPr lang="zh-CN" sz="2400" b="1" dirty="0" smtClean="0">
                <a:latin typeface="黑体" pitchFamily="2" charset="-122"/>
                <a:ea typeface="黑体" pitchFamily="2" charset="-122"/>
              </a:rPr>
              <a:t>时，为防止</a:t>
            </a:r>
            <a:r>
              <a:rPr lang="en-US" altLang="zh-CN" sz="2400" b="1" dirty="0" smtClean="0">
                <a:latin typeface="黑体" pitchFamily="2" charset="-122"/>
                <a:ea typeface="黑体" pitchFamily="2" charset="-122"/>
              </a:rPr>
              <a:t>WDT</a:t>
            </a:r>
            <a:r>
              <a:rPr lang="zh-CN" sz="2400" b="1" dirty="0" smtClean="0">
                <a:latin typeface="黑体" pitchFamily="2" charset="-122"/>
                <a:ea typeface="黑体" pitchFamily="2" charset="-122"/>
              </a:rPr>
              <a:t>溢出复位，在系统进入掉电模式前先对寄存器</a:t>
            </a:r>
            <a:r>
              <a:rPr lang="en-US" altLang="zh-CN" sz="2400" b="1" dirty="0" smtClean="0">
                <a:latin typeface="黑体" pitchFamily="2" charset="-122"/>
                <a:ea typeface="黑体" pitchFamily="2" charset="-122"/>
              </a:rPr>
              <a:t>WDTRST</a:t>
            </a:r>
            <a:r>
              <a:rPr lang="zh-CN" sz="2400" b="1" dirty="0" smtClean="0">
                <a:latin typeface="黑体" pitchFamily="2" charset="-122"/>
                <a:ea typeface="黑体" pitchFamily="2" charset="-122"/>
              </a:rPr>
              <a:t>复位。</a:t>
            </a:r>
          </a:p>
          <a:p>
            <a:pPr marL="0" indent="0" algn="l" eaLnBrk="1" hangingPunct="1">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在</a:t>
            </a:r>
            <a:r>
              <a:rPr lang="zh-CN" sz="2400" b="1" dirty="0" smtClean="0">
                <a:solidFill>
                  <a:srgbClr val="0000FF"/>
                </a:solidFill>
                <a:latin typeface="黑体" pitchFamily="2" charset="-122"/>
                <a:ea typeface="黑体" pitchFamily="2" charset="-122"/>
              </a:rPr>
              <a:t>进入空闲模式</a:t>
            </a:r>
            <a:r>
              <a:rPr lang="zh-CN" sz="2400" b="1" dirty="0" smtClean="0">
                <a:latin typeface="黑体" pitchFamily="2" charset="-122"/>
                <a:ea typeface="黑体" pitchFamily="2" charset="-122"/>
              </a:rPr>
              <a:t>前，</a:t>
            </a:r>
            <a:r>
              <a:rPr lang="zh-CN" sz="2400" b="1" dirty="0" smtClean="0">
                <a:solidFill>
                  <a:srgbClr val="0000FF"/>
                </a:solidFill>
                <a:latin typeface="黑体" pitchFamily="2" charset="-122"/>
                <a:ea typeface="黑体" pitchFamily="2" charset="-122"/>
              </a:rPr>
              <a:t>应先设置</a:t>
            </a:r>
            <a:r>
              <a:rPr lang="en-US" altLang="zh-CN" sz="2400" b="1" dirty="0" smtClean="0">
                <a:solidFill>
                  <a:srgbClr val="FF0000"/>
                </a:solidFill>
                <a:latin typeface="黑体" pitchFamily="2" charset="-122"/>
                <a:ea typeface="黑体" pitchFamily="2" charset="-122"/>
              </a:rPr>
              <a:t>AUXR</a:t>
            </a:r>
            <a:r>
              <a:rPr lang="zh-CN" sz="2400" b="1" dirty="0" smtClean="0">
                <a:solidFill>
                  <a:srgbClr val="0000FF"/>
                </a:solidFill>
                <a:latin typeface="黑体" pitchFamily="2" charset="-122"/>
                <a:ea typeface="黑体" pitchFamily="2" charset="-122"/>
              </a:rPr>
              <a:t>中的</a:t>
            </a:r>
            <a:r>
              <a:rPr lang="en-US" altLang="zh-CN" sz="2400" b="1" dirty="0" smtClean="0">
                <a:solidFill>
                  <a:srgbClr val="FF0000"/>
                </a:solidFill>
                <a:latin typeface="黑体" pitchFamily="2" charset="-122"/>
                <a:ea typeface="黑体" pitchFamily="2" charset="-122"/>
              </a:rPr>
              <a:t>WDIDLE</a:t>
            </a:r>
            <a:r>
              <a:rPr lang="zh-CN" sz="2400" b="1" dirty="0" smtClean="0">
                <a:solidFill>
                  <a:srgbClr val="0000FF"/>
                </a:solidFill>
                <a:latin typeface="黑体" pitchFamily="2" charset="-122"/>
                <a:ea typeface="黑体" pitchFamily="2" charset="-122"/>
              </a:rPr>
              <a:t>位</a:t>
            </a:r>
            <a:r>
              <a:rPr lang="zh-CN" sz="2400" b="1" dirty="0" smtClean="0">
                <a:latin typeface="黑体" pitchFamily="2" charset="-122"/>
                <a:ea typeface="黑体" pitchFamily="2" charset="-122"/>
              </a:rPr>
              <a:t>，以确认</a:t>
            </a:r>
            <a:r>
              <a:rPr lang="en-US" altLang="zh-CN" sz="2400" b="1" dirty="0" smtClean="0">
                <a:latin typeface="黑体" pitchFamily="2" charset="-122"/>
                <a:ea typeface="黑体" pitchFamily="2" charset="-122"/>
              </a:rPr>
              <a:t>WDT</a:t>
            </a:r>
            <a:r>
              <a:rPr lang="zh-CN" sz="2400" b="1" dirty="0" smtClean="0">
                <a:latin typeface="黑体" pitchFamily="2" charset="-122"/>
                <a:ea typeface="黑体" pitchFamily="2" charset="-122"/>
              </a:rPr>
              <a:t>是否继续计数。</a:t>
            </a:r>
            <a:endParaRPr lang="zh-CN" altLang="en-US" sz="2400" b="1" dirty="0" smtClean="0">
              <a:latin typeface="黑体" pitchFamily="2" charset="-122"/>
              <a:ea typeface="黑体" pitchFamily="2" charset="-122"/>
            </a:endParaRPr>
          </a:p>
          <a:p>
            <a:pPr marL="0" indent="0" algn="l" eaLnBrk="1" hangingPunct="1">
              <a:lnSpc>
                <a:spcPct val="150000"/>
              </a:lnSpc>
              <a:spcBef>
                <a:spcPts val="0"/>
              </a:spcBef>
              <a:buFont typeface="Wingdings" pitchFamily="2" charset="2"/>
              <a:buNone/>
            </a:pPr>
            <a:r>
              <a:rPr lang="en-US" altLang="zh-CN" sz="2400" b="1" dirty="0" smtClean="0">
                <a:latin typeface="黑体" pitchFamily="2" charset="-122"/>
                <a:ea typeface="黑体" pitchFamily="2" charset="-122"/>
              </a:rPr>
              <a:t>    </a:t>
            </a:r>
            <a:r>
              <a:rPr lang="zh-CN" sz="2400" b="1" dirty="0" smtClean="0">
                <a:latin typeface="黑体" pitchFamily="2" charset="-122"/>
                <a:ea typeface="黑体" pitchFamily="2" charset="-122"/>
              </a:rPr>
              <a:t>当</a:t>
            </a:r>
            <a:r>
              <a:rPr lang="en-US" altLang="zh-CN" sz="2400" b="1" dirty="0" smtClean="0">
                <a:solidFill>
                  <a:srgbClr val="0000FF"/>
                </a:solidFill>
                <a:latin typeface="黑体" pitchFamily="2" charset="-122"/>
                <a:ea typeface="黑体" pitchFamily="2" charset="-122"/>
              </a:rPr>
              <a:t>WDIDLE=0</a:t>
            </a:r>
            <a:r>
              <a:rPr lang="zh-CN" sz="2400" b="1" dirty="0" smtClean="0">
                <a:latin typeface="黑体" pitchFamily="2" charset="-122"/>
                <a:ea typeface="黑体" pitchFamily="2" charset="-122"/>
              </a:rPr>
              <a:t>，空闲模式下的</a:t>
            </a:r>
            <a:r>
              <a:rPr lang="en-US" altLang="zh-CN" sz="2400" b="1" dirty="0" smtClean="0">
                <a:latin typeface="黑体" pitchFamily="2" charset="-122"/>
                <a:ea typeface="黑体" pitchFamily="2" charset="-122"/>
              </a:rPr>
              <a:t>WDT</a:t>
            </a:r>
            <a:r>
              <a:rPr lang="zh-CN" sz="2400" b="1" dirty="0" smtClean="0">
                <a:latin typeface="黑体" pitchFamily="2" charset="-122"/>
                <a:ea typeface="黑体" pitchFamily="2" charset="-122"/>
              </a:rPr>
              <a:t>保持继续计数。为防止复位单片机，用户可设计一定时器。该定时器使器件定时退出空闲模式，然后复位</a:t>
            </a:r>
            <a:r>
              <a:rPr lang="en-US" altLang="zh-CN" sz="2400" b="1" dirty="0" smtClean="0">
                <a:latin typeface="黑体" pitchFamily="2" charset="-122"/>
                <a:ea typeface="黑体" pitchFamily="2" charset="-122"/>
              </a:rPr>
              <a:t>WDTRST</a:t>
            </a:r>
            <a:r>
              <a:rPr lang="zh-CN" sz="2400" b="1" dirty="0" smtClean="0">
                <a:latin typeface="黑体" pitchFamily="2" charset="-122"/>
                <a:ea typeface="黑体" pitchFamily="2" charset="-122"/>
              </a:rPr>
              <a:t>，再重新进入空闲模式。</a:t>
            </a:r>
          </a:p>
          <a:p>
            <a:pPr marL="0" indent="0" algn="l">
              <a:lnSpc>
                <a:spcPct val="150000"/>
              </a:lnSpc>
              <a:spcBef>
                <a:spcPts val="0"/>
              </a:spcBef>
              <a:buFont typeface="Wingdings" pitchFamily="2" charset="2"/>
              <a:buNone/>
            </a:pPr>
            <a:r>
              <a:rPr lang="en-US" altLang="zh-CN" sz="2400" b="1" smtClean="0">
                <a:latin typeface="黑体" pitchFamily="2" charset="-122"/>
                <a:ea typeface="黑体" pitchFamily="2" charset="-122"/>
              </a:rPr>
              <a:t>    </a:t>
            </a:r>
            <a:r>
              <a:rPr lang="zh-CN" sz="2400" b="1" smtClean="0">
                <a:latin typeface="黑体" pitchFamily="2" charset="-122"/>
                <a:ea typeface="黑体" pitchFamily="2" charset="-122"/>
              </a:rPr>
              <a:t>当</a:t>
            </a:r>
            <a:r>
              <a:rPr lang="en-US" altLang="zh-CN" sz="2400" b="1" dirty="0" smtClean="0">
                <a:solidFill>
                  <a:srgbClr val="0000FF"/>
                </a:solidFill>
                <a:latin typeface="黑体" pitchFamily="2" charset="-122"/>
                <a:ea typeface="黑体" pitchFamily="2" charset="-122"/>
              </a:rPr>
              <a:t>WDIDLE=1</a:t>
            </a:r>
            <a:r>
              <a:rPr lang="zh-CN" sz="2400" b="1" dirty="0" smtClean="0">
                <a:latin typeface="黑体" pitchFamily="2" charset="-122"/>
                <a:ea typeface="黑体" pitchFamily="2" charset="-122"/>
              </a:rPr>
              <a:t>，</a:t>
            </a:r>
            <a:r>
              <a:rPr lang="en-US" altLang="zh-CN" sz="2400" b="1" dirty="0" smtClean="0">
                <a:latin typeface="黑体" pitchFamily="2" charset="-122"/>
                <a:ea typeface="黑体" pitchFamily="2" charset="-122"/>
              </a:rPr>
              <a:t>WDT</a:t>
            </a:r>
            <a:r>
              <a:rPr lang="zh-CN" sz="2400" b="1" dirty="0" smtClean="0">
                <a:latin typeface="黑体" pitchFamily="2" charset="-122"/>
                <a:ea typeface="黑体" pitchFamily="2" charset="-122"/>
              </a:rPr>
              <a:t>在空闲模式下暂停计数，退出空闲模式后，方可恢复计数。</a:t>
            </a:r>
            <a:endParaRPr lang="en-US" altLang="zh-CN" sz="2400" b="1" dirty="0" smtClean="0">
              <a:latin typeface="黑体" pitchFamily="2" charset="-122"/>
              <a:ea typeface="黑体" pitchFamily="2" charset="-122"/>
            </a:endParaRPr>
          </a:p>
        </p:txBody>
      </p:sp>
      <p:sp>
        <p:nvSpPr>
          <p:cNvPr id="9" name="灯片编号占位符 3"/>
          <p:cNvSpPr txBox="1">
            <a:spLocks/>
          </p:cNvSpPr>
          <p:nvPr/>
        </p:nvSpPr>
        <p:spPr>
          <a:xfrm>
            <a:off x="8314673" y="6479780"/>
            <a:ext cx="1024912" cy="276225"/>
          </a:xfrm>
          <a:prstGeom prst="rect">
            <a:avLst/>
          </a:prstGeom>
          <a:ln/>
        </p:spPr>
        <p:txBody>
          <a:bodyPr/>
          <a:lstStyle>
            <a:defPPr>
              <a:defRPr lang="zh-CN"/>
            </a:defPPr>
            <a:lvl1pPr algn="ctr" rtl="0" fontAlgn="base">
              <a:spcBef>
                <a:spcPct val="0"/>
              </a:spcBef>
              <a:spcAft>
                <a:spcPct val="0"/>
              </a:spcAft>
              <a:defRPr kern="1200">
                <a:solidFill>
                  <a:schemeClr val="tx1"/>
                </a:solidFill>
                <a:latin typeface="Arial" charset="0"/>
                <a:ea typeface="宋体" pitchFamily="2" charset="-122"/>
                <a:cs typeface="+mn-cs"/>
              </a:defRPr>
            </a:lvl1pPr>
            <a:lvl2pPr marL="457200" algn="ctr" rtl="0" fontAlgn="base">
              <a:spcBef>
                <a:spcPct val="0"/>
              </a:spcBef>
              <a:spcAft>
                <a:spcPct val="0"/>
              </a:spcAft>
              <a:defRPr kern="1200">
                <a:solidFill>
                  <a:schemeClr val="tx1"/>
                </a:solidFill>
                <a:latin typeface="Arial" charset="0"/>
                <a:ea typeface="宋体" pitchFamily="2" charset="-122"/>
                <a:cs typeface="+mn-cs"/>
              </a:defRPr>
            </a:lvl2pPr>
            <a:lvl3pPr marL="914400" algn="ctr" rtl="0" fontAlgn="base">
              <a:spcBef>
                <a:spcPct val="0"/>
              </a:spcBef>
              <a:spcAft>
                <a:spcPct val="0"/>
              </a:spcAft>
              <a:defRPr kern="1200">
                <a:solidFill>
                  <a:schemeClr val="tx1"/>
                </a:solidFill>
                <a:latin typeface="Arial" charset="0"/>
                <a:ea typeface="宋体" pitchFamily="2" charset="-122"/>
                <a:cs typeface="+mn-cs"/>
              </a:defRPr>
            </a:lvl3pPr>
            <a:lvl4pPr marL="1371600" algn="ctr" rtl="0" fontAlgn="base">
              <a:spcBef>
                <a:spcPct val="0"/>
              </a:spcBef>
              <a:spcAft>
                <a:spcPct val="0"/>
              </a:spcAft>
              <a:defRPr kern="1200">
                <a:solidFill>
                  <a:schemeClr val="tx1"/>
                </a:solidFill>
                <a:latin typeface="Arial" charset="0"/>
                <a:ea typeface="宋体" pitchFamily="2" charset="-122"/>
                <a:cs typeface="+mn-cs"/>
              </a:defRPr>
            </a:lvl4pPr>
            <a:lvl5pPr marL="1828800" algn="ctr"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fld id="{8E2A11C4-42C2-45DA-9E65-8D548604E8EA}" type="slidenum">
              <a:rPr lang="en-US" altLang="zh-CN" sz="1200" smtClean="0"/>
              <a:pPr/>
              <a:t>111</a:t>
            </a:fld>
            <a:endParaRPr lang="en-US" altLang="zh-CN" sz="1200" dirty="0"/>
          </a:p>
        </p:txBody>
      </p:sp>
    </p:spTree>
    <p:extLst>
      <p:ext uri="{BB962C8B-B14F-4D97-AF65-F5344CB8AC3E}">
        <p14:creationId xmlns:p14="http://schemas.microsoft.com/office/powerpoint/2010/main" val="1880653748"/>
      </p:ext>
    </p:extLst>
  </p:cSld>
  <p:clrMapOvr>
    <a:masterClrMapping/>
  </p:clrMapOvr>
  <p:timing>
    <p:tnLst>
      <p:par>
        <p:cTn id="1" dur="indefinite" restart="never" nodeType="tmRoot"/>
      </p:par>
    </p:tnLst>
  </p:timing>
</p:sld>
</file>

<file path=ppt/theme/theme1.xml><?xml version="1.0" encoding="utf-8"?>
<a:theme xmlns:a="http://schemas.openxmlformats.org/drawingml/2006/main" name="015">
  <a:themeElements>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015">
      <a:majorFont>
        <a:latin typeface="Arial"/>
        <a:ea typeface="宋体"/>
        <a:cs typeface=""/>
      </a:majorFont>
      <a:minorFont>
        <a:latin typeface="Arial"/>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015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015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015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015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015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015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015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015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015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015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015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015</Template>
  <TotalTime>7965</TotalTime>
  <Words>9148</Words>
  <Application>Microsoft Office PowerPoint</Application>
  <PresentationFormat>全屏显示(4:3)</PresentationFormat>
  <Paragraphs>548</Paragraphs>
  <Slides>111</Slides>
  <Notes>13</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111</vt:i4>
      </vt:variant>
    </vt:vector>
  </HeadingPairs>
  <TitlesOfParts>
    <vt:vector size="113" baseType="lpstr">
      <vt:lpstr>015</vt:lpstr>
      <vt:lpstr>Equation</vt:lpstr>
      <vt:lpstr> 单片微型计算机 原理及应用</vt:lpstr>
      <vt:lpstr>第3章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（5）OV（PSW.2）溢出标志位  当执行算术指令时，用来指示运算结果是否产生溢出。如果结果产生溢出，OV=1；否则，OV=0。     （6）PSW.1位      保留位     （7）P（PSW.0）奇偶标志位      指令执行完，累加器A中“1”的个数是奇数还是偶数。      P=1，表示A中“1”的个数为奇数。      P=0，表示A中“1”的个数为偶数。     此标志位对串行通信有重要的意义，常用奇偶检验的方法来检验数据串行传输的可靠性。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2．外部时钟方式       用现成的外部振荡器产生脉冲信号，常用于多片AT89S51同时工作，以便于多片AT89S51单片机之间的同步，一般为低于12MHz的方波。    外部时钟源直接接到XTAL1端，XTAL2端悬空，见图3-14。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单片微机原理及应用课件</dc:title>
  <dc:subject>第3章 AT89S51单片机的硬件结构与时序</dc:subject>
  <dc:creator>某同学</dc:creator>
  <cp:keywords>chxu</cp:keywords>
  <dc:description/>
  <cp:lastModifiedBy>某同学</cp:lastModifiedBy>
  <cp:revision>105</cp:revision>
  <dcterms:created xsi:type="dcterms:W3CDTF">2003-02-28T01:05:04Z</dcterms:created>
  <dcterms:modified xsi:type="dcterms:W3CDTF">2017-11-28T14:07:44Z</dcterms:modified>
</cp:coreProperties>
</file>