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wav" ContentType="audio/wav"/>
  <Default Extension="vml" ContentType="application/vnd.openxmlformats-officedocument.vmlDrawing"/>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77" r:id="rId1"/>
    <p:sldMasterId id="2147483690" r:id="rId2"/>
  </p:sldMasterIdLst>
  <p:notesMasterIdLst>
    <p:notesMasterId r:id="rId148"/>
  </p:notesMasterIdLst>
  <p:sldIdLst>
    <p:sldId id="427" r:id="rId3"/>
    <p:sldId id="428" r:id="rId4"/>
    <p:sldId id="429" r:id="rId5"/>
    <p:sldId id="430" r:id="rId6"/>
    <p:sldId id="441" r:id="rId7"/>
    <p:sldId id="442" r:id="rId8"/>
    <p:sldId id="443" r:id="rId9"/>
    <p:sldId id="444" r:id="rId10"/>
    <p:sldId id="445" r:id="rId11"/>
    <p:sldId id="446" r:id="rId12"/>
    <p:sldId id="483" r:id="rId13"/>
    <p:sldId id="482" r:id="rId14"/>
    <p:sldId id="481" r:id="rId15"/>
    <p:sldId id="480" r:id="rId16"/>
    <p:sldId id="479" r:id="rId17"/>
    <p:sldId id="477" r:id="rId18"/>
    <p:sldId id="476" r:id="rId19"/>
    <p:sldId id="474" r:id="rId20"/>
    <p:sldId id="473" r:id="rId21"/>
    <p:sldId id="472" r:id="rId22"/>
    <p:sldId id="471" r:id="rId23"/>
    <p:sldId id="470" r:id="rId24"/>
    <p:sldId id="469" r:id="rId25"/>
    <p:sldId id="467" r:id="rId26"/>
    <p:sldId id="466" r:id="rId27"/>
    <p:sldId id="465" r:id="rId28"/>
    <p:sldId id="464" r:id="rId29"/>
    <p:sldId id="463" r:id="rId30"/>
    <p:sldId id="462" r:id="rId31"/>
    <p:sldId id="461" r:id="rId32"/>
    <p:sldId id="460" r:id="rId33"/>
    <p:sldId id="459" r:id="rId34"/>
    <p:sldId id="458" r:id="rId35"/>
    <p:sldId id="457" r:id="rId36"/>
    <p:sldId id="456" r:id="rId37"/>
    <p:sldId id="455" r:id="rId38"/>
    <p:sldId id="454" r:id="rId39"/>
    <p:sldId id="453" r:id="rId40"/>
    <p:sldId id="447" r:id="rId41"/>
    <p:sldId id="448" r:id="rId42"/>
    <p:sldId id="449" r:id="rId43"/>
    <p:sldId id="450" r:id="rId44"/>
    <p:sldId id="451" r:id="rId45"/>
    <p:sldId id="452" r:id="rId46"/>
    <p:sldId id="484" r:id="rId47"/>
    <p:sldId id="485" r:id="rId48"/>
    <p:sldId id="486" r:id="rId49"/>
    <p:sldId id="487" r:id="rId50"/>
    <p:sldId id="488" r:id="rId51"/>
    <p:sldId id="489" r:id="rId52"/>
    <p:sldId id="490" r:id="rId53"/>
    <p:sldId id="491" r:id="rId54"/>
    <p:sldId id="492" r:id="rId55"/>
    <p:sldId id="493" r:id="rId56"/>
    <p:sldId id="494" r:id="rId57"/>
    <p:sldId id="495" r:id="rId58"/>
    <p:sldId id="496" r:id="rId59"/>
    <p:sldId id="497" r:id="rId60"/>
    <p:sldId id="498" r:id="rId61"/>
    <p:sldId id="499" r:id="rId62"/>
    <p:sldId id="500" r:id="rId63"/>
    <p:sldId id="502" r:id="rId64"/>
    <p:sldId id="503" r:id="rId65"/>
    <p:sldId id="504" r:id="rId66"/>
    <p:sldId id="506" r:id="rId67"/>
    <p:sldId id="507" r:id="rId68"/>
    <p:sldId id="508" r:id="rId69"/>
    <p:sldId id="509" r:id="rId70"/>
    <p:sldId id="510" r:id="rId71"/>
    <p:sldId id="511" r:id="rId72"/>
    <p:sldId id="512" r:id="rId73"/>
    <p:sldId id="513" r:id="rId74"/>
    <p:sldId id="514" r:id="rId75"/>
    <p:sldId id="515" r:id="rId76"/>
    <p:sldId id="516" r:id="rId77"/>
    <p:sldId id="517" r:id="rId78"/>
    <p:sldId id="519" r:id="rId79"/>
    <p:sldId id="587" r:id="rId80"/>
    <p:sldId id="520" r:id="rId81"/>
    <p:sldId id="521" r:id="rId82"/>
    <p:sldId id="522" r:id="rId83"/>
    <p:sldId id="523" r:id="rId84"/>
    <p:sldId id="524" r:id="rId85"/>
    <p:sldId id="525" r:id="rId86"/>
    <p:sldId id="526" r:id="rId87"/>
    <p:sldId id="527" r:id="rId88"/>
    <p:sldId id="528" r:id="rId89"/>
    <p:sldId id="531" r:id="rId90"/>
    <p:sldId id="532" r:id="rId91"/>
    <p:sldId id="533" r:id="rId92"/>
    <p:sldId id="529" r:id="rId93"/>
    <p:sldId id="535" r:id="rId94"/>
    <p:sldId id="536" r:id="rId95"/>
    <p:sldId id="537" r:id="rId96"/>
    <p:sldId id="538" r:id="rId97"/>
    <p:sldId id="539" r:id="rId98"/>
    <p:sldId id="540" r:id="rId99"/>
    <p:sldId id="541" r:id="rId100"/>
    <p:sldId id="542" r:id="rId101"/>
    <p:sldId id="543" r:id="rId102"/>
    <p:sldId id="544" r:id="rId103"/>
    <p:sldId id="545" r:id="rId104"/>
    <p:sldId id="552" r:id="rId105"/>
    <p:sldId id="546" r:id="rId106"/>
    <p:sldId id="547" r:id="rId107"/>
    <p:sldId id="553" r:id="rId108"/>
    <p:sldId id="582" r:id="rId109"/>
    <p:sldId id="548" r:id="rId110"/>
    <p:sldId id="549" r:id="rId111"/>
    <p:sldId id="583" r:id="rId112"/>
    <p:sldId id="589" r:id="rId113"/>
    <p:sldId id="554" r:id="rId114"/>
    <p:sldId id="584" r:id="rId115"/>
    <p:sldId id="550" r:id="rId116"/>
    <p:sldId id="551" r:id="rId117"/>
    <p:sldId id="555" r:id="rId118"/>
    <p:sldId id="588" r:id="rId119"/>
    <p:sldId id="556" r:id="rId120"/>
    <p:sldId id="557" r:id="rId121"/>
    <p:sldId id="558" r:id="rId122"/>
    <p:sldId id="559" r:id="rId123"/>
    <p:sldId id="560" r:id="rId124"/>
    <p:sldId id="561" r:id="rId125"/>
    <p:sldId id="562" r:id="rId126"/>
    <p:sldId id="563" r:id="rId127"/>
    <p:sldId id="585" r:id="rId128"/>
    <p:sldId id="564" r:id="rId129"/>
    <p:sldId id="565" r:id="rId130"/>
    <p:sldId id="566" r:id="rId131"/>
    <p:sldId id="586" r:id="rId132"/>
    <p:sldId id="567" r:id="rId133"/>
    <p:sldId id="568" r:id="rId134"/>
    <p:sldId id="569" r:id="rId135"/>
    <p:sldId id="570" r:id="rId136"/>
    <p:sldId id="571" r:id="rId137"/>
    <p:sldId id="572" r:id="rId138"/>
    <p:sldId id="573" r:id="rId139"/>
    <p:sldId id="574" r:id="rId140"/>
    <p:sldId id="575" r:id="rId141"/>
    <p:sldId id="576" r:id="rId142"/>
    <p:sldId id="577" r:id="rId143"/>
    <p:sldId id="578" r:id="rId144"/>
    <p:sldId id="579" r:id="rId145"/>
    <p:sldId id="580" r:id="rId146"/>
    <p:sldId id="581" r:id="rId147"/>
  </p:sldIdLst>
  <p:sldSz cx="9144000" cy="6858000" type="screen4x3"/>
  <p:notesSz cx="6858000" cy="9144000"/>
  <p:defaultTextStyle>
    <a:defPPr>
      <a:defRPr lang="zh-CN"/>
    </a:defPPr>
    <a:lvl1pPr algn="ctr" rtl="0" fontAlgn="base">
      <a:spcBef>
        <a:spcPct val="0"/>
      </a:spcBef>
      <a:spcAft>
        <a:spcPct val="0"/>
      </a:spcAft>
      <a:defRPr kern="1200">
        <a:solidFill>
          <a:schemeClr val="tx1"/>
        </a:solidFill>
        <a:latin typeface="Arial" charset="0"/>
        <a:ea typeface="宋体" pitchFamily="2" charset="-122"/>
        <a:cs typeface="+mn-cs"/>
      </a:defRPr>
    </a:lvl1pPr>
    <a:lvl2pPr marL="457200" algn="ctr" rtl="0" fontAlgn="base">
      <a:spcBef>
        <a:spcPct val="0"/>
      </a:spcBef>
      <a:spcAft>
        <a:spcPct val="0"/>
      </a:spcAft>
      <a:defRPr kern="1200">
        <a:solidFill>
          <a:schemeClr val="tx1"/>
        </a:solidFill>
        <a:latin typeface="Arial" charset="0"/>
        <a:ea typeface="宋体" pitchFamily="2" charset="-122"/>
        <a:cs typeface="+mn-cs"/>
      </a:defRPr>
    </a:lvl2pPr>
    <a:lvl3pPr marL="914400" algn="ctr" rtl="0" fontAlgn="base">
      <a:spcBef>
        <a:spcPct val="0"/>
      </a:spcBef>
      <a:spcAft>
        <a:spcPct val="0"/>
      </a:spcAft>
      <a:defRPr kern="1200">
        <a:solidFill>
          <a:schemeClr val="tx1"/>
        </a:solidFill>
        <a:latin typeface="Arial" charset="0"/>
        <a:ea typeface="宋体" pitchFamily="2" charset="-122"/>
        <a:cs typeface="+mn-cs"/>
      </a:defRPr>
    </a:lvl3pPr>
    <a:lvl4pPr marL="1371600" algn="ctr" rtl="0" fontAlgn="base">
      <a:spcBef>
        <a:spcPct val="0"/>
      </a:spcBef>
      <a:spcAft>
        <a:spcPct val="0"/>
      </a:spcAft>
      <a:defRPr kern="1200">
        <a:solidFill>
          <a:schemeClr val="tx1"/>
        </a:solidFill>
        <a:latin typeface="Arial" charset="0"/>
        <a:ea typeface="宋体" pitchFamily="2" charset="-122"/>
        <a:cs typeface="+mn-cs"/>
      </a:defRPr>
    </a:lvl4pPr>
    <a:lvl5pPr marL="1828800" algn="ctr"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3300"/>
    <a:srgbClr val="0000FF"/>
    <a:srgbClr val="9900CC"/>
    <a:srgbClr val="800000"/>
    <a:srgbClr val="003300"/>
    <a:srgbClr val="3D41D1"/>
    <a:srgbClr val="3366FF"/>
    <a:srgbClr val="66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571" autoAdjust="0"/>
    <p:restoredTop sz="94673" autoAdjust="0"/>
  </p:normalViewPr>
  <p:slideViewPr>
    <p:cSldViewPr snapToGrid="0">
      <p:cViewPr varScale="1">
        <p:scale>
          <a:sx n="64" d="100"/>
          <a:sy n="64" d="100"/>
        </p:scale>
        <p:origin x="-1288" y="-6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4746"/>
    </p:cViewPr>
  </p:sorter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5.xml"/><Relationship Id="rId21" Type="http://schemas.openxmlformats.org/officeDocument/2006/relationships/slide" Target="slides/slide19.xml"/><Relationship Id="rId42" Type="http://schemas.openxmlformats.org/officeDocument/2006/relationships/slide" Target="slides/slide40.xml"/><Relationship Id="rId63" Type="http://schemas.openxmlformats.org/officeDocument/2006/relationships/slide" Target="slides/slide61.xml"/><Relationship Id="rId84" Type="http://schemas.openxmlformats.org/officeDocument/2006/relationships/slide" Target="slides/slide82.xml"/><Relationship Id="rId138" Type="http://schemas.openxmlformats.org/officeDocument/2006/relationships/slide" Target="slides/slide136.xml"/><Relationship Id="rId107" Type="http://schemas.openxmlformats.org/officeDocument/2006/relationships/slide" Target="slides/slide105.xml"/><Relationship Id="rId11" Type="http://schemas.openxmlformats.org/officeDocument/2006/relationships/slide" Target="slides/slide9.xml"/><Relationship Id="rId32" Type="http://schemas.openxmlformats.org/officeDocument/2006/relationships/slide" Target="slides/slide30.xml"/><Relationship Id="rId53" Type="http://schemas.openxmlformats.org/officeDocument/2006/relationships/slide" Target="slides/slide51.xml"/><Relationship Id="rId74" Type="http://schemas.openxmlformats.org/officeDocument/2006/relationships/slide" Target="slides/slide72.xml"/><Relationship Id="rId128" Type="http://schemas.openxmlformats.org/officeDocument/2006/relationships/slide" Target="slides/slide126.xml"/><Relationship Id="rId149" Type="http://schemas.openxmlformats.org/officeDocument/2006/relationships/presProps" Target="presProps.xml"/><Relationship Id="rId5" Type="http://schemas.openxmlformats.org/officeDocument/2006/relationships/slide" Target="slides/slide3.xml"/><Relationship Id="rId95" Type="http://schemas.openxmlformats.org/officeDocument/2006/relationships/slide" Target="slides/slide93.xml"/><Relationship Id="rId22" Type="http://schemas.openxmlformats.org/officeDocument/2006/relationships/slide" Target="slides/slide20.xml"/><Relationship Id="rId27" Type="http://schemas.openxmlformats.org/officeDocument/2006/relationships/slide" Target="slides/slide25.xml"/><Relationship Id="rId43" Type="http://schemas.openxmlformats.org/officeDocument/2006/relationships/slide" Target="slides/slide41.xml"/><Relationship Id="rId48" Type="http://schemas.openxmlformats.org/officeDocument/2006/relationships/slide" Target="slides/slide46.xml"/><Relationship Id="rId64" Type="http://schemas.openxmlformats.org/officeDocument/2006/relationships/slide" Target="slides/slide62.xml"/><Relationship Id="rId69" Type="http://schemas.openxmlformats.org/officeDocument/2006/relationships/slide" Target="slides/slide67.xml"/><Relationship Id="rId113" Type="http://schemas.openxmlformats.org/officeDocument/2006/relationships/slide" Target="slides/slide111.xml"/><Relationship Id="rId118" Type="http://schemas.openxmlformats.org/officeDocument/2006/relationships/slide" Target="slides/slide116.xml"/><Relationship Id="rId134" Type="http://schemas.openxmlformats.org/officeDocument/2006/relationships/slide" Target="slides/slide132.xml"/><Relationship Id="rId139" Type="http://schemas.openxmlformats.org/officeDocument/2006/relationships/slide" Target="slides/slide137.xml"/><Relationship Id="rId80" Type="http://schemas.openxmlformats.org/officeDocument/2006/relationships/slide" Target="slides/slide78.xml"/><Relationship Id="rId85" Type="http://schemas.openxmlformats.org/officeDocument/2006/relationships/slide" Target="slides/slide83.xml"/><Relationship Id="rId150" Type="http://schemas.openxmlformats.org/officeDocument/2006/relationships/viewProps" Target="viewProps.xml"/><Relationship Id="rId12" Type="http://schemas.openxmlformats.org/officeDocument/2006/relationships/slide" Target="slides/slide10.xml"/><Relationship Id="rId17" Type="http://schemas.openxmlformats.org/officeDocument/2006/relationships/slide" Target="slides/slide15.xml"/><Relationship Id="rId33" Type="http://schemas.openxmlformats.org/officeDocument/2006/relationships/slide" Target="slides/slide31.xml"/><Relationship Id="rId38" Type="http://schemas.openxmlformats.org/officeDocument/2006/relationships/slide" Target="slides/slide36.xml"/><Relationship Id="rId59" Type="http://schemas.openxmlformats.org/officeDocument/2006/relationships/slide" Target="slides/slide57.xml"/><Relationship Id="rId103" Type="http://schemas.openxmlformats.org/officeDocument/2006/relationships/slide" Target="slides/slide101.xml"/><Relationship Id="rId108" Type="http://schemas.openxmlformats.org/officeDocument/2006/relationships/slide" Target="slides/slide106.xml"/><Relationship Id="rId124" Type="http://schemas.openxmlformats.org/officeDocument/2006/relationships/slide" Target="slides/slide122.xml"/><Relationship Id="rId129" Type="http://schemas.openxmlformats.org/officeDocument/2006/relationships/slide" Target="slides/slide127.xml"/><Relationship Id="rId54" Type="http://schemas.openxmlformats.org/officeDocument/2006/relationships/slide" Target="slides/slide52.xml"/><Relationship Id="rId70" Type="http://schemas.openxmlformats.org/officeDocument/2006/relationships/slide" Target="slides/slide68.xml"/><Relationship Id="rId75" Type="http://schemas.openxmlformats.org/officeDocument/2006/relationships/slide" Target="slides/slide73.xml"/><Relationship Id="rId91" Type="http://schemas.openxmlformats.org/officeDocument/2006/relationships/slide" Target="slides/slide89.xml"/><Relationship Id="rId96" Type="http://schemas.openxmlformats.org/officeDocument/2006/relationships/slide" Target="slides/slide94.xml"/><Relationship Id="rId140" Type="http://schemas.openxmlformats.org/officeDocument/2006/relationships/slide" Target="slides/slide138.xml"/><Relationship Id="rId145" Type="http://schemas.openxmlformats.org/officeDocument/2006/relationships/slide" Target="slides/slide143.xml"/><Relationship Id="rId1" Type="http://schemas.openxmlformats.org/officeDocument/2006/relationships/slideMaster" Target="slideMasters/slideMaster1.xml"/><Relationship Id="rId6" Type="http://schemas.openxmlformats.org/officeDocument/2006/relationships/slide" Target="slides/slide4.xml"/><Relationship Id="rId23" Type="http://schemas.openxmlformats.org/officeDocument/2006/relationships/slide" Target="slides/slide21.xml"/><Relationship Id="rId28" Type="http://schemas.openxmlformats.org/officeDocument/2006/relationships/slide" Target="slides/slide26.xml"/><Relationship Id="rId49" Type="http://schemas.openxmlformats.org/officeDocument/2006/relationships/slide" Target="slides/slide47.xml"/><Relationship Id="rId114" Type="http://schemas.openxmlformats.org/officeDocument/2006/relationships/slide" Target="slides/slide112.xml"/><Relationship Id="rId119" Type="http://schemas.openxmlformats.org/officeDocument/2006/relationships/slide" Target="slides/slide117.xml"/><Relationship Id="rId44" Type="http://schemas.openxmlformats.org/officeDocument/2006/relationships/slide" Target="slides/slide42.xml"/><Relationship Id="rId60" Type="http://schemas.openxmlformats.org/officeDocument/2006/relationships/slide" Target="slides/slide58.xml"/><Relationship Id="rId65" Type="http://schemas.openxmlformats.org/officeDocument/2006/relationships/slide" Target="slides/slide63.xml"/><Relationship Id="rId81" Type="http://schemas.openxmlformats.org/officeDocument/2006/relationships/slide" Target="slides/slide79.xml"/><Relationship Id="rId86" Type="http://schemas.openxmlformats.org/officeDocument/2006/relationships/slide" Target="slides/slide84.xml"/><Relationship Id="rId130" Type="http://schemas.openxmlformats.org/officeDocument/2006/relationships/slide" Target="slides/slide128.xml"/><Relationship Id="rId135" Type="http://schemas.openxmlformats.org/officeDocument/2006/relationships/slide" Target="slides/slide133.xml"/><Relationship Id="rId151" Type="http://schemas.openxmlformats.org/officeDocument/2006/relationships/theme" Target="theme/theme1.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109" Type="http://schemas.openxmlformats.org/officeDocument/2006/relationships/slide" Target="slides/slide10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slide" Target="slides/slide102.xml"/><Relationship Id="rId120" Type="http://schemas.openxmlformats.org/officeDocument/2006/relationships/slide" Target="slides/slide118.xml"/><Relationship Id="rId125" Type="http://schemas.openxmlformats.org/officeDocument/2006/relationships/slide" Target="slides/slide123.xml"/><Relationship Id="rId141" Type="http://schemas.openxmlformats.org/officeDocument/2006/relationships/slide" Target="slides/slide139.xml"/><Relationship Id="rId146" Type="http://schemas.openxmlformats.org/officeDocument/2006/relationships/slide" Target="slides/slide144.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110" Type="http://schemas.openxmlformats.org/officeDocument/2006/relationships/slide" Target="slides/slide108.xml"/><Relationship Id="rId115" Type="http://schemas.openxmlformats.org/officeDocument/2006/relationships/slide" Target="slides/slide113.xml"/><Relationship Id="rId131" Type="http://schemas.openxmlformats.org/officeDocument/2006/relationships/slide" Target="slides/slide129.xml"/><Relationship Id="rId136" Type="http://schemas.openxmlformats.org/officeDocument/2006/relationships/slide" Target="slides/slide134.xml"/><Relationship Id="rId61" Type="http://schemas.openxmlformats.org/officeDocument/2006/relationships/slide" Target="slides/slide59.xml"/><Relationship Id="rId82" Type="http://schemas.openxmlformats.org/officeDocument/2006/relationships/slide" Target="slides/slide80.xml"/><Relationship Id="rId152" Type="http://schemas.openxmlformats.org/officeDocument/2006/relationships/tableStyles" Target="tableStyles.xml"/><Relationship Id="rId19" Type="http://schemas.openxmlformats.org/officeDocument/2006/relationships/slide" Target="slides/slide17.xml"/><Relationship Id="rId14" Type="http://schemas.openxmlformats.org/officeDocument/2006/relationships/slide" Target="slides/slide12.xml"/><Relationship Id="rId30" Type="http://schemas.openxmlformats.org/officeDocument/2006/relationships/slide" Target="slides/slide28.xml"/><Relationship Id="rId35" Type="http://schemas.openxmlformats.org/officeDocument/2006/relationships/slide" Target="slides/slide33.xml"/><Relationship Id="rId56" Type="http://schemas.openxmlformats.org/officeDocument/2006/relationships/slide" Target="slides/slide54.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slide" Target="slides/slide103.xml"/><Relationship Id="rId126" Type="http://schemas.openxmlformats.org/officeDocument/2006/relationships/slide" Target="slides/slide124.xml"/><Relationship Id="rId147" Type="http://schemas.openxmlformats.org/officeDocument/2006/relationships/slide" Target="slides/slide14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93" Type="http://schemas.openxmlformats.org/officeDocument/2006/relationships/slide" Target="slides/slide91.xml"/><Relationship Id="rId98" Type="http://schemas.openxmlformats.org/officeDocument/2006/relationships/slide" Target="slides/slide96.xml"/><Relationship Id="rId121" Type="http://schemas.openxmlformats.org/officeDocument/2006/relationships/slide" Target="slides/slide119.xml"/><Relationship Id="rId142" Type="http://schemas.openxmlformats.org/officeDocument/2006/relationships/slide" Target="slides/slide140.xml"/><Relationship Id="rId3" Type="http://schemas.openxmlformats.org/officeDocument/2006/relationships/slide" Target="slides/slide1.xml"/><Relationship Id="rId25" Type="http://schemas.openxmlformats.org/officeDocument/2006/relationships/slide" Target="slides/slide23.xml"/><Relationship Id="rId46" Type="http://schemas.openxmlformats.org/officeDocument/2006/relationships/slide" Target="slides/slide44.xml"/><Relationship Id="rId67" Type="http://schemas.openxmlformats.org/officeDocument/2006/relationships/slide" Target="slides/slide65.xml"/><Relationship Id="rId116" Type="http://schemas.openxmlformats.org/officeDocument/2006/relationships/slide" Target="slides/slide114.xml"/><Relationship Id="rId137" Type="http://schemas.openxmlformats.org/officeDocument/2006/relationships/slide" Target="slides/slide135.xml"/><Relationship Id="rId20" Type="http://schemas.openxmlformats.org/officeDocument/2006/relationships/slide" Target="slides/slide18.xml"/><Relationship Id="rId41" Type="http://schemas.openxmlformats.org/officeDocument/2006/relationships/slide" Target="slides/slide39.xml"/><Relationship Id="rId62" Type="http://schemas.openxmlformats.org/officeDocument/2006/relationships/slide" Target="slides/slide60.xml"/><Relationship Id="rId83" Type="http://schemas.openxmlformats.org/officeDocument/2006/relationships/slide" Target="slides/slide81.xml"/><Relationship Id="rId88" Type="http://schemas.openxmlformats.org/officeDocument/2006/relationships/slide" Target="slides/slide86.xml"/><Relationship Id="rId111" Type="http://schemas.openxmlformats.org/officeDocument/2006/relationships/slide" Target="slides/slide109.xml"/><Relationship Id="rId132" Type="http://schemas.openxmlformats.org/officeDocument/2006/relationships/slide" Target="slides/slide130.xml"/><Relationship Id="rId15" Type="http://schemas.openxmlformats.org/officeDocument/2006/relationships/slide" Target="slides/slide13.xml"/><Relationship Id="rId36" Type="http://schemas.openxmlformats.org/officeDocument/2006/relationships/slide" Target="slides/slide34.xml"/><Relationship Id="rId57" Type="http://schemas.openxmlformats.org/officeDocument/2006/relationships/slide" Target="slides/slide55.xml"/><Relationship Id="rId106" Type="http://schemas.openxmlformats.org/officeDocument/2006/relationships/slide" Target="slides/slide104.xml"/><Relationship Id="rId127" Type="http://schemas.openxmlformats.org/officeDocument/2006/relationships/slide" Target="slides/slide125.xml"/><Relationship Id="rId10" Type="http://schemas.openxmlformats.org/officeDocument/2006/relationships/slide" Target="slides/slide8.xml"/><Relationship Id="rId31" Type="http://schemas.openxmlformats.org/officeDocument/2006/relationships/slide" Target="slides/slide29.xml"/><Relationship Id="rId52" Type="http://schemas.openxmlformats.org/officeDocument/2006/relationships/slide" Target="slides/slide50.xml"/><Relationship Id="rId73" Type="http://schemas.openxmlformats.org/officeDocument/2006/relationships/slide" Target="slides/slide71.xml"/><Relationship Id="rId78" Type="http://schemas.openxmlformats.org/officeDocument/2006/relationships/slide" Target="slides/slide76.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122" Type="http://schemas.openxmlformats.org/officeDocument/2006/relationships/slide" Target="slides/slide120.xml"/><Relationship Id="rId143" Type="http://schemas.openxmlformats.org/officeDocument/2006/relationships/slide" Target="slides/slide141.xml"/><Relationship Id="rId148"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26" Type="http://schemas.openxmlformats.org/officeDocument/2006/relationships/slide" Target="slides/slide24.xml"/><Relationship Id="rId47" Type="http://schemas.openxmlformats.org/officeDocument/2006/relationships/slide" Target="slides/slide45.xml"/><Relationship Id="rId68" Type="http://schemas.openxmlformats.org/officeDocument/2006/relationships/slide" Target="slides/slide66.xml"/><Relationship Id="rId89" Type="http://schemas.openxmlformats.org/officeDocument/2006/relationships/slide" Target="slides/slide87.xml"/><Relationship Id="rId112" Type="http://schemas.openxmlformats.org/officeDocument/2006/relationships/slide" Target="slides/slide110.xml"/><Relationship Id="rId133" Type="http://schemas.openxmlformats.org/officeDocument/2006/relationships/slide" Target="slides/slide131.xml"/><Relationship Id="rId16" Type="http://schemas.openxmlformats.org/officeDocument/2006/relationships/slide" Target="slides/slide14.xml"/><Relationship Id="rId37" Type="http://schemas.openxmlformats.org/officeDocument/2006/relationships/slide" Target="slides/slide35.xml"/><Relationship Id="rId58" Type="http://schemas.openxmlformats.org/officeDocument/2006/relationships/slide" Target="slides/slide56.xml"/><Relationship Id="rId79" Type="http://schemas.openxmlformats.org/officeDocument/2006/relationships/slide" Target="slides/slide77.xml"/><Relationship Id="rId102" Type="http://schemas.openxmlformats.org/officeDocument/2006/relationships/slide" Target="slides/slide100.xml"/><Relationship Id="rId123" Type="http://schemas.openxmlformats.org/officeDocument/2006/relationships/slide" Target="slides/slide121.xml"/><Relationship Id="rId144" Type="http://schemas.openxmlformats.org/officeDocument/2006/relationships/slide" Target="slides/slide142.xml"/><Relationship Id="rId90" Type="http://schemas.openxmlformats.org/officeDocument/2006/relationships/slide" Target="slides/slide8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7.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7.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7.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29.wmf"/><Relationship Id="rId1" Type="http://schemas.openxmlformats.org/officeDocument/2006/relationships/image" Target="../media/image28.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200"/>
            </a:lvl1pPr>
          </a:lstStyle>
          <a:p>
            <a:endParaRPr lang="en-US" altLang="zh-CN"/>
          </a:p>
        </p:txBody>
      </p:sp>
      <p:sp>
        <p:nvSpPr>
          <p:cNvPr id="1741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ltLang="zh-CN"/>
          </a:p>
        </p:txBody>
      </p:sp>
      <p:sp>
        <p:nvSpPr>
          <p:cNvPr id="1741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741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741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a:defRPr sz="1200"/>
            </a:lvl1pPr>
          </a:lstStyle>
          <a:p>
            <a:endParaRPr lang="en-US" altLang="zh-CN"/>
          </a:p>
        </p:txBody>
      </p:sp>
      <p:sp>
        <p:nvSpPr>
          <p:cNvPr id="1741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BC5CDA40-B155-4F68-BF56-EB2E860787E4}" type="slidenum">
              <a:rPr lang="en-US" altLang="zh-CN"/>
              <a:pPr/>
              <a:t>‹#›</a:t>
            </a:fld>
            <a:endParaRPr lang="en-US" altLang="zh-CN"/>
          </a:p>
        </p:txBody>
      </p:sp>
    </p:spTree>
    <p:extLst>
      <p:ext uri="{BB962C8B-B14F-4D97-AF65-F5344CB8AC3E}">
        <p14:creationId xmlns:p14="http://schemas.microsoft.com/office/powerpoint/2010/main" val="395119515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宋体" pitchFamily="2" charset="-122"/>
        <a:cs typeface="+mn-cs"/>
      </a:defRPr>
    </a:lvl1pPr>
    <a:lvl2pPr marL="457200" algn="l" rtl="0" fontAlgn="base">
      <a:spcBef>
        <a:spcPct val="30000"/>
      </a:spcBef>
      <a:spcAft>
        <a:spcPct val="0"/>
      </a:spcAft>
      <a:defRPr sz="1200" kern="1200">
        <a:solidFill>
          <a:schemeClr val="tx1"/>
        </a:solidFill>
        <a:latin typeface="Arial" charset="0"/>
        <a:ea typeface="宋体" pitchFamily="2" charset="-122"/>
        <a:cs typeface="+mn-cs"/>
      </a:defRPr>
    </a:lvl2pPr>
    <a:lvl3pPr marL="914400" algn="l" rtl="0" fontAlgn="base">
      <a:spcBef>
        <a:spcPct val="30000"/>
      </a:spcBef>
      <a:spcAft>
        <a:spcPct val="0"/>
      </a:spcAft>
      <a:defRPr sz="1200" kern="1200">
        <a:solidFill>
          <a:schemeClr val="tx1"/>
        </a:solidFill>
        <a:latin typeface="Arial" charset="0"/>
        <a:ea typeface="宋体" pitchFamily="2" charset="-122"/>
        <a:cs typeface="+mn-cs"/>
      </a:defRPr>
    </a:lvl3pPr>
    <a:lvl4pPr marL="1371600" algn="l" rtl="0" fontAlgn="base">
      <a:spcBef>
        <a:spcPct val="30000"/>
      </a:spcBef>
      <a:spcAft>
        <a:spcPct val="0"/>
      </a:spcAft>
      <a:defRPr sz="1200" kern="1200">
        <a:solidFill>
          <a:schemeClr val="tx1"/>
        </a:solidFill>
        <a:latin typeface="Arial" charset="0"/>
        <a:ea typeface="宋体" pitchFamily="2" charset="-122"/>
        <a:cs typeface="+mn-cs"/>
      </a:defRPr>
    </a:lvl4pPr>
    <a:lvl5pPr marL="1828800" algn="l" rtl="0" fontAlgn="base">
      <a:spcBef>
        <a:spcPct val="30000"/>
      </a:spcBef>
      <a:spcAft>
        <a:spcPct val="0"/>
      </a:spcAft>
      <a:defRPr sz="1200" kern="1200">
        <a:solidFill>
          <a:schemeClr val="tx1"/>
        </a:solidFill>
        <a:latin typeface="Arial"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C5CDA40-B155-4F68-BF56-EB2E860787E4}" type="slidenum">
              <a:rPr lang="en-US" altLang="zh-CN" smtClean="0"/>
              <a:pPr/>
              <a:t>50</a:t>
            </a:fld>
            <a:endParaRPr lang="en-US" altLang="zh-CN"/>
          </a:p>
        </p:txBody>
      </p:sp>
    </p:spTree>
    <p:extLst>
      <p:ext uri="{BB962C8B-B14F-4D97-AF65-F5344CB8AC3E}">
        <p14:creationId xmlns:p14="http://schemas.microsoft.com/office/powerpoint/2010/main" val="37843770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C5CDA40-B155-4F68-BF56-EB2E860787E4}" type="slidenum">
              <a:rPr lang="en-US" altLang="zh-CN" smtClean="0"/>
              <a:pPr/>
              <a:t>77</a:t>
            </a:fld>
            <a:endParaRPr lang="en-US" altLang="zh-CN"/>
          </a:p>
        </p:txBody>
      </p:sp>
    </p:spTree>
    <p:extLst>
      <p:ext uri="{BB962C8B-B14F-4D97-AF65-F5344CB8AC3E}">
        <p14:creationId xmlns:p14="http://schemas.microsoft.com/office/powerpoint/2010/main" val="27648099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C5CDA40-B155-4F68-BF56-EB2E860787E4}" type="slidenum">
              <a:rPr lang="en-US" altLang="zh-CN" smtClean="0"/>
              <a:pPr/>
              <a:t>101</a:t>
            </a:fld>
            <a:endParaRPr lang="en-US" altLang="zh-CN"/>
          </a:p>
        </p:txBody>
      </p:sp>
    </p:spTree>
    <p:extLst>
      <p:ext uri="{BB962C8B-B14F-4D97-AF65-F5344CB8AC3E}">
        <p14:creationId xmlns:p14="http://schemas.microsoft.com/office/powerpoint/2010/main" val="2272750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C5CDA40-B155-4F68-BF56-EB2E860787E4}" type="slidenum">
              <a:rPr lang="en-US" altLang="zh-CN" smtClean="0"/>
              <a:pPr/>
              <a:t>116</a:t>
            </a:fld>
            <a:endParaRPr lang="en-US" altLang="zh-CN"/>
          </a:p>
        </p:txBody>
      </p:sp>
    </p:spTree>
    <p:extLst>
      <p:ext uri="{BB962C8B-B14F-4D97-AF65-F5344CB8AC3E}">
        <p14:creationId xmlns:p14="http://schemas.microsoft.com/office/powerpoint/2010/main" val="14658526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C5CDA40-B155-4F68-BF56-EB2E860787E4}" type="slidenum">
              <a:rPr lang="en-US" altLang="zh-CN" smtClean="0"/>
              <a:pPr/>
              <a:t>127</a:t>
            </a:fld>
            <a:endParaRPr lang="en-US" altLang="zh-CN"/>
          </a:p>
        </p:txBody>
      </p:sp>
    </p:spTree>
    <p:extLst>
      <p:ext uri="{BB962C8B-B14F-4D97-AF65-F5344CB8AC3E}">
        <p14:creationId xmlns:p14="http://schemas.microsoft.com/office/powerpoint/2010/main" val="371528979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_rels/slideLayout8.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_rels/slideLayout10.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_rels/slideLayout11.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_rels/slideLayout12.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灯片编号占位符 2"/>
          <p:cNvSpPr>
            <a:spLocks noGrp="1"/>
          </p:cNvSpPr>
          <p:nvPr>
            <p:ph type="sldNum" sz="quarter" idx="10"/>
          </p:nvPr>
        </p:nvSpPr>
        <p:spPr/>
        <p:txBody>
          <a:bodyPr/>
          <a:lstStyle>
            <a:lvl1pPr>
              <a:defRPr/>
            </a:lvl1pPr>
          </a:lstStyle>
          <a:p>
            <a:fld id="{7A3AE47B-9566-4EFA-A822-89C1C6836D1B}" type="slidenum">
              <a:rPr lang="en-US" altLang="zh-CN" smtClean="0"/>
              <a:pPr/>
              <a:t>‹#›</a:t>
            </a:fld>
            <a:endParaRPr lang="en-US" altLang="zh-CN" dirty="0"/>
          </a:p>
        </p:txBody>
      </p:sp>
    </p:spTree>
    <p:extLst>
      <p:ext uri="{BB962C8B-B14F-4D97-AF65-F5344CB8AC3E}">
        <p14:creationId xmlns:p14="http://schemas.microsoft.com/office/powerpoint/2010/main" val="3670294442"/>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PhAnim="0" type="title" preserve="1">
  <p:cSld name="标题幻灯片">
    <p:spTree>
      <p:nvGrpSpPr>
        <p:cNvPr id="1" name=""/>
        <p:cNvGrpSpPr/>
        <p:nvPr/>
      </p:nvGrpSpPr>
      <p:grpSpPr>
        <a:xfrm>
          <a:off x="0" y="0"/>
          <a:ext cx="0" cy="0"/>
          <a:chOff x="0" y="0"/>
          <a:chExt cx="0" cy="0"/>
        </a:xfrm>
      </p:grpSpPr>
      <p:sp>
        <p:nvSpPr>
          <p:cNvPr id="49154" name="Rectangle 2"/>
          <p:cNvSpPr>
            <a:spLocks noGrp="1" noChangeArrowheads="1"/>
          </p:cNvSpPr>
          <p:nvPr>
            <p:ph type="subTitle" idx="1"/>
          </p:nvPr>
        </p:nvSpPr>
        <p:spPr>
          <a:xfrm>
            <a:off x="1371600" y="2924175"/>
            <a:ext cx="6400800" cy="1225550"/>
          </a:xfrm>
        </p:spPr>
        <p:txBody>
          <a:bodyPr/>
          <a:lstStyle>
            <a:lvl1pPr marL="0" indent="0" algn="ctr">
              <a:buFontTx/>
              <a:buNone/>
              <a:defRPr/>
            </a:lvl1pPr>
          </a:lstStyle>
          <a:p>
            <a:pPr lvl="0"/>
            <a:r>
              <a:rPr lang="zh-CN" altLang="en-US" noProof="0" smtClean="0"/>
              <a:t>请使用艺术字做标题</a:t>
            </a:r>
          </a:p>
        </p:txBody>
      </p:sp>
      <p:sp>
        <p:nvSpPr>
          <p:cNvPr id="49155" name="Rectangle 3"/>
          <p:cNvSpPr>
            <a:spLocks noGrp="1" noChangeArrowheads="1"/>
          </p:cNvSpPr>
          <p:nvPr>
            <p:ph type="ctrTitle"/>
          </p:nvPr>
        </p:nvSpPr>
        <p:spPr>
          <a:xfrm>
            <a:off x="684213" y="549275"/>
            <a:ext cx="5903912" cy="431800"/>
          </a:xfrm>
        </p:spPr>
        <p:txBody>
          <a:bodyPr/>
          <a:lstStyle>
            <a:lvl1pPr>
              <a:defRPr sz="2800">
                <a:solidFill>
                  <a:srgbClr val="9900CC"/>
                </a:solidFill>
              </a:defRPr>
            </a:lvl1pPr>
          </a:lstStyle>
          <a:p>
            <a:pPr lvl="0"/>
            <a:r>
              <a:rPr lang="zh-CN" altLang="en-US" noProof="0" smtClean="0"/>
              <a:t>微机原理及接口技术</a:t>
            </a:r>
          </a:p>
        </p:txBody>
      </p:sp>
    </p:spTree>
    <p:extLst>
      <p:ext uri="{BB962C8B-B14F-4D97-AF65-F5344CB8AC3E}">
        <p14:creationId xmlns:p14="http://schemas.microsoft.com/office/powerpoint/2010/main" val="1283270590"/>
      </p:ext>
    </p:extLst>
  </p:cSld>
  <p:clrMapOvr>
    <a:masterClrMapping/>
  </p:clrMapOvr>
  <p:transition>
    <p:random/>
    <p:sndAc>
      <p:stSnd>
        <p:snd r:embed="rId1"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grpId="0" nodeType="withEffect">
                                  <p:stCondLst>
                                    <p:cond delay="0"/>
                                  </p:stCondLst>
                                  <p:iterate type="lt">
                                    <p:tmPct val="5000"/>
                                  </p:iterate>
                                  <p:childTnLst>
                                    <p:set>
                                      <p:cBhvr>
                                        <p:cTn id="6" dur="1" fill="hold">
                                          <p:stCondLst>
                                            <p:cond delay="0"/>
                                          </p:stCondLst>
                                        </p:cTn>
                                        <p:tgtEl>
                                          <p:spTgt spid="49155"/>
                                        </p:tgtEl>
                                        <p:attrNameLst>
                                          <p:attrName>style.visibility</p:attrName>
                                        </p:attrNameLst>
                                      </p:cBhvr>
                                      <p:to>
                                        <p:strVal val="visible"/>
                                      </p:to>
                                    </p:set>
                                    <p:anim calcmode="lin" valueType="num">
                                      <p:cBhvr>
                                        <p:cTn id="7" dur="1000" fill="hold"/>
                                        <p:tgtEl>
                                          <p:spTgt spid="49155"/>
                                        </p:tgtEl>
                                        <p:attrNameLst>
                                          <p:attrName>ppt_w</p:attrName>
                                        </p:attrNameLst>
                                      </p:cBhvr>
                                      <p:tavLst>
                                        <p:tav tm="0">
                                          <p:val>
                                            <p:fltVal val="0"/>
                                          </p:val>
                                        </p:tav>
                                        <p:tav tm="100000">
                                          <p:val>
                                            <p:strVal val="#ppt_w"/>
                                          </p:val>
                                        </p:tav>
                                      </p:tavLst>
                                    </p:anim>
                                    <p:anim calcmode="lin" valueType="num">
                                      <p:cBhvr>
                                        <p:cTn id="8" dur="1000" fill="hold"/>
                                        <p:tgtEl>
                                          <p:spTgt spid="49155"/>
                                        </p:tgtEl>
                                        <p:attrNameLst>
                                          <p:attrName>ppt_h</p:attrName>
                                        </p:attrNameLst>
                                      </p:cBhvr>
                                      <p:tavLst>
                                        <p:tav tm="0">
                                          <p:val>
                                            <p:fltVal val="0"/>
                                          </p:val>
                                        </p:tav>
                                        <p:tav tm="100000">
                                          <p:val>
                                            <p:strVal val="#ppt_h"/>
                                          </p:val>
                                        </p:tav>
                                      </p:tavLst>
                                    </p:anim>
                                    <p:anim calcmode="lin" valueType="num">
                                      <p:cBhvr>
                                        <p:cTn id="9" dur="1000" fill="hold"/>
                                        <p:tgtEl>
                                          <p:spTgt spid="49155"/>
                                        </p:tgtEl>
                                        <p:attrNameLst>
                                          <p:attrName>style.rotation</p:attrName>
                                        </p:attrNameLst>
                                      </p:cBhvr>
                                      <p:tavLst>
                                        <p:tav tm="0">
                                          <p:val>
                                            <p:fltVal val="90"/>
                                          </p:val>
                                        </p:tav>
                                        <p:tav tm="100000">
                                          <p:val>
                                            <p:fltVal val="0"/>
                                          </p:val>
                                        </p:tav>
                                      </p:tavLst>
                                    </p:anim>
                                    <p:animEffect transition="in" filter="fade">
                                      <p:cBhvr>
                                        <p:cTn id="10" dur="1000"/>
                                        <p:tgtEl>
                                          <p:spTgt spid="49155"/>
                                        </p:tgtEl>
                                      </p:cBhvr>
                                    </p:animEffect>
                                  </p:childTnLst>
                                </p:cTn>
                              </p:par>
                              <p:par>
                                <p:cTn id="11" presetID="56" presetClass="entr" presetSubtype="0" fill="hold" grpId="1" nodeType="withEffect">
                                  <p:stCondLst>
                                    <p:cond delay="0"/>
                                  </p:stCondLst>
                                  <p:iterate type="lt">
                                    <p:tmPct val="10000"/>
                                  </p:iterate>
                                  <p:childTnLst>
                                    <p:set>
                                      <p:cBhvr>
                                        <p:cTn id="12" dur="1" fill="hold">
                                          <p:stCondLst>
                                            <p:cond delay="0"/>
                                          </p:stCondLst>
                                        </p:cTn>
                                        <p:tgtEl>
                                          <p:spTgt spid="49155"/>
                                        </p:tgtEl>
                                        <p:attrNameLst>
                                          <p:attrName>style.visibility</p:attrName>
                                        </p:attrNameLst>
                                      </p:cBhvr>
                                      <p:to>
                                        <p:strVal val="visible"/>
                                      </p:to>
                                    </p:set>
                                    <p:anim by="(-#ppt_w*2)" calcmode="lin" valueType="num">
                                      <p:cBhvr rctx="PPT">
                                        <p:cTn id="13" dur="500" autoRev="1" fill="hold">
                                          <p:stCondLst>
                                            <p:cond delay="0"/>
                                          </p:stCondLst>
                                        </p:cTn>
                                        <p:tgtEl>
                                          <p:spTgt spid="49155"/>
                                        </p:tgtEl>
                                        <p:attrNameLst>
                                          <p:attrName>ppt_w</p:attrName>
                                        </p:attrNameLst>
                                      </p:cBhvr>
                                    </p:anim>
                                    <p:anim by="(#ppt_w*0.50)" calcmode="lin" valueType="num">
                                      <p:cBhvr>
                                        <p:cTn id="14" dur="500" decel="50000" autoRev="1" fill="hold">
                                          <p:stCondLst>
                                            <p:cond delay="0"/>
                                          </p:stCondLst>
                                        </p:cTn>
                                        <p:tgtEl>
                                          <p:spTgt spid="49155"/>
                                        </p:tgtEl>
                                        <p:attrNameLst>
                                          <p:attrName>ppt_x</p:attrName>
                                        </p:attrNameLst>
                                      </p:cBhvr>
                                    </p:anim>
                                    <p:anim from="(-#ppt_h/2)" to="(#ppt_y)" calcmode="lin" valueType="num">
                                      <p:cBhvr>
                                        <p:cTn id="15" dur="1000" fill="hold">
                                          <p:stCondLst>
                                            <p:cond delay="0"/>
                                          </p:stCondLst>
                                        </p:cTn>
                                        <p:tgtEl>
                                          <p:spTgt spid="49155"/>
                                        </p:tgtEl>
                                        <p:attrNameLst>
                                          <p:attrName>ppt_y</p:attrName>
                                        </p:attrNameLst>
                                      </p:cBhvr>
                                    </p:anim>
                                    <p:animRot by="21600000">
                                      <p:cBhvr>
                                        <p:cTn id="16" dur="1000" fill="hold">
                                          <p:stCondLst>
                                            <p:cond delay="0"/>
                                          </p:stCondLst>
                                        </p:cTn>
                                        <p:tgtEl>
                                          <p:spTgt spid="4915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5" grpId="0"/>
      <p:bldP spid="49155" grpId="1"/>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68313" y="981075"/>
            <a:ext cx="8229600" cy="4906977"/>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4205595674"/>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Tree>
    <p:extLst>
      <p:ext uri="{BB962C8B-B14F-4D97-AF65-F5344CB8AC3E}">
        <p14:creationId xmlns:p14="http://schemas.microsoft.com/office/powerpoint/2010/main" val="533541647"/>
      </p:ext>
    </p:extLst>
  </p:cSld>
  <p:clrMapOvr>
    <a:masterClrMapping/>
  </p:clrMapOvr>
  <p:transition>
    <p:random/>
    <p:sndAc>
      <p:stSnd>
        <p:snd r:embed="rId1" name="camera.wav"/>
      </p:stSnd>
    </p:sndAc>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68313" y="981075"/>
            <a:ext cx="4038600" cy="51847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内容占位符 3"/>
          <p:cNvSpPr>
            <a:spLocks noGrp="1"/>
          </p:cNvSpPr>
          <p:nvPr>
            <p:ph sz="half" idx="2"/>
          </p:nvPr>
        </p:nvSpPr>
        <p:spPr>
          <a:xfrm>
            <a:off x="4659313" y="981075"/>
            <a:ext cx="4038600" cy="51847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659010361"/>
      </p:ext>
    </p:extLst>
  </p:cSld>
  <p:clrMapOvr>
    <a:masterClrMapping/>
  </p:clrMapOvr>
  <p:transition>
    <p:random/>
    <p:sndAc>
      <p:stSnd>
        <p:snd r:embed="rId1" name="camera.wav"/>
      </p:stSnd>
    </p:sndAc>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883750499"/>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679215994"/>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570948358"/>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3448017966"/>
      </p:ext>
    </p:extLst>
  </p:cSld>
  <p:clrMapOvr>
    <a:masterClrMapping/>
  </p:clrMapOvr>
  <p:transition>
    <p:random/>
    <p:sndAc>
      <p:stSnd>
        <p:snd r:embed="rId1" name="camera.wav"/>
      </p:stSnd>
    </p:sndAc>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2860485958"/>
      </p:ext>
    </p:extLst>
  </p:cSld>
  <p:clrMapOvr>
    <a:masterClrMapping/>
  </p:clrMapOvr>
  <p:transition>
    <p:random/>
    <p:sndAc>
      <p:stSnd>
        <p:snd r:embed="rId1" name="camera.wav"/>
      </p:stSnd>
    </p:sndAc>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45088289"/>
      </p:ext>
    </p:extLst>
  </p:cSld>
  <p:clrMapOvr>
    <a:masterClrMapping/>
  </p:clrMapOvr>
  <p:transition>
    <p:random/>
    <p:sndAc>
      <p:stSnd>
        <p:snd r:embed="rId1" name="camera.wav"/>
      </p:stSnd>
    </p:sndAc>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40513" y="260350"/>
            <a:ext cx="2057400" cy="59055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68313" y="260350"/>
            <a:ext cx="6019800" cy="59055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852564520"/>
      </p:ext>
    </p:extLst>
  </p:cSld>
  <p:clrMapOvr>
    <a:masterClrMapping/>
  </p:clrMapOvr>
  <p:transition>
    <p:random/>
    <p:sndAc>
      <p:stSnd>
        <p:snd r:embed="rId1" name="camera.wav"/>
      </p:stSnd>
    </p:sndAc>
  </p:transition>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audio" Target="../media/audio1.wav"/><Relationship Id="rId7" Type="http://schemas.openxmlformats.org/officeDocument/2006/relationships/image" Target="../media/image3.png"/><Relationship Id="rId2"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 Target="../slides/slide4.xml"/><Relationship Id="rId5" Type="http://schemas.openxmlformats.org/officeDocument/2006/relationships/image" Target="../media/image2.jpeg"/><Relationship Id="rId10" Type="http://schemas.openxmlformats.org/officeDocument/2006/relationships/image" Target="../media/image6.png"/><Relationship Id="rId4" Type="http://schemas.openxmlformats.org/officeDocument/2006/relationships/image" Target="../media/image1.jpeg"/><Relationship Id="rId9" Type="http://schemas.openxmlformats.org/officeDocument/2006/relationships/image" Target="../media/image5.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13" Type="http://schemas.openxmlformats.org/officeDocument/2006/relationships/audio" Target="../media/audio1.wav"/><Relationship Id="rId18" Type="http://schemas.openxmlformats.org/officeDocument/2006/relationships/image" Target="../media/image6.png"/><Relationship Id="rId3" Type="http://schemas.openxmlformats.org/officeDocument/2006/relationships/slideLayout" Target="../slideLayouts/slideLayout4.xml"/><Relationship Id="rId7" Type="http://schemas.openxmlformats.org/officeDocument/2006/relationships/slideLayout" Target="../slideLayouts/slideLayout8.xml"/><Relationship Id="rId12" Type="http://schemas.openxmlformats.org/officeDocument/2006/relationships/theme" Target="../theme/theme2.xml"/><Relationship Id="rId17" Type="http://schemas.openxmlformats.org/officeDocument/2006/relationships/image" Target="../media/image5.jpeg"/><Relationship Id="rId2" Type="http://schemas.openxmlformats.org/officeDocument/2006/relationships/slideLayout" Target="../slideLayouts/slideLayout3.xml"/><Relationship Id="rId16"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slideLayout" Target="../slideLayouts/slideLayout12.xml"/><Relationship Id="rId5" Type="http://schemas.openxmlformats.org/officeDocument/2006/relationships/slideLayout" Target="../slideLayouts/slideLayout6.xml"/><Relationship Id="rId15" Type="http://schemas.openxmlformats.org/officeDocument/2006/relationships/image" Target="../media/image2.jpeg"/><Relationship Id="rId10" Type="http://schemas.openxmlformats.org/officeDocument/2006/relationships/slideLayout" Target="../slideLayouts/slideLayout11.xml"/><Relationship Id="rId4" Type="http://schemas.openxmlformats.org/officeDocument/2006/relationships/slideLayout" Target="../slideLayouts/slideLayout5.xml"/><Relationship Id="rId9" Type="http://schemas.openxmlformats.org/officeDocument/2006/relationships/slideLayout" Target="../slideLayouts/slideLayout10.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8130" name="Rectangle 2"/>
          <p:cNvSpPr>
            <a:spLocks noGrp="1" noChangeArrowheads="1"/>
          </p:cNvSpPr>
          <p:nvPr>
            <p:ph type="body" idx="1"/>
          </p:nvPr>
        </p:nvSpPr>
        <p:spPr bwMode="auto">
          <a:xfrm>
            <a:off x="468313" y="981075"/>
            <a:ext cx="8229600" cy="51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dirty="0" smtClean="0"/>
              <a:t>微机原理及接口技术</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p>
        </p:txBody>
      </p:sp>
      <p:sp>
        <p:nvSpPr>
          <p:cNvPr id="48133" name="Rectangle 5"/>
          <p:cNvSpPr>
            <a:spLocks noGrp="1" noChangeArrowheads="1"/>
          </p:cNvSpPr>
          <p:nvPr>
            <p:ph type="title"/>
          </p:nvPr>
        </p:nvSpPr>
        <p:spPr bwMode="auto">
          <a:xfrm>
            <a:off x="5588950" y="10043"/>
            <a:ext cx="3559325"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dirty="0" smtClean="0"/>
              <a:t>                   微机原理及接口技术</a:t>
            </a:r>
          </a:p>
        </p:txBody>
      </p:sp>
      <p:pic>
        <p:nvPicPr>
          <p:cNvPr id="48134" name="Picture 6" descr="LINE036"/>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4275" y="533859"/>
            <a:ext cx="9255094" cy="45719"/>
          </a:xfrm>
          <a:prstGeom prst="rect">
            <a:avLst/>
          </a:prstGeom>
          <a:noFill/>
          <a:extLst>
            <a:ext uri="{909E8E84-426E-40DD-AFC4-6F175D3DCCD1}">
              <a14:hiddenFill xmlns:a14="http://schemas.microsoft.com/office/drawing/2010/main">
                <a:solidFill>
                  <a:srgbClr val="FFFFFF"/>
                </a:solidFill>
              </a14:hiddenFill>
            </a:ext>
          </a:extLst>
        </p:spPr>
      </p:pic>
      <p:pic>
        <p:nvPicPr>
          <p:cNvPr id="48135" name="Picture 7" descr="LINE03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75" y="6371394"/>
            <a:ext cx="9144000" cy="45719"/>
          </a:xfrm>
          <a:prstGeom prst="rect">
            <a:avLst/>
          </a:prstGeom>
          <a:noFill/>
          <a:extLst>
            <a:ext uri="{909E8E84-426E-40DD-AFC4-6F175D3DCCD1}">
              <a14:hiddenFill xmlns:a14="http://schemas.microsoft.com/office/drawing/2010/main">
                <a:solidFill>
                  <a:srgbClr val="FFFFFF"/>
                </a:solidFill>
              </a14:hiddenFill>
            </a:ext>
          </a:extLst>
        </p:spPr>
      </p:pic>
      <p:sp>
        <p:nvSpPr>
          <p:cNvPr id="48139" name="Rectangle 11"/>
          <p:cNvSpPr>
            <a:spLocks noGrp="1" noChangeArrowheads="1"/>
          </p:cNvSpPr>
          <p:nvPr>
            <p:ph type="sldNum" sz="quarter" idx="4"/>
          </p:nvPr>
        </p:nvSpPr>
        <p:spPr bwMode="auto">
          <a:xfrm>
            <a:off x="8478094" y="6505149"/>
            <a:ext cx="781050"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200"/>
            </a:lvl1pPr>
          </a:lstStyle>
          <a:p>
            <a:fld id="{285DE477-4510-47CB-952F-D84D2091B927}" type="slidenum">
              <a:rPr lang="en-US" altLang="zh-CN" smtClean="0"/>
              <a:pPr/>
              <a:t>‹#›</a:t>
            </a:fld>
            <a:endParaRPr lang="en-US" altLang="zh-CN" dirty="0"/>
          </a:p>
        </p:txBody>
      </p:sp>
      <p:pic>
        <p:nvPicPr>
          <p:cNvPr id="11" name="Picture 8" descr="jing"/>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55931" y="70792"/>
            <a:ext cx="1511300" cy="417513"/>
          </a:xfrm>
          <a:prstGeom prst="rect">
            <a:avLst/>
          </a:prstGeom>
          <a:noFill/>
          <a:extLst>
            <a:ext uri="{909E8E84-426E-40DD-AFC4-6F175D3DCCD1}">
              <a14:hiddenFill xmlns:a14="http://schemas.microsoft.com/office/drawing/2010/main">
                <a:solidFill>
                  <a:srgbClr val="FFFFFF"/>
                </a:solidFill>
              </a14:hiddenFill>
            </a:ext>
          </a:extLst>
        </p:spPr>
      </p:pic>
      <p:sp>
        <p:nvSpPr>
          <p:cNvPr id="16" name="AutoShape 11">
            <a:hlinkClick r:id="rId6" action="ppaction://hlinksldjump" highlightClick="1"/>
          </p:cNvPr>
          <p:cNvSpPr>
            <a:spLocks noChangeArrowheads="1"/>
          </p:cNvSpPr>
          <p:nvPr userDrawn="1"/>
        </p:nvSpPr>
        <p:spPr bwMode="auto">
          <a:xfrm>
            <a:off x="6939795" y="6460613"/>
            <a:ext cx="431800" cy="360363"/>
          </a:xfrm>
          <a:prstGeom prst="actionButtonHome">
            <a:avLst/>
          </a:prstGeom>
          <a:solidFill>
            <a:srgbClr val="3399FF"/>
          </a:solidFill>
          <a:ln w="12700">
            <a:solidFill>
              <a:srgbClr val="99FF99"/>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ysClr val="windowText" lastClr="000000"/>
              </a:solidFill>
              <a:effectLst/>
              <a:uLnTx/>
              <a:uFillTx/>
            </a:endParaRPr>
          </a:p>
        </p:txBody>
      </p:sp>
      <p:sp>
        <p:nvSpPr>
          <p:cNvPr id="17" name="AutoShape 12">
            <a:hlinkClick r:id="" action="ppaction://hlinkshowjump?jump=previousslide" highlightClick="1"/>
          </p:cNvPr>
          <p:cNvSpPr>
            <a:spLocks noChangeArrowheads="1"/>
          </p:cNvSpPr>
          <p:nvPr userDrawn="1"/>
        </p:nvSpPr>
        <p:spPr bwMode="auto">
          <a:xfrm>
            <a:off x="7371595" y="6460614"/>
            <a:ext cx="360363" cy="360363"/>
          </a:xfrm>
          <a:prstGeom prst="actionButtonBackPrevious">
            <a:avLst/>
          </a:prstGeom>
          <a:solidFill>
            <a:srgbClr val="3399FF"/>
          </a:solidFill>
          <a:ln w="9525">
            <a:solidFill>
              <a:srgbClr val="99FF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ysClr val="windowText" lastClr="000000"/>
              </a:solidFill>
              <a:effectLst/>
              <a:uLnTx/>
              <a:uFillTx/>
            </a:endParaRPr>
          </a:p>
        </p:txBody>
      </p:sp>
      <p:sp>
        <p:nvSpPr>
          <p:cNvPr id="18" name="AutoShape 13">
            <a:hlinkClick r:id="" action="ppaction://hlinkshowjump?jump=nextslide" highlightClick="1"/>
          </p:cNvPr>
          <p:cNvSpPr>
            <a:spLocks noChangeArrowheads="1"/>
          </p:cNvSpPr>
          <p:nvPr userDrawn="1"/>
        </p:nvSpPr>
        <p:spPr bwMode="auto">
          <a:xfrm>
            <a:off x="7735436" y="6463081"/>
            <a:ext cx="360363" cy="360363"/>
          </a:xfrm>
          <a:prstGeom prst="actionButtonForwardNext">
            <a:avLst/>
          </a:prstGeom>
          <a:solidFill>
            <a:srgbClr val="3399FF"/>
          </a:solidFill>
          <a:ln w="9525">
            <a:solidFill>
              <a:srgbClr val="99FF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ysClr val="windowText" lastClr="000000"/>
              </a:solidFill>
              <a:effectLst/>
              <a:uLnTx/>
              <a:uFillTx/>
            </a:endParaRPr>
          </a:p>
        </p:txBody>
      </p:sp>
      <p:sp>
        <p:nvSpPr>
          <p:cNvPr id="2" name="矩形 1"/>
          <p:cNvSpPr/>
          <p:nvPr userDrawn="1"/>
        </p:nvSpPr>
        <p:spPr>
          <a:xfrm>
            <a:off x="3073085" y="6477054"/>
            <a:ext cx="2741456" cy="369332"/>
          </a:xfrm>
          <a:prstGeom prst="rect">
            <a:avLst/>
          </a:prstGeom>
        </p:spPr>
        <p:txBody>
          <a:bodyPr wrap="none">
            <a:spAutoFit/>
          </a:bodyPr>
          <a:lstStyle/>
          <a:p>
            <a:pPr marL="0" marR="0" indent="0" algn="ctr" defTabSz="914400" rtl="0" eaLnBrk="1" fontAlgn="base" latinLnBrk="0" hangingPunct="1">
              <a:lnSpc>
                <a:spcPct val="100000"/>
              </a:lnSpc>
              <a:spcBef>
                <a:spcPct val="0"/>
              </a:spcBef>
              <a:spcAft>
                <a:spcPct val="0"/>
              </a:spcAft>
              <a:buClrTx/>
              <a:buSzTx/>
              <a:buFontTx/>
              <a:buNone/>
              <a:tabLst/>
              <a:defRPr/>
            </a:pPr>
            <a:r>
              <a:rPr lang="zh-CN" altLang="en-US" sz="1800" b="1" kern="1200" dirty="0" smtClean="0">
                <a:solidFill>
                  <a:srgbClr val="00B0F0"/>
                </a:solidFill>
                <a:latin typeface="Arial" charset="0"/>
                <a:ea typeface="隶书" pitchFamily="49" charset="-122"/>
                <a:cs typeface="+mn-cs"/>
              </a:rPr>
              <a:t>华东交通大学徐春辉制作</a:t>
            </a:r>
            <a:endParaRPr lang="en-US" altLang="zh-CN" sz="1800" b="1" kern="1200" dirty="0">
              <a:solidFill>
                <a:srgbClr val="CC3300"/>
              </a:solidFill>
              <a:latin typeface="Arial" charset="0"/>
              <a:ea typeface="隶书" pitchFamily="49" charset="-122"/>
              <a:cs typeface="+mn-cs"/>
            </a:endParaRPr>
          </a:p>
        </p:txBody>
      </p:sp>
      <p:pic>
        <p:nvPicPr>
          <p:cNvPr id="3" name="图片 2"/>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8129803" y="6460613"/>
            <a:ext cx="360362" cy="360362"/>
          </a:xfrm>
          <a:prstGeom prst="rect">
            <a:avLst/>
          </a:prstGeom>
          <a:solidFill>
            <a:srgbClr val="3399FF"/>
          </a:solidFill>
          <a:ln w="12700">
            <a:solidFill>
              <a:srgbClr val="99FF99"/>
            </a:solidFill>
            <a:miter lim="800000"/>
            <a:headEnd type="none" w="sm" len="sm"/>
            <a:tailEnd type="none" w="sm" len="sm"/>
          </a:ln>
          <a:effectLst/>
        </p:spPr>
      </p:pic>
      <p:pic>
        <p:nvPicPr>
          <p:cNvPr id="13" name="Picture 9" descr="Return">
            <a:hlinkClick r:id="" action="ppaction://hlinkshowjump?jump=lastslideviewed"/>
          </p:cNvPr>
          <p:cNvPicPr preferRelativeResize="0">
            <a:picLocks noChangeArrowheads="1"/>
          </p:cNvPicPr>
          <p:nvPr userDrawn="1"/>
        </p:nvPicPr>
        <p:blipFill>
          <a:blip r:embed="rId8">
            <a:extLst>
              <a:ext uri="{28A0092B-C50C-407E-A947-70E740481C1C}">
                <a14:useLocalDpi xmlns:a14="http://schemas.microsoft.com/office/drawing/2010/main" val="0"/>
              </a:ext>
            </a:extLst>
          </a:blip>
          <a:srcRect/>
          <a:stretch>
            <a:fillRect/>
          </a:stretch>
        </p:blipFill>
        <p:spPr bwMode="auto">
          <a:xfrm>
            <a:off x="8129803" y="6488971"/>
            <a:ext cx="323850" cy="323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4581476"/>
      </p:ext>
    </p:extLst>
  </p:cSld>
  <p:clrMap bg1="lt1" tx1="dk1" bg2="lt2" tx2="dk2" accent1="accent1" accent2="accent2" accent3="accent3" accent4="accent4" accent5="accent5" accent6="accent6" hlink="hlink" folHlink="folHlink"/>
  <p:sldLayoutIdLst>
    <p:sldLayoutId id="2147483683" r:id="rId1"/>
  </p:sldLayoutIdLst>
  <p:transition>
    <p:random/>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ntr" presetSubtype="0" fill="hold" grpId="0" nodeType="withEffect">
                                  <p:stCondLst>
                                    <p:cond delay="0"/>
                                  </p:stCondLst>
                                  <p:iterate type="lt">
                                    <p:tmPct val="10000"/>
                                  </p:iterate>
                                  <p:childTnLst>
                                    <p:set>
                                      <p:cBhvr>
                                        <p:cTn id="6" dur="1" fill="hold">
                                          <p:stCondLst>
                                            <p:cond delay="0"/>
                                          </p:stCondLst>
                                        </p:cTn>
                                        <p:tgtEl>
                                          <p:spTgt spid="48133"/>
                                        </p:tgtEl>
                                        <p:attrNameLst>
                                          <p:attrName>style.visibility</p:attrName>
                                        </p:attrNameLst>
                                      </p:cBhvr>
                                      <p:to>
                                        <p:strVal val="visible"/>
                                      </p:to>
                                    </p:set>
                                    <p:animEffect transition="in" filter="fade">
                                      <p:cBhvr>
                                        <p:cTn id="7" dur="1000"/>
                                        <p:tgtEl>
                                          <p:spTgt spid="48133"/>
                                        </p:tgtEl>
                                      </p:cBhvr>
                                    </p:animEffect>
                                    <p:anim calcmode="lin" valueType="num">
                                      <p:cBhvr>
                                        <p:cTn id="8" dur="1000" fill="hold"/>
                                        <p:tgtEl>
                                          <p:spTgt spid="48133"/>
                                        </p:tgtEl>
                                        <p:attrNameLst>
                                          <p:attrName>style.rotation</p:attrName>
                                        </p:attrNameLst>
                                      </p:cBhvr>
                                      <p:tavLst>
                                        <p:tav tm="0">
                                          <p:val>
                                            <p:fltVal val="720"/>
                                          </p:val>
                                        </p:tav>
                                        <p:tav tm="100000">
                                          <p:val>
                                            <p:fltVal val="0"/>
                                          </p:val>
                                        </p:tav>
                                      </p:tavLst>
                                    </p:anim>
                                    <p:anim calcmode="lin" valueType="num">
                                      <p:cBhvr>
                                        <p:cTn id="9" dur="1000" fill="hold"/>
                                        <p:tgtEl>
                                          <p:spTgt spid="48133"/>
                                        </p:tgtEl>
                                        <p:attrNameLst>
                                          <p:attrName>ppt_h</p:attrName>
                                        </p:attrNameLst>
                                      </p:cBhvr>
                                      <p:tavLst>
                                        <p:tav tm="0">
                                          <p:val>
                                            <p:fltVal val="0"/>
                                          </p:val>
                                        </p:tav>
                                        <p:tav tm="100000">
                                          <p:val>
                                            <p:strVal val="#ppt_h"/>
                                          </p:val>
                                        </p:tav>
                                      </p:tavLst>
                                    </p:anim>
                                    <p:anim calcmode="lin" valueType="num">
                                      <p:cBhvr>
                                        <p:cTn id="10" dur="1000" fill="hold"/>
                                        <p:tgtEl>
                                          <p:spTgt spid="48133"/>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3" grpId="0"/>
    </p:bldLst>
  </p:timing>
  <p:hf hdr="0" ftr="0" dt="0"/>
  <p:txStyles>
    <p:titleStyle>
      <a:lvl1pPr algn="l" rtl="0" fontAlgn="base">
        <a:spcBef>
          <a:spcPct val="0"/>
        </a:spcBef>
        <a:spcAft>
          <a:spcPct val="0"/>
        </a:spcAft>
        <a:defRPr sz="1800" b="1">
          <a:solidFill>
            <a:srgbClr val="CC3300"/>
          </a:solidFill>
          <a:latin typeface="+mj-lt"/>
          <a:ea typeface="+mj-ea"/>
          <a:cs typeface="+mj-cs"/>
        </a:defRPr>
      </a:lvl1pPr>
      <a:lvl2pPr algn="l" rtl="0" fontAlgn="base">
        <a:spcBef>
          <a:spcPct val="0"/>
        </a:spcBef>
        <a:spcAft>
          <a:spcPct val="0"/>
        </a:spcAft>
        <a:defRPr sz="2400" b="1">
          <a:solidFill>
            <a:srgbClr val="CC3300"/>
          </a:solidFill>
          <a:latin typeface="Arial" charset="0"/>
          <a:ea typeface="宋体" pitchFamily="2" charset="-122"/>
        </a:defRPr>
      </a:lvl2pPr>
      <a:lvl3pPr algn="l" rtl="0" fontAlgn="base">
        <a:spcBef>
          <a:spcPct val="0"/>
        </a:spcBef>
        <a:spcAft>
          <a:spcPct val="0"/>
        </a:spcAft>
        <a:defRPr sz="2400" b="1">
          <a:solidFill>
            <a:srgbClr val="CC3300"/>
          </a:solidFill>
          <a:latin typeface="Arial" charset="0"/>
          <a:ea typeface="宋体" pitchFamily="2" charset="-122"/>
        </a:defRPr>
      </a:lvl3pPr>
      <a:lvl4pPr algn="l" rtl="0" fontAlgn="base">
        <a:spcBef>
          <a:spcPct val="0"/>
        </a:spcBef>
        <a:spcAft>
          <a:spcPct val="0"/>
        </a:spcAft>
        <a:defRPr sz="2400" b="1">
          <a:solidFill>
            <a:srgbClr val="CC3300"/>
          </a:solidFill>
          <a:latin typeface="Arial" charset="0"/>
          <a:ea typeface="宋体" pitchFamily="2" charset="-122"/>
        </a:defRPr>
      </a:lvl4pPr>
      <a:lvl5pPr algn="l" rtl="0" fontAlgn="base">
        <a:spcBef>
          <a:spcPct val="0"/>
        </a:spcBef>
        <a:spcAft>
          <a:spcPct val="0"/>
        </a:spcAft>
        <a:defRPr sz="2400" b="1">
          <a:solidFill>
            <a:srgbClr val="CC3300"/>
          </a:solidFill>
          <a:latin typeface="Arial" charset="0"/>
          <a:ea typeface="宋体" pitchFamily="2" charset="-122"/>
        </a:defRPr>
      </a:lvl5pPr>
      <a:lvl6pPr marL="457200" algn="l" rtl="0" fontAlgn="base">
        <a:spcBef>
          <a:spcPct val="0"/>
        </a:spcBef>
        <a:spcAft>
          <a:spcPct val="0"/>
        </a:spcAft>
        <a:defRPr sz="2400" b="1">
          <a:solidFill>
            <a:srgbClr val="CC3300"/>
          </a:solidFill>
          <a:latin typeface="Arial" charset="0"/>
          <a:ea typeface="宋体" pitchFamily="2" charset="-122"/>
        </a:defRPr>
      </a:lvl6pPr>
      <a:lvl7pPr marL="914400" algn="l" rtl="0" fontAlgn="base">
        <a:spcBef>
          <a:spcPct val="0"/>
        </a:spcBef>
        <a:spcAft>
          <a:spcPct val="0"/>
        </a:spcAft>
        <a:defRPr sz="2400" b="1">
          <a:solidFill>
            <a:srgbClr val="CC3300"/>
          </a:solidFill>
          <a:latin typeface="Arial" charset="0"/>
          <a:ea typeface="宋体" pitchFamily="2" charset="-122"/>
        </a:defRPr>
      </a:lvl7pPr>
      <a:lvl8pPr marL="1371600" algn="l" rtl="0" fontAlgn="base">
        <a:spcBef>
          <a:spcPct val="0"/>
        </a:spcBef>
        <a:spcAft>
          <a:spcPct val="0"/>
        </a:spcAft>
        <a:defRPr sz="2400" b="1">
          <a:solidFill>
            <a:srgbClr val="CC3300"/>
          </a:solidFill>
          <a:latin typeface="Arial" charset="0"/>
          <a:ea typeface="宋体" pitchFamily="2" charset="-122"/>
        </a:defRPr>
      </a:lvl8pPr>
      <a:lvl9pPr marL="1828800" algn="l" rtl="0" fontAlgn="base">
        <a:spcBef>
          <a:spcPct val="0"/>
        </a:spcBef>
        <a:spcAft>
          <a:spcPct val="0"/>
        </a:spcAft>
        <a:defRPr sz="2400" b="1">
          <a:solidFill>
            <a:srgbClr val="CC3300"/>
          </a:solidFill>
          <a:latin typeface="Arial" charset="0"/>
          <a:ea typeface="宋体" pitchFamily="2" charset="-122"/>
        </a:defRPr>
      </a:lvl9pPr>
    </p:titleStyle>
    <p:bodyStyle>
      <a:lvl1pPr marL="342900" indent="-342900" algn="just" rtl="0" fontAlgn="base">
        <a:spcBef>
          <a:spcPct val="20000"/>
        </a:spcBef>
        <a:spcAft>
          <a:spcPct val="0"/>
        </a:spcAft>
        <a:buBlip>
          <a:blip r:embed="rId9"/>
        </a:buBlip>
        <a:defRPr sz="3200" b="1">
          <a:solidFill>
            <a:schemeClr val="accent2"/>
          </a:solidFill>
          <a:latin typeface="+mn-lt"/>
          <a:ea typeface="+mn-ea"/>
          <a:cs typeface="+mn-cs"/>
        </a:defRPr>
      </a:lvl1pPr>
      <a:lvl2pPr marL="742950" indent="-285750" algn="just" rtl="0" fontAlgn="base">
        <a:spcBef>
          <a:spcPct val="20000"/>
        </a:spcBef>
        <a:spcAft>
          <a:spcPct val="0"/>
        </a:spcAft>
        <a:buBlip>
          <a:blip r:embed="rId10"/>
        </a:buBlip>
        <a:defRPr sz="2800" b="1">
          <a:solidFill>
            <a:schemeClr val="tx1"/>
          </a:solidFill>
          <a:latin typeface="+mn-lt"/>
          <a:ea typeface="+mj-ea"/>
        </a:defRPr>
      </a:lvl2pPr>
      <a:lvl3pPr marL="1143000" indent="-228600" algn="just" rtl="0" fontAlgn="base">
        <a:spcBef>
          <a:spcPct val="20000"/>
        </a:spcBef>
        <a:spcAft>
          <a:spcPct val="0"/>
        </a:spcAft>
        <a:buChar char="•"/>
        <a:defRPr sz="2400">
          <a:solidFill>
            <a:schemeClr val="tx1"/>
          </a:solidFill>
          <a:latin typeface="+mn-lt"/>
          <a:ea typeface="+mj-ea"/>
        </a:defRPr>
      </a:lvl3pPr>
      <a:lvl4pPr marL="1600200" indent="-228600" algn="just" rtl="0" fontAlgn="base">
        <a:spcBef>
          <a:spcPct val="20000"/>
        </a:spcBef>
        <a:spcAft>
          <a:spcPct val="0"/>
        </a:spcAft>
        <a:buChar char="–"/>
        <a:defRPr sz="2000">
          <a:solidFill>
            <a:schemeClr val="tx1"/>
          </a:solidFill>
          <a:latin typeface="+mn-lt"/>
          <a:ea typeface="+mj-ea"/>
        </a:defRPr>
      </a:lvl4pPr>
      <a:lvl5pPr marL="2057400" indent="-228600" algn="just" rtl="0" fontAlgn="base">
        <a:spcBef>
          <a:spcPct val="20000"/>
        </a:spcBef>
        <a:spcAft>
          <a:spcPct val="0"/>
        </a:spcAft>
        <a:buChar char="»"/>
        <a:defRPr sz="2000">
          <a:solidFill>
            <a:schemeClr val="tx1"/>
          </a:solidFill>
          <a:latin typeface="+mn-lt"/>
          <a:ea typeface="+mj-ea"/>
        </a:defRPr>
      </a:lvl5pPr>
      <a:lvl6pPr marL="2514600" indent="-228600" algn="just" rtl="0" fontAlgn="base">
        <a:spcBef>
          <a:spcPct val="20000"/>
        </a:spcBef>
        <a:spcAft>
          <a:spcPct val="0"/>
        </a:spcAft>
        <a:buChar char="»"/>
        <a:defRPr sz="2000">
          <a:solidFill>
            <a:schemeClr val="tx1"/>
          </a:solidFill>
          <a:latin typeface="+mn-lt"/>
          <a:ea typeface="+mj-ea"/>
        </a:defRPr>
      </a:lvl6pPr>
      <a:lvl7pPr marL="2971800" indent="-228600" algn="just" rtl="0" fontAlgn="base">
        <a:spcBef>
          <a:spcPct val="20000"/>
        </a:spcBef>
        <a:spcAft>
          <a:spcPct val="0"/>
        </a:spcAft>
        <a:buChar char="»"/>
        <a:defRPr sz="2000">
          <a:solidFill>
            <a:schemeClr val="tx1"/>
          </a:solidFill>
          <a:latin typeface="+mn-lt"/>
          <a:ea typeface="+mj-ea"/>
        </a:defRPr>
      </a:lvl7pPr>
      <a:lvl8pPr marL="3429000" indent="-228600" algn="just" rtl="0" fontAlgn="base">
        <a:spcBef>
          <a:spcPct val="20000"/>
        </a:spcBef>
        <a:spcAft>
          <a:spcPct val="0"/>
        </a:spcAft>
        <a:buChar char="»"/>
        <a:defRPr sz="2000">
          <a:solidFill>
            <a:schemeClr val="tx1"/>
          </a:solidFill>
          <a:latin typeface="+mn-lt"/>
          <a:ea typeface="+mj-ea"/>
        </a:defRPr>
      </a:lvl8pPr>
      <a:lvl9pPr marL="3886200" indent="-228600" algn="just" rtl="0" fontAlgn="base">
        <a:spcBef>
          <a:spcPct val="20000"/>
        </a:spcBef>
        <a:spcAft>
          <a:spcPct val="0"/>
        </a:spcAft>
        <a:buChar char="»"/>
        <a:defRPr sz="2000">
          <a:solidFill>
            <a:schemeClr val="tx1"/>
          </a:solidFill>
          <a:latin typeface="+mn-lt"/>
          <a:ea typeface="+mj-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8130" name="Rectangle 2"/>
          <p:cNvSpPr>
            <a:spLocks noGrp="1" noChangeArrowheads="1"/>
          </p:cNvSpPr>
          <p:nvPr>
            <p:ph type="body" idx="1"/>
          </p:nvPr>
        </p:nvSpPr>
        <p:spPr bwMode="auto">
          <a:xfrm>
            <a:off x="468313" y="981075"/>
            <a:ext cx="8229600" cy="51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dirty="0" smtClean="0"/>
              <a:t>微机原理及接口技术</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p>
        </p:txBody>
      </p:sp>
      <p:sp>
        <p:nvSpPr>
          <p:cNvPr id="48133" name="Rectangle 5"/>
          <p:cNvSpPr>
            <a:spLocks noGrp="1" noChangeArrowheads="1"/>
          </p:cNvSpPr>
          <p:nvPr>
            <p:ph type="title"/>
          </p:nvPr>
        </p:nvSpPr>
        <p:spPr bwMode="auto">
          <a:xfrm>
            <a:off x="5588950" y="10043"/>
            <a:ext cx="3559325"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dirty="0" smtClean="0"/>
              <a:t>                   微机原理及接口技术</a:t>
            </a:r>
          </a:p>
        </p:txBody>
      </p:sp>
      <p:pic>
        <p:nvPicPr>
          <p:cNvPr id="48134" name="Picture 6" descr="LINE036"/>
          <p:cNvPicPr>
            <a:picLocks noChangeAspect="1" noChangeArrowheads="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4275" y="533859"/>
            <a:ext cx="9255094" cy="45719"/>
          </a:xfrm>
          <a:prstGeom prst="rect">
            <a:avLst/>
          </a:prstGeom>
          <a:noFill/>
          <a:extLst>
            <a:ext uri="{909E8E84-426E-40DD-AFC4-6F175D3DCCD1}">
              <a14:hiddenFill xmlns:a14="http://schemas.microsoft.com/office/drawing/2010/main">
                <a:solidFill>
                  <a:srgbClr val="FFFFFF"/>
                </a:solidFill>
              </a14:hiddenFill>
            </a:ext>
          </a:extLst>
        </p:spPr>
      </p:pic>
      <p:pic>
        <p:nvPicPr>
          <p:cNvPr id="48135" name="Picture 7" descr="LINE036"/>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275" y="6371394"/>
            <a:ext cx="9144000" cy="45719"/>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8" descr="jing"/>
          <p:cNvPicPr>
            <a:picLocks noChangeAspect="1" noChangeArrowheads="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55931" y="70792"/>
            <a:ext cx="1511300" cy="417513"/>
          </a:xfrm>
          <a:prstGeom prst="rect">
            <a:avLst/>
          </a:prstGeom>
          <a:noFill/>
          <a:extLst>
            <a:ext uri="{909E8E84-426E-40DD-AFC4-6F175D3DCCD1}">
              <a14:hiddenFill xmlns:a14="http://schemas.microsoft.com/office/drawing/2010/main">
                <a:solidFill>
                  <a:srgbClr val="FFFFFF"/>
                </a:solidFill>
              </a14:hiddenFill>
            </a:ext>
          </a:extLst>
        </p:spPr>
      </p:pic>
      <p:sp>
        <p:nvSpPr>
          <p:cNvPr id="18" name="AutoShape 13">
            <a:hlinkClick r:id="" action="ppaction://hlinkshowjump?jump=nextslide" highlightClick="1"/>
          </p:cNvPr>
          <p:cNvSpPr>
            <a:spLocks noChangeArrowheads="1"/>
          </p:cNvSpPr>
          <p:nvPr userDrawn="1"/>
        </p:nvSpPr>
        <p:spPr bwMode="auto">
          <a:xfrm>
            <a:off x="7899558" y="6463081"/>
            <a:ext cx="360363" cy="360363"/>
          </a:xfrm>
          <a:prstGeom prst="actionButtonForwardNext">
            <a:avLst/>
          </a:prstGeom>
          <a:solidFill>
            <a:srgbClr val="3399FF"/>
          </a:solidFill>
          <a:ln w="9525">
            <a:solidFill>
              <a:srgbClr val="99FF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nchor="ctr"/>
          <a:lstStyle/>
          <a:p>
            <a:pPr fontAlgn="auto">
              <a:spcBef>
                <a:spcPts val="0"/>
              </a:spcBef>
              <a:spcAft>
                <a:spcPts val="0"/>
              </a:spcAft>
              <a:defRPr/>
            </a:pPr>
            <a:endParaRPr lang="zh-CN" altLang="en-US" kern="0" smtClean="0">
              <a:solidFill>
                <a:sysClr val="windowText" lastClr="000000"/>
              </a:solidFill>
            </a:endParaRPr>
          </a:p>
        </p:txBody>
      </p:sp>
      <p:sp>
        <p:nvSpPr>
          <p:cNvPr id="2" name="矩形 1"/>
          <p:cNvSpPr/>
          <p:nvPr userDrawn="1"/>
        </p:nvSpPr>
        <p:spPr>
          <a:xfrm>
            <a:off x="3073085" y="6477054"/>
            <a:ext cx="2741456" cy="369332"/>
          </a:xfrm>
          <a:prstGeom prst="rect">
            <a:avLst/>
          </a:prstGeom>
        </p:spPr>
        <p:txBody>
          <a:bodyPr wrap="none">
            <a:spAutoFit/>
          </a:bodyPr>
          <a:lstStyle/>
          <a:p>
            <a:pPr>
              <a:defRPr/>
            </a:pPr>
            <a:r>
              <a:rPr lang="zh-CN" altLang="en-US" b="1" dirty="0" smtClean="0">
                <a:solidFill>
                  <a:srgbClr val="00B0F0"/>
                </a:solidFill>
                <a:ea typeface="隶书" pitchFamily="49" charset="-122"/>
              </a:rPr>
              <a:t>华东交通大学徐春辉制作</a:t>
            </a:r>
            <a:endParaRPr lang="en-US" altLang="zh-CN" b="1" dirty="0">
              <a:solidFill>
                <a:srgbClr val="CC3300"/>
              </a:solidFill>
              <a:ea typeface="隶书" pitchFamily="49" charset="-122"/>
            </a:endParaRPr>
          </a:p>
        </p:txBody>
      </p:sp>
      <p:pic>
        <p:nvPicPr>
          <p:cNvPr id="9" name="Picture 9" descr="Return">
            <a:hlinkClick r:id="" action="ppaction://hlinkshowjump?jump=lastslideviewed"/>
          </p:cNvPr>
          <p:cNvPicPr preferRelativeResize="0">
            <a:picLocks noChangeArrowheads="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8283367" y="6463081"/>
            <a:ext cx="346131" cy="3614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5320970"/>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Lst>
  <p:transition>
    <p:random/>
    <p:sndAc>
      <p:stSnd>
        <p:snd r:embed="rId13"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ntr" presetSubtype="0" fill="hold" grpId="0" nodeType="withEffect">
                                  <p:stCondLst>
                                    <p:cond delay="0"/>
                                  </p:stCondLst>
                                  <p:iterate type="lt">
                                    <p:tmPct val="10000"/>
                                  </p:iterate>
                                  <p:childTnLst>
                                    <p:set>
                                      <p:cBhvr>
                                        <p:cTn id="6" dur="1" fill="hold">
                                          <p:stCondLst>
                                            <p:cond delay="0"/>
                                          </p:stCondLst>
                                        </p:cTn>
                                        <p:tgtEl>
                                          <p:spTgt spid="48133"/>
                                        </p:tgtEl>
                                        <p:attrNameLst>
                                          <p:attrName>style.visibility</p:attrName>
                                        </p:attrNameLst>
                                      </p:cBhvr>
                                      <p:to>
                                        <p:strVal val="visible"/>
                                      </p:to>
                                    </p:set>
                                    <p:animEffect transition="in" filter="fade">
                                      <p:cBhvr>
                                        <p:cTn id="7" dur="1000"/>
                                        <p:tgtEl>
                                          <p:spTgt spid="48133"/>
                                        </p:tgtEl>
                                      </p:cBhvr>
                                    </p:animEffect>
                                    <p:anim calcmode="lin" valueType="num">
                                      <p:cBhvr>
                                        <p:cTn id="8" dur="1000" fill="hold"/>
                                        <p:tgtEl>
                                          <p:spTgt spid="48133"/>
                                        </p:tgtEl>
                                        <p:attrNameLst>
                                          <p:attrName>style.rotation</p:attrName>
                                        </p:attrNameLst>
                                      </p:cBhvr>
                                      <p:tavLst>
                                        <p:tav tm="0">
                                          <p:val>
                                            <p:fltVal val="720"/>
                                          </p:val>
                                        </p:tav>
                                        <p:tav tm="100000">
                                          <p:val>
                                            <p:fltVal val="0"/>
                                          </p:val>
                                        </p:tav>
                                      </p:tavLst>
                                    </p:anim>
                                    <p:anim calcmode="lin" valueType="num">
                                      <p:cBhvr>
                                        <p:cTn id="9" dur="1000" fill="hold"/>
                                        <p:tgtEl>
                                          <p:spTgt spid="48133"/>
                                        </p:tgtEl>
                                        <p:attrNameLst>
                                          <p:attrName>ppt_h</p:attrName>
                                        </p:attrNameLst>
                                      </p:cBhvr>
                                      <p:tavLst>
                                        <p:tav tm="0">
                                          <p:val>
                                            <p:fltVal val="0"/>
                                          </p:val>
                                        </p:tav>
                                        <p:tav tm="100000">
                                          <p:val>
                                            <p:strVal val="#ppt_h"/>
                                          </p:val>
                                        </p:tav>
                                      </p:tavLst>
                                    </p:anim>
                                    <p:anim calcmode="lin" valueType="num">
                                      <p:cBhvr>
                                        <p:cTn id="10" dur="1000" fill="hold"/>
                                        <p:tgtEl>
                                          <p:spTgt spid="48133"/>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3" grpId="0"/>
    </p:bldLst>
  </p:timing>
  <p:hf hdr="0" ftr="0" dt="0"/>
  <p:txStyles>
    <p:titleStyle>
      <a:lvl1pPr algn="l" rtl="0" fontAlgn="base">
        <a:spcBef>
          <a:spcPct val="0"/>
        </a:spcBef>
        <a:spcAft>
          <a:spcPct val="0"/>
        </a:spcAft>
        <a:defRPr sz="1800" b="1">
          <a:solidFill>
            <a:srgbClr val="CC3300"/>
          </a:solidFill>
          <a:latin typeface="+mj-lt"/>
          <a:ea typeface="+mj-ea"/>
          <a:cs typeface="+mj-cs"/>
        </a:defRPr>
      </a:lvl1pPr>
      <a:lvl2pPr algn="l" rtl="0" fontAlgn="base">
        <a:spcBef>
          <a:spcPct val="0"/>
        </a:spcBef>
        <a:spcAft>
          <a:spcPct val="0"/>
        </a:spcAft>
        <a:defRPr sz="2400" b="1">
          <a:solidFill>
            <a:srgbClr val="CC3300"/>
          </a:solidFill>
          <a:latin typeface="Arial" charset="0"/>
          <a:ea typeface="宋体" pitchFamily="2" charset="-122"/>
        </a:defRPr>
      </a:lvl2pPr>
      <a:lvl3pPr algn="l" rtl="0" fontAlgn="base">
        <a:spcBef>
          <a:spcPct val="0"/>
        </a:spcBef>
        <a:spcAft>
          <a:spcPct val="0"/>
        </a:spcAft>
        <a:defRPr sz="2400" b="1">
          <a:solidFill>
            <a:srgbClr val="CC3300"/>
          </a:solidFill>
          <a:latin typeface="Arial" charset="0"/>
          <a:ea typeface="宋体" pitchFamily="2" charset="-122"/>
        </a:defRPr>
      </a:lvl3pPr>
      <a:lvl4pPr algn="l" rtl="0" fontAlgn="base">
        <a:spcBef>
          <a:spcPct val="0"/>
        </a:spcBef>
        <a:spcAft>
          <a:spcPct val="0"/>
        </a:spcAft>
        <a:defRPr sz="2400" b="1">
          <a:solidFill>
            <a:srgbClr val="CC3300"/>
          </a:solidFill>
          <a:latin typeface="Arial" charset="0"/>
          <a:ea typeface="宋体" pitchFamily="2" charset="-122"/>
        </a:defRPr>
      </a:lvl4pPr>
      <a:lvl5pPr algn="l" rtl="0" fontAlgn="base">
        <a:spcBef>
          <a:spcPct val="0"/>
        </a:spcBef>
        <a:spcAft>
          <a:spcPct val="0"/>
        </a:spcAft>
        <a:defRPr sz="2400" b="1">
          <a:solidFill>
            <a:srgbClr val="CC3300"/>
          </a:solidFill>
          <a:latin typeface="Arial" charset="0"/>
          <a:ea typeface="宋体" pitchFamily="2" charset="-122"/>
        </a:defRPr>
      </a:lvl5pPr>
      <a:lvl6pPr marL="457200" algn="l" rtl="0" fontAlgn="base">
        <a:spcBef>
          <a:spcPct val="0"/>
        </a:spcBef>
        <a:spcAft>
          <a:spcPct val="0"/>
        </a:spcAft>
        <a:defRPr sz="2400" b="1">
          <a:solidFill>
            <a:srgbClr val="CC3300"/>
          </a:solidFill>
          <a:latin typeface="Arial" charset="0"/>
          <a:ea typeface="宋体" pitchFamily="2" charset="-122"/>
        </a:defRPr>
      </a:lvl6pPr>
      <a:lvl7pPr marL="914400" algn="l" rtl="0" fontAlgn="base">
        <a:spcBef>
          <a:spcPct val="0"/>
        </a:spcBef>
        <a:spcAft>
          <a:spcPct val="0"/>
        </a:spcAft>
        <a:defRPr sz="2400" b="1">
          <a:solidFill>
            <a:srgbClr val="CC3300"/>
          </a:solidFill>
          <a:latin typeface="Arial" charset="0"/>
          <a:ea typeface="宋体" pitchFamily="2" charset="-122"/>
        </a:defRPr>
      </a:lvl7pPr>
      <a:lvl8pPr marL="1371600" algn="l" rtl="0" fontAlgn="base">
        <a:spcBef>
          <a:spcPct val="0"/>
        </a:spcBef>
        <a:spcAft>
          <a:spcPct val="0"/>
        </a:spcAft>
        <a:defRPr sz="2400" b="1">
          <a:solidFill>
            <a:srgbClr val="CC3300"/>
          </a:solidFill>
          <a:latin typeface="Arial" charset="0"/>
          <a:ea typeface="宋体" pitchFamily="2" charset="-122"/>
        </a:defRPr>
      </a:lvl8pPr>
      <a:lvl9pPr marL="1828800" algn="l" rtl="0" fontAlgn="base">
        <a:spcBef>
          <a:spcPct val="0"/>
        </a:spcBef>
        <a:spcAft>
          <a:spcPct val="0"/>
        </a:spcAft>
        <a:defRPr sz="2400" b="1">
          <a:solidFill>
            <a:srgbClr val="CC3300"/>
          </a:solidFill>
          <a:latin typeface="Arial" charset="0"/>
          <a:ea typeface="宋体" pitchFamily="2" charset="-122"/>
        </a:defRPr>
      </a:lvl9pPr>
    </p:titleStyle>
    <p:bodyStyle>
      <a:lvl1pPr marL="342900" indent="-342900" algn="just" rtl="0" fontAlgn="base">
        <a:spcBef>
          <a:spcPct val="20000"/>
        </a:spcBef>
        <a:spcAft>
          <a:spcPct val="0"/>
        </a:spcAft>
        <a:buBlip>
          <a:blip r:embed="rId17"/>
        </a:buBlip>
        <a:defRPr sz="3200" b="1">
          <a:solidFill>
            <a:schemeClr val="accent2"/>
          </a:solidFill>
          <a:latin typeface="+mn-lt"/>
          <a:ea typeface="+mn-ea"/>
          <a:cs typeface="+mn-cs"/>
        </a:defRPr>
      </a:lvl1pPr>
      <a:lvl2pPr marL="742950" indent="-285750" algn="just" rtl="0" fontAlgn="base">
        <a:spcBef>
          <a:spcPct val="20000"/>
        </a:spcBef>
        <a:spcAft>
          <a:spcPct val="0"/>
        </a:spcAft>
        <a:buBlip>
          <a:blip r:embed="rId18"/>
        </a:buBlip>
        <a:defRPr sz="2800" b="1">
          <a:solidFill>
            <a:schemeClr val="tx1"/>
          </a:solidFill>
          <a:latin typeface="+mn-lt"/>
          <a:ea typeface="+mj-ea"/>
        </a:defRPr>
      </a:lvl2pPr>
      <a:lvl3pPr marL="1143000" indent="-228600" algn="just" rtl="0" fontAlgn="base">
        <a:spcBef>
          <a:spcPct val="20000"/>
        </a:spcBef>
        <a:spcAft>
          <a:spcPct val="0"/>
        </a:spcAft>
        <a:buChar char="•"/>
        <a:defRPr sz="2400">
          <a:solidFill>
            <a:schemeClr val="tx1"/>
          </a:solidFill>
          <a:latin typeface="+mn-lt"/>
          <a:ea typeface="+mj-ea"/>
        </a:defRPr>
      </a:lvl3pPr>
      <a:lvl4pPr marL="1600200" indent="-228600" algn="just" rtl="0" fontAlgn="base">
        <a:spcBef>
          <a:spcPct val="20000"/>
        </a:spcBef>
        <a:spcAft>
          <a:spcPct val="0"/>
        </a:spcAft>
        <a:buChar char="–"/>
        <a:defRPr sz="2000">
          <a:solidFill>
            <a:schemeClr val="tx1"/>
          </a:solidFill>
          <a:latin typeface="+mn-lt"/>
          <a:ea typeface="+mj-ea"/>
        </a:defRPr>
      </a:lvl4pPr>
      <a:lvl5pPr marL="2057400" indent="-228600" algn="just" rtl="0" fontAlgn="base">
        <a:spcBef>
          <a:spcPct val="20000"/>
        </a:spcBef>
        <a:spcAft>
          <a:spcPct val="0"/>
        </a:spcAft>
        <a:buChar char="»"/>
        <a:defRPr sz="2000">
          <a:solidFill>
            <a:schemeClr val="tx1"/>
          </a:solidFill>
          <a:latin typeface="+mn-lt"/>
          <a:ea typeface="+mj-ea"/>
        </a:defRPr>
      </a:lvl5pPr>
      <a:lvl6pPr marL="2514600" indent="-228600" algn="just" rtl="0" fontAlgn="base">
        <a:spcBef>
          <a:spcPct val="20000"/>
        </a:spcBef>
        <a:spcAft>
          <a:spcPct val="0"/>
        </a:spcAft>
        <a:buChar char="»"/>
        <a:defRPr sz="2000">
          <a:solidFill>
            <a:schemeClr val="tx1"/>
          </a:solidFill>
          <a:latin typeface="+mn-lt"/>
          <a:ea typeface="+mj-ea"/>
        </a:defRPr>
      </a:lvl6pPr>
      <a:lvl7pPr marL="2971800" indent="-228600" algn="just" rtl="0" fontAlgn="base">
        <a:spcBef>
          <a:spcPct val="20000"/>
        </a:spcBef>
        <a:spcAft>
          <a:spcPct val="0"/>
        </a:spcAft>
        <a:buChar char="»"/>
        <a:defRPr sz="2000">
          <a:solidFill>
            <a:schemeClr val="tx1"/>
          </a:solidFill>
          <a:latin typeface="+mn-lt"/>
          <a:ea typeface="+mj-ea"/>
        </a:defRPr>
      </a:lvl7pPr>
      <a:lvl8pPr marL="3429000" indent="-228600" algn="just" rtl="0" fontAlgn="base">
        <a:spcBef>
          <a:spcPct val="20000"/>
        </a:spcBef>
        <a:spcAft>
          <a:spcPct val="0"/>
        </a:spcAft>
        <a:buChar char="»"/>
        <a:defRPr sz="2000">
          <a:solidFill>
            <a:schemeClr val="tx1"/>
          </a:solidFill>
          <a:latin typeface="+mn-lt"/>
          <a:ea typeface="+mj-ea"/>
        </a:defRPr>
      </a:lvl8pPr>
      <a:lvl9pPr marL="3886200" indent="-228600" algn="just" rtl="0" fontAlgn="base">
        <a:spcBef>
          <a:spcPct val="20000"/>
        </a:spcBef>
        <a:spcAft>
          <a:spcPct val="0"/>
        </a:spcAft>
        <a:buChar char="»"/>
        <a:defRPr sz="2000">
          <a:solidFill>
            <a:schemeClr val="tx1"/>
          </a:solidFill>
          <a:latin typeface="+mn-lt"/>
          <a:ea typeface="+mj-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slide" Target="slide36.xml"/><Relationship Id="rId4" Type="http://schemas.openxmlformats.org/officeDocument/2006/relationships/slide" Target="slide17.xml"/></Relationships>
</file>

<file path=ppt/slides/_rels/slide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oleObject" Target="../embeddings/oleObject3.bin"/><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image" Target="../media/image17.wmf"/><Relationship Id="rId4" Type="http://schemas.openxmlformats.org/officeDocument/2006/relationships/oleObject" Target="../embeddings/oleObject1.bin"/></Relationships>
</file>

<file path=ppt/slides/_rels/slide59.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oleObject" Target="../embeddings/oleObject6.bin"/><Relationship Id="rId2" Type="http://schemas.openxmlformats.org/officeDocument/2006/relationships/slideLayout" Target="../slideLayouts/slideLayout1.xml"/><Relationship Id="rId1" Type="http://schemas.openxmlformats.org/officeDocument/2006/relationships/vmlDrawing" Target="../drawings/vmlDrawing2.vml"/><Relationship Id="rId6" Type="http://schemas.openxmlformats.org/officeDocument/2006/relationships/oleObject" Target="../embeddings/oleObject5.bin"/><Relationship Id="rId5" Type="http://schemas.openxmlformats.org/officeDocument/2006/relationships/image" Target="../media/image17.wmf"/><Relationship Id="rId4" Type="http://schemas.openxmlformats.org/officeDocument/2006/relationships/oleObject" Target="../embeddings/oleObject4.bin"/></Relationships>
</file>

<file path=ppt/slides/_rels/slide60.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Layout" Target="../slideLayouts/slideLayout1.xml"/><Relationship Id="rId1" Type="http://schemas.openxmlformats.org/officeDocument/2006/relationships/vmlDrawing" Target="../drawings/vmlDrawing3.vml"/><Relationship Id="rId6" Type="http://schemas.openxmlformats.org/officeDocument/2006/relationships/oleObject" Target="../embeddings/oleObject8.bin"/><Relationship Id="rId5" Type="http://schemas.openxmlformats.org/officeDocument/2006/relationships/image" Target="../media/image17.wmf"/><Relationship Id="rId4" Type="http://schemas.openxmlformats.org/officeDocument/2006/relationships/oleObject" Target="../embeddings/oleObject7.bin"/></Relationships>
</file>

<file path=ppt/slides/_rels/slide6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9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9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9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9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0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0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10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0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0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0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0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0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0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1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1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1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16.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11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1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2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2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2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2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2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2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2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27.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2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2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3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3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3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3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3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3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3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3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3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39.xml.rels><?xml version="1.0" encoding="UTF-8" standalone="yes"?>
<Relationships xmlns="http://schemas.openxmlformats.org/package/2006/relationships"><Relationship Id="rId8" Type="http://schemas.openxmlformats.org/officeDocument/2006/relationships/image" Target="../media/image29.wmf"/><Relationship Id="rId3" Type="http://schemas.openxmlformats.org/officeDocument/2006/relationships/audio" Target="../media/audio1.wav"/><Relationship Id="rId7" Type="http://schemas.openxmlformats.org/officeDocument/2006/relationships/oleObject" Target="../embeddings/oleObject11.bin"/><Relationship Id="rId2" Type="http://schemas.openxmlformats.org/officeDocument/2006/relationships/slideLayout" Target="../slideLayouts/slideLayout1.xml"/><Relationship Id="rId1" Type="http://schemas.openxmlformats.org/officeDocument/2006/relationships/vmlDrawing" Target="../drawings/vmlDrawing4.vml"/><Relationship Id="rId6" Type="http://schemas.openxmlformats.org/officeDocument/2006/relationships/oleObject" Target="../embeddings/oleObject10.bin"/><Relationship Id="rId5" Type="http://schemas.openxmlformats.org/officeDocument/2006/relationships/image" Target="../media/image28.wmf"/><Relationship Id="rId10" Type="http://schemas.openxmlformats.org/officeDocument/2006/relationships/image" Target="../media/image30.png"/><Relationship Id="rId4" Type="http://schemas.openxmlformats.org/officeDocument/2006/relationships/oleObject" Target="../embeddings/oleObject9.bin"/><Relationship Id="rId9" Type="http://schemas.openxmlformats.org/officeDocument/2006/relationships/oleObject" Target="../embeddings/oleObject12.bin"/></Relationships>
</file>

<file path=ppt/slides/_rels/slide14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4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4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43.xml.rels><?xml version="1.0" encoding="UTF-8" standalone="yes"?>
<Relationships xmlns="http://schemas.openxmlformats.org/package/2006/relationships"><Relationship Id="rId3" Type="http://schemas.openxmlformats.org/officeDocument/2006/relationships/slide" Target="slide145.xml"/><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4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4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audio" Target="../media/audio1.wav"/><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Rectangle 5"/>
          <p:cNvSpPr txBox="1">
            <a:spLocks noChangeArrowheads="1"/>
          </p:cNvSpPr>
          <p:nvPr/>
        </p:nvSpPr>
        <p:spPr bwMode="auto">
          <a:xfrm>
            <a:off x="468313" y="1819275"/>
            <a:ext cx="8229600"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1800" b="1">
                <a:solidFill>
                  <a:srgbClr val="CC3300"/>
                </a:solidFill>
                <a:latin typeface="+mj-lt"/>
                <a:ea typeface="+mj-ea"/>
                <a:cs typeface="+mj-cs"/>
              </a:defRPr>
            </a:lvl1pPr>
            <a:lvl2pPr algn="l" rtl="0" fontAlgn="base">
              <a:spcBef>
                <a:spcPct val="0"/>
              </a:spcBef>
              <a:spcAft>
                <a:spcPct val="0"/>
              </a:spcAft>
              <a:defRPr sz="2400" b="1">
                <a:solidFill>
                  <a:srgbClr val="CC3300"/>
                </a:solidFill>
                <a:latin typeface="Arial" charset="0"/>
                <a:ea typeface="宋体" pitchFamily="2" charset="-122"/>
              </a:defRPr>
            </a:lvl2pPr>
            <a:lvl3pPr algn="l" rtl="0" fontAlgn="base">
              <a:spcBef>
                <a:spcPct val="0"/>
              </a:spcBef>
              <a:spcAft>
                <a:spcPct val="0"/>
              </a:spcAft>
              <a:defRPr sz="2400" b="1">
                <a:solidFill>
                  <a:srgbClr val="CC3300"/>
                </a:solidFill>
                <a:latin typeface="Arial" charset="0"/>
                <a:ea typeface="宋体" pitchFamily="2" charset="-122"/>
              </a:defRPr>
            </a:lvl3pPr>
            <a:lvl4pPr algn="l" rtl="0" fontAlgn="base">
              <a:spcBef>
                <a:spcPct val="0"/>
              </a:spcBef>
              <a:spcAft>
                <a:spcPct val="0"/>
              </a:spcAft>
              <a:defRPr sz="2400" b="1">
                <a:solidFill>
                  <a:srgbClr val="CC3300"/>
                </a:solidFill>
                <a:latin typeface="Arial" charset="0"/>
                <a:ea typeface="宋体" pitchFamily="2" charset="-122"/>
              </a:defRPr>
            </a:lvl4pPr>
            <a:lvl5pPr algn="l" rtl="0" fontAlgn="base">
              <a:spcBef>
                <a:spcPct val="0"/>
              </a:spcBef>
              <a:spcAft>
                <a:spcPct val="0"/>
              </a:spcAft>
              <a:defRPr sz="2400" b="1">
                <a:solidFill>
                  <a:srgbClr val="CC3300"/>
                </a:solidFill>
                <a:latin typeface="Arial" charset="0"/>
                <a:ea typeface="宋体" pitchFamily="2" charset="-122"/>
              </a:defRPr>
            </a:lvl5pPr>
            <a:lvl6pPr marL="457200" algn="l" rtl="0" fontAlgn="base">
              <a:spcBef>
                <a:spcPct val="0"/>
              </a:spcBef>
              <a:spcAft>
                <a:spcPct val="0"/>
              </a:spcAft>
              <a:defRPr sz="2400" b="1">
                <a:solidFill>
                  <a:srgbClr val="CC3300"/>
                </a:solidFill>
                <a:latin typeface="Arial" charset="0"/>
                <a:ea typeface="宋体" pitchFamily="2" charset="-122"/>
              </a:defRPr>
            </a:lvl6pPr>
            <a:lvl7pPr marL="914400" algn="l" rtl="0" fontAlgn="base">
              <a:spcBef>
                <a:spcPct val="0"/>
              </a:spcBef>
              <a:spcAft>
                <a:spcPct val="0"/>
              </a:spcAft>
              <a:defRPr sz="2400" b="1">
                <a:solidFill>
                  <a:srgbClr val="CC3300"/>
                </a:solidFill>
                <a:latin typeface="Arial" charset="0"/>
                <a:ea typeface="宋体" pitchFamily="2" charset="-122"/>
              </a:defRPr>
            </a:lvl7pPr>
            <a:lvl8pPr marL="1371600" algn="l" rtl="0" fontAlgn="base">
              <a:spcBef>
                <a:spcPct val="0"/>
              </a:spcBef>
              <a:spcAft>
                <a:spcPct val="0"/>
              </a:spcAft>
              <a:defRPr sz="2400" b="1">
                <a:solidFill>
                  <a:srgbClr val="CC3300"/>
                </a:solidFill>
                <a:latin typeface="Arial" charset="0"/>
                <a:ea typeface="宋体" pitchFamily="2" charset="-122"/>
              </a:defRPr>
            </a:lvl8pPr>
            <a:lvl9pPr marL="1828800" algn="l" rtl="0" fontAlgn="base">
              <a:spcBef>
                <a:spcPct val="0"/>
              </a:spcBef>
              <a:spcAft>
                <a:spcPct val="0"/>
              </a:spcAft>
              <a:defRPr sz="2400" b="1">
                <a:solidFill>
                  <a:srgbClr val="CC3300"/>
                </a:solidFill>
                <a:latin typeface="Arial" charset="0"/>
                <a:ea typeface="宋体" pitchFamily="2" charset="-122"/>
              </a:defRPr>
            </a:lvl9pPr>
          </a:lstStyle>
          <a:p>
            <a:pPr algn="ctr"/>
            <a:r>
              <a:rPr lang="en-US" altLang="zh-CN" sz="6600" dirty="0" smtClean="0">
                <a:ea typeface="隶书" pitchFamily="49" charset="-122"/>
              </a:rPr>
              <a:t/>
            </a:r>
            <a:br>
              <a:rPr lang="en-US" altLang="zh-CN" sz="6600" dirty="0" smtClean="0">
                <a:ea typeface="隶书" pitchFamily="49" charset="-122"/>
              </a:rPr>
            </a:br>
            <a:r>
              <a:rPr lang="zh-CN" altLang="en-US" sz="6600" dirty="0" smtClean="0">
                <a:ea typeface="隶书" pitchFamily="49" charset="-122"/>
              </a:rPr>
              <a:t>单片</a:t>
            </a:r>
            <a:r>
              <a:rPr lang="zh-CN" altLang="en-US" sz="6600" dirty="0" smtClean="0">
                <a:ea typeface="隶书" pitchFamily="49" charset="-122"/>
              </a:rPr>
              <a:t>微型计算机</a:t>
            </a:r>
            <a:endParaRPr lang="en-US" altLang="zh-CN" sz="6600" dirty="0" smtClean="0">
              <a:ea typeface="隶书" pitchFamily="49" charset="-122"/>
            </a:endParaRPr>
          </a:p>
          <a:p>
            <a:pPr algn="ctr"/>
            <a:r>
              <a:rPr lang="zh-CN" altLang="en-US" sz="6600" dirty="0" smtClean="0">
                <a:ea typeface="隶书" pitchFamily="49" charset="-122"/>
              </a:rPr>
              <a:t>原理及</a:t>
            </a:r>
            <a:r>
              <a:rPr lang="zh-CN" altLang="en-US" sz="6600" dirty="0" smtClean="0">
                <a:ea typeface="隶书" pitchFamily="49" charset="-122"/>
              </a:rPr>
              <a:t>应用</a:t>
            </a:r>
            <a:endParaRPr lang="zh-CN" altLang="en-US" sz="6600" dirty="0">
              <a:ea typeface="隶书" pitchFamily="49" charset="-122"/>
            </a:endParaRPr>
          </a:p>
        </p:txBody>
      </p:sp>
      <p:sp>
        <p:nvSpPr>
          <p:cNvPr id="4" name="TextBox 3"/>
          <p:cNvSpPr txBox="1"/>
          <p:nvPr/>
        </p:nvSpPr>
        <p:spPr>
          <a:xfrm>
            <a:off x="2743200" y="4232366"/>
            <a:ext cx="3744686" cy="830997"/>
          </a:xfrm>
          <a:prstGeom prst="rect">
            <a:avLst/>
          </a:prstGeom>
          <a:noFill/>
        </p:spPr>
        <p:txBody>
          <a:bodyPr wrap="square" rtlCol="0">
            <a:spAutoFit/>
          </a:bodyPr>
          <a:lstStyle/>
          <a:p>
            <a:r>
              <a:rPr lang="zh-CN" altLang="en-US" sz="2400" b="1" dirty="0">
                <a:solidFill>
                  <a:srgbClr val="CC3300"/>
                </a:solidFill>
                <a:latin typeface="+mj-lt"/>
                <a:ea typeface="隶书" pitchFamily="49" charset="-122"/>
                <a:cs typeface="+mj-cs"/>
              </a:rPr>
              <a:t>电子工业出版社</a:t>
            </a:r>
          </a:p>
          <a:p>
            <a:r>
              <a:rPr lang="en-US" altLang="zh-CN" sz="2400" b="1" dirty="0" smtClean="0">
                <a:solidFill>
                  <a:srgbClr val="CC3300"/>
                </a:solidFill>
                <a:latin typeface="+mj-lt"/>
                <a:ea typeface="隶书" pitchFamily="49" charset="-122"/>
                <a:cs typeface="+mj-cs"/>
              </a:rPr>
              <a:t>2017</a:t>
            </a:r>
            <a:r>
              <a:rPr lang="zh-CN" altLang="en-US" sz="2400" b="1" dirty="0" smtClean="0">
                <a:solidFill>
                  <a:srgbClr val="CC3300"/>
                </a:solidFill>
                <a:latin typeface="+mj-lt"/>
                <a:ea typeface="隶书" pitchFamily="49" charset="-122"/>
                <a:cs typeface="+mj-cs"/>
              </a:rPr>
              <a:t>年</a:t>
            </a:r>
            <a:r>
              <a:rPr lang="en-US" altLang="zh-CN" sz="2400" b="1" dirty="0">
                <a:solidFill>
                  <a:srgbClr val="CC3300"/>
                </a:solidFill>
                <a:latin typeface="+mj-lt"/>
                <a:ea typeface="隶书" pitchFamily="49" charset="-122"/>
                <a:cs typeface="+mj-cs"/>
              </a:rPr>
              <a:t>8</a:t>
            </a:r>
            <a:r>
              <a:rPr lang="zh-CN" altLang="en-US" sz="2400" b="1" dirty="0" smtClean="0">
                <a:solidFill>
                  <a:srgbClr val="CC3300"/>
                </a:solidFill>
                <a:latin typeface="+mj-lt"/>
                <a:ea typeface="隶书" pitchFamily="49" charset="-122"/>
                <a:cs typeface="+mj-cs"/>
              </a:rPr>
              <a:t>月</a:t>
            </a:r>
            <a:endParaRPr lang="zh-CN" altLang="en-US" sz="2400" b="1" dirty="0">
              <a:solidFill>
                <a:srgbClr val="CC3300"/>
              </a:solidFill>
              <a:latin typeface="+mj-lt"/>
              <a:ea typeface="隶书" pitchFamily="49" charset="-122"/>
              <a:cs typeface="+mj-cs"/>
            </a:endParaRPr>
          </a:p>
        </p:txBody>
      </p:sp>
    </p:spTree>
    <p:extLst>
      <p:ext uri="{BB962C8B-B14F-4D97-AF65-F5344CB8AC3E}">
        <p14:creationId xmlns:p14="http://schemas.microsoft.com/office/powerpoint/2010/main" val="1569751674"/>
      </p:ext>
    </p:extLst>
  </p:cSld>
  <p:clrMapOvr>
    <a:masterClrMapping/>
  </p:clrMapOvr>
  <p:transition>
    <p:random/>
    <p:sndAc>
      <p:stSnd>
        <p:snd r:embed="rId2" name="camera.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矩形 2"/>
          <p:cNvSpPr/>
          <p:nvPr/>
        </p:nvSpPr>
        <p:spPr>
          <a:xfrm>
            <a:off x="1687303" y="2190234"/>
            <a:ext cx="5591594" cy="1323439"/>
          </a:xfrm>
          <a:prstGeom prst="rect">
            <a:avLst/>
          </a:prstGeom>
        </p:spPr>
        <p:txBody>
          <a:bodyPr wrap="none">
            <a:spAutoFit/>
          </a:bodyPr>
          <a:lstStyle/>
          <a:p>
            <a:r>
              <a:rPr lang="zh-CN" altLang="en-US" sz="4000" b="1" dirty="0" smtClean="0">
                <a:solidFill>
                  <a:schemeClr val="accent2"/>
                </a:solidFill>
                <a:latin typeface="宋体" pitchFamily="2" charset="-122"/>
                <a:ea typeface="+mj-ea"/>
              </a:rPr>
              <a:t>第</a:t>
            </a:r>
            <a:r>
              <a:rPr lang="en-US" altLang="zh-CN" sz="4000" b="1" dirty="0">
                <a:solidFill>
                  <a:schemeClr val="accent2"/>
                </a:solidFill>
                <a:latin typeface="宋体" pitchFamily="2" charset="-122"/>
                <a:ea typeface="+mj-ea"/>
              </a:rPr>
              <a:t>4</a:t>
            </a:r>
            <a:r>
              <a:rPr lang="zh-CN" altLang="en-US" sz="4000" b="1" dirty="0" smtClean="0">
                <a:solidFill>
                  <a:schemeClr val="accent2"/>
                </a:solidFill>
                <a:latin typeface="宋体" pitchFamily="2" charset="-122"/>
                <a:ea typeface="+mj-ea"/>
              </a:rPr>
              <a:t>章  </a:t>
            </a:r>
            <a:r>
              <a:rPr lang="en-US" altLang="zh-CN" sz="4000" b="1" dirty="0" smtClean="0">
                <a:solidFill>
                  <a:schemeClr val="accent2"/>
                </a:solidFill>
                <a:latin typeface="宋体" pitchFamily="2" charset="-122"/>
                <a:ea typeface="+mj-ea"/>
              </a:rPr>
              <a:t>51</a:t>
            </a:r>
            <a:r>
              <a:rPr lang="zh-CN" altLang="en-US" sz="4000" b="1" dirty="0">
                <a:solidFill>
                  <a:schemeClr val="accent2"/>
                </a:solidFill>
                <a:latin typeface="宋体" pitchFamily="2" charset="-122"/>
                <a:ea typeface="+mj-ea"/>
              </a:rPr>
              <a:t>系列单片机</a:t>
            </a:r>
            <a:r>
              <a:rPr lang="zh-CN" altLang="en-US" sz="4000" b="1" dirty="0" smtClean="0">
                <a:solidFill>
                  <a:schemeClr val="accent2"/>
                </a:solidFill>
                <a:latin typeface="宋体" pitchFamily="2" charset="-122"/>
                <a:ea typeface="+mj-ea"/>
              </a:rPr>
              <a:t>的</a:t>
            </a:r>
            <a:endParaRPr lang="en-US" altLang="zh-CN" sz="4000" b="1" dirty="0" smtClean="0">
              <a:solidFill>
                <a:schemeClr val="accent2"/>
              </a:solidFill>
              <a:latin typeface="宋体" pitchFamily="2" charset="-122"/>
              <a:ea typeface="+mj-ea"/>
            </a:endParaRPr>
          </a:p>
          <a:p>
            <a:r>
              <a:rPr lang="zh-CN" altLang="en-US" sz="4000" b="1" dirty="0" smtClean="0">
                <a:solidFill>
                  <a:schemeClr val="accent2"/>
                </a:solidFill>
                <a:latin typeface="宋体" pitchFamily="2" charset="-122"/>
                <a:ea typeface="+mj-ea"/>
              </a:rPr>
              <a:t>指令系统</a:t>
            </a:r>
            <a:endParaRPr lang="zh-CN" altLang="en-US" sz="4000" b="1" dirty="0">
              <a:solidFill>
                <a:schemeClr val="accent2"/>
              </a:solidFill>
              <a:latin typeface="宋体" pitchFamily="2" charset="-122"/>
              <a:ea typeface="+mj-ea"/>
            </a:endParaRPr>
          </a:p>
        </p:txBody>
      </p:sp>
    </p:spTree>
    <p:extLst>
      <p:ext uri="{BB962C8B-B14F-4D97-AF65-F5344CB8AC3E}">
        <p14:creationId xmlns:p14="http://schemas.microsoft.com/office/powerpoint/2010/main" val="437182869"/>
      </p:ext>
    </p:extLst>
  </p:cSld>
  <p:clrMapOvr>
    <a:masterClrMapping/>
  </p:clrMapOvr>
  <p:transition>
    <p:random/>
    <p:sndAc>
      <p:stSnd>
        <p:snd r:embed="rId2" name="camera.wav"/>
      </p:stSnd>
    </p:sndAc>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矩形 2"/>
          <p:cNvSpPr/>
          <p:nvPr/>
        </p:nvSpPr>
        <p:spPr>
          <a:xfrm>
            <a:off x="0" y="612845"/>
            <a:ext cx="9144000" cy="4570482"/>
          </a:xfrm>
          <a:prstGeom prst="rect">
            <a:avLst/>
          </a:prstGeom>
        </p:spPr>
        <p:txBody>
          <a:bodyPr wrap="square">
            <a:spAutoFit/>
          </a:bodyPr>
          <a:lstStyle/>
          <a:p>
            <a:pPr algn="l">
              <a:lnSpc>
                <a:spcPct val="150000"/>
              </a:lnSpc>
            </a:pPr>
            <a:r>
              <a:rPr lang="zh-CN" altLang="en-US" sz="2000" b="1" dirty="0" smtClean="0">
                <a:solidFill>
                  <a:srgbClr val="FF0000"/>
                </a:solidFill>
                <a:latin typeface="黑体" pitchFamily="2" charset="-122"/>
              </a:rPr>
              <a:t>    内容</a:t>
            </a:r>
            <a:r>
              <a:rPr lang="zh-CN" altLang="en-US" sz="2000" b="1" dirty="0">
                <a:solidFill>
                  <a:srgbClr val="FF0000"/>
                </a:solidFill>
                <a:latin typeface="黑体" pitchFamily="2" charset="-122"/>
              </a:rPr>
              <a:t>提要</a:t>
            </a:r>
          </a:p>
          <a:p>
            <a:pPr algn="l">
              <a:lnSpc>
                <a:spcPct val="150000"/>
              </a:lnSpc>
            </a:pPr>
            <a:r>
              <a:rPr lang="en-US" altLang="zh-CN" dirty="0" smtClean="0"/>
              <a:t>        </a:t>
            </a:r>
            <a:r>
              <a:rPr lang="zh-CN" altLang="zh-CN" dirty="0" smtClean="0"/>
              <a:t>通过</a:t>
            </a:r>
            <a:r>
              <a:rPr lang="zh-CN" altLang="zh-CN" dirty="0"/>
              <a:t>前面章节的学习，我们知道了微型计算机是由</a:t>
            </a:r>
            <a:r>
              <a:rPr lang="en-US" altLang="zh-CN" dirty="0"/>
              <a:t>CPU</a:t>
            </a:r>
            <a:r>
              <a:rPr lang="zh-CN" altLang="zh-CN" dirty="0"/>
              <a:t>、存储器及输入</a:t>
            </a:r>
            <a:r>
              <a:rPr lang="en-US" altLang="zh-CN" dirty="0"/>
              <a:t>/</a:t>
            </a:r>
            <a:r>
              <a:rPr lang="zh-CN" altLang="zh-CN" dirty="0"/>
              <a:t>输出设备组成的，这些部件统称为硬件。一台计算机只有硬件是不能工作的，必须配有各种各样的软件才能实现其多样化的功能，而软件中最基础的部分就是计算机的指令系统。本章首先介绍指令系统的格式、分类及寻址方式，然后重点介绍</a:t>
            </a:r>
            <a:r>
              <a:rPr lang="en-US" altLang="zh-CN" dirty="0"/>
              <a:t>51</a:t>
            </a:r>
            <a:r>
              <a:rPr lang="zh-CN" altLang="zh-CN" dirty="0"/>
              <a:t>系列单片机的指令系统</a:t>
            </a:r>
            <a:r>
              <a:rPr lang="zh-CN" altLang="zh-CN" dirty="0" smtClean="0"/>
              <a:t>。</a:t>
            </a:r>
            <a:endParaRPr lang="zh-CN" altLang="en-US" sz="2000" dirty="0"/>
          </a:p>
          <a:p>
            <a:pPr algn="l">
              <a:lnSpc>
                <a:spcPct val="150000"/>
              </a:lnSpc>
            </a:pPr>
            <a:r>
              <a:rPr lang="zh-CN" altLang="en-US" sz="2000" b="1" dirty="0" smtClean="0">
                <a:solidFill>
                  <a:srgbClr val="FF0000"/>
                </a:solidFill>
                <a:latin typeface="黑体" pitchFamily="2" charset="-122"/>
              </a:rPr>
              <a:t>    学习</a:t>
            </a:r>
            <a:r>
              <a:rPr lang="zh-CN" altLang="en-US" sz="2000" b="1" dirty="0">
                <a:solidFill>
                  <a:srgbClr val="FF0000"/>
                </a:solidFill>
                <a:latin typeface="黑体" pitchFamily="2" charset="-122"/>
              </a:rPr>
              <a:t>要点</a:t>
            </a:r>
          </a:p>
          <a:p>
            <a:pPr algn="l">
              <a:lnSpc>
                <a:spcPct val="150000"/>
              </a:lnSpc>
            </a:pPr>
            <a:r>
              <a:rPr lang="zh-CN" altLang="en-US" sz="2000" dirty="0"/>
              <a:t>  </a:t>
            </a:r>
            <a:r>
              <a:rPr lang="zh-CN" altLang="en-US" sz="2000" dirty="0" smtClean="0"/>
              <a:t>了解</a:t>
            </a:r>
            <a:r>
              <a:rPr lang="en-US" altLang="zh-CN" sz="2000" dirty="0"/>
              <a:t>51</a:t>
            </a:r>
            <a:r>
              <a:rPr lang="zh-CN" altLang="en-US" sz="2000" dirty="0"/>
              <a:t>系列单片机指令系统的分类和格式。</a:t>
            </a:r>
          </a:p>
          <a:p>
            <a:pPr algn="l">
              <a:lnSpc>
                <a:spcPct val="150000"/>
              </a:lnSpc>
            </a:pPr>
            <a:r>
              <a:rPr lang="zh-CN" altLang="en-US" sz="2000" dirty="0"/>
              <a:t>  熟悉</a:t>
            </a:r>
            <a:r>
              <a:rPr lang="en-US" altLang="zh-CN" sz="2000" dirty="0"/>
              <a:t>51</a:t>
            </a:r>
            <a:r>
              <a:rPr lang="zh-CN" altLang="en-US" sz="2000" dirty="0"/>
              <a:t>系列单片机指令系统的</a:t>
            </a:r>
            <a:r>
              <a:rPr lang="en-US" altLang="zh-CN" sz="2000" dirty="0"/>
              <a:t>7</a:t>
            </a:r>
            <a:r>
              <a:rPr lang="zh-CN" altLang="en-US" sz="2000" dirty="0"/>
              <a:t>种寻址方式及其使用空间。</a:t>
            </a:r>
          </a:p>
          <a:p>
            <a:pPr algn="l">
              <a:lnSpc>
                <a:spcPct val="150000"/>
              </a:lnSpc>
            </a:pPr>
            <a:r>
              <a:rPr lang="zh-CN" altLang="en-US" sz="2000" dirty="0"/>
              <a:t>  掌握</a:t>
            </a:r>
            <a:r>
              <a:rPr lang="en-US" altLang="zh-CN" sz="2000" dirty="0"/>
              <a:t>51</a:t>
            </a:r>
            <a:r>
              <a:rPr lang="zh-CN" altLang="en-US" sz="2000" dirty="0"/>
              <a:t>系列单片机指令系统的数据传送、算术运算、逻辑运算、转移操作、位操作等指令的功能。</a:t>
            </a:r>
          </a:p>
        </p:txBody>
      </p:sp>
    </p:spTree>
    <p:extLst>
      <p:ext uri="{BB962C8B-B14F-4D97-AF65-F5344CB8AC3E}">
        <p14:creationId xmlns:p14="http://schemas.microsoft.com/office/powerpoint/2010/main" val="3562561994"/>
      </p:ext>
    </p:extLst>
  </p:cSld>
  <p:clrMapOvr>
    <a:masterClrMapping/>
  </p:clrMapOvr>
  <p:transition>
    <p:random/>
    <p:sndAc>
      <p:stSnd>
        <p:snd r:embed="rId2" name="camera.wav"/>
      </p:stSnd>
    </p:sndAc>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矩形 2"/>
          <p:cNvSpPr/>
          <p:nvPr/>
        </p:nvSpPr>
        <p:spPr>
          <a:xfrm>
            <a:off x="2298700" y="1798409"/>
            <a:ext cx="8255000" cy="2308324"/>
          </a:xfrm>
          <a:prstGeom prst="rect">
            <a:avLst/>
          </a:prstGeom>
        </p:spPr>
        <p:txBody>
          <a:bodyPr wrap="square">
            <a:spAutoFit/>
          </a:bodyPr>
          <a:lstStyle/>
          <a:p>
            <a:pPr algn="l">
              <a:lnSpc>
                <a:spcPct val="150000"/>
              </a:lnSpc>
            </a:pPr>
            <a:r>
              <a:rPr lang="en-US" altLang="zh-CN" sz="2400" b="1" dirty="0" smtClean="0">
                <a:solidFill>
                  <a:schemeClr val="accent6"/>
                </a:solidFill>
                <a:hlinkClick r:id="rId3" action="ppaction://hlinksldjump"/>
              </a:rPr>
              <a:t>4.1  </a:t>
            </a:r>
            <a:r>
              <a:rPr lang="zh-CN" altLang="en-US" sz="2400" b="1" dirty="0">
                <a:solidFill>
                  <a:schemeClr val="accent6"/>
                </a:solidFill>
                <a:hlinkClick r:id="rId3" action="ppaction://hlinksldjump"/>
              </a:rPr>
              <a:t>指令及其格式</a:t>
            </a:r>
            <a:r>
              <a:rPr lang="zh-CN" altLang="en-US" sz="2400" b="1" dirty="0">
                <a:solidFill>
                  <a:schemeClr val="accent6"/>
                </a:solidFill>
              </a:rPr>
              <a:t>	</a:t>
            </a:r>
            <a:endParaRPr lang="en-US" altLang="zh-CN" sz="2400" b="1" dirty="0">
              <a:solidFill>
                <a:schemeClr val="accent6"/>
              </a:solidFill>
            </a:endParaRPr>
          </a:p>
          <a:p>
            <a:pPr algn="l">
              <a:lnSpc>
                <a:spcPct val="150000"/>
              </a:lnSpc>
            </a:pPr>
            <a:r>
              <a:rPr lang="en-US" altLang="zh-CN" sz="2400" b="1" dirty="0">
                <a:solidFill>
                  <a:schemeClr val="accent6"/>
                </a:solidFill>
                <a:hlinkClick r:id="rId4" action="ppaction://hlinksldjump"/>
              </a:rPr>
              <a:t>4.2  51</a:t>
            </a:r>
            <a:r>
              <a:rPr lang="zh-CN" altLang="en-US" sz="2400" b="1" dirty="0">
                <a:solidFill>
                  <a:schemeClr val="accent6"/>
                </a:solidFill>
                <a:hlinkClick r:id="rId4" action="ppaction://hlinksldjump"/>
              </a:rPr>
              <a:t>系列单片机的寻址方式</a:t>
            </a:r>
            <a:r>
              <a:rPr lang="zh-CN" altLang="en-US" sz="2400" b="1" dirty="0">
                <a:solidFill>
                  <a:schemeClr val="accent6"/>
                </a:solidFill>
              </a:rPr>
              <a:t>	</a:t>
            </a:r>
            <a:endParaRPr lang="en-US" altLang="zh-CN" sz="2400" b="1" dirty="0">
              <a:solidFill>
                <a:schemeClr val="accent6"/>
              </a:solidFill>
            </a:endParaRPr>
          </a:p>
          <a:p>
            <a:pPr algn="l">
              <a:lnSpc>
                <a:spcPct val="150000"/>
              </a:lnSpc>
            </a:pPr>
            <a:r>
              <a:rPr lang="en-US" altLang="zh-CN" sz="2400" b="1" dirty="0">
                <a:solidFill>
                  <a:schemeClr val="accent6"/>
                </a:solidFill>
                <a:hlinkClick r:id="rId5" action="ppaction://hlinksldjump"/>
              </a:rPr>
              <a:t>4.3  51</a:t>
            </a:r>
            <a:r>
              <a:rPr lang="zh-CN" altLang="en-US" sz="2400" b="1" dirty="0">
                <a:solidFill>
                  <a:schemeClr val="accent6"/>
                </a:solidFill>
                <a:hlinkClick r:id="rId5" action="ppaction://hlinksldjump"/>
              </a:rPr>
              <a:t>系列单片机指令系统分类介绍</a:t>
            </a:r>
            <a:r>
              <a:rPr lang="zh-CN" altLang="en-US" sz="2400" b="1" dirty="0">
                <a:solidFill>
                  <a:schemeClr val="accent6"/>
                </a:solidFill>
              </a:rPr>
              <a:t>	</a:t>
            </a:r>
            <a:endParaRPr lang="en-US" altLang="zh-CN" sz="2400" b="1" dirty="0">
              <a:solidFill>
                <a:schemeClr val="accent6"/>
              </a:solidFill>
            </a:endParaRPr>
          </a:p>
          <a:p>
            <a:pPr algn="l">
              <a:lnSpc>
                <a:spcPct val="150000"/>
              </a:lnSpc>
            </a:pPr>
            <a:r>
              <a:rPr lang="zh-CN" altLang="en-US" sz="2400" b="1" dirty="0">
                <a:solidFill>
                  <a:schemeClr val="accent6"/>
                </a:solidFill>
              </a:rPr>
              <a:t>	</a:t>
            </a:r>
            <a:endParaRPr lang="en-US" altLang="zh-CN" sz="2400" b="1" dirty="0">
              <a:solidFill>
                <a:schemeClr val="accent6"/>
              </a:solidFill>
            </a:endParaRPr>
          </a:p>
        </p:txBody>
      </p:sp>
      <p:sp>
        <p:nvSpPr>
          <p:cNvPr id="4" name="矩形 3"/>
          <p:cNvSpPr/>
          <p:nvPr/>
        </p:nvSpPr>
        <p:spPr>
          <a:xfrm>
            <a:off x="3072935" y="845235"/>
            <a:ext cx="2440092" cy="738664"/>
          </a:xfrm>
          <a:prstGeom prst="rect">
            <a:avLst/>
          </a:prstGeom>
        </p:spPr>
        <p:txBody>
          <a:bodyPr wrap="none">
            <a:spAutoFit/>
          </a:bodyPr>
          <a:lstStyle/>
          <a:p>
            <a:pPr lvl="0" indent="266700" algn="l">
              <a:lnSpc>
                <a:spcPct val="150000"/>
              </a:lnSpc>
              <a:tabLst>
                <a:tab pos="6115050" algn="r"/>
                <a:tab pos="6134100" algn="r"/>
              </a:tabLst>
            </a:pPr>
            <a:r>
              <a:rPr lang="zh-CN" altLang="en-US" sz="2800" b="1" dirty="0" smtClean="0">
                <a:solidFill>
                  <a:srgbClr val="FF0000"/>
                </a:solidFill>
                <a:latin typeface="黑体" pitchFamily="2" charset="-122"/>
                <a:ea typeface="黑体" pitchFamily="2" charset="-122"/>
              </a:rPr>
              <a:t>第</a:t>
            </a:r>
            <a:r>
              <a:rPr lang="en-US" altLang="zh-CN" sz="2800" b="1" dirty="0">
                <a:solidFill>
                  <a:srgbClr val="FF0000"/>
                </a:solidFill>
                <a:latin typeface="黑体" pitchFamily="2" charset="-122"/>
                <a:ea typeface="黑体" pitchFamily="2" charset="-122"/>
              </a:rPr>
              <a:t>4</a:t>
            </a:r>
            <a:r>
              <a:rPr lang="zh-CN" altLang="en-US" sz="2800" b="1" dirty="0" smtClean="0">
                <a:solidFill>
                  <a:srgbClr val="FF0000"/>
                </a:solidFill>
                <a:latin typeface="黑体" pitchFamily="2" charset="-122"/>
                <a:ea typeface="黑体" pitchFamily="2" charset="-122"/>
              </a:rPr>
              <a:t>章  </a:t>
            </a:r>
            <a:r>
              <a:rPr lang="zh-CN" altLang="en-US" sz="2800" b="1" dirty="0">
                <a:solidFill>
                  <a:srgbClr val="FF0000"/>
                </a:solidFill>
                <a:latin typeface="黑体" pitchFamily="2" charset="-122"/>
                <a:ea typeface="黑体" pitchFamily="2" charset="-122"/>
              </a:rPr>
              <a:t>目录</a:t>
            </a:r>
          </a:p>
        </p:txBody>
      </p:sp>
    </p:spTree>
    <p:extLst>
      <p:ext uri="{BB962C8B-B14F-4D97-AF65-F5344CB8AC3E}">
        <p14:creationId xmlns:p14="http://schemas.microsoft.com/office/powerpoint/2010/main" val="405556229"/>
      </p:ext>
    </p:extLst>
  </p:cSld>
  <p:clrMapOvr>
    <a:masterClrMapping/>
  </p:clrMapOvr>
  <p:transition>
    <p:random/>
    <p:sndAc>
      <p:stSnd>
        <p:snd r:embed="rId2" name="camera.wav"/>
      </p:stSnd>
    </p:sndAc>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5</a:t>
            </a:fld>
            <a:endParaRPr lang="en-US" altLang="zh-CN" dirty="0"/>
          </a:p>
        </p:txBody>
      </p:sp>
      <p:sp>
        <p:nvSpPr>
          <p:cNvPr id="4" name="矩形 3"/>
          <p:cNvSpPr/>
          <p:nvPr/>
        </p:nvSpPr>
        <p:spPr>
          <a:xfrm>
            <a:off x="0" y="677039"/>
            <a:ext cx="9144000" cy="645626"/>
          </a:xfrm>
          <a:prstGeom prst="rect">
            <a:avLst/>
          </a:prstGeom>
        </p:spPr>
        <p:txBody>
          <a:bodyPr wrap="square">
            <a:spAutoFit/>
          </a:bodyPr>
          <a:lstStyle/>
          <a:p>
            <a:pPr>
              <a:lnSpc>
                <a:spcPct val="150000"/>
              </a:lnSpc>
            </a:pPr>
            <a:r>
              <a:rPr lang="en-US" altLang="zh-CN" sz="2400" dirty="0" smtClean="0"/>
              <a:t>        </a:t>
            </a:r>
            <a:r>
              <a:rPr lang="en-US" altLang="zh-CN" sz="2800" b="1" dirty="0">
                <a:solidFill>
                  <a:srgbClr val="FF0000"/>
                </a:solidFill>
                <a:latin typeface="黑体" pitchFamily="2" charset="-122"/>
                <a:ea typeface="黑体" pitchFamily="2" charset="-122"/>
              </a:rPr>
              <a:t>4.1  </a:t>
            </a:r>
            <a:r>
              <a:rPr lang="zh-CN" altLang="en-US" sz="2800" b="1" dirty="0">
                <a:solidFill>
                  <a:srgbClr val="FF0000"/>
                </a:solidFill>
                <a:latin typeface="黑体" pitchFamily="2" charset="-122"/>
                <a:ea typeface="黑体" pitchFamily="2" charset="-122"/>
              </a:rPr>
              <a:t>指令及其</a:t>
            </a:r>
            <a:r>
              <a:rPr lang="zh-CN" altLang="en-US" sz="2800" b="1" dirty="0" smtClean="0">
                <a:solidFill>
                  <a:srgbClr val="FF0000"/>
                </a:solidFill>
                <a:latin typeface="黑体" pitchFamily="2" charset="-122"/>
                <a:ea typeface="黑体" pitchFamily="2" charset="-122"/>
              </a:rPr>
              <a:t>格式</a:t>
            </a:r>
            <a:endParaRPr lang="zh-CN" altLang="en-US" sz="2800" b="1" dirty="0">
              <a:solidFill>
                <a:srgbClr val="FF0000"/>
              </a:solidFill>
              <a:latin typeface="黑体" pitchFamily="2" charset="-122"/>
              <a:ea typeface="黑体" pitchFamily="2" charset="-122"/>
            </a:endParaRPr>
          </a:p>
        </p:txBody>
      </p:sp>
      <p:sp>
        <p:nvSpPr>
          <p:cNvPr id="5" name="矩形 4"/>
          <p:cNvSpPr/>
          <p:nvPr/>
        </p:nvSpPr>
        <p:spPr>
          <a:xfrm>
            <a:off x="0" y="1495145"/>
            <a:ext cx="9298004" cy="2308324"/>
          </a:xfrm>
          <a:prstGeom prst="rect">
            <a:avLst/>
          </a:prstGeom>
        </p:spPr>
        <p:txBody>
          <a:bodyPr wrap="square">
            <a:spAutoFit/>
          </a:bodyPr>
          <a:lstStyle/>
          <a:p>
            <a:pPr lvl="0" algn="l">
              <a:lnSpc>
                <a:spcPct val="150000"/>
              </a:lnSpc>
            </a:pPr>
            <a:r>
              <a:rPr lang="en-US" altLang="zh-CN" sz="2400" dirty="0">
                <a:solidFill>
                  <a:srgbClr val="000000"/>
                </a:solidFill>
              </a:rPr>
              <a:t> </a:t>
            </a:r>
            <a:r>
              <a:rPr lang="en-US" altLang="zh-CN" sz="2400" dirty="0" smtClean="0">
                <a:solidFill>
                  <a:srgbClr val="000000"/>
                </a:solidFill>
              </a:rPr>
              <a:t>       </a:t>
            </a:r>
            <a:r>
              <a:rPr lang="en-US" altLang="zh-CN" sz="2400" b="1" dirty="0" smtClean="0">
                <a:solidFill>
                  <a:srgbClr val="9900CC"/>
                </a:solidFill>
              </a:rPr>
              <a:t>4.1.1  </a:t>
            </a:r>
            <a:r>
              <a:rPr lang="zh-CN" altLang="en-US" sz="2400" b="1" dirty="0">
                <a:solidFill>
                  <a:srgbClr val="9900CC"/>
                </a:solidFill>
              </a:rPr>
              <a:t>指令系统概述</a:t>
            </a:r>
          </a:p>
          <a:p>
            <a:pPr lvl="0" algn="l">
              <a:lnSpc>
                <a:spcPct val="150000"/>
              </a:lnSpc>
            </a:pPr>
            <a:r>
              <a:rPr lang="en-US" altLang="zh-CN" sz="2400" dirty="0">
                <a:solidFill>
                  <a:srgbClr val="000000"/>
                </a:solidFill>
              </a:rPr>
              <a:t>        51</a:t>
            </a:r>
            <a:r>
              <a:rPr lang="zh-CN" altLang="en-US" sz="2400" dirty="0">
                <a:solidFill>
                  <a:srgbClr val="000000"/>
                </a:solidFill>
              </a:rPr>
              <a:t>系列单片机的指令系统是一种简明、易掌握、效率较高的指令系统，基本指令共有</a:t>
            </a:r>
            <a:r>
              <a:rPr lang="en-US" altLang="zh-CN" sz="2400" dirty="0">
                <a:solidFill>
                  <a:srgbClr val="000000"/>
                </a:solidFill>
              </a:rPr>
              <a:t>111</a:t>
            </a:r>
            <a:r>
              <a:rPr lang="zh-CN" altLang="en-US" sz="2400" dirty="0">
                <a:solidFill>
                  <a:srgbClr val="000000"/>
                </a:solidFill>
              </a:rPr>
              <a:t>条。</a:t>
            </a:r>
          </a:p>
          <a:p>
            <a:pPr lvl="0" algn="l">
              <a:lnSpc>
                <a:spcPct val="150000"/>
              </a:lnSpc>
            </a:pPr>
            <a:r>
              <a:rPr lang="zh-CN" altLang="en-US" sz="2400" dirty="0">
                <a:solidFill>
                  <a:srgbClr val="000000"/>
                </a:solidFill>
              </a:rPr>
              <a:t>        </a:t>
            </a:r>
            <a:endParaRPr lang="zh-CN" altLang="en-US" dirty="0"/>
          </a:p>
        </p:txBody>
      </p:sp>
      <p:sp>
        <p:nvSpPr>
          <p:cNvPr id="6" name="矩形 5"/>
          <p:cNvSpPr/>
          <p:nvPr/>
        </p:nvSpPr>
        <p:spPr>
          <a:xfrm>
            <a:off x="0" y="3142155"/>
            <a:ext cx="9144000" cy="1200329"/>
          </a:xfrm>
          <a:prstGeom prst="rect">
            <a:avLst/>
          </a:prstGeom>
        </p:spPr>
        <p:txBody>
          <a:bodyPr wrap="square">
            <a:spAutoFit/>
          </a:bodyPr>
          <a:lstStyle/>
          <a:p>
            <a:pPr lvl="0" algn="l">
              <a:lnSpc>
                <a:spcPct val="150000"/>
              </a:lnSpc>
            </a:pPr>
            <a:r>
              <a:rPr lang="zh-CN" altLang="en-US" sz="2400" dirty="0" smtClean="0">
                <a:solidFill>
                  <a:srgbClr val="000000"/>
                </a:solidFill>
              </a:rPr>
              <a:t>        指令</a:t>
            </a:r>
            <a:r>
              <a:rPr lang="zh-CN" altLang="en-US" sz="2400" dirty="0">
                <a:solidFill>
                  <a:srgbClr val="000000"/>
                </a:solidFill>
              </a:rPr>
              <a:t>有功能、时间和空间</a:t>
            </a:r>
            <a:r>
              <a:rPr lang="en-US" altLang="zh-CN" sz="2400" dirty="0">
                <a:solidFill>
                  <a:srgbClr val="0000FF"/>
                </a:solidFill>
              </a:rPr>
              <a:t>3</a:t>
            </a:r>
            <a:r>
              <a:rPr lang="zh-CN" altLang="en-US" sz="2400" dirty="0">
                <a:solidFill>
                  <a:srgbClr val="0000FF"/>
                </a:solidFill>
              </a:rPr>
              <a:t>种属性</a:t>
            </a:r>
            <a:r>
              <a:rPr lang="zh-CN" altLang="en-US" sz="2400" dirty="0">
                <a:solidFill>
                  <a:srgbClr val="000000"/>
                </a:solidFill>
              </a:rPr>
              <a:t>。</a:t>
            </a:r>
            <a:endParaRPr lang="en-US" altLang="zh-CN" sz="2400" dirty="0">
              <a:solidFill>
                <a:srgbClr val="000000"/>
              </a:solidFill>
            </a:endParaRPr>
          </a:p>
          <a:p>
            <a:pPr lvl="0" algn="l">
              <a:lnSpc>
                <a:spcPct val="150000"/>
              </a:lnSpc>
            </a:pPr>
            <a:r>
              <a:rPr lang="en-US" altLang="zh-CN" sz="2400" dirty="0">
                <a:solidFill>
                  <a:srgbClr val="000000"/>
                </a:solidFill>
              </a:rPr>
              <a:t>        </a:t>
            </a:r>
            <a:endParaRPr lang="zh-CN" altLang="en-US" dirty="0">
              <a:solidFill>
                <a:srgbClr val="000000"/>
              </a:solidFill>
            </a:endParaRPr>
          </a:p>
        </p:txBody>
      </p:sp>
      <p:sp>
        <p:nvSpPr>
          <p:cNvPr id="7" name="矩形 6"/>
          <p:cNvSpPr/>
          <p:nvPr/>
        </p:nvSpPr>
        <p:spPr>
          <a:xfrm>
            <a:off x="0" y="3732745"/>
            <a:ext cx="9144000" cy="2308324"/>
          </a:xfrm>
          <a:prstGeom prst="rect">
            <a:avLst/>
          </a:prstGeom>
        </p:spPr>
        <p:txBody>
          <a:bodyPr wrap="square">
            <a:spAutoFit/>
          </a:bodyPr>
          <a:lstStyle/>
          <a:p>
            <a:pPr lvl="0" algn="l">
              <a:lnSpc>
                <a:spcPct val="150000"/>
              </a:lnSpc>
            </a:pPr>
            <a:r>
              <a:rPr lang="zh-CN" altLang="en-US" sz="2400" dirty="0" smtClean="0">
                <a:solidFill>
                  <a:srgbClr val="0000FF"/>
                </a:solidFill>
              </a:rPr>
              <a:t>        功能</a:t>
            </a:r>
            <a:r>
              <a:rPr lang="zh-CN" altLang="en-US" sz="2400" dirty="0">
                <a:solidFill>
                  <a:srgbClr val="0000FF"/>
                </a:solidFill>
              </a:rPr>
              <a:t>属性</a:t>
            </a:r>
            <a:r>
              <a:rPr lang="zh-CN" altLang="en-US" sz="2400" dirty="0">
                <a:solidFill>
                  <a:srgbClr val="000000"/>
                </a:solidFill>
              </a:rPr>
              <a:t>是指每条指令都对应一个特定的操作功能；</a:t>
            </a:r>
            <a:endParaRPr lang="en-US" altLang="zh-CN" sz="2400" dirty="0">
              <a:solidFill>
                <a:srgbClr val="000000"/>
              </a:solidFill>
            </a:endParaRPr>
          </a:p>
          <a:p>
            <a:pPr lvl="0" algn="l">
              <a:lnSpc>
                <a:spcPct val="150000"/>
              </a:lnSpc>
            </a:pPr>
            <a:r>
              <a:rPr lang="en-US" altLang="zh-CN" sz="2400" dirty="0">
                <a:solidFill>
                  <a:srgbClr val="000000"/>
                </a:solidFill>
              </a:rPr>
              <a:t>        </a:t>
            </a:r>
            <a:r>
              <a:rPr lang="zh-CN" altLang="en-US" sz="2400" dirty="0">
                <a:solidFill>
                  <a:srgbClr val="0000FF"/>
                </a:solidFill>
              </a:rPr>
              <a:t>时间属性</a:t>
            </a:r>
            <a:r>
              <a:rPr lang="zh-CN" altLang="en-US" sz="2400" dirty="0">
                <a:solidFill>
                  <a:srgbClr val="000000"/>
                </a:solidFill>
              </a:rPr>
              <a:t>是指一条指令执行所用的时间，一般用机器周期来表示；</a:t>
            </a:r>
            <a:endParaRPr lang="en-US" altLang="zh-CN" sz="2400" dirty="0">
              <a:solidFill>
                <a:srgbClr val="000000"/>
              </a:solidFill>
            </a:endParaRPr>
          </a:p>
          <a:p>
            <a:pPr lvl="0" algn="l">
              <a:lnSpc>
                <a:spcPct val="150000"/>
              </a:lnSpc>
            </a:pPr>
            <a:r>
              <a:rPr lang="en-US" altLang="zh-CN" sz="2400" dirty="0">
                <a:solidFill>
                  <a:srgbClr val="000000"/>
                </a:solidFill>
              </a:rPr>
              <a:t>        </a:t>
            </a:r>
            <a:r>
              <a:rPr lang="zh-CN" altLang="en-US" sz="2400" dirty="0">
                <a:solidFill>
                  <a:srgbClr val="0000FF"/>
                </a:solidFill>
              </a:rPr>
              <a:t>空间属性</a:t>
            </a:r>
            <a:r>
              <a:rPr lang="zh-CN" altLang="en-US" sz="2400" dirty="0">
                <a:solidFill>
                  <a:srgbClr val="000000"/>
                </a:solidFill>
              </a:rPr>
              <a:t>是指一条指令在程序存储器中存储所占用的字节数。</a:t>
            </a:r>
            <a:endParaRPr lang="zh-CN" altLang="en-US" dirty="0">
              <a:solidFill>
                <a:srgbClr val="000000"/>
              </a:solidFill>
            </a:endParaRPr>
          </a:p>
        </p:txBody>
      </p:sp>
    </p:spTree>
    <p:extLst>
      <p:ext uri="{BB962C8B-B14F-4D97-AF65-F5344CB8AC3E}">
        <p14:creationId xmlns:p14="http://schemas.microsoft.com/office/powerpoint/2010/main" val="755694021"/>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
                                          </p:val>
                                        </p:tav>
                                        <p:tav tm="100000">
                                          <p:val>
                                            <p:strVal val="#ppt_x"/>
                                          </p:val>
                                        </p:tav>
                                      </p:tavLst>
                                    </p:anim>
                                    <p:anim calcmode="lin" valueType="num">
                                      <p:cBhvr>
                                        <p:cTn id="22"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6</a:t>
            </a:fld>
            <a:endParaRPr lang="en-US" altLang="zh-CN" dirty="0"/>
          </a:p>
        </p:txBody>
      </p:sp>
      <p:sp>
        <p:nvSpPr>
          <p:cNvPr id="4" name="矩形 3"/>
          <p:cNvSpPr/>
          <p:nvPr/>
        </p:nvSpPr>
        <p:spPr>
          <a:xfrm>
            <a:off x="0" y="621943"/>
            <a:ext cx="9144000" cy="2862322"/>
          </a:xfrm>
          <a:prstGeom prst="rect">
            <a:avLst/>
          </a:prstGeom>
        </p:spPr>
        <p:txBody>
          <a:bodyPr wrap="square">
            <a:spAutoFit/>
          </a:bodyPr>
          <a:lstStyle/>
          <a:p>
            <a:pPr algn="l">
              <a:lnSpc>
                <a:spcPct val="150000"/>
              </a:lnSpc>
            </a:pPr>
            <a:r>
              <a:rPr lang="zh-CN" altLang="en-US" sz="2400" dirty="0" smtClean="0"/>
              <a:t>        </a:t>
            </a:r>
            <a:r>
              <a:rPr lang="zh-CN" altLang="en-US" sz="2400" dirty="0" smtClean="0">
                <a:solidFill>
                  <a:srgbClr val="0000FF"/>
                </a:solidFill>
              </a:rPr>
              <a:t>按</a:t>
            </a:r>
            <a:r>
              <a:rPr lang="zh-CN" altLang="en-US" sz="2400" dirty="0">
                <a:solidFill>
                  <a:srgbClr val="0000FF"/>
                </a:solidFill>
              </a:rPr>
              <a:t>指令空间属性来分</a:t>
            </a:r>
            <a:r>
              <a:rPr lang="zh-CN" altLang="en-US" sz="2400" dirty="0"/>
              <a:t>，</a:t>
            </a:r>
            <a:r>
              <a:rPr lang="en-US" altLang="zh-CN" sz="2400" dirty="0"/>
              <a:t>51</a:t>
            </a:r>
            <a:r>
              <a:rPr lang="zh-CN" altLang="en-US" sz="2400" dirty="0"/>
              <a:t>系列单片机的指令可分为如下</a:t>
            </a:r>
            <a:r>
              <a:rPr lang="en-US" altLang="zh-CN" sz="2400" dirty="0"/>
              <a:t>3</a:t>
            </a:r>
            <a:r>
              <a:rPr lang="zh-CN" altLang="en-US" sz="2400" dirty="0"/>
              <a:t>种：</a:t>
            </a:r>
          </a:p>
          <a:p>
            <a:pPr algn="l">
              <a:lnSpc>
                <a:spcPct val="150000"/>
              </a:lnSpc>
            </a:pPr>
            <a:r>
              <a:rPr lang="zh-CN" altLang="en-US" sz="2400" dirty="0" smtClean="0"/>
              <a:t>      （</a:t>
            </a:r>
            <a:r>
              <a:rPr lang="en-US" altLang="zh-CN" sz="2400" dirty="0"/>
              <a:t>1</a:t>
            </a:r>
            <a:r>
              <a:rPr lang="zh-CN" altLang="en-US" sz="2400" dirty="0"/>
              <a:t>）单字节指令（</a:t>
            </a:r>
            <a:r>
              <a:rPr lang="en-US" altLang="zh-CN" sz="2400" dirty="0"/>
              <a:t>49</a:t>
            </a:r>
            <a:r>
              <a:rPr lang="zh-CN" altLang="en-US" sz="2400" dirty="0"/>
              <a:t>条）。</a:t>
            </a:r>
          </a:p>
          <a:p>
            <a:pPr algn="l">
              <a:lnSpc>
                <a:spcPct val="150000"/>
              </a:lnSpc>
            </a:pPr>
            <a:r>
              <a:rPr lang="zh-CN" altLang="en-US" sz="2400" dirty="0" smtClean="0"/>
              <a:t>      （</a:t>
            </a:r>
            <a:r>
              <a:rPr lang="en-US" altLang="zh-CN" sz="2400" dirty="0"/>
              <a:t>2</a:t>
            </a:r>
            <a:r>
              <a:rPr lang="zh-CN" altLang="en-US" sz="2400" dirty="0"/>
              <a:t>）双字节指令（</a:t>
            </a:r>
            <a:r>
              <a:rPr lang="en-US" altLang="zh-CN" sz="2400" dirty="0"/>
              <a:t>45</a:t>
            </a:r>
            <a:r>
              <a:rPr lang="zh-CN" altLang="en-US" sz="2400" dirty="0"/>
              <a:t>条）。</a:t>
            </a:r>
          </a:p>
          <a:p>
            <a:pPr algn="l">
              <a:lnSpc>
                <a:spcPct val="150000"/>
              </a:lnSpc>
            </a:pPr>
            <a:r>
              <a:rPr lang="zh-CN" altLang="en-US" sz="2400" dirty="0" smtClean="0"/>
              <a:t>      （</a:t>
            </a:r>
            <a:r>
              <a:rPr lang="en-US" altLang="zh-CN" sz="2400" dirty="0"/>
              <a:t>3</a:t>
            </a:r>
            <a:r>
              <a:rPr lang="zh-CN" altLang="en-US" sz="2400" dirty="0"/>
              <a:t>）三字节指令（</a:t>
            </a:r>
            <a:r>
              <a:rPr lang="en-US" altLang="zh-CN" sz="2400" dirty="0"/>
              <a:t>17</a:t>
            </a:r>
            <a:r>
              <a:rPr lang="zh-CN" altLang="en-US" sz="2400" dirty="0"/>
              <a:t>条）。</a:t>
            </a:r>
          </a:p>
          <a:p>
            <a:pPr algn="l">
              <a:lnSpc>
                <a:spcPct val="150000"/>
              </a:lnSpc>
            </a:pPr>
            <a:r>
              <a:rPr lang="zh-CN" altLang="en-US" sz="2400" dirty="0" smtClean="0"/>
              <a:t>        </a:t>
            </a:r>
            <a:endParaRPr lang="zh-CN" altLang="en-US" sz="2400" dirty="0"/>
          </a:p>
        </p:txBody>
      </p:sp>
      <p:sp>
        <p:nvSpPr>
          <p:cNvPr id="5" name="矩形 4"/>
          <p:cNvSpPr/>
          <p:nvPr/>
        </p:nvSpPr>
        <p:spPr>
          <a:xfrm>
            <a:off x="0" y="2832751"/>
            <a:ext cx="9144000" cy="2308324"/>
          </a:xfrm>
          <a:prstGeom prst="rect">
            <a:avLst/>
          </a:prstGeom>
        </p:spPr>
        <p:txBody>
          <a:bodyPr wrap="square">
            <a:spAutoFit/>
          </a:bodyPr>
          <a:lstStyle/>
          <a:p>
            <a:pPr lvl="0" algn="l">
              <a:lnSpc>
                <a:spcPct val="150000"/>
              </a:lnSpc>
            </a:pPr>
            <a:r>
              <a:rPr lang="zh-CN" altLang="en-US" sz="2400" dirty="0" smtClean="0">
                <a:solidFill>
                  <a:srgbClr val="0000FF"/>
                </a:solidFill>
              </a:rPr>
              <a:t>        按时</a:t>
            </a:r>
            <a:r>
              <a:rPr lang="zh-CN" altLang="en-US" sz="2400" dirty="0">
                <a:solidFill>
                  <a:srgbClr val="0000FF"/>
                </a:solidFill>
              </a:rPr>
              <a:t>间属性来分</a:t>
            </a:r>
            <a:r>
              <a:rPr lang="zh-CN" altLang="en-US" sz="2400" dirty="0">
                <a:solidFill>
                  <a:srgbClr val="000000"/>
                </a:solidFill>
              </a:rPr>
              <a:t>，</a:t>
            </a:r>
            <a:r>
              <a:rPr lang="en-US" altLang="zh-CN" sz="2400" dirty="0">
                <a:solidFill>
                  <a:srgbClr val="000000"/>
                </a:solidFill>
              </a:rPr>
              <a:t>51</a:t>
            </a:r>
            <a:r>
              <a:rPr lang="zh-CN" altLang="en-US" sz="2400" dirty="0">
                <a:solidFill>
                  <a:srgbClr val="000000"/>
                </a:solidFill>
              </a:rPr>
              <a:t>系列单片机的指令也可分为</a:t>
            </a:r>
            <a:r>
              <a:rPr lang="en-US" altLang="zh-CN" sz="2400" dirty="0">
                <a:solidFill>
                  <a:srgbClr val="000000"/>
                </a:solidFill>
              </a:rPr>
              <a:t>3</a:t>
            </a:r>
            <a:r>
              <a:rPr lang="zh-CN" altLang="en-US" sz="2400" dirty="0">
                <a:solidFill>
                  <a:srgbClr val="000000"/>
                </a:solidFill>
              </a:rPr>
              <a:t>种：</a:t>
            </a:r>
          </a:p>
          <a:p>
            <a:pPr lvl="0" algn="l">
              <a:lnSpc>
                <a:spcPct val="150000"/>
              </a:lnSpc>
            </a:pPr>
            <a:r>
              <a:rPr lang="zh-CN" altLang="en-US" sz="2400" dirty="0">
                <a:solidFill>
                  <a:srgbClr val="000000"/>
                </a:solidFill>
              </a:rPr>
              <a:t>      （</a:t>
            </a:r>
            <a:r>
              <a:rPr lang="en-US" altLang="zh-CN" sz="2400" dirty="0">
                <a:solidFill>
                  <a:srgbClr val="000000"/>
                </a:solidFill>
              </a:rPr>
              <a:t>1</a:t>
            </a:r>
            <a:r>
              <a:rPr lang="zh-CN" altLang="en-US" sz="2400" dirty="0">
                <a:solidFill>
                  <a:srgbClr val="000000"/>
                </a:solidFill>
              </a:rPr>
              <a:t>）</a:t>
            </a:r>
            <a:r>
              <a:rPr lang="en-US" altLang="zh-CN" sz="2400" dirty="0">
                <a:solidFill>
                  <a:srgbClr val="000000"/>
                </a:solidFill>
              </a:rPr>
              <a:t>1</a:t>
            </a:r>
            <a:r>
              <a:rPr lang="zh-CN" altLang="en-US" sz="2400" dirty="0">
                <a:solidFill>
                  <a:srgbClr val="000000"/>
                </a:solidFill>
              </a:rPr>
              <a:t>个机器周期指令（</a:t>
            </a:r>
            <a:r>
              <a:rPr lang="en-US" altLang="zh-CN" sz="2400" dirty="0">
                <a:solidFill>
                  <a:srgbClr val="000000"/>
                </a:solidFill>
              </a:rPr>
              <a:t>64</a:t>
            </a:r>
            <a:r>
              <a:rPr lang="zh-CN" altLang="en-US" sz="2400" dirty="0">
                <a:solidFill>
                  <a:srgbClr val="000000"/>
                </a:solidFill>
              </a:rPr>
              <a:t>条）。</a:t>
            </a:r>
          </a:p>
          <a:p>
            <a:pPr lvl="0" algn="l">
              <a:lnSpc>
                <a:spcPct val="150000"/>
              </a:lnSpc>
            </a:pPr>
            <a:r>
              <a:rPr lang="zh-CN" altLang="en-US" sz="2400" dirty="0">
                <a:solidFill>
                  <a:srgbClr val="000000"/>
                </a:solidFill>
              </a:rPr>
              <a:t>      （</a:t>
            </a:r>
            <a:r>
              <a:rPr lang="en-US" altLang="zh-CN" sz="2400" dirty="0">
                <a:solidFill>
                  <a:srgbClr val="000000"/>
                </a:solidFill>
              </a:rPr>
              <a:t>2</a:t>
            </a:r>
            <a:r>
              <a:rPr lang="zh-CN" altLang="en-US" sz="2400" dirty="0">
                <a:solidFill>
                  <a:srgbClr val="000000"/>
                </a:solidFill>
              </a:rPr>
              <a:t>）</a:t>
            </a:r>
            <a:r>
              <a:rPr lang="en-US" altLang="zh-CN" sz="2400" dirty="0">
                <a:solidFill>
                  <a:srgbClr val="000000"/>
                </a:solidFill>
              </a:rPr>
              <a:t>2</a:t>
            </a:r>
            <a:r>
              <a:rPr lang="zh-CN" altLang="en-US" sz="2400" dirty="0">
                <a:solidFill>
                  <a:srgbClr val="000000"/>
                </a:solidFill>
              </a:rPr>
              <a:t>个机器周期指令（</a:t>
            </a:r>
            <a:r>
              <a:rPr lang="en-US" altLang="zh-CN" sz="2400" dirty="0">
                <a:solidFill>
                  <a:srgbClr val="000000"/>
                </a:solidFill>
              </a:rPr>
              <a:t>45</a:t>
            </a:r>
            <a:r>
              <a:rPr lang="zh-CN" altLang="en-US" sz="2400" dirty="0">
                <a:solidFill>
                  <a:srgbClr val="000000"/>
                </a:solidFill>
              </a:rPr>
              <a:t>条）。</a:t>
            </a:r>
          </a:p>
          <a:p>
            <a:pPr lvl="0" algn="l">
              <a:lnSpc>
                <a:spcPct val="150000"/>
              </a:lnSpc>
            </a:pPr>
            <a:r>
              <a:rPr lang="zh-CN" altLang="en-US" sz="2400" dirty="0">
                <a:solidFill>
                  <a:srgbClr val="000000"/>
                </a:solidFill>
              </a:rPr>
              <a:t>      （</a:t>
            </a:r>
            <a:r>
              <a:rPr lang="en-US" altLang="zh-CN" sz="2400" dirty="0">
                <a:solidFill>
                  <a:srgbClr val="000000"/>
                </a:solidFill>
              </a:rPr>
              <a:t>3</a:t>
            </a:r>
            <a:r>
              <a:rPr lang="zh-CN" altLang="en-US" sz="2400" dirty="0">
                <a:solidFill>
                  <a:srgbClr val="000000"/>
                </a:solidFill>
              </a:rPr>
              <a:t>）</a:t>
            </a:r>
            <a:r>
              <a:rPr lang="en-US" altLang="zh-CN" sz="2400" dirty="0">
                <a:solidFill>
                  <a:srgbClr val="000000"/>
                </a:solidFill>
              </a:rPr>
              <a:t>4</a:t>
            </a:r>
            <a:r>
              <a:rPr lang="zh-CN" altLang="en-US" sz="2400" dirty="0">
                <a:solidFill>
                  <a:srgbClr val="000000"/>
                </a:solidFill>
              </a:rPr>
              <a:t>个机器周期（</a:t>
            </a:r>
            <a:r>
              <a:rPr lang="en-US" altLang="zh-CN" sz="2400" dirty="0">
                <a:solidFill>
                  <a:srgbClr val="000000"/>
                </a:solidFill>
              </a:rPr>
              <a:t>2</a:t>
            </a:r>
            <a:r>
              <a:rPr lang="zh-CN" altLang="en-US" sz="2400" dirty="0">
                <a:solidFill>
                  <a:srgbClr val="000000"/>
                </a:solidFill>
              </a:rPr>
              <a:t>条）。</a:t>
            </a:r>
          </a:p>
        </p:txBody>
      </p:sp>
    </p:spTree>
    <p:extLst>
      <p:ext uri="{BB962C8B-B14F-4D97-AF65-F5344CB8AC3E}">
        <p14:creationId xmlns:p14="http://schemas.microsoft.com/office/powerpoint/2010/main" val="2328295981"/>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7</a:t>
            </a:fld>
            <a:endParaRPr lang="en-US" altLang="zh-CN" dirty="0"/>
          </a:p>
        </p:txBody>
      </p:sp>
      <p:sp>
        <p:nvSpPr>
          <p:cNvPr id="4" name="矩形 3"/>
          <p:cNvSpPr/>
          <p:nvPr/>
        </p:nvSpPr>
        <p:spPr>
          <a:xfrm>
            <a:off x="0" y="618341"/>
            <a:ext cx="9232900" cy="3416320"/>
          </a:xfrm>
          <a:prstGeom prst="rect">
            <a:avLst/>
          </a:prstGeom>
        </p:spPr>
        <p:txBody>
          <a:bodyPr wrap="square">
            <a:spAutoFit/>
          </a:bodyPr>
          <a:lstStyle/>
          <a:p>
            <a:pPr lvl="0" algn="l">
              <a:lnSpc>
                <a:spcPct val="150000"/>
              </a:lnSpc>
            </a:pPr>
            <a:r>
              <a:rPr lang="zh-CN" altLang="en-US" sz="2400" dirty="0" smtClean="0">
                <a:solidFill>
                  <a:srgbClr val="000000"/>
                </a:solidFill>
              </a:rPr>
              <a:t>        </a:t>
            </a:r>
            <a:r>
              <a:rPr lang="zh-CN" altLang="en-US" sz="2400" dirty="0" smtClean="0">
                <a:solidFill>
                  <a:srgbClr val="0000FF"/>
                </a:solidFill>
              </a:rPr>
              <a:t>按</a:t>
            </a:r>
            <a:r>
              <a:rPr lang="zh-CN" altLang="en-US" sz="2400" dirty="0">
                <a:solidFill>
                  <a:srgbClr val="0000FF"/>
                </a:solidFill>
              </a:rPr>
              <a:t>功能属性</a:t>
            </a:r>
            <a:r>
              <a:rPr lang="zh-CN" altLang="en-US" sz="2400" dirty="0">
                <a:solidFill>
                  <a:srgbClr val="000000"/>
                </a:solidFill>
              </a:rPr>
              <a:t>，</a:t>
            </a:r>
            <a:r>
              <a:rPr lang="en-US" altLang="zh-CN" sz="2400" dirty="0">
                <a:solidFill>
                  <a:srgbClr val="000000"/>
                </a:solidFill>
              </a:rPr>
              <a:t>51</a:t>
            </a:r>
            <a:r>
              <a:rPr lang="zh-CN" altLang="en-US" sz="2400" dirty="0">
                <a:solidFill>
                  <a:srgbClr val="000000"/>
                </a:solidFill>
              </a:rPr>
              <a:t>系列单片机的指令可分为</a:t>
            </a:r>
            <a:r>
              <a:rPr lang="en-US" altLang="zh-CN" sz="2400" dirty="0">
                <a:solidFill>
                  <a:srgbClr val="000000"/>
                </a:solidFill>
              </a:rPr>
              <a:t>5</a:t>
            </a:r>
            <a:r>
              <a:rPr lang="zh-CN" altLang="en-US" sz="2400" dirty="0">
                <a:solidFill>
                  <a:srgbClr val="000000"/>
                </a:solidFill>
              </a:rPr>
              <a:t>类：</a:t>
            </a:r>
          </a:p>
          <a:p>
            <a:pPr lvl="0" algn="l">
              <a:lnSpc>
                <a:spcPct val="150000"/>
              </a:lnSpc>
            </a:pPr>
            <a:r>
              <a:rPr lang="zh-CN" altLang="en-US" sz="2400" dirty="0" smtClean="0">
                <a:solidFill>
                  <a:srgbClr val="000000"/>
                </a:solidFill>
              </a:rPr>
              <a:t>      （</a:t>
            </a:r>
            <a:r>
              <a:rPr lang="en-US" altLang="zh-CN" sz="2400" dirty="0">
                <a:solidFill>
                  <a:srgbClr val="000000"/>
                </a:solidFill>
              </a:rPr>
              <a:t>1</a:t>
            </a:r>
            <a:r>
              <a:rPr lang="zh-CN" altLang="en-US" sz="2400" dirty="0">
                <a:solidFill>
                  <a:srgbClr val="000000"/>
                </a:solidFill>
              </a:rPr>
              <a:t>）数据传送指令（</a:t>
            </a:r>
            <a:r>
              <a:rPr lang="en-US" altLang="zh-CN" sz="2400" dirty="0">
                <a:solidFill>
                  <a:srgbClr val="000000"/>
                </a:solidFill>
              </a:rPr>
              <a:t>29</a:t>
            </a:r>
            <a:r>
              <a:rPr lang="zh-CN" altLang="en-US" sz="2400" dirty="0">
                <a:solidFill>
                  <a:srgbClr val="000000"/>
                </a:solidFill>
              </a:rPr>
              <a:t>条）。</a:t>
            </a:r>
          </a:p>
          <a:p>
            <a:pPr lvl="0" algn="l">
              <a:lnSpc>
                <a:spcPct val="150000"/>
              </a:lnSpc>
            </a:pPr>
            <a:r>
              <a:rPr lang="zh-CN" altLang="en-US" sz="2400" dirty="0" smtClean="0">
                <a:solidFill>
                  <a:srgbClr val="000000"/>
                </a:solidFill>
              </a:rPr>
              <a:t>      （</a:t>
            </a:r>
            <a:r>
              <a:rPr lang="en-US" altLang="zh-CN" sz="2400" dirty="0">
                <a:solidFill>
                  <a:srgbClr val="000000"/>
                </a:solidFill>
              </a:rPr>
              <a:t>2</a:t>
            </a:r>
            <a:r>
              <a:rPr lang="zh-CN" altLang="en-US" sz="2400" dirty="0">
                <a:solidFill>
                  <a:srgbClr val="000000"/>
                </a:solidFill>
              </a:rPr>
              <a:t>）算术运算指令（</a:t>
            </a:r>
            <a:r>
              <a:rPr lang="en-US" altLang="zh-CN" sz="2400" dirty="0">
                <a:solidFill>
                  <a:srgbClr val="000000"/>
                </a:solidFill>
              </a:rPr>
              <a:t>24</a:t>
            </a:r>
            <a:r>
              <a:rPr lang="zh-CN" altLang="en-US" sz="2400" dirty="0">
                <a:solidFill>
                  <a:srgbClr val="000000"/>
                </a:solidFill>
              </a:rPr>
              <a:t>条）。</a:t>
            </a:r>
          </a:p>
          <a:p>
            <a:pPr lvl="0" algn="l">
              <a:lnSpc>
                <a:spcPct val="150000"/>
              </a:lnSpc>
            </a:pPr>
            <a:r>
              <a:rPr lang="zh-CN" altLang="en-US" sz="2400" dirty="0" smtClean="0">
                <a:solidFill>
                  <a:srgbClr val="000000"/>
                </a:solidFill>
              </a:rPr>
              <a:t>      （</a:t>
            </a:r>
            <a:r>
              <a:rPr lang="en-US" altLang="zh-CN" sz="2400" dirty="0">
                <a:solidFill>
                  <a:srgbClr val="000000"/>
                </a:solidFill>
              </a:rPr>
              <a:t>3</a:t>
            </a:r>
            <a:r>
              <a:rPr lang="zh-CN" altLang="en-US" sz="2400" dirty="0">
                <a:solidFill>
                  <a:srgbClr val="000000"/>
                </a:solidFill>
              </a:rPr>
              <a:t>）逻辑运算指令（</a:t>
            </a:r>
            <a:r>
              <a:rPr lang="en-US" altLang="zh-CN" sz="2400" dirty="0">
                <a:solidFill>
                  <a:srgbClr val="000000"/>
                </a:solidFill>
              </a:rPr>
              <a:t>24</a:t>
            </a:r>
            <a:r>
              <a:rPr lang="zh-CN" altLang="en-US" sz="2400" dirty="0">
                <a:solidFill>
                  <a:srgbClr val="000000"/>
                </a:solidFill>
              </a:rPr>
              <a:t>条）。</a:t>
            </a:r>
          </a:p>
          <a:p>
            <a:pPr lvl="0" algn="l">
              <a:lnSpc>
                <a:spcPct val="150000"/>
              </a:lnSpc>
            </a:pPr>
            <a:r>
              <a:rPr lang="zh-CN" altLang="en-US" sz="2400" dirty="0" smtClean="0">
                <a:solidFill>
                  <a:srgbClr val="000000"/>
                </a:solidFill>
              </a:rPr>
              <a:t>      （</a:t>
            </a:r>
            <a:r>
              <a:rPr lang="en-US" altLang="zh-CN" sz="2400" dirty="0">
                <a:solidFill>
                  <a:srgbClr val="000000"/>
                </a:solidFill>
              </a:rPr>
              <a:t>4</a:t>
            </a:r>
            <a:r>
              <a:rPr lang="zh-CN" altLang="en-US" sz="2400" dirty="0">
                <a:solidFill>
                  <a:srgbClr val="000000"/>
                </a:solidFill>
              </a:rPr>
              <a:t>）控制转移指令（</a:t>
            </a:r>
            <a:r>
              <a:rPr lang="en-US" altLang="zh-CN" sz="2400" dirty="0">
                <a:solidFill>
                  <a:srgbClr val="000000"/>
                </a:solidFill>
              </a:rPr>
              <a:t>17</a:t>
            </a:r>
            <a:r>
              <a:rPr lang="zh-CN" altLang="en-US" sz="2400" dirty="0">
                <a:solidFill>
                  <a:srgbClr val="000000"/>
                </a:solidFill>
              </a:rPr>
              <a:t>条）。</a:t>
            </a:r>
          </a:p>
          <a:p>
            <a:pPr lvl="0" algn="l">
              <a:lnSpc>
                <a:spcPct val="150000"/>
              </a:lnSpc>
            </a:pPr>
            <a:r>
              <a:rPr lang="zh-CN" altLang="en-US" sz="2400" dirty="0" smtClean="0">
                <a:solidFill>
                  <a:srgbClr val="000000"/>
                </a:solidFill>
              </a:rPr>
              <a:t>      （</a:t>
            </a:r>
            <a:r>
              <a:rPr lang="en-US" altLang="zh-CN" sz="2400" dirty="0">
                <a:solidFill>
                  <a:srgbClr val="000000"/>
                </a:solidFill>
              </a:rPr>
              <a:t>5</a:t>
            </a:r>
            <a:r>
              <a:rPr lang="zh-CN" altLang="en-US" sz="2400" dirty="0">
                <a:solidFill>
                  <a:srgbClr val="000000"/>
                </a:solidFill>
              </a:rPr>
              <a:t>）位操作指令（</a:t>
            </a:r>
            <a:r>
              <a:rPr lang="en-US" altLang="zh-CN" sz="2400" dirty="0">
                <a:solidFill>
                  <a:srgbClr val="000000"/>
                </a:solidFill>
              </a:rPr>
              <a:t>17</a:t>
            </a:r>
            <a:r>
              <a:rPr lang="zh-CN" altLang="en-US" sz="2400" dirty="0">
                <a:solidFill>
                  <a:srgbClr val="000000"/>
                </a:solidFill>
              </a:rPr>
              <a:t>条）。</a:t>
            </a:r>
          </a:p>
        </p:txBody>
      </p:sp>
    </p:spTree>
    <p:extLst>
      <p:ext uri="{BB962C8B-B14F-4D97-AF65-F5344CB8AC3E}">
        <p14:creationId xmlns:p14="http://schemas.microsoft.com/office/powerpoint/2010/main" val="1329869251"/>
      </p:ext>
    </p:extLst>
  </p:cSld>
  <p:clrMapOvr>
    <a:masterClrMapping/>
  </p:clrMapOvr>
  <p:transition>
    <p:random/>
    <p:sndAc>
      <p:stSnd>
        <p:snd r:embed="rId2" name="camera.wav"/>
      </p:stSnd>
    </p:sndAc>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8</a:t>
            </a:fld>
            <a:endParaRPr lang="en-US" altLang="zh-CN" dirty="0"/>
          </a:p>
        </p:txBody>
      </p:sp>
      <p:sp>
        <p:nvSpPr>
          <p:cNvPr id="4" name="矩形 3"/>
          <p:cNvSpPr/>
          <p:nvPr/>
        </p:nvSpPr>
        <p:spPr>
          <a:xfrm>
            <a:off x="0" y="1678416"/>
            <a:ext cx="9144000" cy="4524315"/>
          </a:xfrm>
          <a:prstGeom prst="rect">
            <a:avLst/>
          </a:prstGeom>
        </p:spPr>
        <p:txBody>
          <a:bodyPr wrap="square">
            <a:spAutoFit/>
          </a:bodyPr>
          <a:lstStyle/>
          <a:p>
            <a:pPr algn="l">
              <a:lnSpc>
                <a:spcPct val="150000"/>
              </a:lnSpc>
            </a:pPr>
            <a:r>
              <a:rPr lang="en-US" altLang="zh-CN" sz="2400" b="1" dirty="0" smtClean="0">
                <a:solidFill>
                  <a:srgbClr val="0000FF"/>
                </a:solidFill>
              </a:rPr>
              <a:t>        A</a:t>
            </a:r>
            <a:r>
              <a:rPr lang="zh-CN" altLang="en-US" sz="2400" dirty="0"/>
              <a:t>：表示累加器</a:t>
            </a:r>
            <a:r>
              <a:rPr lang="en-US" altLang="zh-CN" sz="2400" dirty="0"/>
              <a:t>A</a:t>
            </a:r>
            <a:r>
              <a:rPr lang="zh-CN" altLang="en-US" sz="2400" dirty="0"/>
              <a:t>，而</a:t>
            </a:r>
            <a:r>
              <a:rPr lang="en-US" altLang="zh-CN" sz="2400" dirty="0"/>
              <a:t>ACC</a:t>
            </a:r>
            <a:r>
              <a:rPr lang="zh-CN" altLang="en-US" sz="2400" dirty="0"/>
              <a:t>则表示累加器</a:t>
            </a:r>
            <a:r>
              <a:rPr lang="en-US" altLang="zh-CN" sz="2400" dirty="0"/>
              <a:t>A</a:t>
            </a:r>
            <a:r>
              <a:rPr lang="zh-CN" altLang="en-US" sz="2400" dirty="0"/>
              <a:t>的地址。</a:t>
            </a:r>
          </a:p>
          <a:p>
            <a:pPr algn="l">
              <a:lnSpc>
                <a:spcPct val="150000"/>
              </a:lnSpc>
            </a:pPr>
            <a:r>
              <a:rPr lang="en-US" altLang="zh-CN" sz="2400" dirty="0" smtClean="0"/>
              <a:t>        </a:t>
            </a:r>
            <a:r>
              <a:rPr lang="en-US" altLang="zh-CN" sz="2400" b="1" dirty="0" err="1" smtClean="0">
                <a:solidFill>
                  <a:srgbClr val="0000FF"/>
                </a:solidFill>
              </a:rPr>
              <a:t>Rn</a:t>
            </a:r>
            <a:r>
              <a:rPr lang="zh-CN" altLang="en-US" sz="2400" dirty="0"/>
              <a:t>（</a:t>
            </a:r>
            <a:r>
              <a:rPr lang="en-US" altLang="zh-CN" sz="2400" dirty="0"/>
              <a:t>n = 0</a:t>
            </a:r>
            <a:r>
              <a:rPr lang="zh-CN" altLang="en-US" sz="2400" dirty="0"/>
              <a:t>～</a:t>
            </a:r>
            <a:r>
              <a:rPr lang="en-US" altLang="zh-CN" sz="2400" dirty="0"/>
              <a:t>7</a:t>
            </a:r>
            <a:r>
              <a:rPr lang="zh-CN" altLang="en-US" sz="2400" dirty="0"/>
              <a:t>）：</a:t>
            </a:r>
            <a:r>
              <a:rPr lang="zh-CN" altLang="en-US" sz="2400" dirty="0" smtClean="0"/>
              <a:t>当前工作</a:t>
            </a:r>
            <a:r>
              <a:rPr lang="zh-CN" altLang="en-US" sz="2400" dirty="0"/>
              <a:t>寄存器组</a:t>
            </a:r>
            <a:r>
              <a:rPr lang="zh-CN" altLang="en-US" sz="2400" dirty="0" smtClean="0"/>
              <a:t>中寄存器</a:t>
            </a:r>
            <a:r>
              <a:rPr lang="en-US" altLang="zh-CN" sz="2400" dirty="0"/>
              <a:t>R0</a:t>
            </a:r>
            <a:r>
              <a:rPr lang="zh-CN" altLang="en-US" sz="2400" dirty="0"/>
              <a:t>～</a:t>
            </a:r>
            <a:r>
              <a:rPr lang="en-US" altLang="zh-CN" sz="2400" dirty="0"/>
              <a:t>R7</a:t>
            </a:r>
            <a:r>
              <a:rPr lang="zh-CN" altLang="en-US" sz="2400" dirty="0"/>
              <a:t>之一。</a:t>
            </a:r>
          </a:p>
          <a:p>
            <a:pPr algn="l">
              <a:lnSpc>
                <a:spcPct val="150000"/>
              </a:lnSpc>
            </a:pPr>
            <a:r>
              <a:rPr lang="en-US" altLang="zh-CN" sz="2400" dirty="0" smtClean="0"/>
              <a:t>        </a:t>
            </a:r>
            <a:r>
              <a:rPr lang="en-US" altLang="zh-CN" sz="2400" b="1" dirty="0" err="1">
                <a:solidFill>
                  <a:srgbClr val="0000FF"/>
                </a:solidFill>
              </a:rPr>
              <a:t>Ri</a:t>
            </a:r>
            <a:r>
              <a:rPr lang="zh-CN" altLang="en-US" sz="2400" dirty="0"/>
              <a:t>（</a:t>
            </a:r>
            <a:r>
              <a:rPr lang="en-US" altLang="zh-CN" sz="2400" dirty="0"/>
              <a:t>i = 0, 1</a:t>
            </a:r>
            <a:r>
              <a:rPr lang="zh-CN" altLang="en-US" sz="2400" dirty="0"/>
              <a:t>）：当前选中的工作寄存器组中的寄存器</a:t>
            </a:r>
            <a:r>
              <a:rPr lang="en-US" altLang="zh-CN" sz="2400" dirty="0"/>
              <a:t>R0</a:t>
            </a:r>
            <a:r>
              <a:rPr lang="zh-CN" altLang="en-US" sz="2400" dirty="0"/>
              <a:t>或</a:t>
            </a:r>
            <a:r>
              <a:rPr lang="en-US" altLang="zh-CN" sz="2400" dirty="0"/>
              <a:t>R1</a:t>
            </a:r>
            <a:r>
              <a:rPr lang="zh-CN" altLang="en-US" sz="2400" dirty="0"/>
              <a:t>。</a:t>
            </a:r>
          </a:p>
          <a:p>
            <a:pPr algn="l">
              <a:lnSpc>
                <a:spcPct val="150000"/>
              </a:lnSpc>
            </a:pPr>
            <a:r>
              <a:rPr lang="en-US" altLang="zh-CN" sz="2400" dirty="0" smtClean="0"/>
              <a:t>        </a:t>
            </a:r>
            <a:r>
              <a:rPr lang="en-US" altLang="zh-CN" sz="2400" b="1" dirty="0">
                <a:solidFill>
                  <a:srgbClr val="0000FF"/>
                </a:solidFill>
              </a:rPr>
              <a:t>@</a:t>
            </a:r>
            <a:r>
              <a:rPr lang="zh-CN" altLang="en-US" sz="2400" dirty="0"/>
              <a:t>：间接寻址或变址寻址前缀。</a:t>
            </a:r>
          </a:p>
          <a:p>
            <a:pPr algn="l">
              <a:lnSpc>
                <a:spcPct val="150000"/>
              </a:lnSpc>
            </a:pPr>
            <a:r>
              <a:rPr lang="en-US" altLang="zh-CN" sz="2400" dirty="0" smtClean="0"/>
              <a:t>        </a:t>
            </a:r>
            <a:r>
              <a:rPr lang="en-US" altLang="zh-CN" sz="2400" b="1" dirty="0">
                <a:solidFill>
                  <a:srgbClr val="0000FF"/>
                </a:solidFill>
              </a:rPr>
              <a:t>#data</a:t>
            </a:r>
            <a:r>
              <a:rPr lang="zh-CN" altLang="en-US" sz="2400" dirty="0"/>
              <a:t>：</a:t>
            </a:r>
            <a:r>
              <a:rPr lang="en-US" altLang="zh-CN" sz="2400" dirty="0"/>
              <a:t>8</a:t>
            </a:r>
            <a:r>
              <a:rPr lang="zh-CN" altLang="en-US" sz="2400" dirty="0"/>
              <a:t>位立即数。</a:t>
            </a:r>
          </a:p>
          <a:p>
            <a:pPr algn="l">
              <a:lnSpc>
                <a:spcPct val="150000"/>
              </a:lnSpc>
            </a:pPr>
            <a:r>
              <a:rPr lang="en-US" altLang="zh-CN" sz="2400" dirty="0" smtClean="0"/>
              <a:t>        </a:t>
            </a:r>
            <a:r>
              <a:rPr lang="en-US" altLang="zh-CN" sz="2400" b="1" dirty="0">
                <a:solidFill>
                  <a:srgbClr val="0000FF"/>
                </a:solidFill>
              </a:rPr>
              <a:t>#data16</a:t>
            </a:r>
            <a:r>
              <a:rPr lang="zh-CN" altLang="en-US" sz="2400" dirty="0"/>
              <a:t>：</a:t>
            </a:r>
            <a:r>
              <a:rPr lang="en-US" altLang="zh-CN" sz="2400" dirty="0"/>
              <a:t>16</a:t>
            </a:r>
            <a:r>
              <a:rPr lang="zh-CN" altLang="en-US" sz="2400" dirty="0"/>
              <a:t>位立即数。</a:t>
            </a:r>
          </a:p>
          <a:p>
            <a:pPr algn="l">
              <a:lnSpc>
                <a:spcPct val="150000"/>
              </a:lnSpc>
            </a:pPr>
            <a:r>
              <a:rPr lang="en-US" altLang="zh-CN" sz="2400" dirty="0" smtClean="0"/>
              <a:t>        </a:t>
            </a:r>
            <a:r>
              <a:rPr lang="en-US" altLang="zh-CN" sz="2400" b="1" dirty="0" smtClean="0">
                <a:solidFill>
                  <a:srgbClr val="0000FF"/>
                </a:solidFill>
              </a:rPr>
              <a:t>direct</a:t>
            </a:r>
            <a:r>
              <a:rPr lang="zh-CN" altLang="en-US" sz="2400" dirty="0"/>
              <a:t>：片内低</a:t>
            </a:r>
            <a:r>
              <a:rPr lang="en-US" altLang="zh-CN" sz="2400" dirty="0"/>
              <a:t>128</a:t>
            </a:r>
            <a:r>
              <a:rPr lang="zh-CN" altLang="en-US" sz="2400" dirty="0"/>
              <a:t>个</a:t>
            </a:r>
            <a:r>
              <a:rPr lang="en-US" altLang="zh-CN" sz="2400" dirty="0"/>
              <a:t>RAM</a:t>
            </a:r>
            <a:r>
              <a:rPr lang="zh-CN" altLang="en-US" sz="2400" dirty="0"/>
              <a:t>单元地址及</a:t>
            </a:r>
            <a:r>
              <a:rPr lang="en-US" altLang="zh-CN" sz="2400" dirty="0"/>
              <a:t>SFR</a:t>
            </a:r>
            <a:r>
              <a:rPr lang="zh-CN" altLang="en-US" sz="2400" dirty="0"/>
              <a:t>地址</a:t>
            </a:r>
            <a:r>
              <a:rPr lang="zh-CN" altLang="en-US" sz="2400" dirty="0" smtClean="0"/>
              <a:t>。</a:t>
            </a:r>
            <a:endParaRPr lang="en-US" altLang="zh-CN" sz="2400" dirty="0"/>
          </a:p>
          <a:p>
            <a:pPr algn="l">
              <a:lnSpc>
                <a:spcPct val="150000"/>
              </a:lnSpc>
            </a:pPr>
            <a:r>
              <a:rPr lang="en-US" altLang="zh-CN" sz="2400" b="1" dirty="0" smtClean="0">
                <a:solidFill>
                  <a:srgbClr val="0000FF"/>
                </a:solidFill>
              </a:rPr>
              <a:t>        addr11</a:t>
            </a:r>
            <a:r>
              <a:rPr lang="zh-CN" altLang="en-US" sz="2400" dirty="0">
                <a:solidFill>
                  <a:srgbClr val="000000"/>
                </a:solidFill>
              </a:rPr>
              <a:t>：</a:t>
            </a:r>
            <a:r>
              <a:rPr lang="en-US" altLang="zh-CN" sz="2400" dirty="0">
                <a:solidFill>
                  <a:srgbClr val="000000"/>
                </a:solidFill>
              </a:rPr>
              <a:t>11</a:t>
            </a:r>
            <a:r>
              <a:rPr lang="zh-CN" altLang="en-US" sz="2400" dirty="0">
                <a:solidFill>
                  <a:srgbClr val="000000"/>
                </a:solidFill>
              </a:rPr>
              <a:t>位目的地址。</a:t>
            </a:r>
            <a:endParaRPr lang="zh-CN" altLang="en-US" sz="2400" dirty="0"/>
          </a:p>
        </p:txBody>
      </p:sp>
      <p:sp>
        <p:nvSpPr>
          <p:cNvPr id="5" name="矩形 4"/>
          <p:cNvSpPr/>
          <p:nvPr/>
        </p:nvSpPr>
        <p:spPr>
          <a:xfrm>
            <a:off x="0" y="503789"/>
            <a:ext cx="9144000" cy="1200329"/>
          </a:xfrm>
          <a:prstGeom prst="rect">
            <a:avLst/>
          </a:prstGeom>
        </p:spPr>
        <p:txBody>
          <a:bodyPr wrap="square">
            <a:spAutoFit/>
          </a:bodyPr>
          <a:lstStyle/>
          <a:p>
            <a:pPr lvl="0" algn="l">
              <a:lnSpc>
                <a:spcPct val="150000"/>
              </a:lnSpc>
            </a:pPr>
            <a:r>
              <a:rPr lang="en-US" altLang="zh-CN" sz="2400" b="1" dirty="0" smtClean="0">
                <a:solidFill>
                  <a:srgbClr val="9900CC"/>
                </a:solidFill>
              </a:rPr>
              <a:t>        4.1.2  </a:t>
            </a:r>
            <a:r>
              <a:rPr lang="zh-CN" altLang="en-US" sz="2400" b="1" dirty="0">
                <a:solidFill>
                  <a:srgbClr val="9900CC"/>
                </a:solidFill>
              </a:rPr>
              <a:t>指令描述符号的约定</a:t>
            </a:r>
          </a:p>
          <a:p>
            <a:pPr lvl="0" algn="l">
              <a:lnSpc>
                <a:spcPct val="150000"/>
              </a:lnSpc>
            </a:pPr>
            <a:r>
              <a:rPr lang="zh-CN" altLang="en-US" sz="2400" dirty="0">
                <a:solidFill>
                  <a:srgbClr val="000000"/>
                </a:solidFill>
              </a:rPr>
              <a:t>        在详细介绍指令之前，先简单介绍描述指令的一些符号的意义。</a:t>
            </a:r>
          </a:p>
        </p:txBody>
      </p:sp>
    </p:spTree>
    <p:extLst>
      <p:ext uri="{BB962C8B-B14F-4D97-AF65-F5344CB8AC3E}">
        <p14:creationId xmlns:p14="http://schemas.microsoft.com/office/powerpoint/2010/main" val="1581269792"/>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9</a:t>
            </a:fld>
            <a:endParaRPr lang="en-US" altLang="zh-CN" dirty="0"/>
          </a:p>
        </p:txBody>
      </p:sp>
      <p:sp>
        <p:nvSpPr>
          <p:cNvPr id="4" name="矩形 3"/>
          <p:cNvSpPr/>
          <p:nvPr/>
        </p:nvSpPr>
        <p:spPr>
          <a:xfrm>
            <a:off x="99391" y="674451"/>
            <a:ext cx="9144000" cy="5447645"/>
          </a:xfrm>
          <a:prstGeom prst="rect">
            <a:avLst/>
          </a:prstGeom>
        </p:spPr>
        <p:txBody>
          <a:bodyPr wrap="square">
            <a:spAutoFit/>
          </a:bodyPr>
          <a:lstStyle/>
          <a:p>
            <a:pPr lvl="0" algn="l">
              <a:lnSpc>
                <a:spcPct val="150000"/>
              </a:lnSpc>
            </a:pPr>
            <a:r>
              <a:rPr lang="en-US" altLang="zh-CN" sz="2400" b="1" dirty="0" smtClean="0">
                <a:solidFill>
                  <a:srgbClr val="0000FF"/>
                </a:solidFill>
              </a:rPr>
              <a:t>        </a:t>
            </a:r>
            <a:r>
              <a:rPr lang="en-US" altLang="zh-CN" sz="2400" b="1" dirty="0" smtClean="0">
                <a:solidFill>
                  <a:srgbClr val="0000FF"/>
                </a:solidFill>
              </a:rPr>
              <a:t>addr16</a:t>
            </a:r>
            <a:r>
              <a:rPr lang="zh-CN" altLang="en-US" sz="2400" dirty="0">
                <a:solidFill>
                  <a:srgbClr val="000000"/>
                </a:solidFill>
              </a:rPr>
              <a:t>：</a:t>
            </a:r>
            <a:r>
              <a:rPr lang="en-US" altLang="zh-CN" sz="2400" dirty="0">
                <a:solidFill>
                  <a:srgbClr val="000000"/>
                </a:solidFill>
              </a:rPr>
              <a:t>16</a:t>
            </a:r>
            <a:r>
              <a:rPr lang="zh-CN" altLang="en-US" sz="2400" dirty="0">
                <a:solidFill>
                  <a:srgbClr val="000000"/>
                </a:solidFill>
              </a:rPr>
              <a:t>位目的地址。</a:t>
            </a:r>
          </a:p>
          <a:p>
            <a:pPr lvl="0" algn="l">
              <a:lnSpc>
                <a:spcPct val="150000"/>
              </a:lnSpc>
            </a:pPr>
            <a:r>
              <a:rPr lang="en-US" altLang="zh-CN" sz="2400" b="1" dirty="0" smtClean="0">
                <a:solidFill>
                  <a:srgbClr val="0000FF"/>
                </a:solidFill>
              </a:rPr>
              <a:t>        </a:t>
            </a:r>
            <a:r>
              <a:rPr lang="en-US" altLang="zh-CN" sz="2400" b="1" dirty="0" err="1" smtClean="0">
                <a:solidFill>
                  <a:srgbClr val="0000FF"/>
                </a:solidFill>
              </a:rPr>
              <a:t>rel</a:t>
            </a:r>
            <a:r>
              <a:rPr lang="zh-CN" altLang="en-US" sz="2400" dirty="0" smtClean="0">
                <a:solidFill>
                  <a:srgbClr val="000000"/>
                </a:solidFill>
              </a:rPr>
              <a:t>：单字节</a:t>
            </a:r>
            <a:r>
              <a:rPr lang="zh-CN" altLang="en-US" sz="2400" dirty="0">
                <a:solidFill>
                  <a:srgbClr val="000000"/>
                </a:solidFill>
              </a:rPr>
              <a:t>的补码表示的地址偏移量，</a:t>
            </a:r>
            <a:r>
              <a:rPr lang="zh-CN" altLang="en-US" sz="2400" dirty="0" smtClean="0">
                <a:solidFill>
                  <a:srgbClr val="000000"/>
                </a:solidFill>
              </a:rPr>
              <a:t>范围为  </a:t>
            </a:r>
            <a:r>
              <a:rPr lang="en-US" altLang="zh-CN" sz="2400" dirty="0" smtClean="0">
                <a:solidFill>
                  <a:srgbClr val="000000"/>
                </a:solidFill>
              </a:rPr>
              <a:t>-</a:t>
            </a:r>
            <a:r>
              <a:rPr lang="zh-CN" altLang="en-US" sz="2400" dirty="0" smtClean="0">
                <a:solidFill>
                  <a:srgbClr val="000000"/>
                </a:solidFill>
              </a:rPr>
              <a:t></a:t>
            </a:r>
            <a:r>
              <a:rPr lang="en-US" altLang="zh-CN" sz="2400" dirty="0">
                <a:solidFill>
                  <a:srgbClr val="000000"/>
                </a:solidFill>
              </a:rPr>
              <a:t>128</a:t>
            </a:r>
            <a:r>
              <a:rPr lang="zh-CN" altLang="en-US" sz="2400" dirty="0">
                <a:solidFill>
                  <a:srgbClr val="000000"/>
                </a:solidFill>
              </a:rPr>
              <a:t>～</a:t>
            </a:r>
            <a:r>
              <a:rPr lang="en-US" altLang="zh-CN" sz="2400" dirty="0">
                <a:solidFill>
                  <a:srgbClr val="000000"/>
                </a:solidFill>
              </a:rPr>
              <a:t>+127</a:t>
            </a:r>
            <a:r>
              <a:rPr lang="zh-CN" altLang="en-US" sz="2400" dirty="0">
                <a:solidFill>
                  <a:srgbClr val="000000"/>
                </a:solidFill>
              </a:rPr>
              <a:t>。</a:t>
            </a:r>
          </a:p>
          <a:p>
            <a:pPr lvl="0" algn="l">
              <a:lnSpc>
                <a:spcPct val="150000"/>
              </a:lnSpc>
            </a:pPr>
            <a:r>
              <a:rPr lang="en-US" altLang="zh-CN" sz="2400" b="1" dirty="0" smtClean="0">
                <a:solidFill>
                  <a:srgbClr val="0000FF"/>
                </a:solidFill>
              </a:rPr>
              <a:t>        bit</a:t>
            </a:r>
            <a:r>
              <a:rPr lang="zh-CN" altLang="en-US" sz="2400" dirty="0">
                <a:solidFill>
                  <a:srgbClr val="000000"/>
                </a:solidFill>
              </a:rPr>
              <a:t>：位寻址空间中可寻址位的地址。</a:t>
            </a:r>
          </a:p>
          <a:p>
            <a:pPr lvl="0" algn="l">
              <a:lnSpc>
                <a:spcPct val="150000"/>
              </a:lnSpc>
            </a:pPr>
            <a:r>
              <a:rPr lang="en-US" altLang="zh-CN" sz="2400" b="1" dirty="0" smtClean="0">
                <a:solidFill>
                  <a:srgbClr val="0000FF"/>
                </a:solidFill>
              </a:rPr>
              <a:t>        (</a:t>
            </a:r>
            <a:r>
              <a:rPr lang="en-US" altLang="zh-CN" sz="2400" b="1" dirty="0">
                <a:solidFill>
                  <a:srgbClr val="0000FF"/>
                </a:solidFill>
              </a:rPr>
              <a:t>X)</a:t>
            </a:r>
            <a:r>
              <a:rPr lang="zh-CN" altLang="en-US" sz="2400" dirty="0">
                <a:solidFill>
                  <a:srgbClr val="000000"/>
                </a:solidFill>
              </a:rPr>
              <a:t>：表示</a:t>
            </a:r>
            <a:r>
              <a:rPr lang="en-US" altLang="zh-CN" sz="2400" dirty="0">
                <a:solidFill>
                  <a:srgbClr val="000000"/>
                </a:solidFill>
              </a:rPr>
              <a:t>X</a:t>
            </a:r>
            <a:r>
              <a:rPr lang="zh-CN" altLang="en-US" sz="2400" dirty="0">
                <a:solidFill>
                  <a:srgbClr val="000000"/>
                </a:solidFill>
              </a:rPr>
              <a:t>地址单元或寄存器中的内容。</a:t>
            </a:r>
          </a:p>
          <a:p>
            <a:pPr lvl="0" algn="l">
              <a:lnSpc>
                <a:spcPct val="150000"/>
              </a:lnSpc>
            </a:pPr>
            <a:r>
              <a:rPr lang="en-US" altLang="zh-CN" sz="2400" b="1" dirty="0" smtClean="0">
                <a:solidFill>
                  <a:srgbClr val="0000FF"/>
                </a:solidFill>
              </a:rPr>
              <a:t>        ((</a:t>
            </a:r>
            <a:r>
              <a:rPr lang="en-US" altLang="zh-CN" sz="2400" b="1" dirty="0">
                <a:solidFill>
                  <a:srgbClr val="0000FF"/>
                </a:solidFill>
              </a:rPr>
              <a:t>X))</a:t>
            </a:r>
            <a:r>
              <a:rPr lang="zh-CN" altLang="en-US" sz="2400" dirty="0">
                <a:solidFill>
                  <a:srgbClr val="000000"/>
                </a:solidFill>
              </a:rPr>
              <a:t>：以</a:t>
            </a:r>
            <a:r>
              <a:rPr lang="en-US" altLang="zh-CN" sz="2400" dirty="0">
                <a:solidFill>
                  <a:srgbClr val="000000"/>
                </a:solidFill>
              </a:rPr>
              <a:t>X</a:t>
            </a:r>
            <a:r>
              <a:rPr lang="zh-CN" altLang="en-US" sz="2400" dirty="0">
                <a:solidFill>
                  <a:srgbClr val="000000"/>
                </a:solidFill>
              </a:rPr>
              <a:t>单元或寄存器中的内容作为地址所指定单元的内容。</a:t>
            </a:r>
          </a:p>
          <a:p>
            <a:pPr lvl="0" algn="l">
              <a:lnSpc>
                <a:spcPct val="150000"/>
              </a:lnSpc>
            </a:pPr>
            <a:r>
              <a:rPr lang="en-US" altLang="zh-CN" sz="2400" b="1" dirty="0" smtClean="0">
                <a:solidFill>
                  <a:srgbClr val="0000FF"/>
                </a:solidFill>
              </a:rPr>
              <a:t>        </a:t>
            </a:r>
            <a:r>
              <a:rPr lang="en-US" altLang="zh-CN" sz="2400" b="1" dirty="0" smtClean="0">
                <a:solidFill>
                  <a:srgbClr val="0000FF"/>
                </a:solidFill>
              </a:rPr>
              <a:t>   /   </a:t>
            </a:r>
            <a:r>
              <a:rPr lang="zh-CN" altLang="en-US" sz="2400" dirty="0" smtClean="0">
                <a:solidFill>
                  <a:srgbClr val="000000"/>
                </a:solidFill>
              </a:rPr>
              <a:t>：</a:t>
            </a:r>
            <a:r>
              <a:rPr lang="zh-CN" altLang="en-US" sz="2400" dirty="0">
                <a:solidFill>
                  <a:srgbClr val="000000"/>
                </a:solidFill>
              </a:rPr>
              <a:t>位操作数的取反操作前缀，表示对该数位取反，但不影响该数位的原值。</a:t>
            </a:r>
          </a:p>
          <a:p>
            <a:pPr lvl="0" algn="l">
              <a:lnSpc>
                <a:spcPct val="150000"/>
              </a:lnSpc>
            </a:pPr>
            <a:r>
              <a:rPr lang="zh-CN" altLang="en-US" sz="2400" b="1" dirty="0" smtClean="0">
                <a:solidFill>
                  <a:srgbClr val="0000FF"/>
                </a:solidFill>
              </a:rPr>
              <a:t>       </a:t>
            </a:r>
            <a:r>
              <a:rPr lang="zh-CN" altLang="en-US" sz="2400" b="1" dirty="0" smtClean="0">
                <a:solidFill>
                  <a:srgbClr val="0000FF"/>
                </a:solidFill>
              </a:rPr>
              <a:t>  →   </a:t>
            </a:r>
            <a:r>
              <a:rPr lang="zh-CN" altLang="en-US" sz="2400" dirty="0" smtClean="0">
                <a:solidFill>
                  <a:srgbClr val="000000"/>
                </a:solidFill>
              </a:rPr>
              <a:t>：</a:t>
            </a:r>
            <a:r>
              <a:rPr lang="zh-CN" altLang="en-US" sz="2400" dirty="0">
                <a:solidFill>
                  <a:srgbClr val="000000"/>
                </a:solidFill>
              </a:rPr>
              <a:t>数据传送方向，表示箭尾一侧的内容送入箭头所指向的单元中去</a:t>
            </a:r>
            <a:r>
              <a:rPr lang="zh-CN" altLang="en-US" sz="2400" dirty="0" smtClean="0">
                <a:solidFill>
                  <a:srgbClr val="000000"/>
                </a:solidFill>
              </a:rPr>
              <a:t>。</a:t>
            </a:r>
            <a:endParaRPr lang="zh-CN" altLang="en-US" sz="2400" dirty="0">
              <a:solidFill>
                <a:srgbClr val="000000"/>
              </a:solidFill>
            </a:endParaRPr>
          </a:p>
          <a:p>
            <a:pPr lvl="0" algn="l"/>
            <a:r>
              <a:rPr lang="zh-CN" altLang="en-US" sz="2400" dirty="0" smtClean="0">
                <a:solidFill>
                  <a:srgbClr val="000000"/>
                </a:solidFill>
              </a:rPr>
              <a:t>           </a:t>
            </a:r>
            <a:r>
              <a:rPr lang="zh-CN" altLang="en-US" sz="2400" dirty="0" smtClean="0">
                <a:solidFill>
                  <a:srgbClr val="000000"/>
                </a:solidFill>
              </a:rPr>
              <a:t>     ：</a:t>
            </a:r>
            <a:r>
              <a:rPr lang="zh-CN" altLang="en-US" sz="2400" dirty="0">
                <a:solidFill>
                  <a:srgbClr val="000000"/>
                </a:solidFill>
              </a:rPr>
              <a:t>表示数据交换。</a:t>
            </a:r>
          </a:p>
        </p:txBody>
      </p:sp>
      <p:cxnSp>
        <p:nvCxnSpPr>
          <p:cNvPr id="6" name="直接箭头连接符 5"/>
          <p:cNvCxnSpPr/>
          <p:nvPr/>
        </p:nvCxnSpPr>
        <p:spPr bwMode="auto">
          <a:xfrm flipV="1">
            <a:off x="940074" y="5887830"/>
            <a:ext cx="342900" cy="12700"/>
          </a:xfrm>
          <a:prstGeom prst="straightConnector1">
            <a:avLst/>
          </a:prstGeom>
          <a:solidFill>
            <a:schemeClr val="accent1">
              <a:alpha val="50000"/>
            </a:schemeClr>
          </a:solidFill>
          <a:ln w="9525" cap="flat" cmpd="sng" algn="ctr">
            <a:solidFill>
              <a:srgbClr val="0000FF"/>
            </a:solidFill>
            <a:prstDash val="solid"/>
            <a:round/>
            <a:headEnd type="arrow"/>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464644685"/>
      </p:ext>
    </p:extLst>
  </p:cSld>
  <p:clrMapOvr>
    <a:masterClrMapping/>
  </p:clrMapOvr>
  <p:transition>
    <p:random/>
    <p:sndAc>
      <p:stSnd>
        <p:snd r:embed="rId2" name="camera.wav"/>
      </p:stSnd>
    </p:sndAc>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10</a:t>
            </a:fld>
            <a:endParaRPr lang="en-US" altLang="zh-CN" dirty="0"/>
          </a:p>
        </p:txBody>
      </p:sp>
      <p:sp>
        <p:nvSpPr>
          <p:cNvPr id="8" name="矩形 7"/>
          <p:cNvSpPr/>
          <p:nvPr/>
        </p:nvSpPr>
        <p:spPr>
          <a:xfrm>
            <a:off x="0" y="2782148"/>
            <a:ext cx="9144000" cy="2308324"/>
          </a:xfrm>
          <a:prstGeom prst="rect">
            <a:avLst/>
          </a:prstGeom>
        </p:spPr>
        <p:txBody>
          <a:bodyPr wrap="square">
            <a:spAutoFit/>
          </a:bodyPr>
          <a:lstStyle/>
          <a:p>
            <a:pPr algn="l">
              <a:lnSpc>
                <a:spcPct val="150000"/>
              </a:lnSpc>
            </a:pPr>
            <a:r>
              <a:rPr lang="zh-CN" altLang="en-US" sz="2400" dirty="0" smtClean="0"/>
              <a:t>        操作数</a:t>
            </a:r>
            <a:r>
              <a:rPr lang="zh-CN" altLang="en-US" sz="2400" dirty="0"/>
              <a:t>信息码则指明指令操作的对象。操作数信息码可能是一个具体的被操作的数据，也可能是被操作数据的地址码或被操作数地址信息的编码</a:t>
            </a:r>
            <a:r>
              <a:rPr lang="zh-CN" altLang="en-US" sz="2400" dirty="0" smtClean="0"/>
              <a:t>。</a:t>
            </a:r>
            <a:endParaRPr lang="en-US" altLang="zh-CN" sz="2400" dirty="0" smtClean="0"/>
          </a:p>
          <a:p>
            <a:pPr algn="l">
              <a:lnSpc>
                <a:spcPct val="150000"/>
              </a:lnSpc>
            </a:pPr>
            <a:r>
              <a:rPr lang="en-US" altLang="zh-CN" sz="2400" dirty="0" smtClean="0"/>
              <a:t>        </a:t>
            </a:r>
            <a:endParaRPr lang="zh-CN" altLang="en-US" sz="2400" dirty="0"/>
          </a:p>
        </p:txBody>
      </p:sp>
      <p:sp>
        <p:nvSpPr>
          <p:cNvPr id="4" name="矩形 3"/>
          <p:cNvSpPr/>
          <p:nvPr/>
        </p:nvSpPr>
        <p:spPr>
          <a:xfrm>
            <a:off x="0" y="574391"/>
            <a:ext cx="9144000" cy="646331"/>
          </a:xfrm>
          <a:prstGeom prst="rect">
            <a:avLst/>
          </a:prstGeom>
        </p:spPr>
        <p:txBody>
          <a:bodyPr wrap="square">
            <a:spAutoFit/>
          </a:bodyPr>
          <a:lstStyle/>
          <a:p>
            <a:pPr lvl="0" algn="l">
              <a:lnSpc>
                <a:spcPct val="150000"/>
              </a:lnSpc>
            </a:pPr>
            <a:r>
              <a:rPr lang="en-US" altLang="zh-CN" sz="2400" b="1" dirty="0" smtClean="0">
                <a:solidFill>
                  <a:srgbClr val="9900CC"/>
                </a:solidFill>
              </a:rPr>
              <a:t>        4.1.3  </a:t>
            </a:r>
            <a:r>
              <a:rPr lang="zh-CN" altLang="en-US" sz="2400" b="1" dirty="0">
                <a:solidFill>
                  <a:srgbClr val="9900CC"/>
                </a:solidFill>
              </a:rPr>
              <a:t>机器指令的字节编码格式</a:t>
            </a:r>
          </a:p>
        </p:txBody>
      </p:sp>
      <p:sp>
        <p:nvSpPr>
          <p:cNvPr id="5" name="矩形 4"/>
          <p:cNvSpPr/>
          <p:nvPr/>
        </p:nvSpPr>
        <p:spPr>
          <a:xfrm>
            <a:off x="0" y="1085969"/>
            <a:ext cx="9144000" cy="1200329"/>
          </a:xfrm>
          <a:prstGeom prst="rect">
            <a:avLst/>
          </a:prstGeom>
        </p:spPr>
        <p:txBody>
          <a:bodyPr wrap="square">
            <a:spAutoFit/>
          </a:bodyPr>
          <a:lstStyle/>
          <a:p>
            <a:pPr lvl="0" algn="l">
              <a:lnSpc>
                <a:spcPct val="150000"/>
              </a:lnSpc>
            </a:pPr>
            <a:r>
              <a:rPr lang="zh-CN" altLang="en-US" sz="2400" dirty="0" smtClean="0">
                <a:solidFill>
                  <a:srgbClr val="000000"/>
                </a:solidFill>
              </a:rPr>
              <a:t>        指令</a:t>
            </a:r>
            <a:r>
              <a:rPr lang="zh-CN" altLang="en-US" sz="2400" dirty="0">
                <a:solidFill>
                  <a:srgbClr val="000000"/>
                </a:solidFill>
              </a:rPr>
              <a:t>的表示方法称为指令格式。</a:t>
            </a:r>
            <a:endParaRPr lang="en-US" altLang="zh-CN" sz="2400" dirty="0">
              <a:solidFill>
                <a:srgbClr val="000000"/>
              </a:solidFill>
            </a:endParaRPr>
          </a:p>
          <a:p>
            <a:pPr lvl="0" algn="l">
              <a:lnSpc>
                <a:spcPct val="150000"/>
              </a:lnSpc>
            </a:pPr>
            <a:r>
              <a:rPr lang="en-US" altLang="zh-CN" sz="2400" dirty="0">
                <a:solidFill>
                  <a:srgbClr val="000000"/>
                </a:solidFill>
              </a:rPr>
              <a:t>        </a:t>
            </a:r>
            <a:r>
              <a:rPr lang="zh-CN" altLang="en-US" sz="2400" dirty="0">
                <a:solidFill>
                  <a:srgbClr val="000000"/>
                </a:solidFill>
              </a:rPr>
              <a:t>一条指令通常由两部分组成：</a:t>
            </a:r>
            <a:r>
              <a:rPr lang="zh-CN" altLang="en-US" sz="2400" b="1" dirty="0">
                <a:solidFill>
                  <a:srgbClr val="0000FF"/>
                </a:solidFill>
              </a:rPr>
              <a:t>操作码和操作数信息码</a:t>
            </a:r>
            <a:r>
              <a:rPr lang="zh-CN" altLang="en-US" sz="2400" dirty="0">
                <a:solidFill>
                  <a:srgbClr val="000000"/>
                </a:solidFill>
              </a:rPr>
              <a:t>。</a:t>
            </a:r>
            <a:endParaRPr lang="en-US" altLang="zh-CN" sz="2400" dirty="0">
              <a:solidFill>
                <a:srgbClr val="000000"/>
              </a:solidFill>
            </a:endParaRPr>
          </a:p>
        </p:txBody>
      </p:sp>
      <p:sp>
        <p:nvSpPr>
          <p:cNvPr id="6" name="矩形 5"/>
          <p:cNvSpPr/>
          <p:nvPr/>
        </p:nvSpPr>
        <p:spPr>
          <a:xfrm>
            <a:off x="0" y="2135817"/>
            <a:ext cx="9144000" cy="646331"/>
          </a:xfrm>
          <a:prstGeom prst="rect">
            <a:avLst/>
          </a:prstGeom>
        </p:spPr>
        <p:txBody>
          <a:bodyPr wrap="square">
            <a:spAutoFit/>
          </a:bodyPr>
          <a:lstStyle/>
          <a:p>
            <a:pPr lvl="0" algn="l">
              <a:lnSpc>
                <a:spcPct val="150000"/>
              </a:lnSpc>
            </a:pPr>
            <a:r>
              <a:rPr lang="zh-CN" altLang="en-US" sz="2400" dirty="0" smtClean="0">
                <a:solidFill>
                  <a:srgbClr val="000000"/>
                </a:solidFill>
              </a:rPr>
              <a:t>        操作码</a:t>
            </a:r>
            <a:r>
              <a:rPr lang="zh-CN" altLang="en-US" sz="2400" dirty="0">
                <a:solidFill>
                  <a:srgbClr val="000000"/>
                </a:solidFill>
              </a:rPr>
              <a:t>用来规定指令进行什么样的操作。</a:t>
            </a:r>
            <a:endParaRPr lang="en-US" altLang="zh-CN" sz="2400" dirty="0">
              <a:solidFill>
                <a:srgbClr val="000000"/>
              </a:solidFill>
            </a:endParaRPr>
          </a:p>
        </p:txBody>
      </p:sp>
      <p:sp>
        <p:nvSpPr>
          <p:cNvPr id="7" name="矩形 6"/>
          <p:cNvSpPr/>
          <p:nvPr/>
        </p:nvSpPr>
        <p:spPr>
          <a:xfrm>
            <a:off x="0" y="4435164"/>
            <a:ext cx="9144000" cy="2308324"/>
          </a:xfrm>
          <a:prstGeom prst="rect">
            <a:avLst/>
          </a:prstGeom>
        </p:spPr>
        <p:txBody>
          <a:bodyPr wrap="square">
            <a:spAutoFit/>
          </a:bodyPr>
          <a:lstStyle/>
          <a:p>
            <a:pPr lvl="0" algn="l">
              <a:lnSpc>
                <a:spcPct val="150000"/>
              </a:lnSpc>
            </a:pPr>
            <a:r>
              <a:rPr lang="en-US" altLang="zh-CN" sz="2400" dirty="0" smtClean="0">
                <a:solidFill>
                  <a:srgbClr val="000000"/>
                </a:solidFill>
              </a:rPr>
              <a:t>        </a:t>
            </a:r>
            <a:r>
              <a:rPr lang="zh-CN" altLang="zh-CN" sz="2400" dirty="0" smtClean="0">
                <a:solidFill>
                  <a:srgbClr val="000000"/>
                </a:solidFill>
              </a:rPr>
              <a:t>指令长度</a:t>
            </a:r>
            <a:r>
              <a:rPr lang="zh-CN" altLang="zh-CN" sz="2400" dirty="0">
                <a:solidFill>
                  <a:srgbClr val="000000"/>
                </a:solidFill>
              </a:rPr>
              <a:t>不同，指令格式也就不同。在</a:t>
            </a:r>
            <a:r>
              <a:rPr lang="en-US" altLang="zh-CN" sz="2400" dirty="0">
                <a:solidFill>
                  <a:srgbClr val="000000"/>
                </a:solidFill>
              </a:rPr>
              <a:t>51</a:t>
            </a:r>
            <a:r>
              <a:rPr lang="zh-CN" altLang="zh-CN" sz="2400" dirty="0">
                <a:solidFill>
                  <a:srgbClr val="000000"/>
                </a:solidFill>
              </a:rPr>
              <a:t>系列单片机指令系统中，分别有单字节、双字节及三字节指令，下面分别介绍其字节编码格式。</a:t>
            </a:r>
          </a:p>
          <a:p>
            <a:pPr lvl="0" algn="l">
              <a:lnSpc>
                <a:spcPct val="150000"/>
              </a:lnSpc>
            </a:pPr>
            <a:endParaRPr lang="zh-CN" altLang="en-US" sz="2400" dirty="0">
              <a:solidFill>
                <a:srgbClr val="000000"/>
              </a:solidFill>
            </a:endParaRPr>
          </a:p>
        </p:txBody>
      </p:sp>
    </p:spTree>
    <p:extLst>
      <p:ext uri="{BB962C8B-B14F-4D97-AF65-F5344CB8AC3E}">
        <p14:creationId xmlns:p14="http://schemas.microsoft.com/office/powerpoint/2010/main" val="3951372878"/>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
                                          </p:val>
                                        </p:tav>
                                        <p:tav tm="100000">
                                          <p:val>
                                            <p:strVal val="#ppt_x"/>
                                          </p:val>
                                        </p:tav>
                                      </p:tavLst>
                                    </p:anim>
                                    <p:anim calcmode="lin" valueType="num">
                                      <p:cBhvr>
                                        <p:cTn id="2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arn(inVertical)">
                                      <p:cBhvr>
                                        <p:cTn id="2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5" grpId="0"/>
      <p:bldP spid="6" grpId="0"/>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11</a:t>
            </a:fld>
            <a:endParaRPr lang="en-US" altLang="zh-CN" dirty="0"/>
          </a:p>
        </p:txBody>
      </p:sp>
      <p:sp>
        <p:nvSpPr>
          <p:cNvPr id="4" name="矩形 3"/>
          <p:cNvSpPr/>
          <p:nvPr/>
        </p:nvSpPr>
        <p:spPr>
          <a:xfrm>
            <a:off x="0" y="608549"/>
            <a:ext cx="9144000" cy="4524315"/>
          </a:xfrm>
          <a:prstGeom prst="rect">
            <a:avLst/>
          </a:prstGeom>
        </p:spPr>
        <p:txBody>
          <a:bodyPr wrap="square">
            <a:spAutoFit/>
          </a:bodyPr>
          <a:lstStyle/>
          <a:p>
            <a:pPr algn="l">
              <a:lnSpc>
                <a:spcPct val="150000"/>
              </a:lnSpc>
            </a:pPr>
            <a:r>
              <a:rPr lang="en-US" altLang="zh-CN" sz="2400" dirty="0" smtClean="0"/>
              <a:t>        </a:t>
            </a:r>
            <a:r>
              <a:rPr lang="en-US" altLang="zh-CN" sz="2400" b="1" kern="1050" dirty="0">
                <a:latin typeface="Arial"/>
                <a:ea typeface="黑体"/>
                <a:cs typeface="Times New Roman"/>
              </a:rPr>
              <a:t>1</a:t>
            </a:r>
            <a:r>
              <a:rPr lang="zh-CN" altLang="en-US" sz="2400" b="1" kern="1050" dirty="0">
                <a:latin typeface="Arial"/>
                <a:ea typeface="黑体"/>
                <a:cs typeface="Times New Roman"/>
              </a:rPr>
              <a:t>．单字节指令</a:t>
            </a:r>
          </a:p>
          <a:p>
            <a:pPr algn="l">
              <a:lnSpc>
                <a:spcPct val="150000"/>
              </a:lnSpc>
            </a:pPr>
            <a:r>
              <a:rPr lang="en-US" altLang="zh-CN" sz="2400" dirty="0" smtClean="0"/>
              <a:t>        51</a:t>
            </a:r>
            <a:r>
              <a:rPr lang="zh-CN" altLang="en-US" sz="2400" dirty="0"/>
              <a:t>系列单片机指令系统中共有</a:t>
            </a:r>
            <a:r>
              <a:rPr lang="en-US" altLang="zh-CN" sz="2400" dirty="0"/>
              <a:t>49</a:t>
            </a:r>
            <a:r>
              <a:rPr lang="zh-CN" altLang="en-US" sz="2400" dirty="0"/>
              <a:t>条单字节指令，其格式有两种形式。</a:t>
            </a:r>
          </a:p>
          <a:p>
            <a:pPr algn="l">
              <a:lnSpc>
                <a:spcPct val="150000"/>
              </a:lnSpc>
            </a:pPr>
            <a:r>
              <a:rPr lang="zh-CN" altLang="en-US" sz="2400" dirty="0" smtClean="0"/>
              <a:t>      （</a:t>
            </a:r>
            <a:r>
              <a:rPr lang="en-US" altLang="zh-CN" sz="2400" dirty="0"/>
              <a:t>1</a:t>
            </a:r>
            <a:r>
              <a:rPr lang="zh-CN" altLang="en-US" sz="2400" dirty="0"/>
              <a:t>）</a:t>
            </a:r>
            <a:r>
              <a:rPr lang="en-US" altLang="zh-CN" sz="2400" dirty="0"/>
              <a:t>8</a:t>
            </a:r>
            <a:r>
              <a:rPr lang="zh-CN" altLang="en-US" sz="2400" dirty="0"/>
              <a:t>位全表示操作码</a:t>
            </a:r>
          </a:p>
          <a:p>
            <a:pPr algn="l">
              <a:lnSpc>
                <a:spcPct val="150000"/>
              </a:lnSpc>
            </a:pPr>
            <a:r>
              <a:rPr lang="zh-CN" altLang="en-US" sz="2400" dirty="0" smtClean="0"/>
              <a:t>       本</a:t>
            </a:r>
            <a:r>
              <a:rPr lang="zh-CN" altLang="en-US" sz="2400" dirty="0"/>
              <a:t>类指令只有操作码，无操作数，操作数隐含在操作码中。例如，</a:t>
            </a:r>
            <a:r>
              <a:rPr lang="en-US" altLang="zh-CN" sz="2400" dirty="0"/>
              <a:t>INC  A</a:t>
            </a:r>
            <a:r>
              <a:rPr lang="zh-CN" altLang="en-US" sz="2400" dirty="0"/>
              <a:t>（累加器</a:t>
            </a:r>
            <a:r>
              <a:rPr lang="en-US" altLang="zh-CN" sz="2400" dirty="0"/>
              <a:t>A</a:t>
            </a:r>
            <a:r>
              <a:rPr lang="zh-CN" altLang="en-US" sz="2400" dirty="0"/>
              <a:t>加</a:t>
            </a:r>
            <a:r>
              <a:rPr lang="en-US" altLang="zh-CN" sz="2400" dirty="0"/>
              <a:t>1</a:t>
            </a:r>
            <a:r>
              <a:rPr lang="zh-CN" altLang="en-US" sz="2400" dirty="0"/>
              <a:t>）指令的机器码为</a:t>
            </a:r>
          </a:p>
          <a:p>
            <a:pPr algn="l">
              <a:lnSpc>
                <a:spcPct val="150000"/>
              </a:lnSpc>
            </a:pPr>
            <a:endParaRPr lang="zh-CN" altLang="en-US" sz="2400" dirty="0"/>
          </a:p>
          <a:p>
            <a:pPr algn="l">
              <a:lnSpc>
                <a:spcPct val="150000"/>
              </a:lnSpc>
            </a:pPr>
            <a:r>
              <a:rPr lang="zh-CN" altLang="en-US" sz="2400" dirty="0" smtClean="0"/>
              <a:t>      </a:t>
            </a:r>
            <a:endParaRPr lang="zh-CN" altLang="en-US" sz="2400" dirty="0"/>
          </a:p>
        </p:txBody>
      </p:sp>
      <p:sp>
        <p:nvSpPr>
          <p:cNvPr id="5" name="矩形 4"/>
          <p:cNvSpPr/>
          <p:nvPr/>
        </p:nvSpPr>
        <p:spPr bwMode="auto">
          <a:xfrm>
            <a:off x="3136900" y="4318000"/>
            <a:ext cx="2374900" cy="622300"/>
          </a:xfrm>
          <a:prstGeom prst="rect">
            <a:avLst/>
          </a:prstGeom>
          <a:solidFill>
            <a:schemeClr val="accent1">
              <a:alpha val="5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r>
              <a:rPr lang="en-US" altLang="zh-CN" sz="2400" dirty="0"/>
              <a:t>0 0 0 0 0 1 0 0</a:t>
            </a:r>
            <a:endParaRPr kumimoji="0" lang="zh-CN" altLang="en-US" sz="2400" b="0" i="0" u="none" strike="noStrike" cap="none" normalizeH="0" baseline="0" dirty="0" smtClean="0">
              <a:ln>
                <a:noFill/>
              </a:ln>
              <a:solidFill>
                <a:schemeClr val="tx1"/>
              </a:solidFill>
              <a:effectLst/>
            </a:endParaRPr>
          </a:p>
        </p:txBody>
      </p:sp>
    </p:spTree>
    <p:extLst>
      <p:ext uri="{BB962C8B-B14F-4D97-AF65-F5344CB8AC3E}">
        <p14:creationId xmlns:p14="http://schemas.microsoft.com/office/powerpoint/2010/main" val="1362031556"/>
      </p:ext>
    </p:extLst>
  </p:cSld>
  <p:clrMapOvr>
    <a:masterClrMapping/>
  </p:clrMapOvr>
  <p:transition>
    <p:random/>
    <p:sndAc>
      <p:stSnd>
        <p:snd r:embed="rId2" name="camera.wav"/>
      </p:stSnd>
    </p:sndAc>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12</a:t>
            </a:fld>
            <a:endParaRPr lang="en-US" altLang="zh-CN" dirty="0"/>
          </a:p>
        </p:txBody>
      </p:sp>
      <p:sp>
        <p:nvSpPr>
          <p:cNvPr id="4" name="矩形 3"/>
          <p:cNvSpPr/>
          <p:nvPr/>
        </p:nvSpPr>
        <p:spPr>
          <a:xfrm>
            <a:off x="0" y="644059"/>
            <a:ext cx="9144000" cy="3970318"/>
          </a:xfrm>
          <a:prstGeom prst="rect">
            <a:avLst/>
          </a:prstGeom>
        </p:spPr>
        <p:txBody>
          <a:bodyPr wrap="square">
            <a:spAutoFit/>
          </a:bodyPr>
          <a:lstStyle/>
          <a:p>
            <a:pPr lvl="0" algn="l">
              <a:lnSpc>
                <a:spcPct val="150000"/>
              </a:lnSpc>
            </a:pPr>
            <a:r>
              <a:rPr lang="zh-CN" altLang="en-US" sz="2400" dirty="0" smtClean="0">
                <a:solidFill>
                  <a:srgbClr val="000000"/>
                </a:solidFill>
              </a:rPr>
              <a:t>      （</a:t>
            </a:r>
            <a:r>
              <a:rPr lang="en-US" altLang="zh-CN" sz="2400" dirty="0">
                <a:solidFill>
                  <a:srgbClr val="000000"/>
                </a:solidFill>
              </a:rPr>
              <a:t>2</a:t>
            </a:r>
            <a:r>
              <a:rPr lang="zh-CN" altLang="en-US" sz="2400" dirty="0">
                <a:solidFill>
                  <a:srgbClr val="000000"/>
                </a:solidFill>
              </a:rPr>
              <a:t>）</a:t>
            </a:r>
            <a:r>
              <a:rPr lang="en-US" altLang="zh-CN" sz="2400" dirty="0">
                <a:solidFill>
                  <a:srgbClr val="000000"/>
                </a:solidFill>
              </a:rPr>
              <a:t>8</a:t>
            </a:r>
            <a:r>
              <a:rPr lang="zh-CN" altLang="en-US" sz="2400" dirty="0">
                <a:solidFill>
                  <a:srgbClr val="000000"/>
                </a:solidFill>
              </a:rPr>
              <a:t>位代码中包含操作码和操作数信息编码（寄存器编码）</a:t>
            </a:r>
          </a:p>
          <a:p>
            <a:pPr lvl="0" algn="l">
              <a:lnSpc>
                <a:spcPct val="150000"/>
              </a:lnSpc>
            </a:pPr>
            <a:r>
              <a:rPr lang="zh-CN" altLang="en-US" sz="2400" dirty="0" smtClean="0">
                <a:solidFill>
                  <a:srgbClr val="000000"/>
                </a:solidFill>
              </a:rPr>
              <a:t>        本</a:t>
            </a:r>
            <a:r>
              <a:rPr lang="zh-CN" altLang="en-US" sz="2400" dirty="0">
                <a:solidFill>
                  <a:srgbClr val="000000"/>
                </a:solidFill>
              </a:rPr>
              <a:t>类指令的</a:t>
            </a:r>
            <a:r>
              <a:rPr lang="en-US" altLang="zh-CN" sz="2400" dirty="0">
                <a:solidFill>
                  <a:srgbClr val="000000"/>
                </a:solidFill>
              </a:rPr>
              <a:t>8</a:t>
            </a:r>
            <a:r>
              <a:rPr lang="zh-CN" altLang="en-US" sz="2400" dirty="0">
                <a:solidFill>
                  <a:srgbClr val="000000"/>
                </a:solidFill>
              </a:rPr>
              <a:t>位二进制机器码中包含操作码和存放操作数的寄存器号。例如，</a:t>
            </a:r>
            <a:r>
              <a:rPr lang="en-US" altLang="zh-CN" sz="2400" dirty="0">
                <a:solidFill>
                  <a:srgbClr val="000000"/>
                </a:solidFill>
              </a:rPr>
              <a:t>MOV  A</a:t>
            </a:r>
            <a:r>
              <a:rPr lang="zh-CN" altLang="en-US" sz="2400" dirty="0">
                <a:solidFill>
                  <a:srgbClr val="000000"/>
                </a:solidFill>
              </a:rPr>
              <a:t>，</a:t>
            </a:r>
            <a:r>
              <a:rPr lang="en-US" altLang="zh-CN" sz="2400" dirty="0" err="1" smtClean="0">
                <a:solidFill>
                  <a:srgbClr val="000000"/>
                </a:solidFill>
              </a:rPr>
              <a:t>Rn</a:t>
            </a:r>
            <a:r>
              <a:rPr lang="en-US" altLang="zh-CN" sz="2400" dirty="0" smtClean="0">
                <a:solidFill>
                  <a:srgbClr val="000000"/>
                </a:solidFill>
              </a:rPr>
              <a:t>  </a:t>
            </a:r>
            <a:r>
              <a:rPr lang="zh-CN" altLang="en-US" sz="2400" dirty="0" smtClean="0">
                <a:solidFill>
                  <a:srgbClr val="000000"/>
                </a:solidFill>
              </a:rPr>
              <a:t>；</a:t>
            </a:r>
            <a:r>
              <a:rPr lang="en-US" altLang="zh-CN" sz="2400" dirty="0" smtClean="0">
                <a:solidFill>
                  <a:srgbClr val="000000"/>
                </a:solidFill>
              </a:rPr>
              <a:t> </a:t>
            </a:r>
            <a:r>
              <a:rPr lang="en-US" altLang="zh-CN" sz="2400" dirty="0">
                <a:solidFill>
                  <a:srgbClr val="000000"/>
                </a:solidFill>
              </a:rPr>
              <a:t>(</a:t>
            </a:r>
            <a:r>
              <a:rPr lang="en-US" altLang="zh-CN" sz="2400" dirty="0" err="1">
                <a:solidFill>
                  <a:srgbClr val="000000"/>
                </a:solidFill>
              </a:rPr>
              <a:t>Rn→A</a:t>
            </a:r>
            <a:r>
              <a:rPr lang="en-US" altLang="zh-CN" sz="2400" dirty="0">
                <a:solidFill>
                  <a:srgbClr val="000000"/>
                </a:solidFill>
              </a:rPr>
              <a:t>)</a:t>
            </a:r>
            <a:r>
              <a:rPr lang="zh-CN" altLang="en-US" sz="2400" dirty="0">
                <a:solidFill>
                  <a:srgbClr val="000000"/>
                </a:solidFill>
              </a:rPr>
              <a:t>指令的机器码为</a:t>
            </a:r>
          </a:p>
          <a:p>
            <a:pPr lvl="0" algn="l">
              <a:lnSpc>
                <a:spcPct val="150000"/>
              </a:lnSpc>
            </a:pPr>
            <a:r>
              <a:rPr lang="zh-CN" altLang="en-US" sz="2400" dirty="0">
                <a:solidFill>
                  <a:srgbClr val="000000"/>
                </a:solidFill>
              </a:rPr>
              <a:t>       </a:t>
            </a:r>
          </a:p>
          <a:p>
            <a:pPr lvl="0" algn="l">
              <a:lnSpc>
                <a:spcPct val="150000"/>
              </a:lnSpc>
            </a:pPr>
            <a:r>
              <a:rPr lang="zh-CN" altLang="en-US" sz="2400" dirty="0">
                <a:solidFill>
                  <a:srgbClr val="000000"/>
                </a:solidFill>
              </a:rPr>
              <a:t>其中，最低</a:t>
            </a:r>
            <a:r>
              <a:rPr lang="en-US" altLang="zh-CN" sz="2400" dirty="0">
                <a:solidFill>
                  <a:srgbClr val="000000"/>
                </a:solidFill>
              </a:rPr>
              <a:t>3</a:t>
            </a:r>
            <a:r>
              <a:rPr lang="zh-CN" altLang="en-US" sz="2400" dirty="0">
                <a:solidFill>
                  <a:srgbClr val="000000"/>
                </a:solidFill>
              </a:rPr>
              <a:t>位选择从哪一个寄存器中取数，如</a:t>
            </a:r>
            <a:r>
              <a:rPr lang="en-US" altLang="zh-CN" sz="2400" dirty="0">
                <a:solidFill>
                  <a:srgbClr val="000000"/>
                </a:solidFill>
              </a:rPr>
              <a:t>000</a:t>
            </a:r>
            <a:r>
              <a:rPr lang="zh-CN" altLang="en-US" sz="2400" dirty="0">
                <a:solidFill>
                  <a:srgbClr val="000000"/>
                </a:solidFill>
              </a:rPr>
              <a:t>表示</a:t>
            </a:r>
            <a:r>
              <a:rPr lang="en-US" altLang="zh-CN" sz="2400" dirty="0">
                <a:solidFill>
                  <a:srgbClr val="000000"/>
                </a:solidFill>
              </a:rPr>
              <a:t>R0</a:t>
            </a:r>
            <a:r>
              <a:rPr lang="zh-CN" altLang="en-US" sz="2400" dirty="0">
                <a:solidFill>
                  <a:srgbClr val="000000"/>
                </a:solidFill>
              </a:rPr>
              <a:t>寄存器，这部分信息只占用三位，剩余</a:t>
            </a:r>
            <a:r>
              <a:rPr lang="en-US" altLang="zh-CN" sz="2400" dirty="0">
                <a:solidFill>
                  <a:srgbClr val="000000"/>
                </a:solidFill>
              </a:rPr>
              <a:t>5</a:t>
            </a:r>
            <a:r>
              <a:rPr lang="zh-CN" altLang="en-US" sz="2400" dirty="0">
                <a:solidFill>
                  <a:srgbClr val="000000"/>
                </a:solidFill>
              </a:rPr>
              <a:t>位用于操作码，故整条指令的编码一个字节就够了</a:t>
            </a:r>
            <a:r>
              <a:rPr lang="zh-CN" altLang="en-US" sz="2400" dirty="0" smtClean="0">
                <a:solidFill>
                  <a:srgbClr val="000000"/>
                </a:solidFill>
              </a:rPr>
              <a:t>。</a:t>
            </a:r>
            <a:endParaRPr lang="zh-CN" altLang="en-US" sz="2400" dirty="0">
              <a:solidFill>
                <a:srgbClr val="000000"/>
              </a:solidFill>
            </a:endParaRPr>
          </a:p>
        </p:txBody>
      </p:sp>
      <p:sp>
        <p:nvSpPr>
          <p:cNvPr id="5" name="矩形 4"/>
          <p:cNvSpPr/>
          <p:nvPr/>
        </p:nvSpPr>
        <p:spPr bwMode="auto">
          <a:xfrm>
            <a:off x="3708400" y="2387600"/>
            <a:ext cx="2247900" cy="546100"/>
          </a:xfrm>
          <a:prstGeom prst="rect">
            <a:avLst/>
          </a:prstGeom>
          <a:solidFill>
            <a:schemeClr val="accent1">
              <a:alpha val="5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r>
              <a:rPr lang="pt-BR" altLang="zh-CN" sz="2400" dirty="0"/>
              <a:t>1 1 1 0 1 r r r </a:t>
            </a:r>
            <a:endParaRPr kumimoji="0" lang="zh-CN" altLang="en-US" sz="2400" b="0" i="0" u="none" strike="noStrike" cap="none" normalizeH="0" baseline="0" dirty="0" smtClean="0">
              <a:ln>
                <a:noFill/>
              </a:ln>
              <a:solidFill>
                <a:schemeClr val="tx1"/>
              </a:solidFill>
              <a:effectLst/>
            </a:endParaRPr>
          </a:p>
        </p:txBody>
      </p:sp>
    </p:spTree>
    <p:extLst>
      <p:ext uri="{BB962C8B-B14F-4D97-AF65-F5344CB8AC3E}">
        <p14:creationId xmlns:p14="http://schemas.microsoft.com/office/powerpoint/2010/main" val="2014834353"/>
      </p:ext>
    </p:extLst>
  </p:cSld>
  <p:clrMapOvr>
    <a:masterClrMapping/>
  </p:clrMapOvr>
  <p:transition>
    <p:random/>
    <p:sndAc>
      <p:stSnd>
        <p:snd r:embed="rId2" name="camera.wav"/>
      </p:stSnd>
    </p:sndAc>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13</a:t>
            </a:fld>
            <a:endParaRPr lang="en-US" altLang="zh-CN" dirty="0"/>
          </a:p>
        </p:txBody>
      </p:sp>
      <p:sp>
        <p:nvSpPr>
          <p:cNvPr id="4" name="矩形 3"/>
          <p:cNvSpPr/>
          <p:nvPr/>
        </p:nvSpPr>
        <p:spPr>
          <a:xfrm>
            <a:off x="0" y="716846"/>
            <a:ext cx="9144000" cy="3970318"/>
          </a:xfrm>
          <a:prstGeom prst="rect">
            <a:avLst/>
          </a:prstGeom>
        </p:spPr>
        <p:txBody>
          <a:bodyPr wrap="square">
            <a:spAutoFit/>
          </a:bodyPr>
          <a:lstStyle/>
          <a:p>
            <a:pPr lvl="0" algn="l">
              <a:lnSpc>
                <a:spcPct val="150000"/>
              </a:lnSpc>
            </a:pPr>
            <a:r>
              <a:rPr lang="en-US" altLang="zh-CN" sz="2400" dirty="0" smtClean="0">
                <a:solidFill>
                  <a:srgbClr val="000000"/>
                </a:solidFill>
              </a:rPr>
              <a:t>        </a:t>
            </a:r>
            <a:r>
              <a:rPr lang="en-US" altLang="zh-CN" sz="2400" b="1" kern="1050" dirty="0">
                <a:latin typeface="Arial"/>
                <a:ea typeface="黑体"/>
                <a:cs typeface="Times New Roman"/>
              </a:rPr>
              <a:t>2</a:t>
            </a:r>
            <a:r>
              <a:rPr lang="zh-CN" altLang="en-US" sz="2400" b="1" kern="1050" dirty="0">
                <a:latin typeface="Arial"/>
                <a:ea typeface="黑体"/>
                <a:cs typeface="Times New Roman"/>
              </a:rPr>
              <a:t>．双字节指令</a:t>
            </a:r>
          </a:p>
          <a:p>
            <a:pPr lvl="0" algn="l">
              <a:lnSpc>
                <a:spcPct val="150000"/>
              </a:lnSpc>
            </a:pPr>
            <a:r>
              <a:rPr lang="en-US" altLang="zh-CN" sz="2400" dirty="0" smtClean="0">
                <a:solidFill>
                  <a:srgbClr val="000000"/>
                </a:solidFill>
              </a:rPr>
              <a:t>        51</a:t>
            </a:r>
            <a:r>
              <a:rPr lang="zh-CN" altLang="en-US" sz="2400" dirty="0">
                <a:solidFill>
                  <a:srgbClr val="000000"/>
                </a:solidFill>
              </a:rPr>
              <a:t>系列单片机共有</a:t>
            </a:r>
            <a:r>
              <a:rPr lang="en-US" altLang="zh-CN" sz="2400" dirty="0">
                <a:solidFill>
                  <a:srgbClr val="000000"/>
                </a:solidFill>
              </a:rPr>
              <a:t>45</a:t>
            </a:r>
            <a:r>
              <a:rPr lang="zh-CN" altLang="en-US" sz="2400" dirty="0">
                <a:solidFill>
                  <a:srgbClr val="000000"/>
                </a:solidFill>
              </a:rPr>
              <a:t>条双字节指令。双字节指令中的一</a:t>
            </a:r>
            <a:r>
              <a:rPr lang="zh-CN" altLang="en-US" sz="2400" b="1" dirty="0">
                <a:solidFill>
                  <a:srgbClr val="0000FF"/>
                </a:solidFill>
              </a:rPr>
              <a:t>个字节表示操作码</a:t>
            </a:r>
            <a:r>
              <a:rPr lang="zh-CN" altLang="en-US" sz="2400" dirty="0">
                <a:solidFill>
                  <a:srgbClr val="000000"/>
                </a:solidFill>
              </a:rPr>
              <a:t>，</a:t>
            </a:r>
            <a:r>
              <a:rPr lang="zh-CN" altLang="en-US" sz="2400" b="1" dirty="0">
                <a:solidFill>
                  <a:srgbClr val="0000FF"/>
                </a:solidFill>
              </a:rPr>
              <a:t>另一个字节表示立即数或存放操作数的地址</a:t>
            </a:r>
            <a:r>
              <a:rPr lang="zh-CN" altLang="en-US" sz="2400" dirty="0">
                <a:solidFill>
                  <a:srgbClr val="000000"/>
                </a:solidFill>
              </a:rPr>
              <a:t>。此时操作码、立即数或地址各占一个字节。例如，</a:t>
            </a:r>
          </a:p>
          <a:p>
            <a:pPr lvl="0" algn="l">
              <a:lnSpc>
                <a:spcPct val="150000"/>
              </a:lnSpc>
            </a:pPr>
            <a:r>
              <a:rPr lang="en-US" altLang="zh-CN" sz="2400" dirty="0" smtClean="0">
                <a:solidFill>
                  <a:srgbClr val="000000"/>
                </a:solidFill>
              </a:rPr>
              <a:t>        MOV  </a:t>
            </a:r>
            <a:r>
              <a:rPr lang="en-US" altLang="zh-CN" sz="2400" dirty="0">
                <a:solidFill>
                  <a:srgbClr val="000000"/>
                </a:solidFill>
              </a:rPr>
              <a:t>A</a:t>
            </a:r>
            <a:r>
              <a:rPr lang="zh-CN" altLang="en-US" sz="2400" dirty="0">
                <a:solidFill>
                  <a:srgbClr val="000000"/>
                </a:solidFill>
              </a:rPr>
              <a:t>，</a:t>
            </a:r>
            <a:r>
              <a:rPr lang="en-US" altLang="zh-CN" sz="2400" dirty="0">
                <a:solidFill>
                  <a:srgbClr val="000000"/>
                </a:solidFill>
              </a:rPr>
              <a:t>#data    </a:t>
            </a:r>
            <a:r>
              <a:rPr lang="zh-CN" altLang="en-US" sz="2400" dirty="0">
                <a:solidFill>
                  <a:srgbClr val="000000"/>
                </a:solidFill>
              </a:rPr>
              <a:t>；</a:t>
            </a:r>
            <a:r>
              <a:rPr lang="en-US" altLang="zh-CN" sz="2400" dirty="0">
                <a:solidFill>
                  <a:srgbClr val="000000"/>
                </a:solidFill>
              </a:rPr>
              <a:t>data</a:t>
            </a:r>
            <a:r>
              <a:rPr lang="zh-CN" altLang="en-US" sz="2400" dirty="0">
                <a:solidFill>
                  <a:srgbClr val="000000"/>
                </a:solidFill>
              </a:rPr>
              <a:t>表示</a:t>
            </a:r>
            <a:r>
              <a:rPr lang="en-US" altLang="zh-CN" sz="2400" dirty="0">
                <a:solidFill>
                  <a:srgbClr val="000000"/>
                </a:solidFill>
              </a:rPr>
              <a:t>8</a:t>
            </a:r>
            <a:r>
              <a:rPr lang="zh-CN" altLang="en-US" sz="2400" dirty="0">
                <a:solidFill>
                  <a:srgbClr val="000000"/>
                </a:solidFill>
              </a:rPr>
              <a:t>位二进制数，亦称为立即数。</a:t>
            </a:r>
          </a:p>
          <a:p>
            <a:pPr lvl="0" algn="l">
              <a:lnSpc>
                <a:spcPct val="150000"/>
              </a:lnSpc>
            </a:pPr>
            <a:r>
              <a:rPr lang="zh-CN" altLang="en-US" sz="2400" dirty="0">
                <a:solidFill>
                  <a:srgbClr val="000000"/>
                </a:solidFill>
              </a:rPr>
              <a:t>其机器码为</a:t>
            </a:r>
          </a:p>
          <a:p>
            <a:pPr lvl="0" algn="l">
              <a:lnSpc>
                <a:spcPct val="150000"/>
              </a:lnSpc>
            </a:pPr>
            <a:r>
              <a:rPr lang="zh-CN" altLang="en-US" sz="2400" dirty="0">
                <a:solidFill>
                  <a:srgbClr val="000000"/>
                </a:solidFill>
              </a:rPr>
              <a:t> </a:t>
            </a:r>
          </a:p>
        </p:txBody>
      </p:sp>
      <p:sp>
        <p:nvSpPr>
          <p:cNvPr id="5" name="矩形 4"/>
          <p:cNvSpPr/>
          <p:nvPr/>
        </p:nvSpPr>
        <p:spPr bwMode="auto">
          <a:xfrm>
            <a:off x="1371600" y="4216400"/>
            <a:ext cx="2197100" cy="470764"/>
          </a:xfrm>
          <a:prstGeom prst="rect">
            <a:avLst/>
          </a:prstGeom>
          <a:solidFill>
            <a:schemeClr val="accent1">
              <a:alpha val="5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r>
              <a:rPr lang="en-US" altLang="zh-CN" sz="2400" dirty="0"/>
              <a:t>0 1 1 1 0 1 0 0 </a:t>
            </a:r>
            <a:endParaRPr kumimoji="0" lang="zh-CN" altLang="en-US" sz="2400" b="0" i="0" u="none" strike="noStrike" cap="none" normalizeH="0" baseline="0" dirty="0" smtClean="0">
              <a:ln>
                <a:noFill/>
              </a:ln>
              <a:solidFill>
                <a:schemeClr val="tx1"/>
              </a:solidFill>
              <a:effectLst/>
            </a:endParaRPr>
          </a:p>
        </p:txBody>
      </p:sp>
      <p:sp>
        <p:nvSpPr>
          <p:cNvPr id="8" name="矩形 7"/>
          <p:cNvSpPr/>
          <p:nvPr/>
        </p:nvSpPr>
        <p:spPr bwMode="auto">
          <a:xfrm>
            <a:off x="3873500" y="4216400"/>
            <a:ext cx="2197100" cy="470764"/>
          </a:xfrm>
          <a:prstGeom prst="rect">
            <a:avLst/>
          </a:prstGeom>
          <a:solidFill>
            <a:schemeClr val="accent1">
              <a:alpha val="5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r>
              <a:rPr lang="zh-CN" altLang="en-US" sz="2400" dirty="0"/>
              <a:t>立即数（</a:t>
            </a:r>
            <a:r>
              <a:rPr lang="en-US" altLang="zh-CN" sz="2400" dirty="0"/>
              <a:t>data</a:t>
            </a:r>
            <a:r>
              <a:rPr lang="zh-CN" altLang="en-US" sz="2400" dirty="0"/>
              <a:t>）</a:t>
            </a:r>
            <a:endParaRPr kumimoji="0" lang="zh-CN" altLang="en-US" sz="2400" b="0" i="0" u="none" strike="noStrike" cap="none" normalizeH="0" baseline="0" dirty="0" smtClean="0">
              <a:ln>
                <a:noFill/>
              </a:ln>
              <a:solidFill>
                <a:schemeClr val="tx1"/>
              </a:solidFill>
              <a:effectLst/>
            </a:endParaRPr>
          </a:p>
        </p:txBody>
      </p:sp>
    </p:spTree>
    <p:extLst>
      <p:ext uri="{BB962C8B-B14F-4D97-AF65-F5344CB8AC3E}">
        <p14:creationId xmlns:p14="http://schemas.microsoft.com/office/powerpoint/2010/main" val="4017164652"/>
      </p:ext>
    </p:extLst>
  </p:cSld>
  <p:clrMapOvr>
    <a:masterClrMapping/>
  </p:clrMapOvr>
  <p:transition>
    <p:random/>
    <p:sndAc>
      <p:stSnd>
        <p:snd r:embed="rId2" name="camera.wav"/>
      </p:stSnd>
    </p:sndAc>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14</a:t>
            </a:fld>
            <a:endParaRPr lang="en-US" altLang="zh-CN" dirty="0"/>
          </a:p>
        </p:txBody>
      </p:sp>
      <p:sp>
        <p:nvSpPr>
          <p:cNvPr id="4" name="矩形 3"/>
          <p:cNvSpPr/>
          <p:nvPr/>
        </p:nvSpPr>
        <p:spPr>
          <a:xfrm>
            <a:off x="0" y="589846"/>
            <a:ext cx="9144000" cy="5078313"/>
          </a:xfrm>
          <a:prstGeom prst="rect">
            <a:avLst/>
          </a:prstGeom>
        </p:spPr>
        <p:txBody>
          <a:bodyPr wrap="square">
            <a:spAutoFit/>
          </a:bodyPr>
          <a:lstStyle/>
          <a:p>
            <a:pPr algn="l">
              <a:lnSpc>
                <a:spcPct val="150000"/>
              </a:lnSpc>
            </a:pPr>
            <a:r>
              <a:rPr lang="en-US" altLang="zh-CN" sz="2400" dirty="0" smtClean="0"/>
              <a:t>        </a:t>
            </a:r>
            <a:r>
              <a:rPr lang="en-US" altLang="zh-CN" sz="2400" b="1" kern="1050" dirty="0">
                <a:latin typeface="Arial"/>
                <a:ea typeface="黑体"/>
                <a:cs typeface="Times New Roman"/>
              </a:rPr>
              <a:t>3</a:t>
            </a:r>
            <a:r>
              <a:rPr lang="zh-CN" altLang="en-US" sz="2400" b="1" kern="1050" dirty="0">
                <a:latin typeface="Arial"/>
                <a:ea typeface="黑体"/>
                <a:cs typeface="Times New Roman"/>
              </a:rPr>
              <a:t>．三字节指令</a:t>
            </a:r>
          </a:p>
          <a:p>
            <a:pPr algn="l">
              <a:lnSpc>
                <a:spcPct val="150000"/>
              </a:lnSpc>
            </a:pPr>
            <a:r>
              <a:rPr lang="en-US" altLang="zh-CN" sz="2400" dirty="0" smtClean="0"/>
              <a:t>        51</a:t>
            </a:r>
            <a:r>
              <a:rPr lang="zh-CN" altLang="en-US" sz="2400" dirty="0"/>
              <a:t>系列单片机</a:t>
            </a:r>
            <a:r>
              <a:rPr lang="zh-CN" altLang="en-US" sz="2400" dirty="0" smtClean="0"/>
              <a:t>系统共有</a:t>
            </a:r>
            <a:r>
              <a:rPr lang="en-US" altLang="zh-CN" sz="2400" dirty="0"/>
              <a:t>17</a:t>
            </a:r>
            <a:r>
              <a:rPr lang="zh-CN" altLang="en-US" sz="2400" dirty="0"/>
              <a:t>条三字节指令。三字节指令中的</a:t>
            </a:r>
            <a:r>
              <a:rPr lang="zh-CN" altLang="en-US" sz="2400" b="1" dirty="0">
                <a:solidFill>
                  <a:srgbClr val="0000FF"/>
                </a:solidFill>
              </a:rPr>
              <a:t>第一个字节表示操作码</a:t>
            </a:r>
            <a:r>
              <a:rPr lang="zh-CN" altLang="en-US" sz="2400" dirty="0"/>
              <a:t>，</a:t>
            </a:r>
            <a:r>
              <a:rPr lang="zh-CN" altLang="en-US" sz="2400" b="1" dirty="0">
                <a:solidFill>
                  <a:srgbClr val="0000FF"/>
                </a:solidFill>
              </a:rPr>
              <a:t>后两个字节表示操作数或操作数地址</a:t>
            </a:r>
            <a:r>
              <a:rPr lang="zh-CN" altLang="en-US" sz="2400" dirty="0"/>
              <a:t>。因此，一般有下面</a:t>
            </a:r>
            <a:r>
              <a:rPr lang="en-US" altLang="zh-CN" sz="2400" dirty="0"/>
              <a:t>4</a:t>
            </a:r>
            <a:r>
              <a:rPr lang="zh-CN" altLang="en-US" sz="2400" dirty="0"/>
              <a:t>种情况。</a:t>
            </a:r>
          </a:p>
          <a:p>
            <a:pPr algn="l">
              <a:lnSpc>
                <a:spcPct val="150000"/>
              </a:lnSpc>
            </a:pPr>
            <a:r>
              <a:rPr lang="zh-CN" altLang="en-US" sz="2400" dirty="0"/>
              <a:t>（</a:t>
            </a:r>
            <a:r>
              <a:rPr lang="en-US" altLang="zh-CN" sz="2400" dirty="0"/>
              <a:t>1</a:t>
            </a:r>
            <a:r>
              <a:rPr lang="zh-CN" altLang="en-US" sz="2400" dirty="0"/>
              <a:t>）</a:t>
            </a:r>
          </a:p>
          <a:p>
            <a:pPr algn="l">
              <a:lnSpc>
                <a:spcPct val="150000"/>
              </a:lnSpc>
            </a:pPr>
            <a:r>
              <a:rPr lang="zh-CN" altLang="en-US" sz="2400" dirty="0"/>
              <a:t>例如：    </a:t>
            </a:r>
            <a:r>
              <a:rPr lang="en-US" altLang="zh-CN" sz="2400" dirty="0"/>
              <a:t>MOV    DPTR</a:t>
            </a:r>
            <a:r>
              <a:rPr lang="zh-CN" altLang="en-US" sz="2400" dirty="0"/>
              <a:t>，</a:t>
            </a:r>
            <a:r>
              <a:rPr lang="en-US" altLang="zh-CN" sz="2400" dirty="0"/>
              <a:t>#datal6    </a:t>
            </a:r>
            <a:r>
              <a:rPr lang="zh-CN" altLang="en-US" sz="2400" dirty="0"/>
              <a:t>；把</a:t>
            </a:r>
            <a:r>
              <a:rPr lang="en-US" altLang="zh-CN" sz="2400" dirty="0"/>
              <a:t>16</a:t>
            </a:r>
            <a:r>
              <a:rPr lang="zh-CN" altLang="en-US" sz="2400" dirty="0"/>
              <a:t>位立即数送到</a:t>
            </a:r>
            <a:r>
              <a:rPr lang="en-US" altLang="zh-CN" sz="2400" dirty="0"/>
              <a:t>DPTR</a:t>
            </a:r>
            <a:r>
              <a:rPr lang="zh-CN" altLang="en-US" sz="2400" dirty="0"/>
              <a:t>中。</a:t>
            </a:r>
          </a:p>
          <a:p>
            <a:pPr algn="l">
              <a:lnSpc>
                <a:spcPct val="150000"/>
              </a:lnSpc>
            </a:pPr>
            <a:r>
              <a:rPr lang="zh-CN" altLang="en-US" sz="2400" dirty="0"/>
              <a:t>（</a:t>
            </a:r>
            <a:r>
              <a:rPr lang="en-US" altLang="zh-CN" sz="2400" dirty="0"/>
              <a:t>2</a:t>
            </a:r>
            <a:r>
              <a:rPr lang="zh-CN" altLang="en-US" sz="2400" dirty="0"/>
              <a:t>）</a:t>
            </a:r>
          </a:p>
          <a:p>
            <a:pPr algn="l">
              <a:lnSpc>
                <a:spcPct val="150000"/>
              </a:lnSpc>
            </a:pPr>
            <a:r>
              <a:rPr lang="zh-CN" altLang="en-US" sz="2400" dirty="0"/>
              <a:t>例如：    </a:t>
            </a:r>
            <a:r>
              <a:rPr lang="en-US" altLang="zh-CN" sz="2400" dirty="0"/>
              <a:t>MOV    direct</a:t>
            </a:r>
            <a:r>
              <a:rPr lang="zh-CN" altLang="en-US" sz="2400" dirty="0"/>
              <a:t>，</a:t>
            </a:r>
            <a:r>
              <a:rPr lang="en-US" altLang="zh-CN" sz="2400" dirty="0"/>
              <a:t>#data    </a:t>
            </a:r>
            <a:r>
              <a:rPr lang="zh-CN" altLang="en-US" sz="2400" dirty="0"/>
              <a:t>；把立即数</a:t>
            </a:r>
            <a:r>
              <a:rPr lang="en-US" altLang="zh-CN" sz="2400" dirty="0"/>
              <a:t>data</a:t>
            </a:r>
            <a:r>
              <a:rPr lang="zh-CN" altLang="en-US" sz="2400" dirty="0"/>
              <a:t>送到地址</a:t>
            </a:r>
            <a:r>
              <a:rPr lang="en-US" altLang="zh-CN" sz="2400" dirty="0"/>
              <a:t>direct</a:t>
            </a:r>
            <a:r>
              <a:rPr lang="zh-CN" altLang="en-US" sz="2400" dirty="0"/>
              <a:t>单元中</a:t>
            </a:r>
            <a:r>
              <a:rPr lang="zh-CN" altLang="en-US" sz="2400" dirty="0" smtClean="0"/>
              <a:t>。</a:t>
            </a:r>
            <a:endParaRPr lang="zh-CN" altLang="en-US" sz="2400" dirty="0"/>
          </a:p>
        </p:txBody>
      </p:sp>
      <p:sp>
        <p:nvSpPr>
          <p:cNvPr id="8" name="矩形 7"/>
          <p:cNvSpPr/>
          <p:nvPr/>
        </p:nvSpPr>
        <p:spPr bwMode="auto">
          <a:xfrm>
            <a:off x="1371600" y="2893620"/>
            <a:ext cx="2197100" cy="470764"/>
          </a:xfrm>
          <a:prstGeom prst="rect">
            <a:avLst/>
          </a:prstGeom>
          <a:solidFill>
            <a:schemeClr val="accent1">
              <a:alpha val="5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r>
              <a:rPr lang="zh-CN" altLang="en-US" sz="2400" dirty="0"/>
              <a:t>操作码</a:t>
            </a:r>
            <a:endParaRPr kumimoji="0" lang="zh-CN" altLang="en-US" sz="2400" b="0" i="0" u="none" strike="noStrike" cap="none" normalizeH="0" baseline="0" dirty="0" smtClean="0">
              <a:ln>
                <a:noFill/>
              </a:ln>
              <a:solidFill>
                <a:schemeClr val="tx1"/>
              </a:solidFill>
              <a:effectLst/>
            </a:endParaRPr>
          </a:p>
        </p:txBody>
      </p:sp>
      <p:sp>
        <p:nvSpPr>
          <p:cNvPr id="9" name="矩形 8"/>
          <p:cNvSpPr/>
          <p:nvPr/>
        </p:nvSpPr>
        <p:spPr bwMode="auto">
          <a:xfrm>
            <a:off x="3848100" y="2893620"/>
            <a:ext cx="2197100" cy="470764"/>
          </a:xfrm>
          <a:prstGeom prst="rect">
            <a:avLst/>
          </a:prstGeom>
          <a:solidFill>
            <a:schemeClr val="accent1">
              <a:alpha val="5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r>
              <a:rPr lang="en-US" altLang="zh-CN" sz="2400" dirty="0"/>
              <a:t>data</a:t>
            </a:r>
            <a:r>
              <a:rPr lang="en-US" altLang="zh-CN" sz="2400" baseline="-25000" dirty="0"/>
              <a:t>15</a:t>
            </a:r>
            <a:r>
              <a:rPr lang="zh-CN" altLang="zh-CN" sz="2400" baseline="-25000" dirty="0"/>
              <a:t>～</a:t>
            </a:r>
            <a:r>
              <a:rPr lang="en-US" altLang="zh-CN" sz="2400" baseline="-25000" dirty="0"/>
              <a:t>8</a:t>
            </a:r>
            <a:endParaRPr lang="zh-CN" altLang="zh-CN" sz="2400" dirty="0"/>
          </a:p>
        </p:txBody>
      </p:sp>
      <p:sp>
        <p:nvSpPr>
          <p:cNvPr id="10" name="矩形 9"/>
          <p:cNvSpPr/>
          <p:nvPr/>
        </p:nvSpPr>
        <p:spPr bwMode="auto">
          <a:xfrm>
            <a:off x="6273800" y="2893620"/>
            <a:ext cx="2197100" cy="470764"/>
          </a:xfrm>
          <a:prstGeom prst="rect">
            <a:avLst/>
          </a:prstGeom>
          <a:solidFill>
            <a:schemeClr val="accent1">
              <a:alpha val="5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r>
              <a:rPr lang="en-US" altLang="zh-CN" sz="2400" dirty="0"/>
              <a:t>data</a:t>
            </a:r>
            <a:r>
              <a:rPr lang="en-US" altLang="zh-CN" sz="2400" baseline="-25000" dirty="0"/>
              <a:t>7</a:t>
            </a:r>
            <a:r>
              <a:rPr lang="zh-CN" altLang="zh-CN" sz="2400" baseline="-25000" dirty="0"/>
              <a:t>～</a:t>
            </a:r>
            <a:r>
              <a:rPr lang="en-US" altLang="zh-CN" sz="2400" baseline="-25000" dirty="0"/>
              <a:t>0</a:t>
            </a:r>
            <a:r>
              <a:rPr lang="en-US" altLang="zh-CN" sz="2400" dirty="0"/>
              <a:t> </a:t>
            </a:r>
            <a:endParaRPr lang="zh-CN" altLang="zh-CN" sz="2400" dirty="0"/>
          </a:p>
        </p:txBody>
      </p:sp>
      <p:sp>
        <p:nvSpPr>
          <p:cNvPr id="11" name="矩形 10"/>
          <p:cNvSpPr/>
          <p:nvPr/>
        </p:nvSpPr>
        <p:spPr bwMode="auto">
          <a:xfrm>
            <a:off x="1371600" y="4082618"/>
            <a:ext cx="2197100" cy="470764"/>
          </a:xfrm>
          <a:prstGeom prst="rect">
            <a:avLst/>
          </a:prstGeom>
          <a:solidFill>
            <a:schemeClr val="accent1">
              <a:alpha val="5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r>
              <a:rPr lang="zh-CN" altLang="en-US" sz="2400" dirty="0"/>
              <a:t>操作码</a:t>
            </a:r>
          </a:p>
        </p:txBody>
      </p:sp>
      <p:sp>
        <p:nvSpPr>
          <p:cNvPr id="12" name="矩形 11"/>
          <p:cNvSpPr/>
          <p:nvPr/>
        </p:nvSpPr>
        <p:spPr bwMode="auto">
          <a:xfrm>
            <a:off x="3848100" y="4082618"/>
            <a:ext cx="2197100" cy="470764"/>
          </a:xfrm>
          <a:prstGeom prst="rect">
            <a:avLst/>
          </a:prstGeom>
          <a:solidFill>
            <a:schemeClr val="accent1">
              <a:alpha val="5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r>
              <a:rPr lang="en-US" altLang="zh-CN" sz="2400" dirty="0" smtClean="0"/>
              <a:t>direct </a:t>
            </a:r>
            <a:endParaRPr kumimoji="0" lang="zh-CN" altLang="en-US" sz="2400" b="0" i="0" u="none" strike="noStrike" cap="none" normalizeH="0" baseline="0" dirty="0" smtClean="0">
              <a:ln>
                <a:noFill/>
              </a:ln>
              <a:solidFill>
                <a:schemeClr val="tx1"/>
              </a:solidFill>
              <a:effectLst/>
            </a:endParaRPr>
          </a:p>
        </p:txBody>
      </p:sp>
      <p:sp>
        <p:nvSpPr>
          <p:cNvPr id="13" name="矩形 12"/>
          <p:cNvSpPr/>
          <p:nvPr/>
        </p:nvSpPr>
        <p:spPr bwMode="auto">
          <a:xfrm>
            <a:off x="6273800" y="4082618"/>
            <a:ext cx="2197100" cy="470764"/>
          </a:xfrm>
          <a:prstGeom prst="rect">
            <a:avLst/>
          </a:prstGeom>
          <a:solidFill>
            <a:schemeClr val="accent1">
              <a:alpha val="5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r>
              <a:rPr lang="en-US" altLang="zh-CN" sz="2400" dirty="0"/>
              <a:t>data</a:t>
            </a:r>
            <a:endParaRPr kumimoji="0" lang="zh-CN" altLang="en-US" sz="2400" b="0" i="0" u="none" strike="noStrike" cap="none" normalizeH="0" baseline="0" dirty="0" smtClean="0">
              <a:ln>
                <a:noFill/>
              </a:ln>
              <a:solidFill>
                <a:schemeClr val="tx1"/>
              </a:solidFill>
              <a:effectLst/>
            </a:endParaRPr>
          </a:p>
        </p:txBody>
      </p:sp>
    </p:spTree>
    <p:extLst>
      <p:ext uri="{BB962C8B-B14F-4D97-AF65-F5344CB8AC3E}">
        <p14:creationId xmlns:p14="http://schemas.microsoft.com/office/powerpoint/2010/main" val="134972514"/>
      </p:ext>
    </p:extLst>
  </p:cSld>
  <p:clrMapOvr>
    <a:masterClrMapping/>
  </p:clrMapOvr>
  <p:transition>
    <p:random/>
    <p:sndAc>
      <p:stSnd>
        <p:snd r:embed="rId2" name="camera.wav"/>
      </p:stSnd>
    </p:sndAc>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15</a:t>
            </a:fld>
            <a:endParaRPr lang="en-US" altLang="zh-CN" dirty="0"/>
          </a:p>
        </p:txBody>
      </p:sp>
      <p:sp>
        <p:nvSpPr>
          <p:cNvPr id="4" name="矩形 3"/>
          <p:cNvSpPr/>
          <p:nvPr/>
        </p:nvSpPr>
        <p:spPr>
          <a:xfrm>
            <a:off x="0" y="721648"/>
            <a:ext cx="9042400" cy="3970318"/>
          </a:xfrm>
          <a:prstGeom prst="rect">
            <a:avLst/>
          </a:prstGeom>
        </p:spPr>
        <p:txBody>
          <a:bodyPr wrap="square">
            <a:spAutoFit/>
          </a:bodyPr>
          <a:lstStyle/>
          <a:p>
            <a:pPr lvl="0" algn="l">
              <a:lnSpc>
                <a:spcPct val="150000"/>
              </a:lnSpc>
            </a:pPr>
            <a:r>
              <a:rPr lang="zh-CN" altLang="en-US" sz="2400" dirty="0">
                <a:solidFill>
                  <a:srgbClr val="000000"/>
                </a:solidFill>
              </a:rPr>
              <a:t>（</a:t>
            </a:r>
            <a:r>
              <a:rPr lang="en-US" altLang="zh-CN" sz="2400" dirty="0">
                <a:solidFill>
                  <a:srgbClr val="000000"/>
                </a:solidFill>
              </a:rPr>
              <a:t>3</a:t>
            </a:r>
            <a:r>
              <a:rPr lang="zh-CN" altLang="en-US" sz="2400" dirty="0">
                <a:solidFill>
                  <a:srgbClr val="000000"/>
                </a:solidFill>
              </a:rPr>
              <a:t>）</a:t>
            </a:r>
          </a:p>
          <a:p>
            <a:pPr lvl="0" algn="l">
              <a:lnSpc>
                <a:spcPct val="150000"/>
              </a:lnSpc>
            </a:pPr>
            <a:r>
              <a:rPr lang="zh-CN" altLang="en-US" sz="2400" dirty="0">
                <a:solidFill>
                  <a:srgbClr val="000000"/>
                </a:solidFill>
              </a:rPr>
              <a:t>例如：    </a:t>
            </a:r>
            <a:r>
              <a:rPr lang="en-US" altLang="zh-CN" sz="2400" dirty="0">
                <a:solidFill>
                  <a:srgbClr val="000000"/>
                </a:solidFill>
              </a:rPr>
              <a:t>CJNE  A</a:t>
            </a:r>
            <a:r>
              <a:rPr lang="zh-CN" altLang="en-US" sz="2400" dirty="0">
                <a:solidFill>
                  <a:srgbClr val="000000"/>
                </a:solidFill>
              </a:rPr>
              <a:t>，</a:t>
            </a:r>
            <a:r>
              <a:rPr lang="en-US" altLang="zh-CN" sz="2400" dirty="0">
                <a:solidFill>
                  <a:srgbClr val="000000"/>
                </a:solidFill>
              </a:rPr>
              <a:t>#data</a:t>
            </a:r>
            <a:r>
              <a:rPr lang="zh-CN" altLang="en-US" sz="2400" dirty="0">
                <a:solidFill>
                  <a:srgbClr val="000000"/>
                </a:solidFill>
              </a:rPr>
              <a:t>，</a:t>
            </a:r>
            <a:r>
              <a:rPr lang="en-US" altLang="zh-CN" sz="2400" dirty="0" err="1">
                <a:solidFill>
                  <a:srgbClr val="000000"/>
                </a:solidFill>
              </a:rPr>
              <a:t>rel</a:t>
            </a:r>
            <a:r>
              <a:rPr lang="en-US" altLang="zh-CN" sz="2400" dirty="0">
                <a:solidFill>
                  <a:srgbClr val="000000"/>
                </a:solidFill>
              </a:rPr>
              <a:t>    </a:t>
            </a:r>
            <a:r>
              <a:rPr lang="zh-CN" altLang="en-US" sz="2400" dirty="0">
                <a:solidFill>
                  <a:srgbClr val="000000"/>
                </a:solidFill>
              </a:rPr>
              <a:t>；</a:t>
            </a:r>
            <a:r>
              <a:rPr lang="en-US" altLang="zh-CN" sz="2400" dirty="0">
                <a:solidFill>
                  <a:srgbClr val="000000"/>
                </a:solidFill>
              </a:rPr>
              <a:t>A</a:t>
            </a:r>
            <a:r>
              <a:rPr lang="zh-CN" altLang="en-US" sz="2400" dirty="0">
                <a:solidFill>
                  <a:srgbClr val="000000"/>
                </a:solidFill>
              </a:rPr>
              <a:t>和立即数</a:t>
            </a:r>
            <a:r>
              <a:rPr lang="en-US" altLang="zh-CN" sz="2400" dirty="0">
                <a:solidFill>
                  <a:srgbClr val="000000"/>
                </a:solidFill>
              </a:rPr>
              <a:t>data</a:t>
            </a:r>
            <a:r>
              <a:rPr lang="zh-CN" altLang="en-US" sz="2400" dirty="0">
                <a:solidFill>
                  <a:srgbClr val="000000"/>
                </a:solidFill>
              </a:rPr>
              <a:t>不等则转移。</a:t>
            </a:r>
          </a:p>
          <a:p>
            <a:pPr lvl="0" algn="l">
              <a:lnSpc>
                <a:spcPct val="150000"/>
              </a:lnSpc>
            </a:pPr>
            <a:r>
              <a:rPr lang="zh-CN" altLang="en-US" sz="2400" dirty="0">
                <a:solidFill>
                  <a:srgbClr val="000000"/>
                </a:solidFill>
              </a:rPr>
              <a:t>（</a:t>
            </a:r>
            <a:r>
              <a:rPr lang="en-US" altLang="zh-CN" sz="2400" dirty="0">
                <a:solidFill>
                  <a:srgbClr val="000000"/>
                </a:solidFill>
              </a:rPr>
              <a:t>4</a:t>
            </a:r>
            <a:r>
              <a:rPr lang="zh-CN" altLang="en-US" sz="2400" dirty="0">
                <a:solidFill>
                  <a:srgbClr val="000000"/>
                </a:solidFill>
              </a:rPr>
              <a:t>）</a:t>
            </a:r>
          </a:p>
          <a:p>
            <a:pPr lvl="0" algn="l">
              <a:lnSpc>
                <a:spcPct val="150000"/>
              </a:lnSpc>
            </a:pPr>
            <a:r>
              <a:rPr lang="zh-CN" altLang="en-US" sz="2400" dirty="0">
                <a:solidFill>
                  <a:srgbClr val="000000"/>
                </a:solidFill>
              </a:rPr>
              <a:t>例如：    </a:t>
            </a:r>
            <a:r>
              <a:rPr lang="en-US" altLang="zh-CN" sz="2400" dirty="0">
                <a:solidFill>
                  <a:srgbClr val="000000"/>
                </a:solidFill>
              </a:rPr>
              <a:t>LCALL    addrl6    </a:t>
            </a:r>
            <a:r>
              <a:rPr lang="zh-CN" altLang="en-US" sz="2400" dirty="0">
                <a:solidFill>
                  <a:srgbClr val="000000"/>
                </a:solidFill>
              </a:rPr>
              <a:t>；把</a:t>
            </a:r>
            <a:r>
              <a:rPr lang="en-US" altLang="zh-CN" sz="2400" dirty="0">
                <a:solidFill>
                  <a:srgbClr val="000000"/>
                </a:solidFill>
              </a:rPr>
              <a:t>16</a:t>
            </a:r>
            <a:r>
              <a:rPr lang="zh-CN" altLang="en-US" sz="2400" dirty="0">
                <a:solidFill>
                  <a:srgbClr val="000000"/>
                </a:solidFill>
              </a:rPr>
              <a:t>位地址送到</a:t>
            </a:r>
            <a:r>
              <a:rPr lang="en-US" altLang="zh-CN" sz="2400" dirty="0">
                <a:solidFill>
                  <a:srgbClr val="000000"/>
                </a:solidFill>
              </a:rPr>
              <a:t>PC</a:t>
            </a:r>
            <a:r>
              <a:rPr lang="zh-CN" altLang="en-US" sz="2400" dirty="0">
                <a:solidFill>
                  <a:srgbClr val="000000"/>
                </a:solidFill>
              </a:rPr>
              <a:t>寄存器中。</a:t>
            </a:r>
          </a:p>
          <a:p>
            <a:pPr lvl="0" algn="l">
              <a:lnSpc>
                <a:spcPct val="150000"/>
              </a:lnSpc>
            </a:pPr>
            <a:r>
              <a:rPr lang="zh-CN" altLang="en-US" sz="2400" dirty="0" smtClean="0">
                <a:solidFill>
                  <a:srgbClr val="000000"/>
                </a:solidFill>
              </a:rPr>
              <a:t>        </a:t>
            </a:r>
            <a:r>
              <a:rPr lang="zh-CN" altLang="en-US" sz="2400" dirty="0" smtClean="0">
                <a:solidFill>
                  <a:srgbClr val="0000FF"/>
                </a:solidFill>
              </a:rPr>
              <a:t>估算</a:t>
            </a:r>
            <a:r>
              <a:rPr lang="zh-CN" altLang="en-US" sz="2400" dirty="0">
                <a:solidFill>
                  <a:srgbClr val="0000FF"/>
                </a:solidFill>
              </a:rPr>
              <a:t>一条指令的字节数</a:t>
            </a:r>
            <a:r>
              <a:rPr lang="zh-CN" altLang="en-US" sz="2400" dirty="0">
                <a:solidFill>
                  <a:srgbClr val="000000"/>
                </a:solidFill>
              </a:rPr>
              <a:t>，可以采用以下方法：如果指令中的操作数含有累加器</a:t>
            </a:r>
            <a:r>
              <a:rPr lang="en-US" altLang="zh-CN" sz="2400" dirty="0">
                <a:solidFill>
                  <a:srgbClr val="000000"/>
                </a:solidFill>
              </a:rPr>
              <a:t>A</a:t>
            </a:r>
            <a:r>
              <a:rPr lang="zh-CN" altLang="en-US" sz="2400" dirty="0">
                <a:solidFill>
                  <a:srgbClr val="000000"/>
                </a:solidFill>
              </a:rPr>
              <a:t>或工作寄存器</a:t>
            </a:r>
            <a:r>
              <a:rPr lang="en-US" altLang="zh-CN" sz="2400" dirty="0" err="1">
                <a:solidFill>
                  <a:srgbClr val="000000"/>
                </a:solidFill>
              </a:rPr>
              <a:t>Rn</a:t>
            </a:r>
            <a:r>
              <a:rPr lang="zh-CN" altLang="en-US" sz="2400" dirty="0">
                <a:solidFill>
                  <a:srgbClr val="000000"/>
                </a:solidFill>
              </a:rPr>
              <a:t>，则这部分信息可并入操作码中，其余每出现一个立即数或地址则增加一个字节。</a:t>
            </a:r>
          </a:p>
        </p:txBody>
      </p:sp>
      <p:sp>
        <p:nvSpPr>
          <p:cNvPr id="5" name="矩形 4"/>
          <p:cNvSpPr/>
          <p:nvPr/>
        </p:nvSpPr>
        <p:spPr bwMode="auto">
          <a:xfrm>
            <a:off x="1371600" y="838200"/>
            <a:ext cx="2197100" cy="470764"/>
          </a:xfrm>
          <a:prstGeom prst="rect">
            <a:avLst/>
          </a:prstGeom>
          <a:solidFill>
            <a:schemeClr val="accent1">
              <a:alpha val="5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r>
              <a:rPr lang="zh-CN" altLang="en-US" sz="2400" dirty="0"/>
              <a:t>操作码</a:t>
            </a:r>
          </a:p>
        </p:txBody>
      </p:sp>
      <p:sp>
        <p:nvSpPr>
          <p:cNvPr id="6" name="矩形 5"/>
          <p:cNvSpPr/>
          <p:nvPr/>
        </p:nvSpPr>
        <p:spPr bwMode="auto">
          <a:xfrm>
            <a:off x="3860800" y="850900"/>
            <a:ext cx="2197100" cy="470764"/>
          </a:xfrm>
          <a:prstGeom prst="rect">
            <a:avLst/>
          </a:prstGeom>
          <a:solidFill>
            <a:schemeClr val="accent1">
              <a:alpha val="5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r>
              <a:rPr lang="en-US" altLang="zh-CN" sz="2400" dirty="0"/>
              <a:t>data</a:t>
            </a:r>
            <a:endParaRPr kumimoji="0" lang="zh-CN" altLang="en-US" sz="2400" b="0" i="0" u="none" strike="noStrike" cap="none" normalizeH="0" baseline="0" dirty="0" smtClean="0">
              <a:ln>
                <a:noFill/>
              </a:ln>
              <a:solidFill>
                <a:schemeClr val="tx1"/>
              </a:solidFill>
              <a:effectLst/>
            </a:endParaRPr>
          </a:p>
        </p:txBody>
      </p:sp>
      <p:sp>
        <p:nvSpPr>
          <p:cNvPr id="7" name="矩形 6"/>
          <p:cNvSpPr/>
          <p:nvPr/>
        </p:nvSpPr>
        <p:spPr bwMode="auto">
          <a:xfrm>
            <a:off x="6299200" y="850900"/>
            <a:ext cx="2197100" cy="470764"/>
          </a:xfrm>
          <a:prstGeom prst="rect">
            <a:avLst/>
          </a:prstGeom>
          <a:solidFill>
            <a:schemeClr val="accent1">
              <a:alpha val="5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r>
              <a:rPr lang="en-US" altLang="zh-CN" sz="2400" dirty="0" err="1"/>
              <a:t>rel</a:t>
            </a:r>
            <a:endParaRPr lang="zh-CN" altLang="zh-CN" sz="2400" dirty="0"/>
          </a:p>
        </p:txBody>
      </p:sp>
      <p:sp>
        <p:nvSpPr>
          <p:cNvPr id="8" name="矩形 7"/>
          <p:cNvSpPr/>
          <p:nvPr/>
        </p:nvSpPr>
        <p:spPr bwMode="auto">
          <a:xfrm>
            <a:off x="1371600" y="1943100"/>
            <a:ext cx="2197100" cy="470764"/>
          </a:xfrm>
          <a:prstGeom prst="rect">
            <a:avLst/>
          </a:prstGeom>
          <a:solidFill>
            <a:schemeClr val="accent1">
              <a:alpha val="5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r>
              <a:rPr lang="zh-CN" altLang="en-US" sz="2400" dirty="0"/>
              <a:t>操作码</a:t>
            </a:r>
          </a:p>
        </p:txBody>
      </p:sp>
      <p:sp>
        <p:nvSpPr>
          <p:cNvPr id="9" name="矩形 8"/>
          <p:cNvSpPr/>
          <p:nvPr/>
        </p:nvSpPr>
        <p:spPr bwMode="auto">
          <a:xfrm>
            <a:off x="3860800" y="1943100"/>
            <a:ext cx="2197100" cy="470764"/>
          </a:xfrm>
          <a:prstGeom prst="rect">
            <a:avLst/>
          </a:prstGeom>
          <a:solidFill>
            <a:schemeClr val="accent1">
              <a:alpha val="5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r>
              <a:rPr lang="en-US" altLang="zh-CN" sz="2400" dirty="0"/>
              <a:t>addr</a:t>
            </a:r>
            <a:r>
              <a:rPr lang="en-US" altLang="zh-CN" sz="2400" baseline="-25000" dirty="0"/>
              <a:t>15</a:t>
            </a:r>
            <a:r>
              <a:rPr lang="zh-CN" altLang="zh-CN" sz="2400" baseline="-25000" dirty="0"/>
              <a:t>～</a:t>
            </a:r>
            <a:r>
              <a:rPr lang="en-US" altLang="zh-CN" sz="2400" baseline="-25000" dirty="0"/>
              <a:t>8</a:t>
            </a:r>
            <a:endParaRPr lang="zh-CN" altLang="zh-CN" sz="2400" dirty="0"/>
          </a:p>
        </p:txBody>
      </p:sp>
      <p:sp>
        <p:nvSpPr>
          <p:cNvPr id="10" name="矩形 9"/>
          <p:cNvSpPr/>
          <p:nvPr/>
        </p:nvSpPr>
        <p:spPr bwMode="auto">
          <a:xfrm>
            <a:off x="6299200" y="1943100"/>
            <a:ext cx="2197100" cy="470764"/>
          </a:xfrm>
          <a:prstGeom prst="rect">
            <a:avLst/>
          </a:prstGeom>
          <a:solidFill>
            <a:schemeClr val="accent1">
              <a:alpha val="5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r>
              <a:rPr lang="en-US" altLang="zh-CN" sz="2400" dirty="0"/>
              <a:t>a</a:t>
            </a:r>
            <a:r>
              <a:rPr lang="en-US" altLang="zh-CN" sz="2400" dirty="0" smtClean="0"/>
              <a:t>ddr</a:t>
            </a:r>
            <a:r>
              <a:rPr lang="en-US" altLang="zh-CN" sz="2400" baseline="-25000" dirty="0" smtClean="0"/>
              <a:t>7</a:t>
            </a:r>
            <a:r>
              <a:rPr lang="zh-CN" altLang="zh-CN" sz="2400" baseline="-25000" dirty="0"/>
              <a:t>～</a:t>
            </a:r>
            <a:r>
              <a:rPr lang="en-US" altLang="zh-CN" sz="2400" baseline="-25000" dirty="0"/>
              <a:t>0</a:t>
            </a:r>
            <a:endParaRPr lang="zh-CN" altLang="zh-CN" sz="2400" dirty="0"/>
          </a:p>
        </p:txBody>
      </p:sp>
    </p:spTree>
    <p:extLst>
      <p:ext uri="{BB962C8B-B14F-4D97-AF65-F5344CB8AC3E}">
        <p14:creationId xmlns:p14="http://schemas.microsoft.com/office/powerpoint/2010/main" val="1655723625"/>
      </p:ext>
    </p:extLst>
  </p:cSld>
  <p:clrMapOvr>
    <a:masterClrMapping/>
  </p:clrMapOvr>
  <p:transition>
    <p:random/>
    <p:sndAc>
      <p:stSnd>
        <p:snd r:embed="rId2" name="camera.wav"/>
      </p:stSnd>
    </p:sndAc>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16</a:t>
            </a:fld>
            <a:endParaRPr lang="en-US" altLang="zh-CN" dirty="0"/>
          </a:p>
        </p:txBody>
      </p:sp>
      <p:sp>
        <p:nvSpPr>
          <p:cNvPr id="4" name="矩形 3"/>
          <p:cNvSpPr/>
          <p:nvPr/>
        </p:nvSpPr>
        <p:spPr>
          <a:xfrm>
            <a:off x="0" y="607536"/>
            <a:ext cx="9144000" cy="4524315"/>
          </a:xfrm>
          <a:prstGeom prst="rect">
            <a:avLst/>
          </a:prstGeom>
        </p:spPr>
        <p:txBody>
          <a:bodyPr wrap="square">
            <a:spAutoFit/>
          </a:bodyPr>
          <a:lstStyle/>
          <a:p>
            <a:pPr algn="l">
              <a:lnSpc>
                <a:spcPct val="150000"/>
              </a:lnSpc>
            </a:pPr>
            <a:r>
              <a:rPr lang="en-US" altLang="zh-CN" sz="2400" dirty="0" smtClean="0"/>
              <a:t>        </a:t>
            </a:r>
            <a:r>
              <a:rPr lang="en-US" altLang="zh-CN" sz="2400" b="1" dirty="0">
                <a:solidFill>
                  <a:srgbClr val="9900CC"/>
                </a:solidFill>
              </a:rPr>
              <a:t>4.1.4  </a:t>
            </a:r>
            <a:r>
              <a:rPr lang="zh-CN" altLang="en-US" sz="2400" b="1" dirty="0">
                <a:solidFill>
                  <a:srgbClr val="9900CC"/>
                </a:solidFill>
              </a:rPr>
              <a:t>符号指令的书写格式</a:t>
            </a:r>
          </a:p>
          <a:p>
            <a:pPr algn="l">
              <a:lnSpc>
                <a:spcPct val="150000"/>
              </a:lnSpc>
            </a:pPr>
            <a:r>
              <a:rPr lang="en-US" altLang="zh-CN" sz="2400" dirty="0" smtClean="0"/>
              <a:t>        51</a:t>
            </a:r>
            <a:r>
              <a:rPr lang="zh-CN" altLang="en-US" sz="2400" dirty="0"/>
              <a:t>系列单片机指令系统的符号指令通常由操作助记符、目的操作数、源操作数及注释几个部分组成。其</a:t>
            </a:r>
            <a:r>
              <a:rPr lang="zh-CN" altLang="en-US" sz="2400" b="1" dirty="0">
                <a:solidFill>
                  <a:srgbClr val="CC3300"/>
                </a:solidFill>
              </a:rPr>
              <a:t>一般格式为</a:t>
            </a:r>
          </a:p>
          <a:p>
            <a:pPr>
              <a:lnSpc>
                <a:spcPct val="150000"/>
              </a:lnSpc>
            </a:pPr>
            <a:r>
              <a:rPr lang="zh-CN" altLang="en-US" sz="2400" b="1" dirty="0">
                <a:solidFill>
                  <a:srgbClr val="0000FF"/>
                </a:solidFill>
              </a:rPr>
              <a:t>操作助记符  </a:t>
            </a:r>
            <a:r>
              <a:rPr lang="en-US" altLang="zh-CN" sz="2400" b="1" dirty="0">
                <a:solidFill>
                  <a:srgbClr val="0000FF"/>
                </a:solidFill>
              </a:rPr>
              <a:t>[</a:t>
            </a:r>
            <a:r>
              <a:rPr lang="zh-CN" altLang="en-US" sz="2400" b="1" dirty="0">
                <a:solidFill>
                  <a:srgbClr val="0000FF"/>
                </a:solidFill>
              </a:rPr>
              <a:t>操作数</a:t>
            </a:r>
            <a:r>
              <a:rPr lang="en-US" altLang="zh-CN" sz="2400" b="1" dirty="0">
                <a:solidFill>
                  <a:srgbClr val="0000FF"/>
                </a:solidFill>
              </a:rPr>
              <a:t>] [</a:t>
            </a:r>
            <a:r>
              <a:rPr lang="zh-CN" altLang="en-US" sz="2400" b="1" dirty="0">
                <a:solidFill>
                  <a:srgbClr val="0000FF"/>
                </a:solidFill>
              </a:rPr>
              <a:t>；注释</a:t>
            </a:r>
            <a:r>
              <a:rPr lang="en-US" altLang="zh-CN" sz="2400" b="1" dirty="0">
                <a:solidFill>
                  <a:srgbClr val="0000FF"/>
                </a:solidFill>
              </a:rPr>
              <a:t>]</a:t>
            </a:r>
          </a:p>
          <a:p>
            <a:pPr algn="l">
              <a:lnSpc>
                <a:spcPct val="150000"/>
              </a:lnSpc>
            </a:pPr>
            <a:r>
              <a:rPr lang="zh-CN" altLang="en-US" sz="2400" dirty="0" smtClean="0"/>
              <a:t>        多数</a:t>
            </a:r>
            <a:r>
              <a:rPr lang="zh-CN" altLang="en-US" sz="2400" dirty="0"/>
              <a:t>指令的</a:t>
            </a:r>
            <a:r>
              <a:rPr lang="zh-CN" altLang="en-US" sz="2400" dirty="0">
                <a:solidFill>
                  <a:srgbClr val="CC3300"/>
                </a:solidFill>
              </a:rPr>
              <a:t>操作数有两个</a:t>
            </a:r>
            <a:r>
              <a:rPr lang="zh-CN" altLang="en-US" sz="2400" dirty="0"/>
              <a:t>，在这种指令中，目的操作数写在左边，源操作数写在右边，其</a:t>
            </a:r>
            <a:r>
              <a:rPr lang="zh-CN" altLang="en-US" sz="2400" b="1" dirty="0">
                <a:solidFill>
                  <a:srgbClr val="CC3300"/>
                </a:solidFill>
              </a:rPr>
              <a:t>一般格式如下所示</a:t>
            </a:r>
            <a:r>
              <a:rPr lang="zh-CN" altLang="en-US" sz="2400" dirty="0"/>
              <a:t>：</a:t>
            </a:r>
          </a:p>
          <a:p>
            <a:pPr>
              <a:lnSpc>
                <a:spcPct val="150000"/>
              </a:lnSpc>
            </a:pPr>
            <a:r>
              <a:rPr lang="zh-CN" altLang="en-US" sz="2400" b="1" dirty="0">
                <a:solidFill>
                  <a:srgbClr val="0000FF"/>
                </a:solidFill>
              </a:rPr>
              <a:t>操作助记符  </a:t>
            </a:r>
            <a:r>
              <a:rPr lang="en-US" altLang="zh-CN" sz="2400" b="1" dirty="0">
                <a:solidFill>
                  <a:srgbClr val="0000FF"/>
                </a:solidFill>
              </a:rPr>
              <a:t>[</a:t>
            </a:r>
            <a:r>
              <a:rPr lang="zh-CN" altLang="en-US" sz="2400" b="1" dirty="0">
                <a:solidFill>
                  <a:srgbClr val="0000FF"/>
                </a:solidFill>
              </a:rPr>
              <a:t>目的操作数</a:t>
            </a:r>
            <a:r>
              <a:rPr lang="en-US" altLang="zh-CN" sz="2400" b="1" dirty="0">
                <a:solidFill>
                  <a:srgbClr val="0000FF"/>
                </a:solidFill>
              </a:rPr>
              <a:t>][</a:t>
            </a:r>
            <a:r>
              <a:rPr lang="zh-CN" altLang="en-US" sz="2400" b="1" dirty="0">
                <a:solidFill>
                  <a:srgbClr val="0000FF"/>
                </a:solidFill>
              </a:rPr>
              <a:t>，源操作数</a:t>
            </a:r>
            <a:r>
              <a:rPr lang="en-US" altLang="zh-CN" sz="2400" b="1" dirty="0">
                <a:solidFill>
                  <a:srgbClr val="0000FF"/>
                </a:solidFill>
              </a:rPr>
              <a:t>][</a:t>
            </a:r>
            <a:r>
              <a:rPr lang="zh-CN" altLang="en-US" sz="2400" b="1" dirty="0">
                <a:solidFill>
                  <a:srgbClr val="0000FF"/>
                </a:solidFill>
              </a:rPr>
              <a:t>；注释</a:t>
            </a:r>
            <a:r>
              <a:rPr lang="en-US" altLang="zh-CN" sz="2400" b="1" dirty="0">
                <a:solidFill>
                  <a:srgbClr val="0000FF"/>
                </a:solidFill>
              </a:rPr>
              <a:t>]</a:t>
            </a:r>
          </a:p>
          <a:p>
            <a:pPr>
              <a:lnSpc>
                <a:spcPct val="150000"/>
              </a:lnSpc>
            </a:pPr>
            <a:endParaRPr lang="en-US" altLang="zh-CN" sz="2400" dirty="0"/>
          </a:p>
        </p:txBody>
      </p:sp>
    </p:spTree>
    <p:extLst>
      <p:ext uri="{BB962C8B-B14F-4D97-AF65-F5344CB8AC3E}">
        <p14:creationId xmlns:p14="http://schemas.microsoft.com/office/powerpoint/2010/main" val="3603341573"/>
      </p:ext>
    </p:extLst>
  </p:cSld>
  <p:clrMapOvr>
    <a:masterClrMapping/>
  </p:clrMapOvr>
  <p:transition>
    <p:random/>
    <p:sndAc>
      <p:stSnd>
        <p:snd r:embed="rId2" name="camera.wav"/>
      </p:stSnd>
    </p:sndAc>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17</a:t>
            </a:fld>
            <a:endParaRPr lang="en-US" altLang="zh-CN" dirty="0"/>
          </a:p>
        </p:txBody>
      </p:sp>
      <p:sp>
        <p:nvSpPr>
          <p:cNvPr id="4" name="矩形 3"/>
          <p:cNvSpPr/>
          <p:nvPr/>
        </p:nvSpPr>
        <p:spPr>
          <a:xfrm>
            <a:off x="0" y="695887"/>
            <a:ext cx="9144000" cy="2400657"/>
          </a:xfrm>
          <a:prstGeom prst="rect">
            <a:avLst/>
          </a:prstGeom>
        </p:spPr>
        <p:txBody>
          <a:bodyPr wrap="square">
            <a:spAutoFit/>
          </a:bodyPr>
          <a:lstStyle/>
          <a:p>
            <a:pPr>
              <a:lnSpc>
                <a:spcPct val="150000"/>
              </a:lnSpc>
            </a:pPr>
            <a:r>
              <a:rPr lang="en-US" altLang="zh-CN" sz="2400" dirty="0" smtClean="0"/>
              <a:t>        </a:t>
            </a:r>
            <a:r>
              <a:rPr lang="en-US" altLang="zh-CN" sz="2800" b="1" dirty="0">
                <a:solidFill>
                  <a:srgbClr val="FF0000"/>
                </a:solidFill>
                <a:latin typeface="黑体" pitchFamily="2" charset="-122"/>
                <a:ea typeface="黑体" pitchFamily="2" charset="-122"/>
              </a:rPr>
              <a:t>4.2  51</a:t>
            </a:r>
            <a:r>
              <a:rPr lang="zh-CN" altLang="en-US" sz="2800" b="1" dirty="0">
                <a:solidFill>
                  <a:srgbClr val="FF0000"/>
                </a:solidFill>
                <a:latin typeface="黑体" pitchFamily="2" charset="-122"/>
                <a:ea typeface="黑体" pitchFamily="2" charset="-122"/>
              </a:rPr>
              <a:t>系列单片机的寻址方式</a:t>
            </a:r>
          </a:p>
          <a:p>
            <a:pPr algn="l">
              <a:lnSpc>
                <a:spcPct val="150000"/>
              </a:lnSpc>
            </a:pPr>
            <a:r>
              <a:rPr lang="zh-CN" altLang="en-US" sz="2400" dirty="0" smtClean="0"/>
              <a:t>       </a:t>
            </a:r>
            <a:r>
              <a:rPr lang="zh-CN" altLang="en-US" sz="2400" dirty="0" smtClean="0"/>
              <a:t> </a:t>
            </a:r>
            <a:r>
              <a:rPr lang="zh-CN" altLang="en-US" sz="2400" dirty="0" smtClean="0"/>
              <a:t>操作数</a:t>
            </a:r>
            <a:r>
              <a:rPr lang="zh-CN" altLang="en-US" sz="2400" dirty="0"/>
              <a:t>是指令的重要组成部分，而获得到这个将被指令处理的操作数的地址的方式就</a:t>
            </a:r>
            <a:r>
              <a:rPr lang="zh-CN" altLang="en-US" sz="2400" dirty="0">
                <a:solidFill>
                  <a:srgbClr val="CC3300"/>
                </a:solidFill>
              </a:rPr>
              <a:t>称为寻址方式</a:t>
            </a:r>
            <a:r>
              <a:rPr lang="zh-CN" altLang="en-US" sz="2400" dirty="0" smtClean="0"/>
              <a:t>。</a:t>
            </a:r>
            <a:endParaRPr lang="en-US" altLang="zh-CN" sz="2400" dirty="0" smtClean="0"/>
          </a:p>
          <a:p>
            <a:pPr algn="l">
              <a:lnSpc>
                <a:spcPct val="150000"/>
              </a:lnSpc>
            </a:pPr>
            <a:r>
              <a:rPr lang="en-US" altLang="zh-CN" sz="2400" dirty="0"/>
              <a:t> </a:t>
            </a:r>
            <a:r>
              <a:rPr lang="en-US" altLang="zh-CN" sz="2400" dirty="0" smtClean="0"/>
              <a:t>       </a:t>
            </a:r>
            <a:endParaRPr lang="zh-CN" altLang="en-US" sz="2400" dirty="0"/>
          </a:p>
        </p:txBody>
      </p:sp>
      <p:sp>
        <p:nvSpPr>
          <p:cNvPr id="5" name="矩形 4"/>
          <p:cNvSpPr/>
          <p:nvPr/>
        </p:nvSpPr>
        <p:spPr>
          <a:xfrm>
            <a:off x="0" y="2394608"/>
            <a:ext cx="9144000" cy="1754326"/>
          </a:xfrm>
          <a:prstGeom prst="rect">
            <a:avLst/>
          </a:prstGeom>
        </p:spPr>
        <p:txBody>
          <a:bodyPr wrap="square">
            <a:spAutoFit/>
          </a:bodyPr>
          <a:lstStyle/>
          <a:p>
            <a:pPr lvl="0" algn="l">
              <a:lnSpc>
                <a:spcPct val="150000"/>
              </a:lnSpc>
            </a:pPr>
            <a:r>
              <a:rPr lang="zh-CN" altLang="en-US" sz="2400" dirty="0" smtClean="0">
                <a:solidFill>
                  <a:srgbClr val="000000"/>
                </a:solidFill>
              </a:rPr>
              <a:t>        不同</a:t>
            </a:r>
            <a:r>
              <a:rPr lang="zh-CN" altLang="en-US" sz="2400" dirty="0">
                <a:solidFill>
                  <a:srgbClr val="000000"/>
                </a:solidFill>
              </a:rPr>
              <a:t>的计算机其寻址方式不尽相同，一般来说，寻址方式越多，计算机功能就越强，灵活性也越大。</a:t>
            </a:r>
            <a:endParaRPr lang="en-US" altLang="zh-CN" sz="2400" dirty="0">
              <a:solidFill>
                <a:srgbClr val="000000"/>
              </a:solidFill>
            </a:endParaRPr>
          </a:p>
          <a:p>
            <a:pPr lvl="0" algn="l">
              <a:lnSpc>
                <a:spcPct val="150000"/>
              </a:lnSpc>
            </a:pPr>
            <a:r>
              <a:rPr lang="en-US" altLang="zh-CN" sz="2400" dirty="0">
                <a:solidFill>
                  <a:srgbClr val="000000"/>
                </a:solidFill>
              </a:rPr>
              <a:t>        51</a:t>
            </a:r>
            <a:r>
              <a:rPr lang="zh-CN" altLang="en-US" sz="2400" dirty="0">
                <a:solidFill>
                  <a:srgbClr val="000000"/>
                </a:solidFill>
              </a:rPr>
              <a:t>系列单片机共有</a:t>
            </a:r>
            <a:r>
              <a:rPr lang="en-US" altLang="zh-CN" sz="2400" b="1" dirty="0">
                <a:solidFill>
                  <a:srgbClr val="0000FF"/>
                </a:solidFill>
              </a:rPr>
              <a:t>7</a:t>
            </a:r>
            <a:r>
              <a:rPr lang="zh-CN" altLang="en-US" sz="2400" b="1" dirty="0">
                <a:solidFill>
                  <a:srgbClr val="0000FF"/>
                </a:solidFill>
              </a:rPr>
              <a:t>种寻址方式</a:t>
            </a:r>
            <a:r>
              <a:rPr lang="zh-CN" altLang="en-US" sz="2400" dirty="0">
                <a:solidFill>
                  <a:srgbClr val="000000"/>
                </a:solidFill>
              </a:rPr>
              <a:t>，下面分别加以介绍。</a:t>
            </a:r>
          </a:p>
        </p:txBody>
      </p:sp>
    </p:spTree>
    <p:extLst>
      <p:ext uri="{BB962C8B-B14F-4D97-AF65-F5344CB8AC3E}">
        <p14:creationId xmlns:p14="http://schemas.microsoft.com/office/powerpoint/2010/main" val="2447509994"/>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18</a:t>
            </a:fld>
            <a:endParaRPr lang="en-US" altLang="zh-CN" dirty="0"/>
          </a:p>
        </p:txBody>
      </p:sp>
      <p:sp>
        <p:nvSpPr>
          <p:cNvPr id="4" name="矩形 3"/>
          <p:cNvSpPr/>
          <p:nvPr/>
        </p:nvSpPr>
        <p:spPr>
          <a:xfrm>
            <a:off x="0" y="1712418"/>
            <a:ext cx="9144000" cy="1754326"/>
          </a:xfrm>
          <a:prstGeom prst="rect">
            <a:avLst/>
          </a:prstGeom>
        </p:spPr>
        <p:txBody>
          <a:bodyPr wrap="square">
            <a:spAutoFit/>
          </a:bodyPr>
          <a:lstStyle/>
          <a:p>
            <a:pPr algn="l">
              <a:lnSpc>
                <a:spcPct val="150000"/>
              </a:lnSpc>
            </a:pPr>
            <a:r>
              <a:rPr lang="zh-CN" altLang="en-US" sz="2400" dirty="0" smtClean="0"/>
              <a:t>        在</a:t>
            </a:r>
            <a:r>
              <a:rPr lang="zh-CN" altLang="en-US" sz="2400" dirty="0"/>
              <a:t>这种寻址方式中，紧跟在操作码后面的操作数称为立即数</a:t>
            </a:r>
            <a:r>
              <a:rPr lang="zh-CN" altLang="en-US" sz="2400" dirty="0" smtClean="0"/>
              <a:t>。</a:t>
            </a:r>
            <a:endParaRPr lang="en-US" altLang="zh-CN" sz="2400" dirty="0" smtClean="0"/>
          </a:p>
          <a:p>
            <a:pPr algn="l">
              <a:lnSpc>
                <a:spcPct val="150000"/>
              </a:lnSpc>
            </a:pPr>
            <a:r>
              <a:rPr lang="en-US" altLang="zh-CN" sz="2400" dirty="0"/>
              <a:t> </a:t>
            </a:r>
            <a:r>
              <a:rPr lang="en-US" altLang="zh-CN" sz="2400" dirty="0" smtClean="0"/>
              <a:t>       </a:t>
            </a:r>
            <a:r>
              <a:rPr lang="zh-CN" altLang="en-US" sz="2400" dirty="0" smtClean="0"/>
              <a:t>立即</a:t>
            </a:r>
            <a:r>
              <a:rPr lang="zh-CN" altLang="en-US" sz="2400" dirty="0"/>
              <a:t>数可以是一个字节，也可以是两个字节，</a:t>
            </a:r>
            <a:r>
              <a:rPr lang="zh-CN" altLang="en-US" sz="2400" b="1" dirty="0">
                <a:solidFill>
                  <a:srgbClr val="0000FF"/>
                </a:solidFill>
              </a:rPr>
              <a:t>立即数以前缀“</a:t>
            </a:r>
            <a:r>
              <a:rPr lang="en-US" altLang="zh-CN" sz="2400" b="1" dirty="0">
                <a:solidFill>
                  <a:srgbClr val="0000FF"/>
                </a:solidFill>
              </a:rPr>
              <a:t>#” </a:t>
            </a:r>
            <a:r>
              <a:rPr lang="zh-CN" altLang="en-US" sz="2400" b="1" dirty="0">
                <a:solidFill>
                  <a:srgbClr val="0000FF"/>
                </a:solidFill>
              </a:rPr>
              <a:t>符号来标识</a:t>
            </a:r>
            <a:r>
              <a:rPr lang="zh-CN" altLang="en-US" sz="2400" dirty="0"/>
              <a:t>。例如，</a:t>
            </a:r>
            <a:r>
              <a:rPr lang="zh-CN" altLang="en-US" sz="2400" dirty="0" smtClean="0"/>
              <a:t>指令</a:t>
            </a:r>
            <a:endParaRPr lang="zh-CN" altLang="en-US" sz="2400" dirty="0"/>
          </a:p>
        </p:txBody>
      </p:sp>
      <p:sp>
        <p:nvSpPr>
          <p:cNvPr id="6" name="矩形 5"/>
          <p:cNvSpPr/>
          <p:nvPr/>
        </p:nvSpPr>
        <p:spPr>
          <a:xfrm>
            <a:off x="38100" y="3321040"/>
            <a:ext cx="4572000" cy="2308324"/>
          </a:xfrm>
          <a:prstGeom prst="rect">
            <a:avLst/>
          </a:prstGeom>
        </p:spPr>
        <p:txBody>
          <a:bodyPr>
            <a:spAutoFit/>
          </a:bodyPr>
          <a:lstStyle/>
          <a:p>
            <a:pPr lvl="0">
              <a:lnSpc>
                <a:spcPct val="150000"/>
              </a:lnSpc>
            </a:pPr>
            <a:r>
              <a:rPr lang="en-US" altLang="zh-CN" sz="2400" dirty="0">
                <a:solidFill>
                  <a:srgbClr val="000000"/>
                </a:solidFill>
              </a:rPr>
              <a:t>MOV  A</a:t>
            </a:r>
            <a:r>
              <a:rPr lang="zh-CN" altLang="en-US" sz="2400" dirty="0">
                <a:solidFill>
                  <a:srgbClr val="000000"/>
                </a:solidFill>
              </a:rPr>
              <a:t>，</a:t>
            </a:r>
            <a:r>
              <a:rPr lang="en-US" altLang="zh-CN" sz="2400" dirty="0">
                <a:solidFill>
                  <a:srgbClr val="000000"/>
                </a:solidFill>
              </a:rPr>
              <a:t>#03H</a:t>
            </a:r>
          </a:p>
          <a:p>
            <a:pPr lvl="0" algn="l">
              <a:lnSpc>
                <a:spcPct val="150000"/>
              </a:lnSpc>
            </a:pPr>
            <a:r>
              <a:rPr lang="zh-CN" altLang="en-US" sz="2400" dirty="0">
                <a:solidFill>
                  <a:srgbClr val="000000"/>
                </a:solidFill>
              </a:rPr>
              <a:t>其源操作数采用的就是立即寻址方式，该指令执行后，</a:t>
            </a:r>
            <a:r>
              <a:rPr lang="en-US" altLang="zh-CN" sz="2400" dirty="0">
                <a:solidFill>
                  <a:srgbClr val="000000"/>
                </a:solidFill>
              </a:rPr>
              <a:t>(A) = 03H</a:t>
            </a:r>
            <a:r>
              <a:rPr lang="zh-CN" altLang="en-US" sz="2400" dirty="0">
                <a:solidFill>
                  <a:srgbClr val="000000"/>
                </a:solidFill>
              </a:rPr>
              <a:t>，操作示意图如图</a:t>
            </a:r>
            <a:r>
              <a:rPr lang="en-US" altLang="zh-CN" sz="2400" dirty="0">
                <a:solidFill>
                  <a:srgbClr val="000000"/>
                </a:solidFill>
              </a:rPr>
              <a:t>4-1</a:t>
            </a:r>
            <a:r>
              <a:rPr lang="zh-CN" altLang="en-US" sz="2400" dirty="0">
                <a:solidFill>
                  <a:srgbClr val="000000"/>
                </a:solidFill>
              </a:rPr>
              <a:t>所示</a:t>
            </a:r>
            <a:r>
              <a:rPr lang="zh-CN" altLang="en-US" sz="2400" dirty="0" smtClean="0">
                <a:solidFill>
                  <a:srgbClr val="000000"/>
                </a:solidFill>
              </a:rPr>
              <a:t>。</a:t>
            </a:r>
            <a:endParaRPr lang="zh-CN" altLang="en-US" sz="2400" dirty="0">
              <a:solidFill>
                <a:srgbClr val="000000"/>
              </a:solidFill>
            </a:endParaRPr>
          </a:p>
        </p:txBody>
      </p:sp>
      <p:pic>
        <p:nvPicPr>
          <p:cNvPr id="7" name="图片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51091" y="3002749"/>
            <a:ext cx="4157188" cy="1861351"/>
          </a:xfrm>
          <a:prstGeom prst="rect">
            <a:avLst/>
          </a:prstGeom>
        </p:spPr>
      </p:pic>
      <p:sp>
        <p:nvSpPr>
          <p:cNvPr id="8" name="矩形 7"/>
          <p:cNvSpPr/>
          <p:nvPr/>
        </p:nvSpPr>
        <p:spPr>
          <a:xfrm>
            <a:off x="5278839" y="5029200"/>
            <a:ext cx="3865161" cy="369332"/>
          </a:xfrm>
          <a:prstGeom prst="rect">
            <a:avLst/>
          </a:prstGeom>
        </p:spPr>
        <p:txBody>
          <a:bodyPr wrap="none">
            <a:spAutoFit/>
          </a:bodyPr>
          <a:lstStyle/>
          <a:p>
            <a:r>
              <a:rPr lang="zh-CN" altLang="en-US" dirty="0"/>
              <a:t>图</a:t>
            </a:r>
            <a:r>
              <a:rPr lang="en-US" altLang="zh-CN" dirty="0"/>
              <a:t>4.1  </a:t>
            </a:r>
            <a:r>
              <a:rPr lang="zh-CN" altLang="en-US" dirty="0"/>
              <a:t>立即寻址指令执行情况示意图</a:t>
            </a:r>
          </a:p>
        </p:txBody>
      </p:sp>
      <p:sp>
        <p:nvSpPr>
          <p:cNvPr id="9" name="矩形 8"/>
          <p:cNvSpPr/>
          <p:nvPr/>
        </p:nvSpPr>
        <p:spPr>
          <a:xfrm>
            <a:off x="38100" y="5629363"/>
            <a:ext cx="7302500" cy="646331"/>
          </a:xfrm>
          <a:prstGeom prst="rect">
            <a:avLst/>
          </a:prstGeom>
        </p:spPr>
        <p:txBody>
          <a:bodyPr wrap="square">
            <a:spAutoFit/>
          </a:bodyPr>
          <a:lstStyle/>
          <a:p>
            <a:pPr algn="l">
              <a:lnSpc>
                <a:spcPct val="150000"/>
              </a:lnSpc>
            </a:pPr>
            <a:r>
              <a:rPr lang="zh-CN" altLang="en-US" sz="2400" dirty="0" smtClean="0"/>
              <a:t>        立即寻址</a:t>
            </a:r>
            <a:r>
              <a:rPr lang="zh-CN" altLang="en-US" sz="2400" dirty="0"/>
              <a:t>所对应的寻址空间为程序存储器空间。</a:t>
            </a:r>
          </a:p>
        </p:txBody>
      </p:sp>
      <p:sp>
        <p:nvSpPr>
          <p:cNvPr id="5" name="矩形 4"/>
          <p:cNvSpPr/>
          <p:nvPr/>
        </p:nvSpPr>
        <p:spPr>
          <a:xfrm>
            <a:off x="38100" y="597909"/>
            <a:ext cx="9105900" cy="1200329"/>
          </a:xfrm>
          <a:prstGeom prst="rect">
            <a:avLst/>
          </a:prstGeom>
        </p:spPr>
        <p:txBody>
          <a:bodyPr wrap="square">
            <a:spAutoFit/>
          </a:bodyPr>
          <a:lstStyle/>
          <a:p>
            <a:pPr lvl="0" algn="l">
              <a:lnSpc>
                <a:spcPct val="150000"/>
              </a:lnSpc>
            </a:pPr>
            <a:r>
              <a:rPr lang="en-US" altLang="zh-CN" sz="2400" b="1" dirty="0" smtClean="0">
                <a:solidFill>
                  <a:srgbClr val="9900CC"/>
                </a:solidFill>
              </a:rPr>
              <a:t>        4.2.1  </a:t>
            </a:r>
            <a:r>
              <a:rPr lang="zh-CN" altLang="en-US" sz="2400" b="1" dirty="0">
                <a:solidFill>
                  <a:srgbClr val="9900CC"/>
                </a:solidFill>
              </a:rPr>
              <a:t>立即寻址</a:t>
            </a:r>
          </a:p>
          <a:p>
            <a:pPr lvl="0" algn="l">
              <a:lnSpc>
                <a:spcPct val="150000"/>
              </a:lnSpc>
            </a:pPr>
            <a:r>
              <a:rPr lang="zh-CN" altLang="en-US" sz="2400" dirty="0">
                <a:solidFill>
                  <a:srgbClr val="000000"/>
                </a:solidFill>
              </a:rPr>
              <a:t>        </a:t>
            </a:r>
            <a:r>
              <a:rPr lang="zh-CN" altLang="en-US" sz="2400" dirty="0">
                <a:solidFill>
                  <a:srgbClr val="CC3300"/>
                </a:solidFill>
              </a:rPr>
              <a:t>指令编码中直接给出操作数的寻址方式称为立即寻址</a:t>
            </a:r>
            <a:r>
              <a:rPr lang="zh-CN" altLang="en-US" sz="2400" dirty="0">
                <a:solidFill>
                  <a:srgbClr val="000000"/>
                </a:solidFill>
              </a:rPr>
              <a:t>。</a:t>
            </a:r>
            <a:endParaRPr lang="en-US" altLang="zh-CN" sz="2400" dirty="0">
              <a:solidFill>
                <a:srgbClr val="000000"/>
              </a:solidFill>
            </a:endParaRPr>
          </a:p>
        </p:txBody>
      </p:sp>
    </p:spTree>
    <p:extLst>
      <p:ext uri="{BB962C8B-B14F-4D97-AF65-F5344CB8AC3E}">
        <p14:creationId xmlns:p14="http://schemas.microsoft.com/office/powerpoint/2010/main" val="329622635"/>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
                                          </p:val>
                                        </p:tav>
                                        <p:tav tm="100000">
                                          <p:val>
                                            <p:strVal val="#ppt_x"/>
                                          </p:val>
                                        </p:tav>
                                      </p:tavLst>
                                    </p:anim>
                                    <p:anim calcmode="lin" valueType="num">
                                      <p:cBhvr>
                                        <p:cTn id="2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8" grpId="0"/>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19</a:t>
            </a:fld>
            <a:endParaRPr lang="en-US" altLang="zh-CN" dirty="0"/>
          </a:p>
        </p:txBody>
      </p:sp>
      <p:sp>
        <p:nvSpPr>
          <p:cNvPr id="4" name="矩形 3"/>
          <p:cNvSpPr/>
          <p:nvPr/>
        </p:nvSpPr>
        <p:spPr>
          <a:xfrm>
            <a:off x="0" y="568216"/>
            <a:ext cx="9144000" cy="1754326"/>
          </a:xfrm>
          <a:prstGeom prst="rect">
            <a:avLst/>
          </a:prstGeom>
        </p:spPr>
        <p:txBody>
          <a:bodyPr wrap="square">
            <a:spAutoFit/>
          </a:bodyPr>
          <a:lstStyle/>
          <a:p>
            <a:pPr algn="l">
              <a:lnSpc>
                <a:spcPct val="150000"/>
              </a:lnSpc>
            </a:pPr>
            <a:r>
              <a:rPr lang="en-US" altLang="zh-CN" sz="2400" dirty="0" smtClean="0"/>
              <a:t>        </a:t>
            </a:r>
            <a:r>
              <a:rPr lang="en-US" altLang="zh-CN" sz="2400" b="1" dirty="0">
                <a:solidFill>
                  <a:srgbClr val="9900CC"/>
                </a:solidFill>
              </a:rPr>
              <a:t>4.2.2  </a:t>
            </a:r>
            <a:r>
              <a:rPr lang="zh-CN" altLang="en-US" sz="2400" b="1" dirty="0">
                <a:solidFill>
                  <a:srgbClr val="9900CC"/>
                </a:solidFill>
              </a:rPr>
              <a:t>直接寻址</a:t>
            </a:r>
          </a:p>
          <a:p>
            <a:pPr algn="l">
              <a:lnSpc>
                <a:spcPct val="150000"/>
              </a:lnSpc>
            </a:pPr>
            <a:r>
              <a:rPr lang="zh-CN" altLang="en-US" sz="2400" dirty="0" smtClean="0"/>
              <a:t>        </a:t>
            </a:r>
            <a:r>
              <a:rPr lang="zh-CN" altLang="en-US" sz="2400" dirty="0" smtClean="0">
                <a:solidFill>
                  <a:srgbClr val="CC3300"/>
                </a:solidFill>
              </a:rPr>
              <a:t>直接寻址</a:t>
            </a:r>
            <a:r>
              <a:rPr lang="zh-CN" altLang="en-US" sz="2400" dirty="0">
                <a:solidFill>
                  <a:srgbClr val="CC3300"/>
                </a:solidFill>
              </a:rPr>
              <a:t>是指操作数的地址直接在指令中给出的寻址方式</a:t>
            </a:r>
            <a:r>
              <a:rPr lang="zh-CN" altLang="en-US" sz="2400" dirty="0" smtClean="0"/>
              <a:t>。</a:t>
            </a:r>
            <a:endParaRPr lang="en-US" altLang="zh-CN" sz="2400" dirty="0" smtClean="0"/>
          </a:p>
          <a:p>
            <a:pPr algn="l">
              <a:lnSpc>
                <a:spcPct val="150000"/>
              </a:lnSpc>
            </a:pPr>
            <a:r>
              <a:rPr lang="en-US" altLang="zh-CN" sz="2400" dirty="0"/>
              <a:t> </a:t>
            </a:r>
            <a:r>
              <a:rPr lang="en-US" altLang="zh-CN" sz="2400" dirty="0" smtClean="0"/>
              <a:t>       </a:t>
            </a:r>
            <a:endParaRPr lang="zh-CN" altLang="en-US" sz="2400" dirty="0"/>
          </a:p>
        </p:txBody>
      </p:sp>
      <p:sp>
        <p:nvSpPr>
          <p:cNvPr id="5" name="矩形 4"/>
          <p:cNvSpPr/>
          <p:nvPr/>
        </p:nvSpPr>
        <p:spPr>
          <a:xfrm>
            <a:off x="0" y="1733702"/>
            <a:ext cx="9144000" cy="2862322"/>
          </a:xfrm>
          <a:prstGeom prst="rect">
            <a:avLst/>
          </a:prstGeom>
        </p:spPr>
        <p:txBody>
          <a:bodyPr wrap="square">
            <a:spAutoFit/>
          </a:bodyPr>
          <a:lstStyle/>
          <a:p>
            <a:pPr lvl="0" algn="l">
              <a:lnSpc>
                <a:spcPct val="150000"/>
              </a:lnSpc>
            </a:pPr>
            <a:r>
              <a:rPr lang="zh-CN" altLang="en-US" sz="2400" dirty="0" smtClean="0">
                <a:solidFill>
                  <a:srgbClr val="000000"/>
                </a:solidFill>
              </a:rPr>
              <a:t>        该</a:t>
            </a:r>
            <a:r>
              <a:rPr lang="zh-CN" altLang="en-US" sz="2400" dirty="0">
                <a:solidFill>
                  <a:srgbClr val="000000"/>
                </a:solidFill>
              </a:rPr>
              <a:t>地址对应单元中的内容就是操作数，</a:t>
            </a:r>
            <a:endParaRPr lang="en-US" altLang="zh-CN" sz="2400" dirty="0">
              <a:solidFill>
                <a:srgbClr val="000000"/>
              </a:solidFill>
            </a:endParaRPr>
          </a:p>
          <a:p>
            <a:pPr lvl="0" algn="l">
              <a:lnSpc>
                <a:spcPct val="150000"/>
              </a:lnSpc>
            </a:pPr>
            <a:r>
              <a:rPr lang="en-US" altLang="zh-CN" sz="2400" b="1" dirty="0">
                <a:solidFill>
                  <a:srgbClr val="0000FF"/>
                </a:solidFill>
              </a:rPr>
              <a:t>        </a:t>
            </a:r>
            <a:r>
              <a:rPr lang="zh-CN" altLang="en-US" sz="2400" b="1" dirty="0">
                <a:solidFill>
                  <a:srgbClr val="0000FF"/>
                </a:solidFill>
              </a:rPr>
              <a:t>直接的操作数单元地址用“</a:t>
            </a:r>
            <a:r>
              <a:rPr lang="en-US" altLang="zh-CN" sz="2400" b="1" dirty="0">
                <a:solidFill>
                  <a:srgbClr val="0000FF"/>
                </a:solidFill>
              </a:rPr>
              <a:t>direct”</a:t>
            </a:r>
            <a:r>
              <a:rPr lang="zh-CN" altLang="en-US" sz="2400" b="1" dirty="0">
                <a:solidFill>
                  <a:srgbClr val="0000FF"/>
                </a:solidFill>
              </a:rPr>
              <a:t>表示</a:t>
            </a:r>
            <a:r>
              <a:rPr lang="zh-CN" altLang="en-US" sz="2400" dirty="0">
                <a:solidFill>
                  <a:srgbClr val="000000"/>
                </a:solidFill>
              </a:rPr>
              <a:t>。</a:t>
            </a:r>
          </a:p>
          <a:p>
            <a:pPr lvl="0" algn="l">
              <a:lnSpc>
                <a:spcPct val="150000"/>
              </a:lnSpc>
            </a:pPr>
            <a:r>
              <a:rPr lang="zh-CN" altLang="en-US" sz="2400" dirty="0">
                <a:solidFill>
                  <a:srgbClr val="000000"/>
                </a:solidFill>
              </a:rPr>
              <a:t>        例如，指令“</a:t>
            </a:r>
            <a:r>
              <a:rPr lang="en-US" altLang="zh-CN" sz="2400" dirty="0">
                <a:solidFill>
                  <a:srgbClr val="000000"/>
                </a:solidFill>
              </a:rPr>
              <a:t>MOV 	A</a:t>
            </a:r>
            <a:r>
              <a:rPr lang="zh-CN" altLang="en-US" sz="2400" dirty="0">
                <a:solidFill>
                  <a:srgbClr val="000000"/>
                </a:solidFill>
              </a:rPr>
              <a:t>，</a:t>
            </a:r>
            <a:r>
              <a:rPr lang="en-US" altLang="zh-CN" sz="2400" dirty="0">
                <a:solidFill>
                  <a:srgbClr val="000000"/>
                </a:solidFill>
              </a:rPr>
              <a:t>direct”</a:t>
            </a:r>
            <a:r>
              <a:rPr lang="zh-CN" altLang="en-US" sz="2400" dirty="0">
                <a:solidFill>
                  <a:srgbClr val="000000"/>
                </a:solidFill>
              </a:rPr>
              <a:t>中，“</a:t>
            </a:r>
            <a:r>
              <a:rPr lang="en-US" altLang="zh-CN" sz="2400" dirty="0">
                <a:solidFill>
                  <a:srgbClr val="000000"/>
                </a:solidFill>
              </a:rPr>
              <a:t>direct”</a:t>
            </a:r>
            <a:r>
              <a:rPr lang="zh-CN" altLang="en-US" sz="2400" dirty="0">
                <a:solidFill>
                  <a:srgbClr val="000000"/>
                </a:solidFill>
              </a:rPr>
              <a:t>就是操作数的单元地址。</a:t>
            </a:r>
          </a:p>
          <a:p>
            <a:pPr lvl="0" algn="l">
              <a:lnSpc>
                <a:spcPct val="150000"/>
              </a:lnSpc>
            </a:pPr>
            <a:r>
              <a:rPr lang="zh-CN" altLang="en-US" sz="2400" dirty="0">
                <a:solidFill>
                  <a:srgbClr val="000000"/>
                </a:solidFill>
              </a:rPr>
              <a:t>        </a:t>
            </a:r>
            <a:endParaRPr lang="zh-CN" altLang="zh-CN" sz="2400" kern="1000" dirty="0">
              <a:solidFill>
                <a:srgbClr val="000000"/>
              </a:solidFill>
              <a:latin typeface="Times New Roman"/>
              <a:ea typeface="宋体"/>
            </a:endParaRPr>
          </a:p>
        </p:txBody>
      </p:sp>
      <p:sp>
        <p:nvSpPr>
          <p:cNvPr id="6" name="矩形 5"/>
          <p:cNvSpPr/>
          <p:nvPr/>
        </p:nvSpPr>
        <p:spPr>
          <a:xfrm>
            <a:off x="0" y="3997818"/>
            <a:ext cx="9144000" cy="1277273"/>
          </a:xfrm>
          <a:prstGeom prst="rect">
            <a:avLst/>
          </a:prstGeom>
        </p:spPr>
        <p:txBody>
          <a:bodyPr wrap="square">
            <a:spAutoFit/>
          </a:bodyPr>
          <a:lstStyle/>
          <a:p>
            <a:pPr lvl="0" algn="l">
              <a:lnSpc>
                <a:spcPct val="150000"/>
              </a:lnSpc>
            </a:pPr>
            <a:r>
              <a:rPr lang="zh-CN" altLang="en-US" sz="2400" dirty="0" smtClean="0">
                <a:solidFill>
                  <a:srgbClr val="000000"/>
                </a:solidFill>
              </a:rPr>
              <a:t>        直接寻址</a:t>
            </a:r>
            <a:r>
              <a:rPr lang="zh-CN" altLang="en-US" sz="2400" dirty="0">
                <a:solidFill>
                  <a:srgbClr val="000000"/>
                </a:solidFill>
              </a:rPr>
              <a:t>可访问的存储空间如下。</a:t>
            </a:r>
            <a:endParaRPr lang="en-US" altLang="zh-CN" sz="2400" dirty="0">
              <a:solidFill>
                <a:srgbClr val="000000"/>
              </a:solidFill>
            </a:endParaRPr>
          </a:p>
          <a:p>
            <a:pPr lvl="0" indent="255905" algn="l">
              <a:lnSpc>
                <a:spcPct val="150000"/>
              </a:lnSpc>
              <a:spcBef>
                <a:spcPts val="600"/>
              </a:spcBef>
              <a:spcAft>
                <a:spcPts val="600"/>
              </a:spcAft>
            </a:pPr>
            <a:r>
              <a:rPr lang="en-US" altLang="zh-CN" sz="2400" b="1" kern="1050" dirty="0">
                <a:solidFill>
                  <a:srgbClr val="000000"/>
                </a:solidFill>
                <a:latin typeface="Arial"/>
                <a:ea typeface="黑体"/>
                <a:cs typeface="Times New Roman"/>
              </a:rPr>
              <a:t>     </a:t>
            </a:r>
            <a:endParaRPr lang="zh-CN" altLang="zh-CN" sz="2400" kern="1000" dirty="0">
              <a:solidFill>
                <a:srgbClr val="000000"/>
              </a:solidFill>
              <a:latin typeface="Times New Roman"/>
              <a:ea typeface="宋体"/>
            </a:endParaRPr>
          </a:p>
        </p:txBody>
      </p:sp>
      <p:sp>
        <p:nvSpPr>
          <p:cNvPr id="7" name="矩形 6"/>
          <p:cNvSpPr/>
          <p:nvPr/>
        </p:nvSpPr>
        <p:spPr>
          <a:xfrm>
            <a:off x="0" y="4596024"/>
            <a:ext cx="9144000" cy="1277273"/>
          </a:xfrm>
          <a:prstGeom prst="rect">
            <a:avLst/>
          </a:prstGeom>
        </p:spPr>
        <p:txBody>
          <a:bodyPr wrap="square">
            <a:spAutoFit/>
          </a:bodyPr>
          <a:lstStyle/>
          <a:p>
            <a:pPr lvl="0" indent="255905" algn="l">
              <a:lnSpc>
                <a:spcPct val="150000"/>
              </a:lnSpc>
              <a:spcBef>
                <a:spcPts val="600"/>
              </a:spcBef>
              <a:spcAft>
                <a:spcPts val="600"/>
              </a:spcAft>
            </a:pPr>
            <a:r>
              <a:rPr lang="en-US" altLang="zh-CN" sz="2400" b="1" kern="1050" dirty="0" smtClean="0">
                <a:solidFill>
                  <a:srgbClr val="000000"/>
                </a:solidFill>
                <a:latin typeface="Arial"/>
                <a:ea typeface="黑体"/>
                <a:cs typeface="Times New Roman"/>
              </a:rPr>
              <a:t>     1</a:t>
            </a:r>
            <a:r>
              <a:rPr lang="zh-CN" altLang="zh-CN" sz="2400" b="1" kern="1050" dirty="0">
                <a:solidFill>
                  <a:srgbClr val="000000"/>
                </a:solidFill>
                <a:latin typeface="Arial"/>
                <a:ea typeface="黑体"/>
                <a:cs typeface="Times New Roman"/>
              </a:rPr>
              <a:t>．内部</a:t>
            </a:r>
            <a:r>
              <a:rPr lang="en-US" altLang="zh-CN" sz="2400" b="1" kern="1050" dirty="0">
                <a:solidFill>
                  <a:srgbClr val="000000"/>
                </a:solidFill>
                <a:latin typeface="Arial"/>
                <a:ea typeface="黑体"/>
                <a:cs typeface="Times New Roman"/>
              </a:rPr>
              <a:t>RAM</a:t>
            </a:r>
            <a:r>
              <a:rPr lang="zh-CN" altLang="zh-CN" sz="2400" b="1" kern="1050" dirty="0">
                <a:solidFill>
                  <a:srgbClr val="000000"/>
                </a:solidFill>
                <a:latin typeface="Arial"/>
                <a:ea typeface="黑体"/>
                <a:cs typeface="Times New Roman"/>
              </a:rPr>
              <a:t>低</a:t>
            </a:r>
            <a:r>
              <a:rPr lang="en-US" altLang="zh-CN" sz="2400" b="1" kern="1050" dirty="0">
                <a:solidFill>
                  <a:srgbClr val="000000"/>
                </a:solidFill>
                <a:latin typeface="Arial"/>
                <a:ea typeface="黑体"/>
                <a:cs typeface="Times New Roman"/>
              </a:rPr>
              <a:t>128</a:t>
            </a:r>
            <a:r>
              <a:rPr lang="zh-CN" altLang="zh-CN" sz="2400" b="1" kern="1050" dirty="0">
                <a:solidFill>
                  <a:srgbClr val="000000"/>
                </a:solidFill>
                <a:latin typeface="Arial"/>
                <a:ea typeface="黑体"/>
                <a:cs typeface="Times New Roman"/>
              </a:rPr>
              <a:t>单元</a:t>
            </a:r>
          </a:p>
          <a:p>
            <a:pPr lvl="0" indent="255905" algn="l">
              <a:lnSpc>
                <a:spcPct val="150000"/>
              </a:lnSpc>
              <a:spcAft>
                <a:spcPts val="0"/>
              </a:spcAft>
            </a:pPr>
            <a:r>
              <a:rPr lang="en-US" altLang="zh-CN" sz="2400" kern="1000" dirty="0">
                <a:solidFill>
                  <a:srgbClr val="000000"/>
                </a:solidFill>
                <a:latin typeface="Times New Roman"/>
                <a:ea typeface="宋体"/>
              </a:rPr>
              <a:t>      </a:t>
            </a:r>
            <a:r>
              <a:rPr lang="zh-CN" altLang="zh-CN" sz="2400" kern="1000" dirty="0">
                <a:solidFill>
                  <a:srgbClr val="000000"/>
                </a:solidFill>
                <a:latin typeface="Times New Roman"/>
                <a:ea typeface="宋体"/>
              </a:rPr>
              <a:t>在指令中直接以单元地址形式给出，地址范围为</a:t>
            </a:r>
            <a:r>
              <a:rPr lang="en-US" altLang="zh-CN" sz="2400" kern="1000" dirty="0">
                <a:solidFill>
                  <a:srgbClr val="000000"/>
                </a:solidFill>
                <a:latin typeface="Times New Roman"/>
                <a:ea typeface="宋体"/>
              </a:rPr>
              <a:t>00H</a:t>
            </a:r>
            <a:r>
              <a:rPr lang="zh-CN" altLang="zh-CN" sz="2400" kern="1000" dirty="0">
                <a:solidFill>
                  <a:srgbClr val="000000"/>
                </a:solidFill>
                <a:latin typeface="Times New Roman"/>
                <a:ea typeface="宋体"/>
              </a:rPr>
              <a:t>～</a:t>
            </a:r>
            <a:r>
              <a:rPr lang="en-US" altLang="zh-CN" sz="2400" kern="1000" dirty="0">
                <a:solidFill>
                  <a:srgbClr val="000000"/>
                </a:solidFill>
                <a:latin typeface="Times New Roman"/>
                <a:ea typeface="宋体"/>
              </a:rPr>
              <a:t>7FH</a:t>
            </a:r>
            <a:r>
              <a:rPr lang="zh-CN" altLang="zh-CN" sz="2400" kern="1000" dirty="0">
                <a:solidFill>
                  <a:srgbClr val="000000"/>
                </a:solidFill>
                <a:latin typeface="Times New Roman"/>
                <a:ea typeface="宋体"/>
              </a:rPr>
              <a:t>。</a:t>
            </a:r>
          </a:p>
        </p:txBody>
      </p:sp>
    </p:spTree>
    <p:extLst>
      <p:ext uri="{BB962C8B-B14F-4D97-AF65-F5344CB8AC3E}">
        <p14:creationId xmlns:p14="http://schemas.microsoft.com/office/powerpoint/2010/main" val="209634192"/>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inVertical)">
                                      <p:cBhvr>
                                        <p:cTn id="14" dur="5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20</a:t>
            </a:fld>
            <a:endParaRPr lang="en-US" altLang="zh-CN" dirty="0"/>
          </a:p>
        </p:txBody>
      </p:sp>
      <p:sp>
        <p:nvSpPr>
          <p:cNvPr id="4" name="矩形 3"/>
          <p:cNvSpPr/>
          <p:nvPr/>
        </p:nvSpPr>
        <p:spPr>
          <a:xfrm>
            <a:off x="0" y="692816"/>
            <a:ext cx="9144000" cy="3416320"/>
          </a:xfrm>
          <a:prstGeom prst="rect">
            <a:avLst/>
          </a:prstGeom>
        </p:spPr>
        <p:txBody>
          <a:bodyPr wrap="square">
            <a:spAutoFit/>
          </a:bodyPr>
          <a:lstStyle/>
          <a:p>
            <a:pPr algn="l">
              <a:lnSpc>
                <a:spcPct val="150000"/>
              </a:lnSpc>
            </a:pPr>
            <a:r>
              <a:rPr lang="en-US" altLang="zh-CN" sz="2400" dirty="0" smtClean="0"/>
              <a:t>      【</a:t>
            </a:r>
            <a:r>
              <a:rPr lang="zh-CN" altLang="en-US" sz="2400" dirty="0"/>
              <a:t>例</a:t>
            </a:r>
            <a:r>
              <a:rPr lang="en-US" altLang="zh-CN" sz="2400" dirty="0"/>
              <a:t>4-1】 </a:t>
            </a:r>
            <a:r>
              <a:rPr lang="zh-CN" altLang="en-US" sz="2400" dirty="0"/>
              <a:t>假设内部</a:t>
            </a:r>
            <a:r>
              <a:rPr lang="en-US" altLang="zh-CN" sz="2400" dirty="0"/>
              <a:t>RAM</a:t>
            </a:r>
            <a:r>
              <a:rPr lang="zh-CN" altLang="en-US" sz="2400" dirty="0"/>
              <a:t>地址为</a:t>
            </a:r>
            <a:r>
              <a:rPr lang="en-US" altLang="zh-CN" sz="2400" dirty="0"/>
              <a:t>3CH</a:t>
            </a:r>
            <a:r>
              <a:rPr lang="zh-CN" altLang="en-US" sz="2400" dirty="0"/>
              <a:t>的单元存放的数为</a:t>
            </a:r>
            <a:r>
              <a:rPr lang="en-US" altLang="zh-CN" sz="2400" dirty="0"/>
              <a:t>55H</a:t>
            </a:r>
            <a:r>
              <a:rPr lang="zh-CN" altLang="en-US" sz="2400" dirty="0"/>
              <a:t>，执行指令</a:t>
            </a:r>
          </a:p>
          <a:p>
            <a:pPr>
              <a:lnSpc>
                <a:spcPct val="150000"/>
              </a:lnSpc>
            </a:pPr>
            <a:r>
              <a:rPr lang="en-US" altLang="zh-CN" sz="2400" dirty="0"/>
              <a:t>MOV  A</a:t>
            </a:r>
            <a:r>
              <a:rPr lang="zh-CN" altLang="en-US" sz="2400" dirty="0"/>
              <a:t>，</a:t>
            </a:r>
            <a:r>
              <a:rPr lang="en-US" altLang="zh-CN" sz="2400" dirty="0"/>
              <a:t>3CH   </a:t>
            </a:r>
            <a:r>
              <a:rPr lang="zh-CN" altLang="en-US" sz="2400" dirty="0"/>
              <a:t>；（</a:t>
            </a:r>
            <a:r>
              <a:rPr lang="en-US" altLang="zh-CN" sz="2400" dirty="0"/>
              <a:t>3CH</a:t>
            </a:r>
            <a:r>
              <a:rPr lang="zh-CN" altLang="en-US" sz="2400" dirty="0"/>
              <a:t>）→</a:t>
            </a:r>
            <a:r>
              <a:rPr lang="en-US" altLang="zh-CN" sz="2400" dirty="0"/>
              <a:t>A</a:t>
            </a:r>
          </a:p>
          <a:p>
            <a:pPr algn="l">
              <a:lnSpc>
                <a:spcPct val="150000"/>
              </a:lnSpc>
            </a:pPr>
            <a:r>
              <a:rPr lang="zh-CN" altLang="en-US" sz="2400" dirty="0"/>
              <a:t>结果为</a:t>
            </a:r>
            <a:r>
              <a:rPr lang="en-US" altLang="zh-CN" sz="2400" dirty="0"/>
              <a:t>(A) = 55H</a:t>
            </a:r>
            <a:r>
              <a:rPr lang="zh-CN" altLang="en-US" sz="2400" dirty="0"/>
              <a:t>，其中</a:t>
            </a:r>
            <a:r>
              <a:rPr lang="en-US" altLang="zh-CN" sz="2400" dirty="0"/>
              <a:t>3CH</a:t>
            </a:r>
            <a:r>
              <a:rPr lang="zh-CN" altLang="en-US" sz="2400" dirty="0"/>
              <a:t>就是直接地址，指令功能就是把内部</a:t>
            </a:r>
            <a:r>
              <a:rPr lang="en-US" altLang="zh-CN" sz="2400" dirty="0"/>
              <a:t>RAM</a:t>
            </a:r>
            <a:r>
              <a:rPr lang="zh-CN" altLang="en-US" sz="2400" dirty="0"/>
              <a:t>中</a:t>
            </a:r>
            <a:r>
              <a:rPr lang="en-US" altLang="zh-CN" sz="2400" dirty="0"/>
              <a:t>3CH</a:t>
            </a:r>
            <a:r>
              <a:rPr lang="zh-CN" altLang="en-US" sz="2400" dirty="0"/>
              <a:t>这个单元的内容送累加器</a:t>
            </a:r>
            <a:r>
              <a:rPr lang="en-US" altLang="zh-CN" sz="2400" dirty="0"/>
              <a:t>A</a:t>
            </a:r>
            <a:r>
              <a:rPr lang="zh-CN" altLang="en-US" sz="2400" dirty="0"/>
              <a:t>，其操作过程示意图如图</a:t>
            </a:r>
            <a:r>
              <a:rPr lang="en-US" altLang="zh-CN" sz="2400" dirty="0"/>
              <a:t>4-2</a:t>
            </a:r>
            <a:r>
              <a:rPr lang="zh-CN" altLang="en-US" sz="2400" dirty="0"/>
              <a:t>所示。</a:t>
            </a:r>
          </a:p>
        </p:txBody>
      </p:sp>
      <p:pic>
        <p:nvPicPr>
          <p:cNvPr id="5" name="图片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71514" y="4109136"/>
            <a:ext cx="6477086" cy="1701822"/>
          </a:xfrm>
          <a:prstGeom prst="rect">
            <a:avLst/>
          </a:prstGeom>
        </p:spPr>
      </p:pic>
      <p:sp>
        <p:nvSpPr>
          <p:cNvPr id="6" name="矩形 5"/>
          <p:cNvSpPr/>
          <p:nvPr/>
        </p:nvSpPr>
        <p:spPr>
          <a:xfrm>
            <a:off x="2633007" y="5949434"/>
            <a:ext cx="3877985" cy="369332"/>
          </a:xfrm>
          <a:prstGeom prst="rect">
            <a:avLst/>
          </a:prstGeom>
        </p:spPr>
        <p:txBody>
          <a:bodyPr wrap="none">
            <a:spAutoFit/>
          </a:bodyPr>
          <a:lstStyle/>
          <a:p>
            <a:r>
              <a:rPr lang="zh-CN" altLang="en-US" dirty="0"/>
              <a:t>图</a:t>
            </a:r>
            <a:r>
              <a:rPr lang="en-US" altLang="zh-CN" dirty="0"/>
              <a:t>4-2  </a:t>
            </a:r>
            <a:r>
              <a:rPr lang="zh-CN" altLang="en-US" dirty="0"/>
              <a:t>直接寻址指令执行情况示意图</a:t>
            </a:r>
          </a:p>
        </p:txBody>
      </p:sp>
    </p:spTree>
    <p:extLst>
      <p:ext uri="{BB962C8B-B14F-4D97-AF65-F5344CB8AC3E}">
        <p14:creationId xmlns:p14="http://schemas.microsoft.com/office/powerpoint/2010/main" val="3464712213"/>
      </p:ext>
    </p:extLst>
  </p:cSld>
  <p:clrMapOvr>
    <a:masterClrMapping/>
  </p:clrMapOvr>
  <p:transition>
    <p:random/>
    <p:sndAc>
      <p:stSnd>
        <p:snd r:embed="rId2" name="camera.wav"/>
      </p:stSnd>
    </p:sndAc>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21</a:t>
            </a:fld>
            <a:endParaRPr lang="en-US" altLang="zh-CN" dirty="0"/>
          </a:p>
        </p:txBody>
      </p:sp>
      <p:sp>
        <p:nvSpPr>
          <p:cNvPr id="4" name="矩形 3"/>
          <p:cNvSpPr/>
          <p:nvPr/>
        </p:nvSpPr>
        <p:spPr>
          <a:xfrm>
            <a:off x="0" y="661938"/>
            <a:ext cx="9029700" cy="3970318"/>
          </a:xfrm>
          <a:prstGeom prst="rect">
            <a:avLst/>
          </a:prstGeom>
        </p:spPr>
        <p:txBody>
          <a:bodyPr wrap="square">
            <a:spAutoFit/>
          </a:bodyPr>
          <a:lstStyle/>
          <a:p>
            <a:pPr algn="l">
              <a:lnSpc>
                <a:spcPct val="150000"/>
              </a:lnSpc>
            </a:pPr>
            <a:r>
              <a:rPr lang="en-US" altLang="zh-CN" sz="2400" dirty="0" smtClean="0"/>
              <a:t>        </a:t>
            </a:r>
            <a:r>
              <a:rPr lang="en-US" altLang="zh-CN" sz="2400" b="1" kern="1050" dirty="0">
                <a:latin typeface="Arial"/>
                <a:ea typeface="黑体"/>
                <a:cs typeface="Times New Roman"/>
              </a:rPr>
              <a:t>2</a:t>
            </a:r>
            <a:r>
              <a:rPr lang="zh-CN" altLang="en-US" sz="2400" b="1" kern="1050" dirty="0">
                <a:latin typeface="Arial"/>
                <a:ea typeface="黑体"/>
                <a:cs typeface="Times New Roman"/>
              </a:rPr>
              <a:t>．特殊功能寄存器</a:t>
            </a:r>
            <a:r>
              <a:rPr lang="en-US" altLang="zh-CN" sz="2400" b="1" kern="1050" dirty="0">
                <a:latin typeface="Arial"/>
                <a:ea typeface="黑体"/>
                <a:cs typeface="Times New Roman"/>
              </a:rPr>
              <a:t>SFR</a:t>
            </a:r>
          </a:p>
          <a:p>
            <a:pPr algn="l">
              <a:lnSpc>
                <a:spcPct val="150000"/>
              </a:lnSpc>
            </a:pPr>
            <a:r>
              <a:rPr lang="zh-CN" altLang="en-US" sz="2400" dirty="0" smtClean="0"/>
              <a:t>        直接寻址</a:t>
            </a:r>
            <a:r>
              <a:rPr lang="zh-CN" altLang="en-US" sz="2400" dirty="0"/>
              <a:t>是</a:t>
            </a:r>
            <a:r>
              <a:rPr lang="en-US" altLang="zh-CN" sz="2400" dirty="0"/>
              <a:t>SFR</a:t>
            </a:r>
            <a:r>
              <a:rPr lang="zh-CN" altLang="en-US" sz="2400" dirty="0"/>
              <a:t>唯一的寻址方式。</a:t>
            </a:r>
            <a:r>
              <a:rPr lang="en-US" altLang="zh-CN" sz="2400" dirty="0"/>
              <a:t>SFR</a:t>
            </a:r>
            <a:r>
              <a:rPr lang="zh-CN" altLang="en-US" sz="2400" dirty="0"/>
              <a:t>可以以单元地址给出，也可用寄存器符号形式给出（</a:t>
            </a:r>
            <a:r>
              <a:rPr lang="en-US" altLang="zh-CN" sz="2400" dirty="0"/>
              <a:t>A</a:t>
            </a:r>
            <a:r>
              <a:rPr lang="zh-CN" altLang="en-US" sz="2400" dirty="0"/>
              <a:t>，</a:t>
            </a:r>
            <a:r>
              <a:rPr lang="en-US" altLang="zh-CN" sz="2400" dirty="0"/>
              <a:t>B</a:t>
            </a:r>
            <a:r>
              <a:rPr lang="zh-CN" altLang="en-US" sz="2400" dirty="0"/>
              <a:t>，</a:t>
            </a:r>
            <a:r>
              <a:rPr lang="en-US" altLang="zh-CN" sz="2400" dirty="0" smtClean="0"/>
              <a:t>DPTR</a:t>
            </a:r>
            <a:r>
              <a:rPr lang="zh-CN" altLang="en-US" sz="2400" dirty="0"/>
              <a:t>除外）。</a:t>
            </a:r>
          </a:p>
          <a:p>
            <a:pPr algn="l">
              <a:lnSpc>
                <a:spcPct val="150000"/>
              </a:lnSpc>
            </a:pPr>
            <a:r>
              <a:rPr lang="en-US" altLang="zh-CN" sz="2400" dirty="0" smtClean="0"/>
              <a:t>        【</a:t>
            </a:r>
            <a:r>
              <a:rPr lang="zh-CN" altLang="en-US" sz="2400" dirty="0"/>
              <a:t>例</a:t>
            </a:r>
            <a:r>
              <a:rPr lang="en-US" altLang="zh-CN" sz="2400" dirty="0"/>
              <a:t>4-2】 MOV  A</a:t>
            </a:r>
            <a:r>
              <a:rPr lang="zh-CN" altLang="en-US" sz="2400" dirty="0"/>
              <a:t>，</a:t>
            </a:r>
            <a:r>
              <a:rPr lang="en-US" altLang="zh-CN" sz="2400" dirty="0"/>
              <a:t>P1  </a:t>
            </a:r>
            <a:r>
              <a:rPr lang="zh-CN" altLang="en-US" sz="2400" dirty="0"/>
              <a:t>；（</a:t>
            </a:r>
            <a:r>
              <a:rPr lang="en-US" altLang="zh-CN" sz="2400" dirty="0"/>
              <a:t>P1</a:t>
            </a:r>
            <a:r>
              <a:rPr lang="zh-CN" altLang="en-US" sz="2400" dirty="0"/>
              <a:t>口）→</a:t>
            </a:r>
            <a:r>
              <a:rPr lang="en-US" altLang="zh-CN" sz="2400" dirty="0"/>
              <a:t>A</a:t>
            </a:r>
          </a:p>
          <a:p>
            <a:pPr algn="l">
              <a:lnSpc>
                <a:spcPct val="150000"/>
              </a:lnSpc>
            </a:pPr>
            <a:r>
              <a:rPr lang="zh-CN" altLang="en-US" sz="2400" dirty="0" smtClean="0"/>
              <a:t>        这</a:t>
            </a:r>
            <a:r>
              <a:rPr lang="zh-CN" altLang="en-US" sz="2400" dirty="0"/>
              <a:t>是把</a:t>
            </a:r>
            <a:r>
              <a:rPr lang="en-US" altLang="zh-CN" sz="2400" dirty="0"/>
              <a:t>SFR</a:t>
            </a:r>
            <a:r>
              <a:rPr lang="zh-CN" altLang="en-US" sz="2400" dirty="0"/>
              <a:t>中</a:t>
            </a:r>
            <a:r>
              <a:rPr lang="en-US" altLang="zh-CN" sz="2400" dirty="0"/>
              <a:t>P1</a:t>
            </a:r>
            <a:r>
              <a:rPr lang="zh-CN" altLang="en-US" sz="2400" dirty="0"/>
              <a:t>口内容送</a:t>
            </a:r>
            <a:r>
              <a:rPr lang="en-US" altLang="zh-CN" sz="2400" dirty="0"/>
              <a:t>A</a:t>
            </a:r>
            <a:r>
              <a:rPr lang="zh-CN" altLang="en-US" sz="2400" dirty="0"/>
              <a:t>，它又可写成</a:t>
            </a:r>
          </a:p>
          <a:p>
            <a:pPr>
              <a:lnSpc>
                <a:spcPct val="150000"/>
              </a:lnSpc>
            </a:pPr>
            <a:r>
              <a:rPr lang="en-US" altLang="zh-CN" sz="2400" dirty="0"/>
              <a:t>MOV  A</a:t>
            </a:r>
            <a:r>
              <a:rPr lang="zh-CN" altLang="en-US" sz="2400" dirty="0"/>
              <a:t>，</a:t>
            </a:r>
            <a:r>
              <a:rPr lang="en-US" altLang="zh-CN" sz="2400" dirty="0"/>
              <a:t>90H</a:t>
            </a:r>
          </a:p>
          <a:p>
            <a:pPr algn="l">
              <a:lnSpc>
                <a:spcPct val="150000"/>
              </a:lnSpc>
            </a:pPr>
            <a:r>
              <a:rPr lang="zh-CN" altLang="en-US" sz="2400" dirty="0"/>
              <a:t>其中，</a:t>
            </a:r>
            <a:r>
              <a:rPr lang="en-US" altLang="zh-CN" sz="2400" dirty="0"/>
              <a:t>90H</a:t>
            </a:r>
            <a:r>
              <a:rPr lang="zh-CN" altLang="en-US" sz="2400" dirty="0"/>
              <a:t>是</a:t>
            </a:r>
            <a:r>
              <a:rPr lang="en-US" altLang="zh-CN" sz="2400" dirty="0"/>
              <a:t>P1</a:t>
            </a:r>
            <a:r>
              <a:rPr lang="zh-CN" altLang="en-US" sz="2400" dirty="0"/>
              <a:t>口的地址。</a:t>
            </a:r>
          </a:p>
        </p:txBody>
      </p:sp>
    </p:spTree>
    <p:extLst>
      <p:ext uri="{BB962C8B-B14F-4D97-AF65-F5344CB8AC3E}">
        <p14:creationId xmlns:p14="http://schemas.microsoft.com/office/powerpoint/2010/main" val="2178482211"/>
      </p:ext>
    </p:extLst>
  </p:cSld>
  <p:clrMapOvr>
    <a:masterClrMapping/>
  </p:clrMapOvr>
  <p:transition>
    <p:random/>
    <p:sndAc>
      <p:stSnd>
        <p:snd r:embed="rId2" name="camera.wav"/>
      </p:stSnd>
    </p:sndAc>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22</a:t>
            </a:fld>
            <a:endParaRPr lang="en-US" altLang="zh-CN" dirty="0"/>
          </a:p>
        </p:txBody>
      </p:sp>
      <p:sp>
        <p:nvSpPr>
          <p:cNvPr id="4" name="矩形 3"/>
          <p:cNvSpPr/>
          <p:nvPr/>
        </p:nvSpPr>
        <p:spPr>
          <a:xfrm>
            <a:off x="0" y="605641"/>
            <a:ext cx="9144000" cy="1754326"/>
          </a:xfrm>
          <a:prstGeom prst="rect">
            <a:avLst/>
          </a:prstGeom>
        </p:spPr>
        <p:txBody>
          <a:bodyPr wrap="square">
            <a:spAutoFit/>
          </a:bodyPr>
          <a:lstStyle/>
          <a:p>
            <a:pPr algn="l">
              <a:lnSpc>
                <a:spcPct val="150000"/>
              </a:lnSpc>
            </a:pPr>
            <a:r>
              <a:rPr lang="en-US" altLang="zh-CN" sz="2400" dirty="0" smtClean="0"/>
              <a:t>        </a:t>
            </a:r>
            <a:r>
              <a:rPr lang="en-US" altLang="zh-CN" sz="2400" b="1" dirty="0">
                <a:solidFill>
                  <a:srgbClr val="9900CC"/>
                </a:solidFill>
              </a:rPr>
              <a:t>4.2.3  </a:t>
            </a:r>
            <a:r>
              <a:rPr lang="zh-CN" altLang="en-US" sz="2400" b="1" dirty="0">
                <a:solidFill>
                  <a:srgbClr val="9900CC"/>
                </a:solidFill>
              </a:rPr>
              <a:t>寄存器寻址</a:t>
            </a:r>
          </a:p>
          <a:p>
            <a:pPr algn="l">
              <a:lnSpc>
                <a:spcPct val="150000"/>
              </a:lnSpc>
            </a:pPr>
            <a:r>
              <a:rPr lang="zh-CN" altLang="en-US" sz="2400" dirty="0" smtClean="0"/>
              <a:t>        </a:t>
            </a:r>
            <a:r>
              <a:rPr lang="zh-CN" altLang="en-US" sz="2400" dirty="0" smtClean="0">
                <a:solidFill>
                  <a:srgbClr val="CC3300"/>
                </a:solidFill>
              </a:rPr>
              <a:t>操作数</a:t>
            </a:r>
            <a:r>
              <a:rPr lang="zh-CN" altLang="en-US" sz="2400" dirty="0">
                <a:solidFill>
                  <a:srgbClr val="CC3300"/>
                </a:solidFill>
              </a:rPr>
              <a:t>存放在寄存器中的寻址方式称为寄存器寻址</a:t>
            </a:r>
            <a:r>
              <a:rPr lang="zh-CN" altLang="en-US" sz="2400" dirty="0" smtClean="0">
                <a:solidFill>
                  <a:srgbClr val="CC3300"/>
                </a:solidFill>
              </a:rPr>
              <a:t>。</a:t>
            </a:r>
            <a:endParaRPr lang="en-US" altLang="zh-CN" sz="2400" dirty="0" smtClean="0">
              <a:solidFill>
                <a:srgbClr val="CC3300"/>
              </a:solidFill>
            </a:endParaRPr>
          </a:p>
          <a:p>
            <a:pPr algn="l">
              <a:lnSpc>
                <a:spcPct val="150000"/>
              </a:lnSpc>
            </a:pPr>
            <a:r>
              <a:rPr lang="en-US" altLang="zh-CN" sz="2400" dirty="0">
                <a:solidFill>
                  <a:srgbClr val="CC3300"/>
                </a:solidFill>
              </a:rPr>
              <a:t> </a:t>
            </a:r>
            <a:r>
              <a:rPr lang="en-US" altLang="zh-CN" sz="2400" dirty="0" smtClean="0">
                <a:solidFill>
                  <a:srgbClr val="CC3300"/>
                </a:solidFill>
              </a:rPr>
              <a:t>       </a:t>
            </a:r>
            <a:endParaRPr lang="zh-CN" altLang="en-US" sz="2400" dirty="0"/>
          </a:p>
        </p:txBody>
      </p:sp>
      <p:sp>
        <p:nvSpPr>
          <p:cNvPr id="5" name="矩形 4"/>
          <p:cNvSpPr/>
          <p:nvPr/>
        </p:nvSpPr>
        <p:spPr>
          <a:xfrm>
            <a:off x="0" y="1792485"/>
            <a:ext cx="9144000" cy="2862322"/>
          </a:xfrm>
          <a:prstGeom prst="rect">
            <a:avLst/>
          </a:prstGeom>
        </p:spPr>
        <p:txBody>
          <a:bodyPr wrap="square">
            <a:spAutoFit/>
          </a:bodyPr>
          <a:lstStyle/>
          <a:p>
            <a:pPr lvl="0" algn="l">
              <a:lnSpc>
                <a:spcPct val="150000"/>
              </a:lnSpc>
            </a:pPr>
            <a:r>
              <a:rPr lang="zh-CN" altLang="en-US" sz="2400" dirty="0" smtClean="0">
                <a:solidFill>
                  <a:srgbClr val="000000"/>
                </a:solidFill>
              </a:rPr>
              <a:t>        对于</a:t>
            </a:r>
            <a:r>
              <a:rPr lang="zh-CN" altLang="en-US" sz="2400" dirty="0">
                <a:solidFill>
                  <a:srgbClr val="000000"/>
                </a:solidFill>
              </a:rPr>
              <a:t>这种寻址方式，寻址的寄存器已</a:t>
            </a:r>
            <a:r>
              <a:rPr lang="zh-CN" altLang="en-US" sz="2400" b="1" dirty="0">
                <a:solidFill>
                  <a:srgbClr val="0000FF"/>
                </a:solidFill>
              </a:rPr>
              <a:t>隐含</a:t>
            </a:r>
            <a:r>
              <a:rPr lang="zh-CN" altLang="en-US" sz="2400" dirty="0">
                <a:solidFill>
                  <a:srgbClr val="000000"/>
                </a:solidFill>
              </a:rPr>
              <a:t>在指令的操作码中，寄存器用符号</a:t>
            </a:r>
            <a:r>
              <a:rPr lang="en-US" altLang="zh-CN" sz="2400" dirty="0">
                <a:solidFill>
                  <a:srgbClr val="000000"/>
                </a:solidFill>
              </a:rPr>
              <a:t>Rn</a:t>
            </a:r>
            <a:r>
              <a:rPr lang="zh-CN" altLang="en-US" sz="2400" dirty="0">
                <a:solidFill>
                  <a:srgbClr val="000000"/>
                </a:solidFill>
              </a:rPr>
              <a:t>表示。</a:t>
            </a:r>
            <a:endParaRPr lang="en-US" altLang="zh-CN" sz="2400" dirty="0">
              <a:solidFill>
                <a:srgbClr val="000000"/>
              </a:solidFill>
            </a:endParaRPr>
          </a:p>
          <a:p>
            <a:pPr lvl="0" algn="l">
              <a:lnSpc>
                <a:spcPct val="150000"/>
              </a:lnSpc>
            </a:pPr>
            <a:r>
              <a:rPr lang="en-US" altLang="zh-CN" sz="2400" dirty="0">
                <a:solidFill>
                  <a:srgbClr val="000000"/>
                </a:solidFill>
              </a:rPr>
              <a:t>        </a:t>
            </a:r>
            <a:r>
              <a:rPr lang="zh-CN" altLang="en-US" sz="2400" dirty="0">
                <a:solidFill>
                  <a:srgbClr val="000000"/>
                </a:solidFill>
              </a:rPr>
              <a:t>寄存器寻址的寻址范围为</a:t>
            </a:r>
            <a:r>
              <a:rPr lang="en-US" altLang="zh-CN" sz="2400" dirty="0">
                <a:solidFill>
                  <a:srgbClr val="000000"/>
                </a:solidFill>
              </a:rPr>
              <a:t>4</a:t>
            </a:r>
            <a:r>
              <a:rPr lang="zh-CN" altLang="en-US" sz="2400" dirty="0">
                <a:solidFill>
                  <a:srgbClr val="000000"/>
                </a:solidFill>
              </a:rPr>
              <a:t>组工作寄存器</a:t>
            </a:r>
            <a:r>
              <a:rPr lang="en-US" altLang="zh-CN" sz="2400" dirty="0">
                <a:solidFill>
                  <a:srgbClr val="000000"/>
                </a:solidFill>
              </a:rPr>
              <a:t>R0</a:t>
            </a:r>
            <a:r>
              <a:rPr lang="zh-CN" altLang="en-US" sz="2400" dirty="0">
                <a:solidFill>
                  <a:srgbClr val="000000"/>
                </a:solidFill>
              </a:rPr>
              <a:t>～</a:t>
            </a:r>
            <a:r>
              <a:rPr lang="en-US" altLang="zh-CN" sz="2400" dirty="0">
                <a:solidFill>
                  <a:srgbClr val="000000"/>
                </a:solidFill>
              </a:rPr>
              <a:t>R7</a:t>
            </a:r>
            <a:r>
              <a:rPr lang="zh-CN" altLang="en-US" sz="2400" dirty="0">
                <a:solidFill>
                  <a:srgbClr val="000000"/>
                </a:solidFill>
              </a:rPr>
              <a:t>共</a:t>
            </a:r>
            <a:r>
              <a:rPr lang="en-US" altLang="zh-CN" sz="2400" dirty="0">
                <a:solidFill>
                  <a:srgbClr val="000000"/>
                </a:solidFill>
              </a:rPr>
              <a:t>32</a:t>
            </a:r>
            <a:r>
              <a:rPr lang="zh-CN" altLang="en-US" sz="2400" dirty="0">
                <a:solidFill>
                  <a:srgbClr val="000000"/>
                </a:solidFill>
              </a:rPr>
              <a:t>个工作寄存器，当前工作寄存器组的选择是通过程序状态字</a:t>
            </a:r>
            <a:r>
              <a:rPr lang="en-US" altLang="zh-CN" sz="2400" dirty="0">
                <a:solidFill>
                  <a:srgbClr val="000000"/>
                </a:solidFill>
              </a:rPr>
              <a:t>PSW</a:t>
            </a:r>
            <a:r>
              <a:rPr lang="zh-CN" altLang="en-US" sz="2400" dirty="0">
                <a:solidFill>
                  <a:srgbClr val="000000"/>
                </a:solidFill>
              </a:rPr>
              <a:t>中的</a:t>
            </a:r>
            <a:r>
              <a:rPr lang="en-US" altLang="zh-CN" sz="2400" dirty="0">
                <a:solidFill>
                  <a:srgbClr val="000000"/>
                </a:solidFill>
              </a:rPr>
              <a:t>RS1</a:t>
            </a:r>
            <a:r>
              <a:rPr lang="zh-CN" altLang="en-US" sz="2400" dirty="0">
                <a:solidFill>
                  <a:srgbClr val="000000"/>
                </a:solidFill>
              </a:rPr>
              <a:t>、</a:t>
            </a:r>
            <a:r>
              <a:rPr lang="en-US" altLang="zh-CN" sz="2400" dirty="0">
                <a:solidFill>
                  <a:srgbClr val="000000"/>
                </a:solidFill>
              </a:rPr>
              <a:t>RS0</a:t>
            </a:r>
            <a:r>
              <a:rPr lang="zh-CN" altLang="en-US" sz="2400" dirty="0">
                <a:solidFill>
                  <a:srgbClr val="000000"/>
                </a:solidFill>
              </a:rPr>
              <a:t>的设置来确定的。</a:t>
            </a:r>
          </a:p>
        </p:txBody>
      </p:sp>
    </p:spTree>
    <p:extLst>
      <p:ext uri="{BB962C8B-B14F-4D97-AF65-F5344CB8AC3E}">
        <p14:creationId xmlns:p14="http://schemas.microsoft.com/office/powerpoint/2010/main" val="123092910"/>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23</a:t>
            </a:fld>
            <a:endParaRPr lang="en-US" altLang="zh-CN" dirty="0"/>
          </a:p>
        </p:txBody>
      </p:sp>
      <p:sp>
        <p:nvSpPr>
          <p:cNvPr id="4" name="矩形 3"/>
          <p:cNvSpPr/>
          <p:nvPr/>
        </p:nvSpPr>
        <p:spPr>
          <a:xfrm>
            <a:off x="0" y="646143"/>
            <a:ext cx="9144000" cy="2862322"/>
          </a:xfrm>
          <a:prstGeom prst="rect">
            <a:avLst/>
          </a:prstGeom>
        </p:spPr>
        <p:txBody>
          <a:bodyPr wrap="square">
            <a:spAutoFit/>
          </a:bodyPr>
          <a:lstStyle/>
          <a:p>
            <a:pPr lvl="0" algn="l">
              <a:lnSpc>
                <a:spcPct val="150000"/>
              </a:lnSpc>
            </a:pPr>
            <a:r>
              <a:rPr lang="en-US" altLang="zh-CN" sz="2400" dirty="0" smtClean="0">
                <a:solidFill>
                  <a:srgbClr val="000000"/>
                </a:solidFill>
              </a:rPr>
              <a:t>        【</a:t>
            </a:r>
            <a:r>
              <a:rPr lang="zh-CN" altLang="en-US" sz="2400" dirty="0">
                <a:solidFill>
                  <a:srgbClr val="000000"/>
                </a:solidFill>
              </a:rPr>
              <a:t>例</a:t>
            </a:r>
            <a:r>
              <a:rPr lang="en-US" altLang="zh-CN" sz="2400" dirty="0">
                <a:solidFill>
                  <a:srgbClr val="000000"/>
                </a:solidFill>
              </a:rPr>
              <a:t>4-3】 </a:t>
            </a:r>
            <a:r>
              <a:rPr lang="zh-CN" altLang="en-US" sz="2400" dirty="0">
                <a:solidFill>
                  <a:srgbClr val="000000"/>
                </a:solidFill>
              </a:rPr>
              <a:t>假设</a:t>
            </a:r>
            <a:r>
              <a:rPr lang="en-US" altLang="zh-CN" sz="2400" dirty="0">
                <a:solidFill>
                  <a:srgbClr val="000000"/>
                </a:solidFill>
              </a:rPr>
              <a:t>(R1) = 0FFH</a:t>
            </a:r>
            <a:r>
              <a:rPr lang="zh-CN" altLang="en-US" sz="2400" dirty="0" smtClean="0">
                <a:solidFill>
                  <a:srgbClr val="000000"/>
                </a:solidFill>
              </a:rPr>
              <a:t>，</a:t>
            </a:r>
            <a:endParaRPr lang="en-US" altLang="zh-CN" sz="2400" dirty="0" smtClean="0">
              <a:solidFill>
                <a:srgbClr val="000000"/>
              </a:solidFill>
            </a:endParaRPr>
          </a:p>
          <a:p>
            <a:pPr lvl="0" algn="l">
              <a:lnSpc>
                <a:spcPct val="150000"/>
              </a:lnSpc>
            </a:pPr>
            <a:r>
              <a:rPr lang="en-US" altLang="zh-CN" sz="2400" dirty="0">
                <a:solidFill>
                  <a:srgbClr val="000000"/>
                </a:solidFill>
              </a:rPr>
              <a:t> </a:t>
            </a:r>
            <a:r>
              <a:rPr lang="en-US" altLang="zh-CN" sz="2400" dirty="0" smtClean="0">
                <a:solidFill>
                  <a:srgbClr val="000000"/>
                </a:solidFill>
              </a:rPr>
              <a:t>       </a:t>
            </a:r>
            <a:r>
              <a:rPr lang="zh-CN" altLang="en-US" sz="2400" dirty="0" smtClean="0">
                <a:solidFill>
                  <a:srgbClr val="000000"/>
                </a:solidFill>
              </a:rPr>
              <a:t>执行指令</a:t>
            </a:r>
            <a:r>
              <a:rPr lang="zh-CN" altLang="en-US" sz="2400" dirty="0">
                <a:solidFill>
                  <a:srgbClr val="000000"/>
                </a:solidFill>
              </a:rPr>
              <a:t>：</a:t>
            </a:r>
            <a:r>
              <a:rPr lang="en-US" altLang="zh-CN" sz="2400" dirty="0">
                <a:solidFill>
                  <a:srgbClr val="000000"/>
                </a:solidFill>
              </a:rPr>
              <a:t>MOV  A</a:t>
            </a:r>
            <a:r>
              <a:rPr lang="zh-CN" altLang="en-US" sz="2400" dirty="0">
                <a:solidFill>
                  <a:srgbClr val="000000"/>
                </a:solidFill>
              </a:rPr>
              <a:t>，</a:t>
            </a:r>
            <a:r>
              <a:rPr lang="en-US" altLang="zh-CN" sz="2400" dirty="0">
                <a:solidFill>
                  <a:srgbClr val="000000"/>
                </a:solidFill>
              </a:rPr>
              <a:t>R1  </a:t>
            </a:r>
            <a:r>
              <a:rPr lang="zh-CN" altLang="en-US" sz="2400" dirty="0">
                <a:solidFill>
                  <a:srgbClr val="000000"/>
                </a:solidFill>
              </a:rPr>
              <a:t>； </a:t>
            </a:r>
            <a:r>
              <a:rPr lang="en-US" altLang="zh-CN" sz="2400" dirty="0">
                <a:solidFill>
                  <a:srgbClr val="000000"/>
                </a:solidFill>
              </a:rPr>
              <a:t>(R1)→A</a:t>
            </a:r>
          </a:p>
          <a:p>
            <a:pPr lvl="0" algn="l">
              <a:lnSpc>
                <a:spcPct val="150000"/>
              </a:lnSpc>
            </a:pPr>
            <a:r>
              <a:rPr lang="zh-CN" altLang="en-US" sz="2400" dirty="0">
                <a:solidFill>
                  <a:srgbClr val="000000"/>
                </a:solidFill>
              </a:rPr>
              <a:t>结果：</a:t>
            </a:r>
            <a:r>
              <a:rPr lang="en-US" altLang="zh-CN" sz="2400" dirty="0">
                <a:solidFill>
                  <a:srgbClr val="000000"/>
                </a:solidFill>
              </a:rPr>
              <a:t>(A) = 0FFH</a:t>
            </a:r>
          </a:p>
          <a:p>
            <a:pPr lvl="0" algn="l">
              <a:lnSpc>
                <a:spcPct val="150000"/>
              </a:lnSpc>
            </a:pPr>
            <a:r>
              <a:rPr lang="zh-CN" altLang="en-US" sz="2400" dirty="0" smtClean="0">
                <a:solidFill>
                  <a:srgbClr val="000000"/>
                </a:solidFill>
              </a:rPr>
              <a:t>        该</a:t>
            </a:r>
            <a:r>
              <a:rPr lang="zh-CN" altLang="en-US" sz="2400" dirty="0">
                <a:solidFill>
                  <a:srgbClr val="000000"/>
                </a:solidFill>
              </a:rPr>
              <a:t>指令操作数存放在寄存器</a:t>
            </a:r>
            <a:r>
              <a:rPr lang="en-US" altLang="zh-CN" sz="2400" dirty="0">
                <a:solidFill>
                  <a:srgbClr val="000000"/>
                </a:solidFill>
              </a:rPr>
              <a:t>R1</a:t>
            </a:r>
            <a:r>
              <a:rPr lang="zh-CN" altLang="en-US" sz="2400" dirty="0">
                <a:solidFill>
                  <a:srgbClr val="000000"/>
                </a:solidFill>
              </a:rPr>
              <a:t>中。指令功能是把寄存器</a:t>
            </a:r>
            <a:r>
              <a:rPr lang="en-US" altLang="zh-CN" sz="2400" dirty="0">
                <a:solidFill>
                  <a:srgbClr val="000000"/>
                </a:solidFill>
              </a:rPr>
              <a:t>R1</a:t>
            </a:r>
            <a:r>
              <a:rPr lang="zh-CN" altLang="en-US" sz="2400" dirty="0">
                <a:solidFill>
                  <a:srgbClr val="000000"/>
                </a:solidFill>
              </a:rPr>
              <a:t>中的内容送入累加器</a:t>
            </a:r>
            <a:r>
              <a:rPr lang="en-US" altLang="zh-CN" sz="2400" dirty="0">
                <a:solidFill>
                  <a:srgbClr val="000000"/>
                </a:solidFill>
              </a:rPr>
              <a:t>A</a:t>
            </a:r>
            <a:r>
              <a:rPr lang="zh-CN" altLang="en-US" sz="2400" dirty="0">
                <a:solidFill>
                  <a:srgbClr val="000000"/>
                </a:solidFill>
              </a:rPr>
              <a:t>，其操作过程示意图如图</a:t>
            </a:r>
            <a:r>
              <a:rPr lang="en-US" altLang="zh-CN" sz="2400" dirty="0">
                <a:solidFill>
                  <a:srgbClr val="000000"/>
                </a:solidFill>
              </a:rPr>
              <a:t>4-3</a:t>
            </a:r>
            <a:r>
              <a:rPr lang="zh-CN" altLang="en-US" sz="2400" dirty="0">
                <a:solidFill>
                  <a:srgbClr val="000000"/>
                </a:solidFill>
              </a:rPr>
              <a:t>所示。</a:t>
            </a:r>
          </a:p>
        </p:txBody>
      </p:sp>
      <p:pic>
        <p:nvPicPr>
          <p:cNvPr id="5" name="图片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96326" y="3521165"/>
            <a:ext cx="5242674" cy="1907838"/>
          </a:xfrm>
          <a:prstGeom prst="rect">
            <a:avLst/>
          </a:prstGeom>
        </p:spPr>
      </p:pic>
      <p:sp>
        <p:nvSpPr>
          <p:cNvPr id="6" name="矩形 5"/>
          <p:cNvSpPr/>
          <p:nvPr/>
        </p:nvSpPr>
        <p:spPr>
          <a:xfrm>
            <a:off x="2847791" y="5720834"/>
            <a:ext cx="4108817" cy="369332"/>
          </a:xfrm>
          <a:prstGeom prst="rect">
            <a:avLst/>
          </a:prstGeom>
        </p:spPr>
        <p:txBody>
          <a:bodyPr wrap="none">
            <a:spAutoFit/>
          </a:bodyPr>
          <a:lstStyle/>
          <a:p>
            <a:r>
              <a:rPr lang="zh-CN" altLang="en-US" dirty="0"/>
              <a:t>图</a:t>
            </a:r>
            <a:r>
              <a:rPr lang="en-US" altLang="zh-CN" dirty="0"/>
              <a:t>4-3  </a:t>
            </a:r>
            <a:r>
              <a:rPr lang="zh-CN" altLang="en-US" dirty="0"/>
              <a:t>寄存器寻址指令执行情况示意图</a:t>
            </a:r>
          </a:p>
        </p:txBody>
      </p:sp>
    </p:spTree>
    <p:extLst>
      <p:ext uri="{BB962C8B-B14F-4D97-AF65-F5344CB8AC3E}">
        <p14:creationId xmlns:p14="http://schemas.microsoft.com/office/powerpoint/2010/main" val="2619447977"/>
      </p:ext>
    </p:extLst>
  </p:cSld>
  <p:clrMapOvr>
    <a:masterClrMapping/>
  </p:clrMapOvr>
  <p:transition>
    <p:random/>
    <p:sndAc>
      <p:stSnd>
        <p:snd r:embed="rId2" name="camera.wav"/>
      </p:stSnd>
    </p:sndAc>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24</a:t>
            </a:fld>
            <a:endParaRPr lang="en-US" altLang="zh-CN" dirty="0"/>
          </a:p>
        </p:txBody>
      </p:sp>
      <p:sp>
        <p:nvSpPr>
          <p:cNvPr id="4" name="矩形 3"/>
          <p:cNvSpPr/>
          <p:nvPr/>
        </p:nvSpPr>
        <p:spPr>
          <a:xfrm>
            <a:off x="0" y="586244"/>
            <a:ext cx="9055100" cy="2862322"/>
          </a:xfrm>
          <a:prstGeom prst="rect">
            <a:avLst/>
          </a:prstGeom>
        </p:spPr>
        <p:txBody>
          <a:bodyPr wrap="square">
            <a:spAutoFit/>
          </a:bodyPr>
          <a:lstStyle/>
          <a:p>
            <a:pPr algn="l">
              <a:lnSpc>
                <a:spcPct val="150000"/>
              </a:lnSpc>
            </a:pPr>
            <a:r>
              <a:rPr lang="en-US" altLang="zh-CN" sz="2400" dirty="0" smtClean="0"/>
              <a:t>        </a:t>
            </a:r>
            <a:r>
              <a:rPr lang="en-US" altLang="zh-CN" sz="2400" b="1" dirty="0">
                <a:solidFill>
                  <a:srgbClr val="9900CC"/>
                </a:solidFill>
              </a:rPr>
              <a:t>4.2.4  </a:t>
            </a:r>
            <a:r>
              <a:rPr lang="zh-CN" altLang="en-US" sz="2400" b="1" dirty="0">
                <a:solidFill>
                  <a:srgbClr val="9900CC"/>
                </a:solidFill>
              </a:rPr>
              <a:t>寄存器间接寻址</a:t>
            </a:r>
          </a:p>
          <a:p>
            <a:pPr algn="l">
              <a:lnSpc>
                <a:spcPct val="150000"/>
              </a:lnSpc>
            </a:pPr>
            <a:r>
              <a:rPr lang="zh-CN" altLang="en-US" sz="2400" dirty="0" smtClean="0"/>
              <a:t>        </a:t>
            </a:r>
            <a:r>
              <a:rPr lang="zh-CN" altLang="en-US" sz="2400" dirty="0" smtClean="0">
                <a:solidFill>
                  <a:srgbClr val="CC3300"/>
                </a:solidFill>
              </a:rPr>
              <a:t>寄存器</a:t>
            </a:r>
            <a:r>
              <a:rPr lang="zh-CN" altLang="en-US" sz="2400" dirty="0">
                <a:solidFill>
                  <a:srgbClr val="CC3300"/>
                </a:solidFill>
              </a:rPr>
              <a:t>间接寻址是指操作数存放在以寄存器内容为地址的单元中</a:t>
            </a:r>
            <a:r>
              <a:rPr lang="zh-CN" altLang="en-US" sz="2400" dirty="0" smtClean="0">
                <a:solidFill>
                  <a:srgbClr val="CC3300"/>
                </a:solidFill>
              </a:rPr>
              <a:t>。</a:t>
            </a:r>
            <a:endParaRPr lang="en-US" altLang="zh-CN" sz="2400" dirty="0" smtClean="0">
              <a:solidFill>
                <a:srgbClr val="CC3300"/>
              </a:solidFill>
            </a:endParaRPr>
          </a:p>
          <a:p>
            <a:pPr algn="l">
              <a:lnSpc>
                <a:spcPct val="150000"/>
              </a:lnSpc>
            </a:pPr>
            <a:r>
              <a:rPr lang="en-US" altLang="zh-CN" sz="2400" dirty="0"/>
              <a:t> </a:t>
            </a:r>
            <a:r>
              <a:rPr lang="en-US" altLang="zh-CN" sz="2400" dirty="0" smtClean="0"/>
              <a:t>       </a:t>
            </a:r>
            <a:endParaRPr lang="zh-CN" altLang="en-US" sz="2400" dirty="0"/>
          </a:p>
          <a:p>
            <a:pPr algn="l">
              <a:lnSpc>
                <a:spcPct val="150000"/>
              </a:lnSpc>
            </a:pPr>
            <a:r>
              <a:rPr lang="zh-CN" altLang="en-US" sz="2400" dirty="0" smtClean="0"/>
              <a:t>        </a:t>
            </a:r>
            <a:endParaRPr lang="zh-CN" altLang="en-US" sz="2400" dirty="0"/>
          </a:p>
        </p:txBody>
      </p:sp>
      <p:sp>
        <p:nvSpPr>
          <p:cNvPr id="5" name="矩形 4"/>
          <p:cNvSpPr/>
          <p:nvPr/>
        </p:nvSpPr>
        <p:spPr>
          <a:xfrm>
            <a:off x="0" y="2266256"/>
            <a:ext cx="9144000" cy="574581"/>
          </a:xfrm>
          <a:prstGeom prst="rect">
            <a:avLst/>
          </a:prstGeom>
        </p:spPr>
        <p:txBody>
          <a:bodyPr wrap="square">
            <a:spAutoFit/>
          </a:bodyPr>
          <a:lstStyle/>
          <a:p>
            <a:pPr lvl="0" algn="l">
              <a:lnSpc>
                <a:spcPct val="150000"/>
              </a:lnSpc>
            </a:pPr>
            <a:r>
              <a:rPr lang="zh-CN" altLang="en-US" sz="2400" b="1" dirty="0" smtClean="0">
                <a:solidFill>
                  <a:srgbClr val="CC3300"/>
                </a:solidFill>
              </a:rPr>
              <a:t>        寄存器</a:t>
            </a:r>
            <a:r>
              <a:rPr lang="zh-CN" altLang="en-US" sz="2400" b="1" dirty="0">
                <a:solidFill>
                  <a:srgbClr val="CC3300"/>
                </a:solidFill>
              </a:rPr>
              <a:t>中的内容不再是操作数，而是存放操作数的地址</a:t>
            </a:r>
            <a:r>
              <a:rPr lang="zh-CN" altLang="en-US" sz="2400" dirty="0" smtClean="0">
                <a:solidFill>
                  <a:srgbClr val="000000"/>
                </a:solidFill>
              </a:rPr>
              <a:t>。</a:t>
            </a:r>
            <a:endParaRPr lang="en-US" altLang="zh-CN" sz="2400" dirty="0" smtClean="0">
              <a:solidFill>
                <a:srgbClr val="000000"/>
              </a:solidFill>
            </a:endParaRPr>
          </a:p>
        </p:txBody>
      </p:sp>
      <p:sp>
        <p:nvSpPr>
          <p:cNvPr id="6" name="矩形 5"/>
          <p:cNvSpPr/>
          <p:nvPr/>
        </p:nvSpPr>
        <p:spPr>
          <a:xfrm>
            <a:off x="0" y="2862274"/>
            <a:ext cx="9144000" cy="2862322"/>
          </a:xfrm>
          <a:prstGeom prst="rect">
            <a:avLst/>
          </a:prstGeom>
        </p:spPr>
        <p:txBody>
          <a:bodyPr wrap="square">
            <a:spAutoFit/>
          </a:bodyPr>
          <a:lstStyle/>
          <a:p>
            <a:pPr lvl="0" algn="l">
              <a:lnSpc>
                <a:spcPct val="150000"/>
              </a:lnSpc>
            </a:pPr>
            <a:r>
              <a:rPr lang="zh-CN" altLang="en-US" sz="2400" dirty="0" smtClean="0">
                <a:solidFill>
                  <a:srgbClr val="000000"/>
                </a:solidFill>
              </a:rPr>
              <a:t>        此时</a:t>
            </a:r>
            <a:r>
              <a:rPr lang="zh-CN" altLang="en-US" sz="2400" dirty="0">
                <a:solidFill>
                  <a:srgbClr val="000000"/>
                </a:solidFill>
              </a:rPr>
              <a:t>，操作数不能从寄存器直接得到，而只能通过寄存器间接得到。</a:t>
            </a:r>
            <a:endParaRPr lang="en-US" altLang="zh-CN" sz="2400" dirty="0">
              <a:solidFill>
                <a:srgbClr val="000000"/>
              </a:solidFill>
            </a:endParaRPr>
          </a:p>
          <a:p>
            <a:pPr lvl="0" algn="l">
              <a:lnSpc>
                <a:spcPct val="150000"/>
              </a:lnSpc>
            </a:pPr>
            <a:r>
              <a:rPr lang="en-US" altLang="zh-CN" sz="2400" dirty="0">
                <a:solidFill>
                  <a:srgbClr val="000000"/>
                </a:solidFill>
              </a:rPr>
              <a:t>     </a:t>
            </a:r>
            <a:r>
              <a:rPr lang="zh-CN" altLang="en-US" sz="2400" dirty="0">
                <a:solidFill>
                  <a:srgbClr val="000000"/>
                </a:solidFill>
              </a:rPr>
              <a:t>  寄存器间接寻址用</a:t>
            </a:r>
            <a:r>
              <a:rPr lang="zh-CN" altLang="en-US" sz="2400" b="1" dirty="0">
                <a:solidFill>
                  <a:srgbClr val="CC3300"/>
                </a:solidFill>
              </a:rPr>
              <a:t>符号</a:t>
            </a:r>
            <a:r>
              <a:rPr lang="zh-CN" altLang="en-US" sz="2400" b="1" dirty="0">
                <a:solidFill>
                  <a:srgbClr val="0000FF"/>
                </a:solidFill>
              </a:rPr>
              <a:t>“</a:t>
            </a:r>
            <a:r>
              <a:rPr lang="en-US" altLang="zh-CN" sz="2400" b="1" dirty="0">
                <a:solidFill>
                  <a:srgbClr val="0000FF"/>
                </a:solidFill>
              </a:rPr>
              <a:t>@”</a:t>
            </a:r>
            <a:r>
              <a:rPr lang="zh-CN" altLang="en-US" sz="2400" dirty="0">
                <a:solidFill>
                  <a:srgbClr val="000000"/>
                </a:solidFill>
              </a:rPr>
              <a:t>表示。</a:t>
            </a:r>
          </a:p>
          <a:p>
            <a:pPr lvl="0" algn="l">
              <a:lnSpc>
                <a:spcPct val="150000"/>
              </a:lnSpc>
            </a:pPr>
            <a:r>
              <a:rPr lang="en-US" altLang="zh-CN" sz="2400" dirty="0">
                <a:solidFill>
                  <a:srgbClr val="000000"/>
                </a:solidFill>
              </a:rPr>
              <a:t>        51</a:t>
            </a:r>
            <a:r>
              <a:rPr lang="zh-CN" altLang="en-US" sz="2400" dirty="0">
                <a:solidFill>
                  <a:srgbClr val="000000"/>
                </a:solidFill>
              </a:rPr>
              <a:t>系列单片机用于间接寻址的寄存器有</a:t>
            </a:r>
            <a:r>
              <a:rPr lang="en-US" altLang="zh-CN" sz="2400" dirty="0">
                <a:solidFill>
                  <a:srgbClr val="000000"/>
                </a:solidFill>
              </a:rPr>
              <a:t>R0</a:t>
            </a:r>
            <a:r>
              <a:rPr lang="zh-CN" altLang="en-US" sz="2400" dirty="0">
                <a:solidFill>
                  <a:srgbClr val="000000"/>
                </a:solidFill>
              </a:rPr>
              <a:t>、</a:t>
            </a:r>
            <a:r>
              <a:rPr lang="en-US" altLang="zh-CN" sz="2400" dirty="0">
                <a:solidFill>
                  <a:srgbClr val="000000"/>
                </a:solidFill>
              </a:rPr>
              <a:t>R1</a:t>
            </a:r>
            <a:r>
              <a:rPr lang="zh-CN" altLang="en-US" sz="2400" dirty="0">
                <a:solidFill>
                  <a:srgbClr val="000000"/>
                </a:solidFill>
              </a:rPr>
              <a:t>、堆栈指针</a:t>
            </a:r>
            <a:r>
              <a:rPr lang="en-US" altLang="zh-CN" sz="2400" dirty="0">
                <a:solidFill>
                  <a:srgbClr val="000000"/>
                </a:solidFill>
              </a:rPr>
              <a:t>SP</a:t>
            </a:r>
            <a:r>
              <a:rPr lang="zh-CN" altLang="en-US" sz="2400" dirty="0">
                <a:solidFill>
                  <a:srgbClr val="000000"/>
                </a:solidFill>
              </a:rPr>
              <a:t>及数据指针</a:t>
            </a:r>
            <a:r>
              <a:rPr lang="en-US" altLang="zh-CN" sz="2400" dirty="0">
                <a:solidFill>
                  <a:srgbClr val="000000"/>
                </a:solidFill>
              </a:rPr>
              <a:t>DPTR</a:t>
            </a:r>
            <a:r>
              <a:rPr lang="zh-CN" altLang="en-US" sz="2400" dirty="0">
                <a:solidFill>
                  <a:srgbClr val="000000"/>
                </a:solidFill>
              </a:rPr>
              <a:t>。</a:t>
            </a:r>
          </a:p>
        </p:txBody>
      </p:sp>
    </p:spTree>
    <p:extLst>
      <p:ext uri="{BB962C8B-B14F-4D97-AF65-F5344CB8AC3E}">
        <p14:creationId xmlns:p14="http://schemas.microsoft.com/office/powerpoint/2010/main" val="171467648"/>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25</a:t>
            </a:fld>
            <a:endParaRPr lang="en-US" altLang="zh-CN" dirty="0"/>
          </a:p>
        </p:txBody>
      </p:sp>
      <p:sp>
        <p:nvSpPr>
          <p:cNvPr id="4" name="矩形 3"/>
          <p:cNvSpPr/>
          <p:nvPr/>
        </p:nvSpPr>
        <p:spPr>
          <a:xfrm>
            <a:off x="0" y="696248"/>
            <a:ext cx="9144000" cy="1200329"/>
          </a:xfrm>
          <a:prstGeom prst="rect">
            <a:avLst/>
          </a:prstGeom>
        </p:spPr>
        <p:txBody>
          <a:bodyPr wrap="square">
            <a:spAutoFit/>
          </a:bodyPr>
          <a:lstStyle/>
          <a:p>
            <a:pPr lvl="0" algn="l">
              <a:lnSpc>
                <a:spcPct val="150000"/>
              </a:lnSpc>
            </a:pPr>
            <a:r>
              <a:rPr lang="zh-CN" altLang="en-US" sz="2400" dirty="0" smtClean="0">
                <a:solidFill>
                  <a:srgbClr val="000000"/>
                </a:solidFill>
              </a:rPr>
              <a:t>        </a:t>
            </a:r>
            <a:r>
              <a:rPr lang="zh-CN" altLang="en-US" sz="2400" dirty="0" smtClean="0">
                <a:solidFill>
                  <a:srgbClr val="CC3300"/>
                </a:solidFill>
              </a:rPr>
              <a:t>寄存器</a:t>
            </a:r>
            <a:r>
              <a:rPr lang="zh-CN" altLang="en-US" sz="2400" dirty="0">
                <a:solidFill>
                  <a:srgbClr val="CC3300"/>
                </a:solidFill>
              </a:rPr>
              <a:t>间接寻址可寻址范围如下</a:t>
            </a:r>
            <a:r>
              <a:rPr lang="en-US" altLang="zh-CN" sz="2400" dirty="0">
                <a:solidFill>
                  <a:srgbClr val="CC3300"/>
                </a:solidFill>
              </a:rPr>
              <a:t>:</a:t>
            </a:r>
            <a:endParaRPr lang="zh-CN" altLang="en-US" sz="2400" dirty="0">
              <a:solidFill>
                <a:srgbClr val="CC3300"/>
              </a:solidFill>
            </a:endParaRPr>
          </a:p>
          <a:p>
            <a:pPr lvl="0" algn="l">
              <a:lnSpc>
                <a:spcPct val="150000"/>
              </a:lnSpc>
            </a:pPr>
            <a:r>
              <a:rPr lang="zh-CN" altLang="en-US" sz="2400" dirty="0">
                <a:solidFill>
                  <a:srgbClr val="000000"/>
                </a:solidFill>
              </a:rPr>
              <a:t>      </a:t>
            </a:r>
          </a:p>
        </p:txBody>
      </p:sp>
      <p:sp>
        <p:nvSpPr>
          <p:cNvPr id="5" name="矩形 4"/>
          <p:cNvSpPr/>
          <p:nvPr/>
        </p:nvSpPr>
        <p:spPr>
          <a:xfrm>
            <a:off x="0" y="1287882"/>
            <a:ext cx="9144000" cy="3416320"/>
          </a:xfrm>
          <a:prstGeom prst="rect">
            <a:avLst/>
          </a:prstGeom>
        </p:spPr>
        <p:txBody>
          <a:bodyPr wrap="square">
            <a:spAutoFit/>
          </a:bodyPr>
          <a:lstStyle/>
          <a:p>
            <a:pPr lvl="0" algn="l">
              <a:lnSpc>
                <a:spcPct val="150000"/>
              </a:lnSpc>
            </a:pPr>
            <a:r>
              <a:rPr lang="zh-CN" altLang="en-US" sz="2400" dirty="0" smtClean="0">
                <a:solidFill>
                  <a:srgbClr val="000000"/>
                </a:solidFill>
              </a:rPr>
              <a:t>      （</a:t>
            </a:r>
            <a:r>
              <a:rPr lang="en-US" altLang="zh-CN" sz="2400" dirty="0">
                <a:solidFill>
                  <a:srgbClr val="000000"/>
                </a:solidFill>
              </a:rPr>
              <a:t>1</a:t>
            </a:r>
            <a:r>
              <a:rPr lang="zh-CN" altLang="en-US" sz="2400" dirty="0">
                <a:solidFill>
                  <a:srgbClr val="000000"/>
                </a:solidFill>
              </a:rPr>
              <a:t>）内部</a:t>
            </a:r>
            <a:r>
              <a:rPr lang="en-US" altLang="zh-CN" sz="2400" dirty="0">
                <a:solidFill>
                  <a:srgbClr val="000000"/>
                </a:solidFill>
              </a:rPr>
              <a:t>RAM</a:t>
            </a:r>
            <a:r>
              <a:rPr lang="zh-CN" altLang="en-US" sz="2400" dirty="0">
                <a:solidFill>
                  <a:srgbClr val="000000"/>
                </a:solidFill>
              </a:rPr>
              <a:t>低</a:t>
            </a:r>
            <a:r>
              <a:rPr lang="en-US" altLang="zh-CN" sz="2400" dirty="0">
                <a:solidFill>
                  <a:srgbClr val="000000"/>
                </a:solidFill>
              </a:rPr>
              <a:t>128</a:t>
            </a:r>
            <a:r>
              <a:rPr lang="zh-CN" altLang="en-US" sz="2400" dirty="0">
                <a:solidFill>
                  <a:srgbClr val="000000"/>
                </a:solidFill>
              </a:rPr>
              <a:t>单元，地址范围</a:t>
            </a:r>
            <a:r>
              <a:rPr lang="en-US" altLang="zh-CN" sz="2400" dirty="0">
                <a:solidFill>
                  <a:srgbClr val="000000"/>
                </a:solidFill>
              </a:rPr>
              <a:t>00H</a:t>
            </a:r>
            <a:r>
              <a:rPr lang="zh-CN" altLang="en-US" sz="2400" dirty="0">
                <a:solidFill>
                  <a:srgbClr val="000000"/>
                </a:solidFill>
              </a:rPr>
              <a:t>～</a:t>
            </a:r>
            <a:r>
              <a:rPr lang="en-US" altLang="zh-CN" sz="2400" dirty="0">
                <a:solidFill>
                  <a:srgbClr val="000000"/>
                </a:solidFill>
              </a:rPr>
              <a:t>7FH</a:t>
            </a:r>
            <a:r>
              <a:rPr lang="zh-CN" altLang="en-US" sz="2400" dirty="0">
                <a:solidFill>
                  <a:srgbClr val="000000"/>
                </a:solidFill>
              </a:rPr>
              <a:t>，</a:t>
            </a:r>
            <a:endParaRPr lang="en-US" altLang="zh-CN" sz="2400" dirty="0">
              <a:solidFill>
                <a:srgbClr val="000000"/>
              </a:solidFill>
            </a:endParaRPr>
          </a:p>
          <a:p>
            <a:pPr lvl="0" algn="l">
              <a:lnSpc>
                <a:spcPct val="150000"/>
              </a:lnSpc>
            </a:pPr>
            <a:r>
              <a:rPr lang="zh-CN" altLang="en-US" sz="2400" dirty="0">
                <a:solidFill>
                  <a:srgbClr val="000000"/>
                </a:solidFill>
              </a:rPr>
              <a:t>用</a:t>
            </a:r>
            <a:r>
              <a:rPr lang="en-US" altLang="zh-CN" sz="2400" dirty="0" err="1">
                <a:solidFill>
                  <a:srgbClr val="000000"/>
                </a:solidFill>
              </a:rPr>
              <a:t>Ri</a:t>
            </a:r>
            <a:r>
              <a:rPr lang="zh-CN" altLang="en-US" sz="2400" dirty="0">
                <a:solidFill>
                  <a:srgbClr val="000000"/>
                </a:solidFill>
              </a:rPr>
              <a:t>（</a:t>
            </a:r>
            <a:r>
              <a:rPr lang="en-US" altLang="zh-CN" sz="2400" dirty="0" err="1">
                <a:solidFill>
                  <a:srgbClr val="000000"/>
                </a:solidFill>
              </a:rPr>
              <a:t>i</a:t>
            </a:r>
            <a:r>
              <a:rPr lang="en-US" altLang="zh-CN" sz="2400" dirty="0">
                <a:solidFill>
                  <a:srgbClr val="000000"/>
                </a:solidFill>
              </a:rPr>
              <a:t> = 0</a:t>
            </a:r>
            <a:r>
              <a:rPr lang="zh-CN" altLang="en-US" sz="2400" dirty="0">
                <a:solidFill>
                  <a:srgbClr val="000000"/>
                </a:solidFill>
              </a:rPr>
              <a:t>，</a:t>
            </a:r>
            <a:r>
              <a:rPr lang="en-US" altLang="zh-CN" sz="2400" dirty="0">
                <a:solidFill>
                  <a:srgbClr val="000000"/>
                </a:solidFill>
              </a:rPr>
              <a:t>1</a:t>
            </a:r>
            <a:r>
              <a:rPr lang="zh-CN" altLang="en-US" sz="2400" dirty="0">
                <a:solidFill>
                  <a:srgbClr val="000000"/>
                </a:solidFill>
              </a:rPr>
              <a:t>）或</a:t>
            </a:r>
            <a:r>
              <a:rPr lang="en-US" altLang="zh-CN" sz="2400" dirty="0">
                <a:solidFill>
                  <a:srgbClr val="000000"/>
                </a:solidFill>
              </a:rPr>
              <a:t>SP</a:t>
            </a:r>
            <a:r>
              <a:rPr lang="zh-CN" altLang="en-US" sz="2400" dirty="0">
                <a:solidFill>
                  <a:srgbClr val="000000"/>
                </a:solidFill>
              </a:rPr>
              <a:t>作为间址寄存器。</a:t>
            </a:r>
          </a:p>
          <a:p>
            <a:pPr lvl="0" algn="l">
              <a:lnSpc>
                <a:spcPct val="150000"/>
              </a:lnSpc>
            </a:pPr>
            <a:r>
              <a:rPr lang="zh-CN" altLang="en-US" sz="2400" dirty="0">
                <a:solidFill>
                  <a:srgbClr val="000000"/>
                </a:solidFill>
              </a:rPr>
              <a:t>      （</a:t>
            </a:r>
            <a:r>
              <a:rPr lang="en-US" altLang="zh-CN" sz="2400" dirty="0">
                <a:solidFill>
                  <a:srgbClr val="000000"/>
                </a:solidFill>
              </a:rPr>
              <a:t>2</a:t>
            </a:r>
            <a:r>
              <a:rPr lang="zh-CN" altLang="en-US" sz="2400" dirty="0">
                <a:solidFill>
                  <a:srgbClr val="000000"/>
                </a:solidFill>
              </a:rPr>
              <a:t>）与</a:t>
            </a:r>
            <a:r>
              <a:rPr lang="en-US" altLang="zh-CN" sz="2400" dirty="0">
                <a:solidFill>
                  <a:srgbClr val="000000"/>
                </a:solidFill>
              </a:rPr>
              <a:t>P2</a:t>
            </a:r>
            <a:r>
              <a:rPr lang="zh-CN" altLang="en-US" sz="2400" dirty="0">
                <a:solidFill>
                  <a:srgbClr val="000000"/>
                </a:solidFill>
              </a:rPr>
              <a:t>口锁存器配合使用，用</a:t>
            </a:r>
            <a:r>
              <a:rPr lang="en-US" altLang="zh-CN" sz="2400" dirty="0" err="1">
                <a:solidFill>
                  <a:srgbClr val="000000"/>
                </a:solidFill>
              </a:rPr>
              <a:t>Ri</a:t>
            </a:r>
            <a:r>
              <a:rPr lang="zh-CN" altLang="en-US" sz="2400" dirty="0">
                <a:solidFill>
                  <a:srgbClr val="000000"/>
                </a:solidFill>
              </a:rPr>
              <a:t>指示低</a:t>
            </a:r>
            <a:r>
              <a:rPr lang="en-US" altLang="zh-CN" sz="2400" dirty="0">
                <a:solidFill>
                  <a:srgbClr val="000000"/>
                </a:solidFill>
              </a:rPr>
              <a:t>8</a:t>
            </a:r>
            <a:r>
              <a:rPr lang="zh-CN" altLang="en-US" sz="2400" dirty="0">
                <a:solidFill>
                  <a:srgbClr val="000000"/>
                </a:solidFill>
              </a:rPr>
              <a:t>位地址，可寻址片外数据存储器或</a:t>
            </a:r>
            <a:r>
              <a:rPr lang="en-US" altLang="zh-CN" sz="2400" dirty="0">
                <a:solidFill>
                  <a:srgbClr val="000000"/>
                </a:solidFill>
              </a:rPr>
              <a:t>I/O</a:t>
            </a:r>
            <a:r>
              <a:rPr lang="zh-CN" altLang="en-US" sz="2400" dirty="0">
                <a:solidFill>
                  <a:srgbClr val="000000"/>
                </a:solidFill>
              </a:rPr>
              <a:t>口的</a:t>
            </a:r>
            <a:r>
              <a:rPr lang="en-US" altLang="zh-CN" sz="2400" dirty="0">
                <a:solidFill>
                  <a:srgbClr val="000000"/>
                </a:solidFill>
              </a:rPr>
              <a:t>64KB</a:t>
            </a:r>
            <a:r>
              <a:rPr lang="zh-CN" altLang="en-US" sz="2400" dirty="0">
                <a:solidFill>
                  <a:srgbClr val="000000"/>
                </a:solidFill>
              </a:rPr>
              <a:t>区域。</a:t>
            </a:r>
          </a:p>
          <a:p>
            <a:pPr lvl="0" algn="l">
              <a:lnSpc>
                <a:spcPct val="150000"/>
              </a:lnSpc>
            </a:pPr>
            <a:r>
              <a:rPr lang="zh-CN" altLang="en-US" sz="2400" dirty="0">
                <a:solidFill>
                  <a:srgbClr val="000000"/>
                </a:solidFill>
              </a:rPr>
              <a:t>      （</a:t>
            </a:r>
            <a:r>
              <a:rPr lang="en-US" altLang="zh-CN" sz="2400" dirty="0">
                <a:solidFill>
                  <a:srgbClr val="000000"/>
                </a:solidFill>
              </a:rPr>
              <a:t>3</a:t>
            </a:r>
            <a:r>
              <a:rPr lang="zh-CN" altLang="en-US" sz="2400" dirty="0">
                <a:solidFill>
                  <a:srgbClr val="000000"/>
                </a:solidFill>
              </a:rPr>
              <a:t>）</a:t>
            </a:r>
            <a:r>
              <a:rPr lang="en-US" altLang="zh-CN" sz="2400" dirty="0">
                <a:solidFill>
                  <a:srgbClr val="000000"/>
                </a:solidFill>
              </a:rPr>
              <a:t>DPTR</a:t>
            </a:r>
            <a:r>
              <a:rPr lang="zh-CN" altLang="en-US" sz="2400" dirty="0">
                <a:solidFill>
                  <a:srgbClr val="000000"/>
                </a:solidFill>
              </a:rPr>
              <a:t>间接寻址寄存器，可寻址程序存储器或片外数据存储器（包括</a:t>
            </a:r>
            <a:r>
              <a:rPr lang="en-US" altLang="zh-CN" sz="2400" dirty="0">
                <a:solidFill>
                  <a:srgbClr val="000000"/>
                </a:solidFill>
              </a:rPr>
              <a:t>I/O</a:t>
            </a:r>
            <a:r>
              <a:rPr lang="zh-CN" altLang="en-US" sz="2400" dirty="0">
                <a:solidFill>
                  <a:srgbClr val="000000"/>
                </a:solidFill>
              </a:rPr>
              <a:t>口）的各自的</a:t>
            </a:r>
            <a:r>
              <a:rPr lang="en-US" altLang="zh-CN" sz="2400" dirty="0">
                <a:solidFill>
                  <a:srgbClr val="000000"/>
                </a:solidFill>
              </a:rPr>
              <a:t>64KB</a:t>
            </a:r>
            <a:r>
              <a:rPr lang="zh-CN" altLang="en-US" sz="2400" dirty="0">
                <a:solidFill>
                  <a:srgbClr val="000000"/>
                </a:solidFill>
              </a:rPr>
              <a:t>区域。</a:t>
            </a:r>
          </a:p>
        </p:txBody>
      </p:sp>
    </p:spTree>
    <p:extLst>
      <p:ext uri="{BB962C8B-B14F-4D97-AF65-F5344CB8AC3E}">
        <p14:creationId xmlns:p14="http://schemas.microsoft.com/office/powerpoint/2010/main" val="2222471334"/>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26</a:t>
            </a:fld>
            <a:endParaRPr lang="en-US" altLang="zh-CN" dirty="0"/>
          </a:p>
        </p:txBody>
      </p:sp>
      <p:sp>
        <p:nvSpPr>
          <p:cNvPr id="4" name="矩形 3"/>
          <p:cNvSpPr/>
          <p:nvPr/>
        </p:nvSpPr>
        <p:spPr>
          <a:xfrm>
            <a:off x="0" y="662754"/>
            <a:ext cx="9144000" cy="1754326"/>
          </a:xfrm>
          <a:prstGeom prst="rect">
            <a:avLst/>
          </a:prstGeom>
        </p:spPr>
        <p:txBody>
          <a:bodyPr wrap="square">
            <a:spAutoFit/>
          </a:bodyPr>
          <a:lstStyle/>
          <a:p>
            <a:pPr algn="l">
              <a:lnSpc>
                <a:spcPct val="150000"/>
              </a:lnSpc>
            </a:pPr>
            <a:r>
              <a:rPr lang="en-US" altLang="zh-CN" sz="2400" dirty="0" smtClean="0"/>
              <a:t>        【</a:t>
            </a:r>
            <a:r>
              <a:rPr lang="zh-CN" altLang="en-US" sz="2400" dirty="0"/>
              <a:t>例</a:t>
            </a:r>
            <a:r>
              <a:rPr lang="en-US" altLang="zh-CN" sz="2400" dirty="0"/>
              <a:t>4-4】 </a:t>
            </a:r>
            <a:r>
              <a:rPr lang="zh-CN" altLang="en-US" sz="2400" dirty="0"/>
              <a:t>设</a:t>
            </a:r>
            <a:r>
              <a:rPr lang="en-US" altLang="zh-CN" sz="2400" dirty="0"/>
              <a:t>(R0) = 60H</a:t>
            </a:r>
            <a:r>
              <a:rPr lang="zh-CN" altLang="en-US" sz="2400" dirty="0"/>
              <a:t>，内部</a:t>
            </a:r>
            <a:r>
              <a:rPr lang="en-US" altLang="zh-CN" sz="2400" dirty="0"/>
              <a:t>RAM (60H) = 50H</a:t>
            </a:r>
            <a:r>
              <a:rPr lang="zh-CN" altLang="en-US" sz="2400" dirty="0"/>
              <a:t>，执行指令</a:t>
            </a:r>
          </a:p>
          <a:p>
            <a:pPr>
              <a:lnSpc>
                <a:spcPct val="150000"/>
              </a:lnSpc>
            </a:pPr>
            <a:r>
              <a:rPr lang="en-US" altLang="zh-CN" sz="2400" dirty="0"/>
              <a:t>MOV  A</a:t>
            </a:r>
            <a:r>
              <a:rPr lang="zh-CN" altLang="en-US" sz="2400" dirty="0"/>
              <a:t>，</a:t>
            </a:r>
            <a:r>
              <a:rPr lang="en-US" altLang="zh-CN" sz="2400" dirty="0"/>
              <a:t>@R0    </a:t>
            </a:r>
            <a:r>
              <a:rPr lang="zh-CN" altLang="en-US" sz="2400" dirty="0"/>
              <a:t>；</a:t>
            </a:r>
            <a:r>
              <a:rPr lang="en-US" altLang="zh-CN" sz="2400" dirty="0"/>
              <a:t>((R0))→A</a:t>
            </a:r>
          </a:p>
          <a:p>
            <a:pPr algn="l">
              <a:lnSpc>
                <a:spcPct val="150000"/>
              </a:lnSpc>
            </a:pPr>
            <a:r>
              <a:rPr lang="zh-CN" altLang="en-US" sz="2400" dirty="0"/>
              <a:t>执行结果</a:t>
            </a:r>
            <a:r>
              <a:rPr lang="en-US" altLang="zh-CN" sz="2400" dirty="0"/>
              <a:t>(A) = 50H</a:t>
            </a:r>
            <a:r>
              <a:rPr lang="zh-CN" altLang="en-US" sz="2400" dirty="0"/>
              <a:t>。该指令执行过程如图</a:t>
            </a:r>
            <a:r>
              <a:rPr lang="en-US" altLang="zh-CN" sz="2400" dirty="0"/>
              <a:t>4-4</a:t>
            </a:r>
            <a:r>
              <a:rPr lang="zh-CN" altLang="en-US" sz="2400" dirty="0"/>
              <a:t>所示</a:t>
            </a:r>
          </a:p>
        </p:txBody>
      </p:sp>
      <p:pic>
        <p:nvPicPr>
          <p:cNvPr id="5" name="图片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04356" y="2515894"/>
            <a:ext cx="6680687" cy="3070046"/>
          </a:xfrm>
          <a:prstGeom prst="rect">
            <a:avLst/>
          </a:prstGeom>
        </p:spPr>
      </p:pic>
      <p:sp>
        <p:nvSpPr>
          <p:cNvPr id="6" name="矩形 5"/>
          <p:cNvSpPr/>
          <p:nvPr/>
        </p:nvSpPr>
        <p:spPr>
          <a:xfrm>
            <a:off x="2286759" y="5722490"/>
            <a:ext cx="4570482" cy="369332"/>
          </a:xfrm>
          <a:prstGeom prst="rect">
            <a:avLst/>
          </a:prstGeom>
        </p:spPr>
        <p:txBody>
          <a:bodyPr wrap="none">
            <a:spAutoFit/>
          </a:bodyPr>
          <a:lstStyle/>
          <a:p>
            <a:r>
              <a:rPr lang="zh-CN" altLang="en-US" dirty="0"/>
              <a:t>图</a:t>
            </a:r>
            <a:r>
              <a:rPr lang="en-US" altLang="zh-CN" dirty="0"/>
              <a:t>4-4  </a:t>
            </a:r>
            <a:r>
              <a:rPr lang="zh-CN" altLang="en-US" dirty="0"/>
              <a:t>寄存器间接寻址指令执行情况示意图</a:t>
            </a:r>
          </a:p>
        </p:txBody>
      </p:sp>
    </p:spTree>
    <p:extLst>
      <p:ext uri="{BB962C8B-B14F-4D97-AF65-F5344CB8AC3E}">
        <p14:creationId xmlns:p14="http://schemas.microsoft.com/office/powerpoint/2010/main" val="1042611793"/>
      </p:ext>
    </p:extLst>
  </p:cSld>
  <p:clrMapOvr>
    <a:masterClrMapping/>
  </p:clrMapOvr>
  <p:transition>
    <p:random/>
    <p:sndAc>
      <p:stSnd>
        <p:snd r:embed="rId2" name="camera.wav"/>
      </p:stSnd>
    </p:sndAc>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27</a:t>
            </a:fld>
            <a:endParaRPr lang="en-US" altLang="zh-CN" dirty="0"/>
          </a:p>
        </p:txBody>
      </p:sp>
      <p:sp>
        <p:nvSpPr>
          <p:cNvPr id="4" name="矩形 3"/>
          <p:cNvSpPr/>
          <p:nvPr/>
        </p:nvSpPr>
        <p:spPr>
          <a:xfrm>
            <a:off x="0" y="418742"/>
            <a:ext cx="9144000" cy="2308324"/>
          </a:xfrm>
          <a:prstGeom prst="rect">
            <a:avLst/>
          </a:prstGeom>
        </p:spPr>
        <p:txBody>
          <a:bodyPr wrap="square">
            <a:spAutoFit/>
          </a:bodyPr>
          <a:lstStyle/>
          <a:p>
            <a:pPr algn="l">
              <a:lnSpc>
                <a:spcPct val="150000"/>
              </a:lnSpc>
            </a:pPr>
            <a:r>
              <a:rPr lang="en-US" altLang="zh-CN" sz="2400" b="1" dirty="0">
                <a:solidFill>
                  <a:schemeClr val="accent2"/>
                </a:solidFill>
              </a:rPr>
              <a:t>        </a:t>
            </a:r>
            <a:r>
              <a:rPr lang="en-US" altLang="zh-CN" sz="2400" b="1" dirty="0">
                <a:solidFill>
                  <a:srgbClr val="9900CC"/>
                </a:solidFill>
              </a:rPr>
              <a:t>4.2.5  </a:t>
            </a:r>
            <a:r>
              <a:rPr lang="zh-CN" altLang="en-US" sz="2400" b="1" dirty="0">
                <a:solidFill>
                  <a:srgbClr val="9900CC"/>
                </a:solidFill>
              </a:rPr>
              <a:t>变址寻址（基址寄存器加变址寄存器间址寻址）</a:t>
            </a:r>
          </a:p>
          <a:p>
            <a:pPr algn="l">
              <a:lnSpc>
                <a:spcPct val="150000"/>
              </a:lnSpc>
            </a:pPr>
            <a:r>
              <a:rPr lang="zh-CN" altLang="en-US" sz="2400" dirty="0" smtClean="0"/>
              <a:t>        </a:t>
            </a:r>
            <a:r>
              <a:rPr lang="zh-CN" altLang="en-US" sz="2400" dirty="0" smtClean="0">
                <a:solidFill>
                  <a:srgbClr val="CC3300"/>
                </a:solidFill>
              </a:rPr>
              <a:t>本</a:t>
            </a:r>
            <a:r>
              <a:rPr lang="zh-CN" altLang="en-US" sz="2400" dirty="0">
                <a:solidFill>
                  <a:srgbClr val="CC3300"/>
                </a:solidFill>
              </a:rPr>
              <a:t>寻址方式以</a:t>
            </a:r>
            <a:r>
              <a:rPr lang="en-US" altLang="zh-CN" sz="2400" dirty="0">
                <a:solidFill>
                  <a:srgbClr val="CC3300"/>
                </a:solidFill>
              </a:rPr>
              <a:t>DPTR</a:t>
            </a:r>
            <a:r>
              <a:rPr lang="zh-CN" altLang="en-US" sz="2400" dirty="0">
                <a:solidFill>
                  <a:srgbClr val="CC3300"/>
                </a:solidFill>
              </a:rPr>
              <a:t>或</a:t>
            </a:r>
            <a:r>
              <a:rPr lang="en-US" altLang="zh-CN" sz="2400" dirty="0">
                <a:solidFill>
                  <a:srgbClr val="CC3300"/>
                </a:solidFill>
              </a:rPr>
              <a:t>PC</a:t>
            </a:r>
            <a:r>
              <a:rPr lang="zh-CN" altLang="en-US" sz="2400" dirty="0">
                <a:solidFill>
                  <a:srgbClr val="CC3300"/>
                </a:solidFill>
              </a:rPr>
              <a:t>作为基址寄存器，以累加器</a:t>
            </a:r>
            <a:r>
              <a:rPr lang="en-US" altLang="zh-CN" sz="2400" dirty="0">
                <a:solidFill>
                  <a:srgbClr val="CC3300"/>
                </a:solidFill>
              </a:rPr>
              <a:t>A</a:t>
            </a:r>
            <a:r>
              <a:rPr lang="zh-CN" altLang="en-US" sz="2400" dirty="0">
                <a:solidFill>
                  <a:srgbClr val="CC3300"/>
                </a:solidFill>
              </a:rPr>
              <a:t>作为变址寄存器，以两者内容相加形成的</a:t>
            </a:r>
            <a:r>
              <a:rPr lang="en-US" altLang="zh-CN" sz="2400" dirty="0">
                <a:solidFill>
                  <a:srgbClr val="CC3300"/>
                </a:solidFill>
              </a:rPr>
              <a:t>16</a:t>
            </a:r>
            <a:r>
              <a:rPr lang="zh-CN" altLang="en-US" sz="2400" dirty="0">
                <a:solidFill>
                  <a:srgbClr val="CC3300"/>
                </a:solidFill>
              </a:rPr>
              <a:t>位地址作为目的地址进行寻址。</a:t>
            </a:r>
          </a:p>
          <a:p>
            <a:pPr algn="l">
              <a:lnSpc>
                <a:spcPct val="150000"/>
              </a:lnSpc>
            </a:pPr>
            <a:r>
              <a:rPr lang="zh-CN" altLang="en-US" sz="2400" dirty="0" smtClean="0"/>
              <a:t>        </a:t>
            </a:r>
            <a:endParaRPr lang="zh-CN" altLang="en-US" sz="2400" dirty="0"/>
          </a:p>
        </p:txBody>
      </p:sp>
      <p:sp>
        <p:nvSpPr>
          <p:cNvPr id="5" name="矩形 4"/>
          <p:cNvSpPr/>
          <p:nvPr/>
        </p:nvSpPr>
        <p:spPr>
          <a:xfrm>
            <a:off x="0" y="2147529"/>
            <a:ext cx="9144000" cy="2862322"/>
          </a:xfrm>
          <a:prstGeom prst="rect">
            <a:avLst/>
          </a:prstGeom>
        </p:spPr>
        <p:txBody>
          <a:bodyPr wrap="square">
            <a:spAutoFit/>
          </a:bodyPr>
          <a:lstStyle/>
          <a:p>
            <a:pPr lvl="0" algn="l">
              <a:lnSpc>
                <a:spcPct val="150000"/>
              </a:lnSpc>
            </a:pPr>
            <a:r>
              <a:rPr lang="zh-CN" altLang="en-US" sz="2400" dirty="0" smtClean="0">
                <a:solidFill>
                  <a:srgbClr val="000000"/>
                </a:solidFill>
              </a:rPr>
              <a:t>        本</a:t>
            </a:r>
            <a:r>
              <a:rPr lang="zh-CN" altLang="en-US" sz="2400" dirty="0">
                <a:solidFill>
                  <a:srgbClr val="000000"/>
                </a:solidFill>
              </a:rPr>
              <a:t>寻址方式的指令有</a:t>
            </a:r>
            <a:r>
              <a:rPr lang="en-US" altLang="zh-CN" sz="2400" b="1" dirty="0">
                <a:solidFill>
                  <a:srgbClr val="0000FF"/>
                </a:solidFill>
              </a:rPr>
              <a:t>3</a:t>
            </a:r>
            <a:r>
              <a:rPr lang="zh-CN" altLang="en-US" sz="2400" b="1" dirty="0">
                <a:solidFill>
                  <a:srgbClr val="0000FF"/>
                </a:solidFill>
              </a:rPr>
              <a:t>条</a:t>
            </a:r>
            <a:r>
              <a:rPr lang="zh-CN" altLang="en-US" sz="2400" dirty="0">
                <a:solidFill>
                  <a:srgbClr val="000000"/>
                </a:solidFill>
              </a:rPr>
              <a:t>：</a:t>
            </a:r>
          </a:p>
          <a:p>
            <a:pPr lvl="0">
              <a:lnSpc>
                <a:spcPct val="150000"/>
              </a:lnSpc>
            </a:pPr>
            <a:r>
              <a:rPr lang="en-US" altLang="zh-CN" sz="2400" dirty="0">
                <a:solidFill>
                  <a:srgbClr val="000000"/>
                </a:solidFill>
              </a:rPr>
              <a:t>MOVC  A</a:t>
            </a:r>
            <a:r>
              <a:rPr lang="zh-CN" altLang="en-US" sz="2400" dirty="0">
                <a:solidFill>
                  <a:srgbClr val="000000"/>
                </a:solidFill>
              </a:rPr>
              <a:t>，</a:t>
            </a:r>
            <a:r>
              <a:rPr lang="en-US" altLang="zh-CN" sz="2400" dirty="0">
                <a:solidFill>
                  <a:srgbClr val="000000"/>
                </a:solidFill>
              </a:rPr>
              <a:t>@A+DPTR</a:t>
            </a:r>
          </a:p>
          <a:p>
            <a:pPr lvl="0" algn="l">
              <a:lnSpc>
                <a:spcPct val="150000"/>
              </a:lnSpc>
            </a:pPr>
            <a:r>
              <a:rPr lang="en-US" altLang="zh-CN" sz="2400" dirty="0">
                <a:solidFill>
                  <a:srgbClr val="000000"/>
                </a:solidFill>
              </a:rPr>
              <a:t>                                   MOVC  A</a:t>
            </a:r>
            <a:r>
              <a:rPr lang="zh-CN" altLang="en-US" sz="2400" dirty="0">
                <a:solidFill>
                  <a:srgbClr val="000000"/>
                </a:solidFill>
              </a:rPr>
              <a:t>，</a:t>
            </a:r>
            <a:r>
              <a:rPr lang="en-US" altLang="zh-CN" sz="2400" dirty="0">
                <a:solidFill>
                  <a:srgbClr val="000000"/>
                </a:solidFill>
              </a:rPr>
              <a:t>@</a:t>
            </a:r>
            <a:r>
              <a:rPr lang="en-US" altLang="zh-CN" sz="2400" dirty="0" smtClean="0">
                <a:solidFill>
                  <a:srgbClr val="000000"/>
                </a:solidFill>
              </a:rPr>
              <a:t>A+PC</a:t>
            </a:r>
          </a:p>
          <a:p>
            <a:pPr lvl="0" algn="l">
              <a:lnSpc>
                <a:spcPct val="150000"/>
              </a:lnSpc>
            </a:pPr>
            <a:r>
              <a:rPr lang="en-US" altLang="zh-CN" sz="2400" dirty="0">
                <a:solidFill>
                  <a:srgbClr val="000000"/>
                </a:solidFill>
              </a:rPr>
              <a:t> </a:t>
            </a:r>
            <a:r>
              <a:rPr lang="en-US" altLang="zh-CN" sz="2400" dirty="0" smtClean="0">
                <a:solidFill>
                  <a:srgbClr val="000000"/>
                </a:solidFill>
              </a:rPr>
              <a:t>                                  JMP</a:t>
            </a:r>
            <a:r>
              <a:rPr lang="en-US" altLang="zh-CN" sz="2400" dirty="0">
                <a:solidFill>
                  <a:srgbClr val="000000"/>
                </a:solidFill>
              </a:rPr>
              <a:t>	   </a:t>
            </a:r>
            <a:r>
              <a:rPr lang="en-US" altLang="zh-CN" sz="2400" dirty="0" smtClean="0">
                <a:solidFill>
                  <a:srgbClr val="000000"/>
                </a:solidFill>
              </a:rPr>
              <a:t>@</a:t>
            </a:r>
            <a:r>
              <a:rPr lang="en-US" altLang="zh-CN" sz="2400" dirty="0">
                <a:solidFill>
                  <a:srgbClr val="000000"/>
                </a:solidFill>
              </a:rPr>
              <a:t>A+DPTR</a:t>
            </a:r>
          </a:p>
          <a:p>
            <a:pPr lvl="0" algn="l">
              <a:lnSpc>
                <a:spcPct val="150000"/>
              </a:lnSpc>
            </a:pPr>
            <a:r>
              <a:rPr lang="zh-CN" altLang="en-US" sz="2400" dirty="0">
                <a:solidFill>
                  <a:srgbClr val="000000"/>
                </a:solidFill>
              </a:rPr>
              <a:t>        </a:t>
            </a:r>
          </a:p>
        </p:txBody>
      </p:sp>
      <p:sp>
        <p:nvSpPr>
          <p:cNvPr id="6" name="矩形 5"/>
          <p:cNvSpPr/>
          <p:nvPr/>
        </p:nvSpPr>
        <p:spPr>
          <a:xfrm>
            <a:off x="0" y="4435338"/>
            <a:ext cx="9143999" cy="2031325"/>
          </a:xfrm>
          <a:prstGeom prst="rect">
            <a:avLst/>
          </a:prstGeom>
        </p:spPr>
        <p:txBody>
          <a:bodyPr wrap="square">
            <a:spAutoFit/>
          </a:bodyPr>
          <a:lstStyle/>
          <a:p>
            <a:pPr lvl="0" algn="l">
              <a:lnSpc>
                <a:spcPct val="150000"/>
              </a:lnSpc>
            </a:pPr>
            <a:r>
              <a:rPr lang="zh-CN" altLang="en-US" sz="2000" dirty="0" smtClean="0">
                <a:solidFill>
                  <a:srgbClr val="CC3300"/>
                </a:solidFill>
              </a:rPr>
              <a:t>        前</a:t>
            </a:r>
            <a:r>
              <a:rPr lang="zh-CN" altLang="en-US" sz="2000" dirty="0">
                <a:solidFill>
                  <a:srgbClr val="CC3300"/>
                </a:solidFill>
              </a:rPr>
              <a:t>两条指令称为查表指令</a:t>
            </a:r>
            <a:r>
              <a:rPr lang="zh-CN" altLang="en-US" sz="2000" dirty="0">
                <a:solidFill>
                  <a:srgbClr val="000000"/>
                </a:solidFill>
              </a:rPr>
              <a:t>，适用于读程序存储器中固定的数据。例如，将固定的、按一定顺序排列的表格存放在程序存储器中，在程序运行中由</a:t>
            </a:r>
            <a:r>
              <a:rPr lang="en-US" altLang="zh-CN" sz="2000" dirty="0">
                <a:solidFill>
                  <a:srgbClr val="000000"/>
                </a:solidFill>
              </a:rPr>
              <a:t>A</a:t>
            </a:r>
            <a:r>
              <a:rPr lang="zh-CN" altLang="en-US" sz="2000" dirty="0">
                <a:solidFill>
                  <a:srgbClr val="000000"/>
                </a:solidFill>
              </a:rPr>
              <a:t>的动态参量来确定读取对应的表格参数。</a:t>
            </a:r>
            <a:r>
              <a:rPr lang="zh-CN" altLang="en-US" sz="2000" dirty="0">
                <a:solidFill>
                  <a:srgbClr val="CC3300"/>
                </a:solidFill>
              </a:rPr>
              <a:t>第</a:t>
            </a:r>
            <a:r>
              <a:rPr lang="en-US" altLang="zh-CN" sz="2000" dirty="0">
                <a:solidFill>
                  <a:srgbClr val="CC3300"/>
                </a:solidFill>
              </a:rPr>
              <a:t>3</a:t>
            </a:r>
            <a:r>
              <a:rPr lang="zh-CN" altLang="en-US" sz="2000" dirty="0">
                <a:solidFill>
                  <a:srgbClr val="CC3300"/>
                </a:solidFill>
              </a:rPr>
              <a:t>条为散转指令</a:t>
            </a:r>
            <a:r>
              <a:rPr lang="zh-CN" altLang="en-US" sz="2000" dirty="0">
                <a:solidFill>
                  <a:srgbClr val="000000"/>
                </a:solidFill>
              </a:rPr>
              <a:t>，</a:t>
            </a:r>
            <a:r>
              <a:rPr lang="en-US" altLang="zh-CN" sz="2000" dirty="0">
                <a:solidFill>
                  <a:srgbClr val="000000"/>
                </a:solidFill>
              </a:rPr>
              <a:t>A</a:t>
            </a:r>
            <a:r>
              <a:rPr lang="zh-CN" altLang="en-US" sz="2000" dirty="0">
                <a:solidFill>
                  <a:srgbClr val="000000"/>
                </a:solidFill>
              </a:rPr>
              <a:t>中内容为程序运行后的动态结果，可根据</a:t>
            </a:r>
            <a:r>
              <a:rPr lang="en-US" altLang="zh-CN" sz="2000" dirty="0">
                <a:solidFill>
                  <a:srgbClr val="000000"/>
                </a:solidFill>
              </a:rPr>
              <a:t>A</a:t>
            </a:r>
            <a:r>
              <a:rPr lang="zh-CN" altLang="en-US" sz="2000" dirty="0">
                <a:solidFill>
                  <a:srgbClr val="000000"/>
                </a:solidFill>
              </a:rPr>
              <a:t>中的不同内容，实现跳向不同程序入口的跳转</a:t>
            </a:r>
            <a:r>
              <a:rPr lang="zh-CN" altLang="en-US" sz="2400" dirty="0">
                <a:solidFill>
                  <a:srgbClr val="000000"/>
                </a:solidFill>
              </a:rPr>
              <a:t>。</a:t>
            </a:r>
          </a:p>
        </p:txBody>
      </p:sp>
    </p:spTree>
    <p:extLst>
      <p:ext uri="{BB962C8B-B14F-4D97-AF65-F5344CB8AC3E}">
        <p14:creationId xmlns:p14="http://schemas.microsoft.com/office/powerpoint/2010/main" val="3547305307"/>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28</a:t>
            </a:fld>
            <a:endParaRPr lang="en-US" altLang="zh-CN" dirty="0"/>
          </a:p>
        </p:txBody>
      </p:sp>
      <p:sp>
        <p:nvSpPr>
          <p:cNvPr id="4" name="矩形 3"/>
          <p:cNvSpPr/>
          <p:nvPr/>
        </p:nvSpPr>
        <p:spPr>
          <a:xfrm>
            <a:off x="0" y="655479"/>
            <a:ext cx="9144000" cy="2308324"/>
          </a:xfrm>
          <a:prstGeom prst="rect">
            <a:avLst/>
          </a:prstGeom>
        </p:spPr>
        <p:txBody>
          <a:bodyPr wrap="square">
            <a:spAutoFit/>
          </a:bodyPr>
          <a:lstStyle/>
          <a:p>
            <a:pPr algn="l">
              <a:lnSpc>
                <a:spcPct val="150000"/>
              </a:lnSpc>
            </a:pPr>
            <a:r>
              <a:rPr lang="en-US" altLang="zh-CN" sz="2400" dirty="0" smtClean="0"/>
              <a:t>        【</a:t>
            </a:r>
            <a:r>
              <a:rPr lang="zh-CN" altLang="en-US" sz="2400" dirty="0"/>
              <a:t>例</a:t>
            </a:r>
            <a:r>
              <a:rPr lang="en-US" altLang="zh-CN" sz="2400" dirty="0"/>
              <a:t>4-5】 </a:t>
            </a:r>
            <a:r>
              <a:rPr lang="zh-CN" altLang="en-US" sz="2400" dirty="0"/>
              <a:t>设</a:t>
            </a:r>
            <a:r>
              <a:rPr lang="en-US" altLang="zh-CN" sz="2400" dirty="0"/>
              <a:t>(A) = 0A4H</a:t>
            </a:r>
            <a:r>
              <a:rPr lang="zh-CN" altLang="en-US" sz="2400" dirty="0"/>
              <a:t>，</a:t>
            </a:r>
            <a:r>
              <a:rPr lang="en-US" altLang="zh-CN" sz="2400" dirty="0"/>
              <a:t>(DPTR) = 1234H</a:t>
            </a:r>
            <a:r>
              <a:rPr lang="zh-CN" altLang="en-US" sz="2400" dirty="0"/>
              <a:t>，程序存储区 </a:t>
            </a:r>
            <a:r>
              <a:rPr lang="zh-CN" altLang="en-US" sz="2400" dirty="0" smtClean="0"/>
              <a:t>    </a:t>
            </a:r>
            <a:endParaRPr lang="en-US" altLang="zh-CN" sz="2400" dirty="0" smtClean="0"/>
          </a:p>
          <a:p>
            <a:pPr algn="l">
              <a:lnSpc>
                <a:spcPct val="150000"/>
              </a:lnSpc>
            </a:pPr>
            <a:r>
              <a:rPr lang="en-US" altLang="zh-CN" sz="2400" dirty="0"/>
              <a:t> </a:t>
            </a:r>
            <a:r>
              <a:rPr lang="en-US" altLang="zh-CN" sz="2400" dirty="0" smtClean="0"/>
              <a:t>                        (</a:t>
            </a:r>
            <a:r>
              <a:rPr lang="en-US" altLang="zh-CN" sz="2400" dirty="0"/>
              <a:t>12D8H) = 3FH</a:t>
            </a:r>
            <a:r>
              <a:rPr lang="zh-CN" altLang="en-US" sz="2400" dirty="0"/>
              <a:t>，则执行指令</a:t>
            </a:r>
          </a:p>
          <a:p>
            <a:pPr>
              <a:lnSpc>
                <a:spcPct val="150000"/>
              </a:lnSpc>
            </a:pPr>
            <a:r>
              <a:rPr lang="en-US" altLang="zh-CN" sz="2400" dirty="0"/>
              <a:t>MOVC  A</a:t>
            </a:r>
            <a:r>
              <a:rPr lang="zh-CN" altLang="en-US" sz="2400" dirty="0"/>
              <a:t>，</a:t>
            </a:r>
            <a:r>
              <a:rPr lang="en-US" altLang="zh-CN" sz="2400" dirty="0"/>
              <a:t>@A+DPTR</a:t>
            </a:r>
          </a:p>
          <a:p>
            <a:pPr algn="l">
              <a:lnSpc>
                <a:spcPct val="150000"/>
              </a:lnSpc>
            </a:pPr>
            <a:r>
              <a:rPr lang="zh-CN" altLang="en-US" sz="2400" dirty="0"/>
              <a:t>后，</a:t>
            </a:r>
            <a:r>
              <a:rPr lang="en-US" altLang="zh-CN" sz="2400" dirty="0"/>
              <a:t>(A) = 3FH</a:t>
            </a:r>
            <a:r>
              <a:rPr lang="zh-CN" altLang="en-US" sz="2400" dirty="0"/>
              <a:t>。指令执行过程如图</a:t>
            </a:r>
            <a:r>
              <a:rPr lang="en-US" altLang="zh-CN" sz="2400" dirty="0"/>
              <a:t>4-5</a:t>
            </a:r>
            <a:r>
              <a:rPr lang="zh-CN" altLang="en-US" sz="2400" dirty="0"/>
              <a:t>所示</a:t>
            </a:r>
            <a:r>
              <a:rPr lang="zh-CN" altLang="en-US" dirty="0"/>
              <a:t>。</a:t>
            </a:r>
          </a:p>
        </p:txBody>
      </p:sp>
      <p:pic>
        <p:nvPicPr>
          <p:cNvPr id="5" name="图片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09003" y="2963803"/>
            <a:ext cx="4171310" cy="2369142"/>
          </a:xfrm>
          <a:prstGeom prst="rect">
            <a:avLst/>
          </a:prstGeom>
        </p:spPr>
      </p:pic>
      <p:sp>
        <p:nvSpPr>
          <p:cNvPr id="6" name="矩形 5"/>
          <p:cNvSpPr/>
          <p:nvPr/>
        </p:nvSpPr>
        <p:spPr>
          <a:xfrm>
            <a:off x="1424609" y="5443909"/>
            <a:ext cx="6712226" cy="369332"/>
          </a:xfrm>
          <a:prstGeom prst="rect">
            <a:avLst/>
          </a:prstGeom>
        </p:spPr>
        <p:txBody>
          <a:bodyPr wrap="square">
            <a:spAutoFit/>
          </a:bodyPr>
          <a:lstStyle/>
          <a:p>
            <a:r>
              <a:rPr lang="zh-CN" altLang="en-US" dirty="0"/>
              <a:t>图</a:t>
            </a:r>
            <a:r>
              <a:rPr lang="en-US" altLang="zh-CN" dirty="0"/>
              <a:t>4-5  </a:t>
            </a:r>
            <a:r>
              <a:rPr lang="zh-CN" altLang="en-US" dirty="0"/>
              <a:t>指令</a:t>
            </a:r>
            <a:r>
              <a:rPr lang="en-US" altLang="zh-CN" dirty="0"/>
              <a:t>MOVC </a:t>
            </a:r>
            <a:r>
              <a:rPr lang="en-US" altLang="zh-CN" dirty="0" smtClean="0"/>
              <a:t>A</a:t>
            </a:r>
            <a:r>
              <a:rPr lang="zh-CN" altLang="en-US" dirty="0"/>
              <a:t>，</a:t>
            </a:r>
            <a:r>
              <a:rPr lang="en-US" altLang="zh-CN" dirty="0"/>
              <a:t>@A+DPTR</a:t>
            </a:r>
            <a:r>
              <a:rPr lang="zh-CN" altLang="en-US" dirty="0"/>
              <a:t>的执行示意图</a:t>
            </a:r>
          </a:p>
        </p:txBody>
      </p:sp>
    </p:spTree>
    <p:extLst>
      <p:ext uri="{BB962C8B-B14F-4D97-AF65-F5344CB8AC3E}">
        <p14:creationId xmlns:p14="http://schemas.microsoft.com/office/powerpoint/2010/main" val="3099840785"/>
      </p:ext>
    </p:extLst>
  </p:cSld>
  <p:clrMapOvr>
    <a:masterClrMapping/>
  </p:clrMapOvr>
  <p:transition>
    <p:random/>
    <p:sndAc>
      <p:stSnd>
        <p:snd r:embed="rId2" name="camera.wav"/>
      </p:stSnd>
    </p:sndAc>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29</a:t>
            </a:fld>
            <a:endParaRPr lang="en-US" altLang="zh-CN" dirty="0"/>
          </a:p>
        </p:txBody>
      </p:sp>
      <p:sp>
        <p:nvSpPr>
          <p:cNvPr id="4" name="矩形 3"/>
          <p:cNvSpPr/>
          <p:nvPr/>
        </p:nvSpPr>
        <p:spPr>
          <a:xfrm>
            <a:off x="0" y="2952526"/>
            <a:ext cx="9144000" cy="2308324"/>
          </a:xfrm>
          <a:prstGeom prst="rect">
            <a:avLst/>
          </a:prstGeom>
        </p:spPr>
        <p:txBody>
          <a:bodyPr wrap="square">
            <a:spAutoFit/>
          </a:bodyPr>
          <a:lstStyle/>
          <a:p>
            <a:pPr algn="l">
              <a:lnSpc>
                <a:spcPct val="150000"/>
              </a:lnSpc>
            </a:pPr>
            <a:r>
              <a:rPr lang="zh-CN" altLang="en-US" sz="2400" b="1" dirty="0" smtClean="0">
                <a:solidFill>
                  <a:srgbClr val="CC3300"/>
                </a:solidFill>
              </a:rPr>
              <a:t>        转移</a:t>
            </a:r>
            <a:r>
              <a:rPr lang="zh-CN" altLang="en-US" sz="2400" b="1" dirty="0">
                <a:solidFill>
                  <a:srgbClr val="CC3300"/>
                </a:solidFill>
              </a:rPr>
              <a:t>的目的地址用下式计算：</a:t>
            </a:r>
          </a:p>
          <a:p>
            <a:pPr>
              <a:lnSpc>
                <a:spcPct val="150000"/>
              </a:lnSpc>
            </a:pPr>
            <a:r>
              <a:rPr lang="zh-CN" altLang="en-US" sz="2400" dirty="0"/>
              <a:t>    </a:t>
            </a:r>
            <a:r>
              <a:rPr lang="zh-CN" altLang="en-US" sz="2400" b="1" dirty="0">
                <a:solidFill>
                  <a:srgbClr val="0000FF"/>
                </a:solidFill>
              </a:rPr>
              <a:t>目的地址 </a:t>
            </a:r>
            <a:r>
              <a:rPr lang="en-US" altLang="zh-CN" sz="2400" b="1" dirty="0">
                <a:solidFill>
                  <a:srgbClr val="0000FF"/>
                </a:solidFill>
              </a:rPr>
              <a:t>= </a:t>
            </a:r>
            <a:r>
              <a:rPr lang="zh-CN" altLang="en-US" sz="2400" b="1" dirty="0">
                <a:solidFill>
                  <a:srgbClr val="0000FF"/>
                </a:solidFill>
              </a:rPr>
              <a:t>转移指令所在的地址 </a:t>
            </a:r>
            <a:r>
              <a:rPr lang="en-US" altLang="zh-CN" sz="2400" b="1" dirty="0">
                <a:solidFill>
                  <a:srgbClr val="0000FF"/>
                </a:solidFill>
              </a:rPr>
              <a:t>+ </a:t>
            </a:r>
            <a:r>
              <a:rPr lang="zh-CN" altLang="en-US" sz="2400" b="1" dirty="0">
                <a:solidFill>
                  <a:srgbClr val="0000FF"/>
                </a:solidFill>
              </a:rPr>
              <a:t>转移指令字节数 </a:t>
            </a:r>
            <a:r>
              <a:rPr lang="en-US" altLang="zh-CN" sz="2400" b="1" dirty="0">
                <a:solidFill>
                  <a:srgbClr val="0000FF"/>
                </a:solidFill>
              </a:rPr>
              <a:t>+ </a:t>
            </a:r>
            <a:r>
              <a:rPr lang="en-US" altLang="zh-CN" sz="2400" b="1" dirty="0" err="1">
                <a:solidFill>
                  <a:srgbClr val="0000FF"/>
                </a:solidFill>
              </a:rPr>
              <a:t>rel</a:t>
            </a:r>
            <a:endParaRPr lang="en-US" altLang="zh-CN" sz="2400" b="1" dirty="0">
              <a:solidFill>
                <a:srgbClr val="0000FF"/>
              </a:solidFill>
            </a:endParaRPr>
          </a:p>
          <a:p>
            <a:pPr algn="l">
              <a:lnSpc>
                <a:spcPct val="150000"/>
              </a:lnSpc>
            </a:pPr>
            <a:r>
              <a:rPr lang="zh-CN" altLang="en-US" sz="2400" dirty="0"/>
              <a:t>其中，偏移量</a:t>
            </a:r>
            <a:r>
              <a:rPr lang="en-US" altLang="zh-CN" sz="2400" dirty="0" err="1"/>
              <a:t>rel</a:t>
            </a:r>
            <a:r>
              <a:rPr lang="zh-CN" altLang="en-US" sz="2400" dirty="0"/>
              <a:t>是一个字节的补码表示的带符号数</a:t>
            </a:r>
            <a:r>
              <a:rPr lang="zh-CN" altLang="en-US" sz="2400" dirty="0" smtClean="0"/>
              <a:t>，</a:t>
            </a:r>
            <a:endParaRPr lang="en-US" altLang="zh-CN" sz="2400" dirty="0" smtClean="0"/>
          </a:p>
          <a:p>
            <a:pPr algn="l">
              <a:lnSpc>
                <a:spcPct val="150000"/>
              </a:lnSpc>
            </a:pPr>
            <a:r>
              <a:rPr lang="zh-CN" altLang="en-US" sz="2400" b="1" dirty="0" smtClean="0">
                <a:solidFill>
                  <a:srgbClr val="0000FF"/>
                </a:solidFill>
              </a:rPr>
              <a:t>        </a:t>
            </a:r>
            <a:endParaRPr lang="zh-CN" altLang="en-US" sz="2400" dirty="0"/>
          </a:p>
        </p:txBody>
      </p:sp>
      <p:sp>
        <p:nvSpPr>
          <p:cNvPr id="5" name="矩形 4"/>
          <p:cNvSpPr/>
          <p:nvPr/>
        </p:nvSpPr>
        <p:spPr>
          <a:xfrm>
            <a:off x="766138" y="614161"/>
            <a:ext cx="2895344" cy="646331"/>
          </a:xfrm>
          <a:prstGeom prst="rect">
            <a:avLst/>
          </a:prstGeom>
        </p:spPr>
        <p:txBody>
          <a:bodyPr wrap="none">
            <a:spAutoFit/>
          </a:bodyPr>
          <a:lstStyle/>
          <a:p>
            <a:pPr lvl="0" algn="l">
              <a:lnSpc>
                <a:spcPct val="150000"/>
              </a:lnSpc>
            </a:pPr>
            <a:r>
              <a:rPr lang="en-US" altLang="zh-CN" sz="2400" b="1" dirty="0">
                <a:solidFill>
                  <a:srgbClr val="9900CC"/>
                </a:solidFill>
              </a:rPr>
              <a:t>4.2.6  </a:t>
            </a:r>
            <a:r>
              <a:rPr lang="zh-CN" altLang="en-US" sz="2400" b="1" dirty="0">
                <a:solidFill>
                  <a:srgbClr val="9900CC"/>
                </a:solidFill>
              </a:rPr>
              <a:t>相对寻址方式</a:t>
            </a:r>
          </a:p>
        </p:txBody>
      </p:sp>
      <p:sp>
        <p:nvSpPr>
          <p:cNvPr id="6" name="矩形 5"/>
          <p:cNvSpPr/>
          <p:nvPr/>
        </p:nvSpPr>
        <p:spPr>
          <a:xfrm>
            <a:off x="0" y="1196118"/>
            <a:ext cx="9144000" cy="1754326"/>
          </a:xfrm>
          <a:prstGeom prst="rect">
            <a:avLst/>
          </a:prstGeom>
        </p:spPr>
        <p:txBody>
          <a:bodyPr wrap="square">
            <a:spAutoFit/>
          </a:bodyPr>
          <a:lstStyle/>
          <a:p>
            <a:pPr lvl="0" algn="l">
              <a:lnSpc>
                <a:spcPct val="150000"/>
              </a:lnSpc>
            </a:pPr>
            <a:r>
              <a:rPr lang="zh-CN" altLang="en-US" sz="2400" dirty="0" smtClean="0">
                <a:solidFill>
                  <a:srgbClr val="000000"/>
                </a:solidFill>
              </a:rPr>
              <a:t>        相对寻址</a:t>
            </a:r>
            <a:r>
              <a:rPr lang="zh-CN" altLang="en-US" sz="2400" dirty="0">
                <a:solidFill>
                  <a:srgbClr val="000000"/>
                </a:solidFill>
              </a:rPr>
              <a:t>用于跳转指令。</a:t>
            </a:r>
            <a:r>
              <a:rPr lang="zh-CN" altLang="en-US" sz="2400" dirty="0">
                <a:solidFill>
                  <a:srgbClr val="CC3300"/>
                </a:solidFill>
              </a:rPr>
              <a:t>本寻址方式是以该转移指令的地址（</a:t>
            </a:r>
            <a:r>
              <a:rPr lang="en-US" altLang="zh-CN" sz="2400" dirty="0">
                <a:solidFill>
                  <a:srgbClr val="CC3300"/>
                </a:solidFill>
              </a:rPr>
              <a:t>PC</a:t>
            </a:r>
            <a:r>
              <a:rPr lang="zh-CN" altLang="en-US" sz="2400" dirty="0">
                <a:solidFill>
                  <a:srgbClr val="CC3300"/>
                </a:solidFill>
              </a:rPr>
              <a:t>值）加上它的字节数，再加上相对偏移量（</a:t>
            </a:r>
            <a:r>
              <a:rPr lang="en-US" altLang="zh-CN" sz="2400" dirty="0" err="1">
                <a:solidFill>
                  <a:srgbClr val="CC3300"/>
                </a:solidFill>
              </a:rPr>
              <a:t>rel</a:t>
            </a:r>
            <a:r>
              <a:rPr lang="zh-CN" altLang="en-US" sz="2400" dirty="0">
                <a:solidFill>
                  <a:srgbClr val="CC3300"/>
                </a:solidFill>
              </a:rPr>
              <a:t>），形成新的转移目的地址，从而控制程序转移到该目的地址。</a:t>
            </a:r>
            <a:endParaRPr lang="en-US" altLang="zh-CN" sz="2400" dirty="0">
              <a:solidFill>
                <a:srgbClr val="CC3300"/>
              </a:solidFill>
            </a:endParaRPr>
          </a:p>
        </p:txBody>
      </p:sp>
      <p:sp>
        <p:nvSpPr>
          <p:cNvPr id="7" name="矩形 6"/>
          <p:cNvSpPr/>
          <p:nvPr/>
        </p:nvSpPr>
        <p:spPr>
          <a:xfrm>
            <a:off x="0" y="4683287"/>
            <a:ext cx="9144000" cy="1754326"/>
          </a:xfrm>
          <a:prstGeom prst="rect">
            <a:avLst/>
          </a:prstGeom>
        </p:spPr>
        <p:txBody>
          <a:bodyPr wrap="square">
            <a:spAutoFit/>
          </a:bodyPr>
          <a:lstStyle/>
          <a:p>
            <a:pPr lvl="0" algn="l">
              <a:lnSpc>
                <a:spcPct val="150000"/>
              </a:lnSpc>
            </a:pPr>
            <a:r>
              <a:rPr lang="zh-CN" altLang="en-US" sz="2400" b="1" dirty="0" smtClean="0">
                <a:solidFill>
                  <a:srgbClr val="0000FF"/>
                </a:solidFill>
              </a:rPr>
              <a:t>       其</a:t>
            </a:r>
            <a:r>
              <a:rPr lang="zh-CN" altLang="en-US" sz="2400" b="1" dirty="0">
                <a:solidFill>
                  <a:srgbClr val="0000FF"/>
                </a:solidFill>
              </a:rPr>
              <a:t>范围是</a:t>
            </a:r>
            <a:r>
              <a:rPr lang="en-US" altLang="zh-CN" sz="2400" b="1" dirty="0">
                <a:solidFill>
                  <a:srgbClr val="0000FF"/>
                </a:solidFill>
              </a:rPr>
              <a:t>-128</a:t>
            </a:r>
            <a:r>
              <a:rPr lang="zh-CN" altLang="en-US" sz="2400" b="1" dirty="0">
                <a:solidFill>
                  <a:srgbClr val="0000FF"/>
                </a:solidFill>
              </a:rPr>
              <a:t>～</a:t>
            </a:r>
            <a:r>
              <a:rPr lang="en-US" altLang="zh-CN" sz="2400" b="1" dirty="0">
                <a:solidFill>
                  <a:srgbClr val="0000FF"/>
                </a:solidFill>
              </a:rPr>
              <a:t>+127</a:t>
            </a:r>
            <a:r>
              <a:rPr lang="zh-CN" altLang="en-US" sz="2400" b="1" dirty="0">
                <a:solidFill>
                  <a:srgbClr val="0000FF"/>
                </a:solidFill>
              </a:rPr>
              <a:t>。</a:t>
            </a:r>
            <a:endParaRPr lang="en-US" altLang="zh-CN" sz="2400" b="1" dirty="0">
              <a:solidFill>
                <a:srgbClr val="0000FF"/>
              </a:solidFill>
            </a:endParaRPr>
          </a:p>
          <a:p>
            <a:pPr lvl="0" algn="l">
              <a:lnSpc>
                <a:spcPct val="150000"/>
              </a:lnSpc>
            </a:pPr>
            <a:r>
              <a:rPr lang="en-US" altLang="zh-CN" sz="2400" dirty="0">
                <a:solidFill>
                  <a:srgbClr val="000000"/>
                </a:solidFill>
              </a:rPr>
              <a:t>        </a:t>
            </a:r>
            <a:r>
              <a:rPr lang="zh-CN" altLang="en-US" sz="2400" dirty="0">
                <a:solidFill>
                  <a:srgbClr val="000000"/>
                </a:solidFill>
              </a:rPr>
              <a:t>因此，程序</a:t>
            </a:r>
            <a:r>
              <a:rPr lang="zh-CN" altLang="en-US" sz="2400" b="1" dirty="0">
                <a:solidFill>
                  <a:srgbClr val="CC3300"/>
                </a:solidFill>
              </a:rPr>
              <a:t>转移范围</a:t>
            </a:r>
            <a:r>
              <a:rPr lang="zh-CN" altLang="en-US" sz="2400" dirty="0">
                <a:solidFill>
                  <a:srgbClr val="000000"/>
                </a:solidFill>
              </a:rPr>
              <a:t>是以转移指令的下条指令首地址为基准地址，相对偏移在</a:t>
            </a:r>
            <a:r>
              <a:rPr lang="en-US" altLang="zh-CN" sz="2400" dirty="0">
                <a:solidFill>
                  <a:srgbClr val="000000"/>
                </a:solidFill>
              </a:rPr>
              <a:t>-128</a:t>
            </a:r>
            <a:r>
              <a:rPr lang="zh-CN" altLang="en-US" sz="2400" dirty="0">
                <a:solidFill>
                  <a:srgbClr val="000000"/>
                </a:solidFill>
              </a:rPr>
              <a:t>～</a:t>
            </a:r>
            <a:r>
              <a:rPr lang="en-US" altLang="zh-CN" sz="2400" dirty="0">
                <a:solidFill>
                  <a:srgbClr val="000000"/>
                </a:solidFill>
              </a:rPr>
              <a:t>+127</a:t>
            </a:r>
            <a:r>
              <a:rPr lang="zh-CN" altLang="en-US" sz="2400" dirty="0">
                <a:solidFill>
                  <a:srgbClr val="000000"/>
                </a:solidFill>
              </a:rPr>
              <a:t>单元之间。</a:t>
            </a:r>
          </a:p>
        </p:txBody>
      </p:sp>
    </p:spTree>
    <p:extLst>
      <p:ext uri="{BB962C8B-B14F-4D97-AF65-F5344CB8AC3E}">
        <p14:creationId xmlns:p14="http://schemas.microsoft.com/office/powerpoint/2010/main" val="898422175"/>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anim calcmode="lin" valueType="num">
                                      <p:cBhvr>
                                        <p:cTn id="12" dur="1000" fill="hold"/>
                                        <p:tgtEl>
                                          <p:spTgt spid="4"/>
                                        </p:tgtEl>
                                        <p:attrNameLst>
                                          <p:attrName>ppt_x</p:attrName>
                                        </p:attrNameLst>
                                      </p:cBhvr>
                                      <p:tavLst>
                                        <p:tav tm="0">
                                          <p:val>
                                            <p:strVal val="#ppt_x"/>
                                          </p:val>
                                        </p:tav>
                                        <p:tav tm="100000">
                                          <p:val>
                                            <p:strVal val="#ppt_x"/>
                                          </p:val>
                                        </p:tav>
                                      </p:tavLst>
                                    </p:anim>
                                    <p:anim calcmode="lin" valueType="num">
                                      <p:cBhvr>
                                        <p:cTn id="1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30</a:t>
            </a:fld>
            <a:endParaRPr lang="en-US" altLang="zh-CN" dirty="0"/>
          </a:p>
        </p:txBody>
      </p:sp>
      <p:sp>
        <p:nvSpPr>
          <p:cNvPr id="4" name="矩形 3"/>
          <p:cNvSpPr/>
          <p:nvPr/>
        </p:nvSpPr>
        <p:spPr>
          <a:xfrm>
            <a:off x="0" y="615151"/>
            <a:ext cx="9144000" cy="3416320"/>
          </a:xfrm>
          <a:prstGeom prst="rect">
            <a:avLst/>
          </a:prstGeom>
        </p:spPr>
        <p:txBody>
          <a:bodyPr wrap="square">
            <a:spAutoFit/>
          </a:bodyPr>
          <a:lstStyle/>
          <a:p>
            <a:pPr algn="l">
              <a:lnSpc>
                <a:spcPct val="150000"/>
              </a:lnSpc>
            </a:pPr>
            <a:r>
              <a:rPr lang="zh-CN" altLang="en-US" sz="2400" dirty="0" smtClean="0"/>
              <a:t>        例如</a:t>
            </a:r>
            <a:r>
              <a:rPr lang="zh-CN" altLang="en-US" sz="2400" dirty="0"/>
              <a:t>，指令： </a:t>
            </a:r>
            <a:r>
              <a:rPr lang="en-US" altLang="zh-CN" sz="2400" dirty="0"/>
              <a:t>SJMP  </a:t>
            </a:r>
            <a:r>
              <a:rPr lang="en-US" altLang="zh-CN" sz="2400" dirty="0" err="1"/>
              <a:t>rel</a:t>
            </a:r>
            <a:endParaRPr lang="en-US" altLang="zh-CN" sz="2400" dirty="0"/>
          </a:p>
          <a:p>
            <a:pPr algn="l">
              <a:lnSpc>
                <a:spcPct val="150000"/>
              </a:lnSpc>
            </a:pPr>
            <a:r>
              <a:rPr lang="zh-CN" altLang="en-US" sz="2400" dirty="0" smtClean="0"/>
              <a:t>        程序</a:t>
            </a:r>
            <a:r>
              <a:rPr lang="zh-CN" altLang="en-US" sz="2400" dirty="0"/>
              <a:t>要转移到该指令的</a:t>
            </a:r>
            <a:r>
              <a:rPr lang="en-US" altLang="zh-CN" sz="2400" dirty="0"/>
              <a:t>PC</a:t>
            </a:r>
            <a:r>
              <a:rPr lang="zh-CN" altLang="en-US" sz="2400" dirty="0"/>
              <a:t>值加</a:t>
            </a:r>
            <a:r>
              <a:rPr lang="en-US" altLang="zh-CN" sz="2400" dirty="0"/>
              <a:t>2</a:t>
            </a:r>
            <a:r>
              <a:rPr lang="zh-CN" altLang="en-US" sz="2400" dirty="0"/>
              <a:t>再加上</a:t>
            </a:r>
            <a:r>
              <a:rPr lang="en-US" altLang="zh-CN" sz="2400" dirty="0" err="1"/>
              <a:t>rel</a:t>
            </a:r>
            <a:r>
              <a:rPr lang="zh-CN" altLang="en-US" sz="2400" dirty="0"/>
              <a:t>所得到的目的地址处。编写程序时，只需在转移指令中直接写要转向的地址标号。</a:t>
            </a:r>
          </a:p>
          <a:p>
            <a:pPr algn="l">
              <a:lnSpc>
                <a:spcPct val="150000"/>
              </a:lnSpc>
            </a:pPr>
            <a:r>
              <a:rPr lang="zh-CN" altLang="en-US" sz="2400" dirty="0" smtClean="0"/>
              <a:t>        例如</a:t>
            </a:r>
            <a:r>
              <a:rPr lang="zh-CN" altLang="en-US" sz="2400" dirty="0"/>
              <a:t>： </a:t>
            </a:r>
            <a:r>
              <a:rPr lang="en-US" altLang="zh-CN" sz="2400" smtClean="0"/>
              <a:t>SJMP  </a:t>
            </a:r>
            <a:r>
              <a:rPr lang="en-US" altLang="zh-CN" sz="2400" dirty="0"/>
              <a:t>LOOP</a:t>
            </a:r>
          </a:p>
          <a:p>
            <a:pPr algn="l">
              <a:lnSpc>
                <a:spcPct val="150000"/>
              </a:lnSpc>
            </a:pPr>
            <a:r>
              <a:rPr lang="en-US" altLang="zh-CN" sz="2400" dirty="0" smtClean="0"/>
              <a:t>        “</a:t>
            </a:r>
            <a:r>
              <a:rPr lang="en-US" altLang="zh-CN" sz="2400" dirty="0"/>
              <a:t>LOOP”</a:t>
            </a:r>
            <a:r>
              <a:rPr lang="zh-CN" altLang="en-US" sz="2400" dirty="0"/>
              <a:t>为目的地址标号。汇编时，由汇编程序自动计算和填入偏移量。但手工汇编时，偏移量的值由手工计算。</a:t>
            </a:r>
          </a:p>
        </p:txBody>
      </p:sp>
    </p:spTree>
    <p:extLst>
      <p:ext uri="{BB962C8B-B14F-4D97-AF65-F5344CB8AC3E}">
        <p14:creationId xmlns:p14="http://schemas.microsoft.com/office/powerpoint/2010/main" val="3575258430"/>
      </p:ext>
    </p:extLst>
  </p:cSld>
  <p:clrMapOvr>
    <a:masterClrMapping/>
  </p:clrMapOvr>
  <p:transition>
    <p:random/>
    <p:sndAc>
      <p:stSnd>
        <p:snd r:embed="rId2" name="camera.wav"/>
      </p:stSnd>
    </p:sndAc>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31</a:t>
            </a:fld>
            <a:endParaRPr lang="en-US" altLang="zh-CN" dirty="0"/>
          </a:p>
        </p:txBody>
      </p:sp>
      <p:sp>
        <p:nvSpPr>
          <p:cNvPr id="4" name="矩形 3"/>
          <p:cNvSpPr/>
          <p:nvPr/>
        </p:nvSpPr>
        <p:spPr>
          <a:xfrm>
            <a:off x="0" y="708488"/>
            <a:ext cx="9144000" cy="2308324"/>
          </a:xfrm>
          <a:prstGeom prst="rect">
            <a:avLst/>
          </a:prstGeom>
        </p:spPr>
        <p:txBody>
          <a:bodyPr wrap="square">
            <a:spAutoFit/>
          </a:bodyPr>
          <a:lstStyle/>
          <a:p>
            <a:pPr algn="l">
              <a:lnSpc>
                <a:spcPct val="150000"/>
              </a:lnSpc>
            </a:pPr>
            <a:r>
              <a:rPr lang="en-US" altLang="zh-CN" sz="2400" dirty="0" smtClean="0"/>
              <a:t>        【</a:t>
            </a:r>
            <a:r>
              <a:rPr lang="zh-CN" altLang="en-US" sz="2400" dirty="0"/>
              <a:t>例</a:t>
            </a:r>
            <a:r>
              <a:rPr lang="en-US" altLang="zh-CN" sz="2400" dirty="0"/>
              <a:t>4-6】 </a:t>
            </a:r>
            <a:r>
              <a:rPr lang="zh-CN" altLang="en-US" sz="2400" dirty="0"/>
              <a:t>假设指令</a:t>
            </a:r>
            <a:r>
              <a:rPr lang="en-US" altLang="zh-CN" sz="2400" dirty="0"/>
              <a:t>SJMP  20H </a:t>
            </a:r>
            <a:r>
              <a:rPr lang="zh-CN" altLang="en-US" sz="2400" dirty="0"/>
              <a:t>存入</a:t>
            </a:r>
            <a:r>
              <a:rPr lang="en-US" altLang="zh-CN" sz="2400" dirty="0"/>
              <a:t>2100H</a:t>
            </a:r>
            <a:r>
              <a:rPr lang="zh-CN" altLang="en-US" sz="2400" dirty="0"/>
              <a:t>单元</a:t>
            </a:r>
            <a:r>
              <a:rPr lang="zh-CN" altLang="en-US" sz="2400" dirty="0" smtClean="0"/>
              <a:t>，</a:t>
            </a:r>
            <a:endParaRPr lang="en-US" altLang="zh-CN" sz="2400" dirty="0" smtClean="0"/>
          </a:p>
          <a:p>
            <a:pPr algn="l">
              <a:lnSpc>
                <a:spcPct val="150000"/>
              </a:lnSpc>
            </a:pPr>
            <a:r>
              <a:rPr lang="en-US" altLang="zh-CN" sz="2400" dirty="0"/>
              <a:t> </a:t>
            </a:r>
            <a:r>
              <a:rPr lang="en-US" altLang="zh-CN" sz="2400" dirty="0" smtClean="0"/>
              <a:t>         </a:t>
            </a:r>
            <a:r>
              <a:rPr lang="zh-CN" altLang="en-US" sz="2400" dirty="0" smtClean="0"/>
              <a:t>其</a:t>
            </a:r>
            <a:r>
              <a:rPr lang="zh-CN" altLang="en-US" sz="2400" dirty="0"/>
              <a:t>机器码为</a:t>
            </a:r>
            <a:r>
              <a:rPr lang="en-US" altLang="zh-CN" sz="2400" dirty="0"/>
              <a:t>80H 20H</a:t>
            </a:r>
            <a:r>
              <a:rPr lang="zh-CN" altLang="en-US" sz="2400" dirty="0" smtClean="0"/>
              <a:t>，</a:t>
            </a:r>
            <a:endParaRPr lang="en-US" altLang="zh-CN" sz="2400" dirty="0" smtClean="0"/>
          </a:p>
          <a:p>
            <a:pPr algn="l">
              <a:lnSpc>
                <a:spcPct val="150000"/>
              </a:lnSpc>
            </a:pPr>
            <a:r>
              <a:rPr lang="en-US" altLang="zh-CN" sz="2400" dirty="0"/>
              <a:t> </a:t>
            </a:r>
            <a:r>
              <a:rPr lang="en-US" altLang="zh-CN" sz="2400" dirty="0" smtClean="0"/>
              <a:t>        </a:t>
            </a:r>
            <a:r>
              <a:rPr lang="zh-CN" altLang="en-US" sz="2400" dirty="0" smtClean="0"/>
              <a:t>执行</a:t>
            </a:r>
            <a:r>
              <a:rPr lang="zh-CN" altLang="en-US" sz="2400" dirty="0"/>
              <a:t>该指令后，程序将跳转到</a:t>
            </a:r>
            <a:r>
              <a:rPr lang="en-US" altLang="zh-CN" sz="2400" dirty="0"/>
              <a:t>2122H</a:t>
            </a:r>
            <a:r>
              <a:rPr lang="zh-CN" altLang="en-US" sz="2400" dirty="0"/>
              <a:t>单元取指令并执行，指令执行过程如图</a:t>
            </a:r>
            <a:r>
              <a:rPr lang="en-US" altLang="zh-CN" sz="2400" dirty="0"/>
              <a:t>4-6</a:t>
            </a:r>
            <a:r>
              <a:rPr lang="zh-CN" altLang="en-US" sz="2400" dirty="0"/>
              <a:t>所示。</a:t>
            </a:r>
          </a:p>
        </p:txBody>
      </p:sp>
      <p:pic>
        <p:nvPicPr>
          <p:cNvPr id="5" name="图片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63755" y="3218589"/>
            <a:ext cx="6347792" cy="2536862"/>
          </a:xfrm>
          <a:prstGeom prst="rect">
            <a:avLst/>
          </a:prstGeom>
        </p:spPr>
      </p:pic>
      <p:sp>
        <p:nvSpPr>
          <p:cNvPr id="6" name="矩形 5"/>
          <p:cNvSpPr/>
          <p:nvPr/>
        </p:nvSpPr>
        <p:spPr>
          <a:xfrm>
            <a:off x="2909746" y="5893904"/>
            <a:ext cx="3655809" cy="369332"/>
          </a:xfrm>
          <a:prstGeom prst="rect">
            <a:avLst/>
          </a:prstGeom>
        </p:spPr>
        <p:txBody>
          <a:bodyPr wrap="none">
            <a:spAutoFit/>
          </a:bodyPr>
          <a:lstStyle/>
          <a:p>
            <a:r>
              <a:rPr lang="zh-CN" altLang="en-US" dirty="0"/>
              <a:t>图</a:t>
            </a:r>
            <a:r>
              <a:rPr lang="en-US" altLang="zh-CN" dirty="0"/>
              <a:t>4-6  </a:t>
            </a:r>
            <a:r>
              <a:rPr lang="zh-CN" altLang="en-US" dirty="0"/>
              <a:t>指令</a:t>
            </a:r>
            <a:r>
              <a:rPr lang="en-US" altLang="zh-CN" dirty="0"/>
              <a:t>SJMP </a:t>
            </a:r>
            <a:r>
              <a:rPr lang="en-US" altLang="zh-CN" dirty="0" err="1"/>
              <a:t>rel</a:t>
            </a:r>
            <a:r>
              <a:rPr lang="zh-CN" altLang="en-US" dirty="0"/>
              <a:t>的执行示意图</a:t>
            </a:r>
          </a:p>
        </p:txBody>
      </p:sp>
    </p:spTree>
    <p:extLst>
      <p:ext uri="{BB962C8B-B14F-4D97-AF65-F5344CB8AC3E}">
        <p14:creationId xmlns:p14="http://schemas.microsoft.com/office/powerpoint/2010/main" val="1632128517"/>
      </p:ext>
    </p:extLst>
  </p:cSld>
  <p:clrMapOvr>
    <a:masterClrMapping/>
  </p:clrMapOvr>
  <p:transition>
    <p:random/>
    <p:sndAc>
      <p:stSnd>
        <p:snd r:embed="rId2" name="camera.wav"/>
      </p:stSnd>
    </p:sndAc>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32</a:t>
            </a:fld>
            <a:endParaRPr lang="en-US" altLang="zh-CN" dirty="0"/>
          </a:p>
        </p:txBody>
      </p:sp>
      <p:sp>
        <p:nvSpPr>
          <p:cNvPr id="4" name="矩形 3"/>
          <p:cNvSpPr/>
          <p:nvPr/>
        </p:nvSpPr>
        <p:spPr>
          <a:xfrm>
            <a:off x="0" y="491488"/>
            <a:ext cx="9144000" cy="1754326"/>
          </a:xfrm>
          <a:prstGeom prst="rect">
            <a:avLst/>
          </a:prstGeom>
        </p:spPr>
        <p:txBody>
          <a:bodyPr wrap="square">
            <a:spAutoFit/>
          </a:bodyPr>
          <a:lstStyle/>
          <a:p>
            <a:pPr algn="l">
              <a:lnSpc>
                <a:spcPct val="150000"/>
              </a:lnSpc>
            </a:pPr>
            <a:r>
              <a:rPr lang="en-US" altLang="zh-CN" sz="2400" dirty="0" smtClean="0"/>
              <a:t>        </a:t>
            </a:r>
            <a:r>
              <a:rPr lang="en-US" altLang="zh-CN" sz="2400" b="1" dirty="0">
                <a:solidFill>
                  <a:srgbClr val="9900CC"/>
                </a:solidFill>
              </a:rPr>
              <a:t>4.2.7  </a:t>
            </a:r>
            <a:r>
              <a:rPr lang="zh-CN" altLang="en-US" sz="2400" b="1" dirty="0">
                <a:solidFill>
                  <a:srgbClr val="9900CC"/>
                </a:solidFill>
              </a:rPr>
              <a:t>位寻址方式</a:t>
            </a:r>
          </a:p>
          <a:p>
            <a:pPr algn="l">
              <a:lnSpc>
                <a:spcPct val="150000"/>
              </a:lnSpc>
            </a:pPr>
            <a:r>
              <a:rPr lang="zh-CN" altLang="en-US" sz="2400" dirty="0" smtClean="0"/>
              <a:t>        </a:t>
            </a:r>
            <a:r>
              <a:rPr lang="zh-CN" altLang="en-US" sz="2400" dirty="0" smtClean="0">
                <a:solidFill>
                  <a:srgbClr val="CC3300"/>
                </a:solidFill>
              </a:rPr>
              <a:t>位</a:t>
            </a:r>
            <a:r>
              <a:rPr lang="zh-CN" altLang="en-US" sz="2400" dirty="0">
                <a:solidFill>
                  <a:srgbClr val="CC3300"/>
                </a:solidFill>
              </a:rPr>
              <a:t>寻址方式是指令中给出的</a:t>
            </a:r>
            <a:r>
              <a:rPr lang="zh-CN" altLang="en-US" sz="2400" b="1" dirty="0">
                <a:solidFill>
                  <a:srgbClr val="CC3300"/>
                </a:solidFill>
              </a:rPr>
              <a:t>操作数为位寻址区的位地址</a:t>
            </a:r>
            <a:r>
              <a:rPr lang="en-US" altLang="zh-CN" sz="2400" b="1" dirty="0">
                <a:solidFill>
                  <a:srgbClr val="CC3300"/>
                </a:solidFill>
              </a:rPr>
              <a:t>bit</a:t>
            </a:r>
            <a:r>
              <a:rPr lang="zh-CN" altLang="en-US" sz="2400" b="1" dirty="0">
                <a:solidFill>
                  <a:srgbClr val="CC3300"/>
                </a:solidFill>
              </a:rPr>
              <a:t>，</a:t>
            </a:r>
            <a:endParaRPr lang="en-US" altLang="zh-CN" sz="2400" b="1" dirty="0">
              <a:solidFill>
                <a:srgbClr val="CC3300"/>
              </a:solidFill>
            </a:endParaRPr>
          </a:p>
          <a:p>
            <a:pPr algn="l">
              <a:lnSpc>
                <a:spcPct val="150000"/>
              </a:lnSpc>
            </a:pPr>
            <a:r>
              <a:rPr lang="en-US" altLang="zh-CN" sz="2400" dirty="0" smtClean="0"/>
              <a:t>        </a:t>
            </a:r>
            <a:endParaRPr lang="en-US" altLang="zh-CN" sz="2400" dirty="0"/>
          </a:p>
        </p:txBody>
      </p:sp>
      <p:sp>
        <p:nvSpPr>
          <p:cNvPr id="5" name="矩形 4"/>
          <p:cNvSpPr/>
          <p:nvPr/>
        </p:nvSpPr>
        <p:spPr>
          <a:xfrm>
            <a:off x="0" y="1566789"/>
            <a:ext cx="9144000" cy="1754326"/>
          </a:xfrm>
          <a:prstGeom prst="rect">
            <a:avLst/>
          </a:prstGeom>
        </p:spPr>
        <p:txBody>
          <a:bodyPr wrap="square">
            <a:spAutoFit/>
          </a:bodyPr>
          <a:lstStyle/>
          <a:p>
            <a:pPr lvl="0" algn="l">
              <a:lnSpc>
                <a:spcPct val="150000"/>
              </a:lnSpc>
            </a:pPr>
            <a:r>
              <a:rPr lang="en-US" altLang="zh-CN" sz="2400" b="1" dirty="0" smtClean="0">
                <a:solidFill>
                  <a:srgbClr val="0000FF"/>
                </a:solidFill>
              </a:rPr>
              <a:t>        bit</a:t>
            </a:r>
            <a:r>
              <a:rPr lang="zh-CN" altLang="en-US" sz="2400" b="1" dirty="0">
                <a:solidFill>
                  <a:srgbClr val="0000FF"/>
                </a:solidFill>
              </a:rPr>
              <a:t>包括</a:t>
            </a:r>
            <a:r>
              <a:rPr lang="zh-CN" altLang="en-US" sz="2400" dirty="0">
                <a:solidFill>
                  <a:srgbClr val="000000"/>
                </a:solidFill>
              </a:rPr>
              <a:t>内部</a:t>
            </a:r>
            <a:r>
              <a:rPr lang="en-US" altLang="zh-CN" sz="2400" dirty="0">
                <a:solidFill>
                  <a:srgbClr val="000000"/>
                </a:solidFill>
              </a:rPr>
              <a:t>RAM</a:t>
            </a:r>
            <a:r>
              <a:rPr lang="zh-CN" altLang="en-US" sz="2400" dirty="0">
                <a:solidFill>
                  <a:srgbClr val="000000"/>
                </a:solidFill>
              </a:rPr>
              <a:t>的</a:t>
            </a:r>
            <a:r>
              <a:rPr lang="en-US" altLang="zh-CN" sz="2400" dirty="0">
                <a:solidFill>
                  <a:srgbClr val="000000"/>
                </a:solidFill>
              </a:rPr>
              <a:t>20H</a:t>
            </a:r>
            <a:r>
              <a:rPr lang="zh-CN" altLang="en-US" sz="2400" dirty="0">
                <a:solidFill>
                  <a:srgbClr val="000000"/>
                </a:solidFill>
              </a:rPr>
              <a:t>～</a:t>
            </a:r>
            <a:r>
              <a:rPr lang="en-US" altLang="zh-CN" sz="2400" dirty="0">
                <a:solidFill>
                  <a:srgbClr val="000000"/>
                </a:solidFill>
              </a:rPr>
              <a:t>2FH</a:t>
            </a:r>
            <a:r>
              <a:rPr lang="zh-CN" altLang="en-US" sz="2400" dirty="0">
                <a:solidFill>
                  <a:srgbClr val="000000"/>
                </a:solidFill>
              </a:rPr>
              <a:t>共</a:t>
            </a:r>
            <a:r>
              <a:rPr lang="en-US" altLang="zh-CN" sz="2400" dirty="0">
                <a:solidFill>
                  <a:srgbClr val="000000"/>
                </a:solidFill>
              </a:rPr>
              <a:t>16</a:t>
            </a:r>
            <a:r>
              <a:rPr lang="zh-CN" altLang="en-US" sz="2400" dirty="0">
                <a:solidFill>
                  <a:srgbClr val="000000"/>
                </a:solidFill>
              </a:rPr>
              <a:t>个单元的</a:t>
            </a:r>
            <a:r>
              <a:rPr lang="en-US" altLang="zh-CN" sz="2400" dirty="0">
                <a:solidFill>
                  <a:srgbClr val="000000"/>
                </a:solidFill>
              </a:rPr>
              <a:t>128</a:t>
            </a:r>
            <a:r>
              <a:rPr lang="zh-CN" altLang="en-US" sz="2400" dirty="0">
                <a:solidFill>
                  <a:srgbClr val="000000"/>
                </a:solidFill>
              </a:rPr>
              <a:t>位，以及某些    可以位寻址的特殊功能寄存器（单元地址能被</a:t>
            </a:r>
            <a:r>
              <a:rPr lang="en-US" altLang="zh-CN" sz="2400" dirty="0">
                <a:solidFill>
                  <a:srgbClr val="000000"/>
                </a:solidFill>
              </a:rPr>
              <a:t>8</a:t>
            </a:r>
            <a:r>
              <a:rPr lang="zh-CN" altLang="en-US" sz="2400" dirty="0">
                <a:solidFill>
                  <a:srgbClr val="000000"/>
                </a:solidFill>
              </a:rPr>
              <a:t>整除）的各位。</a:t>
            </a:r>
            <a:endParaRPr lang="en-US" altLang="zh-CN" sz="2400" dirty="0">
              <a:solidFill>
                <a:srgbClr val="000000"/>
              </a:solidFill>
            </a:endParaRPr>
          </a:p>
          <a:p>
            <a:pPr lvl="0" algn="l">
              <a:lnSpc>
                <a:spcPct val="150000"/>
              </a:lnSpc>
            </a:pPr>
            <a:r>
              <a:rPr lang="zh-CN" altLang="en-US" sz="2400" dirty="0">
                <a:solidFill>
                  <a:srgbClr val="000000"/>
                </a:solidFill>
              </a:rPr>
              <a:t>        </a:t>
            </a:r>
            <a:endParaRPr lang="en-US" altLang="zh-CN" sz="2400" dirty="0">
              <a:solidFill>
                <a:srgbClr val="000000"/>
              </a:solidFill>
            </a:endParaRPr>
          </a:p>
        </p:txBody>
      </p:sp>
      <p:sp>
        <p:nvSpPr>
          <p:cNvPr id="6" name="矩形 5"/>
          <p:cNvSpPr/>
          <p:nvPr/>
        </p:nvSpPr>
        <p:spPr>
          <a:xfrm>
            <a:off x="0" y="2751787"/>
            <a:ext cx="9144000" cy="3416320"/>
          </a:xfrm>
          <a:prstGeom prst="rect">
            <a:avLst/>
          </a:prstGeom>
        </p:spPr>
        <p:txBody>
          <a:bodyPr wrap="square">
            <a:spAutoFit/>
          </a:bodyPr>
          <a:lstStyle/>
          <a:p>
            <a:pPr lvl="0" algn="l">
              <a:lnSpc>
                <a:spcPct val="150000"/>
              </a:lnSpc>
            </a:pPr>
            <a:r>
              <a:rPr lang="zh-CN" altLang="en-US" sz="2400" dirty="0" smtClean="0">
                <a:solidFill>
                  <a:srgbClr val="000000"/>
                </a:solidFill>
              </a:rPr>
              <a:t>        位</a:t>
            </a:r>
            <a:r>
              <a:rPr lang="zh-CN" altLang="en-US" sz="2400" dirty="0">
                <a:solidFill>
                  <a:srgbClr val="000000"/>
                </a:solidFill>
              </a:rPr>
              <a:t>寻址</a:t>
            </a:r>
            <a:r>
              <a:rPr lang="zh-CN" altLang="en-US" sz="2400" b="1" dirty="0">
                <a:solidFill>
                  <a:srgbClr val="CC3300"/>
                </a:solidFill>
              </a:rPr>
              <a:t>类似于</a:t>
            </a:r>
            <a:r>
              <a:rPr lang="zh-CN" altLang="en-US" sz="2400" dirty="0">
                <a:solidFill>
                  <a:srgbClr val="000000"/>
                </a:solidFill>
              </a:rPr>
              <a:t>直接寻址，主要由操作码来区分，使用时需予以注意。</a:t>
            </a:r>
          </a:p>
          <a:p>
            <a:pPr lvl="0" algn="l">
              <a:lnSpc>
                <a:spcPct val="150000"/>
              </a:lnSpc>
            </a:pPr>
            <a:r>
              <a:rPr lang="en-US" altLang="zh-CN" sz="2400" dirty="0">
                <a:solidFill>
                  <a:srgbClr val="000000"/>
                </a:solidFill>
              </a:rPr>
              <a:t>        51</a:t>
            </a:r>
            <a:r>
              <a:rPr lang="zh-CN" altLang="en-US" sz="2400" dirty="0">
                <a:solidFill>
                  <a:srgbClr val="000000"/>
                </a:solidFill>
              </a:rPr>
              <a:t>系列单片机中，位操作借助于进位标志位</a:t>
            </a:r>
            <a:r>
              <a:rPr lang="en-US" altLang="zh-CN" sz="2400" dirty="0">
                <a:solidFill>
                  <a:srgbClr val="000000"/>
                </a:solidFill>
              </a:rPr>
              <a:t>C</a:t>
            </a:r>
            <a:r>
              <a:rPr lang="zh-CN" altLang="en-US" sz="2400" dirty="0">
                <a:solidFill>
                  <a:srgbClr val="000000"/>
                </a:solidFill>
              </a:rPr>
              <a:t>，作为位操作累加器，</a:t>
            </a:r>
            <a:r>
              <a:rPr lang="zh-CN" altLang="en-US" sz="2400" b="1" dirty="0">
                <a:solidFill>
                  <a:srgbClr val="0000FF"/>
                </a:solidFill>
              </a:rPr>
              <a:t>位地址可以用以下几种方法来表示：</a:t>
            </a:r>
          </a:p>
          <a:p>
            <a:pPr lvl="0" algn="l">
              <a:lnSpc>
                <a:spcPct val="150000"/>
              </a:lnSpc>
            </a:pPr>
            <a:r>
              <a:rPr lang="zh-CN" altLang="en-US" sz="2400" dirty="0">
                <a:solidFill>
                  <a:srgbClr val="000000"/>
                </a:solidFill>
              </a:rPr>
              <a:t> </a:t>
            </a:r>
            <a:r>
              <a:rPr lang="en-US" altLang="zh-CN" sz="2400" dirty="0">
                <a:solidFill>
                  <a:srgbClr val="000000"/>
                </a:solidFill>
              </a:rPr>
              <a:t>      </a:t>
            </a:r>
            <a:r>
              <a:rPr lang="zh-CN" altLang="en-US" sz="2400" dirty="0">
                <a:solidFill>
                  <a:srgbClr val="000000"/>
                </a:solidFill>
              </a:rPr>
              <a:t>（</a:t>
            </a:r>
            <a:r>
              <a:rPr lang="en-US" altLang="zh-CN" sz="2400" dirty="0">
                <a:solidFill>
                  <a:srgbClr val="000000"/>
                </a:solidFill>
              </a:rPr>
              <a:t>1</a:t>
            </a:r>
            <a:r>
              <a:rPr lang="zh-CN" altLang="en-US" sz="2400" dirty="0">
                <a:solidFill>
                  <a:srgbClr val="000000"/>
                </a:solidFill>
              </a:rPr>
              <a:t>）直接用位地址</a:t>
            </a:r>
            <a:r>
              <a:rPr lang="en-US" altLang="zh-CN" sz="2400" dirty="0">
                <a:solidFill>
                  <a:srgbClr val="000000"/>
                </a:solidFill>
              </a:rPr>
              <a:t>00H</a:t>
            </a:r>
            <a:r>
              <a:rPr lang="zh-CN" altLang="en-US" sz="2400" dirty="0">
                <a:solidFill>
                  <a:srgbClr val="000000"/>
                </a:solidFill>
              </a:rPr>
              <a:t>～</a:t>
            </a:r>
            <a:r>
              <a:rPr lang="en-US" altLang="zh-CN" sz="2400" dirty="0">
                <a:solidFill>
                  <a:srgbClr val="000000"/>
                </a:solidFill>
              </a:rPr>
              <a:t>FFH</a:t>
            </a:r>
            <a:r>
              <a:rPr lang="zh-CN" altLang="en-US" sz="2400" dirty="0">
                <a:solidFill>
                  <a:srgbClr val="000000"/>
                </a:solidFill>
              </a:rPr>
              <a:t>来表示内部</a:t>
            </a:r>
            <a:r>
              <a:rPr lang="en-US" altLang="zh-CN" sz="2400" dirty="0">
                <a:solidFill>
                  <a:srgbClr val="000000"/>
                </a:solidFill>
              </a:rPr>
              <a:t>RAM</a:t>
            </a:r>
            <a:r>
              <a:rPr lang="zh-CN" altLang="en-US" sz="2400" dirty="0">
                <a:solidFill>
                  <a:srgbClr val="000000"/>
                </a:solidFill>
              </a:rPr>
              <a:t>的</a:t>
            </a:r>
            <a:r>
              <a:rPr lang="en-US" altLang="zh-CN" sz="2400" dirty="0">
                <a:solidFill>
                  <a:srgbClr val="000000"/>
                </a:solidFill>
              </a:rPr>
              <a:t>128</a:t>
            </a:r>
            <a:r>
              <a:rPr lang="zh-CN" altLang="en-US" sz="2400" dirty="0">
                <a:solidFill>
                  <a:srgbClr val="000000"/>
                </a:solidFill>
              </a:rPr>
              <a:t>位。例如，</a:t>
            </a:r>
          </a:p>
          <a:p>
            <a:pPr lvl="0">
              <a:lnSpc>
                <a:spcPct val="150000"/>
              </a:lnSpc>
            </a:pPr>
            <a:r>
              <a:rPr lang="en-US" altLang="zh-CN" sz="2400" dirty="0">
                <a:solidFill>
                  <a:srgbClr val="000000"/>
                </a:solidFill>
              </a:rPr>
              <a:t>MOV  C</a:t>
            </a:r>
            <a:r>
              <a:rPr lang="zh-CN" altLang="en-US" sz="2400" dirty="0">
                <a:solidFill>
                  <a:srgbClr val="000000"/>
                </a:solidFill>
              </a:rPr>
              <a:t>，</a:t>
            </a:r>
            <a:r>
              <a:rPr lang="en-US" altLang="zh-CN" sz="2400" dirty="0">
                <a:solidFill>
                  <a:srgbClr val="000000"/>
                </a:solidFill>
              </a:rPr>
              <a:t>20H       </a:t>
            </a:r>
            <a:r>
              <a:rPr lang="zh-CN" altLang="en-US" sz="2400" dirty="0">
                <a:solidFill>
                  <a:srgbClr val="000000"/>
                </a:solidFill>
              </a:rPr>
              <a:t>；</a:t>
            </a:r>
            <a:r>
              <a:rPr lang="en-US" altLang="zh-CN" sz="2400" dirty="0">
                <a:solidFill>
                  <a:srgbClr val="000000"/>
                </a:solidFill>
              </a:rPr>
              <a:t>(20H) →Cy</a:t>
            </a:r>
          </a:p>
        </p:txBody>
      </p:sp>
    </p:spTree>
    <p:extLst>
      <p:ext uri="{BB962C8B-B14F-4D97-AF65-F5344CB8AC3E}">
        <p14:creationId xmlns:p14="http://schemas.microsoft.com/office/powerpoint/2010/main" val="1508586581"/>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33</a:t>
            </a:fld>
            <a:endParaRPr lang="en-US" altLang="zh-CN" dirty="0"/>
          </a:p>
        </p:txBody>
      </p:sp>
      <p:sp>
        <p:nvSpPr>
          <p:cNvPr id="4" name="矩形 3"/>
          <p:cNvSpPr/>
          <p:nvPr/>
        </p:nvSpPr>
        <p:spPr>
          <a:xfrm>
            <a:off x="0" y="702730"/>
            <a:ext cx="9144000" cy="5078313"/>
          </a:xfrm>
          <a:prstGeom prst="rect">
            <a:avLst/>
          </a:prstGeom>
        </p:spPr>
        <p:txBody>
          <a:bodyPr wrap="square">
            <a:spAutoFit/>
          </a:bodyPr>
          <a:lstStyle/>
          <a:p>
            <a:pPr lvl="0" algn="l">
              <a:lnSpc>
                <a:spcPct val="150000"/>
              </a:lnSpc>
            </a:pPr>
            <a:r>
              <a:rPr lang="zh-CN" altLang="en-US" sz="2400" dirty="0" smtClean="0">
                <a:solidFill>
                  <a:srgbClr val="000000"/>
                </a:solidFill>
              </a:rPr>
              <a:t>      （</a:t>
            </a:r>
            <a:r>
              <a:rPr lang="en-US" altLang="zh-CN" sz="2400" dirty="0">
                <a:solidFill>
                  <a:srgbClr val="000000"/>
                </a:solidFill>
              </a:rPr>
              <a:t>2</a:t>
            </a:r>
            <a:r>
              <a:rPr lang="zh-CN" altLang="en-US" sz="2400" dirty="0">
                <a:solidFill>
                  <a:srgbClr val="000000"/>
                </a:solidFill>
              </a:rPr>
              <a:t>）采用某单元的某一位表示位地址。例如，</a:t>
            </a:r>
          </a:p>
          <a:p>
            <a:pPr lvl="0">
              <a:lnSpc>
                <a:spcPct val="150000"/>
              </a:lnSpc>
            </a:pPr>
            <a:r>
              <a:rPr lang="en-US" altLang="zh-CN" sz="2400" dirty="0">
                <a:solidFill>
                  <a:srgbClr val="000000"/>
                </a:solidFill>
              </a:rPr>
              <a:t>MOV  C</a:t>
            </a:r>
            <a:r>
              <a:rPr lang="zh-CN" altLang="en-US" sz="2400" dirty="0">
                <a:solidFill>
                  <a:srgbClr val="000000"/>
                </a:solidFill>
              </a:rPr>
              <a:t>，</a:t>
            </a:r>
            <a:r>
              <a:rPr lang="en-US" altLang="zh-CN" sz="2400" dirty="0">
                <a:solidFill>
                  <a:srgbClr val="000000"/>
                </a:solidFill>
              </a:rPr>
              <a:t>20H</a:t>
            </a:r>
            <a:r>
              <a:rPr lang="zh-CN" altLang="en-US" sz="2400" dirty="0">
                <a:solidFill>
                  <a:srgbClr val="000000"/>
                </a:solidFill>
              </a:rPr>
              <a:t>．</a:t>
            </a:r>
            <a:r>
              <a:rPr lang="en-US" altLang="zh-CN" sz="2400" dirty="0">
                <a:solidFill>
                  <a:srgbClr val="000000"/>
                </a:solidFill>
              </a:rPr>
              <a:t>5    </a:t>
            </a:r>
            <a:r>
              <a:rPr lang="zh-CN" altLang="en-US" sz="2400" dirty="0">
                <a:solidFill>
                  <a:srgbClr val="000000"/>
                </a:solidFill>
              </a:rPr>
              <a:t>；</a:t>
            </a:r>
            <a:r>
              <a:rPr lang="en-US" altLang="zh-CN" sz="2400" dirty="0">
                <a:solidFill>
                  <a:srgbClr val="000000"/>
                </a:solidFill>
              </a:rPr>
              <a:t>20H</a:t>
            </a:r>
            <a:r>
              <a:rPr lang="zh-CN" altLang="en-US" sz="2400" dirty="0">
                <a:solidFill>
                  <a:srgbClr val="000000"/>
                </a:solidFill>
              </a:rPr>
              <a:t>单元的第</a:t>
            </a:r>
            <a:r>
              <a:rPr lang="en-US" altLang="zh-CN" sz="2400" dirty="0">
                <a:solidFill>
                  <a:srgbClr val="000000"/>
                </a:solidFill>
              </a:rPr>
              <a:t>5</a:t>
            </a:r>
            <a:r>
              <a:rPr lang="zh-CN" altLang="en-US" sz="2400" dirty="0">
                <a:solidFill>
                  <a:srgbClr val="000000"/>
                </a:solidFill>
              </a:rPr>
              <a:t>位→</a:t>
            </a:r>
            <a:r>
              <a:rPr lang="en-US" altLang="zh-CN" sz="2400" dirty="0">
                <a:solidFill>
                  <a:srgbClr val="000000"/>
                </a:solidFill>
              </a:rPr>
              <a:t>Cy</a:t>
            </a:r>
          </a:p>
          <a:p>
            <a:pPr lvl="0" algn="l">
              <a:lnSpc>
                <a:spcPct val="150000"/>
              </a:lnSpc>
            </a:pPr>
            <a:r>
              <a:rPr lang="zh-CN" altLang="en-US" sz="2400" dirty="0">
                <a:solidFill>
                  <a:srgbClr val="000000"/>
                </a:solidFill>
              </a:rPr>
              <a:t> </a:t>
            </a:r>
            <a:r>
              <a:rPr lang="zh-CN" altLang="en-US" sz="2400" dirty="0" smtClean="0">
                <a:solidFill>
                  <a:srgbClr val="000000"/>
                </a:solidFill>
              </a:rPr>
              <a:t>     （</a:t>
            </a:r>
            <a:r>
              <a:rPr lang="en-US" altLang="zh-CN" sz="2400" dirty="0">
                <a:solidFill>
                  <a:srgbClr val="000000"/>
                </a:solidFill>
              </a:rPr>
              <a:t>3</a:t>
            </a:r>
            <a:r>
              <a:rPr lang="zh-CN" altLang="en-US" sz="2400" dirty="0">
                <a:solidFill>
                  <a:srgbClr val="000000"/>
                </a:solidFill>
              </a:rPr>
              <a:t>）采用特殊功能寄存器的某一位来表示位地址。例如，</a:t>
            </a:r>
          </a:p>
          <a:p>
            <a:pPr lvl="0">
              <a:lnSpc>
                <a:spcPct val="150000"/>
              </a:lnSpc>
            </a:pPr>
            <a:r>
              <a:rPr lang="en-US" altLang="zh-CN" sz="2400" dirty="0">
                <a:solidFill>
                  <a:srgbClr val="000000"/>
                </a:solidFill>
              </a:rPr>
              <a:t>MOV  C</a:t>
            </a:r>
            <a:r>
              <a:rPr lang="zh-CN" altLang="en-US" sz="2400" dirty="0">
                <a:solidFill>
                  <a:srgbClr val="000000"/>
                </a:solidFill>
              </a:rPr>
              <a:t>，</a:t>
            </a:r>
            <a:r>
              <a:rPr lang="en-US" altLang="zh-CN" sz="2400" dirty="0">
                <a:solidFill>
                  <a:srgbClr val="000000"/>
                </a:solidFill>
              </a:rPr>
              <a:t>ACC</a:t>
            </a:r>
            <a:r>
              <a:rPr lang="zh-CN" altLang="en-US" sz="2400" dirty="0">
                <a:solidFill>
                  <a:srgbClr val="000000"/>
                </a:solidFill>
              </a:rPr>
              <a:t>．</a:t>
            </a:r>
            <a:r>
              <a:rPr lang="en-US" altLang="zh-CN" sz="2400" dirty="0">
                <a:solidFill>
                  <a:srgbClr val="000000"/>
                </a:solidFill>
              </a:rPr>
              <a:t>7   </a:t>
            </a:r>
            <a:r>
              <a:rPr lang="zh-CN" altLang="en-US" sz="2400" dirty="0">
                <a:solidFill>
                  <a:srgbClr val="000000"/>
                </a:solidFill>
              </a:rPr>
              <a:t>；累加器</a:t>
            </a:r>
            <a:r>
              <a:rPr lang="en-US" altLang="zh-CN" sz="2400" dirty="0">
                <a:solidFill>
                  <a:srgbClr val="000000"/>
                </a:solidFill>
              </a:rPr>
              <a:t>A</a:t>
            </a:r>
            <a:r>
              <a:rPr lang="zh-CN" altLang="en-US" sz="2400" dirty="0">
                <a:solidFill>
                  <a:srgbClr val="000000"/>
                </a:solidFill>
              </a:rPr>
              <a:t>第</a:t>
            </a:r>
            <a:r>
              <a:rPr lang="en-US" altLang="zh-CN" sz="2400" dirty="0">
                <a:solidFill>
                  <a:srgbClr val="000000"/>
                </a:solidFill>
              </a:rPr>
              <a:t>7</a:t>
            </a:r>
            <a:r>
              <a:rPr lang="zh-CN" altLang="en-US" sz="2400" dirty="0">
                <a:solidFill>
                  <a:srgbClr val="000000"/>
                </a:solidFill>
              </a:rPr>
              <a:t>位→</a:t>
            </a:r>
            <a:r>
              <a:rPr lang="en-US" altLang="zh-CN" sz="2400" dirty="0">
                <a:solidFill>
                  <a:srgbClr val="000000"/>
                </a:solidFill>
              </a:rPr>
              <a:t>Cy</a:t>
            </a:r>
          </a:p>
          <a:p>
            <a:pPr lvl="0" algn="l">
              <a:lnSpc>
                <a:spcPct val="150000"/>
              </a:lnSpc>
            </a:pPr>
            <a:r>
              <a:rPr lang="zh-CN" altLang="en-US" sz="2400" dirty="0" smtClean="0">
                <a:solidFill>
                  <a:srgbClr val="000000"/>
                </a:solidFill>
              </a:rPr>
              <a:t>      （</a:t>
            </a:r>
            <a:r>
              <a:rPr lang="en-US" altLang="zh-CN" sz="2400" dirty="0">
                <a:solidFill>
                  <a:srgbClr val="000000"/>
                </a:solidFill>
              </a:rPr>
              <a:t>4</a:t>
            </a:r>
            <a:r>
              <a:rPr lang="zh-CN" altLang="en-US" sz="2400" dirty="0">
                <a:solidFill>
                  <a:srgbClr val="000000"/>
                </a:solidFill>
              </a:rPr>
              <a:t>）采用伪指令定义位地址（见第</a:t>
            </a:r>
            <a:r>
              <a:rPr lang="en-US" altLang="zh-CN" sz="2400" dirty="0">
                <a:solidFill>
                  <a:srgbClr val="000000"/>
                </a:solidFill>
              </a:rPr>
              <a:t>5</a:t>
            </a:r>
            <a:r>
              <a:rPr lang="zh-CN" altLang="en-US" sz="2400" dirty="0">
                <a:solidFill>
                  <a:srgbClr val="000000"/>
                </a:solidFill>
              </a:rPr>
              <a:t>章）。</a:t>
            </a:r>
          </a:p>
          <a:p>
            <a:pPr lvl="0" algn="l">
              <a:lnSpc>
                <a:spcPct val="150000"/>
              </a:lnSpc>
            </a:pPr>
            <a:r>
              <a:rPr lang="zh-CN" altLang="en-US" sz="2400" dirty="0" smtClean="0">
                <a:solidFill>
                  <a:srgbClr val="000000"/>
                </a:solidFill>
              </a:rPr>
              <a:t>        位</a:t>
            </a:r>
            <a:r>
              <a:rPr lang="zh-CN" altLang="en-US" sz="2400" dirty="0">
                <a:solidFill>
                  <a:srgbClr val="000000"/>
                </a:solidFill>
              </a:rPr>
              <a:t>操作主要包括位逻辑运算以及位置位、复位等，位操作功能是</a:t>
            </a:r>
            <a:r>
              <a:rPr lang="en-US" altLang="zh-CN" sz="2400" dirty="0">
                <a:solidFill>
                  <a:srgbClr val="000000"/>
                </a:solidFill>
              </a:rPr>
              <a:t>51</a:t>
            </a:r>
            <a:r>
              <a:rPr lang="zh-CN" altLang="en-US" sz="2400" dirty="0">
                <a:solidFill>
                  <a:srgbClr val="000000"/>
                </a:solidFill>
              </a:rPr>
              <a:t>系列单片机的突出优点之一，丰富的位操作指令为逻辑运算、逻辑控制及各种状态标志的设置提供了方便，同时也为许多电路的“硬件软化”提供了一种简便而有效的实现方法。</a:t>
            </a:r>
          </a:p>
        </p:txBody>
      </p:sp>
    </p:spTree>
    <p:extLst>
      <p:ext uri="{BB962C8B-B14F-4D97-AF65-F5344CB8AC3E}">
        <p14:creationId xmlns:p14="http://schemas.microsoft.com/office/powerpoint/2010/main" val="1589990769"/>
      </p:ext>
    </p:extLst>
  </p:cSld>
  <p:clrMapOvr>
    <a:masterClrMapping/>
  </p:clrMapOvr>
  <p:transition>
    <p:random/>
    <p:sndAc>
      <p:stSnd>
        <p:snd r:embed="rId2" name="camera.wav"/>
      </p:stSnd>
    </p:sndAc>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34</a:t>
            </a:fld>
            <a:endParaRPr lang="en-US" altLang="zh-CN" dirty="0"/>
          </a:p>
        </p:txBody>
      </p:sp>
      <p:sp>
        <p:nvSpPr>
          <p:cNvPr id="4" name="矩形 3"/>
          <p:cNvSpPr/>
          <p:nvPr/>
        </p:nvSpPr>
        <p:spPr>
          <a:xfrm>
            <a:off x="0" y="609745"/>
            <a:ext cx="9144000" cy="1754326"/>
          </a:xfrm>
          <a:prstGeom prst="rect">
            <a:avLst/>
          </a:prstGeom>
        </p:spPr>
        <p:txBody>
          <a:bodyPr wrap="square">
            <a:spAutoFit/>
          </a:bodyPr>
          <a:lstStyle/>
          <a:p>
            <a:pPr algn="l">
              <a:lnSpc>
                <a:spcPct val="150000"/>
              </a:lnSpc>
            </a:pPr>
            <a:r>
              <a:rPr lang="en-US" altLang="zh-CN" sz="2400" dirty="0" smtClean="0"/>
              <a:t>        【</a:t>
            </a:r>
            <a:r>
              <a:rPr lang="zh-CN" altLang="en-US" sz="2400" dirty="0"/>
              <a:t>例</a:t>
            </a:r>
            <a:r>
              <a:rPr lang="en-US" altLang="zh-CN" sz="2400" dirty="0"/>
              <a:t>4-7】 </a:t>
            </a:r>
            <a:r>
              <a:rPr lang="zh-CN" altLang="en-US" sz="2400" dirty="0"/>
              <a:t>分析指令</a:t>
            </a:r>
            <a:r>
              <a:rPr lang="en-US" altLang="zh-CN" sz="2400" dirty="0"/>
              <a:t>MOV  C</a:t>
            </a:r>
            <a:r>
              <a:rPr lang="zh-CN" altLang="en-US" sz="2400" dirty="0"/>
              <a:t>，</a:t>
            </a:r>
            <a:r>
              <a:rPr lang="en-US" altLang="zh-CN" sz="2400" dirty="0"/>
              <a:t>24H.0</a:t>
            </a:r>
            <a:r>
              <a:rPr lang="zh-CN" altLang="en-US" sz="2400" dirty="0"/>
              <a:t>的执行结果。</a:t>
            </a:r>
          </a:p>
          <a:p>
            <a:pPr algn="l">
              <a:lnSpc>
                <a:spcPct val="150000"/>
              </a:lnSpc>
            </a:pPr>
            <a:r>
              <a:rPr lang="zh-CN" altLang="en-US" sz="2400" dirty="0" smtClean="0"/>
              <a:t>        该</a:t>
            </a:r>
            <a:r>
              <a:rPr lang="zh-CN" altLang="en-US" sz="2400" dirty="0"/>
              <a:t>指令的机器码为</a:t>
            </a:r>
            <a:r>
              <a:rPr lang="en-US" altLang="zh-CN" sz="2400" dirty="0"/>
              <a:t>A2H 20H</a:t>
            </a:r>
            <a:r>
              <a:rPr lang="zh-CN" altLang="en-US" sz="2400" dirty="0"/>
              <a:t>，相当于</a:t>
            </a:r>
            <a:r>
              <a:rPr lang="en-US" altLang="zh-CN" sz="2400" dirty="0"/>
              <a:t>MOV  C</a:t>
            </a:r>
            <a:r>
              <a:rPr lang="zh-CN" altLang="en-US" sz="2400" dirty="0"/>
              <a:t>，</a:t>
            </a:r>
            <a:r>
              <a:rPr lang="en-US" altLang="zh-CN" sz="2400" dirty="0"/>
              <a:t>20H</a:t>
            </a:r>
            <a:r>
              <a:rPr lang="zh-CN" altLang="en-US" sz="2400" dirty="0"/>
              <a:t>，指令执行完成后</a:t>
            </a:r>
            <a:r>
              <a:rPr lang="en-US" altLang="zh-CN" sz="2400" dirty="0"/>
              <a:t>Cy</a:t>
            </a:r>
            <a:r>
              <a:rPr lang="zh-CN" altLang="en-US" sz="2400" dirty="0"/>
              <a:t>标志位为</a:t>
            </a:r>
            <a:r>
              <a:rPr lang="en-US" altLang="zh-CN" sz="2400" dirty="0"/>
              <a:t>1</a:t>
            </a:r>
            <a:r>
              <a:rPr lang="zh-CN" altLang="en-US" sz="2400" dirty="0"/>
              <a:t>，操作过程如图</a:t>
            </a:r>
            <a:r>
              <a:rPr lang="en-US" altLang="zh-CN" sz="2400" dirty="0"/>
              <a:t>4-7</a:t>
            </a:r>
            <a:r>
              <a:rPr lang="zh-CN" altLang="en-US" sz="2400" dirty="0"/>
              <a:t>所示。</a:t>
            </a:r>
          </a:p>
        </p:txBody>
      </p:sp>
      <p:pic>
        <p:nvPicPr>
          <p:cNvPr id="5" name="图片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14894" y="2685268"/>
            <a:ext cx="4946149" cy="2062985"/>
          </a:xfrm>
          <a:prstGeom prst="rect">
            <a:avLst/>
          </a:prstGeom>
        </p:spPr>
      </p:pic>
      <p:sp>
        <p:nvSpPr>
          <p:cNvPr id="7" name="矩形 6"/>
          <p:cNvSpPr/>
          <p:nvPr/>
        </p:nvSpPr>
        <p:spPr>
          <a:xfrm>
            <a:off x="2034217" y="5152647"/>
            <a:ext cx="4326826" cy="369332"/>
          </a:xfrm>
          <a:prstGeom prst="rect">
            <a:avLst/>
          </a:prstGeom>
        </p:spPr>
        <p:txBody>
          <a:bodyPr wrap="none">
            <a:spAutoFit/>
          </a:bodyPr>
          <a:lstStyle/>
          <a:p>
            <a:r>
              <a:rPr lang="zh-CN" altLang="en-US" dirty="0"/>
              <a:t>图</a:t>
            </a:r>
            <a:r>
              <a:rPr lang="en-US" altLang="zh-CN" dirty="0"/>
              <a:t>4-7  </a:t>
            </a:r>
            <a:r>
              <a:rPr lang="zh-CN" altLang="en-US" dirty="0"/>
              <a:t>指令</a:t>
            </a:r>
            <a:r>
              <a:rPr lang="en-US" altLang="zh-CN" dirty="0"/>
              <a:t>MOV C</a:t>
            </a:r>
            <a:r>
              <a:rPr lang="zh-CN" altLang="en-US" dirty="0"/>
              <a:t>，</a:t>
            </a:r>
            <a:r>
              <a:rPr lang="en-US" altLang="zh-CN" dirty="0"/>
              <a:t>24H.0</a:t>
            </a:r>
            <a:r>
              <a:rPr lang="zh-CN" altLang="en-US" dirty="0"/>
              <a:t>的执行示意图</a:t>
            </a:r>
          </a:p>
        </p:txBody>
      </p:sp>
    </p:spTree>
    <p:extLst>
      <p:ext uri="{BB962C8B-B14F-4D97-AF65-F5344CB8AC3E}">
        <p14:creationId xmlns:p14="http://schemas.microsoft.com/office/powerpoint/2010/main" val="3406763427"/>
      </p:ext>
    </p:extLst>
  </p:cSld>
  <p:clrMapOvr>
    <a:masterClrMapping/>
  </p:clrMapOvr>
  <p:transition>
    <p:random/>
    <p:sndAc>
      <p:stSnd>
        <p:snd r:embed="rId2" name="camera.wav"/>
      </p:stSnd>
    </p:sndAc>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35</a:t>
            </a:fld>
            <a:endParaRPr lang="en-US" altLang="zh-CN" dirty="0"/>
          </a:p>
        </p:txBody>
      </p:sp>
      <p:sp>
        <p:nvSpPr>
          <p:cNvPr id="4" name="矩形 3"/>
          <p:cNvSpPr/>
          <p:nvPr/>
        </p:nvSpPr>
        <p:spPr>
          <a:xfrm>
            <a:off x="0" y="601174"/>
            <a:ext cx="9144000" cy="646331"/>
          </a:xfrm>
          <a:prstGeom prst="rect">
            <a:avLst/>
          </a:prstGeom>
        </p:spPr>
        <p:txBody>
          <a:bodyPr wrap="square">
            <a:spAutoFit/>
          </a:bodyPr>
          <a:lstStyle/>
          <a:p>
            <a:pPr algn="l">
              <a:lnSpc>
                <a:spcPct val="150000"/>
              </a:lnSpc>
            </a:pPr>
            <a:r>
              <a:rPr lang="en-US" altLang="zh-CN" sz="2400" dirty="0" smtClean="0"/>
              <a:t>        51</a:t>
            </a:r>
            <a:r>
              <a:rPr lang="zh-CN" altLang="en-US" sz="2400" dirty="0"/>
              <a:t>系列单片机中</a:t>
            </a:r>
            <a:r>
              <a:rPr lang="en-US" altLang="zh-CN" sz="2400" b="1" dirty="0">
                <a:solidFill>
                  <a:srgbClr val="CC3300"/>
                </a:solidFill>
              </a:rPr>
              <a:t>7</a:t>
            </a:r>
            <a:r>
              <a:rPr lang="zh-CN" altLang="en-US" sz="2400" b="1" dirty="0">
                <a:solidFill>
                  <a:srgbClr val="CC3300"/>
                </a:solidFill>
              </a:rPr>
              <a:t>种寻址方式及其寻址空间</a:t>
            </a:r>
            <a:r>
              <a:rPr lang="zh-CN" altLang="en-US" sz="2400" dirty="0"/>
              <a:t>如表</a:t>
            </a:r>
            <a:r>
              <a:rPr lang="en-US" altLang="zh-CN" sz="2400" dirty="0"/>
              <a:t>4-1</a:t>
            </a:r>
            <a:r>
              <a:rPr lang="zh-CN" altLang="en-US" sz="2400" dirty="0"/>
              <a:t>所示。</a:t>
            </a:r>
          </a:p>
        </p:txBody>
      </p:sp>
      <p:pic>
        <p:nvPicPr>
          <p:cNvPr id="269314"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97" y="1247503"/>
            <a:ext cx="9143103" cy="50089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09846756"/>
      </p:ext>
    </p:extLst>
  </p:cSld>
  <p:clrMapOvr>
    <a:masterClrMapping/>
  </p:clrMapOvr>
  <p:transition>
    <p:random/>
    <p:sndAc>
      <p:stSnd>
        <p:snd r:embed="rId2" name="camera.wav"/>
      </p:stSnd>
    </p:sndAc>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36</a:t>
            </a:fld>
            <a:endParaRPr lang="en-US" altLang="zh-CN" dirty="0"/>
          </a:p>
        </p:txBody>
      </p:sp>
      <p:sp>
        <p:nvSpPr>
          <p:cNvPr id="4" name="矩形 3"/>
          <p:cNvSpPr/>
          <p:nvPr/>
        </p:nvSpPr>
        <p:spPr>
          <a:xfrm>
            <a:off x="0" y="2875002"/>
            <a:ext cx="9144000" cy="2308324"/>
          </a:xfrm>
          <a:prstGeom prst="rect">
            <a:avLst/>
          </a:prstGeom>
        </p:spPr>
        <p:txBody>
          <a:bodyPr wrap="square">
            <a:spAutoFit/>
          </a:bodyPr>
          <a:lstStyle/>
          <a:p>
            <a:pPr algn="l">
              <a:lnSpc>
                <a:spcPct val="150000"/>
              </a:lnSpc>
            </a:pPr>
            <a:r>
              <a:rPr lang="zh-CN" altLang="en-US" sz="2400" dirty="0" smtClean="0"/>
              <a:t>        源</a:t>
            </a:r>
            <a:r>
              <a:rPr lang="zh-CN" altLang="en-US" sz="2400" dirty="0"/>
              <a:t>操作数可以采用立即、直接、寄存器、寄存器间接、变址等</a:t>
            </a:r>
            <a:r>
              <a:rPr lang="en-US" altLang="zh-CN" sz="2400" dirty="0"/>
              <a:t>5</a:t>
            </a:r>
            <a:r>
              <a:rPr lang="zh-CN" altLang="en-US" sz="2400" dirty="0"/>
              <a:t>种寻址方式</a:t>
            </a:r>
            <a:r>
              <a:rPr lang="zh-CN" altLang="en-US" sz="2400" dirty="0" smtClean="0"/>
              <a:t>，</a:t>
            </a:r>
            <a:endParaRPr lang="en-US" altLang="zh-CN" sz="2400" dirty="0" smtClean="0"/>
          </a:p>
          <a:p>
            <a:pPr algn="l">
              <a:lnSpc>
                <a:spcPct val="150000"/>
              </a:lnSpc>
            </a:pPr>
            <a:r>
              <a:rPr lang="en-US" altLang="zh-CN" sz="2400" dirty="0"/>
              <a:t> </a:t>
            </a:r>
            <a:r>
              <a:rPr lang="en-US" altLang="zh-CN" sz="2400" dirty="0" smtClean="0"/>
              <a:t>       </a:t>
            </a:r>
            <a:r>
              <a:rPr lang="zh-CN" altLang="en-US" sz="2400" dirty="0" smtClean="0"/>
              <a:t>目的</a:t>
            </a:r>
            <a:r>
              <a:rPr lang="zh-CN" altLang="en-US" sz="2400" dirty="0"/>
              <a:t>操作数可以采用直接、寄存器、寄存器间接等</a:t>
            </a:r>
            <a:r>
              <a:rPr lang="en-US" altLang="zh-CN" sz="2400" dirty="0"/>
              <a:t>3</a:t>
            </a:r>
            <a:r>
              <a:rPr lang="zh-CN" altLang="en-US" sz="2400" dirty="0"/>
              <a:t>种寻址方式</a:t>
            </a:r>
            <a:r>
              <a:rPr lang="zh-CN" altLang="en-US" sz="2400" dirty="0" smtClean="0"/>
              <a:t>。</a:t>
            </a:r>
            <a:endParaRPr lang="zh-CN" altLang="en-US" sz="2400" dirty="0"/>
          </a:p>
        </p:txBody>
      </p:sp>
      <p:sp>
        <p:nvSpPr>
          <p:cNvPr id="5" name="矩形 4"/>
          <p:cNvSpPr/>
          <p:nvPr/>
        </p:nvSpPr>
        <p:spPr>
          <a:xfrm>
            <a:off x="0" y="555257"/>
            <a:ext cx="9144000" cy="523220"/>
          </a:xfrm>
          <a:prstGeom prst="rect">
            <a:avLst/>
          </a:prstGeom>
        </p:spPr>
        <p:txBody>
          <a:bodyPr wrap="square">
            <a:spAutoFit/>
          </a:bodyPr>
          <a:lstStyle/>
          <a:p>
            <a:r>
              <a:rPr lang="en-US" altLang="zh-CN" sz="2400" dirty="0">
                <a:solidFill>
                  <a:srgbClr val="000000"/>
                </a:solidFill>
              </a:rPr>
              <a:t> </a:t>
            </a:r>
            <a:r>
              <a:rPr lang="en-US" altLang="zh-CN" sz="2800" b="1" dirty="0">
                <a:solidFill>
                  <a:srgbClr val="FF0000"/>
                </a:solidFill>
                <a:latin typeface="黑体" pitchFamily="2" charset="-122"/>
                <a:ea typeface="黑体" pitchFamily="2" charset="-122"/>
              </a:rPr>
              <a:t>4.3  51</a:t>
            </a:r>
            <a:r>
              <a:rPr lang="zh-CN" altLang="en-US" sz="2800" b="1" dirty="0">
                <a:solidFill>
                  <a:srgbClr val="FF0000"/>
                </a:solidFill>
                <a:latin typeface="黑体" pitchFamily="2" charset="-122"/>
                <a:ea typeface="黑体" pitchFamily="2" charset="-122"/>
              </a:rPr>
              <a:t>系列单片机指令系统分类介绍</a:t>
            </a:r>
            <a:endParaRPr lang="zh-CN" altLang="en-US" dirty="0"/>
          </a:p>
        </p:txBody>
      </p:sp>
      <p:sp>
        <p:nvSpPr>
          <p:cNvPr id="6" name="矩形 5"/>
          <p:cNvSpPr/>
          <p:nvPr/>
        </p:nvSpPr>
        <p:spPr>
          <a:xfrm>
            <a:off x="784704" y="1078477"/>
            <a:ext cx="3204723" cy="646331"/>
          </a:xfrm>
          <a:prstGeom prst="rect">
            <a:avLst/>
          </a:prstGeom>
        </p:spPr>
        <p:txBody>
          <a:bodyPr wrap="none">
            <a:spAutoFit/>
          </a:bodyPr>
          <a:lstStyle/>
          <a:p>
            <a:pPr lvl="0">
              <a:lnSpc>
                <a:spcPct val="150000"/>
              </a:lnSpc>
            </a:pPr>
            <a:r>
              <a:rPr lang="en-US" altLang="zh-CN" sz="2400" b="1" dirty="0">
                <a:solidFill>
                  <a:srgbClr val="9900CC"/>
                </a:solidFill>
              </a:rPr>
              <a:t>4.3.1  </a:t>
            </a:r>
            <a:r>
              <a:rPr lang="zh-CN" altLang="en-US" sz="2400" b="1" dirty="0">
                <a:solidFill>
                  <a:srgbClr val="9900CC"/>
                </a:solidFill>
              </a:rPr>
              <a:t>数据传送类指令</a:t>
            </a:r>
          </a:p>
        </p:txBody>
      </p:sp>
      <p:sp>
        <p:nvSpPr>
          <p:cNvPr id="7" name="矩形 6"/>
          <p:cNvSpPr/>
          <p:nvPr/>
        </p:nvSpPr>
        <p:spPr>
          <a:xfrm>
            <a:off x="0" y="1628507"/>
            <a:ext cx="9144000" cy="646331"/>
          </a:xfrm>
          <a:prstGeom prst="rect">
            <a:avLst/>
          </a:prstGeom>
        </p:spPr>
        <p:txBody>
          <a:bodyPr wrap="square">
            <a:spAutoFit/>
          </a:bodyPr>
          <a:lstStyle/>
          <a:p>
            <a:pPr lvl="0" algn="l">
              <a:lnSpc>
                <a:spcPct val="150000"/>
              </a:lnSpc>
            </a:pPr>
            <a:r>
              <a:rPr lang="zh-CN" altLang="en-US" sz="2400" dirty="0" smtClean="0">
                <a:solidFill>
                  <a:srgbClr val="000000"/>
                </a:solidFill>
              </a:rPr>
              <a:t>        数据</a:t>
            </a:r>
            <a:r>
              <a:rPr lang="zh-CN" altLang="en-US" sz="2400" dirty="0">
                <a:solidFill>
                  <a:srgbClr val="000000"/>
                </a:solidFill>
              </a:rPr>
              <a:t>传送类指令是最常用、最基本的一类指令。</a:t>
            </a:r>
            <a:endParaRPr lang="en-US" altLang="zh-CN" sz="2400" dirty="0">
              <a:solidFill>
                <a:srgbClr val="000000"/>
              </a:solidFill>
            </a:endParaRPr>
          </a:p>
        </p:txBody>
      </p:sp>
      <p:sp>
        <p:nvSpPr>
          <p:cNvPr id="8" name="矩形 7"/>
          <p:cNvSpPr/>
          <p:nvPr/>
        </p:nvSpPr>
        <p:spPr>
          <a:xfrm>
            <a:off x="0" y="2228671"/>
            <a:ext cx="9144000" cy="646331"/>
          </a:xfrm>
          <a:prstGeom prst="rect">
            <a:avLst/>
          </a:prstGeom>
        </p:spPr>
        <p:txBody>
          <a:bodyPr wrap="square">
            <a:spAutoFit/>
          </a:bodyPr>
          <a:lstStyle/>
          <a:p>
            <a:pPr lvl="0" algn="l">
              <a:lnSpc>
                <a:spcPct val="150000"/>
              </a:lnSpc>
            </a:pPr>
            <a:r>
              <a:rPr lang="zh-CN" altLang="en-US" sz="2400" dirty="0" smtClean="0">
                <a:solidFill>
                  <a:srgbClr val="000000"/>
                </a:solidFill>
              </a:rPr>
              <a:t>        一般</a:t>
            </a:r>
            <a:r>
              <a:rPr lang="zh-CN" altLang="en-US" sz="2400" dirty="0">
                <a:solidFill>
                  <a:srgbClr val="000000"/>
                </a:solidFill>
              </a:rPr>
              <a:t>用来</a:t>
            </a:r>
            <a:r>
              <a:rPr lang="zh-CN" altLang="en-US" sz="2400" dirty="0">
                <a:solidFill>
                  <a:srgbClr val="0000FF"/>
                </a:solidFill>
              </a:rPr>
              <a:t>把源操作数传送到目的操作数。</a:t>
            </a:r>
            <a:endParaRPr lang="en-US" altLang="zh-CN" sz="2400" dirty="0">
              <a:solidFill>
                <a:srgbClr val="0000FF"/>
              </a:solidFill>
            </a:endParaRPr>
          </a:p>
        </p:txBody>
      </p:sp>
    </p:spTree>
    <p:extLst>
      <p:ext uri="{BB962C8B-B14F-4D97-AF65-F5344CB8AC3E}">
        <p14:creationId xmlns:p14="http://schemas.microsoft.com/office/powerpoint/2010/main" val="3659846269"/>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arn(inVertical)">
                                      <p:cBhvr>
                                        <p:cTn id="2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smtClean="0"/>
              <a:t>  </a:t>
            </a:r>
            <a:endParaRPr lang="zh-CN" altLang="en-US" dirty="0"/>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37</a:t>
            </a:fld>
            <a:endParaRPr lang="en-US" altLang="zh-CN" dirty="0"/>
          </a:p>
        </p:txBody>
      </p:sp>
      <p:sp>
        <p:nvSpPr>
          <p:cNvPr id="5" name="矩形 4"/>
          <p:cNvSpPr/>
          <p:nvPr/>
        </p:nvSpPr>
        <p:spPr>
          <a:xfrm>
            <a:off x="0" y="665569"/>
            <a:ext cx="9144000" cy="2862322"/>
          </a:xfrm>
          <a:prstGeom prst="rect">
            <a:avLst/>
          </a:prstGeom>
        </p:spPr>
        <p:txBody>
          <a:bodyPr wrap="square">
            <a:spAutoFit/>
          </a:bodyPr>
          <a:lstStyle/>
          <a:p>
            <a:pPr lvl="0" algn="l">
              <a:lnSpc>
                <a:spcPct val="150000"/>
              </a:lnSpc>
            </a:pPr>
            <a:r>
              <a:rPr lang="zh-CN" altLang="en-US" sz="2400" dirty="0" smtClean="0">
                <a:solidFill>
                  <a:srgbClr val="000000"/>
                </a:solidFill>
              </a:rPr>
              <a:t>        数据</a:t>
            </a:r>
            <a:r>
              <a:rPr lang="zh-CN" altLang="en-US" sz="2400" dirty="0">
                <a:solidFill>
                  <a:srgbClr val="000000"/>
                </a:solidFill>
              </a:rPr>
              <a:t>传送类指令又分为</a:t>
            </a:r>
            <a:r>
              <a:rPr lang="zh-CN" altLang="en-US" sz="2400" b="1" dirty="0">
                <a:solidFill>
                  <a:srgbClr val="0000FF"/>
                </a:solidFill>
              </a:rPr>
              <a:t>两类</a:t>
            </a:r>
            <a:r>
              <a:rPr lang="zh-CN" altLang="en-US" sz="2400" dirty="0" smtClean="0">
                <a:solidFill>
                  <a:srgbClr val="000000"/>
                </a:solidFill>
              </a:rPr>
              <a:t>。</a:t>
            </a:r>
            <a:endParaRPr lang="en-US" altLang="zh-CN" sz="2400" dirty="0" smtClean="0">
              <a:solidFill>
                <a:srgbClr val="000000"/>
              </a:solidFill>
            </a:endParaRPr>
          </a:p>
          <a:p>
            <a:pPr lvl="0" algn="l">
              <a:lnSpc>
                <a:spcPct val="150000"/>
              </a:lnSpc>
            </a:pPr>
            <a:r>
              <a:rPr lang="en-US" altLang="zh-CN" sz="2400" dirty="0">
                <a:solidFill>
                  <a:srgbClr val="000000"/>
                </a:solidFill>
              </a:rPr>
              <a:t> </a:t>
            </a:r>
            <a:r>
              <a:rPr lang="en-US" altLang="zh-CN" sz="2400" dirty="0" smtClean="0">
                <a:solidFill>
                  <a:srgbClr val="000000"/>
                </a:solidFill>
              </a:rPr>
              <a:t>       </a:t>
            </a:r>
            <a:r>
              <a:rPr lang="zh-CN" altLang="en-US" sz="2400" dirty="0" smtClean="0">
                <a:solidFill>
                  <a:srgbClr val="000000"/>
                </a:solidFill>
              </a:rPr>
              <a:t>一类</a:t>
            </a:r>
            <a:r>
              <a:rPr lang="zh-CN" altLang="en-US" sz="2400" dirty="0">
                <a:solidFill>
                  <a:srgbClr val="000000"/>
                </a:solidFill>
              </a:rPr>
              <a:t>为单纯的数据传送，即把源操作数传送（实为复制）给目的操作数，源操作数不变。表示为</a:t>
            </a:r>
          </a:p>
          <a:p>
            <a:pPr lvl="0">
              <a:lnSpc>
                <a:spcPct val="150000"/>
              </a:lnSpc>
            </a:pPr>
            <a:r>
              <a:rPr lang="zh-CN" altLang="en-US" sz="2400" dirty="0">
                <a:solidFill>
                  <a:srgbClr val="000000"/>
                </a:solidFill>
              </a:rPr>
              <a:t>    </a:t>
            </a:r>
            <a:r>
              <a:rPr lang="zh-CN" altLang="en-US" sz="2400" b="1" dirty="0">
                <a:solidFill>
                  <a:srgbClr val="0000FF"/>
                </a:solidFill>
              </a:rPr>
              <a:t>源操作数 → 目的操作数</a:t>
            </a:r>
          </a:p>
          <a:p>
            <a:pPr lvl="0" algn="l">
              <a:lnSpc>
                <a:spcPct val="150000"/>
              </a:lnSpc>
            </a:pPr>
            <a:r>
              <a:rPr lang="zh-CN" altLang="en-US" sz="2400" dirty="0" smtClean="0">
                <a:solidFill>
                  <a:srgbClr val="000000"/>
                </a:solidFill>
              </a:rPr>
              <a:t>        </a:t>
            </a:r>
            <a:endParaRPr lang="zh-CN" altLang="en-US" sz="2400" dirty="0">
              <a:solidFill>
                <a:srgbClr val="000000"/>
              </a:solidFill>
            </a:endParaRPr>
          </a:p>
        </p:txBody>
      </p:sp>
      <p:cxnSp>
        <p:nvCxnSpPr>
          <p:cNvPr id="7" name="直接箭头连接符 6"/>
          <p:cNvCxnSpPr/>
          <p:nvPr/>
        </p:nvCxnSpPr>
        <p:spPr bwMode="auto">
          <a:xfrm>
            <a:off x="3064040" y="4034799"/>
            <a:ext cx="424070" cy="0"/>
          </a:xfrm>
          <a:prstGeom prst="straightConnector1">
            <a:avLst/>
          </a:prstGeom>
          <a:solidFill>
            <a:schemeClr val="accent1">
              <a:alpha val="50000"/>
            </a:schemeClr>
          </a:solidFill>
          <a:ln w="9525" cap="flat" cmpd="sng" algn="ctr">
            <a:solidFill>
              <a:schemeClr val="tx1"/>
            </a:solidFill>
            <a:prstDash val="solid"/>
            <a:round/>
            <a:headEnd type="arrow"/>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 name="矩形 3"/>
          <p:cNvSpPr/>
          <p:nvPr/>
        </p:nvSpPr>
        <p:spPr>
          <a:xfrm>
            <a:off x="0" y="3158902"/>
            <a:ext cx="9144000" cy="2308324"/>
          </a:xfrm>
          <a:prstGeom prst="rect">
            <a:avLst/>
          </a:prstGeom>
        </p:spPr>
        <p:txBody>
          <a:bodyPr wrap="square">
            <a:spAutoFit/>
          </a:bodyPr>
          <a:lstStyle/>
          <a:p>
            <a:pPr lvl="0" algn="l">
              <a:lnSpc>
                <a:spcPct val="150000"/>
              </a:lnSpc>
            </a:pPr>
            <a:r>
              <a:rPr lang="zh-CN" altLang="en-US" sz="2400" dirty="0" smtClean="0">
                <a:solidFill>
                  <a:srgbClr val="000000"/>
                </a:solidFill>
              </a:rPr>
              <a:t>        另</a:t>
            </a:r>
            <a:r>
              <a:rPr lang="zh-CN" altLang="en-US" sz="2400" dirty="0">
                <a:solidFill>
                  <a:srgbClr val="000000"/>
                </a:solidFill>
              </a:rPr>
              <a:t>一类为数据交换，即源操作数和目的操作数相互交换位置。表示为</a:t>
            </a:r>
            <a:r>
              <a:rPr lang="en-US" altLang="zh-CN" sz="2400" dirty="0">
                <a:solidFill>
                  <a:srgbClr val="000000"/>
                </a:solidFill>
              </a:rPr>
              <a:t>:   </a:t>
            </a:r>
            <a:r>
              <a:rPr lang="zh-CN" altLang="en-US" sz="2400" dirty="0">
                <a:solidFill>
                  <a:srgbClr val="000000"/>
                </a:solidFill>
              </a:rPr>
              <a:t>    </a:t>
            </a:r>
            <a:r>
              <a:rPr lang="zh-CN" altLang="en-US" sz="2400" b="1" dirty="0">
                <a:solidFill>
                  <a:srgbClr val="0000FF"/>
                </a:solidFill>
              </a:rPr>
              <a:t>源操作数        目的操作数</a:t>
            </a:r>
          </a:p>
          <a:p>
            <a:pPr lvl="0" algn="l">
              <a:lnSpc>
                <a:spcPct val="150000"/>
              </a:lnSpc>
            </a:pPr>
            <a:r>
              <a:rPr lang="zh-CN" altLang="en-US" sz="2400" dirty="0">
                <a:solidFill>
                  <a:srgbClr val="000000"/>
                </a:solidFill>
              </a:rPr>
              <a:t>        数据传送类指令用到的助记符有</a:t>
            </a:r>
            <a:r>
              <a:rPr lang="en-US" altLang="zh-CN" sz="2400" dirty="0">
                <a:solidFill>
                  <a:srgbClr val="000000"/>
                </a:solidFill>
              </a:rPr>
              <a:t>MOV</a:t>
            </a:r>
            <a:r>
              <a:rPr lang="zh-CN" altLang="en-US" sz="2400" dirty="0">
                <a:solidFill>
                  <a:srgbClr val="000000"/>
                </a:solidFill>
              </a:rPr>
              <a:t>、</a:t>
            </a:r>
            <a:r>
              <a:rPr lang="en-US" altLang="zh-CN" sz="2400" dirty="0">
                <a:solidFill>
                  <a:srgbClr val="000000"/>
                </a:solidFill>
              </a:rPr>
              <a:t>MOVX</a:t>
            </a:r>
            <a:r>
              <a:rPr lang="zh-CN" altLang="en-US" sz="2400" dirty="0">
                <a:solidFill>
                  <a:srgbClr val="000000"/>
                </a:solidFill>
              </a:rPr>
              <a:t>、</a:t>
            </a:r>
            <a:r>
              <a:rPr lang="en-US" altLang="zh-CN" sz="2400" dirty="0">
                <a:solidFill>
                  <a:srgbClr val="000000"/>
                </a:solidFill>
              </a:rPr>
              <a:t>MOVC</a:t>
            </a:r>
            <a:r>
              <a:rPr lang="zh-CN" altLang="en-US" sz="2400" dirty="0">
                <a:solidFill>
                  <a:srgbClr val="000000"/>
                </a:solidFill>
              </a:rPr>
              <a:t>、</a:t>
            </a:r>
            <a:r>
              <a:rPr lang="en-US" altLang="zh-CN" sz="2400" dirty="0">
                <a:solidFill>
                  <a:srgbClr val="000000"/>
                </a:solidFill>
              </a:rPr>
              <a:t>XCH</a:t>
            </a:r>
            <a:r>
              <a:rPr lang="zh-CN" altLang="en-US" sz="2400" dirty="0">
                <a:solidFill>
                  <a:srgbClr val="000000"/>
                </a:solidFill>
              </a:rPr>
              <a:t>、</a:t>
            </a:r>
            <a:r>
              <a:rPr lang="en-US" altLang="zh-CN" sz="2400" dirty="0">
                <a:solidFill>
                  <a:srgbClr val="000000"/>
                </a:solidFill>
              </a:rPr>
              <a:t>XCHD</a:t>
            </a:r>
            <a:r>
              <a:rPr lang="zh-CN" altLang="en-US" sz="2400" dirty="0">
                <a:solidFill>
                  <a:srgbClr val="000000"/>
                </a:solidFill>
              </a:rPr>
              <a:t>、</a:t>
            </a:r>
            <a:r>
              <a:rPr lang="en-US" altLang="zh-CN" sz="2400" dirty="0">
                <a:solidFill>
                  <a:srgbClr val="000000"/>
                </a:solidFill>
              </a:rPr>
              <a:t>SWAP</a:t>
            </a:r>
            <a:r>
              <a:rPr lang="zh-CN" altLang="en-US" sz="2400" dirty="0">
                <a:solidFill>
                  <a:srgbClr val="000000"/>
                </a:solidFill>
              </a:rPr>
              <a:t>、</a:t>
            </a:r>
            <a:r>
              <a:rPr lang="en-US" altLang="zh-CN" sz="2400" dirty="0">
                <a:solidFill>
                  <a:srgbClr val="000000"/>
                </a:solidFill>
              </a:rPr>
              <a:t>PUSH</a:t>
            </a:r>
            <a:r>
              <a:rPr lang="zh-CN" altLang="en-US" sz="2400" dirty="0">
                <a:solidFill>
                  <a:srgbClr val="000000"/>
                </a:solidFill>
              </a:rPr>
              <a:t>、</a:t>
            </a:r>
            <a:r>
              <a:rPr lang="en-US" altLang="zh-CN" sz="2400" dirty="0">
                <a:solidFill>
                  <a:srgbClr val="000000"/>
                </a:solidFill>
              </a:rPr>
              <a:t>POP</a:t>
            </a:r>
            <a:r>
              <a:rPr lang="zh-CN" altLang="en-US" sz="2400" dirty="0">
                <a:solidFill>
                  <a:srgbClr val="000000"/>
                </a:solidFill>
              </a:rPr>
              <a:t>等 </a:t>
            </a:r>
            <a:r>
              <a:rPr lang="en-US" altLang="zh-CN" sz="2400" dirty="0">
                <a:solidFill>
                  <a:srgbClr val="000000"/>
                </a:solidFill>
              </a:rPr>
              <a:t>8</a:t>
            </a:r>
            <a:r>
              <a:rPr lang="zh-CN" altLang="en-US" sz="2400" dirty="0">
                <a:solidFill>
                  <a:srgbClr val="000000"/>
                </a:solidFill>
              </a:rPr>
              <a:t>种。</a:t>
            </a:r>
          </a:p>
        </p:txBody>
      </p:sp>
    </p:spTree>
    <p:extLst>
      <p:ext uri="{BB962C8B-B14F-4D97-AF65-F5344CB8AC3E}">
        <p14:creationId xmlns:p14="http://schemas.microsoft.com/office/powerpoint/2010/main" val="2295419449"/>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38</a:t>
            </a:fld>
            <a:endParaRPr lang="en-US" altLang="zh-CN" dirty="0"/>
          </a:p>
        </p:txBody>
      </p:sp>
      <p:sp>
        <p:nvSpPr>
          <p:cNvPr id="4" name="矩形 3"/>
          <p:cNvSpPr/>
          <p:nvPr/>
        </p:nvSpPr>
        <p:spPr>
          <a:xfrm>
            <a:off x="0" y="767980"/>
            <a:ext cx="9144000" cy="2308324"/>
          </a:xfrm>
          <a:prstGeom prst="rect">
            <a:avLst/>
          </a:prstGeom>
        </p:spPr>
        <p:txBody>
          <a:bodyPr wrap="square">
            <a:spAutoFit/>
          </a:bodyPr>
          <a:lstStyle/>
          <a:p>
            <a:pPr lvl="0" algn="l">
              <a:lnSpc>
                <a:spcPct val="150000"/>
              </a:lnSpc>
            </a:pPr>
            <a:r>
              <a:rPr lang="zh-CN" altLang="en-US" sz="2400" dirty="0" smtClean="0">
                <a:solidFill>
                  <a:srgbClr val="000000"/>
                </a:solidFill>
              </a:rPr>
              <a:t>        </a:t>
            </a:r>
            <a:r>
              <a:rPr lang="zh-CN" altLang="en-US" sz="2400" b="1" dirty="0" smtClean="0">
                <a:solidFill>
                  <a:srgbClr val="CC3300"/>
                </a:solidFill>
              </a:rPr>
              <a:t>数据</a:t>
            </a:r>
            <a:r>
              <a:rPr lang="zh-CN" altLang="en-US" sz="2400" b="1" dirty="0">
                <a:solidFill>
                  <a:srgbClr val="CC3300"/>
                </a:solidFill>
              </a:rPr>
              <a:t>传送类指令通用格式如下：</a:t>
            </a:r>
          </a:p>
          <a:p>
            <a:pPr lvl="0">
              <a:lnSpc>
                <a:spcPct val="150000"/>
              </a:lnSpc>
            </a:pPr>
            <a:r>
              <a:rPr lang="zh-CN" altLang="en-US" sz="2400" dirty="0">
                <a:solidFill>
                  <a:srgbClr val="000000"/>
                </a:solidFill>
              </a:rPr>
              <a:t>    </a:t>
            </a:r>
            <a:r>
              <a:rPr lang="zh-CN" altLang="en-US" sz="2400" b="1" dirty="0">
                <a:solidFill>
                  <a:srgbClr val="0000FF"/>
                </a:solidFill>
              </a:rPr>
              <a:t>相关助记符  </a:t>
            </a:r>
            <a:r>
              <a:rPr lang="en-US" altLang="zh-CN" sz="2400" b="1" dirty="0">
                <a:solidFill>
                  <a:srgbClr val="0000FF"/>
                </a:solidFill>
              </a:rPr>
              <a:t>&lt;</a:t>
            </a:r>
            <a:r>
              <a:rPr lang="zh-CN" altLang="en-US" sz="2400" b="1" dirty="0">
                <a:solidFill>
                  <a:srgbClr val="0000FF"/>
                </a:solidFill>
              </a:rPr>
              <a:t>目的操作数</a:t>
            </a:r>
            <a:r>
              <a:rPr lang="en-US" altLang="zh-CN" sz="2400" b="1" dirty="0">
                <a:solidFill>
                  <a:srgbClr val="0000FF"/>
                </a:solidFill>
              </a:rPr>
              <a:t>&gt;</a:t>
            </a:r>
            <a:r>
              <a:rPr lang="zh-CN" altLang="en-US" sz="2400" b="1" dirty="0">
                <a:solidFill>
                  <a:srgbClr val="0000FF"/>
                </a:solidFill>
              </a:rPr>
              <a:t>，</a:t>
            </a:r>
            <a:r>
              <a:rPr lang="en-US" altLang="zh-CN" sz="2400" b="1" dirty="0">
                <a:solidFill>
                  <a:srgbClr val="0000FF"/>
                </a:solidFill>
              </a:rPr>
              <a:t>&lt;</a:t>
            </a:r>
            <a:r>
              <a:rPr lang="zh-CN" altLang="en-US" sz="2400" b="1" dirty="0">
                <a:solidFill>
                  <a:srgbClr val="0000FF"/>
                </a:solidFill>
              </a:rPr>
              <a:t>源操作数</a:t>
            </a:r>
            <a:r>
              <a:rPr lang="en-US" altLang="zh-CN" sz="2400" b="1" dirty="0">
                <a:solidFill>
                  <a:srgbClr val="0000FF"/>
                </a:solidFill>
              </a:rPr>
              <a:t>&gt;</a:t>
            </a:r>
          </a:p>
          <a:p>
            <a:pPr lvl="0" algn="l">
              <a:lnSpc>
                <a:spcPct val="150000"/>
              </a:lnSpc>
            </a:pPr>
            <a:r>
              <a:rPr lang="zh-CN" altLang="en-US" sz="2400" dirty="0" smtClean="0">
                <a:solidFill>
                  <a:srgbClr val="000000"/>
                </a:solidFill>
              </a:rPr>
              <a:t>        除了</a:t>
            </a:r>
            <a:r>
              <a:rPr lang="zh-CN" altLang="en-US" sz="2400" dirty="0">
                <a:solidFill>
                  <a:srgbClr val="000000"/>
                </a:solidFill>
              </a:rPr>
              <a:t>把累加器作为目的操作数的那些指令会影响奇偶标志位</a:t>
            </a:r>
            <a:r>
              <a:rPr lang="en-US" altLang="zh-CN" sz="2400" dirty="0">
                <a:solidFill>
                  <a:srgbClr val="000000"/>
                </a:solidFill>
              </a:rPr>
              <a:t>P</a:t>
            </a:r>
            <a:r>
              <a:rPr lang="zh-CN" altLang="en-US" sz="2400" dirty="0">
                <a:solidFill>
                  <a:srgbClr val="000000"/>
                </a:solidFill>
              </a:rPr>
              <a:t>之外，数据传送类指令不影响标志位。</a:t>
            </a:r>
          </a:p>
        </p:txBody>
      </p:sp>
    </p:spTree>
    <p:extLst>
      <p:ext uri="{BB962C8B-B14F-4D97-AF65-F5344CB8AC3E}">
        <p14:creationId xmlns:p14="http://schemas.microsoft.com/office/powerpoint/2010/main" val="195926905"/>
      </p:ext>
    </p:extLst>
  </p:cSld>
  <p:clrMapOvr>
    <a:masterClrMapping/>
  </p:clrMapOvr>
  <p:transition>
    <p:random/>
    <p:sndAc>
      <p:stSnd>
        <p:snd r:embed="rId2" name="camera.wav"/>
      </p:stSnd>
    </p:sndAc>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39</a:t>
            </a:fld>
            <a:endParaRPr lang="en-US" altLang="zh-CN" dirty="0"/>
          </a:p>
        </p:txBody>
      </p:sp>
      <p:sp>
        <p:nvSpPr>
          <p:cNvPr id="4" name="矩形 3"/>
          <p:cNvSpPr/>
          <p:nvPr/>
        </p:nvSpPr>
        <p:spPr>
          <a:xfrm>
            <a:off x="0" y="615723"/>
            <a:ext cx="9144000" cy="1754326"/>
          </a:xfrm>
          <a:prstGeom prst="rect">
            <a:avLst/>
          </a:prstGeom>
        </p:spPr>
        <p:txBody>
          <a:bodyPr wrap="square">
            <a:spAutoFit/>
          </a:bodyPr>
          <a:lstStyle/>
          <a:p>
            <a:pPr algn="l">
              <a:lnSpc>
                <a:spcPct val="150000"/>
              </a:lnSpc>
            </a:pPr>
            <a:r>
              <a:rPr lang="en-US" altLang="zh-CN" sz="2400" b="1" kern="1050" dirty="0">
                <a:latin typeface="Arial"/>
                <a:ea typeface="黑体"/>
                <a:cs typeface="Times New Roman"/>
              </a:rPr>
              <a:t>        1</a:t>
            </a:r>
            <a:r>
              <a:rPr lang="zh-CN" altLang="en-US" sz="2400" b="1" kern="1050" dirty="0">
                <a:latin typeface="Arial"/>
                <a:ea typeface="黑体"/>
                <a:cs typeface="Times New Roman"/>
              </a:rPr>
              <a:t>．片内数据传送指令</a:t>
            </a:r>
          </a:p>
          <a:p>
            <a:pPr algn="l">
              <a:lnSpc>
                <a:spcPct val="150000"/>
              </a:lnSpc>
            </a:pPr>
            <a:r>
              <a:rPr lang="zh-CN" altLang="en-US" sz="2400" dirty="0" smtClean="0"/>
              <a:t>        这</a:t>
            </a:r>
            <a:r>
              <a:rPr lang="zh-CN" altLang="en-US" sz="2400" dirty="0"/>
              <a:t>类数据传送类指令的特点是数据在单片机内部传送且助记符为</a:t>
            </a:r>
            <a:r>
              <a:rPr lang="en-US" altLang="zh-CN" sz="2400" dirty="0"/>
              <a:t>MOV</a:t>
            </a:r>
            <a:r>
              <a:rPr lang="zh-CN" altLang="en-US" sz="2400" dirty="0"/>
              <a:t>，传送关系如图</a:t>
            </a:r>
            <a:r>
              <a:rPr lang="en-US" altLang="zh-CN" sz="2400" dirty="0"/>
              <a:t>4-8</a:t>
            </a:r>
            <a:r>
              <a:rPr lang="zh-CN" altLang="en-US" sz="2400" dirty="0"/>
              <a:t>所示，箭头方向为数据的传送方向。</a:t>
            </a:r>
          </a:p>
        </p:txBody>
      </p:sp>
      <p:pic>
        <p:nvPicPr>
          <p:cNvPr id="5" name="图片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17563" y="2370049"/>
            <a:ext cx="5577135" cy="3052988"/>
          </a:xfrm>
          <a:prstGeom prst="rect">
            <a:avLst/>
          </a:prstGeom>
        </p:spPr>
      </p:pic>
      <p:sp>
        <p:nvSpPr>
          <p:cNvPr id="6" name="矩形 5"/>
          <p:cNvSpPr/>
          <p:nvPr/>
        </p:nvSpPr>
        <p:spPr>
          <a:xfrm>
            <a:off x="3049370" y="5815256"/>
            <a:ext cx="3416320" cy="369332"/>
          </a:xfrm>
          <a:prstGeom prst="rect">
            <a:avLst/>
          </a:prstGeom>
        </p:spPr>
        <p:txBody>
          <a:bodyPr wrap="none">
            <a:spAutoFit/>
          </a:bodyPr>
          <a:lstStyle/>
          <a:p>
            <a:r>
              <a:rPr lang="zh-CN" altLang="en-US" dirty="0"/>
              <a:t>图</a:t>
            </a:r>
            <a:r>
              <a:rPr lang="en-US" altLang="zh-CN" dirty="0"/>
              <a:t>4-8  </a:t>
            </a:r>
            <a:r>
              <a:rPr lang="zh-CN" altLang="en-US" dirty="0"/>
              <a:t>片内数据传送指令示意图</a:t>
            </a:r>
          </a:p>
        </p:txBody>
      </p:sp>
    </p:spTree>
    <p:extLst>
      <p:ext uri="{BB962C8B-B14F-4D97-AF65-F5344CB8AC3E}">
        <p14:creationId xmlns:p14="http://schemas.microsoft.com/office/powerpoint/2010/main" val="3995169770"/>
      </p:ext>
    </p:extLst>
  </p:cSld>
  <p:clrMapOvr>
    <a:masterClrMapping/>
  </p:clrMapOvr>
  <p:transition>
    <p:random/>
    <p:sndAc>
      <p:stSnd>
        <p:snd r:embed="rId2" name="camera.wav"/>
      </p:stSnd>
    </p:sndAc>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40</a:t>
            </a:fld>
            <a:endParaRPr lang="en-US" altLang="zh-CN" dirty="0"/>
          </a:p>
        </p:txBody>
      </p:sp>
      <p:sp>
        <p:nvSpPr>
          <p:cNvPr id="4" name="矩形 3"/>
          <p:cNvSpPr/>
          <p:nvPr/>
        </p:nvSpPr>
        <p:spPr>
          <a:xfrm>
            <a:off x="0" y="545197"/>
            <a:ext cx="9144000" cy="4021614"/>
          </a:xfrm>
          <a:prstGeom prst="rect">
            <a:avLst/>
          </a:prstGeom>
        </p:spPr>
        <p:txBody>
          <a:bodyPr wrap="square">
            <a:spAutoFit/>
          </a:bodyPr>
          <a:lstStyle/>
          <a:p>
            <a:pPr algn="l">
              <a:lnSpc>
                <a:spcPct val="150000"/>
              </a:lnSpc>
              <a:spcAft>
                <a:spcPts val="0"/>
              </a:spcAft>
            </a:pPr>
            <a:r>
              <a:rPr lang="en-US" altLang="zh-CN" sz="2400" kern="1000" dirty="0" smtClean="0">
                <a:latin typeface="Times New Roman"/>
                <a:ea typeface="宋体"/>
              </a:rPr>
              <a:t>        </a:t>
            </a:r>
            <a:r>
              <a:rPr lang="zh-CN" altLang="zh-CN" sz="2400" kern="1000" dirty="0" smtClean="0">
                <a:latin typeface="Times New Roman"/>
                <a:ea typeface="宋体"/>
              </a:rPr>
              <a:t>依据</a:t>
            </a:r>
            <a:r>
              <a:rPr lang="zh-CN" altLang="zh-CN" sz="2400" kern="1000" dirty="0">
                <a:latin typeface="Times New Roman"/>
                <a:ea typeface="宋体"/>
              </a:rPr>
              <a:t>图</a:t>
            </a:r>
            <a:r>
              <a:rPr lang="en-US" altLang="zh-CN" sz="2400" kern="1000" dirty="0">
                <a:latin typeface="Times New Roman"/>
                <a:ea typeface="宋体"/>
              </a:rPr>
              <a:t>4-8</a:t>
            </a:r>
            <a:r>
              <a:rPr lang="zh-CN" altLang="zh-CN" sz="2400" kern="1000" dirty="0">
                <a:latin typeface="Times New Roman"/>
                <a:ea typeface="宋体"/>
              </a:rPr>
              <a:t>的传送关系，现将片内数据传送指令分</a:t>
            </a:r>
            <a:r>
              <a:rPr lang="en-US" altLang="zh-CN" sz="2400" kern="1000" dirty="0">
                <a:latin typeface="Times New Roman"/>
                <a:ea typeface="宋体"/>
              </a:rPr>
              <a:t>4</a:t>
            </a:r>
            <a:r>
              <a:rPr lang="zh-CN" altLang="zh-CN" sz="2400" kern="1000" dirty="0">
                <a:latin typeface="Times New Roman"/>
                <a:ea typeface="宋体"/>
              </a:rPr>
              <a:t>小类加以介绍。</a:t>
            </a:r>
          </a:p>
          <a:p>
            <a:pPr algn="l">
              <a:lnSpc>
                <a:spcPct val="150000"/>
              </a:lnSpc>
              <a:spcAft>
                <a:spcPts val="0"/>
              </a:spcAft>
            </a:pPr>
            <a:r>
              <a:rPr lang="en-US" altLang="zh-CN" sz="2400" kern="1000" dirty="0" smtClean="0">
                <a:latin typeface="Times New Roman"/>
                <a:ea typeface="宋体"/>
              </a:rPr>
              <a:t>        </a:t>
            </a:r>
            <a:r>
              <a:rPr lang="zh-CN" altLang="zh-CN" sz="2400" kern="1000" dirty="0" smtClean="0">
                <a:latin typeface="Times New Roman"/>
                <a:ea typeface="宋体"/>
              </a:rPr>
              <a:t>（</a:t>
            </a:r>
            <a:r>
              <a:rPr lang="en-US" altLang="zh-CN" sz="2400" kern="1000" dirty="0">
                <a:latin typeface="Times New Roman"/>
                <a:ea typeface="宋体"/>
              </a:rPr>
              <a:t>1</a:t>
            </a:r>
            <a:r>
              <a:rPr lang="zh-CN" altLang="zh-CN" sz="2400" kern="1000" dirty="0">
                <a:latin typeface="Times New Roman"/>
                <a:ea typeface="宋体"/>
              </a:rPr>
              <a:t>）以累加器</a:t>
            </a:r>
            <a:r>
              <a:rPr lang="en-US" altLang="zh-CN" sz="2400" kern="1000" dirty="0">
                <a:latin typeface="Times New Roman"/>
                <a:ea typeface="宋体"/>
              </a:rPr>
              <a:t>A</a:t>
            </a:r>
            <a:r>
              <a:rPr lang="zh-CN" altLang="zh-CN" sz="2400" kern="1000" dirty="0">
                <a:latin typeface="Times New Roman"/>
                <a:ea typeface="宋体"/>
              </a:rPr>
              <a:t>为目的操作数的指令（</a:t>
            </a:r>
            <a:r>
              <a:rPr lang="en-US" altLang="zh-CN" sz="2400" kern="1000" dirty="0">
                <a:latin typeface="Times New Roman"/>
                <a:ea typeface="宋体"/>
              </a:rPr>
              <a:t>4</a:t>
            </a:r>
            <a:r>
              <a:rPr lang="zh-CN" altLang="zh-CN" sz="2400" kern="1000" dirty="0">
                <a:latin typeface="Times New Roman"/>
                <a:ea typeface="宋体"/>
              </a:rPr>
              <a:t>条）</a:t>
            </a:r>
          </a:p>
          <a:p>
            <a:pPr marL="269875" algn="l">
              <a:lnSpc>
                <a:spcPct val="150000"/>
              </a:lnSpc>
              <a:spcBef>
                <a:spcPts val="400"/>
              </a:spcBef>
              <a:spcAft>
                <a:spcPts val="0"/>
              </a:spcAft>
            </a:pPr>
            <a:r>
              <a:rPr lang="en-US" altLang="zh-CN" sz="2400" kern="1000" dirty="0" smtClean="0">
                <a:latin typeface="Times New Roman"/>
                <a:ea typeface="宋体"/>
              </a:rPr>
              <a:t>         </a:t>
            </a:r>
            <a:r>
              <a:rPr lang="en-US" altLang="zh-CN" sz="2400" dirty="0" smtClean="0">
                <a:solidFill>
                  <a:srgbClr val="0000FF"/>
                </a:solidFill>
              </a:rPr>
              <a:t>MOV  </a:t>
            </a:r>
            <a:r>
              <a:rPr lang="en-US" altLang="zh-CN" sz="2400" dirty="0">
                <a:solidFill>
                  <a:srgbClr val="0000FF"/>
                </a:solidFill>
              </a:rPr>
              <a:t>A</a:t>
            </a:r>
            <a:r>
              <a:rPr lang="zh-CN" altLang="zh-CN" sz="2400" dirty="0">
                <a:solidFill>
                  <a:srgbClr val="0000FF"/>
                </a:solidFill>
              </a:rPr>
              <a:t>，</a:t>
            </a:r>
            <a:r>
              <a:rPr lang="en-US" altLang="zh-CN" sz="2400" dirty="0">
                <a:solidFill>
                  <a:srgbClr val="0000FF"/>
                </a:solidFill>
              </a:rPr>
              <a:t>#data	  </a:t>
            </a:r>
            <a:r>
              <a:rPr lang="zh-CN" altLang="zh-CN" sz="2400" dirty="0">
                <a:solidFill>
                  <a:srgbClr val="0000FF"/>
                </a:solidFill>
              </a:rPr>
              <a:t>；</a:t>
            </a:r>
            <a:r>
              <a:rPr lang="en-US" altLang="zh-CN" sz="2400" dirty="0">
                <a:solidFill>
                  <a:srgbClr val="0000FF"/>
                </a:solidFill>
              </a:rPr>
              <a:t>#data</a:t>
            </a:r>
            <a:r>
              <a:rPr lang="zh-CN" altLang="zh-CN" sz="2400" dirty="0">
                <a:solidFill>
                  <a:srgbClr val="0000FF"/>
                </a:solidFill>
              </a:rPr>
              <a:t>→</a:t>
            </a:r>
            <a:r>
              <a:rPr lang="en-US" altLang="zh-CN" sz="2400" dirty="0">
                <a:solidFill>
                  <a:srgbClr val="0000FF"/>
                </a:solidFill>
              </a:rPr>
              <a:t>A</a:t>
            </a:r>
            <a:endParaRPr lang="zh-CN" altLang="zh-CN" sz="2400" dirty="0">
              <a:solidFill>
                <a:srgbClr val="0000FF"/>
              </a:solidFill>
            </a:endParaRPr>
          </a:p>
          <a:p>
            <a:pPr marL="269875" algn="l">
              <a:lnSpc>
                <a:spcPct val="150000"/>
              </a:lnSpc>
              <a:spcAft>
                <a:spcPts val="0"/>
              </a:spcAft>
            </a:pPr>
            <a:r>
              <a:rPr lang="en-US" altLang="zh-CN" sz="2400" dirty="0">
                <a:solidFill>
                  <a:srgbClr val="0000FF"/>
                </a:solidFill>
              </a:rPr>
              <a:t>        MOV  A</a:t>
            </a:r>
            <a:r>
              <a:rPr lang="zh-CN" altLang="zh-CN" sz="2400" dirty="0">
                <a:solidFill>
                  <a:srgbClr val="0000FF"/>
                </a:solidFill>
              </a:rPr>
              <a:t>，</a:t>
            </a:r>
            <a:r>
              <a:rPr lang="en-US" altLang="zh-CN" sz="2400" dirty="0">
                <a:solidFill>
                  <a:srgbClr val="0000FF"/>
                </a:solidFill>
              </a:rPr>
              <a:t>direct	  </a:t>
            </a:r>
            <a:r>
              <a:rPr lang="zh-CN" altLang="zh-CN" sz="2400" dirty="0">
                <a:solidFill>
                  <a:srgbClr val="0000FF"/>
                </a:solidFill>
              </a:rPr>
              <a:t>；</a:t>
            </a:r>
            <a:r>
              <a:rPr lang="en-US" altLang="zh-CN" sz="2400" dirty="0">
                <a:solidFill>
                  <a:srgbClr val="0000FF"/>
                </a:solidFill>
              </a:rPr>
              <a:t>(direct)</a:t>
            </a:r>
            <a:r>
              <a:rPr lang="zh-CN" altLang="zh-CN" sz="2400" dirty="0">
                <a:solidFill>
                  <a:srgbClr val="0000FF"/>
                </a:solidFill>
              </a:rPr>
              <a:t>→</a:t>
            </a:r>
            <a:r>
              <a:rPr lang="en-US" altLang="zh-CN" sz="2400" dirty="0">
                <a:solidFill>
                  <a:srgbClr val="0000FF"/>
                </a:solidFill>
              </a:rPr>
              <a:t>A</a:t>
            </a:r>
            <a:endParaRPr lang="zh-CN" altLang="zh-CN" sz="2400" dirty="0">
              <a:solidFill>
                <a:srgbClr val="0000FF"/>
              </a:solidFill>
            </a:endParaRPr>
          </a:p>
          <a:p>
            <a:pPr marL="269875" algn="l">
              <a:lnSpc>
                <a:spcPct val="150000"/>
              </a:lnSpc>
              <a:spcAft>
                <a:spcPts val="0"/>
              </a:spcAft>
            </a:pPr>
            <a:r>
              <a:rPr lang="en-US" altLang="zh-CN" sz="2400" dirty="0">
                <a:solidFill>
                  <a:srgbClr val="0000FF"/>
                </a:solidFill>
              </a:rPr>
              <a:t>        MOV  A</a:t>
            </a:r>
            <a:r>
              <a:rPr lang="zh-CN" altLang="zh-CN" sz="2400" dirty="0">
                <a:solidFill>
                  <a:srgbClr val="0000FF"/>
                </a:solidFill>
              </a:rPr>
              <a:t>，</a:t>
            </a:r>
            <a:r>
              <a:rPr lang="en-US" altLang="zh-CN" sz="2400" dirty="0" err="1">
                <a:solidFill>
                  <a:srgbClr val="0000FF"/>
                </a:solidFill>
              </a:rPr>
              <a:t>Rn</a:t>
            </a:r>
            <a:r>
              <a:rPr lang="en-US" altLang="zh-CN" sz="2400" dirty="0">
                <a:solidFill>
                  <a:srgbClr val="0000FF"/>
                </a:solidFill>
              </a:rPr>
              <a:t>	              </a:t>
            </a:r>
            <a:r>
              <a:rPr lang="zh-CN" altLang="zh-CN" sz="2400" dirty="0">
                <a:solidFill>
                  <a:srgbClr val="0000FF"/>
                </a:solidFill>
              </a:rPr>
              <a:t>；</a:t>
            </a:r>
            <a:r>
              <a:rPr lang="en-US" altLang="zh-CN" sz="2400" dirty="0">
                <a:solidFill>
                  <a:srgbClr val="0000FF"/>
                </a:solidFill>
              </a:rPr>
              <a:t>(</a:t>
            </a:r>
            <a:r>
              <a:rPr lang="en-US" altLang="zh-CN" sz="2400" dirty="0" err="1">
                <a:solidFill>
                  <a:srgbClr val="0000FF"/>
                </a:solidFill>
              </a:rPr>
              <a:t>Rn</a:t>
            </a:r>
            <a:r>
              <a:rPr lang="en-US" altLang="zh-CN" sz="2400" dirty="0">
                <a:solidFill>
                  <a:srgbClr val="0000FF"/>
                </a:solidFill>
              </a:rPr>
              <a:t>)</a:t>
            </a:r>
            <a:r>
              <a:rPr lang="zh-CN" altLang="zh-CN" sz="2400" dirty="0">
                <a:solidFill>
                  <a:srgbClr val="0000FF"/>
                </a:solidFill>
              </a:rPr>
              <a:t>→</a:t>
            </a:r>
            <a:r>
              <a:rPr lang="en-US" altLang="zh-CN" sz="2400" dirty="0">
                <a:solidFill>
                  <a:srgbClr val="0000FF"/>
                </a:solidFill>
              </a:rPr>
              <a:t>A</a:t>
            </a:r>
            <a:r>
              <a:rPr lang="zh-CN" altLang="zh-CN" sz="2400" dirty="0">
                <a:solidFill>
                  <a:srgbClr val="0000FF"/>
                </a:solidFill>
              </a:rPr>
              <a:t>，</a:t>
            </a:r>
            <a:r>
              <a:rPr lang="en-US" altLang="zh-CN" sz="2400" dirty="0">
                <a:solidFill>
                  <a:srgbClr val="0000FF"/>
                </a:solidFill>
              </a:rPr>
              <a:t>n = 0</a:t>
            </a:r>
            <a:r>
              <a:rPr lang="zh-CN" altLang="zh-CN" sz="2400" dirty="0">
                <a:solidFill>
                  <a:srgbClr val="0000FF"/>
                </a:solidFill>
              </a:rPr>
              <a:t>～</a:t>
            </a:r>
            <a:r>
              <a:rPr lang="en-US" altLang="zh-CN" sz="2400" dirty="0">
                <a:solidFill>
                  <a:srgbClr val="0000FF"/>
                </a:solidFill>
              </a:rPr>
              <a:t>7</a:t>
            </a:r>
            <a:endParaRPr lang="zh-CN" altLang="zh-CN" sz="2400" dirty="0">
              <a:solidFill>
                <a:srgbClr val="0000FF"/>
              </a:solidFill>
            </a:endParaRPr>
          </a:p>
          <a:p>
            <a:pPr marL="269875" algn="l">
              <a:lnSpc>
                <a:spcPct val="150000"/>
              </a:lnSpc>
              <a:spcAft>
                <a:spcPts val="0"/>
              </a:spcAft>
            </a:pPr>
            <a:r>
              <a:rPr lang="en-US" altLang="zh-CN" sz="2400" dirty="0">
                <a:solidFill>
                  <a:srgbClr val="0000FF"/>
                </a:solidFill>
              </a:rPr>
              <a:t>        MOV  A</a:t>
            </a:r>
            <a:r>
              <a:rPr lang="zh-CN" altLang="zh-CN" sz="2400" dirty="0">
                <a:solidFill>
                  <a:srgbClr val="0000FF"/>
                </a:solidFill>
              </a:rPr>
              <a:t>，</a:t>
            </a:r>
            <a:r>
              <a:rPr lang="en-US" altLang="zh-CN" sz="2400" dirty="0">
                <a:solidFill>
                  <a:srgbClr val="0000FF"/>
                </a:solidFill>
              </a:rPr>
              <a:t>@</a:t>
            </a:r>
            <a:r>
              <a:rPr lang="en-US" altLang="zh-CN" sz="2400" dirty="0" err="1">
                <a:solidFill>
                  <a:srgbClr val="0000FF"/>
                </a:solidFill>
              </a:rPr>
              <a:t>Ri</a:t>
            </a:r>
            <a:r>
              <a:rPr lang="en-US" altLang="zh-CN" sz="2400" dirty="0">
                <a:solidFill>
                  <a:srgbClr val="0000FF"/>
                </a:solidFill>
              </a:rPr>
              <a:t>	  </a:t>
            </a:r>
            <a:r>
              <a:rPr lang="zh-CN" altLang="zh-CN" sz="2400" dirty="0">
                <a:solidFill>
                  <a:srgbClr val="0000FF"/>
                </a:solidFill>
              </a:rPr>
              <a:t>；</a:t>
            </a:r>
            <a:r>
              <a:rPr lang="en-US" altLang="zh-CN" sz="2400" dirty="0">
                <a:solidFill>
                  <a:srgbClr val="0000FF"/>
                </a:solidFill>
              </a:rPr>
              <a:t>((</a:t>
            </a:r>
            <a:r>
              <a:rPr lang="en-US" altLang="zh-CN" sz="2400" dirty="0" err="1">
                <a:solidFill>
                  <a:srgbClr val="0000FF"/>
                </a:solidFill>
              </a:rPr>
              <a:t>Ri</a:t>
            </a:r>
            <a:r>
              <a:rPr lang="en-US" altLang="zh-CN" sz="2400" dirty="0">
                <a:solidFill>
                  <a:srgbClr val="0000FF"/>
                </a:solidFill>
              </a:rPr>
              <a:t>))</a:t>
            </a:r>
            <a:r>
              <a:rPr lang="zh-CN" altLang="zh-CN" sz="2400" dirty="0">
                <a:solidFill>
                  <a:srgbClr val="0000FF"/>
                </a:solidFill>
              </a:rPr>
              <a:t>→</a:t>
            </a:r>
            <a:r>
              <a:rPr lang="en-US" altLang="zh-CN" sz="2400" dirty="0">
                <a:solidFill>
                  <a:srgbClr val="0000FF"/>
                </a:solidFill>
              </a:rPr>
              <a:t>A</a:t>
            </a:r>
            <a:r>
              <a:rPr lang="zh-CN" altLang="zh-CN" sz="2400" dirty="0">
                <a:solidFill>
                  <a:srgbClr val="0000FF"/>
                </a:solidFill>
              </a:rPr>
              <a:t>，</a:t>
            </a:r>
            <a:r>
              <a:rPr lang="en-US" altLang="zh-CN" sz="2400" dirty="0">
                <a:solidFill>
                  <a:srgbClr val="0000FF"/>
                </a:solidFill>
              </a:rPr>
              <a:t>i = 0</a:t>
            </a:r>
            <a:r>
              <a:rPr lang="zh-CN" altLang="zh-CN" sz="2400" dirty="0">
                <a:solidFill>
                  <a:srgbClr val="0000FF"/>
                </a:solidFill>
              </a:rPr>
              <a:t>，</a:t>
            </a:r>
            <a:r>
              <a:rPr lang="en-US" altLang="zh-CN" sz="2400" dirty="0">
                <a:solidFill>
                  <a:srgbClr val="0000FF"/>
                </a:solidFill>
              </a:rPr>
              <a:t>1</a:t>
            </a:r>
            <a:endParaRPr lang="zh-CN" altLang="zh-CN" sz="2400" dirty="0">
              <a:solidFill>
                <a:srgbClr val="0000FF"/>
              </a:solidFill>
            </a:endParaRPr>
          </a:p>
        </p:txBody>
      </p:sp>
    </p:spTree>
    <p:extLst>
      <p:ext uri="{BB962C8B-B14F-4D97-AF65-F5344CB8AC3E}">
        <p14:creationId xmlns:p14="http://schemas.microsoft.com/office/powerpoint/2010/main" val="1417847275"/>
      </p:ext>
    </p:extLst>
  </p:cSld>
  <p:clrMapOvr>
    <a:masterClrMapping/>
  </p:clrMapOvr>
  <p:transition>
    <p:random/>
    <p:sndAc>
      <p:stSnd>
        <p:snd r:embed="rId2" name="camera.wav"/>
      </p:stSnd>
    </p:sndAc>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41</a:t>
            </a:fld>
            <a:endParaRPr lang="en-US" altLang="zh-CN" dirty="0"/>
          </a:p>
        </p:txBody>
      </p:sp>
      <p:sp>
        <p:nvSpPr>
          <p:cNvPr id="4" name="矩形 3"/>
          <p:cNvSpPr/>
          <p:nvPr/>
        </p:nvSpPr>
        <p:spPr>
          <a:xfrm>
            <a:off x="92764" y="620395"/>
            <a:ext cx="9051235" cy="4021614"/>
          </a:xfrm>
          <a:prstGeom prst="rect">
            <a:avLst/>
          </a:prstGeom>
        </p:spPr>
        <p:txBody>
          <a:bodyPr wrap="square">
            <a:spAutoFit/>
          </a:bodyPr>
          <a:lstStyle/>
          <a:p>
            <a:pPr indent="255905" algn="l">
              <a:lnSpc>
                <a:spcPct val="150000"/>
              </a:lnSpc>
              <a:spcBef>
                <a:spcPts val="400"/>
              </a:spcBef>
              <a:spcAft>
                <a:spcPts val="400"/>
              </a:spcAft>
            </a:pPr>
            <a:r>
              <a:rPr lang="en-US" altLang="zh-CN" sz="2400" kern="1000" dirty="0" smtClean="0">
                <a:latin typeface="Times New Roman"/>
                <a:ea typeface="宋体"/>
              </a:rPr>
              <a:t>     </a:t>
            </a:r>
            <a:r>
              <a:rPr lang="zh-CN" altLang="zh-CN" sz="2400" kern="1000" dirty="0" smtClean="0">
                <a:latin typeface="Times New Roman"/>
                <a:ea typeface="宋体"/>
              </a:rPr>
              <a:t>这</a:t>
            </a:r>
            <a:r>
              <a:rPr lang="zh-CN" altLang="zh-CN" sz="2400" kern="1000" dirty="0">
                <a:latin typeface="Times New Roman"/>
                <a:ea typeface="宋体"/>
              </a:rPr>
              <a:t>组指令的功能是把源操作数的内容送入累加器</a:t>
            </a:r>
            <a:r>
              <a:rPr lang="en-US" altLang="zh-CN" sz="2400" kern="1000" dirty="0">
                <a:latin typeface="Times New Roman"/>
                <a:ea typeface="宋体"/>
              </a:rPr>
              <a:t>A</a:t>
            </a:r>
            <a:r>
              <a:rPr lang="zh-CN" altLang="zh-CN" sz="2400" kern="1000" dirty="0">
                <a:latin typeface="Times New Roman"/>
                <a:ea typeface="宋体"/>
              </a:rPr>
              <a:t>。源操作数有立即寻址、直接寻址、寄存器寻址和寄存器间接寻址等方式，</a:t>
            </a:r>
            <a:r>
              <a:rPr lang="zh-CN" altLang="zh-CN" sz="2400" kern="1000" dirty="0" smtClean="0">
                <a:latin typeface="Times New Roman"/>
                <a:ea typeface="宋体"/>
              </a:rPr>
              <a:t>例如</a:t>
            </a:r>
            <a:r>
              <a:rPr lang="en-US" altLang="zh-CN" sz="2400" kern="1000" dirty="0" smtClean="0">
                <a:latin typeface="Times New Roman"/>
                <a:ea typeface="宋体"/>
              </a:rPr>
              <a:t>:</a:t>
            </a:r>
            <a:endParaRPr lang="zh-CN" altLang="zh-CN" sz="2400" kern="1000" dirty="0">
              <a:latin typeface="Times New Roman"/>
              <a:ea typeface="宋体"/>
            </a:endParaRPr>
          </a:p>
          <a:p>
            <a:pPr marL="269875" indent="255905" algn="l">
              <a:lnSpc>
                <a:spcPct val="150000"/>
              </a:lnSpc>
              <a:spcAft>
                <a:spcPts val="0"/>
              </a:spcAft>
            </a:pPr>
            <a:r>
              <a:rPr lang="en-US" altLang="zh-CN" sz="2400" kern="1000" dirty="0">
                <a:latin typeface="Times New Roman"/>
                <a:ea typeface="宋体"/>
              </a:rPr>
              <a:t>MOV	 A</a:t>
            </a:r>
            <a:r>
              <a:rPr lang="zh-CN" altLang="zh-CN" sz="2400" kern="1000" dirty="0">
                <a:latin typeface="Times New Roman"/>
                <a:ea typeface="宋体"/>
              </a:rPr>
              <a:t>，</a:t>
            </a:r>
            <a:r>
              <a:rPr lang="en-US" altLang="zh-CN" sz="2400" kern="1000" dirty="0">
                <a:latin typeface="Times New Roman"/>
                <a:ea typeface="宋体"/>
              </a:rPr>
              <a:t>#78H	  </a:t>
            </a:r>
            <a:r>
              <a:rPr lang="zh-CN" altLang="zh-CN" sz="2400" kern="1000" dirty="0">
                <a:latin typeface="Times New Roman"/>
                <a:ea typeface="宋体"/>
              </a:rPr>
              <a:t>；</a:t>
            </a:r>
            <a:r>
              <a:rPr lang="en-US" altLang="zh-CN" sz="2400" kern="1000" dirty="0">
                <a:latin typeface="Times New Roman"/>
                <a:ea typeface="宋体"/>
              </a:rPr>
              <a:t>78H→A</a:t>
            </a:r>
            <a:r>
              <a:rPr lang="zh-CN" altLang="zh-CN" sz="2400" kern="1000" dirty="0">
                <a:latin typeface="Times New Roman"/>
                <a:ea typeface="宋体"/>
              </a:rPr>
              <a:t>，立即寻址</a:t>
            </a:r>
          </a:p>
          <a:p>
            <a:pPr marL="269875" indent="255905" algn="l">
              <a:lnSpc>
                <a:spcPct val="150000"/>
              </a:lnSpc>
              <a:spcAft>
                <a:spcPts val="0"/>
              </a:spcAft>
            </a:pPr>
            <a:r>
              <a:rPr lang="en-US" altLang="zh-CN" sz="2400" kern="1000" dirty="0">
                <a:latin typeface="Times New Roman"/>
                <a:ea typeface="宋体"/>
              </a:rPr>
              <a:t>MOV	 A</a:t>
            </a:r>
            <a:r>
              <a:rPr lang="zh-CN" altLang="zh-CN" sz="2400" kern="1000" dirty="0">
                <a:latin typeface="Times New Roman"/>
                <a:ea typeface="宋体"/>
              </a:rPr>
              <a:t>，</a:t>
            </a:r>
            <a:r>
              <a:rPr lang="en-US" altLang="zh-CN" sz="2400" kern="1000" dirty="0">
                <a:latin typeface="Times New Roman"/>
                <a:ea typeface="宋体"/>
              </a:rPr>
              <a:t>70H 	  </a:t>
            </a:r>
            <a:r>
              <a:rPr lang="zh-CN" altLang="zh-CN" sz="2400" kern="1000" dirty="0">
                <a:latin typeface="Times New Roman"/>
                <a:ea typeface="宋体"/>
              </a:rPr>
              <a:t>；</a:t>
            </a:r>
            <a:r>
              <a:rPr lang="en-US" altLang="zh-CN" sz="2400" kern="1000" dirty="0">
                <a:latin typeface="Times New Roman"/>
                <a:ea typeface="宋体"/>
              </a:rPr>
              <a:t>(70H)→A</a:t>
            </a:r>
            <a:r>
              <a:rPr lang="zh-CN" altLang="zh-CN" sz="2400" kern="1000" dirty="0">
                <a:latin typeface="Times New Roman"/>
                <a:ea typeface="宋体"/>
              </a:rPr>
              <a:t>，直接寻址</a:t>
            </a:r>
          </a:p>
          <a:p>
            <a:pPr marL="269875" indent="255905" algn="l">
              <a:lnSpc>
                <a:spcPct val="150000"/>
              </a:lnSpc>
              <a:spcAft>
                <a:spcPts val="0"/>
              </a:spcAft>
            </a:pPr>
            <a:r>
              <a:rPr lang="en-US" altLang="zh-CN" sz="2400" kern="1000" dirty="0">
                <a:latin typeface="Times New Roman"/>
                <a:ea typeface="宋体"/>
              </a:rPr>
              <a:t>MOV	 A</a:t>
            </a:r>
            <a:r>
              <a:rPr lang="zh-CN" altLang="zh-CN" sz="2400" kern="1000" dirty="0">
                <a:latin typeface="Times New Roman"/>
                <a:ea typeface="宋体"/>
              </a:rPr>
              <a:t>，</a:t>
            </a:r>
            <a:r>
              <a:rPr lang="en-US" altLang="zh-CN" sz="2400" kern="1000" dirty="0">
                <a:latin typeface="Times New Roman"/>
                <a:ea typeface="宋体"/>
              </a:rPr>
              <a:t>R6	  </a:t>
            </a:r>
            <a:r>
              <a:rPr lang="zh-CN" altLang="zh-CN" sz="2400" kern="1000" dirty="0">
                <a:latin typeface="Times New Roman"/>
                <a:ea typeface="宋体"/>
              </a:rPr>
              <a:t>；</a:t>
            </a:r>
            <a:r>
              <a:rPr lang="en-US" altLang="zh-CN" sz="2400" kern="1000" dirty="0">
                <a:latin typeface="Times New Roman"/>
                <a:ea typeface="宋体"/>
              </a:rPr>
              <a:t>(R6)→A</a:t>
            </a:r>
            <a:r>
              <a:rPr lang="zh-CN" altLang="zh-CN" sz="2400" kern="1000" dirty="0">
                <a:latin typeface="Times New Roman"/>
                <a:ea typeface="宋体"/>
              </a:rPr>
              <a:t>，寄存器寻址</a:t>
            </a:r>
          </a:p>
          <a:p>
            <a:pPr marL="269875" indent="255905" algn="l">
              <a:lnSpc>
                <a:spcPct val="150000"/>
              </a:lnSpc>
              <a:spcAft>
                <a:spcPts val="0"/>
              </a:spcAft>
            </a:pPr>
            <a:r>
              <a:rPr lang="en-US" altLang="zh-CN" sz="2400" kern="1000" dirty="0">
                <a:latin typeface="Times New Roman"/>
                <a:ea typeface="宋体"/>
              </a:rPr>
              <a:t>MOV	 A</a:t>
            </a:r>
            <a:r>
              <a:rPr lang="zh-CN" altLang="zh-CN" sz="2400" kern="1000" dirty="0">
                <a:latin typeface="Times New Roman"/>
                <a:ea typeface="宋体"/>
              </a:rPr>
              <a:t>，</a:t>
            </a:r>
            <a:r>
              <a:rPr lang="en-US" altLang="zh-CN" sz="2400" kern="1000" dirty="0">
                <a:latin typeface="Times New Roman"/>
                <a:ea typeface="宋体"/>
              </a:rPr>
              <a:t>@R0 	  </a:t>
            </a:r>
            <a:r>
              <a:rPr lang="zh-CN" altLang="zh-CN" sz="2400" kern="1000" dirty="0">
                <a:latin typeface="Times New Roman"/>
                <a:ea typeface="宋体"/>
              </a:rPr>
              <a:t>；</a:t>
            </a:r>
            <a:r>
              <a:rPr lang="en-US" altLang="zh-CN" sz="2400" kern="1000" dirty="0">
                <a:latin typeface="Times New Roman"/>
                <a:ea typeface="宋体"/>
              </a:rPr>
              <a:t>((R0))→A</a:t>
            </a:r>
            <a:r>
              <a:rPr lang="zh-CN" altLang="zh-CN" sz="2400" kern="1000" dirty="0">
                <a:latin typeface="Times New Roman"/>
                <a:ea typeface="宋体"/>
              </a:rPr>
              <a:t>，寄存器间接寻址</a:t>
            </a:r>
            <a:endParaRPr lang="zh-CN" altLang="zh-CN" sz="2400" kern="1000" dirty="0">
              <a:effectLst/>
              <a:latin typeface="Times New Roman"/>
              <a:ea typeface="宋体"/>
            </a:endParaRPr>
          </a:p>
        </p:txBody>
      </p:sp>
    </p:spTree>
    <p:extLst>
      <p:ext uri="{BB962C8B-B14F-4D97-AF65-F5344CB8AC3E}">
        <p14:creationId xmlns:p14="http://schemas.microsoft.com/office/powerpoint/2010/main" val="3606165711"/>
      </p:ext>
    </p:extLst>
  </p:cSld>
  <p:clrMapOvr>
    <a:masterClrMapping/>
  </p:clrMapOvr>
  <p:transition>
    <p:random/>
    <p:sndAc>
      <p:stSnd>
        <p:snd r:embed="rId2" name="camera.wav"/>
      </p:stSnd>
    </p:sndAc>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42</a:t>
            </a:fld>
            <a:endParaRPr lang="en-US" altLang="zh-CN" dirty="0"/>
          </a:p>
        </p:txBody>
      </p:sp>
      <p:sp>
        <p:nvSpPr>
          <p:cNvPr id="4" name="矩形 3"/>
          <p:cNvSpPr/>
          <p:nvPr/>
        </p:nvSpPr>
        <p:spPr>
          <a:xfrm>
            <a:off x="0" y="578602"/>
            <a:ext cx="9144000" cy="3518912"/>
          </a:xfrm>
          <a:prstGeom prst="rect">
            <a:avLst/>
          </a:prstGeom>
        </p:spPr>
        <p:txBody>
          <a:bodyPr wrap="square">
            <a:spAutoFit/>
          </a:bodyPr>
          <a:lstStyle/>
          <a:p>
            <a:pPr indent="255905" algn="just">
              <a:lnSpc>
                <a:spcPct val="150000"/>
              </a:lnSpc>
              <a:spcBef>
                <a:spcPts val="400"/>
              </a:spcBef>
              <a:spcAft>
                <a:spcPts val="400"/>
              </a:spcAft>
            </a:pPr>
            <a:r>
              <a:rPr lang="en-US" altLang="zh-CN" sz="2400" kern="1000" dirty="0" smtClean="0">
                <a:latin typeface="Times New Roman"/>
                <a:ea typeface="宋体"/>
              </a:rPr>
              <a:t>      </a:t>
            </a:r>
            <a:r>
              <a:rPr lang="zh-CN" altLang="zh-CN" sz="2400" kern="1000" dirty="0" smtClean="0">
                <a:latin typeface="Times New Roman"/>
                <a:ea typeface="宋体"/>
              </a:rPr>
              <a:t>（</a:t>
            </a:r>
            <a:r>
              <a:rPr lang="en-US" altLang="zh-CN" sz="2400" kern="1000" dirty="0">
                <a:latin typeface="Times New Roman"/>
                <a:ea typeface="宋体"/>
              </a:rPr>
              <a:t>2</a:t>
            </a:r>
            <a:r>
              <a:rPr lang="zh-CN" altLang="zh-CN" sz="2400" kern="1000" dirty="0">
                <a:latin typeface="Times New Roman"/>
                <a:ea typeface="宋体"/>
              </a:rPr>
              <a:t>）以</a:t>
            </a:r>
            <a:r>
              <a:rPr lang="en-US" altLang="zh-CN" sz="2400" kern="1000" dirty="0" err="1">
                <a:latin typeface="Times New Roman"/>
                <a:ea typeface="宋体"/>
              </a:rPr>
              <a:t>Rn</a:t>
            </a:r>
            <a:r>
              <a:rPr lang="zh-CN" altLang="zh-CN" sz="2400" kern="1000" dirty="0">
                <a:latin typeface="Times New Roman"/>
                <a:ea typeface="宋体"/>
              </a:rPr>
              <a:t>为目的操作数的指令</a:t>
            </a:r>
          </a:p>
          <a:p>
            <a:pPr marL="269875" indent="255905" algn="just">
              <a:lnSpc>
                <a:spcPct val="150000"/>
              </a:lnSpc>
              <a:spcAft>
                <a:spcPts val="0"/>
              </a:spcAft>
            </a:pPr>
            <a:r>
              <a:rPr lang="en-US" altLang="zh-CN" sz="2400" kern="1000" dirty="0" smtClean="0">
                <a:latin typeface="Times New Roman"/>
                <a:ea typeface="宋体"/>
              </a:rPr>
              <a:t>  </a:t>
            </a:r>
            <a:r>
              <a:rPr lang="en-US" altLang="zh-CN" sz="2400" dirty="0">
                <a:solidFill>
                  <a:srgbClr val="0000FF"/>
                </a:solidFill>
              </a:rPr>
              <a:t>MOV  </a:t>
            </a:r>
            <a:r>
              <a:rPr lang="en-US" altLang="zh-CN" sz="2400" dirty="0" err="1">
                <a:solidFill>
                  <a:srgbClr val="0000FF"/>
                </a:solidFill>
              </a:rPr>
              <a:t>Rn</a:t>
            </a:r>
            <a:r>
              <a:rPr lang="zh-CN" altLang="zh-CN" sz="2400" dirty="0">
                <a:solidFill>
                  <a:srgbClr val="0000FF"/>
                </a:solidFill>
              </a:rPr>
              <a:t>，</a:t>
            </a:r>
            <a:r>
              <a:rPr lang="en-US" altLang="zh-CN" sz="2400" dirty="0">
                <a:solidFill>
                  <a:srgbClr val="0000FF"/>
                </a:solidFill>
              </a:rPr>
              <a:t>A           	</a:t>
            </a:r>
            <a:r>
              <a:rPr lang="zh-CN" altLang="zh-CN" sz="2400" dirty="0">
                <a:solidFill>
                  <a:srgbClr val="0000FF"/>
                </a:solidFill>
              </a:rPr>
              <a:t>；</a:t>
            </a:r>
            <a:r>
              <a:rPr lang="en-US" altLang="zh-CN" sz="2400" dirty="0">
                <a:solidFill>
                  <a:srgbClr val="0000FF"/>
                </a:solidFill>
              </a:rPr>
              <a:t>(A)</a:t>
            </a:r>
            <a:r>
              <a:rPr lang="zh-CN" altLang="zh-CN" sz="2400" dirty="0">
                <a:solidFill>
                  <a:srgbClr val="0000FF"/>
                </a:solidFill>
              </a:rPr>
              <a:t>→</a:t>
            </a:r>
            <a:r>
              <a:rPr lang="en-US" altLang="zh-CN" sz="2400" dirty="0" err="1">
                <a:solidFill>
                  <a:srgbClr val="0000FF"/>
                </a:solidFill>
              </a:rPr>
              <a:t>Rn</a:t>
            </a:r>
            <a:r>
              <a:rPr lang="zh-CN" altLang="zh-CN" sz="2400" dirty="0">
                <a:solidFill>
                  <a:srgbClr val="0000FF"/>
                </a:solidFill>
              </a:rPr>
              <a:t>，</a:t>
            </a:r>
            <a:r>
              <a:rPr lang="en-US" altLang="zh-CN" sz="2400" dirty="0">
                <a:solidFill>
                  <a:srgbClr val="0000FF"/>
                </a:solidFill>
              </a:rPr>
              <a:t>n = 0</a:t>
            </a:r>
            <a:r>
              <a:rPr lang="zh-CN" altLang="zh-CN" sz="2400" dirty="0">
                <a:solidFill>
                  <a:srgbClr val="0000FF"/>
                </a:solidFill>
              </a:rPr>
              <a:t>～</a:t>
            </a:r>
            <a:r>
              <a:rPr lang="en-US" altLang="zh-CN" sz="2400" dirty="0">
                <a:solidFill>
                  <a:srgbClr val="0000FF"/>
                </a:solidFill>
              </a:rPr>
              <a:t>7</a:t>
            </a:r>
            <a:endParaRPr lang="zh-CN" altLang="zh-CN" sz="2400" dirty="0">
              <a:solidFill>
                <a:srgbClr val="0000FF"/>
              </a:solidFill>
            </a:endParaRPr>
          </a:p>
          <a:p>
            <a:pPr marL="269875" indent="255905" algn="just">
              <a:lnSpc>
                <a:spcPct val="150000"/>
              </a:lnSpc>
              <a:spcAft>
                <a:spcPts val="0"/>
              </a:spcAft>
            </a:pPr>
            <a:r>
              <a:rPr lang="en-US" altLang="zh-CN" sz="2400" dirty="0">
                <a:solidFill>
                  <a:srgbClr val="0000FF"/>
                </a:solidFill>
              </a:rPr>
              <a:t>  MOV  </a:t>
            </a:r>
            <a:r>
              <a:rPr lang="en-US" altLang="zh-CN" sz="2400" dirty="0" err="1">
                <a:solidFill>
                  <a:srgbClr val="0000FF"/>
                </a:solidFill>
              </a:rPr>
              <a:t>Rn</a:t>
            </a:r>
            <a:r>
              <a:rPr lang="zh-CN" altLang="zh-CN" sz="2400" dirty="0">
                <a:solidFill>
                  <a:srgbClr val="0000FF"/>
                </a:solidFill>
              </a:rPr>
              <a:t>，</a:t>
            </a:r>
            <a:r>
              <a:rPr lang="en-US" altLang="zh-CN" sz="2400" dirty="0">
                <a:solidFill>
                  <a:srgbClr val="0000FF"/>
                </a:solidFill>
              </a:rPr>
              <a:t>direct      	</a:t>
            </a:r>
            <a:r>
              <a:rPr lang="zh-CN" altLang="zh-CN" sz="2400" dirty="0">
                <a:solidFill>
                  <a:srgbClr val="0000FF"/>
                </a:solidFill>
              </a:rPr>
              <a:t>；</a:t>
            </a:r>
            <a:r>
              <a:rPr lang="en-US" altLang="zh-CN" sz="2400" dirty="0">
                <a:solidFill>
                  <a:srgbClr val="0000FF"/>
                </a:solidFill>
              </a:rPr>
              <a:t>(direct)</a:t>
            </a:r>
            <a:r>
              <a:rPr lang="zh-CN" altLang="zh-CN" sz="2400" dirty="0">
                <a:solidFill>
                  <a:srgbClr val="0000FF"/>
                </a:solidFill>
              </a:rPr>
              <a:t>→</a:t>
            </a:r>
            <a:r>
              <a:rPr lang="en-US" altLang="zh-CN" sz="2400" dirty="0" err="1">
                <a:solidFill>
                  <a:srgbClr val="0000FF"/>
                </a:solidFill>
              </a:rPr>
              <a:t>Rn</a:t>
            </a:r>
            <a:r>
              <a:rPr lang="zh-CN" altLang="zh-CN" sz="2400" dirty="0">
                <a:solidFill>
                  <a:srgbClr val="0000FF"/>
                </a:solidFill>
              </a:rPr>
              <a:t>，</a:t>
            </a:r>
            <a:r>
              <a:rPr lang="en-US" altLang="zh-CN" sz="2400" dirty="0">
                <a:solidFill>
                  <a:srgbClr val="0000FF"/>
                </a:solidFill>
              </a:rPr>
              <a:t>n = 0</a:t>
            </a:r>
            <a:r>
              <a:rPr lang="zh-CN" altLang="zh-CN" sz="2400" dirty="0">
                <a:solidFill>
                  <a:srgbClr val="0000FF"/>
                </a:solidFill>
              </a:rPr>
              <a:t>～</a:t>
            </a:r>
            <a:r>
              <a:rPr lang="en-US" altLang="zh-CN" sz="2400" dirty="0">
                <a:solidFill>
                  <a:srgbClr val="0000FF"/>
                </a:solidFill>
              </a:rPr>
              <a:t>7</a:t>
            </a:r>
            <a:endParaRPr lang="zh-CN" altLang="zh-CN" sz="2400" dirty="0">
              <a:solidFill>
                <a:srgbClr val="0000FF"/>
              </a:solidFill>
            </a:endParaRPr>
          </a:p>
          <a:p>
            <a:pPr marL="269875" indent="255905" algn="just">
              <a:lnSpc>
                <a:spcPct val="150000"/>
              </a:lnSpc>
              <a:spcAft>
                <a:spcPts val="0"/>
              </a:spcAft>
            </a:pPr>
            <a:r>
              <a:rPr lang="en-US" altLang="zh-CN" sz="2400" dirty="0">
                <a:solidFill>
                  <a:srgbClr val="0000FF"/>
                </a:solidFill>
              </a:rPr>
              <a:t>  MOV  </a:t>
            </a:r>
            <a:r>
              <a:rPr lang="en-US" altLang="zh-CN" sz="2400" dirty="0" err="1">
                <a:solidFill>
                  <a:srgbClr val="0000FF"/>
                </a:solidFill>
              </a:rPr>
              <a:t>Rn</a:t>
            </a:r>
            <a:r>
              <a:rPr lang="zh-CN" altLang="zh-CN" sz="2400" dirty="0">
                <a:solidFill>
                  <a:srgbClr val="0000FF"/>
                </a:solidFill>
              </a:rPr>
              <a:t>，</a:t>
            </a:r>
            <a:r>
              <a:rPr lang="en-US" altLang="zh-CN" sz="2400" dirty="0">
                <a:solidFill>
                  <a:srgbClr val="0000FF"/>
                </a:solidFill>
              </a:rPr>
              <a:t>#data	</a:t>
            </a:r>
            <a:r>
              <a:rPr lang="zh-CN" altLang="zh-CN" sz="2400" dirty="0" smtClean="0">
                <a:solidFill>
                  <a:srgbClr val="0000FF"/>
                </a:solidFill>
              </a:rPr>
              <a:t>；</a:t>
            </a:r>
            <a:r>
              <a:rPr lang="en-US" altLang="zh-CN" sz="2400" dirty="0">
                <a:solidFill>
                  <a:srgbClr val="0000FF"/>
                </a:solidFill>
              </a:rPr>
              <a:t>#data</a:t>
            </a:r>
            <a:r>
              <a:rPr lang="zh-CN" altLang="zh-CN" sz="2400" dirty="0">
                <a:solidFill>
                  <a:srgbClr val="0000FF"/>
                </a:solidFill>
              </a:rPr>
              <a:t>→</a:t>
            </a:r>
            <a:r>
              <a:rPr lang="en-US" altLang="zh-CN" sz="2400" dirty="0" err="1">
                <a:solidFill>
                  <a:srgbClr val="0000FF"/>
                </a:solidFill>
              </a:rPr>
              <a:t>Rn</a:t>
            </a:r>
            <a:r>
              <a:rPr lang="zh-CN" altLang="zh-CN" sz="2400" dirty="0">
                <a:solidFill>
                  <a:srgbClr val="0000FF"/>
                </a:solidFill>
              </a:rPr>
              <a:t>，</a:t>
            </a:r>
            <a:r>
              <a:rPr lang="en-US" altLang="zh-CN" sz="2400" dirty="0">
                <a:solidFill>
                  <a:srgbClr val="0000FF"/>
                </a:solidFill>
              </a:rPr>
              <a:t>n = 0</a:t>
            </a:r>
            <a:r>
              <a:rPr lang="zh-CN" altLang="zh-CN" sz="2400" dirty="0">
                <a:solidFill>
                  <a:srgbClr val="0000FF"/>
                </a:solidFill>
              </a:rPr>
              <a:t>～</a:t>
            </a:r>
            <a:r>
              <a:rPr lang="en-US" altLang="zh-CN" sz="2400" dirty="0">
                <a:solidFill>
                  <a:srgbClr val="0000FF"/>
                </a:solidFill>
              </a:rPr>
              <a:t>7</a:t>
            </a:r>
            <a:endParaRPr lang="zh-CN" altLang="zh-CN" sz="2400" dirty="0">
              <a:solidFill>
                <a:srgbClr val="0000FF"/>
              </a:solidFill>
            </a:endParaRPr>
          </a:p>
          <a:p>
            <a:pPr indent="255905" algn="just">
              <a:lnSpc>
                <a:spcPct val="150000"/>
              </a:lnSpc>
              <a:spcBef>
                <a:spcPts val="400"/>
              </a:spcBef>
              <a:spcAft>
                <a:spcPts val="0"/>
              </a:spcAft>
            </a:pPr>
            <a:r>
              <a:rPr lang="en-US" altLang="zh-CN" sz="2400" kern="1000" dirty="0" smtClean="0">
                <a:latin typeface="Times New Roman"/>
                <a:ea typeface="宋体"/>
              </a:rPr>
              <a:t>     </a:t>
            </a:r>
            <a:r>
              <a:rPr lang="zh-CN" altLang="zh-CN" sz="2400" kern="1000" dirty="0" smtClean="0">
                <a:latin typeface="Times New Roman"/>
                <a:ea typeface="宋体"/>
              </a:rPr>
              <a:t>这</a:t>
            </a:r>
            <a:r>
              <a:rPr lang="zh-CN" altLang="zh-CN" sz="2400" kern="1000" dirty="0">
                <a:latin typeface="Times New Roman"/>
                <a:ea typeface="宋体"/>
              </a:rPr>
              <a:t>组指令的功能是把源操作数送入当前寄存器区的</a:t>
            </a:r>
            <a:r>
              <a:rPr lang="en-US" altLang="zh-CN" sz="2400" kern="1000" dirty="0">
                <a:latin typeface="Times New Roman"/>
                <a:ea typeface="宋体"/>
              </a:rPr>
              <a:t>R0</a:t>
            </a:r>
            <a:r>
              <a:rPr lang="zh-CN" altLang="zh-CN" sz="2400" kern="1000" dirty="0">
                <a:latin typeface="Times New Roman"/>
                <a:ea typeface="宋体"/>
              </a:rPr>
              <a:t>～</a:t>
            </a:r>
            <a:r>
              <a:rPr lang="en-US" altLang="zh-CN" sz="2400" kern="1000" dirty="0">
                <a:latin typeface="Times New Roman"/>
                <a:ea typeface="宋体"/>
              </a:rPr>
              <a:t>R7</a:t>
            </a:r>
            <a:r>
              <a:rPr lang="zh-CN" altLang="zh-CN" sz="2400" kern="1000" dirty="0">
                <a:latin typeface="Times New Roman"/>
                <a:ea typeface="宋体"/>
              </a:rPr>
              <a:t>中的某一寄存器</a:t>
            </a:r>
            <a:r>
              <a:rPr lang="zh-CN" altLang="zh-CN" sz="2400" kern="1000" dirty="0" smtClean="0">
                <a:latin typeface="Times New Roman"/>
                <a:ea typeface="宋体"/>
              </a:rPr>
              <a:t>。</a:t>
            </a:r>
            <a:endParaRPr lang="zh-CN" altLang="zh-CN" sz="2400" kern="1000" dirty="0">
              <a:latin typeface="Times New Roman"/>
              <a:ea typeface="宋体"/>
            </a:endParaRPr>
          </a:p>
        </p:txBody>
      </p:sp>
    </p:spTree>
    <p:extLst>
      <p:ext uri="{BB962C8B-B14F-4D97-AF65-F5344CB8AC3E}">
        <p14:creationId xmlns:p14="http://schemas.microsoft.com/office/powerpoint/2010/main" val="3864443863"/>
      </p:ext>
    </p:extLst>
  </p:cSld>
  <p:clrMapOvr>
    <a:masterClrMapping/>
  </p:clrMapOvr>
  <p:transition>
    <p:random/>
    <p:sndAc>
      <p:stSnd>
        <p:snd r:embed="rId2" name="camera.wav"/>
      </p:stSnd>
    </p:sndAc>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43</a:t>
            </a:fld>
            <a:endParaRPr lang="en-US" altLang="zh-CN" dirty="0"/>
          </a:p>
        </p:txBody>
      </p:sp>
      <p:sp>
        <p:nvSpPr>
          <p:cNvPr id="4" name="矩形 3"/>
          <p:cNvSpPr/>
          <p:nvPr/>
        </p:nvSpPr>
        <p:spPr>
          <a:xfrm>
            <a:off x="106017" y="1198591"/>
            <a:ext cx="9037983" cy="4072910"/>
          </a:xfrm>
          <a:prstGeom prst="rect">
            <a:avLst/>
          </a:prstGeom>
        </p:spPr>
        <p:txBody>
          <a:bodyPr wrap="square">
            <a:spAutoFit/>
          </a:bodyPr>
          <a:lstStyle/>
          <a:p>
            <a:pPr lvl="0" indent="255905" algn="just">
              <a:lnSpc>
                <a:spcPct val="150000"/>
              </a:lnSpc>
              <a:spcAft>
                <a:spcPts val="400"/>
              </a:spcAft>
            </a:pPr>
            <a:r>
              <a:rPr lang="en-US" altLang="zh-CN" sz="2400" kern="1000" dirty="0" smtClean="0">
                <a:solidFill>
                  <a:srgbClr val="000000"/>
                </a:solidFill>
                <a:latin typeface="Times New Roman"/>
                <a:ea typeface="宋体"/>
              </a:rPr>
              <a:t>  </a:t>
            </a:r>
            <a:r>
              <a:rPr lang="zh-CN" altLang="zh-CN" sz="2400" kern="1000" dirty="0" smtClean="0">
                <a:solidFill>
                  <a:srgbClr val="000000"/>
                </a:solidFill>
                <a:latin typeface="Times New Roman"/>
                <a:ea typeface="宋体"/>
              </a:rPr>
              <a:t>（</a:t>
            </a:r>
            <a:r>
              <a:rPr lang="en-US" altLang="zh-CN" sz="2400" kern="1000" dirty="0">
                <a:solidFill>
                  <a:srgbClr val="000000"/>
                </a:solidFill>
                <a:latin typeface="Times New Roman"/>
                <a:ea typeface="宋体"/>
              </a:rPr>
              <a:t>3</a:t>
            </a:r>
            <a:r>
              <a:rPr lang="zh-CN" altLang="zh-CN" sz="2400" kern="1000" dirty="0">
                <a:solidFill>
                  <a:srgbClr val="000000"/>
                </a:solidFill>
                <a:latin typeface="Times New Roman"/>
                <a:ea typeface="宋体"/>
              </a:rPr>
              <a:t>）以直接地址</a:t>
            </a:r>
            <a:r>
              <a:rPr lang="en-US" altLang="zh-CN" sz="2400" kern="1000" dirty="0">
                <a:solidFill>
                  <a:srgbClr val="000000"/>
                </a:solidFill>
                <a:latin typeface="Times New Roman"/>
                <a:ea typeface="宋体"/>
              </a:rPr>
              <a:t>direct</a:t>
            </a:r>
            <a:r>
              <a:rPr lang="zh-CN" altLang="zh-CN" sz="2400" kern="1000" dirty="0">
                <a:solidFill>
                  <a:srgbClr val="000000"/>
                </a:solidFill>
                <a:latin typeface="Times New Roman"/>
                <a:ea typeface="宋体"/>
              </a:rPr>
              <a:t>为目的操作数的指令</a:t>
            </a:r>
          </a:p>
          <a:p>
            <a:pPr marL="269875" lvl="0" indent="255905" algn="just">
              <a:lnSpc>
                <a:spcPct val="150000"/>
              </a:lnSpc>
              <a:spcAft>
                <a:spcPts val="0"/>
              </a:spcAft>
            </a:pPr>
            <a:r>
              <a:rPr lang="en-US" altLang="zh-CN" sz="2400" dirty="0">
                <a:solidFill>
                  <a:srgbClr val="0000FF"/>
                </a:solidFill>
              </a:rPr>
              <a:t>MOV  direct</a:t>
            </a:r>
            <a:r>
              <a:rPr lang="zh-CN" altLang="zh-CN" sz="2400" dirty="0">
                <a:solidFill>
                  <a:srgbClr val="0000FF"/>
                </a:solidFill>
              </a:rPr>
              <a:t>，</a:t>
            </a:r>
            <a:r>
              <a:rPr lang="en-US" altLang="zh-CN" sz="2400" dirty="0">
                <a:solidFill>
                  <a:srgbClr val="0000FF"/>
                </a:solidFill>
              </a:rPr>
              <a:t>A        	</a:t>
            </a:r>
            <a:r>
              <a:rPr lang="zh-CN" altLang="zh-CN" sz="2400" dirty="0">
                <a:solidFill>
                  <a:srgbClr val="0000FF"/>
                </a:solidFill>
              </a:rPr>
              <a:t>；</a:t>
            </a:r>
            <a:r>
              <a:rPr lang="en-US" altLang="zh-CN" sz="2400" dirty="0">
                <a:solidFill>
                  <a:srgbClr val="0000FF"/>
                </a:solidFill>
              </a:rPr>
              <a:t> (A)</a:t>
            </a:r>
            <a:r>
              <a:rPr lang="zh-CN" altLang="zh-CN" sz="2400" dirty="0">
                <a:solidFill>
                  <a:srgbClr val="0000FF"/>
                </a:solidFill>
              </a:rPr>
              <a:t>→</a:t>
            </a:r>
            <a:r>
              <a:rPr lang="en-US" altLang="zh-CN" sz="2400" dirty="0">
                <a:solidFill>
                  <a:srgbClr val="0000FF"/>
                </a:solidFill>
              </a:rPr>
              <a:t>(direct)</a:t>
            </a:r>
            <a:endParaRPr lang="zh-CN" altLang="zh-CN" sz="2400" dirty="0">
              <a:solidFill>
                <a:srgbClr val="0000FF"/>
              </a:solidFill>
            </a:endParaRPr>
          </a:p>
          <a:p>
            <a:pPr marL="269875" lvl="0" indent="255905" algn="just">
              <a:lnSpc>
                <a:spcPct val="150000"/>
              </a:lnSpc>
              <a:spcAft>
                <a:spcPts val="0"/>
              </a:spcAft>
            </a:pPr>
            <a:r>
              <a:rPr lang="en-US" altLang="zh-CN" sz="2400" dirty="0">
                <a:solidFill>
                  <a:srgbClr val="0000FF"/>
                </a:solidFill>
              </a:rPr>
              <a:t>MOV  direct</a:t>
            </a:r>
            <a:r>
              <a:rPr lang="zh-CN" altLang="zh-CN" sz="2400" dirty="0">
                <a:solidFill>
                  <a:srgbClr val="0000FF"/>
                </a:solidFill>
              </a:rPr>
              <a:t>，</a:t>
            </a:r>
            <a:r>
              <a:rPr lang="en-US" altLang="zh-CN" sz="2400" dirty="0">
                <a:solidFill>
                  <a:srgbClr val="0000FF"/>
                </a:solidFill>
              </a:rPr>
              <a:t>#data    	</a:t>
            </a:r>
            <a:r>
              <a:rPr lang="zh-CN" altLang="zh-CN" sz="2400" dirty="0">
                <a:solidFill>
                  <a:srgbClr val="0000FF"/>
                </a:solidFill>
              </a:rPr>
              <a:t>；</a:t>
            </a:r>
            <a:r>
              <a:rPr lang="en-US" altLang="zh-CN" sz="2400" dirty="0">
                <a:solidFill>
                  <a:srgbClr val="0000FF"/>
                </a:solidFill>
              </a:rPr>
              <a:t> #data</a:t>
            </a:r>
            <a:r>
              <a:rPr lang="zh-CN" altLang="zh-CN" sz="2400" dirty="0">
                <a:solidFill>
                  <a:srgbClr val="0000FF"/>
                </a:solidFill>
              </a:rPr>
              <a:t>→</a:t>
            </a:r>
            <a:r>
              <a:rPr lang="en-US" altLang="zh-CN" sz="2400" dirty="0">
                <a:solidFill>
                  <a:srgbClr val="0000FF"/>
                </a:solidFill>
              </a:rPr>
              <a:t>(direct)</a:t>
            </a:r>
            <a:endParaRPr lang="zh-CN" altLang="zh-CN" sz="2400" dirty="0">
              <a:solidFill>
                <a:srgbClr val="0000FF"/>
              </a:solidFill>
            </a:endParaRPr>
          </a:p>
          <a:p>
            <a:pPr marL="269875" lvl="0" indent="255905" algn="just">
              <a:lnSpc>
                <a:spcPct val="150000"/>
              </a:lnSpc>
              <a:spcAft>
                <a:spcPts val="0"/>
              </a:spcAft>
            </a:pPr>
            <a:r>
              <a:rPr lang="en-US" altLang="zh-CN" sz="2400" dirty="0">
                <a:solidFill>
                  <a:srgbClr val="0000FF"/>
                </a:solidFill>
              </a:rPr>
              <a:t>MOV  direct1</a:t>
            </a:r>
            <a:r>
              <a:rPr lang="zh-CN" altLang="zh-CN" sz="2400" dirty="0">
                <a:solidFill>
                  <a:srgbClr val="0000FF"/>
                </a:solidFill>
              </a:rPr>
              <a:t>，</a:t>
            </a:r>
            <a:r>
              <a:rPr lang="en-US" altLang="zh-CN" sz="2400" dirty="0">
                <a:solidFill>
                  <a:srgbClr val="0000FF"/>
                </a:solidFill>
              </a:rPr>
              <a:t>direct2  	</a:t>
            </a:r>
            <a:r>
              <a:rPr lang="zh-CN" altLang="zh-CN" sz="2400" dirty="0">
                <a:solidFill>
                  <a:srgbClr val="0000FF"/>
                </a:solidFill>
              </a:rPr>
              <a:t>；</a:t>
            </a:r>
            <a:r>
              <a:rPr lang="en-US" altLang="zh-CN" sz="2400" dirty="0">
                <a:solidFill>
                  <a:srgbClr val="0000FF"/>
                </a:solidFill>
              </a:rPr>
              <a:t>(direct2)</a:t>
            </a:r>
            <a:r>
              <a:rPr lang="zh-CN" altLang="zh-CN" sz="2400" dirty="0">
                <a:solidFill>
                  <a:srgbClr val="0000FF"/>
                </a:solidFill>
              </a:rPr>
              <a:t>→</a:t>
            </a:r>
            <a:r>
              <a:rPr lang="en-US" altLang="zh-CN" sz="2400" dirty="0">
                <a:solidFill>
                  <a:srgbClr val="0000FF"/>
                </a:solidFill>
              </a:rPr>
              <a:t>(direct1)</a:t>
            </a:r>
            <a:endParaRPr lang="zh-CN" altLang="zh-CN" sz="2400" dirty="0">
              <a:solidFill>
                <a:srgbClr val="0000FF"/>
              </a:solidFill>
            </a:endParaRPr>
          </a:p>
          <a:p>
            <a:pPr marL="269875" lvl="0" indent="255905" algn="just">
              <a:lnSpc>
                <a:spcPct val="150000"/>
              </a:lnSpc>
              <a:spcAft>
                <a:spcPts val="0"/>
              </a:spcAft>
            </a:pPr>
            <a:r>
              <a:rPr lang="en-US" altLang="zh-CN" sz="2400" dirty="0">
                <a:solidFill>
                  <a:srgbClr val="0000FF"/>
                </a:solidFill>
              </a:rPr>
              <a:t>MOV  direct</a:t>
            </a:r>
            <a:r>
              <a:rPr lang="zh-CN" altLang="zh-CN" sz="2400" dirty="0">
                <a:solidFill>
                  <a:srgbClr val="0000FF"/>
                </a:solidFill>
              </a:rPr>
              <a:t>，</a:t>
            </a:r>
            <a:r>
              <a:rPr lang="en-US" altLang="zh-CN" sz="2400" dirty="0" err="1">
                <a:solidFill>
                  <a:srgbClr val="0000FF"/>
                </a:solidFill>
              </a:rPr>
              <a:t>Rn</a:t>
            </a:r>
            <a:r>
              <a:rPr lang="en-US" altLang="zh-CN" sz="2400" dirty="0">
                <a:solidFill>
                  <a:srgbClr val="0000FF"/>
                </a:solidFill>
              </a:rPr>
              <a:t> 	   	</a:t>
            </a:r>
            <a:r>
              <a:rPr lang="zh-CN" altLang="zh-CN" sz="2400" dirty="0">
                <a:solidFill>
                  <a:srgbClr val="0000FF"/>
                </a:solidFill>
              </a:rPr>
              <a:t>；</a:t>
            </a:r>
            <a:r>
              <a:rPr lang="en-US" altLang="zh-CN" sz="2400" dirty="0">
                <a:solidFill>
                  <a:srgbClr val="0000FF"/>
                </a:solidFill>
              </a:rPr>
              <a:t> (</a:t>
            </a:r>
            <a:r>
              <a:rPr lang="en-US" altLang="zh-CN" sz="2400" dirty="0" err="1">
                <a:solidFill>
                  <a:srgbClr val="0000FF"/>
                </a:solidFill>
              </a:rPr>
              <a:t>Rn</a:t>
            </a:r>
            <a:r>
              <a:rPr lang="en-US" altLang="zh-CN" sz="2400" dirty="0">
                <a:solidFill>
                  <a:srgbClr val="0000FF"/>
                </a:solidFill>
              </a:rPr>
              <a:t>)</a:t>
            </a:r>
            <a:r>
              <a:rPr lang="zh-CN" altLang="zh-CN" sz="2400" dirty="0">
                <a:solidFill>
                  <a:srgbClr val="0000FF"/>
                </a:solidFill>
              </a:rPr>
              <a:t>→</a:t>
            </a:r>
            <a:r>
              <a:rPr lang="en-US" altLang="zh-CN" sz="2400" dirty="0">
                <a:solidFill>
                  <a:srgbClr val="0000FF"/>
                </a:solidFill>
              </a:rPr>
              <a:t>(direct)</a:t>
            </a:r>
            <a:r>
              <a:rPr lang="zh-CN" altLang="zh-CN" sz="2400" dirty="0">
                <a:solidFill>
                  <a:srgbClr val="0000FF"/>
                </a:solidFill>
              </a:rPr>
              <a:t>，</a:t>
            </a:r>
            <a:r>
              <a:rPr lang="en-US" altLang="zh-CN" sz="2400" dirty="0">
                <a:solidFill>
                  <a:srgbClr val="0000FF"/>
                </a:solidFill>
              </a:rPr>
              <a:t>n = 0</a:t>
            </a:r>
            <a:r>
              <a:rPr lang="zh-CN" altLang="zh-CN" sz="2400" dirty="0">
                <a:solidFill>
                  <a:srgbClr val="0000FF"/>
                </a:solidFill>
              </a:rPr>
              <a:t>～</a:t>
            </a:r>
            <a:r>
              <a:rPr lang="en-US" altLang="zh-CN" sz="2400" dirty="0">
                <a:solidFill>
                  <a:srgbClr val="0000FF"/>
                </a:solidFill>
              </a:rPr>
              <a:t>7</a:t>
            </a:r>
            <a:endParaRPr lang="zh-CN" altLang="zh-CN" sz="2400" dirty="0">
              <a:solidFill>
                <a:srgbClr val="0000FF"/>
              </a:solidFill>
            </a:endParaRPr>
          </a:p>
          <a:p>
            <a:pPr marL="269875" lvl="0" indent="255905" algn="just">
              <a:lnSpc>
                <a:spcPct val="150000"/>
              </a:lnSpc>
              <a:spcAft>
                <a:spcPts val="0"/>
              </a:spcAft>
            </a:pPr>
            <a:r>
              <a:rPr lang="en-US" altLang="zh-CN" sz="2400" dirty="0">
                <a:solidFill>
                  <a:srgbClr val="0000FF"/>
                </a:solidFill>
              </a:rPr>
              <a:t>MOV  direct</a:t>
            </a:r>
            <a:r>
              <a:rPr lang="zh-CN" altLang="zh-CN" sz="2400" dirty="0">
                <a:solidFill>
                  <a:srgbClr val="0000FF"/>
                </a:solidFill>
              </a:rPr>
              <a:t>，</a:t>
            </a:r>
            <a:r>
              <a:rPr lang="en-US" altLang="zh-CN" sz="2400" dirty="0">
                <a:solidFill>
                  <a:srgbClr val="0000FF"/>
                </a:solidFill>
              </a:rPr>
              <a:t>@</a:t>
            </a:r>
            <a:r>
              <a:rPr lang="en-US" altLang="zh-CN" sz="2400" dirty="0" err="1">
                <a:solidFill>
                  <a:srgbClr val="0000FF"/>
                </a:solidFill>
              </a:rPr>
              <a:t>Ri</a:t>
            </a:r>
            <a:r>
              <a:rPr lang="en-US" altLang="zh-CN" sz="2400" dirty="0">
                <a:solidFill>
                  <a:srgbClr val="0000FF"/>
                </a:solidFill>
              </a:rPr>
              <a:t> 	   	</a:t>
            </a:r>
            <a:r>
              <a:rPr lang="zh-CN" altLang="zh-CN" sz="2400" dirty="0">
                <a:solidFill>
                  <a:srgbClr val="0000FF"/>
                </a:solidFill>
              </a:rPr>
              <a:t>；</a:t>
            </a:r>
            <a:r>
              <a:rPr lang="en-US" altLang="zh-CN" sz="2400" dirty="0">
                <a:solidFill>
                  <a:srgbClr val="0000FF"/>
                </a:solidFill>
              </a:rPr>
              <a:t> ((</a:t>
            </a:r>
            <a:r>
              <a:rPr lang="en-US" altLang="zh-CN" sz="2400" dirty="0" err="1">
                <a:solidFill>
                  <a:srgbClr val="0000FF"/>
                </a:solidFill>
              </a:rPr>
              <a:t>Ri</a:t>
            </a:r>
            <a:r>
              <a:rPr lang="en-US" altLang="zh-CN" sz="2400" dirty="0">
                <a:solidFill>
                  <a:srgbClr val="0000FF"/>
                </a:solidFill>
              </a:rPr>
              <a:t>))</a:t>
            </a:r>
            <a:r>
              <a:rPr lang="zh-CN" altLang="zh-CN" sz="2400" dirty="0">
                <a:solidFill>
                  <a:srgbClr val="0000FF"/>
                </a:solidFill>
              </a:rPr>
              <a:t>→</a:t>
            </a:r>
            <a:r>
              <a:rPr lang="en-US" altLang="zh-CN" sz="2400" dirty="0">
                <a:solidFill>
                  <a:srgbClr val="0000FF"/>
                </a:solidFill>
              </a:rPr>
              <a:t>(direct)</a:t>
            </a:r>
            <a:r>
              <a:rPr lang="zh-CN" altLang="zh-CN" sz="2400" dirty="0">
                <a:solidFill>
                  <a:srgbClr val="0000FF"/>
                </a:solidFill>
              </a:rPr>
              <a:t>，</a:t>
            </a:r>
            <a:r>
              <a:rPr lang="en-US" altLang="zh-CN" sz="2400" dirty="0">
                <a:solidFill>
                  <a:srgbClr val="0000FF"/>
                </a:solidFill>
              </a:rPr>
              <a:t>i = 0</a:t>
            </a:r>
            <a:r>
              <a:rPr lang="zh-CN" altLang="zh-CN" sz="2400" dirty="0">
                <a:solidFill>
                  <a:srgbClr val="0000FF"/>
                </a:solidFill>
              </a:rPr>
              <a:t>，</a:t>
            </a:r>
            <a:r>
              <a:rPr lang="en-US" altLang="zh-CN" sz="2400" dirty="0">
                <a:solidFill>
                  <a:srgbClr val="0000FF"/>
                </a:solidFill>
              </a:rPr>
              <a:t>1</a:t>
            </a:r>
            <a:endParaRPr lang="zh-CN" altLang="zh-CN" sz="2400" dirty="0">
              <a:solidFill>
                <a:srgbClr val="0000FF"/>
              </a:solidFill>
            </a:endParaRPr>
          </a:p>
          <a:p>
            <a:pPr lvl="0" indent="255905" algn="just">
              <a:lnSpc>
                <a:spcPct val="150000"/>
              </a:lnSpc>
              <a:spcBef>
                <a:spcPts val="400"/>
              </a:spcBef>
              <a:spcAft>
                <a:spcPts val="0"/>
              </a:spcAft>
            </a:pPr>
            <a:r>
              <a:rPr lang="en-US" altLang="zh-CN" sz="2400" kern="1000" dirty="0" smtClean="0">
                <a:solidFill>
                  <a:srgbClr val="000000"/>
                </a:solidFill>
                <a:latin typeface="Times New Roman"/>
                <a:ea typeface="宋体"/>
              </a:rPr>
              <a:t>  </a:t>
            </a:r>
            <a:r>
              <a:rPr lang="zh-CN" altLang="zh-CN" sz="2400" kern="1000" dirty="0" smtClean="0">
                <a:solidFill>
                  <a:srgbClr val="000000"/>
                </a:solidFill>
                <a:latin typeface="Times New Roman"/>
                <a:ea typeface="宋体"/>
              </a:rPr>
              <a:t>这</a:t>
            </a:r>
            <a:r>
              <a:rPr lang="zh-CN" altLang="zh-CN" sz="2400" kern="1000" dirty="0">
                <a:solidFill>
                  <a:srgbClr val="000000"/>
                </a:solidFill>
                <a:latin typeface="Times New Roman"/>
                <a:ea typeface="宋体"/>
              </a:rPr>
              <a:t>组指令的功能是把源操作数送入直接地址指定的存储单元。</a:t>
            </a:r>
          </a:p>
        </p:txBody>
      </p:sp>
    </p:spTree>
    <p:extLst>
      <p:ext uri="{BB962C8B-B14F-4D97-AF65-F5344CB8AC3E}">
        <p14:creationId xmlns:p14="http://schemas.microsoft.com/office/powerpoint/2010/main" val="2257695515"/>
      </p:ext>
    </p:extLst>
  </p:cSld>
  <p:clrMapOvr>
    <a:masterClrMapping/>
  </p:clrMapOvr>
  <p:transition>
    <p:random/>
    <p:sndAc>
      <p:stSnd>
        <p:snd r:embed="rId2" name="camera.wav"/>
      </p:stSnd>
    </p:sndAc>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44</a:t>
            </a:fld>
            <a:endParaRPr lang="en-US" altLang="zh-CN" dirty="0"/>
          </a:p>
        </p:txBody>
      </p:sp>
      <p:sp>
        <p:nvSpPr>
          <p:cNvPr id="4" name="矩形 3"/>
          <p:cNvSpPr/>
          <p:nvPr/>
        </p:nvSpPr>
        <p:spPr>
          <a:xfrm>
            <a:off x="0" y="592731"/>
            <a:ext cx="9144000" cy="4072910"/>
          </a:xfrm>
          <a:prstGeom prst="rect">
            <a:avLst/>
          </a:prstGeom>
        </p:spPr>
        <p:txBody>
          <a:bodyPr wrap="square">
            <a:spAutoFit/>
          </a:bodyPr>
          <a:lstStyle/>
          <a:p>
            <a:pPr indent="255905" algn="l">
              <a:lnSpc>
                <a:spcPct val="150000"/>
              </a:lnSpc>
              <a:spcAft>
                <a:spcPts val="400"/>
              </a:spcAft>
            </a:pPr>
            <a:r>
              <a:rPr lang="en-US" altLang="zh-CN" sz="2400" kern="1000" dirty="0" smtClean="0">
                <a:latin typeface="Times New Roman"/>
                <a:ea typeface="宋体"/>
              </a:rPr>
              <a:t>    </a:t>
            </a:r>
            <a:r>
              <a:rPr lang="zh-CN" altLang="zh-CN" sz="2400" kern="1000" dirty="0" smtClean="0">
                <a:latin typeface="Times New Roman"/>
                <a:ea typeface="宋体"/>
              </a:rPr>
              <a:t>（</a:t>
            </a:r>
            <a:r>
              <a:rPr lang="en-US" altLang="zh-CN" sz="2400" kern="1000" dirty="0">
                <a:latin typeface="Times New Roman"/>
                <a:ea typeface="宋体"/>
              </a:rPr>
              <a:t>4</a:t>
            </a:r>
            <a:r>
              <a:rPr lang="zh-CN" altLang="zh-CN" sz="2400" kern="1000" dirty="0">
                <a:latin typeface="Times New Roman"/>
                <a:ea typeface="宋体"/>
              </a:rPr>
              <a:t>）以寄存器间接地址为目的操作数的指令</a:t>
            </a:r>
          </a:p>
          <a:p>
            <a:pPr marL="269875" indent="255905" algn="l">
              <a:lnSpc>
                <a:spcPct val="150000"/>
              </a:lnSpc>
              <a:spcAft>
                <a:spcPts val="0"/>
              </a:spcAft>
            </a:pPr>
            <a:r>
              <a:rPr lang="en-US" altLang="zh-CN" sz="2400" kern="1000" dirty="0" smtClean="0">
                <a:latin typeface="Times New Roman"/>
                <a:ea typeface="宋体"/>
              </a:rPr>
              <a:t>  </a:t>
            </a:r>
            <a:r>
              <a:rPr lang="en-US" altLang="zh-CN" sz="2400" dirty="0">
                <a:solidFill>
                  <a:srgbClr val="0000FF"/>
                </a:solidFill>
              </a:rPr>
              <a:t>MOV   @</a:t>
            </a:r>
            <a:r>
              <a:rPr lang="en-US" altLang="zh-CN" sz="2400" dirty="0" err="1">
                <a:solidFill>
                  <a:srgbClr val="0000FF"/>
                </a:solidFill>
              </a:rPr>
              <a:t>Ri</a:t>
            </a:r>
            <a:r>
              <a:rPr lang="zh-CN" altLang="zh-CN" sz="2400" dirty="0">
                <a:solidFill>
                  <a:srgbClr val="0000FF"/>
                </a:solidFill>
              </a:rPr>
              <a:t>，</a:t>
            </a:r>
            <a:r>
              <a:rPr lang="en-US" altLang="zh-CN" sz="2400" dirty="0">
                <a:solidFill>
                  <a:srgbClr val="0000FF"/>
                </a:solidFill>
              </a:rPr>
              <a:t>A			</a:t>
            </a:r>
            <a:r>
              <a:rPr lang="zh-CN" altLang="zh-CN" sz="2400" dirty="0">
                <a:solidFill>
                  <a:srgbClr val="0000FF"/>
                </a:solidFill>
              </a:rPr>
              <a:t>；</a:t>
            </a:r>
            <a:r>
              <a:rPr lang="en-US" altLang="zh-CN" sz="2400" dirty="0">
                <a:solidFill>
                  <a:srgbClr val="0000FF"/>
                </a:solidFill>
              </a:rPr>
              <a:t>(A)</a:t>
            </a:r>
            <a:r>
              <a:rPr lang="zh-CN" altLang="zh-CN" sz="2400" dirty="0">
                <a:solidFill>
                  <a:srgbClr val="0000FF"/>
                </a:solidFill>
              </a:rPr>
              <a:t>→</a:t>
            </a:r>
            <a:r>
              <a:rPr lang="en-US" altLang="zh-CN" sz="2400" dirty="0">
                <a:solidFill>
                  <a:srgbClr val="0000FF"/>
                </a:solidFill>
              </a:rPr>
              <a:t>((</a:t>
            </a:r>
            <a:r>
              <a:rPr lang="en-US" altLang="zh-CN" sz="2400" dirty="0" err="1">
                <a:solidFill>
                  <a:srgbClr val="0000FF"/>
                </a:solidFill>
              </a:rPr>
              <a:t>Ri</a:t>
            </a:r>
            <a:r>
              <a:rPr lang="en-US" altLang="zh-CN" sz="2400" dirty="0">
                <a:solidFill>
                  <a:srgbClr val="0000FF"/>
                </a:solidFill>
              </a:rPr>
              <a:t>))</a:t>
            </a:r>
            <a:r>
              <a:rPr lang="zh-CN" altLang="zh-CN" sz="2400" dirty="0">
                <a:solidFill>
                  <a:srgbClr val="0000FF"/>
                </a:solidFill>
              </a:rPr>
              <a:t>，</a:t>
            </a:r>
            <a:r>
              <a:rPr lang="en-US" altLang="zh-CN" sz="2400" dirty="0">
                <a:solidFill>
                  <a:srgbClr val="0000FF"/>
                </a:solidFill>
              </a:rPr>
              <a:t>i = 0</a:t>
            </a:r>
            <a:r>
              <a:rPr lang="zh-CN" altLang="zh-CN" sz="2400" dirty="0">
                <a:solidFill>
                  <a:srgbClr val="0000FF"/>
                </a:solidFill>
              </a:rPr>
              <a:t>，</a:t>
            </a:r>
            <a:r>
              <a:rPr lang="en-US" altLang="zh-CN" sz="2400" dirty="0">
                <a:solidFill>
                  <a:srgbClr val="0000FF"/>
                </a:solidFill>
              </a:rPr>
              <a:t>1</a:t>
            </a:r>
            <a:endParaRPr lang="zh-CN" altLang="zh-CN" sz="2400" dirty="0">
              <a:solidFill>
                <a:srgbClr val="0000FF"/>
              </a:solidFill>
            </a:endParaRPr>
          </a:p>
          <a:p>
            <a:pPr marL="269875" indent="255905" algn="l">
              <a:lnSpc>
                <a:spcPct val="150000"/>
              </a:lnSpc>
              <a:spcAft>
                <a:spcPts val="0"/>
              </a:spcAft>
            </a:pPr>
            <a:r>
              <a:rPr lang="en-US" altLang="zh-CN" sz="2400" dirty="0">
                <a:solidFill>
                  <a:srgbClr val="0000FF"/>
                </a:solidFill>
              </a:rPr>
              <a:t>  MOV  @</a:t>
            </a:r>
            <a:r>
              <a:rPr lang="en-US" altLang="zh-CN" sz="2400" dirty="0" err="1">
                <a:solidFill>
                  <a:srgbClr val="0000FF"/>
                </a:solidFill>
              </a:rPr>
              <a:t>Ri</a:t>
            </a:r>
            <a:r>
              <a:rPr lang="zh-CN" altLang="zh-CN" sz="2400" dirty="0">
                <a:solidFill>
                  <a:srgbClr val="0000FF"/>
                </a:solidFill>
              </a:rPr>
              <a:t>，</a:t>
            </a:r>
            <a:r>
              <a:rPr lang="en-US" altLang="zh-CN" sz="2400" dirty="0">
                <a:solidFill>
                  <a:srgbClr val="0000FF"/>
                </a:solidFill>
              </a:rPr>
              <a:t>direct 		</a:t>
            </a:r>
            <a:r>
              <a:rPr lang="zh-CN" altLang="zh-CN" sz="2400" dirty="0">
                <a:solidFill>
                  <a:srgbClr val="0000FF"/>
                </a:solidFill>
              </a:rPr>
              <a:t>；</a:t>
            </a:r>
            <a:r>
              <a:rPr lang="en-US" altLang="zh-CN" sz="2400" dirty="0">
                <a:solidFill>
                  <a:srgbClr val="0000FF"/>
                </a:solidFill>
              </a:rPr>
              <a:t>(direct)</a:t>
            </a:r>
            <a:r>
              <a:rPr lang="zh-CN" altLang="zh-CN" sz="2400" dirty="0">
                <a:solidFill>
                  <a:srgbClr val="0000FF"/>
                </a:solidFill>
              </a:rPr>
              <a:t>→</a:t>
            </a:r>
            <a:r>
              <a:rPr lang="en-US" altLang="zh-CN" sz="2400" dirty="0">
                <a:solidFill>
                  <a:srgbClr val="0000FF"/>
                </a:solidFill>
              </a:rPr>
              <a:t>((</a:t>
            </a:r>
            <a:r>
              <a:rPr lang="en-US" altLang="zh-CN" sz="2400" dirty="0" err="1">
                <a:solidFill>
                  <a:srgbClr val="0000FF"/>
                </a:solidFill>
              </a:rPr>
              <a:t>Ri</a:t>
            </a:r>
            <a:r>
              <a:rPr lang="en-US" altLang="zh-CN" sz="2400" dirty="0">
                <a:solidFill>
                  <a:srgbClr val="0000FF"/>
                </a:solidFill>
              </a:rPr>
              <a:t>))</a:t>
            </a:r>
            <a:r>
              <a:rPr lang="zh-CN" altLang="zh-CN" sz="2400" dirty="0">
                <a:solidFill>
                  <a:srgbClr val="0000FF"/>
                </a:solidFill>
              </a:rPr>
              <a:t>，</a:t>
            </a:r>
            <a:r>
              <a:rPr lang="en-US" altLang="zh-CN" sz="2400" dirty="0">
                <a:solidFill>
                  <a:srgbClr val="0000FF"/>
                </a:solidFill>
              </a:rPr>
              <a:t>i = 0</a:t>
            </a:r>
            <a:r>
              <a:rPr lang="zh-CN" altLang="zh-CN" sz="2400" dirty="0">
                <a:solidFill>
                  <a:srgbClr val="0000FF"/>
                </a:solidFill>
              </a:rPr>
              <a:t>，</a:t>
            </a:r>
            <a:r>
              <a:rPr lang="en-US" altLang="zh-CN" sz="2400" dirty="0">
                <a:solidFill>
                  <a:srgbClr val="0000FF"/>
                </a:solidFill>
              </a:rPr>
              <a:t>1</a:t>
            </a:r>
            <a:endParaRPr lang="zh-CN" altLang="zh-CN" sz="2400" dirty="0">
              <a:solidFill>
                <a:srgbClr val="0000FF"/>
              </a:solidFill>
            </a:endParaRPr>
          </a:p>
          <a:p>
            <a:pPr marL="269875" indent="255905" algn="l">
              <a:lnSpc>
                <a:spcPct val="150000"/>
              </a:lnSpc>
              <a:spcAft>
                <a:spcPts val="0"/>
              </a:spcAft>
            </a:pPr>
            <a:r>
              <a:rPr lang="en-US" altLang="zh-CN" sz="2400" dirty="0">
                <a:solidFill>
                  <a:srgbClr val="0000FF"/>
                </a:solidFill>
              </a:rPr>
              <a:t>  MOV  @</a:t>
            </a:r>
            <a:r>
              <a:rPr lang="en-US" altLang="zh-CN" sz="2400" dirty="0" err="1">
                <a:solidFill>
                  <a:srgbClr val="0000FF"/>
                </a:solidFill>
              </a:rPr>
              <a:t>Ri</a:t>
            </a:r>
            <a:r>
              <a:rPr lang="zh-CN" altLang="zh-CN" sz="2400" dirty="0">
                <a:solidFill>
                  <a:srgbClr val="0000FF"/>
                </a:solidFill>
              </a:rPr>
              <a:t>，</a:t>
            </a:r>
            <a:r>
              <a:rPr lang="en-US" altLang="zh-CN" sz="2400" dirty="0">
                <a:solidFill>
                  <a:srgbClr val="0000FF"/>
                </a:solidFill>
              </a:rPr>
              <a:t>#data  		</a:t>
            </a:r>
            <a:r>
              <a:rPr lang="zh-CN" altLang="zh-CN" sz="2400" dirty="0">
                <a:solidFill>
                  <a:srgbClr val="0000FF"/>
                </a:solidFill>
              </a:rPr>
              <a:t>；</a:t>
            </a:r>
            <a:r>
              <a:rPr lang="en-US" altLang="zh-CN" sz="2400" dirty="0">
                <a:solidFill>
                  <a:srgbClr val="0000FF"/>
                </a:solidFill>
              </a:rPr>
              <a:t>#data</a:t>
            </a:r>
            <a:r>
              <a:rPr lang="zh-CN" altLang="zh-CN" sz="2400" dirty="0">
                <a:solidFill>
                  <a:srgbClr val="0000FF"/>
                </a:solidFill>
              </a:rPr>
              <a:t>→</a:t>
            </a:r>
            <a:r>
              <a:rPr lang="en-US" altLang="zh-CN" sz="2400" dirty="0">
                <a:solidFill>
                  <a:srgbClr val="0000FF"/>
                </a:solidFill>
              </a:rPr>
              <a:t>((</a:t>
            </a:r>
            <a:r>
              <a:rPr lang="en-US" altLang="zh-CN" sz="2400" dirty="0" err="1">
                <a:solidFill>
                  <a:srgbClr val="0000FF"/>
                </a:solidFill>
              </a:rPr>
              <a:t>Ri</a:t>
            </a:r>
            <a:r>
              <a:rPr lang="en-US" altLang="zh-CN" sz="2400" dirty="0">
                <a:solidFill>
                  <a:srgbClr val="0000FF"/>
                </a:solidFill>
              </a:rPr>
              <a:t>))</a:t>
            </a:r>
            <a:r>
              <a:rPr lang="zh-CN" altLang="zh-CN" sz="2400" dirty="0">
                <a:solidFill>
                  <a:srgbClr val="0000FF"/>
                </a:solidFill>
              </a:rPr>
              <a:t>，</a:t>
            </a:r>
            <a:r>
              <a:rPr lang="en-US" altLang="zh-CN" sz="2400" dirty="0">
                <a:solidFill>
                  <a:srgbClr val="0000FF"/>
                </a:solidFill>
              </a:rPr>
              <a:t>i = 0</a:t>
            </a:r>
            <a:r>
              <a:rPr lang="zh-CN" altLang="zh-CN" sz="2400" dirty="0">
                <a:solidFill>
                  <a:srgbClr val="0000FF"/>
                </a:solidFill>
              </a:rPr>
              <a:t>，</a:t>
            </a:r>
            <a:r>
              <a:rPr lang="en-US" altLang="zh-CN" sz="2400" dirty="0">
                <a:solidFill>
                  <a:srgbClr val="0000FF"/>
                </a:solidFill>
              </a:rPr>
              <a:t>1</a:t>
            </a:r>
            <a:endParaRPr lang="zh-CN" altLang="zh-CN" sz="2400" dirty="0">
              <a:solidFill>
                <a:srgbClr val="0000FF"/>
              </a:solidFill>
            </a:endParaRPr>
          </a:p>
          <a:p>
            <a:pPr indent="255905" algn="l">
              <a:lnSpc>
                <a:spcPct val="150000"/>
              </a:lnSpc>
              <a:spcBef>
                <a:spcPts val="400"/>
              </a:spcBef>
              <a:spcAft>
                <a:spcPts val="0"/>
              </a:spcAft>
            </a:pPr>
            <a:r>
              <a:rPr lang="en-US" altLang="zh-CN" sz="2400" kern="1000" dirty="0" smtClean="0">
                <a:latin typeface="Times New Roman"/>
                <a:ea typeface="宋体"/>
              </a:rPr>
              <a:t>     </a:t>
            </a:r>
            <a:r>
              <a:rPr lang="zh-CN" altLang="zh-CN" sz="2400" kern="1000" dirty="0" smtClean="0">
                <a:latin typeface="Times New Roman"/>
                <a:ea typeface="宋体"/>
              </a:rPr>
              <a:t>这</a:t>
            </a:r>
            <a:r>
              <a:rPr lang="zh-CN" altLang="zh-CN" sz="2400" kern="1000" dirty="0">
                <a:latin typeface="Times New Roman"/>
                <a:ea typeface="宋体"/>
              </a:rPr>
              <a:t>组指令的功能是把源操作数送入</a:t>
            </a:r>
            <a:r>
              <a:rPr lang="en-US" altLang="zh-CN" sz="2400" kern="1000" dirty="0">
                <a:latin typeface="Times New Roman"/>
                <a:ea typeface="宋体"/>
              </a:rPr>
              <a:t>R0</a:t>
            </a:r>
            <a:r>
              <a:rPr lang="zh-CN" altLang="zh-CN" sz="2400" kern="1000" dirty="0">
                <a:latin typeface="Times New Roman"/>
                <a:ea typeface="宋体"/>
              </a:rPr>
              <a:t>或</a:t>
            </a:r>
            <a:r>
              <a:rPr lang="en-US" altLang="zh-CN" sz="2400" kern="1000" dirty="0">
                <a:latin typeface="Times New Roman"/>
                <a:ea typeface="宋体"/>
              </a:rPr>
              <a:t>R1</a:t>
            </a:r>
            <a:r>
              <a:rPr lang="zh-CN" altLang="zh-CN" sz="2400" kern="1000" dirty="0">
                <a:latin typeface="Times New Roman"/>
                <a:ea typeface="宋体"/>
              </a:rPr>
              <a:t>的内容作为地址所指定的内部数据存储单元中。</a:t>
            </a:r>
          </a:p>
          <a:p>
            <a:pPr indent="255905" algn="l">
              <a:lnSpc>
                <a:spcPct val="150000"/>
              </a:lnSpc>
              <a:spcAft>
                <a:spcPts val="0"/>
              </a:spcAft>
            </a:pPr>
            <a:r>
              <a:rPr lang="en-US" altLang="zh-CN" sz="2400" kern="1000" dirty="0" smtClean="0">
                <a:latin typeface="Times New Roman"/>
                <a:ea typeface="宋体"/>
              </a:rPr>
              <a:t>  </a:t>
            </a:r>
            <a:endParaRPr lang="zh-CN" altLang="zh-CN" sz="2400" kern="1000" dirty="0">
              <a:effectLst/>
              <a:latin typeface="Times New Roman"/>
              <a:ea typeface="宋体"/>
            </a:endParaRPr>
          </a:p>
        </p:txBody>
      </p:sp>
    </p:spTree>
    <p:extLst>
      <p:ext uri="{BB962C8B-B14F-4D97-AF65-F5344CB8AC3E}">
        <p14:creationId xmlns:p14="http://schemas.microsoft.com/office/powerpoint/2010/main" val="4252242895"/>
      </p:ext>
    </p:extLst>
  </p:cSld>
  <p:clrMapOvr>
    <a:masterClrMapping/>
  </p:clrMapOvr>
  <p:transition>
    <p:random/>
    <p:sndAc>
      <p:stSnd>
        <p:snd r:embed="rId2" name="camera.wav"/>
      </p:stSnd>
    </p:sndAc>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45</a:t>
            </a:fld>
            <a:endParaRPr lang="en-US" altLang="zh-CN" dirty="0"/>
          </a:p>
        </p:txBody>
      </p:sp>
      <p:sp>
        <p:nvSpPr>
          <p:cNvPr id="4" name="矩形 3"/>
          <p:cNvSpPr/>
          <p:nvPr/>
        </p:nvSpPr>
        <p:spPr>
          <a:xfrm>
            <a:off x="0" y="622337"/>
            <a:ext cx="9144000" cy="5180905"/>
          </a:xfrm>
          <a:prstGeom prst="rect">
            <a:avLst/>
          </a:prstGeom>
        </p:spPr>
        <p:txBody>
          <a:bodyPr wrap="square">
            <a:spAutoFit/>
          </a:bodyPr>
          <a:lstStyle/>
          <a:p>
            <a:pPr lvl="0" indent="255905" algn="l">
              <a:lnSpc>
                <a:spcPct val="150000"/>
              </a:lnSpc>
              <a:spcAft>
                <a:spcPts val="0"/>
              </a:spcAft>
            </a:pPr>
            <a:r>
              <a:rPr lang="en-US" altLang="zh-CN" sz="2400" kern="1000" dirty="0" smtClean="0">
                <a:solidFill>
                  <a:srgbClr val="000000"/>
                </a:solidFill>
                <a:latin typeface="Times New Roman"/>
                <a:ea typeface="宋体"/>
              </a:rPr>
              <a:t>    </a:t>
            </a:r>
            <a:r>
              <a:rPr lang="zh-CN" altLang="zh-CN" sz="2400" kern="1000" dirty="0" smtClean="0">
                <a:solidFill>
                  <a:srgbClr val="000000"/>
                </a:solidFill>
                <a:latin typeface="Times New Roman"/>
                <a:ea typeface="宋体"/>
              </a:rPr>
              <a:t>（</a:t>
            </a:r>
            <a:r>
              <a:rPr lang="en-US" altLang="zh-CN" sz="2400" kern="1000" dirty="0">
                <a:solidFill>
                  <a:srgbClr val="000000"/>
                </a:solidFill>
                <a:latin typeface="Times New Roman"/>
                <a:ea typeface="宋体"/>
              </a:rPr>
              <a:t>5</a:t>
            </a:r>
            <a:r>
              <a:rPr lang="zh-CN" altLang="zh-CN" sz="2400" kern="1000" dirty="0">
                <a:solidFill>
                  <a:srgbClr val="000000"/>
                </a:solidFill>
                <a:latin typeface="Times New Roman"/>
                <a:ea typeface="宋体"/>
              </a:rPr>
              <a:t>）</a:t>
            </a:r>
            <a:r>
              <a:rPr lang="en-US" altLang="zh-CN" sz="2400" kern="1000" dirty="0">
                <a:solidFill>
                  <a:srgbClr val="000000"/>
                </a:solidFill>
                <a:latin typeface="Times New Roman"/>
                <a:ea typeface="宋体"/>
              </a:rPr>
              <a:t>16</a:t>
            </a:r>
            <a:r>
              <a:rPr lang="zh-CN" altLang="zh-CN" sz="2400" kern="1000" dirty="0">
                <a:solidFill>
                  <a:srgbClr val="000000"/>
                </a:solidFill>
                <a:latin typeface="Times New Roman"/>
                <a:ea typeface="宋体"/>
              </a:rPr>
              <a:t>位数传送指令</a:t>
            </a:r>
          </a:p>
          <a:p>
            <a:pPr marL="269875" lvl="0" indent="255905" algn="l">
              <a:lnSpc>
                <a:spcPct val="150000"/>
              </a:lnSpc>
              <a:spcBef>
                <a:spcPts val="400"/>
              </a:spcBef>
              <a:spcAft>
                <a:spcPts val="400"/>
              </a:spcAft>
            </a:pPr>
            <a:r>
              <a:rPr lang="en-US" altLang="zh-CN" sz="2400" kern="1000" dirty="0">
                <a:solidFill>
                  <a:srgbClr val="000000"/>
                </a:solidFill>
                <a:latin typeface="Times New Roman"/>
                <a:ea typeface="宋体"/>
              </a:rPr>
              <a:t> </a:t>
            </a:r>
            <a:r>
              <a:rPr lang="en-US" altLang="zh-CN" sz="2400" dirty="0">
                <a:solidFill>
                  <a:srgbClr val="0000FF"/>
                </a:solidFill>
              </a:rPr>
              <a:t>MOV	 DPTR</a:t>
            </a:r>
            <a:r>
              <a:rPr lang="zh-CN" altLang="zh-CN" sz="2400" dirty="0">
                <a:solidFill>
                  <a:srgbClr val="0000FF"/>
                </a:solidFill>
              </a:rPr>
              <a:t>，</a:t>
            </a:r>
            <a:r>
              <a:rPr lang="en-US" altLang="zh-CN" sz="2400" dirty="0">
                <a:solidFill>
                  <a:srgbClr val="0000FF"/>
                </a:solidFill>
              </a:rPr>
              <a:t>#data16 	</a:t>
            </a:r>
            <a:r>
              <a:rPr lang="zh-CN" altLang="zh-CN" sz="2400" dirty="0">
                <a:solidFill>
                  <a:srgbClr val="0000FF"/>
                </a:solidFill>
              </a:rPr>
              <a:t>；</a:t>
            </a:r>
            <a:r>
              <a:rPr lang="en-US" altLang="zh-CN" sz="2400" dirty="0">
                <a:solidFill>
                  <a:srgbClr val="0000FF"/>
                </a:solidFill>
              </a:rPr>
              <a:t>#data16</a:t>
            </a:r>
            <a:r>
              <a:rPr lang="zh-CN" altLang="zh-CN" sz="2400" dirty="0">
                <a:solidFill>
                  <a:srgbClr val="0000FF"/>
                </a:solidFill>
              </a:rPr>
              <a:t>→</a:t>
            </a:r>
            <a:r>
              <a:rPr lang="en-US" altLang="zh-CN" sz="2400" dirty="0">
                <a:solidFill>
                  <a:srgbClr val="0000FF"/>
                </a:solidFill>
              </a:rPr>
              <a:t>DPTR </a:t>
            </a:r>
            <a:endParaRPr lang="zh-CN" altLang="zh-CN" sz="2400" dirty="0">
              <a:solidFill>
                <a:srgbClr val="0000FF"/>
              </a:solidFill>
            </a:endParaRPr>
          </a:p>
          <a:p>
            <a:pPr lvl="0" indent="255905" algn="l">
              <a:lnSpc>
                <a:spcPct val="150000"/>
              </a:lnSpc>
              <a:spcAft>
                <a:spcPts val="0"/>
              </a:spcAft>
            </a:pPr>
            <a:r>
              <a:rPr lang="en-US" altLang="zh-CN" sz="2400" kern="1000" dirty="0" smtClean="0">
                <a:solidFill>
                  <a:srgbClr val="000000"/>
                </a:solidFill>
                <a:latin typeface="Times New Roman"/>
                <a:ea typeface="宋体"/>
              </a:rPr>
              <a:t>     </a:t>
            </a:r>
            <a:r>
              <a:rPr lang="zh-CN" altLang="zh-CN" sz="2400" kern="1000" dirty="0" smtClean="0">
                <a:solidFill>
                  <a:srgbClr val="000000"/>
                </a:solidFill>
                <a:latin typeface="Times New Roman"/>
                <a:ea typeface="宋体"/>
              </a:rPr>
              <a:t>这</a:t>
            </a:r>
            <a:r>
              <a:rPr lang="zh-CN" altLang="zh-CN" sz="2400" kern="1000" dirty="0">
                <a:solidFill>
                  <a:srgbClr val="000000"/>
                </a:solidFill>
                <a:latin typeface="Times New Roman"/>
                <a:ea typeface="宋体"/>
              </a:rPr>
              <a:t>条指令的功能是把</a:t>
            </a:r>
            <a:r>
              <a:rPr lang="en-US" altLang="zh-CN" sz="2400" kern="1000" dirty="0">
                <a:solidFill>
                  <a:srgbClr val="000000"/>
                </a:solidFill>
                <a:latin typeface="Times New Roman"/>
                <a:ea typeface="宋体"/>
              </a:rPr>
              <a:t>16</a:t>
            </a:r>
            <a:r>
              <a:rPr lang="zh-CN" altLang="zh-CN" sz="2400" kern="1000" dirty="0">
                <a:solidFill>
                  <a:srgbClr val="000000"/>
                </a:solidFill>
                <a:latin typeface="Times New Roman"/>
                <a:ea typeface="宋体"/>
              </a:rPr>
              <a:t>位立即数送入</a:t>
            </a:r>
            <a:r>
              <a:rPr lang="en-US" altLang="zh-CN" sz="2400" kern="1000" dirty="0">
                <a:solidFill>
                  <a:srgbClr val="000000"/>
                </a:solidFill>
                <a:latin typeface="Times New Roman"/>
                <a:ea typeface="宋体"/>
              </a:rPr>
              <a:t>DPTR</a:t>
            </a:r>
            <a:r>
              <a:rPr lang="zh-CN" altLang="zh-CN" sz="2400" kern="1000" dirty="0">
                <a:solidFill>
                  <a:srgbClr val="000000"/>
                </a:solidFill>
                <a:latin typeface="Times New Roman"/>
                <a:ea typeface="宋体"/>
              </a:rPr>
              <a:t>，用来设置数据存储器的地址指针。</a:t>
            </a:r>
          </a:p>
          <a:p>
            <a:pPr lvl="0" indent="255905" algn="l">
              <a:lnSpc>
                <a:spcPct val="150000"/>
              </a:lnSpc>
              <a:spcAft>
                <a:spcPts val="0"/>
              </a:spcAft>
            </a:pPr>
            <a:r>
              <a:rPr lang="en-US" altLang="zh-CN" sz="2400" kern="1000" dirty="0" smtClean="0">
                <a:solidFill>
                  <a:srgbClr val="000000"/>
                </a:solidFill>
                <a:latin typeface="Times New Roman"/>
                <a:ea typeface="宋体"/>
              </a:rPr>
              <a:t>      </a:t>
            </a:r>
            <a:r>
              <a:rPr lang="zh-CN" altLang="zh-CN" sz="2400" b="1" dirty="0">
                <a:solidFill>
                  <a:srgbClr val="0000FF"/>
                </a:solidFill>
              </a:rPr>
              <a:t>注意</a:t>
            </a:r>
            <a:r>
              <a:rPr lang="zh-CN" altLang="zh-CN" sz="2400" kern="1000" dirty="0">
                <a:solidFill>
                  <a:srgbClr val="000000"/>
                </a:solidFill>
                <a:latin typeface="Times New Roman"/>
                <a:ea typeface="宋体"/>
              </a:rPr>
              <a:t>，</a:t>
            </a:r>
            <a:r>
              <a:rPr lang="en-US" altLang="zh-CN" sz="2400" kern="1000" dirty="0">
                <a:solidFill>
                  <a:srgbClr val="000000"/>
                </a:solidFill>
                <a:latin typeface="Times New Roman"/>
                <a:ea typeface="宋体"/>
              </a:rPr>
              <a:t>AT89S51</a:t>
            </a:r>
            <a:r>
              <a:rPr lang="zh-CN" altLang="zh-CN" sz="2400" kern="1000" dirty="0">
                <a:solidFill>
                  <a:srgbClr val="000000"/>
                </a:solidFill>
                <a:latin typeface="Times New Roman"/>
                <a:ea typeface="宋体"/>
              </a:rPr>
              <a:t>有两个</a:t>
            </a:r>
            <a:r>
              <a:rPr lang="en-US" altLang="zh-CN" sz="2400" kern="1000" dirty="0">
                <a:solidFill>
                  <a:srgbClr val="000000"/>
                </a:solidFill>
                <a:latin typeface="Times New Roman"/>
                <a:ea typeface="宋体"/>
              </a:rPr>
              <a:t>DPTR</a:t>
            </a:r>
            <a:r>
              <a:rPr lang="zh-CN" altLang="zh-CN" sz="2400" kern="1000" dirty="0">
                <a:solidFill>
                  <a:srgbClr val="000000"/>
                </a:solidFill>
                <a:latin typeface="Times New Roman"/>
                <a:ea typeface="宋体"/>
              </a:rPr>
              <a:t>，通过设置特殊功能寄存器</a:t>
            </a:r>
            <a:r>
              <a:rPr lang="en-US" altLang="zh-CN" sz="2400" kern="1000" dirty="0">
                <a:solidFill>
                  <a:srgbClr val="000000"/>
                </a:solidFill>
                <a:latin typeface="Times New Roman"/>
                <a:ea typeface="宋体"/>
              </a:rPr>
              <a:t>AUXR1</a:t>
            </a:r>
            <a:r>
              <a:rPr lang="zh-CN" altLang="zh-CN" sz="2400" kern="1000" dirty="0">
                <a:solidFill>
                  <a:srgbClr val="000000"/>
                </a:solidFill>
                <a:latin typeface="Times New Roman"/>
                <a:ea typeface="宋体"/>
              </a:rPr>
              <a:t>中的</a:t>
            </a:r>
            <a:r>
              <a:rPr lang="en-US" altLang="zh-CN" sz="2400" kern="1000" dirty="0">
                <a:solidFill>
                  <a:srgbClr val="000000"/>
                </a:solidFill>
                <a:latin typeface="Times New Roman"/>
                <a:ea typeface="宋体"/>
              </a:rPr>
              <a:t>DPS</a:t>
            </a:r>
            <a:r>
              <a:rPr lang="zh-CN" altLang="zh-CN" sz="2400" kern="1000" dirty="0">
                <a:solidFill>
                  <a:srgbClr val="000000"/>
                </a:solidFill>
                <a:latin typeface="Times New Roman"/>
                <a:ea typeface="宋体"/>
              </a:rPr>
              <a:t>位来选择。当</a:t>
            </a:r>
            <a:r>
              <a:rPr lang="en-US" altLang="zh-CN" sz="2400" kern="1000" dirty="0">
                <a:solidFill>
                  <a:srgbClr val="000000"/>
                </a:solidFill>
                <a:latin typeface="Times New Roman"/>
                <a:ea typeface="宋体"/>
              </a:rPr>
              <a:t>DPS = 1</a:t>
            </a:r>
            <a:r>
              <a:rPr lang="zh-CN" altLang="zh-CN" sz="2400" kern="1000" dirty="0">
                <a:solidFill>
                  <a:srgbClr val="000000"/>
                </a:solidFill>
                <a:latin typeface="Times New Roman"/>
                <a:ea typeface="宋体"/>
              </a:rPr>
              <a:t>时，指令中的</a:t>
            </a:r>
            <a:r>
              <a:rPr lang="en-US" altLang="zh-CN" sz="2400" kern="1000" dirty="0">
                <a:solidFill>
                  <a:srgbClr val="000000"/>
                </a:solidFill>
                <a:latin typeface="Times New Roman"/>
                <a:ea typeface="宋体"/>
              </a:rPr>
              <a:t>DPTR</a:t>
            </a:r>
            <a:r>
              <a:rPr lang="zh-CN" altLang="zh-CN" sz="2400" kern="1000" dirty="0">
                <a:solidFill>
                  <a:srgbClr val="000000"/>
                </a:solidFill>
                <a:latin typeface="Times New Roman"/>
                <a:ea typeface="宋体"/>
              </a:rPr>
              <a:t>即为</a:t>
            </a:r>
            <a:r>
              <a:rPr lang="en-US" altLang="zh-CN" sz="2400" kern="1000" dirty="0">
                <a:solidFill>
                  <a:srgbClr val="000000"/>
                </a:solidFill>
                <a:latin typeface="Times New Roman"/>
                <a:ea typeface="宋体"/>
              </a:rPr>
              <a:t>DPTR1</a:t>
            </a:r>
            <a:r>
              <a:rPr lang="zh-CN" altLang="zh-CN" sz="2400" kern="1000" dirty="0">
                <a:solidFill>
                  <a:srgbClr val="000000"/>
                </a:solidFill>
                <a:latin typeface="Times New Roman"/>
                <a:ea typeface="宋体"/>
              </a:rPr>
              <a:t>，</a:t>
            </a:r>
            <a:r>
              <a:rPr lang="en-US" altLang="zh-CN" sz="2400" kern="1000" dirty="0">
                <a:solidFill>
                  <a:srgbClr val="000000"/>
                </a:solidFill>
                <a:latin typeface="Times New Roman"/>
                <a:ea typeface="宋体"/>
              </a:rPr>
              <a:t>DPTR0</a:t>
            </a:r>
            <a:r>
              <a:rPr lang="zh-CN" altLang="zh-CN" sz="2400" kern="1000" dirty="0">
                <a:solidFill>
                  <a:srgbClr val="000000"/>
                </a:solidFill>
                <a:latin typeface="Times New Roman"/>
                <a:ea typeface="宋体"/>
              </a:rPr>
              <a:t>被屏蔽，反之亦然。</a:t>
            </a:r>
            <a:r>
              <a:rPr lang="en-US" altLang="zh-CN" sz="2400" kern="1000" dirty="0">
                <a:solidFill>
                  <a:srgbClr val="000000"/>
                </a:solidFill>
                <a:latin typeface="Times New Roman"/>
                <a:ea typeface="宋体"/>
              </a:rPr>
              <a:t>DPTR</a:t>
            </a:r>
            <a:r>
              <a:rPr lang="zh-CN" altLang="zh-CN" sz="2400" kern="1000" dirty="0">
                <a:solidFill>
                  <a:srgbClr val="000000"/>
                </a:solidFill>
                <a:latin typeface="Times New Roman"/>
                <a:ea typeface="宋体"/>
              </a:rPr>
              <a:t>既是一个</a:t>
            </a:r>
            <a:r>
              <a:rPr lang="en-US" altLang="zh-CN" sz="2400" kern="1000" dirty="0">
                <a:solidFill>
                  <a:srgbClr val="000000"/>
                </a:solidFill>
                <a:latin typeface="Times New Roman"/>
                <a:ea typeface="宋体"/>
              </a:rPr>
              <a:t>16</a:t>
            </a:r>
            <a:r>
              <a:rPr lang="zh-CN" altLang="zh-CN" sz="2400" kern="1000" dirty="0">
                <a:solidFill>
                  <a:srgbClr val="000000"/>
                </a:solidFill>
                <a:latin typeface="Times New Roman"/>
                <a:ea typeface="宋体"/>
              </a:rPr>
              <a:t>位数据指针，又可分为</a:t>
            </a:r>
            <a:r>
              <a:rPr lang="en-US" altLang="zh-CN" sz="2400" kern="1000" dirty="0">
                <a:solidFill>
                  <a:srgbClr val="000000"/>
                </a:solidFill>
                <a:latin typeface="Times New Roman"/>
                <a:ea typeface="宋体"/>
              </a:rPr>
              <a:t>DPH</a:t>
            </a:r>
            <a:r>
              <a:rPr lang="zh-CN" altLang="zh-CN" sz="2400" kern="1000" dirty="0">
                <a:solidFill>
                  <a:srgbClr val="000000"/>
                </a:solidFill>
                <a:latin typeface="Times New Roman"/>
                <a:ea typeface="宋体"/>
              </a:rPr>
              <a:t>和</a:t>
            </a:r>
            <a:r>
              <a:rPr lang="en-US" altLang="zh-CN" sz="2400" kern="1000" dirty="0">
                <a:solidFill>
                  <a:srgbClr val="000000"/>
                </a:solidFill>
                <a:latin typeface="Times New Roman"/>
                <a:ea typeface="宋体"/>
              </a:rPr>
              <a:t>DPL</a:t>
            </a:r>
            <a:r>
              <a:rPr lang="zh-CN" altLang="zh-CN" sz="2400" kern="1000" dirty="0">
                <a:solidFill>
                  <a:srgbClr val="000000"/>
                </a:solidFill>
                <a:latin typeface="Times New Roman"/>
                <a:ea typeface="宋体"/>
              </a:rPr>
              <a:t>两个</a:t>
            </a:r>
            <a:r>
              <a:rPr lang="en-US" altLang="zh-CN" sz="2400" kern="1000" dirty="0">
                <a:solidFill>
                  <a:srgbClr val="000000"/>
                </a:solidFill>
                <a:latin typeface="Times New Roman"/>
                <a:ea typeface="宋体"/>
              </a:rPr>
              <a:t>8</a:t>
            </a:r>
            <a:r>
              <a:rPr lang="zh-CN" altLang="zh-CN" sz="2400" kern="1000" dirty="0">
                <a:solidFill>
                  <a:srgbClr val="000000"/>
                </a:solidFill>
                <a:latin typeface="Times New Roman"/>
                <a:ea typeface="宋体"/>
              </a:rPr>
              <a:t>位寄存器，操作十分灵活方便。设有两个</a:t>
            </a:r>
            <a:r>
              <a:rPr lang="en-US" altLang="zh-CN" sz="2400" kern="1000" dirty="0">
                <a:solidFill>
                  <a:srgbClr val="000000"/>
                </a:solidFill>
                <a:latin typeface="Times New Roman"/>
                <a:ea typeface="宋体"/>
              </a:rPr>
              <a:t>DPTR</a:t>
            </a:r>
            <a:r>
              <a:rPr lang="zh-CN" altLang="zh-CN" sz="2400" kern="1000" dirty="0">
                <a:solidFill>
                  <a:srgbClr val="000000"/>
                </a:solidFill>
                <a:latin typeface="Times New Roman"/>
                <a:ea typeface="宋体"/>
              </a:rPr>
              <a:t>后，就可避免频繁的出</a:t>
            </a:r>
            <a:r>
              <a:rPr lang="en-US" altLang="zh-CN" sz="2400" kern="1000" dirty="0">
                <a:solidFill>
                  <a:srgbClr val="000000"/>
                </a:solidFill>
                <a:latin typeface="Times New Roman"/>
                <a:ea typeface="宋体"/>
              </a:rPr>
              <a:t>/</a:t>
            </a:r>
            <a:r>
              <a:rPr lang="zh-CN" altLang="zh-CN" sz="2400" kern="1000" dirty="0">
                <a:solidFill>
                  <a:srgbClr val="000000"/>
                </a:solidFill>
                <a:latin typeface="Times New Roman"/>
                <a:ea typeface="宋体"/>
              </a:rPr>
              <a:t>入堆栈操作。</a:t>
            </a:r>
          </a:p>
        </p:txBody>
      </p:sp>
    </p:spTree>
    <p:extLst>
      <p:ext uri="{BB962C8B-B14F-4D97-AF65-F5344CB8AC3E}">
        <p14:creationId xmlns:p14="http://schemas.microsoft.com/office/powerpoint/2010/main" val="2250320694"/>
      </p:ext>
    </p:extLst>
  </p:cSld>
  <p:clrMapOvr>
    <a:masterClrMapping/>
  </p:clrMapOvr>
  <p:transition>
    <p:random/>
    <p:sndAc>
      <p:stSnd>
        <p:snd r:embed="rId2" name="camera.wav"/>
      </p:stSnd>
    </p:sndAc>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46</a:t>
            </a:fld>
            <a:endParaRPr lang="en-US" altLang="zh-CN" dirty="0"/>
          </a:p>
        </p:txBody>
      </p:sp>
      <p:sp>
        <p:nvSpPr>
          <p:cNvPr id="4" name="矩形 3"/>
          <p:cNvSpPr/>
          <p:nvPr/>
        </p:nvSpPr>
        <p:spPr>
          <a:xfrm>
            <a:off x="0" y="704707"/>
            <a:ext cx="9144000" cy="5747727"/>
          </a:xfrm>
          <a:prstGeom prst="rect">
            <a:avLst/>
          </a:prstGeom>
        </p:spPr>
        <p:txBody>
          <a:bodyPr wrap="square">
            <a:spAutoFit/>
          </a:bodyPr>
          <a:lstStyle/>
          <a:p>
            <a:pPr indent="255905" algn="l">
              <a:lnSpc>
                <a:spcPct val="150000"/>
              </a:lnSpc>
              <a:spcBef>
                <a:spcPts val="500"/>
              </a:spcBef>
              <a:spcAft>
                <a:spcPts val="500"/>
              </a:spcAft>
            </a:pPr>
            <a:r>
              <a:rPr lang="en-US" altLang="zh-CN" sz="2400" b="1" kern="1050" dirty="0" smtClean="0">
                <a:latin typeface="Arial"/>
                <a:ea typeface="黑体"/>
                <a:cs typeface="Times New Roman"/>
              </a:rPr>
              <a:t>        2</a:t>
            </a:r>
            <a:r>
              <a:rPr lang="zh-CN" altLang="zh-CN" sz="2400" b="1" kern="1050" dirty="0">
                <a:latin typeface="Arial"/>
                <a:ea typeface="黑体"/>
                <a:cs typeface="Times New Roman"/>
              </a:rPr>
              <a:t>．累加器</a:t>
            </a:r>
            <a:r>
              <a:rPr lang="en-US" altLang="zh-CN" sz="2400" b="1" kern="1050" dirty="0">
                <a:latin typeface="Arial"/>
                <a:ea typeface="黑体"/>
                <a:cs typeface="Times New Roman"/>
              </a:rPr>
              <a:t>A</a:t>
            </a:r>
            <a:r>
              <a:rPr lang="zh-CN" altLang="zh-CN" sz="2400" b="1" kern="1050" dirty="0">
                <a:latin typeface="Arial"/>
                <a:ea typeface="黑体"/>
                <a:cs typeface="Times New Roman"/>
              </a:rPr>
              <a:t>与外部数据存储器</a:t>
            </a:r>
            <a:r>
              <a:rPr lang="en-US" altLang="zh-CN" sz="2400" b="1" kern="1050" dirty="0">
                <a:latin typeface="Arial"/>
                <a:ea typeface="黑体"/>
                <a:cs typeface="Times New Roman"/>
              </a:rPr>
              <a:t>RAM</a:t>
            </a:r>
            <a:r>
              <a:rPr lang="zh-CN" altLang="zh-CN" sz="2400" b="1" kern="1050" dirty="0">
                <a:latin typeface="Arial"/>
                <a:ea typeface="黑体"/>
                <a:cs typeface="Times New Roman"/>
              </a:rPr>
              <a:t>或</a:t>
            </a:r>
            <a:r>
              <a:rPr lang="en-US" altLang="zh-CN" sz="2400" b="1" kern="1050" dirty="0">
                <a:latin typeface="Arial"/>
                <a:ea typeface="黑体"/>
                <a:cs typeface="Times New Roman"/>
              </a:rPr>
              <a:t> I/O</a:t>
            </a:r>
            <a:r>
              <a:rPr lang="zh-CN" altLang="zh-CN" sz="2400" b="1" kern="1050" dirty="0">
                <a:latin typeface="Arial"/>
                <a:ea typeface="黑体"/>
                <a:cs typeface="Times New Roman"/>
              </a:rPr>
              <a:t>口的传送指令</a:t>
            </a:r>
          </a:p>
          <a:p>
            <a:pPr indent="255905" algn="l">
              <a:lnSpc>
                <a:spcPct val="150000"/>
              </a:lnSpc>
              <a:spcAft>
                <a:spcPts val="0"/>
              </a:spcAft>
            </a:pPr>
            <a:r>
              <a:rPr lang="en-US" altLang="zh-CN" sz="2400" kern="1000" dirty="0" smtClean="0">
                <a:latin typeface="Times New Roman"/>
                <a:ea typeface="宋体"/>
              </a:rPr>
              <a:t>      </a:t>
            </a:r>
            <a:r>
              <a:rPr lang="zh-CN" altLang="zh-CN" sz="2400" kern="1000" dirty="0" smtClean="0">
                <a:latin typeface="Times New Roman"/>
                <a:ea typeface="宋体"/>
              </a:rPr>
              <a:t>这</a:t>
            </a:r>
            <a:r>
              <a:rPr lang="zh-CN" altLang="zh-CN" sz="2400" kern="1000" dirty="0">
                <a:latin typeface="Times New Roman"/>
                <a:ea typeface="宋体"/>
              </a:rPr>
              <a:t>类指令的助记符的特点是在</a:t>
            </a:r>
            <a:r>
              <a:rPr lang="en-US" altLang="zh-CN" sz="2400" kern="1000" dirty="0">
                <a:latin typeface="Times New Roman"/>
                <a:ea typeface="宋体"/>
              </a:rPr>
              <a:t>MOV</a:t>
            </a:r>
            <a:r>
              <a:rPr lang="zh-CN" altLang="zh-CN" sz="2400" kern="1000" dirty="0">
                <a:latin typeface="Times New Roman"/>
                <a:ea typeface="宋体"/>
              </a:rPr>
              <a:t>的后面加</a:t>
            </a:r>
            <a:r>
              <a:rPr lang="en-US" altLang="zh-CN" sz="2400" kern="1000" dirty="0">
                <a:latin typeface="Times New Roman"/>
                <a:ea typeface="宋体"/>
              </a:rPr>
              <a:t>“X”</a:t>
            </a:r>
            <a:r>
              <a:rPr lang="zh-CN" altLang="zh-CN" sz="2400" kern="1000" dirty="0">
                <a:latin typeface="Times New Roman"/>
                <a:ea typeface="宋体"/>
              </a:rPr>
              <a:t>，表示访问的是片外</a:t>
            </a:r>
            <a:r>
              <a:rPr lang="en-US" altLang="zh-CN" sz="2400" kern="1000" dirty="0">
                <a:latin typeface="Times New Roman"/>
                <a:ea typeface="宋体"/>
              </a:rPr>
              <a:t>RAM</a:t>
            </a:r>
            <a:r>
              <a:rPr lang="zh-CN" altLang="zh-CN" sz="2400" kern="1000" dirty="0">
                <a:latin typeface="Times New Roman"/>
                <a:ea typeface="宋体"/>
              </a:rPr>
              <a:t>或</a:t>
            </a:r>
            <a:r>
              <a:rPr lang="en-US" altLang="zh-CN" sz="2400" kern="1000" dirty="0">
                <a:latin typeface="Times New Roman"/>
                <a:ea typeface="宋体"/>
              </a:rPr>
              <a:t>I/O</a:t>
            </a:r>
            <a:r>
              <a:rPr lang="zh-CN" altLang="zh-CN" sz="2400" kern="1000" dirty="0">
                <a:latin typeface="Times New Roman"/>
                <a:ea typeface="宋体"/>
              </a:rPr>
              <a:t>口。根据对片外</a:t>
            </a:r>
            <a:r>
              <a:rPr lang="en-US" altLang="zh-CN" sz="2400" kern="1000" dirty="0">
                <a:latin typeface="Times New Roman"/>
                <a:ea typeface="宋体"/>
              </a:rPr>
              <a:t>RAM</a:t>
            </a:r>
            <a:r>
              <a:rPr lang="zh-CN" altLang="zh-CN" sz="2400" kern="1000" dirty="0">
                <a:latin typeface="Times New Roman"/>
                <a:ea typeface="宋体"/>
              </a:rPr>
              <a:t>或</a:t>
            </a:r>
            <a:r>
              <a:rPr lang="en-US" altLang="zh-CN" sz="2400" kern="1000" dirty="0">
                <a:latin typeface="Times New Roman"/>
                <a:ea typeface="宋体"/>
              </a:rPr>
              <a:t>I/O</a:t>
            </a:r>
            <a:r>
              <a:rPr lang="zh-CN" altLang="zh-CN" sz="2400" kern="1000" dirty="0">
                <a:latin typeface="Times New Roman"/>
                <a:ea typeface="宋体"/>
              </a:rPr>
              <a:t>口间址寄存器的不同使用，又分成如下两小组。</a:t>
            </a:r>
          </a:p>
          <a:p>
            <a:pPr indent="255905" algn="l">
              <a:lnSpc>
                <a:spcPct val="150000"/>
              </a:lnSpc>
              <a:spcAft>
                <a:spcPts val="400"/>
              </a:spcAft>
            </a:pPr>
            <a:r>
              <a:rPr lang="en-US" altLang="zh-CN" sz="2400" kern="1000" dirty="0" smtClean="0">
                <a:latin typeface="Times New Roman"/>
                <a:ea typeface="宋体"/>
              </a:rPr>
              <a:t>  </a:t>
            </a:r>
            <a:r>
              <a:rPr lang="zh-CN" altLang="zh-CN" sz="2400" kern="1000" dirty="0" smtClean="0">
                <a:latin typeface="Times New Roman"/>
                <a:ea typeface="宋体"/>
              </a:rPr>
              <a:t>（</a:t>
            </a:r>
            <a:r>
              <a:rPr lang="en-US" altLang="zh-CN" sz="2400" kern="1000" dirty="0">
                <a:latin typeface="Times New Roman"/>
                <a:ea typeface="宋体"/>
              </a:rPr>
              <a:t>1</a:t>
            </a:r>
            <a:r>
              <a:rPr lang="zh-CN" altLang="zh-CN" sz="2400" kern="1000" dirty="0">
                <a:latin typeface="Times New Roman"/>
                <a:ea typeface="宋体"/>
              </a:rPr>
              <a:t>）以</a:t>
            </a:r>
            <a:r>
              <a:rPr lang="en-US" altLang="zh-CN" sz="2400" kern="1000" dirty="0">
                <a:latin typeface="Times New Roman"/>
                <a:ea typeface="宋体"/>
              </a:rPr>
              <a:t>DPTR</a:t>
            </a:r>
            <a:r>
              <a:rPr lang="zh-CN" altLang="zh-CN" sz="2400" kern="1000" dirty="0">
                <a:latin typeface="Times New Roman"/>
                <a:ea typeface="宋体"/>
              </a:rPr>
              <a:t>间接寻址外部数据存储器</a:t>
            </a:r>
            <a:r>
              <a:rPr lang="en-US" altLang="zh-CN" sz="2400" kern="1000" dirty="0">
                <a:latin typeface="Times New Roman"/>
                <a:ea typeface="宋体"/>
              </a:rPr>
              <a:t>RAM </a:t>
            </a:r>
            <a:r>
              <a:rPr lang="zh-CN" altLang="en-US" sz="2400" kern="1000" dirty="0">
                <a:latin typeface="Times New Roman"/>
                <a:ea typeface="宋体"/>
              </a:rPr>
              <a:t>或</a:t>
            </a:r>
            <a:r>
              <a:rPr lang="en-US" altLang="zh-CN" sz="2400" kern="1000" dirty="0" smtClean="0">
                <a:latin typeface="Times New Roman"/>
                <a:ea typeface="宋体"/>
              </a:rPr>
              <a:t>I/O</a:t>
            </a:r>
            <a:r>
              <a:rPr lang="zh-CN" altLang="zh-CN" sz="2400" kern="1000" dirty="0">
                <a:latin typeface="Times New Roman"/>
                <a:ea typeface="宋体"/>
              </a:rPr>
              <a:t>口的传送指令</a:t>
            </a:r>
          </a:p>
          <a:p>
            <a:pPr marL="269875" indent="255905" algn="l">
              <a:lnSpc>
                <a:spcPct val="150000"/>
              </a:lnSpc>
              <a:spcAft>
                <a:spcPts val="0"/>
              </a:spcAft>
            </a:pPr>
            <a:r>
              <a:rPr lang="en-US" altLang="zh-CN" sz="2400" dirty="0">
                <a:solidFill>
                  <a:srgbClr val="0000FF"/>
                </a:solidFill>
              </a:rPr>
              <a:t>MOVX    A</a:t>
            </a:r>
            <a:r>
              <a:rPr lang="zh-CN" altLang="zh-CN" sz="2400" dirty="0">
                <a:solidFill>
                  <a:srgbClr val="0000FF"/>
                </a:solidFill>
              </a:rPr>
              <a:t>，</a:t>
            </a:r>
            <a:r>
              <a:rPr lang="en-US" altLang="zh-CN" sz="2400" dirty="0">
                <a:solidFill>
                  <a:srgbClr val="0000FF"/>
                </a:solidFill>
              </a:rPr>
              <a:t>@DPTR   	 </a:t>
            </a:r>
            <a:r>
              <a:rPr lang="zh-CN" altLang="zh-CN" sz="2400" dirty="0">
                <a:solidFill>
                  <a:srgbClr val="0000FF"/>
                </a:solidFill>
              </a:rPr>
              <a:t>；</a:t>
            </a:r>
            <a:r>
              <a:rPr lang="en-US" altLang="zh-CN" sz="2400" dirty="0">
                <a:solidFill>
                  <a:srgbClr val="0000FF"/>
                </a:solidFill>
              </a:rPr>
              <a:t>((DPTR))</a:t>
            </a:r>
            <a:r>
              <a:rPr lang="zh-CN" altLang="zh-CN" sz="2400" dirty="0">
                <a:solidFill>
                  <a:srgbClr val="0000FF"/>
                </a:solidFill>
              </a:rPr>
              <a:t>→</a:t>
            </a:r>
            <a:r>
              <a:rPr lang="en-US" altLang="zh-CN" sz="2400" dirty="0">
                <a:solidFill>
                  <a:srgbClr val="0000FF"/>
                </a:solidFill>
              </a:rPr>
              <a:t>A</a:t>
            </a:r>
            <a:r>
              <a:rPr lang="zh-CN" altLang="zh-CN" sz="2400" dirty="0">
                <a:solidFill>
                  <a:srgbClr val="0000FF"/>
                </a:solidFill>
              </a:rPr>
              <a:t>，读外部</a:t>
            </a:r>
            <a:r>
              <a:rPr lang="en-US" altLang="zh-CN" sz="2400" dirty="0" smtClean="0">
                <a:solidFill>
                  <a:srgbClr val="0000FF"/>
                </a:solidFill>
              </a:rPr>
              <a:t>RAM</a:t>
            </a:r>
            <a:r>
              <a:rPr lang="zh-CN" altLang="en-US" sz="2400" dirty="0">
                <a:solidFill>
                  <a:srgbClr val="0000FF"/>
                </a:solidFill>
              </a:rPr>
              <a:t>或</a:t>
            </a:r>
            <a:r>
              <a:rPr lang="en-US" altLang="zh-CN" sz="2400" dirty="0" smtClean="0">
                <a:solidFill>
                  <a:srgbClr val="0000FF"/>
                </a:solidFill>
              </a:rPr>
              <a:t>I/O</a:t>
            </a:r>
            <a:r>
              <a:rPr lang="zh-CN" altLang="zh-CN" sz="2400" dirty="0">
                <a:solidFill>
                  <a:srgbClr val="0000FF"/>
                </a:solidFill>
              </a:rPr>
              <a:t>口</a:t>
            </a:r>
          </a:p>
          <a:p>
            <a:pPr marL="269875" indent="255905" algn="l">
              <a:lnSpc>
                <a:spcPct val="150000"/>
              </a:lnSpc>
              <a:spcAft>
                <a:spcPts val="0"/>
              </a:spcAft>
            </a:pPr>
            <a:r>
              <a:rPr lang="en-US" altLang="zh-CN" sz="2400" dirty="0">
                <a:solidFill>
                  <a:srgbClr val="0000FF"/>
                </a:solidFill>
              </a:rPr>
              <a:t>MOVX    @DPTR</a:t>
            </a:r>
            <a:r>
              <a:rPr lang="zh-CN" altLang="zh-CN" sz="2400" dirty="0">
                <a:solidFill>
                  <a:srgbClr val="0000FF"/>
                </a:solidFill>
              </a:rPr>
              <a:t>，</a:t>
            </a:r>
            <a:r>
              <a:rPr lang="en-US" altLang="zh-CN" sz="2400" dirty="0">
                <a:solidFill>
                  <a:srgbClr val="0000FF"/>
                </a:solidFill>
              </a:rPr>
              <a:t>A   	 </a:t>
            </a:r>
            <a:r>
              <a:rPr lang="zh-CN" altLang="zh-CN" sz="2400" dirty="0">
                <a:solidFill>
                  <a:srgbClr val="0000FF"/>
                </a:solidFill>
              </a:rPr>
              <a:t>；</a:t>
            </a:r>
            <a:r>
              <a:rPr lang="en-US" altLang="zh-CN" sz="2400" dirty="0">
                <a:solidFill>
                  <a:srgbClr val="0000FF"/>
                </a:solidFill>
              </a:rPr>
              <a:t>(A)</a:t>
            </a:r>
            <a:r>
              <a:rPr lang="zh-CN" altLang="zh-CN" sz="2400" dirty="0">
                <a:solidFill>
                  <a:srgbClr val="0000FF"/>
                </a:solidFill>
              </a:rPr>
              <a:t>→</a:t>
            </a:r>
            <a:r>
              <a:rPr lang="en-US" altLang="zh-CN" sz="2400" dirty="0">
                <a:solidFill>
                  <a:srgbClr val="0000FF"/>
                </a:solidFill>
              </a:rPr>
              <a:t>(DPTR)</a:t>
            </a:r>
            <a:r>
              <a:rPr lang="zh-CN" altLang="zh-CN" sz="2400" dirty="0">
                <a:solidFill>
                  <a:srgbClr val="0000FF"/>
                </a:solidFill>
              </a:rPr>
              <a:t>，写外部</a:t>
            </a:r>
            <a:r>
              <a:rPr lang="en-US" altLang="zh-CN" sz="2400" dirty="0" smtClean="0">
                <a:solidFill>
                  <a:srgbClr val="0000FF"/>
                </a:solidFill>
              </a:rPr>
              <a:t>RAM</a:t>
            </a:r>
            <a:r>
              <a:rPr lang="zh-CN" altLang="en-US" sz="2400" dirty="0">
                <a:solidFill>
                  <a:srgbClr val="0000FF"/>
                </a:solidFill>
              </a:rPr>
              <a:t>或</a:t>
            </a:r>
            <a:r>
              <a:rPr lang="en-US" altLang="zh-CN" sz="2400" dirty="0" smtClean="0">
                <a:solidFill>
                  <a:srgbClr val="0000FF"/>
                </a:solidFill>
              </a:rPr>
              <a:t>I/O</a:t>
            </a:r>
            <a:r>
              <a:rPr lang="zh-CN" altLang="zh-CN" sz="2400" dirty="0">
                <a:solidFill>
                  <a:srgbClr val="0000FF"/>
                </a:solidFill>
              </a:rPr>
              <a:t>口</a:t>
            </a:r>
          </a:p>
          <a:p>
            <a:pPr algn="l">
              <a:lnSpc>
                <a:spcPct val="150000"/>
              </a:lnSpc>
            </a:pPr>
            <a:r>
              <a:rPr lang="en-US" altLang="zh-CN" sz="2400" kern="1000" dirty="0" smtClean="0">
                <a:latin typeface="Times New Roman"/>
                <a:ea typeface="宋体"/>
                <a:cs typeface="Times New Roman"/>
              </a:rPr>
              <a:t>        </a:t>
            </a:r>
            <a:r>
              <a:rPr lang="zh-CN" altLang="zh-CN" sz="2400" kern="1000" dirty="0" smtClean="0">
                <a:latin typeface="Times New Roman"/>
                <a:ea typeface="宋体"/>
                <a:cs typeface="Times New Roman"/>
              </a:rPr>
              <a:t>这</a:t>
            </a:r>
            <a:r>
              <a:rPr lang="zh-CN" altLang="zh-CN" sz="2400" kern="1000" dirty="0">
                <a:latin typeface="Times New Roman"/>
                <a:ea typeface="宋体"/>
                <a:cs typeface="Times New Roman"/>
              </a:rPr>
              <a:t>两条指令采用</a:t>
            </a:r>
            <a:r>
              <a:rPr lang="en-US" altLang="zh-CN" sz="2400" kern="1000" dirty="0">
                <a:latin typeface="Times New Roman"/>
                <a:ea typeface="宋体"/>
              </a:rPr>
              <a:t>16</a:t>
            </a:r>
            <a:r>
              <a:rPr lang="zh-CN" altLang="zh-CN" sz="2400" kern="1000" dirty="0">
                <a:latin typeface="Times New Roman"/>
                <a:ea typeface="宋体"/>
                <a:cs typeface="Times New Roman"/>
              </a:rPr>
              <a:t>位数据指针</a:t>
            </a:r>
            <a:r>
              <a:rPr lang="en-US" altLang="zh-CN" sz="2400" kern="1000" dirty="0">
                <a:latin typeface="Times New Roman"/>
                <a:ea typeface="宋体"/>
              </a:rPr>
              <a:t> DPTR</a:t>
            </a:r>
            <a:r>
              <a:rPr lang="zh-CN" altLang="zh-CN" sz="2400" kern="1000" dirty="0">
                <a:latin typeface="Times New Roman"/>
                <a:ea typeface="宋体"/>
                <a:cs typeface="Times New Roman"/>
              </a:rPr>
              <a:t>间接寻址，可寻址整个</a:t>
            </a:r>
            <a:r>
              <a:rPr lang="en-US" altLang="zh-CN" sz="2400" kern="1000" dirty="0">
                <a:latin typeface="Times New Roman"/>
                <a:ea typeface="宋体"/>
              </a:rPr>
              <a:t>64KB</a:t>
            </a:r>
            <a:r>
              <a:rPr lang="zh-CN" altLang="zh-CN" sz="2400" kern="1000" dirty="0">
                <a:latin typeface="Times New Roman"/>
                <a:ea typeface="宋体"/>
                <a:cs typeface="Times New Roman"/>
              </a:rPr>
              <a:t>片外数据存储器空间。执行指令时高</a:t>
            </a:r>
            <a:r>
              <a:rPr lang="en-US" altLang="zh-CN" sz="2400" kern="1000" dirty="0">
                <a:latin typeface="Times New Roman"/>
                <a:ea typeface="宋体"/>
              </a:rPr>
              <a:t>8</a:t>
            </a:r>
            <a:r>
              <a:rPr lang="zh-CN" altLang="zh-CN" sz="2400" kern="1000" dirty="0">
                <a:latin typeface="Times New Roman"/>
                <a:ea typeface="宋体"/>
                <a:cs typeface="Times New Roman"/>
              </a:rPr>
              <a:t>位地址（</a:t>
            </a:r>
            <a:r>
              <a:rPr lang="en-US" altLang="zh-CN" sz="2400" kern="1000" dirty="0">
                <a:latin typeface="Times New Roman"/>
                <a:ea typeface="宋体"/>
              </a:rPr>
              <a:t>DPH</a:t>
            </a:r>
            <a:r>
              <a:rPr lang="zh-CN" altLang="zh-CN" sz="2400" kern="1000" dirty="0">
                <a:latin typeface="Times New Roman"/>
                <a:ea typeface="宋体"/>
                <a:cs typeface="Times New Roman"/>
              </a:rPr>
              <a:t>）由</a:t>
            </a:r>
            <a:r>
              <a:rPr lang="en-US" altLang="zh-CN" sz="2400" kern="1000" dirty="0">
                <a:latin typeface="Times New Roman"/>
                <a:ea typeface="宋体"/>
              </a:rPr>
              <a:t>P2</a:t>
            </a:r>
            <a:r>
              <a:rPr lang="zh-CN" altLang="zh-CN" sz="2400" kern="1000" dirty="0">
                <a:latin typeface="Times New Roman"/>
                <a:ea typeface="宋体"/>
                <a:cs typeface="Times New Roman"/>
              </a:rPr>
              <a:t>口输出，低</a:t>
            </a:r>
            <a:r>
              <a:rPr lang="en-US" altLang="zh-CN" sz="2400" kern="1000" dirty="0">
                <a:latin typeface="Times New Roman"/>
                <a:ea typeface="宋体"/>
              </a:rPr>
              <a:t>8</a:t>
            </a:r>
            <a:r>
              <a:rPr lang="zh-CN" altLang="zh-CN" sz="2400" kern="1000" dirty="0">
                <a:latin typeface="Times New Roman"/>
                <a:ea typeface="宋体"/>
                <a:cs typeface="Times New Roman"/>
              </a:rPr>
              <a:t>位地址（</a:t>
            </a:r>
            <a:r>
              <a:rPr lang="en-US" altLang="zh-CN" sz="2400" kern="1000" dirty="0">
                <a:latin typeface="Times New Roman"/>
                <a:ea typeface="宋体"/>
              </a:rPr>
              <a:t>DPL</a:t>
            </a:r>
            <a:r>
              <a:rPr lang="zh-CN" altLang="zh-CN" sz="2400" kern="1000" dirty="0">
                <a:latin typeface="Times New Roman"/>
                <a:ea typeface="宋体"/>
                <a:cs typeface="Times New Roman"/>
              </a:rPr>
              <a:t>）由</a:t>
            </a:r>
            <a:r>
              <a:rPr lang="en-US" altLang="zh-CN" sz="2400" kern="1000" dirty="0">
                <a:latin typeface="Times New Roman"/>
                <a:ea typeface="宋体"/>
              </a:rPr>
              <a:t>P0</a:t>
            </a:r>
            <a:r>
              <a:rPr lang="zh-CN" altLang="zh-CN" sz="2400" kern="1000" dirty="0">
                <a:latin typeface="Times New Roman"/>
                <a:ea typeface="宋体"/>
                <a:cs typeface="Times New Roman"/>
              </a:rPr>
              <a:t>口输出。</a:t>
            </a:r>
            <a:endParaRPr lang="zh-CN" altLang="en-US" sz="2400" dirty="0"/>
          </a:p>
        </p:txBody>
      </p:sp>
    </p:spTree>
    <p:extLst>
      <p:ext uri="{BB962C8B-B14F-4D97-AF65-F5344CB8AC3E}">
        <p14:creationId xmlns:p14="http://schemas.microsoft.com/office/powerpoint/2010/main" val="2501232155"/>
      </p:ext>
    </p:extLst>
  </p:cSld>
  <p:clrMapOvr>
    <a:masterClrMapping/>
  </p:clrMapOvr>
  <p:transition>
    <p:random/>
    <p:sndAc>
      <p:stSnd>
        <p:snd r:embed="rId2" name="camera.wav"/>
      </p:stSnd>
    </p:sndAc>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47</a:t>
            </a:fld>
            <a:endParaRPr lang="en-US" altLang="zh-CN" dirty="0"/>
          </a:p>
        </p:txBody>
      </p:sp>
      <p:sp>
        <p:nvSpPr>
          <p:cNvPr id="5" name="矩形 4"/>
          <p:cNvSpPr/>
          <p:nvPr/>
        </p:nvSpPr>
        <p:spPr>
          <a:xfrm>
            <a:off x="0" y="574749"/>
            <a:ext cx="9144000" cy="4124206"/>
          </a:xfrm>
          <a:prstGeom prst="rect">
            <a:avLst/>
          </a:prstGeom>
        </p:spPr>
        <p:txBody>
          <a:bodyPr wrap="square">
            <a:spAutoFit/>
          </a:bodyPr>
          <a:lstStyle/>
          <a:p>
            <a:pPr indent="255905" algn="l">
              <a:lnSpc>
                <a:spcPct val="150000"/>
              </a:lnSpc>
              <a:spcAft>
                <a:spcPts val="400"/>
              </a:spcAft>
            </a:pPr>
            <a:r>
              <a:rPr lang="en-US" altLang="zh-CN" sz="2400" kern="1000" dirty="0" smtClean="0">
                <a:latin typeface="Times New Roman"/>
                <a:ea typeface="宋体"/>
              </a:rPr>
              <a:t>    </a:t>
            </a:r>
            <a:r>
              <a:rPr lang="zh-CN" altLang="zh-CN" sz="2400" kern="1000" dirty="0" smtClean="0">
                <a:latin typeface="Times New Roman"/>
                <a:ea typeface="宋体"/>
              </a:rPr>
              <a:t>（</a:t>
            </a:r>
            <a:r>
              <a:rPr lang="en-US" altLang="zh-CN" sz="2400" kern="1000" dirty="0">
                <a:latin typeface="Times New Roman"/>
                <a:ea typeface="宋体"/>
              </a:rPr>
              <a:t>2</a:t>
            </a:r>
            <a:r>
              <a:rPr lang="zh-CN" altLang="zh-CN" sz="2400" kern="1000" dirty="0">
                <a:latin typeface="Times New Roman"/>
                <a:ea typeface="宋体"/>
              </a:rPr>
              <a:t>）以</a:t>
            </a:r>
            <a:r>
              <a:rPr lang="en-US" altLang="zh-CN" sz="2400" kern="1000" dirty="0" err="1">
                <a:latin typeface="Times New Roman"/>
                <a:ea typeface="宋体"/>
              </a:rPr>
              <a:t>Ri</a:t>
            </a:r>
            <a:r>
              <a:rPr lang="en-US" altLang="zh-CN" sz="2400" kern="1000" dirty="0">
                <a:latin typeface="Times New Roman"/>
                <a:ea typeface="宋体"/>
              </a:rPr>
              <a:t> </a:t>
            </a:r>
            <a:r>
              <a:rPr lang="zh-CN" altLang="zh-CN" sz="2400" kern="1000" dirty="0">
                <a:latin typeface="Times New Roman"/>
                <a:ea typeface="宋体"/>
              </a:rPr>
              <a:t>间接寻址外部数据存储器</a:t>
            </a:r>
            <a:r>
              <a:rPr lang="en-US" altLang="zh-CN" sz="2400" kern="1000" dirty="0" smtClean="0">
                <a:latin typeface="Times New Roman"/>
                <a:ea typeface="宋体"/>
              </a:rPr>
              <a:t>RAM</a:t>
            </a:r>
            <a:r>
              <a:rPr lang="zh-CN" altLang="zh-CN" sz="2400" b="1" kern="1050" dirty="0">
                <a:solidFill>
                  <a:srgbClr val="000000"/>
                </a:solidFill>
                <a:latin typeface="Arial"/>
                <a:ea typeface="黑体"/>
                <a:cs typeface="Times New Roman"/>
              </a:rPr>
              <a:t>或</a:t>
            </a:r>
            <a:r>
              <a:rPr lang="en-US" altLang="zh-CN" sz="2400" kern="1000" dirty="0" smtClean="0">
                <a:latin typeface="Times New Roman"/>
                <a:ea typeface="宋体"/>
              </a:rPr>
              <a:t>I/O</a:t>
            </a:r>
            <a:r>
              <a:rPr lang="zh-CN" altLang="zh-CN" sz="2400" kern="1000" dirty="0">
                <a:latin typeface="Times New Roman"/>
                <a:ea typeface="宋体"/>
              </a:rPr>
              <a:t>口的传送指令</a:t>
            </a:r>
          </a:p>
          <a:p>
            <a:pPr lvl="2" indent="255905" algn="l">
              <a:lnSpc>
                <a:spcPct val="150000"/>
              </a:lnSpc>
            </a:pPr>
            <a:r>
              <a:rPr lang="en-US" altLang="zh-CN" sz="2400" dirty="0" smtClean="0">
                <a:solidFill>
                  <a:srgbClr val="0000FF"/>
                </a:solidFill>
              </a:rPr>
              <a:t>MOVX    </a:t>
            </a:r>
            <a:r>
              <a:rPr lang="en-US" altLang="zh-CN" sz="2400" dirty="0">
                <a:solidFill>
                  <a:srgbClr val="0000FF"/>
                </a:solidFill>
              </a:rPr>
              <a:t>A</a:t>
            </a:r>
            <a:r>
              <a:rPr lang="zh-CN" altLang="zh-CN" sz="2400" dirty="0">
                <a:solidFill>
                  <a:srgbClr val="0000FF"/>
                </a:solidFill>
              </a:rPr>
              <a:t>，</a:t>
            </a:r>
            <a:r>
              <a:rPr lang="en-US" altLang="zh-CN" sz="2400" dirty="0">
                <a:solidFill>
                  <a:srgbClr val="0000FF"/>
                </a:solidFill>
              </a:rPr>
              <a:t>@</a:t>
            </a:r>
            <a:r>
              <a:rPr lang="en-US" altLang="zh-CN" sz="2400" dirty="0" err="1">
                <a:solidFill>
                  <a:srgbClr val="0000FF"/>
                </a:solidFill>
              </a:rPr>
              <a:t>Ri</a:t>
            </a:r>
            <a:r>
              <a:rPr lang="en-US" altLang="zh-CN" sz="2400" dirty="0">
                <a:solidFill>
                  <a:srgbClr val="0000FF"/>
                </a:solidFill>
              </a:rPr>
              <a:t>        </a:t>
            </a:r>
            <a:r>
              <a:rPr lang="zh-CN" altLang="zh-CN" sz="2400" dirty="0">
                <a:solidFill>
                  <a:srgbClr val="0000FF"/>
                </a:solidFill>
              </a:rPr>
              <a:t>；</a:t>
            </a:r>
            <a:r>
              <a:rPr lang="en-US" altLang="zh-CN" sz="2400" dirty="0">
                <a:solidFill>
                  <a:srgbClr val="0000FF"/>
                </a:solidFill>
              </a:rPr>
              <a:t>((</a:t>
            </a:r>
            <a:r>
              <a:rPr lang="en-US" altLang="zh-CN" sz="2400" dirty="0" err="1">
                <a:solidFill>
                  <a:srgbClr val="0000FF"/>
                </a:solidFill>
              </a:rPr>
              <a:t>Ri</a:t>
            </a:r>
            <a:r>
              <a:rPr lang="en-US" altLang="zh-CN" sz="2400" dirty="0">
                <a:solidFill>
                  <a:srgbClr val="0000FF"/>
                </a:solidFill>
              </a:rPr>
              <a:t>))</a:t>
            </a:r>
            <a:r>
              <a:rPr lang="zh-CN" altLang="zh-CN" sz="2400" dirty="0">
                <a:solidFill>
                  <a:srgbClr val="0000FF"/>
                </a:solidFill>
              </a:rPr>
              <a:t>→</a:t>
            </a:r>
            <a:r>
              <a:rPr lang="en-US" altLang="zh-CN" sz="2400" dirty="0">
                <a:solidFill>
                  <a:srgbClr val="0000FF"/>
                </a:solidFill>
              </a:rPr>
              <a:t>A</a:t>
            </a:r>
            <a:r>
              <a:rPr lang="zh-CN" altLang="zh-CN" sz="2400" dirty="0">
                <a:solidFill>
                  <a:srgbClr val="0000FF"/>
                </a:solidFill>
              </a:rPr>
              <a:t>，读外部</a:t>
            </a:r>
            <a:r>
              <a:rPr lang="en-US" altLang="zh-CN" sz="2400" dirty="0">
                <a:solidFill>
                  <a:srgbClr val="0000FF"/>
                </a:solidFill>
              </a:rPr>
              <a:t>RAM </a:t>
            </a:r>
            <a:r>
              <a:rPr lang="zh-CN" altLang="en-US" sz="2400" dirty="0">
                <a:solidFill>
                  <a:srgbClr val="0000FF"/>
                </a:solidFill>
              </a:rPr>
              <a:t>或</a:t>
            </a:r>
            <a:r>
              <a:rPr lang="en-US" altLang="zh-CN" sz="2400" dirty="0">
                <a:solidFill>
                  <a:srgbClr val="0000FF"/>
                </a:solidFill>
              </a:rPr>
              <a:t>I/O</a:t>
            </a:r>
            <a:r>
              <a:rPr lang="zh-CN" altLang="zh-CN" sz="2400" dirty="0">
                <a:solidFill>
                  <a:srgbClr val="0000FF"/>
                </a:solidFill>
              </a:rPr>
              <a:t>口</a:t>
            </a:r>
          </a:p>
          <a:p>
            <a:pPr lvl="2" indent="255905" algn="l">
              <a:lnSpc>
                <a:spcPct val="150000"/>
              </a:lnSpc>
            </a:pPr>
            <a:r>
              <a:rPr lang="en-US" altLang="zh-CN" sz="2400" dirty="0" smtClean="0">
                <a:solidFill>
                  <a:srgbClr val="0000FF"/>
                </a:solidFill>
              </a:rPr>
              <a:t>MOVX    </a:t>
            </a:r>
            <a:r>
              <a:rPr lang="en-US" altLang="zh-CN" sz="2400" dirty="0">
                <a:solidFill>
                  <a:srgbClr val="0000FF"/>
                </a:solidFill>
              </a:rPr>
              <a:t>@</a:t>
            </a:r>
            <a:r>
              <a:rPr lang="en-US" altLang="zh-CN" sz="2400" dirty="0" err="1">
                <a:solidFill>
                  <a:srgbClr val="0000FF"/>
                </a:solidFill>
              </a:rPr>
              <a:t>Ri</a:t>
            </a:r>
            <a:r>
              <a:rPr lang="zh-CN" altLang="zh-CN" sz="2400" dirty="0">
                <a:solidFill>
                  <a:srgbClr val="0000FF"/>
                </a:solidFill>
              </a:rPr>
              <a:t>，</a:t>
            </a:r>
            <a:r>
              <a:rPr lang="en-US" altLang="zh-CN" sz="2400" dirty="0">
                <a:solidFill>
                  <a:srgbClr val="0000FF"/>
                </a:solidFill>
              </a:rPr>
              <a:t>A        </a:t>
            </a:r>
            <a:r>
              <a:rPr lang="zh-CN" altLang="zh-CN" sz="2400" dirty="0">
                <a:solidFill>
                  <a:srgbClr val="0000FF"/>
                </a:solidFill>
              </a:rPr>
              <a:t>；</a:t>
            </a:r>
            <a:r>
              <a:rPr lang="en-US" altLang="zh-CN" sz="2400" dirty="0">
                <a:solidFill>
                  <a:srgbClr val="0000FF"/>
                </a:solidFill>
              </a:rPr>
              <a:t>(A)</a:t>
            </a:r>
            <a:r>
              <a:rPr lang="zh-CN" altLang="zh-CN" sz="2400" dirty="0">
                <a:solidFill>
                  <a:srgbClr val="0000FF"/>
                </a:solidFill>
              </a:rPr>
              <a:t>→</a:t>
            </a:r>
            <a:r>
              <a:rPr lang="en-US" altLang="zh-CN" sz="2400" dirty="0">
                <a:solidFill>
                  <a:srgbClr val="0000FF"/>
                </a:solidFill>
              </a:rPr>
              <a:t>(</a:t>
            </a:r>
            <a:r>
              <a:rPr lang="en-US" altLang="zh-CN" sz="2400" dirty="0" err="1">
                <a:solidFill>
                  <a:srgbClr val="0000FF"/>
                </a:solidFill>
              </a:rPr>
              <a:t>Ri</a:t>
            </a:r>
            <a:r>
              <a:rPr lang="en-US" altLang="zh-CN" sz="2400" dirty="0">
                <a:solidFill>
                  <a:srgbClr val="0000FF"/>
                </a:solidFill>
              </a:rPr>
              <a:t>)</a:t>
            </a:r>
            <a:r>
              <a:rPr lang="zh-CN" altLang="zh-CN" sz="2400" dirty="0">
                <a:solidFill>
                  <a:srgbClr val="0000FF"/>
                </a:solidFill>
              </a:rPr>
              <a:t>，写外部</a:t>
            </a:r>
            <a:r>
              <a:rPr lang="en-US" altLang="zh-CN" sz="2400" dirty="0">
                <a:solidFill>
                  <a:srgbClr val="0000FF"/>
                </a:solidFill>
              </a:rPr>
              <a:t>RAM</a:t>
            </a:r>
            <a:r>
              <a:rPr lang="zh-CN" altLang="en-US" sz="2400" dirty="0">
                <a:solidFill>
                  <a:srgbClr val="0000FF"/>
                </a:solidFill>
              </a:rPr>
              <a:t>或</a:t>
            </a:r>
            <a:r>
              <a:rPr lang="en-US" altLang="zh-CN" sz="2400" dirty="0">
                <a:solidFill>
                  <a:srgbClr val="0000FF"/>
                </a:solidFill>
              </a:rPr>
              <a:t> I/O</a:t>
            </a:r>
            <a:r>
              <a:rPr lang="zh-CN" altLang="zh-CN" sz="2400" dirty="0">
                <a:solidFill>
                  <a:srgbClr val="0000FF"/>
                </a:solidFill>
              </a:rPr>
              <a:t>口</a:t>
            </a:r>
          </a:p>
          <a:p>
            <a:pPr indent="255905" algn="l">
              <a:lnSpc>
                <a:spcPct val="150000"/>
              </a:lnSpc>
              <a:spcBef>
                <a:spcPts val="400"/>
              </a:spcBef>
              <a:spcAft>
                <a:spcPts val="0"/>
              </a:spcAft>
            </a:pPr>
            <a:r>
              <a:rPr lang="en-US" altLang="zh-CN" sz="2400" kern="1000" dirty="0" smtClean="0">
                <a:latin typeface="Times New Roman"/>
                <a:ea typeface="宋体"/>
              </a:rPr>
              <a:t>      </a:t>
            </a:r>
            <a:r>
              <a:rPr lang="zh-CN" altLang="zh-CN" sz="2400" kern="1000" dirty="0" smtClean="0">
                <a:latin typeface="Times New Roman"/>
                <a:ea typeface="宋体"/>
              </a:rPr>
              <a:t>这</a:t>
            </a:r>
            <a:r>
              <a:rPr lang="zh-CN" altLang="zh-CN" sz="2400" kern="1000" dirty="0">
                <a:latin typeface="Times New Roman"/>
                <a:ea typeface="宋体"/>
              </a:rPr>
              <a:t>组指令采用</a:t>
            </a:r>
            <a:r>
              <a:rPr lang="en-US" altLang="zh-CN" sz="2400" kern="1000" dirty="0" err="1">
                <a:latin typeface="Times New Roman"/>
                <a:ea typeface="宋体"/>
              </a:rPr>
              <a:t>Ri</a:t>
            </a:r>
            <a:r>
              <a:rPr lang="zh-CN" altLang="zh-CN" sz="2400" kern="1000" dirty="0">
                <a:latin typeface="Times New Roman"/>
                <a:ea typeface="宋体"/>
              </a:rPr>
              <a:t>（</a:t>
            </a:r>
            <a:r>
              <a:rPr lang="en-US" altLang="zh-CN" sz="2400" i="1" kern="1000" dirty="0">
                <a:latin typeface="Times New Roman"/>
                <a:ea typeface="宋体"/>
              </a:rPr>
              <a:t>i</a:t>
            </a:r>
            <a:r>
              <a:rPr lang="en-US" altLang="zh-CN" sz="2400" kern="1000" dirty="0">
                <a:latin typeface="Times New Roman"/>
                <a:ea typeface="宋体"/>
              </a:rPr>
              <a:t> = 0</a:t>
            </a:r>
            <a:r>
              <a:rPr lang="zh-CN" altLang="zh-CN" sz="2400" kern="1000" dirty="0">
                <a:latin typeface="Times New Roman"/>
                <a:ea typeface="宋体"/>
              </a:rPr>
              <a:t>，</a:t>
            </a:r>
            <a:r>
              <a:rPr lang="en-US" altLang="zh-CN" sz="2400" kern="1000" dirty="0">
                <a:latin typeface="Times New Roman"/>
                <a:ea typeface="宋体"/>
              </a:rPr>
              <a:t>1</a:t>
            </a:r>
            <a:r>
              <a:rPr lang="zh-CN" altLang="zh-CN" sz="2400" kern="1000" dirty="0">
                <a:latin typeface="Times New Roman"/>
                <a:ea typeface="宋体"/>
              </a:rPr>
              <a:t>）进行间接寻址，</a:t>
            </a:r>
            <a:r>
              <a:rPr lang="zh-CN" altLang="zh-CN" sz="2400" b="1" dirty="0">
                <a:solidFill>
                  <a:srgbClr val="0000FF"/>
                </a:solidFill>
              </a:rPr>
              <a:t>默认</a:t>
            </a:r>
            <a:r>
              <a:rPr lang="zh-CN" altLang="zh-CN" sz="2400" kern="1000" dirty="0">
                <a:latin typeface="Times New Roman"/>
                <a:ea typeface="宋体"/>
              </a:rPr>
              <a:t>为对片外数据存储器空间地址值在</a:t>
            </a:r>
            <a:r>
              <a:rPr lang="en-US" altLang="zh-CN" sz="2400" kern="1000" dirty="0">
                <a:latin typeface="Times New Roman"/>
                <a:ea typeface="宋体"/>
              </a:rPr>
              <a:t>0000H</a:t>
            </a:r>
            <a:r>
              <a:rPr lang="zh-CN" altLang="zh-CN" sz="2400" kern="1000" dirty="0">
                <a:latin typeface="Times New Roman"/>
                <a:ea typeface="宋体"/>
              </a:rPr>
              <a:t>～</a:t>
            </a:r>
            <a:r>
              <a:rPr lang="en-US" altLang="zh-CN" sz="2400" kern="1000" dirty="0">
                <a:latin typeface="Times New Roman"/>
                <a:ea typeface="宋体"/>
              </a:rPr>
              <a:t>00FFH</a:t>
            </a:r>
            <a:r>
              <a:rPr lang="zh-CN" altLang="zh-CN" sz="2400" kern="1000" dirty="0">
                <a:latin typeface="Times New Roman"/>
                <a:ea typeface="宋体"/>
              </a:rPr>
              <a:t>范围（也称为第</a:t>
            </a:r>
            <a:r>
              <a:rPr lang="en-US" altLang="zh-CN" sz="2400" kern="1000" dirty="0">
                <a:latin typeface="Times New Roman"/>
                <a:ea typeface="宋体"/>
              </a:rPr>
              <a:t>0</a:t>
            </a:r>
            <a:r>
              <a:rPr lang="zh-CN" altLang="zh-CN" sz="2400" kern="1000" dirty="0">
                <a:latin typeface="Times New Roman"/>
                <a:ea typeface="宋体"/>
              </a:rPr>
              <a:t>页）的外部</a:t>
            </a:r>
            <a:r>
              <a:rPr lang="en-US" altLang="zh-CN" sz="2400" kern="1000" dirty="0">
                <a:latin typeface="Times New Roman"/>
                <a:ea typeface="宋体"/>
              </a:rPr>
              <a:t>RAM </a:t>
            </a:r>
            <a:r>
              <a:rPr lang="zh-CN" altLang="en-US" sz="2400" kern="1000" dirty="0" smtClean="0">
                <a:latin typeface="Times New Roman"/>
                <a:ea typeface="宋体"/>
              </a:rPr>
              <a:t>或</a:t>
            </a:r>
            <a:r>
              <a:rPr lang="en-US" altLang="zh-CN" sz="2400" kern="1000" dirty="0" smtClean="0">
                <a:latin typeface="Times New Roman"/>
                <a:ea typeface="宋体"/>
              </a:rPr>
              <a:t>I/O</a:t>
            </a:r>
            <a:r>
              <a:rPr lang="zh-CN" altLang="zh-CN" sz="2400" kern="1000" dirty="0">
                <a:latin typeface="Times New Roman"/>
                <a:ea typeface="宋体"/>
              </a:rPr>
              <a:t>口进行读</a:t>
            </a:r>
            <a:r>
              <a:rPr lang="en-US" altLang="zh-CN" sz="2400" kern="1000" dirty="0">
                <a:latin typeface="Times New Roman"/>
                <a:ea typeface="宋体"/>
              </a:rPr>
              <a:t>/</a:t>
            </a:r>
            <a:r>
              <a:rPr lang="zh-CN" altLang="zh-CN" sz="2400" kern="1000" dirty="0">
                <a:latin typeface="Times New Roman"/>
                <a:ea typeface="宋体"/>
              </a:rPr>
              <a:t>写操作</a:t>
            </a:r>
            <a:r>
              <a:rPr lang="zh-CN" altLang="zh-CN" sz="2400" kern="1000" dirty="0" smtClean="0">
                <a:latin typeface="Times New Roman"/>
                <a:ea typeface="宋体"/>
              </a:rPr>
              <a:t>。</a:t>
            </a:r>
            <a:endParaRPr lang="en-US" altLang="zh-CN" sz="2400" kern="1000" dirty="0" smtClean="0">
              <a:latin typeface="Times New Roman"/>
              <a:ea typeface="宋体"/>
            </a:endParaRPr>
          </a:p>
          <a:p>
            <a:pPr indent="255905" algn="l">
              <a:lnSpc>
                <a:spcPct val="150000"/>
              </a:lnSpc>
              <a:spcBef>
                <a:spcPts val="400"/>
              </a:spcBef>
              <a:spcAft>
                <a:spcPts val="0"/>
              </a:spcAft>
            </a:pPr>
            <a:r>
              <a:rPr lang="en-US" altLang="zh-CN" sz="2400" kern="1000" dirty="0">
                <a:latin typeface="Times New Roman"/>
                <a:ea typeface="宋体"/>
              </a:rPr>
              <a:t> </a:t>
            </a:r>
            <a:r>
              <a:rPr lang="en-US" altLang="zh-CN" sz="2400" kern="1000" dirty="0" smtClean="0">
                <a:latin typeface="Times New Roman"/>
                <a:ea typeface="宋体"/>
              </a:rPr>
              <a:t>    </a:t>
            </a:r>
            <a:endParaRPr lang="zh-CN" altLang="zh-CN" sz="2400" kern="1000" dirty="0">
              <a:effectLst/>
              <a:latin typeface="Times New Roman"/>
              <a:ea typeface="宋体"/>
            </a:endParaRPr>
          </a:p>
        </p:txBody>
      </p:sp>
    </p:spTree>
    <p:extLst>
      <p:ext uri="{BB962C8B-B14F-4D97-AF65-F5344CB8AC3E}">
        <p14:creationId xmlns:p14="http://schemas.microsoft.com/office/powerpoint/2010/main" val="923491403"/>
      </p:ext>
    </p:extLst>
  </p:cSld>
  <p:clrMapOvr>
    <a:masterClrMapping/>
  </p:clrMapOvr>
  <p:transition>
    <p:random/>
    <p:sndAc>
      <p:stSnd>
        <p:snd r:embed="rId2" name="camera.wav"/>
      </p:stSnd>
    </p:sndAc>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48</a:t>
            </a:fld>
            <a:endParaRPr lang="en-US" altLang="zh-CN" dirty="0"/>
          </a:p>
        </p:txBody>
      </p:sp>
      <p:sp>
        <p:nvSpPr>
          <p:cNvPr id="4" name="矩形 3"/>
          <p:cNvSpPr/>
          <p:nvPr/>
        </p:nvSpPr>
        <p:spPr>
          <a:xfrm>
            <a:off x="0" y="612845"/>
            <a:ext cx="9144000" cy="2913618"/>
          </a:xfrm>
          <a:prstGeom prst="rect">
            <a:avLst/>
          </a:prstGeom>
        </p:spPr>
        <p:txBody>
          <a:bodyPr wrap="square">
            <a:spAutoFit/>
          </a:bodyPr>
          <a:lstStyle/>
          <a:p>
            <a:pPr lvl="0" indent="255905" algn="l">
              <a:lnSpc>
                <a:spcPct val="150000"/>
              </a:lnSpc>
              <a:spcBef>
                <a:spcPts val="400"/>
              </a:spcBef>
              <a:spcAft>
                <a:spcPts val="0"/>
              </a:spcAft>
            </a:pPr>
            <a:r>
              <a:rPr lang="en-US" altLang="zh-CN" sz="2400" kern="1000" dirty="0" smtClean="0">
                <a:solidFill>
                  <a:srgbClr val="000000"/>
                </a:solidFill>
                <a:latin typeface="Times New Roman"/>
                <a:ea typeface="宋体"/>
              </a:rPr>
              <a:t>      </a:t>
            </a:r>
            <a:r>
              <a:rPr lang="zh-CN" altLang="zh-CN" sz="2400" kern="1000" dirty="0" smtClean="0">
                <a:solidFill>
                  <a:srgbClr val="000000"/>
                </a:solidFill>
                <a:latin typeface="Times New Roman"/>
                <a:ea typeface="宋体"/>
              </a:rPr>
              <a:t>如果</a:t>
            </a:r>
            <a:r>
              <a:rPr lang="zh-CN" altLang="zh-CN" sz="2400" kern="1000" dirty="0">
                <a:solidFill>
                  <a:srgbClr val="000000"/>
                </a:solidFill>
                <a:latin typeface="Times New Roman"/>
                <a:ea typeface="宋体"/>
              </a:rPr>
              <a:t>要利用这组指令对此地址范围外的外部</a:t>
            </a:r>
            <a:r>
              <a:rPr lang="en-US" altLang="zh-CN" sz="2400" kern="1000" dirty="0">
                <a:solidFill>
                  <a:srgbClr val="000000"/>
                </a:solidFill>
                <a:latin typeface="Times New Roman"/>
                <a:ea typeface="宋体"/>
              </a:rPr>
              <a:t>RAM </a:t>
            </a:r>
            <a:r>
              <a:rPr lang="zh-CN" altLang="en-US" sz="2400" kern="1000" dirty="0">
                <a:solidFill>
                  <a:srgbClr val="000000"/>
                </a:solidFill>
                <a:latin typeface="Times New Roman"/>
                <a:ea typeface="宋体"/>
              </a:rPr>
              <a:t>或</a:t>
            </a:r>
            <a:r>
              <a:rPr lang="en-US" altLang="zh-CN" sz="2400" kern="1000" dirty="0">
                <a:solidFill>
                  <a:srgbClr val="000000"/>
                </a:solidFill>
                <a:latin typeface="Times New Roman"/>
                <a:ea typeface="宋体"/>
              </a:rPr>
              <a:t>I/O</a:t>
            </a:r>
            <a:r>
              <a:rPr lang="zh-CN" altLang="zh-CN" sz="2400" kern="1000" dirty="0">
                <a:solidFill>
                  <a:srgbClr val="000000"/>
                </a:solidFill>
                <a:latin typeface="Times New Roman"/>
                <a:ea typeface="宋体"/>
              </a:rPr>
              <a:t>口进行读</a:t>
            </a:r>
            <a:r>
              <a:rPr lang="en-US" altLang="zh-CN" sz="2400" kern="1000" dirty="0">
                <a:solidFill>
                  <a:srgbClr val="000000"/>
                </a:solidFill>
                <a:latin typeface="Times New Roman"/>
                <a:ea typeface="宋体"/>
              </a:rPr>
              <a:t>/</a:t>
            </a:r>
            <a:r>
              <a:rPr lang="zh-CN" altLang="zh-CN" sz="2400" kern="1000" dirty="0">
                <a:solidFill>
                  <a:srgbClr val="000000"/>
                </a:solidFill>
                <a:latin typeface="Times New Roman"/>
                <a:ea typeface="宋体"/>
              </a:rPr>
              <a:t>写操作，则应该</a:t>
            </a:r>
            <a:r>
              <a:rPr lang="zh-CN" altLang="zh-CN" sz="2400" b="1" dirty="0">
                <a:solidFill>
                  <a:srgbClr val="0000FF"/>
                </a:solidFill>
              </a:rPr>
              <a:t>预先把高</a:t>
            </a:r>
            <a:r>
              <a:rPr lang="en-US" altLang="zh-CN" sz="2400" b="1" dirty="0">
                <a:solidFill>
                  <a:srgbClr val="0000FF"/>
                </a:solidFill>
              </a:rPr>
              <a:t>8</a:t>
            </a:r>
            <a:r>
              <a:rPr lang="zh-CN" altLang="zh-CN" sz="2400" b="1" dirty="0">
                <a:solidFill>
                  <a:srgbClr val="0000FF"/>
                </a:solidFill>
              </a:rPr>
              <a:t>位地址值送给</a:t>
            </a:r>
            <a:r>
              <a:rPr lang="en-US" altLang="zh-CN" sz="2400" b="1" dirty="0">
                <a:solidFill>
                  <a:srgbClr val="0000FF"/>
                </a:solidFill>
              </a:rPr>
              <a:t>P2</a:t>
            </a:r>
            <a:r>
              <a:rPr lang="zh-CN" altLang="zh-CN" sz="2400" b="1" dirty="0">
                <a:solidFill>
                  <a:srgbClr val="0000FF"/>
                </a:solidFill>
              </a:rPr>
              <a:t>口锁存器</a:t>
            </a:r>
            <a:r>
              <a:rPr lang="zh-CN" altLang="zh-CN" sz="2400" kern="1000" dirty="0">
                <a:solidFill>
                  <a:srgbClr val="000000"/>
                </a:solidFill>
                <a:latin typeface="Times New Roman"/>
                <a:ea typeface="宋体"/>
              </a:rPr>
              <a:t>而低</a:t>
            </a:r>
            <a:r>
              <a:rPr lang="en-US" altLang="zh-CN" sz="2400" kern="1000" dirty="0">
                <a:solidFill>
                  <a:srgbClr val="000000"/>
                </a:solidFill>
                <a:latin typeface="Times New Roman"/>
                <a:ea typeface="宋体"/>
              </a:rPr>
              <a:t>8</a:t>
            </a:r>
            <a:r>
              <a:rPr lang="zh-CN" altLang="zh-CN" sz="2400" kern="1000" dirty="0">
                <a:solidFill>
                  <a:srgbClr val="000000"/>
                </a:solidFill>
                <a:latin typeface="Times New Roman"/>
                <a:ea typeface="宋体"/>
              </a:rPr>
              <a:t>位地址值依然送给</a:t>
            </a:r>
            <a:r>
              <a:rPr lang="en-US" altLang="zh-CN" sz="2400" kern="1000" dirty="0" err="1">
                <a:solidFill>
                  <a:srgbClr val="000000"/>
                </a:solidFill>
                <a:latin typeface="Times New Roman"/>
                <a:ea typeface="宋体"/>
              </a:rPr>
              <a:t>Ri</a:t>
            </a:r>
            <a:r>
              <a:rPr lang="zh-CN" altLang="zh-CN" sz="2400" kern="1000" dirty="0">
                <a:solidFill>
                  <a:srgbClr val="000000"/>
                </a:solidFill>
                <a:latin typeface="Times New Roman"/>
                <a:ea typeface="宋体"/>
              </a:rPr>
              <a:t>寄存器，执行指令时低</a:t>
            </a:r>
            <a:r>
              <a:rPr lang="en-US" altLang="zh-CN" sz="2400" kern="1000" dirty="0">
                <a:solidFill>
                  <a:srgbClr val="000000"/>
                </a:solidFill>
                <a:latin typeface="Times New Roman"/>
                <a:ea typeface="宋体"/>
              </a:rPr>
              <a:t>8</a:t>
            </a:r>
            <a:r>
              <a:rPr lang="zh-CN" altLang="zh-CN" sz="2400" kern="1000" dirty="0">
                <a:solidFill>
                  <a:srgbClr val="000000"/>
                </a:solidFill>
                <a:latin typeface="Times New Roman"/>
                <a:ea typeface="宋体"/>
              </a:rPr>
              <a:t>位地址（</a:t>
            </a:r>
            <a:r>
              <a:rPr lang="en-US" altLang="zh-CN" sz="2400" kern="1000" dirty="0" err="1">
                <a:solidFill>
                  <a:srgbClr val="000000"/>
                </a:solidFill>
                <a:latin typeface="Times New Roman"/>
                <a:ea typeface="宋体"/>
              </a:rPr>
              <a:t>Ri</a:t>
            </a:r>
            <a:r>
              <a:rPr lang="zh-CN" altLang="zh-CN" sz="2400" kern="1000" dirty="0">
                <a:solidFill>
                  <a:srgbClr val="000000"/>
                </a:solidFill>
                <a:latin typeface="Times New Roman"/>
                <a:ea typeface="宋体"/>
              </a:rPr>
              <a:t>）由</a:t>
            </a:r>
            <a:r>
              <a:rPr lang="en-US" altLang="zh-CN" sz="2400" kern="1000" dirty="0">
                <a:solidFill>
                  <a:srgbClr val="000000"/>
                </a:solidFill>
                <a:latin typeface="Times New Roman"/>
                <a:ea typeface="宋体"/>
              </a:rPr>
              <a:t>P0</a:t>
            </a:r>
            <a:r>
              <a:rPr lang="zh-CN" altLang="zh-CN" sz="2400" kern="1000" dirty="0">
                <a:solidFill>
                  <a:srgbClr val="000000"/>
                </a:solidFill>
                <a:latin typeface="Times New Roman"/>
                <a:ea typeface="宋体"/>
              </a:rPr>
              <a:t>口输出</a:t>
            </a:r>
            <a:r>
              <a:rPr lang="zh-CN" altLang="zh-CN" sz="2400" kern="1000" dirty="0" smtClean="0">
                <a:solidFill>
                  <a:srgbClr val="000000"/>
                </a:solidFill>
                <a:latin typeface="Times New Roman"/>
                <a:ea typeface="宋体"/>
              </a:rPr>
              <a:t>，</a:t>
            </a:r>
            <a:endParaRPr lang="en-US" altLang="zh-CN" sz="2400" kern="1000" dirty="0" smtClean="0">
              <a:solidFill>
                <a:srgbClr val="000000"/>
              </a:solidFill>
              <a:latin typeface="Times New Roman"/>
              <a:ea typeface="宋体"/>
            </a:endParaRPr>
          </a:p>
          <a:p>
            <a:pPr lvl="0" indent="255905" algn="l">
              <a:lnSpc>
                <a:spcPct val="150000"/>
              </a:lnSpc>
              <a:spcBef>
                <a:spcPts val="400"/>
              </a:spcBef>
              <a:spcAft>
                <a:spcPts val="0"/>
              </a:spcAft>
            </a:pPr>
            <a:r>
              <a:rPr lang="en-US" altLang="zh-CN" sz="2400" kern="1000" dirty="0">
                <a:solidFill>
                  <a:srgbClr val="000000"/>
                </a:solidFill>
                <a:latin typeface="Times New Roman"/>
                <a:ea typeface="宋体"/>
              </a:rPr>
              <a:t> </a:t>
            </a:r>
            <a:r>
              <a:rPr lang="en-US" altLang="zh-CN" sz="2400" kern="1000" dirty="0" smtClean="0">
                <a:solidFill>
                  <a:srgbClr val="000000"/>
                </a:solidFill>
                <a:latin typeface="Times New Roman"/>
                <a:ea typeface="宋体"/>
              </a:rPr>
              <a:t>     </a:t>
            </a:r>
            <a:r>
              <a:rPr lang="zh-CN" altLang="zh-CN" sz="2400" kern="1000" dirty="0" smtClean="0">
                <a:solidFill>
                  <a:srgbClr val="000000"/>
                </a:solidFill>
                <a:latin typeface="Times New Roman"/>
                <a:ea typeface="宋体"/>
              </a:rPr>
              <a:t>如果</a:t>
            </a:r>
            <a:r>
              <a:rPr lang="zh-CN" altLang="zh-CN" sz="2400" kern="1000" dirty="0">
                <a:solidFill>
                  <a:srgbClr val="000000"/>
                </a:solidFill>
                <a:latin typeface="Times New Roman"/>
                <a:ea typeface="宋体"/>
              </a:rPr>
              <a:t>高</a:t>
            </a:r>
            <a:r>
              <a:rPr lang="en-US" altLang="zh-CN" sz="2400" kern="1000" dirty="0">
                <a:solidFill>
                  <a:srgbClr val="000000"/>
                </a:solidFill>
                <a:latin typeface="Times New Roman"/>
                <a:ea typeface="宋体"/>
              </a:rPr>
              <a:t>8</a:t>
            </a:r>
            <a:r>
              <a:rPr lang="zh-CN" altLang="zh-CN" sz="2400" kern="1000" dirty="0">
                <a:solidFill>
                  <a:srgbClr val="000000"/>
                </a:solidFill>
                <a:latin typeface="Times New Roman"/>
                <a:ea typeface="宋体"/>
              </a:rPr>
              <a:t>位地址不为</a:t>
            </a:r>
            <a:r>
              <a:rPr lang="en-US" altLang="zh-CN" sz="2400" kern="1000" dirty="0">
                <a:solidFill>
                  <a:srgbClr val="000000"/>
                </a:solidFill>
                <a:latin typeface="Times New Roman"/>
                <a:ea typeface="宋体"/>
              </a:rPr>
              <a:t>0</a:t>
            </a:r>
            <a:r>
              <a:rPr lang="zh-CN" altLang="zh-CN" sz="2400" kern="1000" dirty="0">
                <a:solidFill>
                  <a:srgbClr val="000000"/>
                </a:solidFill>
                <a:latin typeface="Times New Roman"/>
                <a:ea typeface="宋体"/>
              </a:rPr>
              <a:t>的话，则由</a:t>
            </a:r>
            <a:r>
              <a:rPr lang="en-US" altLang="zh-CN" sz="2400" kern="1000" dirty="0">
                <a:solidFill>
                  <a:srgbClr val="000000"/>
                </a:solidFill>
                <a:latin typeface="Times New Roman"/>
                <a:ea typeface="宋体"/>
              </a:rPr>
              <a:t>P2</a:t>
            </a:r>
            <a:r>
              <a:rPr lang="zh-CN" altLang="zh-CN" sz="2400" kern="1000" dirty="0">
                <a:solidFill>
                  <a:srgbClr val="000000"/>
                </a:solidFill>
                <a:latin typeface="Times New Roman"/>
                <a:ea typeface="宋体"/>
              </a:rPr>
              <a:t>口锁存器提供的高</a:t>
            </a:r>
            <a:r>
              <a:rPr lang="en-US" altLang="zh-CN" sz="2400" kern="1000" dirty="0">
                <a:solidFill>
                  <a:srgbClr val="000000"/>
                </a:solidFill>
                <a:latin typeface="Times New Roman"/>
                <a:ea typeface="宋体"/>
              </a:rPr>
              <a:t>8</a:t>
            </a:r>
            <a:r>
              <a:rPr lang="zh-CN" altLang="zh-CN" sz="2400" kern="1000" dirty="0">
                <a:solidFill>
                  <a:srgbClr val="000000"/>
                </a:solidFill>
                <a:latin typeface="Times New Roman"/>
                <a:ea typeface="宋体"/>
              </a:rPr>
              <a:t>位地址由</a:t>
            </a:r>
            <a:r>
              <a:rPr lang="en-US" altLang="zh-CN" sz="2400" kern="1000" dirty="0">
                <a:solidFill>
                  <a:srgbClr val="000000"/>
                </a:solidFill>
                <a:latin typeface="Times New Roman"/>
                <a:ea typeface="宋体"/>
              </a:rPr>
              <a:t>P2</a:t>
            </a:r>
            <a:r>
              <a:rPr lang="zh-CN" altLang="zh-CN" sz="2400" kern="1000" dirty="0">
                <a:solidFill>
                  <a:srgbClr val="000000"/>
                </a:solidFill>
                <a:latin typeface="Times New Roman"/>
                <a:ea typeface="宋体"/>
              </a:rPr>
              <a:t>口输出，指令执行时的具体时序可参见第</a:t>
            </a:r>
            <a:r>
              <a:rPr lang="en-US" altLang="zh-CN" sz="2400" kern="1000" dirty="0">
                <a:solidFill>
                  <a:srgbClr val="000000"/>
                </a:solidFill>
                <a:latin typeface="Times New Roman"/>
                <a:ea typeface="宋体"/>
              </a:rPr>
              <a:t>3</a:t>
            </a:r>
            <a:r>
              <a:rPr lang="zh-CN" altLang="zh-CN" sz="2400" kern="1000" dirty="0">
                <a:solidFill>
                  <a:srgbClr val="000000"/>
                </a:solidFill>
                <a:latin typeface="Times New Roman"/>
                <a:ea typeface="宋体"/>
              </a:rPr>
              <a:t>章中的</a:t>
            </a:r>
            <a:r>
              <a:rPr lang="zh-CN" altLang="zh-CN" sz="2400" kern="1000" dirty="0">
                <a:solidFill>
                  <a:srgbClr val="000000"/>
                </a:solidFill>
                <a:latin typeface="Times New Roman"/>
                <a:ea typeface="宋体"/>
                <a:hlinkClick r:id="" action="ppaction://hlinkshowjump?jump=nextslide"/>
              </a:rPr>
              <a:t>图</a:t>
            </a:r>
            <a:r>
              <a:rPr lang="en-US" altLang="zh-CN" sz="2400" kern="1000" dirty="0">
                <a:solidFill>
                  <a:srgbClr val="000000"/>
                </a:solidFill>
                <a:latin typeface="Times New Roman"/>
                <a:ea typeface="宋体"/>
                <a:hlinkClick r:id="" action="ppaction://hlinkshowjump?jump=nextslide"/>
              </a:rPr>
              <a:t>3-19</a:t>
            </a:r>
            <a:r>
              <a:rPr lang="zh-CN" altLang="zh-CN" sz="2400" kern="1000" dirty="0">
                <a:solidFill>
                  <a:srgbClr val="000000"/>
                </a:solidFill>
                <a:latin typeface="Times New Roman"/>
                <a:ea typeface="宋体"/>
              </a:rPr>
              <a:t>。</a:t>
            </a:r>
          </a:p>
        </p:txBody>
      </p:sp>
    </p:spTree>
    <p:extLst>
      <p:ext uri="{BB962C8B-B14F-4D97-AF65-F5344CB8AC3E}">
        <p14:creationId xmlns:p14="http://schemas.microsoft.com/office/powerpoint/2010/main" val="2375497846"/>
      </p:ext>
    </p:extLst>
  </p:cSld>
  <p:clrMapOvr>
    <a:masterClrMapping/>
  </p:clrMapOvr>
  <p:transition>
    <p:random/>
    <p:sndAc>
      <p:stSnd>
        <p:snd r:embed="rId2" name="camera.wav"/>
      </p:stSnd>
    </p:sndAc>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49</a:t>
            </a:fld>
            <a:endParaRPr lang="en-US" altLang="zh-CN" dirty="0"/>
          </a:p>
        </p:txBody>
      </p:sp>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558800"/>
            <a:ext cx="9144000" cy="5321300"/>
          </a:xfrm>
          <a:prstGeom prst="rect">
            <a:avLst/>
          </a:prstGeom>
        </p:spPr>
      </p:pic>
      <p:sp>
        <p:nvSpPr>
          <p:cNvPr id="5" name="矩形 4"/>
          <p:cNvSpPr/>
          <p:nvPr/>
        </p:nvSpPr>
        <p:spPr>
          <a:xfrm>
            <a:off x="4448710" y="6017904"/>
            <a:ext cx="877163" cy="369332"/>
          </a:xfrm>
          <a:prstGeom prst="rect">
            <a:avLst/>
          </a:prstGeom>
        </p:spPr>
        <p:txBody>
          <a:bodyPr wrap="none">
            <a:spAutoFit/>
          </a:bodyPr>
          <a:lstStyle/>
          <a:p>
            <a:r>
              <a:rPr lang="zh-CN" altLang="en-US" dirty="0"/>
              <a:t>图</a:t>
            </a:r>
            <a:r>
              <a:rPr lang="en-US" altLang="zh-CN" dirty="0"/>
              <a:t>3-19</a:t>
            </a:r>
            <a:endParaRPr lang="zh-CN" altLang="en-US" dirty="0"/>
          </a:p>
        </p:txBody>
      </p:sp>
    </p:spTree>
    <p:extLst>
      <p:ext uri="{BB962C8B-B14F-4D97-AF65-F5344CB8AC3E}">
        <p14:creationId xmlns:p14="http://schemas.microsoft.com/office/powerpoint/2010/main" val="1927239512"/>
      </p:ext>
    </p:extLst>
  </p:cSld>
  <p:clrMapOvr>
    <a:masterClrMapping/>
  </p:clrMapOvr>
  <p:transition>
    <p:random/>
    <p:sndAc>
      <p:stSnd>
        <p:snd r:embed="rId2" name="camera.wav"/>
      </p:stSnd>
    </p:sndAc>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50</a:t>
            </a:fld>
            <a:endParaRPr lang="en-US" altLang="zh-CN" dirty="0"/>
          </a:p>
        </p:txBody>
      </p:sp>
      <p:sp>
        <p:nvSpPr>
          <p:cNvPr id="4" name="矩形 3"/>
          <p:cNvSpPr/>
          <p:nvPr/>
        </p:nvSpPr>
        <p:spPr>
          <a:xfrm>
            <a:off x="0" y="779557"/>
            <a:ext cx="9144000" cy="4034438"/>
          </a:xfrm>
          <a:prstGeom prst="rect">
            <a:avLst/>
          </a:prstGeom>
        </p:spPr>
        <p:txBody>
          <a:bodyPr wrap="square">
            <a:spAutoFit/>
          </a:bodyPr>
          <a:lstStyle/>
          <a:p>
            <a:pPr indent="255905" algn="l">
              <a:lnSpc>
                <a:spcPct val="150000"/>
              </a:lnSpc>
              <a:spcBef>
                <a:spcPts val="500"/>
              </a:spcBef>
              <a:spcAft>
                <a:spcPts val="500"/>
              </a:spcAft>
            </a:pPr>
            <a:r>
              <a:rPr lang="en-US" altLang="zh-CN" sz="2400" b="1" kern="1050" dirty="0" smtClean="0">
                <a:latin typeface="Arial"/>
                <a:ea typeface="黑体"/>
                <a:cs typeface="Times New Roman"/>
              </a:rPr>
              <a:t>       3</a:t>
            </a:r>
            <a:r>
              <a:rPr lang="zh-CN" altLang="zh-CN" sz="2400" b="1" kern="1050" dirty="0">
                <a:latin typeface="Arial"/>
                <a:ea typeface="黑体"/>
                <a:cs typeface="Times New Roman"/>
              </a:rPr>
              <a:t>．查表指令</a:t>
            </a:r>
          </a:p>
          <a:p>
            <a:pPr indent="255905" algn="l">
              <a:lnSpc>
                <a:spcPct val="150000"/>
              </a:lnSpc>
              <a:spcAft>
                <a:spcPts val="0"/>
              </a:spcAft>
            </a:pPr>
            <a:r>
              <a:rPr lang="en-US" altLang="zh-CN" sz="2400" kern="1000" dirty="0" smtClean="0">
                <a:latin typeface="Times New Roman"/>
                <a:ea typeface="宋体"/>
              </a:rPr>
              <a:t>      </a:t>
            </a:r>
            <a:r>
              <a:rPr lang="zh-CN" altLang="zh-CN" sz="2400" kern="1000" dirty="0" smtClean="0">
                <a:latin typeface="Times New Roman"/>
                <a:ea typeface="宋体"/>
              </a:rPr>
              <a:t>这</a:t>
            </a:r>
            <a:r>
              <a:rPr lang="zh-CN" altLang="zh-CN" sz="2400" kern="1000" dirty="0">
                <a:latin typeface="Times New Roman"/>
                <a:ea typeface="宋体"/>
              </a:rPr>
              <a:t>类指令共两条，也称为程序存储器数据表项传送指令，是仅有的两条读程序存储器中表格数据的指令。</a:t>
            </a:r>
            <a:r>
              <a:rPr lang="zh-CN" altLang="zh-CN" sz="2400" kern="1000" dirty="0">
                <a:solidFill>
                  <a:srgbClr val="CC3300"/>
                </a:solidFill>
                <a:latin typeface="Times New Roman"/>
                <a:ea typeface="宋体"/>
              </a:rPr>
              <a:t>由于程序存储器只读不写，因此传送为单向，</a:t>
            </a:r>
            <a:r>
              <a:rPr lang="zh-CN" altLang="zh-CN" sz="2400" b="1" kern="1000" dirty="0">
                <a:solidFill>
                  <a:srgbClr val="CC3300"/>
                </a:solidFill>
                <a:latin typeface="Times New Roman"/>
                <a:ea typeface="宋体"/>
              </a:rPr>
              <a:t>仅从程序存储器中读出数据到</a:t>
            </a:r>
            <a:r>
              <a:rPr lang="en-US" altLang="zh-CN" sz="2400" b="1" kern="1000" dirty="0">
                <a:solidFill>
                  <a:srgbClr val="CC3300"/>
                </a:solidFill>
                <a:latin typeface="Times New Roman"/>
                <a:ea typeface="宋体"/>
              </a:rPr>
              <a:t>A</a:t>
            </a:r>
            <a:r>
              <a:rPr lang="zh-CN" altLang="zh-CN" sz="2400" b="1" kern="1000" dirty="0">
                <a:solidFill>
                  <a:srgbClr val="CC3300"/>
                </a:solidFill>
                <a:latin typeface="Times New Roman"/>
                <a:ea typeface="宋体"/>
              </a:rPr>
              <a:t>中</a:t>
            </a:r>
            <a:r>
              <a:rPr lang="zh-CN" altLang="zh-CN" sz="2400" b="1" kern="1000" dirty="0" smtClean="0">
                <a:solidFill>
                  <a:srgbClr val="CC3300"/>
                </a:solidFill>
                <a:latin typeface="Times New Roman"/>
                <a:ea typeface="宋体"/>
              </a:rPr>
              <a:t>。</a:t>
            </a:r>
            <a:endParaRPr lang="en-US" altLang="zh-CN" sz="2400" b="1" kern="1000" dirty="0" smtClean="0">
              <a:solidFill>
                <a:srgbClr val="CC3300"/>
              </a:solidFill>
              <a:latin typeface="Times New Roman"/>
              <a:ea typeface="宋体"/>
            </a:endParaRPr>
          </a:p>
          <a:p>
            <a:pPr indent="255905" algn="l">
              <a:lnSpc>
                <a:spcPct val="150000"/>
              </a:lnSpc>
              <a:spcAft>
                <a:spcPts val="0"/>
              </a:spcAft>
            </a:pPr>
            <a:r>
              <a:rPr lang="en-US" altLang="zh-CN" sz="2400" kern="1000" dirty="0">
                <a:latin typeface="Times New Roman"/>
                <a:ea typeface="宋体"/>
              </a:rPr>
              <a:t> </a:t>
            </a:r>
            <a:r>
              <a:rPr lang="en-US" altLang="zh-CN" sz="2400" kern="1000" dirty="0" smtClean="0">
                <a:latin typeface="Times New Roman"/>
                <a:ea typeface="宋体"/>
              </a:rPr>
              <a:t>   </a:t>
            </a:r>
            <a:r>
              <a:rPr lang="zh-CN" altLang="zh-CN" sz="2400" kern="1000" dirty="0" smtClean="0">
                <a:latin typeface="Times New Roman"/>
                <a:ea typeface="宋体"/>
              </a:rPr>
              <a:t>两</a:t>
            </a:r>
            <a:r>
              <a:rPr lang="zh-CN" altLang="zh-CN" sz="2400" kern="1000" dirty="0">
                <a:latin typeface="Times New Roman"/>
                <a:ea typeface="宋体"/>
              </a:rPr>
              <a:t>条查表指令均采用基址寄存器加变址寄存器间接寻址方式</a:t>
            </a:r>
            <a:r>
              <a:rPr lang="zh-CN" altLang="zh-CN" sz="2400" kern="1000" dirty="0" smtClean="0">
                <a:latin typeface="Times New Roman"/>
                <a:ea typeface="宋体"/>
              </a:rPr>
              <a:t>。</a:t>
            </a:r>
            <a:endParaRPr lang="en-US" altLang="zh-CN" sz="2400" kern="1000" dirty="0" smtClean="0">
              <a:latin typeface="Times New Roman"/>
              <a:ea typeface="宋体"/>
            </a:endParaRPr>
          </a:p>
          <a:p>
            <a:pPr indent="255905" algn="l">
              <a:lnSpc>
                <a:spcPct val="150000"/>
              </a:lnSpc>
              <a:spcAft>
                <a:spcPts val="0"/>
              </a:spcAft>
            </a:pPr>
            <a:r>
              <a:rPr lang="en-US" altLang="zh-CN" sz="2400" kern="1000" dirty="0">
                <a:latin typeface="Times New Roman"/>
                <a:ea typeface="宋体"/>
              </a:rPr>
              <a:t> </a:t>
            </a:r>
            <a:r>
              <a:rPr lang="en-US" altLang="zh-CN" sz="2400" kern="1000" dirty="0" smtClean="0">
                <a:latin typeface="Times New Roman"/>
                <a:ea typeface="宋体"/>
              </a:rPr>
              <a:t>   </a:t>
            </a:r>
            <a:r>
              <a:rPr lang="zh-CN" altLang="zh-CN" sz="2400" b="1" dirty="0">
                <a:solidFill>
                  <a:srgbClr val="0000FF"/>
                </a:solidFill>
              </a:rPr>
              <a:t>助记符的特点是在</a:t>
            </a:r>
            <a:r>
              <a:rPr lang="en-US" altLang="zh-CN" sz="2400" b="1" dirty="0">
                <a:solidFill>
                  <a:srgbClr val="0000FF"/>
                </a:solidFill>
              </a:rPr>
              <a:t>MOV</a:t>
            </a:r>
            <a:r>
              <a:rPr lang="zh-CN" altLang="zh-CN" sz="2400" b="1" dirty="0">
                <a:solidFill>
                  <a:srgbClr val="0000FF"/>
                </a:solidFill>
              </a:rPr>
              <a:t>的后面加“</a:t>
            </a:r>
            <a:r>
              <a:rPr lang="en-US" altLang="zh-CN" sz="2400" b="1" dirty="0">
                <a:solidFill>
                  <a:srgbClr val="0000FF"/>
                </a:solidFill>
              </a:rPr>
              <a:t>C</a:t>
            </a:r>
            <a:r>
              <a:rPr lang="zh-CN" altLang="zh-CN" sz="2400" b="1" dirty="0">
                <a:solidFill>
                  <a:srgbClr val="0000FF"/>
                </a:solidFill>
              </a:rPr>
              <a:t>”</a:t>
            </a:r>
            <a:r>
              <a:rPr lang="zh-CN" altLang="zh-CN" sz="2400" kern="1000" dirty="0">
                <a:latin typeface="Times New Roman"/>
                <a:ea typeface="宋体"/>
              </a:rPr>
              <a:t>，这是</a:t>
            </a:r>
            <a:r>
              <a:rPr lang="en-US" altLang="zh-CN" sz="2400" kern="1000" dirty="0">
                <a:latin typeface="Times New Roman"/>
                <a:ea typeface="宋体"/>
              </a:rPr>
              <a:t>CODE</a:t>
            </a:r>
            <a:r>
              <a:rPr lang="zh-CN" altLang="zh-CN" sz="2400" kern="1000" dirty="0">
                <a:latin typeface="Times New Roman"/>
                <a:ea typeface="宋体"/>
              </a:rPr>
              <a:t>的第一个字母，意指要访问的是代码区，这是程序存储区的另一种表述</a:t>
            </a:r>
            <a:r>
              <a:rPr lang="zh-CN" altLang="zh-CN" sz="2400" kern="1000" dirty="0" smtClean="0">
                <a:latin typeface="Times New Roman"/>
                <a:ea typeface="宋体"/>
              </a:rPr>
              <a:t>。</a:t>
            </a:r>
            <a:endParaRPr lang="zh-CN" altLang="zh-CN" sz="2400" kern="1000" dirty="0">
              <a:latin typeface="Times New Roman"/>
              <a:ea typeface="宋体"/>
            </a:endParaRPr>
          </a:p>
        </p:txBody>
      </p:sp>
    </p:spTree>
    <p:extLst>
      <p:ext uri="{BB962C8B-B14F-4D97-AF65-F5344CB8AC3E}">
        <p14:creationId xmlns:p14="http://schemas.microsoft.com/office/powerpoint/2010/main" val="3317544740"/>
      </p:ext>
    </p:extLst>
  </p:cSld>
  <p:clrMapOvr>
    <a:masterClrMapping/>
  </p:clrMapOvr>
  <p:transition>
    <p:random/>
    <p:sndAc>
      <p:stSnd>
        <p:snd r:embed="rId3" name="camera.wav"/>
      </p:stSnd>
    </p:sndAc>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51</a:t>
            </a:fld>
            <a:endParaRPr lang="en-US" altLang="zh-CN" dirty="0"/>
          </a:p>
        </p:txBody>
      </p:sp>
      <p:sp>
        <p:nvSpPr>
          <p:cNvPr id="4" name="矩形 3"/>
          <p:cNvSpPr/>
          <p:nvPr/>
        </p:nvSpPr>
        <p:spPr>
          <a:xfrm>
            <a:off x="0" y="838762"/>
            <a:ext cx="8633861" cy="1200329"/>
          </a:xfrm>
          <a:prstGeom prst="rect">
            <a:avLst/>
          </a:prstGeom>
        </p:spPr>
        <p:txBody>
          <a:bodyPr wrap="square">
            <a:spAutoFit/>
          </a:bodyPr>
          <a:lstStyle/>
          <a:p>
            <a:pPr lvl="2" indent="255905" algn="l">
              <a:lnSpc>
                <a:spcPct val="150000"/>
              </a:lnSpc>
            </a:pPr>
            <a:r>
              <a:rPr lang="en-US" altLang="zh-CN" sz="2400" kern="1000" dirty="0" smtClean="0">
                <a:solidFill>
                  <a:srgbClr val="000000"/>
                </a:solidFill>
                <a:latin typeface="Times New Roman"/>
                <a:ea typeface="宋体"/>
              </a:rPr>
              <a:t>    </a:t>
            </a:r>
            <a:r>
              <a:rPr lang="zh-CN" altLang="zh-CN" sz="2400" dirty="0">
                <a:solidFill>
                  <a:srgbClr val="0000FF"/>
                </a:solidFill>
              </a:rPr>
              <a:t>（</a:t>
            </a:r>
            <a:r>
              <a:rPr lang="en-US" altLang="zh-CN" sz="2400" dirty="0">
                <a:solidFill>
                  <a:srgbClr val="0000FF"/>
                </a:solidFill>
              </a:rPr>
              <a:t>1</a:t>
            </a:r>
            <a:r>
              <a:rPr lang="zh-CN" altLang="zh-CN" sz="2400" dirty="0">
                <a:solidFill>
                  <a:srgbClr val="0000FF"/>
                </a:solidFill>
              </a:rPr>
              <a:t>）</a:t>
            </a:r>
            <a:r>
              <a:rPr lang="en-US" altLang="zh-CN" sz="2400" dirty="0">
                <a:solidFill>
                  <a:srgbClr val="0000FF"/>
                </a:solidFill>
              </a:rPr>
              <a:t>MOVC  A</a:t>
            </a:r>
            <a:r>
              <a:rPr lang="zh-CN" altLang="zh-CN" sz="2400" dirty="0">
                <a:solidFill>
                  <a:srgbClr val="0000FF"/>
                </a:solidFill>
              </a:rPr>
              <a:t>，</a:t>
            </a:r>
            <a:r>
              <a:rPr lang="en-US" altLang="zh-CN" sz="2400" dirty="0">
                <a:solidFill>
                  <a:srgbClr val="0000FF"/>
                </a:solidFill>
              </a:rPr>
              <a:t>@A+DPTR  </a:t>
            </a:r>
            <a:r>
              <a:rPr lang="zh-CN" altLang="zh-CN" sz="2400" dirty="0">
                <a:solidFill>
                  <a:srgbClr val="0000FF"/>
                </a:solidFill>
              </a:rPr>
              <a:t>；</a:t>
            </a:r>
            <a:r>
              <a:rPr lang="en-US" altLang="zh-CN" sz="2400" dirty="0">
                <a:solidFill>
                  <a:srgbClr val="0000FF"/>
                </a:solidFill>
              </a:rPr>
              <a:t>((A)+(DPTR))</a:t>
            </a:r>
            <a:r>
              <a:rPr lang="zh-CN" altLang="zh-CN" sz="2400" dirty="0">
                <a:solidFill>
                  <a:srgbClr val="0000FF"/>
                </a:solidFill>
              </a:rPr>
              <a:t>→</a:t>
            </a:r>
            <a:r>
              <a:rPr lang="en-US" altLang="zh-CN" sz="2400" dirty="0">
                <a:solidFill>
                  <a:srgbClr val="0000FF"/>
                </a:solidFill>
              </a:rPr>
              <a:t>A</a:t>
            </a:r>
            <a:endParaRPr lang="zh-CN" altLang="zh-CN" sz="2400" dirty="0">
              <a:solidFill>
                <a:srgbClr val="0000FF"/>
              </a:solidFill>
            </a:endParaRPr>
          </a:p>
          <a:p>
            <a:pPr lvl="0" indent="255905" algn="l">
              <a:lnSpc>
                <a:spcPct val="150000"/>
              </a:lnSpc>
              <a:spcAft>
                <a:spcPts val="0"/>
              </a:spcAft>
            </a:pPr>
            <a:r>
              <a:rPr lang="en-US" altLang="zh-CN" sz="2400" kern="1000" dirty="0" smtClean="0">
                <a:solidFill>
                  <a:srgbClr val="000000"/>
                </a:solidFill>
                <a:latin typeface="Times New Roman"/>
                <a:ea typeface="宋体"/>
              </a:rPr>
              <a:t>     </a:t>
            </a:r>
            <a:endParaRPr lang="zh-CN" altLang="zh-CN" sz="2000" kern="1000" dirty="0">
              <a:solidFill>
                <a:srgbClr val="000000"/>
              </a:solidFill>
              <a:latin typeface="Times New Roman"/>
              <a:ea typeface="宋体"/>
            </a:endParaRPr>
          </a:p>
        </p:txBody>
      </p:sp>
      <p:sp>
        <p:nvSpPr>
          <p:cNvPr id="5" name="矩形 4"/>
          <p:cNvSpPr/>
          <p:nvPr/>
        </p:nvSpPr>
        <p:spPr>
          <a:xfrm>
            <a:off x="0" y="1438927"/>
            <a:ext cx="9144000" cy="3929281"/>
          </a:xfrm>
          <a:prstGeom prst="rect">
            <a:avLst/>
          </a:prstGeom>
        </p:spPr>
        <p:txBody>
          <a:bodyPr wrap="square">
            <a:spAutoFit/>
          </a:bodyPr>
          <a:lstStyle/>
          <a:p>
            <a:pPr lvl="0" indent="255905" algn="l">
              <a:lnSpc>
                <a:spcPct val="150000"/>
              </a:lnSpc>
              <a:spcAft>
                <a:spcPts val="0"/>
              </a:spcAft>
            </a:pPr>
            <a:r>
              <a:rPr lang="en-US" altLang="zh-CN" sz="2400" kern="1000" dirty="0" smtClean="0">
                <a:solidFill>
                  <a:srgbClr val="000000"/>
                </a:solidFill>
                <a:latin typeface="Times New Roman"/>
                <a:ea typeface="宋体"/>
              </a:rPr>
              <a:t>      </a:t>
            </a:r>
            <a:r>
              <a:rPr lang="zh-CN" altLang="zh-CN" sz="2400" kern="1000" dirty="0" smtClean="0">
                <a:solidFill>
                  <a:srgbClr val="000000"/>
                </a:solidFill>
                <a:latin typeface="Times New Roman"/>
                <a:ea typeface="宋体"/>
              </a:rPr>
              <a:t>这</a:t>
            </a:r>
            <a:r>
              <a:rPr lang="zh-CN" altLang="zh-CN" sz="2400" kern="1000" dirty="0">
                <a:solidFill>
                  <a:srgbClr val="000000"/>
                </a:solidFill>
                <a:latin typeface="Times New Roman"/>
                <a:ea typeface="宋体"/>
              </a:rPr>
              <a:t>条指令以</a:t>
            </a:r>
            <a:r>
              <a:rPr lang="en-US" altLang="zh-CN" sz="2400" kern="1000" dirty="0">
                <a:solidFill>
                  <a:srgbClr val="000000"/>
                </a:solidFill>
                <a:latin typeface="Times New Roman"/>
                <a:ea typeface="宋体"/>
              </a:rPr>
              <a:t>DPTR</a:t>
            </a:r>
            <a:r>
              <a:rPr lang="zh-CN" altLang="zh-CN" sz="2400" kern="1000" dirty="0">
                <a:solidFill>
                  <a:srgbClr val="000000"/>
                </a:solidFill>
                <a:latin typeface="Times New Roman"/>
                <a:ea typeface="宋体"/>
              </a:rPr>
              <a:t>为基址寄存器，</a:t>
            </a:r>
            <a:r>
              <a:rPr lang="en-US" altLang="zh-CN" sz="2400" kern="1000" dirty="0">
                <a:solidFill>
                  <a:srgbClr val="000000"/>
                </a:solidFill>
                <a:latin typeface="Times New Roman"/>
                <a:ea typeface="宋体"/>
              </a:rPr>
              <a:t>A</a:t>
            </a:r>
            <a:r>
              <a:rPr lang="zh-CN" altLang="zh-CN" sz="2400" kern="1000" dirty="0">
                <a:solidFill>
                  <a:srgbClr val="000000"/>
                </a:solidFill>
                <a:latin typeface="Times New Roman"/>
                <a:ea typeface="宋体"/>
              </a:rPr>
              <a:t>的内容（无符号数）和</a:t>
            </a:r>
            <a:r>
              <a:rPr lang="en-US" altLang="zh-CN" sz="2400" kern="1000" dirty="0">
                <a:solidFill>
                  <a:srgbClr val="000000"/>
                </a:solidFill>
                <a:latin typeface="Times New Roman"/>
                <a:ea typeface="宋体"/>
              </a:rPr>
              <a:t>DPTR</a:t>
            </a:r>
            <a:r>
              <a:rPr lang="zh-CN" altLang="zh-CN" sz="2400" kern="1000" dirty="0">
                <a:solidFill>
                  <a:srgbClr val="000000"/>
                </a:solidFill>
                <a:latin typeface="Times New Roman"/>
                <a:ea typeface="宋体"/>
              </a:rPr>
              <a:t>的内容相加得到一个</a:t>
            </a:r>
            <a:r>
              <a:rPr lang="en-US" altLang="zh-CN" sz="2400" kern="1000" dirty="0">
                <a:solidFill>
                  <a:srgbClr val="000000"/>
                </a:solidFill>
                <a:latin typeface="Times New Roman"/>
                <a:ea typeface="宋体"/>
              </a:rPr>
              <a:t>16</a:t>
            </a:r>
            <a:r>
              <a:rPr lang="zh-CN" altLang="zh-CN" sz="2400" kern="1000" dirty="0">
                <a:solidFill>
                  <a:srgbClr val="000000"/>
                </a:solidFill>
                <a:latin typeface="Times New Roman"/>
                <a:ea typeface="宋体"/>
              </a:rPr>
              <a:t>位地址，把由该地址指定的程序存储器单元的内容送到累加器</a:t>
            </a:r>
            <a:r>
              <a:rPr lang="en-US" altLang="zh-CN" sz="2400" kern="1000" dirty="0">
                <a:solidFill>
                  <a:srgbClr val="000000"/>
                </a:solidFill>
                <a:latin typeface="Times New Roman"/>
                <a:ea typeface="宋体"/>
              </a:rPr>
              <a:t>A</a:t>
            </a:r>
            <a:r>
              <a:rPr lang="zh-CN" altLang="zh-CN" sz="2400" kern="1000" dirty="0">
                <a:solidFill>
                  <a:srgbClr val="000000"/>
                </a:solidFill>
                <a:latin typeface="Times New Roman"/>
                <a:ea typeface="宋体"/>
              </a:rPr>
              <a:t>。</a:t>
            </a:r>
          </a:p>
          <a:p>
            <a:pPr lvl="0" indent="255905" algn="l">
              <a:lnSpc>
                <a:spcPct val="150000"/>
              </a:lnSpc>
              <a:spcAft>
                <a:spcPts val="0"/>
              </a:spcAft>
            </a:pPr>
            <a:r>
              <a:rPr lang="en-US" altLang="zh-CN" sz="2400" kern="1000" dirty="0">
                <a:solidFill>
                  <a:srgbClr val="000000"/>
                </a:solidFill>
                <a:latin typeface="Times New Roman"/>
                <a:ea typeface="宋体"/>
              </a:rPr>
              <a:t>    </a:t>
            </a:r>
            <a:r>
              <a:rPr lang="zh-CN" altLang="zh-CN" sz="2400" kern="1000" dirty="0">
                <a:solidFill>
                  <a:srgbClr val="000000"/>
                </a:solidFill>
                <a:latin typeface="Times New Roman"/>
                <a:ea typeface="宋体"/>
              </a:rPr>
              <a:t>例如，</a:t>
            </a:r>
            <a:r>
              <a:rPr lang="en-US" altLang="zh-CN" sz="2400" kern="1000" dirty="0">
                <a:solidFill>
                  <a:srgbClr val="000000"/>
                </a:solidFill>
                <a:latin typeface="Times New Roman"/>
                <a:ea typeface="宋体"/>
              </a:rPr>
              <a:t>(DPTR) = 8000H</a:t>
            </a:r>
            <a:r>
              <a:rPr lang="zh-CN" altLang="zh-CN" sz="2400" kern="1000" dirty="0">
                <a:solidFill>
                  <a:srgbClr val="000000"/>
                </a:solidFill>
                <a:latin typeface="Times New Roman"/>
                <a:ea typeface="宋体"/>
              </a:rPr>
              <a:t>，</a:t>
            </a:r>
            <a:r>
              <a:rPr lang="en-US" altLang="zh-CN" sz="2400" kern="1000" dirty="0">
                <a:solidFill>
                  <a:srgbClr val="000000"/>
                </a:solidFill>
                <a:latin typeface="Times New Roman"/>
                <a:ea typeface="宋体"/>
              </a:rPr>
              <a:t>(A) = 40H</a:t>
            </a:r>
            <a:r>
              <a:rPr lang="zh-CN" altLang="zh-CN" sz="2400" kern="1000" dirty="0">
                <a:solidFill>
                  <a:srgbClr val="000000"/>
                </a:solidFill>
                <a:latin typeface="Times New Roman"/>
                <a:ea typeface="宋体"/>
              </a:rPr>
              <a:t>，执行指令</a:t>
            </a:r>
            <a:r>
              <a:rPr lang="en-US" altLang="zh-CN" sz="2400" kern="1000" dirty="0">
                <a:solidFill>
                  <a:srgbClr val="000000"/>
                </a:solidFill>
                <a:latin typeface="Times New Roman"/>
                <a:ea typeface="宋体"/>
              </a:rPr>
              <a:t>      </a:t>
            </a:r>
            <a:endParaRPr lang="zh-CN" altLang="zh-CN" sz="2400" kern="1000" dirty="0">
              <a:solidFill>
                <a:srgbClr val="000000"/>
              </a:solidFill>
              <a:latin typeface="Times New Roman"/>
              <a:ea typeface="宋体"/>
            </a:endParaRPr>
          </a:p>
          <a:p>
            <a:pPr marL="269875" lvl="0" indent="255905">
              <a:lnSpc>
                <a:spcPct val="150000"/>
              </a:lnSpc>
              <a:spcBef>
                <a:spcPts val="200"/>
              </a:spcBef>
              <a:spcAft>
                <a:spcPts val="200"/>
              </a:spcAft>
            </a:pPr>
            <a:r>
              <a:rPr lang="en-US" altLang="zh-CN" sz="2400" kern="1000" dirty="0">
                <a:solidFill>
                  <a:srgbClr val="000000"/>
                </a:solidFill>
                <a:latin typeface="Times New Roman"/>
                <a:ea typeface="宋体"/>
              </a:rPr>
              <a:t>MOVC   A</a:t>
            </a:r>
            <a:r>
              <a:rPr lang="zh-CN" altLang="zh-CN" sz="2400" kern="1000" dirty="0">
                <a:solidFill>
                  <a:srgbClr val="000000"/>
                </a:solidFill>
                <a:latin typeface="Times New Roman"/>
                <a:ea typeface="宋体"/>
              </a:rPr>
              <a:t>，</a:t>
            </a:r>
            <a:r>
              <a:rPr lang="en-US" altLang="zh-CN" sz="2400" kern="1000" dirty="0">
                <a:solidFill>
                  <a:srgbClr val="000000"/>
                </a:solidFill>
                <a:latin typeface="Times New Roman"/>
                <a:ea typeface="宋体"/>
              </a:rPr>
              <a:t>@A+DPTR</a:t>
            </a:r>
            <a:endParaRPr lang="zh-CN" altLang="zh-CN" sz="2400" kern="1000" dirty="0">
              <a:solidFill>
                <a:srgbClr val="000000"/>
              </a:solidFill>
              <a:latin typeface="Times New Roman"/>
              <a:ea typeface="宋体"/>
            </a:endParaRPr>
          </a:p>
          <a:p>
            <a:pPr lvl="0" indent="255905" algn="l">
              <a:lnSpc>
                <a:spcPct val="150000"/>
              </a:lnSpc>
              <a:spcAft>
                <a:spcPts val="0"/>
              </a:spcAft>
            </a:pPr>
            <a:r>
              <a:rPr lang="en-US" altLang="zh-CN" sz="2400" kern="1000" dirty="0">
                <a:solidFill>
                  <a:srgbClr val="000000"/>
                </a:solidFill>
                <a:latin typeface="Times New Roman"/>
                <a:ea typeface="宋体"/>
              </a:rPr>
              <a:t>      </a:t>
            </a:r>
            <a:r>
              <a:rPr lang="zh-CN" altLang="zh-CN" sz="2400" kern="1000" dirty="0">
                <a:solidFill>
                  <a:srgbClr val="000000"/>
                </a:solidFill>
                <a:latin typeface="Times New Roman"/>
                <a:ea typeface="宋体"/>
              </a:rPr>
              <a:t>将程序存储器中</a:t>
            </a:r>
            <a:r>
              <a:rPr lang="en-US" altLang="zh-CN" sz="2400" kern="1000" dirty="0">
                <a:solidFill>
                  <a:srgbClr val="000000"/>
                </a:solidFill>
                <a:latin typeface="Times New Roman"/>
                <a:ea typeface="宋体"/>
              </a:rPr>
              <a:t>8040H</a:t>
            </a:r>
            <a:r>
              <a:rPr lang="zh-CN" altLang="zh-CN" sz="2400" kern="1000" dirty="0">
                <a:solidFill>
                  <a:srgbClr val="000000"/>
                </a:solidFill>
                <a:latin typeface="Times New Roman"/>
                <a:ea typeface="宋体"/>
              </a:rPr>
              <a:t>单元内容送入</a:t>
            </a:r>
            <a:r>
              <a:rPr lang="en-US" altLang="zh-CN" sz="2400" kern="1000" dirty="0">
                <a:solidFill>
                  <a:srgbClr val="000000"/>
                </a:solidFill>
                <a:latin typeface="Times New Roman"/>
                <a:ea typeface="宋体"/>
              </a:rPr>
              <a:t>A</a:t>
            </a:r>
            <a:r>
              <a:rPr lang="zh-CN" altLang="zh-CN" sz="2400" kern="1000" dirty="0">
                <a:solidFill>
                  <a:srgbClr val="000000"/>
                </a:solidFill>
                <a:latin typeface="Times New Roman"/>
                <a:ea typeface="宋体"/>
              </a:rPr>
              <a:t>中。</a:t>
            </a:r>
          </a:p>
          <a:p>
            <a:pPr lvl="0" indent="255905" algn="l">
              <a:lnSpc>
                <a:spcPct val="150000"/>
              </a:lnSpc>
              <a:spcAft>
                <a:spcPts val="0"/>
              </a:spcAft>
            </a:pPr>
            <a:r>
              <a:rPr lang="en-US" altLang="zh-CN" sz="2000" kern="1000" dirty="0">
                <a:solidFill>
                  <a:srgbClr val="000000"/>
                </a:solidFill>
                <a:latin typeface="Times New Roman"/>
                <a:ea typeface="宋体"/>
              </a:rPr>
              <a:t>     </a:t>
            </a:r>
            <a:endParaRPr lang="zh-CN" altLang="zh-CN" sz="2000" kern="1000" dirty="0">
              <a:solidFill>
                <a:srgbClr val="000000"/>
              </a:solidFill>
              <a:latin typeface="Times New Roman"/>
              <a:ea typeface="宋体"/>
            </a:endParaRPr>
          </a:p>
        </p:txBody>
      </p:sp>
      <p:sp>
        <p:nvSpPr>
          <p:cNvPr id="6" name="矩形 5"/>
          <p:cNvSpPr/>
          <p:nvPr/>
        </p:nvSpPr>
        <p:spPr>
          <a:xfrm>
            <a:off x="0" y="4789340"/>
            <a:ext cx="9144000" cy="1477328"/>
          </a:xfrm>
          <a:prstGeom prst="rect">
            <a:avLst/>
          </a:prstGeom>
        </p:spPr>
        <p:txBody>
          <a:bodyPr wrap="square">
            <a:spAutoFit/>
          </a:bodyPr>
          <a:lstStyle/>
          <a:p>
            <a:pPr lvl="0" indent="255905" algn="l">
              <a:lnSpc>
                <a:spcPct val="150000"/>
              </a:lnSpc>
              <a:spcAft>
                <a:spcPts val="0"/>
              </a:spcAft>
            </a:pPr>
            <a:r>
              <a:rPr lang="en-US" altLang="zh-CN" sz="2000" kern="1000" dirty="0" smtClean="0">
                <a:solidFill>
                  <a:srgbClr val="000000"/>
                </a:solidFill>
                <a:latin typeface="Times New Roman"/>
                <a:ea typeface="宋体"/>
              </a:rPr>
              <a:t>    </a:t>
            </a:r>
            <a:r>
              <a:rPr lang="zh-CN" altLang="zh-CN" sz="2000" kern="1000" dirty="0" smtClean="0">
                <a:solidFill>
                  <a:srgbClr val="000000"/>
                </a:solidFill>
                <a:latin typeface="Times New Roman"/>
                <a:ea typeface="宋体"/>
              </a:rPr>
              <a:t>本</a:t>
            </a:r>
            <a:r>
              <a:rPr lang="zh-CN" altLang="zh-CN" sz="2000" kern="1000" dirty="0">
                <a:solidFill>
                  <a:srgbClr val="000000"/>
                </a:solidFill>
                <a:latin typeface="Times New Roman"/>
                <a:ea typeface="宋体"/>
              </a:rPr>
              <a:t>指令执行结果只与指针</a:t>
            </a:r>
            <a:r>
              <a:rPr lang="en-US" altLang="zh-CN" sz="2000" kern="1000" dirty="0">
                <a:solidFill>
                  <a:srgbClr val="000000"/>
                </a:solidFill>
                <a:latin typeface="Times New Roman"/>
                <a:ea typeface="宋体"/>
              </a:rPr>
              <a:t>DPTR</a:t>
            </a:r>
            <a:r>
              <a:rPr lang="zh-CN" altLang="zh-CN" sz="2000" kern="1000" dirty="0">
                <a:solidFill>
                  <a:srgbClr val="000000"/>
                </a:solidFill>
                <a:latin typeface="Times New Roman"/>
                <a:ea typeface="宋体"/>
              </a:rPr>
              <a:t>及累加器</a:t>
            </a:r>
            <a:r>
              <a:rPr lang="en-US" altLang="zh-CN" sz="2000" kern="1000" dirty="0">
                <a:solidFill>
                  <a:srgbClr val="000000"/>
                </a:solidFill>
                <a:latin typeface="Times New Roman"/>
                <a:ea typeface="宋体"/>
              </a:rPr>
              <a:t>A</a:t>
            </a:r>
            <a:r>
              <a:rPr lang="zh-CN" altLang="zh-CN" sz="2000" kern="1000" dirty="0">
                <a:solidFill>
                  <a:srgbClr val="000000"/>
                </a:solidFill>
                <a:latin typeface="Times New Roman"/>
                <a:ea typeface="宋体"/>
              </a:rPr>
              <a:t>的内容有关，而与该指令存放的地址及常数表格存放的地址无关，因此表格的大小和位置可以在</a:t>
            </a:r>
            <a:r>
              <a:rPr lang="en-US" altLang="zh-CN" sz="2000" kern="1000" dirty="0">
                <a:solidFill>
                  <a:srgbClr val="000000"/>
                </a:solidFill>
                <a:latin typeface="Times New Roman"/>
                <a:ea typeface="宋体"/>
              </a:rPr>
              <a:t>64KB</a:t>
            </a:r>
            <a:r>
              <a:rPr lang="zh-CN" altLang="zh-CN" sz="2000" kern="1000" dirty="0">
                <a:solidFill>
                  <a:srgbClr val="000000"/>
                </a:solidFill>
                <a:latin typeface="Times New Roman"/>
                <a:ea typeface="宋体"/>
              </a:rPr>
              <a:t>程序存储器空间中任意安排，一个表格可以为各个程序块公用，因此也称为</a:t>
            </a:r>
            <a:r>
              <a:rPr lang="zh-CN" altLang="zh-CN" sz="2000" b="1" kern="1000" dirty="0">
                <a:solidFill>
                  <a:srgbClr val="CC3300"/>
                </a:solidFill>
                <a:latin typeface="Times New Roman"/>
                <a:ea typeface="宋体"/>
              </a:rPr>
              <a:t>远程查表指令</a:t>
            </a:r>
            <a:r>
              <a:rPr lang="zh-CN" altLang="zh-CN" sz="2000" kern="1000" dirty="0">
                <a:solidFill>
                  <a:srgbClr val="000000"/>
                </a:solidFill>
                <a:latin typeface="Times New Roman"/>
                <a:ea typeface="宋体"/>
              </a:rPr>
              <a:t>。</a:t>
            </a:r>
          </a:p>
        </p:txBody>
      </p:sp>
    </p:spTree>
    <p:extLst>
      <p:ext uri="{BB962C8B-B14F-4D97-AF65-F5344CB8AC3E}">
        <p14:creationId xmlns:p14="http://schemas.microsoft.com/office/powerpoint/2010/main" val="3073279294"/>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52</a:t>
            </a:fld>
            <a:endParaRPr lang="en-US" altLang="zh-CN" dirty="0"/>
          </a:p>
        </p:txBody>
      </p:sp>
      <p:sp>
        <p:nvSpPr>
          <p:cNvPr id="4" name="矩形 3"/>
          <p:cNvSpPr/>
          <p:nvPr/>
        </p:nvSpPr>
        <p:spPr>
          <a:xfrm>
            <a:off x="0" y="687126"/>
            <a:ext cx="9144000" cy="1200329"/>
          </a:xfrm>
          <a:prstGeom prst="rect">
            <a:avLst/>
          </a:prstGeom>
        </p:spPr>
        <p:txBody>
          <a:bodyPr wrap="square">
            <a:spAutoFit/>
          </a:bodyPr>
          <a:lstStyle/>
          <a:p>
            <a:pPr lvl="2" indent="255905" algn="l">
              <a:lnSpc>
                <a:spcPct val="150000"/>
              </a:lnSpc>
            </a:pPr>
            <a:r>
              <a:rPr lang="en-US" altLang="zh-CN" sz="2400" kern="1000" dirty="0" smtClean="0">
                <a:latin typeface="Times New Roman"/>
                <a:ea typeface="宋体"/>
              </a:rPr>
              <a:t>    </a:t>
            </a:r>
            <a:r>
              <a:rPr lang="zh-CN" altLang="zh-CN" sz="2400" dirty="0">
                <a:solidFill>
                  <a:srgbClr val="0000FF"/>
                </a:solidFill>
              </a:rPr>
              <a:t>（</a:t>
            </a:r>
            <a:r>
              <a:rPr lang="en-US" altLang="zh-CN" sz="2400" dirty="0">
                <a:solidFill>
                  <a:srgbClr val="0000FF"/>
                </a:solidFill>
              </a:rPr>
              <a:t>2</a:t>
            </a:r>
            <a:r>
              <a:rPr lang="zh-CN" altLang="zh-CN" sz="2400" dirty="0">
                <a:solidFill>
                  <a:srgbClr val="0000FF"/>
                </a:solidFill>
              </a:rPr>
              <a:t>）</a:t>
            </a:r>
            <a:r>
              <a:rPr lang="en-US" altLang="zh-CN" sz="2400" dirty="0">
                <a:solidFill>
                  <a:srgbClr val="0000FF"/>
                </a:solidFill>
              </a:rPr>
              <a:t>MOVC  A</a:t>
            </a:r>
            <a:r>
              <a:rPr lang="zh-CN" altLang="zh-CN" sz="2400" dirty="0">
                <a:solidFill>
                  <a:srgbClr val="0000FF"/>
                </a:solidFill>
              </a:rPr>
              <a:t>，</a:t>
            </a:r>
            <a:r>
              <a:rPr lang="en-US" altLang="zh-CN" sz="2400" dirty="0">
                <a:solidFill>
                  <a:srgbClr val="0000FF"/>
                </a:solidFill>
              </a:rPr>
              <a:t>@A+PC  </a:t>
            </a:r>
            <a:r>
              <a:rPr lang="zh-CN" altLang="zh-CN" sz="2400" dirty="0">
                <a:solidFill>
                  <a:srgbClr val="0000FF"/>
                </a:solidFill>
              </a:rPr>
              <a:t>；</a:t>
            </a:r>
            <a:r>
              <a:rPr lang="en-US" altLang="zh-CN" sz="2400" dirty="0">
                <a:solidFill>
                  <a:srgbClr val="0000FF"/>
                </a:solidFill>
              </a:rPr>
              <a:t>((A)+(PC))</a:t>
            </a:r>
            <a:r>
              <a:rPr lang="zh-CN" altLang="zh-CN" sz="2400" dirty="0">
                <a:solidFill>
                  <a:srgbClr val="0000FF"/>
                </a:solidFill>
              </a:rPr>
              <a:t>→</a:t>
            </a:r>
            <a:r>
              <a:rPr lang="en-US" altLang="zh-CN" sz="2400" dirty="0">
                <a:solidFill>
                  <a:srgbClr val="0000FF"/>
                </a:solidFill>
              </a:rPr>
              <a:t>A</a:t>
            </a:r>
            <a:endParaRPr lang="zh-CN" altLang="zh-CN" sz="2400" dirty="0">
              <a:solidFill>
                <a:srgbClr val="0000FF"/>
              </a:solidFill>
            </a:endParaRPr>
          </a:p>
          <a:p>
            <a:pPr indent="255905" algn="l">
              <a:lnSpc>
                <a:spcPct val="150000"/>
              </a:lnSpc>
              <a:spcAft>
                <a:spcPts val="0"/>
              </a:spcAft>
            </a:pPr>
            <a:r>
              <a:rPr lang="en-US" altLang="zh-CN" sz="2400" kern="1000" dirty="0" smtClean="0">
                <a:latin typeface="Times New Roman"/>
                <a:ea typeface="宋体"/>
              </a:rPr>
              <a:t>     </a:t>
            </a:r>
            <a:endParaRPr lang="zh-CN" altLang="zh-CN" sz="2400" kern="1000" dirty="0">
              <a:latin typeface="Times New Roman"/>
              <a:ea typeface="宋体"/>
            </a:endParaRPr>
          </a:p>
        </p:txBody>
      </p:sp>
      <p:sp>
        <p:nvSpPr>
          <p:cNvPr id="5" name="矩形 4"/>
          <p:cNvSpPr/>
          <p:nvPr/>
        </p:nvSpPr>
        <p:spPr>
          <a:xfrm>
            <a:off x="0" y="1396762"/>
            <a:ext cx="9144000" cy="4575612"/>
          </a:xfrm>
          <a:prstGeom prst="rect">
            <a:avLst/>
          </a:prstGeom>
        </p:spPr>
        <p:txBody>
          <a:bodyPr wrap="square">
            <a:spAutoFit/>
          </a:bodyPr>
          <a:lstStyle/>
          <a:p>
            <a:pPr lvl="0" indent="255905" algn="l">
              <a:lnSpc>
                <a:spcPct val="150000"/>
              </a:lnSpc>
              <a:spcAft>
                <a:spcPts val="0"/>
              </a:spcAft>
            </a:pPr>
            <a:r>
              <a:rPr lang="en-US" altLang="zh-CN" sz="2400" kern="1000" dirty="0" smtClean="0">
                <a:solidFill>
                  <a:srgbClr val="000000"/>
                </a:solidFill>
                <a:latin typeface="Times New Roman"/>
                <a:ea typeface="宋体"/>
              </a:rPr>
              <a:t>     </a:t>
            </a:r>
            <a:r>
              <a:rPr lang="zh-CN" altLang="zh-CN" sz="2400" kern="1000" dirty="0" smtClean="0">
                <a:solidFill>
                  <a:srgbClr val="000000"/>
                </a:solidFill>
                <a:latin typeface="Times New Roman"/>
                <a:ea typeface="宋体"/>
              </a:rPr>
              <a:t>本</a:t>
            </a:r>
            <a:r>
              <a:rPr lang="zh-CN" altLang="zh-CN" sz="2400" kern="1000" dirty="0">
                <a:solidFill>
                  <a:srgbClr val="000000"/>
                </a:solidFill>
                <a:latin typeface="Times New Roman"/>
                <a:ea typeface="宋体"/>
              </a:rPr>
              <a:t>指令以</a:t>
            </a:r>
            <a:r>
              <a:rPr lang="en-US" altLang="zh-CN" sz="2400" kern="1000" dirty="0">
                <a:solidFill>
                  <a:srgbClr val="000000"/>
                </a:solidFill>
                <a:latin typeface="Times New Roman"/>
                <a:ea typeface="宋体"/>
              </a:rPr>
              <a:t>PC</a:t>
            </a:r>
            <a:r>
              <a:rPr lang="zh-CN" altLang="zh-CN" sz="2400" kern="1000" dirty="0">
                <a:solidFill>
                  <a:srgbClr val="000000"/>
                </a:solidFill>
                <a:latin typeface="Times New Roman"/>
                <a:ea typeface="宋体"/>
              </a:rPr>
              <a:t>作为基址寄存器，</a:t>
            </a:r>
            <a:r>
              <a:rPr lang="en-US" altLang="zh-CN" sz="2400" kern="1000" dirty="0">
                <a:solidFill>
                  <a:srgbClr val="000000"/>
                </a:solidFill>
                <a:latin typeface="Times New Roman"/>
                <a:ea typeface="宋体"/>
              </a:rPr>
              <a:t>A</a:t>
            </a:r>
            <a:r>
              <a:rPr lang="zh-CN" altLang="zh-CN" sz="2400" kern="1000" dirty="0">
                <a:solidFill>
                  <a:srgbClr val="000000"/>
                </a:solidFill>
                <a:latin typeface="Times New Roman"/>
                <a:ea typeface="宋体"/>
              </a:rPr>
              <a:t>的内容（无符号数）和</a:t>
            </a:r>
            <a:r>
              <a:rPr lang="en-US" altLang="zh-CN" sz="2400" kern="1000" dirty="0">
                <a:solidFill>
                  <a:srgbClr val="000000"/>
                </a:solidFill>
                <a:latin typeface="Times New Roman"/>
                <a:ea typeface="宋体"/>
              </a:rPr>
              <a:t>PC</a:t>
            </a:r>
            <a:r>
              <a:rPr lang="zh-CN" altLang="zh-CN" sz="2400" kern="1000" dirty="0">
                <a:solidFill>
                  <a:srgbClr val="000000"/>
                </a:solidFill>
                <a:latin typeface="Times New Roman"/>
                <a:ea typeface="宋体"/>
              </a:rPr>
              <a:t>的当前值（下一条指令的起始地址）相加后得到一个新的</a:t>
            </a:r>
            <a:r>
              <a:rPr lang="en-US" altLang="zh-CN" sz="2400" kern="1000" dirty="0">
                <a:solidFill>
                  <a:srgbClr val="000000"/>
                </a:solidFill>
                <a:latin typeface="Times New Roman"/>
                <a:ea typeface="宋体"/>
              </a:rPr>
              <a:t>16</a:t>
            </a:r>
            <a:r>
              <a:rPr lang="zh-CN" altLang="zh-CN" sz="2400" kern="1000" dirty="0">
                <a:solidFill>
                  <a:srgbClr val="000000"/>
                </a:solidFill>
                <a:latin typeface="Times New Roman"/>
                <a:ea typeface="宋体"/>
              </a:rPr>
              <a:t>位地址，把由该地址指定的程序存储器单元的内容送到累加器</a:t>
            </a:r>
            <a:r>
              <a:rPr lang="en-US" altLang="zh-CN" sz="2400" kern="1000" dirty="0">
                <a:solidFill>
                  <a:srgbClr val="000000"/>
                </a:solidFill>
                <a:latin typeface="Times New Roman"/>
                <a:ea typeface="宋体"/>
              </a:rPr>
              <a:t>A</a:t>
            </a:r>
            <a:r>
              <a:rPr lang="zh-CN" altLang="zh-CN" sz="2400" kern="1000" dirty="0">
                <a:solidFill>
                  <a:srgbClr val="000000"/>
                </a:solidFill>
                <a:latin typeface="Times New Roman"/>
                <a:ea typeface="宋体"/>
              </a:rPr>
              <a:t>。</a:t>
            </a:r>
          </a:p>
          <a:p>
            <a:pPr lvl="0" indent="255905" algn="l">
              <a:lnSpc>
                <a:spcPct val="150000"/>
              </a:lnSpc>
              <a:spcAft>
                <a:spcPts val="0"/>
              </a:spcAft>
            </a:pPr>
            <a:r>
              <a:rPr lang="zh-CN" altLang="zh-CN" sz="2400" kern="1000" dirty="0">
                <a:solidFill>
                  <a:srgbClr val="000000"/>
                </a:solidFill>
                <a:latin typeface="Times New Roman"/>
                <a:ea typeface="宋体"/>
              </a:rPr>
              <a:t>例如，当</a:t>
            </a:r>
            <a:r>
              <a:rPr lang="en-US" altLang="zh-CN" sz="2400" kern="1000" dirty="0">
                <a:solidFill>
                  <a:srgbClr val="000000"/>
                </a:solidFill>
                <a:latin typeface="Times New Roman"/>
                <a:ea typeface="宋体"/>
              </a:rPr>
              <a:t>(A) = 10H</a:t>
            </a:r>
            <a:r>
              <a:rPr lang="zh-CN" altLang="zh-CN" sz="2400" kern="1000" dirty="0">
                <a:solidFill>
                  <a:srgbClr val="000000"/>
                </a:solidFill>
                <a:latin typeface="Times New Roman"/>
                <a:ea typeface="宋体"/>
              </a:rPr>
              <a:t>时，执行地址</a:t>
            </a:r>
            <a:r>
              <a:rPr lang="en-US" altLang="zh-CN" sz="2400" kern="1000" dirty="0">
                <a:solidFill>
                  <a:srgbClr val="000000"/>
                </a:solidFill>
                <a:latin typeface="Times New Roman"/>
                <a:ea typeface="宋体"/>
              </a:rPr>
              <a:t>2000H</a:t>
            </a:r>
            <a:r>
              <a:rPr lang="zh-CN" altLang="zh-CN" sz="2400" kern="1000" dirty="0">
                <a:solidFill>
                  <a:srgbClr val="000000"/>
                </a:solidFill>
                <a:latin typeface="Times New Roman"/>
                <a:ea typeface="宋体"/>
              </a:rPr>
              <a:t>处的指令</a:t>
            </a:r>
          </a:p>
          <a:p>
            <a:pPr marL="269875" lvl="0" indent="255905">
              <a:lnSpc>
                <a:spcPct val="150000"/>
              </a:lnSpc>
              <a:spcBef>
                <a:spcPts val="200"/>
              </a:spcBef>
              <a:spcAft>
                <a:spcPts val="200"/>
              </a:spcAft>
            </a:pPr>
            <a:r>
              <a:rPr lang="en-US" altLang="zh-CN" sz="2400" kern="1000" dirty="0">
                <a:solidFill>
                  <a:srgbClr val="000000"/>
                </a:solidFill>
                <a:latin typeface="Times New Roman"/>
                <a:ea typeface="宋体"/>
              </a:rPr>
              <a:t>2000H</a:t>
            </a:r>
            <a:r>
              <a:rPr lang="zh-CN" altLang="zh-CN" sz="2400" kern="1000" dirty="0">
                <a:solidFill>
                  <a:srgbClr val="000000"/>
                </a:solidFill>
                <a:latin typeface="Times New Roman"/>
                <a:ea typeface="宋体"/>
              </a:rPr>
              <a:t>： </a:t>
            </a:r>
            <a:r>
              <a:rPr lang="en-US" altLang="zh-CN" sz="2400" kern="1000" dirty="0">
                <a:solidFill>
                  <a:srgbClr val="000000"/>
                </a:solidFill>
                <a:latin typeface="Times New Roman"/>
                <a:ea typeface="宋体"/>
              </a:rPr>
              <a:t>MOVC	A</a:t>
            </a:r>
            <a:r>
              <a:rPr lang="zh-CN" altLang="zh-CN" sz="2400" kern="1000" dirty="0">
                <a:solidFill>
                  <a:srgbClr val="000000"/>
                </a:solidFill>
                <a:latin typeface="Times New Roman"/>
                <a:ea typeface="宋体"/>
              </a:rPr>
              <a:t>，</a:t>
            </a:r>
            <a:r>
              <a:rPr lang="en-US" altLang="zh-CN" sz="2400" kern="1000" dirty="0">
                <a:solidFill>
                  <a:srgbClr val="000000"/>
                </a:solidFill>
                <a:latin typeface="Times New Roman"/>
                <a:ea typeface="宋体"/>
              </a:rPr>
              <a:t>@A+PC</a:t>
            </a:r>
            <a:endParaRPr lang="zh-CN" altLang="zh-CN" sz="2400" kern="1000" dirty="0">
              <a:solidFill>
                <a:srgbClr val="000000"/>
              </a:solidFill>
              <a:latin typeface="Times New Roman"/>
              <a:ea typeface="宋体"/>
            </a:endParaRPr>
          </a:p>
          <a:p>
            <a:pPr lvl="0" indent="255905" algn="l">
              <a:lnSpc>
                <a:spcPct val="150000"/>
              </a:lnSpc>
              <a:spcAft>
                <a:spcPts val="0"/>
              </a:spcAft>
            </a:pPr>
            <a:r>
              <a:rPr lang="en-US" altLang="zh-CN" sz="2400" kern="1000" dirty="0">
                <a:solidFill>
                  <a:srgbClr val="000000"/>
                </a:solidFill>
                <a:latin typeface="Times New Roman"/>
                <a:ea typeface="宋体"/>
              </a:rPr>
              <a:t>     </a:t>
            </a:r>
            <a:r>
              <a:rPr lang="zh-CN" altLang="zh-CN" sz="2400" kern="1000" dirty="0">
                <a:solidFill>
                  <a:srgbClr val="000000"/>
                </a:solidFill>
                <a:latin typeface="Times New Roman"/>
                <a:ea typeface="宋体"/>
              </a:rPr>
              <a:t>该指令占用一个字节，下一条指令的地址为</a:t>
            </a:r>
            <a:r>
              <a:rPr lang="en-US" altLang="zh-CN" sz="2400" kern="1000" dirty="0">
                <a:solidFill>
                  <a:srgbClr val="000000"/>
                </a:solidFill>
                <a:latin typeface="Times New Roman"/>
                <a:ea typeface="宋体"/>
              </a:rPr>
              <a:t>2001H</a:t>
            </a:r>
            <a:r>
              <a:rPr lang="zh-CN" altLang="zh-CN" sz="2400" kern="1000" dirty="0">
                <a:solidFill>
                  <a:srgbClr val="000000"/>
                </a:solidFill>
                <a:latin typeface="Times New Roman"/>
                <a:ea typeface="宋体"/>
              </a:rPr>
              <a:t>，</a:t>
            </a:r>
            <a:endParaRPr lang="en-US" altLang="zh-CN" sz="2400" kern="1000" dirty="0">
              <a:solidFill>
                <a:srgbClr val="000000"/>
              </a:solidFill>
              <a:latin typeface="Times New Roman"/>
              <a:ea typeface="宋体"/>
            </a:endParaRPr>
          </a:p>
          <a:p>
            <a:pPr lvl="0" indent="255905" algn="l">
              <a:lnSpc>
                <a:spcPct val="150000"/>
              </a:lnSpc>
              <a:spcAft>
                <a:spcPts val="0"/>
              </a:spcAft>
            </a:pPr>
            <a:r>
              <a:rPr lang="en-US" altLang="zh-CN" sz="2400" kern="1000" dirty="0">
                <a:solidFill>
                  <a:srgbClr val="000000"/>
                </a:solidFill>
                <a:latin typeface="Times New Roman"/>
                <a:ea typeface="宋体"/>
              </a:rPr>
              <a:t>(PC) = 2001H</a:t>
            </a:r>
            <a:r>
              <a:rPr lang="zh-CN" altLang="zh-CN" sz="2400" kern="1000" dirty="0">
                <a:solidFill>
                  <a:srgbClr val="000000"/>
                </a:solidFill>
                <a:latin typeface="Times New Roman"/>
                <a:ea typeface="宋体"/>
              </a:rPr>
              <a:t>再加上</a:t>
            </a:r>
            <a:r>
              <a:rPr lang="en-US" altLang="zh-CN" sz="2400" kern="1000" dirty="0">
                <a:solidFill>
                  <a:srgbClr val="000000"/>
                </a:solidFill>
                <a:latin typeface="Times New Roman"/>
                <a:ea typeface="宋体"/>
              </a:rPr>
              <a:t>A</a:t>
            </a:r>
            <a:r>
              <a:rPr lang="zh-CN" altLang="zh-CN" sz="2400" kern="1000" dirty="0">
                <a:solidFill>
                  <a:srgbClr val="000000"/>
                </a:solidFill>
                <a:latin typeface="Times New Roman"/>
                <a:ea typeface="宋体"/>
              </a:rPr>
              <a:t>中的</a:t>
            </a:r>
            <a:r>
              <a:rPr lang="en-US" altLang="zh-CN" sz="2400" kern="1000" dirty="0">
                <a:solidFill>
                  <a:srgbClr val="000000"/>
                </a:solidFill>
                <a:latin typeface="Times New Roman"/>
                <a:ea typeface="宋体"/>
              </a:rPr>
              <a:t>10H</a:t>
            </a:r>
            <a:r>
              <a:rPr lang="zh-CN" altLang="zh-CN" sz="2400" kern="1000" dirty="0">
                <a:solidFill>
                  <a:srgbClr val="000000"/>
                </a:solidFill>
                <a:latin typeface="Times New Roman"/>
                <a:ea typeface="宋体"/>
              </a:rPr>
              <a:t>，得</a:t>
            </a:r>
            <a:r>
              <a:rPr lang="en-US" altLang="zh-CN" sz="2400" kern="1000" dirty="0">
                <a:solidFill>
                  <a:srgbClr val="000000"/>
                </a:solidFill>
                <a:latin typeface="Times New Roman"/>
                <a:ea typeface="宋体"/>
              </a:rPr>
              <a:t>2011H</a:t>
            </a:r>
            <a:r>
              <a:rPr lang="zh-CN" altLang="zh-CN" sz="2400" kern="1000" dirty="0">
                <a:solidFill>
                  <a:srgbClr val="000000"/>
                </a:solidFill>
                <a:latin typeface="Times New Roman"/>
                <a:ea typeface="宋体"/>
              </a:rPr>
              <a:t>，</a:t>
            </a:r>
            <a:endParaRPr lang="en-US" altLang="zh-CN" sz="2400" kern="1000" dirty="0">
              <a:solidFill>
                <a:srgbClr val="000000"/>
              </a:solidFill>
              <a:latin typeface="Times New Roman"/>
              <a:ea typeface="宋体"/>
            </a:endParaRPr>
          </a:p>
          <a:p>
            <a:pPr lvl="0" indent="255905" algn="l">
              <a:lnSpc>
                <a:spcPct val="150000"/>
              </a:lnSpc>
              <a:spcAft>
                <a:spcPts val="0"/>
              </a:spcAft>
            </a:pPr>
            <a:r>
              <a:rPr lang="zh-CN" altLang="zh-CN" sz="2400" kern="1000" dirty="0">
                <a:solidFill>
                  <a:srgbClr val="000000"/>
                </a:solidFill>
                <a:latin typeface="Times New Roman"/>
                <a:ea typeface="宋体"/>
              </a:rPr>
              <a:t>结果把程序存储器中</a:t>
            </a:r>
            <a:r>
              <a:rPr lang="en-US" altLang="zh-CN" sz="2400" kern="1000" dirty="0">
                <a:solidFill>
                  <a:srgbClr val="000000"/>
                </a:solidFill>
                <a:latin typeface="Times New Roman"/>
                <a:ea typeface="宋体"/>
              </a:rPr>
              <a:t>2011H</a:t>
            </a:r>
            <a:r>
              <a:rPr lang="zh-CN" altLang="zh-CN" sz="2400" kern="1000" dirty="0">
                <a:solidFill>
                  <a:srgbClr val="000000"/>
                </a:solidFill>
                <a:latin typeface="Times New Roman"/>
                <a:ea typeface="宋体"/>
              </a:rPr>
              <a:t>的内容送入累加器</a:t>
            </a:r>
            <a:r>
              <a:rPr lang="en-US" altLang="zh-CN" sz="2400" kern="1000" dirty="0">
                <a:solidFill>
                  <a:srgbClr val="000000"/>
                </a:solidFill>
                <a:latin typeface="Times New Roman"/>
                <a:ea typeface="宋体"/>
              </a:rPr>
              <a:t>A</a:t>
            </a:r>
            <a:r>
              <a:rPr lang="zh-CN" altLang="zh-CN" sz="2400" kern="1000" dirty="0">
                <a:solidFill>
                  <a:srgbClr val="000000"/>
                </a:solidFill>
                <a:latin typeface="Times New Roman"/>
                <a:ea typeface="宋体"/>
              </a:rPr>
              <a:t>。</a:t>
            </a:r>
          </a:p>
        </p:txBody>
      </p:sp>
    </p:spTree>
    <p:extLst>
      <p:ext uri="{BB962C8B-B14F-4D97-AF65-F5344CB8AC3E}">
        <p14:creationId xmlns:p14="http://schemas.microsoft.com/office/powerpoint/2010/main" val="2666079841"/>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53</a:t>
            </a:fld>
            <a:endParaRPr lang="en-US" altLang="zh-CN" dirty="0"/>
          </a:p>
        </p:txBody>
      </p:sp>
      <p:sp>
        <p:nvSpPr>
          <p:cNvPr id="4" name="矩形 3"/>
          <p:cNvSpPr/>
          <p:nvPr/>
        </p:nvSpPr>
        <p:spPr>
          <a:xfrm>
            <a:off x="0" y="889844"/>
            <a:ext cx="9144000" cy="2308324"/>
          </a:xfrm>
          <a:prstGeom prst="rect">
            <a:avLst/>
          </a:prstGeom>
        </p:spPr>
        <p:txBody>
          <a:bodyPr wrap="square">
            <a:spAutoFit/>
          </a:bodyPr>
          <a:lstStyle/>
          <a:p>
            <a:pPr lvl="0" indent="255905" algn="l">
              <a:lnSpc>
                <a:spcPct val="150000"/>
              </a:lnSpc>
              <a:spcAft>
                <a:spcPts val="0"/>
              </a:spcAft>
            </a:pPr>
            <a:r>
              <a:rPr lang="en-US" altLang="zh-CN" sz="2400" kern="1000" dirty="0" smtClean="0">
                <a:solidFill>
                  <a:srgbClr val="000000"/>
                </a:solidFill>
                <a:latin typeface="Times New Roman"/>
                <a:ea typeface="宋体"/>
              </a:rPr>
              <a:t>     </a:t>
            </a:r>
            <a:r>
              <a:rPr lang="zh-CN" altLang="zh-CN" sz="2400" b="1" kern="1000" dirty="0" smtClean="0">
                <a:solidFill>
                  <a:srgbClr val="CC3300"/>
                </a:solidFill>
                <a:latin typeface="Times New Roman"/>
                <a:ea typeface="宋体"/>
              </a:rPr>
              <a:t>这</a:t>
            </a:r>
            <a:r>
              <a:rPr lang="zh-CN" altLang="zh-CN" sz="2400" b="1" kern="1000" dirty="0">
                <a:solidFill>
                  <a:srgbClr val="CC3300"/>
                </a:solidFill>
                <a:latin typeface="Times New Roman"/>
                <a:ea typeface="宋体"/>
              </a:rPr>
              <a:t>条指令的优点</a:t>
            </a:r>
            <a:r>
              <a:rPr lang="zh-CN" altLang="zh-CN" sz="2400" kern="1000" dirty="0">
                <a:solidFill>
                  <a:srgbClr val="000000"/>
                </a:solidFill>
                <a:latin typeface="Times New Roman"/>
                <a:ea typeface="宋体"/>
              </a:rPr>
              <a:t>是不必安排指令去设置其他寄存器及</a:t>
            </a:r>
            <a:r>
              <a:rPr lang="en-US" altLang="zh-CN" sz="2400" kern="1000" dirty="0">
                <a:solidFill>
                  <a:srgbClr val="000000"/>
                </a:solidFill>
                <a:latin typeface="Times New Roman"/>
                <a:ea typeface="宋体"/>
              </a:rPr>
              <a:t>PC</a:t>
            </a:r>
            <a:r>
              <a:rPr lang="zh-CN" altLang="zh-CN" sz="2400" kern="1000" dirty="0">
                <a:solidFill>
                  <a:srgbClr val="000000"/>
                </a:solidFill>
                <a:latin typeface="Times New Roman"/>
                <a:ea typeface="宋体"/>
              </a:rPr>
              <a:t>的值，根据</a:t>
            </a:r>
            <a:r>
              <a:rPr lang="en-US" altLang="zh-CN" sz="2400" kern="1000" dirty="0">
                <a:solidFill>
                  <a:srgbClr val="000000"/>
                </a:solidFill>
                <a:latin typeface="Times New Roman"/>
                <a:ea typeface="宋体"/>
              </a:rPr>
              <a:t>A</a:t>
            </a:r>
            <a:r>
              <a:rPr lang="zh-CN" altLang="zh-CN" sz="2400" kern="1000" dirty="0">
                <a:solidFill>
                  <a:srgbClr val="000000"/>
                </a:solidFill>
                <a:latin typeface="Times New Roman"/>
                <a:ea typeface="宋体"/>
              </a:rPr>
              <a:t>的内容就可以取出表格中的常数。</a:t>
            </a:r>
            <a:r>
              <a:rPr lang="zh-CN" altLang="zh-CN" sz="2400" b="1" kern="1000" dirty="0">
                <a:solidFill>
                  <a:srgbClr val="CC3300"/>
                </a:solidFill>
                <a:latin typeface="Times New Roman"/>
                <a:ea typeface="宋体"/>
              </a:rPr>
              <a:t>缺点是</a:t>
            </a:r>
            <a:r>
              <a:rPr lang="zh-CN" altLang="zh-CN" sz="2400" kern="1000" dirty="0">
                <a:solidFill>
                  <a:srgbClr val="000000"/>
                </a:solidFill>
                <a:latin typeface="Times New Roman"/>
                <a:ea typeface="宋体"/>
              </a:rPr>
              <a:t>表格只能存放在该条查表指令所在地址之后的</a:t>
            </a:r>
            <a:r>
              <a:rPr lang="en-US" altLang="zh-CN" sz="2400" kern="1000" dirty="0">
                <a:solidFill>
                  <a:srgbClr val="000000"/>
                </a:solidFill>
                <a:latin typeface="Times New Roman"/>
                <a:ea typeface="宋体"/>
              </a:rPr>
              <a:t>256</a:t>
            </a:r>
            <a:r>
              <a:rPr lang="zh-CN" altLang="zh-CN" sz="2400" kern="1000" dirty="0">
                <a:solidFill>
                  <a:srgbClr val="000000"/>
                </a:solidFill>
                <a:latin typeface="Times New Roman"/>
                <a:ea typeface="宋体"/>
              </a:rPr>
              <a:t>个单元之内，表格大小受到限制，且表格通常只能被一段程序所用，因此也称为</a:t>
            </a:r>
            <a:r>
              <a:rPr lang="zh-CN" altLang="zh-CN" sz="2400" kern="1000" dirty="0">
                <a:solidFill>
                  <a:srgbClr val="CC3300"/>
                </a:solidFill>
                <a:latin typeface="Times New Roman"/>
                <a:ea typeface="宋体"/>
              </a:rPr>
              <a:t>近程查表指令</a:t>
            </a:r>
            <a:r>
              <a:rPr lang="zh-CN" altLang="zh-CN" sz="2400" kern="1000" dirty="0">
                <a:solidFill>
                  <a:srgbClr val="000000"/>
                </a:solidFill>
                <a:latin typeface="Times New Roman"/>
                <a:ea typeface="宋体"/>
              </a:rPr>
              <a:t>。</a:t>
            </a:r>
          </a:p>
        </p:txBody>
      </p:sp>
    </p:spTree>
    <p:extLst>
      <p:ext uri="{BB962C8B-B14F-4D97-AF65-F5344CB8AC3E}">
        <p14:creationId xmlns:p14="http://schemas.microsoft.com/office/powerpoint/2010/main" val="3351645054"/>
      </p:ext>
    </p:extLst>
  </p:cSld>
  <p:clrMapOvr>
    <a:masterClrMapping/>
  </p:clrMapOvr>
  <p:transition>
    <p:random/>
    <p:sndAc>
      <p:stSnd>
        <p:snd r:embed="rId2" name="camera.wav"/>
      </p:stSnd>
    </p:sndAc>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54</a:t>
            </a:fld>
            <a:endParaRPr lang="en-US" altLang="zh-CN" dirty="0"/>
          </a:p>
        </p:txBody>
      </p:sp>
      <p:sp>
        <p:nvSpPr>
          <p:cNvPr id="4" name="矩形 3"/>
          <p:cNvSpPr/>
          <p:nvPr/>
        </p:nvSpPr>
        <p:spPr>
          <a:xfrm>
            <a:off x="92765" y="504106"/>
            <a:ext cx="9144000" cy="5775940"/>
          </a:xfrm>
          <a:prstGeom prst="rect">
            <a:avLst/>
          </a:prstGeom>
        </p:spPr>
        <p:txBody>
          <a:bodyPr wrap="square">
            <a:spAutoFit/>
          </a:bodyPr>
          <a:lstStyle/>
          <a:p>
            <a:pPr indent="255905" algn="l">
              <a:lnSpc>
                <a:spcPct val="150000"/>
              </a:lnSpc>
              <a:spcAft>
                <a:spcPts val="0"/>
              </a:spcAft>
            </a:pPr>
            <a:r>
              <a:rPr lang="zh-CN" altLang="zh-CN" sz="2400" kern="1000" dirty="0">
                <a:latin typeface="Arial"/>
                <a:ea typeface="黑体"/>
              </a:rPr>
              <a:t>【例</a:t>
            </a:r>
            <a:r>
              <a:rPr lang="en-US" altLang="zh-CN" sz="2400" kern="1000" dirty="0">
                <a:latin typeface="Arial"/>
                <a:ea typeface="黑体"/>
                <a:cs typeface="Times New Roman"/>
              </a:rPr>
              <a:t>4-8</a:t>
            </a:r>
            <a:r>
              <a:rPr lang="zh-CN" altLang="zh-CN" sz="2400" kern="1000" dirty="0">
                <a:latin typeface="Arial"/>
                <a:ea typeface="黑体"/>
              </a:rPr>
              <a:t>】</a:t>
            </a:r>
            <a:r>
              <a:rPr lang="zh-CN" altLang="zh-CN" sz="2400" kern="1000" dirty="0">
                <a:latin typeface="Times New Roman"/>
                <a:ea typeface="宋体"/>
              </a:rPr>
              <a:t> 编制根据累加器</a:t>
            </a:r>
            <a:r>
              <a:rPr lang="en-US" altLang="zh-CN" sz="2400" kern="1000" dirty="0">
                <a:latin typeface="Times New Roman"/>
                <a:ea typeface="宋体"/>
              </a:rPr>
              <a:t>A</a:t>
            </a:r>
            <a:r>
              <a:rPr lang="zh-CN" altLang="zh-CN" sz="2400" kern="1000" dirty="0">
                <a:latin typeface="Times New Roman"/>
                <a:ea typeface="宋体"/>
              </a:rPr>
              <a:t>中的无符号数（</a:t>
            </a:r>
            <a:r>
              <a:rPr lang="en-US" altLang="zh-CN" sz="2400" kern="1000" dirty="0">
                <a:latin typeface="Times New Roman"/>
                <a:ea typeface="宋体"/>
              </a:rPr>
              <a:t>0</a:t>
            </a:r>
            <a:r>
              <a:rPr lang="zh-CN" altLang="zh-CN" sz="2400" kern="1000" dirty="0">
                <a:latin typeface="Times New Roman"/>
                <a:ea typeface="宋体"/>
              </a:rPr>
              <a:t>～</a:t>
            </a:r>
            <a:r>
              <a:rPr lang="en-US" altLang="zh-CN" sz="2400" kern="1000" dirty="0">
                <a:latin typeface="Times New Roman"/>
                <a:ea typeface="宋体"/>
              </a:rPr>
              <a:t>9</a:t>
            </a:r>
            <a:r>
              <a:rPr lang="zh-CN" altLang="zh-CN" sz="2400" kern="1000" dirty="0">
                <a:latin typeface="Times New Roman"/>
                <a:ea typeface="宋体"/>
              </a:rPr>
              <a:t>）查其平方表的程序。</a:t>
            </a:r>
          </a:p>
          <a:p>
            <a:pPr indent="255905" algn="l">
              <a:lnSpc>
                <a:spcPct val="150000"/>
              </a:lnSpc>
              <a:spcAft>
                <a:spcPts val="400"/>
              </a:spcAft>
            </a:pPr>
            <a:r>
              <a:rPr lang="zh-CN" altLang="zh-CN" sz="2400" b="1" kern="1000" dirty="0">
                <a:latin typeface="Times New Roman"/>
                <a:ea typeface="宋体"/>
              </a:rPr>
              <a:t>解：</a:t>
            </a:r>
            <a:r>
              <a:rPr lang="zh-CN" altLang="zh-CN" sz="2400" kern="1000" dirty="0">
                <a:latin typeface="Times New Roman"/>
                <a:ea typeface="宋体"/>
              </a:rPr>
              <a:t>根据题意编程如下：</a:t>
            </a:r>
          </a:p>
          <a:p>
            <a:pPr marL="269875" indent="255905" algn="l">
              <a:lnSpc>
                <a:spcPct val="150000"/>
              </a:lnSpc>
              <a:spcAft>
                <a:spcPts val="0"/>
              </a:spcAft>
            </a:pPr>
            <a:r>
              <a:rPr lang="en-US" altLang="zh-CN" sz="2000" kern="1000" dirty="0" smtClean="0">
                <a:latin typeface="Times New Roman"/>
                <a:ea typeface="宋体"/>
              </a:rPr>
              <a:t>            MOV     </a:t>
            </a:r>
            <a:r>
              <a:rPr lang="en-US" altLang="zh-CN" sz="2000" kern="1000" dirty="0">
                <a:latin typeface="Times New Roman"/>
                <a:ea typeface="宋体"/>
              </a:rPr>
              <a:t>A</a:t>
            </a:r>
            <a:r>
              <a:rPr lang="zh-CN" altLang="zh-CN" sz="2000" kern="1000" dirty="0">
                <a:latin typeface="Times New Roman"/>
                <a:ea typeface="宋体"/>
              </a:rPr>
              <a:t>，</a:t>
            </a:r>
            <a:r>
              <a:rPr lang="en-US" altLang="zh-CN" sz="2000" kern="1000" dirty="0">
                <a:latin typeface="Times New Roman"/>
                <a:ea typeface="宋体"/>
              </a:rPr>
              <a:t>#03H        	</a:t>
            </a:r>
            <a:r>
              <a:rPr lang="zh-CN" altLang="zh-CN" sz="2000" kern="1000" dirty="0" smtClean="0">
                <a:latin typeface="Times New Roman"/>
                <a:ea typeface="宋体"/>
              </a:rPr>
              <a:t>；</a:t>
            </a:r>
            <a:r>
              <a:rPr lang="en-US" altLang="zh-CN" sz="2000" kern="1000" dirty="0">
                <a:latin typeface="Times New Roman"/>
                <a:ea typeface="宋体"/>
              </a:rPr>
              <a:t>A = 03H</a:t>
            </a:r>
            <a:r>
              <a:rPr lang="zh-CN" altLang="zh-CN" sz="2000" kern="1000" dirty="0">
                <a:latin typeface="Times New Roman"/>
                <a:ea typeface="宋体"/>
              </a:rPr>
              <a:t>，假设要查</a:t>
            </a:r>
            <a:r>
              <a:rPr lang="en-US" altLang="zh-CN" sz="2000" kern="1000" dirty="0">
                <a:latin typeface="Times New Roman"/>
                <a:ea typeface="宋体"/>
              </a:rPr>
              <a:t>3</a:t>
            </a:r>
            <a:r>
              <a:rPr lang="zh-CN" altLang="zh-CN" sz="2000" kern="1000" dirty="0">
                <a:latin typeface="Times New Roman"/>
                <a:ea typeface="宋体"/>
              </a:rPr>
              <a:t>的平方</a:t>
            </a:r>
          </a:p>
          <a:p>
            <a:pPr marL="269875" indent="255905" algn="l">
              <a:lnSpc>
                <a:spcPct val="150000"/>
              </a:lnSpc>
              <a:spcAft>
                <a:spcPts val="0"/>
              </a:spcAft>
            </a:pPr>
            <a:r>
              <a:rPr lang="en-US" altLang="zh-CN" sz="2000" kern="1000" dirty="0" smtClean="0">
                <a:latin typeface="Times New Roman"/>
                <a:ea typeface="宋体"/>
              </a:rPr>
              <a:t>            MOV     </a:t>
            </a:r>
            <a:r>
              <a:rPr lang="en-US" altLang="zh-CN" sz="2000" kern="1000" dirty="0">
                <a:latin typeface="Times New Roman"/>
                <a:ea typeface="宋体"/>
              </a:rPr>
              <a:t>DPTR</a:t>
            </a:r>
            <a:r>
              <a:rPr lang="zh-CN" altLang="zh-CN" sz="2000" kern="1000" dirty="0">
                <a:latin typeface="Times New Roman"/>
                <a:ea typeface="宋体"/>
              </a:rPr>
              <a:t>，</a:t>
            </a:r>
            <a:r>
              <a:rPr lang="en-US" altLang="zh-CN" sz="2000" kern="1000" dirty="0">
                <a:latin typeface="Times New Roman"/>
                <a:ea typeface="宋体"/>
              </a:rPr>
              <a:t>#8000H   	</a:t>
            </a:r>
            <a:r>
              <a:rPr lang="zh-CN" altLang="zh-CN" sz="2000" kern="1000" dirty="0">
                <a:latin typeface="Times New Roman"/>
                <a:ea typeface="宋体"/>
              </a:rPr>
              <a:t>；</a:t>
            </a:r>
            <a:r>
              <a:rPr lang="en-US" altLang="zh-CN" sz="2000" kern="1000" dirty="0">
                <a:latin typeface="Times New Roman"/>
                <a:ea typeface="宋体"/>
              </a:rPr>
              <a:t>DPTR = 8000H</a:t>
            </a:r>
            <a:r>
              <a:rPr lang="zh-CN" altLang="zh-CN" sz="2000" kern="1000" dirty="0">
                <a:latin typeface="Times New Roman"/>
                <a:ea typeface="宋体"/>
              </a:rPr>
              <a:t>（表格的首地址）</a:t>
            </a:r>
          </a:p>
          <a:p>
            <a:pPr marL="269875" indent="255905" algn="l">
              <a:lnSpc>
                <a:spcPct val="150000"/>
              </a:lnSpc>
              <a:spcAft>
                <a:spcPts val="0"/>
              </a:spcAft>
            </a:pPr>
            <a:r>
              <a:rPr lang="en-US" altLang="zh-CN" sz="2000" kern="1000" dirty="0" smtClean="0">
                <a:latin typeface="Times New Roman"/>
                <a:ea typeface="宋体"/>
              </a:rPr>
              <a:t>            MOVC   </a:t>
            </a:r>
            <a:r>
              <a:rPr lang="en-US" altLang="zh-CN" sz="2000" kern="1000" dirty="0">
                <a:latin typeface="Times New Roman"/>
                <a:ea typeface="宋体"/>
              </a:rPr>
              <a:t>A</a:t>
            </a:r>
            <a:r>
              <a:rPr lang="zh-CN" altLang="zh-CN" sz="2000" kern="1000" dirty="0">
                <a:latin typeface="Times New Roman"/>
                <a:ea typeface="宋体"/>
              </a:rPr>
              <a:t>，</a:t>
            </a:r>
            <a:r>
              <a:rPr lang="en-US" altLang="zh-CN" sz="2000" kern="1000" dirty="0">
                <a:latin typeface="Times New Roman"/>
                <a:ea typeface="宋体"/>
              </a:rPr>
              <a:t>@A+DPTR   </a:t>
            </a:r>
            <a:r>
              <a:rPr lang="en-US" altLang="zh-CN" sz="2000" kern="1000" dirty="0" smtClean="0">
                <a:latin typeface="Times New Roman"/>
                <a:ea typeface="宋体"/>
              </a:rPr>
              <a:t>      </a:t>
            </a:r>
            <a:r>
              <a:rPr lang="zh-CN" altLang="zh-CN" sz="2000" kern="1000" dirty="0" smtClean="0">
                <a:latin typeface="Times New Roman"/>
                <a:ea typeface="宋体"/>
              </a:rPr>
              <a:t>；</a:t>
            </a:r>
            <a:r>
              <a:rPr lang="en-US" altLang="zh-CN" sz="2000" kern="1000" dirty="0">
                <a:latin typeface="Times New Roman"/>
                <a:ea typeface="宋体"/>
              </a:rPr>
              <a:t>(03H+8000H) → A</a:t>
            </a:r>
            <a:r>
              <a:rPr lang="zh-CN" altLang="zh-CN" sz="2000" kern="1000" dirty="0">
                <a:latin typeface="Times New Roman"/>
                <a:ea typeface="宋体"/>
              </a:rPr>
              <a:t>，</a:t>
            </a:r>
            <a:r>
              <a:rPr lang="en-US" altLang="zh-CN" sz="2000" kern="1000" dirty="0">
                <a:latin typeface="Times New Roman"/>
                <a:ea typeface="宋体"/>
              </a:rPr>
              <a:t>A = </a:t>
            </a:r>
            <a:r>
              <a:rPr lang="en-US" altLang="zh-CN" sz="2000" kern="1000" dirty="0" smtClean="0">
                <a:latin typeface="Times New Roman"/>
                <a:ea typeface="宋体"/>
              </a:rPr>
              <a:t>09H</a:t>
            </a:r>
          </a:p>
          <a:p>
            <a:pPr marL="269875" indent="255905" algn="l">
              <a:lnSpc>
                <a:spcPct val="150000"/>
              </a:lnSpc>
              <a:spcAft>
                <a:spcPts val="0"/>
              </a:spcAft>
            </a:pPr>
            <a:r>
              <a:rPr lang="en-US" altLang="zh-CN" sz="2000" kern="1000" dirty="0" smtClean="0">
                <a:latin typeface="Times New Roman"/>
                <a:ea typeface="宋体"/>
              </a:rPr>
              <a:t>8000H</a:t>
            </a:r>
            <a:r>
              <a:rPr lang="zh-CN" altLang="zh-CN" sz="2000" kern="1000" dirty="0">
                <a:latin typeface="Times New Roman"/>
                <a:ea typeface="宋体"/>
              </a:rPr>
              <a:t>：</a:t>
            </a:r>
            <a:r>
              <a:rPr lang="en-US" altLang="zh-CN" sz="2000" kern="1000" dirty="0">
                <a:latin typeface="Times New Roman"/>
                <a:ea typeface="宋体"/>
              </a:rPr>
              <a:t>00H</a:t>
            </a:r>
            <a:r>
              <a:rPr lang="zh-CN" altLang="zh-CN" sz="2000" kern="1000" dirty="0">
                <a:latin typeface="Times New Roman"/>
                <a:ea typeface="宋体"/>
              </a:rPr>
              <a:t>，</a:t>
            </a:r>
            <a:r>
              <a:rPr lang="en-US" altLang="zh-CN" sz="2000" kern="1000" dirty="0">
                <a:latin typeface="Times New Roman"/>
                <a:ea typeface="宋体"/>
              </a:rPr>
              <a:t>01H</a:t>
            </a:r>
            <a:r>
              <a:rPr lang="zh-CN" altLang="zh-CN" sz="2000" kern="1000" dirty="0">
                <a:latin typeface="Times New Roman"/>
                <a:ea typeface="宋体"/>
              </a:rPr>
              <a:t>，</a:t>
            </a:r>
            <a:r>
              <a:rPr lang="en-US" altLang="zh-CN" sz="2000" kern="1000" dirty="0">
                <a:latin typeface="Times New Roman"/>
                <a:ea typeface="宋体"/>
              </a:rPr>
              <a:t>04H</a:t>
            </a:r>
            <a:r>
              <a:rPr lang="zh-CN" altLang="zh-CN" sz="2000" kern="1000" dirty="0">
                <a:latin typeface="Times New Roman"/>
                <a:ea typeface="宋体"/>
              </a:rPr>
              <a:t>，</a:t>
            </a:r>
            <a:r>
              <a:rPr lang="en-US" altLang="zh-CN" sz="2000" kern="1000" dirty="0">
                <a:latin typeface="Times New Roman"/>
                <a:ea typeface="宋体"/>
              </a:rPr>
              <a:t>09H</a:t>
            </a:r>
            <a:r>
              <a:rPr lang="zh-CN" altLang="zh-CN" sz="2000" kern="1000" dirty="0">
                <a:latin typeface="Times New Roman"/>
                <a:ea typeface="宋体"/>
              </a:rPr>
              <a:t>，</a:t>
            </a:r>
            <a:r>
              <a:rPr lang="en-US" altLang="zh-CN" sz="2000" kern="1000" dirty="0">
                <a:latin typeface="Times New Roman"/>
                <a:ea typeface="宋体"/>
              </a:rPr>
              <a:t>10H</a:t>
            </a:r>
            <a:r>
              <a:rPr lang="zh-CN" altLang="zh-CN" sz="2000" kern="1000" dirty="0">
                <a:latin typeface="Times New Roman"/>
                <a:ea typeface="宋体"/>
              </a:rPr>
              <a:t>，</a:t>
            </a:r>
            <a:r>
              <a:rPr lang="en-US" altLang="zh-CN" sz="2000" kern="1000" dirty="0">
                <a:latin typeface="Times New Roman"/>
                <a:ea typeface="宋体"/>
              </a:rPr>
              <a:t>19H</a:t>
            </a:r>
            <a:r>
              <a:rPr lang="zh-CN" altLang="zh-CN" sz="2000" kern="1000" dirty="0">
                <a:latin typeface="Times New Roman"/>
                <a:ea typeface="宋体"/>
              </a:rPr>
              <a:t>，</a:t>
            </a:r>
            <a:r>
              <a:rPr lang="en-US" altLang="zh-CN" sz="2000" kern="1000" dirty="0">
                <a:latin typeface="Times New Roman"/>
                <a:ea typeface="宋体"/>
              </a:rPr>
              <a:t>24H</a:t>
            </a:r>
            <a:r>
              <a:rPr lang="zh-CN" altLang="zh-CN" sz="2000" kern="1000" dirty="0">
                <a:latin typeface="Times New Roman"/>
                <a:ea typeface="宋体"/>
              </a:rPr>
              <a:t>，</a:t>
            </a:r>
            <a:r>
              <a:rPr lang="en-US" altLang="zh-CN" sz="2000" kern="1000" dirty="0">
                <a:latin typeface="Times New Roman"/>
                <a:ea typeface="宋体"/>
              </a:rPr>
              <a:t>31H</a:t>
            </a:r>
            <a:r>
              <a:rPr lang="zh-CN" altLang="zh-CN" sz="2000" kern="1000" dirty="0">
                <a:latin typeface="Times New Roman"/>
                <a:ea typeface="宋体"/>
              </a:rPr>
              <a:t>，</a:t>
            </a:r>
            <a:r>
              <a:rPr lang="en-US" altLang="zh-CN" sz="2000" kern="1000" dirty="0">
                <a:latin typeface="Times New Roman"/>
                <a:ea typeface="宋体"/>
              </a:rPr>
              <a:t>40H</a:t>
            </a:r>
            <a:r>
              <a:rPr lang="zh-CN" altLang="zh-CN" sz="2000" kern="1000" dirty="0">
                <a:latin typeface="Times New Roman"/>
                <a:ea typeface="宋体"/>
              </a:rPr>
              <a:t>，</a:t>
            </a:r>
            <a:r>
              <a:rPr lang="en-US" altLang="zh-CN" sz="2000" kern="1000" dirty="0">
                <a:latin typeface="Times New Roman"/>
                <a:ea typeface="宋体"/>
              </a:rPr>
              <a:t>51H</a:t>
            </a:r>
            <a:endParaRPr lang="zh-CN" altLang="zh-CN" sz="2000" kern="1000" dirty="0">
              <a:latin typeface="Times New Roman"/>
              <a:ea typeface="宋体"/>
            </a:endParaRPr>
          </a:p>
          <a:p>
            <a:pPr indent="255905" algn="l">
              <a:lnSpc>
                <a:spcPct val="150000"/>
              </a:lnSpc>
              <a:spcAft>
                <a:spcPts val="0"/>
              </a:spcAft>
            </a:pPr>
            <a:r>
              <a:rPr lang="zh-CN" altLang="zh-CN" sz="2000" kern="1000" dirty="0">
                <a:latin typeface="Times New Roman"/>
                <a:ea typeface="宋体"/>
              </a:rPr>
              <a:t>执行结果：</a:t>
            </a:r>
            <a:r>
              <a:rPr lang="en-US" altLang="zh-CN" sz="2000" kern="1000" dirty="0">
                <a:latin typeface="Times New Roman"/>
                <a:ea typeface="宋体"/>
              </a:rPr>
              <a:t>A = 09H(9)</a:t>
            </a:r>
            <a:r>
              <a:rPr lang="zh-CN" altLang="zh-CN" sz="2000" kern="1000" dirty="0">
                <a:latin typeface="Times New Roman"/>
                <a:ea typeface="宋体"/>
              </a:rPr>
              <a:t>。</a:t>
            </a:r>
          </a:p>
          <a:p>
            <a:pPr indent="255905" algn="l">
              <a:lnSpc>
                <a:spcPct val="150000"/>
              </a:lnSpc>
              <a:spcAft>
                <a:spcPts val="0"/>
              </a:spcAft>
            </a:pPr>
            <a:r>
              <a:rPr lang="en-US" altLang="zh-CN" sz="2400" kern="1000" dirty="0" smtClean="0">
                <a:latin typeface="Times New Roman"/>
                <a:ea typeface="宋体"/>
              </a:rPr>
              <a:t>      </a:t>
            </a:r>
            <a:r>
              <a:rPr lang="zh-CN" altLang="zh-CN" sz="2400" kern="1000" dirty="0" smtClean="0">
                <a:latin typeface="Times New Roman"/>
                <a:ea typeface="宋体"/>
              </a:rPr>
              <a:t>此</a:t>
            </a:r>
            <a:r>
              <a:rPr lang="zh-CN" altLang="zh-CN" sz="2400" kern="1000" dirty="0">
                <a:latin typeface="Times New Roman"/>
                <a:ea typeface="宋体"/>
              </a:rPr>
              <a:t>程序中用</a:t>
            </a:r>
            <a:r>
              <a:rPr lang="en-US" altLang="zh-CN" sz="2400" kern="1000" dirty="0">
                <a:latin typeface="Times New Roman"/>
                <a:ea typeface="宋体"/>
              </a:rPr>
              <a:t>DPTR</a:t>
            </a:r>
            <a:r>
              <a:rPr lang="zh-CN" altLang="zh-CN" sz="2400" kern="1000" dirty="0">
                <a:latin typeface="Times New Roman"/>
                <a:ea typeface="宋体"/>
              </a:rPr>
              <a:t>指向表格的首地址</a:t>
            </a:r>
            <a:r>
              <a:rPr lang="en-US" altLang="zh-CN" sz="2400" kern="1000" dirty="0">
                <a:latin typeface="Times New Roman"/>
                <a:ea typeface="宋体"/>
              </a:rPr>
              <a:t>8000H</a:t>
            </a:r>
            <a:r>
              <a:rPr lang="zh-CN" altLang="zh-CN" sz="2400" kern="1000" dirty="0">
                <a:latin typeface="Times New Roman"/>
                <a:ea typeface="宋体"/>
              </a:rPr>
              <a:t>，</a:t>
            </a:r>
            <a:r>
              <a:rPr lang="en-US" altLang="zh-CN" sz="2400" kern="1000" dirty="0">
                <a:latin typeface="Times New Roman"/>
                <a:ea typeface="宋体"/>
              </a:rPr>
              <a:t>A</a:t>
            </a:r>
            <a:r>
              <a:rPr lang="zh-CN" altLang="zh-CN" sz="2400" kern="1000" dirty="0">
                <a:latin typeface="Times New Roman"/>
                <a:ea typeface="宋体"/>
              </a:rPr>
              <a:t>中的初始值为需查表格数据项的序号（从第零项开始），开始时</a:t>
            </a:r>
            <a:r>
              <a:rPr lang="en-US" altLang="zh-CN" sz="2400" kern="1000" dirty="0">
                <a:latin typeface="Times New Roman"/>
                <a:ea typeface="宋体"/>
              </a:rPr>
              <a:t>A = 03H</a:t>
            </a:r>
            <a:r>
              <a:rPr lang="zh-CN" altLang="zh-CN" sz="2400" kern="1000" dirty="0">
                <a:latin typeface="Times New Roman"/>
                <a:ea typeface="宋体"/>
              </a:rPr>
              <a:t>，即为求表中的第</a:t>
            </a:r>
            <a:r>
              <a:rPr lang="en-US" altLang="zh-CN" sz="2400" kern="1000" dirty="0">
                <a:latin typeface="Times New Roman"/>
                <a:ea typeface="宋体"/>
              </a:rPr>
              <a:t>3</a:t>
            </a:r>
            <a:r>
              <a:rPr lang="zh-CN" altLang="zh-CN" sz="2400" kern="1000" dirty="0">
                <a:latin typeface="Times New Roman"/>
                <a:ea typeface="宋体"/>
              </a:rPr>
              <a:t>项，故执行程序后，</a:t>
            </a:r>
            <a:r>
              <a:rPr lang="en-US" altLang="zh-CN" sz="2400" kern="1000" dirty="0">
                <a:latin typeface="Times New Roman"/>
                <a:ea typeface="宋体"/>
              </a:rPr>
              <a:t>A = 09H</a:t>
            </a:r>
            <a:r>
              <a:rPr lang="zh-CN" altLang="zh-CN" sz="2400" kern="1000" dirty="0" smtClean="0">
                <a:latin typeface="Times New Roman"/>
                <a:ea typeface="宋体"/>
              </a:rPr>
              <a:t>。</a:t>
            </a:r>
            <a:endParaRPr lang="zh-CN" altLang="zh-CN" sz="2000" kern="1000" dirty="0">
              <a:effectLst/>
              <a:latin typeface="Times New Roman"/>
              <a:ea typeface="宋体"/>
            </a:endParaRPr>
          </a:p>
        </p:txBody>
      </p:sp>
    </p:spTree>
    <p:extLst>
      <p:ext uri="{BB962C8B-B14F-4D97-AF65-F5344CB8AC3E}">
        <p14:creationId xmlns:p14="http://schemas.microsoft.com/office/powerpoint/2010/main" val="3718395647"/>
      </p:ext>
    </p:extLst>
  </p:cSld>
  <p:clrMapOvr>
    <a:masterClrMapping/>
  </p:clrMapOvr>
  <p:transition>
    <p:random/>
    <p:sndAc>
      <p:stSnd>
        <p:snd r:embed="rId2" name="camera.wav"/>
      </p:stSnd>
    </p:sndAc>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55</a:t>
            </a:fld>
            <a:endParaRPr lang="en-US" altLang="zh-CN" dirty="0"/>
          </a:p>
        </p:txBody>
      </p:sp>
      <p:sp>
        <p:nvSpPr>
          <p:cNvPr id="4" name="矩形 3"/>
          <p:cNvSpPr/>
          <p:nvPr/>
        </p:nvSpPr>
        <p:spPr>
          <a:xfrm>
            <a:off x="0" y="599660"/>
            <a:ext cx="9144000" cy="5155257"/>
          </a:xfrm>
          <a:prstGeom prst="rect">
            <a:avLst/>
          </a:prstGeom>
        </p:spPr>
        <p:txBody>
          <a:bodyPr wrap="square">
            <a:spAutoFit/>
          </a:bodyPr>
          <a:lstStyle/>
          <a:p>
            <a:pPr indent="255905" algn="l">
              <a:lnSpc>
                <a:spcPct val="150000"/>
              </a:lnSpc>
              <a:spcBef>
                <a:spcPts val="600"/>
              </a:spcBef>
              <a:spcAft>
                <a:spcPts val="600"/>
              </a:spcAft>
            </a:pPr>
            <a:r>
              <a:rPr lang="en-US" altLang="zh-CN" sz="2400" b="1" kern="1050" dirty="0" smtClean="0">
                <a:latin typeface="Arial"/>
                <a:ea typeface="黑体"/>
                <a:cs typeface="Times New Roman"/>
              </a:rPr>
              <a:t>    4</a:t>
            </a:r>
            <a:r>
              <a:rPr lang="zh-CN" altLang="zh-CN" sz="2400" b="1" kern="1050" dirty="0">
                <a:latin typeface="Arial"/>
                <a:ea typeface="黑体"/>
                <a:cs typeface="Times New Roman"/>
              </a:rPr>
              <a:t>．堆栈操作指令</a:t>
            </a:r>
          </a:p>
          <a:p>
            <a:pPr indent="255905" algn="l">
              <a:lnSpc>
                <a:spcPct val="150000"/>
              </a:lnSpc>
              <a:spcAft>
                <a:spcPts val="0"/>
              </a:spcAft>
            </a:pPr>
            <a:r>
              <a:rPr lang="en-US" altLang="zh-CN" sz="2400" kern="1000" dirty="0" smtClean="0">
                <a:latin typeface="Times New Roman"/>
                <a:ea typeface="宋体"/>
              </a:rPr>
              <a:t>     51</a:t>
            </a:r>
            <a:r>
              <a:rPr lang="zh-CN" altLang="zh-CN" sz="2400" kern="1000" dirty="0">
                <a:latin typeface="Times New Roman"/>
                <a:ea typeface="宋体"/>
              </a:rPr>
              <a:t>系列单片机栈区是</a:t>
            </a:r>
            <a:r>
              <a:rPr lang="zh-CN" altLang="zh-CN" sz="2400" b="1" kern="1000" dirty="0">
                <a:solidFill>
                  <a:srgbClr val="CC3300"/>
                </a:solidFill>
                <a:latin typeface="Times New Roman"/>
                <a:ea typeface="宋体"/>
              </a:rPr>
              <a:t>向上生长的</a:t>
            </a:r>
            <a:r>
              <a:rPr lang="zh-CN" altLang="zh-CN" sz="2400" kern="1000" dirty="0">
                <a:latin typeface="Times New Roman"/>
                <a:ea typeface="宋体"/>
              </a:rPr>
              <a:t>，</a:t>
            </a:r>
            <a:r>
              <a:rPr lang="zh-CN" altLang="zh-CN" sz="2400" kern="1000" dirty="0">
                <a:solidFill>
                  <a:srgbClr val="CC3300"/>
                </a:solidFill>
                <a:latin typeface="Times New Roman"/>
                <a:ea typeface="宋体"/>
              </a:rPr>
              <a:t>即随着数据的存入，地址是增大的</a:t>
            </a:r>
            <a:r>
              <a:rPr lang="zh-CN" altLang="zh-CN" sz="2400" kern="1000" dirty="0" smtClean="0">
                <a:solidFill>
                  <a:srgbClr val="CC3300"/>
                </a:solidFill>
                <a:latin typeface="Times New Roman"/>
                <a:ea typeface="宋体"/>
              </a:rPr>
              <a:t>。</a:t>
            </a:r>
            <a:endParaRPr lang="en-US" altLang="zh-CN" sz="2400" kern="1000" dirty="0" smtClean="0">
              <a:solidFill>
                <a:srgbClr val="CC3300"/>
              </a:solidFill>
              <a:latin typeface="Times New Roman"/>
              <a:ea typeface="宋体"/>
            </a:endParaRPr>
          </a:p>
          <a:p>
            <a:pPr indent="255905" algn="l">
              <a:lnSpc>
                <a:spcPct val="150000"/>
              </a:lnSpc>
              <a:spcAft>
                <a:spcPts val="0"/>
              </a:spcAft>
            </a:pPr>
            <a:r>
              <a:rPr lang="en-US" altLang="zh-CN" sz="2400" kern="1000" dirty="0">
                <a:latin typeface="Times New Roman"/>
                <a:ea typeface="宋体"/>
              </a:rPr>
              <a:t> </a:t>
            </a:r>
            <a:r>
              <a:rPr lang="en-US" altLang="zh-CN" sz="2400" kern="1000" dirty="0" smtClean="0">
                <a:latin typeface="Times New Roman"/>
                <a:ea typeface="宋体"/>
              </a:rPr>
              <a:t>    </a:t>
            </a:r>
            <a:r>
              <a:rPr lang="zh-CN" altLang="zh-CN" sz="2400" kern="1000" dirty="0" smtClean="0">
                <a:latin typeface="Times New Roman"/>
                <a:ea typeface="宋体"/>
              </a:rPr>
              <a:t>系统</a:t>
            </a:r>
            <a:r>
              <a:rPr lang="zh-CN" altLang="zh-CN" sz="2400" kern="1000" dirty="0">
                <a:latin typeface="Times New Roman"/>
                <a:ea typeface="宋体"/>
              </a:rPr>
              <a:t>复位时，</a:t>
            </a:r>
            <a:r>
              <a:rPr lang="en-US" altLang="zh-CN" sz="2400" kern="1000" dirty="0">
                <a:latin typeface="Times New Roman"/>
                <a:ea typeface="宋体"/>
              </a:rPr>
              <a:t>SP</a:t>
            </a:r>
            <a:r>
              <a:rPr lang="zh-CN" altLang="zh-CN" sz="2400" kern="1000" dirty="0">
                <a:latin typeface="Times New Roman"/>
                <a:ea typeface="宋体"/>
              </a:rPr>
              <a:t>的内容为</a:t>
            </a:r>
            <a:r>
              <a:rPr lang="en-US" altLang="zh-CN" sz="2400" kern="1000" dirty="0">
                <a:solidFill>
                  <a:srgbClr val="CC3300"/>
                </a:solidFill>
                <a:latin typeface="Times New Roman"/>
                <a:ea typeface="宋体"/>
              </a:rPr>
              <a:t>07H</a:t>
            </a:r>
            <a:r>
              <a:rPr lang="zh-CN" altLang="zh-CN" sz="2400" kern="1000" dirty="0">
                <a:latin typeface="Times New Roman"/>
                <a:ea typeface="宋体"/>
              </a:rPr>
              <a:t>，栈区从内部</a:t>
            </a:r>
            <a:r>
              <a:rPr lang="en-US" altLang="zh-CN" sz="2400" kern="1000" dirty="0">
                <a:latin typeface="Times New Roman"/>
                <a:ea typeface="宋体"/>
              </a:rPr>
              <a:t>RAM</a:t>
            </a:r>
            <a:r>
              <a:rPr lang="zh-CN" altLang="zh-CN" sz="2400" kern="1000" dirty="0">
                <a:latin typeface="Times New Roman"/>
                <a:ea typeface="宋体"/>
              </a:rPr>
              <a:t>的</a:t>
            </a:r>
            <a:r>
              <a:rPr lang="en-US" altLang="zh-CN" sz="2400" b="1" kern="1000" dirty="0">
                <a:solidFill>
                  <a:srgbClr val="CC3300"/>
                </a:solidFill>
                <a:latin typeface="Times New Roman"/>
                <a:ea typeface="宋体"/>
              </a:rPr>
              <a:t>08H</a:t>
            </a:r>
            <a:r>
              <a:rPr lang="zh-CN" altLang="zh-CN" sz="2400" b="1" kern="1000" dirty="0">
                <a:solidFill>
                  <a:srgbClr val="CC3300"/>
                </a:solidFill>
                <a:latin typeface="Times New Roman"/>
                <a:ea typeface="宋体"/>
              </a:rPr>
              <a:t>单元开始安排</a:t>
            </a:r>
            <a:r>
              <a:rPr lang="zh-CN" altLang="zh-CN" sz="2400" b="1" kern="1000" dirty="0" smtClean="0">
                <a:solidFill>
                  <a:srgbClr val="CC3300"/>
                </a:solidFill>
                <a:latin typeface="Times New Roman"/>
                <a:ea typeface="宋体"/>
              </a:rPr>
              <a:t>。</a:t>
            </a:r>
            <a:endParaRPr lang="en-US" altLang="zh-CN" sz="2400" b="1" kern="1000" dirty="0" smtClean="0">
              <a:solidFill>
                <a:srgbClr val="CC3300"/>
              </a:solidFill>
              <a:latin typeface="Times New Roman"/>
              <a:ea typeface="宋体"/>
            </a:endParaRPr>
          </a:p>
          <a:p>
            <a:pPr indent="255905" algn="l">
              <a:lnSpc>
                <a:spcPct val="150000"/>
              </a:lnSpc>
              <a:spcAft>
                <a:spcPts val="0"/>
              </a:spcAft>
            </a:pPr>
            <a:r>
              <a:rPr lang="en-US" altLang="zh-CN" sz="2400" kern="1000" dirty="0">
                <a:latin typeface="Times New Roman"/>
                <a:ea typeface="宋体"/>
              </a:rPr>
              <a:t> </a:t>
            </a:r>
            <a:r>
              <a:rPr lang="en-US" altLang="zh-CN" sz="2400" kern="1000" dirty="0" smtClean="0">
                <a:latin typeface="Times New Roman"/>
                <a:ea typeface="宋体"/>
              </a:rPr>
              <a:t>    </a:t>
            </a:r>
            <a:r>
              <a:rPr lang="zh-CN" altLang="zh-CN" sz="2400" kern="1000" dirty="0" smtClean="0">
                <a:latin typeface="Times New Roman"/>
                <a:ea typeface="宋体"/>
              </a:rPr>
              <a:t>通常</a:t>
            </a:r>
            <a:r>
              <a:rPr lang="zh-CN" altLang="zh-CN" sz="2400" kern="1000" dirty="0">
                <a:latin typeface="Times New Roman"/>
                <a:ea typeface="宋体"/>
              </a:rPr>
              <a:t>用户系统初始化时要对</a:t>
            </a:r>
            <a:r>
              <a:rPr lang="en-US" altLang="zh-CN" sz="2400" kern="1000" dirty="0">
                <a:latin typeface="Times New Roman"/>
                <a:ea typeface="宋体"/>
              </a:rPr>
              <a:t>SP</a:t>
            </a:r>
            <a:r>
              <a:rPr lang="zh-CN" altLang="zh-CN" sz="2400" kern="1000" dirty="0">
                <a:solidFill>
                  <a:srgbClr val="CC3300"/>
                </a:solidFill>
                <a:latin typeface="Times New Roman"/>
                <a:ea typeface="宋体"/>
              </a:rPr>
              <a:t>重新设置</a:t>
            </a:r>
            <a:r>
              <a:rPr lang="zh-CN" altLang="zh-CN" sz="2400" kern="1000" dirty="0">
                <a:latin typeface="Times New Roman"/>
                <a:ea typeface="宋体"/>
              </a:rPr>
              <a:t>，</a:t>
            </a:r>
            <a:r>
              <a:rPr lang="en-US" altLang="zh-CN" sz="2400" kern="1000" dirty="0">
                <a:latin typeface="Times New Roman"/>
                <a:ea typeface="宋体"/>
              </a:rPr>
              <a:t>SP</a:t>
            </a:r>
            <a:r>
              <a:rPr lang="zh-CN" altLang="zh-CN" sz="2400" kern="1000" dirty="0">
                <a:latin typeface="Times New Roman"/>
                <a:ea typeface="宋体"/>
              </a:rPr>
              <a:t>的值越小，堆栈的深度越深。</a:t>
            </a:r>
          </a:p>
          <a:p>
            <a:pPr indent="255905" algn="l">
              <a:lnSpc>
                <a:spcPct val="150000"/>
              </a:lnSpc>
              <a:spcAft>
                <a:spcPts val="0"/>
              </a:spcAft>
            </a:pPr>
            <a:r>
              <a:rPr lang="en-US" altLang="zh-CN" sz="2400" kern="1000" dirty="0" smtClean="0">
                <a:latin typeface="Times New Roman"/>
                <a:ea typeface="宋体"/>
              </a:rPr>
              <a:t>      </a:t>
            </a:r>
            <a:r>
              <a:rPr lang="zh-CN" altLang="zh-CN" sz="2400" b="1" kern="1000" dirty="0" smtClean="0">
                <a:solidFill>
                  <a:srgbClr val="CC3300"/>
                </a:solidFill>
                <a:latin typeface="Times New Roman"/>
                <a:ea typeface="宋体"/>
              </a:rPr>
              <a:t>堆栈</a:t>
            </a:r>
            <a:r>
              <a:rPr lang="zh-CN" altLang="zh-CN" sz="2400" b="1" kern="1000" dirty="0">
                <a:solidFill>
                  <a:srgbClr val="CC3300"/>
                </a:solidFill>
                <a:latin typeface="Times New Roman"/>
                <a:ea typeface="宋体"/>
              </a:rPr>
              <a:t>操作</a:t>
            </a:r>
            <a:r>
              <a:rPr lang="zh-CN" altLang="zh-CN" sz="2400" kern="1000" dirty="0">
                <a:latin typeface="Times New Roman"/>
                <a:ea typeface="宋体"/>
              </a:rPr>
              <a:t>有进栈和出栈</a:t>
            </a:r>
            <a:r>
              <a:rPr lang="zh-CN" altLang="zh-CN" sz="2400" b="1" kern="1000" dirty="0">
                <a:solidFill>
                  <a:srgbClr val="CC3300"/>
                </a:solidFill>
                <a:latin typeface="Times New Roman"/>
                <a:ea typeface="宋体"/>
              </a:rPr>
              <a:t>两种</a:t>
            </a:r>
            <a:r>
              <a:rPr lang="zh-CN" altLang="zh-CN" sz="2400" kern="1000" dirty="0">
                <a:latin typeface="Times New Roman"/>
                <a:ea typeface="宋体"/>
              </a:rPr>
              <a:t>，因此，在指令系统中相应有两条堆栈操作指令</a:t>
            </a:r>
            <a:r>
              <a:rPr lang="zh-CN" altLang="zh-CN" sz="2400" kern="1000" dirty="0" smtClean="0">
                <a:latin typeface="Times New Roman"/>
                <a:ea typeface="宋体"/>
              </a:rPr>
              <a:t>。</a:t>
            </a:r>
            <a:endParaRPr lang="zh-CN" altLang="zh-CN" sz="2400" kern="1000" dirty="0">
              <a:latin typeface="Times New Roman"/>
              <a:ea typeface="宋体"/>
            </a:endParaRPr>
          </a:p>
        </p:txBody>
      </p:sp>
    </p:spTree>
    <p:extLst>
      <p:ext uri="{BB962C8B-B14F-4D97-AF65-F5344CB8AC3E}">
        <p14:creationId xmlns:p14="http://schemas.microsoft.com/office/powerpoint/2010/main" val="1356661296"/>
      </p:ext>
    </p:extLst>
  </p:cSld>
  <p:clrMapOvr>
    <a:masterClrMapping/>
  </p:clrMapOvr>
  <p:transition>
    <p:random/>
    <p:sndAc>
      <p:stSnd>
        <p:snd r:embed="rId2" name="camera.wav"/>
      </p:stSnd>
    </p:sndAc>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56</a:t>
            </a:fld>
            <a:endParaRPr lang="en-US" altLang="zh-CN" dirty="0"/>
          </a:p>
        </p:txBody>
      </p:sp>
      <p:sp>
        <p:nvSpPr>
          <p:cNvPr id="4" name="矩形 3"/>
          <p:cNvSpPr/>
          <p:nvPr/>
        </p:nvSpPr>
        <p:spPr>
          <a:xfrm>
            <a:off x="0" y="617853"/>
            <a:ext cx="9144000" cy="4678204"/>
          </a:xfrm>
          <a:prstGeom prst="rect">
            <a:avLst/>
          </a:prstGeom>
        </p:spPr>
        <p:txBody>
          <a:bodyPr wrap="square">
            <a:spAutoFit/>
          </a:bodyPr>
          <a:lstStyle/>
          <a:p>
            <a:pPr lvl="0" indent="255905" algn="l">
              <a:lnSpc>
                <a:spcPct val="150000"/>
              </a:lnSpc>
              <a:spcAft>
                <a:spcPts val="0"/>
              </a:spcAft>
            </a:pPr>
            <a:r>
              <a:rPr lang="en-US" altLang="zh-CN" sz="2400" kern="1000" dirty="0" smtClean="0">
                <a:solidFill>
                  <a:srgbClr val="000000"/>
                </a:solidFill>
                <a:latin typeface="Times New Roman"/>
                <a:ea typeface="宋体"/>
              </a:rPr>
              <a:t>     </a:t>
            </a:r>
            <a:r>
              <a:rPr lang="zh-CN" altLang="zh-CN" sz="2400" kern="1000" dirty="0" smtClean="0">
                <a:solidFill>
                  <a:srgbClr val="000000"/>
                </a:solidFill>
                <a:latin typeface="Times New Roman"/>
                <a:ea typeface="宋体"/>
              </a:rPr>
              <a:t>（</a:t>
            </a:r>
            <a:r>
              <a:rPr lang="en-US" altLang="zh-CN" sz="2400" kern="1000" dirty="0">
                <a:solidFill>
                  <a:srgbClr val="000000"/>
                </a:solidFill>
                <a:latin typeface="Times New Roman"/>
                <a:ea typeface="宋体"/>
              </a:rPr>
              <a:t>1</a:t>
            </a:r>
            <a:r>
              <a:rPr lang="zh-CN" altLang="zh-CN" sz="2400" kern="1000" dirty="0">
                <a:solidFill>
                  <a:srgbClr val="000000"/>
                </a:solidFill>
                <a:latin typeface="Times New Roman"/>
                <a:ea typeface="宋体"/>
              </a:rPr>
              <a:t>）进栈指令</a:t>
            </a:r>
          </a:p>
          <a:p>
            <a:pPr lvl="2" indent="255905" algn="l">
              <a:lnSpc>
                <a:spcPct val="150000"/>
              </a:lnSpc>
            </a:pPr>
            <a:r>
              <a:rPr lang="en-US" altLang="zh-CN" sz="2400" kern="1000" dirty="0" smtClean="0">
                <a:solidFill>
                  <a:srgbClr val="000000"/>
                </a:solidFill>
                <a:latin typeface="Times New Roman"/>
                <a:ea typeface="宋体"/>
              </a:rPr>
              <a:t>  </a:t>
            </a:r>
            <a:r>
              <a:rPr lang="en-US" altLang="zh-CN" sz="2400" dirty="0">
                <a:solidFill>
                  <a:srgbClr val="0000FF"/>
                </a:solidFill>
              </a:rPr>
              <a:t>PUSH  direct    </a:t>
            </a:r>
            <a:r>
              <a:rPr lang="zh-CN" altLang="zh-CN" sz="2400" dirty="0">
                <a:solidFill>
                  <a:srgbClr val="0000FF"/>
                </a:solidFill>
              </a:rPr>
              <a:t>；</a:t>
            </a:r>
            <a:r>
              <a:rPr lang="en-US" altLang="zh-CN" sz="2400" dirty="0">
                <a:solidFill>
                  <a:srgbClr val="0000FF"/>
                </a:solidFill>
              </a:rPr>
              <a:t>(SP)+1</a:t>
            </a:r>
            <a:r>
              <a:rPr lang="zh-CN" altLang="zh-CN" sz="2400" dirty="0">
                <a:solidFill>
                  <a:srgbClr val="0000FF"/>
                </a:solidFill>
              </a:rPr>
              <a:t>→</a:t>
            </a:r>
            <a:r>
              <a:rPr lang="en-US" altLang="zh-CN" sz="2400" dirty="0">
                <a:solidFill>
                  <a:srgbClr val="0000FF"/>
                </a:solidFill>
              </a:rPr>
              <a:t>SP</a:t>
            </a:r>
            <a:r>
              <a:rPr lang="zh-CN" altLang="zh-CN" sz="2400" dirty="0">
                <a:solidFill>
                  <a:srgbClr val="0000FF"/>
                </a:solidFill>
              </a:rPr>
              <a:t>，</a:t>
            </a:r>
            <a:r>
              <a:rPr lang="en-US" altLang="zh-CN" sz="2400" dirty="0">
                <a:solidFill>
                  <a:srgbClr val="0000FF"/>
                </a:solidFill>
              </a:rPr>
              <a:t>(direct)</a:t>
            </a:r>
            <a:r>
              <a:rPr lang="zh-CN" altLang="zh-CN" sz="2400" dirty="0">
                <a:solidFill>
                  <a:srgbClr val="0000FF"/>
                </a:solidFill>
              </a:rPr>
              <a:t>→</a:t>
            </a:r>
            <a:r>
              <a:rPr lang="en-US" altLang="zh-CN" sz="2400" dirty="0">
                <a:solidFill>
                  <a:srgbClr val="0000FF"/>
                </a:solidFill>
              </a:rPr>
              <a:t>(SP)</a:t>
            </a:r>
            <a:endParaRPr lang="zh-CN" altLang="zh-CN" sz="2400" dirty="0">
              <a:solidFill>
                <a:srgbClr val="0000FF"/>
              </a:solidFill>
            </a:endParaRPr>
          </a:p>
          <a:p>
            <a:pPr lvl="0" indent="255905" algn="l">
              <a:lnSpc>
                <a:spcPct val="150000"/>
              </a:lnSpc>
              <a:spcAft>
                <a:spcPts val="0"/>
              </a:spcAft>
            </a:pPr>
            <a:r>
              <a:rPr lang="en-US" altLang="zh-CN" sz="2400" kern="1000" spc="-30" dirty="0" smtClean="0">
                <a:solidFill>
                  <a:srgbClr val="000000"/>
                </a:solidFill>
                <a:latin typeface="Times New Roman"/>
                <a:ea typeface="宋体"/>
              </a:rPr>
              <a:t>      </a:t>
            </a:r>
            <a:r>
              <a:rPr lang="zh-CN" altLang="zh-CN" sz="2400" kern="1000" spc="-30" dirty="0" smtClean="0">
                <a:solidFill>
                  <a:srgbClr val="000000"/>
                </a:solidFill>
                <a:latin typeface="Times New Roman"/>
                <a:ea typeface="宋体"/>
              </a:rPr>
              <a:t>执行</a:t>
            </a:r>
            <a:r>
              <a:rPr lang="zh-CN" altLang="zh-CN" sz="2400" kern="1000" spc="-30" dirty="0">
                <a:solidFill>
                  <a:srgbClr val="000000"/>
                </a:solidFill>
                <a:latin typeface="Times New Roman"/>
                <a:ea typeface="宋体"/>
              </a:rPr>
              <a:t>这条指令的过程是首先将栈指针</a:t>
            </a:r>
            <a:r>
              <a:rPr lang="en-US" altLang="zh-CN" sz="2400" kern="1000" spc="-30" dirty="0">
                <a:solidFill>
                  <a:srgbClr val="000000"/>
                </a:solidFill>
                <a:latin typeface="Times New Roman"/>
                <a:ea typeface="宋体"/>
              </a:rPr>
              <a:t>SP</a:t>
            </a:r>
            <a:r>
              <a:rPr lang="zh-CN" altLang="zh-CN" sz="2400" kern="1000" spc="-30" dirty="0">
                <a:solidFill>
                  <a:srgbClr val="000000"/>
                </a:solidFill>
                <a:latin typeface="Times New Roman"/>
                <a:ea typeface="宋体"/>
              </a:rPr>
              <a:t>加</a:t>
            </a:r>
            <a:r>
              <a:rPr lang="en-US" altLang="zh-CN" sz="2400" kern="1000" spc="-30" dirty="0">
                <a:solidFill>
                  <a:srgbClr val="000000"/>
                </a:solidFill>
                <a:latin typeface="Times New Roman"/>
                <a:ea typeface="宋体"/>
              </a:rPr>
              <a:t>1</a:t>
            </a:r>
            <a:r>
              <a:rPr lang="zh-CN" altLang="zh-CN" sz="2400" kern="1000" spc="-30" dirty="0">
                <a:solidFill>
                  <a:srgbClr val="000000"/>
                </a:solidFill>
                <a:latin typeface="Times New Roman"/>
                <a:ea typeface="宋体"/>
              </a:rPr>
              <a:t>，然后把</a:t>
            </a:r>
            <a:r>
              <a:rPr lang="en-US" altLang="zh-CN" sz="2400" kern="1000" spc="-30" dirty="0">
                <a:solidFill>
                  <a:srgbClr val="000000"/>
                </a:solidFill>
                <a:latin typeface="Times New Roman"/>
                <a:ea typeface="宋体"/>
              </a:rPr>
              <a:t>direct</a:t>
            </a:r>
            <a:r>
              <a:rPr lang="zh-CN" altLang="zh-CN" sz="2400" kern="1000" spc="-30" dirty="0">
                <a:solidFill>
                  <a:srgbClr val="000000"/>
                </a:solidFill>
                <a:latin typeface="Times New Roman"/>
                <a:ea typeface="宋体"/>
              </a:rPr>
              <a:t>中的内容送到</a:t>
            </a:r>
            <a:r>
              <a:rPr lang="en-US" altLang="zh-CN" sz="2400" kern="1000" spc="-30" dirty="0">
                <a:solidFill>
                  <a:srgbClr val="000000"/>
                </a:solidFill>
                <a:latin typeface="Times New Roman"/>
                <a:ea typeface="宋体"/>
              </a:rPr>
              <a:t>SP</a:t>
            </a:r>
            <a:r>
              <a:rPr lang="zh-CN" altLang="zh-CN" sz="2400" kern="1000" spc="-30" dirty="0">
                <a:solidFill>
                  <a:srgbClr val="000000"/>
                </a:solidFill>
                <a:latin typeface="Times New Roman"/>
                <a:ea typeface="宋体"/>
              </a:rPr>
              <a:t>指示的内部</a:t>
            </a:r>
            <a:r>
              <a:rPr lang="en-US" altLang="zh-CN" sz="2400" kern="1000" spc="-30" dirty="0">
                <a:solidFill>
                  <a:srgbClr val="000000"/>
                </a:solidFill>
                <a:latin typeface="Times New Roman"/>
                <a:ea typeface="宋体"/>
              </a:rPr>
              <a:t>RAM</a:t>
            </a:r>
            <a:r>
              <a:rPr lang="zh-CN" altLang="zh-CN" sz="2400" kern="1000" spc="-30" dirty="0">
                <a:solidFill>
                  <a:srgbClr val="000000"/>
                </a:solidFill>
                <a:latin typeface="Times New Roman"/>
                <a:ea typeface="宋体"/>
              </a:rPr>
              <a:t>单元中。</a:t>
            </a:r>
            <a:endParaRPr lang="zh-CN" altLang="zh-CN" sz="2400" kern="1000" dirty="0">
              <a:solidFill>
                <a:srgbClr val="000000"/>
              </a:solidFill>
              <a:latin typeface="Times New Roman"/>
              <a:ea typeface="宋体"/>
            </a:endParaRPr>
          </a:p>
          <a:p>
            <a:pPr lvl="0" indent="255905" algn="l">
              <a:lnSpc>
                <a:spcPct val="150000"/>
              </a:lnSpc>
              <a:spcAft>
                <a:spcPts val="0"/>
              </a:spcAft>
            </a:pPr>
            <a:r>
              <a:rPr lang="zh-CN" altLang="zh-CN" sz="2400" kern="1000" dirty="0">
                <a:solidFill>
                  <a:srgbClr val="000000"/>
                </a:solidFill>
                <a:latin typeface="Times New Roman"/>
                <a:ea typeface="宋体"/>
              </a:rPr>
              <a:t>例如，当</a:t>
            </a:r>
            <a:r>
              <a:rPr lang="en-US" altLang="zh-CN" sz="2400" kern="1000" dirty="0">
                <a:solidFill>
                  <a:srgbClr val="000000"/>
                </a:solidFill>
                <a:latin typeface="Times New Roman"/>
                <a:ea typeface="宋体"/>
              </a:rPr>
              <a:t>(SP) = 60H</a:t>
            </a:r>
            <a:r>
              <a:rPr lang="zh-CN" altLang="zh-CN" sz="2400" kern="1000" dirty="0">
                <a:solidFill>
                  <a:srgbClr val="000000"/>
                </a:solidFill>
                <a:latin typeface="Times New Roman"/>
                <a:ea typeface="宋体"/>
              </a:rPr>
              <a:t>，</a:t>
            </a:r>
            <a:r>
              <a:rPr lang="en-US" altLang="zh-CN" sz="2400" kern="1000" dirty="0">
                <a:solidFill>
                  <a:srgbClr val="000000"/>
                </a:solidFill>
                <a:latin typeface="Times New Roman"/>
                <a:ea typeface="宋体"/>
              </a:rPr>
              <a:t>(A) = 30H</a:t>
            </a:r>
            <a:r>
              <a:rPr lang="zh-CN" altLang="zh-CN" sz="2400" kern="1000" dirty="0">
                <a:solidFill>
                  <a:srgbClr val="000000"/>
                </a:solidFill>
                <a:latin typeface="Times New Roman"/>
                <a:ea typeface="宋体"/>
              </a:rPr>
              <a:t>，</a:t>
            </a:r>
            <a:r>
              <a:rPr lang="en-US" altLang="zh-CN" sz="2400" kern="1000" dirty="0">
                <a:solidFill>
                  <a:srgbClr val="000000"/>
                </a:solidFill>
                <a:latin typeface="Times New Roman"/>
                <a:ea typeface="宋体"/>
              </a:rPr>
              <a:t>(B) = 70H</a:t>
            </a:r>
            <a:r>
              <a:rPr lang="zh-CN" altLang="zh-CN" sz="2400" kern="1000" dirty="0">
                <a:solidFill>
                  <a:srgbClr val="000000"/>
                </a:solidFill>
                <a:latin typeface="Times New Roman"/>
                <a:ea typeface="宋体"/>
              </a:rPr>
              <a:t>时，执行下列指令：</a:t>
            </a:r>
          </a:p>
          <a:p>
            <a:pPr marL="269875" lvl="0" indent="255905" algn="l">
              <a:lnSpc>
                <a:spcPct val="150000"/>
              </a:lnSpc>
              <a:spcBef>
                <a:spcPts val="400"/>
              </a:spcBef>
              <a:spcAft>
                <a:spcPts val="0"/>
              </a:spcAft>
            </a:pPr>
            <a:r>
              <a:rPr lang="en-US" altLang="zh-CN" sz="2400" kern="1000" dirty="0">
                <a:solidFill>
                  <a:srgbClr val="000000"/>
                </a:solidFill>
                <a:latin typeface="Times New Roman"/>
                <a:ea typeface="宋体"/>
              </a:rPr>
              <a:t>PUSH	  ACC	</a:t>
            </a:r>
            <a:r>
              <a:rPr lang="en-US" altLang="zh-CN" sz="2400" kern="1000" dirty="0" smtClean="0">
                <a:solidFill>
                  <a:srgbClr val="000000"/>
                </a:solidFill>
                <a:latin typeface="Times New Roman"/>
                <a:ea typeface="宋体"/>
              </a:rPr>
              <a:t>     </a:t>
            </a:r>
            <a:r>
              <a:rPr lang="zh-CN" altLang="zh-CN" sz="2400" kern="1000" dirty="0" smtClean="0">
                <a:solidFill>
                  <a:srgbClr val="000000"/>
                </a:solidFill>
                <a:latin typeface="Times New Roman"/>
                <a:ea typeface="宋体"/>
              </a:rPr>
              <a:t>；</a:t>
            </a:r>
            <a:r>
              <a:rPr lang="en-US" altLang="zh-CN" sz="2400" kern="1000" dirty="0">
                <a:solidFill>
                  <a:srgbClr val="000000"/>
                </a:solidFill>
                <a:latin typeface="Times New Roman"/>
                <a:ea typeface="宋体"/>
              </a:rPr>
              <a:t>(SP)+1 = 61H→SP</a:t>
            </a:r>
            <a:r>
              <a:rPr lang="zh-CN" altLang="zh-CN" sz="2400" kern="1000" dirty="0">
                <a:solidFill>
                  <a:srgbClr val="000000"/>
                </a:solidFill>
                <a:latin typeface="Times New Roman"/>
                <a:ea typeface="宋体"/>
              </a:rPr>
              <a:t>，</a:t>
            </a:r>
            <a:r>
              <a:rPr lang="en-US" altLang="zh-CN" sz="2400" kern="1000" dirty="0">
                <a:solidFill>
                  <a:srgbClr val="000000"/>
                </a:solidFill>
                <a:latin typeface="Times New Roman"/>
                <a:ea typeface="宋体"/>
              </a:rPr>
              <a:t>(A)→61H</a:t>
            </a:r>
            <a:endParaRPr lang="zh-CN" altLang="zh-CN" sz="2400" kern="1000" dirty="0">
              <a:solidFill>
                <a:srgbClr val="000000"/>
              </a:solidFill>
              <a:latin typeface="Times New Roman"/>
              <a:ea typeface="宋体"/>
            </a:endParaRPr>
          </a:p>
          <a:p>
            <a:pPr marL="269875" lvl="0" indent="255905" algn="l">
              <a:lnSpc>
                <a:spcPct val="150000"/>
              </a:lnSpc>
              <a:spcAft>
                <a:spcPts val="0"/>
              </a:spcAft>
            </a:pPr>
            <a:r>
              <a:rPr lang="en-US" altLang="zh-CN" sz="2400" kern="1000" dirty="0">
                <a:solidFill>
                  <a:srgbClr val="000000"/>
                </a:solidFill>
                <a:latin typeface="Times New Roman"/>
                <a:ea typeface="宋体"/>
              </a:rPr>
              <a:t>PUSH	  B	     </a:t>
            </a:r>
            <a:r>
              <a:rPr lang="zh-CN" altLang="zh-CN" sz="2400" kern="1000" dirty="0">
                <a:solidFill>
                  <a:srgbClr val="000000"/>
                </a:solidFill>
                <a:latin typeface="Times New Roman"/>
                <a:ea typeface="宋体"/>
              </a:rPr>
              <a:t>；</a:t>
            </a:r>
            <a:r>
              <a:rPr lang="en-US" altLang="zh-CN" sz="2400" kern="1000" dirty="0">
                <a:solidFill>
                  <a:srgbClr val="000000"/>
                </a:solidFill>
                <a:latin typeface="Times New Roman"/>
                <a:ea typeface="宋体"/>
              </a:rPr>
              <a:t>(SP)+1 = 62H→SP</a:t>
            </a:r>
            <a:r>
              <a:rPr lang="zh-CN" altLang="zh-CN" sz="2400" kern="1000" dirty="0">
                <a:solidFill>
                  <a:srgbClr val="000000"/>
                </a:solidFill>
                <a:latin typeface="Times New Roman"/>
                <a:ea typeface="宋体"/>
              </a:rPr>
              <a:t>，</a:t>
            </a:r>
            <a:r>
              <a:rPr lang="en-US" altLang="zh-CN" sz="2400" kern="1000" dirty="0">
                <a:solidFill>
                  <a:srgbClr val="000000"/>
                </a:solidFill>
                <a:latin typeface="Times New Roman"/>
                <a:ea typeface="宋体"/>
              </a:rPr>
              <a:t>(B)→62H</a:t>
            </a:r>
            <a:endParaRPr lang="zh-CN" altLang="zh-CN" sz="2400" kern="1000" dirty="0">
              <a:solidFill>
                <a:srgbClr val="000000"/>
              </a:solidFill>
              <a:latin typeface="Times New Roman"/>
              <a:ea typeface="宋体"/>
            </a:endParaRPr>
          </a:p>
          <a:p>
            <a:pPr lvl="0" indent="255905" algn="l">
              <a:lnSpc>
                <a:spcPct val="150000"/>
              </a:lnSpc>
              <a:spcBef>
                <a:spcPts val="400"/>
              </a:spcBef>
              <a:spcAft>
                <a:spcPts val="0"/>
              </a:spcAft>
            </a:pPr>
            <a:r>
              <a:rPr lang="en-US" altLang="zh-CN" sz="2400" kern="1000" dirty="0" smtClean="0">
                <a:solidFill>
                  <a:srgbClr val="000000"/>
                </a:solidFill>
                <a:latin typeface="Times New Roman"/>
                <a:ea typeface="宋体"/>
              </a:rPr>
              <a:t>    </a:t>
            </a:r>
            <a:r>
              <a:rPr lang="zh-CN" altLang="zh-CN" sz="2400" kern="1000" dirty="0" smtClean="0">
                <a:solidFill>
                  <a:srgbClr val="000000"/>
                </a:solidFill>
                <a:latin typeface="Times New Roman"/>
                <a:ea typeface="宋体"/>
              </a:rPr>
              <a:t>执行</a:t>
            </a:r>
            <a:r>
              <a:rPr lang="zh-CN" altLang="zh-CN" sz="2400" kern="1000" dirty="0">
                <a:solidFill>
                  <a:srgbClr val="000000"/>
                </a:solidFill>
                <a:latin typeface="Times New Roman"/>
                <a:ea typeface="宋体"/>
              </a:rPr>
              <a:t>结果：</a:t>
            </a:r>
            <a:r>
              <a:rPr lang="en-US" altLang="zh-CN" sz="2400" kern="1000" dirty="0">
                <a:solidFill>
                  <a:srgbClr val="000000"/>
                </a:solidFill>
                <a:latin typeface="Times New Roman"/>
                <a:ea typeface="宋体"/>
              </a:rPr>
              <a:t>(61H) = 30H</a:t>
            </a:r>
            <a:r>
              <a:rPr lang="zh-CN" altLang="zh-CN" sz="2400" kern="1000" dirty="0">
                <a:solidFill>
                  <a:srgbClr val="000000"/>
                </a:solidFill>
                <a:latin typeface="Times New Roman"/>
                <a:ea typeface="宋体"/>
              </a:rPr>
              <a:t>，</a:t>
            </a:r>
            <a:r>
              <a:rPr lang="en-US" altLang="zh-CN" sz="2400" kern="1000" dirty="0">
                <a:solidFill>
                  <a:srgbClr val="000000"/>
                </a:solidFill>
                <a:latin typeface="Times New Roman"/>
                <a:ea typeface="宋体"/>
              </a:rPr>
              <a:t>(62H) = 70H</a:t>
            </a:r>
            <a:r>
              <a:rPr lang="zh-CN" altLang="zh-CN" sz="2400" kern="1000" dirty="0">
                <a:solidFill>
                  <a:srgbClr val="000000"/>
                </a:solidFill>
                <a:latin typeface="Times New Roman"/>
                <a:ea typeface="宋体"/>
              </a:rPr>
              <a:t>，</a:t>
            </a:r>
            <a:r>
              <a:rPr lang="en-US" altLang="zh-CN" sz="2400" kern="1000" dirty="0">
                <a:solidFill>
                  <a:srgbClr val="000000"/>
                </a:solidFill>
                <a:latin typeface="Times New Roman"/>
                <a:ea typeface="宋体"/>
              </a:rPr>
              <a:t>(SP) = 62H</a:t>
            </a:r>
            <a:r>
              <a:rPr lang="zh-CN" altLang="zh-CN" sz="2400" kern="1000" dirty="0" smtClean="0">
                <a:solidFill>
                  <a:srgbClr val="000000"/>
                </a:solidFill>
                <a:latin typeface="Times New Roman"/>
                <a:ea typeface="宋体"/>
              </a:rPr>
              <a:t>。</a:t>
            </a:r>
            <a:endParaRPr lang="zh-CN" altLang="zh-CN" sz="2400" kern="1000" dirty="0">
              <a:solidFill>
                <a:srgbClr val="000000"/>
              </a:solidFill>
              <a:latin typeface="Times New Roman"/>
              <a:ea typeface="宋体"/>
            </a:endParaRPr>
          </a:p>
        </p:txBody>
      </p:sp>
    </p:spTree>
    <p:extLst>
      <p:ext uri="{BB962C8B-B14F-4D97-AF65-F5344CB8AC3E}">
        <p14:creationId xmlns:p14="http://schemas.microsoft.com/office/powerpoint/2010/main" val="4202008157"/>
      </p:ext>
    </p:extLst>
  </p:cSld>
  <p:clrMapOvr>
    <a:masterClrMapping/>
  </p:clrMapOvr>
  <p:transition>
    <p:random/>
    <p:sndAc>
      <p:stSnd>
        <p:snd r:embed="rId2" name="camera.wav"/>
      </p:stSnd>
    </p:sndAc>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57</a:t>
            </a:fld>
            <a:endParaRPr lang="en-US" altLang="zh-CN" dirty="0"/>
          </a:p>
        </p:txBody>
      </p:sp>
      <p:sp>
        <p:nvSpPr>
          <p:cNvPr id="4" name="矩形 3"/>
          <p:cNvSpPr/>
          <p:nvPr/>
        </p:nvSpPr>
        <p:spPr>
          <a:xfrm>
            <a:off x="0" y="687302"/>
            <a:ext cx="9144000" cy="4626908"/>
          </a:xfrm>
          <a:prstGeom prst="rect">
            <a:avLst/>
          </a:prstGeom>
        </p:spPr>
        <p:txBody>
          <a:bodyPr wrap="square">
            <a:spAutoFit/>
          </a:bodyPr>
          <a:lstStyle/>
          <a:p>
            <a:pPr lvl="0" indent="255905" algn="l">
              <a:lnSpc>
                <a:spcPct val="150000"/>
              </a:lnSpc>
              <a:spcAft>
                <a:spcPts val="0"/>
              </a:spcAft>
            </a:pPr>
            <a:r>
              <a:rPr lang="en-US" altLang="zh-CN" sz="2400" kern="1000" dirty="0" smtClean="0">
                <a:solidFill>
                  <a:srgbClr val="000000"/>
                </a:solidFill>
                <a:latin typeface="Times New Roman"/>
                <a:ea typeface="宋体"/>
              </a:rPr>
              <a:t>    </a:t>
            </a:r>
            <a:r>
              <a:rPr lang="zh-CN" altLang="zh-CN" sz="2400" kern="1000" dirty="0" smtClean="0">
                <a:solidFill>
                  <a:srgbClr val="000000"/>
                </a:solidFill>
                <a:latin typeface="Times New Roman"/>
                <a:ea typeface="宋体"/>
              </a:rPr>
              <a:t>（</a:t>
            </a:r>
            <a:r>
              <a:rPr lang="en-US" altLang="zh-CN" sz="2400" kern="1000" dirty="0">
                <a:solidFill>
                  <a:srgbClr val="000000"/>
                </a:solidFill>
                <a:latin typeface="Times New Roman"/>
                <a:ea typeface="宋体"/>
              </a:rPr>
              <a:t>2</a:t>
            </a:r>
            <a:r>
              <a:rPr lang="zh-CN" altLang="zh-CN" sz="2400" kern="1000" dirty="0">
                <a:solidFill>
                  <a:srgbClr val="000000"/>
                </a:solidFill>
                <a:latin typeface="Times New Roman"/>
                <a:ea typeface="宋体"/>
              </a:rPr>
              <a:t>）出栈指令</a:t>
            </a:r>
          </a:p>
          <a:p>
            <a:pPr lvl="2" indent="255905" algn="l">
              <a:lnSpc>
                <a:spcPct val="150000"/>
              </a:lnSpc>
            </a:pPr>
            <a:r>
              <a:rPr lang="en-US" altLang="zh-CN" sz="2400" kern="1000" dirty="0" smtClean="0">
                <a:solidFill>
                  <a:srgbClr val="000000"/>
                </a:solidFill>
                <a:latin typeface="Times New Roman"/>
                <a:ea typeface="宋体"/>
              </a:rPr>
              <a:t>  </a:t>
            </a:r>
            <a:r>
              <a:rPr lang="en-US" altLang="zh-CN" sz="2400" dirty="0">
                <a:solidFill>
                  <a:srgbClr val="0000FF"/>
                </a:solidFill>
              </a:rPr>
              <a:t>POP  direct </a:t>
            </a:r>
            <a:r>
              <a:rPr lang="zh-CN" altLang="zh-CN" sz="2400" dirty="0">
                <a:solidFill>
                  <a:srgbClr val="0000FF"/>
                </a:solidFill>
              </a:rPr>
              <a:t>；</a:t>
            </a:r>
            <a:r>
              <a:rPr lang="en-US" altLang="zh-CN" sz="2400" dirty="0">
                <a:solidFill>
                  <a:srgbClr val="0000FF"/>
                </a:solidFill>
              </a:rPr>
              <a:t>((SP))</a:t>
            </a:r>
            <a:r>
              <a:rPr lang="zh-CN" altLang="zh-CN" sz="2400" dirty="0">
                <a:solidFill>
                  <a:srgbClr val="0000FF"/>
                </a:solidFill>
              </a:rPr>
              <a:t>→</a:t>
            </a:r>
            <a:r>
              <a:rPr lang="en-US" altLang="zh-CN" sz="2400" dirty="0">
                <a:solidFill>
                  <a:srgbClr val="0000FF"/>
                </a:solidFill>
              </a:rPr>
              <a:t>(direct)</a:t>
            </a:r>
            <a:r>
              <a:rPr lang="zh-CN" altLang="zh-CN" sz="2400" dirty="0">
                <a:solidFill>
                  <a:srgbClr val="0000FF"/>
                </a:solidFill>
              </a:rPr>
              <a:t>，</a:t>
            </a:r>
            <a:r>
              <a:rPr lang="en-US" altLang="zh-CN" sz="2400" dirty="0">
                <a:solidFill>
                  <a:srgbClr val="0000FF"/>
                </a:solidFill>
              </a:rPr>
              <a:t>(SP) -1</a:t>
            </a:r>
            <a:r>
              <a:rPr lang="zh-CN" altLang="zh-CN" sz="2400" dirty="0">
                <a:solidFill>
                  <a:srgbClr val="0000FF"/>
                </a:solidFill>
              </a:rPr>
              <a:t>→</a:t>
            </a:r>
            <a:r>
              <a:rPr lang="en-US" altLang="zh-CN" sz="2400" dirty="0">
                <a:solidFill>
                  <a:srgbClr val="0000FF"/>
                </a:solidFill>
              </a:rPr>
              <a:t>SP </a:t>
            </a:r>
            <a:endParaRPr lang="zh-CN" altLang="zh-CN" sz="2400" dirty="0">
              <a:solidFill>
                <a:srgbClr val="0000FF"/>
              </a:solidFill>
            </a:endParaRPr>
          </a:p>
          <a:p>
            <a:pPr lvl="0" indent="255905" algn="l">
              <a:lnSpc>
                <a:spcPct val="150000"/>
              </a:lnSpc>
              <a:spcAft>
                <a:spcPts val="0"/>
              </a:spcAft>
            </a:pPr>
            <a:r>
              <a:rPr lang="en-US" altLang="zh-CN" sz="2400" kern="1000" spc="-10" dirty="0" smtClean="0">
                <a:solidFill>
                  <a:srgbClr val="000000"/>
                </a:solidFill>
                <a:latin typeface="Times New Roman"/>
                <a:ea typeface="宋体"/>
              </a:rPr>
              <a:t>     </a:t>
            </a:r>
            <a:r>
              <a:rPr lang="zh-CN" altLang="zh-CN" sz="2400" kern="1000" spc="-10" dirty="0" smtClean="0">
                <a:solidFill>
                  <a:srgbClr val="000000"/>
                </a:solidFill>
                <a:latin typeface="Times New Roman"/>
                <a:ea typeface="宋体"/>
              </a:rPr>
              <a:t>执行</a:t>
            </a:r>
            <a:r>
              <a:rPr lang="zh-CN" altLang="zh-CN" sz="2400" kern="1000" spc="-10" dirty="0">
                <a:solidFill>
                  <a:srgbClr val="000000"/>
                </a:solidFill>
                <a:latin typeface="Times New Roman"/>
                <a:ea typeface="宋体"/>
              </a:rPr>
              <a:t>这条指令的过程是首先将</a:t>
            </a:r>
            <a:r>
              <a:rPr lang="en-US" altLang="zh-CN" sz="2400" kern="1000" spc="-10" dirty="0">
                <a:solidFill>
                  <a:srgbClr val="000000"/>
                </a:solidFill>
                <a:latin typeface="Times New Roman"/>
                <a:ea typeface="宋体"/>
              </a:rPr>
              <a:t>SP</a:t>
            </a:r>
            <a:r>
              <a:rPr lang="zh-CN" altLang="zh-CN" sz="2400" kern="1000" spc="-10" dirty="0">
                <a:solidFill>
                  <a:srgbClr val="000000"/>
                </a:solidFill>
                <a:latin typeface="Times New Roman"/>
                <a:ea typeface="宋体"/>
              </a:rPr>
              <a:t>指示的栈顶单元的内容送入</a:t>
            </a:r>
            <a:r>
              <a:rPr lang="en-US" altLang="zh-CN" sz="2400" kern="1000" spc="-10" dirty="0">
                <a:solidFill>
                  <a:srgbClr val="000000"/>
                </a:solidFill>
                <a:latin typeface="Times New Roman"/>
                <a:ea typeface="宋体"/>
              </a:rPr>
              <a:t>direct</a:t>
            </a:r>
            <a:r>
              <a:rPr lang="zh-CN" altLang="zh-CN" sz="2400" kern="1000" spc="-10" dirty="0">
                <a:solidFill>
                  <a:srgbClr val="000000"/>
                </a:solidFill>
                <a:latin typeface="Times New Roman"/>
                <a:ea typeface="宋体"/>
              </a:rPr>
              <a:t>字节中，然后将</a:t>
            </a:r>
            <a:r>
              <a:rPr lang="en-US" altLang="zh-CN" sz="2400" kern="1000" spc="-10" dirty="0">
                <a:solidFill>
                  <a:srgbClr val="000000"/>
                </a:solidFill>
                <a:latin typeface="Times New Roman"/>
                <a:ea typeface="宋体"/>
              </a:rPr>
              <a:t>SP</a:t>
            </a:r>
            <a:r>
              <a:rPr lang="zh-CN" altLang="zh-CN" sz="2400" kern="1000" spc="-10" dirty="0">
                <a:solidFill>
                  <a:srgbClr val="000000"/>
                </a:solidFill>
                <a:latin typeface="Times New Roman"/>
                <a:ea typeface="宋体"/>
              </a:rPr>
              <a:t>的内容减</a:t>
            </a:r>
            <a:r>
              <a:rPr lang="en-US" altLang="zh-CN" sz="2400" kern="1000" spc="-10" dirty="0">
                <a:solidFill>
                  <a:srgbClr val="000000"/>
                </a:solidFill>
                <a:latin typeface="Times New Roman"/>
                <a:ea typeface="宋体"/>
              </a:rPr>
              <a:t>1</a:t>
            </a:r>
            <a:r>
              <a:rPr lang="zh-CN" altLang="zh-CN" sz="2400" kern="1000" spc="-10" dirty="0">
                <a:solidFill>
                  <a:srgbClr val="000000"/>
                </a:solidFill>
                <a:latin typeface="Times New Roman"/>
                <a:ea typeface="宋体"/>
              </a:rPr>
              <a:t>。</a:t>
            </a:r>
            <a:endParaRPr lang="zh-CN" altLang="zh-CN" sz="2400" kern="1000" dirty="0">
              <a:solidFill>
                <a:srgbClr val="000000"/>
              </a:solidFill>
              <a:latin typeface="Times New Roman"/>
              <a:ea typeface="宋体"/>
            </a:endParaRPr>
          </a:p>
          <a:p>
            <a:pPr lvl="0" indent="255905" algn="l">
              <a:lnSpc>
                <a:spcPct val="150000"/>
              </a:lnSpc>
              <a:spcAft>
                <a:spcPts val="400"/>
              </a:spcAft>
            </a:pPr>
            <a:r>
              <a:rPr lang="en-US" altLang="zh-CN" sz="2400" kern="1000" dirty="0" smtClean="0">
                <a:solidFill>
                  <a:srgbClr val="000000"/>
                </a:solidFill>
                <a:latin typeface="Times New Roman"/>
                <a:ea typeface="宋体"/>
              </a:rPr>
              <a:t>    </a:t>
            </a:r>
            <a:r>
              <a:rPr lang="zh-CN" altLang="zh-CN" sz="2400" kern="1000" dirty="0" smtClean="0">
                <a:solidFill>
                  <a:srgbClr val="000000"/>
                </a:solidFill>
                <a:latin typeface="Times New Roman"/>
                <a:ea typeface="宋体"/>
              </a:rPr>
              <a:t>例如</a:t>
            </a:r>
            <a:r>
              <a:rPr lang="zh-CN" altLang="zh-CN" sz="2400" kern="1000" dirty="0">
                <a:solidFill>
                  <a:srgbClr val="000000"/>
                </a:solidFill>
                <a:latin typeface="Times New Roman"/>
                <a:ea typeface="宋体"/>
              </a:rPr>
              <a:t>，当</a:t>
            </a:r>
            <a:r>
              <a:rPr lang="en-US" altLang="zh-CN" sz="2400" kern="1000" dirty="0">
                <a:solidFill>
                  <a:srgbClr val="000000"/>
                </a:solidFill>
                <a:latin typeface="Times New Roman"/>
                <a:ea typeface="宋体"/>
              </a:rPr>
              <a:t>(SP) = 62H</a:t>
            </a:r>
            <a:r>
              <a:rPr lang="zh-CN" altLang="zh-CN" sz="2400" kern="1000" dirty="0">
                <a:solidFill>
                  <a:srgbClr val="000000"/>
                </a:solidFill>
                <a:latin typeface="Times New Roman"/>
                <a:ea typeface="宋体"/>
              </a:rPr>
              <a:t>，</a:t>
            </a:r>
            <a:r>
              <a:rPr lang="en-US" altLang="zh-CN" sz="2400" kern="1000" dirty="0">
                <a:solidFill>
                  <a:srgbClr val="000000"/>
                </a:solidFill>
                <a:latin typeface="Times New Roman"/>
                <a:ea typeface="宋体"/>
              </a:rPr>
              <a:t>(62H) = 70H</a:t>
            </a:r>
            <a:r>
              <a:rPr lang="zh-CN" altLang="zh-CN" sz="2400" kern="1000" dirty="0">
                <a:solidFill>
                  <a:srgbClr val="000000"/>
                </a:solidFill>
                <a:latin typeface="Times New Roman"/>
                <a:ea typeface="宋体"/>
              </a:rPr>
              <a:t>，</a:t>
            </a:r>
            <a:r>
              <a:rPr lang="en-US" altLang="zh-CN" sz="2400" kern="1000" dirty="0">
                <a:solidFill>
                  <a:srgbClr val="000000"/>
                </a:solidFill>
                <a:latin typeface="Times New Roman"/>
                <a:ea typeface="宋体"/>
              </a:rPr>
              <a:t>(61H) = 30H</a:t>
            </a:r>
            <a:r>
              <a:rPr lang="zh-CN" altLang="zh-CN" sz="2400" kern="1000" dirty="0">
                <a:solidFill>
                  <a:srgbClr val="000000"/>
                </a:solidFill>
                <a:latin typeface="Times New Roman"/>
                <a:ea typeface="宋体"/>
              </a:rPr>
              <a:t>时，执行指令</a:t>
            </a:r>
          </a:p>
          <a:p>
            <a:pPr marL="269875" lvl="0" indent="255905">
              <a:lnSpc>
                <a:spcPct val="150000"/>
              </a:lnSpc>
              <a:spcAft>
                <a:spcPts val="0"/>
              </a:spcAft>
            </a:pPr>
            <a:r>
              <a:rPr lang="en-US" altLang="zh-CN" sz="2400" kern="1000" dirty="0">
                <a:solidFill>
                  <a:srgbClr val="000000"/>
                </a:solidFill>
                <a:latin typeface="Times New Roman"/>
                <a:ea typeface="宋体"/>
              </a:rPr>
              <a:t>POP  DPH 	</a:t>
            </a:r>
            <a:r>
              <a:rPr lang="zh-CN" altLang="zh-CN" sz="2400" kern="1000" dirty="0">
                <a:solidFill>
                  <a:srgbClr val="000000"/>
                </a:solidFill>
                <a:latin typeface="Times New Roman"/>
                <a:ea typeface="宋体"/>
              </a:rPr>
              <a:t>；</a:t>
            </a:r>
            <a:r>
              <a:rPr lang="en-US" altLang="zh-CN" sz="2400" kern="1000" dirty="0">
                <a:solidFill>
                  <a:srgbClr val="000000"/>
                </a:solidFill>
                <a:latin typeface="Times New Roman"/>
                <a:ea typeface="宋体"/>
              </a:rPr>
              <a:t>((SP))→DPH</a:t>
            </a:r>
            <a:r>
              <a:rPr lang="zh-CN" altLang="zh-CN" sz="2400" kern="1000" dirty="0">
                <a:solidFill>
                  <a:srgbClr val="000000"/>
                </a:solidFill>
                <a:latin typeface="Times New Roman"/>
                <a:ea typeface="宋体"/>
              </a:rPr>
              <a:t>，</a:t>
            </a:r>
            <a:r>
              <a:rPr lang="en-US" altLang="zh-CN" sz="2400" kern="1000" dirty="0">
                <a:solidFill>
                  <a:srgbClr val="000000"/>
                </a:solidFill>
                <a:latin typeface="Times New Roman"/>
                <a:ea typeface="宋体"/>
              </a:rPr>
              <a:t>(SP) </a:t>
            </a:r>
            <a:r>
              <a:rPr lang="en-US" altLang="zh-CN" sz="2400" kern="1000" dirty="0">
                <a:solidFill>
                  <a:srgbClr val="000000"/>
                </a:solidFill>
                <a:latin typeface="Symbol"/>
                <a:ea typeface="宋体"/>
              </a:rPr>
              <a:t>-</a:t>
            </a:r>
            <a:r>
              <a:rPr lang="en-US" altLang="zh-CN" sz="2400" kern="1000" dirty="0">
                <a:solidFill>
                  <a:srgbClr val="000000"/>
                </a:solidFill>
                <a:latin typeface="Times New Roman"/>
                <a:ea typeface="宋体"/>
              </a:rPr>
              <a:t>1→SP</a:t>
            </a:r>
            <a:endParaRPr lang="zh-CN" altLang="zh-CN" sz="2400" kern="1000" dirty="0">
              <a:solidFill>
                <a:srgbClr val="000000"/>
              </a:solidFill>
              <a:latin typeface="Times New Roman"/>
              <a:ea typeface="宋体"/>
            </a:endParaRPr>
          </a:p>
          <a:p>
            <a:pPr marL="269875" lvl="0" indent="255905">
              <a:lnSpc>
                <a:spcPct val="150000"/>
              </a:lnSpc>
              <a:spcAft>
                <a:spcPts val="0"/>
              </a:spcAft>
            </a:pPr>
            <a:r>
              <a:rPr lang="en-US" altLang="zh-CN" sz="2400" kern="1000" dirty="0">
                <a:solidFill>
                  <a:srgbClr val="000000"/>
                </a:solidFill>
                <a:latin typeface="Times New Roman"/>
                <a:ea typeface="宋体"/>
              </a:rPr>
              <a:t>POP  DPL		</a:t>
            </a:r>
            <a:r>
              <a:rPr lang="zh-CN" altLang="zh-CN" sz="2400" kern="1000" dirty="0">
                <a:solidFill>
                  <a:srgbClr val="000000"/>
                </a:solidFill>
                <a:latin typeface="Times New Roman"/>
                <a:ea typeface="宋体"/>
              </a:rPr>
              <a:t>；</a:t>
            </a:r>
            <a:r>
              <a:rPr lang="en-US" altLang="zh-CN" sz="2400" kern="1000" dirty="0">
                <a:solidFill>
                  <a:srgbClr val="000000"/>
                </a:solidFill>
                <a:latin typeface="Times New Roman"/>
                <a:ea typeface="宋体"/>
              </a:rPr>
              <a:t>((SP))→DPL</a:t>
            </a:r>
            <a:r>
              <a:rPr lang="zh-CN" altLang="zh-CN" sz="2400" kern="1000" dirty="0">
                <a:solidFill>
                  <a:srgbClr val="000000"/>
                </a:solidFill>
                <a:latin typeface="Times New Roman"/>
                <a:ea typeface="宋体"/>
              </a:rPr>
              <a:t>，</a:t>
            </a:r>
            <a:r>
              <a:rPr lang="en-US" altLang="zh-CN" sz="2400" kern="1000" dirty="0">
                <a:solidFill>
                  <a:srgbClr val="000000"/>
                </a:solidFill>
                <a:latin typeface="Times New Roman"/>
                <a:ea typeface="宋体"/>
              </a:rPr>
              <a:t>(SP) </a:t>
            </a:r>
            <a:r>
              <a:rPr lang="en-US" altLang="zh-CN" sz="2400" kern="1000" dirty="0">
                <a:solidFill>
                  <a:srgbClr val="000000"/>
                </a:solidFill>
                <a:latin typeface="Symbol"/>
                <a:ea typeface="宋体"/>
              </a:rPr>
              <a:t>-</a:t>
            </a:r>
            <a:r>
              <a:rPr lang="en-US" altLang="zh-CN" sz="2400" kern="1000" dirty="0">
                <a:solidFill>
                  <a:srgbClr val="000000"/>
                </a:solidFill>
                <a:latin typeface="Times New Roman"/>
                <a:ea typeface="宋体"/>
              </a:rPr>
              <a:t>1→SP</a:t>
            </a:r>
            <a:endParaRPr lang="zh-CN" altLang="zh-CN" sz="2400" kern="1000" dirty="0">
              <a:solidFill>
                <a:srgbClr val="000000"/>
              </a:solidFill>
              <a:latin typeface="Times New Roman"/>
              <a:ea typeface="宋体"/>
            </a:endParaRPr>
          </a:p>
          <a:p>
            <a:pPr lvl="0" algn="l">
              <a:lnSpc>
                <a:spcPct val="150000"/>
              </a:lnSpc>
            </a:pPr>
            <a:r>
              <a:rPr lang="en-US" altLang="zh-CN" sz="2400" kern="1000" dirty="0" smtClean="0">
                <a:solidFill>
                  <a:srgbClr val="000000"/>
                </a:solidFill>
                <a:latin typeface="Times New Roman"/>
                <a:ea typeface="宋体"/>
                <a:cs typeface="Times New Roman"/>
              </a:rPr>
              <a:t>        </a:t>
            </a:r>
            <a:r>
              <a:rPr lang="zh-CN" altLang="zh-CN" sz="2400" kern="1000" dirty="0" smtClean="0">
                <a:solidFill>
                  <a:srgbClr val="000000"/>
                </a:solidFill>
                <a:latin typeface="Times New Roman"/>
                <a:ea typeface="宋体"/>
                <a:cs typeface="Times New Roman"/>
              </a:rPr>
              <a:t>执行</a:t>
            </a:r>
            <a:r>
              <a:rPr lang="zh-CN" altLang="zh-CN" sz="2400" kern="1000" dirty="0">
                <a:solidFill>
                  <a:srgbClr val="000000"/>
                </a:solidFill>
                <a:latin typeface="Times New Roman"/>
                <a:ea typeface="宋体"/>
                <a:cs typeface="Times New Roman"/>
              </a:rPr>
              <a:t>结果：</a:t>
            </a:r>
            <a:r>
              <a:rPr lang="en-US" altLang="zh-CN" sz="2400" kern="1000" dirty="0">
                <a:solidFill>
                  <a:srgbClr val="000000"/>
                </a:solidFill>
                <a:latin typeface="Times New Roman"/>
                <a:ea typeface="宋体"/>
              </a:rPr>
              <a:t>(DPTR) = 7030H</a:t>
            </a:r>
            <a:r>
              <a:rPr lang="zh-CN" altLang="zh-CN" sz="2400" kern="1000" dirty="0">
                <a:solidFill>
                  <a:srgbClr val="000000"/>
                </a:solidFill>
                <a:latin typeface="Times New Roman"/>
                <a:ea typeface="宋体"/>
                <a:cs typeface="Times New Roman"/>
              </a:rPr>
              <a:t>，</a:t>
            </a:r>
            <a:r>
              <a:rPr lang="en-US" altLang="zh-CN" sz="2400" kern="1000" dirty="0">
                <a:solidFill>
                  <a:srgbClr val="000000"/>
                </a:solidFill>
                <a:latin typeface="Times New Roman"/>
                <a:ea typeface="宋体"/>
              </a:rPr>
              <a:t>(SP) = 60H</a:t>
            </a:r>
            <a:r>
              <a:rPr lang="zh-CN" altLang="zh-CN" sz="2400" kern="1000" dirty="0">
                <a:solidFill>
                  <a:srgbClr val="000000"/>
                </a:solidFill>
                <a:latin typeface="Times New Roman"/>
                <a:ea typeface="宋体"/>
                <a:cs typeface="Times New Roman"/>
              </a:rPr>
              <a:t>。</a:t>
            </a:r>
            <a:endParaRPr lang="zh-CN" altLang="en-US" sz="2400" dirty="0">
              <a:solidFill>
                <a:srgbClr val="000000"/>
              </a:solidFill>
            </a:endParaRPr>
          </a:p>
        </p:txBody>
      </p:sp>
    </p:spTree>
    <p:extLst>
      <p:ext uri="{BB962C8B-B14F-4D97-AF65-F5344CB8AC3E}">
        <p14:creationId xmlns:p14="http://schemas.microsoft.com/office/powerpoint/2010/main" val="2492442521"/>
      </p:ext>
    </p:extLst>
  </p:cSld>
  <p:clrMapOvr>
    <a:masterClrMapping/>
  </p:clrMapOvr>
  <p:transition>
    <p:random/>
    <p:sndAc>
      <p:stSnd>
        <p:snd r:embed="rId2" name="camera.wav"/>
      </p:stSnd>
    </p:sndAc>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58</a:t>
            </a:fld>
            <a:endParaRPr lang="en-US" altLang="zh-CN" dirty="0"/>
          </a:p>
        </p:txBody>
      </p:sp>
      <p:sp>
        <p:nvSpPr>
          <p:cNvPr id="4" name="矩形 3"/>
          <p:cNvSpPr/>
          <p:nvPr/>
        </p:nvSpPr>
        <p:spPr>
          <a:xfrm>
            <a:off x="0" y="474345"/>
            <a:ext cx="9144000" cy="5632311"/>
          </a:xfrm>
          <a:prstGeom prst="rect">
            <a:avLst/>
          </a:prstGeom>
        </p:spPr>
        <p:txBody>
          <a:bodyPr wrap="square">
            <a:spAutoFit/>
          </a:bodyPr>
          <a:lstStyle/>
          <a:p>
            <a:pPr algn="l">
              <a:lnSpc>
                <a:spcPct val="150000"/>
              </a:lnSpc>
            </a:pPr>
            <a:r>
              <a:rPr lang="en-US" altLang="zh-CN" sz="2400" dirty="0" smtClean="0"/>
              <a:t>        </a:t>
            </a:r>
            <a:r>
              <a:rPr lang="en-US" altLang="zh-CN" sz="2400" b="1" kern="1050" dirty="0">
                <a:latin typeface="Arial"/>
                <a:ea typeface="黑体"/>
                <a:cs typeface="Times New Roman"/>
              </a:rPr>
              <a:t>5</a:t>
            </a:r>
            <a:r>
              <a:rPr lang="zh-CN" altLang="en-US" sz="2400" b="1" kern="1050" dirty="0">
                <a:latin typeface="Arial"/>
                <a:ea typeface="黑体"/>
                <a:cs typeface="Times New Roman"/>
              </a:rPr>
              <a:t>．数据交换指令</a:t>
            </a:r>
          </a:p>
          <a:p>
            <a:pPr algn="l">
              <a:lnSpc>
                <a:spcPct val="150000"/>
              </a:lnSpc>
            </a:pPr>
            <a:r>
              <a:rPr lang="zh-CN" altLang="en-US" sz="2400" dirty="0" smtClean="0"/>
              <a:t>        数据</a:t>
            </a:r>
            <a:r>
              <a:rPr lang="zh-CN" altLang="en-US" sz="2400" dirty="0"/>
              <a:t>交换指令的功能是把两个操作数的内容进行全字节交换或半字节交换。指令如下：</a:t>
            </a:r>
          </a:p>
          <a:p>
            <a:pPr algn="l">
              <a:lnSpc>
                <a:spcPct val="150000"/>
              </a:lnSpc>
            </a:pPr>
            <a:r>
              <a:rPr lang="zh-CN" altLang="en-US" sz="2400" dirty="0" smtClean="0"/>
              <a:t>        （</a:t>
            </a:r>
            <a:r>
              <a:rPr lang="en-US" altLang="zh-CN" sz="2400" dirty="0"/>
              <a:t>1</a:t>
            </a:r>
            <a:r>
              <a:rPr lang="zh-CN" altLang="en-US" sz="2400" dirty="0"/>
              <a:t>）全字节交换指令（</a:t>
            </a:r>
            <a:r>
              <a:rPr lang="en-US" altLang="zh-CN" sz="2400" dirty="0"/>
              <a:t>3</a:t>
            </a:r>
            <a:r>
              <a:rPr lang="zh-CN" altLang="en-US" sz="2400" dirty="0"/>
              <a:t>条）</a:t>
            </a:r>
          </a:p>
          <a:p>
            <a:pPr lvl="2" algn="l">
              <a:lnSpc>
                <a:spcPct val="150000"/>
              </a:lnSpc>
            </a:pPr>
            <a:r>
              <a:rPr lang="en-US" altLang="zh-CN" sz="2400" dirty="0">
                <a:solidFill>
                  <a:srgbClr val="0000FF"/>
                </a:solidFill>
              </a:rPr>
              <a:t>XCH	 A</a:t>
            </a:r>
            <a:r>
              <a:rPr lang="zh-CN" altLang="en-US" sz="2400" dirty="0">
                <a:solidFill>
                  <a:srgbClr val="0000FF"/>
                </a:solidFill>
              </a:rPr>
              <a:t>，</a:t>
            </a:r>
            <a:r>
              <a:rPr lang="en-US" altLang="zh-CN" sz="2400" dirty="0" err="1">
                <a:solidFill>
                  <a:srgbClr val="0000FF"/>
                </a:solidFill>
              </a:rPr>
              <a:t>Rn</a:t>
            </a:r>
            <a:r>
              <a:rPr lang="en-US" altLang="zh-CN" sz="2400" dirty="0">
                <a:solidFill>
                  <a:srgbClr val="0000FF"/>
                </a:solidFill>
              </a:rPr>
              <a:t>      	</a:t>
            </a:r>
            <a:r>
              <a:rPr lang="zh-CN" altLang="en-US" sz="2400" dirty="0">
                <a:solidFill>
                  <a:srgbClr val="0000FF"/>
                </a:solidFill>
              </a:rPr>
              <a:t>； </a:t>
            </a:r>
            <a:r>
              <a:rPr lang="en-US" altLang="zh-CN" sz="2400" dirty="0">
                <a:solidFill>
                  <a:srgbClr val="0000FF"/>
                </a:solidFill>
              </a:rPr>
              <a:t>(A) </a:t>
            </a:r>
            <a:r>
              <a:rPr lang="en-US" altLang="zh-CN" sz="2400" dirty="0" smtClean="0">
                <a:solidFill>
                  <a:srgbClr val="0000FF"/>
                </a:solidFill>
              </a:rPr>
              <a:t>      (</a:t>
            </a:r>
            <a:r>
              <a:rPr lang="en-US" altLang="zh-CN" sz="2400" dirty="0" err="1">
                <a:solidFill>
                  <a:srgbClr val="0000FF"/>
                </a:solidFill>
              </a:rPr>
              <a:t>Rn</a:t>
            </a:r>
            <a:r>
              <a:rPr lang="en-US" altLang="zh-CN" sz="2400" dirty="0">
                <a:solidFill>
                  <a:srgbClr val="0000FF"/>
                </a:solidFill>
              </a:rPr>
              <a:t>)</a:t>
            </a:r>
            <a:r>
              <a:rPr lang="zh-CN" altLang="en-US" sz="2400" dirty="0">
                <a:solidFill>
                  <a:srgbClr val="0000FF"/>
                </a:solidFill>
              </a:rPr>
              <a:t>，</a:t>
            </a:r>
            <a:r>
              <a:rPr lang="en-US" altLang="zh-CN" sz="2400" dirty="0">
                <a:solidFill>
                  <a:srgbClr val="0000FF"/>
                </a:solidFill>
              </a:rPr>
              <a:t>n = 0</a:t>
            </a:r>
            <a:r>
              <a:rPr lang="zh-CN" altLang="en-US" sz="2400" dirty="0">
                <a:solidFill>
                  <a:srgbClr val="0000FF"/>
                </a:solidFill>
              </a:rPr>
              <a:t>～</a:t>
            </a:r>
            <a:r>
              <a:rPr lang="en-US" altLang="zh-CN" sz="2400" dirty="0">
                <a:solidFill>
                  <a:srgbClr val="0000FF"/>
                </a:solidFill>
              </a:rPr>
              <a:t>7</a:t>
            </a:r>
          </a:p>
          <a:p>
            <a:pPr lvl="2" algn="l">
              <a:lnSpc>
                <a:spcPct val="150000"/>
              </a:lnSpc>
            </a:pPr>
            <a:r>
              <a:rPr lang="en-US" altLang="zh-CN" sz="2400" dirty="0">
                <a:solidFill>
                  <a:srgbClr val="0000FF"/>
                </a:solidFill>
              </a:rPr>
              <a:t>XCH	 A</a:t>
            </a:r>
            <a:r>
              <a:rPr lang="zh-CN" altLang="en-US" sz="2400" dirty="0">
                <a:solidFill>
                  <a:srgbClr val="0000FF"/>
                </a:solidFill>
              </a:rPr>
              <a:t>，</a:t>
            </a:r>
            <a:r>
              <a:rPr lang="en-US" altLang="zh-CN" sz="2400" dirty="0">
                <a:solidFill>
                  <a:srgbClr val="0000FF"/>
                </a:solidFill>
              </a:rPr>
              <a:t>direct    	</a:t>
            </a:r>
            <a:r>
              <a:rPr lang="zh-CN" altLang="en-US" sz="2400" dirty="0">
                <a:solidFill>
                  <a:srgbClr val="0000FF"/>
                </a:solidFill>
              </a:rPr>
              <a:t>； </a:t>
            </a:r>
            <a:r>
              <a:rPr lang="en-US" altLang="zh-CN" sz="2400" dirty="0">
                <a:solidFill>
                  <a:srgbClr val="0000FF"/>
                </a:solidFill>
              </a:rPr>
              <a:t>(A) </a:t>
            </a:r>
            <a:r>
              <a:rPr lang="en-US" altLang="zh-CN" sz="2400" dirty="0" smtClean="0">
                <a:solidFill>
                  <a:srgbClr val="0000FF"/>
                </a:solidFill>
              </a:rPr>
              <a:t>      (</a:t>
            </a:r>
            <a:r>
              <a:rPr lang="en-US" altLang="zh-CN" sz="2400" dirty="0">
                <a:solidFill>
                  <a:srgbClr val="0000FF"/>
                </a:solidFill>
              </a:rPr>
              <a:t>direct)</a:t>
            </a:r>
          </a:p>
          <a:p>
            <a:pPr lvl="2" algn="l">
              <a:lnSpc>
                <a:spcPct val="150000"/>
              </a:lnSpc>
            </a:pPr>
            <a:r>
              <a:rPr lang="en-US" altLang="zh-CN" sz="2400" dirty="0">
                <a:solidFill>
                  <a:srgbClr val="0000FF"/>
                </a:solidFill>
              </a:rPr>
              <a:t>XCH	 A</a:t>
            </a:r>
            <a:r>
              <a:rPr lang="zh-CN" altLang="en-US" sz="2400" dirty="0">
                <a:solidFill>
                  <a:srgbClr val="0000FF"/>
                </a:solidFill>
              </a:rPr>
              <a:t>，</a:t>
            </a:r>
            <a:r>
              <a:rPr lang="en-US" altLang="zh-CN" sz="2400" dirty="0">
                <a:solidFill>
                  <a:srgbClr val="0000FF"/>
                </a:solidFill>
              </a:rPr>
              <a:t>@</a:t>
            </a:r>
            <a:r>
              <a:rPr lang="en-US" altLang="zh-CN" sz="2400" dirty="0" err="1">
                <a:solidFill>
                  <a:srgbClr val="0000FF"/>
                </a:solidFill>
              </a:rPr>
              <a:t>Ri</a:t>
            </a:r>
            <a:r>
              <a:rPr lang="en-US" altLang="zh-CN" sz="2400" dirty="0">
                <a:solidFill>
                  <a:srgbClr val="0000FF"/>
                </a:solidFill>
              </a:rPr>
              <a:t>     	</a:t>
            </a:r>
            <a:r>
              <a:rPr lang="zh-CN" altLang="en-US" sz="2400" dirty="0">
                <a:solidFill>
                  <a:srgbClr val="0000FF"/>
                </a:solidFill>
              </a:rPr>
              <a:t>； </a:t>
            </a:r>
            <a:r>
              <a:rPr lang="en-US" altLang="zh-CN" sz="2400" dirty="0">
                <a:solidFill>
                  <a:srgbClr val="0000FF"/>
                </a:solidFill>
              </a:rPr>
              <a:t>(A) </a:t>
            </a:r>
            <a:r>
              <a:rPr lang="en-US" altLang="zh-CN" sz="2400" dirty="0" smtClean="0">
                <a:solidFill>
                  <a:srgbClr val="0000FF"/>
                </a:solidFill>
              </a:rPr>
              <a:t>      (( </a:t>
            </a:r>
            <a:r>
              <a:rPr lang="en-US" altLang="zh-CN" sz="2400" dirty="0" err="1">
                <a:solidFill>
                  <a:srgbClr val="0000FF"/>
                </a:solidFill>
              </a:rPr>
              <a:t>Ri</a:t>
            </a:r>
            <a:r>
              <a:rPr lang="en-US" altLang="zh-CN" sz="2400" dirty="0">
                <a:solidFill>
                  <a:srgbClr val="0000FF"/>
                </a:solidFill>
              </a:rPr>
              <a:t>))</a:t>
            </a:r>
            <a:r>
              <a:rPr lang="zh-CN" altLang="en-US" sz="2400" dirty="0">
                <a:solidFill>
                  <a:srgbClr val="0000FF"/>
                </a:solidFill>
              </a:rPr>
              <a:t>，</a:t>
            </a:r>
            <a:r>
              <a:rPr lang="en-US" altLang="zh-CN" sz="2400" dirty="0">
                <a:solidFill>
                  <a:srgbClr val="0000FF"/>
                </a:solidFill>
              </a:rPr>
              <a:t>i = 0</a:t>
            </a:r>
            <a:r>
              <a:rPr lang="zh-CN" altLang="en-US" sz="2400" dirty="0">
                <a:solidFill>
                  <a:srgbClr val="0000FF"/>
                </a:solidFill>
              </a:rPr>
              <a:t>，</a:t>
            </a:r>
            <a:r>
              <a:rPr lang="en-US" altLang="zh-CN" sz="2400" dirty="0">
                <a:solidFill>
                  <a:srgbClr val="0000FF"/>
                </a:solidFill>
              </a:rPr>
              <a:t>1</a:t>
            </a:r>
          </a:p>
          <a:p>
            <a:pPr algn="l">
              <a:lnSpc>
                <a:spcPct val="150000"/>
              </a:lnSpc>
            </a:pPr>
            <a:r>
              <a:rPr lang="zh-CN" altLang="en-US" sz="2400" dirty="0" smtClean="0"/>
              <a:t>        这</a:t>
            </a:r>
            <a:r>
              <a:rPr lang="zh-CN" altLang="en-US" sz="2400" dirty="0"/>
              <a:t>组指令的功能是将累加器</a:t>
            </a:r>
            <a:r>
              <a:rPr lang="en-US" altLang="zh-CN" sz="2400" dirty="0"/>
              <a:t>A</a:t>
            </a:r>
            <a:r>
              <a:rPr lang="zh-CN" altLang="en-US" sz="2400" dirty="0"/>
              <a:t>的内容和源操作数的内容相互交换。源操作数有寄存器寻址、直接寻址和寄存器间接寻址等</a:t>
            </a:r>
            <a:r>
              <a:rPr lang="en-US" altLang="zh-CN" sz="2400" dirty="0"/>
              <a:t>3</a:t>
            </a:r>
            <a:r>
              <a:rPr lang="zh-CN" altLang="en-US" sz="2400" dirty="0"/>
              <a:t>种方式</a:t>
            </a:r>
            <a:r>
              <a:rPr lang="zh-CN" altLang="en-US" sz="2400" dirty="0" smtClean="0"/>
              <a:t>。</a:t>
            </a:r>
            <a:endParaRPr lang="zh-CN" altLang="en-US" sz="2400" dirty="0"/>
          </a:p>
        </p:txBody>
      </p:sp>
      <p:graphicFrame>
        <p:nvGraphicFramePr>
          <p:cNvPr id="5" name="对象 4"/>
          <p:cNvGraphicFramePr>
            <a:graphicFrameLocks noChangeAspect="1"/>
          </p:cNvGraphicFramePr>
          <p:nvPr>
            <p:extLst>
              <p:ext uri="{D42A27DB-BD31-4B8C-83A1-F6EECF244321}">
                <p14:modId xmlns:p14="http://schemas.microsoft.com/office/powerpoint/2010/main" val="1336212286"/>
              </p:ext>
            </p:extLst>
          </p:nvPr>
        </p:nvGraphicFramePr>
        <p:xfrm>
          <a:off x="4461041" y="2803388"/>
          <a:ext cx="1219200" cy="511175"/>
        </p:xfrm>
        <a:graphic>
          <a:graphicData uri="http://schemas.openxmlformats.org/presentationml/2006/ole">
            <mc:AlternateContent xmlns:mc="http://schemas.openxmlformats.org/markup-compatibility/2006">
              <mc:Choice xmlns:v="urn:schemas-microsoft-com:vml" Requires="v">
                <p:oleObj spid="_x0000_s279611" r:id="rId4" imgW="152202" imgH="114151" progId="">
                  <p:embed/>
                </p:oleObj>
              </mc:Choice>
              <mc:Fallback>
                <p:oleObj r:id="rId4" imgW="152202" imgH="114151" progId="">
                  <p:embed/>
                  <p:pic>
                    <p:nvPicPr>
                      <p:cNvPr id="0" name="对象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61041" y="2803388"/>
                        <a:ext cx="1219200"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6" name="对象 5"/>
          <p:cNvGraphicFramePr>
            <a:graphicFrameLocks noChangeAspect="1"/>
          </p:cNvGraphicFramePr>
          <p:nvPr>
            <p:extLst>
              <p:ext uri="{D42A27DB-BD31-4B8C-83A1-F6EECF244321}">
                <p14:modId xmlns:p14="http://schemas.microsoft.com/office/powerpoint/2010/main" val="488552243"/>
              </p:ext>
            </p:extLst>
          </p:nvPr>
        </p:nvGraphicFramePr>
        <p:xfrm>
          <a:off x="4485104" y="3390393"/>
          <a:ext cx="1219200" cy="511175"/>
        </p:xfrm>
        <a:graphic>
          <a:graphicData uri="http://schemas.openxmlformats.org/presentationml/2006/ole">
            <mc:AlternateContent xmlns:mc="http://schemas.openxmlformats.org/markup-compatibility/2006">
              <mc:Choice xmlns:v="urn:schemas-microsoft-com:vml" Requires="v">
                <p:oleObj spid="_x0000_s279612" r:id="rId6" imgW="152202" imgH="114151" progId="">
                  <p:embed/>
                </p:oleObj>
              </mc:Choice>
              <mc:Fallback>
                <p:oleObj r:id="rId6" imgW="152202" imgH="114151" progId="">
                  <p:embed/>
                  <p:pic>
                    <p:nvPicPr>
                      <p:cNvPr id="0" name="对象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85104" y="3390393"/>
                        <a:ext cx="1219200"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7" name="对象 6"/>
          <p:cNvGraphicFramePr>
            <a:graphicFrameLocks noChangeAspect="1"/>
          </p:cNvGraphicFramePr>
          <p:nvPr>
            <p:extLst>
              <p:ext uri="{D42A27DB-BD31-4B8C-83A1-F6EECF244321}">
                <p14:modId xmlns:p14="http://schemas.microsoft.com/office/powerpoint/2010/main" val="3580690463"/>
              </p:ext>
            </p:extLst>
          </p:nvPr>
        </p:nvGraphicFramePr>
        <p:xfrm>
          <a:off x="4445000" y="3975927"/>
          <a:ext cx="1219200" cy="511175"/>
        </p:xfrm>
        <a:graphic>
          <a:graphicData uri="http://schemas.openxmlformats.org/presentationml/2006/ole">
            <mc:AlternateContent xmlns:mc="http://schemas.openxmlformats.org/markup-compatibility/2006">
              <mc:Choice xmlns:v="urn:schemas-microsoft-com:vml" Requires="v">
                <p:oleObj spid="_x0000_s279613" r:id="rId7" imgW="152202" imgH="114151" progId="">
                  <p:embed/>
                </p:oleObj>
              </mc:Choice>
              <mc:Fallback>
                <p:oleObj r:id="rId7" imgW="152202" imgH="114151" progId="">
                  <p:embed/>
                  <p:pic>
                    <p:nvPicPr>
                      <p:cNvPr id="0" name="对象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45000" y="3975927"/>
                        <a:ext cx="1219200"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3920562093"/>
      </p:ext>
    </p:extLst>
  </p:cSld>
  <p:clrMapOvr>
    <a:masterClrMapping/>
  </p:clrMapOvr>
  <p:transition>
    <p:random/>
    <p:sndAc>
      <p:stSnd>
        <p:snd r:embed="rId3" name="camera.wav"/>
      </p:stSnd>
    </p:sndAc>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59</a:t>
            </a:fld>
            <a:endParaRPr lang="en-US" altLang="zh-CN" dirty="0"/>
          </a:p>
        </p:txBody>
      </p:sp>
      <p:sp>
        <p:nvSpPr>
          <p:cNvPr id="4" name="矩形 3"/>
          <p:cNvSpPr/>
          <p:nvPr/>
        </p:nvSpPr>
        <p:spPr>
          <a:xfrm>
            <a:off x="0" y="671691"/>
            <a:ext cx="9144000" cy="4524315"/>
          </a:xfrm>
          <a:prstGeom prst="rect">
            <a:avLst/>
          </a:prstGeom>
        </p:spPr>
        <p:txBody>
          <a:bodyPr wrap="square">
            <a:spAutoFit/>
          </a:bodyPr>
          <a:lstStyle/>
          <a:p>
            <a:pPr lvl="0" algn="l">
              <a:lnSpc>
                <a:spcPct val="150000"/>
              </a:lnSpc>
            </a:pPr>
            <a:r>
              <a:rPr lang="zh-CN" altLang="en-US" sz="2400" dirty="0" smtClean="0">
                <a:solidFill>
                  <a:srgbClr val="000000"/>
                </a:solidFill>
              </a:rPr>
              <a:t>        例如，设：</a:t>
            </a:r>
            <a:r>
              <a:rPr lang="en-US" altLang="zh-CN" sz="2400" dirty="0" smtClean="0">
                <a:solidFill>
                  <a:srgbClr val="000000"/>
                </a:solidFill>
              </a:rPr>
              <a:t>(</a:t>
            </a:r>
            <a:r>
              <a:rPr lang="en-US" altLang="zh-CN" sz="2400" dirty="0">
                <a:solidFill>
                  <a:srgbClr val="000000"/>
                </a:solidFill>
              </a:rPr>
              <a:t>A) = 80H</a:t>
            </a:r>
            <a:r>
              <a:rPr lang="zh-CN" altLang="en-US" sz="2400" dirty="0">
                <a:solidFill>
                  <a:srgbClr val="000000"/>
                </a:solidFill>
              </a:rPr>
              <a:t>，</a:t>
            </a:r>
            <a:r>
              <a:rPr lang="en-US" altLang="zh-CN" sz="2400" dirty="0">
                <a:solidFill>
                  <a:srgbClr val="000000"/>
                </a:solidFill>
              </a:rPr>
              <a:t>(R7) = 08H</a:t>
            </a:r>
            <a:r>
              <a:rPr lang="zh-CN" altLang="en-US" sz="2400" dirty="0">
                <a:solidFill>
                  <a:srgbClr val="000000"/>
                </a:solidFill>
              </a:rPr>
              <a:t>，</a:t>
            </a:r>
            <a:r>
              <a:rPr lang="en-US" altLang="zh-CN" sz="2400" dirty="0">
                <a:solidFill>
                  <a:srgbClr val="000000"/>
                </a:solidFill>
              </a:rPr>
              <a:t>(40H) = F0H</a:t>
            </a:r>
            <a:r>
              <a:rPr lang="zh-CN" altLang="en-US" sz="2400" dirty="0">
                <a:solidFill>
                  <a:srgbClr val="000000"/>
                </a:solidFill>
              </a:rPr>
              <a:t>，</a:t>
            </a:r>
            <a:r>
              <a:rPr lang="en-US" altLang="zh-CN" sz="2400" dirty="0">
                <a:solidFill>
                  <a:srgbClr val="000000"/>
                </a:solidFill>
              </a:rPr>
              <a:t>(R0) = 30H</a:t>
            </a:r>
            <a:r>
              <a:rPr lang="zh-CN" altLang="en-US" sz="2400" dirty="0">
                <a:solidFill>
                  <a:srgbClr val="000000"/>
                </a:solidFill>
              </a:rPr>
              <a:t>，</a:t>
            </a:r>
            <a:r>
              <a:rPr lang="en-US" altLang="zh-CN" sz="2400" dirty="0">
                <a:solidFill>
                  <a:srgbClr val="000000"/>
                </a:solidFill>
              </a:rPr>
              <a:t>(30H) = 0FH</a:t>
            </a:r>
          </a:p>
          <a:p>
            <a:pPr lvl="0" algn="l">
              <a:lnSpc>
                <a:spcPct val="150000"/>
              </a:lnSpc>
            </a:pPr>
            <a:r>
              <a:rPr lang="zh-CN" altLang="en-US" sz="2400" dirty="0" smtClean="0">
                <a:solidFill>
                  <a:srgbClr val="000000"/>
                </a:solidFill>
              </a:rPr>
              <a:t>        执行</a:t>
            </a:r>
            <a:r>
              <a:rPr lang="zh-CN" altLang="en-US" sz="2400" dirty="0">
                <a:solidFill>
                  <a:srgbClr val="000000"/>
                </a:solidFill>
              </a:rPr>
              <a:t>下列指令：</a:t>
            </a:r>
          </a:p>
          <a:p>
            <a:pPr lvl="2" algn="l">
              <a:lnSpc>
                <a:spcPct val="150000"/>
              </a:lnSpc>
            </a:pPr>
            <a:r>
              <a:rPr lang="en-US" altLang="zh-CN" sz="2400" dirty="0">
                <a:solidFill>
                  <a:srgbClr val="000000"/>
                </a:solidFill>
              </a:rPr>
              <a:t>XCH	 A</a:t>
            </a:r>
            <a:r>
              <a:rPr lang="zh-CN" altLang="en-US" sz="2400" dirty="0">
                <a:solidFill>
                  <a:srgbClr val="000000"/>
                </a:solidFill>
              </a:rPr>
              <a:t>，</a:t>
            </a:r>
            <a:r>
              <a:rPr lang="en-US" altLang="zh-CN" sz="2400" dirty="0">
                <a:solidFill>
                  <a:srgbClr val="000000"/>
                </a:solidFill>
              </a:rPr>
              <a:t>R7         </a:t>
            </a:r>
            <a:r>
              <a:rPr lang="zh-CN" altLang="en-US" sz="2400" dirty="0">
                <a:solidFill>
                  <a:srgbClr val="000000"/>
                </a:solidFill>
              </a:rPr>
              <a:t>；</a:t>
            </a:r>
            <a:r>
              <a:rPr lang="en-US" altLang="zh-CN" sz="2400" dirty="0">
                <a:solidFill>
                  <a:srgbClr val="000000"/>
                </a:solidFill>
              </a:rPr>
              <a:t>(A</a:t>
            </a:r>
            <a:r>
              <a:rPr lang="en-US" altLang="zh-CN" sz="2400" dirty="0" smtClean="0">
                <a:solidFill>
                  <a:srgbClr val="000000"/>
                </a:solidFill>
              </a:rPr>
              <a:t>)      (</a:t>
            </a:r>
            <a:r>
              <a:rPr lang="en-US" altLang="zh-CN" sz="2400" dirty="0">
                <a:solidFill>
                  <a:srgbClr val="000000"/>
                </a:solidFill>
              </a:rPr>
              <a:t>R7)</a:t>
            </a:r>
          </a:p>
          <a:p>
            <a:pPr lvl="2" algn="l">
              <a:lnSpc>
                <a:spcPct val="150000"/>
              </a:lnSpc>
            </a:pPr>
            <a:r>
              <a:rPr lang="en-US" altLang="zh-CN" sz="2400" dirty="0">
                <a:solidFill>
                  <a:srgbClr val="000000"/>
                </a:solidFill>
              </a:rPr>
              <a:t>XCH	 A</a:t>
            </a:r>
            <a:r>
              <a:rPr lang="zh-CN" altLang="en-US" sz="2400" dirty="0">
                <a:solidFill>
                  <a:srgbClr val="000000"/>
                </a:solidFill>
              </a:rPr>
              <a:t>，</a:t>
            </a:r>
            <a:r>
              <a:rPr lang="en-US" altLang="zh-CN" sz="2400" dirty="0">
                <a:solidFill>
                  <a:srgbClr val="000000"/>
                </a:solidFill>
              </a:rPr>
              <a:t>40H        </a:t>
            </a:r>
            <a:r>
              <a:rPr lang="zh-CN" altLang="en-US" sz="2400" dirty="0">
                <a:solidFill>
                  <a:srgbClr val="000000"/>
                </a:solidFill>
              </a:rPr>
              <a:t>；</a:t>
            </a:r>
            <a:r>
              <a:rPr lang="en-US" altLang="zh-CN" sz="2400" dirty="0">
                <a:solidFill>
                  <a:srgbClr val="000000"/>
                </a:solidFill>
              </a:rPr>
              <a:t>(A) </a:t>
            </a:r>
            <a:r>
              <a:rPr lang="en-US" altLang="zh-CN" sz="2400" dirty="0" smtClean="0">
                <a:solidFill>
                  <a:srgbClr val="000000"/>
                </a:solidFill>
              </a:rPr>
              <a:t>     (</a:t>
            </a:r>
            <a:r>
              <a:rPr lang="en-US" altLang="zh-CN" sz="2400" dirty="0">
                <a:solidFill>
                  <a:srgbClr val="000000"/>
                </a:solidFill>
              </a:rPr>
              <a:t>40H)</a:t>
            </a:r>
          </a:p>
          <a:p>
            <a:pPr lvl="2" algn="l">
              <a:lnSpc>
                <a:spcPct val="150000"/>
              </a:lnSpc>
            </a:pPr>
            <a:r>
              <a:rPr lang="en-US" altLang="zh-CN" sz="2400" dirty="0">
                <a:solidFill>
                  <a:srgbClr val="000000"/>
                </a:solidFill>
              </a:rPr>
              <a:t>XCH	 A</a:t>
            </a:r>
            <a:r>
              <a:rPr lang="zh-CN" altLang="en-US" sz="2400" dirty="0">
                <a:solidFill>
                  <a:srgbClr val="000000"/>
                </a:solidFill>
              </a:rPr>
              <a:t>，</a:t>
            </a:r>
            <a:r>
              <a:rPr lang="en-US" altLang="zh-CN" sz="2400" dirty="0">
                <a:solidFill>
                  <a:srgbClr val="000000"/>
                </a:solidFill>
              </a:rPr>
              <a:t>@R0       </a:t>
            </a:r>
            <a:r>
              <a:rPr lang="zh-CN" altLang="en-US" sz="2400" dirty="0">
                <a:solidFill>
                  <a:srgbClr val="000000"/>
                </a:solidFill>
              </a:rPr>
              <a:t>；</a:t>
            </a:r>
            <a:r>
              <a:rPr lang="en-US" altLang="zh-CN" sz="2400" dirty="0">
                <a:solidFill>
                  <a:srgbClr val="000000"/>
                </a:solidFill>
              </a:rPr>
              <a:t>(A</a:t>
            </a:r>
            <a:r>
              <a:rPr lang="en-US" altLang="zh-CN" sz="2400" dirty="0" smtClean="0">
                <a:solidFill>
                  <a:srgbClr val="000000"/>
                </a:solidFill>
              </a:rPr>
              <a:t>)      </a:t>
            </a:r>
            <a:r>
              <a:rPr lang="en-US" altLang="zh-CN" sz="2400" dirty="0">
                <a:solidFill>
                  <a:srgbClr val="000000"/>
                </a:solidFill>
              </a:rPr>
              <a:t>((R0))</a:t>
            </a:r>
          </a:p>
          <a:p>
            <a:pPr lvl="0" algn="l">
              <a:lnSpc>
                <a:spcPct val="150000"/>
              </a:lnSpc>
            </a:pPr>
            <a:r>
              <a:rPr lang="zh-CN" altLang="en-US" sz="2400" dirty="0" smtClean="0">
                <a:solidFill>
                  <a:srgbClr val="000000"/>
                </a:solidFill>
              </a:rPr>
              <a:t>        执行</a:t>
            </a:r>
            <a:r>
              <a:rPr lang="zh-CN" altLang="en-US" sz="2400" dirty="0">
                <a:solidFill>
                  <a:srgbClr val="000000"/>
                </a:solidFill>
              </a:rPr>
              <a:t>结果：</a:t>
            </a:r>
            <a:r>
              <a:rPr lang="en-US" altLang="zh-CN" sz="2400" dirty="0">
                <a:solidFill>
                  <a:srgbClr val="000000"/>
                </a:solidFill>
              </a:rPr>
              <a:t>(A) = 0FH</a:t>
            </a:r>
            <a:r>
              <a:rPr lang="zh-CN" altLang="en-US" sz="2400" dirty="0">
                <a:solidFill>
                  <a:srgbClr val="000000"/>
                </a:solidFill>
              </a:rPr>
              <a:t>，</a:t>
            </a:r>
            <a:r>
              <a:rPr lang="en-US" altLang="zh-CN" sz="2400" dirty="0">
                <a:solidFill>
                  <a:srgbClr val="000000"/>
                </a:solidFill>
              </a:rPr>
              <a:t>(R7) = 80H</a:t>
            </a:r>
            <a:r>
              <a:rPr lang="zh-CN" altLang="en-US" sz="2400" dirty="0">
                <a:solidFill>
                  <a:srgbClr val="000000"/>
                </a:solidFill>
              </a:rPr>
              <a:t>，</a:t>
            </a:r>
            <a:r>
              <a:rPr lang="en-US" altLang="zh-CN" sz="2400" dirty="0">
                <a:solidFill>
                  <a:srgbClr val="000000"/>
                </a:solidFill>
              </a:rPr>
              <a:t>(40H) = 08H</a:t>
            </a:r>
            <a:r>
              <a:rPr lang="zh-CN" altLang="en-US" sz="2400" dirty="0">
                <a:solidFill>
                  <a:srgbClr val="000000"/>
                </a:solidFill>
              </a:rPr>
              <a:t>，</a:t>
            </a:r>
            <a:r>
              <a:rPr lang="en-US" altLang="zh-CN" sz="2400" dirty="0">
                <a:solidFill>
                  <a:srgbClr val="000000"/>
                </a:solidFill>
              </a:rPr>
              <a:t>(30H) = F0H</a:t>
            </a:r>
            <a:r>
              <a:rPr lang="zh-CN" altLang="en-US" sz="2400" dirty="0">
                <a:solidFill>
                  <a:srgbClr val="000000"/>
                </a:solidFill>
              </a:rPr>
              <a:t>。</a:t>
            </a:r>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graphicFrame>
        <p:nvGraphicFramePr>
          <p:cNvPr id="6" name="对象 5"/>
          <p:cNvGraphicFramePr>
            <a:graphicFrameLocks noChangeAspect="1"/>
          </p:cNvGraphicFramePr>
          <p:nvPr>
            <p:extLst>
              <p:ext uri="{D42A27DB-BD31-4B8C-83A1-F6EECF244321}">
                <p14:modId xmlns:p14="http://schemas.microsoft.com/office/powerpoint/2010/main" val="885959773"/>
              </p:ext>
            </p:extLst>
          </p:nvPr>
        </p:nvGraphicFramePr>
        <p:xfrm>
          <a:off x="4292600" y="2524843"/>
          <a:ext cx="1219200" cy="510605"/>
        </p:xfrm>
        <a:graphic>
          <a:graphicData uri="http://schemas.openxmlformats.org/presentationml/2006/ole">
            <mc:AlternateContent xmlns:mc="http://schemas.openxmlformats.org/markup-compatibility/2006">
              <mc:Choice xmlns:v="urn:schemas-microsoft-com:vml" Requires="v">
                <p:oleObj spid="_x0000_s269400" r:id="rId4" imgW="152202" imgH="114151" progId="">
                  <p:embed/>
                </p:oleObj>
              </mc:Choice>
              <mc:Fallback>
                <p:oleObj r:id="rId4" imgW="152202" imgH="114151" progId="">
                  <p:embed/>
                  <p:pic>
                    <p:nvPicPr>
                      <p:cNvPr id="0" name="Picture 2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92600" y="2524843"/>
                        <a:ext cx="1219200" cy="51060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7" name="对象 6"/>
          <p:cNvGraphicFramePr>
            <a:graphicFrameLocks noChangeAspect="1"/>
          </p:cNvGraphicFramePr>
          <p:nvPr>
            <p:extLst>
              <p:ext uri="{D42A27DB-BD31-4B8C-83A1-F6EECF244321}">
                <p14:modId xmlns:p14="http://schemas.microsoft.com/office/powerpoint/2010/main" val="978209572"/>
              </p:ext>
            </p:extLst>
          </p:nvPr>
        </p:nvGraphicFramePr>
        <p:xfrm>
          <a:off x="4368800" y="3035300"/>
          <a:ext cx="1219200" cy="511175"/>
        </p:xfrm>
        <a:graphic>
          <a:graphicData uri="http://schemas.openxmlformats.org/presentationml/2006/ole">
            <mc:AlternateContent xmlns:mc="http://schemas.openxmlformats.org/markup-compatibility/2006">
              <mc:Choice xmlns:v="urn:schemas-microsoft-com:vml" Requires="v">
                <p:oleObj spid="_x0000_s269401" r:id="rId6" imgW="152202" imgH="114151" progId="">
                  <p:embed/>
                </p:oleObj>
              </mc:Choice>
              <mc:Fallback>
                <p:oleObj r:id="rId6" imgW="152202" imgH="114151" progId="">
                  <p:embed/>
                  <p:pic>
                    <p:nvPicPr>
                      <p:cNvPr id="0" name="Picture 2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68800" y="3035300"/>
                        <a:ext cx="1219200" cy="5111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8" name="对象 7"/>
          <p:cNvGraphicFramePr>
            <a:graphicFrameLocks noChangeAspect="1"/>
          </p:cNvGraphicFramePr>
          <p:nvPr>
            <p:extLst>
              <p:ext uri="{D42A27DB-BD31-4B8C-83A1-F6EECF244321}">
                <p14:modId xmlns:p14="http://schemas.microsoft.com/office/powerpoint/2010/main" val="2155763880"/>
              </p:ext>
            </p:extLst>
          </p:nvPr>
        </p:nvGraphicFramePr>
        <p:xfrm>
          <a:off x="4406900" y="3556000"/>
          <a:ext cx="1219200" cy="511175"/>
        </p:xfrm>
        <a:graphic>
          <a:graphicData uri="http://schemas.openxmlformats.org/presentationml/2006/ole">
            <mc:AlternateContent xmlns:mc="http://schemas.openxmlformats.org/markup-compatibility/2006">
              <mc:Choice xmlns:v="urn:schemas-microsoft-com:vml" Requires="v">
                <p:oleObj spid="_x0000_s269402" r:id="rId7" imgW="152202" imgH="114151" progId="">
                  <p:embed/>
                </p:oleObj>
              </mc:Choice>
              <mc:Fallback>
                <p:oleObj r:id="rId7" imgW="152202" imgH="114151" progId="">
                  <p:embed/>
                  <p:pic>
                    <p:nvPicPr>
                      <p:cNvPr id="0" name="Picture 2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06900" y="3556000"/>
                        <a:ext cx="1219200" cy="5111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3463387169"/>
      </p:ext>
    </p:extLst>
  </p:cSld>
  <p:clrMapOvr>
    <a:masterClrMapping/>
  </p:clrMapOvr>
  <p:transition>
    <p:random/>
    <p:sndAc>
      <p:stSnd>
        <p:snd r:embed="rId3" name="camera.wav"/>
      </p:stSnd>
    </p:sndAc>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60</a:t>
            </a:fld>
            <a:endParaRPr lang="en-US" altLang="zh-CN" dirty="0"/>
          </a:p>
        </p:txBody>
      </p:sp>
      <p:sp>
        <p:nvSpPr>
          <p:cNvPr id="4" name="矩形 3"/>
          <p:cNvSpPr/>
          <p:nvPr/>
        </p:nvSpPr>
        <p:spPr>
          <a:xfrm>
            <a:off x="0" y="440541"/>
            <a:ext cx="9144000" cy="6186309"/>
          </a:xfrm>
          <a:prstGeom prst="rect">
            <a:avLst/>
          </a:prstGeom>
        </p:spPr>
        <p:txBody>
          <a:bodyPr wrap="square">
            <a:spAutoFit/>
          </a:bodyPr>
          <a:lstStyle/>
          <a:p>
            <a:pPr algn="l">
              <a:lnSpc>
                <a:spcPct val="150000"/>
              </a:lnSpc>
            </a:pPr>
            <a:r>
              <a:rPr lang="zh-CN" altLang="en-US" sz="2400" dirty="0" smtClean="0"/>
              <a:t>      （</a:t>
            </a:r>
            <a:r>
              <a:rPr lang="en-US" altLang="zh-CN" sz="2400" dirty="0" smtClean="0"/>
              <a:t>2</a:t>
            </a:r>
            <a:r>
              <a:rPr lang="zh-CN" altLang="en-US" sz="2400" dirty="0" smtClean="0"/>
              <a:t>）</a:t>
            </a:r>
            <a:r>
              <a:rPr lang="zh-CN" altLang="en-US" sz="2400" dirty="0"/>
              <a:t>半字节交换指令</a:t>
            </a:r>
          </a:p>
          <a:p>
            <a:pPr lvl="2" algn="l">
              <a:lnSpc>
                <a:spcPct val="150000"/>
              </a:lnSpc>
            </a:pPr>
            <a:r>
              <a:rPr lang="en-US" altLang="zh-CN" sz="2400" dirty="0">
                <a:solidFill>
                  <a:srgbClr val="0000FF"/>
                </a:solidFill>
              </a:rPr>
              <a:t>XCHD  A</a:t>
            </a:r>
            <a:r>
              <a:rPr lang="zh-CN" altLang="en-US" sz="2400" dirty="0">
                <a:solidFill>
                  <a:srgbClr val="0000FF"/>
                </a:solidFill>
              </a:rPr>
              <a:t>，</a:t>
            </a:r>
            <a:r>
              <a:rPr lang="en-US" altLang="zh-CN" sz="2400" dirty="0">
                <a:solidFill>
                  <a:srgbClr val="0000FF"/>
                </a:solidFill>
              </a:rPr>
              <a:t>@</a:t>
            </a:r>
            <a:r>
              <a:rPr lang="en-US" altLang="zh-CN" sz="2400" dirty="0" err="1">
                <a:solidFill>
                  <a:srgbClr val="0000FF"/>
                </a:solidFill>
              </a:rPr>
              <a:t>Ri</a:t>
            </a:r>
            <a:r>
              <a:rPr lang="en-US" altLang="zh-CN" sz="2400" dirty="0">
                <a:solidFill>
                  <a:srgbClr val="0000FF"/>
                </a:solidFill>
              </a:rPr>
              <a:t>  </a:t>
            </a:r>
            <a:r>
              <a:rPr lang="zh-CN" altLang="en-US" sz="2400" dirty="0">
                <a:solidFill>
                  <a:srgbClr val="0000FF"/>
                </a:solidFill>
              </a:rPr>
              <a:t>；</a:t>
            </a:r>
            <a:r>
              <a:rPr lang="en-US" altLang="zh-CN" sz="2400" dirty="0">
                <a:solidFill>
                  <a:srgbClr val="0000FF"/>
                </a:solidFill>
              </a:rPr>
              <a:t>((</a:t>
            </a:r>
            <a:r>
              <a:rPr lang="en-US" altLang="zh-CN" sz="2400" dirty="0" err="1">
                <a:solidFill>
                  <a:srgbClr val="0000FF"/>
                </a:solidFill>
              </a:rPr>
              <a:t>Ri</a:t>
            </a:r>
            <a:r>
              <a:rPr lang="en-US" altLang="zh-CN" sz="2400" dirty="0">
                <a:solidFill>
                  <a:srgbClr val="0000FF"/>
                </a:solidFill>
              </a:rPr>
              <a:t>).3</a:t>
            </a:r>
            <a:r>
              <a:rPr lang="zh-CN" altLang="en-US" sz="2400" dirty="0">
                <a:solidFill>
                  <a:srgbClr val="0000FF"/>
                </a:solidFill>
              </a:rPr>
              <a:t>～</a:t>
            </a:r>
            <a:r>
              <a:rPr lang="en-US" altLang="zh-CN" sz="2400" dirty="0">
                <a:solidFill>
                  <a:srgbClr val="0000FF"/>
                </a:solidFill>
              </a:rPr>
              <a:t>((</a:t>
            </a:r>
            <a:r>
              <a:rPr lang="en-US" altLang="zh-CN" sz="2400" dirty="0" err="1">
                <a:solidFill>
                  <a:srgbClr val="0000FF"/>
                </a:solidFill>
              </a:rPr>
              <a:t>Ri</a:t>
            </a:r>
            <a:r>
              <a:rPr lang="en-US" altLang="zh-CN" sz="2400" dirty="0" smtClean="0">
                <a:solidFill>
                  <a:srgbClr val="0000FF"/>
                </a:solidFill>
              </a:rPr>
              <a:t>).0         </a:t>
            </a:r>
            <a:r>
              <a:rPr lang="en-US" altLang="zh-CN" sz="2400" dirty="0">
                <a:solidFill>
                  <a:srgbClr val="0000FF"/>
                </a:solidFill>
              </a:rPr>
              <a:t>(ACC.3</a:t>
            </a:r>
            <a:r>
              <a:rPr lang="zh-CN" altLang="en-US" sz="2400" dirty="0">
                <a:solidFill>
                  <a:srgbClr val="0000FF"/>
                </a:solidFill>
              </a:rPr>
              <a:t>～</a:t>
            </a:r>
            <a:r>
              <a:rPr lang="en-US" altLang="zh-CN" sz="2400" dirty="0" smtClean="0">
                <a:solidFill>
                  <a:srgbClr val="0000FF"/>
                </a:solidFill>
              </a:rPr>
              <a:t>ACC.0)</a:t>
            </a:r>
            <a:endParaRPr lang="en-US" altLang="zh-CN" sz="2400" dirty="0">
              <a:solidFill>
                <a:srgbClr val="0000FF"/>
              </a:solidFill>
            </a:endParaRPr>
          </a:p>
          <a:p>
            <a:pPr algn="l">
              <a:lnSpc>
                <a:spcPct val="150000"/>
              </a:lnSpc>
            </a:pPr>
            <a:r>
              <a:rPr lang="zh-CN" altLang="en-US" sz="2400" dirty="0" smtClean="0"/>
              <a:t>        这</a:t>
            </a:r>
            <a:r>
              <a:rPr lang="zh-CN" altLang="en-US" sz="2400" dirty="0"/>
              <a:t>条指令的功能是将累加器的低</a:t>
            </a:r>
            <a:r>
              <a:rPr lang="en-US" altLang="zh-CN" sz="2400" dirty="0"/>
              <a:t>4</a:t>
            </a:r>
            <a:r>
              <a:rPr lang="zh-CN" altLang="en-US" sz="2400" dirty="0"/>
              <a:t>位与内部</a:t>
            </a:r>
            <a:r>
              <a:rPr lang="en-US" altLang="zh-CN" sz="2400" dirty="0"/>
              <a:t>RAM</a:t>
            </a:r>
            <a:r>
              <a:rPr lang="zh-CN" altLang="en-US" sz="2400" dirty="0"/>
              <a:t>单元的低</a:t>
            </a:r>
            <a:r>
              <a:rPr lang="en-US" altLang="zh-CN" sz="2400" dirty="0"/>
              <a:t>4</a:t>
            </a:r>
            <a:r>
              <a:rPr lang="zh-CN" altLang="en-US" sz="2400" dirty="0"/>
              <a:t>位交换。例如</a:t>
            </a:r>
            <a:r>
              <a:rPr lang="zh-CN" altLang="en-US" sz="2400" dirty="0" smtClean="0"/>
              <a:t>，</a:t>
            </a:r>
            <a:r>
              <a:rPr lang="en-US" altLang="zh-CN" sz="2400" dirty="0" smtClean="0"/>
              <a:t>(</a:t>
            </a:r>
            <a:r>
              <a:rPr lang="en-US" altLang="zh-CN" sz="2400" dirty="0"/>
              <a:t>R0) = 60H</a:t>
            </a:r>
            <a:r>
              <a:rPr lang="zh-CN" altLang="en-US" sz="2400" dirty="0"/>
              <a:t>，</a:t>
            </a:r>
            <a:r>
              <a:rPr lang="en-US" altLang="zh-CN" sz="2400" dirty="0"/>
              <a:t>(60H) = 3EH</a:t>
            </a:r>
            <a:r>
              <a:rPr lang="zh-CN" altLang="en-US" sz="2400" dirty="0"/>
              <a:t>，</a:t>
            </a:r>
            <a:r>
              <a:rPr lang="en-US" altLang="zh-CN" sz="2400" dirty="0"/>
              <a:t>(A) = 59H</a:t>
            </a:r>
          </a:p>
          <a:p>
            <a:pPr algn="l">
              <a:lnSpc>
                <a:spcPct val="150000"/>
              </a:lnSpc>
            </a:pPr>
            <a:r>
              <a:rPr lang="zh-CN" altLang="en-US" sz="2400" dirty="0"/>
              <a:t>执行完“</a:t>
            </a:r>
            <a:r>
              <a:rPr lang="en-US" altLang="zh-CN" sz="2400" dirty="0"/>
              <a:t>XCHD  A</a:t>
            </a:r>
            <a:r>
              <a:rPr lang="zh-CN" altLang="en-US" sz="2400" dirty="0"/>
              <a:t>，</a:t>
            </a:r>
            <a:r>
              <a:rPr lang="en-US" altLang="zh-CN" sz="2400" dirty="0"/>
              <a:t>@R0”</a:t>
            </a:r>
            <a:r>
              <a:rPr lang="zh-CN" altLang="en-US" sz="2400" dirty="0"/>
              <a:t>指令后，</a:t>
            </a:r>
            <a:r>
              <a:rPr lang="en-US" altLang="zh-CN" sz="2400" dirty="0"/>
              <a:t>(A) = 5EH</a:t>
            </a:r>
            <a:r>
              <a:rPr lang="zh-CN" altLang="en-US" sz="2400" dirty="0"/>
              <a:t>，</a:t>
            </a:r>
            <a:r>
              <a:rPr lang="en-US" altLang="zh-CN" sz="2400" dirty="0"/>
              <a:t>(60H) = 39H</a:t>
            </a:r>
            <a:r>
              <a:rPr lang="zh-CN" altLang="en-US" sz="2400" dirty="0"/>
              <a:t>。</a:t>
            </a:r>
          </a:p>
          <a:p>
            <a:pPr algn="l">
              <a:lnSpc>
                <a:spcPct val="150000"/>
              </a:lnSpc>
            </a:pPr>
            <a:r>
              <a:rPr lang="zh-CN" altLang="en-US" sz="2400" dirty="0" smtClean="0"/>
              <a:t>      （</a:t>
            </a:r>
            <a:r>
              <a:rPr lang="en-US" altLang="zh-CN" sz="2400" dirty="0" smtClean="0"/>
              <a:t>3</a:t>
            </a:r>
            <a:r>
              <a:rPr lang="zh-CN" altLang="en-US" sz="2400" dirty="0" smtClean="0"/>
              <a:t>）</a:t>
            </a:r>
            <a:r>
              <a:rPr lang="zh-CN" altLang="en-US" sz="2400" dirty="0"/>
              <a:t>累加器半字节交换指令</a:t>
            </a:r>
          </a:p>
          <a:p>
            <a:pPr lvl="2" algn="l">
              <a:lnSpc>
                <a:spcPct val="150000"/>
              </a:lnSpc>
            </a:pPr>
            <a:r>
              <a:rPr lang="en-US" altLang="zh-CN" sz="2400" dirty="0">
                <a:solidFill>
                  <a:srgbClr val="0000FF"/>
                </a:solidFill>
              </a:rPr>
              <a:t>SWAP  A           </a:t>
            </a:r>
            <a:r>
              <a:rPr lang="zh-CN" altLang="en-US" sz="2400" dirty="0">
                <a:solidFill>
                  <a:srgbClr val="0000FF"/>
                </a:solidFill>
              </a:rPr>
              <a:t>；</a:t>
            </a:r>
            <a:r>
              <a:rPr lang="en-US" altLang="zh-CN" sz="2400" dirty="0">
                <a:solidFill>
                  <a:srgbClr val="0000FF"/>
                </a:solidFill>
              </a:rPr>
              <a:t>(ACC.7</a:t>
            </a:r>
            <a:r>
              <a:rPr lang="zh-CN" altLang="en-US" sz="2400" dirty="0">
                <a:solidFill>
                  <a:srgbClr val="0000FF"/>
                </a:solidFill>
              </a:rPr>
              <a:t>～</a:t>
            </a:r>
            <a:r>
              <a:rPr lang="en-US" altLang="zh-CN" sz="2400" dirty="0">
                <a:solidFill>
                  <a:srgbClr val="0000FF"/>
                </a:solidFill>
              </a:rPr>
              <a:t>ACC.4) </a:t>
            </a:r>
            <a:r>
              <a:rPr lang="en-US" altLang="zh-CN" sz="2400" dirty="0" smtClean="0">
                <a:solidFill>
                  <a:srgbClr val="0000FF"/>
                </a:solidFill>
              </a:rPr>
              <a:t>       </a:t>
            </a:r>
            <a:r>
              <a:rPr lang="en-US" altLang="zh-CN" sz="2400" dirty="0">
                <a:solidFill>
                  <a:srgbClr val="0000FF"/>
                </a:solidFill>
              </a:rPr>
              <a:t>(ACC.3</a:t>
            </a:r>
            <a:r>
              <a:rPr lang="zh-CN" altLang="en-US" sz="2400" dirty="0">
                <a:solidFill>
                  <a:srgbClr val="0000FF"/>
                </a:solidFill>
              </a:rPr>
              <a:t>～</a:t>
            </a:r>
            <a:r>
              <a:rPr lang="en-US" altLang="zh-CN" sz="2400" dirty="0">
                <a:solidFill>
                  <a:srgbClr val="0000FF"/>
                </a:solidFill>
              </a:rPr>
              <a:t>ACC.0)</a:t>
            </a:r>
          </a:p>
          <a:p>
            <a:pPr algn="l">
              <a:lnSpc>
                <a:spcPct val="150000"/>
              </a:lnSpc>
            </a:pPr>
            <a:r>
              <a:rPr lang="zh-CN" altLang="en-US" sz="2400" dirty="0" smtClean="0"/>
              <a:t>        这</a:t>
            </a:r>
            <a:r>
              <a:rPr lang="zh-CN" altLang="en-US" sz="2400" dirty="0"/>
              <a:t>条指令的功能是将累加器</a:t>
            </a:r>
            <a:r>
              <a:rPr lang="en-US" altLang="zh-CN" sz="2400" dirty="0"/>
              <a:t>A</a:t>
            </a:r>
            <a:r>
              <a:rPr lang="zh-CN" altLang="en-US" sz="2400" dirty="0"/>
              <a:t>的高半字节（</a:t>
            </a:r>
            <a:r>
              <a:rPr lang="en-US" altLang="zh-CN" sz="2400" dirty="0"/>
              <a:t>ACC.7</a:t>
            </a:r>
            <a:r>
              <a:rPr lang="zh-CN" altLang="en-US" sz="2400" dirty="0"/>
              <a:t>～</a:t>
            </a:r>
            <a:r>
              <a:rPr lang="en-US" altLang="zh-CN" sz="2400" dirty="0"/>
              <a:t>ACC.4</a:t>
            </a:r>
            <a:r>
              <a:rPr lang="zh-CN" altLang="en-US" sz="2400" dirty="0"/>
              <a:t>）和低半字节（</a:t>
            </a:r>
            <a:r>
              <a:rPr lang="en-US" altLang="zh-CN" sz="2400" dirty="0"/>
              <a:t>ACC.3</a:t>
            </a:r>
            <a:r>
              <a:rPr lang="zh-CN" altLang="en-US" sz="2400" dirty="0"/>
              <a:t>～</a:t>
            </a:r>
            <a:r>
              <a:rPr lang="en-US" altLang="zh-CN" sz="2400" dirty="0"/>
              <a:t>ACC.0</a:t>
            </a:r>
            <a:r>
              <a:rPr lang="zh-CN" altLang="en-US" sz="2400" dirty="0"/>
              <a:t>）互换</a:t>
            </a:r>
            <a:r>
              <a:rPr lang="zh-CN" altLang="en-US" sz="2400" dirty="0" smtClean="0"/>
              <a:t>。</a:t>
            </a:r>
            <a:endParaRPr lang="en-US" altLang="zh-CN" sz="2400" dirty="0" smtClean="0"/>
          </a:p>
          <a:p>
            <a:pPr algn="l">
              <a:lnSpc>
                <a:spcPct val="150000"/>
              </a:lnSpc>
            </a:pPr>
            <a:r>
              <a:rPr lang="zh-CN" altLang="zh-CN" sz="2400" dirty="0" smtClean="0"/>
              <a:t>【</a:t>
            </a:r>
            <a:r>
              <a:rPr lang="zh-CN" altLang="zh-CN" sz="2400" dirty="0"/>
              <a:t>例</a:t>
            </a:r>
            <a:r>
              <a:rPr lang="en-US" altLang="zh-CN" sz="2400" dirty="0"/>
              <a:t>4-9</a:t>
            </a:r>
            <a:r>
              <a:rPr lang="zh-CN" altLang="zh-CN" sz="2400" dirty="0"/>
              <a:t>】 设</a:t>
            </a:r>
            <a:r>
              <a:rPr lang="en-US" altLang="zh-CN" sz="2400" dirty="0"/>
              <a:t>(A) = 95H</a:t>
            </a:r>
            <a:r>
              <a:rPr lang="zh-CN" altLang="zh-CN" sz="2400" dirty="0"/>
              <a:t>，执行指令</a:t>
            </a:r>
            <a:r>
              <a:rPr lang="en-US" altLang="zh-CN" sz="2400" dirty="0"/>
              <a:t>SWAP   A </a:t>
            </a:r>
            <a:r>
              <a:rPr lang="zh-CN" altLang="zh-CN" sz="2400" dirty="0"/>
              <a:t>后，结果为</a:t>
            </a:r>
            <a:r>
              <a:rPr lang="en-US" altLang="zh-CN" sz="2400" dirty="0"/>
              <a:t> (A) = 59H</a:t>
            </a:r>
            <a:r>
              <a:rPr lang="zh-CN" altLang="zh-CN" sz="2400" dirty="0"/>
              <a:t>。</a:t>
            </a:r>
          </a:p>
          <a:p>
            <a:pPr algn="l">
              <a:lnSpc>
                <a:spcPct val="150000"/>
              </a:lnSpc>
            </a:pPr>
            <a:endParaRPr lang="zh-CN" altLang="en-US" sz="2400" dirty="0"/>
          </a:p>
        </p:txBody>
      </p:sp>
      <p:graphicFrame>
        <p:nvGraphicFramePr>
          <p:cNvPr id="5" name="对象 4"/>
          <p:cNvGraphicFramePr>
            <a:graphicFrameLocks noChangeAspect="1"/>
          </p:cNvGraphicFramePr>
          <p:nvPr>
            <p:extLst>
              <p:ext uri="{D42A27DB-BD31-4B8C-83A1-F6EECF244321}">
                <p14:modId xmlns:p14="http://schemas.microsoft.com/office/powerpoint/2010/main" val="465528080"/>
              </p:ext>
            </p:extLst>
          </p:nvPr>
        </p:nvGraphicFramePr>
        <p:xfrm>
          <a:off x="5640136" y="1152525"/>
          <a:ext cx="1219200" cy="511175"/>
        </p:xfrm>
        <a:graphic>
          <a:graphicData uri="http://schemas.openxmlformats.org/presentationml/2006/ole">
            <mc:AlternateContent xmlns:mc="http://schemas.openxmlformats.org/markup-compatibility/2006">
              <mc:Choice xmlns:v="urn:schemas-microsoft-com:vml" Requires="v">
                <p:oleObj spid="_x0000_s280618" r:id="rId4" imgW="152202" imgH="114151" progId="">
                  <p:embed/>
                </p:oleObj>
              </mc:Choice>
              <mc:Fallback>
                <p:oleObj r:id="rId4" imgW="152202" imgH="114151" progId="">
                  <p:embed/>
                  <p:pic>
                    <p:nvPicPr>
                      <p:cNvPr id="0" name="对象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40136" y="1152525"/>
                        <a:ext cx="1219200"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6" name="对象 5"/>
          <p:cNvGraphicFramePr>
            <a:graphicFrameLocks noChangeAspect="1"/>
          </p:cNvGraphicFramePr>
          <p:nvPr>
            <p:extLst>
              <p:ext uri="{D42A27DB-BD31-4B8C-83A1-F6EECF244321}">
                <p14:modId xmlns:p14="http://schemas.microsoft.com/office/powerpoint/2010/main" val="3183208874"/>
              </p:ext>
            </p:extLst>
          </p:nvPr>
        </p:nvGraphicFramePr>
        <p:xfrm>
          <a:off x="5736389" y="3874169"/>
          <a:ext cx="1219200" cy="484606"/>
        </p:xfrm>
        <a:graphic>
          <a:graphicData uri="http://schemas.openxmlformats.org/presentationml/2006/ole">
            <mc:AlternateContent xmlns:mc="http://schemas.openxmlformats.org/markup-compatibility/2006">
              <mc:Choice xmlns:v="urn:schemas-microsoft-com:vml" Requires="v">
                <p:oleObj spid="_x0000_s280619" r:id="rId6" imgW="152202" imgH="114151" progId="">
                  <p:embed/>
                </p:oleObj>
              </mc:Choice>
              <mc:Fallback>
                <p:oleObj r:id="rId6" imgW="152202" imgH="114151" progId="">
                  <p:embed/>
                  <p:pic>
                    <p:nvPicPr>
                      <p:cNvPr id="0" name="对象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36389" y="3874169"/>
                        <a:ext cx="1219200" cy="484606"/>
                      </a:xfrm>
                      <a:prstGeom prst="rect">
                        <a:avLst/>
                      </a:prstGeom>
                      <a:noFill/>
                      <a:ln>
                        <a:noFill/>
                      </a:ln>
                    </p:spPr>
                  </p:pic>
                </p:oleObj>
              </mc:Fallback>
            </mc:AlternateContent>
          </a:graphicData>
        </a:graphic>
      </p:graphicFrame>
    </p:spTree>
    <p:extLst>
      <p:ext uri="{BB962C8B-B14F-4D97-AF65-F5344CB8AC3E}">
        <p14:creationId xmlns:p14="http://schemas.microsoft.com/office/powerpoint/2010/main" val="2667150621"/>
      </p:ext>
    </p:extLst>
  </p:cSld>
  <p:clrMapOvr>
    <a:masterClrMapping/>
  </p:clrMapOvr>
  <p:transition>
    <p:random/>
    <p:sndAc>
      <p:stSnd>
        <p:snd r:embed="rId3" name="camera.wav"/>
      </p:stSnd>
    </p:sndAc>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61</a:t>
            </a:fld>
            <a:endParaRPr lang="en-US" altLang="zh-CN" dirty="0"/>
          </a:p>
        </p:txBody>
      </p:sp>
      <p:sp>
        <p:nvSpPr>
          <p:cNvPr id="4" name="矩形 3"/>
          <p:cNvSpPr/>
          <p:nvPr/>
        </p:nvSpPr>
        <p:spPr>
          <a:xfrm>
            <a:off x="0" y="488246"/>
            <a:ext cx="9144000" cy="5909310"/>
          </a:xfrm>
          <a:prstGeom prst="rect">
            <a:avLst/>
          </a:prstGeom>
        </p:spPr>
        <p:txBody>
          <a:bodyPr wrap="square">
            <a:spAutoFit/>
          </a:bodyPr>
          <a:lstStyle/>
          <a:p>
            <a:pPr algn="l">
              <a:lnSpc>
                <a:spcPct val="150000"/>
              </a:lnSpc>
            </a:pPr>
            <a:r>
              <a:rPr lang="en-US" altLang="zh-CN" sz="2400" dirty="0" smtClean="0"/>
              <a:t>        【</a:t>
            </a:r>
            <a:r>
              <a:rPr lang="zh-CN" altLang="en-US" sz="2400" dirty="0"/>
              <a:t>例</a:t>
            </a:r>
            <a:r>
              <a:rPr lang="en-US" altLang="zh-CN" sz="2400" dirty="0"/>
              <a:t>4-10】 </a:t>
            </a:r>
            <a:r>
              <a:rPr lang="zh-CN" altLang="en-US" sz="2400" dirty="0"/>
              <a:t>将片内</a:t>
            </a:r>
            <a:r>
              <a:rPr lang="en-US" altLang="zh-CN" sz="2400" dirty="0"/>
              <a:t>RAM 30H</a:t>
            </a:r>
            <a:r>
              <a:rPr lang="zh-CN" altLang="en-US" sz="2400" dirty="0"/>
              <a:t>单元与</a:t>
            </a:r>
            <a:r>
              <a:rPr lang="en-US" altLang="zh-CN" sz="2400" dirty="0"/>
              <a:t>40H</a:t>
            </a:r>
            <a:r>
              <a:rPr lang="zh-CN" altLang="en-US" sz="2400" dirty="0"/>
              <a:t>单元中的内容互换。</a:t>
            </a:r>
          </a:p>
          <a:p>
            <a:pPr algn="l">
              <a:lnSpc>
                <a:spcPct val="150000"/>
              </a:lnSpc>
            </a:pPr>
            <a:r>
              <a:rPr lang="zh-CN" altLang="en-US" sz="2400" dirty="0" smtClean="0"/>
              <a:t>        解</a:t>
            </a:r>
            <a:r>
              <a:rPr lang="zh-CN" altLang="en-US" sz="2400" dirty="0"/>
              <a:t>：方法</a:t>
            </a:r>
            <a:r>
              <a:rPr lang="en-US" altLang="zh-CN" sz="2400" dirty="0"/>
              <a:t>1</a:t>
            </a:r>
            <a:r>
              <a:rPr lang="zh-CN" altLang="en-US" sz="2400" dirty="0"/>
              <a:t>（直接地址传送法）：</a:t>
            </a:r>
          </a:p>
          <a:p>
            <a:pPr lvl="2" algn="l">
              <a:lnSpc>
                <a:spcPct val="150000"/>
              </a:lnSpc>
            </a:pPr>
            <a:r>
              <a:rPr lang="en-US" altLang="zh-CN" sz="2000" dirty="0"/>
              <a:t>MOV	  31H</a:t>
            </a:r>
            <a:r>
              <a:rPr lang="zh-CN" altLang="en-US" sz="2000" dirty="0"/>
              <a:t>，</a:t>
            </a:r>
            <a:r>
              <a:rPr lang="en-US" altLang="zh-CN" sz="2000" dirty="0"/>
              <a:t>30H</a:t>
            </a:r>
          </a:p>
          <a:p>
            <a:pPr lvl="2" algn="l">
              <a:lnSpc>
                <a:spcPct val="150000"/>
              </a:lnSpc>
            </a:pPr>
            <a:r>
              <a:rPr lang="en-US" altLang="zh-CN" sz="2000" dirty="0"/>
              <a:t>MOV	  30H</a:t>
            </a:r>
            <a:r>
              <a:rPr lang="zh-CN" altLang="en-US" sz="2000" dirty="0"/>
              <a:t>，</a:t>
            </a:r>
            <a:r>
              <a:rPr lang="en-US" altLang="zh-CN" sz="2000" dirty="0"/>
              <a:t>40H</a:t>
            </a:r>
          </a:p>
          <a:p>
            <a:pPr lvl="2" algn="l">
              <a:lnSpc>
                <a:spcPct val="150000"/>
              </a:lnSpc>
            </a:pPr>
            <a:r>
              <a:rPr lang="en-US" altLang="zh-CN" sz="2000" dirty="0"/>
              <a:t>MOV	  40H</a:t>
            </a:r>
            <a:r>
              <a:rPr lang="zh-CN" altLang="en-US" sz="2000" dirty="0"/>
              <a:t>，</a:t>
            </a:r>
            <a:r>
              <a:rPr lang="en-US" altLang="zh-CN" sz="2000" dirty="0"/>
              <a:t>31H</a:t>
            </a:r>
          </a:p>
          <a:p>
            <a:pPr algn="l">
              <a:lnSpc>
                <a:spcPct val="150000"/>
              </a:lnSpc>
            </a:pPr>
            <a:r>
              <a:rPr lang="zh-CN" altLang="en-US" sz="2400" dirty="0" smtClean="0"/>
              <a:t>        方法</a:t>
            </a:r>
            <a:r>
              <a:rPr lang="en-US" altLang="zh-CN" sz="2400" dirty="0"/>
              <a:t>2</a:t>
            </a:r>
            <a:r>
              <a:rPr lang="zh-CN" altLang="en-US" sz="2400" dirty="0"/>
              <a:t>（间接地址传送法）：</a:t>
            </a:r>
          </a:p>
          <a:p>
            <a:pPr lvl="2" algn="l">
              <a:lnSpc>
                <a:spcPct val="150000"/>
              </a:lnSpc>
            </a:pPr>
            <a:r>
              <a:rPr lang="en-US" altLang="zh-CN" sz="2000" dirty="0"/>
              <a:t>MOV	  R0</a:t>
            </a:r>
            <a:r>
              <a:rPr lang="zh-CN" altLang="en-US" sz="2000" dirty="0"/>
              <a:t>，</a:t>
            </a:r>
            <a:r>
              <a:rPr lang="en-US" altLang="zh-CN" sz="2000" dirty="0"/>
              <a:t>#40H</a:t>
            </a:r>
          </a:p>
          <a:p>
            <a:pPr lvl="2" algn="l">
              <a:lnSpc>
                <a:spcPct val="150000"/>
              </a:lnSpc>
            </a:pPr>
            <a:r>
              <a:rPr lang="en-US" altLang="zh-CN" sz="2000" dirty="0"/>
              <a:t>MOV	  R1</a:t>
            </a:r>
            <a:r>
              <a:rPr lang="zh-CN" altLang="en-US" sz="2000" dirty="0"/>
              <a:t>，</a:t>
            </a:r>
            <a:r>
              <a:rPr lang="en-US" altLang="zh-CN" sz="2000" dirty="0"/>
              <a:t>#30H</a:t>
            </a:r>
          </a:p>
          <a:p>
            <a:pPr lvl="2" algn="l">
              <a:lnSpc>
                <a:spcPct val="150000"/>
              </a:lnSpc>
            </a:pPr>
            <a:r>
              <a:rPr lang="en-US" altLang="zh-CN" sz="2000" dirty="0"/>
              <a:t>MOV	  A</a:t>
            </a:r>
            <a:r>
              <a:rPr lang="zh-CN" altLang="en-US" sz="2000" dirty="0"/>
              <a:t>，</a:t>
            </a:r>
            <a:r>
              <a:rPr lang="en-US" altLang="zh-CN" sz="2000" dirty="0"/>
              <a:t>@R0</a:t>
            </a:r>
          </a:p>
          <a:p>
            <a:pPr lvl="2" algn="l">
              <a:lnSpc>
                <a:spcPct val="150000"/>
              </a:lnSpc>
            </a:pPr>
            <a:r>
              <a:rPr lang="en-US" altLang="zh-CN" sz="2000" dirty="0"/>
              <a:t>MOV	  B</a:t>
            </a:r>
            <a:r>
              <a:rPr lang="zh-CN" altLang="en-US" sz="2000" dirty="0"/>
              <a:t>，</a:t>
            </a:r>
            <a:r>
              <a:rPr lang="en-US" altLang="zh-CN" sz="2000" dirty="0"/>
              <a:t>@R1</a:t>
            </a:r>
          </a:p>
          <a:p>
            <a:pPr lvl="2" algn="l">
              <a:lnSpc>
                <a:spcPct val="150000"/>
              </a:lnSpc>
            </a:pPr>
            <a:r>
              <a:rPr lang="en-US" altLang="zh-CN" sz="2000" dirty="0"/>
              <a:t>MOV	  @R1</a:t>
            </a:r>
            <a:r>
              <a:rPr lang="zh-CN" altLang="en-US" sz="2000" dirty="0"/>
              <a:t>，</a:t>
            </a:r>
            <a:r>
              <a:rPr lang="en-US" altLang="zh-CN" sz="2000" dirty="0"/>
              <a:t>A</a:t>
            </a:r>
          </a:p>
          <a:p>
            <a:pPr lvl="2" algn="l">
              <a:lnSpc>
                <a:spcPct val="150000"/>
              </a:lnSpc>
            </a:pPr>
            <a:r>
              <a:rPr lang="en-US" altLang="zh-CN" sz="2000" dirty="0"/>
              <a:t>MOV	  @R0</a:t>
            </a:r>
            <a:r>
              <a:rPr lang="zh-CN" altLang="en-US" sz="2000" dirty="0"/>
              <a:t>，</a:t>
            </a:r>
            <a:r>
              <a:rPr lang="en-US" altLang="zh-CN" sz="2000" dirty="0"/>
              <a:t>B  </a:t>
            </a:r>
          </a:p>
        </p:txBody>
      </p:sp>
    </p:spTree>
    <p:extLst>
      <p:ext uri="{BB962C8B-B14F-4D97-AF65-F5344CB8AC3E}">
        <p14:creationId xmlns:p14="http://schemas.microsoft.com/office/powerpoint/2010/main" val="2404539954"/>
      </p:ext>
    </p:extLst>
  </p:cSld>
  <p:clrMapOvr>
    <a:masterClrMapping/>
  </p:clrMapOvr>
  <p:transition>
    <p:random/>
    <p:sndAc>
      <p:stSnd>
        <p:snd r:embed="rId2" name="camera.wav"/>
      </p:stSnd>
    </p:sndAc>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62</a:t>
            </a:fld>
            <a:endParaRPr lang="en-US" altLang="zh-CN" dirty="0"/>
          </a:p>
        </p:txBody>
      </p:sp>
      <p:sp>
        <p:nvSpPr>
          <p:cNvPr id="4" name="矩形 3"/>
          <p:cNvSpPr/>
          <p:nvPr/>
        </p:nvSpPr>
        <p:spPr>
          <a:xfrm>
            <a:off x="0" y="610444"/>
            <a:ext cx="6858000" cy="4431983"/>
          </a:xfrm>
          <a:prstGeom prst="rect">
            <a:avLst/>
          </a:prstGeom>
        </p:spPr>
        <p:txBody>
          <a:bodyPr wrap="square">
            <a:spAutoFit/>
          </a:bodyPr>
          <a:lstStyle/>
          <a:p>
            <a:pPr lvl="0" algn="l">
              <a:lnSpc>
                <a:spcPct val="150000"/>
              </a:lnSpc>
            </a:pPr>
            <a:r>
              <a:rPr lang="zh-CN" altLang="en-US" sz="2400" dirty="0" smtClean="0">
                <a:solidFill>
                  <a:srgbClr val="000000"/>
                </a:solidFill>
              </a:rPr>
              <a:t>        方法</a:t>
            </a:r>
            <a:r>
              <a:rPr lang="en-US" altLang="zh-CN" sz="2400" dirty="0">
                <a:solidFill>
                  <a:srgbClr val="000000"/>
                </a:solidFill>
              </a:rPr>
              <a:t>3</a:t>
            </a:r>
            <a:r>
              <a:rPr lang="zh-CN" altLang="en-US" sz="2400" dirty="0">
                <a:solidFill>
                  <a:srgbClr val="000000"/>
                </a:solidFill>
              </a:rPr>
              <a:t>（字节交换传送法）：</a:t>
            </a:r>
          </a:p>
          <a:p>
            <a:pPr lvl="2" algn="l">
              <a:lnSpc>
                <a:spcPct val="150000"/>
              </a:lnSpc>
            </a:pPr>
            <a:r>
              <a:rPr lang="en-US" altLang="zh-CN" sz="2000" dirty="0">
                <a:solidFill>
                  <a:srgbClr val="000000"/>
                </a:solidFill>
              </a:rPr>
              <a:t>MOV	  A</a:t>
            </a:r>
            <a:r>
              <a:rPr lang="zh-CN" altLang="en-US" sz="2000" dirty="0">
                <a:solidFill>
                  <a:srgbClr val="000000"/>
                </a:solidFill>
              </a:rPr>
              <a:t>，</a:t>
            </a:r>
            <a:r>
              <a:rPr lang="en-US" altLang="zh-CN" sz="2000" dirty="0">
                <a:solidFill>
                  <a:srgbClr val="000000"/>
                </a:solidFill>
              </a:rPr>
              <a:t>30H</a:t>
            </a:r>
          </a:p>
          <a:p>
            <a:pPr lvl="2" algn="l">
              <a:lnSpc>
                <a:spcPct val="150000"/>
              </a:lnSpc>
            </a:pPr>
            <a:r>
              <a:rPr lang="en-US" altLang="zh-CN" sz="2000" dirty="0">
                <a:solidFill>
                  <a:srgbClr val="000000"/>
                </a:solidFill>
              </a:rPr>
              <a:t>XCH	  A</a:t>
            </a:r>
            <a:r>
              <a:rPr lang="zh-CN" altLang="en-US" sz="2000" dirty="0">
                <a:solidFill>
                  <a:srgbClr val="000000"/>
                </a:solidFill>
              </a:rPr>
              <a:t>，</a:t>
            </a:r>
            <a:r>
              <a:rPr lang="en-US" altLang="zh-CN" sz="2000" dirty="0">
                <a:solidFill>
                  <a:srgbClr val="000000"/>
                </a:solidFill>
              </a:rPr>
              <a:t>40H</a:t>
            </a:r>
          </a:p>
          <a:p>
            <a:pPr lvl="2" algn="l">
              <a:lnSpc>
                <a:spcPct val="150000"/>
              </a:lnSpc>
            </a:pPr>
            <a:r>
              <a:rPr lang="en-US" altLang="zh-CN" sz="2000" dirty="0">
                <a:solidFill>
                  <a:srgbClr val="000000"/>
                </a:solidFill>
              </a:rPr>
              <a:t>MOV	  30H</a:t>
            </a:r>
            <a:r>
              <a:rPr lang="zh-CN" altLang="en-US" sz="2000" dirty="0">
                <a:solidFill>
                  <a:srgbClr val="000000"/>
                </a:solidFill>
              </a:rPr>
              <a:t>，</a:t>
            </a:r>
            <a:r>
              <a:rPr lang="en-US" altLang="zh-CN" sz="2000" dirty="0">
                <a:solidFill>
                  <a:srgbClr val="000000"/>
                </a:solidFill>
              </a:rPr>
              <a:t>A</a:t>
            </a:r>
          </a:p>
          <a:p>
            <a:pPr lvl="0" algn="l">
              <a:lnSpc>
                <a:spcPct val="150000"/>
              </a:lnSpc>
            </a:pPr>
            <a:r>
              <a:rPr lang="zh-CN" altLang="en-US" sz="2400" dirty="0" smtClean="0">
                <a:solidFill>
                  <a:srgbClr val="000000"/>
                </a:solidFill>
              </a:rPr>
              <a:t>        方法</a:t>
            </a:r>
            <a:r>
              <a:rPr lang="en-US" altLang="zh-CN" sz="2400" dirty="0">
                <a:solidFill>
                  <a:srgbClr val="000000"/>
                </a:solidFill>
              </a:rPr>
              <a:t>4</a:t>
            </a:r>
            <a:r>
              <a:rPr lang="zh-CN" altLang="en-US" sz="2400" dirty="0">
                <a:solidFill>
                  <a:srgbClr val="000000"/>
                </a:solidFill>
              </a:rPr>
              <a:t>（堆栈传送法）：</a:t>
            </a:r>
          </a:p>
          <a:p>
            <a:pPr lvl="2" algn="l">
              <a:lnSpc>
                <a:spcPct val="150000"/>
              </a:lnSpc>
            </a:pPr>
            <a:r>
              <a:rPr lang="en-US" altLang="zh-CN" sz="2000" dirty="0">
                <a:solidFill>
                  <a:srgbClr val="000000"/>
                </a:solidFill>
              </a:rPr>
              <a:t>PUSH  </a:t>
            </a:r>
            <a:r>
              <a:rPr lang="en-US" altLang="zh-CN" sz="2000" dirty="0" smtClean="0">
                <a:solidFill>
                  <a:srgbClr val="000000"/>
                </a:solidFill>
              </a:rPr>
              <a:t>   30H</a:t>
            </a:r>
            <a:endParaRPr lang="en-US" altLang="zh-CN" sz="2000" dirty="0">
              <a:solidFill>
                <a:srgbClr val="000000"/>
              </a:solidFill>
            </a:endParaRPr>
          </a:p>
          <a:p>
            <a:pPr lvl="2" algn="l">
              <a:lnSpc>
                <a:spcPct val="150000"/>
              </a:lnSpc>
            </a:pPr>
            <a:r>
              <a:rPr lang="en-US" altLang="zh-CN" sz="2000" dirty="0">
                <a:solidFill>
                  <a:srgbClr val="000000"/>
                </a:solidFill>
              </a:rPr>
              <a:t>PUSH	  40H</a:t>
            </a:r>
          </a:p>
          <a:p>
            <a:pPr lvl="2" algn="l">
              <a:lnSpc>
                <a:spcPct val="150000"/>
              </a:lnSpc>
            </a:pPr>
            <a:r>
              <a:rPr lang="en-US" altLang="zh-CN" sz="2000" dirty="0">
                <a:solidFill>
                  <a:srgbClr val="000000"/>
                </a:solidFill>
              </a:rPr>
              <a:t>POP	  30H</a:t>
            </a:r>
          </a:p>
          <a:p>
            <a:pPr lvl="2" algn="l">
              <a:lnSpc>
                <a:spcPct val="150000"/>
              </a:lnSpc>
            </a:pPr>
            <a:r>
              <a:rPr lang="en-US" altLang="zh-CN" sz="2000" dirty="0">
                <a:solidFill>
                  <a:srgbClr val="000000"/>
                </a:solidFill>
              </a:rPr>
              <a:t>POP	  40H</a:t>
            </a:r>
          </a:p>
        </p:txBody>
      </p:sp>
    </p:spTree>
    <p:extLst>
      <p:ext uri="{BB962C8B-B14F-4D97-AF65-F5344CB8AC3E}">
        <p14:creationId xmlns:p14="http://schemas.microsoft.com/office/powerpoint/2010/main" val="1151671475"/>
      </p:ext>
    </p:extLst>
  </p:cSld>
  <p:clrMapOvr>
    <a:masterClrMapping/>
  </p:clrMapOvr>
  <p:transition>
    <p:random/>
    <p:sndAc>
      <p:stSnd>
        <p:snd r:embed="rId2" name="camera.wav"/>
      </p:stSnd>
    </p:sndAc>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63</a:t>
            </a:fld>
            <a:endParaRPr lang="en-US" altLang="zh-CN" dirty="0"/>
          </a:p>
        </p:txBody>
      </p:sp>
      <p:sp>
        <p:nvSpPr>
          <p:cNvPr id="4" name="矩形 3"/>
          <p:cNvSpPr/>
          <p:nvPr/>
        </p:nvSpPr>
        <p:spPr>
          <a:xfrm>
            <a:off x="0" y="666740"/>
            <a:ext cx="9144000" cy="5632311"/>
          </a:xfrm>
          <a:prstGeom prst="rect">
            <a:avLst/>
          </a:prstGeom>
        </p:spPr>
        <p:txBody>
          <a:bodyPr wrap="square">
            <a:spAutoFit/>
          </a:bodyPr>
          <a:lstStyle/>
          <a:p>
            <a:pPr algn="l">
              <a:lnSpc>
                <a:spcPct val="150000"/>
              </a:lnSpc>
            </a:pPr>
            <a:r>
              <a:rPr lang="en-US" altLang="zh-CN" sz="2400" b="1" dirty="0">
                <a:solidFill>
                  <a:schemeClr val="accent2"/>
                </a:solidFill>
              </a:rPr>
              <a:t> </a:t>
            </a:r>
            <a:r>
              <a:rPr lang="en-US" altLang="zh-CN" sz="2400" b="1" dirty="0" smtClean="0">
                <a:solidFill>
                  <a:schemeClr val="accent2"/>
                </a:solidFill>
              </a:rPr>
              <a:t>       </a:t>
            </a:r>
            <a:r>
              <a:rPr lang="en-US" altLang="zh-CN" sz="2400" b="1" dirty="0" smtClean="0">
                <a:solidFill>
                  <a:srgbClr val="9900CC"/>
                </a:solidFill>
              </a:rPr>
              <a:t>4.3.2  </a:t>
            </a:r>
            <a:r>
              <a:rPr lang="zh-CN" altLang="en-US" sz="2400" b="1" dirty="0">
                <a:solidFill>
                  <a:srgbClr val="9900CC"/>
                </a:solidFill>
              </a:rPr>
              <a:t>算术运算类指令</a:t>
            </a:r>
          </a:p>
          <a:p>
            <a:pPr algn="l">
              <a:lnSpc>
                <a:spcPct val="150000"/>
              </a:lnSpc>
            </a:pPr>
            <a:r>
              <a:rPr lang="zh-CN" altLang="en-US" sz="2400" dirty="0" smtClean="0"/>
              <a:t>        在</a:t>
            </a:r>
            <a:r>
              <a:rPr lang="en-US" altLang="zh-CN" sz="2400" dirty="0"/>
              <a:t>51</a:t>
            </a:r>
            <a:r>
              <a:rPr lang="zh-CN" altLang="en-US" sz="2400" dirty="0"/>
              <a:t>系列单片机指令系统中，有</a:t>
            </a:r>
            <a:r>
              <a:rPr lang="zh-CN" altLang="en-US" sz="2400" b="1" dirty="0">
                <a:solidFill>
                  <a:srgbClr val="CC3300"/>
                </a:solidFill>
              </a:rPr>
              <a:t>单字节的</a:t>
            </a:r>
            <a:r>
              <a:rPr lang="zh-CN" altLang="en-US" sz="2400" dirty="0"/>
              <a:t>加、减、乘、除法指令，算术运算功能比较强。算术运算指令都是针对</a:t>
            </a:r>
            <a:r>
              <a:rPr lang="en-US" altLang="zh-CN" sz="2400" dirty="0"/>
              <a:t>8</a:t>
            </a:r>
            <a:r>
              <a:rPr lang="zh-CN" altLang="en-US" sz="2400" dirty="0"/>
              <a:t>位二进制无符号数的，如要进行带符号或多字节二进制数运算，则需要编写相应的运算程序来实现。</a:t>
            </a:r>
          </a:p>
          <a:p>
            <a:pPr algn="l">
              <a:lnSpc>
                <a:spcPct val="150000"/>
              </a:lnSpc>
            </a:pPr>
            <a:r>
              <a:rPr lang="zh-CN" altLang="en-US" sz="2400" dirty="0" smtClean="0"/>
              <a:t>        这</a:t>
            </a:r>
            <a:r>
              <a:rPr lang="zh-CN" altLang="en-US" sz="2400" dirty="0"/>
              <a:t>类指令的重要特点是运算的结果</a:t>
            </a:r>
            <a:r>
              <a:rPr lang="zh-CN" altLang="en-US" sz="2400" b="1" dirty="0">
                <a:solidFill>
                  <a:srgbClr val="CC3300"/>
                </a:solidFill>
              </a:rPr>
              <a:t>大多都要影响</a:t>
            </a:r>
            <a:r>
              <a:rPr lang="en-US" altLang="zh-CN" sz="2400" dirty="0"/>
              <a:t>PSW</a:t>
            </a:r>
            <a:r>
              <a:rPr lang="zh-CN" altLang="en-US" sz="2400" dirty="0"/>
              <a:t>的进位（</a:t>
            </a:r>
            <a:r>
              <a:rPr lang="en-US" altLang="zh-CN" sz="2400" dirty="0"/>
              <a:t>Cy</a:t>
            </a:r>
            <a:r>
              <a:rPr lang="zh-CN" altLang="en-US" sz="2400" dirty="0"/>
              <a:t>）、辅助进位（</a:t>
            </a:r>
            <a:r>
              <a:rPr lang="en-US" altLang="zh-CN" sz="2400" dirty="0"/>
              <a:t>Ac</a:t>
            </a:r>
            <a:r>
              <a:rPr lang="zh-CN" altLang="en-US" sz="2400" dirty="0"/>
              <a:t>）、溢出（</a:t>
            </a:r>
            <a:r>
              <a:rPr lang="en-US" altLang="zh-CN" sz="2400" dirty="0"/>
              <a:t>OV</a:t>
            </a:r>
            <a:r>
              <a:rPr lang="zh-CN" altLang="en-US" sz="2400" dirty="0"/>
              <a:t>）</a:t>
            </a:r>
            <a:r>
              <a:rPr lang="en-US" altLang="zh-CN" sz="2400" dirty="0"/>
              <a:t>3</a:t>
            </a:r>
            <a:r>
              <a:rPr lang="zh-CN" altLang="en-US" sz="2400" dirty="0"/>
              <a:t>种标志位，但增</a:t>
            </a:r>
            <a:r>
              <a:rPr lang="en-US" altLang="zh-CN" sz="2400" dirty="0"/>
              <a:t>1</a:t>
            </a:r>
            <a:r>
              <a:rPr lang="zh-CN" altLang="en-US" sz="2400" dirty="0"/>
              <a:t>和减</a:t>
            </a:r>
            <a:r>
              <a:rPr lang="en-US" altLang="zh-CN" sz="2400" dirty="0"/>
              <a:t>1</a:t>
            </a:r>
            <a:r>
              <a:rPr lang="zh-CN" altLang="en-US" sz="2400" dirty="0"/>
              <a:t>指令不影响这些</a:t>
            </a:r>
            <a:r>
              <a:rPr lang="zh-CN" altLang="en-US" sz="2400" b="1" dirty="0">
                <a:solidFill>
                  <a:srgbClr val="CC3300"/>
                </a:solidFill>
              </a:rPr>
              <a:t>标志。</a:t>
            </a:r>
          </a:p>
          <a:p>
            <a:pPr algn="l">
              <a:lnSpc>
                <a:spcPct val="150000"/>
              </a:lnSpc>
            </a:pPr>
            <a:r>
              <a:rPr lang="zh-CN" altLang="en-US" sz="2400" dirty="0" smtClean="0"/>
              <a:t>        另外</a:t>
            </a:r>
            <a:r>
              <a:rPr lang="zh-CN" altLang="en-US" sz="2400" dirty="0"/>
              <a:t>，</a:t>
            </a:r>
            <a:r>
              <a:rPr lang="zh-CN" altLang="en-US" sz="2400" b="1" dirty="0">
                <a:solidFill>
                  <a:srgbClr val="CC3300"/>
                </a:solidFill>
              </a:rPr>
              <a:t>凡是</a:t>
            </a:r>
            <a:r>
              <a:rPr lang="zh-CN" altLang="en-US" sz="2400" dirty="0"/>
              <a:t>会更改累加器</a:t>
            </a:r>
            <a:r>
              <a:rPr lang="en-US" altLang="zh-CN" sz="2400" dirty="0"/>
              <a:t>A</a:t>
            </a:r>
            <a:r>
              <a:rPr lang="zh-CN" altLang="en-US" sz="2400" dirty="0"/>
              <a:t>的内容的指令都会影响奇偶标志位（</a:t>
            </a:r>
            <a:r>
              <a:rPr lang="en-US" altLang="zh-CN" sz="2400" dirty="0"/>
              <a:t>P</a:t>
            </a:r>
            <a:r>
              <a:rPr lang="zh-CN" altLang="en-US" sz="2400" dirty="0"/>
              <a:t>）。</a:t>
            </a:r>
          </a:p>
        </p:txBody>
      </p:sp>
    </p:spTree>
    <p:extLst>
      <p:ext uri="{BB962C8B-B14F-4D97-AF65-F5344CB8AC3E}">
        <p14:creationId xmlns:p14="http://schemas.microsoft.com/office/powerpoint/2010/main" val="1358684131"/>
      </p:ext>
    </p:extLst>
  </p:cSld>
  <p:clrMapOvr>
    <a:masterClrMapping/>
  </p:clrMapOvr>
  <p:transition>
    <p:random/>
    <p:sndAc>
      <p:stSnd>
        <p:snd r:embed="rId2" name="camera.wav"/>
      </p:stSnd>
    </p:sndAc>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64</a:t>
            </a:fld>
            <a:endParaRPr lang="en-US" altLang="zh-CN" dirty="0"/>
          </a:p>
        </p:txBody>
      </p:sp>
      <p:sp>
        <p:nvSpPr>
          <p:cNvPr id="4" name="矩形 3"/>
          <p:cNvSpPr/>
          <p:nvPr/>
        </p:nvSpPr>
        <p:spPr>
          <a:xfrm>
            <a:off x="88900" y="559644"/>
            <a:ext cx="9144000" cy="5078313"/>
          </a:xfrm>
          <a:prstGeom prst="rect">
            <a:avLst/>
          </a:prstGeom>
        </p:spPr>
        <p:txBody>
          <a:bodyPr wrap="square">
            <a:spAutoFit/>
          </a:bodyPr>
          <a:lstStyle/>
          <a:p>
            <a:pPr algn="l">
              <a:lnSpc>
                <a:spcPct val="150000"/>
              </a:lnSpc>
            </a:pPr>
            <a:r>
              <a:rPr lang="en-US" altLang="zh-CN" sz="2400" dirty="0" smtClean="0"/>
              <a:t>        </a:t>
            </a:r>
            <a:r>
              <a:rPr lang="en-US" altLang="zh-CN" sz="2400" b="1" dirty="0" smtClean="0"/>
              <a:t>1</a:t>
            </a:r>
            <a:r>
              <a:rPr lang="zh-CN" altLang="en-US" sz="2400" b="1" dirty="0"/>
              <a:t>．加法指令</a:t>
            </a:r>
          </a:p>
          <a:p>
            <a:pPr algn="l">
              <a:lnSpc>
                <a:spcPct val="150000"/>
              </a:lnSpc>
            </a:pPr>
            <a:r>
              <a:rPr lang="zh-CN" altLang="en-US" sz="2400" dirty="0" smtClean="0"/>
              <a:t>        加法</a:t>
            </a:r>
            <a:r>
              <a:rPr lang="zh-CN" altLang="en-US" sz="2400" dirty="0"/>
              <a:t>指令包括不带进位加法指令</a:t>
            </a:r>
            <a:r>
              <a:rPr lang="en-US" altLang="zh-CN" sz="2400" dirty="0"/>
              <a:t>ADD</a:t>
            </a:r>
            <a:r>
              <a:rPr lang="zh-CN" altLang="en-US" sz="2400" dirty="0"/>
              <a:t>、带进位加法指令</a:t>
            </a:r>
            <a:r>
              <a:rPr lang="en-US" altLang="zh-CN" sz="2400" dirty="0"/>
              <a:t>ADDC</a:t>
            </a:r>
            <a:r>
              <a:rPr lang="zh-CN" altLang="en-US" sz="2400" dirty="0"/>
              <a:t>和加</a:t>
            </a:r>
            <a:r>
              <a:rPr lang="en-US" altLang="zh-CN" sz="2400" dirty="0"/>
              <a:t>1</a:t>
            </a:r>
            <a:r>
              <a:rPr lang="zh-CN" altLang="en-US" sz="2400" dirty="0"/>
              <a:t>指令</a:t>
            </a:r>
            <a:r>
              <a:rPr lang="en-US" altLang="zh-CN" sz="2400" dirty="0"/>
              <a:t>INC</a:t>
            </a:r>
            <a:r>
              <a:rPr lang="zh-CN" altLang="en-US" sz="2400" dirty="0"/>
              <a:t>，</a:t>
            </a:r>
            <a:r>
              <a:rPr lang="en-US" altLang="zh-CN" sz="2400" dirty="0"/>
              <a:t>ADD</a:t>
            </a:r>
            <a:r>
              <a:rPr lang="zh-CN" altLang="en-US" sz="2400" dirty="0"/>
              <a:t>多用于单字节数相加，</a:t>
            </a:r>
            <a:r>
              <a:rPr lang="en-US" altLang="zh-CN" sz="2400" dirty="0"/>
              <a:t>ADDC</a:t>
            </a:r>
            <a:r>
              <a:rPr lang="zh-CN" altLang="en-US" sz="2400" dirty="0"/>
              <a:t>多用于多字节数相加。现分述如下。</a:t>
            </a:r>
          </a:p>
          <a:p>
            <a:pPr algn="l">
              <a:lnSpc>
                <a:spcPct val="150000"/>
              </a:lnSpc>
            </a:pPr>
            <a:r>
              <a:rPr lang="zh-CN" altLang="en-US" sz="2400" dirty="0" smtClean="0"/>
              <a:t>      （</a:t>
            </a:r>
            <a:r>
              <a:rPr lang="en-US" altLang="zh-CN" sz="2400" dirty="0"/>
              <a:t>1</a:t>
            </a:r>
            <a:r>
              <a:rPr lang="zh-CN" altLang="en-US" sz="2400" dirty="0"/>
              <a:t>）不带进位加法指令</a:t>
            </a:r>
            <a:r>
              <a:rPr lang="en-US" altLang="zh-CN" sz="2400" dirty="0"/>
              <a:t>ADD</a:t>
            </a:r>
            <a:r>
              <a:rPr lang="zh-CN" altLang="en-US" sz="2400" dirty="0"/>
              <a:t>（</a:t>
            </a:r>
            <a:r>
              <a:rPr lang="en-US" altLang="zh-CN" sz="2400" dirty="0"/>
              <a:t>4</a:t>
            </a:r>
            <a:r>
              <a:rPr lang="zh-CN" altLang="en-US" sz="2400" dirty="0"/>
              <a:t>条）</a:t>
            </a:r>
          </a:p>
          <a:p>
            <a:pPr lvl="2" algn="l">
              <a:lnSpc>
                <a:spcPct val="150000"/>
              </a:lnSpc>
            </a:pPr>
            <a:r>
              <a:rPr lang="en-US" altLang="zh-CN" sz="2400" dirty="0">
                <a:solidFill>
                  <a:srgbClr val="0000FF"/>
                </a:solidFill>
              </a:rPr>
              <a:t>ADD   A</a:t>
            </a:r>
            <a:r>
              <a:rPr lang="zh-CN" altLang="en-US" sz="2400" dirty="0">
                <a:solidFill>
                  <a:srgbClr val="0000FF"/>
                </a:solidFill>
              </a:rPr>
              <a:t>，</a:t>
            </a:r>
            <a:r>
              <a:rPr lang="en-US" altLang="zh-CN" sz="2400" dirty="0" err="1">
                <a:solidFill>
                  <a:srgbClr val="0000FF"/>
                </a:solidFill>
              </a:rPr>
              <a:t>Rn</a:t>
            </a:r>
            <a:r>
              <a:rPr lang="en-US" altLang="zh-CN" sz="2400" dirty="0">
                <a:solidFill>
                  <a:srgbClr val="0000FF"/>
                </a:solidFill>
              </a:rPr>
              <a:t>       	           </a:t>
            </a:r>
            <a:r>
              <a:rPr lang="zh-CN" altLang="en-US" sz="2400" dirty="0">
                <a:solidFill>
                  <a:srgbClr val="0000FF"/>
                </a:solidFill>
              </a:rPr>
              <a:t>；</a:t>
            </a:r>
            <a:r>
              <a:rPr lang="en-US" altLang="zh-CN" sz="2400" dirty="0">
                <a:solidFill>
                  <a:srgbClr val="0000FF"/>
                </a:solidFill>
              </a:rPr>
              <a:t>(A)+(</a:t>
            </a:r>
            <a:r>
              <a:rPr lang="en-US" altLang="zh-CN" sz="2400" dirty="0" err="1">
                <a:solidFill>
                  <a:srgbClr val="0000FF"/>
                </a:solidFill>
              </a:rPr>
              <a:t>Rn</a:t>
            </a:r>
            <a:r>
              <a:rPr lang="en-US" altLang="zh-CN" sz="2400" dirty="0">
                <a:solidFill>
                  <a:srgbClr val="0000FF"/>
                </a:solidFill>
              </a:rPr>
              <a:t>)→A</a:t>
            </a:r>
            <a:r>
              <a:rPr lang="zh-CN" altLang="en-US" sz="2400" dirty="0">
                <a:solidFill>
                  <a:srgbClr val="0000FF"/>
                </a:solidFill>
              </a:rPr>
              <a:t>，</a:t>
            </a:r>
            <a:r>
              <a:rPr lang="en-US" altLang="zh-CN" sz="2400" dirty="0">
                <a:solidFill>
                  <a:srgbClr val="0000FF"/>
                </a:solidFill>
              </a:rPr>
              <a:t>n = 0</a:t>
            </a:r>
            <a:r>
              <a:rPr lang="zh-CN" altLang="en-US" sz="2400" dirty="0">
                <a:solidFill>
                  <a:srgbClr val="0000FF"/>
                </a:solidFill>
              </a:rPr>
              <a:t>～</a:t>
            </a:r>
            <a:r>
              <a:rPr lang="en-US" altLang="zh-CN" sz="2400" dirty="0">
                <a:solidFill>
                  <a:srgbClr val="0000FF"/>
                </a:solidFill>
              </a:rPr>
              <a:t>7</a:t>
            </a:r>
          </a:p>
          <a:p>
            <a:pPr lvl="2" algn="l">
              <a:lnSpc>
                <a:spcPct val="150000"/>
              </a:lnSpc>
            </a:pPr>
            <a:r>
              <a:rPr lang="en-US" altLang="zh-CN" sz="2400" dirty="0">
                <a:solidFill>
                  <a:srgbClr val="0000FF"/>
                </a:solidFill>
              </a:rPr>
              <a:t>ADD   A</a:t>
            </a:r>
            <a:r>
              <a:rPr lang="zh-CN" altLang="en-US" sz="2400" dirty="0">
                <a:solidFill>
                  <a:srgbClr val="0000FF"/>
                </a:solidFill>
              </a:rPr>
              <a:t>，</a:t>
            </a:r>
            <a:r>
              <a:rPr lang="en-US" altLang="zh-CN" sz="2400" dirty="0">
                <a:solidFill>
                  <a:srgbClr val="0000FF"/>
                </a:solidFill>
              </a:rPr>
              <a:t>direct	 	</a:t>
            </a:r>
            <a:r>
              <a:rPr lang="zh-CN" altLang="en-US" sz="2400" dirty="0">
                <a:solidFill>
                  <a:srgbClr val="0000FF"/>
                </a:solidFill>
              </a:rPr>
              <a:t>；</a:t>
            </a:r>
            <a:r>
              <a:rPr lang="en-US" altLang="zh-CN" sz="2400" dirty="0">
                <a:solidFill>
                  <a:srgbClr val="0000FF"/>
                </a:solidFill>
              </a:rPr>
              <a:t>(A)+ (direct)→A</a:t>
            </a:r>
          </a:p>
          <a:p>
            <a:pPr lvl="2" algn="l">
              <a:lnSpc>
                <a:spcPct val="150000"/>
              </a:lnSpc>
            </a:pPr>
            <a:r>
              <a:rPr lang="en-US" altLang="zh-CN" sz="2400" dirty="0">
                <a:solidFill>
                  <a:srgbClr val="0000FF"/>
                </a:solidFill>
              </a:rPr>
              <a:t>ADD   A</a:t>
            </a:r>
            <a:r>
              <a:rPr lang="zh-CN" altLang="en-US" sz="2400" dirty="0">
                <a:solidFill>
                  <a:srgbClr val="0000FF"/>
                </a:solidFill>
              </a:rPr>
              <a:t>，</a:t>
            </a:r>
            <a:r>
              <a:rPr lang="en-US" altLang="zh-CN" sz="2400" dirty="0">
                <a:solidFill>
                  <a:srgbClr val="0000FF"/>
                </a:solidFill>
              </a:rPr>
              <a:t>@</a:t>
            </a:r>
            <a:r>
              <a:rPr lang="en-US" altLang="zh-CN" sz="2400" dirty="0" err="1">
                <a:solidFill>
                  <a:srgbClr val="0000FF"/>
                </a:solidFill>
              </a:rPr>
              <a:t>Ri</a:t>
            </a:r>
            <a:r>
              <a:rPr lang="en-US" altLang="zh-CN" sz="2400" dirty="0">
                <a:solidFill>
                  <a:srgbClr val="0000FF"/>
                </a:solidFill>
              </a:rPr>
              <a:t>     		</a:t>
            </a:r>
            <a:r>
              <a:rPr lang="zh-CN" altLang="en-US" sz="2400" dirty="0">
                <a:solidFill>
                  <a:srgbClr val="0000FF"/>
                </a:solidFill>
              </a:rPr>
              <a:t>；</a:t>
            </a:r>
            <a:r>
              <a:rPr lang="en-US" altLang="zh-CN" sz="2400" dirty="0">
                <a:solidFill>
                  <a:srgbClr val="0000FF"/>
                </a:solidFill>
              </a:rPr>
              <a:t>(A)+((</a:t>
            </a:r>
            <a:r>
              <a:rPr lang="en-US" altLang="zh-CN" sz="2400" dirty="0" err="1">
                <a:solidFill>
                  <a:srgbClr val="0000FF"/>
                </a:solidFill>
              </a:rPr>
              <a:t>Ri</a:t>
            </a:r>
            <a:r>
              <a:rPr lang="en-US" altLang="zh-CN" sz="2400" dirty="0">
                <a:solidFill>
                  <a:srgbClr val="0000FF"/>
                </a:solidFill>
              </a:rPr>
              <a:t>))→A</a:t>
            </a:r>
            <a:r>
              <a:rPr lang="zh-CN" altLang="en-US" sz="2400" dirty="0">
                <a:solidFill>
                  <a:srgbClr val="0000FF"/>
                </a:solidFill>
              </a:rPr>
              <a:t>，</a:t>
            </a:r>
            <a:r>
              <a:rPr lang="en-US" altLang="zh-CN" sz="2400" dirty="0">
                <a:solidFill>
                  <a:srgbClr val="0000FF"/>
                </a:solidFill>
              </a:rPr>
              <a:t>i = 0</a:t>
            </a:r>
            <a:r>
              <a:rPr lang="zh-CN" altLang="en-US" sz="2400" dirty="0">
                <a:solidFill>
                  <a:srgbClr val="0000FF"/>
                </a:solidFill>
              </a:rPr>
              <a:t>，</a:t>
            </a:r>
            <a:r>
              <a:rPr lang="en-US" altLang="zh-CN" sz="2400" dirty="0">
                <a:solidFill>
                  <a:srgbClr val="0000FF"/>
                </a:solidFill>
              </a:rPr>
              <a:t>1</a:t>
            </a:r>
          </a:p>
          <a:p>
            <a:pPr lvl="2" algn="l">
              <a:lnSpc>
                <a:spcPct val="150000"/>
              </a:lnSpc>
            </a:pPr>
            <a:r>
              <a:rPr lang="en-US" altLang="zh-CN" sz="2400" dirty="0">
                <a:solidFill>
                  <a:srgbClr val="0000FF"/>
                </a:solidFill>
              </a:rPr>
              <a:t>ADD   A</a:t>
            </a:r>
            <a:r>
              <a:rPr lang="zh-CN" altLang="en-US" sz="2400" dirty="0">
                <a:solidFill>
                  <a:srgbClr val="0000FF"/>
                </a:solidFill>
              </a:rPr>
              <a:t>，</a:t>
            </a:r>
            <a:r>
              <a:rPr lang="en-US" altLang="zh-CN" sz="2400" dirty="0">
                <a:solidFill>
                  <a:srgbClr val="0000FF"/>
                </a:solidFill>
              </a:rPr>
              <a:t>#data    		</a:t>
            </a:r>
            <a:r>
              <a:rPr lang="zh-CN" altLang="en-US" sz="2400" dirty="0">
                <a:solidFill>
                  <a:srgbClr val="0000FF"/>
                </a:solidFill>
              </a:rPr>
              <a:t>；</a:t>
            </a:r>
            <a:r>
              <a:rPr lang="en-US" altLang="zh-CN" sz="2400" dirty="0">
                <a:solidFill>
                  <a:srgbClr val="0000FF"/>
                </a:solidFill>
              </a:rPr>
              <a:t>(A)+#</a:t>
            </a:r>
            <a:r>
              <a:rPr lang="en-US" altLang="zh-CN" sz="2400" dirty="0" err="1">
                <a:solidFill>
                  <a:srgbClr val="0000FF"/>
                </a:solidFill>
              </a:rPr>
              <a:t>data→A</a:t>
            </a:r>
            <a:endParaRPr lang="en-US" altLang="zh-CN" sz="2400" dirty="0">
              <a:solidFill>
                <a:srgbClr val="0000FF"/>
              </a:solidFill>
            </a:endParaRPr>
          </a:p>
        </p:txBody>
      </p:sp>
    </p:spTree>
    <p:extLst>
      <p:ext uri="{BB962C8B-B14F-4D97-AF65-F5344CB8AC3E}">
        <p14:creationId xmlns:p14="http://schemas.microsoft.com/office/powerpoint/2010/main" val="2695035671"/>
      </p:ext>
    </p:extLst>
  </p:cSld>
  <p:clrMapOvr>
    <a:masterClrMapping/>
  </p:clrMapOvr>
  <p:transition>
    <p:random/>
    <p:sndAc>
      <p:stSnd>
        <p:snd r:embed="rId2" name="camera.wav"/>
      </p:stSnd>
    </p:sndAc>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65</a:t>
            </a:fld>
            <a:endParaRPr lang="en-US" altLang="zh-CN" dirty="0"/>
          </a:p>
        </p:txBody>
      </p:sp>
      <p:sp>
        <p:nvSpPr>
          <p:cNvPr id="4" name="矩形 3"/>
          <p:cNvSpPr/>
          <p:nvPr/>
        </p:nvSpPr>
        <p:spPr>
          <a:xfrm>
            <a:off x="0" y="590540"/>
            <a:ext cx="9232900" cy="1754326"/>
          </a:xfrm>
          <a:prstGeom prst="rect">
            <a:avLst/>
          </a:prstGeom>
        </p:spPr>
        <p:txBody>
          <a:bodyPr wrap="square">
            <a:spAutoFit/>
          </a:bodyPr>
          <a:lstStyle/>
          <a:p>
            <a:pPr lvl="0" algn="l">
              <a:lnSpc>
                <a:spcPct val="150000"/>
              </a:lnSpc>
            </a:pPr>
            <a:r>
              <a:rPr lang="en-US" altLang="zh-CN" sz="2400" dirty="0" smtClean="0">
                <a:solidFill>
                  <a:srgbClr val="000000"/>
                </a:solidFill>
              </a:rPr>
              <a:t>        8</a:t>
            </a:r>
            <a:r>
              <a:rPr lang="zh-CN" altLang="en-US" sz="2400" dirty="0">
                <a:solidFill>
                  <a:srgbClr val="000000"/>
                </a:solidFill>
              </a:rPr>
              <a:t>位加法指令的一个加数总是来自累加器</a:t>
            </a:r>
            <a:r>
              <a:rPr lang="en-US" altLang="zh-CN" sz="2400" dirty="0">
                <a:solidFill>
                  <a:srgbClr val="000000"/>
                </a:solidFill>
              </a:rPr>
              <a:t>A</a:t>
            </a:r>
            <a:r>
              <a:rPr lang="zh-CN" altLang="en-US" sz="2400" dirty="0">
                <a:solidFill>
                  <a:srgbClr val="000000"/>
                </a:solidFill>
              </a:rPr>
              <a:t>，而另一个加数可由寄存器寻址、直接寻址、寄存器间接寻址和立即数寻址等不同的寻址方式得到。加的结果总是放在累加器</a:t>
            </a:r>
            <a:r>
              <a:rPr lang="en-US" altLang="zh-CN" sz="2400" dirty="0">
                <a:solidFill>
                  <a:srgbClr val="000000"/>
                </a:solidFill>
              </a:rPr>
              <a:t>A</a:t>
            </a:r>
            <a:r>
              <a:rPr lang="zh-CN" altLang="en-US" sz="2400" dirty="0">
                <a:solidFill>
                  <a:srgbClr val="000000"/>
                </a:solidFill>
              </a:rPr>
              <a:t>中</a:t>
            </a:r>
            <a:r>
              <a:rPr lang="zh-CN" altLang="en-US" dirty="0">
                <a:solidFill>
                  <a:srgbClr val="000000"/>
                </a:solidFill>
              </a:rPr>
              <a:t>。</a:t>
            </a:r>
          </a:p>
        </p:txBody>
      </p:sp>
    </p:spTree>
    <p:extLst>
      <p:ext uri="{BB962C8B-B14F-4D97-AF65-F5344CB8AC3E}">
        <p14:creationId xmlns:p14="http://schemas.microsoft.com/office/powerpoint/2010/main" val="2482085447"/>
      </p:ext>
    </p:extLst>
  </p:cSld>
  <p:clrMapOvr>
    <a:masterClrMapping/>
  </p:clrMapOvr>
  <p:transition>
    <p:random/>
    <p:sndAc>
      <p:stSnd>
        <p:snd r:embed="rId2" name="camera.wav"/>
      </p:stSnd>
    </p:sndAc>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66</a:t>
            </a:fld>
            <a:endParaRPr lang="en-US" altLang="zh-CN" dirty="0"/>
          </a:p>
        </p:txBody>
      </p:sp>
      <p:sp>
        <p:nvSpPr>
          <p:cNvPr id="4" name="矩形 3"/>
          <p:cNvSpPr/>
          <p:nvPr/>
        </p:nvSpPr>
        <p:spPr>
          <a:xfrm>
            <a:off x="0" y="486521"/>
            <a:ext cx="9144000" cy="4524315"/>
          </a:xfrm>
          <a:prstGeom prst="rect">
            <a:avLst/>
          </a:prstGeom>
        </p:spPr>
        <p:txBody>
          <a:bodyPr wrap="square">
            <a:spAutoFit/>
          </a:bodyPr>
          <a:lstStyle/>
          <a:p>
            <a:pPr algn="l">
              <a:lnSpc>
                <a:spcPct val="150000"/>
              </a:lnSpc>
            </a:pPr>
            <a:r>
              <a:rPr lang="zh-CN" altLang="en-US" sz="2400" dirty="0" smtClean="0"/>
              <a:t>        使用</a:t>
            </a:r>
            <a:r>
              <a:rPr lang="zh-CN" altLang="en-US" sz="2400" dirty="0"/>
              <a:t>本指令时，要注意累加器</a:t>
            </a:r>
            <a:r>
              <a:rPr lang="en-US" altLang="zh-CN" sz="2400" dirty="0"/>
              <a:t>A</a:t>
            </a:r>
            <a:r>
              <a:rPr lang="zh-CN" altLang="en-US" sz="2400" dirty="0"/>
              <a:t>中的</a:t>
            </a:r>
            <a:r>
              <a:rPr lang="zh-CN" altLang="en-US" sz="2400" b="1" dirty="0">
                <a:solidFill>
                  <a:srgbClr val="CC3300"/>
                </a:solidFill>
              </a:rPr>
              <a:t>运算结果对各个标志位的影响：</a:t>
            </a:r>
          </a:p>
          <a:p>
            <a:pPr lvl="1" algn="l">
              <a:lnSpc>
                <a:spcPct val="150000"/>
              </a:lnSpc>
            </a:pPr>
            <a:r>
              <a:rPr lang="zh-CN" altLang="en-US" sz="2400" dirty="0" smtClean="0"/>
              <a:t>① </a:t>
            </a:r>
            <a:r>
              <a:rPr lang="zh-CN" altLang="en-US" sz="2400" dirty="0"/>
              <a:t>如果位</a:t>
            </a:r>
            <a:r>
              <a:rPr lang="en-US" altLang="zh-CN" sz="2400" dirty="0"/>
              <a:t>7</a:t>
            </a:r>
            <a:r>
              <a:rPr lang="zh-CN" altLang="en-US" sz="2400" dirty="0"/>
              <a:t>有进位，则进位标志</a:t>
            </a:r>
            <a:r>
              <a:rPr lang="en-US" altLang="zh-CN" sz="2400" dirty="0"/>
              <a:t>Cy</a:t>
            </a:r>
            <a:r>
              <a:rPr lang="zh-CN" altLang="en-US" sz="2400" dirty="0"/>
              <a:t>置</a:t>
            </a:r>
            <a:r>
              <a:rPr lang="en-US" altLang="zh-CN" sz="2400" dirty="0"/>
              <a:t>1</a:t>
            </a:r>
            <a:r>
              <a:rPr lang="zh-CN" altLang="en-US" sz="2400" dirty="0"/>
              <a:t>，否则</a:t>
            </a:r>
            <a:r>
              <a:rPr lang="en-US" altLang="zh-CN" sz="2400" dirty="0"/>
              <a:t>Cy</a:t>
            </a:r>
            <a:r>
              <a:rPr lang="zh-CN" altLang="en-US" sz="2400" dirty="0"/>
              <a:t>清</a:t>
            </a:r>
            <a:r>
              <a:rPr lang="en-US" altLang="zh-CN" sz="2400" dirty="0"/>
              <a:t>0</a:t>
            </a:r>
            <a:r>
              <a:rPr lang="zh-CN" altLang="en-US" sz="2400" dirty="0"/>
              <a:t>。</a:t>
            </a:r>
          </a:p>
          <a:p>
            <a:pPr lvl="1" algn="l">
              <a:lnSpc>
                <a:spcPct val="150000"/>
              </a:lnSpc>
            </a:pPr>
            <a:r>
              <a:rPr lang="zh-CN" altLang="en-US" sz="2400" dirty="0"/>
              <a:t>② 如果位</a:t>
            </a:r>
            <a:r>
              <a:rPr lang="en-US" altLang="zh-CN" sz="2400" dirty="0"/>
              <a:t>3</a:t>
            </a:r>
            <a:r>
              <a:rPr lang="zh-CN" altLang="en-US" sz="2400" dirty="0"/>
              <a:t>有进位，辅助进位标志</a:t>
            </a:r>
            <a:r>
              <a:rPr lang="en-US" altLang="zh-CN" sz="2400" dirty="0"/>
              <a:t>Ac</a:t>
            </a:r>
            <a:r>
              <a:rPr lang="zh-CN" altLang="en-US" sz="2400" dirty="0"/>
              <a:t>置</a:t>
            </a:r>
            <a:r>
              <a:rPr lang="en-US" altLang="zh-CN" sz="2400" dirty="0"/>
              <a:t>1</a:t>
            </a:r>
            <a:r>
              <a:rPr lang="zh-CN" altLang="en-US" sz="2400" dirty="0"/>
              <a:t>，否则</a:t>
            </a:r>
            <a:r>
              <a:rPr lang="en-US" altLang="zh-CN" sz="2400" dirty="0"/>
              <a:t>Ac</a:t>
            </a:r>
            <a:r>
              <a:rPr lang="zh-CN" altLang="en-US" sz="2400" dirty="0"/>
              <a:t>清</a:t>
            </a:r>
            <a:r>
              <a:rPr lang="en-US" altLang="zh-CN" sz="2400" dirty="0"/>
              <a:t>0</a:t>
            </a:r>
            <a:r>
              <a:rPr lang="zh-CN" altLang="en-US" sz="2400" dirty="0"/>
              <a:t>。</a:t>
            </a:r>
          </a:p>
          <a:p>
            <a:pPr lvl="1" algn="l">
              <a:lnSpc>
                <a:spcPct val="150000"/>
              </a:lnSpc>
            </a:pPr>
            <a:r>
              <a:rPr lang="zh-CN" altLang="en-US" sz="2400" dirty="0"/>
              <a:t>③ 奇偶标志位</a:t>
            </a:r>
            <a:r>
              <a:rPr lang="en-US" altLang="zh-CN" sz="2400" dirty="0"/>
              <a:t>P</a:t>
            </a:r>
            <a:r>
              <a:rPr lang="zh-CN" altLang="en-US" sz="2400" dirty="0"/>
              <a:t>：若</a:t>
            </a:r>
            <a:r>
              <a:rPr lang="en-US" altLang="zh-CN" sz="2400" dirty="0"/>
              <a:t>A</a:t>
            </a:r>
            <a:r>
              <a:rPr lang="zh-CN" altLang="en-US" sz="2400" dirty="0"/>
              <a:t>中</a:t>
            </a:r>
            <a:r>
              <a:rPr lang="en-US" altLang="zh-CN" sz="2400" dirty="0"/>
              <a:t>1</a:t>
            </a:r>
            <a:r>
              <a:rPr lang="zh-CN" altLang="en-US" sz="2400" dirty="0"/>
              <a:t>的个数为奇数，则</a:t>
            </a:r>
            <a:r>
              <a:rPr lang="en-US" altLang="zh-CN" sz="2400" dirty="0"/>
              <a:t>P = 1</a:t>
            </a:r>
            <a:r>
              <a:rPr lang="zh-CN" altLang="en-US" sz="2400" dirty="0"/>
              <a:t>，否则</a:t>
            </a:r>
            <a:r>
              <a:rPr lang="en-US" altLang="zh-CN" sz="2400" dirty="0"/>
              <a:t>P = 0</a:t>
            </a:r>
            <a:r>
              <a:rPr lang="zh-CN" altLang="en-US" sz="2400" dirty="0"/>
              <a:t>。</a:t>
            </a:r>
          </a:p>
          <a:p>
            <a:pPr algn="l">
              <a:lnSpc>
                <a:spcPct val="150000"/>
              </a:lnSpc>
            </a:pPr>
            <a:r>
              <a:rPr lang="zh-CN" altLang="en-US" sz="2400" dirty="0" smtClean="0"/>
              <a:t>     ④ </a:t>
            </a:r>
            <a:r>
              <a:rPr lang="zh-CN" altLang="en-US" sz="2400" dirty="0"/>
              <a:t>如果位</a:t>
            </a:r>
            <a:r>
              <a:rPr lang="en-US" altLang="zh-CN" sz="2400" dirty="0"/>
              <a:t>6</a:t>
            </a:r>
            <a:r>
              <a:rPr lang="zh-CN" altLang="en-US" sz="2400" dirty="0"/>
              <a:t>有进位，而位</a:t>
            </a:r>
            <a:r>
              <a:rPr lang="en-US" altLang="zh-CN" sz="2400" dirty="0"/>
              <a:t>7</a:t>
            </a:r>
            <a:r>
              <a:rPr lang="zh-CN" altLang="en-US" sz="2400" dirty="0"/>
              <a:t>没有进位，或者位</a:t>
            </a:r>
            <a:r>
              <a:rPr lang="en-US" altLang="zh-CN" sz="2400" dirty="0"/>
              <a:t>7</a:t>
            </a:r>
            <a:r>
              <a:rPr lang="zh-CN" altLang="en-US" sz="2400" dirty="0"/>
              <a:t>有进位，而位</a:t>
            </a:r>
            <a:r>
              <a:rPr lang="en-US" altLang="zh-CN" sz="2400" dirty="0"/>
              <a:t>6</a:t>
            </a:r>
            <a:r>
              <a:rPr lang="zh-CN" altLang="en-US" sz="2400" dirty="0"/>
              <a:t>没有进位，则溢出标志位</a:t>
            </a:r>
            <a:r>
              <a:rPr lang="en-US" altLang="zh-CN" sz="2400" dirty="0"/>
              <a:t>OV</a:t>
            </a:r>
            <a:r>
              <a:rPr lang="zh-CN" altLang="en-US" sz="2400" dirty="0"/>
              <a:t>置</a:t>
            </a:r>
            <a:r>
              <a:rPr lang="en-US" altLang="zh-CN" sz="2400" dirty="0"/>
              <a:t>1</a:t>
            </a:r>
            <a:r>
              <a:rPr lang="zh-CN" altLang="en-US" sz="2400" dirty="0"/>
              <a:t>，否则</a:t>
            </a:r>
            <a:r>
              <a:rPr lang="en-US" altLang="zh-CN" sz="2400" dirty="0"/>
              <a:t>OV</a:t>
            </a:r>
            <a:r>
              <a:rPr lang="zh-CN" altLang="en-US" sz="2400" dirty="0"/>
              <a:t>清</a:t>
            </a:r>
            <a:r>
              <a:rPr lang="en-US" altLang="zh-CN" sz="2400" dirty="0"/>
              <a:t>0</a:t>
            </a:r>
            <a:r>
              <a:rPr lang="zh-CN" altLang="en-US" sz="2400" dirty="0"/>
              <a:t>。</a:t>
            </a:r>
          </a:p>
          <a:p>
            <a:pPr algn="l">
              <a:lnSpc>
                <a:spcPct val="150000"/>
              </a:lnSpc>
            </a:pPr>
            <a:r>
              <a:rPr lang="zh-CN" altLang="en-US" sz="2400" dirty="0" smtClean="0"/>
              <a:t>        </a:t>
            </a:r>
            <a:endParaRPr lang="zh-CN" altLang="en-US" dirty="0"/>
          </a:p>
        </p:txBody>
      </p:sp>
      <p:sp>
        <p:nvSpPr>
          <p:cNvPr id="5" name="矩形 4"/>
          <p:cNvSpPr/>
          <p:nvPr/>
        </p:nvSpPr>
        <p:spPr>
          <a:xfrm>
            <a:off x="0" y="4160300"/>
            <a:ext cx="9144000" cy="2308324"/>
          </a:xfrm>
          <a:prstGeom prst="rect">
            <a:avLst/>
          </a:prstGeom>
        </p:spPr>
        <p:txBody>
          <a:bodyPr wrap="square">
            <a:spAutoFit/>
          </a:bodyPr>
          <a:lstStyle/>
          <a:p>
            <a:pPr lvl="0" algn="l">
              <a:lnSpc>
                <a:spcPct val="150000"/>
              </a:lnSpc>
            </a:pPr>
            <a:r>
              <a:rPr lang="zh-CN" altLang="en-US" sz="2400" b="1" dirty="0" smtClean="0">
                <a:solidFill>
                  <a:srgbClr val="CC3300"/>
                </a:solidFill>
              </a:rPr>
              <a:t>        溢出</a:t>
            </a:r>
            <a:r>
              <a:rPr lang="zh-CN" altLang="en-US" sz="2400" b="1" dirty="0">
                <a:solidFill>
                  <a:srgbClr val="CC3300"/>
                </a:solidFill>
              </a:rPr>
              <a:t>标志位</a:t>
            </a:r>
            <a:r>
              <a:rPr lang="en-US" altLang="zh-CN" sz="2400" b="1" dirty="0">
                <a:solidFill>
                  <a:srgbClr val="CC3300"/>
                </a:solidFill>
              </a:rPr>
              <a:t>OV</a:t>
            </a:r>
            <a:r>
              <a:rPr lang="zh-CN" altLang="en-US" sz="2400" b="1" dirty="0">
                <a:solidFill>
                  <a:srgbClr val="CC3300"/>
                </a:solidFill>
              </a:rPr>
              <a:t>的状态，只是</a:t>
            </a:r>
            <a:r>
              <a:rPr lang="zh-CN" altLang="en-US" sz="2400" dirty="0">
                <a:solidFill>
                  <a:srgbClr val="000000"/>
                </a:solidFill>
              </a:rPr>
              <a:t>在带符号数加法运算时才有意义。当两个带符号数相加时，</a:t>
            </a:r>
            <a:r>
              <a:rPr lang="en-US" altLang="zh-CN" sz="2400" dirty="0">
                <a:solidFill>
                  <a:srgbClr val="000000"/>
                </a:solidFill>
              </a:rPr>
              <a:t>OV = 1</a:t>
            </a:r>
            <a:r>
              <a:rPr lang="zh-CN" altLang="en-US" sz="2400" dirty="0">
                <a:solidFill>
                  <a:srgbClr val="000000"/>
                </a:solidFill>
              </a:rPr>
              <a:t>，表示加法运算超出了累加器</a:t>
            </a:r>
            <a:r>
              <a:rPr lang="en-US" altLang="zh-CN" sz="2400" dirty="0">
                <a:solidFill>
                  <a:srgbClr val="000000"/>
                </a:solidFill>
              </a:rPr>
              <a:t>A</a:t>
            </a:r>
            <a:r>
              <a:rPr lang="zh-CN" altLang="en-US" sz="2400" dirty="0">
                <a:solidFill>
                  <a:srgbClr val="000000"/>
                </a:solidFill>
              </a:rPr>
              <a:t>所能表示的带符号数的有效范围（</a:t>
            </a:r>
            <a:r>
              <a:rPr lang="en-US" altLang="zh-CN" sz="2400" dirty="0">
                <a:solidFill>
                  <a:srgbClr val="000000"/>
                </a:solidFill>
              </a:rPr>
              <a:t>-128</a:t>
            </a:r>
            <a:r>
              <a:rPr lang="zh-CN" altLang="en-US" sz="2400" dirty="0">
                <a:solidFill>
                  <a:srgbClr val="000000"/>
                </a:solidFill>
              </a:rPr>
              <a:t>～</a:t>
            </a:r>
            <a:r>
              <a:rPr lang="en-US" altLang="zh-CN" sz="2400" dirty="0">
                <a:solidFill>
                  <a:srgbClr val="000000"/>
                </a:solidFill>
              </a:rPr>
              <a:t>+127</a:t>
            </a:r>
            <a:r>
              <a:rPr lang="zh-CN" altLang="en-US" sz="2400" dirty="0">
                <a:solidFill>
                  <a:srgbClr val="000000"/>
                </a:solidFill>
              </a:rPr>
              <a:t>），即产生了溢出，表示运算结果是错误的，否则运算是正确的，即无溢出产生</a:t>
            </a:r>
            <a:r>
              <a:rPr lang="zh-CN" altLang="en-US" dirty="0">
                <a:solidFill>
                  <a:srgbClr val="000000"/>
                </a:solidFill>
              </a:rPr>
              <a:t>。</a:t>
            </a:r>
          </a:p>
        </p:txBody>
      </p:sp>
    </p:spTree>
    <p:extLst>
      <p:ext uri="{BB962C8B-B14F-4D97-AF65-F5344CB8AC3E}">
        <p14:creationId xmlns:p14="http://schemas.microsoft.com/office/powerpoint/2010/main" val="1950198173"/>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67</a:t>
            </a:fld>
            <a:endParaRPr lang="en-US" altLang="zh-CN" dirty="0"/>
          </a:p>
        </p:txBody>
      </p:sp>
      <p:sp>
        <p:nvSpPr>
          <p:cNvPr id="4" name="矩形 3"/>
          <p:cNvSpPr/>
          <p:nvPr/>
        </p:nvSpPr>
        <p:spPr>
          <a:xfrm>
            <a:off x="0" y="572344"/>
            <a:ext cx="9144000" cy="4524315"/>
          </a:xfrm>
          <a:prstGeom prst="rect">
            <a:avLst/>
          </a:prstGeom>
        </p:spPr>
        <p:txBody>
          <a:bodyPr wrap="square">
            <a:spAutoFit/>
          </a:bodyPr>
          <a:lstStyle/>
          <a:p>
            <a:pPr algn="l">
              <a:lnSpc>
                <a:spcPct val="150000"/>
              </a:lnSpc>
            </a:pPr>
            <a:r>
              <a:rPr lang="en-US" altLang="zh-CN" sz="2400" dirty="0" smtClean="0"/>
              <a:t>        【</a:t>
            </a:r>
            <a:r>
              <a:rPr lang="zh-CN" altLang="en-US" sz="2400" dirty="0"/>
              <a:t>例</a:t>
            </a:r>
            <a:r>
              <a:rPr lang="en-US" altLang="zh-CN" sz="2400" dirty="0"/>
              <a:t>4-11】 </a:t>
            </a:r>
            <a:r>
              <a:rPr lang="zh-CN" altLang="en-US" sz="2400" dirty="0"/>
              <a:t>设</a:t>
            </a:r>
            <a:r>
              <a:rPr lang="en-US" altLang="zh-CN" sz="2400" dirty="0"/>
              <a:t>(A) = 53H</a:t>
            </a:r>
            <a:r>
              <a:rPr lang="zh-CN" altLang="en-US" sz="2400" dirty="0"/>
              <a:t>，</a:t>
            </a:r>
            <a:r>
              <a:rPr lang="en-US" altLang="zh-CN" sz="2400" dirty="0"/>
              <a:t>(R0) = 0FCH</a:t>
            </a:r>
            <a:r>
              <a:rPr lang="zh-CN" altLang="en-US" sz="2400" dirty="0"/>
              <a:t>，问执行</a:t>
            </a:r>
            <a:r>
              <a:rPr lang="zh-CN" altLang="en-US" sz="2400" dirty="0" smtClean="0"/>
              <a:t>执行指令</a:t>
            </a:r>
            <a:r>
              <a:rPr lang="en-US" altLang="zh-CN" sz="2400" dirty="0" smtClean="0"/>
              <a:t>:ADD  </a:t>
            </a:r>
            <a:r>
              <a:rPr lang="en-US" altLang="zh-CN" sz="2400" dirty="0"/>
              <a:t>A</a:t>
            </a:r>
            <a:r>
              <a:rPr lang="zh-CN" altLang="en-US" sz="2400" dirty="0"/>
              <a:t>，</a:t>
            </a:r>
            <a:r>
              <a:rPr lang="en-US" altLang="zh-CN" sz="2400" dirty="0" smtClean="0"/>
              <a:t>R0,</a:t>
            </a:r>
            <a:r>
              <a:rPr lang="zh-CN" altLang="en-US" sz="2400" dirty="0" smtClean="0"/>
              <a:t>后</a:t>
            </a:r>
            <a:r>
              <a:rPr lang="zh-CN" altLang="en-US" sz="2400" dirty="0"/>
              <a:t>的结果是什么？</a:t>
            </a:r>
          </a:p>
          <a:p>
            <a:pPr algn="l">
              <a:lnSpc>
                <a:spcPct val="150000"/>
              </a:lnSpc>
            </a:pPr>
            <a:r>
              <a:rPr lang="zh-CN" altLang="en-US" sz="2400" dirty="0"/>
              <a:t>解：运算式为</a:t>
            </a:r>
          </a:p>
          <a:p>
            <a:pPr algn="l">
              <a:lnSpc>
                <a:spcPct val="150000"/>
              </a:lnSpc>
            </a:pPr>
            <a:r>
              <a:rPr lang="zh-CN" altLang="en-US" sz="2400" dirty="0"/>
              <a:t>                                    </a:t>
            </a:r>
            <a:r>
              <a:rPr lang="zh-CN" altLang="en-US" sz="2400" dirty="0" smtClean="0"/>
              <a:t>  </a:t>
            </a:r>
            <a:r>
              <a:rPr lang="en-US" altLang="zh-CN" sz="2400" dirty="0" smtClean="0"/>
              <a:t>0101 </a:t>
            </a:r>
            <a:r>
              <a:rPr lang="en-US" altLang="zh-CN" sz="2400" dirty="0"/>
              <a:t>0011                    </a:t>
            </a:r>
          </a:p>
          <a:p>
            <a:pPr algn="l">
              <a:lnSpc>
                <a:spcPct val="150000"/>
              </a:lnSpc>
            </a:pPr>
            <a:r>
              <a:rPr lang="en-US" altLang="zh-CN" sz="2400" dirty="0" smtClean="0"/>
              <a:t>                              </a:t>
            </a:r>
            <a:r>
              <a:rPr lang="en-US" altLang="zh-CN" sz="2400" u="sng" dirty="0" smtClean="0"/>
              <a:t>   </a:t>
            </a:r>
            <a:r>
              <a:rPr lang="en-US" altLang="zh-CN" sz="2400" u="sng" dirty="0"/>
              <a:t>+)  1111 1100</a:t>
            </a:r>
          </a:p>
          <a:p>
            <a:pPr algn="l">
              <a:lnSpc>
                <a:spcPct val="150000"/>
              </a:lnSpc>
            </a:pPr>
            <a:r>
              <a:rPr lang="en-US" altLang="zh-CN" sz="2400" dirty="0"/>
              <a:t>                                 1   0100 1111</a:t>
            </a:r>
          </a:p>
          <a:p>
            <a:pPr algn="l">
              <a:lnSpc>
                <a:spcPct val="150000"/>
              </a:lnSpc>
            </a:pPr>
            <a:r>
              <a:rPr lang="zh-CN" altLang="en-US" sz="2400" dirty="0" smtClean="0"/>
              <a:t>        结果</a:t>
            </a:r>
            <a:r>
              <a:rPr lang="zh-CN" altLang="en-US" sz="2400" dirty="0"/>
              <a:t>：</a:t>
            </a:r>
            <a:r>
              <a:rPr lang="en-US" altLang="zh-CN" sz="2400" dirty="0"/>
              <a:t>(A) = 4FH</a:t>
            </a:r>
            <a:r>
              <a:rPr lang="zh-CN" altLang="en-US" sz="2400" dirty="0"/>
              <a:t>，</a:t>
            </a:r>
            <a:r>
              <a:rPr lang="en-US" altLang="zh-CN" sz="2400" dirty="0"/>
              <a:t>Cy = 1</a:t>
            </a:r>
            <a:r>
              <a:rPr lang="zh-CN" altLang="en-US" sz="2400" dirty="0"/>
              <a:t>，</a:t>
            </a:r>
            <a:r>
              <a:rPr lang="en-US" altLang="zh-CN" sz="2400" dirty="0"/>
              <a:t>Ac = 0</a:t>
            </a:r>
            <a:r>
              <a:rPr lang="zh-CN" altLang="en-US" sz="2400" dirty="0"/>
              <a:t>，</a:t>
            </a:r>
            <a:r>
              <a:rPr lang="en-US" altLang="zh-CN" sz="2400" dirty="0"/>
              <a:t>P = 1</a:t>
            </a:r>
            <a:r>
              <a:rPr lang="zh-CN" altLang="en-US" sz="2400" dirty="0"/>
              <a:t>，</a:t>
            </a:r>
            <a:r>
              <a:rPr lang="en-US" altLang="zh-CN" sz="2400" dirty="0"/>
              <a:t>OV = 0</a:t>
            </a:r>
            <a:r>
              <a:rPr lang="zh-CN" altLang="en-US" sz="2400" dirty="0"/>
              <a:t>（位</a:t>
            </a:r>
            <a:r>
              <a:rPr lang="en-US" altLang="zh-CN" sz="2400" dirty="0"/>
              <a:t>6</a:t>
            </a:r>
            <a:r>
              <a:rPr lang="zh-CN" altLang="en-US" sz="2400" dirty="0"/>
              <a:t>、位</a:t>
            </a:r>
            <a:r>
              <a:rPr lang="en-US" altLang="zh-CN" sz="2400" dirty="0"/>
              <a:t>7</a:t>
            </a:r>
            <a:r>
              <a:rPr lang="zh-CN" altLang="en-US" sz="2400" dirty="0"/>
              <a:t>同时有进位）</a:t>
            </a:r>
            <a:r>
              <a:rPr lang="zh-CN" altLang="en-US" sz="2400" dirty="0" smtClean="0"/>
              <a:t>。</a:t>
            </a:r>
            <a:endParaRPr lang="zh-CN" altLang="en-US" sz="2400" dirty="0"/>
          </a:p>
        </p:txBody>
      </p:sp>
    </p:spTree>
    <p:extLst>
      <p:ext uri="{BB962C8B-B14F-4D97-AF65-F5344CB8AC3E}">
        <p14:creationId xmlns:p14="http://schemas.microsoft.com/office/powerpoint/2010/main" val="11885913"/>
      </p:ext>
    </p:extLst>
  </p:cSld>
  <p:clrMapOvr>
    <a:masterClrMapping/>
  </p:clrMapOvr>
  <p:transition>
    <p:random/>
    <p:sndAc>
      <p:stSnd>
        <p:snd r:embed="rId2" name="camera.wav"/>
      </p:stSnd>
    </p:sndAc>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68</a:t>
            </a:fld>
            <a:endParaRPr lang="en-US" altLang="zh-CN" dirty="0"/>
          </a:p>
        </p:txBody>
      </p:sp>
      <p:sp>
        <p:nvSpPr>
          <p:cNvPr id="4" name="矩形 3"/>
          <p:cNvSpPr/>
          <p:nvPr/>
        </p:nvSpPr>
        <p:spPr>
          <a:xfrm>
            <a:off x="127000" y="635149"/>
            <a:ext cx="9017000" cy="4524315"/>
          </a:xfrm>
          <a:prstGeom prst="rect">
            <a:avLst/>
          </a:prstGeom>
        </p:spPr>
        <p:txBody>
          <a:bodyPr wrap="square">
            <a:spAutoFit/>
          </a:bodyPr>
          <a:lstStyle/>
          <a:p>
            <a:pPr lvl="0" algn="l">
              <a:lnSpc>
                <a:spcPct val="150000"/>
              </a:lnSpc>
            </a:pPr>
            <a:r>
              <a:rPr lang="en-US" altLang="zh-CN" sz="2400" dirty="0" smtClean="0">
                <a:solidFill>
                  <a:srgbClr val="000000"/>
                </a:solidFill>
              </a:rPr>
              <a:t>        【</a:t>
            </a:r>
            <a:r>
              <a:rPr lang="zh-CN" altLang="en-US" sz="2400" dirty="0">
                <a:solidFill>
                  <a:srgbClr val="000000"/>
                </a:solidFill>
              </a:rPr>
              <a:t>例</a:t>
            </a:r>
            <a:r>
              <a:rPr lang="en-US" altLang="zh-CN" sz="2400" dirty="0">
                <a:solidFill>
                  <a:srgbClr val="000000"/>
                </a:solidFill>
              </a:rPr>
              <a:t>4-12】 (A) = 85H</a:t>
            </a:r>
            <a:r>
              <a:rPr lang="zh-CN" altLang="en-US" sz="2400" dirty="0">
                <a:solidFill>
                  <a:srgbClr val="000000"/>
                </a:solidFill>
              </a:rPr>
              <a:t>，</a:t>
            </a:r>
            <a:r>
              <a:rPr lang="en-US" altLang="zh-CN" sz="2400" dirty="0">
                <a:solidFill>
                  <a:srgbClr val="000000"/>
                </a:solidFill>
              </a:rPr>
              <a:t>(R0) = 20H</a:t>
            </a:r>
            <a:r>
              <a:rPr lang="zh-CN" altLang="en-US" sz="2400" dirty="0">
                <a:solidFill>
                  <a:srgbClr val="000000"/>
                </a:solidFill>
              </a:rPr>
              <a:t>，</a:t>
            </a:r>
            <a:r>
              <a:rPr lang="en-US" altLang="zh-CN" sz="2400" dirty="0">
                <a:solidFill>
                  <a:srgbClr val="000000"/>
                </a:solidFill>
              </a:rPr>
              <a:t>(20H) = 0AFH</a:t>
            </a:r>
            <a:r>
              <a:rPr lang="zh-CN" altLang="en-US" sz="2400" dirty="0">
                <a:solidFill>
                  <a:srgbClr val="000000"/>
                </a:solidFill>
              </a:rPr>
              <a:t>，问</a:t>
            </a:r>
            <a:r>
              <a:rPr lang="zh-CN" altLang="en-US" sz="2400" dirty="0" smtClean="0">
                <a:solidFill>
                  <a:srgbClr val="000000"/>
                </a:solidFill>
              </a:rPr>
              <a:t>执行指令</a:t>
            </a:r>
            <a:r>
              <a:rPr lang="en-US" altLang="zh-CN" sz="2400" dirty="0" smtClean="0">
                <a:solidFill>
                  <a:srgbClr val="000000"/>
                </a:solidFill>
              </a:rPr>
              <a:t>:ADD  </a:t>
            </a:r>
            <a:r>
              <a:rPr lang="en-US" altLang="zh-CN" sz="2400" dirty="0">
                <a:solidFill>
                  <a:srgbClr val="000000"/>
                </a:solidFill>
              </a:rPr>
              <a:t>A</a:t>
            </a:r>
            <a:r>
              <a:rPr lang="zh-CN" altLang="en-US" sz="2400" dirty="0">
                <a:solidFill>
                  <a:srgbClr val="000000"/>
                </a:solidFill>
              </a:rPr>
              <a:t>，</a:t>
            </a:r>
            <a:r>
              <a:rPr lang="en-US" altLang="zh-CN" sz="2400" dirty="0">
                <a:solidFill>
                  <a:srgbClr val="000000"/>
                </a:solidFill>
              </a:rPr>
              <a:t>@</a:t>
            </a:r>
            <a:r>
              <a:rPr lang="en-US" altLang="zh-CN" sz="2400" dirty="0" smtClean="0">
                <a:solidFill>
                  <a:srgbClr val="000000"/>
                </a:solidFill>
              </a:rPr>
              <a:t>R0,</a:t>
            </a:r>
            <a:r>
              <a:rPr lang="zh-CN" altLang="en-US" sz="2400" dirty="0" smtClean="0">
                <a:solidFill>
                  <a:srgbClr val="000000"/>
                </a:solidFill>
              </a:rPr>
              <a:t>后</a:t>
            </a:r>
            <a:r>
              <a:rPr lang="zh-CN" altLang="en-US" sz="2400" dirty="0">
                <a:solidFill>
                  <a:srgbClr val="000000"/>
                </a:solidFill>
              </a:rPr>
              <a:t>的结果是什么？</a:t>
            </a:r>
          </a:p>
          <a:p>
            <a:pPr lvl="0" algn="l">
              <a:lnSpc>
                <a:spcPct val="150000"/>
              </a:lnSpc>
            </a:pPr>
            <a:r>
              <a:rPr lang="zh-CN" altLang="en-US" sz="2400" dirty="0">
                <a:solidFill>
                  <a:srgbClr val="000000"/>
                </a:solidFill>
              </a:rPr>
              <a:t>解：运算式为</a:t>
            </a:r>
          </a:p>
          <a:p>
            <a:pPr lvl="0" algn="l">
              <a:lnSpc>
                <a:spcPct val="150000"/>
              </a:lnSpc>
            </a:pPr>
            <a:r>
              <a:rPr lang="zh-CN" altLang="en-US" sz="2400" dirty="0">
                <a:solidFill>
                  <a:srgbClr val="000000"/>
                </a:solidFill>
              </a:rPr>
              <a:t>                                    </a:t>
            </a:r>
            <a:r>
              <a:rPr lang="zh-CN" altLang="en-US" sz="2400" dirty="0" smtClean="0">
                <a:solidFill>
                  <a:srgbClr val="000000"/>
                </a:solidFill>
              </a:rPr>
              <a:t>  </a:t>
            </a:r>
            <a:r>
              <a:rPr lang="en-US" altLang="zh-CN" sz="2400" dirty="0" smtClean="0">
                <a:solidFill>
                  <a:srgbClr val="000000"/>
                </a:solidFill>
              </a:rPr>
              <a:t>1000 </a:t>
            </a:r>
            <a:r>
              <a:rPr lang="en-US" altLang="zh-CN" sz="2400" dirty="0">
                <a:solidFill>
                  <a:srgbClr val="000000"/>
                </a:solidFill>
              </a:rPr>
              <a:t>0101</a:t>
            </a:r>
          </a:p>
          <a:p>
            <a:pPr lvl="0" algn="l">
              <a:lnSpc>
                <a:spcPct val="150000"/>
              </a:lnSpc>
            </a:pPr>
            <a:r>
              <a:rPr lang="en-US" altLang="zh-CN" sz="2400" dirty="0">
                <a:solidFill>
                  <a:srgbClr val="000000"/>
                </a:solidFill>
              </a:rPr>
              <a:t>                              </a:t>
            </a:r>
            <a:r>
              <a:rPr lang="en-US" altLang="zh-CN" sz="2400" u="sng" dirty="0">
                <a:solidFill>
                  <a:srgbClr val="000000"/>
                </a:solidFill>
              </a:rPr>
              <a:t>   +)  1010 1111</a:t>
            </a:r>
            <a:r>
              <a:rPr lang="en-US" altLang="zh-CN" sz="2400" dirty="0">
                <a:solidFill>
                  <a:srgbClr val="000000"/>
                </a:solidFill>
              </a:rPr>
              <a:t>                       </a:t>
            </a:r>
          </a:p>
          <a:p>
            <a:pPr lvl="0" algn="l">
              <a:lnSpc>
                <a:spcPct val="150000"/>
              </a:lnSpc>
            </a:pPr>
            <a:r>
              <a:rPr lang="en-US" altLang="zh-CN" sz="2400" dirty="0">
                <a:solidFill>
                  <a:srgbClr val="000000"/>
                </a:solidFill>
              </a:rPr>
              <a:t>                                </a:t>
            </a:r>
            <a:r>
              <a:rPr lang="en-US" altLang="zh-CN" sz="2400" dirty="0" smtClean="0">
                <a:solidFill>
                  <a:srgbClr val="000000"/>
                </a:solidFill>
              </a:rPr>
              <a:t> 1   </a:t>
            </a:r>
            <a:r>
              <a:rPr lang="en-US" altLang="zh-CN" sz="2400" dirty="0">
                <a:solidFill>
                  <a:srgbClr val="000000"/>
                </a:solidFill>
              </a:rPr>
              <a:t>0011 0100           </a:t>
            </a:r>
          </a:p>
          <a:p>
            <a:pPr lvl="0" algn="l">
              <a:lnSpc>
                <a:spcPct val="150000"/>
              </a:lnSpc>
            </a:pPr>
            <a:r>
              <a:rPr lang="zh-CN" altLang="en-US" sz="2400" dirty="0" smtClean="0">
                <a:solidFill>
                  <a:srgbClr val="000000"/>
                </a:solidFill>
              </a:rPr>
              <a:t>        结果</a:t>
            </a:r>
            <a:r>
              <a:rPr lang="zh-CN" altLang="en-US" sz="2400" dirty="0">
                <a:solidFill>
                  <a:srgbClr val="000000"/>
                </a:solidFill>
              </a:rPr>
              <a:t>：</a:t>
            </a:r>
            <a:r>
              <a:rPr lang="en-US" altLang="zh-CN" sz="2400" dirty="0">
                <a:solidFill>
                  <a:srgbClr val="000000"/>
                </a:solidFill>
              </a:rPr>
              <a:t>(A) = 34H</a:t>
            </a:r>
            <a:r>
              <a:rPr lang="zh-CN" altLang="en-US" sz="2400" dirty="0">
                <a:solidFill>
                  <a:srgbClr val="000000"/>
                </a:solidFill>
              </a:rPr>
              <a:t>，</a:t>
            </a:r>
            <a:r>
              <a:rPr lang="en-US" altLang="zh-CN" sz="2400" dirty="0">
                <a:solidFill>
                  <a:srgbClr val="000000"/>
                </a:solidFill>
              </a:rPr>
              <a:t>Cy = 1</a:t>
            </a:r>
            <a:r>
              <a:rPr lang="zh-CN" altLang="en-US" sz="2400" dirty="0">
                <a:solidFill>
                  <a:srgbClr val="000000"/>
                </a:solidFill>
              </a:rPr>
              <a:t>，</a:t>
            </a:r>
            <a:r>
              <a:rPr lang="en-US" altLang="zh-CN" sz="2400" dirty="0">
                <a:solidFill>
                  <a:srgbClr val="000000"/>
                </a:solidFill>
              </a:rPr>
              <a:t>Ac = 1</a:t>
            </a:r>
            <a:r>
              <a:rPr lang="zh-CN" altLang="en-US" sz="2400" dirty="0">
                <a:solidFill>
                  <a:srgbClr val="000000"/>
                </a:solidFill>
              </a:rPr>
              <a:t>，</a:t>
            </a:r>
            <a:r>
              <a:rPr lang="en-US" altLang="zh-CN" sz="2400" dirty="0">
                <a:solidFill>
                  <a:srgbClr val="000000"/>
                </a:solidFill>
              </a:rPr>
              <a:t>P = 1</a:t>
            </a:r>
            <a:r>
              <a:rPr lang="zh-CN" altLang="en-US" sz="2400" dirty="0">
                <a:solidFill>
                  <a:srgbClr val="000000"/>
                </a:solidFill>
              </a:rPr>
              <a:t>，</a:t>
            </a:r>
            <a:r>
              <a:rPr lang="en-US" altLang="zh-CN" sz="2400" dirty="0">
                <a:solidFill>
                  <a:srgbClr val="000000"/>
                </a:solidFill>
              </a:rPr>
              <a:t>OV = 1</a:t>
            </a:r>
            <a:r>
              <a:rPr lang="zh-CN" altLang="en-US" sz="2400" dirty="0">
                <a:solidFill>
                  <a:srgbClr val="000000"/>
                </a:solidFill>
              </a:rPr>
              <a:t>（位</a:t>
            </a:r>
            <a:r>
              <a:rPr lang="en-US" altLang="zh-CN" sz="2400" dirty="0">
                <a:solidFill>
                  <a:srgbClr val="000000"/>
                </a:solidFill>
              </a:rPr>
              <a:t>7</a:t>
            </a:r>
            <a:r>
              <a:rPr lang="zh-CN" altLang="en-US" sz="2400" dirty="0">
                <a:solidFill>
                  <a:srgbClr val="000000"/>
                </a:solidFill>
              </a:rPr>
              <a:t>有进位，位</a:t>
            </a:r>
            <a:r>
              <a:rPr lang="en-US" altLang="zh-CN" sz="2400" dirty="0">
                <a:solidFill>
                  <a:srgbClr val="000000"/>
                </a:solidFill>
              </a:rPr>
              <a:t>6</a:t>
            </a:r>
            <a:r>
              <a:rPr lang="zh-CN" altLang="en-US" sz="2400" dirty="0">
                <a:solidFill>
                  <a:srgbClr val="000000"/>
                </a:solidFill>
              </a:rPr>
              <a:t>无）。</a:t>
            </a:r>
          </a:p>
        </p:txBody>
      </p:sp>
    </p:spTree>
    <p:extLst>
      <p:ext uri="{BB962C8B-B14F-4D97-AF65-F5344CB8AC3E}">
        <p14:creationId xmlns:p14="http://schemas.microsoft.com/office/powerpoint/2010/main" val="3807788278"/>
      </p:ext>
    </p:extLst>
  </p:cSld>
  <p:clrMapOvr>
    <a:masterClrMapping/>
  </p:clrMapOvr>
  <p:transition>
    <p:random/>
    <p:sndAc>
      <p:stSnd>
        <p:snd r:embed="rId2" name="camera.wav"/>
      </p:stSnd>
    </p:sndAc>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69</a:t>
            </a:fld>
            <a:endParaRPr lang="en-US" altLang="zh-CN" dirty="0"/>
          </a:p>
        </p:txBody>
      </p:sp>
      <p:sp>
        <p:nvSpPr>
          <p:cNvPr id="4" name="矩形 3"/>
          <p:cNvSpPr/>
          <p:nvPr/>
        </p:nvSpPr>
        <p:spPr>
          <a:xfrm>
            <a:off x="-25400" y="552440"/>
            <a:ext cx="8940800" cy="3970318"/>
          </a:xfrm>
          <a:prstGeom prst="rect">
            <a:avLst/>
          </a:prstGeom>
        </p:spPr>
        <p:txBody>
          <a:bodyPr wrap="square">
            <a:spAutoFit/>
          </a:bodyPr>
          <a:lstStyle/>
          <a:p>
            <a:pPr algn="l">
              <a:lnSpc>
                <a:spcPct val="150000"/>
              </a:lnSpc>
            </a:pPr>
            <a:r>
              <a:rPr lang="zh-CN" altLang="en-US" sz="2400" dirty="0" smtClean="0"/>
              <a:t>        （</a:t>
            </a:r>
            <a:r>
              <a:rPr lang="en-US" altLang="zh-CN" sz="2400" dirty="0"/>
              <a:t>2</a:t>
            </a:r>
            <a:r>
              <a:rPr lang="zh-CN" altLang="en-US" sz="2400" dirty="0"/>
              <a:t>）带进位加法指令</a:t>
            </a:r>
          </a:p>
          <a:p>
            <a:pPr lvl="2" algn="l">
              <a:lnSpc>
                <a:spcPct val="150000"/>
              </a:lnSpc>
            </a:pPr>
            <a:r>
              <a:rPr lang="en-US" altLang="zh-CN" sz="2400" dirty="0">
                <a:solidFill>
                  <a:srgbClr val="0000FF"/>
                </a:solidFill>
              </a:rPr>
              <a:t>ADDC  A</a:t>
            </a:r>
            <a:r>
              <a:rPr lang="zh-CN" altLang="en-US" sz="2400" dirty="0">
                <a:solidFill>
                  <a:srgbClr val="0000FF"/>
                </a:solidFill>
              </a:rPr>
              <a:t>，</a:t>
            </a:r>
            <a:r>
              <a:rPr lang="en-US" altLang="zh-CN" sz="2400" dirty="0" err="1">
                <a:solidFill>
                  <a:srgbClr val="0000FF"/>
                </a:solidFill>
              </a:rPr>
              <a:t>Rn</a:t>
            </a:r>
            <a:r>
              <a:rPr lang="en-US" altLang="zh-CN" sz="2400" dirty="0">
                <a:solidFill>
                  <a:srgbClr val="0000FF"/>
                </a:solidFill>
              </a:rPr>
              <a:t>         	</a:t>
            </a:r>
            <a:r>
              <a:rPr lang="zh-CN" altLang="en-US" sz="2400" dirty="0">
                <a:solidFill>
                  <a:srgbClr val="0000FF"/>
                </a:solidFill>
              </a:rPr>
              <a:t>；</a:t>
            </a:r>
            <a:r>
              <a:rPr lang="en-US" altLang="zh-CN" sz="2400" dirty="0">
                <a:solidFill>
                  <a:srgbClr val="0000FF"/>
                </a:solidFill>
              </a:rPr>
              <a:t>(A)+(</a:t>
            </a:r>
            <a:r>
              <a:rPr lang="en-US" altLang="zh-CN" sz="2400" dirty="0" err="1">
                <a:solidFill>
                  <a:srgbClr val="0000FF"/>
                </a:solidFill>
              </a:rPr>
              <a:t>Rn</a:t>
            </a:r>
            <a:r>
              <a:rPr lang="en-US" altLang="zh-CN" sz="2400" dirty="0">
                <a:solidFill>
                  <a:srgbClr val="0000FF"/>
                </a:solidFill>
              </a:rPr>
              <a:t>)+</a:t>
            </a:r>
            <a:r>
              <a:rPr lang="en-US" altLang="zh-CN" sz="2400" dirty="0" err="1">
                <a:solidFill>
                  <a:srgbClr val="0000FF"/>
                </a:solidFill>
              </a:rPr>
              <a:t>Cy→A</a:t>
            </a:r>
            <a:r>
              <a:rPr lang="zh-CN" altLang="en-US" sz="2400" dirty="0">
                <a:solidFill>
                  <a:srgbClr val="0000FF"/>
                </a:solidFill>
              </a:rPr>
              <a:t>，</a:t>
            </a:r>
            <a:r>
              <a:rPr lang="en-US" altLang="zh-CN" sz="2400" dirty="0">
                <a:solidFill>
                  <a:srgbClr val="0000FF"/>
                </a:solidFill>
              </a:rPr>
              <a:t>n = 0</a:t>
            </a:r>
            <a:r>
              <a:rPr lang="zh-CN" altLang="en-US" sz="2400" dirty="0">
                <a:solidFill>
                  <a:srgbClr val="0000FF"/>
                </a:solidFill>
              </a:rPr>
              <a:t>～</a:t>
            </a:r>
            <a:r>
              <a:rPr lang="en-US" altLang="zh-CN" sz="2400" dirty="0">
                <a:solidFill>
                  <a:srgbClr val="0000FF"/>
                </a:solidFill>
              </a:rPr>
              <a:t>7</a:t>
            </a:r>
          </a:p>
          <a:p>
            <a:pPr lvl="2" algn="l">
              <a:lnSpc>
                <a:spcPct val="150000"/>
              </a:lnSpc>
            </a:pPr>
            <a:r>
              <a:rPr lang="en-US" altLang="zh-CN" sz="2400" dirty="0">
                <a:solidFill>
                  <a:srgbClr val="0000FF"/>
                </a:solidFill>
              </a:rPr>
              <a:t>ADDC  A</a:t>
            </a:r>
            <a:r>
              <a:rPr lang="zh-CN" altLang="en-US" sz="2400" dirty="0">
                <a:solidFill>
                  <a:srgbClr val="0000FF"/>
                </a:solidFill>
              </a:rPr>
              <a:t>，</a:t>
            </a:r>
            <a:r>
              <a:rPr lang="en-US" altLang="zh-CN" sz="2400" dirty="0">
                <a:solidFill>
                  <a:srgbClr val="0000FF"/>
                </a:solidFill>
              </a:rPr>
              <a:t>direct     	</a:t>
            </a:r>
            <a:r>
              <a:rPr lang="zh-CN" altLang="en-US" sz="2400" dirty="0">
                <a:solidFill>
                  <a:srgbClr val="0000FF"/>
                </a:solidFill>
              </a:rPr>
              <a:t>；</a:t>
            </a:r>
            <a:r>
              <a:rPr lang="en-US" altLang="zh-CN" sz="2400" dirty="0">
                <a:solidFill>
                  <a:srgbClr val="0000FF"/>
                </a:solidFill>
              </a:rPr>
              <a:t>(A)+(direct)+</a:t>
            </a:r>
            <a:r>
              <a:rPr lang="en-US" altLang="zh-CN" sz="2400" dirty="0" err="1">
                <a:solidFill>
                  <a:srgbClr val="0000FF"/>
                </a:solidFill>
              </a:rPr>
              <a:t>Cy→A</a:t>
            </a:r>
            <a:endParaRPr lang="en-US" altLang="zh-CN" sz="2400" dirty="0">
              <a:solidFill>
                <a:srgbClr val="0000FF"/>
              </a:solidFill>
            </a:endParaRPr>
          </a:p>
          <a:p>
            <a:pPr lvl="2" algn="l">
              <a:lnSpc>
                <a:spcPct val="150000"/>
              </a:lnSpc>
            </a:pPr>
            <a:r>
              <a:rPr lang="en-US" altLang="zh-CN" sz="2400" dirty="0">
                <a:solidFill>
                  <a:srgbClr val="0000FF"/>
                </a:solidFill>
              </a:rPr>
              <a:t>ADDC  A</a:t>
            </a:r>
            <a:r>
              <a:rPr lang="zh-CN" altLang="en-US" sz="2400" dirty="0">
                <a:solidFill>
                  <a:srgbClr val="0000FF"/>
                </a:solidFill>
              </a:rPr>
              <a:t>，</a:t>
            </a:r>
            <a:r>
              <a:rPr lang="en-US" altLang="zh-CN" sz="2400" dirty="0">
                <a:solidFill>
                  <a:srgbClr val="0000FF"/>
                </a:solidFill>
              </a:rPr>
              <a:t>@</a:t>
            </a:r>
            <a:r>
              <a:rPr lang="en-US" altLang="zh-CN" sz="2400" dirty="0" err="1">
                <a:solidFill>
                  <a:srgbClr val="0000FF"/>
                </a:solidFill>
              </a:rPr>
              <a:t>Ri</a:t>
            </a:r>
            <a:r>
              <a:rPr lang="en-US" altLang="zh-CN" sz="2400" dirty="0">
                <a:solidFill>
                  <a:srgbClr val="0000FF"/>
                </a:solidFill>
              </a:rPr>
              <a:t>       	</a:t>
            </a:r>
            <a:r>
              <a:rPr lang="zh-CN" altLang="en-US" sz="2400" dirty="0">
                <a:solidFill>
                  <a:srgbClr val="0000FF"/>
                </a:solidFill>
              </a:rPr>
              <a:t>；</a:t>
            </a:r>
            <a:r>
              <a:rPr lang="en-US" altLang="zh-CN" sz="2400" dirty="0">
                <a:solidFill>
                  <a:srgbClr val="0000FF"/>
                </a:solidFill>
              </a:rPr>
              <a:t>(A)+((</a:t>
            </a:r>
            <a:r>
              <a:rPr lang="en-US" altLang="zh-CN" sz="2400" dirty="0" err="1">
                <a:solidFill>
                  <a:srgbClr val="0000FF"/>
                </a:solidFill>
              </a:rPr>
              <a:t>Ri</a:t>
            </a:r>
            <a:r>
              <a:rPr lang="en-US" altLang="zh-CN" sz="2400" dirty="0">
                <a:solidFill>
                  <a:srgbClr val="0000FF"/>
                </a:solidFill>
              </a:rPr>
              <a:t>))+</a:t>
            </a:r>
            <a:r>
              <a:rPr lang="en-US" altLang="zh-CN" sz="2400" dirty="0" err="1">
                <a:solidFill>
                  <a:srgbClr val="0000FF"/>
                </a:solidFill>
              </a:rPr>
              <a:t>Cy→A</a:t>
            </a:r>
            <a:r>
              <a:rPr lang="zh-CN" altLang="en-US" sz="2400" dirty="0">
                <a:solidFill>
                  <a:srgbClr val="0000FF"/>
                </a:solidFill>
              </a:rPr>
              <a:t>，</a:t>
            </a:r>
            <a:r>
              <a:rPr lang="en-US" altLang="zh-CN" sz="2400" dirty="0">
                <a:solidFill>
                  <a:srgbClr val="0000FF"/>
                </a:solidFill>
              </a:rPr>
              <a:t>i = 0</a:t>
            </a:r>
            <a:r>
              <a:rPr lang="zh-CN" altLang="en-US" sz="2400" dirty="0">
                <a:solidFill>
                  <a:srgbClr val="0000FF"/>
                </a:solidFill>
              </a:rPr>
              <a:t>，</a:t>
            </a:r>
            <a:r>
              <a:rPr lang="en-US" altLang="zh-CN" sz="2400" dirty="0">
                <a:solidFill>
                  <a:srgbClr val="0000FF"/>
                </a:solidFill>
              </a:rPr>
              <a:t>1</a:t>
            </a:r>
          </a:p>
          <a:p>
            <a:pPr lvl="2" algn="l">
              <a:lnSpc>
                <a:spcPct val="150000"/>
              </a:lnSpc>
            </a:pPr>
            <a:r>
              <a:rPr lang="en-US" altLang="zh-CN" sz="2400" dirty="0">
                <a:solidFill>
                  <a:srgbClr val="0000FF"/>
                </a:solidFill>
              </a:rPr>
              <a:t>ADDC  A</a:t>
            </a:r>
            <a:r>
              <a:rPr lang="zh-CN" altLang="en-US" sz="2400" dirty="0">
                <a:solidFill>
                  <a:srgbClr val="0000FF"/>
                </a:solidFill>
              </a:rPr>
              <a:t>，</a:t>
            </a:r>
            <a:r>
              <a:rPr lang="en-US" altLang="zh-CN" sz="2400" dirty="0">
                <a:solidFill>
                  <a:srgbClr val="0000FF"/>
                </a:solidFill>
              </a:rPr>
              <a:t>#data      </a:t>
            </a:r>
            <a:r>
              <a:rPr lang="zh-CN" altLang="en-US" sz="2400" dirty="0" smtClean="0">
                <a:solidFill>
                  <a:srgbClr val="0000FF"/>
                </a:solidFill>
              </a:rPr>
              <a:t>；</a:t>
            </a:r>
            <a:r>
              <a:rPr lang="en-US" altLang="zh-CN" sz="2400" dirty="0">
                <a:solidFill>
                  <a:srgbClr val="0000FF"/>
                </a:solidFill>
              </a:rPr>
              <a:t>(A)+#</a:t>
            </a:r>
            <a:r>
              <a:rPr lang="en-US" altLang="zh-CN" sz="2400" dirty="0" err="1">
                <a:solidFill>
                  <a:srgbClr val="0000FF"/>
                </a:solidFill>
              </a:rPr>
              <a:t>data+Cy→A</a:t>
            </a:r>
            <a:endParaRPr lang="en-US" altLang="zh-CN" sz="2400" dirty="0">
              <a:solidFill>
                <a:srgbClr val="0000FF"/>
              </a:solidFill>
            </a:endParaRPr>
          </a:p>
          <a:p>
            <a:pPr algn="l">
              <a:lnSpc>
                <a:spcPct val="150000"/>
              </a:lnSpc>
            </a:pPr>
            <a:r>
              <a:rPr lang="zh-CN" altLang="en-US" sz="2400" dirty="0" smtClean="0"/>
              <a:t>        带</a:t>
            </a:r>
            <a:r>
              <a:rPr lang="zh-CN" altLang="en-US" sz="2400" dirty="0"/>
              <a:t>进位加法指令的功能是将源操作数、进位标志位</a:t>
            </a:r>
            <a:r>
              <a:rPr lang="en-US" altLang="zh-CN" sz="2400" dirty="0"/>
              <a:t>Cy</a:t>
            </a:r>
            <a:r>
              <a:rPr lang="zh-CN" altLang="en-US" sz="2400" dirty="0"/>
              <a:t>及累加器</a:t>
            </a:r>
            <a:r>
              <a:rPr lang="en-US" altLang="zh-CN" sz="2400" dirty="0"/>
              <a:t>A</a:t>
            </a:r>
            <a:r>
              <a:rPr lang="zh-CN" altLang="en-US" sz="2400" dirty="0"/>
              <a:t>的内容相加，并将结果存放在累加器</a:t>
            </a:r>
            <a:r>
              <a:rPr lang="en-US" altLang="zh-CN" sz="2400" dirty="0"/>
              <a:t>A</a:t>
            </a:r>
            <a:r>
              <a:rPr lang="zh-CN" altLang="en-US" sz="2400" dirty="0"/>
              <a:t>中。</a:t>
            </a:r>
          </a:p>
        </p:txBody>
      </p:sp>
    </p:spTree>
    <p:extLst>
      <p:ext uri="{BB962C8B-B14F-4D97-AF65-F5344CB8AC3E}">
        <p14:creationId xmlns:p14="http://schemas.microsoft.com/office/powerpoint/2010/main" val="2550814348"/>
      </p:ext>
    </p:extLst>
  </p:cSld>
  <p:clrMapOvr>
    <a:masterClrMapping/>
  </p:clrMapOvr>
  <p:transition>
    <p:random/>
    <p:sndAc>
      <p:stSnd>
        <p:snd r:embed="rId2" name="camera.wav"/>
      </p:stSnd>
    </p:sndAc>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70</a:t>
            </a:fld>
            <a:endParaRPr lang="en-US" altLang="zh-CN" dirty="0"/>
          </a:p>
        </p:txBody>
      </p:sp>
      <p:sp>
        <p:nvSpPr>
          <p:cNvPr id="4" name="矩形 3"/>
          <p:cNvSpPr/>
          <p:nvPr/>
        </p:nvSpPr>
        <p:spPr>
          <a:xfrm>
            <a:off x="0" y="741740"/>
            <a:ext cx="9042400" cy="3970318"/>
          </a:xfrm>
          <a:prstGeom prst="rect">
            <a:avLst/>
          </a:prstGeom>
        </p:spPr>
        <p:txBody>
          <a:bodyPr wrap="square">
            <a:spAutoFit/>
          </a:bodyPr>
          <a:lstStyle/>
          <a:p>
            <a:pPr algn="l">
              <a:lnSpc>
                <a:spcPct val="150000"/>
              </a:lnSpc>
            </a:pPr>
            <a:r>
              <a:rPr lang="zh-CN" altLang="en-US" sz="2400" dirty="0" smtClean="0"/>
              <a:t>        </a:t>
            </a:r>
            <a:r>
              <a:rPr lang="zh-CN" altLang="en-US" sz="2400" dirty="0" smtClean="0">
                <a:solidFill>
                  <a:srgbClr val="CC3300"/>
                </a:solidFill>
              </a:rPr>
              <a:t>这</a:t>
            </a:r>
            <a:r>
              <a:rPr lang="zh-CN" altLang="en-US" sz="2400" dirty="0">
                <a:solidFill>
                  <a:srgbClr val="CC3300"/>
                </a:solidFill>
              </a:rPr>
              <a:t>组指令对</a:t>
            </a:r>
            <a:r>
              <a:rPr lang="en-US" altLang="zh-CN" sz="2400" dirty="0">
                <a:solidFill>
                  <a:srgbClr val="CC3300"/>
                </a:solidFill>
              </a:rPr>
              <a:t>PSW</a:t>
            </a:r>
            <a:r>
              <a:rPr lang="zh-CN" altLang="en-US" sz="2400" dirty="0">
                <a:solidFill>
                  <a:srgbClr val="CC3300"/>
                </a:solidFill>
              </a:rPr>
              <a:t>各位的影响与</a:t>
            </a:r>
            <a:r>
              <a:rPr lang="en-US" altLang="zh-CN" sz="2400" dirty="0">
                <a:solidFill>
                  <a:srgbClr val="CC3300"/>
                </a:solidFill>
              </a:rPr>
              <a:t>ADD</a:t>
            </a:r>
            <a:r>
              <a:rPr lang="zh-CN" altLang="en-US" sz="2400" dirty="0" smtClean="0">
                <a:solidFill>
                  <a:srgbClr val="CC3300"/>
                </a:solidFill>
              </a:rPr>
              <a:t>指令</a:t>
            </a:r>
            <a:r>
              <a:rPr lang="zh-CN" altLang="en-US" sz="2400" dirty="0">
                <a:solidFill>
                  <a:srgbClr val="CC3300"/>
                </a:solidFill>
              </a:rPr>
              <a:t>类</a:t>
            </a:r>
            <a:r>
              <a:rPr lang="zh-CN" altLang="en-US" sz="2400" dirty="0" smtClean="0">
                <a:solidFill>
                  <a:srgbClr val="CC3300"/>
                </a:solidFill>
              </a:rPr>
              <a:t>同</a:t>
            </a:r>
            <a:r>
              <a:rPr lang="zh-CN" altLang="en-US" sz="2400" dirty="0">
                <a:solidFill>
                  <a:srgbClr val="CC3300"/>
                </a:solidFill>
              </a:rPr>
              <a:t>，</a:t>
            </a:r>
            <a:r>
              <a:rPr lang="zh-CN" altLang="en-US" sz="2400" dirty="0"/>
              <a:t>即如果位</a:t>
            </a:r>
            <a:r>
              <a:rPr lang="en-US" altLang="zh-CN" sz="2400" dirty="0"/>
              <a:t>7</a:t>
            </a:r>
            <a:r>
              <a:rPr lang="zh-CN" altLang="en-US" sz="2400" dirty="0"/>
              <a:t>有进位，则进位标志</a:t>
            </a:r>
            <a:r>
              <a:rPr lang="en-US" altLang="zh-CN" sz="2400" dirty="0"/>
              <a:t>Cy</a:t>
            </a:r>
            <a:r>
              <a:rPr lang="zh-CN" altLang="en-US" sz="2400" dirty="0"/>
              <a:t>置</a:t>
            </a:r>
            <a:r>
              <a:rPr lang="en-US" altLang="zh-CN" sz="2400" dirty="0"/>
              <a:t>1</a:t>
            </a:r>
            <a:r>
              <a:rPr lang="zh-CN" altLang="en-US" sz="2400" dirty="0"/>
              <a:t>，否则</a:t>
            </a:r>
            <a:r>
              <a:rPr lang="en-US" altLang="zh-CN" sz="2400" dirty="0"/>
              <a:t>Cy</a:t>
            </a:r>
            <a:r>
              <a:rPr lang="zh-CN" altLang="en-US" sz="2400" dirty="0"/>
              <a:t>清</a:t>
            </a:r>
            <a:r>
              <a:rPr lang="en-US" altLang="zh-CN" sz="2400" dirty="0"/>
              <a:t>0</a:t>
            </a:r>
            <a:r>
              <a:rPr lang="zh-CN" altLang="en-US" sz="2400" dirty="0"/>
              <a:t>；如果位</a:t>
            </a:r>
            <a:r>
              <a:rPr lang="en-US" altLang="zh-CN" sz="2400" dirty="0"/>
              <a:t>3</a:t>
            </a:r>
            <a:r>
              <a:rPr lang="zh-CN" altLang="en-US" sz="2400" dirty="0"/>
              <a:t>有进位，辅助进位标志</a:t>
            </a:r>
            <a:r>
              <a:rPr lang="en-US" altLang="zh-CN" sz="2400" dirty="0"/>
              <a:t>Ac</a:t>
            </a:r>
            <a:r>
              <a:rPr lang="zh-CN" altLang="en-US" sz="2400" dirty="0"/>
              <a:t>置</a:t>
            </a:r>
            <a:r>
              <a:rPr lang="en-US" altLang="zh-CN" sz="2400" dirty="0"/>
              <a:t>1</a:t>
            </a:r>
            <a:r>
              <a:rPr lang="zh-CN" altLang="en-US" sz="2400" dirty="0"/>
              <a:t>，否则</a:t>
            </a:r>
            <a:r>
              <a:rPr lang="en-US" altLang="zh-CN" sz="2400" dirty="0"/>
              <a:t>Ac</a:t>
            </a:r>
            <a:r>
              <a:rPr lang="zh-CN" altLang="en-US" sz="2400" dirty="0"/>
              <a:t>清</a:t>
            </a:r>
            <a:r>
              <a:rPr lang="en-US" altLang="zh-CN" sz="2400" dirty="0"/>
              <a:t>0</a:t>
            </a:r>
            <a:r>
              <a:rPr lang="zh-CN" altLang="en-US" sz="2400" dirty="0"/>
              <a:t>；若</a:t>
            </a:r>
            <a:r>
              <a:rPr lang="en-US" altLang="zh-CN" sz="2400" dirty="0"/>
              <a:t>A</a:t>
            </a:r>
            <a:r>
              <a:rPr lang="zh-CN" altLang="en-US" sz="2400" dirty="0"/>
              <a:t>中</a:t>
            </a:r>
            <a:r>
              <a:rPr lang="en-US" altLang="zh-CN" sz="2400" dirty="0"/>
              <a:t>1</a:t>
            </a:r>
            <a:r>
              <a:rPr lang="zh-CN" altLang="en-US" sz="2400" dirty="0"/>
              <a:t>的个数为奇数，则奇偶标志位</a:t>
            </a:r>
            <a:r>
              <a:rPr lang="en-US" altLang="zh-CN" sz="2400" dirty="0"/>
              <a:t>P</a:t>
            </a:r>
            <a:r>
              <a:rPr lang="zh-CN" altLang="en-US" sz="2400" dirty="0"/>
              <a:t>置</a:t>
            </a:r>
            <a:r>
              <a:rPr lang="en-US" altLang="zh-CN" sz="2400" dirty="0"/>
              <a:t>1</a:t>
            </a:r>
            <a:r>
              <a:rPr lang="zh-CN" altLang="en-US" sz="2400" dirty="0"/>
              <a:t>，否则</a:t>
            </a:r>
            <a:r>
              <a:rPr lang="en-US" altLang="zh-CN" sz="2400" dirty="0"/>
              <a:t>P</a:t>
            </a:r>
            <a:r>
              <a:rPr lang="zh-CN" altLang="en-US" sz="2400" dirty="0"/>
              <a:t>清</a:t>
            </a:r>
            <a:r>
              <a:rPr lang="en-US" altLang="zh-CN" sz="2400" dirty="0"/>
              <a:t>0</a:t>
            </a:r>
            <a:r>
              <a:rPr lang="zh-CN" altLang="en-US" sz="2400" dirty="0"/>
              <a:t>；如果位</a:t>
            </a:r>
            <a:r>
              <a:rPr lang="en-US" altLang="zh-CN" sz="2400" dirty="0"/>
              <a:t>6</a:t>
            </a:r>
            <a:r>
              <a:rPr lang="zh-CN" altLang="en-US" sz="2400" dirty="0"/>
              <a:t>有进位，而位</a:t>
            </a:r>
            <a:r>
              <a:rPr lang="en-US" altLang="zh-CN" sz="2400" dirty="0"/>
              <a:t>7</a:t>
            </a:r>
            <a:r>
              <a:rPr lang="zh-CN" altLang="en-US" sz="2400" dirty="0"/>
              <a:t>没有进位，或者位</a:t>
            </a:r>
            <a:r>
              <a:rPr lang="en-US" altLang="zh-CN" sz="2400" dirty="0"/>
              <a:t>7</a:t>
            </a:r>
            <a:r>
              <a:rPr lang="zh-CN" altLang="en-US" sz="2400" dirty="0"/>
              <a:t>有进位，而位</a:t>
            </a:r>
            <a:r>
              <a:rPr lang="en-US" altLang="zh-CN" sz="2400" dirty="0"/>
              <a:t>6</a:t>
            </a:r>
            <a:r>
              <a:rPr lang="zh-CN" altLang="en-US" sz="2400" dirty="0"/>
              <a:t>没有进位，则溢出标志位</a:t>
            </a:r>
            <a:r>
              <a:rPr lang="en-US" altLang="zh-CN" sz="2400" dirty="0"/>
              <a:t>OV</a:t>
            </a:r>
            <a:r>
              <a:rPr lang="zh-CN" altLang="en-US" sz="2400" dirty="0"/>
              <a:t>置</a:t>
            </a:r>
            <a:r>
              <a:rPr lang="en-US" altLang="zh-CN" sz="2400" dirty="0"/>
              <a:t>1</a:t>
            </a:r>
            <a:r>
              <a:rPr lang="zh-CN" altLang="en-US" sz="2400" dirty="0"/>
              <a:t>，否则</a:t>
            </a:r>
            <a:r>
              <a:rPr lang="en-US" altLang="zh-CN" sz="2400" dirty="0"/>
              <a:t>OV</a:t>
            </a:r>
            <a:r>
              <a:rPr lang="zh-CN" altLang="en-US" sz="2400" dirty="0"/>
              <a:t>清</a:t>
            </a:r>
            <a:r>
              <a:rPr lang="en-US" altLang="zh-CN" sz="2400" dirty="0"/>
              <a:t>0</a:t>
            </a:r>
            <a:r>
              <a:rPr lang="zh-CN" altLang="en-US" sz="2400" dirty="0"/>
              <a:t>。</a:t>
            </a:r>
          </a:p>
          <a:p>
            <a:pPr algn="l">
              <a:lnSpc>
                <a:spcPct val="150000"/>
              </a:lnSpc>
            </a:pPr>
            <a:r>
              <a:rPr lang="zh-CN" altLang="en-US" sz="2400" dirty="0" smtClean="0"/>
              <a:t>        这</a:t>
            </a:r>
            <a:r>
              <a:rPr lang="zh-CN" altLang="en-US" sz="2400" dirty="0"/>
              <a:t>组指令主要用于多字节数的加法运算，在进行高位字节加法时，应考虑低位字节产生的进位。</a:t>
            </a:r>
          </a:p>
        </p:txBody>
      </p:sp>
    </p:spTree>
    <p:extLst>
      <p:ext uri="{BB962C8B-B14F-4D97-AF65-F5344CB8AC3E}">
        <p14:creationId xmlns:p14="http://schemas.microsoft.com/office/powerpoint/2010/main" val="1750345295"/>
      </p:ext>
    </p:extLst>
  </p:cSld>
  <p:clrMapOvr>
    <a:masterClrMapping/>
  </p:clrMapOvr>
  <p:transition>
    <p:random/>
    <p:sndAc>
      <p:stSnd>
        <p:snd r:embed="rId2" name="camera.wav"/>
      </p:stSnd>
    </p:sndAc>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71</a:t>
            </a:fld>
            <a:endParaRPr lang="en-US" altLang="zh-CN" dirty="0"/>
          </a:p>
        </p:txBody>
      </p:sp>
      <p:sp>
        <p:nvSpPr>
          <p:cNvPr id="4" name="矩形 3"/>
          <p:cNvSpPr/>
          <p:nvPr/>
        </p:nvSpPr>
        <p:spPr>
          <a:xfrm>
            <a:off x="0" y="715139"/>
            <a:ext cx="9144000" cy="4524315"/>
          </a:xfrm>
          <a:prstGeom prst="rect">
            <a:avLst/>
          </a:prstGeom>
        </p:spPr>
        <p:txBody>
          <a:bodyPr wrap="square">
            <a:spAutoFit/>
          </a:bodyPr>
          <a:lstStyle/>
          <a:p>
            <a:pPr algn="l">
              <a:lnSpc>
                <a:spcPct val="150000"/>
              </a:lnSpc>
            </a:pPr>
            <a:r>
              <a:rPr lang="en-US" altLang="zh-CN" sz="2400" dirty="0" smtClean="0"/>
              <a:t>        【</a:t>
            </a:r>
            <a:r>
              <a:rPr lang="zh-CN" altLang="en-US" sz="2400" dirty="0"/>
              <a:t>例</a:t>
            </a:r>
            <a:r>
              <a:rPr lang="en-US" altLang="zh-CN" sz="2400" dirty="0"/>
              <a:t>4-13】 </a:t>
            </a:r>
            <a:r>
              <a:rPr lang="zh-CN" altLang="en-US" sz="2400" dirty="0"/>
              <a:t>设</a:t>
            </a:r>
            <a:r>
              <a:rPr lang="en-US" altLang="zh-CN" sz="2400" dirty="0"/>
              <a:t>(A) = 85H</a:t>
            </a:r>
            <a:r>
              <a:rPr lang="zh-CN" altLang="en-US" sz="2400" dirty="0"/>
              <a:t>，</a:t>
            </a:r>
            <a:r>
              <a:rPr lang="en-US" altLang="zh-CN" sz="2400" dirty="0"/>
              <a:t>(20H) = 0FFH</a:t>
            </a:r>
            <a:r>
              <a:rPr lang="zh-CN" altLang="en-US" sz="2400" dirty="0"/>
              <a:t>，</a:t>
            </a:r>
            <a:r>
              <a:rPr lang="en-US" altLang="zh-CN" sz="2400" dirty="0"/>
              <a:t>Cy = 1</a:t>
            </a:r>
            <a:r>
              <a:rPr lang="zh-CN" altLang="en-US" sz="2400" dirty="0"/>
              <a:t>，问</a:t>
            </a:r>
            <a:r>
              <a:rPr lang="zh-CN" altLang="en-US" sz="2400" dirty="0" smtClean="0"/>
              <a:t>执行指令</a:t>
            </a:r>
            <a:r>
              <a:rPr lang="en-US" altLang="zh-CN" sz="2400" dirty="0" smtClean="0"/>
              <a:t>:ADDC  </a:t>
            </a:r>
            <a:r>
              <a:rPr lang="en-US" altLang="zh-CN" sz="2400" dirty="0"/>
              <a:t>A</a:t>
            </a:r>
            <a:r>
              <a:rPr lang="zh-CN" altLang="en-US" sz="2400" dirty="0"/>
              <a:t>，</a:t>
            </a:r>
            <a:r>
              <a:rPr lang="en-US" altLang="zh-CN" sz="2400" dirty="0"/>
              <a:t>20H</a:t>
            </a:r>
            <a:r>
              <a:rPr lang="zh-CN" altLang="en-US" sz="2400" dirty="0"/>
              <a:t>后的结果是什么？</a:t>
            </a:r>
          </a:p>
          <a:p>
            <a:pPr algn="l">
              <a:lnSpc>
                <a:spcPct val="150000"/>
              </a:lnSpc>
            </a:pPr>
            <a:r>
              <a:rPr lang="zh-CN" altLang="en-US" sz="2400" dirty="0" smtClean="0"/>
              <a:t>        解</a:t>
            </a:r>
            <a:r>
              <a:rPr lang="zh-CN" altLang="en-US" sz="2400" dirty="0"/>
              <a:t>：运算式为</a:t>
            </a:r>
          </a:p>
          <a:p>
            <a:pPr algn="l">
              <a:lnSpc>
                <a:spcPct val="150000"/>
              </a:lnSpc>
            </a:pPr>
            <a:r>
              <a:rPr lang="zh-CN" altLang="en-US" sz="2400" dirty="0"/>
              <a:t>                                    </a:t>
            </a:r>
            <a:r>
              <a:rPr lang="zh-CN" altLang="en-US" sz="2400" dirty="0" smtClean="0"/>
              <a:t> </a:t>
            </a:r>
            <a:r>
              <a:rPr lang="en-US" altLang="zh-CN" sz="2400" dirty="0" smtClean="0"/>
              <a:t>1 0 0 0  0 1 0 1</a:t>
            </a:r>
            <a:endParaRPr lang="en-US" altLang="zh-CN" sz="2400" dirty="0"/>
          </a:p>
          <a:p>
            <a:pPr algn="l">
              <a:lnSpc>
                <a:spcPct val="150000"/>
              </a:lnSpc>
            </a:pPr>
            <a:r>
              <a:rPr lang="en-US" altLang="zh-CN" sz="2400" dirty="0"/>
              <a:t>                              </a:t>
            </a:r>
            <a:r>
              <a:rPr lang="en-US" altLang="zh-CN" sz="2400" dirty="0" smtClean="0"/>
              <a:t>       1 1 1 1  1 1 1 1</a:t>
            </a:r>
            <a:endParaRPr lang="en-US" altLang="zh-CN" sz="2400" dirty="0"/>
          </a:p>
          <a:p>
            <a:pPr algn="l">
              <a:lnSpc>
                <a:spcPct val="150000"/>
              </a:lnSpc>
            </a:pPr>
            <a:r>
              <a:rPr lang="en-US" altLang="zh-CN" sz="2400" dirty="0"/>
              <a:t>                            </a:t>
            </a:r>
            <a:r>
              <a:rPr lang="en-US" altLang="zh-CN" sz="2400" u="sng" dirty="0"/>
              <a:t>  +)                  </a:t>
            </a:r>
            <a:r>
              <a:rPr lang="en-US" altLang="zh-CN" sz="2400" u="sng" dirty="0" smtClean="0"/>
              <a:t>        1</a:t>
            </a:r>
            <a:endParaRPr lang="en-US" altLang="zh-CN" sz="2400" u="sng" dirty="0"/>
          </a:p>
          <a:p>
            <a:pPr algn="l">
              <a:lnSpc>
                <a:spcPct val="150000"/>
              </a:lnSpc>
            </a:pPr>
            <a:r>
              <a:rPr lang="en-US" altLang="zh-CN" sz="2400" dirty="0"/>
              <a:t>                                 1 </a:t>
            </a:r>
            <a:r>
              <a:rPr lang="en-US" altLang="zh-CN" sz="2400" dirty="0" smtClean="0"/>
              <a:t> 1 0 0 0  0 1 0 1 </a:t>
            </a:r>
            <a:endParaRPr lang="en-US" altLang="zh-CN" sz="2400" dirty="0"/>
          </a:p>
          <a:p>
            <a:pPr algn="l">
              <a:lnSpc>
                <a:spcPct val="150000"/>
              </a:lnSpc>
            </a:pPr>
            <a:r>
              <a:rPr lang="zh-CN" altLang="en-US" sz="2400" dirty="0"/>
              <a:t>结果：</a:t>
            </a:r>
            <a:r>
              <a:rPr lang="en-US" altLang="zh-CN" sz="2400" dirty="0"/>
              <a:t>(A) = 85H</a:t>
            </a:r>
            <a:r>
              <a:rPr lang="zh-CN" altLang="en-US" sz="2400" dirty="0"/>
              <a:t>，</a:t>
            </a:r>
            <a:r>
              <a:rPr lang="en-US" altLang="zh-CN" sz="2400" dirty="0"/>
              <a:t>Cy = 1</a:t>
            </a:r>
            <a:r>
              <a:rPr lang="zh-CN" altLang="en-US" sz="2400" dirty="0"/>
              <a:t>，</a:t>
            </a:r>
            <a:r>
              <a:rPr lang="en-US" altLang="zh-CN" sz="2400" dirty="0"/>
              <a:t>Ac = 1</a:t>
            </a:r>
            <a:r>
              <a:rPr lang="zh-CN" altLang="en-US" sz="2400" dirty="0"/>
              <a:t>，</a:t>
            </a:r>
            <a:r>
              <a:rPr lang="en-US" altLang="zh-CN" sz="2400" dirty="0"/>
              <a:t>OV = 0</a:t>
            </a:r>
            <a:r>
              <a:rPr lang="zh-CN" altLang="en-US" sz="2400" dirty="0"/>
              <a:t>，</a:t>
            </a:r>
            <a:r>
              <a:rPr lang="en-US" altLang="zh-CN" sz="2400" dirty="0"/>
              <a:t>P = 1</a:t>
            </a:r>
            <a:r>
              <a:rPr lang="zh-CN" altLang="en-US" sz="2400" dirty="0"/>
              <a:t>。</a:t>
            </a:r>
          </a:p>
        </p:txBody>
      </p:sp>
    </p:spTree>
    <p:extLst>
      <p:ext uri="{BB962C8B-B14F-4D97-AF65-F5344CB8AC3E}">
        <p14:creationId xmlns:p14="http://schemas.microsoft.com/office/powerpoint/2010/main" val="1340207454"/>
      </p:ext>
    </p:extLst>
  </p:cSld>
  <p:clrMapOvr>
    <a:masterClrMapping/>
  </p:clrMapOvr>
  <p:transition>
    <p:random/>
    <p:sndAc>
      <p:stSnd>
        <p:snd r:embed="rId2" name="camera.wav"/>
      </p:stSnd>
    </p:sndAc>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72</a:t>
            </a:fld>
            <a:endParaRPr lang="en-US" altLang="zh-CN" dirty="0"/>
          </a:p>
        </p:txBody>
      </p:sp>
      <p:sp>
        <p:nvSpPr>
          <p:cNvPr id="4" name="矩形 3"/>
          <p:cNvSpPr/>
          <p:nvPr/>
        </p:nvSpPr>
        <p:spPr>
          <a:xfrm>
            <a:off x="0" y="510044"/>
            <a:ext cx="9144000" cy="5539978"/>
          </a:xfrm>
          <a:prstGeom prst="rect">
            <a:avLst/>
          </a:prstGeom>
        </p:spPr>
        <p:txBody>
          <a:bodyPr wrap="square">
            <a:spAutoFit/>
          </a:bodyPr>
          <a:lstStyle/>
          <a:p>
            <a:pPr algn="l">
              <a:lnSpc>
                <a:spcPct val="150000"/>
              </a:lnSpc>
            </a:pPr>
            <a:r>
              <a:rPr lang="en-US" altLang="zh-CN" sz="2400" dirty="0" smtClean="0"/>
              <a:t>        【</a:t>
            </a:r>
            <a:r>
              <a:rPr lang="zh-CN" altLang="en-US" sz="2400" dirty="0"/>
              <a:t>例</a:t>
            </a:r>
            <a:r>
              <a:rPr lang="en-US" altLang="zh-CN" sz="2400" dirty="0"/>
              <a:t>4-14】 </a:t>
            </a:r>
            <a:r>
              <a:rPr lang="zh-CN" altLang="en-US" sz="2400" dirty="0"/>
              <a:t>设两个</a:t>
            </a:r>
            <a:r>
              <a:rPr lang="en-US" altLang="zh-CN" sz="2400" dirty="0"/>
              <a:t>16</a:t>
            </a:r>
            <a:r>
              <a:rPr lang="zh-CN" altLang="en-US" sz="2400" dirty="0"/>
              <a:t>位二进制数分别存放在地址为</a:t>
            </a:r>
            <a:r>
              <a:rPr lang="en-US" altLang="zh-CN" sz="2400" dirty="0"/>
              <a:t>20H</a:t>
            </a:r>
            <a:r>
              <a:rPr lang="zh-CN" altLang="en-US" sz="2400" dirty="0"/>
              <a:t>，</a:t>
            </a:r>
            <a:r>
              <a:rPr lang="en-US" altLang="zh-CN" sz="2400" dirty="0"/>
              <a:t>21H</a:t>
            </a:r>
            <a:r>
              <a:rPr lang="zh-CN" altLang="en-US" sz="2400" dirty="0"/>
              <a:t>和</a:t>
            </a:r>
            <a:r>
              <a:rPr lang="en-US" altLang="zh-CN" sz="2400" dirty="0"/>
              <a:t>30H</a:t>
            </a:r>
            <a:r>
              <a:rPr lang="zh-CN" altLang="en-US" sz="2400" dirty="0"/>
              <a:t>，</a:t>
            </a:r>
            <a:r>
              <a:rPr lang="en-US" altLang="zh-CN" sz="2400" dirty="0"/>
              <a:t>31H</a:t>
            </a:r>
            <a:r>
              <a:rPr lang="zh-CN" altLang="en-US" sz="2400" dirty="0"/>
              <a:t>的内部</a:t>
            </a:r>
            <a:r>
              <a:rPr lang="en-US" altLang="zh-CN" sz="2400" dirty="0"/>
              <a:t>RAM</a:t>
            </a:r>
            <a:r>
              <a:rPr lang="zh-CN" altLang="en-US" sz="2400" dirty="0"/>
              <a:t>单元中（低</a:t>
            </a:r>
            <a:r>
              <a:rPr lang="en-US" altLang="zh-CN" sz="2400" dirty="0"/>
              <a:t>8</a:t>
            </a:r>
            <a:r>
              <a:rPr lang="zh-CN" altLang="en-US" sz="2400" dirty="0"/>
              <a:t>位先存），要求将这两个数相加，其和存放在地址为</a:t>
            </a:r>
            <a:r>
              <a:rPr lang="en-US" altLang="zh-CN" sz="2400" dirty="0"/>
              <a:t>40H</a:t>
            </a:r>
            <a:r>
              <a:rPr lang="zh-CN" altLang="en-US" sz="2400" dirty="0"/>
              <a:t>，</a:t>
            </a:r>
            <a:r>
              <a:rPr lang="en-US" altLang="zh-CN" sz="2400" dirty="0"/>
              <a:t>41H</a:t>
            </a:r>
            <a:r>
              <a:rPr lang="zh-CN" altLang="en-US" sz="2400" dirty="0"/>
              <a:t>的单元中，试编程实现之。</a:t>
            </a:r>
          </a:p>
          <a:p>
            <a:pPr algn="l">
              <a:lnSpc>
                <a:spcPct val="150000"/>
              </a:lnSpc>
            </a:pPr>
            <a:r>
              <a:rPr lang="zh-CN" altLang="en-US" sz="2400" dirty="0" smtClean="0"/>
              <a:t>        解</a:t>
            </a:r>
            <a:r>
              <a:rPr lang="zh-CN" altLang="en-US" sz="2400" dirty="0"/>
              <a:t>：程序代码如下：</a:t>
            </a:r>
          </a:p>
          <a:p>
            <a:pPr lvl="2" algn="l">
              <a:lnSpc>
                <a:spcPct val="150000"/>
              </a:lnSpc>
            </a:pPr>
            <a:r>
              <a:rPr lang="en-US" altLang="zh-CN" sz="2000" dirty="0"/>
              <a:t>ADDM:  MOV	A</a:t>
            </a:r>
            <a:r>
              <a:rPr lang="zh-CN" altLang="en-US" sz="2000" dirty="0"/>
              <a:t>，</a:t>
            </a:r>
            <a:r>
              <a:rPr lang="en-US" altLang="zh-CN" sz="2000" dirty="0"/>
              <a:t>20H		</a:t>
            </a:r>
            <a:r>
              <a:rPr lang="zh-CN" altLang="en-US" sz="2000" dirty="0"/>
              <a:t>；取低字节被加数</a:t>
            </a:r>
          </a:p>
          <a:p>
            <a:pPr lvl="2" algn="l">
              <a:lnSpc>
                <a:spcPct val="150000"/>
              </a:lnSpc>
            </a:pPr>
            <a:r>
              <a:rPr lang="zh-CN" altLang="en-US" sz="2000" dirty="0"/>
              <a:t>         </a:t>
            </a:r>
            <a:r>
              <a:rPr lang="zh-CN" altLang="en-US" sz="2000" dirty="0" smtClean="0"/>
              <a:t>    </a:t>
            </a:r>
            <a:r>
              <a:rPr lang="en-US" altLang="zh-CN" sz="2000" dirty="0" smtClean="0"/>
              <a:t>ADD</a:t>
            </a:r>
            <a:r>
              <a:rPr lang="en-US" altLang="zh-CN" sz="2000" dirty="0"/>
              <a:t>	A</a:t>
            </a:r>
            <a:r>
              <a:rPr lang="zh-CN" altLang="en-US" sz="2000" dirty="0"/>
              <a:t>，</a:t>
            </a:r>
            <a:r>
              <a:rPr lang="en-US" altLang="zh-CN" sz="2000" dirty="0"/>
              <a:t>30H		</a:t>
            </a:r>
            <a:r>
              <a:rPr lang="zh-CN" altLang="en-US" sz="2000" dirty="0"/>
              <a:t>；低位字节相加</a:t>
            </a:r>
          </a:p>
          <a:p>
            <a:pPr lvl="2" algn="l">
              <a:lnSpc>
                <a:spcPct val="150000"/>
              </a:lnSpc>
            </a:pPr>
            <a:r>
              <a:rPr lang="zh-CN" altLang="en-US" sz="2000" dirty="0"/>
              <a:t>         </a:t>
            </a:r>
            <a:r>
              <a:rPr lang="zh-CN" altLang="en-US" sz="2000" dirty="0" smtClean="0"/>
              <a:t>    </a:t>
            </a:r>
            <a:r>
              <a:rPr lang="en-US" altLang="zh-CN" sz="2000" dirty="0" smtClean="0"/>
              <a:t>MOV</a:t>
            </a:r>
            <a:r>
              <a:rPr lang="en-US" altLang="zh-CN" sz="2000" dirty="0"/>
              <a:t>	40H</a:t>
            </a:r>
            <a:r>
              <a:rPr lang="zh-CN" altLang="en-US" sz="2000" dirty="0"/>
              <a:t>，</a:t>
            </a:r>
            <a:r>
              <a:rPr lang="en-US" altLang="zh-CN" sz="2000" dirty="0"/>
              <a:t>A		</a:t>
            </a:r>
            <a:r>
              <a:rPr lang="zh-CN" altLang="en-US" sz="2000" dirty="0"/>
              <a:t>；结果送</a:t>
            </a:r>
            <a:r>
              <a:rPr lang="en-US" altLang="zh-CN" sz="2000" dirty="0"/>
              <a:t>40H</a:t>
            </a:r>
            <a:r>
              <a:rPr lang="zh-CN" altLang="en-US" sz="2000" dirty="0"/>
              <a:t>单元</a:t>
            </a:r>
          </a:p>
          <a:p>
            <a:pPr lvl="2" algn="l">
              <a:lnSpc>
                <a:spcPct val="150000"/>
              </a:lnSpc>
            </a:pPr>
            <a:r>
              <a:rPr lang="zh-CN" altLang="en-US" sz="2000" dirty="0"/>
              <a:t>         </a:t>
            </a:r>
            <a:r>
              <a:rPr lang="zh-CN" altLang="en-US" sz="2000" dirty="0" smtClean="0"/>
              <a:t>    </a:t>
            </a:r>
            <a:r>
              <a:rPr lang="en-US" altLang="zh-CN" sz="2000" dirty="0" smtClean="0"/>
              <a:t>MOV</a:t>
            </a:r>
            <a:r>
              <a:rPr lang="en-US" altLang="zh-CN" sz="2000" dirty="0"/>
              <a:t>	A</a:t>
            </a:r>
            <a:r>
              <a:rPr lang="zh-CN" altLang="en-US" sz="2000" dirty="0"/>
              <a:t>，</a:t>
            </a:r>
            <a:r>
              <a:rPr lang="en-US" altLang="zh-CN" sz="2000" dirty="0"/>
              <a:t>21H		</a:t>
            </a:r>
            <a:r>
              <a:rPr lang="zh-CN" altLang="en-US" sz="2000" dirty="0"/>
              <a:t>；取高字节被加数</a:t>
            </a:r>
          </a:p>
          <a:p>
            <a:pPr lvl="2" algn="l">
              <a:lnSpc>
                <a:spcPct val="150000"/>
              </a:lnSpc>
            </a:pPr>
            <a:r>
              <a:rPr lang="zh-CN" altLang="en-US" sz="2000" dirty="0"/>
              <a:t>         </a:t>
            </a:r>
            <a:r>
              <a:rPr lang="zh-CN" altLang="en-US" sz="2000" dirty="0" smtClean="0"/>
              <a:t>    </a:t>
            </a:r>
            <a:r>
              <a:rPr lang="en-US" altLang="zh-CN" sz="2000" dirty="0" smtClean="0"/>
              <a:t>ADDC   A</a:t>
            </a:r>
            <a:r>
              <a:rPr lang="zh-CN" altLang="en-US" sz="2000" dirty="0"/>
              <a:t>，</a:t>
            </a:r>
            <a:r>
              <a:rPr lang="en-US" altLang="zh-CN" sz="2000" dirty="0"/>
              <a:t>31H	    	</a:t>
            </a:r>
            <a:r>
              <a:rPr lang="zh-CN" altLang="en-US" sz="2000" dirty="0"/>
              <a:t>；</a:t>
            </a:r>
            <a:r>
              <a:rPr lang="zh-CN" altLang="en-US" sz="2000" dirty="0" smtClean="0"/>
              <a:t>加加</a:t>
            </a:r>
            <a:r>
              <a:rPr lang="zh-CN" altLang="en-US" sz="2000" dirty="0"/>
              <a:t>数</a:t>
            </a:r>
            <a:r>
              <a:rPr lang="zh-CN" altLang="en-US" sz="2000" dirty="0" smtClean="0"/>
              <a:t>高</a:t>
            </a:r>
            <a:r>
              <a:rPr lang="zh-CN" altLang="en-US" sz="2000" dirty="0"/>
              <a:t>字节和低位来的进位</a:t>
            </a:r>
          </a:p>
          <a:p>
            <a:pPr lvl="2" algn="l">
              <a:lnSpc>
                <a:spcPct val="150000"/>
              </a:lnSpc>
            </a:pPr>
            <a:r>
              <a:rPr lang="zh-CN" altLang="en-US" sz="2000" dirty="0"/>
              <a:t>         </a:t>
            </a:r>
            <a:r>
              <a:rPr lang="zh-CN" altLang="en-US" sz="2000" dirty="0" smtClean="0"/>
              <a:t>    </a:t>
            </a:r>
            <a:r>
              <a:rPr lang="en-US" altLang="zh-CN" sz="2000" dirty="0" smtClean="0"/>
              <a:t>MOV</a:t>
            </a:r>
            <a:r>
              <a:rPr lang="en-US" altLang="zh-CN" sz="2000" dirty="0"/>
              <a:t>	41H</a:t>
            </a:r>
            <a:r>
              <a:rPr lang="zh-CN" altLang="en-US" sz="2000" dirty="0"/>
              <a:t>，</a:t>
            </a:r>
            <a:r>
              <a:rPr lang="en-US" altLang="zh-CN" sz="2000" dirty="0"/>
              <a:t>A 	</a:t>
            </a:r>
            <a:r>
              <a:rPr lang="zh-CN" altLang="en-US" sz="2000" dirty="0" smtClean="0"/>
              <a:t>；</a:t>
            </a:r>
            <a:r>
              <a:rPr lang="zh-CN" altLang="en-US" sz="2000" dirty="0"/>
              <a:t>结果送</a:t>
            </a:r>
            <a:r>
              <a:rPr lang="en-US" altLang="zh-CN" sz="2000" dirty="0"/>
              <a:t>41H</a:t>
            </a:r>
            <a:r>
              <a:rPr lang="zh-CN" altLang="en-US" sz="2000" dirty="0"/>
              <a:t>单元</a:t>
            </a:r>
          </a:p>
          <a:p>
            <a:pPr lvl="2" algn="l">
              <a:lnSpc>
                <a:spcPct val="150000"/>
              </a:lnSpc>
            </a:pPr>
            <a:r>
              <a:rPr lang="zh-CN" altLang="en-US" sz="2000" dirty="0"/>
              <a:t>         </a:t>
            </a:r>
            <a:r>
              <a:rPr lang="zh-CN" altLang="en-US" sz="2000" dirty="0" smtClean="0"/>
              <a:t>    </a:t>
            </a:r>
            <a:r>
              <a:rPr lang="en-US" altLang="zh-CN" sz="2000" dirty="0" smtClean="0"/>
              <a:t>SJMP   </a:t>
            </a:r>
            <a:r>
              <a:rPr lang="en-US" altLang="zh-CN" sz="2000" dirty="0"/>
              <a:t>$</a:t>
            </a:r>
          </a:p>
        </p:txBody>
      </p:sp>
    </p:spTree>
    <p:extLst>
      <p:ext uri="{BB962C8B-B14F-4D97-AF65-F5344CB8AC3E}">
        <p14:creationId xmlns:p14="http://schemas.microsoft.com/office/powerpoint/2010/main" val="4042628701"/>
      </p:ext>
    </p:extLst>
  </p:cSld>
  <p:clrMapOvr>
    <a:masterClrMapping/>
  </p:clrMapOvr>
  <p:transition>
    <p:random/>
    <p:sndAc>
      <p:stSnd>
        <p:snd r:embed="rId2" name="camera.wav"/>
      </p:stSnd>
    </p:sndAc>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73</a:t>
            </a:fld>
            <a:endParaRPr lang="en-US" altLang="zh-CN" dirty="0"/>
          </a:p>
        </p:txBody>
      </p:sp>
      <p:sp>
        <p:nvSpPr>
          <p:cNvPr id="4" name="矩形 3"/>
          <p:cNvSpPr/>
          <p:nvPr/>
        </p:nvSpPr>
        <p:spPr>
          <a:xfrm>
            <a:off x="0" y="651639"/>
            <a:ext cx="9144000" cy="5078313"/>
          </a:xfrm>
          <a:prstGeom prst="rect">
            <a:avLst/>
          </a:prstGeom>
        </p:spPr>
        <p:txBody>
          <a:bodyPr wrap="square">
            <a:spAutoFit/>
          </a:bodyPr>
          <a:lstStyle/>
          <a:p>
            <a:pPr algn="l">
              <a:lnSpc>
                <a:spcPct val="150000"/>
              </a:lnSpc>
            </a:pPr>
            <a:r>
              <a:rPr lang="zh-CN" altLang="en-US" sz="2400" dirty="0" smtClean="0"/>
              <a:t>        （</a:t>
            </a:r>
            <a:r>
              <a:rPr lang="en-US" altLang="zh-CN" sz="2400" dirty="0"/>
              <a:t>3</a:t>
            </a:r>
            <a:r>
              <a:rPr lang="zh-CN" altLang="en-US" sz="2400" dirty="0"/>
              <a:t>）加</a:t>
            </a:r>
            <a:r>
              <a:rPr lang="en-US" altLang="zh-CN" sz="2400" dirty="0"/>
              <a:t>1</a:t>
            </a:r>
            <a:r>
              <a:rPr lang="zh-CN" altLang="en-US" sz="2400" dirty="0"/>
              <a:t>指令（</a:t>
            </a:r>
            <a:r>
              <a:rPr lang="en-US" altLang="zh-CN" sz="2400" dirty="0"/>
              <a:t>5</a:t>
            </a:r>
            <a:r>
              <a:rPr lang="zh-CN" altLang="en-US" sz="2400" dirty="0"/>
              <a:t>条）</a:t>
            </a:r>
          </a:p>
          <a:p>
            <a:pPr lvl="2" algn="l">
              <a:lnSpc>
                <a:spcPct val="150000"/>
              </a:lnSpc>
            </a:pPr>
            <a:r>
              <a:rPr lang="en-US" altLang="zh-CN" sz="2400" dirty="0" smtClean="0"/>
              <a:t>           </a:t>
            </a:r>
            <a:r>
              <a:rPr lang="en-US" altLang="zh-CN" sz="2400" dirty="0">
                <a:solidFill>
                  <a:srgbClr val="0000FF"/>
                </a:solidFill>
              </a:rPr>
              <a:t>INC   A</a:t>
            </a:r>
          </a:p>
          <a:p>
            <a:pPr lvl="2" algn="l">
              <a:lnSpc>
                <a:spcPct val="150000"/>
              </a:lnSpc>
            </a:pPr>
            <a:r>
              <a:rPr lang="en-US" altLang="zh-CN" sz="2400" dirty="0">
                <a:solidFill>
                  <a:srgbClr val="0000FF"/>
                </a:solidFill>
              </a:rPr>
              <a:t>	INC   </a:t>
            </a:r>
            <a:r>
              <a:rPr lang="en-US" altLang="zh-CN" sz="2400" dirty="0" err="1">
                <a:solidFill>
                  <a:srgbClr val="0000FF"/>
                </a:solidFill>
              </a:rPr>
              <a:t>Rn</a:t>
            </a:r>
            <a:r>
              <a:rPr lang="en-US" altLang="zh-CN" sz="2400" dirty="0">
                <a:solidFill>
                  <a:srgbClr val="0000FF"/>
                </a:solidFill>
              </a:rPr>
              <a:t>        	</a:t>
            </a:r>
            <a:r>
              <a:rPr lang="zh-CN" altLang="en-US" sz="2400" dirty="0">
                <a:solidFill>
                  <a:srgbClr val="0000FF"/>
                </a:solidFill>
              </a:rPr>
              <a:t>；</a:t>
            </a:r>
            <a:r>
              <a:rPr lang="en-US" altLang="zh-CN" sz="2400" dirty="0">
                <a:solidFill>
                  <a:srgbClr val="0000FF"/>
                </a:solidFill>
              </a:rPr>
              <a:t>n = 0</a:t>
            </a:r>
            <a:r>
              <a:rPr lang="zh-CN" altLang="en-US" sz="2400" dirty="0">
                <a:solidFill>
                  <a:srgbClr val="0000FF"/>
                </a:solidFill>
              </a:rPr>
              <a:t>～</a:t>
            </a:r>
            <a:r>
              <a:rPr lang="en-US" altLang="zh-CN" sz="2400" dirty="0">
                <a:solidFill>
                  <a:srgbClr val="0000FF"/>
                </a:solidFill>
              </a:rPr>
              <a:t>7</a:t>
            </a:r>
          </a:p>
          <a:p>
            <a:pPr lvl="2" algn="l">
              <a:lnSpc>
                <a:spcPct val="150000"/>
              </a:lnSpc>
            </a:pPr>
            <a:r>
              <a:rPr lang="en-US" altLang="zh-CN" sz="2400" dirty="0">
                <a:solidFill>
                  <a:srgbClr val="0000FF"/>
                </a:solidFill>
              </a:rPr>
              <a:t>	INC   direct   </a:t>
            </a:r>
          </a:p>
          <a:p>
            <a:pPr lvl="2" algn="l">
              <a:lnSpc>
                <a:spcPct val="150000"/>
              </a:lnSpc>
            </a:pPr>
            <a:r>
              <a:rPr lang="en-US" altLang="zh-CN" sz="2400" dirty="0">
                <a:solidFill>
                  <a:srgbClr val="0000FF"/>
                </a:solidFill>
              </a:rPr>
              <a:t>	INC   @</a:t>
            </a:r>
            <a:r>
              <a:rPr lang="en-US" altLang="zh-CN" sz="2400" dirty="0" err="1">
                <a:solidFill>
                  <a:srgbClr val="0000FF"/>
                </a:solidFill>
              </a:rPr>
              <a:t>Ri</a:t>
            </a:r>
            <a:r>
              <a:rPr lang="en-US" altLang="zh-CN" sz="2400" dirty="0">
                <a:solidFill>
                  <a:srgbClr val="0000FF"/>
                </a:solidFill>
              </a:rPr>
              <a:t>       	</a:t>
            </a:r>
            <a:r>
              <a:rPr lang="zh-CN" altLang="en-US" sz="2400" dirty="0">
                <a:solidFill>
                  <a:srgbClr val="0000FF"/>
                </a:solidFill>
              </a:rPr>
              <a:t>；</a:t>
            </a:r>
            <a:r>
              <a:rPr lang="en-US" altLang="zh-CN" sz="2400" dirty="0">
                <a:solidFill>
                  <a:srgbClr val="0000FF"/>
                </a:solidFill>
              </a:rPr>
              <a:t>i = 0</a:t>
            </a:r>
            <a:r>
              <a:rPr lang="zh-CN" altLang="en-US" sz="2400" dirty="0">
                <a:solidFill>
                  <a:srgbClr val="0000FF"/>
                </a:solidFill>
              </a:rPr>
              <a:t>，</a:t>
            </a:r>
            <a:r>
              <a:rPr lang="en-US" altLang="zh-CN" sz="2400" dirty="0">
                <a:solidFill>
                  <a:srgbClr val="0000FF"/>
                </a:solidFill>
              </a:rPr>
              <a:t>1</a:t>
            </a:r>
          </a:p>
          <a:p>
            <a:pPr lvl="2" algn="l">
              <a:lnSpc>
                <a:spcPct val="150000"/>
              </a:lnSpc>
            </a:pPr>
            <a:r>
              <a:rPr lang="en-US" altLang="zh-CN" sz="2400" dirty="0">
                <a:solidFill>
                  <a:srgbClr val="0000FF"/>
                </a:solidFill>
              </a:rPr>
              <a:t>	INC   DPTR</a:t>
            </a:r>
          </a:p>
          <a:p>
            <a:pPr algn="l">
              <a:lnSpc>
                <a:spcPct val="150000"/>
              </a:lnSpc>
            </a:pPr>
            <a:r>
              <a:rPr lang="zh-CN" altLang="en-US" sz="2400" dirty="0" smtClean="0"/>
              <a:t>        这</a:t>
            </a:r>
            <a:r>
              <a:rPr lang="zh-CN" altLang="en-US" sz="2400" dirty="0"/>
              <a:t>组指令的功能是将源操作数的内容加</a:t>
            </a:r>
            <a:r>
              <a:rPr lang="en-US" altLang="zh-CN" sz="2400" dirty="0"/>
              <a:t>1</a:t>
            </a:r>
            <a:r>
              <a:rPr lang="zh-CN" altLang="en-US" sz="2400" dirty="0"/>
              <a:t>，结果再回送原来单元。这些指令只有</a:t>
            </a:r>
            <a:r>
              <a:rPr lang="en-US" altLang="zh-CN" sz="2400" dirty="0"/>
              <a:t>INC  A</a:t>
            </a:r>
            <a:r>
              <a:rPr lang="zh-CN" altLang="en-US" sz="2400" dirty="0"/>
              <a:t>和</a:t>
            </a:r>
            <a:r>
              <a:rPr lang="en-US" altLang="zh-CN" sz="2400" dirty="0"/>
              <a:t>INC  ACC</a:t>
            </a:r>
            <a:r>
              <a:rPr lang="zh-CN" altLang="en-US" sz="2400" dirty="0"/>
              <a:t>会影响奇偶标志位</a:t>
            </a:r>
            <a:r>
              <a:rPr lang="en-US" altLang="zh-CN" sz="2400" dirty="0"/>
              <a:t>P</a:t>
            </a:r>
            <a:r>
              <a:rPr lang="zh-CN" altLang="en-US" sz="2400" dirty="0"/>
              <a:t>，其</a:t>
            </a:r>
            <a:r>
              <a:rPr lang="zh-CN" altLang="en-US" sz="2400" b="1" dirty="0">
                <a:solidFill>
                  <a:srgbClr val="CC3300"/>
                </a:solidFill>
              </a:rPr>
              <a:t>余指令均不影响</a:t>
            </a:r>
            <a:r>
              <a:rPr lang="en-US" altLang="zh-CN" sz="2400" b="1" dirty="0">
                <a:solidFill>
                  <a:srgbClr val="CC3300"/>
                </a:solidFill>
              </a:rPr>
              <a:t>PSW</a:t>
            </a:r>
            <a:r>
              <a:rPr lang="zh-CN" altLang="en-US" sz="2400" b="1" dirty="0">
                <a:solidFill>
                  <a:srgbClr val="CC3300"/>
                </a:solidFill>
              </a:rPr>
              <a:t>中的任何标志位</a:t>
            </a:r>
            <a:r>
              <a:rPr lang="zh-CN" altLang="en-US" sz="2400" dirty="0"/>
              <a:t>。</a:t>
            </a:r>
          </a:p>
        </p:txBody>
      </p:sp>
    </p:spTree>
    <p:extLst>
      <p:ext uri="{BB962C8B-B14F-4D97-AF65-F5344CB8AC3E}">
        <p14:creationId xmlns:p14="http://schemas.microsoft.com/office/powerpoint/2010/main" val="3198352631"/>
      </p:ext>
    </p:extLst>
  </p:cSld>
  <p:clrMapOvr>
    <a:masterClrMapping/>
  </p:clrMapOvr>
  <p:transition>
    <p:random/>
    <p:sndAc>
      <p:stSnd>
        <p:snd r:embed="rId2" name="camera.wav"/>
      </p:stSnd>
    </p:sndAc>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74</a:t>
            </a:fld>
            <a:endParaRPr lang="en-US" altLang="zh-CN" dirty="0"/>
          </a:p>
        </p:txBody>
      </p:sp>
      <p:sp>
        <p:nvSpPr>
          <p:cNvPr id="4" name="矩形 3"/>
          <p:cNvSpPr/>
          <p:nvPr/>
        </p:nvSpPr>
        <p:spPr>
          <a:xfrm>
            <a:off x="88900" y="574239"/>
            <a:ext cx="9144000" cy="3970318"/>
          </a:xfrm>
          <a:prstGeom prst="rect">
            <a:avLst/>
          </a:prstGeom>
        </p:spPr>
        <p:txBody>
          <a:bodyPr wrap="square">
            <a:spAutoFit/>
          </a:bodyPr>
          <a:lstStyle/>
          <a:p>
            <a:pPr algn="l">
              <a:lnSpc>
                <a:spcPct val="150000"/>
              </a:lnSpc>
            </a:pPr>
            <a:r>
              <a:rPr lang="zh-CN" altLang="en-US" sz="2400" dirty="0" smtClean="0"/>
              <a:t>        指令</a:t>
            </a:r>
            <a:r>
              <a:rPr lang="zh-CN" altLang="en-US" sz="2400" dirty="0"/>
              <a:t>“</a:t>
            </a:r>
            <a:r>
              <a:rPr lang="en-US" altLang="zh-CN" sz="2400" dirty="0"/>
              <a:t>INC  DPTR”</a:t>
            </a:r>
            <a:r>
              <a:rPr lang="zh-CN" altLang="en-US" sz="2400" dirty="0"/>
              <a:t>，是</a:t>
            </a:r>
            <a:r>
              <a:rPr lang="en-US" altLang="zh-CN" sz="2400" dirty="0"/>
              <a:t>16</a:t>
            </a:r>
            <a:r>
              <a:rPr lang="zh-CN" altLang="en-US" sz="2400" dirty="0"/>
              <a:t>位数加</a:t>
            </a:r>
            <a:r>
              <a:rPr lang="en-US" altLang="zh-CN" sz="2400" dirty="0"/>
              <a:t>1</a:t>
            </a:r>
            <a:r>
              <a:rPr lang="zh-CN" altLang="en-US" sz="2400" dirty="0"/>
              <a:t>指令。指令首先对数据指针的低</a:t>
            </a:r>
            <a:r>
              <a:rPr lang="en-US" altLang="zh-CN" sz="2400" dirty="0"/>
              <a:t>8</a:t>
            </a:r>
            <a:r>
              <a:rPr lang="zh-CN" altLang="en-US" sz="2400" dirty="0"/>
              <a:t>位</a:t>
            </a:r>
            <a:r>
              <a:rPr lang="en-US" altLang="zh-CN" sz="2400" dirty="0"/>
              <a:t>DPL</a:t>
            </a:r>
            <a:r>
              <a:rPr lang="zh-CN" altLang="en-US" sz="2400" dirty="0"/>
              <a:t>执行加</a:t>
            </a:r>
            <a:r>
              <a:rPr lang="en-US" altLang="zh-CN" sz="2400" dirty="0"/>
              <a:t>1</a:t>
            </a:r>
            <a:r>
              <a:rPr lang="zh-CN" altLang="en-US" sz="2400" dirty="0"/>
              <a:t>，当溢出时，就对</a:t>
            </a:r>
            <a:r>
              <a:rPr lang="en-US" altLang="zh-CN" sz="2400" dirty="0"/>
              <a:t>DPH</a:t>
            </a:r>
            <a:r>
              <a:rPr lang="zh-CN" altLang="en-US" sz="2400" dirty="0"/>
              <a:t>的内容进行加</a:t>
            </a:r>
            <a:r>
              <a:rPr lang="en-US" altLang="zh-CN" sz="2400" dirty="0"/>
              <a:t>1</a:t>
            </a:r>
            <a:r>
              <a:rPr lang="zh-CN" altLang="en-US" sz="2400" dirty="0"/>
              <a:t>，并不影响标志</a:t>
            </a:r>
            <a:r>
              <a:rPr lang="en-US" altLang="zh-CN" sz="2400" dirty="0"/>
              <a:t>Cy</a:t>
            </a:r>
            <a:r>
              <a:rPr lang="zh-CN" altLang="en-US" sz="2400" dirty="0"/>
              <a:t>的状态。</a:t>
            </a:r>
          </a:p>
          <a:p>
            <a:pPr algn="l">
              <a:lnSpc>
                <a:spcPct val="150000"/>
              </a:lnSpc>
            </a:pPr>
            <a:r>
              <a:rPr lang="zh-CN" altLang="en-US" sz="2400" dirty="0" smtClean="0"/>
              <a:t>        对于</a:t>
            </a:r>
            <a:r>
              <a:rPr lang="zh-CN" altLang="en-US" sz="2400" dirty="0"/>
              <a:t>指令</a:t>
            </a:r>
            <a:r>
              <a:rPr lang="en-US" altLang="zh-CN" sz="2400" dirty="0"/>
              <a:t>INC   direct</a:t>
            </a:r>
            <a:r>
              <a:rPr lang="zh-CN" altLang="en-US" sz="2400" dirty="0"/>
              <a:t>，若直接地址对应的是</a:t>
            </a:r>
            <a:r>
              <a:rPr lang="en-US" altLang="zh-CN" sz="2400" dirty="0"/>
              <a:t>I/O</a:t>
            </a:r>
            <a:r>
              <a:rPr lang="zh-CN" altLang="en-US" sz="2400" dirty="0"/>
              <a:t>端口，则将进行“读</a:t>
            </a:r>
            <a:r>
              <a:rPr lang="en-US" altLang="zh-CN" sz="2400" dirty="0"/>
              <a:t>-</a:t>
            </a:r>
            <a:r>
              <a:rPr lang="zh-CN" altLang="en-US" sz="2400" dirty="0"/>
              <a:t>修改</a:t>
            </a:r>
            <a:r>
              <a:rPr lang="en-US" altLang="zh-CN" sz="2400" dirty="0"/>
              <a:t>-</a:t>
            </a:r>
            <a:r>
              <a:rPr lang="zh-CN" altLang="en-US" sz="2400" dirty="0"/>
              <a:t>写”操作。指令执行过程中，首先读入端口的内容（来自端口锁存器而不是端口引脚），然后在</a:t>
            </a:r>
            <a:r>
              <a:rPr lang="en-US" altLang="zh-CN" sz="2400" dirty="0"/>
              <a:t>CPU</a:t>
            </a:r>
            <a:r>
              <a:rPr lang="zh-CN" altLang="en-US" sz="2400" dirty="0"/>
              <a:t>中加</a:t>
            </a:r>
            <a:r>
              <a:rPr lang="en-US" altLang="zh-CN" sz="2400" dirty="0"/>
              <a:t>1</a:t>
            </a:r>
            <a:r>
              <a:rPr lang="zh-CN" altLang="en-US" sz="2400" dirty="0"/>
              <a:t>，继而输出到端口。</a:t>
            </a:r>
          </a:p>
        </p:txBody>
      </p:sp>
    </p:spTree>
    <p:extLst>
      <p:ext uri="{BB962C8B-B14F-4D97-AF65-F5344CB8AC3E}">
        <p14:creationId xmlns:p14="http://schemas.microsoft.com/office/powerpoint/2010/main" val="3922463730"/>
      </p:ext>
    </p:extLst>
  </p:cSld>
  <p:clrMapOvr>
    <a:masterClrMapping/>
  </p:clrMapOvr>
  <p:transition>
    <p:random/>
    <p:sndAc>
      <p:stSnd>
        <p:snd r:embed="rId2" name="camera.wav"/>
      </p:stSnd>
    </p:sndAc>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75</a:t>
            </a:fld>
            <a:endParaRPr lang="en-US" altLang="zh-CN" dirty="0"/>
          </a:p>
        </p:txBody>
      </p:sp>
      <p:sp>
        <p:nvSpPr>
          <p:cNvPr id="4" name="矩形 3"/>
          <p:cNvSpPr/>
          <p:nvPr/>
        </p:nvSpPr>
        <p:spPr>
          <a:xfrm>
            <a:off x="0" y="565140"/>
            <a:ext cx="9144000" cy="5539978"/>
          </a:xfrm>
          <a:prstGeom prst="rect">
            <a:avLst/>
          </a:prstGeom>
        </p:spPr>
        <p:txBody>
          <a:bodyPr wrap="square">
            <a:spAutoFit/>
          </a:bodyPr>
          <a:lstStyle/>
          <a:p>
            <a:pPr algn="l">
              <a:lnSpc>
                <a:spcPct val="150000"/>
              </a:lnSpc>
            </a:pPr>
            <a:r>
              <a:rPr lang="en-US" altLang="zh-CN" sz="2400" dirty="0" smtClean="0"/>
              <a:t>        【</a:t>
            </a:r>
            <a:r>
              <a:rPr lang="zh-CN" altLang="en-US" sz="2400" dirty="0"/>
              <a:t>例</a:t>
            </a:r>
            <a:r>
              <a:rPr lang="en-US" altLang="zh-CN" sz="2400" dirty="0"/>
              <a:t>4-15】 </a:t>
            </a:r>
            <a:r>
              <a:rPr lang="zh-CN" altLang="en-US" sz="2400" dirty="0"/>
              <a:t>试编写程序将存放在内部</a:t>
            </a:r>
            <a:r>
              <a:rPr lang="en-US" altLang="zh-CN" sz="2400" dirty="0"/>
              <a:t>RAM 31H</a:t>
            </a:r>
            <a:r>
              <a:rPr lang="zh-CN" altLang="en-US" sz="2400" dirty="0"/>
              <a:t>～</a:t>
            </a:r>
            <a:r>
              <a:rPr lang="en-US" altLang="zh-CN" sz="2400" dirty="0"/>
              <a:t>33H</a:t>
            </a:r>
            <a:r>
              <a:rPr lang="zh-CN" altLang="en-US" sz="2400" dirty="0"/>
              <a:t>单元中的数相加，其和存放在</a:t>
            </a:r>
            <a:r>
              <a:rPr lang="en-US" altLang="zh-CN" sz="2400" dirty="0"/>
              <a:t>30H</a:t>
            </a:r>
            <a:r>
              <a:rPr lang="zh-CN" altLang="en-US" sz="2400" dirty="0"/>
              <a:t>中（假设和不超过</a:t>
            </a:r>
            <a:r>
              <a:rPr lang="en-US" altLang="zh-CN" sz="2400" dirty="0"/>
              <a:t>8</a:t>
            </a:r>
            <a:r>
              <a:rPr lang="zh-CN" altLang="en-US" sz="2400" dirty="0"/>
              <a:t>位）。</a:t>
            </a:r>
          </a:p>
          <a:p>
            <a:pPr algn="l">
              <a:lnSpc>
                <a:spcPct val="150000"/>
              </a:lnSpc>
            </a:pPr>
            <a:r>
              <a:rPr lang="zh-CN" altLang="en-US" sz="2400" dirty="0" smtClean="0"/>
              <a:t>        解</a:t>
            </a:r>
            <a:r>
              <a:rPr lang="zh-CN" altLang="en-US" sz="2400" dirty="0"/>
              <a:t>：根据题意，该操作过程为</a:t>
            </a:r>
            <a:r>
              <a:rPr lang="en-US" altLang="zh-CN" sz="2400" dirty="0"/>
              <a:t>(31H)+ (32H) + (33H) → (30H)</a:t>
            </a:r>
            <a:r>
              <a:rPr lang="zh-CN" altLang="en-US" sz="2400" dirty="0"/>
              <a:t>。程序如下：</a:t>
            </a:r>
          </a:p>
          <a:p>
            <a:pPr lvl="2" algn="l">
              <a:lnSpc>
                <a:spcPct val="150000"/>
              </a:lnSpc>
            </a:pPr>
            <a:r>
              <a:rPr lang="en-US" altLang="zh-CN" sz="2000" dirty="0"/>
              <a:t>MOV  R0</a:t>
            </a:r>
            <a:r>
              <a:rPr lang="zh-CN" altLang="en-US" sz="2000" dirty="0"/>
              <a:t>，</a:t>
            </a:r>
            <a:r>
              <a:rPr lang="en-US" altLang="zh-CN" sz="2000" dirty="0"/>
              <a:t>#31H</a:t>
            </a:r>
          </a:p>
          <a:p>
            <a:pPr lvl="2" algn="l">
              <a:lnSpc>
                <a:spcPct val="150000"/>
              </a:lnSpc>
            </a:pPr>
            <a:r>
              <a:rPr lang="en-US" altLang="zh-CN" sz="2000" dirty="0"/>
              <a:t>MOV  A</a:t>
            </a:r>
            <a:r>
              <a:rPr lang="zh-CN" altLang="en-US" sz="2000" dirty="0"/>
              <a:t>，</a:t>
            </a:r>
            <a:r>
              <a:rPr lang="en-US" altLang="zh-CN" sz="2000" dirty="0"/>
              <a:t>@R0    	</a:t>
            </a:r>
            <a:r>
              <a:rPr lang="zh-CN" altLang="en-US" sz="2000" dirty="0"/>
              <a:t>；</a:t>
            </a:r>
            <a:r>
              <a:rPr lang="en-US" altLang="zh-CN" sz="2000" dirty="0"/>
              <a:t>(31H) → A</a:t>
            </a:r>
          </a:p>
          <a:p>
            <a:pPr lvl="2" algn="l">
              <a:lnSpc>
                <a:spcPct val="150000"/>
              </a:lnSpc>
            </a:pPr>
            <a:r>
              <a:rPr lang="en-US" altLang="zh-CN" sz="2000" dirty="0"/>
              <a:t>INC   R0</a:t>
            </a:r>
          </a:p>
          <a:p>
            <a:pPr lvl="2" algn="l">
              <a:lnSpc>
                <a:spcPct val="150000"/>
              </a:lnSpc>
            </a:pPr>
            <a:r>
              <a:rPr lang="en-US" altLang="zh-CN" sz="2000" dirty="0"/>
              <a:t>ADD  A</a:t>
            </a:r>
            <a:r>
              <a:rPr lang="zh-CN" altLang="en-US" sz="2000" dirty="0"/>
              <a:t>，</a:t>
            </a:r>
            <a:r>
              <a:rPr lang="en-US" altLang="zh-CN" sz="2000" dirty="0"/>
              <a:t>@R0    	</a:t>
            </a:r>
            <a:r>
              <a:rPr lang="zh-CN" altLang="en-US" sz="2000" dirty="0"/>
              <a:t>；</a:t>
            </a:r>
            <a:r>
              <a:rPr lang="en-US" altLang="zh-CN" sz="2000" dirty="0"/>
              <a:t>(31H)+(32H) → A</a:t>
            </a:r>
          </a:p>
          <a:p>
            <a:pPr lvl="2" algn="l">
              <a:lnSpc>
                <a:spcPct val="150000"/>
              </a:lnSpc>
            </a:pPr>
            <a:r>
              <a:rPr lang="en-US" altLang="zh-CN" sz="2000" dirty="0"/>
              <a:t>INC   R0</a:t>
            </a:r>
          </a:p>
          <a:p>
            <a:pPr lvl="2" algn="l">
              <a:lnSpc>
                <a:spcPct val="150000"/>
              </a:lnSpc>
            </a:pPr>
            <a:r>
              <a:rPr lang="en-US" altLang="zh-CN" sz="2000" dirty="0"/>
              <a:t>ADD  A</a:t>
            </a:r>
            <a:r>
              <a:rPr lang="zh-CN" altLang="en-US" sz="2000" dirty="0"/>
              <a:t>，</a:t>
            </a:r>
            <a:r>
              <a:rPr lang="en-US" altLang="zh-CN" sz="2000" dirty="0"/>
              <a:t>@R0    	</a:t>
            </a:r>
            <a:r>
              <a:rPr lang="zh-CN" altLang="en-US" sz="2000" dirty="0"/>
              <a:t>；</a:t>
            </a:r>
            <a:r>
              <a:rPr lang="en-US" altLang="zh-CN" sz="2000" dirty="0"/>
              <a:t>A+(33H) → A</a:t>
            </a:r>
          </a:p>
          <a:p>
            <a:pPr lvl="2" algn="l">
              <a:lnSpc>
                <a:spcPct val="150000"/>
              </a:lnSpc>
            </a:pPr>
            <a:r>
              <a:rPr lang="en-US" altLang="zh-CN" sz="2000" dirty="0"/>
              <a:t>MOV  30H</a:t>
            </a:r>
            <a:r>
              <a:rPr lang="zh-CN" altLang="en-US" sz="2000" dirty="0"/>
              <a:t>，</a:t>
            </a:r>
            <a:r>
              <a:rPr lang="en-US" altLang="zh-CN" sz="2000" dirty="0"/>
              <a:t>A     	</a:t>
            </a:r>
            <a:r>
              <a:rPr lang="zh-CN" altLang="en-US" sz="2000" dirty="0"/>
              <a:t>；存和</a:t>
            </a:r>
          </a:p>
        </p:txBody>
      </p:sp>
    </p:spTree>
    <p:extLst>
      <p:ext uri="{BB962C8B-B14F-4D97-AF65-F5344CB8AC3E}">
        <p14:creationId xmlns:p14="http://schemas.microsoft.com/office/powerpoint/2010/main" val="795247196"/>
      </p:ext>
    </p:extLst>
  </p:cSld>
  <p:clrMapOvr>
    <a:masterClrMapping/>
  </p:clrMapOvr>
  <p:transition>
    <p:random/>
    <p:sndAc>
      <p:stSnd>
        <p:snd r:embed="rId2" name="camera.wav"/>
      </p:stSnd>
    </p:sndAc>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76</a:t>
            </a:fld>
            <a:endParaRPr lang="en-US" altLang="zh-CN" dirty="0"/>
          </a:p>
        </p:txBody>
      </p:sp>
      <p:sp>
        <p:nvSpPr>
          <p:cNvPr id="4" name="矩形 3"/>
          <p:cNvSpPr/>
          <p:nvPr/>
        </p:nvSpPr>
        <p:spPr>
          <a:xfrm>
            <a:off x="0" y="700038"/>
            <a:ext cx="9144000" cy="2862322"/>
          </a:xfrm>
          <a:prstGeom prst="rect">
            <a:avLst/>
          </a:prstGeom>
        </p:spPr>
        <p:txBody>
          <a:bodyPr wrap="square">
            <a:spAutoFit/>
          </a:bodyPr>
          <a:lstStyle/>
          <a:p>
            <a:pPr algn="l">
              <a:lnSpc>
                <a:spcPct val="150000"/>
              </a:lnSpc>
            </a:pPr>
            <a:r>
              <a:rPr lang="zh-CN" altLang="en-US" sz="2400" dirty="0" smtClean="0"/>
              <a:t>        （</a:t>
            </a:r>
            <a:r>
              <a:rPr lang="en-US" altLang="zh-CN" sz="2400" dirty="0"/>
              <a:t>4</a:t>
            </a:r>
            <a:r>
              <a:rPr lang="zh-CN" altLang="en-US" sz="2400" dirty="0"/>
              <a:t>）十进制调整指令（</a:t>
            </a:r>
            <a:r>
              <a:rPr lang="en-US" altLang="zh-CN" sz="2400" dirty="0"/>
              <a:t>1</a:t>
            </a:r>
            <a:r>
              <a:rPr lang="zh-CN" altLang="en-US" sz="2400" dirty="0"/>
              <a:t>条）</a:t>
            </a:r>
          </a:p>
          <a:p>
            <a:pPr lvl="2" algn="l">
              <a:lnSpc>
                <a:spcPct val="150000"/>
              </a:lnSpc>
            </a:pPr>
            <a:r>
              <a:rPr lang="en-US" altLang="zh-CN" sz="2400" dirty="0" smtClean="0"/>
              <a:t>                 </a:t>
            </a:r>
            <a:r>
              <a:rPr lang="en-US" altLang="zh-CN" sz="2400" dirty="0">
                <a:solidFill>
                  <a:srgbClr val="0000FF"/>
                </a:solidFill>
              </a:rPr>
              <a:t>DA   A              </a:t>
            </a:r>
            <a:r>
              <a:rPr lang="zh-CN" altLang="en-US" sz="2400" dirty="0">
                <a:solidFill>
                  <a:srgbClr val="0000FF"/>
                </a:solidFill>
              </a:rPr>
              <a:t>；调整</a:t>
            </a:r>
            <a:r>
              <a:rPr lang="en-US" altLang="zh-CN" sz="2400" dirty="0">
                <a:solidFill>
                  <a:srgbClr val="0000FF"/>
                </a:solidFill>
              </a:rPr>
              <a:t>A</a:t>
            </a:r>
            <a:r>
              <a:rPr lang="zh-CN" altLang="en-US" sz="2400" dirty="0">
                <a:solidFill>
                  <a:srgbClr val="0000FF"/>
                </a:solidFill>
              </a:rPr>
              <a:t>的内容为正确的</a:t>
            </a:r>
            <a:r>
              <a:rPr lang="en-US" altLang="zh-CN" sz="2400" dirty="0">
                <a:solidFill>
                  <a:srgbClr val="0000FF"/>
                </a:solidFill>
              </a:rPr>
              <a:t>BCD</a:t>
            </a:r>
            <a:r>
              <a:rPr lang="zh-CN" altLang="en-US" sz="2400" dirty="0">
                <a:solidFill>
                  <a:srgbClr val="0000FF"/>
                </a:solidFill>
              </a:rPr>
              <a:t>码</a:t>
            </a:r>
          </a:p>
          <a:p>
            <a:pPr algn="l">
              <a:lnSpc>
                <a:spcPct val="150000"/>
              </a:lnSpc>
            </a:pPr>
            <a:r>
              <a:rPr lang="zh-CN" altLang="en-US" sz="2400" dirty="0" smtClean="0"/>
              <a:t>        这</a:t>
            </a:r>
            <a:r>
              <a:rPr lang="zh-CN" altLang="en-US" sz="2400" dirty="0"/>
              <a:t>条指令的功能是</a:t>
            </a:r>
            <a:r>
              <a:rPr lang="zh-CN" altLang="en-US" sz="2400" b="1" dirty="0">
                <a:solidFill>
                  <a:srgbClr val="CC3300"/>
                </a:solidFill>
              </a:rPr>
              <a:t>对压缩</a:t>
            </a:r>
            <a:r>
              <a:rPr lang="en-US" altLang="zh-CN" sz="2400" b="1" dirty="0">
                <a:solidFill>
                  <a:srgbClr val="CC3300"/>
                </a:solidFill>
              </a:rPr>
              <a:t>BCD</a:t>
            </a:r>
            <a:r>
              <a:rPr lang="zh-CN" altLang="en-US" sz="2400" b="1" dirty="0">
                <a:solidFill>
                  <a:srgbClr val="CC3300"/>
                </a:solidFill>
              </a:rPr>
              <a:t>码</a:t>
            </a:r>
            <a:r>
              <a:rPr lang="zh-CN" altLang="en-US" sz="2400" dirty="0"/>
              <a:t>（一个字节存放</a:t>
            </a:r>
            <a:r>
              <a:rPr lang="en-US" altLang="zh-CN" sz="2400" dirty="0"/>
              <a:t>2</a:t>
            </a:r>
            <a:r>
              <a:rPr lang="zh-CN" altLang="en-US" sz="2400" dirty="0"/>
              <a:t>位</a:t>
            </a:r>
            <a:r>
              <a:rPr lang="en-US" altLang="zh-CN" sz="2400" dirty="0"/>
              <a:t>BCD</a:t>
            </a:r>
            <a:r>
              <a:rPr lang="zh-CN" altLang="en-US" sz="2400" dirty="0"/>
              <a:t>码）的加法结果进行十进制调整。两个</a:t>
            </a:r>
            <a:r>
              <a:rPr lang="en-US" altLang="zh-CN" sz="2400" dirty="0"/>
              <a:t>BCD</a:t>
            </a:r>
            <a:r>
              <a:rPr lang="zh-CN" altLang="en-US" sz="2400" dirty="0"/>
              <a:t>码按二进制相加之后，必须经本指令的调整才能得到正确的压缩</a:t>
            </a:r>
            <a:r>
              <a:rPr lang="en-US" altLang="zh-CN" sz="2400" dirty="0"/>
              <a:t>BCD</a:t>
            </a:r>
            <a:r>
              <a:rPr lang="zh-CN" altLang="en-US" sz="2400" dirty="0"/>
              <a:t>码的和数。</a:t>
            </a:r>
          </a:p>
        </p:txBody>
      </p:sp>
    </p:spTree>
    <p:extLst>
      <p:ext uri="{BB962C8B-B14F-4D97-AF65-F5344CB8AC3E}">
        <p14:creationId xmlns:p14="http://schemas.microsoft.com/office/powerpoint/2010/main" val="1029309493"/>
      </p:ext>
    </p:extLst>
  </p:cSld>
  <p:clrMapOvr>
    <a:masterClrMapping/>
  </p:clrMapOvr>
  <p:transition>
    <p:random/>
    <p:sndAc>
      <p:stSnd>
        <p:snd r:embed="rId2" name="camera.wav"/>
      </p:stSnd>
    </p:sndAc>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77</a:t>
            </a:fld>
            <a:endParaRPr lang="en-US" altLang="zh-CN" dirty="0"/>
          </a:p>
        </p:txBody>
      </p:sp>
      <p:sp>
        <p:nvSpPr>
          <p:cNvPr id="4" name="矩形 3"/>
          <p:cNvSpPr/>
          <p:nvPr/>
        </p:nvSpPr>
        <p:spPr>
          <a:xfrm>
            <a:off x="0" y="542290"/>
            <a:ext cx="9144000" cy="2308324"/>
          </a:xfrm>
          <a:prstGeom prst="rect">
            <a:avLst/>
          </a:prstGeom>
        </p:spPr>
        <p:txBody>
          <a:bodyPr wrap="square">
            <a:spAutoFit/>
          </a:bodyPr>
          <a:lstStyle/>
          <a:p>
            <a:pPr algn="l">
              <a:lnSpc>
                <a:spcPct val="150000"/>
              </a:lnSpc>
            </a:pPr>
            <a:r>
              <a:rPr lang="zh-CN" altLang="en-US" sz="2400" dirty="0" smtClean="0"/>
              <a:t>        ① </a:t>
            </a:r>
            <a:r>
              <a:rPr lang="zh-CN" altLang="en-US" sz="2400" b="1" dirty="0"/>
              <a:t>十进制调整问题</a:t>
            </a:r>
          </a:p>
          <a:p>
            <a:pPr algn="l">
              <a:lnSpc>
                <a:spcPct val="150000"/>
              </a:lnSpc>
            </a:pPr>
            <a:r>
              <a:rPr lang="zh-CN" altLang="en-US" sz="2400" dirty="0" smtClean="0"/>
              <a:t>        我们</a:t>
            </a:r>
            <a:r>
              <a:rPr lang="zh-CN" altLang="en-US" sz="2400" dirty="0"/>
              <a:t>知道可以用</a:t>
            </a:r>
            <a:r>
              <a:rPr lang="en-US" altLang="zh-CN" sz="2400" dirty="0"/>
              <a:t>BCD</a:t>
            </a:r>
            <a:r>
              <a:rPr lang="zh-CN" altLang="en-US" sz="2400" dirty="0"/>
              <a:t>码来表示十进制数，但指令系统中并没有十进制数的加法指令，对</a:t>
            </a:r>
            <a:r>
              <a:rPr lang="en-US" altLang="zh-CN" sz="2400" dirty="0"/>
              <a:t>BCD</a:t>
            </a:r>
            <a:r>
              <a:rPr lang="zh-CN" altLang="en-US" sz="2400" dirty="0"/>
              <a:t>码加法运算，只能借助于二进制加法指令。那么这样处理的结果对不对呢？请看下面</a:t>
            </a:r>
            <a:r>
              <a:rPr lang="en-US" altLang="zh-CN" sz="2400" dirty="0"/>
              <a:t>3</a:t>
            </a:r>
            <a:r>
              <a:rPr lang="zh-CN" altLang="en-US" sz="2400" dirty="0"/>
              <a:t>个例子</a:t>
            </a:r>
            <a:r>
              <a:rPr lang="zh-CN" altLang="en-US" sz="2400" dirty="0" smtClean="0"/>
              <a:t>：</a:t>
            </a:r>
            <a:endParaRPr lang="zh-CN" altLang="en-US" sz="2400" dirty="0"/>
          </a:p>
        </p:txBody>
      </p:sp>
    </p:spTree>
    <p:extLst>
      <p:ext uri="{BB962C8B-B14F-4D97-AF65-F5344CB8AC3E}">
        <p14:creationId xmlns:p14="http://schemas.microsoft.com/office/powerpoint/2010/main" val="1514708337"/>
      </p:ext>
    </p:extLst>
  </p:cSld>
  <p:clrMapOvr>
    <a:masterClrMapping/>
  </p:clrMapOvr>
  <p:transition>
    <p:random/>
    <p:sndAc>
      <p:stSnd>
        <p:snd r:embed="rId3" name="camera.wav"/>
      </p:stSnd>
    </p:sndAc>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78</a:t>
            </a:fld>
            <a:endParaRPr lang="en-US" altLang="zh-CN" dirty="0"/>
          </a:p>
        </p:txBody>
      </p:sp>
      <p:sp>
        <p:nvSpPr>
          <p:cNvPr id="4" name="矩形 3"/>
          <p:cNvSpPr/>
          <p:nvPr/>
        </p:nvSpPr>
        <p:spPr>
          <a:xfrm>
            <a:off x="0" y="647155"/>
            <a:ext cx="9144000" cy="5632311"/>
          </a:xfrm>
          <a:prstGeom prst="rect">
            <a:avLst/>
          </a:prstGeom>
        </p:spPr>
        <p:txBody>
          <a:bodyPr wrap="square">
            <a:spAutoFit/>
          </a:bodyPr>
          <a:lstStyle/>
          <a:p>
            <a:pPr lvl="0" algn="l">
              <a:lnSpc>
                <a:spcPct val="150000"/>
              </a:lnSpc>
            </a:pPr>
            <a:r>
              <a:rPr lang="zh-CN" altLang="en-US" sz="2400" dirty="0">
                <a:solidFill>
                  <a:srgbClr val="000000"/>
                </a:solidFill>
              </a:rPr>
              <a:t> </a:t>
            </a:r>
            <a:r>
              <a:rPr lang="en-US" altLang="zh-CN" sz="2400" dirty="0">
                <a:solidFill>
                  <a:srgbClr val="000000"/>
                </a:solidFill>
              </a:rPr>
              <a:t>(a) 3 + 5 = 8       (b) 7 + 8 = 15     (c) 9 + 8 = 17</a:t>
            </a:r>
          </a:p>
          <a:p>
            <a:pPr lvl="0" algn="l">
              <a:lnSpc>
                <a:spcPct val="150000"/>
              </a:lnSpc>
            </a:pPr>
            <a:r>
              <a:rPr lang="en-US" altLang="zh-CN" sz="2400" dirty="0">
                <a:solidFill>
                  <a:srgbClr val="000000"/>
                </a:solidFill>
              </a:rPr>
              <a:t>       </a:t>
            </a:r>
            <a:r>
              <a:rPr lang="en-US" altLang="zh-CN" sz="2400" dirty="0" smtClean="0">
                <a:solidFill>
                  <a:srgbClr val="000000"/>
                </a:solidFill>
              </a:rPr>
              <a:t>   </a:t>
            </a:r>
            <a:r>
              <a:rPr lang="en-US" altLang="zh-CN" sz="2400" dirty="0">
                <a:solidFill>
                  <a:srgbClr val="000000"/>
                </a:solidFill>
              </a:rPr>
              <a:t>0011              </a:t>
            </a:r>
            <a:r>
              <a:rPr lang="en-US" altLang="zh-CN" sz="2400" dirty="0" smtClean="0">
                <a:solidFill>
                  <a:srgbClr val="000000"/>
                </a:solidFill>
              </a:rPr>
              <a:t>  0111              1001</a:t>
            </a:r>
            <a:endParaRPr lang="en-US" altLang="zh-CN" sz="2400" dirty="0">
              <a:solidFill>
                <a:srgbClr val="000000"/>
              </a:solidFill>
            </a:endParaRPr>
          </a:p>
          <a:p>
            <a:pPr lvl="0" algn="l">
              <a:lnSpc>
                <a:spcPct val="150000"/>
              </a:lnSpc>
            </a:pPr>
            <a:r>
              <a:rPr lang="en-US" altLang="zh-CN" sz="2400" u="sng" dirty="0">
                <a:solidFill>
                  <a:srgbClr val="000000"/>
                </a:solidFill>
              </a:rPr>
              <a:t>    +)  0101</a:t>
            </a:r>
            <a:r>
              <a:rPr lang="en-US" altLang="zh-CN" sz="2400" dirty="0">
                <a:solidFill>
                  <a:srgbClr val="000000"/>
                </a:solidFill>
              </a:rPr>
              <a:t>          </a:t>
            </a:r>
            <a:r>
              <a:rPr lang="en-US" altLang="zh-CN" sz="2400" u="sng" dirty="0">
                <a:solidFill>
                  <a:srgbClr val="000000"/>
                </a:solidFill>
              </a:rPr>
              <a:t>+)  1000</a:t>
            </a:r>
            <a:r>
              <a:rPr lang="en-US" altLang="zh-CN" sz="2400" dirty="0">
                <a:solidFill>
                  <a:srgbClr val="000000"/>
                </a:solidFill>
              </a:rPr>
              <a:t>         </a:t>
            </a:r>
            <a:r>
              <a:rPr lang="en-US" altLang="zh-CN" sz="2400" u="sng" dirty="0">
                <a:solidFill>
                  <a:srgbClr val="000000"/>
                </a:solidFill>
              </a:rPr>
              <a:t>+)  1000</a:t>
            </a:r>
          </a:p>
          <a:p>
            <a:pPr lvl="0" algn="l">
              <a:lnSpc>
                <a:spcPct val="150000"/>
              </a:lnSpc>
            </a:pPr>
            <a:r>
              <a:rPr lang="en-US" altLang="zh-CN" sz="2400" dirty="0">
                <a:solidFill>
                  <a:srgbClr val="000000"/>
                </a:solidFill>
              </a:rPr>
              <a:t>        </a:t>
            </a:r>
            <a:r>
              <a:rPr lang="en-US" altLang="zh-CN" sz="2400" dirty="0" smtClean="0">
                <a:solidFill>
                  <a:srgbClr val="000000"/>
                </a:solidFill>
              </a:rPr>
              <a:t> 1000                1111            1 </a:t>
            </a:r>
            <a:r>
              <a:rPr lang="en-US" altLang="zh-CN" sz="2400" dirty="0">
                <a:solidFill>
                  <a:srgbClr val="000000"/>
                </a:solidFill>
              </a:rPr>
              <a:t>0001</a:t>
            </a:r>
          </a:p>
          <a:p>
            <a:pPr lvl="0" algn="l">
              <a:lnSpc>
                <a:spcPct val="150000"/>
              </a:lnSpc>
            </a:pPr>
            <a:r>
              <a:rPr lang="zh-CN" altLang="en-US" sz="2400" dirty="0" smtClean="0">
                <a:solidFill>
                  <a:srgbClr val="000000"/>
                </a:solidFill>
              </a:rPr>
              <a:t>        上述</a:t>
            </a:r>
            <a:r>
              <a:rPr lang="zh-CN" altLang="en-US" sz="2400" dirty="0">
                <a:solidFill>
                  <a:srgbClr val="000000"/>
                </a:solidFill>
              </a:rPr>
              <a:t>的</a:t>
            </a:r>
            <a:r>
              <a:rPr lang="en-US" altLang="zh-CN" sz="2400" dirty="0">
                <a:solidFill>
                  <a:srgbClr val="000000"/>
                </a:solidFill>
              </a:rPr>
              <a:t>BCD</a:t>
            </a:r>
            <a:r>
              <a:rPr lang="zh-CN" altLang="en-US" sz="2400" dirty="0">
                <a:solidFill>
                  <a:srgbClr val="000000"/>
                </a:solidFill>
              </a:rPr>
              <a:t>码运算中：</a:t>
            </a:r>
          </a:p>
          <a:p>
            <a:pPr lvl="0" algn="l">
              <a:lnSpc>
                <a:spcPct val="150000"/>
              </a:lnSpc>
            </a:pPr>
            <a:r>
              <a:rPr lang="en-US" altLang="zh-CN" sz="2400" dirty="0" smtClean="0">
                <a:solidFill>
                  <a:srgbClr val="000000"/>
                </a:solidFill>
              </a:rPr>
              <a:t>        (</a:t>
            </a:r>
            <a:r>
              <a:rPr lang="en-US" altLang="zh-CN" sz="2400" dirty="0">
                <a:solidFill>
                  <a:srgbClr val="000000"/>
                </a:solidFill>
              </a:rPr>
              <a:t>a) </a:t>
            </a:r>
            <a:r>
              <a:rPr lang="zh-CN" altLang="en-US" sz="2400" dirty="0">
                <a:solidFill>
                  <a:srgbClr val="000000"/>
                </a:solidFill>
              </a:rPr>
              <a:t>结果正确。</a:t>
            </a:r>
          </a:p>
          <a:p>
            <a:pPr lvl="0" algn="l">
              <a:lnSpc>
                <a:spcPct val="150000"/>
              </a:lnSpc>
            </a:pPr>
            <a:r>
              <a:rPr lang="en-US" altLang="zh-CN" sz="2400" dirty="0" smtClean="0">
                <a:solidFill>
                  <a:srgbClr val="000000"/>
                </a:solidFill>
              </a:rPr>
              <a:t>        (</a:t>
            </a:r>
            <a:r>
              <a:rPr lang="en-US" altLang="zh-CN" sz="2400" dirty="0">
                <a:solidFill>
                  <a:srgbClr val="000000"/>
                </a:solidFill>
              </a:rPr>
              <a:t>b) </a:t>
            </a:r>
            <a:r>
              <a:rPr lang="zh-CN" altLang="en-US" sz="2400" dirty="0">
                <a:solidFill>
                  <a:srgbClr val="000000"/>
                </a:solidFill>
              </a:rPr>
              <a:t>结果不正确，因为</a:t>
            </a:r>
            <a:r>
              <a:rPr lang="en-US" altLang="zh-CN" sz="2400" dirty="0">
                <a:solidFill>
                  <a:srgbClr val="000000"/>
                </a:solidFill>
              </a:rPr>
              <a:t>BCD</a:t>
            </a:r>
            <a:r>
              <a:rPr lang="zh-CN" altLang="en-US" sz="2400" dirty="0">
                <a:solidFill>
                  <a:srgbClr val="000000"/>
                </a:solidFill>
              </a:rPr>
              <a:t>码中没有</a:t>
            </a:r>
            <a:r>
              <a:rPr lang="en-US" altLang="zh-CN" sz="2400" dirty="0">
                <a:solidFill>
                  <a:srgbClr val="000000"/>
                </a:solidFill>
              </a:rPr>
              <a:t>1111</a:t>
            </a:r>
            <a:r>
              <a:rPr lang="zh-CN" altLang="en-US" sz="2400" dirty="0">
                <a:solidFill>
                  <a:srgbClr val="000000"/>
                </a:solidFill>
              </a:rPr>
              <a:t>这个编码。</a:t>
            </a:r>
          </a:p>
          <a:p>
            <a:pPr lvl="0" algn="l">
              <a:lnSpc>
                <a:spcPct val="150000"/>
              </a:lnSpc>
            </a:pPr>
            <a:r>
              <a:rPr lang="en-US" altLang="zh-CN" sz="2400" dirty="0" smtClean="0">
                <a:solidFill>
                  <a:srgbClr val="000000"/>
                </a:solidFill>
              </a:rPr>
              <a:t>        (</a:t>
            </a:r>
            <a:r>
              <a:rPr lang="en-US" altLang="zh-CN" sz="2400" dirty="0">
                <a:solidFill>
                  <a:srgbClr val="000000"/>
                </a:solidFill>
              </a:rPr>
              <a:t>c) </a:t>
            </a:r>
            <a:r>
              <a:rPr lang="zh-CN" altLang="en-US" sz="2400" dirty="0">
                <a:solidFill>
                  <a:srgbClr val="000000"/>
                </a:solidFill>
              </a:rPr>
              <a:t>结果不正确，正确结果应为</a:t>
            </a:r>
            <a:r>
              <a:rPr lang="en-US" altLang="zh-CN" sz="2400" dirty="0">
                <a:solidFill>
                  <a:srgbClr val="000000"/>
                </a:solidFill>
              </a:rPr>
              <a:t>17</a:t>
            </a:r>
            <a:r>
              <a:rPr lang="zh-CN" altLang="en-US" sz="2400" dirty="0">
                <a:solidFill>
                  <a:srgbClr val="000000"/>
                </a:solidFill>
              </a:rPr>
              <a:t>，而运算结果却是</a:t>
            </a:r>
            <a:r>
              <a:rPr lang="en-US" altLang="zh-CN" sz="2400" dirty="0">
                <a:solidFill>
                  <a:srgbClr val="000000"/>
                </a:solidFill>
              </a:rPr>
              <a:t>11</a:t>
            </a:r>
            <a:r>
              <a:rPr lang="zh-CN" altLang="en-US" sz="2400" dirty="0">
                <a:solidFill>
                  <a:srgbClr val="000000"/>
                </a:solidFill>
              </a:rPr>
              <a:t>。</a:t>
            </a:r>
          </a:p>
          <a:p>
            <a:pPr lvl="0" algn="l">
              <a:lnSpc>
                <a:spcPct val="150000"/>
              </a:lnSpc>
            </a:pPr>
            <a:r>
              <a:rPr lang="zh-CN" altLang="en-US" sz="2400" dirty="0" smtClean="0">
                <a:solidFill>
                  <a:srgbClr val="000000"/>
                </a:solidFill>
              </a:rPr>
              <a:t>    可见</a:t>
            </a:r>
            <a:r>
              <a:rPr lang="zh-CN" altLang="en-US" sz="2400" dirty="0">
                <a:solidFill>
                  <a:srgbClr val="000000"/>
                </a:solidFill>
              </a:rPr>
              <a:t>，二进制数加法指令不能完全适用于</a:t>
            </a:r>
            <a:r>
              <a:rPr lang="en-US" altLang="zh-CN" sz="2400" dirty="0">
                <a:solidFill>
                  <a:srgbClr val="000000"/>
                </a:solidFill>
              </a:rPr>
              <a:t>BCD</a:t>
            </a:r>
            <a:r>
              <a:rPr lang="zh-CN" altLang="en-US" sz="2400" dirty="0">
                <a:solidFill>
                  <a:srgbClr val="000000"/>
                </a:solidFill>
              </a:rPr>
              <a:t>码十进制数的加法运算，需要对结果做有条件的修正，这就是所谓的十进制调整问题。</a:t>
            </a:r>
            <a:endParaRPr lang="zh-CN" altLang="en-US" dirty="0"/>
          </a:p>
        </p:txBody>
      </p:sp>
    </p:spTree>
    <p:extLst>
      <p:ext uri="{BB962C8B-B14F-4D97-AF65-F5344CB8AC3E}">
        <p14:creationId xmlns:p14="http://schemas.microsoft.com/office/powerpoint/2010/main" val="1804196044"/>
      </p:ext>
    </p:extLst>
  </p:cSld>
  <p:clrMapOvr>
    <a:masterClrMapping/>
  </p:clrMapOvr>
  <p:transition>
    <p:random/>
    <p:sndAc>
      <p:stSnd>
        <p:snd r:embed="rId2" name="camera.wav"/>
      </p:stSnd>
    </p:sndAc>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79</a:t>
            </a:fld>
            <a:endParaRPr lang="en-US" altLang="zh-CN" dirty="0"/>
          </a:p>
        </p:txBody>
      </p:sp>
      <p:sp>
        <p:nvSpPr>
          <p:cNvPr id="4" name="矩形 3"/>
          <p:cNvSpPr/>
          <p:nvPr/>
        </p:nvSpPr>
        <p:spPr>
          <a:xfrm>
            <a:off x="0" y="455643"/>
            <a:ext cx="9144000" cy="5632311"/>
          </a:xfrm>
          <a:prstGeom prst="rect">
            <a:avLst/>
          </a:prstGeom>
        </p:spPr>
        <p:txBody>
          <a:bodyPr wrap="square">
            <a:spAutoFit/>
          </a:bodyPr>
          <a:lstStyle/>
          <a:p>
            <a:pPr algn="l">
              <a:lnSpc>
                <a:spcPct val="150000"/>
              </a:lnSpc>
            </a:pPr>
            <a:r>
              <a:rPr lang="zh-CN" altLang="en-US" sz="2400" dirty="0" smtClean="0"/>
              <a:t>        ② </a:t>
            </a:r>
            <a:r>
              <a:rPr lang="zh-CN" altLang="en-US" sz="2400" b="1" dirty="0"/>
              <a:t>出错原因和调整方法</a:t>
            </a:r>
          </a:p>
          <a:p>
            <a:pPr algn="l">
              <a:lnSpc>
                <a:spcPct val="150000"/>
              </a:lnSpc>
            </a:pPr>
            <a:r>
              <a:rPr lang="zh-CN" altLang="en-US" sz="2400" dirty="0" smtClean="0"/>
              <a:t>        出错</a:t>
            </a:r>
            <a:r>
              <a:rPr lang="zh-CN" altLang="en-US" sz="2400" dirty="0"/>
              <a:t>原因在于</a:t>
            </a:r>
            <a:r>
              <a:rPr lang="en-US" altLang="zh-CN" sz="2400" dirty="0"/>
              <a:t>BCD</a:t>
            </a:r>
            <a:r>
              <a:rPr lang="zh-CN" altLang="en-US" sz="2400" dirty="0"/>
              <a:t>码是</a:t>
            </a:r>
            <a:r>
              <a:rPr lang="en-US" altLang="zh-CN" sz="2400" dirty="0"/>
              <a:t>4</a:t>
            </a:r>
            <a:r>
              <a:rPr lang="zh-CN" altLang="en-US" sz="2400" dirty="0"/>
              <a:t>位二进制编码，而</a:t>
            </a:r>
            <a:r>
              <a:rPr lang="en-US" altLang="zh-CN" sz="2400" dirty="0"/>
              <a:t>4 </a:t>
            </a:r>
            <a:r>
              <a:rPr lang="zh-CN" altLang="en-US" sz="2400" dirty="0"/>
              <a:t>位二进制数可产生</a:t>
            </a:r>
            <a:r>
              <a:rPr lang="en-US" altLang="zh-CN" sz="2400" dirty="0"/>
              <a:t>16</a:t>
            </a:r>
            <a:r>
              <a:rPr lang="zh-CN" altLang="en-US" sz="2400" dirty="0"/>
              <a:t>个编码，但</a:t>
            </a:r>
            <a:r>
              <a:rPr lang="en-US" altLang="zh-CN" sz="2400" dirty="0"/>
              <a:t>BCD</a:t>
            </a:r>
            <a:r>
              <a:rPr lang="zh-CN" altLang="en-US" sz="2400" dirty="0"/>
              <a:t>码只用了其中的</a:t>
            </a:r>
            <a:r>
              <a:rPr lang="en-US" altLang="zh-CN" sz="2400" dirty="0"/>
              <a:t>10</a:t>
            </a:r>
            <a:r>
              <a:rPr lang="zh-CN" altLang="en-US" sz="2400" dirty="0"/>
              <a:t>个，剩下</a:t>
            </a:r>
            <a:r>
              <a:rPr lang="en-US" altLang="zh-CN" sz="2400" dirty="0"/>
              <a:t>6</a:t>
            </a:r>
            <a:r>
              <a:rPr lang="zh-CN" altLang="en-US" sz="2400" dirty="0"/>
              <a:t>个没用到。这</a:t>
            </a:r>
            <a:r>
              <a:rPr lang="en-US" altLang="zh-CN" sz="2400" dirty="0"/>
              <a:t>6</a:t>
            </a:r>
            <a:r>
              <a:rPr lang="zh-CN" altLang="en-US" sz="2400" dirty="0"/>
              <a:t>个没用到的编码（</a:t>
            </a:r>
            <a:r>
              <a:rPr lang="en-US" altLang="zh-CN" sz="2400" dirty="0"/>
              <a:t>1010</a:t>
            </a:r>
            <a:r>
              <a:rPr lang="zh-CN" altLang="en-US" sz="2400" dirty="0"/>
              <a:t>，</a:t>
            </a:r>
            <a:r>
              <a:rPr lang="en-US" altLang="zh-CN" sz="2400" dirty="0"/>
              <a:t>1011</a:t>
            </a:r>
            <a:r>
              <a:rPr lang="zh-CN" altLang="en-US" sz="2400" dirty="0"/>
              <a:t>，</a:t>
            </a:r>
            <a:r>
              <a:rPr lang="en-US" altLang="zh-CN" sz="2400" dirty="0"/>
              <a:t>1100</a:t>
            </a:r>
            <a:r>
              <a:rPr lang="zh-CN" altLang="en-US" sz="2400" dirty="0"/>
              <a:t>，</a:t>
            </a:r>
            <a:r>
              <a:rPr lang="en-US" altLang="zh-CN" sz="2400" dirty="0"/>
              <a:t>1101</a:t>
            </a:r>
            <a:r>
              <a:rPr lang="zh-CN" altLang="en-US" sz="2400" dirty="0"/>
              <a:t>，</a:t>
            </a:r>
            <a:r>
              <a:rPr lang="en-US" altLang="zh-CN" sz="2400" dirty="0"/>
              <a:t>1110</a:t>
            </a:r>
            <a:r>
              <a:rPr lang="zh-CN" altLang="en-US" sz="2400" dirty="0"/>
              <a:t>，</a:t>
            </a:r>
            <a:r>
              <a:rPr lang="en-US" altLang="zh-CN" sz="2400" dirty="0"/>
              <a:t>1111</a:t>
            </a:r>
            <a:r>
              <a:rPr lang="zh-CN" altLang="en-US" sz="2400" dirty="0"/>
              <a:t>）为禁用码</a:t>
            </a:r>
            <a:r>
              <a:rPr lang="zh-CN" altLang="en-US" sz="2400" dirty="0" smtClean="0"/>
              <a:t>。在</a:t>
            </a:r>
            <a:r>
              <a:rPr lang="en-US" altLang="zh-CN" sz="2400" dirty="0"/>
              <a:t>BCD</a:t>
            </a:r>
            <a:r>
              <a:rPr lang="zh-CN" altLang="en-US" sz="2400" dirty="0"/>
              <a:t>码的加运算中，凡结果进入或者跳过禁用码区时，其结果就是错误的。</a:t>
            </a:r>
            <a:r>
              <a:rPr lang="en-US" altLang="zh-CN" sz="2400" dirty="0"/>
              <a:t>1</a:t>
            </a:r>
            <a:r>
              <a:rPr lang="zh-CN" altLang="en-US" sz="2400" dirty="0"/>
              <a:t>位</a:t>
            </a:r>
            <a:r>
              <a:rPr lang="en-US" altLang="zh-CN" sz="2400" dirty="0"/>
              <a:t>BCD</a:t>
            </a:r>
            <a:r>
              <a:rPr lang="zh-CN" altLang="en-US" sz="2400" dirty="0"/>
              <a:t>码加法运算出错的情况有两种：</a:t>
            </a:r>
          </a:p>
          <a:p>
            <a:pPr algn="l">
              <a:lnSpc>
                <a:spcPct val="150000"/>
              </a:lnSpc>
            </a:pPr>
            <a:r>
              <a:rPr lang="zh-CN" altLang="en-US" sz="2400" dirty="0"/>
              <a:t>  加的结果大于</a:t>
            </a:r>
            <a:r>
              <a:rPr lang="en-US" altLang="zh-CN" sz="2400" dirty="0"/>
              <a:t>9</a:t>
            </a:r>
            <a:r>
              <a:rPr lang="zh-CN" altLang="en-US" sz="2400" dirty="0"/>
              <a:t>，说明已经进入禁用码区。</a:t>
            </a:r>
          </a:p>
          <a:p>
            <a:pPr algn="l">
              <a:lnSpc>
                <a:spcPct val="150000"/>
              </a:lnSpc>
            </a:pPr>
            <a:r>
              <a:rPr lang="zh-CN" altLang="en-US" sz="2400" dirty="0"/>
              <a:t>  加的结果有进位，说明已经跳过禁用码区。</a:t>
            </a:r>
          </a:p>
          <a:p>
            <a:pPr algn="l"/>
            <a:r>
              <a:rPr lang="zh-CN" altLang="en-US" sz="2400" dirty="0"/>
              <a:t>无论哪种错误，都是因为存在</a:t>
            </a:r>
            <a:r>
              <a:rPr lang="en-US" altLang="zh-CN" sz="2400" dirty="0"/>
              <a:t>6</a:t>
            </a:r>
            <a:r>
              <a:rPr lang="zh-CN" altLang="en-US" sz="2400" dirty="0"/>
              <a:t>个禁用码造成的。因此，只要出现上述两种情况之一，就必须调整。方法是把运算结果加</a:t>
            </a:r>
            <a:r>
              <a:rPr lang="en-US" altLang="zh-CN" sz="2400" dirty="0"/>
              <a:t>6</a:t>
            </a:r>
            <a:r>
              <a:rPr lang="zh-CN" altLang="en-US" sz="2400" dirty="0"/>
              <a:t>调整，即十进制调整修正。</a:t>
            </a:r>
          </a:p>
        </p:txBody>
      </p:sp>
    </p:spTree>
    <p:extLst>
      <p:ext uri="{BB962C8B-B14F-4D97-AF65-F5344CB8AC3E}">
        <p14:creationId xmlns:p14="http://schemas.microsoft.com/office/powerpoint/2010/main" val="103804220"/>
      </p:ext>
    </p:extLst>
  </p:cSld>
  <p:clrMapOvr>
    <a:masterClrMapping/>
  </p:clrMapOvr>
  <p:transition>
    <p:random/>
    <p:sndAc>
      <p:stSnd>
        <p:snd r:embed="rId2" name="camera.wav"/>
      </p:stSnd>
    </p:sndAc>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80</a:t>
            </a:fld>
            <a:endParaRPr lang="en-US" altLang="zh-CN" dirty="0"/>
          </a:p>
        </p:txBody>
      </p:sp>
      <p:sp>
        <p:nvSpPr>
          <p:cNvPr id="4" name="矩形 3"/>
          <p:cNvSpPr/>
          <p:nvPr/>
        </p:nvSpPr>
        <p:spPr>
          <a:xfrm>
            <a:off x="0" y="617141"/>
            <a:ext cx="9144000" cy="5078313"/>
          </a:xfrm>
          <a:prstGeom prst="rect">
            <a:avLst/>
          </a:prstGeom>
        </p:spPr>
        <p:txBody>
          <a:bodyPr wrap="square">
            <a:spAutoFit/>
          </a:bodyPr>
          <a:lstStyle/>
          <a:p>
            <a:pPr algn="l">
              <a:lnSpc>
                <a:spcPct val="150000"/>
              </a:lnSpc>
            </a:pPr>
            <a:r>
              <a:rPr lang="zh-CN" altLang="en-US" sz="2400" dirty="0" smtClean="0"/>
              <a:t>        </a:t>
            </a:r>
            <a:r>
              <a:rPr lang="zh-CN" altLang="en-US" sz="2400" b="1" dirty="0" smtClean="0">
                <a:solidFill>
                  <a:srgbClr val="0000FF"/>
                </a:solidFill>
              </a:rPr>
              <a:t>十进制</a:t>
            </a:r>
            <a:r>
              <a:rPr lang="zh-CN" altLang="en-US" sz="2400" b="1" dirty="0">
                <a:solidFill>
                  <a:srgbClr val="0000FF"/>
                </a:solidFill>
              </a:rPr>
              <a:t>调整方法如下：</a:t>
            </a:r>
          </a:p>
          <a:p>
            <a:pPr marL="342900" indent="-342900" algn="l">
              <a:lnSpc>
                <a:spcPct val="150000"/>
              </a:lnSpc>
              <a:buFont typeface="Wingdings" pitchFamily="2" charset="2"/>
              <a:buChar char="l"/>
            </a:pPr>
            <a:r>
              <a:rPr lang="zh-CN" altLang="en-US" sz="2400" dirty="0"/>
              <a:t>  </a:t>
            </a:r>
            <a:r>
              <a:rPr lang="zh-CN" altLang="en-US" sz="2400" dirty="0" smtClean="0"/>
              <a:t>  </a:t>
            </a:r>
            <a:r>
              <a:rPr lang="zh-CN" altLang="en-US" sz="2400" dirty="0" smtClean="0">
                <a:solidFill>
                  <a:srgbClr val="FF0000"/>
                </a:solidFill>
              </a:rPr>
              <a:t>累加器</a:t>
            </a:r>
            <a:r>
              <a:rPr lang="zh-CN" altLang="en-US" sz="2400" dirty="0">
                <a:solidFill>
                  <a:srgbClr val="FF0000"/>
                </a:solidFill>
              </a:rPr>
              <a:t>低</a:t>
            </a:r>
            <a:r>
              <a:rPr lang="en-US" altLang="zh-CN" sz="2400" dirty="0">
                <a:solidFill>
                  <a:srgbClr val="FF0000"/>
                </a:solidFill>
              </a:rPr>
              <a:t>4</a:t>
            </a:r>
            <a:r>
              <a:rPr lang="zh-CN" altLang="en-US" sz="2400" dirty="0">
                <a:solidFill>
                  <a:srgbClr val="FF0000"/>
                </a:solidFill>
              </a:rPr>
              <a:t>位大于</a:t>
            </a:r>
            <a:r>
              <a:rPr lang="en-US" altLang="zh-CN" sz="2400" dirty="0">
                <a:solidFill>
                  <a:srgbClr val="FF0000"/>
                </a:solidFill>
              </a:rPr>
              <a:t>9</a:t>
            </a:r>
            <a:r>
              <a:rPr lang="zh-CN" altLang="en-US" sz="2400" dirty="0"/>
              <a:t>或</a:t>
            </a:r>
            <a:r>
              <a:rPr lang="zh-CN" altLang="en-US" sz="2400" dirty="0">
                <a:solidFill>
                  <a:srgbClr val="FF0000"/>
                </a:solidFill>
              </a:rPr>
              <a:t>辅助进位位</a:t>
            </a:r>
            <a:r>
              <a:rPr lang="en-US" altLang="zh-CN" sz="2400" dirty="0">
                <a:solidFill>
                  <a:srgbClr val="FF0000"/>
                </a:solidFill>
              </a:rPr>
              <a:t>Ac = 1</a:t>
            </a:r>
            <a:r>
              <a:rPr lang="zh-CN" altLang="en-US" sz="2400" dirty="0"/>
              <a:t>，则低</a:t>
            </a:r>
            <a:r>
              <a:rPr lang="en-US" altLang="zh-CN" sz="2400" dirty="0"/>
              <a:t>4</a:t>
            </a:r>
            <a:r>
              <a:rPr lang="zh-CN" altLang="en-US" sz="2400" dirty="0"/>
              <a:t>位加</a:t>
            </a:r>
            <a:r>
              <a:rPr lang="en-US" altLang="zh-CN" sz="2400" dirty="0"/>
              <a:t>6</a:t>
            </a:r>
            <a:r>
              <a:rPr lang="zh-CN" altLang="en-US" sz="2400" dirty="0"/>
              <a:t>修正。</a:t>
            </a:r>
          </a:p>
          <a:p>
            <a:pPr marL="342900" indent="-342900" algn="l">
              <a:lnSpc>
                <a:spcPct val="150000"/>
              </a:lnSpc>
              <a:buFont typeface="Wingdings" pitchFamily="2" charset="2"/>
              <a:buChar char="l"/>
            </a:pPr>
            <a:r>
              <a:rPr lang="zh-CN" altLang="en-US" sz="2400" dirty="0"/>
              <a:t>  </a:t>
            </a:r>
            <a:r>
              <a:rPr lang="zh-CN" altLang="en-US" sz="2400" dirty="0" smtClean="0"/>
              <a:t>  </a:t>
            </a:r>
            <a:r>
              <a:rPr lang="zh-CN" altLang="en-US" sz="2400" dirty="0" smtClean="0">
                <a:solidFill>
                  <a:srgbClr val="FF0000"/>
                </a:solidFill>
              </a:rPr>
              <a:t>累加器</a:t>
            </a:r>
            <a:r>
              <a:rPr lang="zh-CN" altLang="en-US" sz="2400" dirty="0">
                <a:solidFill>
                  <a:srgbClr val="FF0000"/>
                </a:solidFill>
              </a:rPr>
              <a:t>高</a:t>
            </a:r>
            <a:r>
              <a:rPr lang="en-US" altLang="zh-CN" sz="2400" dirty="0">
                <a:solidFill>
                  <a:srgbClr val="FF0000"/>
                </a:solidFill>
              </a:rPr>
              <a:t>4</a:t>
            </a:r>
            <a:r>
              <a:rPr lang="zh-CN" altLang="en-US" sz="2400" dirty="0">
                <a:solidFill>
                  <a:srgbClr val="FF0000"/>
                </a:solidFill>
              </a:rPr>
              <a:t>位大于</a:t>
            </a:r>
            <a:r>
              <a:rPr lang="en-US" altLang="zh-CN" sz="2400" dirty="0">
                <a:solidFill>
                  <a:srgbClr val="FF0000"/>
                </a:solidFill>
              </a:rPr>
              <a:t>9</a:t>
            </a:r>
            <a:r>
              <a:rPr lang="zh-CN" altLang="en-US" sz="2400" dirty="0"/>
              <a:t>或</a:t>
            </a:r>
            <a:r>
              <a:rPr lang="zh-CN" altLang="en-US" sz="2400" dirty="0">
                <a:solidFill>
                  <a:srgbClr val="FF0000"/>
                </a:solidFill>
              </a:rPr>
              <a:t>进位位</a:t>
            </a:r>
            <a:r>
              <a:rPr lang="en-US" altLang="zh-CN" sz="2400" dirty="0">
                <a:solidFill>
                  <a:srgbClr val="FF0000"/>
                </a:solidFill>
              </a:rPr>
              <a:t>Cy = 1</a:t>
            </a:r>
            <a:r>
              <a:rPr lang="zh-CN" altLang="en-US" sz="2400" dirty="0"/>
              <a:t>，则高</a:t>
            </a:r>
            <a:r>
              <a:rPr lang="en-US" altLang="zh-CN" sz="2400" dirty="0"/>
              <a:t>4</a:t>
            </a:r>
            <a:r>
              <a:rPr lang="zh-CN" altLang="en-US" sz="2400" dirty="0"/>
              <a:t>位加</a:t>
            </a:r>
            <a:r>
              <a:rPr lang="en-US" altLang="zh-CN" sz="2400" dirty="0"/>
              <a:t>6</a:t>
            </a:r>
            <a:r>
              <a:rPr lang="zh-CN" altLang="en-US" sz="2400" dirty="0"/>
              <a:t>修正。</a:t>
            </a:r>
          </a:p>
          <a:p>
            <a:pPr marL="342900" indent="-342900" algn="l">
              <a:lnSpc>
                <a:spcPct val="150000"/>
              </a:lnSpc>
              <a:buFont typeface="Wingdings" pitchFamily="2" charset="2"/>
              <a:buChar char="l"/>
            </a:pPr>
            <a:r>
              <a:rPr lang="zh-CN" altLang="en-US" sz="2400" dirty="0"/>
              <a:t>  </a:t>
            </a:r>
            <a:r>
              <a:rPr lang="zh-CN" altLang="en-US" sz="2400" dirty="0" smtClean="0"/>
              <a:t>  </a:t>
            </a:r>
            <a:r>
              <a:rPr lang="zh-CN" altLang="en-US" sz="2400" dirty="0" smtClean="0">
                <a:solidFill>
                  <a:srgbClr val="FF0000"/>
                </a:solidFill>
              </a:rPr>
              <a:t>累加器</a:t>
            </a:r>
            <a:r>
              <a:rPr lang="zh-CN" altLang="en-US" sz="2400" dirty="0">
                <a:solidFill>
                  <a:srgbClr val="FF0000"/>
                </a:solidFill>
              </a:rPr>
              <a:t>高</a:t>
            </a:r>
            <a:r>
              <a:rPr lang="en-US" altLang="zh-CN" sz="2400" dirty="0">
                <a:solidFill>
                  <a:srgbClr val="FF0000"/>
                </a:solidFill>
              </a:rPr>
              <a:t>4</a:t>
            </a:r>
            <a:r>
              <a:rPr lang="zh-CN" altLang="en-US" sz="2400" dirty="0">
                <a:solidFill>
                  <a:srgbClr val="FF0000"/>
                </a:solidFill>
              </a:rPr>
              <a:t>位为</a:t>
            </a:r>
            <a:r>
              <a:rPr lang="en-US" altLang="zh-CN" sz="2400" dirty="0">
                <a:solidFill>
                  <a:srgbClr val="FF0000"/>
                </a:solidFill>
              </a:rPr>
              <a:t>9</a:t>
            </a:r>
            <a:r>
              <a:rPr lang="zh-CN" altLang="en-US" sz="2400" dirty="0"/>
              <a:t>，</a:t>
            </a:r>
            <a:r>
              <a:rPr lang="zh-CN" altLang="en-US" sz="2400" dirty="0">
                <a:solidFill>
                  <a:srgbClr val="FF0000"/>
                </a:solidFill>
              </a:rPr>
              <a:t>低</a:t>
            </a:r>
            <a:r>
              <a:rPr lang="en-US" altLang="zh-CN" sz="2400" dirty="0">
                <a:solidFill>
                  <a:srgbClr val="FF0000"/>
                </a:solidFill>
              </a:rPr>
              <a:t>4</a:t>
            </a:r>
            <a:r>
              <a:rPr lang="zh-CN" altLang="en-US" sz="2400" dirty="0">
                <a:solidFill>
                  <a:srgbClr val="FF0000"/>
                </a:solidFill>
              </a:rPr>
              <a:t>位大于</a:t>
            </a:r>
            <a:r>
              <a:rPr lang="en-US" altLang="zh-CN" sz="2400" dirty="0">
                <a:solidFill>
                  <a:srgbClr val="FF0000"/>
                </a:solidFill>
              </a:rPr>
              <a:t>9</a:t>
            </a:r>
            <a:r>
              <a:rPr lang="zh-CN" altLang="en-US" sz="2400" dirty="0"/>
              <a:t>，高</a:t>
            </a:r>
            <a:r>
              <a:rPr lang="en-US" altLang="zh-CN" sz="2400" dirty="0"/>
              <a:t>4</a:t>
            </a:r>
            <a:r>
              <a:rPr lang="zh-CN" altLang="en-US" sz="2400" dirty="0"/>
              <a:t>位和低</a:t>
            </a:r>
            <a:r>
              <a:rPr lang="en-US" altLang="zh-CN" sz="2400" dirty="0"/>
              <a:t>4</a:t>
            </a:r>
            <a:r>
              <a:rPr lang="zh-CN" altLang="en-US" sz="2400" dirty="0"/>
              <a:t>位分别加</a:t>
            </a:r>
            <a:r>
              <a:rPr lang="en-US" altLang="zh-CN" sz="2400" dirty="0"/>
              <a:t>6</a:t>
            </a:r>
            <a:r>
              <a:rPr lang="zh-CN" altLang="en-US" sz="2400" dirty="0"/>
              <a:t>修正。</a:t>
            </a:r>
          </a:p>
          <a:p>
            <a:pPr algn="l">
              <a:lnSpc>
                <a:spcPct val="150000"/>
              </a:lnSpc>
            </a:pPr>
            <a:r>
              <a:rPr lang="zh-CN" altLang="en-US" sz="2400" dirty="0" smtClean="0"/>
              <a:t>        </a:t>
            </a:r>
            <a:endParaRPr lang="en-US" altLang="zh-CN" sz="2400" dirty="0" smtClean="0"/>
          </a:p>
          <a:p>
            <a:pPr algn="l">
              <a:lnSpc>
                <a:spcPct val="150000"/>
              </a:lnSpc>
            </a:pPr>
            <a:r>
              <a:rPr lang="en-US" altLang="zh-CN" sz="2400" dirty="0"/>
              <a:t> </a:t>
            </a:r>
            <a:r>
              <a:rPr lang="en-US" altLang="zh-CN" sz="2400" dirty="0" smtClean="0"/>
              <a:t>       </a:t>
            </a:r>
            <a:r>
              <a:rPr lang="zh-CN" altLang="en-US" sz="2400" dirty="0" smtClean="0"/>
              <a:t>上述</a:t>
            </a:r>
            <a:r>
              <a:rPr lang="zh-CN" altLang="en-US" sz="2400" dirty="0"/>
              <a:t>调整修正，是</a:t>
            </a:r>
            <a:r>
              <a:rPr lang="zh-CN" altLang="en-US" sz="2400" dirty="0">
                <a:solidFill>
                  <a:srgbClr val="FF0000"/>
                </a:solidFill>
              </a:rPr>
              <a:t>通过执行指令</a:t>
            </a:r>
            <a:r>
              <a:rPr lang="zh-CN" altLang="en-US" sz="2400" dirty="0"/>
              <a:t>“</a:t>
            </a:r>
            <a:r>
              <a:rPr lang="en-US" altLang="zh-CN" sz="2400" dirty="0"/>
              <a:t>DA  A”</a:t>
            </a:r>
            <a:r>
              <a:rPr lang="zh-CN" altLang="en-US" sz="2400" dirty="0"/>
              <a:t>来</a:t>
            </a:r>
            <a:r>
              <a:rPr lang="zh-CN" altLang="en-US" sz="2400" dirty="0">
                <a:solidFill>
                  <a:srgbClr val="FF0000"/>
                </a:solidFill>
              </a:rPr>
              <a:t>自动实现</a:t>
            </a:r>
            <a:r>
              <a:rPr lang="zh-CN" altLang="en-US" sz="2400" dirty="0"/>
              <a:t>的。在计算机中，遇到十进制调整指令时，中间结果的修正是由</a:t>
            </a:r>
            <a:r>
              <a:rPr lang="en-US" altLang="zh-CN" sz="2400" dirty="0"/>
              <a:t>ALU</a:t>
            </a:r>
            <a:r>
              <a:rPr lang="zh-CN" altLang="en-US" sz="2400" dirty="0"/>
              <a:t>硬件中的十进制修正电路自动进行的，用户不必考虑何时该加“</a:t>
            </a:r>
            <a:r>
              <a:rPr lang="en-US" altLang="zh-CN" sz="2400" dirty="0"/>
              <a:t>6”</a:t>
            </a:r>
            <a:r>
              <a:rPr lang="zh-CN" altLang="en-US" sz="2400" dirty="0"/>
              <a:t>，使用时只需在上述</a:t>
            </a:r>
            <a:r>
              <a:rPr lang="zh-CN" altLang="en-US" sz="2400" dirty="0">
                <a:solidFill>
                  <a:srgbClr val="FF0000"/>
                </a:solidFill>
              </a:rPr>
              <a:t>加法指令后面紧跟一条“</a:t>
            </a:r>
            <a:r>
              <a:rPr lang="en-US" altLang="zh-CN" sz="2400" dirty="0">
                <a:solidFill>
                  <a:srgbClr val="FF0000"/>
                </a:solidFill>
              </a:rPr>
              <a:t>DA  A”</a:t>
            </a:r>
            <a:r>
              <a:rPr lang="zh-CN" altLang="en-US" sz="2400" dirty="0"/>
              <a:t>指令即可。</a:t>
            </a:r>
          </a:p>
        </p:txBody>
      </p:sp>
    </p:spTree>
    <p:extLst>
      <p:ext uri="{BB962C8B-B14F-4D97-AF65-F5344CB8AC3E}">
        <p14:creationId xmlns:p14="http://schemas.microsoft.com/office/powerpoint/2010/main" val="456380853"/>
      </p:ext>
    </p:extLst>
  </p:cSld>
  <p:clrMapOvr>
    <a:masterClrMapping/>
  </p:clrMapOvr>
  <p:transition>
    <p:random/>
    <p:sndAc>
      <p:stSnd>
        <p:snd r:embed="rId2" name="camera.wav"/>
      </p:stSnd>
    </p:sndAc>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81</a:t>
            </a:fld>
            <a:endParaRPr lang="en-US" altLang="zh-CN" dirty="0"/>
          </a:p>
        </p:txBody>
      </p:sp>
      <p:sp>
        <p:nvSpPr>
          <p:cNvPr id="4" name="矩形 3"/>
          <p:cNvSpPr/>
          <p:nvPr/>
        </p:nvSpPr>
        <p:spPr>
          <a:xfrm>
            <a:off x="0" y="644942"/>
            <a:ext cx="9004300" cy="5632311"/>
          </a:xfrm>
          <a:prstGeom prst="rect">
            <a:avLst/>
          </a:prstGeom>
        </p:spPr>
        <p:txBody>
          <a:bodyPr wrap="square">
            <a:spAutoFit/>
          </a:bodyPr>
          <a:lstStyle/>
          <a:p>
            <a:pPr algn="l">
              <a:lnSpc>
                <a:spcPct val="150000"/>
              </a:lnSpc>
            </a:pPr>
            <a:r>
              <a:rPr lang="en-US" altLang="zh-CN" sz="2400" dirty="0" smtClean="0"/>
              <a:t>        【</a:t>
            </a:r>
            <a:r>
              <a:rPr lang="zh-CN" altLang="en-US" sz="2400" dirty="0"/>
              <a:t>例</a:t>
            </a:r>
            <a:r>
              <a:rPr lang="en-US" altLang="zh-CN" sz="2400" dirty="0"/>
              <a:t>4-16】 </a:t>
            </a:r>
            <a:r>
              <a:rPr lang="zh-CN" altLang="en-US" sz="2400" dirty="0"/>
              <a:t>设</a:t>
            </a:r>
            <a:r>
              <a:rPr lang="en-US" altLang="zh-CN" sz="2400" dirty="0"/>
              <a:t>(A) = 78H</a:t>
            </a:r>
            <a:r>
              <a:rPr lang="zh-CN" altLang="en-US" sz="2400" dirty="0"/>
              <a:t>，</a:t>
            </a:r>
            <a:r>
              <a:rPr lang="en-US" altLang="zh-CN" sz="2400" dirty="0"/>
              <a:t>(R5) = 49H</a:t>
            </a:r>
            <a:r>
              <a:rPr lang="zh-CN" altLang="en-US" sz="2400" dirty="0"/>
              <a:t>，把它们视为两个压缩的</a:t>
            </a:r>
            <a:r>
              <a:rPr lang="en-US" altLang="zh-CN" sz="2400" dirty="0"/>
              <a:t>BCD</a:t>
            </a:r>
            <a:r>
              <a:rPr lang="zh-CN" altLang="en-US" sz="2400" dirty="0"/>
              <a:t>数，进行</a:t>
            </a:r>
            <a:r>
              <a:rPr lang="en-US" altLang="zh-CN" sz="2400" dirty="0"/>
              <a:t>BCD</a:t>
            </a:r>
            <a:r>
              <a:rPr lang="zh-CN" altLang="en-US" sz="2400" dirty="0"/>
              <a:t>加法。</a:t>
            </a:r>
          </a:p>
          <a:p>
            <a:pPr algn="l">
              <a:lnSpc>
                <a:spcPct val="150000"/>
              </a:lnSpc>
            </a:pPr>
            <a:r>
              <a:rPr lang="zh-CN" altLang="en-US" sz="2400" dirty="0" smtClean="0"/>
              <a:t>        解</a:t>
            </a:r>
            <a:r>
              <a:rPr lang="zh-CN" altLang="en-US" sz="2400" dirty="0"/>
              <a:t>：</a:t>
            </a:r>
            <a:r>
              <a:rPr lang="en-US" altLang="zh-CN" sz="2400" dirty="0"/>
              <a:t>78 + 49 = 127</a:t>
            </a:r>
            <a:r>
              <a:rPr lang="zh-CN" altLang="en-US" sz="2400" dirty="0"/>
              <a:t>，但是</a:t>
            </a:r>
            <a:r>
              <a:rPr lang="en-US" altLang="zh-CN" sz="2400" dirty="0"/>
              <a:t>78H+49H</a:t>
            </a:r>
            <a:r>
              <a:rPr lang="zh-CN" altLang="en-US" sz="2400" dirty="0"/>
              <a:t>是否会等于</a:t>
            </a:r>
            <a:r>
              <a:rPr lang="en-US" altLang="zh-CN" sz="2400" dirty="0"/>
              <a:t>127H</a:t>
            </a:r>
            <a:r>
              <a:rPr lang="zh-CN" altLang="en-US" sz="2400" dirty="0"/>
              <a:t>呢？下面分析之。</a:t>
            </a:r>
          </a:p>
          <a:p>
            <a:pPr algn="l">
              <a:lnSpc>
                <a:spcPct val="150000"/>
              </a:lnSpc>
            </a:pPr>
            <a:r>
              <a:rPr lang="zh-CN" altLang="en-US" sz="2400" dirty="0" smtClean="0"/>
              <a:t>        执行指令</a:t>
            </a:r>
            <a:r>
              <a:rPr lang="zh-CN" altLang="en-US" sz="2400" dirty="0"/>
              <a:t>：</a:t>
            </a:r>
          </a:p>
          <a:p>
            <a:pPr algn="l">
              <a:lnSpc>
                <a:spcPct val="150000"/>
              </a:lnSpc>
            </a:pPr>
            <a:r>
              <a:rPr lang="en-US" altLang="zh-CN" sz="2400" dirty="0" smtClean="0"/>
              <a:t>        ADD  </a:t>
            </a:r>
            <a:r>
              <a:rPr lang="en-US" altLang="zh-CN" sz="2400" dirty="0"/>
              <a:t>A</a:t>
            </a:r>
            <a:r>
              <a:rPr lang="zh-CN" altLang="en-US" sz="2400" dirty="0"/>
              <a:t>，</a:t>
            </a:r>
            <a:r>
              <a:rPr lang="en-US" altLang="zh-CN" sz="2400" dirty="0"/>
              <a:t>R5</a:t>
            </a:r>
          </a:p>
          <a:p>
            <a:pPr algn="l">
              <a:lnSpc>
                <a:spcPct val="150000"/>
              </a:lnSpc>
            </a:pPr>
            <a:r>
              <a:rPr lang="en-US" altLang="zh-CN" sz="2400" dirty="0" smtClean="0"/>
              <a:t>        DA   </a:t>
            </a:r>
            <a:r>
              <a:rPr lang="en-US" altLang="zh-CN" sz="2400" dirty="0"/>
              <a:t>A</a:t>
            </a:r>
          </a:p>
          <a:p>
            <a:pPr algn="l">
              <a:lnSpc>
                <a:spcPct val="150000"/>
              </a:lnSpc>
            </a:pPr>
            <a:r>
              <a:rPr lang="zh-CN" altLang="en-US" sz="2400" dirty="0" smtClean="0"/>
              <a:t>      直接</a:t>
            </a:r>
            <a:r>
              <a:rPr lang="zh-CN" altLang="en-US" sz="2400" dirty="0"/>
              <a:t>相加后，由于和的高</a:t>
            </a:r>
            <a:r>
              <a:rPr lang="en-US" altLang="zh-CN" sz="2400" dirty="0"/>
              <a:t>4</a:t>
            </a:r>
            <a:r>
              <a:rPr lang="zh-CN" altLang="en-US" sz="2400" dirty="0"/>
              <a:t>位大于</a:t>
            </a:r>
            <a:r>
              <a:rPr lang="en-US" altLang="zh-CN" sz="2400" dirty="0"/>
              <a:t>9</a:t>
            </a:r>
            <a:r>
              <a:rPr lang="zh-CN" altLang="en-US" sz="2400" dirty="0"/>
              <a:t>，低</a:t>
            </a:r>
            <a:r>
              <a:rPr lang="en-US" altLang="zh-CN" sz="2400" dirty="0"/>
              <a:t>4</a:t>
            </a:r>
            <a:r>
              <a:rPr lang="zh-CN" altLang="en-US" sz="2400" dirty="0"/>
              <a:t>位有进位，所以要利用“</a:t>
            </a:r>
            <a:r>
              <a:rPr lang="en-US" altLang="zh-CN" sz="2400" dirty="0"/>
              <a:t>DA  A”</a:t>
            </a:r>
            <a:r>
              <a:rPr lang="zh-CN" altLang="en-US" sz="2400" dirty="0"/>
              <a:t>指令分别加</a:t>
            </a:r>
            <a:r>
              <a:rPr lang="en-US" altLang="zh-CN" sz="2400" dirty="0"/>
              <a:t>6</a:t>
            </a:r>
            <a:r>
              <a:rPr lang="zh-CN" altLang="en-US" sz="2400" dirty="0"/>
              <a:t>，对结果进行修正，过程如图</a:t>
            </a:r>
            <a:r>
              <a:rPr lang="en-US" altLang="zh-CN" sz="2400" dirty="0"/>
              <a:t>4-9</a:t>
            </a:r>
            <a:r>
              <a:rPr lang="zh-CN" altLang="en-US" sz="2400" dirty="0"/>
              <a:t>所示。</a:t>
            </a:r>
          </a:p>
          <a:p>
            <a:pPr algn="l">
              <a:lnSpc>
                <a:spcPct val="150000"/>
              </a:lnSpc>
            </a:pPr>
            <a:r>
              <a:rPr lang="zh-CN" altLang="en-US" sz="2400" dirty="0"/>
              <a:t> </a:t>
            </a:r>
          </a:p>
        </p:txBody>
      </p:sp>
    </p:spTree>
    <p:extLst>
      <p:ext uri="{BB962C8B-B14F-4D97-AF65-F5344CB8AC3E}">
        <p14:creationId xmlns:p14="http://schemas.microsoft.com/office/powerpoint/2010/main" val="3398987180"/>
      </p:ext>
    </p:extLst>
  </p:cSld>
  <p:clrMapOvr>
    <a:masterClrMapping/>
  </p:clrMapOvr>
  <p:transition>
    <p:random/>
    <p:sndAc>
      <p:stSnd>
        <p:snd r:embed="rId2" name="camera.wav"/>
      </p:stSnd>
    </p:sndAc>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82</a:t>
            </a:fld>
            <a:endParaRPr lang="en-US" altLang="zh-CN" dirty="0"/>
          </a:p>
        </p:txBody>
      </p:sp>
      <p:sp>
        <p:nvSpPr>
          <p:cNvPr id="4" name="矩形 3"/>
          <p:cNvSpPr/>
          <p:nvPr/>
        </p:nvSpPr>
        <p:spPr>
          <a:xfrm>
            <a:off x="2286000" y="5461051"/>
            <a:ext cx="4572000" cy="369332"/>
          </a:xfrm>
          <a:prstGeom prst="rect">
            <a:avLst/>
          </a:prstGeom>
        </p:spPr>
        <p:txBody>
          <a:bodyPr>
            <a:spAutoFit/>
          </a:bodyPr>
          <a:lstStyle/>
          <a:p>
            <a:r>
              <a:rPr lang="zh-CN" altLang="en-US" dirty="0"/>
              <a:t>图</a:t>
            </a:r>
            <a:r>
              <a:rPr lang="en-US" altLang="zh-CN" dirty="0"/>
              <a:t>4-9  BCD</a:t>
            </a:r>
            <a:r>
              <a:rPr lang="zh-CN" altLang="en-US" dirty="0"/>
              <a:t>数相加及调整过程</a:t>
            </a:r>
            <a:r>
              <a:rPr lang="zh-CN" altLang="en-US" dirty="0" smtClean="0"/>
              <a:t>示意图</a:t>
            </a:r>
            <a:endParaRPr lang="zh-CN" altLang="en-US" dirty="0"/>
          </a:p>
        </p:txBody>
      </p:sp>
      <p:pic>
        <p:nvPicPr>
          <p:cNvPr id="5" name="图片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637674"/>
            <a:ext cx="9144000" cy="4734426"/>
          </a:xfrm>
          <a:prstGeom prst="rect">
            <a:avLst/>
          </a:prstGeom>
        </p:spPr>
      </p:pic>
      <p:sp>
        <p:nvSpPr>
          <p:cNvPr id="6" name="矩形 5"/>
          <p:cNvSpPr/>
          <p:nvPr/>
        </p:nvSpPr>
        <p:spPr>
          <a:xfrm>
            <a:off x="342900" y="5830987"/>
            <a:ext cx="8801100" cy="461665"/>
          </a:xfrm>
          <a:prstGeom prst="rect">
            <a:avLst/>
          </a:prstGeom>
        </p:spPr>
        <p:txBody>
          <a:bodyPr wrap="square">
            <a:spAutoFit/>
          </a:bodyPr>
          <a:lstStyle/>
          <a:p>
            <a:r>
              <a:rPr lang="zh-CN" altLang="en-US" sz="2400" dirty="0"/>
              <a:t>结果：</a:t>
            </a:r>
            <a:r>
              <a:rPr lang="en-US" altLang="zh-CN" sz="2400" dirty="0"/>
              <a:t>(A) = 27H</a:t>
            </a:r>
            <a:r>
              <a:rPr lang="zh-CN" altLang="en-US" sz="2400" dirty="0"/>
              <a:t>，且</a:t>
            </a:r>
            <a:r>
              <a:rPr lang="en-US" altLang="zh-CN" sz="2400" dirty="0"/>
              <a:t>Cy = 1</a:t>
            </a:r>
            <a:r>
              <a:rPr lang="zh-CN" altLang="en-US" sz="2400" dirty="0"/>
              <a:t>，即结果为</a:t>
            </a:r>
            <a:r>
              <a:rPr lang="en-US" altLang="zh-CN" sz="2400" dirty="0"/>
              <a:t>127</a:t>
            </a:r>
            <a:r>
              <a:rPr lang="zh-CN" altLang="en-US" sz="2400" dirty="0"/>
              <a:t>，正确。</a:t>
            </a:r>
          </a:p>
        </p:txBody>
      </p:sp>
    </p:spTree>
    <p:extLst>
      <p:ext uri="{BB962C8B-B14F-4D97-AF65-F5344CB8AC3E}">
        <p14:creationId xmlns:p14="http://schemas.microsoft.com/office/powerpoint/2010/main" val="3829766233"/>
      </p:ext>
    </p:extLst>
  </p:cSld>
  <p:clrMapOvr>
    <a:masterClrMapping/>
  </p:clrMapOvr>
  <p:transition>
    <p:random/>
    <p:sndAc>
      <p:stSnd>
        <p:snd r:embed="rId2" name="camera.wav"/>
      </p:stSnd>
    </p:sndAc>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83</a:t>
            </a:fld>
            <a:endParaRPr lang="en-US" altLang="zh-CN" dirty="0"/>
          </a:p>
        </p:txBody>
      </p:sp>
      <p:sp>
        <p:nvSpPr>
          <p:cNvPr id="4" name="矩形 3"/>
          <p:cNvSpPr/>
          <p:nvPr/>
        </p:nvSpPr>
        <p:spPr>
          <a:xfrm>
            <a:off x="0" y="529947"/>
            <a:ext cx="9144000" cy="2308324"/>
          </a:xfrm>
          <a:prstGeom prst="rect">
            <a:avLst/>
          </a:prstGeom>
        </p:spPr>
        <p:txBody>
          <a:bodyPr wrap="square">
            <a:spAutoFit/>
          </a:bodyPr>
          <a:lstStyle/>
          <a:p>
            <a:pPr algn="l">
              <a:lnSpc>
                <a:spcPct val="150000"/>
              </a:lnSpc>
            </a:pPr>
            <a:r>
              <a:rPr lang="en-US" altLang="zh-CN" sz="2400" dirty="0" smtClean="0"/>
              <a:t>        【</a:t>
            </a:r>
            <a:r>
              <a:rPr lang="zh-CN" altLang="en-US" sz="2400" dirty="0"/>
              <a:t>例</a:t>
            </a:r>
            <a:r>
              <a:rPr lang="en-US" altLang="zh-CN" sz="2400" dirty="0"/>
              <a:t>4-17】 </a:t>
            </a:r>
            <a:r>
              <a:rPr lang="zh-CN" altLang="en-US" sz="2400" dirty="0"/>
              <a:t>设计</a:t>
            </a:r>
            <a:r>
              <a:rPr lang="en-US" altLang="zh-CN" sz="2400" dirty="0"/>
              <a:t>6</a:t>
            </a:r>
            <a:r>
              <a:rPr lang="zh-CN" altLang="en-US" sz="2400" dirty="0"/>
              <a:t>位</a:t>
            </a:r>
            <a:r>
              <a:rPr lang="en-US" altLang="zh-CN" sz="2400" dirty="0"/>
              <a:t>BCD</a:t>
            </a:r>
            <a:r>
              <a:rPr lang="zh-CN" altLang="en-US" sz="2400" dirty="0"/>
              <a:t>码加法程序。设被加数保存在内部</a:t>
            </a:r>
            <a:r>
              <a:rPr lang="en-US" altLang="zh-CN" sz="2400" dirty="0"/>
              <a:t>RAM</a:t>
            </a:r>
            <a:r>
              <a:rPr lang="zh-CN" altLang="en-US" sz="2400" dirty="0"/>
              <a:t>中</a:t>
            </a:r>
            <a:r>
              <a:rPr lang="en-US" altLang="zh-CN" sz="2400" dirty="0"/>
              <a:t>32H</a:t>
            </a:r>
            <a:r>
              <a:rPr lang="zh-CN" altLang="en-US" sz="2400" dirty="0"/>
              <a:t>、</a:t>
            </a:r>
            <a:r>
              <a:rPr lang="en-US" altLang="zh-CN" sz="2400" dirty="0"/>
              <a:t>31H</a:t>
            </a:r>
            <a:r>
              <a:rPr lang="zh-CN" altLang="en-US" sz="2400" dirty="0"/>
              <a:t>、</a:t>
            </a:r>
            <a:r>
              <a:rPr lang="en-US" altLang="zh-CN" sz="2400" dirty="0"/>
              <a:t>30H</a:t>
            </a:r>
            <a:r>
              <a:rPr lang="zh-CN" altLang="en-US" sz="2400" dirty="0"/>
              <a:t>单元，加数保存在</a:t>
            </a:r>
            <a:r>
              <a:rPr lang="en-US" altLang="zh-CN" sz="2400" dirty="0"/>
              <a:t>42H</a:t>
            </a:r>
            <a:r>
              <a:rPr lang="zh-CN" altLang="en-US" sz="2400" dirty="0"/>
              <a:t>、</a:t>
            </a:r>
            <a:r>
              <a:rPr lang="en-US" altLang="zh-CN" sz="2400" dirty="0"/>
              <a:t>41H</a:t>
            </a:r>
            <a:r>
              <a:rPr lang="zh-CN" altLang="en-US" sz="2400" dirty="0"/>
              <a:t>、</a:t>
            </a:r>
            <a:r>
              <a:rPr lang="en-US" altLang="zh-CN" sz="2400" dirty="0"/>
              <a:t>40H</a:t>
            </a:r>
            <a:r>
              <a:rPr lang="zh-CN" altLang="en-US" sz="2400" dirty="0"/>
              <a:t>单元，相加之和保存在</a:t>
            </a:r>
            <a:r>
              <a:rPr lang="en-US" altLang="zh-CN" sz="2400" dirty="0"/>
              <a:t>52H</a:t>
            </a:r>
            <a:r>
              <a:rPr lang="zh-CN" altLang="en-US" sz="2400" dirty="0"/>
              <a:t>、</a:t>
            </a:r>
            <a:r>
              <a:rPr lang="en-US" altLang="zh-CN" sz="2400" dirty="0"/>
              <a:t>51H</a:t>
            </a:r>
            <a:r>
              <a:rPr lang="zh-CN" altLang="en-US" sz="2400" dirty="0"/>
              <a:t>、</a:t>
            </a:r>
            <a:r>
              <a:rPr lang="en-US" altLang="zh-CN" sz="2400" dirty="0"/>
              <a:t>50H</a:t>
            </a:r>
            <a:r>
              <a:rPr lang="zh-CN" altLang="en-US" sz="2400" dirty="0"/>
              <a:t>单元，忽略相加后最高位的进位。</a:t>
            </a:r>
          </a:p>
          <a:p>
            <a:pPr algn="l">
              <a:lnSpc>
                <a:spcPct val="150000"/>
              </a:lnSpc>
            </a:pPr>
            <a:r>
              <a:rPr lang="zh-CN" altLang="en-US" sz="2400" dirty="0" smtClean="0"/>
              <a:t>        解</a:t>
            </a:r>
            <a:r>
              <a:rPr lang="zh-CN" altLang="en-US" sz="2400" dirty="0"/>
              <a:t>：程序代码如下</a:t>
            </a:r>
            <a:r>
              <a:rPr lang="zh-CN" altLang="en-US" sz="2400" dirty="0" smtClean="0"/>
              <a:t>：</a:t>
            </a:r>
            <a:endParaRPr lang="zh-CN" altLang="en-US" sz="2400" dirty="0"/>
          </a:p>
        </p:txBody>
      </p:sp>
    </p:spTree>
    <p:extLst>
      <p:ext uri="{BB962C8B-B14F-4D97-AF65-F5344CB8AC3E}">
        <p14:creationId xmlns:p14="http://schemas.microsoft.com/office/powerpoint/2010/main" val="1188185735"/>
      </p:ext>
    </p:extLst>
  </p:cSld>
  <p:clrMapOvr>
    <a:masterClrMapping/>
  </p:clrMapOvr>
  <p:transition>
    <p:random/>
    <p:sndAc>
      <p:stSnd>
        <p:snd r:embed="rId2" name="camera.wav"/>
      </p:stSnd>
    </p:sndAc>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84</a:t>
            </a:fld>
            <a:endParaRPr lang="en-US" altLang="zh-CN" dirty="0"/>
          </a:p>
        </p:txBody>
      </p:sp>
      <p:sp>
        <p:nvSpPr>
          <p:cNvPr id="4" name="矩形 3"/>
          <p:cNvSpPr/>
          <p:nvPr/>
        </p:nvSpPr>
        <p:spPr>
          <a:xfrm>
            <a:off x="0" y="457836"/>
            <a:ext cx="9144000" cy="6093976"/>
          </a:xfrm>
          <a:prstGeom prst="rect">
            <a:avLst/>
          </a:prstGeom>
        </p:spPr>
        <p:txBody>
          <a:bodyPr wrap="square">
            <a:spAutoFit/>
          </a:bodyPr>
          <a:lstStyle/>
          <a:p>
            <a:pPr lvl="0" algn="l">
              <a:lnSpc>
                <a:spcPct val="150000"/>
              </a:lnSpc>
            </a:pPr>
            <a:r>
              <a:rPr lang="en-US" altLang="zh-CN" sz="2000" dirty="0" smtClean="0">
                <a:solidFill>
                  <a:srgbClr val="000000"/>
                </a:solidFill>
              </a:rPr>
              <a:t>        BCDADD</a:t>
            </a:r>
            <a:r>
              <a:rPr lang="en-US" altLang="zh-CN" sz="2000" dirty="0">
                <a:solidFill>
                  <a:srgbClr val="000000"/>
                </a:solidFill>
              </a:rPr>
              <a:t>: </a:t>
            </a:r>
            <a:r>
              <a:rPr lang="en-US" altLang="zh-CN" sz="2000" dirty="0" smtClean="0">
                <a:solidFill>
                  <a:srgbClr val="000000"/>
                </a:solidFill>
              </a:rPr>
              <a:t>MOV</a:t>
            </a:r>
            <a:r>
              <a:rPr lang="en-US" altLang="zh-CN" sz="2000" dirty="0">
                <a:solidFill>
                  <a:srgbClr val="000000"/>
                </a:solidFill>
              </a:rPr>
              <a:t>	A</a:t>
            </a:r>
            <a:r>
              <a:rPr lang="zh-CN" altLang="en-US" sz="2000" dirty="0">
                <a:solidFill>
                  <a:srgbClr val="000000"/>
                </a:solidFill>
              </a:rPr>
              <a:t>，</a:t>
            </a:r>
            <a:r>
              <a:rPr lang="en-US" altLang="zh-CN" sz="2000" dirty="0">
                <a:solidFill>
                  <a:srgbClr val="000000"/>
                </a:solidFill>
              </a:rPr>
              <a:t>30H		</a:t>
            </a:r>
            <a:r>
              <a:rPr lang="zh-CN" altLang="en-US" sz="2000" dirty="0">
                <a:solidFill>
                  <a:srgbClr val="000000"/>
                </a:solidFill>
              </a:rPr>
              <a:t>；第一字节相加	</a:t>
            </a:r>
          </a:p>
          <a:p>
            <a:pPr lvl="0" algn="l">
              <a:lnSpc>
                <a:spcPct val="150000"/>
              </a:lnSpc>
            </a:pPr>
            <a:r>
              <a:rPr lang="zh-CN" altLang="en-US" sz="2000" dirty="0">
                <a:solidFill>
                  <a:srgbClr val="000000"/>
                </a:solidFill>
              </a:rPr>
              <a:t>           </a:t>
            </a:r>
            <a:r>
              <a:rPr lang="zh-CN" altLang="en-US" sz="2000" dirty="0" smtClean="0">
                <a:solidFill>
                  <a:srgbClr val="000000"/>
                </a:solidFill>
              </a:rPr>
              <a:t>              </a:t>
            </a:r>
            <a:r>
              <a:rPr lang="en-US" altLang="zh-CN" sz="2000" dirty="0" smtClean="0">
                <a:solidFill>
                  <a:srgbClr val="000000"/>
                </a:solidFill>
              </a:rPr>
              <a:t>ADD</a:t>
            </a:r>
            <a:r>
              <a:rPr lang="en-US" altLang="zh-CN" sz="2000" dirty="0">
                <a:solidFill>
                  <a:srgbClr val="000000"/>
                </a:solidFill>
              </a:rPr>
              <a:t>	A</a:t>
            </a:r>
            <a:r>
              <a:rPr lang="zh-CN" altLang="en-US" sz="2000" dirty="0">
                <a:solidFill>
                  <a:srgbClr val="000000"/>
                </a:solidFill>
              </a:rPr>
              <a:t>，</a:t>
            </a:r>
            <a:r>
              <a:rPr lang="en-US" altLang="zh-CN" sz="2000" dirty="0">
                <a:solidFill>
                  <a:srgbClr val="000000"/>
                </a:solidFill>
              </a:rPr>
              <a:t>40H	</a:t>
            </a:r>
          </a:p>
          <a:p>
            <a:pPr lvl="0" algn="l">
              <a:lnSpc>
                <a:spcPct val="150000"/>
              </a:lnSpc>
            </a:pPr>
            <a:r>
              <a:rPr lang="en-US" altLang="zh-CN" sz="2000" dirty="0">
                <a:solidFill>
                  <a:srgbClr val="000000"/>
                </a:solidFill>
              </a:rPr>
              <a:t>           </a:t>
            </a:r>
            <a:r>
              <a:rPr lang="en-US" altLang="zh-CN" sz="2000" dirty="0" smtClean="0">
                <a:solidFill>
                  <a:srgbClr val="000000"/>
                </a:solidFill>
              </a:rPr>
              <a:t>              DA          A</a:t>
            </a:r>
            <a:r>
              <a:rPr lang="en-US" altLang="zh-CN" sz="2000" dirty="0">
                <a:solidFill>
                  <a:srgbClr val="000000"/>
                </a:solidFill>
              </a:rPr>
              <a:t>		</a:t>
            </a:r>
          </a:p>
          <a:p>
            <a:pPr lvl="2" algn="l">
              <a:lnSpc>
                <a:spcPct val="150000"/>
              </a:lnSpc>
            </a:pPr>
            <a:r>
              <a:rPr lang="en-US" altLang="zh-CN" sz="2000" dirty="0">
                <a:solidFill>
                  <a:srgbClr val="000000"/>
                </a:solidFill>
              </a:rPr>
              <a:t>           MOV	50H</a:t>
            </a:r>
            <a:r>
              <a:rPr lang="zh-CN" altLang="en-US" sz="2000" dirty="0">
                <a:solidFill>
                  <a:srgbClr val="000000"/>
                </a:solidFill>
              </a:rPr>
              <a:t>，</a:t>
            </a:r>
            <a:r>
              <a:rPr lang="en-US" altLang="zh-CN" sz="2000" dirty="0">
                <a:solidFill>
                  <a:srgbClr val="000000"/>
                </a:solidFill>
              </a:rPr>
              <a:t>A		</a:t>
            </a:r>
            <a:r>
              <a:rPr lang="zh-CN" altLang="en-US" sz="2000" dirty="0">
                <a:solidFill>
                  <a:srgbClr val="000000"/>
                </a:solidFill>
              </a:rPr>
              <a:t>；存第一字节之和（</a:t>
            </a:r>
            <a:r>
              <a:rPr lang="en-US" altLang="zh-CN" sz="2000" dirty="0">
                <a:solidFill>
                  <a:srgbClr val="000000"/>
                </a:solidFill>
              </a:rPr>
              <a:t>BCD</a:t>
            </a:r>
            <a:r>
              <a:rPr lang="zh-CN" altLang="en-US" sz="2000" dirty="0">
                <a:solidFill>
                  <a:srgbClr val="000000"/>
                </a:solidFill>
              </a:rPr>
              <a:t>码）</a:t>
            </a:r>
          </a:p>
          <a:p>
            <a:pPr lvl="2" algn="l">
              <a:lnSpc>
                <a:spcPct val="150000"/>
              </a:lnSpc>
            </a:pPr>
            <a:r>
              <a:rPr lang="zh-CN" altLang="en-US" sz="2000" dirty="0">
                <a:solidFill>
                  <a:srgbClr val="000000"/>
                </a:solidFill>
              </a:rPr>
              <a:t>           </a:t>
            </a:r>
            <a:r>
              <a:rPr lang="en-US" altLang="zh-CN" sz="2000" dirty="0">
                <a:solidFill>
                  <a:srgbClr val="000000"/>
                </a:solidFill>
              </a:rPr>
              <a:t>MOV	A</a:t>
            </a:r>
            <a:r>
              <a:rPr lang="zh-CN" altLang="en-US" sz="2000" dirty="0">
                <a:solidFill>
                  <a:srgbClr val="000000"/>
                </a:solidFill>
              </a:rPr>
              <a:t>，</a:t>
            </a:r>
            <a:r>
              <a:rPr lang="en-US" altLang="zh-CN" sz="2000" dirty="0">
                <a:solidFill>
                  <a:srgbClr val="000000"/>
                </a:solidFill>
              </a:rPr>
              <a:t>31H		</a:t>
            </a:r>
            <a:r>
              <a:rPr lang="zh-CN" altLang="en-US" sz="2000" dirty="0">
                <a:solidFill>
                  <a:srgbClr val="000000"/>
                </a:solidFill>
              </a:rPr>
              <a:t>；第二字节相加	</a:t>
            </a:r>
          </a:p>
          <a:p>
            <a:pPr lvl="2" algn="l">
              <a:lnSpc>
                <a:spcPct val="150000"/>
              </a:lnSpc>
            </a:pPr>
            <a:r>
              <a:rPr lang="zh-CN" altLang="en-US" sz="2000" dirty="0">
                <a:solidFill>
                  <a:srgbClr val="000000"/>
                </a:solidFill>
              </a:rPr>
              <a:t>           </a:t>
            </a:r>
            <a:r>
              <a:rPr lang="en-US" altLang="zh-CN" sz="2000" dirty="0">
                <a:solidFill>
                  <a:srgbClr val="000000"/>
                </a:solidFill>
              </a:rPr>
              <a:t>ADDC   </a:t>
            </a:r>
            <a:r>
              <a:rPr lang="en-US" altLang="zh-CN" sz="2000" dirty="0" smtClean="0">
                <a:solidFill>
                  <a:srgbClr val="000000"/>
                </a:solidFill>
              </a:rPr>
              <a:t>  A</a:t>
            </a:r>
            <a:r>
              <a:rPr lang="zh-CN" altLang="en-US" sz="2000" dirty="0">
                <a:solidFill>
                  <a:srgbClr val="000000"/>
                </a:solidFill>
              </a:rPr>
              <a:t>，</a:t>
            </a:r>
            <a:r>
              <a:rPr lang="en-US" altLang="zh-CN" sz="2000" dirty="0">
                <a:solidFill>
                  <a:srgbClr val="000000"/>
                </a:solidFill>
              </a:rPr>
              <a:t>41H	</a:t>
            </a:r>
          </a:p>
          <a:p>
            <a:pPr lvl="2" algn="l">
              <a:lnSpc>
                <a:spcPct val="150000"/>
              </a:lnSpc>
            </a:pPr>
            <a:r>
              <a:rPr lang="en-US" altLang="zh-CN" sz="2000" dirty="0">
                <a:solidFill>
                  <a:srgbClr val="000000"/>
                </a:solidFill>
              </a:rPr>
              <a:t>           DA	</a:t>
            </a:r>
            <a:r>
              <a:rPr lang="en-US" altLang="zh-CN" sz="2000" dirty="0" smtClean="0">
                <a:solidFill>
                  <a:srgbClr val="000000"/>
                </a:solidFill>
              </a:rPr>
              <a:t>A</a:t>
            </a:r>
            <a:r>
              <a:rPr lang="en-US" altLang="zh-CN" sz="2000" dirty="0">
                <a:solidFill>
                  <a:srgbClr val="000000"/>
                </a:solidFill>
              </a:rPr>
              <a:t>		</a:t>
            </a:r>
          </a:p>
          <a:p>
            <a:pPr lvl="2" algn="l">
              <a:lnSpc>
                <a:spcPct val="150000"/>
              </a:lnSpc>
            </a:pPr>
            <a:r>
              <a:rPr lang="en-US" altLang="zh-CN" sz="2000" dirty="0">
                <a:solidFill>
                  <a:srgbClr val="000000"/>
                </a:solidFill>
              </a:rPr>
              <a:t>           MOV	51H</a:t>
            </a:r>
            <a:r>
              <a:rPr lang="zh-CN" altLang="en-US" sz="2000" dirty="0">
                <a:solidFill>
                  <a:srgbClr val="000000"/>
                </a:solidFill>
              </a:rPr>
              <a:t>，</a:t>
            </a:r>
            <a:r>
              <a:rPr lang="en-US" altLang="zh-CN" sz="2000" dirty="0">
                <a:solidFill>
                  <a:srgbClr val="000000"/>
                </a:solidFill>
              </a:rPr>
              <a:t>A		</a:t>
            </a:r>
            <a:r>
              <a:rPr lang="zh-CN" altLang="en-US" sz="2000" dirty="0">
                <a:solidFill>
                  <a:srgbClr val="000000"/>
                </a:solidFill>
              </a:rPr>
              <a:t>；存第二字节之和（</a:t>
            </a:r>
            <a:r>
              <a:rPr lang="en-US" altLang="zh-CN" sz="2000" dirty="0">
                <a:solidFill>
                  <a:srgbClr val="000000"/>
                </a:solidFill>
              </a:rPr>
              <a:t>BCD</a:t>
            </a:r>
            <a:r>
              <a:rPr lang="zh-CN" altLang="en-US" sz="2000" dirty="0">
                <a:solidFill>
                  <a:srgbClr val="000000"/>
                </a:solidFill>
              </a:rPr>
              <a:t>码）</a:t>
            </a:r>
          </a:p>
          <a:p>
            <a:pPr lvl="2" algn="l">
              <a:lnSpc>
                <a:spcPct val="150000"/>
              </a:lnSpc>
            </a:pPr>
            <a:r>
              <a:rPr lang="zh-CN" altLang="en-US" sz="2000" dirty="0">
                <a:solidFill>
                  <a:srgbClr val="000000"/>
                </a:solidFill>
              </a:rPr>
              <a:t>           </a:t>
            </a:r>
            <a:r>
              <a:rPr lang="en-US" altLang="zh-CN" sz="2000" dirty="0">
                <a:solidFill>
                  <a:srgbClr val="000000"/>
                </a:solidFill>
              </a:rPr>
              <a:t>MOV	A</a:t>
            </a:r>
            <a:r>
              <a:rPr lang="zh-CN" altLang="en-US" sz="2000" dirty="0">
                <a:solidFill>
                  <a:srgbClr val="000000"/>
                </a:solidFill>
              </a:rPr>
              <a:t>，</a:t>
            </a:r>
            <a:r>
              <a:rPr lang="en-US" altLang="zh-CN" sz="2000" dirty="0">
                <a:solidFill>
                  <a:srgbClr val="000000"/>
                </a:solidFill>
              </a:rPr>
              <a:t>32H		</a:t>
            </a:r>
            <a:r>
              <a:rPr lang="zh-CN" altLang="en-US" sz="2000" dirty="0">
                <a:solidFill>
                  <a:srgbClr val="000000"/>
                </a:solidFill>
              </a:rPr>
              <a:t>；第三字节相加	</a:t>
            </a:r>
          </a:p>
          <a:p>
            <a:pPr lvl="2" algn="l">
              <a:lnSpc>
                <a:spcPct val="150000"/>
              </a:lnSpc>
            </a:pPr>
            <a:r>
              <a:rPr lang="zh-CN" altLang="en-US" sz="2000" dirty="0">
                <a:solidFill>
                  <a:srgbClr val="000000"/>
                </a:solidFill>
              </a:rPr>
              <a:t>           </a:t>
            </a:r>
            <a:r>
              <a:rPr lang="en-US" altLang="zh-CN" sz="2000" dirty="0">
                <a:solidFill>
                  <a:srgbClr val="000000"/>
                </a:solidFill>
              </a:rPr>
              <a:t>ADDC	A</a:t>
            </a:r>
            <a:r>
              <a:rPr lang="zh-CN" altLang="en-US" sz="2000" dirty="0">
                <a:solidFill>
                  <a:srgbClr val="000000"/>
                </a:solidFill>
              </a:rPr>
              <a:t>，</a:t>
            </a:r>
            <a:r>
              <a:rPr lang="en-US" altLang="zh-CN" sz="2000" dirty="0">
                <a:solidFill>
                  <a:srgbClr val="000000"/>
                </a:solidFill>
              </a:rPr>
              <a:t>42H	</a:t>
            </a:r>
          </a:p>
          <a:p>
            <a:pPr lvl="2" algn="l">
              <a:lnSpc>
                <a:spcPct val="150000"/>
              </a:lnSpc>
            </a:pPr>
            <a:r>
              <a:rPr lang="en-US" altLang="zh-CN" sz="2000" dirty="0">
                <a:solidFill>
                  <a:srgbClr val="000000"/>
                </a:solidFill>
              </a:rPr>
              <a:t>           </a:t>
            </a:r>
            <a:r>
              <a:rPr lang="en-US" altLang="zh-CN" sz="2000" dirty="0" smtClean="0">
                <a:solidFill>
                  <a:srgbClr val="000000"/>
                </a:solidFill>
              </a:rPr>
              <a:t>DA           A</a:t>
            </a:r>
            <a:endParaRPr lang="en-US" altLang="zh-CN" sz="2000" dirty="0">
              <a:solidFill>
                <a:srgbClr val="000000"/>
              </a:solidFill>
            </a:endParaRPr>
          </a:p>
          <a:p>
            <a:pPr lvl="2" algn="l">
              <a:lnSpc>
                <a:spcPct val="150000"/>
              </a:lnSpc>
            </a:pPr>
            <a:r>
              <a:rPr lang="en-US" altLang="zh-CN" sz="2000" dirty="0">
                <a:solidFill>
                  <a:srgbClr val="000000"/>
                </a:solidFill>
              </a:rPr>
              <a:t>           MOV	52H</a:t>
            </a:r>
            <a:r>
              <a:rPr lang="zh-CN" altLang="en-US" sz="2000" dirty="0">
                <a:solidFill>
                  <a:srgbClr val="000000"/>
                </a:solidFill>
              </a:rPr>
              <a:t>，</a:t>
            </a:r>
            <a:r>
              <a:rPr lang="en-US" altLang="zh-CN" sz="2000" dirty="0">
                <a:solidFill>
                  <a:srgbClr val="000000"/>
                </a:solidFill>
              </a:rPr>
              <a:t>A		</a:t>
            </a:r>
            <a:r>
              <a:rPr lang="zh-CN" altLang="en-US" sz="2000" dirty="0">
                <a:solidFill>
                  <a:srgbClr val="000000"/>
                </a:solidFill>
              </a:rPr>
              <a:t>；存第三字节之和（</a:t>
            </a:r>
            <a:r>
              <a:rPr lang="en-US" altLang="zh-CN" sz="2000" dirty="0">
                <a:solidFill>
                  <a:srgbClr val="000000"/>
                </a:solidFill>
              </a:rPr>
              <a:t>BCD</a:t>
            </a:r>
            <a:r>
              <a:rPr lang="zh-CN" altLang="en-US" sz="2000" dirty="0">
                <a:solidFill>
                  <a:srgbClr val="000000"/>
                </a:solidFill>
              </a:rPr>
              <a:t>码）</a:t>
            </a:r>
          </a:p>
          <a:p>
            <a:pPr lvl="2" algn="l">
              <a:lnSpc>
                <a:spcPct val="150000"/>
              </a:lnSpc>
            </a:pPr>
            <a:r>
              <a:rPr lang="zh-CN" altLang="en-US" sz="2000" dirty="0">
                <a:solidFill>
                  <a:srgbClr val="000000"/>
                </a:solidFill>
              </a:rPr>
              <a:t>           </a:t>
            </a:r>
            <a:r>
              <a:rPr lang="en-US" altLang="zh-CN" sz="2000" dirty="0">
                <a:solidFill>
                  <a:srgbClr val="000000"/>
                </a:solidFill>
              </a:rPr>
              <a:t>SJMP 	$</a:t>
            </a:r>
          </a:p>
        </p:txBody>
      </p:sp>
    </p:spTree>
    <p:extLst>
      <p:ext uri="{BB962C8B-B14F-4D97-AF65-F5344CB8AC3E}">
        <p14:creationId xmlns:p14="http://schemas.microsoft.com/office/powerpoint/2010/main" val="4109009279"/>
      </p:ext>
    </p:extLst>
  </p:cSld>
  <p:clrMapOvr>
    <a:masterClrMapping/>
  </p:clrMapOvr>
  <p:transition>
    <p:random/>
    <p:sndAc>
      <p:stSnd>
        <p:snd r:embed="rId2" name="camera.wav"/>
      </p:stSnd>
    </p:sndAc>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85</a:t>
            </a:fld>
            <a:endParaRPr lang="en-US" altLang="zh-CN" dirty="0"/>
          </a:p>
        </p:txBody>
      </p:sp>
      <p:sp>
        <p:nvSpPr>
          <p:cNvPr id="4" name="矩形 3"/>
          <p:cNvSpPr/>
          <p:nvPr/>
        </p:nvSpPr>
        <p:spPr>
          <a:xfrm>
            <a:off x="0" y="467142"/>
            <a:ext cx="9144000" cy="5816977"/>
          </a:xfrm>
          <a:prstGeom prst="rect">
            <a:avLst/>
          </a:prstGeom>
        </p:spPr>
        <p:txBody>
          <a:bodyPr wrap="square">
            <a:spAutoFit/>
          </a:bodyPr>
          <a:lstStyle/>
          <a:p>
            <a:pPr algn="l">
              <a:lnSpc>
                <a:spcPct val="150000"/>
              </a:lnSpc>
            </a:pPr>
            <a:r>
              <a:rPr lang="en-US" altLang="zh-CN" sz="2400" dirty="0" smtClean="0"/>
              <a:t>        </a:t>
            </a:r>
            <a:r>
              <a:rPr lang="en-US" altLang="zh-CN" sz="2400" b="1" dirty="0" smtClean="0"/>
              <a:t>2</a:t>
            </a:r>
            <a:r>
              <a:rPr lang="zh-CN" altLang="en-US" sz="2400" b="1" dirty="0"/>
              <a:t>．减法指令</a:t>
            </a:r>
          </a:p>
          <a:p>
            <a:pPr algn="l">
              <a:lnSpc>
                <a:spcPct val="150000"/>
              </a:lnSpc>
            </a:pPr>
            <a:r>
              <a:rPr lang="zh-CN" altLang="en-US" sz="2400" dirty="0" smtClean="0"/>
              <a:t>        减法</a:t>
            </a:r>
            <a:r>
              <a:rPr lang="zh-CN" altLang="en-US" sz="2400" dirty="0"/>
              <a:t>指令包括带借位减法指令和减</a:t>
            </a:r>
            <a:r>
              <a:rPr lang="en-US" altLang="zh-CN" sz="2400" dirty="0"/>
              <a:t>1</a:t>
            </a:r>
            <a:r>
              <a:rPr lang="zh-CN" altLang="en-US" sz="2400" dirty="0"/>
              <a:t>指令两类。</a:t>
            </a:r>
          </a:p>
          <a:p>
            <a:pPr algn="l">
              <a:lnSpc>
                <a:spcPct val="150000"/>
              </a:lnSpc>
            </a:pPr>
            <a:r>
              <a:rPr lang="zh-CN" altLang="en-US" sz="2400" dirty="0" smtClean="0"/>
              <a:t>        （</a:t>
            </a:r>
            <a:r>
              <a:rPr lang="en-US" altLang="zh-CN" sz="2400" dirty="0"/>
              <a:t>1</a:t>
            </a:r>
            <a:r>
              <a:rPr lang="zh-CN" altLang="en-US" sz="2400" dirty="0"/>
              <a:t>）带借位减法指令（</a:t>
            </a:r>
            <a:r>
              <a:rPr lang="en-US" altLang="zh-CN" sz="2400" dirty="0"/>
              <a:t>4</a:t>
            </a:r>
            <a:r>
              <a:rPr lang="zh-CN" altLang="en-US" sz="2400" dirty="0"/>
              <a:t>条）</a:t>
            </a:r>
          </a:p>
          <a:p>
            <a:pPr lvl="2" algn="l">
              <a:lnSpc>
                <a:spcPct val="150000"/>
              </a:lnSpc>
            </a:pPr>
            <a:r>
              <a:rPr lang="en-US" altLang="zh-CN" sz="2400" dirty="0">
                <a:solidFill>
                  <a:srgbClr val="0000FF"/>
                </a:solidFill>
              </a:rPr>
              <a:t>SUBB  A</a:t>
            </a:r>
            <a:r>
              <a:rPr lang="zh-CN" altLang="en-US" sz="2400" dirty="0">
                <a:solidFill>
                  <a:srgbClr val="0000FF"/>
                </a:solidFill>
              </a:rPr>
              <a:t>，</a:t>
            </a:r>
            <a:r>
              <a:rPr lang="en-US" altLang="zh-CN" sz="2400" dirty="0" err="1">
                <a:solidFill>
                  <a:srgbClr val="0000FF"/>
                </a:solidFill>
              </a:rPr>
              <a:t>Rn</a:t>
            </a:r>
            <a:r>
              <a:rPr lang="en-US" altLang="zh-CN" sz="2400" dirty="0">
                <a:solidFill>
                  <a:srgbClr val="0000FF"/>
                </a:solidFill>
              </a:rPr>
              <a:t>   	</a:t>
            </a:r>
            <a:r>
              <a:rPr lang="zh-CN" altLang="en-US" sz="2400" dirty="0" smtClean="0">
                <a:solidFill>
                  <a:srgbClr val="0000FF"/>
                </a:solidFill>
              </a:rPr>
              <a:t>； </a:t>
            </a:r>
            <a:r>
              <a:rPr lang="en-US" altLang="zh-CN" sz="2400" dirty="0" smtClean="0">
                <a:solidFill>
                  <a:srgbClr val="0000FF"/>
                </a:solidFill>
              </a:rPr>
              <a:t>(A) - (</a:t>
            </a:r>
            <a:r>
              <a:rPr lang="en-US" altLang="zh-CN" sz="2400" dirty="0" err="1" smtClean="0">
                <a:solidFill>
                  <a:srgbClr val="0000FF"/>
                </a:solidFill>
              </a:rPr>
              <a:t>Rn</a:t>
            </a:r>
            <a:r>
              <a:rPr lang="en-US" altLang="zh-CN" sz="2400" dirty="0" smtClean="0">
                <a:solidFill>
                  <a:srgbClr val="0000FF"/>
                </a:solidFill>
              </a:rPr>
              <a:t>) - </a:t>
            </a:r>
            <a:r>
              <a:rPr lang="en-US" altLang="zh-CN" sz="2400" dirty="0" err="1" smtClean="0">
                <a:solidFill>
                  <a:srgbClr val="0000FF"/>
                </a:solidFill>
              </a:rPr>
              <a:t>Cy</a:t>
            </a:r>
            <a:r>
              <a:rPr lang="en-US" altLang="zh-CN" sz="2400" dirty="0" err="1">
                <a:solidFill>
                  <a:srgbClr val="0000FF"/>
                </a:solidFill>
              </a:rPr>
              <a:t>→A</a:t>
            </a:r>
            <a:r>
              <a:rPr lang="zh-CN" altLang="en-US" sz="2400" dirty="0">
                <a:solidFill>
                  <a:srgbClr val="0000FF"/>
                </a:solidFill>
              </a:rPr>
              <a:t>，</a:t>
            </a:r>
            <a:r>
              <a:rPr lang="en-US" altLang="zh-CN" sz="2400" dirty="0">
                <a:solidFill>
                  <a:srgbClr val="0000FF"/>
                </a:solidFill>
              </a:rPr>
              <a:t>n = 0</a:t>
            </a:r>
            <a:r>
              <a:rPr lang="zh-CN" altLang="en-US" sz="2400" dirty="0">
                <a:solidFill>
                  <a:srgbClr val="0000FF"/>
                </a:solidFill>
              </a:rPr>
              <a:t>～</a:t>
            </a:r>
            <a:r>
              <a:rPr lang="en-US" altLang="zh-CN" sz="2400" dirty="0">
                <a:solidFill>
                  <a:srgbClr val="0000FF"/>
                </a:solidFill>
              </a:rPr>
              <a:t>7</a:t>
            </a:r>
          </a:p>
          <a:p>
            <a:pPr lvl="2" algn="l">
              <a:lnSpc>
                <a:spcPct val="150000"/>
              </a:lnSpc>
            </a:pPr>
            <a:r>
              <a:rPr lang="en-US" altLang="zh-CN" sz="2400" dirty="0">
                <a:solidFill>
                  <a:srgbClr val="0000FF"/>
                </a:solidFill>
              </a:rPr>
              <a:t>SUBB  A</a:t>
            </a:r>
            <a:r>
              <a:rPr lang="zh-CN" altLang="en-US" sz="2400" dirty="0">
                <a:solidFill>
                  <a:srgbClr val="0000FF"/>
                </a:solidFill>
              </a:rPr>
              <a:t>，</a:t>
            </a:r>
            <a:r>
              <a:rPr lang="en-US" altLang="zh-CN" sz="2400" dirty="0">
                <a:solidFill>
                  <a:srgbClr val="0000FF"/>
                </a:solidFill>
              </a:rPr>
              <a:t>direct 	</a:t>
            </a:r>
            <a:r>
              <a:rPr lang="zh-CN" altLang="en-US" sz="2400" dirty="0">
                <a:solidFill>
                  <a:srgbClr val="0000FF"/>
                </a:solidFill>
              </a:rPr>
              <a:t>； </a:t>
            </a:r>
            <a:r>
              <a:rPr lang="en-US" altLang="zh-CN" sz="2400" dirty="0">
                <a:solidFill>
                  <a:srgbClr val="0000FF"/>
                </a:solidFill>
              </a:rPr>
              <a:t>(A</a:t>
            </a:r>
            <a:r>
              <a:rPr lang="en-US" altLang="zh-CN" sz="2400" dirty="0" smtClean="0">
                <a:solidFill>
                  <a:srgbClr val="0000FF"/>
                </a:solidFill>
              </a:rPr>
              <a:t>) - (</a:t>
            </a:r>
            <a:r>
              <a:rPr lang="en-US" altLang="zh-CN" sz="2400" dirty="0">
                <a:solidFill>
                  <a:srgbClr val="0000FF"/>
                </a:solidFill>
              </a:rPr>
              <a:t>direct</a:t>
            </a:r>
            <a:r>
              <a:rPr lang="en-US" altLang="zh-CN" sz="2400" dirty="0" smtClean="0">
                <a:solidFill>
                  <a:srgbClr val="0000FF"/>
                </a:solidFill>
              </a:rPr>
              <a:t>) - </a:t>
            </a:r>
            <a:r>
              <a:rPr lang="en-US" altLang="zh-CN" sz="2400" dirty="0" err="1" smtClean="0">
                <a:solidFill>
                  <a:srgbClr val="0000FF"/>
                </a:solidFill>
              </a:rPr>
              <a:t>Cy</a:t>
            </a:r>
            <a:r>
              <a:rPr lang="en-US" altLang="zh-CN" sz="2400" dirty="0" err="1">
                <a:solidFill>
                  <a:srgbClr val="0000FF"/>
                </a:solidFill>
              </a:rPr>
              <a:t>→A</a:t>
            </a:r>
            <a:endParaRPr lang="en-US" altLang="zh-CN" sz="2400" dirty="0">
              <a:solidFill>
                <a:srgbClr val="0000FF"/>
              </a:solidFill>
            </a:endParaRPr>
          </a:p>
          <a:p>
            <a:pPr lvl="2" algn="l">
              <a:lnSpc>
                <a:spcPct val="150000"/>
              </a:lnSpc>
            </a:pPr>
            <a:r>
              <a:rPr lang="en-US" altLang="zh-CN" sz="2400" dirty="0">
                <a:solidFill>
                  <a:srgbClr val="0000FF"/>
                </a:solidFill>
              </a:rPr>
              <a:t>SUBB  A</a:t>
            </a:r>
            <a:r>
              <a:rPr lang="zh-CN" altLang="en-US" sz="2400" dirty="0">
                <a:solidFill>
                  <a:srgbClr val="0000FF"/>
                </a:solidFill>
              </a:rPr>
              <a:t>，</a:t>
            </a:r>
            <a:r>
              <a:rPr lang="en-US" altLang="zh-CN" sz="2400" dirty="0">
                <a:solidFill>
                  <a:srgbClr val="0000FF"/>
                </a:solidFill>
              </a:rPr>
              <a:t>@</a:t>
            </a:r>
            <a:r>
              <a:rPr lang="en-US" altLang="zh-CN" sz="2400" dirty="0" err="1">
                <a:solidFill>
                  <a:srgbClr val="0000FF"/>
                </a:solidFill>
              </a:rPr>
              <a:t>Ri</a:t>
            </a:r>
            <a:r>
              <a:rPr lang="en-US" altLang="zh-CN" sz="2400" dirty="0">
                <a:solidFill>
                  <a:srgbClr val="0000FF"/>
                </a:solidFill>
              </a:rPr>
              <a:t> 	</a:t>
            </a:r>
            <a:r>
              <a:rPr lang="zh-CN" altLang="en-US" sz="2400" dirty="0" smtClean="0">
                <a:solidFill>
                  <a:srgbClr val="0000FF"/>
                </a:solidFill>
              </a:rPr>
              <a:t>； </a:t>
            </a:r>
            <a:r>
              <a:rPr lang="en-US" altLang="zh-CN" sz="2400" dirty="0">
                <a:solidFill>
                  <a:srgbClr val="0000FF"/>
                </a:solidFill>
              </a:rPr>
              <a:t>(A</a:t>
            </a:r>
            <a:r>
              <a:rPr lang="en-US" altLang="zh-CN" sz="2400" dirty="0" smtClean="0">
                <a:solidFill>
                  <a:srgbClr val="0000FF"/>
                </a:solidFill>
              </a:rPr>
              <a:t>) - ((</a:t>
            </a:r>
            <a:r>
              <a:rPr lang="en-US" altLang="zh-CN" sz="2400" dirty="0" err="1">
                <a:solidFill>
                  <a:srgbClr val="0000FF"/>
                </a:solidFill>
              </a:rPr>
              <a:t>Ri</a:t>
            </a:r>
            <a:r>
              <a:rPr lang="en-US" altLang="zh-CN" sz="2400" dirty="0" smtClean="0">
                <a:solidFill>
                  <a:srgbClr val="0000FF"/>
                </a:solidFill>
              </a:rPr>
              <a:t>)) - </a:t>
            </a:r>
            <a:r>
              <a:rPr lang="en-US" altLang="zh-CN" sz="2400" dirty="0" err="1" smtClean="0">
                <a:solidFill>
                  <a:srgbClr val="0000FF"/>
                </a:solidFill>
              </a:rPr>
              <a:t>Cy</a:t>
            </a:r>
            <a:r>
              <a:rPr lang="en-US" altLang="zh-CN" sz="2400" dirty="0" err="1">
                <a:solidFill>
                  <a:srgbClr val="0000FF"/>
                </a:solidFill>
              </a:rPr>
              <a:t>→A</a:t>
            </a:r>
            <a:r>
              <a:rPr lang="zh-CN" altLang="en-US" sz="2400" dirty="0">
                <a:solidFill>
                  <a:srgbClr val="0000FF"/>
                </a:solidFill>
              </a:rPr>
              <a:t>，</a:t>
            </a:r>
            <a:r>
              <a:rPr lang="en-US" altLang="zh-CN" sz="2400" dirty="0">
                <a:solidFill>
                  <a:srgbClr val="0000FF"/>
                </a:solidFill>
              </a:rPr>
              <a:t>i = 0</a:t>
            </a:r>
            <a:r>
              <a:rPr lang="zh-CN" altLang="en-US" sz="2400" dirty="0">
                <a:solidFill>
                  <a:srgbClr val="0000FF"/>
                </a:solidFill>
              </a:rPr>
              <a:t>，</a:t>
            </a:r>
            <a:r>
              <a:rPr lang="en-US" altLang="zh-CN" sz="2400" dirty="0">
                <a:solidFill>
                  <a:srgbClr val="0000FF"/>
                </a:solidFill>
              </a:rPr>
              <a:t>1</a:t>
            </a:r>
          </a:p>
          <a:p>
            <a:pPr lvl="2" algn="l">
              <a:lnSpc>
                <a:spcPct val="150000"/>
              </a:lnSpc>
            </a:pPr>
            <a:r>
              <a:rPr lang="en-US" altLang="zh-CN" sz="2400" dirty="0">
                <a:solidFill>
                  <a:srgbClr val="0000FF"/>
                </a:solidFill>
              </a:rPr>
              <a:t>SUBB  A</a:t>
            </a:r>
            <a:r>
              <a:rPr lang="zh-CN" altLang="en-US" sz="2400" dirty="0">
                <a:solidFill>
                  <a:srgbClr val="0000FF"/>
                </a:solidFill>
              </a:rPr>
              <a:t>，</a:t>
            </a:r>
            <a:r>
              <a:rPr lang="en-US" altLang="zh-CN" sz="2400" dirty="0">
                <a:solidFill>
                  <a:srgbClr val="0000FF"/>
                </a:solidFill>
              </a:rPr>
              <a:t>#data  	</a:t>
            </a:r>
            <a:r>
              <a:rPr lang="zh-CN" altLang="en-US" sz="2400" dirty="0">
                <a:solidFill>
                  <a:srgbClr val="0000FF"/>
                </a:solidFill>
              </a:rPr>
              <a:t>； </a:t>
            </a:r>
            <a:r>
              <a:rPr lang="en-US" altLang="zh-CN" sz="2400" dirty="0">
                <a:solidFill>
                  <a:srgbClr val="0000FF"/>
                </a:solidFill>
              </a:rPr>
              <a:t>(A</a:t>
            </a:r>
            <a:r>
              <a:rPr lang="en-US" altLang="zh-CN" sz="2400" dirty="0" smtClean="0">
                <a:solidFill>
                  <a:srgbClr val="0000FF"/>
                </a:solidFill>
              </a:rPr>
              <a:t>) - #data - </a:t>
            </a:r>
            <a:r>
              <a:rPr lang="en-US" altLang="zh-CN" sz="2400" dirty="0" err="1" smtClean="0">
                <a:solidFill>
                  <a:srgbClr val="0000FF"/>
                </a:solidFill>
              </a:rPr>
              <a:t>Cy→</a:t>
            </a:r>
            <a:r>
              <a:rPr lang="en-US" altLang="zh-CN" sz="2400" dirty="0" err="1">
                <a:solidFill>
                  <a:srgbClr val="0000FF"/>
                </a:solidFill>
              </a:rPr>
              <a:t>A</a:t>
            </a:r>
            <a:endParaRPr lang="en-US" altLang="zh-CN" sz="2400" dirty="0">
              <a:solidFill>
                <a:srgbClr val="0000FF"/>
              </a:solidFill>
            </a:endParaRPr>
          </a:p>
          <a:p>
            <a:pPr algn="l">
              <a:lnSpc>
                <a:spcPct val="150000"/>
              </a:lnSpc>
            </a:pPr>
            <a:r>
              <a:rPr lang="zh-CN" altLang="en-US" sz="2400" dirty="0" smtClean="0"/>
              <a:t>        带</a:t>
            </a:r>
            <a:r>
              <a:rPr lang="zh-CN" altLang="en-US" sz="2400" dirty="0"/>
              <a:t>借位减法指令的功能是从累加器</a:t>
            </a:r>
            <a:r>
              <a:rPr lang="en-US" altLang="zh-CN" sz="2400" dirty="0"/>
              <a:t>A</a:t>
            </a:r>
            <a:r>
              <a:rPr lang="zh-CN" altLang="en-US" sz="2400" dirty="0"/>
              <a:t>中减去源操作数的内容及</a:t>
            </a:r>
            <a:r>
              <a:rPr lang="en-US" altLang="zh-CN" sz="2400" dirty="0"/>
              <a:t>Cy</a:t>
            </a:r>
            <a:r>
              <a:rPr lang="zh-CN" altLang="en-US" sz="2400" dirty="0"/>
              <a:t>，结果仍存放在</a:t>
            </a:r>
            <a:r>
              <a:rPr lang="en-US" altLang="zh-CN" sz="2400" dirty="0"/>
              <a:t>A</a:t>
            </a:r>
            <a:r>
              <a:rPr lang="zh-CN" altLang="en-US" sz="2400" dirty="0"/>
              <a:t>中。</a:t>
            </a:r>
          </a:p>
          <a:p>
            <a:pPr algn="l"/>
            <a:r>
              <a:rPr lang="zh-CN" altLang="en-US" sz="2400" dirty="0" smtClean="0"/>
              <a:t>        由于</a:t>
            </a:r>
            <a:r>
              <a:rPr lang="zh-CN" altLang="en-US" sz="2400" dirty="0"/>
              <a:t>只有带借位的减法指令，所以要做不带借位的减法时必须先将</a:t>
            </a:r>
            <a:r>
              <a:rPr lang="en-US" altLang="zh-CN" sz="2400" dirty="0"/>
              <a:t>Cy</a:t>
            </a:r>
            <a:r>
              <a:rPr lang="zh-CN" altLang="en-US" sz="2400" dirty="0"/>
              <a:t>清零（</a:t>
            </a:r>
            <a:r>
              <a:rPr lang="en-US" altLang="zh-CN" sz="2400" dirty="0"/>
              <a:t>CLR  C</a:t>
            </a:r>
            <a:r>
              <a:rPr lang="zh-CN" altLang="en-US" sz="2400" dirty="0"/>
              <a:t>），然后再做减法。</a:t>
            </a:r>
          </a:p>
        </p:txBody>
      </p:sp>
    </p:spTree>
    <p:extLst>
      <p:ext uri="{BB962C8B-B14F-4D97-AF65-F5344CB8AC3E}">
        <p14:creationId xmlns:p14="http://schemas.microsoft.com/office/powerpoint/2010/main" val="3472727299"/>
      </p:ext>
    </p:extLst>
  </p:cSld>
  <p:clrMapOvr>
    <a:masterClrMapping/>
  </p:clrMapOvr>
  <p:transition>
    <p:random/>
    <p:sndAc>
      <p:stSnd>
        <p:snd r:embed="rId2" name="camera.wav"/>
      </p:stSnd>
    </p:sndAc>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86</a:t>
            </a:fld>
            <a:endParaRPr lang="en-US" altLang="zh-CN" dirty="0"/>
          </a:p>
        </p:txBody>
      </p:sp>
      <p:sp>
        <p:nvSpPr>
          <p:cNvPr id="4" name="矩形 3"/>
          <p:cNvSpPr/>
          <p:nvPr/>
        </p:nvSpPr>
        <p:spPr>
          <a:xfrm>
            <a:off x="0" y="516741"/>
            <a:ext cx="9144000" cy="3970318"/>
          </a:xfrm>
          <a:prstGeom prst="rect">
            <a:avLst/>
          </a:prstGeom>
        </p:spPr>
        <p:txBody>
          <a:bodyPr wrap="square">
            <a:spAutoFit/>
          </a:bodyPr>
          <a:lstStyle/>
          <a:p>
            <a:pPr algn="l">
              <a:lnSpc>
                <a:spcPct val="150000"/>
              </a:lnSpc>
            </a:pPr>
            <a:r>
              <a:rPr lang="zh-CN" altLang="en-US" sz="2400" dirty="0" smtClean="0"/>
              <a:t>        带</a:t>
            </a:r>
            <a:r>
              <a:rPr lang="zh-CN" altLang="en-US" sz="2400" dirty="0"/>
              <a:t>借位减法指令对</a:t>
            </a:r>
            <a:r>
              <a:rPr lang="zh-CN" altLang="en-US" sz="2400" b="1" dirty="0">
                <a:solidFill>
                  <a:srgbClr val="0000FF"/>
                </a:solidFill>
              </a:rPr>
              <a:t>标志位的影响如下：</a:t>
            </a:r>
          </a:p>
          <a:p>
            <a:pPr algn="l">
              <a:lnSpc>
                <a:spcPct val="150000"/>
              </a:lnSpc>
            </a:pPr>
            <a:r>
              <a:rPr lang="zh-CN" altLang="en-US" sz="2400" dirty="0" smtClean="0"/>
              <a:t>        ① </a:t>
            </a:r>
            <a:r>
              <a:rPr lang="zh-CN" altLang="en-US" sz="2400" dirty="0"/>
              <a:t>如果位</a:t>
            </a:r>
            <a:r>
              <a:rPr lang="en-US" altLang="zh-CN" sz="2400" dirty="0"/>
              <a:t>7</a:t>
            </a:r>
            <a:r>
              <a:rPr lang="zh-CN" altLang="en-US" sz="2400" dirty="0"/>
              <a:t>需借位，则</a:t>
            </a:r>
            <a:r>
              <a:rPr lang="en-US" altLang="zh-CN" sz="2400" dirty="0"/>
              <a:t>Cy</a:t>
            </a:r>
            <a:r>
              <a:rPr lang="zh-CN" altLang="en-US" sz="2400" dirty="0"/>
              <a:t>置</a:t>
            </a:r>
            <a:r>
              <a:rPr lang="en-US" altLang="zh-CN" sz="2400" dirty="0"/>
              <a:t>1</a:t>
            </a:r>
            <a:r>
              <a:rPr lang="zh-CN" altLang="en-US" sz="2400" dirty="0"/>
              <a:t>，否则</a:t>
            </a:r>
            <a:r>
              <a:rPr lang="en-US" altLang="zh-CN" sz="2400" dirty="0"/>
              <a:t>Cy</a:t>
            </a:r>
            <a:r>
              <a:rPr lang="zh-CN" altLang="en-US" sz="2400" dirty="0"/>
              <a:t>清</a:t>
            </a:r>
            <a:r>
              <a:rPr lang="en-US" altLang="zh-CN" sz="2400" dirty="0"/>
              <a:t>0</a:t>
            </a:r>
            <a:r>
              <a:rPr lang="zh-CN" altLang="en-US" sz="2400" dirty="0"/>
              <a:t>。</a:t>
            </a:r>
          </a:p>
          <a:p>
            <a:pPr algn="l">
              <a:lnSpc>
                <a:spcPct val="150000"/>
              </a:lnSpc>
            </a:pPr>
            <a:r>
              <a:rPr lang="zh-CN" altLang="en-US" sz="2400" dirty="0" smtClean="0"/>
              <a:t>        ② </a:t>
            </a:r>
            <a:r>
              <a:rPr lang="zh-CN" altLang="en-US" sz="2400" dirty="0"/>
              <a:t>如果位</a:t>
            </a:r>
            <a:r>
              <a:rPr lang="en-US" altLang="zh-CN" sz="2400" dirty="0"/>
              <a:t>3</a:t>
            </a:r>
            <a:r>
              <a:rPr lang="zh-CN" altLang="en-US" sz="2400" dirty="0"/>
              <a:t>需借位，则</a:t>
            </a:r>
            <a:r>
              <a:rPr lang="en-US" altLang="zh-CN" sz="2400" dirty="0"/>
              <a:t>Ac</a:t>
            </a:r>
            <a:r>
              <a:rPr lang="zh-CN" altLang="en-US" sz="2400" dirty="0"/>
              <a:t>置</a:t>
            </a:r>
            <a:r>
              <a:rPr lang="en-US" altLang="zh-CN" sz="2400" dirty="0"/>
              <a:t>1</a:t>
            </a:r>
            <a:r>
              <a:rPr lang="zh-CN" altLang="en-US" sz="2400" dirty="0"/>
              <a:t>，否则</a:t>
            </a:r>
            <a:r>
              <a:rPr lang="en-US" altLang="zh-CN" sz="2400" dirty="0"/>
              <a:t>Ac</a:t>
            </a:r>
            <a:r>
              <a:rPr lang="zh-CN" altLang="en-US" sz="2400" dirty="0"/>
              <a:t>清</a:t>
            </a:r>
            <a:r>
              <a:rPr lang="en-US" altLang="zh-CN" sz="2400" dirty="0"/>
              <a:t>0</a:t>
            </a:r>
            <a:r>
              <a:rPr lang="zh-CN" altLang="en-US" sz="2400" dirty="0"/>
              <a:t>。</a:t>
            </a:r>
          </a:p>
          <a:p>
            <a:pPr algn="l">
              <a:lnSpc>
                <a:spcPct val="150000"/>
              </a:lnSpc>
            </a:pPr>
            <a:r>
              <a:rPr lang="zh-CN" altLang="en-US" sz="2400" dirty="0" smtClean="0"/>
              <a:t>        ③ </a:t>
            </a:r>
            <a:r>
              <a:rPr lang="zh-CN" altLang="en-US" sz="2400" dirty="0"/>
              <a:t>若</a:t>
            </a:r>
            <a:r>
              <a:rPr lang="en-US" altLang="zh-CN" sz="2400" dirty="0"/>
              <a:t>A</a:t>
            </a:r>
            <a:r>
              <a:rPr lang="zh-CN" altLang="en-US" sz="2400" dirty="0"/>
              <a:t>中</a:t>
            </a:r>
            <a:r>
              <a:rPr lang="en-US" altLang="zh-CN" sz="2400" dirty="0"/>
              <a:t>1</a:t>
            </a:r>
            <a:r>
              <a:rPr lang="zh-CN" altLang="en-US" sz="2400" dirty="0"/>
              <a:t>的个数为奇数，则</a:t>
            </a:r>
            <a:r>
              <a:rPr lang="en-US" altLang="zh-CN" sz="2400" dirty="0"/>
              <a:t>P = 1</a:t>
            </a:r>
            <a:r>
              <a:rPr lang="zh-CN" altLang="en-US" sz="2400" dirty="0"/>
              <a:t>；否则</a:t>
            </a:r>
            <a:r>
              <a:rPr lang="en-US" altLang="zh-CN" sz="2400" dirty="0"/>
              <a:t>P = 0</a:t>
            </a:r>
            <a:r>
              <a:rPr lang="zh-CN" altLang="en-US" sz="2400" dirty="0"/>
              <a:t>。</a:t>
            </a:r>
          </a:p>
          <a:p>
            <a:pPr algn="l">
              <a:lnSpc>
                <a:spcPct val="150000"/>
              </a:lnSpc>
            </a:pPr>
            <a:r>
              <a:rPr lang="zh-CN" altLang="en-US" sz="2400" dirty="0" smtClean="0"/>
              <a:t>        ④ </a:t>
            </a:r>
            <a:r>
              <a:rPr lang="zh-CN" altLang="en-US" sz="2400" dirty="0"/>
              <a:t>如果位</a:t>
            </a:r>
            <a:r>
              <a:rPr lang="en-US" altLang="zh-CN" sz="2400" dirty="0"/>
              <a:t>6</a:t>
            </a:r>
            <a:r>
              <a:rPr lang="zh-CN" altLang="en-US" sz="2400" dirty="0"/>
              <a:t>需借位，而位</a:t>
            </a:r>
            <a:r>
              <a:rPr lang="en-US" altLang="zh-CN" sz="2400" dirty="0"/>
              <a:t>7</a:t>
            </a:r>
            <a:r>
              <a:rPr lang="zh-CN" altLang="en-US" sz="2400" dirty="0"/>
              <a:t>不需借位，或者位</a:t>
            </a:r>
            <a:r>
              <a:rPr lang="en-US" altLang="zh-CN" sz="2400" dirty="0"/>
              <a:t>7</a:t>
            </a:r>
            <a:r>
              <a:rPr lang="zh-CN" altLang="en-US" sz="2400" dirty="0"/>
              <a:t>需借位，而位</a:t>
            </a:r>
            <a:r>
              <a:rPr lang="en-US" altLang="zh-CN" sz="2400" dirty="0"/>
              <a:t>6</a:t>
            </a:r>
            <a:r>
              <a:rPr lang="zh-CN" altLang="en-US" sz="2400" dirty="0"/>
              <a:t>不需借位，则溢出标志位</a:t>
            </a:r>
            <a:r>
              <a:rPr lang="en-US" altLang="zh-CN" sz="2400" dirty="0"/>
              <a:t>OV</a:t>
            </a:r>
            <a:r>
              <a:rPr lang="zh-CN" altLang="en-US" sz="2400" dirty="0"/>
              <a:t>置</a:t>
            </a:r>
            <a:r>
              <a:rPr lang="en-US" altLang="zh-CN" sz="2400" dirty="0"/>
              <a:t>1</a:t>
            </a:r>
            <a:r>
              <a:rPr lang="zh-CN" altLang="en-US" sz="2400" dirty="0"/>
              <a:t>，否则</a:t>
            </a:r>
            <a:r>
              <a:rPr lang="en-US" altLang="zh-CN" sz="2400" dirty="0"/>
              <a:t>OV</a:t>
            </a:r>
            <a:r>
              <a:rPr lang="zh-CN" altLang="en-US" sz="2400" dirty="0"/>
              <a:t>清</a:t>
            </a:r>
            <a:r>
              <a:rPr lang="en-US" altLang="zh-CN" sz="2400" dirty="0"/>
              <a:t>0</a:t>
            </a:r>
            <a:r>
              <a:rPr lang="zh-CN" altLang="en-US" sz="2400" dirty="0"/>
              <a:t>。</a:t>
            </a:r>
          </a:p>
          <a:p>
            <a:pPr algn="l">
              <a:lnSpc>
                <a:spcPct val="150000"/>
              </a:lnSpc>
            </a:pPr>
            <a:r>
              <a:rPr lang="zh-CN" altLang="en-US" sz="2400" dirty="0" smtClean="0"/>
              <a:t>        </a:t>
            </a:r>
            <a:endParaRPr lang="zh-CN" altLang="en-US" sz="2400" dirty="0"/>
          </a:p>
        </p:txBody>
      </p:sp>
      <p:sp>
        <p:nvSpPr>
          <p:cNvPr id="5" name="矩形 4"/>
          <p:cNvSpPr/>
          <p:nvPr/>
        </p:nvSpPr>
        <p:spPr>
          <a:xfrm>
            <a:off x="0" y="3842666"/>
            <a:ext cx="9144000" cy="2308324"/>
          </a:xfrm>
          <a:prstGeom prst="rect">
            <a:avLst/>
          </a:prstGeom>
        </p:spPr>
        <p:txBody>
          <a:bodyPr wrap="square">
            <a:spAutoFit/>
          </a:bodyPr>
          <a:lstStyle/>
          <a:p>
            <a:pPr lvl="0" algn="l">
              <a:lnSpc>
                <a:spcPct val="150000"/>
              </a:lnSpc>
            </a:pPr>
            <a:r>
              <a:rPr lang="zh-CN" altLang="en-US" sz="2400" dirty="0" smtClean="0">
                <a:solidFill>
                  <a:srgbClr val="000000"/>
                </a:solidFill>
              </a:rPr>
              <a:t>        溢出</a:t>
            </a:r>
            <a:r>
              <a:rPr lang="zh-CN" altLang="en-US" sz="2400" dirty="0">
                <a:solidFill>
                  <a:srgbClr val="000000"/>
                </a:solidFill>
              </a:rPr>
              <a:t>标志位</a:t>
            </a:r>
            <a:r>
              <a:rPr lang="en-US" altLang="zh-CN" sz="2400" dirty="0">
                <a:solidFill>
                  <a:srgbClr val="000000"/>
                </a:solidFill>
              </a:rPr>
              <a:t>OV</a:t>
            </a:r>
            <a:r>
              <a:rPr lang="zh-CN" altLang="en-US" sz="2400" dirty="0">
                <a:solidFill>
                  <a:srgbClr val="000000"/>
                </a:solidFill>
              </a:rPr>
              <a:t>的状态，只在带符号数进行减法运算时才有意义。当两个带符号数相减时，</a:t>
            </a:r>
            <a:r>
              <a:rPr lang="en-US" altLang="zh-CN" sz="2400" dirty="0">
                <a:solidFill>
                  <a:srgbClr val="000000"/>
                </a:solidFill>
              </a:rPr>
              <a:t>OV = 1</a:t>
            </a:r>
            <a:r>
              <a:rPr lang="zh-CN" altLang="en-US" sz="2400" dirty="0">
                <a:solidFill>
                  <a:srgbClr val="000000"/>
                </a:solidFill>
              </a:rPr>
              <a:t>，表示减法运算超出了累加器</a:t>
            </a:r>
            <a:r>
              <a:rPr lang="en-US" altLang="zh-CN" sz="2400" dirty="0">
                <a:solidFill>
                  <a:srgbClr val="000000"/>
                </a:solidFill>
              </a:rPr>
              <a:t>A</a:t>
            </a:r>
            <a:r>
              <a:rPr lang="zh-CN" altLang="en-US" sz="2400" dirty="0">
                <a:solidFill>
                  <a:srgbClr val="000000"/>
                </a:solidFill>
              </a:rPr>
              <a:t>所能表示的带符号数的有效范围（</a:t>
            </a:r>
            <a:r>
              <a:rPr lang="en-US" altLang="zh-CN" sz="2400" dirty="0">
                <a:solidFill>
                  <a:srgbClr val="000000"/>
                </a:solidFill>
              </a:rPr>
              <a:t>128</a:t>
            </a:r>
            <a:r>
              <a:rPr lang="zh-CN" altLang="en-US" sz="2400" dirty="0">
                <a:solidFill>
                  <a:srgbClr val="000000"/>
                </a:solidFill>
              </a:rPr>
              <a:t>～</a:t>
            </a:r>
            <a:r>
              <a:rPr lang="en-US" altLang="zh-CN" sz="2400" dirty="0">
                <a:solidFill>
                  <a:srgbClr val="000000"/>
                </a:solidFill>
              </a:rPr>
              <a:t>+127</a:t>
            </a:r>
            <a:r>
              <a:rPr lang="zh-CN" altLang="en-US" sz="2400" dirty="0">
                <a:solidFill>
                  <a:srgbClr val="000000"/>
                </a:solidFill>
              </a:rPr>
              <a:t>），即产生了溢出，表示运算结果是错误的，否则运算是正确的，即无溢出产生。</a:t>
            </a:r>
          </a:p>
        </p:txBody>
      </p:sp>
    </p:spTree>
    <p:extLst>
      <p:ext uri="{BB962C8B-B14F-4D97-AF65-F5344CB8AC3E}">
        <p14:creationId xmlns:p14="http://schemas.microsoft.com/office/powerpoint/2010/main" val="2376847639"/>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87</a:t>
            </a:fld>
            <a:endParaRPr lang="en-US" altLang="zh-CN" dirty="0"/>
          </a:p>
        </p:txBody>
      </p:sp>
      <p:sp>
        <p:nvSpPr>
          <p:cNvPr id="4" name="矩形 3"/>
          <p:cNvSpPr/>
          <p:nvPr/>
        </p:nvSpPr>
        <p:spPr>
          <a:xfrm>
            <a:off x="88900" y="612339"/>
            <a:ext cx="9055100" cy="4524315"/>
          </a:xfrm>
          <a:prstGeom prst="rect">
            <a:avLst/>
          </a:prstGeom>
        </p:spPr>
        <p:txBody>
          <a:bodyPr wrap="square">
            <a:spAutoFit/>
          </a:bodyPr>
          <a:lstStyle/>
          <a:p>
            <a:pPr algn="l">
              <a:lnSpc>
                <a:spcPct val="150000"/>
              </a:lnSpc>
            </a:pPr>
            <a:r>
              <a:rPr lang="en-US" altLang="zh-CN" sz="2400" dirty="0"/>
              <a:t>【</a:t>
            </a:r>
            <a:r>
              <a:rPr lang="zh-CN" altLang="en-US" sz="2400" dirty="0"/>
              <a:t>例</a:t>
            </a:r>
            <a:r>
              <a:rPr lang="en-US" altLang="zh-CN" sz="2400" dirty="0"/>
              <a:t>4-18】 </a:t>
            </a:r>
            <a:r>
              <a:rPr lang="zh-CN" altLang="en-US" sz="2400" dirty="0"/>
              <a:t>若</a:t>
            </a:r>
            <a:r>
              <a:rPr lang="en-US" altLang="zh-CN" sz="2400" dirty="0"/>
              <a:t>(A) = C9H</a:t>
            </a:r>
            <a:r>
              <a:rPr lang="zh-CN" altLang="en-US" sz="2400" dirty="0"/>
              <a:t>，</a:t>
            </a:r>
            <a:r>
              <a:rPr lang="en-US" altLang="zh-CN" sz="2400" dirty="0"/>
              <a:t>(R2) = 54H</a:t>
            </a:r>
            <a:r>
              <a:rPr lang="zh-CN" altLang="en-US" sz="2400" dirty="0"/>
              <a:t>，</a:t>
            </a:r>
            <a:r>
              <a:rPr lang="en-US" altLang="zh-CN" sz="2400" dirty="0"/>
              <a:t>Cy = 1</a:t>
            </a:r>
            <a:r>
              <a:rPr lang="zh-CN" altLang="en-US" sz="2400" dirty="0"/>
              <a:t>，执行指令</a:t>
            </a:r>
          </a:p>
          <a:p>
            <a:pPr algn="l">
              <a:lnSpc>
                <a:spcPct val="150000"/>
              </a:lnSpc>
            </a:pPr>
            <a:r>
              <a:rPr lang="zh-CN" altLang="en-US" sz="2400" dirty="0"/>
              <a:t>	</a:t>
            </a:r>
            <a:r>
              <a:rPr lang="en-US" altLang="zh-CN" sz="2400" dirty="0"/>
              <a:t>SUBB  A</a:t>
            </a:r>
            <a:r>
              <a:rPr lang="zh-CN" altLang="en-US" sz="2400" dirty="0"/>
              <a:t>，</a:t>
            </a:r>
            <a:r>
              <a:rPr lang="en-US" altLang="zh-CN" sz="2400" dirty="0"/>
              <a:t>R2</a:t>
            </a:r>
          </a:p>
          <a:p>
            <a:pPr algn="l">
              <a:lnSpc>
                <a:spcPct val="150000"/>
              </a:lnSpc>
            </a:pPr>
            <a:r>
              <a:rPr lang="zh-CN" altLang="en-US" sz="2400" dirty="0"/>
              <a:t>运算式为</a:t>
            </a:r>
          </a:p>
          <a:p>
            <a:pPr algn="l">
              <a:lnSpc>
                <a:spcPct val="150000"/>
              </a:lnSpc>
            </a:pPr>
            <a:r>
              <a:rPr lang="zh-CN" altLang="en-US" sz="2400" dirty="0"/>
              <a:t>                                 	</a:t>
            </a:r>
            <a:r>
              <a:rPr lang="en-US" altLang="zh-CN" sz="2400" dirty="0"/>
              <a:t>1 1 0 0  1 0 0 1</a:t>
            </a:r>
          </a:p>
          <a:p>
            <a:pPr algn="l">
              <a:lnSpc>
                <a:spcPct val="150000"/>
              </a:lnSpc>
            </a:pPr>
            <a:r>
              <a:rPr lang="en-US" altLang="zh-CN" sz="2400" dirty="0" smtClean="0"/>
              <a:t>                                 	0 </a:t>
            </a:r>
            <a:r>
              <a:rPr lang="en-US" altLang="zh-CN" sz="2400" dirty="0"/>
              <a:t>1 0 1  0 1 0 </a:t>
            </a:r>
            <a:r>
              <a:rPr lang="en-US" altLang="zh-CN" sz="2400" dirty="0" smtClean="0"/>
              <a:t>0 </a:t>
            </a:r>
          </a:p>
          <a:p>
            <a:pPr algn="l">
              <a:lnSpc>
                <a:spcPct val="150000"/>
              </a:lnSpc>
            </a:pPr>
            <a:r>
              <a:rPr lang="en-US" altLang="zh-CN" sz="2400" dirty="0" smtClean="0"/>
              <a:t>                            </a:t>
            </a:r>
            <a:r>
              <a:rPr lang="en-US" altLang="zh-CN" sz="2400" u="sng" dirty="0" smtClean="0"/>
              <a:t>  </a:t>
            </a:r>
            <a:r>
              <a:rPr lang="en-US" altLang="zh-CN" sz="2400" u="sng" dirty="0"/>
              <a:t>- </a:t>
            </a:r>
            <a:r>
              <a:rPr lang="en-US" altLang="zh-CN" sz="2400" u="sng" dirty="0" smtClean="0"/>
              <a:t>)                                 1</a:t>
            </a:r>
            <a:endParaRPr lang="en-US" altLang="zh-CN" sz="2400" u="sng" dirty="0"/>
          </a:p>
          <a:p>
            <a:pPr algn="l">
              <a:lnSpc>
                <a:spcPct val="150000"/>
              </a:lnSpc>
            </a:pPr>
            <a:r>
              <a:rPr lang="en-US" altLang="zh-CN" sz="2400" dirty="0"/>
              <a:t>                                 	0 1 1 1  0 1 0 0</a:t>
            </a:r>
          </a:p>
          <a:p>
            <a:pPr algn="l">
              <a:lnSpc>
                <a:spcPct val="150000"/>
              </a:lnSpc>
            </a:pPr>
            <a:r>
              <a:rPr lang="zh-CN" altLang="en-US" sz="2400" dirty="0"/>
              <a:t>结果：</a:t>
            </a:r>
            <a:r>
              <a:rPr lang="en-US" altLang="zh-CN" sz="2400" dirty="0"/>
              <a:t>(A) = 74H</a:t>
            </a:r>
            <a:r>
              <a:rPr lang="zh-CN" altLang="en-US" sz="2400" dirty="0"/>
              <a:t>，</a:t>
            </a:r>
            <a:r>
              <a:rPr lang="en-US" altLang="zh-CN" sz="2400" dirty="0"/>
              <a:t>Cy = 0</a:t>
            </a:r>
            <a:r>
              <a:rPr lang="zh-CN" altLang="en-US" sz="2400" dirty="0"/>
              <a:t>，</a:t>
            </a:r>
            <a:r>
              <a:rPr lang="en-US" altLang="zh-CN" sz="2400" dirty="0"/>
              <a:t>Ac = 0</a:t>
            </a:r>
            <a:r>
              <a:rPr lang="zh-CN" altLang="en-US" sz="2400" dirty="0"/>
              <a:t>，</a:t>
            </a:r>
            <a:r>
              <a:rPr lang="en-US" altLang="zh-CN" sz="2400" dirty="0"/>
              <a:t>OV = 1</a:t>
            </a:r>
            <a:r>
              <a:rPr lang="zh-CN" altLang="en-US" sz="2400" dirty="0"/>
              <a:t>（位</a:t>
            </a:r>
            <a:r>
              <a:rPr lang="en-US" altLang="zh-CN" sz="2400" dirty="0"/>
              <a:t>6</a:t>
            </a:r>
            <a:r>
              <a:rPr lang="zh-CN" altLang="en-US" sz="2400" dirty="0"/>
              <a:t>向位</a:t>
            </a:r>
            <a:r>
              <a:rPr lang="en-US" altLang="zh-CN" sz="2400" dirty="0"/>
              <a:t>7</a:t>
            </a:r>
            <a:r>
              <a:rPr lang="zh-CN" altLang="en-US" sz="2400" dirty="0"/>
              <a:t>借位）。</a:t>
            </a:r>
          </a:p>
        </p:txBody>
      </p:sp>
    </p:spTree>
    <p:extLst>
      <p:ext uri="{BB962C8B-B14F-4D97-AF65-F5344CB8AC3E}">
        <p14:creationId xmlns:p14="http://schemas.microsoft.com/office/powerpoint/2010/main" val="927410897"/>
      </p:ext>
    </p:extLst>
  </p:cSld>
  <p:clrMapOvr>
    <a:masterClrMapping/>
  </p:clrMapOvr>
  <p:transition>
    <p:random/>
    <p:sndAc>
      <p:stSnd>
        <p:snd r:embed="rId2" name="camera.wav"/>
      </p:stSnd>
    </p:sndAc>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88</a:t>
            </a:fld>
            <a:endParaRPr lang="en-US" altLang="zh-CN" dirty="0"/>
          </a:p>
        </p:txBody>
      </p:sp>
      <p:sp>
        <p:nvSpPr>
          <p:cNvPr id="4" name="矩形 3"/>
          <p:cNvSpPr/>
          <p:nvPr/>
        </p:nvSpPr>
        <p:spPr>
          <a:xfrm>
            <a:off x="0" y="562739"/>
            <a:ext cx="9144000" cy="3970318"/>
          </a:xfrm>
          <a:prstGeom prst="rect">
            <a:avLst/>
          </a:prstGeom>
        </p:spPr>
        <p:txBody>
          <a:bodyPr wrap="square">
            <a:spAutoFit/>
          </a:bodyPr>
          <a:lstStyle/>
          <a:p>
            <a:pPr algn="l">
              <a:lnSpc>
                <a:spcPct val="150000"/>
              </a:lnSpc>
            </a:pPr>
            <a:r>
              <a:rPr lang="zh-CN" altLang="en-US" sz="2400" dirty="0" smtClean="0"/>
              <a:t>        （</a:t>
            </a:r>
            <a:r>
              <a:rPr lang="en-US" altLang="zh-CN" sz="2400" dirty="0"/>
              <a:t>2</a:t>
            </a:r>
            <a:r>
              <a:rPr lang="zh-CN" altLang="en-US" sz="2400" dirty="0"/>
              <a:t>）减</a:t>
            </a:r>
            <a:r>
              <a:rPr lang="en-US" altLang="zh-CN" sz="2400" dirty="0"/>
              <a:t>1</a:t>
            </a:r>
            <a:r>
              <a:rPr lang="zh-CN" altLang="en-US" sz="2400" dirty="0"/>
              <a:t>指令（</a:t>
            </a:r>
            <a:r>
              <a:rPr lang="en-US" altLang="zh-CN" sz="2400" dirty="0"/>
              <a:t>4</a:t>
            </a:r>
            <a:r>
              <a:rPr lang="zh-CN" altLang="en-US" sz="2400" dirty="0"/>
              <a:t>条）</a:t>
            </a:r>
          </a:p>
          <a:p>
            <a:pPr lvl="2" algn="l">
              <a:lnSpc>
                <a:spcPct val="150000"/>
              </a:lnSpc>
            </a:pPr>
            <a:r>
              <a:rPr lang="en-US" altLang="zh-CN" sz="2400" dirty="0">
                <a:solidFill>
                  <a:srgbClr val="0000FF"/>
                </a:solidFill>
              </a:rPr>
              <a:t>DEC  A	</a:t>
            </a:r>
            <a:r>
              <a:rPr lang="zh-CN" altLang="en-US" sz="2400" dirty="0" smtClean="0">
                <a:solidFill>
                  <a:srgbClr val="0000FF"/>
                </a:solidFill>
              </a:rPr>
              <a:t>；</a:t>
            </a:r>
            <a:r>
              <a:rPr lang="en-US" altLang="zh-CN" sz="2400" dirty="0">
                <a:solidFill>
                  <a:srgbClr val="0000FF"/>
                </a:solidFill>
              </a:rPr>
              <a:t>(</a:t>
            </a:r>
            <a:r>
              <a:rPr lang="en-US" altLang="zh-CN" sz="2400" dirty="0" smtClean="0">
                <a:solidFill>
                  <a:srgbClr val="0000FF"/>
                </a:solidFill>
              </a:rPr>
              <a:t>A) - 1→</a:t>
            </a:r>
            <a:r>
              <a:rPr lang="en-US" altLang="zh-CN" sz="2400" dirty="0">
                <a:solidFill>
                  <a:srgbClr val="0000FF"/>
                </a:solidFill>
              </a:rPr>
              <a:t>A</a:t>
            </a:r>
          </a:p>
          <a:p>
            <a:pPr lvl="2" algn="l">
              <a:lnSpc>
                <a:spcPct val="150000"/>
              </a:lnSpc>
            </a:pPr>
            <a:r>
              <a:rPr lang="en-US" altLang="zh-CN" sz="2400" dirty="0">
                <a:solidFill>
                  <a:srgbClr val="0000FF"/>
                </a:solidFill>
              </a:rPr>
              <a:t>DEC  </a:t>
            </a:r>
            <a:r>
              <a:rPr lang="en-US" altLang="zh-CN" sz="2400" dirty="0" err="1">
                <a:solidFill>
                  <a:srgbClr val="0000FF"/>
                </a:solidFill>
              </a:rPr>
              <a:t>Rn</a:t>
            </a:r>
            <a:r>
              <a:rPr lang="en-US" altLang="zh-CN" sz="2400" dirty="0">
                <a:solidFill>
                  <a:srgbClr val="0000FF"/>
                </a:solidFill>
              </a:rPr>
              <a:t>     	</a:t>
            </a:r>
            <a:r>
              <a:rPr lang="zh-CN" altLang="en-US" sz="2400" dirty="0">
                <a:solidFill>
                  <a:srgbClr val="0000FF"/>
                </a:solidFill>
              </a:rPr>
              <a:t>；</a:t>
            </a:r>
            <a:r>
              <a:rPr lang="en-US" altLang="zh-CN" sz="2400" dirty="0">
                <a:solidFill>
                  <a:srgbClr val="0000FF"/>
                </a:solidFill>
              </a:rPr>
              <a:t>(</a:t>
            </a:r>
            <a:r>
              <a:rPr lang="en-US" altLang="zh-CN" sz="2400" dirty="0" err="1" smtClean="0">
                <a:solidFill>
                  <a:srgbClr val="0000FF"/>
                </a:solidFill>
              </a:rPr>
              <a:t>Rn</a:t>
            </a:r>
            <a:r>
              <a:rPr lang="en-US" altLang="zh-CN" sz="2400" dirty="0" smtClean="0">
                <a:solidFill>
                  <a:srgbClr val="0000FF"/>
                </a:solidFill>
              </a:rPr>
              <a:t>) - 1</a:t>
            </a:r>
            <a:r>
              <a:rPr lang="en-US" altLang="zh-CN" sz="2400" dirty="0">
                <a:solidFill>
                  <a:srgbClr val="0000FF"/>
                </a:solidFill>
              </a:rPr>
              <a:t>→Rn</a:t>
            </a:r>
            <a:r>
              <a:rPr lang="zh-CN" altLang="en-US" sz="2400" dirty="0">
                <a:solidFill>
                  <a:srgbClr val="0000FF"/>
                </a:solidFill>
              </a:rPr>
              <a:t>，</a:t>
            </a:r>
            <a:r>
              <a:rPr lang="en-US" altLang="zh-CN" sz="2400" dirty="0">
                <a:solidFill>
                  <a:srgbClr val="0000FF"/>
                </a:solidFill>
              </a:rPr>
              <a:t>n = 0</a:t>
            </a:r>
            <a:r>
              <a:rPr lang="zh-CN" altLang="en-US" sz="2400" dirty="0">
                <a:solidFill>
                  <a:srgbClr val="0000FF"/>
                </a:solidFill>
              </a:rPr>
              <a:t>～</a:t>
            </a:r>
            <a:r>
              <a:rPr lang="en-US" altLang="zh-CN" sz="2400" dirty="0">
                <a:solidFill>
                  <a:srgbClr val="0000FF"/>
                </a:solidFill>
              </a:rPr>
              <a:t>7</a:t>
            </a:r>
          </a:p>
          <a:p>
            <a:pPr lvl="2" algn="l">
              <a:lnSpc>
                <a:spcPct val="150000"/>
              </a:lnSpc>
            </a:pPr>
            <a:r>
              <a:rPr lang="en-US" altLang="zh-CN" sz="2400" dirty="0">
                <a:solidFill>
                  <a:srgbClr val="0000FF"/>
                </a:solidFill>
              </a:rPr>
              <a:t>DEC  direct   	</a:t>
            </a:r>
            <a:r>
              <a:rPr lang="zh-CN" altLang="en-US" sz="2400" dirty="0">
                <a:solidFill>
                  <a:srgbClr val="0000FF"/>
                </a:solidFill>
              </a:rPr>
              <a:t>；</a:t>
            </a:r>
            <a:r>
              <a:rPr lang="en-US" altLang="zh-CN" sz="2400" dirty="0">
                <a:solidFill>
                  <a:srgbClr val="0000FF"/>
                </a:solidFill>
              </a:rPr>
              <a:t>(</a:t>
            </a:r>
            <a:r>
              <a:rPr lang="en-US" altLang="zh-CN" sz="2400" dirty="0" smtClean="0">
                <a:solidFill>
                  <a:srgbClr val="0000FF"/>
                </a:solidFill>
              </a:rPr>
              <a:t>direct) - 1</a:t>
            </a:r>
            <a:r>
              <a:rPr lang="en-US" altLang="zh-CN" sz="2400" dirty="0">
                <a:solidFill>
                  <a:srgbClr val="0000FF"/>
                </a:solidFill>
              </a:rPr>
              <a:t>→direct</a:t>
            </a:r>
          </a:p>
          <a:p>
            <a:pPr lvl="2" algn="l">
              <a:lnSpc>
                <a:spcPct val="150000"/>
              </a:lnSpc>
            </a:pPr>
            <a:r>
              <a:rPr lang="en-US" altLang="zh-CN" sz="2400" dirty="0">
                <a:solidFill>
                  <a:srgbClr val="0000FF"/>
                </a:solidFill>
              </a:rPr>
              <a:t>DEC  @</a:t>
            </a:r>
            <a:r>
              <a:rPr lang="en-US" altLang="zh-CN" sz="2400" dirty="0" err="1">
                <a:solidFill>
                  <a:srgbClr val="0000FF"/>
                </a:solidFill>
              </a:rPr>
              <a:t>Ri</a:t>
            </a:r>
            <a:r>
              <a:rPr lang="en-US" altLang="zh-CN" sz="2400" dirty="0">
                <a:solidFill>
                  <a:srgbClr val="0000FF"/>
                </a:solidFill>
              </a:rPr>
              <a:t>    	</a:t>
            </a:r>
            <a:r>
              <a:rPr lang="zh-CN" altLang="en-US" sz="2400" dirty="0">
                <a:solidFill>
                  <a:srgbClr val="0000FF"/>
                </a:solidFill>
              </a:rPr>
              <a:t>；</a:t>
            </a:r>
            <a:r>
              <a:rPr lang="en-US" altLang="zh-CN" sz="2400" dirty="0">
                <a:solidFill>
                  <a:srgbClr val="0000FF"/>
                </a:solidFill>
              </a:rPr>
              <a:t>((</a:t>
            </a:r>
            <a:r>
              <a:rPr lang="en-US" altLang="zh-CN" sz="2400" dirty="0" err="1">
                <a:solidFill>
                  <a:srgbClr val="0000FF"/>
                </a:solidFill>
              </a:rPr>
              <a:t>Ri</a:t>
            </a:r>
            <a:r>
              <a:rPr lang="en-US" altLang="zh-CN" sz="2400" dirty="0" smtClean="0">
                <a:solidFill>
                  <a:srgbClr val="0000FF"/>
                </a:solidFill>
              </a:rPr>
              <a:t>)) - 1</a:t>
            </a:r>
            <a:r>
              <a:rPr lang="en-US" altLang="zh-CN" sz="2400" dirty="0">
                <a:solidFill>
                  <a:srgbClr val="0000FF"/>
                </a:solidFill>
              </a:rPr>
              <a:t>→(</a:t>
            </a:r>
            <a:r>
              <a:rPr lang="en-US" altLang="zh-CN" sz="2400" dirty="0" err="1">
                <a:solidFill>
                  <a:srgbClr val="0000FF"/>
                </a:solidFill>
              </a:rPr>
              <a:t>Ri</a:t>
            </a:r>
            <a:r>
              <a:rPr lang="en-US" altLang="zh-CN" sz="2400" dirty="0">
                <a:solidFill>
                  <a:srgbClr val="0000FF"/>
                </a:solidFill>
              </a:rPr>
              <a:t>)</a:t>
            </a:r>
            <a:r>
              <a:rPr lang="zh-CN" altLang="en-US" sz="2400" dirty="0">
                <a:solidFill>
                  <a:srgbClr val="0000FF"/>
                </a:solidFill>
              </a:rPr>
              <a:t>，</a:t>
            </a:r>
            <a:r>
              <a:rPr lang="en-US" altLang="zh-CN" sz="2400" dirty="0">
                <a:solidFill>
                  <a:srgbClr val="0000FF"/>
                </a:solidFill>
              </a:rPr>
              <a:t>i = 0</a:t>
            </a:r>
            <a:r>
              <a:rPr lang="zh-CN" altLang="en-US" sz="2400" dirty="0">
                <a:solidFill>
                  <a:srgbClr val="0000FF"/>
                </a:solidFill>
              </a:rPr>
              <a:t>，</a:t>
            </a:r>
            <a:r>
              <a:rPr lang="en-US" altLang="zh-CN" sz="2400" dirty="0">
                <a:solidFill>
                  <a:srgbClr val="0000FF"/>
                </a:solidFill>
              </a:rPr>
              <a:t>1</a:t>
            </a:r>
          </a:p>
          <a:p>
            <a:pPr algn="l">
              <a:lnSpc>
                <a:spcPct val="150000"/>
              </a:lnSpc>
            </a:pPr>
            <a:r>
              <a:rPr lang="zh-CN" altLang="en-US" sz="2400" dirty="0" smtClean="0"/>
              <a:t>        功能</a:t>
            </a:r>
            <a:r>
              <a:rPr lang="zh-CN" altLang="en-US" sz="2400" dirty="0"/>
              <a:t>是指定的变量减</a:t>
            </a:r>
            <a:r>
              <a:rPr lang="en-US" altLang="zh-CN" sz="2400" dirty="0"/>
              <a:t>1</a:t>
            </a:r>
            <a:r>
              <a:rPr lang="zh-CN" altLang="en-US" sz="2400" dirty="0"/>
              <a:t>。若原来为</a:t>
            </a:r>
            <a:r>
              <a:rPr lang="en-US" altLang="zh-CN" sz="2400" dirty="0"/>
              <a:t>00H</a:t>
            </a:r>
            <a:r>
              <a:rPr lang="zh-CN" altLang="en-US" sz="2400" dirty="0"/>
              <a:t>，减</a:t>
            </a:r>
            <a:r>
              <a:rPr lang="en-US" altLang="zh-CN" sz="2400" dirty="0"/>
              <a:t>1</a:t>
            </a:r>
            <a:r>
              <a:rPr lang="zh-CN" altLang="en-US" sz="2400" dirty="0"/>
              <a:t>后下溢为</a:t>
            </a:r>
            <a:r>
              <a:rPr lang="en-US" altLang="zh-CN" sz="2400" dirty="0"/>
              <a:t>FFH</a:t>
            </a:r>
            <a:r>
              <a:rPr lang="zh-CN" altLang="en-US" sz="2400" dirty="0"/>
              <a:t>，但不影响标志位（</a:t>
            </a:r>
            <a:r>
              <a:rPr lang="en-US" altLang="zh-CN" sz="2400" dirty="0"/>
              <a:t>P</a:t>
            </a:r>
            <a:r>
              <a:rPr lang="zh-CN" altLang="en-US" sz="2400" dirty="0"/>
              <a:t>标志除外）。</a:t>
            </a:r>
          </a:p>
        </p:txBody>
      </p:sp>
    </p:spTree>
    <p:extLst>
      <p:ext uri="{BB962C8B-B14F-4D97-AF65-F5344CB8AC3E}">
        <p14:creationId xmlns:p14="http://schemas.microsoft.com/office/powerpoint/2010/main" val="1640855788"/>
      </p:ext>
    </p:extLst>
  </p:cSld>
  <p:clrMapOvr>
    <a:masterClrMapping/>
  </p:clrMapOvr>
  <p:transition>
    <p:random/>
    <p:sndAc>
      <p:stSnd>
        <p:snd r:embed="rId2" name="camera.wav"/>
      </p:stSnd>
    </p:sndAc>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89</a:t>
            </a:fld>
            <a:endParaRPr lang="en-US" altLang="zh-CN" dirty="0"/>
          </a:p>
        </p:txBody>
      </p:sp>
      <p:sp>
        <p:nvSpPr>
          <p:cNvPr id="4" name="矩形 3"/>
          <p:cNvSpPr/>
          <p:nvPr/>
        </p:nvSpPr>
        <p:spPr>
          <a:xfrm>
            <a:off x="0" y="690940"/>
            <a:ext cx="9144000" cy="4524315"/>
          </a:xfrm>
          <a:prstGeom prst="rect">
            <a:avLst/>
          </a:prstGeom>
        </p:spPr>
        <p:txBody>
          <a:bodyPr wrap="square">
            <a:spAutoFit/>
          </a:bodyPr>
          <a:lstStyle/>
          <a:p>
            <a:pPr algn="l">
              <a:lnSpc>
                <a:spcPct val="150000"/>
              </a:lnSpc>
            </a:pPr>
            <a:r>
              <a:rPr lang="en-US" altLang="zh-CN" sz="2400" dirty="0" smtClean="0"/>
              <a:t>        【</a:t>
            </a:r>
            <a:r>
              <a:rPr lang="zh-CN" altLang="en-US" sz="2400" dirty="0"/>
              <a:t>例</a:t>
            </a:r>
            <a:r>
              <a:rPr lang="en-US" altLang="zh-CN" sz="2400" dirty="0"/>
              <a:t>4-19】 </a:t>
            </a:r>
            <a:r>
              <a:rPr lang="zh-CN" altLang="en-US" sz="2400" dirty="0"/>
              <a:t>若</a:t>
            </a:r>
            <a:r>
              <a:rPr lang="en-US" altLang="zh-CN" sz="2400" dirty="0"/>
              <a:t>(A) = 0FH</a:t>
            </a:r>
            <a:r>
              <a:rPr lang="zh-CN" altLang="en-US" sz="2400" dirty="0"/>
              <a:t>，</a:t>
            </a:r>
            <a:r>
              <a:rPr lang="en-US" altLang="zh-CN" sz="2400" dirty="0"/>
              <a:t>(R7) = 19H</a:t>
            </a:r>
            <a:r>
              <a:rPr lang="zh-CN" altLang="en-US" sz="2400" dirty="0"/>
              <a:t>，</a:t>
            </a:r>
            <a:r>
              <a:rPr lang="en-US" altLang="zh-CN" sz="2400" dirty="0"/>
              <a:t>(30H) = 00H</a:t>
            </a:r>
            <a:r>
              <a:rPr lang="zh-CN" altLang="en-US" sz="2400" dirty="0" smtClean="0"/>
              <a:t>，</a:t>
            </a:r>
            <a:endParaRPr lang="en-US" altLang="zh-CN" sz="2400" dirty="0" smtClean="0"/>
          </a:p>
          <a:p>
            <a:pPr algn="l">
              <a:lnSpc>
                <a:spcPct val="150000"/>
              </a:lnSpc>
            </a:pPr>
            <a:r>
              <a:rPr lang="en-US" altLang="zh-CN" sz="2400" dirty="0" smtClean="0"/>
              <a:t>(</a:t>
            </a:r>
            <a:r>
              <a:rPr lang="en-US" altLang="zh-CN" sz="2400" dirty="0"/>
              <a:t>R1) = 40H</a:t>
            </a:r>
            <a:r>
              <a:rPr lang="zh-CN" altLang="en-US" sz="2400" dirty="0"/>
              <a:t>，</a:t>
            </a:r>
            <a:r>
              <a:rPr lang="en-US" altLang="zh-CN" sz="2400" dirty="0"/>
              <a:t>(40H) = 0FFH</a:t>
            </a:r>
            <a:r>
              <a:rPr lang="zh-CN" altLang="en-US" sz="2400" dirty="0"/>
              <a:t>，问执行下列指令后结果是什么？</a:t>
            </a:r>
          </a:p>
          <a:p>
            <a:pPr algn="l">
              <a:lnSpc>
                <a:spcPct val="150000"/>
              </a:lnSpc>
            </a:pPr>
            <a:r>
              <a:rPr lang="zh-CN" altLang="en-US" sz="2400" dirty="0"/>
              <a:t>	</a:t>
            </a:r>
            <a:r>
              <a:rPr lang="en-US" altLang="zh-CN" sz="2400" dirty="0"/>
              <a:t>DEC  A		</a:t>
            </a:r>
            <a:r>
              <a:rPr lang="zh-CN" altLang="en-US" sz="2400" dirty="0"/>
              <a:t>；</a:t>
            </a:r>
            <a:r>
              <a:rPr lang="en-US" altLang="zh-CN" sz="2400" dirty="0"/>
              <a:t>(</a:t>
            </a:r>
            <a:r>
              <a:rPr lang="en-US" altLang="zh-CN" sz="2400" dirty="0" smtClean="0"/>
              <a:t>A) - 1→</a:t>
            </a:r>
            <a:r>
              <a:rPr lang="en-US" altLang="zh-CN" sz="2400" dirty="0"/>
              <a:t>A</a:t>
            </a:r>
          </a:p>
          <a:p>
            <a:pPr lvl="2" algn="l">
              <a:lnSpc>
                <a:spcPct val="150000"/>
              </a:lnSpc>
            </a:pPr>
            <a:r>
              <a:rPr lang="en-US" altLang="zh-CN" sz="2400" dirty="0"/>
              <a:t>DEC  R7		</a:t>
            </a:r>
            <a:r>
              <a:rPr lang="zh-CN" altLang="en-US" sz="2400" dirty="0"/>
              <a:t>；</a:t>
            </a:r>
            <a:r>
              <a:rPr lang="en-US" altLang="zh-CN" sz="2400" dirty="0"/>
              <a:t>(</a:t>
            </a:r>
            <a:r>
              <a:rPr lang="en-US" altLang="zh-CN" sz="2400" dirty="0" smtClean="0"/>
              <a:t>R7) - 1</a:t>
            </a:r>
            <a:r>
              <a:rPr lang="en-US" altLang="zh-CN" sz="2400" dirty="0"/>
              <a:t>→R7</a:t>
            </a:r>
          </a:p>
          <a:p>
            <a:pPr lvl="2" algn="l">
              <a:lnSpc>
                <a:spcPct val="150000"/>
              </a:lnSpc>
            </a:pPr>
            <a:r>
              <a:rPr lang="en-US" altLang="zh-CN" sz="2400" dirty="0"/>
              <a:t>DEC  30H		</a:t>
            </a:r>
            <a:r>
              <a:rPr lang="zh-CN" altLang="en-US" sz="2400" dirty="0"/>
              <a:t>；</a:t>
            </a:r>
            <a:r>
              <a:rPr lang="en-US" altLang="zh-CN" sz="2400" dirty="0"/>
              <a:t>(</a:t>
            </a:r>
            <a:r>
              <a:rPr lang="en-US" altLang="zh-CN" sz="2400" dirty="0" smtClean="0"/>
              <a:t>30H) -1 →</a:t>
            </a:r>
            <a:r>
              <a:rPr lang="en-US" altLang="zh-CN" sz="2400" dirty="0"/>
              <a:t>30H</a:t>
            </a:r>
          </a:p>
          <a:p>
            <a:pPr lvl="2" algn="l">
              <a:lnSpc>
                <a:spcPct val="150000"/>
              </a:lnSpc>
            </a:pPr>
            <a:r>
              <a:rPr lang="en-US" altLang="zh-CN" sz="2400" dirty="0"/>
              <a:t>DEC  @R1	</a:t>
            </a:r>
            <a:r>
              <a:rPr lang="en-US" altLang="zh-CN" sz="2400" dirty="0" smtClean="0"/>
              <a:t>           </a:t>
            </a:r>
            <a:r>
              <a:rPr lang="zh-CN" altLang="en-US" sz="2400" dirty="0" smtClean="0"/>
              <a:t>；</a:t>
            </a:r>
            <a:r>
              <a:rPr lang="en-US" altLang="zh-CN" sz="2400" dirty="0"/>
              <a:t>((R1</a:t>
            </a:r>
            <a:r>
              <a:rPr lang="en-US" altLang="zh-CN" sz="2400" dirty="0" smtClean="0"/>
              <a:t>)) - 1</a:t>
            </a:r>
            <a:r>
              <a:rPr lang="en-US" altLang="zh-CN" sz="2400" dirty="0"/>
              <a:t>→(R1)</a:t>
            </a:r>
          </a:p>
          <a:p>
            <a:pPr algn="l">
              <a:lnSpc>
                <a:spcPct val="150000"/>
              </a:lnSpc>
            </a:pPr>
            <a:r>
              <a:rPr lang="zh-CN" altLang="en-US" sz="2400" dirty="0" smtClean="0"/>
              <a:t>        解</a:t>
            </a:r>
            <a:r>
              <a:rPr lang="zh-CN" altLang="en-US" sz="2400" dirty="0"/>
              <a:t>：结果为：</a:t>
            </a:r>
            <a:r>
              <a:rPr lang="en-US" altLang="zh-CN" sz="2400" dirty="0"/>
              <a:t>(A) = 0EH</a:t>
            </a:r>
            <a:r>
              <a:rPr lang="zh-CN" altLang="en-US" sz="2400" dirty="0"/>
              <a:t>，</a:t>
            </a:r>
            <a:r>
              <a:rPr lang="en-US" altLang="zh-CN" sz="2400" dirty="0"/>
              <a:t>(R7) = 18H</a:t>
            </a:r>
            <a:r>
              <a:rPr lang="zh-CN" altLang="en-US" sz="2400" dirty="0"/>
              <a:t>，</a:t>
            </a:r>
            <a:r>
              <a:rPr lang="en-US" altLang="zh-CN" sz="2400" dirty="0"/>
              <a:t>(30H) = 0FFH</a:t>
            </a:r>
            <a:r>
              <a:rPr lang="zh-CN" altLang="en-US" sz="2400" dirty="0"/>
              <a:t>，</a:t>
            </a:r>
            <a:r>
              <a:rPr lang="en-US" altLang="zh-CN" sz="2400" dirty="0"/>
              <a:t>(R1) = 40H</a:t>
            </a:r>
            <a:r>
              <a:rPr lang="zh-CN" altLang="en-US" sz="2400" dirty="0"/>
              <a:t>，</a:t>
            </a:r>
            <a:r>
              <a:rPr lang="en-US" altLang="zh-CN" sz="2400" dirty="0"/>
              <a:t>(40H) = 0FEH</a:t>
            </a:r>
            <a:r>
              <a:rPr lang="zh-CN" altLang="en-US" sz="2400" dirty="0"/>
              <a:t>，</a:t>
            </a:r>
            <a:r>
              <a:rPr lang="en-US" altLang="zh-CN" sz="2400" dirty="0"/>
              <a:t>P = 1</a:t>
            </a:r>
            <a:r>
              <a:rPr lang="zh-CN" altLang="en-US" sz="2400" dirty="0"/>
              <a:t>，不影响其他标志位。</a:t>
            </a:r>
          </a:p>
        </p:txBody>
      </p:sp>
    </p:spTree>
    <p:extLst>
      <p:ext uri="{BB962C8B-B14F-4D97-AF65-F5344CB8AC3E}">
        <p14:creationId xmlns:p14="http://schemas.microsoft.com/office/powerpoint/2010/main" val="76646080"/>
      </p:ext>
    </p:extLst>
  </p:cSld>
  <p:clrMapOvr>
    <a:masterClrMapping/>
  </p:clrMapOvr>
  <p:transition>
    <p:random/>
    <p:sndAc>
      <p:stSnd>
        <p:snd r:embed="rId2" name="camera.wav"/>
      </p:stSnd>
    </p:sndAc>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90</a:t>
            </a:fld>
            <a:endParaRPr lang="en-US" altLang="zh-CN" dirty="0"/>
          </a:p>
        </p:txBody>
      </p:sp>
      <p:sp>
        <p:nvSpPr>
          <p:cNvPr id="4" name="矩形 3"/>
          <p:cNvSpPr/>
          <p:nvPr/>
        </p:nvSpPr>
        <p:spPr>
          <a:xfrm>
            <a:off x="0" y="690940"/>
            <a:ext cx="9004300" cy="5078313"/>
          </a:xfrm>
          <a:prstGeom prst="rect">
            <a:avLst/>
          </a:prstGeom>
        </p:spPr>
        <p:txBody>
          <a:bodyPr wrap="square">
            <a:spAutoFit/>
          </a:bodyPr>
          <a:lstStyle/>
          <a:p>
            <a:pPr algn="l">
              <a:lnSpc>
                <a:spcPct val="150000"/>
              </a:lnSpc>
            </a:pPr>
            <a:r>
              <a:rPr lang="en-US" altLang="zh-CN" sz="2400" dirty="0" smtClean="0"/>
              <a:t>        </a:t>
            </a:r>
            <a:r>
              <a:rPr lang="en-US" altLang="zh-CN" sz="2400" b="1" dirty="0"/>
              <a:t>3</a:t>
            </a:r>
            <a:r>
              <a:rPr lang="zh-CN" altLang="en-US" sz="2400" b="1" dirty="0"/>
              <a:t>．乘除运算指令</a:t>
            </a:r>
          </a:p>
          <a:p>
            <a:pPr algn="l">
              <a:lnSpc>
                <a:spcPct val="150000"/>
              </a:lnSpc>
            </a:pPr>
            <a:r>
              <a:rPr lang="zh-CN" altLang="en-US" sz="2400" dirty="0" smtClean="0"/>
              <a:t>        （</a:t>
            </a:r>
            <a:r>
              <a:rPr lang="en-US" altLang="zh-CN" sz="2400" dirty="0"/>
              <a:t>1</a:t>
            </a:r>
            <a:r>
              <a:rPr lang="zh-CN" altLang="en-US" sz="2400" dirty="0"/>
              <a:t>）乘法指令（</a:t>
            </a:r>
            <a:r>
              <a:rPr lang="en-US" altLang="zh-CN" sz="2400" dirty="0"/>
              <a:t>1</a:t>
            </a:r>
            <a:r>
              <a:rPr lang="zh-CN" altLang="en-US" sz="2400" dirty="0"/>
              <a:t>条）</a:t>
            </a:r>
          </a:p>
          <a:p>
            <a:pPr lvl="2" algn="l">
              <a:lnSpc>
                <a:spcPct val="150000"/>
              </a:lnSpc>
            </a:pPr>
            <a:r>
              <a:rPr lang="en-US" altLang="zh-CN" sz="2400" dirty="0" smtClean="0"/>
              <a:t>                 </a:t>
            </a:r>
            <a:r>
              <a:rPr lang="en-US" altLang="zh-CN" sz="2400" dirty="0">
                <a:solidFill>
                  <a:srgbClr val="0000FF"/>
                </a:solidFill>
              </a:rPr>
              <a:t>MUL  AB    </a:t>
            </a:r>
            <a:r>
              <a:rPr lang="zh-CN" altLang="en-US" sz="2400" dirty="0">
                <a:solidFill>
                  <a:srgbClr val="0000FF"/>
                </a:solidFill>
              </a:rPr>
              <a:t>；</a:t>
            </a:r>
            <a:r>
              <a:rPr lang="en-US" altLang="zh-CN" sz="2400" dirty="0">
                <a:solidFill>
                  <a:srgbClr val="0000FF"/>
                </a:solidFill>
              </a:rPr>
              <a:t>A×B→BA </a:t>
            </a:r>
          </a:p>
          <a:p>
            <a:pPr algn="l">
              <a:lnSpc>
                <a:spcPct val="150000"/>
              </a:lnSpc>
            </a:pPr>
            <a:r>
              <a:rPr lang="zh-CN" altLang="en-US" sz="2400" dirty="0" smtClean="0"/>
              <a:t>        这</a:t>
            </a:r>
            <a:r>
              <a:rPr lang="zh-CN" altLang="en-US" sz="2400" dirty="0"/>
              <a:t>条指令的功能是将累加器</a:t>
            </a:r>
            <a:r>
              <a:rPr lang="en-US" altLang="zh-CN" sz="2400" dirty="0"/>
              <a:t>A</a:t>
            </a:r>
            <a:r>
              <a:rPr lang="zh-CN" altLang="en-US" sz="2400" dirty="0"/>
              <a:t>和寄存器</a:t>
            </a:r>
            <a:r>
              <a:rPr lang="en-US" altLang="zh-CN" sz="2400" dirty="0"/>
              <a:t>B</a:t>
            </a:r>
            <a:r>
              <a:rPr lang="zh-CN" altLang="en-US" sz="2400" dirty="0"/>
              <a:t>中的两个无符号数相乘，乘积的</a:t>
            </a:r>
            <a:r>
              <a:rPr lang="zh-CN" altLang="en-US" sz="2400" dirty="0">
                <a:solidFill>
                  <a:srgbClr val="FF0000"/>
                </a:solidFill>
              </a:rPr>
              <a:t>高</a:t>
            </a:r>
            <a:r>
              <a:rPr lang="en-US" altLang="zh-CN" sz="2400" dirty="0">
                <a:solidFill>
                  <a:srgbClr val="FF0000"/>
                </a:solidFill>
              </a:rPr>
              <a:t>8</a:t>
            </a:r>
            <a:r>
              <a:rPr lang="zh-CN" altLang="en-US" sz="2400" dirty="0">
                <a:solidFill>
                  <a:srgbClr val="FF0000"/>
                </a:solidFill>
              </a:rPr>
              <a:t>位</a:t>
            </a:r>
            <a:r>
              <a:rPr lang="zh-CN" altLang="en-US" sz="2400" dirty="0"/>
              <a:t>存放在</a:t>
            </a:r>
            <a:r>
              <a:rPr lang="en-US" altLang="zh-CN" sz="2400" dirty="0">
                <a:solidFill>
                  <a:srgbClr val="FF0000"/>
                </a:solidFill>
              </a:rPr>
              <a:t>B</a:t>
            </a:r>
            <a:r>
              <a:rPr lang="zh-CN" altLang="en-US" sz="2400" dirty="0"/>
              <a:t>中而</a:t>
            </a:r>
            <a:r>
              <a:rPr lang="zh-CN" altLang="en-US" sz="2400" dirty="0">
                <a:solidFill>
                  <a:srgbClr val="0000FF"/>
                </a:solidFill>
              </a:rPr>
              <a:t>低</a:t>
            </a:r>
            <a:r>
              <a:rPr lang="en-US" altLang="zh-CN" sz="2400" dirty="0">
                <a:solidFill>
                  <a:srgbClr val="0000FF"/>
                </a:solidFill>
              </a:rPr>
              <a:t>8</a:t>
            </a:r>
            <a:r>
              <a:rPr lang="zh-CN" altLang="en-US" sz="2400" dirty="0">
                <a:solidFill>
                  <a:srgbClr val="0000FF"/>
                </a:solidFill>
              </a:rPr>
              <a:t>位</a:t>
            </a:r>
            <a:r>
              <a:rPr lang="zh-CN" altLang="en-US" sz="2400" dirty="0"/>
              <a:t>存放在</a:t>
            </a:r>
            <a:r>
              <a:rPr lang="en-US" altLang="zh-CN" sz="2400" dirty="0">
                <a:solidFill>
                  <a:srgbClr val="0000FF"/>
                </a:solidFill>
              </a:rPr>
              <a:t>A</a:t>
            </a:r>
            <a:r>
              <a:rPr lang="zh-CN" altLang="en-US" sz="2400" dirty="0"/>
              <a:t>中。</a:t>
            </a:r>
          </a:p>
          <a:p>
            <a:pPr algn="l">
              <a:lnSpc>
                <a:spcPct val="150000"/>
              </a:lnSpc>
            </a:pPr>
            <a:r>
              <a:rPr lang="zh-CN" altLang="en-US" sz="2400" dirty="0" smtClean="0"/>
              <a:t>        该</a:t>
            </a:r>
            <a:r>
              <a:rPr lang="zh-CN" altLang="en-US" sz="2400" dirty="0"/>
              <a:t>指令对标志位的影响如下：</a:t>
            </a:r>
          </a:p>
          <a:p>
            <a:pPr marL="342900" indent="-342900" algn="l">
              <a:lnSpc>
                <a:spcPct val="150000"/>
              </a:lnSpc>
              <a:buFont typeface="Wingdings" pitchFamily="2" charset="2"/>
              <a:buChar char="l"/>
            </a:pPr>
            <a:r>
              <a:rPr lang="zh-CN" altLang="en-US" sz="2400" dirty="0"/>
              <a:t>  进位位</a:t>
            </a:r>
            <a:r>
              <a:rPr lang="en-US" altLang="zh-CN" sz="2400" dirty="0"/>
              <a:t>Cy</a:t>
            </a:r>
            <a:r>
              <a:rPr lang="zh-CN" altLang="en-US" sz="2400" dirty="0"/>
              <a:t>：执行</a:t>
            </a:r>
            <a:r>
              <a:rPr lang="en-US" altLang="zh-CN" sz="2400" dirty="0"/>
              <a:t>MUL</a:t>
            </a:r>
            <a:r>
              <a:rPr lang="zh-CN" altLang="en-US" sz="2400" dirty="0"/>
              <a:t>指令后</a:t>
            </a:r>
            <a:r>
              <a:rPr lang="en-US" altLang="zh-CN" sz="2400" dirty="0"/>
              <a:t>Cy = 0</a:t>
            </a:r>
            <a:r>
              <a:rPr lang="zh-CN" altLang="en-US" sz="2400" dirty="0"/>
              <a:t>。  </a:t>
            </a:r>
          </a:p>
          <a:p>
            <a:pPr marL="342900" indent="-342900" algn="l">
              <a:lnSpc>
                <a:spcPct val="150000"/>
              </a:lnSpc>
              <a:buFont typeface="Wingdings" pitchFamily="2" charset="2"/>
              <a:buChar char="l"/>
            </a:pPr>
            <a:r>
              <a:rPr lang="zh-CN" altLang="en-US" sz="2400" dirty="0"/>
              <a:t>  溢出标志</a:t>
            </a:r>
            <a:r>
              <a:rPr lang="en-US" altLang="zh-CN" sz="2400" dirty="0"/>
              <a:t>OV</a:t>
            </a:r>
            <a:r>
              <a:rPr lang="zh-CN" altLang="en-US" sz="2400" dirty="0"/>
              <a:t>：若乘积超过</a:t>
            </a:r>
            <a:r>
              <a:rPr lang="en-US" altLang="zh-CN" sz="2400" dirty="0"/>
              <a:t>0FFH</a:t>
            </a:r>
            <a:r>
              <a:rPr lang="zh-CN" altLang="en-US" sz="2400" dirty="0"/>
              <a:t>，则</a:t>
            </a:r>
            <a:r>
              <a:rPr lang="en-US" altLang="zh-CN" sz="2400" dirty="0"/>
              <a:t>OV = 1</a:t>
            </a:r>
            <a:r>
              <a:rPr lang="zh-CN" altLang="en-US" sz="2400" dirty="0"/>
              <a:t>；否则，</a:t>
            </a:r>
            <a:r>
              <a:rPr lang="en-US" altLang="zh-CN" sz="2400" dirty="0"/>
              <a:t>OV = 0</a:t>
            </a:r>
            <a:r>
              <a:rPr lang="zh-CN" altLang="en-US" sz="2400" dirty="0"/>
              <a:t>。</a:t>
            </a:r>
          </a:p>
          <a:p>
            <a:pPr marL="342900" indent="-342900" algn="l">
              <a:lnSpc>
                <a:spcPct val="150000"/>
              </a:lnSpc>
              <a:buFont typeface="Wingdings" pitchFamily="2" charset="2"/>
              <a:buChar char="l"/>
            </a:pPr>
            <a:r>
              <a:rPr lang="zh-CN" altLang="en-US" sz="2400" dirty="0"/>
              <a:t>  奇偶标志</a:t>
            </a:r>
            <a:r>
              <a:rPr lang="en-US" altLang="zh-CN" sz="2400" dirty="0"/>
              <a:t>P</a:t>
            </a:r>
            <a:r>
              <a:rPr lang="zh-CN" altLang="en-US" sz="2400" dirty="0"/>
              <a:t>：跟随</a:t>
            </a:r>
            <a:r>
              <a:rPr lang="en-US" altLang="zh-CN" sz="2400" dirty="0"/>
              <a:t>A</a:t>
            </a:r>
            <a:r>
              <a:rPr lang="zh-CN" altLang="en-US" sz="2400" dirty="0"/>
              <a:t>的内容会做相应变化</a:t>
            </a:r>
            <a:r>
              <a:rPr lang="zh-CN" altLang="en-US" dirty="0"/>
              <a:t>。</a:t>
            </a:r>
          </a:p>
        </p:txBody>
      </p:sp>
    </p:spTree>
    <p:extLst>
      <p:ext uri="{BB962C8B-B14F-4D97-AF65-F5344CB8AC3E}">
        <p14:creationId xmlns:p14="http://schemas.microsoft.com/office/powerpoint/2010/main" val="3577080584"/>
      </p:ext>
    </p:extLst>
  </p:cSld>
  <p:clrMapOvr>
    <a:masterClrMapping/>
  </p:clrMapOvr>
  <p:transition>
    <p:random/>
    <p:sndAc>
      <p:stSnd>
        <p:snd r:embed="rId2" name="camera.wav"/>
      </p:stSnd>
    </p:sndAc>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91</a:t>
            </a:fld>
            <a:endParaRPr lang="en-US" altLang="zh-CN" dirty="0"/>
          </a:p>
        </p:txBody>
      </p:sp>
      <p:sp>
        <p:nvSpPr>
          <p:cNvPr id="4" name="矩形 3"/>
          <p:cNvSpPr/>
          <p:nvPr/>
        </p:nvSpPr>
        <p:spPr>
          <a:xfrm>
            <a:off x="0" y="602040"/>
            <a:ext cx="9144000" cy="5078313"/>
          </a:xfrm>
          <a:prstGeom prst="rect">
            <a:avLst/>
          </a:prstGeom>
        </p:spPr>
        <p:txBody>
          <a:bodyPr wrap="square">
            <a:spAutoFit/>
          </a:bodyPr>
          <a:lstStyle/>
          <a:p>
            <a:pPr algn="l">
              <a:lnSpc>
                <a:spcPct val="150000"/>
              </a:lnSpc>
            </a:pPr>
            <a:r>
              <a:rPr lang="zh-CN" altLang="en-US" sz="2400" dirty="0" smtClean="0"/>
              <a:t>        （</a:t>
            </a:r>
            <a:r>
              <a:rPr lang="en-US" altLang="zh-CN" sz="2400" dirty="0"/>
              <a:t>2</a:t>
            </a:r>
            <a:r>
              <a:rPr lang="zh-CN" altLang="en-US" sz="2400" dirty="0"/>
              <a:t>）除法指令（</a:t>
            </a:r>
            <a:r>
              <a:rPr lang="en-US" altLang="zh-CN" sz="2400" dirty="0"/>
              <a:t>1</a:t>
            </a:r>
            <a:r>
              <a:rPr lang="zh-CN" altLang="en-US" sz="2400" dirty="0"/>
              <a:t>条）</a:t>
            </a:r>
          </a:p>
          <a:p>
            <a:pPr lvl="2" algn="l">
              <a:lnSpc>
                <a:spcPct val="150000"/>
              </a:lnSpc>
            </a:pPr>
            <a:r>
              <a:rPr lang="en-US" altLang="zh-CN" sz="2400" dirty="0">
                <a:solidFill>
                  <a:srgbClr val="0000FF"/>
                </a:solidFill>
              </a:rPr>
              <a:t>                 DIV  AB    </a:t>
            </a:r>
            <a:r>
              <a:rPr lang="zh-CN" altLang="en-US" sz="2400" dirty="0">
                <a:solidFill>
                  <a:srgbClr val="0000FF"/>
                </a:solidFill>
              </a:rPr>
              <a:t>；</a:t>
            </a:r>
            <a:r>
              <a:rPr lang="en-US" altLang="zh-CN" sz="2400" dirty="0">
                <a:solidFill>
                  <a:srgbClr val="0000FF"/>
                </a:solidFill>
              </a:rPr>
              <a:t>A÷B</a:t>
            </a:r>
            <a:r>
              <a:rPr lang="zh-CN" altLang="en-US" sz="2400" dirty="0">
                <a:solidFill>
                  <a:srgbClr val="0000FF"/>
                </a:solidFill>
              </a:rPr>
              <a:t>，商→</a:t>
            </a:r>
            <a:r>
              <a:rPr lang="en-US" altLang="zh-CN" sz="2400" dirty="0">
                <a:solidFill>
                  <a:srgbClr val="0000FF"/>
                </a:solidFill>
              </a:rPr>
              <a:t>A</a:t>
            </a:r>
            <a:r>
              <a:rPr lang="zh-CN" altLang="en-US" sz="2400" dirty="0">
                <a:solidFill>
                  <a:srgbClr val="0000FF"/>
                </a:solidFill>
              </a:rPr>
              <a:t>，余数→</a:t>
            </a:r>
            <a:r>
              <a:rPr lang="en-US" altLang="zh-CN" sz="2400" dirty="0">
                <a:solidFill>
                  <a:srgbClr val="0000FF"/>
                </a:solidFill>
              </a:rPr>
              <a:t>B</a:t>
            </a:r>
          </a:p>
          <a:p>
            <a:pPr algn="l">
              <a:lnSpc>
                <a:spcPct val="150000"/>
              </a:lnSpc>
            </a:pPr>
            <a:r>
              <a:rPr lang="zh-CN" altLang="en-US" sz="2400" dirty="0" smtClean="0"/>
              <a:t>        这</a:t>
            </a:r>
            <a:r>
              <a:rPr lang="zh-CN" altLang="en-US" sz="2400" dirty="0"/>
              <a:t>条指令的功能是用累加器</a:t>
            </a:r>
            <a:r>
              <a:rPr lang="en-US" altLang="zh-CN" sz="2400" dirty="0"/>
              <a:t>A</a:t>
            </a:r>
            <a:r>
              <a:rPr lang="zh-CN" altLang="en-US" sz="2400" dirty="0"/>
              <a:t>中的</a:t>
            </a:r>
            <a:r>
              <a:rPr lang="en-US" altLang="zh-CN" sz="2400" dirty="0"/>
              <a:t>8</a:t>
            </a:r>
            <a:r>
              <a:rPr lang="zh-CN" altLang="en-US" sz="2400" dirty="0"/>
              <a:t>位无符号整数除以寄存器</a:t>
            </a:r>
            <a:r>
              <a:rPr lang="en-US" altLang="zh-CN" sz="2400" dirty="0"/>
              <a:t>B</a:t>
            </a:r>
            <a:r>
              <a:rPr lang="zh-CN" altLang="en-US" sz="2400" dirty="0"/>
              <a:t>中的</a:t>
            </a:r>
            <a:r>
              <a:rPr lang="en-US" altLang="zh-CN" sz="2400" dirty="0"/>
              <a:t>8</a:t>
            </a:r>
            <a:r>
              <a:rPr lang="zh-CN" altLang="en-US" sz="2400" dirty="0"/>
              <a:t>位无符号整数，所得的</a:t>
            </a:r>
            <a:r>
              <a:rPr lang="zh-CN" altLang="en-US" sz="2400" dirty="0">
                <a:solidFill>
                  <a:srgbClr val="FF0000"/>
                </a:solidFill>
              </a:rPr>
              <a:t>商（为整数）存放在</a:t>
            </a:r>
            <a:r>
              <a:rPr lang="en-US" altLang="zh-CN" sz="2400" dirty="0">
                <a:solidFill>
                  <a:srgbClr val="FF0000"/>
                </a:solidFill>
              </a:rPr>
              <a:t>A</a:t>
            </a:r>
            <a:r>
              <a:rPr lang="zh-CN" altLang="en-US" sz="2400" dirty="0">
                <a:solidFill>
                  <a:srgbClr val="FF0000"/>
                </a:solidFill>
              </a:rPr>
              <a:t>中</a:t>
            </a:r>
            <a:r>
              <a:rPr lang="zh-CN" altLang="en-US" sz="2400" dirty="0"/>
              <a:t>，</a:t>
            </a:r>
            <a:r>
              <a:rPr lang="zh-CN" altLang="en-US" sz="2400" dirty="0">
                <a:solidFill>
                  <a:srgbClr val="0000FF"/>
                </a:solidFill>
              </a:rPr>
              <a:t>余数存放在</a:t>
            </a:r>
            <a:r>
              <a:rPr lang="en-US" altLang="zh-CN" sz="2400" dirty="0">
                <a:solidFill>
                  <a:srgbClr val="0000FF"/>
                </a:solidFill>
              </a:rPr>
              <a:t>B</a:t>
            </a:r>
            <a:r>
              <a:rPr lang="zh-CN" altLang="en-US" sz="2400" dirty="0">
                <a:solidFill>
                  <a:srgbClr val="0000FF"/>
                </a:solidFill>
              </a:rPr>
              <a:t>中</a:t>
            </a:r>
            <a:r>
              <a:rPr lang="zh-CN" altLang="en-US" sz="2400" dirty="0"/>
              <a:t>。</a:t>
            </a:r>
          </a:p>
          <a:p>
            <a:pPr algn="l">
              <a:lnSpc>
                <a:spcPct val="150000"/>
              </a:lnSpc>
            </a:pPr>
            <a:r>
              <a:rPr lang="zh-CN" altLang="en-US" sz="2400" dirty="0" smtClean="0"/>
              <a:t>        该</a:t>
            </a:r>
            <a:r>
              <a:rPr lang="zh-CN" altLang="en-US" sz="2400" dirty="0"/>
              <a:t>指令对标志位的影响如下：</a:t>
            </a:r>
          </a:p>
          <a:p>
            <a:pPr marL="800100" lvl="1" indent="-342900" algn="l">
              <a:lnSpc>
                <a:spcPct val="150000"/>
              </a:lnSpc>
              <a:buFont typeface="Wingdings" pitchFamily="2" charset="2"/>
              <a:buChar char="l"/>
            </a:pPr>
            <a:r>
              <a:rPr lang="zh-CN" altLang="en-US" sz="2400" dirty="0"/>
              <a:t>  进位位</a:t>
            </a:r>
            <a:r>
              <a:rPr lang="en-US" altLang="zh-CN" sz="2400" dirty="0"/>
              <a:t>Cy</a:t>
            </a:r>
            <a:r>
              <a:rPr lang="zh-CN" altLang="en-US" sz="2400" dirty="0"/>
              <a:t>：</a:t>
            </a:r>
            <a:r>
              <a:rPr lang="en-US" altLang="zh-CN" sz="2400" dirty="0"/>
              <a:t>Cy = 0</a:t>
            </a:r>
            <a:r>
              <a:rPr lang="zh-CN" altLang="en-US" sz="2400" dirty="0"/>
              <a:t>。</a:t>
            </a:r>
          </a:p>
          <a:p>
            <a:pPr marL="800100" lvl="1" indent="-342900" algn="l">
              <a:lnSpc>
                <a:spcPct val="150000"/>
              </a:lnSpc>
              <a:buFont typeface="Wingdings" pitchFamily="2" charset="2"/>
              <a:buChar char="l"/>
            </a:pPr>
            <a:r>
              <a:rPr lang="zh-CN" altLang="en-US" sz="2400" dirty="0"/>
              <a:t>  溢出标志</a:t>
            </a:r>
            <a:r>
              <a:rPr lang="en-US" altLang="zh-CN" sz="2400" dirty="0"/>
              <a:t>OV</a:t>
            </a:r>
            <a:r>
              <a:rPr lang="zh-CN" altLang="en-US" sz="2400" dirty="0"/>
              <a:t>：当除数</a:t>
            </a:r>
            <a:r>
              <a:rPr lang="en-US" altLang="zh-CN" sz="2400" dirty="0"/>
              <a:t>B = 0</a:t>
            </a:r>
            <a:r>
              <a:rPr lang="zh-CN" altLang="en-US" sz="2400" dirty="0"/>
              <a:t>时，则</a:t>
            </a:r>
            <a:r>
              <a:rPr lang="en-US" altLang="zh-CN" sz="2400" dirty="0"/>
              <a:t>OV = 1</a:t>
            </a:r>
            <a:r>
              <a:rPr lang="zh-CN" altLang="en-US" sz="2400" dirty="0"/>
              <a:t>；否则，</a:t>
            </a:r>
            <a:r>
              <a:rPr lang="en-US" altLang="zh-CN" sz="2400" dirty="0"/>
              <a:t>OV = 0</a:t>
            </a:r>
            <a:r>
              <a:rPr lang="zh-CN" altLang="en-US" sz="2400" dirty="0"/>
              <a:t>。</a:t>
            </a:r>
          </a:p>
          <a:p>
            <a:pPr marL="800100" lvl="1" indent="-342900" algn="l">
              <a:lnSpc>
                <a:spcPct val="150000"/>
              </a:lnSpc>
              <a:buFont typeface="Wingdings" pitchFamily="2" charset="2"/>
              <a:buChar char="l"/>
            </a:pPr>
            <a:r>
              <a:rPr lang="zh-CN" altLang="en-US" sz="2400" dirty="0"/>
              <a:t>  奇偶标志</a:t>
            </a:r>
            <a:r>
              <a:rPr lang="en-US" altLang="zh-CN" sz="2400" dirty="0"/>
              <a:t>P</a:t>
            </a:r>
            <a:r>
              <a:rPr lang="zh-CN" altLang="en-US" sz="2400" dirty="0"/>
              <a:t>：同上条。</a:t>
            </a:r>
          </a:p>
        </p:txBody>
      </p:sp>
    </p:spTree>
    <p:extLst>
      <p:ext uri="{BB962C8B-B14F-4D97-AF65-F5344CB8AC3E}">
        <p14:creationId xmlns:p14="http://schemas.microsoft.com/office/powerpoint/2010/main" val="3032556106"/>
      </p:ext>
    </p:extLst>
  </p:cSld>
  <p:clrMapOvr>
    <a:masterClrMapping/>
  </p:clrMapOvr>
  <p:transition>
    <p:random/>
    <p:sndAc>
      <p:stSnd>
        <p:snd r:embed="rId2" name="camera.wav"/>
      </p:stSnd>
    </p:sndAc>
  </p:transition>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92</a:t>
            </a:fld>
            <a:endParaRPr lang="en-US" altLang="zh-CN" dirty="0"/>
          </a:p>
        </p:txBody>
      </p:sp>
      <p:sp>
        <p:nvSpPr>
          <p:cNvPr id="4" name="矩形 3"/>
          <p:cNvSpPr/>
          <p:nvPr/>
        </p:nvSpPr>
        <p:spPr>
          <a:xfrm>
            <a:off x="0" y="611138"/>
            <a:ext cx="9144000" cy="2862322"/>
          </a:xfrm>
          <a:prstGeom prst="rect">
            <a:avLst/>
          </a:prstGeom>
        </p:spPr>
        <p:txBody>
          <a:bodyPr wrap="square">
            <a:spAutoFit/>
          </a:bodyPr>
          <a:lstStyle/>
          <a:p>
            <a:pPr algn="l">
              <a:lnSpc>
                <a:spcPct val="150000"/>
              </a:lnSpc>
            </a:pPr>
            <a:r>
              <a:rPr lang="en-US" altLang="zh-CN" sz="2400" dirty="0" smtClean="0"/>
              <a:t>        【</a:t>
            </a:r>
            <a:r>
              <a:rPr lang="zh-CN" altLang="en-US" sz="2400" dirty="0"/>
              <a:t>例</a:t>
            </a:r>
            <a:r>
              <a:rPr lang="en-US" altLang="zh-CN" sz="2400" dirty="0"/>
              <a:t>4-20】 </a:t>
            </a:r>
            <a:r>
              <a:rPr lang="zh-CN" altLang="en-US" sz="2400" dirty="0"/>
              <a:t>已知</a:t>
            </a:r>
            <a:r>
              <a:rPr lang="en-US" altLang="zh-CN" sz="2400" dirty="0"/>
              <a:t>A = 57H</a:t>
            </a:r>
            <a:r>
              <a:rPr lang="zh-CN" altLang="en-US" sz="2400" dirty="0"/>
              <a:t>和</a:t>
            </a:r>
            <a:r>
              <a:rPr lang="en-US" altLang="zh-CN" sz="2400" dirty="0"/>
              <a:t>B = 10H</a:t>
            </a:r>
            <a:r>
              <a:rPr lang="zh-CN" altLang="en-US" sz="2400" dirty="0"/>
              <a:t>，执行指令</a:t>
            </a:r>
          </a:p>
          <a:p>
            <a:pPr algn="l">
              <a:lnSpc>
                <a:spcPct val="150000"/>
              </a:lnSpc>
            </a:pPr>
            <a:r>
              <a:rPr lang="en-US" altLang="zh-CN" sz="2400" dirty="0" smtClean="0"/>
              <a:t>                           DIV  </a:t>
            </a:r>
            <a:r>
              <a:rPr lang="en-US" altLang="zh-CN" sz="2400" dirty="0"/>
              <a:t>AB</a:t>
            </a:r>
          </a:p>
          <a:p>
            <a:pPr algn="l">
              <a:lnSpc>
                <a:spcPct val="150000"/>
              </a:lnSpc>
            </a:pPr>
            <a:r>
              <a:rPr lang="zh-CN" altLang="en-US" sz="2400" dirty="0" smtClean="0"/>
              <a:t>        结果</a:t>
            </a:r>
            <a:r>
              <a:rPr lang="zh-CN" altLang="en-US" sz="2400" dirty="0"/>
              <a:t>：</a:t>
            </a:r>
            <a:r>
              <a:rPr lang="en-US" altLang="zh-CN" sz="2400" dirty="0"/>
              <a:t>A = 05H</a:t>
            </a:r>
            <a:r>
              <a:rPr lang="zh-CN" altLang="en-US" sz="2400" dirty="0"/>
              <a:t>，</a:t>
            </a:r>
            <a:r>
              <a:rPr lang="en-US" altLang="zh-CN" sz="2400" dirty="0"/>
              <a:t>B = 07H</a:t>
            </a:r>
            <a:r>
              <a:rPr lang="zh-CN" altLang="en-US" sz="2400" dirty="0"/>
              <a:t>，</a:t>
            </a:r>
            <a:r>
              <a:rPr lang="en-US" altLang="zh-CN" sz="2400" dirty="0"/>
              <a:t>Cy = 0</a:t>
            </a:r>
            <a:r>
              <a:rPr lang="zh-CN" altLang="en-US" sz="2400" dirty="0"/>
              <a:t>，</a:t>
            </a:r>
            <a:r>
              <a:rPr lang="en-US" altLang="zh-CN" sz="2400" dirty="0"/>
              <a:t>OV = 0</a:t>
            </a:r>
            <a:r>
              <a:rPr lang="zh-CN" altLang="en-US" sz="2400" dirty="0"/>
              <a:t>，</a:t>
            </a:r>
            <a:r>
              <a:rPr lang="en-US" altLang="zh-CN" sz="2400" dirty="0"/>
              <a:t>P = 0</a:t>
            </a:r>
            <a:r>
              <a:rPr lang="zh-CN" altLang="en-US" sz="2400" dirty="0"/>
              <a:t>。</a:t>
            </a:r>
          </a:p>
          <a:p>
            <a:pPr algn="l">
              <a:lnSpc>
                <a:spcPct val="150000"/>
              </a:lnSpc>
            </a:pPr>
            <a:r>
              <a:rPr lang="zh-CN" altLang="en-US" sz="2400" dirty="0" smtClean="0"/>
              <a:t>        从</a:t>
            </a:r>
            <a:r>
              <a:rPr lang="zh-CN" altLang="en-US" sz="2400" dirty="0"/>
              <a:t>该例可以看出：若</a:t>
            </a:r>
            <a:r>
              <a:rPr lang="en-US" altLang="zh-CN" sz="2400" dirty="0"/>
              <a:t>B = 10H</a:t>
            </a:r>
            <a:r>
              <a:rPr lang="zh-CN" altLang="en-US" sz="2400" dirty="0"/>
              <a:t>，则执行</a:t>
            </a:r>
            <a:r>
              <a:rPr lang="en-US" altLang="zh-CN" sz="2400" dirty="0"/>
              <a:t>DIV  AB</a:t>
            </a:r>
            <a:r>
              <a:rPr lang="zh-CN" altLang="en-US" sz="2400" dirty="0"/>
              <a:t>后，将</a:t>
            </a:r>
            <a:r>
              <a:rPr lang="en-US" altLang="zh-CN" sz="2400" dirty="0"/>
              <a:t>A</a:t>
            </a:r>
            <a:r>
              <a:rPr lang="zh-CN" altLang="en-US" sz="2400" dirty="0"/>
              <a:t>的高</a:t>
            </a:r>
            <a:r>
              <a:rPr lang="en-US" altLang="zh-CN" sz="2400" dirty="0"/>
              <a:t>4</a:t>
            </a:r>
            <a:r>
              <a:rPr lang="zh-CN" altLang="en-US" sz="2400" dirty="0"/>
              <a:t>位和低</a:t>
            </a:r>
            <a:r>
              <a:rPr lang="en-US" altLang="zh-CN" sz="2400" dirty="0"/>
              <a:t>4</a:t>
            </a:r>
            <a:r>
              <a:rPr lang="zh-CN" altLang="en-US" sz="2400" dirty="0"/>
              <a:t>位分解并分别存放于</a:t>
            </a:r>
            <a:r>
              <a:rPr lang="en-US" altLang="zh-CN" sz="2400" dirty="0"/>
              <a:t>A</a:t>
            </a:r>
            <a:r>
              <a:rPr lang="zh-CN" altLang="en-US" sz="2400" dirty="0"/>
              <a:t>，</a:t>
            </a:r>
            <a:r>
              <a:rPr lang="en-US" altLang="zh-CN" sz="2400" dirty="0"/>
              <a:t>B</a:t>
            </a:r>
            <a:r>
              <a:rPr lang="zh-CN" altLang="en-US" sz="2400" dirty="0"/>
              <a:t>中。</a:t>
            </a:r>
          </a:p>
        </p:txBody>
      </p:sp>
    </p:spTree>
    <p:extLst>
      <p:ext uri="{BB962C8B-B14F-4D97-AF65-F5344CB8AC3E}">
        <p14:creationId xmlns:p14="http://schemas.microsoft.com/office/powerpoint/2010/main" val="3697110603"/>
      </p:ext>
    </p:extLst>
  </p:cSld>
  <p:clrMapOvr>
    <a:masterClrMapping/>
  </p:clrMapOvr>
  <p:transition>
    <p:random/>
    <p:sndAc>
      <p:stSnd>
        <p:snd r:embed="rId2" name="camera.wav"/>
      </p:stSnd>
    </p:sndAc>
  </p:transition>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93</a:t>
            </a:fld>
            <a:endParaRPr lang="en-US" altLang="zh-CN" dirty="0"/>
          </a:p>
        </p:txBody>
      </p:sp>
      <p:sp>
        <p:nvSpPr>
          <p:cNvPr id="4" name="矩形 3"/>
          <p:cNvSpPr/>
          <p:nvPr/>
        </p:nvSpPr>
        <p:spPr>
          <a:xfrm>
            <a:off x="0" y="484644"/>
            <a:ext cx="9144000" cy="6001643"/>
          </a:xfrm>
          <a:prstGeom prst="rect">
            <a:avLst/>
          </a:prstGeom>
        </p:spPr>
        <p:txBody>
          <a:bodyPr wrap="square">
            <a:spAutoFit/>
          </a:bodyPr>
          <a:lstStyle/>
          <a:p>
            <a:pPr algn="l">
              <a:lnSpc>
                <a:spcPct val="150000"/>
              </a:lnSpc>
            </a:pPr>
            <a:r>
              <a:rPr lang="en-US" altLang="zh-CN" sz="2400" dirty="0" smtClean="0"/>
              <a:t>        </a:t>
            </a:r>
            <a:r>
              <a:rPr lang="en-US" altLang="zh-CN" sz="2400" b="1" dirty="0">
                <a:solidFill>
                  <a:srgbClr val="9900CC"/>
                </a:solidFill>
              </a:rPr>
              <a:t>4.3.3  </a:t>
            </a:r>
            <a:r>
              <a:rPr lang="zh-CN" altLang="en-US" sz="2400" b="1" dirty="0">
                <a:solidFill>
                  <a:srgbClr val="9900CC"/>
                </a:solidFill>
              </a:rPr>
              <a:t>逻辑运算与移位指令</a:t>
            </a:r>
          </a:p>
          <a:p>
            <a:pPr algn="l">
              <a:lnSpc>
                <a:spcPct val="150000"/>
              </a:lnSpc>
            </a:pPr>
            <a:r>
              <a:rPr lang="en-US" altLang="zh-CN" sz="2400" dirty="0" smtClean="0"/>
              <a:t>        </a:t>
            </a:r>
            <a:r>
              <a:rPr lang="en-US" altLang="zh-CN" sz="2400" b="1" dirty="0"/>
              <a:t>1</a:t>
            </a:r>
            <a:r>
              <a:rPr lang="zh-CN" altLang="en-US" sz="2400" b="1" dirty="0"/>
              <a:t>．逻辑与指令</a:t>
            </a:r>
          </a:p>
          <a:p>
            <a:pPr lvl="2" algn="l">
              <a:lnSpc>
                <a:spcPct val="150000"/>
              </a:lnSpc>
            </a:pPr>
            <a:r>
              <a:rPr lang="en-US" altLang="zh-CN" sz="2400" dirty="0">
                <a:solidFill>
                  <a:srgbClr val="0000FF"/>
                </a:solidFill>
              </a:rPr>
              <a:t>ANL	 A</a:t>
            </a:r>
            <a:r>
              <a:rPr lang="zh-CN" altLang="en-US" sz="2400" dirty="0">
                <a:solidFill>
                  <a:srgbClr val="0000FF"/>
                </a:solidFill>
              </a:rPr>
              <a:t>，</a:t>
            </a:r>
            <a:r>
              <a:rPr lang="en-US" altLang="zh-CN" sz="2400" dirty="0" err="1">
                <a:solidFill>
                  <a:srgbClr val="0000FF"/>
                </a:solidFill>
              </a:rPr>
              <a:t>Rn</a:t>
            </a:r>
            <a:r>
              <a:rPr lang="en-US" altLang="zh-CN" sz="2400" dirty="0">
                <a:solidFill>
                  <a:srgbClr val="0000FF"/>
                </a:solidFill>
              </a:rPr>
              <a:t>		</a:t>
            </a:r>
            <a:r>
              <a:rPr lang="zh-CN" altLang="en-US" sz="2400" dirty="0">
                <a:solidFill>
                  <a:srgbClr val="0000FF"/>
                </a:solidFill>
              </a:rPr>
              <a:t>；</a:t>
            </a:r>
            <a:r>
              <a:rPr lang="en-US" altLang="zh-CN" sz="2400" dirty="0">
                <a:solidFill>
                  <a:srgbClr val="0000FF"/>
                </a:solidFill>
              </a:rPr>
              <a:t>(A)∧(</a:t>
            </a:r>
            <a:r>
              <a:rPr lang="en-US" altLang="zh-CN" sz="2400" dirty="0" err="1">
                <a:solidFill>
                  <a:srgbClr val="0000FF"/>
                </a:solidFill>
              </a:rPr>
              <a:t>Rn</a:t>
            </a:r>
            <a:r>
              <a:rPr lang="en-US" altLang="zh-CN" sz="2400" dirty="0">
                <a:solidFill>
                  <a:srgbClr val="0000FF"/>
                </a:solidFill>
              </a:rPr>
              <a:t>)→A</a:t>
            </a:r>
            <a:r>
              <a:rPr lang="zh-CN" altLang="en-US" sz="2400" dirty="0">
                <a:solidFill>
                  <a:srgbClr val="0000FF"/>
                </a:solidFill>
              </a:rPr>
              <a:t>，</a:t>
            </a:r>
            <a:r>
              <a:rPr lang="en-US" altLang="zh-CN" sz="2400" dirty="0">
                <a:solidFill>
                  <a:srgbClr val="0000FF"/>
                </a:solidFill>
              </a:rPr>
              <a:t>n = 0</a:t>
            </a:r>
            <a:r>
              <a:rPr lang="zh-CN" altLang="en-US" sz="2400" dirty="0">
                <a:solidFill>
                  <a:srgbClr val="0000FF"/>
                </a:solidFill>
              </a:rPr>
              <a:t>～</a:t>
            </a:r>
            <a:r>
              <a:rPr lang="en-US" altLang="zh-CN" sz="2400" dirty="0">
                <a:solidFill>
                  <a:srgbClr val="0000FF"/>
                </a:solidFill>
              </a:rPr>
              <a:t>7</a:t>
            </a:r>
          </a:p>
          <a:p>
            <a:pPr lvl="2" algn="l">
              <a:lnSpc>
                <a:spcPct val="150000"/>
              </a:lnSpc>
            </a:pPr>
            <a:r>
              <a:rPr lang="en-US" altLang="zh-CN" sz="2400" dirty="0">
                <a:solidFill>
                  <a:srgbClr val="0000FF"/>
                </a:solidFill>
              </a:rPr>
              <a:t>ANL	 A</a:t>
            </a:r>
            <a:r>
              <a:rPr lang="zh-CN" altLang="en-US" sz="2400" dirty="0">
                <a:solidFill>
                  <a:srgbClr val="0000FF"/>
                </a:solidFill>
              </a:rPr>
              <a:t>，</a:t>
            </a:r>
            <a:r>
              <a:rPr lang="en-US" altLang="zh-CN" sz="2400" dirty="0">
                <a:solidFill>
                  <a:srgbClr val="0000FF"/>
                </a:solidFill>
              </a:rPr>
              <a:t>direct		</a:t>
            </a:r>
            <a:r>
              <a:rPr lang="zh-CN" altLang="en-US" sz="2400" dirty="0">
                <a:solidFill>
                  <a:srgbClr val="0000FF"/>
                </a:solidFill>
              </a:rPr>
              <a:t>；</a:t>
            </a:r>
            <a:r>
              <a:rPr lang="en-US" altLang="zh-CN" sz="2400" dirty="0">
                <a:solidFill>
                  <a:srgbClr val="0000FF"/>
                </a:solidFill>
              </a:rPr>
              <a:t>(A)∧(direct)→A</a:t>
            </a:r>
          </a:p>
          <a:p>
            <a:pPr lvl="2" algn="l">
              <a:lnSpc>
                <a:spcPct val="150000"/>
              </a:lnSpc>
            </a:pPr>
            <a:r>
              <a:rPr lang="en-US" altLang="zh-CN" sz="2400" dirty="0">
                <a:solidFill>
                  <a:srgbClr val="0000FF"/>
                </a:solidFill>
              </a:rPr>
              <a:t>ANL	 A</a:t>
            </a:r>
            <a:r>
              <a:rPr lang="zh-CN" altLang="en-US" sz="2400" dirty="0">
                <a:solidFill>
                  <a:srgbClr val="0000FF"/>
                </a:solidFill>
              </a:rPr>
              <a:t>，</a:t>
            </a:r>
            <a:r>
              <a:rPr lang="en-US" altLang="zh-CN" sz="2400" dirty="0">
                <a:solidFill>
                  <a:srgbClr val="0000FF"/>
                </a:solidFill>
              </a:rPr>
              <a:t>#data		</a:t>
            </a:r>
            <a:r>
              <a:rPr lang="zh-CN" altLang="en-US" sz="2400" dirty="0">
                <a:solidFill>
                  <a:srgbClr val="0000FF"/>
                </a:solidFill>
              </a:rPr>
              <a:t>；</a:t>
            </a:r>
            <a:r>
              <a:rPr lang="en-US" altLang="zh-CN" sz="2400" dirty="0">
                <a:solidFill>
                  <a:srgbClr val="0000FF"/>
                </a:solidFill>
              </a:rPr>
              <a:t>(A)∧#</a:t>
            </a:r>
            <a:r>
              <a:rPr lang="en-US" altLang="zh-CN" sz="2400" dirty="0" err="1">
                <a:solidFill>
                  <a:srgbClr val="0000FF"/>
                </a:solidFill>
              </a:rPr>
              <a:t>data→A</a:t>
            </a:r>
            <a:endParaRPr lang="en-US" altLang="zh-CN" sz="2400" dirty="0">
              <a:solidFill>
                <a:srgbClr val="0000FF"/>
              </a:solidFill>
            </a:endParaRPr>
          </a:p>
          <a:p>
            <a:pPr lvl="2" algn="l">
              <a:lnSpc>
                <a:spcPct val="150000"/>
              </a:lnSpc>
            </a:pPr>
            <a:r>
              <a:rPr lang="en-US" altLang="zh-CN" sz="2400" dirty="0">
                <a:solidFill>
                  <a:srgbClr val="0000FF"/>
                </a:solidFill>
              </a:rPr>
              <a:t>ANL	 A</a:t>
            </a:r>
            <a:r>
              <a:rPr lang="zh-CN" altLang="en-US" sz="2400" dirty="0">
                <a:solidFill>
                  <a:srgbClr val="0000FF"/>
                </a:solidFill>
              </a:rPr>
              <a:t>，</a:t>
            </a:r>
            <a:r>
              <a:rPr lang="en-US" altLang="zh-CN" sz="2400" dirty="0">
                <a:solidFill>
                  <a:srgbClr val="0000FF"/>
                </a:solidFill>
              </a:rPr>
              <a:t>@</a:t>
            </a:r>
            <a:r>
              <a:rPr lang="en-US" altLang="zh-CN" sz="2400" dirty="0" err="1">
                <a:solidFill>
                  <a:srgbClr val="0000FF"/>
                </a:solidFill>
              </a:rPr>
              <a:t>Ri</a:t>
            </a:r>
            <a:r>
              <a:rPr lang="en-US" altLang="zh-CN" sz="2400" dirty="0">
                <a:solidFill>
                  <a:srgbClr val="0000FF"/>
                </a:solidFill>
              </a:rPr>
              <a:t>		</a:t>
            </a:r>
            <a:r>
              <a:rPr lang="zh-CN" altLang="en-US" sz="2400" dirty="0">
                <a:solidFill>
                  <a:srgbClr val="0000FF"/>
                </a:solidFill>
              </a:rPr>
              <a:t>；</a:t>
            </a:r>
            <a:r>
              <a:rPr lang="en-US" altLang="zh-CN" sz="2400" dirty="0">
                <a:solidFill>
                  <a:srgbClr val="0000FF"/>
                </a:solidFill>
              </a:rPr>
              <a:t>(A)∧((</a:t>
            </a:r>
            <a:r>
              <a:rPr lang="en-US" altLang="zh-CN" sz="2400" dirty="0" err="1">
                <a:solidFill>
                  <a:srgbClr val="0000FF"/>
                </a:solidFill>
              </a:rPr>
              <a:t>Ri</a:t>
            </a:r>
            <a:r>
              <a:rPr lang="en-US" altLang="zh-CN" sz="2400" dirty="0">
                <a:solidFill>
                  <a:srgbClr val="0000FF"/>
                </a:solidFill>
              </a:rPr>
              <a:t>))→A</a:t>
            </a:r>
            <a:r>
              <a:rPr lang="zh-CN" altLang="en-US" sz="2400" dirty="0">
                <a:solidFill>
                  <a:srgbClr val="0000FF"/>
                </a:solidFill>
              </a:rPr>
              <a:t>，</a:t>
            </a:r>
            <a:r>
              <a:rPr lang="en-US" altLang="zh-CN" sz="2400" dirty="0">
                <a:solidFill>
                  <a:srgbClr val="0000FF"/>
                </a:solidFill>
              </a:rPr>
              <a:t>i = 0</a:t>
            </a:r>
            <a:r>
              <a:rPr lang="zh-CN" altLang="en-US" sz="2400" dirty="0">
                <a:solidFill>
                  <a:srgbClr val="0000FF"/>
                </a:solidFill>
              </a:rPr>
              <a:t>～</a:t>
            </a:r>
            <a:r>
              <a:rPr lang="en-US" altLang="zh-CN" sz="2400" dirty="0">
                <a:solidFill>
                  <a:srgbClr val="0000FF"/>
                </a:solidFill>
              </a:rPr>
              <a:t>1</a:t>
            </a:r>
          </a:p>
          <a:p>
            <a:pPr lvl="2" algn="l">
              <a:lnSpc>
                <a:spcPct val="150000"/>
              </a:lnSpc>
            </a:pPr>
            <a:r>
              <a:rPr lang="en-US" altLang="zh-CN" sz="2400" dirty="0">
                <a:solidFill>
                  <a:srgbClr val="0000FF"/>
                </a:solidFill>
              </a:rPr>
              <a:t>ANL	 direct</a:t>
            </a:r>
            <a:r>
              <a:rPr lang="zh-CN" altLang="en-US" sz="2400" dirty="0">
                <a:solidFill>
                  <a:srgbClr val="0000FF"/>
                </a:solidFill>
              </a:rPr>
              <a:t>，</a:t>
            </a:r>
            <a:r>
              <a:rPr lang="en-US" altLang="zh-CN" sz="2400" dirty="0">
                <a:solidFill>
                  <a:srgbClr val="0000FF"/>
                </a:solidFill>
              </a:rPr>
              <a:t>A		</a:t>
            </a:r>
            <a:r>
              <a:rPr lang="zh-CN" altLang="en-US" sz="2400" dirty="0">
                <a:solidFill>
                  <a:srgbClr val="0000FF"/>
                </a:solidFill>
              </a:rPr>
              <a:t>；</a:t>
            </a:r>
            <a:r>
              <a:rPr lang="en-US" altLang="zh-CN" sz="2400" dirty="0">
                <a:solidFill>
                  <a:srgbClr val="0000FF"/>
                </a:solidFill>
              </a:rPr>
              <a:t>(direct)∧(A)→direct</a:t>
            </a:r>
          </a:p>
          <a:p>
            <a:pPr lvl="2" algn="l">
              <a:lnSpc>
                <a:spcPct val="150000"/>
              </a:lnSpc>
            </a:pPr>
            <a:r>
              <a:rPr lang="en-US" altLang="zh-CN" sz="2400" dirty="0">
                <a:solidFill>
                  <a:srgbClr val="0000FF"/>
                </a:solidFill>
              </a:rPr>
              <a:t>ANL	 direct</a:t>
            </a:r>
            <a:r>
              <a:rPr lang="zh-CN" altLang="en-US" sz="2400" dirty="0">
                <a:solidFill>
                  <a:srgbClr val="0000FF"/>
                </a:solidFill>
              </a:rPr>
              <a:t>，</a:t>
            </a:r>
            <a:r>
              <a:rPr lang="en-US" altLang="zh-CN" sz="2400" dirty="0">
                <a:solidFill>
                  <a:srgbClr val="0000FF"/>
                </a:solidFill>
              </a:rPr>
              <a:t>#data	</a:t>
            </a:r>
            <a:r>
              <a:rPr lang="zh-CN" altLang="en-US" sz="2400" dirty="0">
                <a:solidFill>
                  <a:srgbClr val="0000FF"/>
                </a:solidFill>
              </a:rPr>
              <a:t>；</a:t>
            </a:r>
            <a:r>
              <a:rPr lang="en-US" altLang="zh-CN" sz="2400" dirty="0">
                <a:solidFill>
                  <a:srgbClr val="0000FF"/>
                </a:solidFill>
              </a:rPr>
              <a:t>(direct)∧#</a:t>
            </a:r>
            <a:r>
              <a:rPr lang="en-US" altLang="zh-CN" sz="2400" dirty="0" err="1">
                <a:solidFill>
                  <a:srgbClr val="0000FF"/>
                </a:solidFill>
              </a:rPr>
              <a:t>data→direct</a:t>
            </a:r>
            <a:endParaRPr lang="en-US" altLang="zh-CN" sz="2400" dirty="0">
              <a:solidFill>
                <a:srgbClr val="0000FF"/>
              </a:solidFill>
            </a:endParaRPr>
          </a:p>
          <a:p>
            <a:pPr algn="l"/>
            <a:r>
              <a:rPr lang="zh-CN" altLang="en-US" sz="2400" dirty="0" smtClean="0"/>
              <a:t>        这</a:t>
            </a:r>
            <a:r>
              <a:rPr lang="zh-CN" altLang="en-US" sz="2400" dirty="0"/>
              <a:t>组指令的功能是将两个操作数按位进行逻辑“与”运算，结果存放在目的操作数中。其中有两条指令以直接地址为目的操作数，因此便于对特殊功能寄存器的内容按需要进行修改，使用起来灵活方便。</a:t>
            </a:r>
          </a:p>
        </p:txBody>
      </p:sp>
    </p:spTree>
    <p:extLst>
      <p:ext uri="{BB962C8B-B14F-4D97-AF65-F5344CB8AC3E}">
        <p14:creationId xmlns:p14="http://schemas.microsoft.com/office/powerpoint/2010/main" val="3688608554"/>
      </p:ext>
    </p:extLst>
  </p:cSld>
  <p:clrMapOvr>
    <a:masterClrMapping/>
  </p:clrMapOvr>
  <p:transition>
    <p:random/>
    <p:sndAc>
      <p:stSnd>
        <p:snd r:embed="rId2" name="camera.wav"/>
      </p:stSnd>
    </p:sndAc>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94</a:t>
            </a:fld>
            <a:endParaRPr lang="en-US" altLang="zh-CN" dirty="0"/>
          </a:p>
        </p:txBody>
      </p:sp>
      <p:sp>
        <p:nvSpPr>
          <p:cNvPr id="5" name="矩形 4"/>
          <p:cNvSpPr/>
          <p:nvPr/>
        </p:nvSpPr>
        <p:spPr>
          <a:xfrm>
            <a:off x="0" y="541184"/>
            <a:ext cx="9029700" cy="4021614"/>
          </a:xfrm>
          <a:prstGeom prst="rect">
            <a:avLst/>
          </a:prstGeom>
        </p:spPr>
        <p:txBody>
          <a:bodyPr wrap="square">
            <a:spAutoFit/>
          </a:bodyPr>
          <a:lstStyle/>
          <a:p>
            <a:pPr algn="l">
              <a:lnSpc>
                <a:spcPct val="150000"/>
              </a:lnSpc>
              <a:spcAft>
                <a:spcPts val="0"/>
              </a:spcAft>
            </a:pPr>
            <a:r>
              <a:rPr lang="en-US" altLang="zh-CN" sz="2400" kern="1000" dirty="0" smtClean="0">
                <a:latin typeface="Arial"/>
                <a:ea typeface="黑体"/>
              </a:rPr>
              <a:t>        </a:t>
            </a:r>
            <a:r>
              <a:rPr lang="zh-CN" altLang="zh-CN" sz="2400" kern="1000" dirty="0" smtClean="0">
                <a:latin typeface="Arial"/>
                <a:ea typeface="黑体"/>
              </a:rPr>
              <a:t>【</a:t>
            </a:r>
            <a:r>
              <a:rPr lang="zh-CN" altLang="zh-CN" sz="2400" kern="1000" dirty="0">
                <a:latin typeface="Arial"/>
                <a:ea typeface="黑体"/>
              </a:rPr>
              <a:t>例</a:t>
            </a:r>
            <a:r>
              <a:rPr lang="en-US" altLang="zh-CN" sz="2400" kern="1000" dirty="0">
                <a:latin typeface="Arial"/>
                <a:ea typeface="黑体"/>
                <a:cs typeface="Times New Roman"/>
              </a:rPr>
              <a:t>4-21</a:t>
            </a:r>
            <a:r>
              <a:rPr lang="zh-CN" altLang="zh-CN" sz="2400" kern="1000" dirty="0">
                <a:latin typeface="Arial"/>
                <a:ea typeface="黑体"/>
              </a:rPr>
              <a:t>】</a:t>
            </a:r>
            <a:r>
              <a:rPr lang="zh-CN" altLang="zh-CN" sz="2400" kern="1000" dirty="0">
                <a:latin typeface="Times New Roman"/>
                <a:ea typeface="宋体"/>
              </a:rPr>
              <a:t> 若</a:t>
            </a:r>
            <a:r>
              <a:rPr lang="en-US" altLang="zh-CN" sz="2400" kern="1000" dirty="0">
                <a:latin typeface="Times New Roman"/>
                <a:ea typeface="宋体"/>
              </a:rPr>
              <a:t>(A) = 07H</a:t>
            </a:r>
            <a:r>
              <a:rPr lang="zh-CN" altLang="zh-CN" sz="2400" kern="1000" dirty="0">
                <a:latin typeface="Times New Roman"/>
                <a:ea typeface="宋体"/>
              </a:rPr>
              <a:t>，</a:t>
            </a:r>
            <a:r>
              <a:rPr lang="en-US" altLang="zh-CN" sz="2400" kern="1000" dirty="0">
                <a:latin typeface="Times New Roman"/>
                <a:ea typeface="宋体"/>
              </a:rPr>
              <a:t>(R0) = 0FDH</a:t>
            </a:r>
            <a:r>
              <a:rPr lang="zh-CN" altLang="zh-CN" sz="2400" kern="1000" dirty="0">
                <a:latin typeface="Times New Roman"/>
                <a:ea typeface="宋体"/>
              </a:rPr>
              <a:t>，</a:t>
            </a:r>
            <a:r>
              <a:rPr lang="zh-CN" altLang="zh-CN" sz="2400" kern="1000" dirty="0" smtClean="0">
                <a:latin typeface="Times New Roman"/>
                <a:ea typeface="宋体"/>
              </a:rPr>
              <a:t>执行指令</a:t>
            </a:r>
            <a:r>
              <a:rPr lang="zh-CN" altLang="en-US" sz="2400" kern="1000" dirty="0" smtClean="0">
                <a:latin typeface="Times New Roman"/>
                <a:ea typeface="宋体"/>
              </a:rPr>
              <a:t>：</a:t>
            </a:r>
            <a:endParaRPr lang="en-US" altLang="zh-CN" sz="2400" kern="1000" dirty="0" smtClean="0">
              <a:latin typeface="Times New Roman"/>
              <a:ea typeface="宋体"/>
            </a:endParaRPr>
          </a:p>
          <a:p>
            <a:pPr>
              <a:lnSpc>
                <a:spcPct val="150000"/>
              </a:lnSpc>
              <a:spcAft>
                <a:spcPts val="0"/>
              </a:spcAft>
            </a:pPr>
            <a:r>
              <a:rPr lang="en-US" altLang="zh-CN" sz="2400" kern="1000" dirty="0" smtClean="0">
                <a:latin typeface="Times New Roman"/>
                <a:ea typeface="宋体"/>
              </a:rPr>
              <a:t>ANL  </a:t>
            </a:r>
            <a:r>
              <a:rPr lang="en-US" altLang="zh-CN" sz="2400" kern="1000" dirty="0">
                <a:latin typeface="Times New Roman"/>
                <a:ea typeface="宋体"/>
              </a:rPr>
              <a:t>A</a:t>
            </a:r>
            <a:r>
              <a:rPr lang="zh-CN" altLang="zh-CN" sz="2400" kern="1000" dirty="0">
                <a:latin typeface="Times New Roman"/>
                <a:ea typeface="宋体"/>
              </a:rPr>
              <a:t>，</a:t>
            </a:r>
            <a:r>
              <a:rPr lang="en-US" altLang="zh-CN" sz="2400" kern="1000" dirty="0" smtClean="0">
                <a:latin typeface="Times New Roman"/>
                <a:ea typeface="宋体"/>
              </a:rPr>
              <a:t>R0   </a:t>
            </a:r>
            <a:r>
              <a:rPr lang="zh-CN" altLang="zh-CN" sz="2400" kern="1000" dirty="0" smtClean="0">
                <a:latin typeface="Times New Roman"/>
                <a:ea typeface="宋体"/>
              </a:rPr>
              <a:t>后</a:t>
            </a:r>
            <a:r>
              <a:rPr lang="zh-CN" altLang="zh-CN" sz="2400" kern="1000" dirty="0">
                <a:latin typeface="Times New Roman"/>
                <a:ea typeface="宋体"/>
              </a:rPr>
              <a:t>的结果是什么？</a:t>
            </a:r>
          </a:p>
          <a:p>
            <a:pPr algn="l">
              <a:lnSpc>
                <a:spcPct val="150000"/>
              </a:lnSpc>
              <a:spcAft>
                <a:spcPts val="0"/>
              </a:spcAft>
            </a:pPr>
            <a:r>
              <a:rPr lang="en-US" altLang="zh-CN" sz="2400" kern="1000" dirty="0" smtClean="0">
                <a:latin typeface="Arial"/>
                <a:ea typeface="黑体"/>
              </a:rPr>
              <a:t>        </a:t>
            </a:r>
            <a:r>
              <a:rPr lang="zh-CN" altLang="zh-CN" sz="2400" kern="1000" dirty="0" smtClean="0">
                <a:latin typeface="Arial"/>
                <a:ea typeface="黑体"/>
              </a:rPr>
              <a:t>解：</a:t>
            </a:r>
            <a:endParaRPr lang="zh-CN" altLang="zh-CN" sz="2400" kern="1000" dirty="0" smtClean="0">
              <a:latin typeface="Times New Roman"/>
              <a:ea typeface="宋体"/>
            </a:endParaRPr>
          </a:p>
          <a:p>
            <a:pPr algn="l">
              <a:lnSpc>
                <a:spcPct val="150000"/>
              </a:lnSpc>
              <a:spcAft>
                <a:spcPts val="0"/>
              </a:spcAft>
            </a:pPr>
            <a:r>
              <a:rPr lang="en-US" altLang="zh-CN" sz="2400" kern="1000" dirty="0" smtClean="0">
                <a:latin typeface="Times New Roman"/>
                <a:ea typeface="宋体"/>
              </a:rPr>
              <a:t>       	</a:t>
            </a:r>
            <a:r>
              <a:rPr lang="en-US" altLang="zh-CN" sz="2400" kern="1000" dirty="0">
                <a:latin typeface="Times New Roman"/>
                <a:ea typeface="宋体"/>
              </a:rPr>
              <a:t> </a:t>
            </a:r>
            <a:r>
              <a:rPr lang="en-US" altLang="zh-CN" sz="2400" kern="1000" dirty="0" smtClean="0">
                <a:latin typeface="Times New Roman"/>
                <a:ea typeface="宋体"/>
              </a:rPr>
              <a:t>                      0 0 0 0  0 1 1 1</a:t>
            </a:r>
            <a:endParaRPr lang="zh-CN" altLang="zh-CN" sz="2400" kern="1000" dirty="0" smtClean="0">
              <a:latin typeface="Times New Roman"/>
              <a:ea typeface="宋体"/>
            </a:endParaRPr>
          </a:p>
          <a:p>
            <a:pPr algn="l">
              <a:lnSpc>
                <a:spcPct val="150000"/>
              </a:lnSpc>
              <a:spcAft>
                <a:spcPts val="0"/>
              </a:spcAft>
            </a:pPr>
            <a:r>
              <a:rPr lang="en-US" altLang="zh-CN" sz="2400" kern="1000" dirty="0" smtClean="0">
                <a:latin typeface="Times New Roman"/>
                <a:ea typeface="宋体"/>
              </a:rPr>
              <a:t>       </a:t>
            </a:r>
            <a:r>
              <a:rPr lang="en-US" altLang="zh-CN" sz="2400" kern="1000" dirty="0">
                <a:latin typeface="Times New Roman"/>
                <a:ea typeface="宋体"/>
              </a:rPr>
              <a:t>		</a:t>
            </a:r>
            <a:r>
              <a:rPr lang="zh-CN" altLang="zh-CN" sz="2400" u="sng" kern="1000" dirty="0" smtClean="0">
                <a:latin typeface="Times New Roman"/>
                <a:ea typeface="宋体"/>
              </a:rPr>
              <a:t>∧</a:t>
            </a:r>
            <a:r>
              <a:rPr lang="en-US" altLang="zh-CN" sz="2400" u="sng" kern="1000" dirty="0">
                <a:latin typeface="Times New Roman"/>
                <a:ea typeface="宋体"/>
              </a:rPr>
              <a:t>)     </a:t>
            </a:r>
            <a:r>
              <a:rPr lang="en-US" altLang="zh-CN" sz="2400" u="sng" kern="1000" spc="30" dirty="0" smtClean="0">
                <a:latin typeface="Times New Roman"/>
                <a:ea typeface="宋体"/>
              </a:rPr>
              <a:t>1 1 1 1  1 1 0 1</a:t>
            </a:r>
            <a:endParaRPr lang="zh-CN" altLang="zh-CN" sz="2400" kern="1000" dirty="0">
              <a:latin typeface="Times New Roman"/>
              <a:ea typeface="宋体"/>
            </a:endParaRPr>
          </a:p>
          <a:p>
            <a:pPr algn="l">
              <a:lnSpc>
                <a:spcPct val="150000"/>
              </a:lnSpc>
              <a:spcAft>
                <a:spcPts val="0"/>
              </a:spcAft>
            </a:pPr>
            <a:r>
              <a:rPr lang="en-US" altLang="zh-CN" sz="2400" kern="1000" dirty="0">
                <a:latin typeface="Times New Roman"/>
                <a:ea typeface="宋体"/>
              </a:rPr>
              <a:t>        		</a:t>
            </a:r>
            <a:r>
              <a:rPr lang="en-US" altLang="zh-CN" sz="2400" kern="1000" dirty="0" smtClean="0">
                <a:latin typeface="Times New Roman"/>
                <a:ea typeface="宋体"/>
              </a:rPr>
              <a:t>           0 0 0 0  0 1 0 1</a:t>
            </a:r>
            <a:endParaRPr lang="zh-CN" altLang="zh-CN" sz="2400" kern="1000" dirty="0">
              <a:latin typeface="Times New Roman"/>
              <a:ea typeface="宋体"/>
            </a:endParaRPr>
          </a:p>
          <a:p>
            <a:pPr algn="l">
              <a:lnSpc>
                <a:spcPct val="150000"/>
              </a:lnSpc>
              <a:spcBef>
                <a:spcPts val="400"/>
              </a:spcBef>
              <a:spcAft>
                <a:spcPts val="0"/>
              </a:spcAft>
            </a:pPr>
            <a:r>
              <a:rPr lang="en-US" altLang="zh-CN" sz="2400" kern="1000" dirty="0" smtClean="0">
                <a:latin typeface="Times New Roman"/>
                <a:ea typeface="宋体"/>
              </a:rPr>
              <a:t>        </a:t>
            </a:r>
            <a:r>
              <a:rPr lang="zh-CN" altLang="zh-CN" sz="2400" kern="1000" dirty="0" smtClean="0">
                <a:latin typeface="Times New Roman"/>
                <a:ea typeface="宋体"/>
              </a:rPr>
              <a:t>结果</a:t>
            </a:r>
            <a:r>
              <a:rPr lang="zh-CN" altLang="zh-CN" sz="2400" kern="1000" dirty="0">
                <a:latin typeface="Times New Roman"/>
                <a:ea typeface="宋体"/>
              </a:rPr>
              <a:t>：</a:t>
            </a:r>
            <a:r>
              <a:rPr lang="en-US" altLang="zh-CN" sz="2400" kern="1000" dirty="0">
                <a:latin typeface="Times New Roman"/>
                <a:ea typeface="宋体"/>
              </a:rPr>
              <a:t>(A) = 05H</a:t>
            </a:r>
            <a:r>
              <a:rPr lang="zh-CN" altLang="zh-CN" sz="2400" kern="1000" dirty="0">
                <a:latin typeface="Times New Roman"/>
                <a:ea typeface="宋体"/>
              </a:rPr>
              <a:t>。</a:t>
            </a:r>
            <a:endParaRPr lang="zh-CN" altLang="zh-CN" sz="2400" kern="1000" dirty="0">
              <a:effectLst/>
              <a:latin typeface="Times New Roman"/>
              <a:ea typeface="宋体"/>
            </a:endParaRPr>
          </a:p>
        </p:txBody>
      </p:sp>
    </p:spTree>
    <p:extLst>
      <p:ext uri="{BB962C8B-B14F-4D97-AF65-F5344CB8AC3E}">
        <p14:creationId xmlns:p14="http://schemas.microsoft.com/office/powerpoint/2010/main" val="2689779351"/>
      </p:ext>
    </p:extLst>
  </p:cSld>
  <p:clrMapOvr>
    <a:masterClrMapping/>
  </p:clrMapOvr>
  <p:transition>
    <p:random/>
    <p:sndAc>
      <p:stSnd>
        <p:snd r:embed="rId2" name="camera.wav"/>
      </p:stSnd>
    </p:sndAc>
  </p:transition>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95</a:t>
            </a:fld>
            <a:endParaRPr lang="en-US" altLang="zh-CN" dirty="0"/>
          </a:p>
        </p:txBody>
      </p:sp>
      <p:sp>
        <p:nvSpPr>
          <p:cNvPr id="5" name="矩形 4"/>
          <p:cNvSpPr/>
          <p:nvPr/>
        </p:nvSpPr>
        <p:spPr>
          <a:xfrm>
            <a:off x="0" y="522744"/>
            <a:ext cx="9144000" cy="5078313"/>
          </a:xfrm>
          <a:prstGeom prst="rect">
            <a:avLst/>
          </a:prstGeom>
        </p:spPr>
        <p:txBody>
          <a:bodyPr wrap="square">
            <a:spAutoFit/>
          </a:bodyPr>
          <a:lstStyle/>
          <a:p>
            <a:pPr algn="l">
              <a:lnSpc>
                <a:spcPct val="150000"/>
              </a:lnSpc>
            </a:pPr>
            <a:r>
              <a:rPr lang="en-US" altLang="zh-CN" sz="2400" dirty="0" smtClean="0"/>
              <a:t>        </a:t>
            </a:r>
            <a:r>
              <a:rPr lang="en-US" altLang="zh-CN" sz="2400" b="1" dirty="0"/>
              <a:t>2</a:t>
            </a:r>
            <a:r>
              <a:rPr lang="zh-CN" altLang="en-US" sz="2400" b="1" dirty="0"/>
              <a:t>．逻辑或指令</a:t>
            </a:r>
          </a:p>
          <a:p>
            <a:pPr lvl="2" algn="l">
              <a:lnSpc>
                <a:spcPct val="150000"/>
              </a:lnSpc>
            </a:pPr>
            <a:r>
              <a:rPr lang="en-US" altLang="zh-CN" sz="2400" dirty="0">
                <a:solidFill>
                  <a:srgbClr val="0000FF"/>
                </a:solidFill>
              </a:rPr>
              <a:t>ORL	 A</a:t>
            </a:r>
            <a:r>
              <a:rPr lang="zh-CN" altLang="en-US" sz="2400" dirty="0">
                <a:solidFill>
                  <a:srgbClr val="0000FF"/>
                </a:solidFill>
              </a:rPr>
              <a:t>，</a:t>
            </a:r>
            <a:r>
              <a:rPr lang="en-US" altLang="zh-CN" sz="2400" dirty="0" err="1">
                <a:solidFill>
                  <a:srgbClr val="0000FF"/>
                </a:solidFill>
              </a:rPr>
              <a:t>Rn</a:t>
            </a:r>
            <a:r>
              <a:rPr lang="en-US" altLang="zh-CN" sz="2400" dirty="0">
                <a:solidFill>
                  <a:srgbClr val="0000FF"/>
                </a:solidFill>
              </a:rPr>
              <a:t>	    	</a:t>
            </a:r>
            <a:r>
              <a:rPr lang="zh-CN" altLang="en-US" sz="2400" dirty="0">
                <a:solidFill>
                  <a:srgbClr val="0000FF"/>
                </a:solidFill>
              </a:rPr>
              <a:t>；</a:t>
            </a:r>
            <a:r>
              <a:rPr lang="en-US" altLang="zh-CN" sz="2400" dirty="0">
                <a:solidFill>
                  <a:srgbClr val="0000FF"/>
                </a:solidFill>
              </a:rPr>
              <a:t>(A)∨(</a:t>
            </a:r>
            <a:r>
              <a:rPr lang="en-US" altLang="zh-CN" sz="2400" dirty="0" err="1">
                <a:solidFill>
                  <a:srgbClr val="0000FF"/>
                </a:solidFill>
              </a:rPr>
              <a:t>Rn</a:t>
            </a:r>
            <a:r>
              <a:rPr lang="en-US" altLang="zh-CN" sz="2400" dirty="0">
                <a:solidFill>
                  <a:srgbClr val="0000FF"/>
                </a:solidFill>
              </a:rPr>
              <a:t>)→A</a:t>
            </a:r>
            <a:r>
              <a:rPr lang="zh-CN" altLang="en-US" sz="2400" dirty="0">
                <a:solidFill>
                  <a:srgbClr val="0000FF"/>
                </a:solidFill>
              </a:rPr>
              <a:t>，</a:t>
            </a:r>
            <a:r>
              <a:rPr lang="en-US" altLang="zh-CN" sz="2400" dirty="0">
                <a:solidFill>
                  <a:srgbClr val="0000FF"/>
                </a:solidFill>
              </a:rPr>
              <a:t>n = 0</a:t>
            </a:r>
            <a:r>
              <a:rPr lang="zh-CN" altLang="en-US" sz="2400" dirty="0">
                <a:solidFill>
                  <a:srgbClr val="0000FF"/>
                </a:solidFill>
              </a:rPr>
              <a:t>～</a:t>
            </a:r>
            <a:r>
              <a:rPr lang="en-US" altLang="zh-CN" sz="2400" dirty="0">
                <a:solidFill>
                  <a:srgbClr val="0000FF"/>
                </a:solidFill>
              </a:rPr>
              <a:t>7</a:t>
            </a:r>
          </a:p>
          <a:p>
            <a:pPr lvl="2" algn="l">
              <a:lnSpc>
                <a:spcPct val="150000"/>
              </a:lnSpc>
            </a:pPr>
            <a:r>
              <a:rPr lang="en-US" altLang="zh-CN" sz="2400" dirty="0">
                <a:solidFill>
                  <a:srgbClr val="0000FF"/>
                </a:solidFill>
              </a:rPr>
              <a:t>ORL	 A</a:t>
            </a:r>
            <a:r>
              <a:rPr lang="zh-CN" altLang="en-US" sz="2400" dirty="0">
                <a:solidFill>
                  <a:srgbClr val="0000FF"/>
                </a:solidFill>
              </a:rPr>
              <a:t>，</a:t>
            </a:r>
            <a:r>
              <a:rPr lang="en-US" altLang="zh-CN" sz="2400" dirty="0">
                <a:solidFill>
                  <a:srgbClr val="0000FF"/>
                </a:solidFill>
              </a:rPr>
              <a:t>direct		</a:t>
            </a:r>
            <a:r>
              <a:rPr lang="zh-CN" altLang="en-US" sz="2400" dirty="0">
                <a:solidFill>
                  <a:srgbClr val="0000FF"/>
                </a:solidFill>
              </a:rPr>
              <a:t>；</a:t>
            </a:r>
            <a:r>
              <a:rPr lang="en-US" altLang="zh-CN" sz="2400" dirty="0">
                <a:solidFill>
                  <a:srgbClr val="0000FF"/>
                </a:solidFill>
              </a:rPr>
              <a:t>(A)∨(direct)→A</a:t>
            </a:r>
          </a:p>
          <a:p>
            <a:pPr lvl="2" algn="l">
              <a:lnSpc>
                <a:spcPct val="150000"/>
              </a:lnSpc>
            </a:pPr>
            <a:r>
              <a:rPr lang="en-US" altLang="zh-CN" sz="2400" dirty="0">
                <a:solidFill>
                  <a:srgbClr val="0000FF"/>
                </a:solidFill>
              </a:rPr>
              <a:t>ORL	 A</a:t>
            </a:r>
            <a:r>
              <a:rPr lang="zh-CN" altLang="en-US" sz="2400" dirty="0">
                <a:solidFill>
                  <a:srgbClr val="0000FF"/>
                </a:solidFill>
              </a:rPr>
              <a:t>，</a:t>
            </a:r>
            <a:r>
              <a:rPr lang="en-US" altLang="zh-CN" sz="2400" dirty="0">
                <a:solidFill>
                  <a:srgbClr val="0000FF"/>
                </a:solidFill>
              </a:rPr>
              <a:t>#data		</a:t>
            </a:r>
            <a:r>
              <a:rPr lang="zh-CN" altLang="en-US" sz="2400" dirty="0">
                <a:solidFill>
                  <a:srgbClr val="0000FF"/>
                </a:solidFill>
              </a:rPr>
              <a:t>；</a:t>
            </a:r>
            <a:r>
              <a:rPr lang="en-US" altLang="zh-CN" sz="2400" dirty="0">
                <a:solidFill>
                  <a:srgbClr val="0000FF"/>
                </a:solidFill>
              </a:rPr>
              <a:t>(A)∨ #</a:t>
            </a:r>
            <a:r>
              <a:rPr lang="en-US" altLang="zh-CN" sz="2400" dirty="0" err="1">
                <a:solidFill>
                  <a:srgbClr val="0000FF"/>
                </a:solidFill>
              </a:rPr>
              <a:t>data→A</a:t>
            </a:r>
            <a:endParaRPr lang="en-US" altLang="zh-CN" sz="2400" dirty="0">
              <a:solidFill>
                <a:srgbClr val="0000FF"/>
              </a:solidFill>
            </a:endParaRPr>
          </a:p>
          <a:p>
            <a:pPr lvl="2" algn="l">
              <a:lnSpc>
                <a:spcPct val="150000"/>
              </a:lnSpc>
            </a:pPr>
            <a:r>
              <a:rPr lang="en-US" altLang="zh-CN" sz="2400" dirty="0">
                <a:solidFill>
                  <a:srgbClr val="0000FF"/>
                </a:solidFill>
              </a:rPr>
              <a:t>ORL	 A</a:t>
            </a:r>
            <a:r>
              <a:rPr lang="zh-CN" altLang="en-US" sz="2400" dirty="0">
                <a:solidFill>
                  <a:srgbClr val="0000FF"/>
                </a:solidFill>
              </a:rPr>
              <a:t>，</a:t>
            </a:r>
            <a:r>
              <a:rPr lang="en-US" altLang="zh-CN" sz="2400" dirty="0">
                <a:solidFill>
                  <a:srgbClr val="0000FF"/>
                </a:solidFill>
              </a:rPr>
              <a:t>@</a:t>
            </a:r>
            <a:r>
              <a:rPr lang="en-US" altLang="zh-CN" sz="2400" dirty="0" err="1">
                <a:solidFill>
                  <a:srgbClr val="0000FF"/>
                </a:solidFill>
              </a:rPr>
              <a:t>Ri</a:t>
            </a:r>
            <a:r>
              <a:rPr lang="en-US" altLang="zh-CN" sz="2400" dirty="0">
                <a:solidFill>
                  <a:srgbClr val="0000FF"/>
                </a:solidFill>
              </a:rPr>
              <a:t>		</a:t>
            </a:r>
            <a:r>
              <a:rPr lang="zh-CN" altLang="en-US" sz="2400" dirty="0">
                <a:solidFill>
                  <a:srgbClr val="0000FF"/>
                </a:solidFill>
              </a:rPr>
              <a:t>；</a:t>
            </a:r>
            <a:r>
              <a:rPr lang="en-US" altLang="zh-CN" sz="2400" dirty="0">
                <a:solidFill>
                  <a:srgbClr val="0000FF"/>
                </a:solidFill>
              </a:rPr>
              <a:t>(A)∨((</a:t>
            </a:r>
            <a:r>
              <a:rPr lang="en-US" altLang="zh-CN" sz="2400" dirty="0" err="1">
                <a:solidFill>
                  <a:srgbClr val="0000FF"/>
                </a:solidFill>
              </a:rPr>
              <a:t>Ri</a:t>
            </a:r>
            <a:r>
              <a:rPr lang="en-US" altLang="zh-CN" sz="2400" dirty="0">
                <a:solidFill>
                  <a:srgbClr val="0000FF"/>
                </a:solidFill>
              </a:rPr>
              <a:t>))→A</a:t>
            </a:r>
            <a:r>
              <a:rPr lang="zh-CN" altLang="en-US" sz="2400" dirty="0">
                <a:solidFill>
                  <a:srgbClr val="0000FF"/>
                </a:solidFill>
              </a:rPr>
              <a:t>，</a:t>
            </a:r>
            <a:r>
              <a:rPr lang="en-US" altLang="zh-CN" sz="2400" dirty="0">
                <a:solidFill>
                  <a:srgbClr val="0000FF"/>
                </a:solidFill>
              </a:rPr>
              <a:t>i = 0</a:t>
            </a:r>
            <a:r>
              <a:rPr lang="zh-CN" altLang="en-US" sz="2400" dirty="0">
                <a:solidFill>
                  <a:srgbClr val="0000FF"/>
                </a:solidFill>
              </a:rPr>
              <a:t>，</a:t>
            </a:r>
            <a:r>
              <a:rPr lang="en-US" altLang="zh-CN" sz="2400" dirty="0">
                <a:solidFill>
                  <a:srgbClr val="0000FF"/>
                </a:solidFill>
              </a:rPr>
              <a:t>1</a:t>
            </a:r>
          </a:p>
          <a:p>
            <a:pPr lvl="2" algn="l">
              <a:lnSpc>
                <a:spcPct val="150000"/>
              </a:lnSpc>
            </a:pPr>
            <a:r>
              <a:rPr lang="en-US" altLang="zh-CN" sz="2400" dirty="0">
                <a:solidFill>
                  <a:srgbClr val="0000FF"/>
                </a:solidFill>
              </a:rPr>
              <a:t>ORL	 direct</a:t>
            </a:r>
            <a:r>
              <a:rPr lang="zh-CN" altLang="en-US" sz="2400" dirty="0">
                <a:solidFill>
                  <a:srgbClr val="0000FF"/>
                </a:solidFill>
              </a:rPr>
              <a:t>，</a:t>
            </a:r>
            <a:r>
              <a:rPr lang="en-US" altLang="zh-CN" sz="2400" dirty="0">
                <a:solidFill>
                  <a:srgbClr val="0000FF"/>
                </a:solidFill>
              </a:rPr>
              <a:t>A		</a:t>
            </a:r>
            <a:r>
              <a:rPr lang="zh-CN" altLang="en-US" sz="2400" dirty="0">
                <a:solidFill>
                  <a:srgbClr val="0000FF"/>
                </a:solidFill>
              </a:rPr>
              <a:t>；</a:t>
            </a:r>
            <a:r>
              <a:rPr lang="en-US" altLang="zh-CN" sz="2400" dirty="0">
                <a:solidFill>
                  <a:srgbClr val="0000FF"/>
                </a:solidFill>
              </a:rPr>
              <a:t>(direct)∨(A)→direct</a:t>
            </a:r>
          </a:p>
          <a:p>
            <a:pPr lvl="2" algn="l">
              <a:lnSpc>
                <a:spcPct val="150000"/>
              </a:lnSpc>
            </a:pPr>
            <a:r>
              <a:rPr lang="en-US" altLang="zh-CN" sz="2400" dirty="0">
                <a:solidFill>
                  <a:srgbClr val="0000FF"/>
                </a:solidFill>
              </a:rPr>
              <a:t>ORL	 direct</a:t>
            </a:r>
            <a:r>
              <a:rPr lang="zh-CN" altLang="en-US" sz="2400" dirty="0">
                <a:solidFill>
                  <a:srgbClr val="0000FF"/>
                </a:solidFill>
              </a:rPr>
              <a:t>，</a:t>
            </a:r>
            <a:r>
              <a:rPr lang="en-US" altLang="zh-CN" sz="2400" dirty="0">
                <a:solidFill>
                  <a:srgbClr val="0000FF"/>
                </a:solidFill>
              </a:rPr>
              <a:t>#data   	</a:t>
            </a:r>
            <a:r>
              <a:rPr lang="zh-CN" altLang="en-US" sz="2400" dirty="0">
                <a:solidFill>
                  <a:srgbClr val="0000FF"/>
                </a:solidFill>
              </a:rPr>
              <a:t>；</a:t>
            </a:r>
            <a:r>
              <a:rPr lang="en-US" altLang="zh-CN" sz="2400" dirty="0">
                <a:solidFill>
                  <a:srgbClr val="0000FF"/>
                </a:solidFill>
              </a:rPr>
              <a:t>(direct)∨#</a:t>
            </a:r>
            <a:r>
              <a:rPr lang="en-US" altLang="zh-CN" sz="2400" dirty="0" err="1">
                <a:solidFill>
                  <a:srgbClr val="0000FF"/>
                </a:solidFill>
              </a:rPr>
              <a:t>data→dire</a:t>
            </a:r>
            <a:endParaRPr lang="en-US" altLang="zh-CN" sz="2400" dirty="0">
              <a:solidFill>
                <a:srgbClr val="0000FF"/>
              </a:solidFill>
            </a:endParaRPr>
          </a:p>
          <a:p>
            <a:pPr algn="l">
              <a:lnSpc>
                <a:spcPct val="150000"/>
              </a:lnSpc>
            </a:pPr>
            <a:r>
              <a:rPr lang="zh-CN" altLang="en-US" sz="2400" dirty="0" smtClean="0"/>
              <a:t>        这</a:t>
            </a:r>
            <a:r>
              <a:rPr lang="zh-CN" altLang="en-US" sz="2400" dirty="0"/>
              <a:t>组指令的功能是将两个操作数按位进行逻辑“或”运算，结果存放在目的操作数中</a:t>
            </a:r>
            <a:r>
              <a:rPr lang="zh-CN" altLang="en-US" sz="2400" dirty="0" smtClean="0"/>
              <a:t>。</a:t>
            </a:r>
            <a:endParaRPr lang="zh-CN" altLang="en-US" sz="2400" dirty="0"/>
          </a:p>
        </p:txBody>
      </p:sp>
    </p:spTree>
    <p:extLst>
      <p:ext uri="{BB962C8B-B14F-4D97-AF65-F5344CB8AC3E}">
        <p14:creationId xmlns:p14="http://schemas.microsoft.com/office/powerpoint/2010/main" val="3834798851"/>
      </p:ext>
    </p:extLst>
  </p:cSld>
  <p:clrMapOvr>
    <a:masterClrMapping/>
  </p:clrMapOvr>
  <p:transition>
    <p:random/>
    <p:sndAc>
      <p:stSnd>
        <p:snd r:embed="rId2" name="camera.wav"/>
      </p:stSnd>
    </p:sndAc>
  </p:transition>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96</a:t>
            </a:fld>
            <a:endParaRPr lang="en-US" altLang="zh-CN" dirty="0"/>
          </a:p>
        </p:txBody>
      </p:sp>
      <p:sp>
        <p:nvSpPr>
          <p:cNvPr id="5" name="矩形 4"/>
          <p:cNvSpPr/>
          <p:nvPr/>
        </p:nvSpPr>
        <p:spPr>
          <a:xfrm>
            <a:off x="0" y="613539"/>
            <a:ext cx="9055100" cy="1754326"/>
          </a:xfrm>
          <a:prstGeom prst="rect">
            <a:avLst/>
          </a:prstGeom>
        </p:spPr>
        <p:txBody>
          <a:bodyPr wrap="square">
            <a:spAutoFit/>
          </a:bodyPr>
          <a:lstStyle/>
          <a:p>
            <a:pPr lvl="0" algn="l">
              <a:lnSpc>
                <a:spcPct val="150000"/>
              </a:lnSpc>
            </a:pPr>
            <a:r>
              <a:rPr lang="zh-CN" altLang="en-US" sz="2400" dirty="0" smtClean="0">
                <a:solidFill>
                  <a:srgbClr val="000000"/>
                </a:solidFill>
              </a:rPr>
              <a:t>        在</a:t>
            </a:r>
            <a:r>
              <a:rPr lang="zh-CN" altLang="en-US" sz="2400" dirty="0">
                <a:solidFill>
                  <a:srgbClr val="000000"/>
                </a:solidFill>
              </a:rPr>
              <a:t>实际应用中，逻辑</a:t>
            </a:r>
            <a:r>
              <a:rPr lang="zh-CN" altLang="en-US" sz="2400" b="1" dirty="0">
                <a:solidFill>
                  <a:srgbClr val="CC3300"/>
                </a:solidFill>
              </a:rPr>
              <a:t>“与”</a:t>
            </a:r>
            <a:r>
              <a:rPr lang="zh-CN" altLang="en-US" sz="2400" dirty="0">
                <a:solidFill>
                  <a:srgbClr val="000000"/>
                </a:solidFill>
              </a:rPr>
              <a:t>运算主要</a:t>
            </a:r>
            <a:r>
              <a:rPr lang="zh-CN" altLang="en-US" sz="2400" b="1" dirty="0">
                <a:solidFill>
                  <a:srgbClr val="CC3300"/>
                </a:solidFill>
              </a:rPr>
              <a:t>起屏蔽作用</a:t>
            </a:r>
            <a:r>
              <a:rPr lang="zh-CN" altLang="en-US" sz="2400" dirty="0">
                <a:solidFill>
                  <a:srgbClr val="000000"/>
                </a:solidFill>
              </a:rPr>
              <a:t>，可以把不需要的位与“</a:t>
            </a:r>
            <a:r>
              <a:rPr lang="en-US" altLang="zh-CN" sz="2400" dirty="0">
                <a:solidFill>
                  <a:srgbClr val="000000"/>
                </a:solidFill>
              </a:rPr>
              <a:t>0”</a:t>
            </a:r>
            <a:r>
              <a:rPr lang="zh-CN" altLang="en-US" sz="2400" dirty="0">
                <a:solidFill>
                  <a:srgbClr val="000000"/>
                </a:solidFill>
              </a:rPr>
              <a:t>相与，其余位与“</a:t>
            </a:r>
            <a:r>
              <a:rPr lang="en-US" altLang="zh-CN" sz="2400" dirty="0">
                <a:solidFill>
                  <a:srgbClr val="000000"/>
                </a:solidFill>
              </a:rPr>
              <a:t>1”</a:t>
            </a:r>
            <a:r>
              <a:rPr lang="zh-CN" altLang="en-US" sz="2400" dirty="0">
                <a:solidFill>
                  <a:srgbClr val="000000"/>
                </a:solidFill>
              </a:rPr>
              <a:t>相与；逻辑</a:t>
            </a:r>
            <a:r>
              <a:rPr lang="zh-CN" altLang="en-US" sz="2400" b="1" dirty="0">
                <a:solidFill>
                  <a:srgbClr val="CC3300"/>
                </a:solidFill>
              </a:rPr>
              <a:t>“或”</a:t>
            </a:r>
            <a:r>
              <a:rPr lang="zh-CN" altLang="en-US" sz="2400" dirty="0">
                <a:solidFill>
                  <a:srgbClr val="000000"/>
                </a:solidFill>
              </a:rPr>
              <a:t>运算常常</a:t>
            </a:r>
            <a:r>
              <a:rPr lang="zh-CN" altLang="en-US" sz="2400" b="1" dirty="0">
                <a:solidFill>
                  <a:srgbClr val="CC3300"/>
                </a:solidFill>
              </a:rPr>
              <a:t>起“合并”作用</a:t>
            </a:r>
            <a:r>
              <a:rPr lang="zh-CN" altLang="en-US" sz="2400" dirty="0">
                <a:solidFill>
                  <a:srgbClr val="000000"/>
                </a:solidFill>
              </a:rPr>
              <a:t>。</a:t>
            </a:r>
          </a:p>
        </p:txBody>
      </p:sp>
    </p:spTree>
    <p:extLst>
      <p:ext uri="{BB962C8B-B14F-4D97-AF65-F5344CB8AC3E}">
        <p14:creationId xmlns:p14="http://schemas.microsoft.com/office/powerpoint/2010/main" val="10400125"/>
      </p:ext>
    </p:extLst>
  </p:cSld>
  <p:clrMapOvr>
    <a:masterClrMapping/>
  </p:clrMapOvr>
  <p:transition>
    <p:random/>
    <p:sndAc>
      <p:stSnd>
        <p:snd r:embed="rId2" name="camera.wav"/>
      </p:stSnd>
    </p:sndAc>
  </p:transition>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97</a:t>
            </a:fld>
            <a:endParaRPr lang="en-US" altLang="zh-CN" dirty="0"/>
          </a:p>
        </p:txBody>
      </p:sp>
      <p:sp>
        <p:nvSpPr>
          <p:cNvPr id="4" name="矩形 3"/>
          <p:cNvSpPr/>
          <p:nvPr/>
        </p:nvSpPr>
        <p:spPr>
          <a:xfrm>
            <a:off x="0" y="643533"/>
            <a:ext cx="9144000" cy="4524315"/>
          </a:xfrm>
          <a:prstGeom prst="rect">
            <a:avLst/>
          </a:prstGeom>
        </p:spPr>
        <p:txBody>
          <a:bodyPr wrap="square">
            <a:spAutoFit/>
          </a:bodyPr>
          <a:lstStyle/>
          <a:p>
            <a:pPr algn="l">
              <a:lnSpc>
                <a:spcPct val="150000"/>
              </a:lnSpc>
            </a:pPr>
            <a:r>
              <a:rPr lang="en-US" altLang="zh-CN" sz="2400" dirty="0" smtClean="0"/>
              <a:t>        【</a:t>
            </a:r>
            <a:r>
              <a:rPr lang="zh-CN" altLang="en-US" sz="2400" dirty="0"/>
              <a:t>例</a:t>
            </a:r>
            <a:r>
              <a:rPr lang="en-US" altLang="zh-CN" sz="2400" dirty="0"/>
              <a:t>4-22】 </a:t>
            </a:r>
            <a:r>
              <a:rPr lang="zh-CN" altLang="en-US" sz="2400" dirty="0"/>
              <a:t>已知</a:t>
            </a:r>
            <a:r>
              <a:rPr lang="en-US" altLang="zh-CN" sz="2400" dirty="0"/>
              <a:t>(A) = 8AH</a:t>
            </a:r>
            <a:r>
              <a:rPr lang="zh-CN" altLang="en-US" sz="2400" dirty="0"/>
              <a:t>，</a:t>
            </a:r>
            <a:r>
              <a:rPr lang="en-US" altLang="zh-CN" sz="2400" dirty="0"/>
              <a:t>(R1) = 73H</a:t>
            </a:r>
            <a:r>
              <a:rPr lang="zh-CN" altLang="en-US" sz="2400" dirty="0"/>
              <a:t>，试编程将</a:t>
            </a:r>
            <a:r>
              <a:rPr lang="en-US" altLang="zh-CN" sz="2400" dirty="0"/>
              <a:t>A</a:t>
            </a:r>
            <a:r>
              <a:rPr lang="zh-CN" altLang="en-US" sz="2400" dirty="0"/>
              <a:t>的高</a:t>
            </a:r>
            <a:r>
              <a:rPr lang="en-US" altLang="zh-CN" sz="2400" dirty="0"/>
              <a:t>4</a:t>
            </a:r>
            <a:r>
              <a:rPr lang="zh-CN" altLang="en-US" sz="2400" dirty="0"/>
              <a:t>位与</a:t>
            </a:r>
            <a:r>
              <a:rPr lang="en-US" altLang="zh-CN" sz="2400" dirty="0"/>
              <a:t>R1</a:t>
            </a:r>
            <a:r>
              <a:rPr lang="zh-CN" altLang="en-US" sz="2400" dirty="0"/>
              <a:t>的低</a:t>
            </a:r>
            <a:r>
              <a:rPr lang="en-US" altLang="zh-CN" sz="2400" dirty="0"/>
              <a:t>4</a:t>
            </a:r>
            <a:r>
              <a:rPr lang="zh-CN" altLang="en-US" sz="2400" dirty="0"/>
              <a:t>位合并成一个字节存放在</a:t>
            </a:r>
            <a:r>
              <a:rPr lang="en-US" altLang="zh-CN" sz="2400" dirty="0"/>
              <a:t>R0</a:t>
            </a:r>
            <a:r>
              <a:rPr lang="zh-CN" altLang="en-US" sz="2400" dirty="0"/>
              <a:t>中。</a:t>
            </a:r>
          </a:p>
          <a:p>
            <a:pPr algn="l">
              <a:lnSpc>
                <a:spcPct val="150000"/>
              </a:lnSpc>
            </a:pPr>
            <a:r>
              <a:rPr lang="zh-CN" altLang="en-US" sz="2400" dirty="0" smtClean="0"/>
              <a:t>        解</a:t>
            </a:r>
            <a:r>
              <a:rPr lang="zh-CN" altLang="en-US" sz="2400" dirty="0"/>
              <a:t>：根据题意编程如下：</a:t>
            </a:r>
          </a:p>
          <a:p>
            <a:pPr lvl="2" algn="l">
              <a:lnSpc>
                <a:spcPct val="150000"/>
              </a:lnSpc>
            </a:pPr>
            <a:r>
              <a:rPr lang="en-US" altLang="zh-CN" sz="2000" dirty="0"/>
              <a:t>ANL	 A</a:t>
            </a:r>
            <a:r>
              <a:rPr lang="zh-CN" altLang="en-US" sz="2000" dirty="0"/>
              <a:t>，</a:t>
            </a:r>
            <a:r>
              <a:rPr lang="en-US" altLang="zh-CN" sz="2000" dirty="0"/>
              <a:t>#0F0H  	</a:t>
            </a:r>
            <a:r>
              <a:rPr lang="zh-CN" altLang="en-US" sz="2000" dirty="0"/>
              <a:t>；屏蔽</a:t>
            </a:r>
            <a:r>
              <a:rPr lang="en-US" altLang="zh-CN" sz="2000" dirty="0"/>
              <a:t>A</a:t>
            </a:r>
            <a:r>
              <a:rPr lang="zh-CN" altLang="en-US" sz="2000" dirty="0"/>
              <a:t>的低</a:t>
            </a:r>
            <a:r>
              <a:rPr lang="en-US" altLang="zh-CN" sz="2000" dirty="0"/>
              <a:t>4</a:t>
            </a:r>
            <a:r>
              <a:rPr lang="zh-CN" altLang="en-US" sz="2000" dirty="0"/>
              <a:t>位，</a:t>
            </a:r>
            <a:r>
              <a:rPr lang="en-US" altLang="zh-CN" sz="2000" dirty="0"/>
              <a:t>(A) = 80H</a:t>
            </a:r>
          </a:p>
          <a:p>
            <a:pPr lvl="2" algn="l">
              <a:lnSpc>
                <a:spcPct val="150000"/>
              </a:lnSpc>
            </a:pPr>
            <a:r>
              <a:rPr lang="en-US" altLang="zh-CN" sz="2000" dirty="0"/>
              <a:t>MOV	 R0</a:t>
            </a:r>
            <a:r>
              <a:rPr lang="zh-CN" altLang="en-US" sz="2000" dirty="0"/>
              <a:t>，</a:t>
            </a:r>
            <a:r>
              <a:rPr lang="en-US" altLang="zh-CN" sz="2000" dirty="0"/>
              <a:t>A     	</a:t>
            </a:r>
            <a:r>
              <a:rPr lang="zh-CN" altLang="en-US" sz="2000" dirty="0"/>
              <a:t>；中间结果暂存于</a:t>
            </a:r>
            <a:r>
              <a:rPr lang="en-US" altLang="zh-CN" sz="2000" dirty="0"/>
              <a:t>R0</a:t>
            </a:r>
            <a:r>
              <a:rPr lang="zh-CN" altLang="en-US" sz="2000" dirty="0"/>
              <a:t>中</a:t>
            </a:r>
          </a:p>
          <a:p>
            <a:pPr lvl="2" algn="l">
              <a:lnSpc>
                <a:spcPct val="150000"/>
              </a:lnSpc>
            </a:pPr>
            <a:r>
              <a:rPr lang="en-US" altLang="zh-CN" sz="2000" dirty="0"/>
              <a:t>MOV	 A</a:t>
            </a:r>
            <a:r>
              <a:rPr lang="zh-CN" altLang="en-US" sz="2000" dirty="0"/>
              <a:t>，</a:t>
            </a:r>
            <a:r>
              <a:rPr lang="en-US" altLang="zh-CN" sz="2000" dirty="0"/>
              <a:t>R1     	</a:t>
            </a:r>
            <a:r>
              <a:rPr lang="zh-CN" altLang="en-US" sz="2000" dirty="0"/>
              <a:t>；</a:t>
            </a:r>
            <a:r>
              <a:rPr lang="en-US" altLang="zh-CN" sz="2000" dirty="0"/>
              <a:t>73H→A</a:t>
            </a:r>
          </a:p>
          <a:p>
            <a:pPr lvl="2" algn="l">
              <a:lnSpc>
                <a:spcPct val="150000"/>
              </a:lnSpc>
            </a:pPr>
            <a:r>
              <a:rPr lang="en-US" altLang="zh-CN" sz="2000" dirty="0"/>
              <a:t>ANL	 A</a:t>
            </a:r>
            <a:r>
              <a:rPr lang="zh-CN" altLang="en-US" sz="2000" dirty="0"/>
              <a:t>，</a:t>
            </a:r>
            <a:r>
              <a:rPr lang="en-US" altLang="zh-CN" sz="2000" dirty="0"/>
              <a:t>#0FH  	</a:t>
            </a:r>
            <a:r>
              <a:rPr lang="zh-CN" altLang="en-US" sz="2000" dirty="0"/>
              <a:t>；屏蔽</a:t>
            </a:r>
            <a:r>
              <a:rPr lang="en-US" altLang="zh-CN" sz="2000" dirty="0"/>
              <a:t>R1</a:t>
            </a:r>
            <a:r>
              <a:rPr lang="zh-CN" altLang="en-US" sz="2000" dirty="0"/>
              <a:t>的高</a:t>
            </a:r>
            <a:r>
              <a:rPr lang="en-US" altLang="zh-CN" sz="2000" dirty="0"/>
              <a:t>4</a:t>
            </a:r>
            <a:r>
              <a:rPr lang="zh-CN" altLang="en-US" sz="2000" dirty="0"/>
              <a:t>位，</a:t>
            </a:r>
            <a:r>
              <a:rPr lang="en-US" altLang="zh-CN" sz="2000" dirty="0"/>
              <a:t>(A) = 03H</a:t>
            </a:r>
          </a:p>
          <a:p>
            <a:pPr lvl="2" algn="l">
              <a:lnSpc>
                <a:spcPct val="150000"/>
              </a:lnSpc>
            </a:pPr>
            <a:r>
              <a:rPr lang="en-US" altLang="zh-CN" sz="2000" dirty="0"/>
              <a:t>ORL	 A</a:t>
            </a:r>
            <a:r>
              <a:rPr lang="zh-CN" altLang="en-US" sz="2000" dirty="0"/>
              <a:t>，</a:t>
            </a:r>
            <a:r>
              <a:rPr lang="en-US" altLang="zh-CN" sz="2000" dirty="0"/>
              <a:t>R0   	</a:t>
            </a:r>
            <a:r>
              <a:rPr lang="zh-CN" altLang="en-US" sz="2000" dirty="0"/>
              <a:t>；合并，</a:t>
            </a:r>
            <a:r>
              <a:rPr lang="en-US" altLang="zh-CN" sz="2000" dirty="0"/>
              <a:t>(A) = 83H</a:t>
            </a:r>
          </a:p>
          <a:p>
            <a:pPr lvl="2" algn="l">
              <a:lnSpc>
                <a:spcPct val="150000"/>
              </a:lnSpc>
            </a:pPr>
            <a:r>
              <a:rPr lang="en-US" altLang="zh-CN" sz="2000" dirty="0"/>
              <a:t>MOV	 R0</a:t>
            </a:r>
            <a:r>
              <a:rPr lang="zh-CN" altLang="en-US" sz="2000" dirty="0"/>
              <a:t>，</a:t>
            </a:r>
            <a:r>
              <a:rPr lang="en-US" altLang="zh-CN" sz="2000" dirty="0"/>
              <a:t>A    	</a:t>
            </a:r>
            <a:r>
              <a:rPr lang="zh-CN" altLang="en-US" sz="2000" dirty="0"/>
              <a:t>；结果存放于</a:t>
            </a:r>
            <a:r>
              <a:rPr lang="en-US" altLang="zh-CN" sz="2000" dirty="0"/>
              <a:t>R0</a:t>
            </a:r>
            <a:r>
              <a:rPr lang="zh-CN" altLang="en-US" sz="2000" dirty="0"/>
              <a:t>中</a:t>
            </a:r>
          </a:p>
        </p:txBody>
      </p:sp>
    </p:spTree>
    <p:extLst>
      <p:ext uri="{BB962C8B-B14F-4D97-AF65-F5344CB8AC3E}">
        <p14:creationId xmlns:p14="http://schemas.microsoft.com/office/powerpoint/2010/main" val="2269321593"/>
      </p:ext>
    </p:extLst>
  </p:cSld>
  <p:clrMapOvr>
    <a:masterClrMapping/>
  </p:clrMapOvr>
  <p:transition>
    <p:random/>
    <p:sndAc>
      <p:stSnd>
        <p:snd r:embed="rId2" name="camera.wav"/>
      </p:stSnd>
    </p:sndAc>
  </p:transition>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98</a:t>
            </a:fld>
            <a:endParaRPr lang="en-US" altLang="zh-CN" dirty="0"/>
          </a:p>
        </p:txBody>
      </p:sp>
      <p:sp>
        <p:nvSpPr>
          <p:cNvPr id="4" name="矩形 3"/>
          <p:cNvSpPr/>
          <p:nvPr/>
        </p:nvSpPr>
        <p:spPr>
          <a:xfrm>
            <a:off x="0" y="656441"/>
            <a:ext cx="9144000" cy="5493812"/>
          </a:xfrm>
          <a:prstGeom prst="rect">
            <a:avLst/>
          </a:prstGeom>
        </p:spPr>
        <p:txBody>
          <a:bodyPr wrap="square">
            <a:spAutoFit/>
          </a:bodyPr>
          <a:lstStyle/>
          <a:p>
            <a:pPr algn="l">
              <a:lnSpc>
                <a:spcPct val="150000"/>
              </a:lnSpc>
            </a:pPr>
            <a:r>
              <a:rPr lang="en-US" altLang="zh-CN" sz="2400" dirty="0" smtClean="0"/>
              <a:t>        </a:t>
            </a:r>
            <a:r>
              <a:rPr lang="en-US" altLang="zh-CN" sz="2400" b="1" dirty="0"/>
              <a:t>3</a:t>
            </a:r>
            <a:r>
              <a:rPr lang="zh-CN" altLang="en-US" sz="2400" b="1" dirty="0"/>
              <a:t>．逻辑异或指令</a:t>
            </a:r>
          </a:p>
          <a:p>
            <a:pPr lvl="2" algn="l">
              <a:lnSpc>
                <a:spcPct val="150000"/>
              </a:lnSpc>
            </a:pPr>
            <a:r>
              <a:rPr lang="en-US" altLang="zh-CN" sz="2400" dirty="0">
                <a:solidFill>
                  <a:srgbClr val="0000FF"/>
                </a:solidFill>
              </a:rPr>
              <a:t>XRL	 A</a:t>
            </a:r>
            <a:r>
              <a:rPr lang="zh-CN" altLang="en-US" sz="2400" dirty="0">
                <a:solidFill>
                  <a:srgbClr val="0000FF"/>
                </a:solidFill>
              </a:rPr>
              <a:t>，</a:t>
            </a:r>
            <a:r>
              <a:rPr lang="en-US" altLang="zh-CN" sz="2400" dirty="0" err="1">
                <a:solidFill>
                  <a:srgbClr val="0000FF"/>
                </a:solidFill>
              </a:rPr>
              <a:t>Rn</a:t>
            </a:r>
            <a:r>
              <a:rPr lang="en-US" altLang="zh-CN" sz="2400" dirty="0">
                <a:solidFill>
                  <a:srgbClr val="0000FF"/>
                </a:solidFill>
              </a:rPr>
              <a:t>       	</a:t>
            </a:r>
            <a:r>
              <a:rPr lang="zh-CN" altLang="en-US" sz="2400" dirty="0">
                <a:solidFill>
                  <a:srgbClr val="0000FF"/>
                </a:solidFill>
              </a:rPr>
              <a:t>；</a:t>
            </a:r>
            <a:r>
              <a:rPr lang="en-US" altLang="zh-CN" sz="2400" dirty="0">
                <a:solidFill>
                  <a:srgbClr val="0000FF"/>
                </a:solidFill>
              </a:rPr>
              <a:t>(</a:t>
            </a:r>
            <a:r>
              <a:rPr lang="en-US" altLang="zh-CN" sz="2400" dirty="0" smtClean="0">
                <a:solidFill>
                  <a:srgbClr val="0000FF"/>
                </a:solidFill>
              </a:rPr>
              <a:t>A)</a:t>
            </a:r>
            <a:r>
              <a:rPr lang="en-US" altLang="zh-CN" sz="2400" dirty="0" smtClean="0">
                <a:sym typeface="Symbol"/>
              </a:rPr>
              <a:t> </a:t>
            </a:r>
            <a:r>
              <a:rPr lang="en-US" altLang="zh-CN" sz="2400" dirty="0" smtClean="0">
                <a:solidFill>
                  <a:srgbClr val="0000FF"/>
                </a:solidFill>
              </a:rPr>
              <a:t>(</a:t>
            </a:r>
            <a:r>
              <a:rPr lang="en-US" altLang="zh-CN" sz="2400" dirty="0" err="1" smtClean="0">
                <a:solidFill>
                  <a:srgbClr val="0000FF"/>
                </a:solidFill>
              </a:rPr>
              <a:t>Rn</a:t>
            </a:r>
            <a:r>
              <a:rPr lang="en-US" altLang="zh-CN" sz="2400" dirty="0">
                <a:solidFill>
                  <a:srgbClr val="0000FF"/>
                </a:solidFill>
              </a:rPr>
              <a:t>)→A</a:t>
            </a:r>
            <a:r>
              <a:rPr lang="zh-CN" altLang="en-US" sz="2400" dirty="0">
                <a:solidFill>
                  <a:srgbClr val="0000FF"/>
                </a:solidFill>
              </a:rPr>
              <a:t>，</a:t>
            </a:r>
            <a:r>
              <a:rPr lang="en-US" altLang="zh-CN" sz="2400" dirty="0">
                <a:solidFill>
                  <a:srgbClr val="0000FF"/>
                </a:solidFill>
              </a:rPr>
              <a:t>n = 0</a:t>
            </a:r>
            <a:r>
              <a:rPr lang="zh-CN" altLang="en-US" sz="2400" dirty="0">
                <a:solidFill>
                  <a:srgbClr val="0000FF"/>
                </a:solidFill>
              </a:rPr>
              <a:t>～</a:t>
            </a:r>
            <a:r>
              <a:rPr lang="en-US" altLang="zh-CN" sz="2400" dirty="0">
                <a:solidFill>
                  <a:srgbClr val="0000FF"/>
                </a:solidFill>
              </a:rPr>
              <a:t>7</a:t>
            </a:r>
          </a:p>
          <a:p>
            <a:pPr lvl="2" algn="l">
              <a:lnSpc>
                <a:spcPct val="150000"/>
              </a:lnSpc>
            </a:pPr>
            <a:r>
              <a:rPr lang="en-US" altLang="zh-CN" sz="2400" dirty="0">
                <a:solidFill>
                  <a:srgbClr val="0000FF"/>
                </a:solidFill>
              </a:rPr>
              <a:t>XRL	 A</a:t>
            </a:r>
            <a:r>
              <a:rPr lang="zh-CN" altLang="en-US" sz="2400" dirty="0">
                <a:solidFill>
                  <a:srgbClr val="0000FF"/>
                </a:solidFill>
              </a:rPr>
              <a:t>，</a:t>
            </a:r>
            <a:r>
              <a:rPr lang="en-US" altLang="zh-CN" sz="2400" dirty="0">
                <a:solidFill>
                  <a:srgbClr val="0000FF"/>
                </a:solidFill>
              </a:rPr>
              <a:t>direct      </a:t>
            </a:r>
            <a:r>
              <a:rPr lang="zh-CN" altLang="en-US" sz="2400" dirty="0">
                <a:solidFill>
                  <a:srgbClr val="0000FF"/>
                </a:solidFill>
              </a:rPr>
              <a:t>；</a:t>
            </a:r>
            <a:r>
              <a:rPr lang="en-US" altLang="zh-CN" sz="2400" dirty="0">
                <a:solidFill>
                  <a:srgbClr val="0000FF"/>
                </a:solidFill>
              </a:rPr>
              <a:t>(A) </a:t>
            </a:r>
            <a:r>
              <a:rPr lang="en-US" altLang="zh-CN" sz="2400" dirty="0" smtClean="0">
                <a:sym typeface="Symbol"/>
              </a:rPr>
              <a:t></a:t>
            </a:r>
            <a:r>
              <a:rPr lang="en-US" altLang="zh-CN" sz="2400" dirty="0" smtClean="0">
                <a:solidFill>
                  <a:srgbClr val="0000FF"/>
                </a:solidFill>
              </a:rPr>
              <a:t> </a:t>
            </a:r>
            <a:r>
              <a:rPr lang="en-US" altLang="zh-CN" sz="2400" dirty="0">
                <a:solidFill>
                  <a:srgbClr val="0000FF"/>
                </a:solidFill>
              </a:rPr>
              <a:t>(direct)→A</a:t>
            </a:r>
          </a:p>
          <a:p>
            <a:pPr lvl="2" algn="l">
              <a:lnSpc>
                <a:spcPct val="150000"/>
              </a:lnSpc>
            </a:pPr>
            <a:r>
              <a:rPr lang="en-US" altLang="zh-CN" sz="2400" dirty="0">
                <a:solidFill>
                  <a:srgbClr val="0000FF"/>
                </a:solidFill>
              </a:rPr>
              <a:t>XRL	 A</a:t>
            </a:r>
            <a:r>
              <a:rPr lang="zh-CN" altLang="en-US" sz="2400" dirty="0">
                <a:solidFill>
                  <a:srgbClr val="0000FF"/>
                </a:solidFill>
              </a:rPr>
              <a:t>，</a:t>
            </a:r>
            <a:r>
              <a:rPr lang="en-US" altLang="zh-CN" sz="2400" dirty="0">
                <a:solidFill>
                  <a:srgbClr val="0000FF"/>
                </a:solidFill>
              </a:rPr>
              <a:t>@</a:t>
            </a:r>
            <a:r>
              <a:rPr lang="en-US" altLang="zh-CN" sz="2400" dirty="0" err="1">
                <a:solidFill>
                  <a:srgbClr val="0000FF"/>
                </a:solidFill>
              </a:rPr>
              <a:t>Ri</a:t>
            </a:r>
            <a:r>
              <a:rPr lang="en-US" altLang="zh-CN" sz="2400" dirty="0">
                <a:solidFill>
                  <a:srgbClr val="0000FF"/>
                </a:solidFill>
              </a:rPr>
              <a:t>     	</a:t>
            </a:r>
            <a:r>
              <a:rPr lang="zh-CN" altLang="en-US" sz="2400" dirty="0">
                <a:solidFill>
                  <a:srgbClr val="0000FF"/>
                </a:solidFill>
              </a:rPr>
              <a:t>；</a:t>
            </a:r>
            <a:r>
              <a:rPr lang="en-US" altLang="zh-CN" sz="2400" dirty="0">
                <a:solidFill>
                  <a:srgbClr val="0000FF"/>
                </a:solidFill>
              </a:rPr>
              <a:t>(A) </a:t>
            </a:r>
            <a:r>
              <a:rPr lang="en-US" altLang="zh-CN" sz="2400" dirty="0" smtClean="0">
                <a:sym typeface="Symbol"/>
              </a:rPr>
              <a:t></a:t>
            </a:r>
            <a:r>
              <a:rPr lang="el-GR" altLang="zh-CN" sz="2400" dirty="0" smtClean="0">
                <a:solidFill>
                  <a:srgbClr val="0000FF"/>
                </a:solidFill>
              </a:rPr>
              <a:t> </a:t>
            </a:r>
            <a:r>
              <a:rPr lang="en-US" altLang="zh-CN" sz="2400" dirty="0" smtClean="0">
                <a:solidFill>
                  <a:srgbClr val="0000FF"/>
                </a:solidFill>
              </a:rPr>
              <a:t> </a:t>
            </a:r>
            <a:r>
              <a:rPr lang="en-US" altLang="zh-CN" sz="2400" dirty="0">
                <a:solidFill>
                  <a:srgbClr val="0000FF"/>
                </a:solidFill>
              </a:rPr>
              <a:t>((</a:t>
            </a:r>
            <a:r>
              <a:rPr lang="en-US" altLang="zh-CN" sz="2400" dirty="0" err="1">
                <a:solidFill>
                  <a:srgbClr val="0000FF"/>
                </a:solidFill>
              </a:rPr>
              <a:t>Ri</a:t>
            </a:r>
            <a:r>
              <a:rPr lang="en-US" altLang="zh-CN" sz="2400" dirty="0">
                <a:solidFill>
                  <a:srgbClr val="0000FF"/>
                </a:solidFill>
              </a:rPr>
              <a:t>))→A</a:t>
            </a:r>
            <a:r>
              <a:rPr lang="zh-CN" altLang="en-US" sz="2400" dirty="0">
                <a:solidFill>
                  <a:srgbClr val="0000FF"/>
                </a:solidFill>
              </a:rPr>
              <a:t>，</a:t>
            </a:r>
            <a:r>
              <a:rPr lang="en-US" altLang="zh-CN" sz="2400" dirty="0">
                <a:solidFill>
                  <a:srgbClr val="0000FF"/>
                </a:solidFill>
              </a:rPr>
              <a:t>i = 0</a:t>
            </a:r>
            <a:r>
              <a:rPr lang="zh-CN" altLang="en-US" sz="2400" dirty="0">
                <a:solidFill>
                  <a:srgbClr val="0000FF"/>
                </a:solidFill>
              </a:rPr>
              <a:t>，</a:t>
            </a:r>
            <a:r>
              <a:rPr lang="en-US" altLang="zh-CN" sz="2400" dirty="0">
                <a:solidFill>
                  <a:srgbClr val="0000FF"/>
                </a:solidFill>
              </a:rPr>
              <a:t>1</a:t>
            </a:r>
          </a:p>
          <a:p>
            <a:pPr lvl="2" algn="l">
              <a:lnSpc>
                <a:spcPct val="150000"/>
              </a:lnSpc>
            </a:pPr>
            <a:r>
              <a:rPr lang="en-US" altLang="zh-CN" sz="2400" dirty="0">
                <a:solidFill>
                  <a:srgbClr val="0000FF"/>
                </a:solidFill>
              </a:rPr>
              <a:t>XRL	 A</a:t>
            </a:r>
            <a:r>
              <a:rPr lang="zh-CN" altLang="en-US" sz="2400" dirty="0">
                <a:solidFill>
                  <a:srgbClr val="0000FF"/>
                </a:solidFill>
              </a:rPr>
              <a:t>，</a:t>
            </a:r>
            <a:r>
              <a:rPr lang="en-US" altLang="zh-CN" sz="2400" dirty="0">
                <a:solidFill>
                  <a:srgbClr val="0000FF"/>
                </a:solidFill>
              </a:rPr>
              <a:t>#data    	</a:t>
            </a:r>
            <a:r>
              <a:rPr lang="zh-CN" altLang="en-US" sz="2400" dirty="0">
                <a:solidFill>
                  <a:srgbClr val="0000FF"/>
                </a:solidFill>
              </a:rPr>
              <a:t>；</a:t>
            </a:r>
            <a:r>
              <a:rPr lang="en-US" altLang="zh-CN" sz="2400" dirty="0">
                <a:solidFill>
                  <a:srgbClr val="0000FF"/>
                </a:solidFill>
              </a:rPr>
              <a:t>(A) </a:t>
            </a:r>
            <a:r>
              <a:rPr lang="en-US" altLang="zh-CN" sz="2400" dirty="0" smtClean="0">
                <a:sym typeface="Symbol"/>
              </a:rPr>
              <a:t></a:t>
            </a:r>
            <a:r>
              <a:rPr lang="el-GR" altLang="zh-CN" sz="2400" dirty="0" smtClean="0">
                <a:solidFill>
                  <a:srgbClr val="0000FF"/>
                </a:solidFill>
              </a:rPr>
              <a:t> </a:t>
            </a:r>
            <a:r>
              <a:rPr lang="en-US" altLang="zh-CN" sz="2400" dirty="0" smtClean="0">
                <a:solidFill>
                  <a:srgbClr val="0000FF"/>
                </a:solidFill>
              </a:rPr>
              <a:t>#</a:t>
            </a:r>
            <a:r>
              <a:rPr lang="en-US" altLang="zh-CN" sz="2400" dirty="0" err="1">
                <a:solidFill>
                  <a:srgbClr val="0000FF"/>
                </a:solidFill>
              </a:rPr>
              <a:t>data→A</a:t>
            </a:r>
            <a:endParaRPr lang="en-US" altLang="zh-CN" sz="2400" dirty="0">
              <a:solidFill>
                <a:srgbClr val="0000FF"/>
              </a:solidFill>
            </a:endParaRPr>
          </a:p>
          <a:p>
            <a:pPr lvl="2" algn="l">
              <a:lnSpc>
                <a:spcPct val="150000"/>
              </a:lnSpc>
            </a:pPr>
            <a:r>
              <a:rPr lang="en-US" altLang="zh-CN" sz="2400" dirty="0">
                <a:solidFill>
                  <a:srgbClr val="0000FF"/>
                </a:solidFill>
              </a:rPr>
              <a:t>XRL	 direct</a:t>
            </a:r>
            <a:r>
              <a:rPr lang="zh-CN" altLang="en-US" sz="2400" dirty="0">
                <a:solidFill>
                  <a:srgbClr val="0000FF"/>
                </a:solidFill>
              </a:rPr>
              <a:t>，</a:t>
            </a:r>
            <a:r>
              <a:rPr lang="en-US" altLang="zh-CN" sz="2400" dirty="0">
                <a:solidFill>
                  <a:srgbClr val="0000FF"/>
                </a:solidFill>
              </a:rPr>
              <a:t>A    	</a:t>
            </a:r>
            <a:r>
              <a:rPr lang="zh-CN" altLang="en-US" sz="2400" dirty="0">
                <a:solidFill>
                  <a:srgbClr val="0000FF"/>
                </a:solidFill>
              </a:rPr>
              <a:t>；</a:t>
            </a:r>
            <a:r>
              <a:rPr lang="en-US" altLang="zh-CN" sz="2400" dirty="0">
                <a:solidFill>
                  <a:srgbClr val="0000FF"/>
                </a:solidFill>
              </a:rPr>
              <a:t>(direct) </a:t>
            </a:r>
            <a:r>
              <a:rPr lang="en-US" altLang="zh-CN" sz="2400" dirty="0" smtClean="0">
                <a:sym typeface="Symbol"/>
              </a:rPr>
              <a:t></a:t>
            </a:r>
            <a:r>
              <a:rPr lang="el-GR" altLang="zh-CN" sz="2400" dirty="0" smtClean="0">
                <a:solidFill>
                  <a:srgbClr val="0000FF"/>
                </a:solidFill>
              </a:rPr>
              <a:t> </a:t>
            </a:r>
            <a:r>
              <a:rPr lang="en-US" altLang="zh-CN" sz="2400" dirty="0" smtClean="0">
                <a:solidFill>
                  <a:srgbClr val="0000FF"/>
                </a:solidFill>
              </a:rPr>
              <a:t> </a:t>
            </a:r>
            <a:r>
              <a:rPr lang="en-US" altLang="zh-CN" sz="2400" dirty="0">
                <a:solidFill>
                  <a:srgbClr val="0000FF"/>
                </a:solidFill>
              </a:rPr>
              <a:t>(A)→direct</a:t>
            </a:r>
          </a:p>
          <a:p>
            <a:pPr lvl="2" algn="l">
              <a:lnSpc>
                <a:spcPct val="150000"/>
              </a:lnSpc>
            </a:pPr>
            <a:r>
              <a:rPr lang="en-US" altLang="zh-CN" sz="2400" dirty="0">
                <a:solidFill>
                  <a:srgbClr val="0000FF"/>
                </a:solidFill>
              </a:rPr>
              <a:t>XRL	 direct</a:t>
            </a:r>
            <a:r>
              <a:rPr lang="zh-CN" altLang="en-US" sz="2400" dirty="0">
                <a:solidFill>
                  <a:srgbClr val="0000FF"/>
                </a:solidFill>
              </a:rPr>
              <a:t>，</a:t>
            </a:r>
            <a:r>
              <a:rPr lang="en-US" altLang="zh-CN" sz="2400" dirty="0">
                <a:solidFill>
                  <a:srgbClr val="0000FF"/>
                </a:solidFill>
              </a:rPr>
              <a:t>#data </a:t>
            </a:r>
            <a:r>
              <a:rPr lang="zh-CN" altLang="en-US" sz="2400" dirty="0" smtClean="0">
                <a:solidFill>
                  <a:srgbClr val="0000FF"/>
                </a:solidFill>
              </a:rPr>
              <a:t>；</a:t>
            </a:r>
            <a:r>
              <a:rPr lang="en-US" altLang="zh-CN" sz="2400" dirty="0">
                <a:solidFill>
                  <a:srgbClr val="0000FF"/>
                </a:solidFill>
              </a:rPr>
              <a:t>(direct) </a:t>
            </a:r>
            <a:r>
              <a:rPr lang="en-US" altLang="zh-CN" sz="2400" dirty="0" smtClean="0">
                <a:sym typeface="Symbol"/>
              </a:rPr>
              <a:t></a:t>
            </a:r>
            <a:r>
              <a:rPr lang="el-GR" altLang="zh-CN" sz="2400" dirty="0" smtClean="0">
                <a:solidFill>
                  <a:srgbClr val="0000FF"/>
                </a:solidFill>
              </a:rPr>
              <a:t> </a:t>
            </a:r>
            <a:r>
              <a:rPr lang="en-US" altLang="zh-CN" sz="2400" dirty="0" smtClean="0">
                <a:solidFill>
                  <a:srgbClr val="0000FF"/>
                </a:solidFill>
              </a:rPr>
              <a:t>#</a:t>
            </a:r>
            <a:r>
              <a:rPr lang="en-US" altLang="zh-CN" sz="2400" dirty="0">
                <a:solidFill>
                  <a:srgbClr val="0000FF"/>
                </a:solidFill>
              </a:rPr>
              <a:t>data →direct</a:t>
            </a:r>
          </a:p>
          <a:p>
            <a:pPr algn="l">
              <a:lnSpc>
                <a:spcPct val="150000"/>
              </a:lnSpc>
            </a:pPr>
            <a:r>
              <a:rPr lang="zh-CN" altLang="en-US" sz="2400" dirty="0" smtClean="0"/>
              <a:t>        这</a:t>
            </a:r>
            <a:r>
              <a:rPr lang="zh-CN" altLang="en-US" sz="2400" dirty="0"/>
              <a:t>组指令的功能是将两个操作数按位进行逻辑“异或”运算，结果存放在目的操作数中</a:t>
            </a:r>
            <a:r>
              <a:rPr lang="zh-CN" altLang="en-US" dirty="0" smtClean="0"/>
              <a:t>。</a:t>
            </a:r>
            <a:endParaRPr lang="en-US" altLang="zh-CN" dirty="0" smtClean="0"/>
          </a:p>
          <a:p>
            <a:pPr algn="l">
              <a:lnSpc>
                <a:spcPct val="150000"/>
              </a:lnSpc>
            </a:pPr>
            <a:endParaRPr lang="zh-CN" altLang="en-US" dirty="0"/>
          </a:p>
        </p:txBody>
      </p:sp>
    </p:spTree>
    <p:extLst>
      <p:ext uri="{BB962C8B-B14F-4D97-AF65-F5344CB8AC3E}">
        <p14:creationId xmlns:p14="http://schemas.microsoft.com/office/powerpoint/2010/main" val="2966980816"/>
      </p:ext>
    </p:extLst>
  </p:cSld>
  <p:clrMapOvr>
    <a:masterClrMapping/>
  </p:clrMapOvr>
  <p:transition>
    <p:random/>
    <p:sndAc>
      <p:stSnd>
        <p:snd r:embed="rId2" name="camera.wav"/>
      </p:stSnd>
    </p:sndAc>
  </p:transition>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99</a:t>
            </a:fld>
            <a:endParaRPr lang="en-US" altLang="zh-CN" dirty="0"/>
          </a:p>
        </p:txBody>
      </p:sp>
      <p:sp>
        <p:nvSpPr>
          <p:cNvPr id="4" name="矩形 3"/>
          <p:cNvSpPr/>
          <p:nvPr/>
        </p:nvSpPr>
        <p:spPr>
          <a:xfrm>
            <a:off x="0" y="610513"/>
            <a:ext cx="9144000" cy="1754326"/>
          </a:xfrm>
          <a:prstGeom prst="rect">
            <a:avLst/>
          </a:prstGeom>
        </p:spPr>
        <p:txBody>
          <a:bodyPr wrap="square">
            <a:spAutoFit/>
          </a:bodyPr>
          <a:lstStyle/>
          <a:p>
            <a:pPr algn="l">
              <a:lnSpc>
                <a:spcPct val="150000"/>
              </a:lnSpc>
              <a:spcAft>
                <a:spcPts val="0"/>
              </a:spcAft>
            </a:pPr>
            <a:r>
              <a:rPr lang="en-US" altLang="zh-CN" sz="2400" kern="1000" dirty="0" smtClean="0">
                <a:latin typeface="Times New Roman"/>
                <a:ea typeface="宋体"/>
              </a:rPr>
              <a:t>        </a:t>
            </a:r>
            <a:r>
              <a:rPr lang="zh-CN" altLang="zh-CN" sz="2400" kern="1000" dirty="0" smtClean="0">
                <a:latin typeface="Times New Roman"/>
                <a:ea typeface="宋体"/>
              </a:rPr>
              <a:t>所谓</a:t>
            </a:r>
            <a:r>
              <a:rPr lang="zh-CN" altLang="zh-CN" sz="2400" kern="1000" dirty="0">
                <a:latin typeface="Times New Roman"/>
                <a:ea typeface="宋体"/>
              </a:rPr>
              <a:t>“异或”是指相同为</a:t>
            </a:r>
            <a:r>
              <a:rPr lang="en-US" altLang="zh-CN" sz="2400" kern="1000" dirty="0">
                <a:latin typeface="Times New Roman"/>
                <a:ea typeface="宋体"/>
              </a:rPr>
              <a:t>“0”</a:t>
            </a:r>
            <a:r>
              <a:rPr lang="zh-CN" altLang="zh-CN" sz="2400" kern="1000" dirty="0">
                <a:latin typeface="Times New Roman"/>
                <a:ea typeface="宋体"/>
              </a:rPr>
              <a:t>，相异为“</a:t>
            </a:r>
            <a:r>
              <a:rPr lang="en-US" altLang="zh-CN" sz="2400" kern="1000" dirty="0">
                <a:latin typeface="Times New Roman"/>
                <a:ea typeface="宋体"/>
              </a:rPr>
              <a:t>1”</a:t>
            </a:r>
            <a:r>
              <a:rPr lang="zh-CN" altLang="zh-CN" sz="2400" kern="1000" dirty="0">
                <a:latin typeface="Times New Roman"/>
                <a:ea typeface="宋体"/>
              </a:rPr>
              <a:t>，根据“异或”的这个特性，可以利用异或操作对某些关心位进行</a:t>
            </a:r>
            <a:r>
              <a:rPr lang="zh-CN" altLang="zh-CN" sz="2400" b="1" kern="1000" dirty="0">
                <a:solidFill>
                  <a:srgbClr val="CC3300"/>
                </a:solidFill>
                <a:latin typeface="Times New Roman"/>
                <a:ea typeface="宋体"/>
              </a:rPr>
              <a:t>“取反”</a:t>
            </a:r>
            <a:r>
              <a:rPr lang="zh-CN" altLang="zh-CN" sz="2400" kern="1000" dirty="0">
                <a:latin typeface="Times New Roman"/>
                <a:ea typeface="宋体"/>
              </a:rPr>
              <a:t>，不关心位保持不变。</a:t>
            </a:r>
            <a:endParaRPr lang="zh-CN" altLang="zh-CN" sz="2400" kern="1000" dirty="0">
              <a:effectLst/>
              <a:latin typeface="Times New Roman"/>
              <a:ea typeface="宋体"/>
            </a:endParaRPr>
          </a:p>
        </p:txBody>
      </p:sp>
      <p:sp>
        <p:nvSpPr>
          <p:cNvPr id="5" name="矩形 4"/>
          <p:cNvSpPr/>
          <p:nvPr/>
        </p:nvSpPr>
        <p:spPr>
          <a:xfrm>
            <a:off x="0" y="2364839"/>
            <a:ext cx="9144000" cy="3970318"/>
          </a:xfrm>
          <a:prstGeom prst="rect">
            <a:avLst/>
          </a:prstGeom>
        </p:spPr>
        <p:txBody>
          <a:bodyPr wrap="square">
            <a:spAutoFit/>
          </a:bodyPr>
          <a:lstStyle/>
          <a:p>
            <a:pPr algn="l">
              <a:lnSpc>
                <a:spcPct val="150000"/>
              </a:lnSpc>
            </a:pPr>
            <a:r>
              <a:rPr lang="en-US" altLang="zh-CN" sz="2400" dirty="0" smtClean="0"/>
              <a:t>        </a:t>
            </a:r>
            <a:r>
              <a:rPr lang="zh-CN" altLang="zh-CN" sz="2400" dirty="0" smtClean="0"/>
              <a:t>【</a:t>
            </a:r>
            <a:r>
              <a:rPr lang="zh-CN" altLang="zh-CN" sz="2400" dirty="0"/>
              <a:t>例</a:t>
            </a:r>
            <a:r>
              <a:rPr lang="en-US" altLang="zh-CN" sz="2400" dirty="0"/>
              <a:t>4-23</a:t>
            </a:r>
            <a:r>
              <a:rPr lang="zh-CN" altLang="zh-CN" sz="2400" dirty="0"/>
              <a:t>】 若</a:t>
            </a:r>
            <a:r>
              <a:rPr lang="en-US" altLang="zh-CN" sz="2400" dirty="0"/>
              <a:t>(A) = 90H</a:t>
            </a:r>
            <a:r>
              <a:rPr lang="zh-CN" altLang="zh-CN" sz="2400" dirty="0"/>
              <a:t>，</a:t>
            </a:r>
            <a:r>
              <a:rPr lang="en-US" altLang="zh-CN" sz="2400" dirty="0"/>
              <a:t>(R3) = 73H</a:t>
            </a:r>
            <a:r>
              <a:rPr lang="zh-CN" altLang="zh-CN" sz="2400" dirty="0"/>
              <a:t>，</a:t>
            </a:r>
            <a:r>
              <a:rPr lang="zh-CN" altLang="zh-CN" sz="2400" dirty="0" smtClean="0"/>
              <a:t>执行指令</a:t>
            </a:r>
            <a:r>
              <a:rPr lang="zh-CN" altLang="en-US" sz="2400" dirty="0" smtClean="0"/>
              <a:t>：</a:t>
            </a:r>
            <a:endParaRPr lang="en-US" altLang="zh-CN" sz="2400" dirty="0" smtClean="0"/>
          </a:p>
          <a:p>
            <a:pPr>
              <a:lnSpc>
                <a:spcPct val="150000"/>
              </a:lnSpc>
            </a:pPr>
            <a:r>
              <a:rPr lang="en-US" altLang="zh-CN" sz="2400" dirty="0" smtClean="0"/>
              <a:t>XRL  </a:t>
            </a:r>
            <a:r>
              <a:rPr lang="en-US" altLang="zh-CN" sz="2400" dirty="0"/>
              <a:t>A</a:t>
            </a:r>
            <a:r>
              <a:rPr lang="zh-CN" altLang="zh-CN" sz="2400" dirty="0"/>
              <a:t>，</a:t>
            </a:r>
            <a:r>
              <a:rPr lang="en-US" altLang="zh-CN" sz="2400" dirty="0"/>
              <a:t>R3</a:t>
            </a:r>
            <a:r>
              <a:rPr lang="zh-CN" altLang="zh-CN" sz="2400" dirty="0"/>
              <a:t>后的结果是什么？</a:t>
            </a:r>
          </a:p>
          <a:p>
            <a:pPr algn="l">
              <a:lnSpc>
                <a:spcPct val="150000"/>
              </a:lnSpc>
            </a:pPr>
            <a:r>
              <a:rPr lang="en-US" altLang="zh-CN" sz="2400" b="1" dirty="0" smtClean="0"/>
              <a:t>        </a:t>
            </a:r>
            <a:r>
              <a:rPr lang="zh-CN" altLang="zh-CN" sz="2400" b="1" dirty="0" smtClean="0"/>
              <a:t>解</a:t>
            </a:r>
            <a:r>
              <a:rPr lang="zh-CN" altLang="zh-CN" sz="2400" b="1" dirty="0"/>
              <a:t>：</a:t>
            </a:r>
            <a:endParaRPr lang="zh-CN" altLang="zh-CN" sz="2400" dirty="0"/>
          </a:p>
          <a:p>
            <a:pPr algn="l">
              <a:lnSpc>
                <a:spcPct val="150000"/>
              </a:lnSpc>
            </a:pPr>
            <a:r>
              <a:rPr lang="en-US" altLang="zh-CN" sz="2400" dirty="0"/>
              <a:t>          		</a:t>
            </a:r>
            <a:r>
              <a:rPr lang="en-US" altLang="zh-CN" sz="2400" dirty="0" smtClean="0"/>
              <a:t>1 0 0 1  0 0 0 0</a:t>
            </a:r>
            <a:endParaRPr lang="zh-CN" altLang="zh-CN" sz="2400" dirty="0"/>
          </a:p>
          <a:p>
            <a:pPr algn="l">
              <a:lnSpc>
                <a:spcPct val="150000"/>
              </a:lnSpc>
            </a:pPr>
            <a:r>
              <a:rPr lang="en-US" altLang="zh-CN" sz="2400" dirty="0"/>
              <a:t>         	 </a:t>
            </a:r>
            <a:r>
              <a:rPr lang="en-US" altLang="zh-CN" sz="2400" dirty="0" smtClean="0"/>
              <a:t>   </a:t>
            </a:r>
            <a:r>
              <a:rPr lang="en-US" altLang="zh-CN" sz="2400" u="sng" dirty="0" smtClean="0">
                <a:sym typeface="Symbol"/>
              </a:rPr>
              <a:t></a:t>
            </a:r>
            <a:r>
              <a:rPr lang="en-US" altLang="zh-CN" sz="2400" u="sng" dirty="0"/>
              <a:t>)   </a:t>
            </a:r>
            <a:r>
              <a:rPr lang="en-US" altLang="zh-CN" sz="2400" u="sng" dirty="0" smtClean="0"/>
              <a:t>0 1 1 1  0 0 1 1</a:t>
            </a:r>
            <a:endParaRPr lang="zh-CN" altLang="zh-CN" sz="2400" dirty="0"/>
          </a:p>
          <a:p>
            <a:pPr algn="l">
              <a:lnSpc>
                <a:spcPct val="150000"/>
              </a:lnSpc>
            </a:pPr>
            <a:r>
              <a:rPr lang="en-US" altLang="zh-CN" sz="2400" dirty="0"/>
              <a:t>         		</a:t>
            </a:r>
            <a:r>
              <a:rPr lang="en-US" altLang="zh-CN" sz="2400" dirty="0" smtClean="0"/>
              <a:t>1 1 1 0  0 0 1 1</a:t>
            </a:r>
            <a:endParaRPr lang="zh-CN" altLang="zh-CN" sz="2400" dirty="0"/>
          </a:p>
          <a:p>
            <a:pPr algn="l">
              <a:lnSpc>
                <a:spcPct val="150000"/>
              </a:lnSpc>
            </a:pPr>
            <a:r>
              <a:rPr lang="en-US" altLang="zh-CN" sz="2400" dirty="0" smtClean="0"/>
              <a:t>        </a:t>
            </a:r>
            <a:r>
              <a:rPr lang="zh-CN" altLang="zh-CN" sz="2400" dirty="0" smtClean="0"/>
              <a:t>结果</a:t>
            </a:r>
            <a:r>
              <a:rPr lang="zh-CN" altLang="zh-CN" sz="2400" dirty="0"/>
              <a:t>：</a:t>
            </a:r>
            <a:r>
              <a:rPr lang="en-US" altLang="zh-CN" sz="2400" dirty="0"/>
              <a:t>(A) = E3H</a:t>
            </a:r>
            <a:r>
              <a:rPr lang="zh-CN" altLang="zh-CN" dirty="0"/>
              <a:t>。</a:t>
            </a:r>
          </a:p>
        </p:txBody>
      </p:sp>
    </p:spTree>
    <p:extLst>
      <p:ext uri="{BB962C8B-B14F-4D97-AF65-F5344CB8AC3E}">
        <p14:creationId xmlns:p14="http://schemas.microsoft.com/office/powerpoint/2010/main" val="3212832779"/>
      </p:ext>
    </p:extLst>
  </p:cSld>
  <p:clrMapOvr>
    <a:masterClrMapping/>
  </p:clrMapOvr>
  <p:transition>
    <p:random/>
    <p:sndAc>
      <p:stSnd>
        <p:snd r:embed="rId2" name="camera.wav"/>
      </p:stSnd>
    </p:sndAc>
  </p:transition>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100</a:t>
            </a:fld>
            <a:endParaRPr lang="en-US" altLang="zh-CN" dirty="0"/>
          </a:p>
        </p:txBody>
      </p:sp>
      <p:sp>
        <p:nvSpPr>
          <p:cNvPr id="4" name="矩形 3"/>
          <p:cNvSpPr/>
          <p:nvPr/>
        </p:nvSpPr>
        <p:spPr>
          <a:xfrm>
            <a:off x="0" y="622638"/>
            <a:ext cx="9055100" cy="3970318"/>
          </a:xfrm>
          <a:prstGeom prst="rect">
            <a:avLst/>
          </a:prstGeom>
        </p:spPr>
        <p:txBody>
          <a:bodyPr wrap="square">
            <a:spAutoFit/>
          </a:bodyPr>
          <a:lstStyle/>
          <a:p>
            <a:pPr algn="l">
              <a:lnSpc>
                <a:spcPct val="150000"/>
              </a:lnSpc>
            </a:pPr>
            <a:r>
              <a:rPr lang="en-US" altLang="zh-CN" sz="2400" b="1" dirty="0" smtClean="0"/>
              <a:t>        4</a:t>
            </a:r>
            <a:r>
              <a:rPr lang="zh-CN" altLang="zh-CN" sz="2400" b="1" dirty="0"/>
              <a:t>．累加器“清零”及“取反”指令（</a:t>
            </a:r>
            <a:r>
              <a:rPr lang="en-US" altLang="zh-CN" sz="2400" b="1" dirty="0"/>
              <a:t>2</a:t>
            </a:r>
            <a:r>
              <a:rPr lang="zh-CN" altLang="zh-CN" sz="2400" b="1" dirty="0"/>
              <a:t>条）</a:t>
            </a:r>
          </a:p>
          <a:p>
            <a:pPr algn="l">
              <a:lnSpc>
                <a:spcPct val="150000"/>
              </a:lnSpc>
            </a:pPr>
            <a:r>
              <a:rPr lang="en-US" altLang="zh-CN" sz="2400" dirty="0" smtClean="0"/>
              <a:t>        </a:t>
            </a:r>
            <a:r>
              <a:rPr lang="zh-CN" altLang="zh-CN" sz="2400" dirty="0">
                <a:solidFill>
                  <a:srgbClr val="0000FF"/>
                </a:solidFill>
              </a:rPr>
              <a:t>（</a:t>
            </a:r>
            <a:r>
              <a:rPr lang="en-US" altLang="zh-CN" sz="2400" dirty="0">
                <a:solidFill>
                  <a:srgbClr val="0000FF"/>
                </a:solidFill>
              </a:rPr>
              <a:t>1</a:t>
            </a:r>
            <a:r>
              <a:rPr lang="zh-CN" altLang="zh-CN" sz="2400" dirty="0">
                <a:solidFill>
                  <a:srgbClr val="0000FF"/>
                </a:solidFill>
              </a:rPr>
              <a:t>）</a:t>
            </a:r>
            <a:r>
              <a:rPr lang="en-US" altLang="zh-CN" sz="2400" dirty="0">
                <a:solidFill>
                  <a:srgbClr val="0000FF"/>
                </a:solidFill>
              </a:rPr>
              <a:t>CLR  A    </a:t>
            </a:r>
            <a:endParaRPr lang="zh-CN" altLang="zh-CN" sz="2400" dirty="0">
              <a:solidFill>
                <a:srgbClr val="0000FF"/>
              </a:solidFill>
            </a:endParaRPr>
          </a:p>
          <a:p>
            <a:pPr algn="l">
              <a:lnSpc>
                <a:spcPct val="150000"/>
              </a:lnSpc>
            </a:pPr>
            <a:r>
              <a:rPr lang="en-US" altLang="zh-CN" sz="2400" dirty="0" smtClean="0"/>
              <a:t>        </a:t>
            </a:r>
            <a:r>
              <a:rPr lang="zh-CN" altLang="zh-CN" sz="2400" dirty="0" smtClean="0"/>
              <a:t>这</a:t>
            </a:r>
            <a:r>
              <a:rPr lang="zh-CN" altLang="zh-CN" sz="2400" dirty="0"/>
              <a:t>条指令的功能是：将累加器</a:t>
            </a:r>
            <a:r>
              <a:rPr lang="en-US" altLang="zh-CN" sz="2400" dirty="0"/>
              <a:t>A</a:t>
            </a:r>
            <a:r>
              <a:rPr lang="zh-CN" altLang="zh-CN" sz="2400" dirty="0"/>
              <a:t>清</a:t>
            </a:r>
            <a:r>
              <a:rPr lang="en-US" altLang="zh-CN" sz="2400" dirty="0"/>
              <a:t>“0”</a:t>
            </a:r>
            <a:r>
              <a:rPr lang="zh-CN" altLang="zh-CN" sz="2400" dirty="0"/>
              <a:t>，不影响</a:t>
            </a:r>
            <a:r>
              <a:rPr lang="en-US" altLang="zh-CN" sz="2400" dirty="0"/>
              <a:t>Cy</a:t>
            </a:r>
            <a:r>
              <a:rPr lang="zh-CN" altLang="zh-CN" sz="2400" dirty="0"/>
              <a:t>、</a:t>
            </a:r>
            <a:r>
              <a:rPr lang="en-US" altLang="zh-CN" sz="2400" dirty="0"/>
              <a:t>Ac</a:t>
            </a:r>
            <a:r>
              <a:rPr lang="zh-CN" altLang="zh-CN" sz="2400" dirty="0"/>
              <a:t>和</a:t>
            </a:r>
            <a:r>
              <a:rPr lang="en-US" altLang="zh-CN" sz="2400" dirty="0"/>
              <a:t>OV</a:t>
            </a:r>
            <a:r>
              <a:rPr lang="zh-CN" altLang="zh-CN" sz="2400" dirty="0"/>
              <a:t>等标志。</a:t>
            </a:r>
          </a:p>
          <a:p>
            <a:pPr algn="l">
              <a:lnSpc>
                <a:spcPct val="150000"/>
              </a:lnSpc>
            </a:pPr>
            <a:r>
              <a:rPr lang="en-US" altLang="zh-CN" sz="2400" dirty="0" smtClean="0"/>
              <a:t>        </a:t>
            </a:r>
            <a:r>
              <a:rPr lang="zh-CN" altLang="zh-CN" sz="2400" dirty="0">
                <a:solidFill>
                  <a:srgbClr val="0000FF"/>
                </a:solidFill>
              </a:rPr>
              <a:t>（</a:t>
            </a:r>
            <a:r>
              <a:rPr lang="en-US" altLang="zh-CN" sz="2400" dirty="0">
                <a:solidFill>
                  <a:srgbClr val="0000FF"/>
                </a:solidFill>
              </a:rPr>
              <a:t>2</a:t>
            </a:r>
            <a:r>
              <a:rPr lang="zh-CN" altLang="zh-CN" sz="2400" dirty="0">
                <a:solidFill>
                  <a:srgbClr val="0000FF"/>
                </a:solidFill>
              </a:rPr>
              <a:t>）</a:t>
            </a:r>
            <a:r>
              <a:rPr lang="en-US" altLang="zh-CN" sz="2400" dirty="0">
                <a:solidFill>
                  <a:srgbClr val="0000FF"/>
                </a:solidFill>
              </a:rPr>
              <a:t>CPL  A</a:t>
            </a:r>
            <a:endParaRPr lang="zh-CN" altLang="zh-CN" sz="2400" dirty="0">
              <a:solidFill>
                <a:srgbClr val="0000FF"/>
              </a:solidFill>
            </a:endParaRPr>
          </a:p>
          <a:p>
            <a:pPr algn="l">
              <a:lnSpc>
                <a:spcPct val="150000"/>
              </a:lnSpc>
            </a:pPr>
            <a:r>
              <a:rPr lang="en-US" altLang="zh-CN" sz="2400" dirty="0" smtClean="0"/>
              <a:t>        </a:t>
            </a:r>
            <a:r>
              <a:rPr lang="zh-CN" altLang="zh-CN" sz="2400" dirty="0" smtClean="0"/>
              <a:t>这</a:t>
            </a:r>
            <a:r>
              <a:rPr lang="zh-CN" altLang="zh-CN" sz="2400" dirty="0"/>
              <a:t>条指令的功能是：将累加器</a:t>
            </a:r>
            <a:r>
              <a:rPr lang="en-US" altLang="zh-CN" sz="2400" dirty="0"/>
              <a:t>A</a:t>
            </a:r>
            <a:r>
              <a:rPr lang="zh-CN" altLang="zh-CN" sz="2400" dirty="0"/>
              <a:t>按位取反，不影响</a:t>
            </a:r>
            <a:r>
              <a:rPr lang="en-US" altLang="zh-CN" sz="2400" dirty="0"/>
              <a:t>Cy</a:t>
            </a:r>
            <a:r>
              <a:rPr lang="zh-CN" altLang="zh-CN" sz="2400" dirty="0"/>
              <a:t>、</a:t>
            </a:r>
            <a:r>
              <a:rPr lang="en-US" altLang="zh-CN" sz="2400" dirty="0"/>
              <a:t>Ac</a:t>
            </a:r>
            <a:r>
              <a:rPr lang="zh-CN" altLang="zh-CN" sz="2400" dirty="0"/>
              <a:t>和</a:t>
            </a:r>
            <a:r>
              <a:rPr lang="en-US" altLang="zh-CN" sz="2400" dirty="0"/>
              <a:t>OV</a:t>
            </a:r>
            <a:r>
              <a:rPr lang="zh-CN" altLang="zh-CN" sz="2400" dirty="0"/>
              <a:t>等标志。</a:t>
            </a:r>
          </a:p>
        </p:txBody>
      </p:sp>
    </p:spTree>
    <p:extLst>
      <p:ext uri="{BB962C8B-B14F-4D97-AF65-F5344CB8AC3E}">
        <p14:creationId xmlns:p14="http://schemas.microsoft.com/office/powerpoint/2010/main" val="3432271782"/>
      </p:ext>
    </p:extLst>
  </p:cSld>
  <p:clrMapOvr>
    <a:masterClrMapping/>
  </p:clrMapOvr>
  <p:transition>
    <p:random/>
    <p:sndAc>
      <p:stSnd>
        <p:snd r:embed="rId2" name="camera.wav"/>
      </p:stSnd>
    </p:sndAc>
  </p:transition>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101</a:t>
            </a:fld>
            <a:endParaRPr lang="en-US" altLang="zh-CN" dirty="0"/>
          </a:p>
        </p:txBody>
      </p:sp>
      <p:sp>
        <p:nvSpPr>
          <p:cNvPr id="4" name="矩形 3"/>
          <p:cNvSpPr/>
          <p:nvPr/>
        </p:nvSpPr>
        <p:spPr>
          <a:xfrm>
            <a:off x="0" y="638939"/>
            <a:ext cx="9144000" cy="4339650"/>
          </a:xfrm>
          <a:prstGeom prst="rect">
            <a:avLst/>
          </a:prstGeom>
        </p:spPr>
        <p:txBody>
          <a:bodyPr wrap="square">
            <a:spAutoFit/>
          </a:bodyPr>
          <a:lstStyle/>
          <a:p>
            <a:pPr algn="l">
              <a:lnSpc>
                <a:spcPct val="150000"/>
              </a:lnSpc>
            </a:pPr>
            <a:r>
              <a:rPr lang="en-US" altLang="zh-CN" sz="2400" dirty="0" smtClean="0"/>
              <a:t>        </a:t>
            </a:r>
            <a:r>
              <a:rPr lang="en-US" altLang="zh-CN" sz="2400" b="1" kern="1050" dirty="0">
                <a:latin typeface="Arial"/>
                <a:ea typeface="黑体"/>
                <a:cs typeface="Times New Roman"/>
              </a:rPr>
              <a:t>5</a:t>
            </a:r>
            <a:r>
              <a:rPr lang="zh-CN" altLang="en-US" sz="2400" b="1" kern="1050" dirty="0">
                <a:latin typeface="Arial"/>
                <a:ea typeface="黑体"/>
                <a:cs typeface="Times New Roman"/>
              </a:rPr>
              <a:t>．移位指令（</a:t>
            </a:r>
            <a:r>
              <a:rPr lang="en-US" altLang="zh-CN" sz="2400" b="1" kern="1050" dirty="0">
                <a:latin typeface="Arial"/>
                <a:ea typeface="黑体"/>
                <a:cs typeface="Times New Roman"/>
              </a:rPr>
              <a:t>5</a:t>
            </a:r>
            <a:r>
              <a:rPr lang="zh-CN" altLang="en-US" sz="2400" b="1" kern="1050" dirty="0">
                <a:latin typeface="Arial"/>
                <a:ea typeface="黑体"/>
                <a:cs typeface="Times New Roman"/>
              </a:rPr>
              <a:t>条）</a:t>
            </a:r>
          </a:p>
          <a:p>
            <a:pPr algn="l">
              <a:lnSpc>
                <a:spcPct val="150000"/>
              </a:lnSpc>
            </a:pPr>
            <a:r>
              <a:rPr lang="zh-CN" altLang="en-US" sz="2400" dirty="0" smtClean="0"/>
              <a:t>        移位指令</a:t>
            </a:r>
            <a:r>
              <a:rPr lang="zh-CN" altLang="en-US" sz="2400" dirty="0"/>
              <a:t>包括循环左移或右移、带进位循环左移或右移以及累加器</a:t>
            </a:r>
            <a:r>
              <a:rPr lang="en-US" altLang="zh-CN" sz="2400" dirty="0"/>
              <a:t>A</a:t>
            </a:r>
            <a:r>
              <a:rPr lang="zh-CN" altLang="en-US" sz="2400" dirty="0"/>
              <a:t>的半字节交换指令。</a:t>
            </a:r>
          </a:p>
          <a:p>
            <a:pPr algn="l">
              <a:lnSpc>
                <a:spcPct val="150000"/>
              </a:lnSpc>
            </a:pPr>
            <a:r>
              <a:rPr lang="zh-CN" altLang="en-US" sz="2400" dirty="0" smtClean="0"/>
              <a:t>        （</a:t>
            </a:r>
            <a:r>
              <a:rPr lang="en-US" altLang="zh-CN" sz="2400" dirty="0"/>
              <a:t>1</a:t>
            </a:r>
            <a:r>
              <a:rPr lang="zh-CN" altLang="en-US" sz="2400" dirty="0"/>
              <a:t>）左环移指令</a:t>
            </a:r>
          </a:p>
          <a:p>
            <a:pPr algn="l">
              <a:lnSpc>
                <a:spcPct val="150000"/>
              </a:lnSpc>
            </a:pPr>
            <a:r>
              <a:rPr lang="en-US" altLang="zh-CN" sz="2400" dirty="0" smtClean="0"/>
              <a:t>                 </a:t>
            </a:r>
            <a:r>
              <a:rPr lang="en-US" altLang="zh-CN" sz="2400" dirty="0">
                <a:solidFill>
                  <a:srgbClr val="0000FF"/>
                </a:solidFill>
              </a:rPr>
              <a:t>RL  A</a:t>
            </a:r>
          </a:p>
          <a:p>
            <a:pPr algn="l">
              <a:lnSpc>
                <a:spcPct val="150000"/>
              </a:lnSpc>
            </a:pPr>
            <a:r>
              <a:rPr lang="zh-CN" altLang="en-US" sz="2400" dirty="0" smtClean="0"/>
              <a:t>        这</a:t>
            </a:r>
            <a:r>
              <a:rPr lang="zh-CN" altLang="en-US" sz="2400" dirty="0"/>
              <a:t>条指令的功能是将累加器</a:t>
            </a:r>
            <a:r>
              <a:rPr lang="en-US" altLang="zh-CN" sz="2400" dirty="0"/>
              <a:t>A</a:t>
            </a:r>
            <a:r>
              <a:rPr lang="zh-CN" altLang="en-US" sz="2400" dirty="0"/>
              <a:t>的各位向左循环移动一位，位</a:t>
            </a:r>
            <a:r>
              <a:rPr lang="en-US" altLang="zh-CN" sz="2400" dirty="0"/>
              <a:t>7</a:t>
            </a:r>
            <a:r>
              <a:rPr lang="zh-CN" altLang="en-US" sz="2400" dirty="0"/>
              <a:t>循环移入位</a:t>
            </a:r>
            <a:r>
              <a:rPr lang="en-US" altLang="zh-CN" sz="2400" dirty="0"/>
              <a:t>0</a:t>
            </a:r>
            <a:r>
              <a:rPr lang="zh-CN" altLang="en-US" sz="2400" dirty="0"/>
              <a:t>，不影响标志位，如图</a:t>
            </a:r>
            <a:r>
              <a:rPr lang="en-US" altLang="zh-CN" sz="2400" dirty="0"/>
              <a:t>4-10</a:t>
            </a:r>
            <a:r>
              <a:rPr lang="zh-CN" altLang="en-US" sz="2400" dirty="0"/>
              <a:t>所示。</a:t>
            </a:r>
          </a:p>
          <a:p>
            <a:r>
              <a:rPr lang="zh-CN" altLang="en-US" sz="2400" dirty="0"/>
              <a:t> </a:t>
            </a:r>
          </a:p>
        </p:txBody>
      </p:sp>
      <p:sp>
        <p:nvSpPr>
          <p:cNvPr id="5" name="矩形 4"/>
          <p:cNvSpPr/>
          <p:nvPr/>
        </p:nvSpPr>
        <p:spPr>
          <a:xfrm>
            <a:off x="3261385" y="6000234"/>
            <a:ext cx="2621230" cy="369332"/>
          </a:xfrm>
          <a:prstGeom prst="rect">
            <a:avLst/>
          </a:prstGeom>
        </p:spPr>
        <p:txBody>
          <a:bodyPr wrap="none">
            <a:spAutoFit/>
          </a:bodyPr>
          <a:lstStyle/>
          <a:p>
            <a:r>
              <a:rPr lang="zh-CN" altLang="en-US" dirty="0"/>
              <a:t>图</a:t>
            </a:r>
            <a:r>
              <a:rPr lang="en-US" altLang="zh-CN" dirty="0"/>
              <a:t>4-10  </a:t>
            </a:r>
            <a:r>
              <a:rPr lang="zh-CN" altLang="en-US" dirty="0"/>
              <a:t>左环移指令示意</a:t>
            </a:r>
          </a:p>
        </p:txBody>
      </p:sp>
      <p:pic>
        <p:nvPicPr>
          <p:cNvPr id="282626" name="Picture 2" descr="4t10"/>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202530" y="4673788"/>
            <a:ext cx="7364895" cy="12317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29411710"/>
      </p:ext>
    </p:extLst>
  </p:cSld>
  <p:clrMapOvr>
    <a:masterClrMapping/>
  </p:clrMapOvr>
  <p:transition>
    <p:random/>
    <p:sndAc>
      <p:stSnd>
        <p:snd r:embed="rId3" name="camera.wav"/>
      </p:stSnd>
    </p:sndAc>
  </p:transition>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102</a:t>
            </a:fld>
            <a:endParaRPr lang="en-US" altLang="zh-CN" dirty="0"/>
          </a:p>
        </p:txBody>
      </p:sp>
      <p:sp>
        <p:nvSpPr>
          <p:cNvPr id="4" name="矩形 3"/>
          <p:cNvSpPr/>
          <p:nvPr/>
        </p:nvSpPr>
        <p:spPr>
          <a:xfrm>
            <a:off x="0" y="660738"/>
            <a:ext cx="9144000" cy="2862322"/>
          </a:xfrm>
          <a:prstGeom prst="rect">
            <a:avLst/>
          </a:prstGeom>
        </p:spPr>
        <p:txBody>
          <a:bodyPr wrap="square">
            <a:spAutoFit/>
          </a:bodyPr>
          <a:lstStyle/>
          <a:p>
            <a:pPr algn="l">
              <a:lnSpc>
                <a:spcPct val="150000"/>
              </a:lnSpc>
            </a:pPr>
            <a:r>
              <a:rPr lang="zh-CN" altLang="en-US" sz="2400" dirty="0" smtClean="0"/>
              <a:t>        （</a:t>
            </a:r>
            <a:r>
              <a:rPr lang="en-US" altLang="zh-CN" sz="2400" dirty="0"/>
              <a:t>2</a:t>
            </a:r>
            <a:r>
              <a:rPr lang="zh-CN" altLang="en-US" sz="2400" dirty="0"/>
              <a:t>）带进位左环移指令</a:t>
            </a:r>
          </a:p>
          <a:p>
            <a:pPr algn="l">
              <a:lnSpc>
                <a:spcPct val="150000"/>
              </a:lnSpc>
            </a:pPr>
            <a:r>
              <a:rPr lang="en-US" altLang="zh-CN" sz="2400" dirty="0" smtClean="0"/>
              <a:t>                 </a:t>
            </a:r>
            <a:r>
              <a:rPr lang="en-US" altLang="zh-CN" sz="2400" dirty="0">
                <a:solidFill>
                  <a:srgbClr val="0000FF"/>
                </a:solidFill>
              </a:rPr>
              <a:t>RLC  A</a:t>
            </a:r>
          </a:p>
          <a:p>
            <a:pPr algn="l">
              <a:lnSpc>
                <a:spcPct val="150000"/>
              </a:lnSpc>
            </a:pPr>
            <a:r>
              <a:rPr lang="zh-CN" altLang="en-US" sz="2400" dirty="0" smtClean="0"/>
              <a:t>        这</a:t>
            </a:r>
            <a:r>
              <a:rPr lang="zh-CN" altLang="en-US" sz="2400" dirty="0"/>
              <a:t>条指令的功能是将累加器</a:t>
            </a:r>
            <a:r>
              <a:rPr lang="en-US" altLang="zh-CN" sz="2400" dirty="0"/>
              <a:t>A</a:t>
            </a:r>
            <a:r>
              <a:rPr lang="zh-CN" altLang="en-US" sz="2400" dirty="0"/>
              <a:t>的内容和进位标志位</a:t>
            </a:r>
            <a:r>
              <a:rPr lang="en-US" altLang="zh-CN" sz="2400" dirty="0"/>
              <a:t>Cy</a:t>
            </a:r>
            <a:r>
              <a:rPr lang="zh-CN" altLang="en-US" sz="2400" dirty="0"/>
              <a:t>一起向左环移一位，</a:t>
            </a:r>
            <a:r>
              <a:rPr lang="en-US" altLang="zh-CN" sz="2400" dirty="0"/>
              <a:t>ACC.7</a:t>
            </a:r>
            <a:r>
              <a:rPr lang="zh-CN" altLang="en-US" sz="2400" dirty="0"/>
              <a:t>移入</a:t>
            </a:r>
            <a:r>
              <a:rPr lang="en-US" altLang="zh-CN" sz="2400" dirty="0"/>
              <a:t>Cy</a:t>
            </a:r>
            <a:r>
              <a:rPr lang="zh-CN" altLang="en-US" sz="2400" dirty="0"/>
              <a:t>，</a:t>
            </a:r>
            <a:r>
              <a:rPr lang="en-US" altLang="zh-CN" sz="2400" dirty="0"/>
              <a:t>Cy</a:t>
            </a:r>
            <a:r>
              <a:rPr lang="zh-CN" altLang="en-US" sz="2400" dirty="0"/>
              <a:t>移入</a:t>
            </a:r>
            <a:r>
              <a:rPr lang="en-US" altLang="zh-CN" sz="2400" dirty="0"/>
              <a:t>ACC.0</a:t>
            </a:r>
            <a:r>
              <a:rPr lang="zh-CN" altLang="en-US" sz="2400" dirty="0"/>
              <a:t>，如图</a:t>
            </a:r>
            <a:r>
              <a:rPr lang="en-US" altLang="zh-CN" sz="2400" dirty="0"/>
              <a:t>4-11</a:t>
            </a:r>
            <a:r>
              <a:rPr lang="zh-CN" altLang="en-US" sz="2400" dirty="0"/>
              <a:t>所示。</a:t>
            </a:r>
          </a:p>
          <a:p>
            <a:pPr algn="l">
              <a:lnSpc>
                <a:spcPct val="150000"/>
              </a:lnSpc>
            </a:pPr>
            <a:r>
              <a:rPr lang="zh-CN" altLang="en-US" sz="2400" dirty="0"/>
              <a:t> </a:t>
            </a:r>
          </a:p>
        </p:txBody>
      </p:sp>
      <p:sp>
        <p:nvSpPr>
          <p:cNvPr id="5" name="矩形 4"/>
          <p:cNvSpPr/>
          <p:nvPr/>
        </p:nvSpPr>
        <p:spPr>
          <a:xfrm>
            <a:off x="2923695" y="5657334"/>
            <a:ext cx="3296607" cy="369332"/>
          </a:xfrm>
          <a:prstGeom prst="rect">
            <a:avLst/>
          </a:prstGeom>
        </p:spPr>
        <p:txBody>
          <a:bodyPr wrap="none">
            <a:spAutoFit/>
          </a:bodyPr>
          <a:lstStyle/>
          <a:p>
            <a:r>
              <a:rPr lang="zh-CN" altLang="en-US" dirty="0"/>
              <a:t>图</a:t>
            </a:r>
            <a:r>
              <a:rPr lang="en-US" altLang="zh-CN" dirty="0"/>
              <a:t>4-11  </a:t>
            </a:r>
            <a:r>
              <a:rPr lang="zh-CN" altLang="en-US" dirty="0"/>
              <a:t>带进位左环移指令示意</a:t>
            </a:r>
          </a:p>
        </p:txBody>
      </p:sp>
      <p:pic>
        <p:nvPicPr>
          <p:cNvPr id="283650" name="Picture 2" descr="4t1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14499" y="4077890"/>
            <a:ext cx="6365329" cy="11418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08273147"/>
      </p:ext>
    </p:extLst>
  </p:cSld>
  <p:clrMapOvr>
    <a:masterClrMapping/>
  </p:clrMapOvr>
  <p:transition>
    <p:random/>
    <p:sndAc>
      <p:stSnd>
        <p:snd r:embed="rId2" name="camera.wav"/>
      </p:stSnd>
    </p:sndAc>
  </p:transition>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103</a:t>
            </a:fld>
            <a:endParaRPr lang="en-US" altLang="zh-CN" dirty="0"/>
          </a:p>
        </p:txBody>
      </p:sp>
      <p:sp>
        <p:nvSpPr>
          <p:cNvPr id="4" name="矩形 3"/>
          <p:cNvSpPr/>
          <p:nvPr/>
        </p:nvSpPr>
        <p:spPr>
          <a:xfrm>
            <a:off x="0" y="660738"/>
            <a:ext cx="9144000" cy="2862322"/>
          </a:xfrm>
          <a:prstGeom prst="rect">
            <a:avLst/>
          </a:prstGeom>
        </p:spPr>
        <p:txBody>
          <a:bodyPr wrap="square">
            <a:spAutoFit/>
          </a:bodyPr>
          <a:lstStyle/>
          <a:p>
            <a:pPr algn="l">
              <a:lnSpc>
                <a:spcPct val="150000"/>
              </a:lnSpc>
            </a:pPr>
            <a:r>
              <a:rPr lang="zh-CN" altLang="en-US" sz="2400" dirty="0" smtClean="0"/>
              <a:t>        （</a:t>
            </a:r>
            <a:r>
              <a:rPr lang="en-US" altLang="zh-CN" sz="2400" dirty="0"/>
              <a:t>3</a:t>
            </a:r>
            <a:r>
              <a:rPr lang="zh-CN" altLang="en-US" sz="2400" dirty="0"/>
              <a:t>）右环移指令</a:t>
            </a:r>
          </a:p>
          <a:p>
            <a:pPr algn="l">
              <a:lnSpc>
                <a:spcPct val="150000"/>
              </a:lnSpc>
            </a:pPr>
            <a:r>
              <a:rPr lang="en-US" altLang="zh-CN" sz="2400" dirty="0" smtClean="0"/>
              <a:t>          </a:t>
            </a:r>
            <a:r>
              <a:rPr lang="en-US" altLang="zh-CN" sz="2400" dirty="0">
                <a:solidFill>
                  <a:srgbClr val="0000FF"/>
                </a:solidFill>
              </a:rPr>
              <a:t>RR  A</a:t>
            </a:r>
          </a:p>
          <a:p>
            <a:pPr algn="l">
              <a:lnSpc>
                <a:spcPct val="150000"/>
              </a:lnSpc>
            </a:pPr>
            <a:r>
              <a:rPr lang="zh-CN" altLang="en-US" sz="2400" dirty="0" smtClean="0"/>
              <a:t>         这</a:t>
            </a:r>
            <a:r>
              <a:rPr lang="zh-CN" altLang="en-US" sz="2400" dirty="0"/>
              <a:t>条指令的功能是将累加器</a:t>
            </a:r>
            <a:r>
              <a:rPr lang="en-US" altLang="zh-CN" sz="2400" dirty="0"/>
              <a:t>A</a:t>
            </a:r>
            <a:r>
              <a:rPr lang="zh-CN" altLang="en-US" sz="2400" dirty="0"/>
              <a:t>的各位向右环移一位，</a:t>
            </a:r>
            <a:r>
              <a:rPr lang="en-US" altLang="zh-CN" sz="2400" dirty="0"/>
              <a:t>ACC.0</a:t>
            </a:r>
            <a:r>
              <a:rPr lang="zh-CN" altLang="en-US" sz="2400" dirty="0"/>
              <a:t>移入</a:t>
            </a:r>
            <a:r>
              <a:rPr lang="en-US" altLang="zh-CN" sz="2400" dirty="0"/>
              <a:t>ACC.7</a:t>
            </a:r>
            <a:r>
              <a:rPr lang="zh-CN" altLang="en-US" sz="2400" dirty="0"/>
              <a:t>，不影响其他标志位，如图</a:t>
            </a:r>
            <a:r>
              <a:rPr lang="en-US" altLang="zh-CN" sz="2400" dirty="0"/>
              <a:t>4-12</a:t>
            </a:r>
            <a:r>
              <a:rPr lang="zh-CN" altLang="en-US" sz="2400" dirty="0"/>
              <a:t>所示。</a:t>
            </a:r>
          </a:p>
          <a:p>
            <a:pPr algn="l">
              <a:lnSpc>
                <a:spcPct val="150000"/>
              </a:lnSpc>
            </a:pPr>
            <a:r>
              <a:rPr lang="zh-CN" altLang="en-US" sz="2400" dirty="0"/>
              <a:t> </a:t>
            </a:r>
          </a:p>
        </p:txBody>
      </p:sp>
      <p:sp>
        <p:nvSpPr>
          <p:cNvPr id="5" name="矩形 4"/>
          <p:cNvSpPr/>
          <p:nvPr/>
        </p:nvSpPr>
        <p:spPr>
          <a:xfrm>
            <a:off x="3172485" y="5974834"/>
            <a:ext cx="2621230" cy="369332"/>
          </a:xfrm>
          <a:prstGeom prst="rect">
            <a:avLst/>
          </a:prstGeom>
        </p:spPr>
        <p:txBody>
          <a:bodyPr wrap="none">
            <a:spAutoFit/>
          </a:bodyPr>
          <a:lstStyle/>
          <a:p>
            <a:r>
              <a:rPr lang="zh-CN" altLang="en-US" dirty="0"/>
              <a:t>图</a:t>
            </a:r>
            <a:r>
              <a:rPr lang="en-US" altLang="zh-CN" dirty="0"/>
              <a:t>4-12  </a:t>
            </a:r>
            <a:r>
              <a:rPr lang="zh-CN" altLang="en-US" dirty="0"/>
              <a:t>右环移指令示意</a:t>
            </a:r>
          </a:p>
        </p:txBody>
      </p:sp>
      <p:pic>
        <p:nvPicPr>
          <p:cNvPr id="284674" name="Picture 2" descr="4t1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14499" y="4381898"/>
            <a:ext cx="6361925" cy="1104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70357949"/>
      </p:ext>
    </p:extLst>
  </p:cSld>
  <p:clrMapOvr>
    <a:masterClrMapping/>
  </p:clrMapOvr>
  <p:transition>
    <p:random/>
    <p:sndAc>
      <p:stSnd>
        <p:snd r:embed="rId2" name="camera.wav"/>
      </p:stSnd>
    </p:sndAc>
  </p:transition>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104</a:t>
            </a:fld>
            <a:endParaRPr lang="en-US" altLang="zh-CN" dirty="0"/>
          </a:p>
        </p:txBody>
      </p:sp>
      <p:sp>
        <p:nvSpPr>
          <p:cNvPr id="4" name="矩形 3"/>
          <p:cNvSpPr/>
          <p:nvPr/>
        </p:nvSpPr>
        <p:spPr>
          <a:xfrm>
            <a:off x="0" y="622638"/>
            <a:ext cx="9144000" cy="2862322"/>
          </a:xfrm>
          <a:prstGeom prst="rect">
            <a:avLst/>
          </a:prstGeom>
        </p:spPr>
        <p:txBody>
          <a:bodyPr wrap="square">
            <a:spAutoFit/>
          </a:bodyPr>
          <a:lstStyle/>
          <a:p>
            <a:pPr algn="l">
              <a:lnSpc>
                <a:spcPct val="150000"/>
              </a:lnSpc>
            </a:pPr>
            <a:r>
              <a:rPr lang="zh-CN" altLang="en-US" sz="2400" dirty="0" smtClean="0"/>
              <a:t>        （</a:t>
            </a:r>
            <a:r>
              <a:rPr lang="en-US" altLang="zh-CN" sz="2400" dirty="0"/>
              <a:t>4</a:t>
            </a:r>
            <a:r>
              <a:rPr lang="zh-CN" altLang="en-US" sz="2400" dirty="0"/>
              <a:t>）带进位右环移指令</a:t>
            </a:r>
          </a:p>
          <a:p>
            <a:pPr algn="l">
              <a:lnSpc>
                <a:spcPct val="150000"/>
              </a:lnSpc>
            </a:pPr>
            <a:r>
              <a:rPr lang="en-US" altLang="zh-CN" sz="2400" dirty="0" smtClean="0"/>
              <a:t>                 </a:t>
            </a:r>
            <a:r>
              <a:rPr lang="en-US" altLang="zh-CN" sz="2400" dirty="0">
                <a:solidFill>
                  <a:srgbClr val="0000FF"/>
                </a:solidFill>
              </a:rPr>
              <a:t>RRC  A</a:t>
            </a:r>
          </a:p>
          <a:p>
            <a:pPr algn="l">
              <a:lnSpc>
                <a:spcPct val="150000"/>
              </a:lnSpc>
            </a:pPr>
            <a:r>
              <a:rPr lang="zh-CN" altLang="en-US" sz="2400" dirty="0" smtClean="0"/>
              <a:t>        这</a:t>
            </a:r>
            <a:r>
              <a:rPr lang="zh-CN" altLang="en-US" sz="2400" dirty="0"/>
              <a:t>条指令的功能是将累加器</a:t>
            </a:r>
            <a:r>
              <a:rPr lang="en-US" altLang="zh-CN" sz="2400" dirty="0"/>
              <a:t>A</a:t>
            </a:r>
            <a:r>
              <a:rPr lang="zh-CN" altLang="en-US" sz="2400" dirty="0"/>
              <a:t>的内容和进位标志</a:t>
            </a:r>
            <a:r>
              <a:rPr lang="en-US" altLang="zh-CN" sz="2400" dirty="0"/>
              <a:t>Cy</a:t>
            </a:r>
            <a:r>
              <a:rPr lang="zh-CN" altLang="en-US" sz="2400" dirty="0"/>
              <a:t>一起向右环移一位，</a:t>
            </a:r>
            <a:r>
              <a:rPr lang="en-US" altLang="zh-CN" sz="2400" dirty="0"/>
              <a:t>Cy</a:t>
            </a:r>
            <a:r>
              <a:rPr lang="zh-CN" altLang="en-US" sz="2400" dirty="0"/>
              <a:t>移入</a:t>
            </a:r>
            <a:r>
              <a:rPr lang="en-US" altLang="zh-CN" sz="2400" dirty="0"/>
              <a:t>ACC.7</a:t>
            </a:r>
            <a:r>
              <a:rPr lang="zh-CN" altLang="en-US" sz="2400" dirty="0"/>
              <a:t>，</a:t>
            </a:r>
            <a:r>
              <a:rPr lang="en-US" altLang="zh-CN" sz="2400" dirty="0"/>
              <a:t>ACC.0</a:t>
            </a:r>
            <a:r>
              <a:rPr lang="zh-CN" altLang="en-US" sz="2400" dirty="0"/>
              <a:t>进入</a:t>
            </a:r>
            <a:r>
              <a:rPr lang="en-US" altLang="zh-CN" sz="2400" dirty="0"/>
              <a:t>Cy</a:t>
            </a:r>
            <a:r>
              <a:rPr lang="zh-CN" altLang="en-US" sz="2400" dirty="0"/>
              <a:t>，如图</a:t>
            </a:r>
            <a:r>
              <a:rPr lang="en-US" altLang="zh-CN" sz="2400" dirty="0"/>
              <a:t>4-13</a:t>
            </a:r>
            <a:r>
              <a:rPr lang="zh-CN" altLang="en-US" sz="2400" dirty="0"/>
              <a:t>所示。</a:t>
            </a:r>
          </a:p>
          <a:p>
            <a:pPr algn="l">
              <a:lnSpc>
                <a:spcPct val="150000"/>
              </a:lnSpc>
            </a:pPr>
            <a:r>
              <a:rPr lang="zh-CN" altLang="en-US" sz="2400" dirty="0"/>
              <a:t> </a:t>
            </a:r>
          </a:p>
        </p:txBody>
      </p:sp>
      <p:sp>
        <p:nvSpPr>
          <p:cNvPr id="5" name="矩形 4"/>
          <p:cNvSpPr/>
          <p:nvPr/>
        </p:nvSpPr>
        <p:spPr>
          <a:xfrm>
            <a:off x="2915136" y="5873234"/>
            <a:ext cx="3313728" cy="369332"/>
          </a:xfrm>
          <a:prstGeom prst="rect">
            <a:avLst/>
          </a:prstGeom>
        </p:spPr>
        <p:txBody>
          <a:bodyPr wrap="none">
            <a:spAutoFit/>
          </a:bodyPr>
          <a:lstStyle/>
          <a:p>
            <a:r>
              <a:rPr lang="zh-CN" altLang="en-US" dirty="0"/>
              <a:t>图</a:t>
            </a:r>
            <a:r>
              <a:rPr lang="en-US" altLang="zh-CN" dirty="0"/>
              <a:t>4-13  </a:t>
            </a:r>
            <a:r>
              <a:rPr lang="zh-CN" altLang="en-US" dirty="0"/>
              <a:t>带进位右环移指令示意</a:t>
            </a:r>
          </a:p>
        </p:txBody>
      </p:sp>
      <p:pic>
        <p:nvPicPr>
          <p:cNvPr id="285698" name="Picture 2" descr="4t1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57337" y="3484960"/>
            <a:ext cx="6903104" cy="1163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3414600"/>
      </p:ext>
    </p:extLst>
  </p:cSld>
  <p:clrMapOvr>
    <a:masterClrMapping/>
  </p:clrMapOvr>
  <p:transition>
    <p:random/>
    <p:sndAc>
      <p:stSnd>
        <p:snd r:embed="rId2" name="camera.wav"/>
      </p:stSnd>
    </p:sndAc>
  </p:transition>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105</a:t>
            </a:fld>
            <a:endParaRPr lang="en-US" altLang="zh-CN" dirty="0"/>
          </a:p>
        </p:txBody>
      </p:sp>
      <p:sp>
        <p:nvSpPr>
          <p:cNvPr id="4" name="矩形 3"/>
          <p:cNvSpPr/>
          <p:nvPr/>
        </p:nvSpPr>
        <p:spPr>
          <a:xfrm>
            <a:off x="0" y="634137"/>
            <a:ext cx="9144000" cy="2862322"/>
          </a:xfrm>
          <a:prstGeom prst="rect">
            <a:avLst/>
          </a:prstGeom>
        </p:spPr>
        <p:txBody>
          <a:bodyPr wrap="square">
            <a:spAutoFit/>
          </a:bodyPr>
          <a:lstStyle/>
          <a:p>
            <a:pPr algn="l">
              <a:lnSpc>
                <a:spcPct val="150000"/>
              </a:lnSpc>
            </a:pPr>
            <a:r>
              <a:rPr lang="zh-CN" altLang="en-US" sz="2400" dirty="0" smtClean="0"/>
              <a:t>        （</a:t>
            </a:r>
            <a:r>
              <a:rPr lang="en-US" altLang="zh-CN" sz="2400" dirty="0"/>
              <a:t>5</a:t>
            </a:r>
            <a:r>
              <a:rPr lang="zh-CN" altLang="en-US" sz="2400" dirty="0"/>
              <a:t>）累加器半字节交换指令</a:t>
            </a:r>
          </a:p>
          <a:p>
            <a:pPr algn="l">
              <a:lnSpc>
                <a:spcPct val="150000"/>
              </a:lnSpc>
            </a:pPr>
            <a:r>
              <a:rPr lang="en-US" altLang="zh-CN" sz="2400" dirty="0" smtClean="0"/>
              <a:t>                 </a:t>
            </a:r>
            <a:r>
              <a:rPr lang="en-US" altLang="zh-CN" sz="2400" dirty="0">
                <a:solidFill>
                  <a:srgbClr val="0000FF"/>
                </a:solidFill>
              </a:rPr>
              <a:t>SWAP  A</a:t>
            </a:r>
          </a:p>
          <a:p>
            <a:pPr algn="l">
              <a:lnSpc>
                <a:spcPct val="150000"/>
              </a:lnSpc>
            </a:pPr>
            <a:r>
              <a:rPr lang="zh-CN" altLang="en-US" sz="2400" dirty="0" smtClean="0"/>
              <a:t>        这</a:t>
            </a:r>
            <a:r>
              <a:rPr lang="zh-CN" altLang="en-US" sz="2400" dirty="0"/>
              <a:t>条指令的功能在半字节交换指令里做过介绍，就是将累加器</a:t>
            </a:r>
            <a:r>
              <a:rPr lang="en-US" altLang="zh-CN" sz="2400" dirty="0"/>
              <a:t>A</a:t>
            </a:r>
            <a:r>
              <a:rPr lang="zh-CN" altLang="en-US" sz="2400" dirty="0"/>
              <a:t>的高半字节（</a:t>
            </a:r>
            <a:r>
              <a:rPr lang="en-US" altLang="zh-CN" sz="2400" dirty="0"/>
              <a:t>ACC.7</a:t>
            </a:r>
            <a:r>
              <a:rPr lang="zh-CN" altLang="en-US" sz="2400" dirty="0"/>
              <a:t>～</a:t>
            </a:r>
            <a:r>
              <a:rPr lang="en-US" altLang="zh-CN" sz="2400" dirty="0"/>
              <a:t>ACC.4</a:t>
            </a:r>
            <a:r>
              <a:rPr lang="zh-CN" altLang="en-US" sz="2400" dirty="0"/>
              <a:t>）和低半字节（</a:t>
            </a:r>
            <a:r>
              <a:rPr lang="en-US" altLang="zh-CN" sz="2400" dirty="0"/>
              <a:t>ACC.3</a:t>
            </a:r>
            <a:r>
              <a:rPr lang="zh-CN" altLang="en-US" sz="2400" dirty="0"/>
              <a:t>～</a:t>
            </a:r>
            <a:r>
              <a:rPr lang="en-US" altLang="zh-CN" sz="2400" dirty="0"/>
              <a:t>ACC.0</a:t>
            </a:r>
            <a:r>
              <a:rPr lang="zh-CN" altLang="en-US" sz="2400" dirty="0"/>
              <a:t>）互换，相当于执行</a:t>
            </a:r>
            <a:r>
              <a:rPr lang="en-US" altLang="zh-CN" sz="2400" dirty="0"/>
              <a:t>4</a:t>
            </a:r>
            <a:r>
              <a:rPr lang="zh-CN" altLang="en-US" sz="2400" dirty="0"/>
              <a:t>次左环移或右环移指令。</a:t>
            </a:r>
          </a:p>
        </p:txBody>
      </p:sp>
    </p:spTree>
    <p:extLst>
      <p:ext uri="{BB962C8B-B14F-4D97-AF65-F5344CB8AC3E}">
        <p14:creationId xmlns:p14="http://schemas.microsoft.com/office/powerpoint/2010/main" val="3253046073"/>
      </p:ext>
    </p:extLst>
  </p:cSld>
  <p:clrMapOvr>
    <a:masterClrMapping/>
  </p:clrMapOvr>
  <p:transition>
    <p:random/>
    <p:sndAc>
      <p:stSnd>
        <p:snd r:embed="rId2" name="camera.wav"/>
      </p:stSnd>
    </p:sndAc>
  </p:transition>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106</a:t>
            </a:fld>
            <a:endParaRPr lang="en-US" altLang="zh-CN" dirty="0"/>
          </a:p>
        </p:txBody>
      </p:sp>
      <p:sp>
        <p:nvSpPr>
          <p:cNvPr id="4" name="矩形 3"/>
          <p:cNvSpPr/>
          <p:nvPr/>
        </p:nvSpPr>
        <p:spPr>
          <a:xfrm>
            <a:off x="0" y="653346"/>
            <a:ext cx="9144000" cy="3416320"/>
          </a:xfrm>
          <a:prstGeom prst="rect">
            <a:avLst/>
          </a:prstGeom>
        </p:spPr>
        <p:txBody>
          <a:bodyPr wrap="square">
            <a:spAutoFit/>
          </a:bodyPr>
          <a:lstStyle/>
          <a:p>
            <a:pPr algn="l">
              <a:lnSpc>
                <a:spcPct val="150000"/>
              </a:lnSpc>
            </a:pPr>
            <a:r>
              <a:rPr lang="en-US" altLang="zh-CN" sz="2400" dirty="0" smtClean="0"/>
              <a:t>        【</a:t>
            </a:r>
            <a:r>
              <a:rPr lang="zh-CN" altLang="en-US" sz="2400" dirty="0"/>
              <a:t>例</a:t>
            </a:r>
            <a:r>
              <a:rPr lang="en-US" altLang="zh-CN" sz="2400" dirty="0"/>
              <a:t>4-24】 </a:t>
            </a:r>
            <a:r>
              <a:rPr lang="zh-CN" altLang="en-US" sz="2400" dirty="0"/>
              <a:t>已知内部数据存储器</a:t>
            </a:r>
            <a:r>
              <a:rPr lang="en-US" altLang="zh-CN" sz="2400" dirty="0"/>
              <a:t>M1</a:t>
            </a:r>
            <a:r>
              <a:rPr lang="zh-CN" altLang="en-US" sz="2400" dirty="0"/>
              <a:t>和</a:t>
            </a:r>
            <a:r>
              <a:rPr lang="en-US" altLang="zh-CN" sz="2400" dirty="0"/>
              <a:t>M1+1</a:t>
            </a:r>
            <a:r>
              <a:rPr lang="zh-CN" altLang="en-US" sz="2400" dirty="0"/>
              <a:t>单元中存有一个</a:t>
            </a:r>
            <a:r>
              <a:rPr lang="en-US" altLang="zh-CN" sz="2400" dirty="0"/>
              <a:t>16</a:t>
            </a:r>
            <a:r>
              <a:rPr lang="zh-CN" altLang="en-US" sz="2400" dirty="0"/>
              <a:t>位二进制数（</a:t>
            </a:r>
            <a:r>
              <a:rPr lang="en-US" altLang="zh-CN" sz="2400" dirty="0"/>
              <a:t>M1</a:t>
            </a:r>
            <a:r>
              <a:rPr lang="zh-CN" altLang="en-US" sz="2400" dirty="0"/>
              <a:t>中为低</a:t>
            </a:r>
            <a:r>
              <a:rPr lang="en-US" altLang="zh-CN" sz="2400" dirty="0"/>
              <a:t>8</a:t>
            </a:r>
            <a:r>
              <a:rPr lang="zh-CN" altLang="en-US" sz="2400" dirty="0"/>
              <a:t>位），请编程令其扩大到</a:t>
            </a:r>
            <a:r>
              <a:rPr lang="en-US" altLang="zh-CN" sz="2400" dirty="0"/>
              <a:t>2</a:t>
            </a:r>
            <a:r>
              <a:rPr lang="zh-CN" altLang="en-US" sz="2400" dirty="0"/>
              <a:t>倍（设该数扩大后小于</a:t>
            </a:r>
            <a:r>
              <a:rPr lang="en-US" altLang="zh-CN" sz="2400" dirty="0"/>
              <a:t>65536</a:t>
            </a:r>
            <a:r>
              <a:rPr lang="zh-CN" altLang="en-US" sz="2400" dirty="0"/>
              <a:t>）。</a:t>
            </a:r>
          </a:p>
          <a:p>
            <a:pPr algn="l">
              <a:lnSpc>
                <a:spcPct val="150000"/>
              </a:lnSpc>
            </a:pPr>
            <a:r>
              <a:rPr lang="zh-CN" altLang="en-US" sz="2400" dirty="0" smtClean="0"/>
              <a:t>        解</a:t>
            </a:r>
            <a:r>
              <a:rPr lang="zh-CN" altLang="en-US" sz="2400" dirty="0"/>
              <a:t>：一个</a:t>
            </a:r>
            <a:r>
              <a:rPr lang="en-US" altLang="zh-CN" sz="2400" dirty="0"/>
              <a:t>16</a:t>
            </a:r>
            <a:r>
              <a:rPr lang="zh-CN" altLang="en-US" sz="2400" dirty="0"/>
              <a:t>位二进制数扩大到</a:t>
            </a:r>
            <a:r>
              <a:rPr lang="en-US" altLang="zh-CN" sz="2400" dirty="0"/>
              <a:t>2</a:t>
            </a:r>
            <a:r>
              <a:rPr lang="zh-CN" altLang="en-US" sz="2400" dirty="0"/>
              <a:t>倍就等于是把它进行一次算术左移。由于</a:t>
            </a:r>
            <a:r>
              <a:rPr lang="en-US" altLang="zh-CN" sz="2400" dirty="0"/>
              <a:t>51</a:t>
            </a:r>
            <a:r>
              <a:rPr lang="zh-CN" altLang="en-US" sz="2400" dirty="0"/>
              <a:t>系列单片机的移位指令都是单字节的移位指令，因此双字节的移位操作必须通过程序来实现</a:t>
            </a:r>
            <a:r>
              <a:rPr lang="zh-CN" altLang="en-US" sz="2400" dirty="0" smtClean="0"/>
              <a:t>。</a:t>
            </a:r>
            <a:endParaRPr lang="zh-CN" altLang="en-US" sz="2400" dirty="0"/>
          </a:p>
        </p:txBody>
      </p:sp>
    </p:spTree>
    <p:extLst>
      <p:ext uri="{BB962C8B-B14F-4D97-AF65-F5344CB8AC3E}">
        <p14:creationId xmlns:p14="http://schemas.microsoft.com/office/powerpoint/2010/main" val="2059667358"/>
      </p:ext>
    </p:extLst>
  </p:cSld>
  <p:clrMapOvr>
    <a:masterClrMapping/>
  </p:clrMapOvr>
  <p:transition>
    <p:random/>
    <p:sndAc>
      <p:stSnd>
        <p:snd r:embed="rId2" name="camera.wav"/>
      </p:stSnd>
    </p:sndAc>
  </p:transition>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107</a:t>
            </a:fld>
            <a:endParaRPr lang="en-US" altLang="zh-CN" dirty="0"/>
          </a:p>
        </p:txBody>
      </p:sp>
      <p:sp>
        <p:nvSpPr>
          <p:cNvPr id="4" name="矩形 3"/>
          <p:cNvSpPr/>
          <p:nvPr/>
        </p:nvSpPr>
        <p:spPr>
          <a:xfrm>
            <a:off x="0" y="555853"/>
            <a:ext cx="9436100" cy="4801314"/>
          </a:xfrm>
          <a:prstGeom prst="rect">
            <a:avLst/>
          </a:prstGeom>
        </p:spPr>
        <p:txBody>
          <a:bodyPr wrap="square">
            <a:spAutoFit/>
          </a:bodyPr>
          <a:lstStyle/>
          <a:p>
            <a:pPr lvl="0" algn="l">
              <a:lnSpc>
                <a:spcPct val="150000"/>
              </a:lnSpc>
            </a:pPr>
            <a:r>
              <a:rPr lang="zh-CN" altLang="en-US" sz="2400" dirty="0" smtClean="0">
                <a:solidFill>
                  <a:srgbClr val="000000"/>
                </a:solidFill>
              </a:rPr>
              <a:t>        相应</a:t>
            </a:r>
            <a:r>
              <a:rPr lang="zh-CN" altLang="en-US" sz="2400" dirty="0">
                <a:solidFill>
                  <a:srgbClr val="000000"/>
                </a:solidFill>
              </a:rPr>
              <a:t>程序如下：</a:t>
            </a:r>
          </a:p>
          <a:p>
            <a:pPr lvl="2" algn="l">
              <a:lnSpc>
                <a:spcPct val="150000"/>
              </a:lnSpc>
            </a:pPr>
            <a:r>
              <a:rPr lang="en-US" altLang="zh-CN" sz="2000" dirty="0">
                <a:solidFill>
                  <a:srgbClr val="000000"/>
                </a:solidFill>
              </a:rPr>
              <a:t>CLR   C         	</a:t>
            </a:r>
            <a:r>
              <a:rPr lang="en-US" altLang="zh-CN" sz="2000" dirty="0" smtClean="0">
                <a:solidFill>
                  <a:srgbClr val="000000"/>
                </a:solidFill>
              </a:rPr>
              <a:t>             </a:t>
            </a:r>
            <a:r>
              <a:rPr lang="zh-CN" altLang="en-US" sz="2000" dirty="0" smtClean="0">
                <a:solidFill>
                  <a:srgbClr val="000000"/>
                </a:solidFill>
              </a:rPr>
              <a:t>；</a:t>
            </a:r>
            <a:r>
              <a:rPr lang="en-US" altLang="zh-CN" sz="2000" dirty="0">
                <a:solidFill>
                  <a:srgbClr val="000000"/>
                </a:solidFill>
              </a:rPr>
              <a:t>Cy</a:t>
            </a:r>
            <a:r>
              <a:rPr lang="zh-CN" altLang="en-US" sz="2000" dirty="0">
                <a:solidFill>
                  <a:srgbClr val="000000"/>
                </a:solidFill>
              </a:rPr>
              <a:t>清</a:t>
            </a:r>
            <a:r>
              <a:rPr lang="en-US" altLang="zh-CN" sz="2000" dirty="0">
                <a:solidFill>
                  <a:srgbClr val="000000"/>
                </a:solidFill>
              </a:rPr>
              <a:t>0</a:t>
            </a:r>
          </a:p>
          <a:p>
            <a:pPr lvl="2" algn="l">
              <a:lnSpc>
                <a:spcPct val="150000"/>
              </a:lnSpc>
            </a:pPr>
            <a:r>
              <a:rPr lang="en-US" altLang="zh-CN" sz="2000" dirty="0">
                <a:solidFill>
                  <a:srgbClr val="000000"/>
                </a:solidFill>
              </a:rPr>
              <a:t>MOV  R1</a:t>
            </a:r>
            <a:r>
              <a:rPr lang="zh-CN" altLang="en-US" sz="2000" dirty="0">
                <a:solidFill>
                  <a:srgbClr val="000000"/>
                </a:solidFill>
              </a:rPr>
              <a:t>，</a:t>
            </a:r>
            <a:r>
              <a:rPr lang="en-US" altLang="zh-CN" sz="2000" dirty="0">
                <a:solidFill>
                  <a:srgbClr val="000000"/>
                </a:solidFill>
              </a:rPr>
              <a:t>#M1  	</a:t>
            </a:r>
            <a:r>
              <a:rPr lang="zh-CN" altLang="en-US" sz="2000" dirty="0">
                <a:solidFill>
                  <a:srgbClr val="000000"/>
                </a:solidFill>
              </a:rPr>
              <a:t>；操作数低</a:t>
            </a:r>
            <a:r>
              <a:rPr lang="en-US" altLang="zh-CN" sz="2000" dirty="0">
                <a:solidFill>
                  <a:srgbClr val="000000"/>
                </a:solidFill>
              </a:rPr>
              <a:t>8</a:t>
            </a:r>
            <a:r>
              <a:rPr lang="zh-CN" altLang="en-US" sz="2000" dirty="0">
                <a:solidFill>
                  <a:srgbClr val="000000"/>
                </a:solidFill>
              </a:rPr>
              <a:t>位地址送</a:t>
            </a:r>
            <a:r>
              <a:rPr lang="en-US" altLang="zh-CN" sz="2000" dirty="0">
                <a:solidFill>
                  <a:srgbClr val="000000"/>
                </a:solidFill>
              </a:rPr>
              <a:t>R1</a:t>
            </a:r>
          </a:p>
          <a:p>
            <a:pPr lvl="2" algn="l">
              <a:lnSpc>
                <a:spcPct val="150000"/>
              </a:lnSpc>
            </a:pPr>
            <a:r>
              <a:rPr lang="en-US" altLang="zh-CN" sz="2000" dirty="0">
                <a:solidFill>
                  <a:srgbClr val="000000"/>
                </a:solidFill>
              </a:rPr>
              <a:t>MOV  A</a:t>
            </a:r>
            <a:r>
              <a:rPr lang="zh-CN" altLang="en-US" sz="2000" dirty="0">
                <a:solidFill>
                  <a:srgbClr val="000000"/>
                </a:solidFill>
              </a:rPr>
              <a:t>，</a:t>
            </a:r>
            <a:r>
              <a:rPr lang="en-US" altLang="zh-CN" sz="2000" dirty="0">
                <a:solidFill>
                  <a:srgbClr val="000000"/>
                </a:solidFill>
              </a:rPr>
              <a:t>@R1  	</a:t>
            </a:r>
            <a:r>
              <a:rPr lang="zh-CN" altLang="en-US" sz="2000" dirty="0">
                <a:solidFill>
                  <a:srgbClr val="000000"/>
                </a:solidFill>
              </a:rPr>
              <a:t>；操作数低</a:t>
            </a:r>
            <a:r>
              <a:rPr lang="en-US" altLang="zh-CN" sz="2000" dirty="0">
                <a:solidFill>
                  <a:srgbClr val="000000"/>
                </a:solidFill>
              </a:rPr>
              <a:t>8</a:t>
            </a:r>
            <a:r>
              <a:rPr lang="zh-CN" altLang="en-US" sz="2000" dirty="0">
                <a:solidFill>
                  <a:srgbClr val="000000"/>
                </a:solidFill>
              </a:rPr>
              <a:t>位→ </a:t>
            </a:r>
            <a:r>
              <a:rPr lang="en-US" altLang="zh-CN" sz="2000" dirty="0">
                <a:solidFill>
                  <a:srgbClr val="000000"/>
                </a:solidFill>
              </a:rPr>
              <a:t>A</a:t>
            </a:r>
          </a:p>
          <a:p>
            <a:pPr lvl="2" algn="l">
              <a:lnSpc>
                <a:spcPct val="150000"/>
              </a:lnSpc>
            </a:pPr>
            <a:r>
              <a:rPr lang="en-US" altLang="zh-CN" sz="2000" dirty="0">
                <a:solidFill>
                  <a:srgbClr val="000000"/>
                </a:solidFill>
              </a:rPr>
              <a:t>RLC   A         	</a:t>
            </a:r>
            <a:r>
              <a:rPr lang="en-US" altLang="zh-CN" sz="2000" dirty="0" smtClean="0">
                <a:solidFill>
                  <a:srgbClr val="000000"/>
                </a:solidFill>
              </a:rPr>
              <a:t>             </a:t>
            </a:r>
            <a:r>
              <a:rPr lang="zh-CN" altLang="en-US" sz="2000" dirty="0" smtClean="0">
                <a:solidFill>
                  <a:srgbClr val="000000"/>
                </a:solidFill>
              </a:rPr>
              <a:t>；</a:t>
            </a:r>
            <a:r>
              <a:rPr lang="zh-CN" altLang="en-US" sz="2000" dirty="0">
                <a:solidFill>
                  <a:srgbClr val="000000"/>
                </a:solidFill>
              </a:rPr>
              <a:t>低</a:t>
            </a:r>
            <a:r>
              <a:rPr lang="en-US" altLang="zh-CN" sz="2000" dirty="0">
                <a:solidFill>
                  <a:srgbClr val="000000"/>
                </a:solidFill>
              </a:rPr>
              <a:t>8</a:t>
            </a:r>
            <a:r>
              <a:rPr lang="zh-CN" altLang="en-US" sz="2000" dirty="0">
                <a:solidFill>
                  <a:srgbClr val="000000"/>
                </a:solidFill>
              </a:rPr>
              <a:t>位操作数左移，低位补</a:t>
            </a:r>
            <a:r>
              <a:rPr lang="en-US" altLang="zh-CN" sz="2000" dirty="0">
                <a:solidFill>
                  <a:srgbClr val="000000"/>
                </a:solidFill>
              </a:rPr>
              <a:t>0</a:t>
            </a:r>
          </a:p>
          <a:p>
            <a:pPr lvl="2" algn="l">
              <a:lnSpc>
                <a:spcPct val="150000"/>
              </a:lnSpc>
            </a:pPr>
            <a:r>
              <a:rPr lang="en-US" altLang="zh-CN" sz="2000" dirty="0">
                <a:solidFill>
                  <a:srgbClr val="000000"/>
                </a:solidFill>
              </a:rPr>
              <a:t>MOV  @R1</a:t>
            </a:r>
            <a:r>
              <a:rPr lang="zh-CN" altLang="en-US" sz="2000" dirty="0">
                <a:solidFill>
                  <a:srgbClr val="000000"/>
                </a:solidFill>
              </a:rPr>
              <a:t>，</a:t>
            </a:r>
            <a:r>
              <a:rPr lang="en-US" altLang="zh-CN" sz="2000" dirty="0">
                <a:solidFill>
                  <a:srgbClr val="000000"/>
                </a:solidFill>
              </a:rPr>
              <a:t>A  	</a:t>
            </a:r>
            <a:r>
              <a:rPr lang="zh-CN" altLang="en-US" sz="2000" dirty="0">
                <a:solidFill>
                  <a:srgbClr val="000000"/>
                </a:solidFill>
              </a:rPr>
              <a:t>；处理结果回送</a:t>
            </a:r>
            <a:r>
              <a:rPr lang="en-US" altLang="zh-CN" sz="2000" dirty="0">
                <a:solidFill>
                  <a:srgbClr val="000000"/>
                </a:solidFill>
              </a:rPr>
              <a:t>M1</a:t>
            </a:r>
            <a:r>
              <a:rPr lang="zh-CN" altLang="en-US" sz="2000" dirty="0">
                <a:solidFill>
                  <a:srgbClr val="000000"/>
                </a:solidFill>
              </a:rPr>
              <a:t>单元，</a:t>
            </a:r>
            <a:r>
              <a:rPr lang="en-US" altLang="zh-CN" sz="2000" dirty="0">
                <a:solidFill>
                  <a:srgbClr val="000000"/>
                </a:solidFill>
              </a:rPr>
              <a:t>Cy</a:t>
            </a:r>
            <a:r>
              <a:rPr lang="zh-CN" altLang="en-US" sz="2000" dirty="0">
                <a:solidFill>
                  <a:srgbClr val="000000"/>
                </a:solidFill>
              </a:rPr>
              <a:t>中为最高位</a:t>
            </a:r>
          </a:p>
          <a:p>
            <a:pPr lvl="2" algn="l">
              <a:lnSpc>
                <a:spcPct val="150000"/>
              </a:lnSpc>
            </a:pPr>
            <a:r>
              <a:rPr lang="en-US" altLang="zh-CN" sz="2000" dirty="0">
                <a:solidFill>
                  <a:srgbClr val="000000"/>
                </a:solidFill>
              </a:rPr>
              <a:t>INC   R1        	</a:t>
            </a:r>
            <a:r>
              <a:rPr lang="en-US" altLang="zh-CN" sz="2000" dirty="0" smtClean="0">
                <a:solidFill>
                  <a:srgbClr val="000000"/>
                </a:solidFill>
              </a:rPr>
              <a:t>              </a:t>
            </a:r>
            <a:r>
              <a:rPr lang="zh-CN" altLang="en-US" sz="2000" dirty="0" smtClean="0">
                <a:solidFill>
                  <a:srgbClr val="000000"/>
                </a:solidFill>
              </a:rPr>
              <a:t>；</a:t>
            </a:r>
            <a:r>
              <a:rPr lang="en-US" altLang="zh-CN" sz="2000" dirty="0">
                <a:solidFill>
                  <a:srgbClr val="000000"/>
                </a:solidFill>
              </a:rPr>
              <a:t>R1</a:t>
            </a:r>
            <a:r>
              <a:rPr lang="zh-CN" altLang="en-US" sz="2000" dirty="0">
                <a:solidFill>
                  <a:srgbClr val="000000"/>
                </a:solidFill>
              </a:rPr>
              <a:t>指向</a:t>
            </a:r>
            <a:r>
              <a:rPr lang="en-US" altLang="zh-CN" sz="2000" dirty="0">
                <a:solidFill>
                  <a:srgbClr val="000000"/>
                </a:solidFill>
              </a:rPr>
              <a:t>M1+1</a:t>
            </a:r>
            <a:r>
              <a:rPr lang="zh-CN" altLang="en-US" sz="2000" dirty="0">
                <a:solidFill>
                  <a:srgbClr val="000000"/>
                </a:solidFill>
              </a:rPr>
              <a:t>单元</a:t>
            </a:r>
          </a:p>
          <a:p>
            <a:pPr lvl="2" algn="l">
              <a:lnSpc>
                <a:spcPct val="150000"/>
              </a:lnSpc>
            </a:pPr>
            <a:r>
              <a:rPr lang="en-US" altLang="zh-CN" sz="2000" dirty="0">
                <a:solidFill>
                  <a:srgbClr val="000000"/>
                </a:solidFill>
              </a:rPr>
              <a:t>MOV  A</a:t>
            </a:r>
            <a:r>
              <a:rPr lang="zh-CN" altLang="en-US" sz="2000" dirty="0">
                <a:solidFill>
                  <a:srgbClr val="000000"/>
                </a:solidFill>
              </a:rPr>
              <a:t>，</a:t>
            </a:r>
            <a:r>
              <a:rPr lang="en-US" altLang="zh-CN" sz="2000" dirty="0">
                <a:solidFill>
                  <a:srgbClr val="000000"/>
                </a:solidFill>
              </a:rPr>
              <a:t>@R1  	</a:t>
            </a:r>
            <a:r>
              <a:rPr lang="zh-CN" altLang="en-US" sz="2000" dirty="0">
                <a:solidFill>
                  <a:srgbClr val="000000"/>
                </a:solidFill>
              </a:rPr>
              <a:t>；操作数高</a:t>
            </a:r>
            <a:r>
              <a:rPr lang="en-US" altLang="zh-CN" sz="2000" dirty="0">
                <a:solidFill>
                  <a:srgbClr val="000000"/>
                </a:solidFill>
              </a:rPr>
              <a:t>8</a:t>
            </a:r>
            <a:r>
              <a:rPr lang="zh-CN" altLang="en-US" sz="2000" dirty="0">
                <a:solidFill>
                  <a:srgbClr val="000000"/>
                </a:solidFill>
              </a:rPr>
              <a:t>位→ </a:t>
            </a:r>
            <a:r>
              <a:rPr lang="en-US" altLang="zh-CN" sz="2000" dirty="0">
                <a:solidFill>
                  <a:srgbClr val="000000"/>
                </a:solidFill>
              </a:rPr>
              <a:t>A</a:t>
            </a:r>
          </a:p>
          <a:p>
            <a:pPr lvl="2" algn="l">
              <a:lnSpc>
                <a:spcPct val="150000"/>
              </a:lnSpc>
            </a:pPr>
            <a:r>
              <a:rPr lang="en-US" altLang="zh-CN" sz="2000" dirty="0">
                <a:solidFill>
                  <a:srgbClr val="000000"/>
                </a:solidFill>
              </a:rPr>
              <a:t>RLC   A         	</a:t>
            </a:r>
            <a:r>
              <a:rPr lang="en-US" altLang="zh-CN" sz="2000" dirty="0" smtClean="0">
                <a:solidFill>
                  <a:srgbClr val="000000"/>
                </a:solidFill>
              </a:rPr>
              <a:t>             </a:t>
            </a:r>
            <a:r>
              <a:rPr lang="zh-CN" altLang="en-US" sz="2000" dirty="0" smtClean="0">
                <a:solidFill>
                  <a:srgbClr val="000000"/>
                </a:solidFill>
              </a:rPr>
              <a:t>；</a:t>
            </a:r>
            <a:r>
              <a:rPr lang="zh-CN" altLang="en-US" sz="2000" dirty="0">
                <a:solidFill>
                  <a:srgbClr val="000000"/>
                </a:solidFill>
              </a:rPr>
              <a:t>高</a:t>
            </a:r>
            <a:r>
              <a:rPr lang="en-US" altLang="zh-CN" sz="2000" dirty="0">
                <a:solidFill>
                  <a:srgbClr val="000000"/>
                </a:solidFill>
              </a:rPr>
              <a:t>8</a:t>
            </a:r>
            <a:r>
              <a:rPr lang="zh-CN" altLang="en-US" sz="2000" dirty="0">
                <a:solidFill>
                  <a:srgbClr val="000000"/>
                </a:solidFill>
              </a:rPr>
              <a:t>位操作数左移，低位补入原低</a:t>
            </a:r>
            <a:r>
              <a:rPr lang="en-US" altLang="zh-CN" sz="2000" dirty="0">
                <a:solidFill>
                  <a:srgbClr val="000000"/>
                </a:solidFill>
              </a:rPr>
              <a:t>8</a:t>
            </a:r>
            <a:r>
              <a:rPr lang="zh-CN" altLang="en-US" sz="2000" dirty="0">
                <a:solidFill>
                  <a:srgbClr val="000000"/>
                </a:solidFill>
              </a:rPr>
              <a:t>位的最高位</a:t>
            </a:r>
          </a:p>
          <a:p>
            <a:pPr lvl="2" algn="l">
              <a:lnSpc>
                <a:spcPct val="150000"/>
              </a:lnSpc>
            </a:pPr>
            <a:r>
              <a:rPr lang="en-US" altLang="zh-CN" sz="2000" dirty="0">
                <a:solidFill>
                  <a:srgbClr val="000000"/>
                </a:solidFill>
              </a:rPr>
              <a:t>MOV  @R1</a:t>
            </a:r>
            <a:r>
              <a:rPr lang="zh-CN" altLang="en-US" sz="2000" dirty="0">
                <a:solidFill>
                  <a:srgbClr val="000000"/>
                </a:solidFill>
              </a:rPr>
              <a:t>，</a:t>
            </a:r>
            <a:r>
              <a:rPr lang="en-US" altLang="zh-CN" sz="2000" dirty="0">
                <a:solidFill>
                  <a:srgbClr val="000000"/>
                </a:solidFill>
              </a:rPr>
              <a:t>A  	</a:t>
            </a:r>
            <a:r>
              <a:rPr lang="zh-CN" altLang="en-US" sz="2000" dirty="0">
                <a:solidFill>
                  <a:srgbClr val="000000"/>
                </a:solidFill>
              </a:rPr>
              <a:t>；处理结果回送</a:t>
            </a:r>
            <a:r>
              <a:rPr lang="en-US" altLang="zh-CN" sz="2000" dirty="0">
                <a:solidFill>
                  <a:srgbClr val="000000"/>
                </a:solidFill>
              </a:rPr>
              <a:t>M1+1</a:t>
            </a:r>
            <a:r>
              <a:rPr lang="zh-CN" altLang="en-US" sz="2000" dirty="0">
                <a:solidFill>
                  <a:srgbClr val="000000"/>
                </a:solidFill>
              </a:rPr>
              <a:t>单元</a:t>
            </a:r>
          </a:p>
        </p:txBody>
      </p:sp>
    </p:spTree>
    <p:extLst>
      <p:ext uri="{BB962C8B-B14F-4D97-AF65-F5344CB8AC3E}">
        <p14:creationId xmlns:p14="http://schemas.microsoft.com/office/powerpoint/2010/main" val="231821949"/>
      </p:ext>
    </p:extLst>
  </p:cSld>
  <p:clrMapOvr>
    <a:masterClrMapping/>
  </p:clrMapOvr>
  <p:transition>
    <p:random/>
    <p:sndAc>
      <p:stSnd>
        <p:snd r:embed="rId2" name="camera.wav"/>
      </p:stSnd>
    </p:sndAc>
  </p:transition>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108</a:t>
            </a:fld>
            <a:endParaRPr lang="en-US" altLang="zh-CN" dirty="0"/>
          </a:p>
        </p:txBody>
      </p:sp>
      <p:sp>
        <p:nvSpPr>
          <p:cNvPr id="4" name="矩形 3"/>
          <p:cNvSpPr/>
          <p:nvPr/>
        </p:nvSpPr>
        <p:spPr>
          <a:xfrm>
            <a:off x="0" y="611138"/>
            <a:ext cx="9144000" cy="3416320"/>
          </a:xfrm>
          <a:prstGeom prst="rect">
            <a:avLst/>
          </a:prstGeom>
        </p:spPr>
        <p:txBody>
          <a:bodyPr wrap="square">
            <a:spAutoFit/>
          </a:bodyPr>
          <a:lstStyle/>
          <a:p>
            <a:pPr algn="l">
              <a:lnSpc>
                <a:spcPct val="150000"/>
              </a:lnSpc>
            </a:pPr>
            <a:r>
              <a:rPr lang="en-US" altLang="zh-CN" sz="2400" dirty="0" smtClean="0"/>
              <a:t>        </a:t>
            </a:r>
            <a:r>
              <a:rPr lang="en-US" altLang="zh-CN" sz="2400" b="1" dirty="0">
                <a:solidFill>
                  <a:srgbClr val="9900CC"/>
                </a:solidFill>
              </a:rPr>
              <a:t>4.3.4  </a:t>
            </a:r>
            <a:r>
              <a:rPr lang="zh-CN" altLang="en-US" sz="2400" b="1" dirty="0">
                <a:solidFill>
                  <a:srgbClr val="9900CC"/>
                </a:solidFill>
              </a:rPr>
              <a:t>控制转移类指令</a:t>
            </a:r>
          </a:p>
          <a:p>
            <a:pPr algn="l">
              <a:lnSpc>
                <a:spcPct val="150000"/>
              </a:lnSpc>
            </a:pPr>
            <a:r>
              <a:rPr lang="zh-CN" altLang="en-US" sz="2400" dirty="0" smtClean="0"/>
              <a:t>        在</a:t>
            </a:r>
            <a:r>
              <a:rPr lang="zh-CN" altLang="en-US" sz="2400" dirty="0"/>
              <a:t>非顺序程序设计中（如分支和循环程序），必须</a:t>
            </a:r>
            <a:r>
              <a:rPr lang="zh-CN" altLang="en-US" sz="2400" b="1" dirty="0">
                <a:solidFill>
                  <a:srgbClr val="CC3300"/>
                </a:solidFill>
              </a:rPr>
              <a:t>强制修改程序计数器</a:t>
            </a:r>
            <a:r>
              <a:rPr lang="en-US" altLang="zh-CN" sz="2400" b="1" dirty="0">
                <a:solidFill>
                  <a:srgbClr val="CC3300"/>
                </a:solidFill>
              </a:rPr>
              <a:t>PC</a:t>
            </a:r>
            <a:r>
              <a:rPr lang="zh-CN" altLang="en-US" sz="2400" b="1" dirty="0">
                <a:solidFill>
                  <a:srgbClr val="CC3300"/>
                </a:solidFill>
              </a:rPr>
              <a:t>的值</a:t>
            </a:r>
            <a:r>
              <a:rPr lang="zh-CN" altLang="en-US" sz="2400" dirty="0"/>
              <a:t>才能满足改变程序流向的要求，控制转移类指令就是用来实现这一要求的</a:t>
            </a:r>
            <a:r>
              <a:rPr lang="zh-CN" altLang="en-US" sz="2400" dirty="0" smtClean="0"/>
              <a:t>。</a:t>
            </a:r>
            <a:endParaRPr lang="en-US" altLang="zh-CN" sz="2400" dirty="0" smtClean="0"/>
          </a:p>
          <a:p>
            <a:pPr algn="l">
              <a:lnSpc>
                <a:spcPct val="150000"/>
              </a:lnSpc>
            </a:pPr>
            <a:r>
              <a:rPr lang="en-US" altLang="zh-CN" sz="2400" dirty="0"/>
              <a:t> </a:t>
            </a:r>
            <a:r>
              <a:rPr lang="en-US" altLang="zh-CN" sz="2400" dirty="0" smtClean="0"/>
              <a:t>       </a:t>
            </a:r>
            <a:r>
              <a:rPr lang="zh-CN" altLang="en-US" sz="2400" dirty="0" smtClean="0"/>
              <a:t>控制</a:t>
            </a:r>
            <a:r>
              <a:rPr lang="zh-CN" altLang="en-US" sz="2400" dirty="0"/>
              <a:t>转移指令包括无条件转移指令、条件转移指令、子程序调用和返回指令以及中断返回指令</a:t>
            </a:r>
            <a:r>
              <a:rPr lang="en-US" altLang="zh-CN" sz="2400" dirty="0"/>
              <a:t>4</a:t>
            </a:r>
            <a:r>
              <a:rPr lang="zh-CN" altLang="en-US" sz="2400" dirty="0"/>
              <a:t>种，下面分别加以介绍。</a:t>
            </a:r>
          </a:p>
        </p:txBody>
      </p:sp>
    </p:spTree>
    <p:extLst>
      <p:ext uri="{BB962C8B-B14F-4D97-AF65-F5344CB8AC3E}">
        <p14:creationId xmlns:p14="http://schemas.microsoft.com/office/powerpoint/2010/main" val="3458715260"/>
      </p:ext>
    </p:extLst>
  </p:cSld>
  <p:clrMapOvr>
    <a:masterClrMapping/>
  </p:clrMapOvr>
  <p:transition>
    <p:random/>
    <p:sndAc>
      <p:stSnd>
        <p:snd r:embed="rId2" name="camera.wav"/>
      </p:stSnd>
    </p:sndAc>
  </p:transition>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109</a:t>
            </a:fld>
            <a:endParaRPr lang="en-US" altLang="zh-CN" dirty="0"/>
          </a:p>
        </p:txBody>
      </p:sp>
      <p:sp>
        <p:nvSpPr>
          <p:cNvPr id="4" name="矩形 3"/>
          <p:cNvSpPr/>
          <p:nvPr/>
        </p:nvSpPr>
        <p:spPr>
          <a:xfrm>
            <a:off x="0" y="544543"/>
            <a:ext cx="9144000" cy="5078313"/>
          </a:xfrm>
          <a:prstGeom prst="rect">
            <a:avLst/>
          </a:prstGeom>
        </p:spPr>
        <p:txBody>
          <a:bodyPr wrap="square">
            <a:spAutoFit/>
          </a:bodyPr>
          <a:lstStyle/>
          <a:p>
            <a:pPr algn="l">
              <a:lnSpc>
                <a:spcPct val="150000"/>
              </a:lnSpc>
            </a:pPr>
            <a:r>
              <a:rPr lang="en-US" altLang="zh-CN" sz="2400" dirty="0" smtClean="0"/>
              <a:t>        </a:t>
            </a:r>
            <a:r>
              <a:rPr lang="en-US" altLang="zh-CN" sz="2400" b="1" kern="1050" dirty="0">
                <a:latin typeface="Arial"/>
                <a:ea typeface="黑体"/>
                <a:cs typeface="Times New Roman"/>
              </a:rPr>
              <a:t>1</a:t>
            </a:r>
            <a:r>
              <a:rPr lang="zh-CN" altLang="en-US" sz="2400" b="1" kern="1050" dirty="0">
                <a:latin typeface="Arial"/>
                <a:ea typeface="黑体"/>
                <a:cs typeface="Times New Roman"/>
              </a:rPr>
              <a:t>．无条件转移指令（</a:t>
            </a:r>
            <a:r>
              <a:rPr lang="en-US" altLang="zh-CN" sz="2400" b="1" kern="1050" dirty="0">
                <a:latin typeface="Arial"/>
                <a:ea typeface="黑体"/>
                <a:cs typeface="Times New Roman"/>
              </a:rPr>
              <a:t>4</a:t>
            </a:r>
            <a:r>
              <a:rPr lang="zh-CN" altLang="en-US" sz="2400" b="1" kern="1050" dirty="0">
                <a:latin typeface="Arial"/>
                <a:ea typeface="黑体"/>
                <a:cs typeface="Times New Roman"/>
              </a:rPr>
              <a:t>条）</a:t>
            </a:r>
          </a:p>
          <a:p>
            <a:pPr algn="l">
              <a:lnSpc>
                <a:spcPct val="150000"/>
              </a:lnSpc>
            </a:pPr>
            <a:r>
              <a:rPr lang="zh-CN" altLang="en-US" sz="2400" dirty="0" smtClean="0"/>
              <a:t>        这</a:t>
            </a:r>
            <a:r>
              <a:rPr lang="zh-CN" altLang="en-US" sz="2400" dirty="0"/>
              <a:t>组指令的功能是当</a:t>
            </a:r>
            <a:r>
              <a:rPr lang="en-US" altLang="zh-CN" sz="2400" dirty="0"/>
              <a:t>CPU</a:t>
            </a:r>
            <a:r>
              <a:rPr lang="zh-CN" altLang="en-US" sz="2400" dirty="0"/>
              <a:t>执行完该指令时，程序就无条件地转移到指令所提供的地址上去。这</a:t>
            </a:r>
            <a:r>
              <a:rPr lang="en-US" altLang="zh-CN" sz="2400" dirty="0"/>
              <a:t>4</a:t>
            </a:r>
            <a:r>
              <a:rPr lang="zh-CN" altLang="en-US" sz="2400" dirty="0"/>
              <a:t>条指令的不同之处在于，它们所提供的转移地址的形成方式和转移范围各不相同，下面分别加以介绍。</a:t>
            </a:r>
          </a:p>
          <a:p>
            <a:pPr algn="l">
              <a:lnSpc>
                <a:spcPct val="150000"/>
              </a:lnSpc>
            </a:pPr>
            <a:r>
              <a:rPr lang="zh-CN" altLang="en-US" sz="2400" dirty="0" smtClean="0"/>
              <a:t>        （</a:t>
            </a:r>
            <a:r>
              <a:rPr lang="en-US" altLang="zh-CN" sz="2400" dirty="0"/>
              <a:t>1</a:t>
            </a:r>
            <a:r>
              <a:rPr lang="zh-CN" altLang="en-US" sz="2400" dirty="0"/>
              <a:t>）长转移指令</a:t>
            </a:r>
          </a:p>
          <a:p>
            <a:pPr algn="l">
              <a:lnSpc>
                <a:spcPct val="150000"/>
              </a:lnSpc>
            </a:pPr>
            <a:r>
              <a:rPr lang="en-US" altLang="zh-CN" sz="2400" dirty="0">
                <a:solidFill>
                  <a:srgbClr val="0000FF"/>
                </a:solidFill>
              </a:rPr>
              <a:t>                  LJMP	 addr16    </a:t>
            </a:r>
            <a:r>
              <a:rPr lang="zh-CN" altLang="en-US" sz="2400" dirty="0">
                <a:solidFill>
                  <a:srgbClr val="0000FF"/>
                </a:solidFill>
              </a:rPr>
              <a:t>；</a:t>
            </a:r>
            <a:r>
              <a:rPr lang="en-US" altLang="zh-CN" sz="2400" dirty="0">
                <a:solidFill>
                  <a:srgbClr val="0000FF"/>
                </a:solidFill>
              </a:rPr>
              <a:t>addr16 → PC  </a:t>
            </a:r>
          </a:p>
          <a:p>
            <a:pPr algn="l">
              <a:lnSpc>
                <a:spcPct val="150000"/>
              </a:lnSpc>
            </a:pPr>
            <a:r>
              <a:rPr lang="zh-CN" altLang="en-US" sz="2400" dirty="0" smtClean="0"/>
              <a:t>        这</a:t>
            </a:r>
            <a:r>
              <a:rPr lang="zh-CN" altLang="en-US" sz="2400" dirty="0"/>
              <a:t>是一条</a:t>
            </a:r>
            <a:r>
              <a:rPr lang="en-US" altLang="zh-CN" sz="2400" dirty="0"/>
              <a:t>3</a:t>
            </a:r>
            <a:r>
              <a:rPr lang="zh-CN" altLang="en-US" sz="2400" dirty="0"/>
              <a:t>字节指令，其中第一字节为操作码，指令的第二、三两个字节就是转移的目标地址</a:t>
            </a:r>
            <a:r>
              <a:rPr lang="zh-CN" altLang="en-US" sz="2400" dirty="0" smtClean="0"/>
              <a:t>。</a:t>
            </a:r>
            <a:endParaRPr lang="zh-CN" altLang="en-US" dirty="0"/>
          </a:p>
        </p:txBody>
      </p:sp>
    </p:spTree>
    <p:extLst>
      <p:ext uri="{BB962C8B-B14F-4D97-AF65-F5344CB8AC3E}">
        <p14:creationId xmlns:p14="http://schemas.microsoft.com/office/powerpoint/2010/main" val="527034108"/>
      </p:ext>
    </p:extLst>
  </p:cSld>
  <p:clrMapOvr>
    <a:masterClrMapping/>
  </p:clrMapOvr>
  <p:transition>
    <p:random/>
    <p:sndAc>
      <p:stSnd>
        <p:snd r:embed="rId2" name="camera.wav"/>
      </p:stSnd>
    </p:sndAc>
  </p:transition>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110</a:t>
            </a:fld>
            <a:endParaRPr lang="en-US" altLang="zh-CN" dirty="0"/>
          </a:p>
        </p:txBody>
      </p:sp>
      <p:sp>
        <p:nvSpPr>
          <p:cNvPr id="4" name="矩形 3"/>
          <p:cNvSpPr/>
          <p:nvPr/>
        </p:nvSpPr>
        <p:spPr>
          <a:xfrm>
            <a:off x="0" y="567541"/>
            <a:ext cx="9144000" cy="2031325"/>
          </a:xfrm>
          <a:prstGeom prst="rect">
            <a:avLst/>
          </a:prstGeom>
        </p:spPr>
        <p:txBody>
          <a:bodyPr wrap="square">
            <a:spAutoFit/>
          </a:bodyPr>
          <a:lstStyle/>
          <a:p>
            <a:pPr lvl="0" algn="l">
              <a:lnSpc>
                <a:spcPct val="150000"/>
              </a:lnSpc>
            </a:pPr>
            <a:r>
              <a:rPr lang="zh-CN" altLang="en-US" sz="2400" dirty="0" smtClean="0">
                <a:solidFill>
                  <a:srgbClr val="000000"/>
                </a:solidFill>
              </a:rPr>
              <a:t>        由于</a:t>
            </a:r>
            <a:r>
              <a:rPr lang="zh-CN" altLang="en-US" sz="2400" dirty="0">
                <a:solidFill>
                  <a:srgbClr val="000000"/>
                </a:solidFill>
              </a:rPr>
              <a:t>指令提供了</a:t>
            </a:r>
            <a:r>
              <a:rPr lang="en-US" altLang="zh-CN" sz="2400" dirty="0">
                <a:solidFill>
                  <a:srgbClr val="000000"/>
                </a:solidFill>
              </a:rPr>
              <a:t>16</a:t>
            </a:r>
            <a:r>
              <a:rPr lang="zh-CN" altLang="en-US" sz="2400" dirty="0">
                <a:solidFill>
                  <a:srgbClr val="000000"/>
                </a:solidFill>
              </a:rPr>
              <a:t>位的地址，所以该指令可以方便地使程序转移到</a:t>
            </a:r>
            <a:r>
              <a:rPr lang="en-US" altLang="zh-CN" sz="2400" dirty="0">
                <a:solidFill>
                  <a:srgbClr val="000000"/>
                </a:solidFill>
              </a:rPr>
              <a:t>64KB</a:t>
            </a:r>
            <a:r>
              <a:rPr lang="zh-CN" altLang="en-US" sz="2400" dirty="0">
                <a:solidFill>
                  <a:srgbClr val="000000"/>
                </a:solidFill>
              </a:rPr>
              <a:t>程序存储器的</a:t>
            </a:r>
            <a:r>
              <a:rPr lang="zh-CN" altLang="en-US" sz="2400" b="1" dirty="0">
                <a:solidFill>
                  <a:srgbClr val="0000FF"/>
                </a:solidFill>
              </a:rPr>
              <a:t>任何位置</a:t>
            </a:r>
            <a:r>
              <a:rPr lang="zh-CN" altLang="en-US" sz="2400" dirty="0">
                <a:solidFill>
                  <a:srgbClr val="000000"/>
                </a:solidFill>
              </a:rPr>
              <a:t>，故称为“长转移”指令。本条指令的构成和操作情况如</a:t>
            </a:r>
            <a:r>
              <a:rPr lang="zh-CN" altLang="en-US" sz="2400" dirty="0">
                <a:solidFill>
                  <a:srgbClr val="000000"/>
                </a:solidFill>
                <a:hlinkClick r:id="" action="ppaction://hlinkshowjump?jump=nextslide"/>
              </a:rPr>
              <a:t>图</a:t>
            </a:r>
            <a:r>
              <a:rPr lang="en-US" altLang="zh-CN" sz="2400" dirty="0">
                <a:solidFill>
                  <a:srgbClr val="000000"/>
                </a:solidFill>
                <a:hlinkClick r:id="" action="ppaction://hlinkshowjump?jump=nextslide"/>
              </a:rPr>
              <a:t>4-14</a:t>
            </a:r>
            <a:r>
              <a:rPr lang="zh-CN" altLang="en-US" sz="2400" dirty="0">
                <a:solidFill>
                  <a:srgbClr val="000000"/>
                </a:solidFill>
              </a:rPr>
              <a:t>所示。</a:t>
            </a:r>
          </a:p>
          <a:p>
            <a:pPr lvl="0"/>
            <a:r>
              <a:rPr lang="zh-CN" altLang="en-US" dirty="0">
                <a:solidFill>
                  <a:srgbClr val="000000"/>
                </a:solidFill>
              </a:rPr>
              <a:t> </a:t>
            </a:r>
          </a:p>
        </p:txBody>
      </p:sp>
    </p:spTree>
    <p:extLst>
      <p:ext uri="{BB962C8B-B14F-4D97-AF65-F5344CB8AC3E}">
        <p14:creationId xmlns:p14="http://schemas.microsoft.com/office/powerpoint/2010/main" val="3126082151"/>
      </p:ext>
    </p:extLst>
  </p:cSld>
  <p:clrMapOvr>
    <a:masterClrMapping/>
  </p:clrMapOvr>
  <p:transition>
    <p:random/>
    <p:sndAc>
      <p:stSnd>
        <p:snd r:embed="rId2" name="camera.wav"/>
      </p:stSnd>
    </p:sndAc>
  </p:transition>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pic>
        <p:nvPicPr>
          <p:cNvPr id="27955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698500"/>
            <a:ext cx="9144000" cy="5092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矩形 3"/>
          <p:cNvSpPr/>
          <p:nvPr/>
        </p:nvSpPr>
        <p:spPr>
          <a:xfrm>
            <a:off x="3312681" y="6000234"/>
            <a:ext cx="2518638" cy="369332"/>
          </a:xfrm>
          <a:prstGeom prst="rect">
            <a:avLst/>
          </a:prstGeom>
        </p:spPr>
        <p:txBody>
          <a:bodyPr wrap="none">
            <a:spAutoFit/>
          </a:bodyPr>
          <a:lstStyle/>
          <a:p>
            <a:r>
              <a:rPr lang="zh-CN" altLang="en-US" dirty="0"/>
              <a:t>图</a:t>
            </a:r>
            <a:r>
              <a:rPr lang="en-US" altLang="zh-CN" dirty="0"/>
              <a:t>4-14  LJMP</a:t>
            </a:r>
            <a:r>
              <a:rPr lang="zh-CN" altLang="en-US" dirty="0"/>
              <a:t>指令图解</a:t>
            </a:r>
          </a:p>
        </p:txBody>
      </p:sp>
    </p:spTree>
    <p:extLst>
      <p:ext uri="{BB962C8B-B14F-4D97-AF65-F5344CB8AC3E}">
        <p14:creationId xmlns:p14="http://schemas.microsoft.com/office/powerpoint/2010/main" val="1273598944"/>
      </p:ext>
    </p:extLst>
  </p:cSld>
  <p:clrMapOvr>
    <a:masterClrMapping/>
  </p:clrMapOvr>
  <p:transition>
    <p:random/>
    <p:sndAc>
      <p:stSnd>
        <p:snd r:embed="rId2" name="camera.wav"/>
      </p:stSnd>
    </p:sndAc>
  </p:transition>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112</a:t>
            </a:fld>
            <a:endParaRPr lang="en-US" altLang="zh-CN" dirty="0"/>
          </a:p>
        </p:txBody>
      </p:sp>
      <p:sp>
        <p:nvSpPr>
          <p:cNvPr id="4" name="Rectangle 2"/>
          <p:cNvSpPr>
            <a:spLocks noChangeArrowheads="1"/>
          </p:cNvSpPr>
          <p:nvPr/>
        </p:nvSpPr>
        <p:spPr bwMode="auto">
          <a:xfrm>
            <a:off x="0" y="401004"/>
            <a:ext cx="9144000" cy="6186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255588" algn="l" defTabSz="914400" rtl="0" eaLnBrk="1" fontAlgn="base" latinLnBrk="0" hangingPunct="1">
              <a:lnSpc>
                <a:spcPct val="150000"/>
              </a:lnSpc>
              <a:spcBef>
                <a:spcPct val="0"/>
              </a:spcBef>
              <a:spcAft>
                <a:spcPct val="0"/>
              </a:spcAft>
              <a:buClrTx/>
              <a:buSzTx/>
              <a:buFontTx/>
              <a:buNone/>
              <a:tabLst/>
            </a:pPr>
            <a:r>
              <a:rPr kumimoji="0" lang="en-US" altLang="zh-CN"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    </a:t>
            </a:r>
            <a:r>
              <a:rPr lang="zh-CN" sz="2400" dirty="0">
                <a:solidFill>
                  <a:srgbClr val="0000FF"/>
                </a:solidFill>
              </a:rPr>
              <a:t>（</a:t>
            </a:r>
            <a:r>
              <a:rPr lang="en-US" altLang="zh-CN" sz="2400" dirty="0">
                <a:solidFill>
                  <a:srgbClr val="0000FF"/>
                </a:solidFill>
              </a:rPr>
              <a:t>2</a:t>
            </a:r>
            <a:r>
              <a:rPr lang="zh-CN" altLang="en-US" sz="2400" dirty="0">
                <a:solidFill>
                  <a:srgbClr val="0000FF"/>
                </a:solidFill>
              </a:rPr>
              <a:t>）短转移指令</a:t>
            </a:r>
          </a:p>
          <a:p>
            <a:pPr marL="0" marR="0" lvl="0" algn="l" defTabSz="914400" rtl="0" eaLnBrk="0" fontAlgn="base" latinLnBrk="0" hangingPunct="0">
              <a:lnSpc>
                <a:spcPct val="150000"/>
              </a:lnSpc>
              <a:spcBef>
                <a:spcPct val="0"/>
              </a:spcBef>
              <a:spcAft>
                <a:spcPct val="0"/>
              </a:spcAft>
              <a:buClrTx/>
              <a:buSzTx/>
              <a:buFontTx/>
              <a:buNone/>
              <a:tabLst/>
            </a:pPr>
            <a:r>
              <a:rPr lang="en-US" altLang="zh-CN" sz="2400" dirty="0">
                <a:solidFill>
                  <a:srgbClr val="0000FF"/>
                </a:solidFill>
              </a:rPr>
              <a:t>          </a:t>
            </a:r>
            <a:r>
              <a:rPr lang="en-US" altLang="zh-CN" sz="2400" dirty="0" smtClean="0">
                <a:solidFill>
                  <a:srgbClr val="0000FF"/>
                </a:solidFill>
              </a:rPr>
              <a:t> </a:t>
            </a:r>
            <a:r>
              <a:rPr lang="en-US" altLang="zh-CN" sz="2400" dirty="0">
                <a:solidFill>
                  <a:srgbClr val="0000FF"/>
                </a:solidFill>
              </a:rPr>
              <a:t>AJMP  addr11 </a:t>
            </a:r>
            <a:r>
              <a:rPr lang="zh-CN" altLang="en-US" sz="2400" dirty="0">
                <a:solidFill>
                  <a:srgbClr val="0000FF"/>
                </a:solidFill>
              </a:rPr>
              <a:t>；</a:t>
            </a:r>
            <a:r>
              <a:rPr lang="en-US" altLang="zh-CN" sz="2400" dirty="0">
                <a:solidFill>
                  <a:srgbClr val="0000FF"/>
                </a:solidFill>
              </a:rPr>
              <a:t>(PC)+ 2→PC</a:t>
            </a:r>
            <a:r>
              <a:rPr lang="zh-CN" altLang="en-US" sz="2400" dirty="0">
                <a:solidFill>
                  <a:srgbClr val="0000FF"/>
                </a:solidFill>
              </a:rPr>
              <a:t>，</a:t>
            </a:r>
            <a:r>
              <a:rPr lang="en-US" altLang="zh-CN" sz="2400" dirty="0">
                <a:solidFill>
                  <a:srgbClr val="0000FF"/>
                </a:solidFill>
              </a:rPr>
              <a:t>addr11→PC10</a:t>
            </a:r>
            <a:r>
              <a:rPr lang="zh-CN" altLang="en-US" sz="2400" dirty="0">
                <a:solidFill>
                  <a:srgbClr val="0000FF"/>
                </a:solidFill>
              </a:rPr>
              <a:t>～</a:t>
            </a:r>
            <a:r>
              <a:rPr lang="en-US" altLang="zh-CN" sz="2400" dirty="0">
                <a:solidFill>
                  <a:srgbClr val="0000FF"/>
                </a:solidFill>
              </a:rPr>
              <a:t>0</a:t>
            </a:r>
            <a:r>
              <a:rPr lang="zh-CN" altLang="en-US" sz="2400" dirty="0" smtClean="0">
                <a:solidFill>
                  <a:srgbClr val="0000FF"/>
                </a:solidFill>
              </a:rPr>
              <a:t>，</a:t>
            </a:r>
            <a:endParaRPr lang="en-US" altLang="zh-CN" sz="2400" dirty="0" smtClean="0">
              <a:solidFill>
                <a:srgbClr val="0000FF"/>
              </a:solidFill>
            </a:endParaRPr>
          </a:p>
          <a:p>
            <a:pPr marL="0" marR="0" lvl="0" algn="l" defTabSz="914400" rtl="0" eaLnBrk="0" fontAlgn="base" latinLnBrk="0" hangingPunct="0">
              <a:lnSpc>
                <a:spcPct val="150000"/>
              </a:lnSpc>
              <a:spcBef>
                <a:spcPct val="0"/>
              </a:spcBef>
              <a:spcAft>
                <a:spcPct val="0"/>
              </a:spcAft>
              <a:buClrTx/>
              <a:buSzTx/>
              <a:buFontTx/>
              <a:buNone/>
              <a:tabLst/>
            </a:pPr>
            <a:r>
              <a:rPr lang="en-US" altLang="zh-CN" sz="2400" dirty="0">
                <a:solidFill>
                  <a:srgbClr val="0000FF"/>
                </a:solidFill>
              </a:rPr>
              <a:t> </a:t>
            </a:r>
            <a:r>
              <a:rPr lang="en-US" altLang="zh-CN" sz="2400" dirty="0" smtClean="0">
                <a:solidFill>
                  <a:srgbClr val="0000FF"/>
                </a:solidFill>
              </a:rPr>
              <a:t>                                                              PC15</a:t>
            </a:r>
            <a:r>
              <a:rPr lang="zh-CN" altLang="en-US" sz="2400" dirty="0">
                <a:solidFill>
                  <a:srgbClr val="0000FF"/>
                </a:solidFill>
              </a:rPr>
              <a:t>～</a:t>
            </a:r>
            <a:r>
              <a:rPr lang="en-US" altLang="zh-CN" sz="2400" dirty="0">
                <a:solidFill>
                  <a:srgbClr val="0000FF"/>
                </a:solidFill>
              </a:rPr>
              <a:t>11</a:t>
            </a:r>
            <a:r>
              <a:rPr lang="zh-CN" altLang="en-US" sz="2400" dirty="0">
                <a:solidFill>
                  <a:srgbClr val="0000FF"/>
                </a:solidFill>
              </a:rPr>
              <a:t>不变</a:t>
            </a:r>
          </a:p>
          <a:p>
            <a:pPr marL="0" marR="0" lvl="0" algn="l" defTabSz="914400" rtl="0" eaLnBrk="0" fontAlgn="base" latinLnBrk="0" hangingPunct="0">
              <a:lnSpc>
                <a:spcPct val="150000"/>
              </a:lnSpc>
              <a:spcBef>
                <a:spcPct val="0"/>
              </a:spcBef>
              <a:spcAft>
                <a:spcPct val="0"/>
              </a:spcAft>
              <a:buClrTx/>
              <a:buSzTx/>
              <a:buFontTx/>
              <a:buNone/>
              <a:tabLst/>
            </a:pPr>
            <a:endParaRPr kumimoji="0" lang="en-US" altLang="zh-CN"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endParaRPr>
          </a:p>
          <a:p>
            <a:pPr marL="0" marR="0" lvl="0" algn="l" defTabSz="914400" rtl="0" eaLnBrk="0" fontAlgn="base" latinLnBrk="0" hangingPunct="0">
              <a:lnSpc>
                <a:spcPct val="150000"/>
              </a:lnSpc>
              <a:spcBef>
                <a:spcPct val="0"/>
              </a:spcBef>
              <a:spcAft>
                <a:spcPct val="0"/>
              </a:spcAft>
              <a:buClrTx/>
              <a:buSzTx/>
              <a:buFontTx/>
              <a:buNone/>
              <a:tabLst/>
            </a:pPr>
            <a:r>
              <a:rPr lang="en-US" altLang="zh-CN" sz="2400" dirty="0">
                <a:latin typeface="Times New Roman" pitchFamily="18" charset="0"/>
                <a:cs typeface="Times New Roman" pitchFamily="18" charset="0"/>
              </a:rPr>
              <a:t> </a:t>
            </a:r>
            <a:r>
              <a:rPr lang="en-US" altLang="zh-CN" sz="2400" dirty="0" smtClean="0">
                <a:latin typeface="Times New Roman" pitchFamily="18" charset="0"/>
                <a:cs typeface="Times New Roman" pitchFamily="18" charset="0"/>
              </a:rPr>
              <a:t>       </a:t>
            </a:r>
            <a:r>
              <a:rPr kumimoji="0" lang="zh-CN" altLang="en-US"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这是一条双字节指令，指令代码的构成和操作情况如图</a:t>
            </a:r>
            <a:r>
              <a:rPr kumimoji="0" lang="en-US" altLang="zh-CN"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hlinkClick r:id="" action="ppaction://hlinkshowjump?jump=nextslide"/>
              </a:rPr>
              <a:t>4-15</a:t>
            </a:r>
            <a:r>
              <a:rPr kumimoji="0" lang="zh-CN" altLang="en-US"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所示。执行该指令时，先将</a:t>
            </a:r>
            <a:r>
              <a:rPr kumimoji="0" lang="en-US" altLang="zh-CN"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PC</a:t>
            </a:r>
            <a:r>
              <a:rPr kumimoji="0" lang="zh-CN" altLang="en-US"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内容加</a:t>
            </a:r>
            <a:r>
              <a:rPr kumimoji="0" lang="en-US" altLang="zh-CN"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2</a:t>
            </a:r>
            <a:r>
              <a:rPr kumimoji="0" lang="zh-CN" altLang="en-US"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，然后将指令提供的</a:t>
            </a:r>
            <a:r>
              <a:rPr kumimoji="0" lang="en-US" altLang="zh-CN"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11</a:t>
            </a:r>
            <a:r>
              <a:rPr kumimoji="0" lang="zh-CN" altLang="en-US"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位地址送给</a:t>
            </a:r>
            <a:r>
              <a:rPr kumimoji="0" lang="en-US" altLang="zh-CN"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PC</a:t>
            </a:r>
            <a:r>
              <a:rPr kumimoji="0" lang="zh-CN" altLang="en-US"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的低</a:t>
            </a:r>
            <a:r>
              <a:rPr kumimoji="0" lang="en-US" altLang="zh-CN"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11</a:t>
            </a:r>
            <a:r>
              <a:rPr kumimoji="0" lang="zh-CN" altLang="en-US"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位，而高</a:t>
            </a:r>
            <a:r>
              <a:rPr kumimoji="0" lang="en-US" altLang="zh-CN"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5 </a:t>
            </a:r>
            <a:r>
              <a:rPr kumimoji="0" lang="zh-CN" altLang="en-US"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位不变，从而实现程序的转移。</a:t>
            </a:r>
            <a:endParaRPr kumimoji="0" lang="en-US" altLang="zh-CN"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endParaRPr>
          </a:p>
          <a:p>
            <a:pPr marL="0" marR="0" lvl="0" algn="l" defTabSz="914400" rtl="0" eaLnBrk="0" fontAlgn="base" latinLnBrk="0" hangingPunct="0">
              <a:lnSpc>
                <a:spcPct val="150000"/>
              </a:lnSpc>
              <a:spcBef>
                <a:spcPct val="0"/>
              </a:spcBef>
              <a:spcAft>
                <a:spcPct val="0"/>
              </a:spcAft>
              <a:buClrTx/>
              <a:buSzTx/>
              <a:buFontTx/>
              <a:buNone/>
              <a:tabLst/>
            </a:pPr>
            <a:r>
              <a:rPr lang="en-US" altLang="zh-CN" sz="2400" dirty="0">
                <a:latin typeface="Times New Roman" pitchFamily="18" charset="0"/>
                <a:cs typeface="Times New Roman" pitchFamily="18" charset="0"/>
              </a:rPr>
              <a:t> </a:t>
            </a:r>
            <a:r>
              <a:rPr lang="en-US" altLang="zh-CN" sz="2400" dirty="0" smtClean="0">
                <a:latin typeface="Times New Roman" pitchFamily="18" charset="0"/>
                <a:cs typeface="Times New Roman" pitchFamily="18" charset="0"/>
              </a:rPr>
              <a:t>       </a:t>
            </a:r>
            <a:r>
              <a:rPr kumimoji="0" lang="zh-CN" altLang="en-US"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由于指令中只给出低</a:t>
            </a:r>
            <a:r>
              <a:rPr kumimoji="0" lang="en-US" altLang="zh-CN"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11</a:t>
            </a:r>
            <a:r>
              <a:rPr kumimoji="0" lang="zh-CN" altLang="en-US"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位地址，其</a:t>
            </a:r>
            <a:r>
              <a:rPr lang="zh-CN" altLang="en-US" sz="2400" b="1" dirty="0">
                <a:solidFill>
                  <a:srgbClr val="0000FF"/>
                </a:solidFill>
              </a:rPr>
              <a:t>转移范围是</a:t>
            </a:r>
            <a:r>
              <a:rPr lang="en-US" altLang="zh-CN" sz="2400" b="1" dirty="0">
                <a:solidFill>
                  <a:srgbClr val="0000FF"/>
                </a:solidFill>
              </a:rPr>
              <a:t>2KB</a:t>
            </a:r>
            <a:r>
              <a:rPr kumimoji="0" lang="zh-CN" altLang="en-US"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，但要注意转移到的位置必须和执行指令时的当前</a:t>
            </a:r>
            <a:r>
              <a:rPr kumimoji="0" lang="en-US" altLang="zh-CN"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PC</a:t>
            </a:r>
            <a:r>
              <a:rPr kumimoji="0" lang="zh-CN" altLang="en-US"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值（</a:t>
            </a:r>
            <a:r>
              <a:rPr kumimoji="0" lang="en-US" altLang="zh-CN"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PC+2</a:t>
            </a:r>
            <a:r>
              <a:rPr kumimoji="0" lang="zh-CN" altLang="en-US"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）在同一个</a:t>
            </a:r>
            <a:r>
              <a:rPr kumimoji="0" lang="en-US" altLang="zh-CN"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2KB</a:t>
            </a:r>
            <a:r>
              <a:rPr kumimoji="0" lang="zh-CN" altLang="en-US"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区域内。</a:t>
            </a:r>
            <a:endParaRPr kumimoji="0" lang="zh-CN" altLang="en-US" sz="24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algn="l" defTabSz="914400" rtl="0" eaLnBrk="0" fontAlgn="base" latinLnBrk="0" hangingPunct="0">
              <a:lnSpc>
                <a:spcPct val="150000"/>
              </a:lnSpc>
              <a:spcBef>
                <a:spcPct val="0"/>
              </a:spcBef>
              <a:spcAft>
                <a:spcPct val="0"/>
              </a:spcAft>
              <a:buClrTx/>
              <a:buSzTx/>
              <a:buFontTx/>
              <a:buNone/>
              <a:tabLst/>
            </a:pPr>
            <a:endParaRPr kumimoji="0" lang="zh-CN" altLang="en-US" sz="24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Tree>
    <p:extLst>
      <p:ext uri="{BB962C8B-B14F-4D97-AF65-F5344CB8AC3E}">
        <p14:creationId xmlns:p14="http://schemas.microsoft.com/office/powerpoint/2010/main" val="2355682836"/>
      </p:ext>
    </p:extLst>
  </p:cSld>
  <p:clrMapOvr>
    <a:masterClrMapping/>
  </p:clrMapOvr>
  <p:transition>
    <p:random/>
    <p:sndAc>
      <p:stSnd>
        <p:snd r:embed="rId2" name="camera.wav"/>
      </p:stSnd>
    </p:sndAc>
  </p:transition>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113</a:t>
            </a:fld>
            <a:endParaRPr lang="en-US" altLang="zh-CN" dirty="0"/>
          </a:p>
        </p:txBody>
      </p:sp>
      <p:pic>
        <p:nvPicPr>
          <p:cNvPr id="4" name="Picture 1" descr="4T1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8600" y="685800"/>
            <a:ext cx="8686800" cy="5221705"/>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3306237" y="6025634"/>
            <a:ext cx="2531526" cy="369332"/>
          </a:xfrm>
          <a:prstGeom prst="rect">
            <a:avLst/>
          </a:prstGeom>
        </p:spPr>
        <p:txBody>
          <a:bodyPr wrap="none">
            <a:spAutoFit/>
          </a:bodyPr>
          <a:lstStyle/>
          <a:p>
            <a:r>
              <a:rPr lang="zh-CN" altLang="en-US" dirty="0"/>
              <a:t>图</a:t>
            </a:r>
            <a:r>
              <a:rPr lang="en-US" altLang="zh-CN" dirty="0"/>
              <a:t>4-15  AJMP</a:t>
            </a:r>
            <a:r>
              <a:rPr lang="zh-CN" altLang="en-US" dirty="0"/>
              <a:t>指令图解</a:t>
            </a:r>
          </a:p>
        </p:txBody>
      </p:sp>
    </p:spTree>
    <p:extLst>
      <p:ext uri="{BB962C8B-B14F-4D97-AF65-F5344CB8AC3E}">
        <p14:creationId xmlns:p14="http://schemas.microsoft.com/office/powerpoint/2010/main" val="1315093894"/>
      </p:ext>
    </p:extLst>
  </p:cSld>
  <p:clrMapOvr>
    <a:masterClrMapping/>
  </p:clrMapOvr>
  <p:transition>
    <p:random/>
    <p:sndAc>
      <p:stSnd>
        <p:snd r:embed="rId2" name="camera.wav"/>
      </p:stSnd>
    </p:sndAc>
  </p:transition>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114</a:t>
            </a:fld>
            <a:endParaRPr lang="en-US" altLang="zh-CN" dirty="0"/>
          </a:p>
        </p:txBody>
      </p:sp>
      <p:sp>
        <p:nvSpPr>
          <p:cNvPr id="4" name="矩形 3"/>
          <p:cNvSpPr/>
          <p:nvPr/>
        </p:nvSpPr>
        <p:spPr>
          <a:xfrm>
            <a:off x="0" y="543342"/>
            <a:ext cx="9144000" cy="5632311"/>
          </a:xfrm>
          <a:prstGeom prst="rect">
            <a:avLst/>
          </a:prstGeom>
        </p:spPr>
        <p:txBody>
          <a:bodyPr wrap="square">
            <a:spAutoFit/>
          </a:bodyPr>
          <a:lstStyle/>
          <a:p>
            <a:pPr algn="l">
              <a:lnSpc>
                <a:spcPct val="150000"/>
              </a:lnSpc>
            </a:pPr>
            <a:r>
              <a:rPr lang="en-US" altLang="zh-CN" sz="2400" dirty="0" smtClean="0"/>
              <a:t>        </a:t>
            </a:r>
            <a:r>
              <a:rPr lang="zh-CN" altLang="zh-CN" sz="2400" dirty="0">
                <a:solidFill>
                  <a:srgbClr val="0000FF"/>
                </a:solidFill>
              </a:rPr>
              <a:t>（</a:t>
            </a:r>
            <a:r>
              <a:rPr lang="en-US" altLang="zh-CN" sz="2400" dirty="0">
                <a:solidFill>
                  <a:srgbClr val="0000FF"/>
                </a:solidFill>
              </a:rPr>
              <a:t>3</a:t>
            </a:r>
            <a:r>
              <a:rPr lang="zh-CN" altLang="zh-CN" sz="2400" dirty="0">
                <a:solidFill>
                  <a:srgbClr val="0000FF"/>
                </a:solidFill>
              </a:rPr>
              <a:t>）相对转移指令</a:t>
            </a:r>
          </a:p>
          <a:p>
            <a:pPr algn="l">
              <a:lnSpc>
                <a:spcPct val="150000"/>
              </a:lnSpc>
            </a:pPr>
            <a:r>
              <a:rPr lang="en-US" altLang="zh-CN" sz="2400" dirty="0">
                <a:solidFill>
                  <a:srgbClr val="0000FF"/>
                </a:solidFill>
              </a:rPr>
              <a:t>                  SJMP  </a:t>
            </a:r>
            <a:r>
              <a:rPr lang="en-US" altLang="zh-CN" sz="2400" dirty="0" err="1">
                <a:solidFill>
                  <a:srgbClr val="0000FF"/>
                </a:solidFill>
              </a:rPr>
              <a:t>rel</a:t>
            </a:r>
            <a:r>
              <a:rPr lang="en-US" altLang="zh-CN" sz="2400" dirty="0">
                <a:solidFill>
                  <a:srgbClr val="0000FF"/>
                </a:solidFill>
              </a:rPr>
              <a:t>    </a:t>
            </a:r>
            <a:r>
              <a:rPr lang="zh-CN" altLang="zh-CN" sz="2400" dirty="0">
                <a:solidFill>
                  <a:srgbClr val="0000FF"/>
                </a:solidFill>
              </a:rPr>
              <a:t>；</a:t>
            </a:r>
            <a:r>
              <a:rPr lang="en-US" altLang="zh-CN" sz="2400" dirty="0">
                <a:solidFill>
                  <a:srgbClr val="0000FF"/>
                </a:solidFill>
              </a:rPr>
              <a:t>(PC)+2</a:t>
            </a:r>
            <a:r>
              <a:rPr lang="zh-CN" altLang="zh-CN" sz="2400" dirty="0">
                <a:solidFill>
                  <a:srgbClr val="0000FF"/>
                </a:solidFill>
              </a:rPr>
              <a:t>→</a:t>
            </a:r>
            <a:r>
              <a:rPr lang="en-US" altLang="zh-CN" sz="2400" dirty="0">
                <a:solidFill>
                  <a:srgbClr val="0000FF"/>
                </a:solidFill>
              </a:rPr>
              <a:t>PC</a:t>
            </a:r>
            <a:r>
              <a:rPr lang="zh-CN" altLang="zh-CN" sz="2400" dirty="0">
                <a:solidFill>
                  <a:srgbClr val="0000FF"/>
                </a:solidFill>
              </a:rPr>
              <a:t>，</a:t>
            </a:r>
            <a:r>
              <a:rPr lang="en-US" altLang="zh-CN" sz="2400" dirty="0">
                <a:solidFill>
                  <a:srgbClr val="0000FF"/>
                </a:solidFill>
              </a:rPr>
              <a:t>(PC)+ </a:t>
            </a:r>
            <a:r>
              <a:rPr lang="en-US" altLang="zh-CN" sz="2400" dirty="0" err="1">
                <a:solidFill>
                  <a:srgbClr val="0000FF"/>
                </a:solidFill>
              </a:rPr>
              <a:t>rel</a:t>
            </a:r>
            <a:r>
              <a:rPr lang="zh-CN" altLang="zh-CN" sz="2400" dirty="0">
                <a:solidFill>
                  <a:srgbClr val="0000FF"/>
                </a:solidFill>
              </a:rPr>
              <a:t>→</a:t>
            </a:r>
            <a:r>
              <a:rPr lang="en-US" altLang="zh-CN" sz="2400" dirty="0">
                <a:solidFill>
                  <a:srgbClr val="0000FF"/>
                </a:solidFill>
              </a:rPr>
              <a:t>PC</a:t>
            </a:r>
            <a:endParaRPr lang="zh-CN" altLang="zh-CN" sz="2400" dirty="0">
              <a:solidFill>
                <a:srgbClr val="0000FF"/>
              </a:solidFill>
            </a:endParaRPr>
          </a:p>
          <a:p>
            <a:pPr algn="l">
              <a:lnSpc>
                <a:spcPct val="150000"/>
              </a:lnSpc>
            </a:pPr>
            <a:r>
              <a:rPr lang="en-US" altLang="zh-CN" sz="2400" dirty="0" smtClean="0"/>
              <a:t>        </a:t>
            </a:r>
            <a:r>
              <a:rPr lang="zh-CN" altLang="zh-CN" sz="2400" dirty="0" smtClean="0"/>
              <a:t>这</a:t>
            </a:r>
            <a:r>
              <a:rPr lang="zh-CN" altLang="zh-CN" sz="2400" dirty="0"/>
              <a:t>是一条双字节指令，采用相对寻址方式，其中第一字节为操作码，第二字节为相对偏移量</a:t>
            </a:r>
            <a:r>
              <a:rPr lang="en-US" altLang="zh-CN" sz="2400" dirty="0" err="1"/>
              <a:t>rel</a:t>
            </a:r>
            <a:r>
              <a:rPr lang="zh-CN" altLang="zh-CN" sz="2400" dirty="0"/>
              <a:t>。</a:t>
            </a:r>
          </a:p>
          <a:p>
            <a:pPr algn="l">
              <a:lnSpc>
                <a:spcPct val="150000"/>
              </a:lnSpc>
            </a:pPr>
            <a:r>
              <a:rPr lang="en-US" altLang="zh-CN" sz="2400" dirty="0" smtClean="0"/>
              <a:t>        </a:t>
            </a:r>
            <a:r>
              <a:rPr lang="zh-CN" altLang="zh-CN" sz="2400" dirty="0" smtClean="0"/>
              <a:t>寻址方式</a:t>
            </a:r>
            <a:r>
              <a:rPr lang="zh-CN" altLang="zh-CN" sz="2400" dirty="0"/>
              <a:t>中已经介绍过，</a:t>
            </a:r>
            <a:r>
              <a:rPr lang="en-US" altLang="zh-CN" sz="2400" dirty="0" err="1"/>
              <a:t>rel</a:t>
            </a:r>
            <a:r>
              <a:rPr lang="zh-CN" altLang="zh-CN" sz="2400" dirty="0"/>
              <a:t>是一单字节补码表示的带符号数，因此它所能实现的程序转移是双向的。</a:t>
            </a:r>
            <a:r>
              <a:rPr lang="en-US" altLang="zh-CN" sz="2400" dirty="0" err="1"/>
              <a:t>rel</a:t>
            </a:r>
            <a:r>
              <a:rPr lang="zh-CN" altLang="zh-CN" sz="2400" dirty="0"/>
              <a:t>为正，向地址增大的方向转移；</a:t>
            </a:r>
            <a:r>
              <a:rPr lang="en-US" altLang="zh-CN" sz="2400" dirty="0" err="1"/>
              <a:t>rel</a:t>
            </a:r>
            <a:r>
              <a:rPr lang="zh-CN" altLang="zh-CN" sz="2400" dirty="0"/>
              <a:t>为负，向地址减小的方向转移</a:t>
            </a:r>
            <a:r>
              <a:rPr lang="zh-CN" altLang="zh-CN" sz="2400" dirty="0" smtClean="0"/>
              <a:t>。执行</a:t>
            </a:r>
            <a:r>
              <a:rPr lang="zh-CN" altLang="zh-CN" sz="2400" dirty="0"/>
              <a:t>时，在</a:t>
            </a:r>
            <a:r>
              <a:rPr lang="en-US" altLang="zh-CN" sz="2400" dirty="0"/>
              <a:t>PC</a:t>
            </a:r>
            <a:r>
              <a:rPr lang="zh-CN" altLang="zh-CN" sz="2400" dirty="0"/>
              <a:t>加</a:t>
            </a:r>
            <a:r>
              <a:rPr lang="en-US" altLang="zh-CN" sz="2400" dirty="0"/>
              <a:t>2</a:t>
            </a:r>
            <a:r>
              <a:rPr lang="zh-CN" altLang="zh-CN" sz="2400" dirty="0"/>
              <a:t>（本指令为</a:t>
            </a:r>
            <a:r>
              <a:rPr lang="en-US" altLang="zh-CN" sz="2400" dirty="0"/>
              <a:t>2B</a:t>
            </a:r>
            <a:r>
              <a:rPr lang="zh-CN" altLang="zh-CN" sz="2400" dirty="0"/>
              <a:t>）之后，把指令的有符号的偏移量</a:t>
            </a:r>
            <a:r>
              <a:rPr lang="en-US" altLang="zh-CN" sz="2400" dirty="0" err="1"/>
              <a:t>rel</a:t>
            </a:r>
            <a:r>
              <a:rPr lang="zh-CN" altLang="zh-CN" sz="2400" dirty="0"/>
              <a:t>加到</a:t>
            </a:r>
            <a:r>
              <a:rPr lang="en-US" altLang="zh-CN" sz="2400" dirty="0"/>
              <a:t>PC</a:t>
            </a:r>
            <a:r>
              <a:rPr lang="zh-CN" altLang="zh-CN" sz="2400" dirty="0"/>
              <a:t>上，并计算出目的地址，因此跳转的目的地址可以在与本条指令相邻的下一条指令首地址的前</a:t>
            </a:r>
            <a:r>
              <a:rPr lang="en-US" altLang="zh-CN" sz="2400" dirty="0"/>
              <a:t>128B</a:t>
            </a:r>
            <a:r>
              <a:rPr lang="zh-CN" altLang="zh-CN" sz="2400" dirty="0"/>
              <a:t>到后</a:t>
            </a:r>
            <a:r>
              <a:rPr lang="en-US" altLang="zh-CN" sz="2400" dirty="0"/>
              <a:t>127B</a:t>
            </a:r>
            <a:r>
              <a:rPr lang="zh-CN" altLang="zh-CN" sz="2400" b="1" dirty="0">
                <a:solidFill>
                  <a:srgbClr val="0000FF"/>
                </a:solidFill>
              </a:rPr>
              <a:t>（</a:t>
            </a:r>
            <a:r>
              <a:rPr lang="en-US" altLang="zh-CN" sz="2400" b="1" dirty="0">
                <a:solidFill>
                  <a:srgbClr val="0000FF"/>
                </a:solidFill>
              </a:rPr>
              <a:t>-128B</a:t>
            </a:r>
            <a:r>
              <a:rPr lang="zh-CN" altLang="zh-CN" sz="2400" b="1" dirty="0">
                <a:solidFill>
                  <a:srgbClr val="0000FF"/>
                </a:solidFill>
              </a:rPr>
              <a:t>～</a:t>
            </a:r>
            <a:r>
              <a:rPr lang="en-US" altLang="zh-CN" sz="2400" b="1" dirty="0">
                <a:solidFill>
                  <a:srgbClr val="0000FF"/>
                </a:solidFill>
              </a:rPr>
              <a:t>+127B</a:t>
            </a:r>
            <a:r>
              <a:rPr lang="zh-CN" altLang="zh-CN" sz="2400" b="1" dirty="0">
                <a:solidFill>
                  <a:srgbClr val="0000FF"/>
                </a:solidFill>
              </a:rPr>
              <a:t>）之间</a:t>
            </a:r>
            <a:r>
              <a:rPr lang="zh-CN" altLang="zh-CN" sz="2400" dirty="0"/>
              <a:t>。</a:t>
            </a:r>
          </a:p>
        </p:txBody>
      </p:sp>
    </p:spTree>
    <p:extLst>
      <p:ext uri="{BB962C8B-B14F-4D97-AF65-F5344CB8AC3E}">
        <p14:creationId xmlns:p14="http://schemas.microsoft.com/office/powerpoint/2010/main" val="2923963968"/>
      </p:ext>
    </p:extLst>
  </p:cSld>
  <p:clrMapOvr>
    <a:masterClrMapping/>
  </p:clrMapOvr>
  <p:transition>
    <p:random/>
    <p:sndAc>
      <p:stSnd>
        <p:snd r:embed="rId2" name="camera.wav"/>
      </p:stSnd>
    </p:sndAc>
  </p:transition>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115</a:t>
            </a:fld>
            <a:endParaRPr lang="en-US" altLang="zh-CN" dirty="0"/>
          </a:p>
        </p:txBody>
      </p:sp>
      <p:sp>
        <p:nvSpPr>
          <p:cNvPr id="8" name="Rectangle 8"/>
          <p:cNvSpPr>
            <a:spLocks noChangeArrowheads="1"/>
          </p:cNvSpPr>
          <p:nvPr/>
        </p:nvSpPr>
        <p:spPr bwMode="auto">
          <a:xfrm>
            <a:off x="-92765" y="672470"/>
            <a:ext cx="9144000" cy="38318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algn="l" defTabSz="914400" rtl="0" eaLnBrk="1" fontAlgn="base" latinLnBrk="0" hangingPunct="1">
              <a:lnSpc>
                <a:spcPct val="150000"/>
              </a:lnSpc>
              <a:spcBef>
                <a:spcPct val="0"/>
              </a:spcBef>
              <a:spcAft>
                <a:spcPct val="0"/>
              </a:spcAft>
              <a:buClrTx/>
              <a:buSzTx/>
              <a:buFontTx/>
              <a:buNone/>
              <a:tabLst/>
            </a:pPr>
            <a:r>
              <a:rPr kumimoji="0" lang="en-US" altLang="zh-CN"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        </a:t>
            </a:r>
            <a:r>
              <a:rPr kumimoji="0" lang="zh-CN"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编程时，只需在相对转移指令中直接写上要转向的目的地址标号即可，相对偏移量由汇编程序自动计算。例如，</a:t>
            </a:r>
            <a:endParaRPr kumimoji="0" lang="zh-CN" sz="24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algn="l" defTabSz="914400" rtl="0" eaLnBrk="0" fontAlgn="base" latinLnBrk="0" hangingPunct="0">
              <a:lnSpc>
                <a:spcPct val="150000"/>
              </a:lnSpc>
              <a:spcBef>
                <a:spcPct val="0"/>
              </a:spcBef>
              <a:spcAft>
                <a:spcPct val="0"/>
              </a:spcAft>
              <a:buClrTx/>
              <a:buSzTx/>
              <a:buFontTx/>
              <a:buNone/>
              <a:tabLst/>
            </a:pPr>
            <a:r>
              <a:rPr kumimoji="0" lang="zh-CN" altLang="en-US"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		  </a:t>
            </a:r>
            <a:r>
              <a:rPr kumimoji="0" lang="en-US" altLang="zh-CN"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SJMP </a:t>
            </a:r>
            <a:r>
              <a:rPr lang="en-US" altLang="zh-CN" sz="2400" dirty="0">
                <a:latin typeface="Times New Roman" pitchFamily="18" charset="0"/>
                <a:cs typeface="Times New Roman" pitchFamily="18" charset="0"/>
              </a:rPr>
              <a:t> </a:t>
            </a:r>
            <a:r>
              <a:rPr lang="en-US" altLang="zh-CN" sz="2400" dirty="0" smtClean="0">
                <a:latin typeface="Times New Roman" pitchFamily="18" charset="0"/>
                <a:cs typeface="Times New Roman" pitchFamily="18" charset="0"/>
              </a:rPr>
              <a:t> </a:t>
            </a:r>
            <a:r>
              <a:rPr kumimoji="0" lang="en-US" altLang="zh-CN"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LOOP</a:t>
            </a:r>
            <a:endParaRPr kumimoji="0" lang="en-US" altLang="zh-CN" sz="24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algn="l" defTabSz="914400" rtl="0" eaLnBrk="0" fontAlgn="base" latinLnBrk="0" hangingPunct="0">
              <a:lnSpc>
                <a:spcPct val="150000"/>
              </a:lnSpc>
              <a:spcBef>
                <a:spcPct val="0"/>
              </a:spcBef>
              <a:spcAft>
                <a:spcPct val="0"/>
              </a:spcAft>
              <a:buClrTx/>
              <a:buSzTx/>
              <a:buFontTx/>
              <a:buNone/>
              <a:tabLst/>
            </a:pPr>
            <a:r>
              <a:rPr kumimoji="0" lang="en-US" altLang="zh-CN" sz="2400" b="0" i="0" u="none" strike="noStrike" cap="none" normalizeH="0" baseline="0" dirty="0" smtClean="0">
                <a:ln>
                  <a:noFill/>
                </a:ln>
                <a:solidFill>
                  <a:schemeClr val="tx1"/>
                </a:solidFill>
                <a:effectLst/>
                <a:latin typeface="Arial"/>
                <a:ea typeface="宋体" pitchFamily="2" charset="-122"/>
                <a:cs typeface="Times New Roman" pitchFamily="18" charset="0"/>
              </a:rPr>
              <a:t>      </a:t>
            </a:r>
            <a:r>
              <a:rPr kumimoji="0" lang="en-US" altLang="zh-CN"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		  </a:t>
            </a:r>
            <a:r>
              <a:rPr kumimoji="0" lang="en-US" altLang="zh-CN" sz="2400" b="0" i="0" u="none" strike="noStrike" cap="none" normalizeH="0" baseline="0" dirty="0" smtClean="0">
                <a:ln>
                  <a:noFill/>
                </a:ln>
                <a:solidFill>
                  <a:schemeClr val="tx1"/>
                </a:solidFill>
                <a:effectLst/>
                <a:latin typeface="Arial"/>
                <a:ea typeface="宋体" pitchFamily="2" charset="-122"/>
                <a:cs typeface="Times New Roman" pitchFamily="18" charset="0"/>
              </a:rPr>
              <a:t>…</a:t>
            </a:r>
            <a:endParaRPr kumimoji="0" lang="en-US" altLang="zh-CN" sz="24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algn="l" defTabSz="914400" rtl="0" eaLnBrk="0" fontAlgn="base" latinLnBrk="0" hangingPunct="0">
              <a:lnSpc>
                <a:spcPct val="150000"/>
              </a:lnSpc>
              <a:spcBef>
                <a:spcPct val="0"/>
              </a:spcBef>
              <a:spcAft>
                <a:spcPct val="0"/>
              </a:spcAft>
              <a:buClrTx/>
              <a:buSzTx/>
              <a:buFontTx/>
              <a:buNone/>
              <a:tabLst/>
            </a:pPr>
            <a:r>
              <a:rPr kumimoji="0" lang="en-US" altLang="zh-CN"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	LOOP</a:t>
            </a:r>
            <a:r>
              <a:rPr kumimoji="0" lang="zh-CN" altLang="en-US"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a:t>
            </a:r>
            <a:r>
              <a:rPr kumimoji="0" lang="en-US" altLang="zh-CN"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MOV  A</a:t>
            </a:r>
            <a:r>
              <a:rPr kumimoji="0" lang="zh-CN" altLang="en-US"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a:t>
            </a:r>
            <a:r>
              <a:rPr kumimoji="0" lang="en-US" altLang="zh-CN"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R7</a:t>
            </a:r>
            <a:endParaRPr kumimoji="0" lang="en-US" altLang="zh-CN" sz="24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algn="l" defTabSz="914400" rtl="0" eaLnBrk="0" fontAlgn="base" latinLnBrk="0" hangingPunct="0">
              <a:lnSpc>
                <a:spcPct val="150000"/>
              </a:lnSpc>
              <a:spcBef>
                <a:spcPct val="0"/>
              </a:spcBef>
              <a:spcAft>
                <a:spcPct val="0"/>
              </a:spcAft>
              <a:buClrTx/>
              <a:buSzTx/>
              <a:buFontTx/>
              <a:buNone/>
              <a:tabLst/>
            </a:pPr>
            <a:r>
              <a:rPr kumimoji="0" lang="en-US" altLang="zh-CN" sz="2400" b="0" i="0" u="none" strike="noStrike" cap="none" normalizeH="0" baseline="0" dirty="0" smtClean="0">
                <a:ln>
                  <a:noFill/>
                </a:ln>
                <a:solidFill>
                  <a:schemeClr val="tx1"/>
                </a:solidFill>
                <a:effectLst/>
                <a:latin typeface="Arial"/>
                <a:ea typeface="宋体" pitchFamily="2" charset="-122"/>
                <a:cs typeface="Times New Roman" pitchFamily="18" charset="0"/>
              </a:rPr>
              <a:t> </a:t>
            </a:r>
            <a:r>
              <a:rPr kumimoji="0" lang="en-US" altLang="zh-CN"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		</a:t>
            </a:r>
            <a:r>
              <a:rPr kumimoji="0" lang="en-US" altLang="zh-CN" sz="2400" b="0" i="0" u="none" strike="noStrike" cap="none" normalizeH="0" baseline="0" dirty="0" smtClean="0">
                <a:ln>
                  <a:noFill/>
                </a:ln>
                <a:solidFill>
                  <a:schemeClr val="tx1"/>
                </a:solidFill>
                <a:effectLst/>
                <a:latin typeface="Arial"/>
                <a:ea typeface="宋体" pitchFamily="2" charset="-122"/>
                <a:cs typeface="Times New Roman" pitchFamily="18" charset="0"/>
              </a:rPr>
              <a:t>…</a:t>
            </a:r>
            <a:endParaRPr kumimoji="0" lang="en-US" altLang="zh-CN" sz="24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algn="l" defTabSz="914400" rtl="0" eaLnBrk="0" fontAlgn="base" latinLnBrk="0" hangingPunct="0">
              <a:lnSpc>
                <a:spcPct val="150000"/>
              </a:lnSpc>
              <a:spcBef>
                <a:spcPct val="0"/>
              </a:spcBef>
              <a:spcAft>
                <a:spcPct val="0"/>
              </a:spcAft>
              <a:buClrTx/>
              <a:buSzTx/>
              <a:buFontTx/>
              <a:buNone/>
              <a:tabLst/>
            </a:pPr>
            <a:endParaRPr kumimoji="0" lang="zh-CN" altLang="en-US"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1" name="矩形 10"/>
          <p:cNvSpPr/>
          <p:nvPr/>
        </p:nvSpPr>
        <p:spPr>
          <a:xfrm>
            <a:off x="241299" y="4657636"/>
            <a:ext cx="8902701" cy="646331"/>
          </a:xfrm>
          <a:prstGeom prst="rect">
            <a:avLst/>
          </a:prstGeom>
        </p:spPr>
        <p:txBody>
          <a:bodyPr wrap="square">
            <a:spAutoFit/>
          </a:bodyPr>
          <a:lstStyle/>
          <a:p>
            <a:pPr lvl="0" algn="l" eaLnBrk="0" hangingPunct="0">
              <a:lnSpc>
                <a:spcPct val="150000"/>
              </a:lnSpc>
            </a:pPr>
            <a:r>
              <a:rPr lang="zh-CN" altLang="en-US" sz="2400" dirty="0" smtClean="0">
                <a:solidFill>
                  <a:srgbClr val="000000"/>
                </a:solidFill>
                <a:latin typeface="Times New Roman" pitchFamily="18" charset="0"/>
                <a:cs typeface="Times New Roman" pitchFamily="18" charset="0"/>
              </a:rPr>
              <a:t>      汇编</a:t>
            </a:r>
            <a:r>
              <a:rPr lang="zh-CN" altLang="en-US" sz="2400" dirty="0">
                <a:solidFill>
                  <a:srgbClr val="000000"/>
                </a:solidFill>
                <a:latin typeface="Times New Roman" pitchFamily="18" charset="0"/>
                <a:cs typeface="Times New Roman" pitchFamily="18" charset="0"/>
              </a:rPr>
              <a:t>时，跳到</a:t>
            </a:r>
            <a:r>
              <a:rPr lang="en-US" altLang="zh-CN" sz="2400" dirty="0">
                <a:solidFill>
                  <a:srgbClr val="000000"/>
                </a:solidFill>
                <a:latin typeface="Times New Roman" pitchFamily="18" charset="0"/>
                <a:cs typeface="Times New Roman" pitchFamily="18" charset="0"/>
              </a:rPr>
              <a:t>LOOP</a:t>
            </a:r>
            <a:r>
              <a:rPr lang="zh-CN" altLang="en-US" sz="2400" dirty="0">
                <a:solidFill>
                  <a:srgbClr val="000000"/>
                </a:solidFill>
                <a:latin typeface="Times New Roman" pitchFamily="18" charset="0"/>
                <a:cs typeface="Times New Roman" pitchFamily="18" charset="0"/>
              </a:rPr>
              <a:t>处的偏移量由汇编程序自动计算和填入。</a:t>
            </a:r>
            <a:endParaRPr lang="zh-CN" altLang="en-US" sz="2400" dirty="0">
              <a:solidFill>
                <a:srgbClr val="000000"/>
              </a:solidFill>
              <a:latin typeface="Arial" pitchFamily="34" charset="0"/>
              <a:cs typeface="宋体" pitchFamily="2" charset="-122"/>
            </a:endParaRPr>
          </a:p>
        </p:txBody>
      </p:sp>
    </p:spTree>
    <p:extLst>
      <p:ext uri="{BB962C8B-B14F-4D97-AF65-F5344CB8AC3E}">
        <p14:creationId xmlns:p14="http://schemas.microsoft.com/office/powerpoint/2010/main" val="3620606260"/>
      </p:ext>
    </p:extLst>
  </p:cSld>
  <p:clrMapOvr>
    <a:masterClrMapping/>
  </p:clrMapOvr>
  <p:transition>
    <p:random/>
    <p:sndAc>
      <p:stSnd>
        <p:snd r:embed="rId2" name="camera.wav"/>
      </p:stSnd>
    </p:sndAc>
  </p:transition>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116</a:t>
            </a:fld>
            <a:endParaRPr lang="en-US" altLang="zh-CN" dirty="0"/>
          </a:p>
        </p:txBody>
      </p:sp>
      <p:sp>
        <p:nvSpPr>
          <p:cNvPr id="4" name="矩形 3"/>
          <p:cNvSpPr/>
          <p:nvPr/>
        </p:nvSpPr>
        <p:spPr>
          <a:xfrm>
            <a:off x="0" y="597744"/>
            <a:ext cx="9144000" cy="2308324"/>
          </a:xfrm>
          <a:prstGeom prst="rect">
            <a:avLst/>
          </a:prstGeom>
        </p:spPr>
        <p:txBody>
          <a:bodyPr wrap="square">
            <a:spAutoFit/>
          </a:bodyPr>
          <a:lstStyle/>
          <a:p>
            <a:pPr lvl="0" algn="l" eaLnBrk="0" hangingPunct="0">
              <a:lnSpc>
                <a:spcPct val="150000"/>
              </a:lnSpc>
            </a:pPr>
            <a:r>
              <a:rPr lang="zh-CN" altLang="en-US" sz="2400" dirty="0" smtClean="0">
                <a:solidFill>
                  <a:srgbClr val="000000"/>
                </a:solidFill>
                <a:latin typeface="Times New Roman" pitchFamily="18" charset="0"/>
                <a:cs typeface="Times New Roman" pitchFamily="18" charset="0"/>
              </a:rPr>
              <a:t>        如果</a:t>
            </a:r>
            <a:r>
              <a:rPr lang="zh-CN" altLang="en-US" sz="2400" dirty="0">
                <a:solidFill>
                  <a:srgbClr val="000000"/>
                </a:solidFill>
                <a:latin typeface="Times New Roman" pitchFamily="18" charset="0"/>
                <a:cs typeface="Times New Roman" pitchFamily="18" charset="0"/>
              </a:rPr>
              <a:t>“</a:t>
            </a:r>
            <a:r>
              <a:rPr lang="en-US" altLang="zh-CN" sz="2400" dirty="0">
                <a:solidFill>
                  <a:srgbClr val="000000"/>
                </a:solidFill>
                <a:latin typeface="Times New Roman" pitchFamily="18" charset="0"/>
                <a:cs typeface="Times New Roman" pitchFamily="18" charset="0"/>
              </a:rPr>
              <a:t>LOOP”</a:t>
            </a:r>
            <a:r>
              <a:rPr lang="zh-CN" altLang="en-US" sz="2400" dirty="0">
                <a:solidFill>
                  <a:srgbClr val="000000"/>
                </a:solidFill>
                <a:latin typeface="Times New Roman" pitchFamily="18" charset="0"/>
                <a:cs typeface="Times New Roman" pitchFamily="18" charset="0"/>
              </a:rPr>
              <a:t>对应的地址为</a:t>
            </a:r>
            <a:r>
              <a:rPr lang="en-US" altLang="zh-CN" sz="2400" dirty="0">
                <a:solidFill>
                  <a:srgbClr val="000000"/>
                </a:solidFill>
                <a:latin typeface="Times New Roman" pitchFamily="18" charset="0"/>
                <a:cs typeface="Times New Roman" pitchFamily="18" charset="0"/>
              </a:rPr>
              <a:t>1022H</a:t>
            </a:r>
            <a:r>
              <a:rPr lang="zh-CN" altLang="en-US" sz="2400" dirty="0">
                <a:solidFill>
                  <a:srgbClr val="000000"/>
                </a:solidFill>
                <a:latin typeface="Times New Roman" pitchFamily="18" charset="0"/>
                <a:cs typeface="Times New Roman" pitchFamily="18" charset="0"/>
              </a:rPr>
              <a:t>，指令“</a:t>
            </a:r>
            <a:r>
              <a:rPr lang="en-US" altLang="zh-CN" sz="2400" dirty="0">
                <a:solidFill>
                  <a:srgbClr val="000000"/>
                </a:solidFill>
                <a:latin typeface="Times New Roman" pitchFamily="18" charset="0"/>
                <a:cs typeface="Times New Roman" pitchFamily="18" charset="0"/>
              </a:rPr>
              <a:t>SJMP  LOOP”</a:t>
            </a:r>
            <a:r>
              <a:rPr lang="zh-CN" altLang="en-US" sz="2400" dirty="0">
                <a:solidFill>
                  <a:srgbClr val="000000"/>
                </a:solidFill>
                <a:latin typeface="Times New Roman" pitchFamily="18" charset="0"/>
                <a:cs typeface="Times New Roman" pitchFamily="18" charset="0"/>
              </a:rPr>
              <a:t>的地址为</a:t>
            </a:r>
            <a:r>
              <a:rPr lang="en-US" altLang="zh-CN" sz="2400" dirty="0">
                <a:solidFill>
                  <a:srgbClr val="000000"/>
                </a:solidFill>
                <a:latin typeface="Times New Roman" pitchFamily="18" charset="0"/>
                <a:cs typeface="Times New Roman" pitchFamily="18" charset="0"/>
              </a:rPr>
              <a:t>1000H</a:t>
            </a:r>
            <a:r>
              <a:rPr lang="zh-CN" altLang="en-US" sz="2400" dirty="0">
                <a:solidFill>
                  <a:srgbClr val="000000"/>
                </a:solidFill>
                <a:latin typeface="Times New Roman" pitchFamily="18" charset="0"/>
                <a:cs typeface="Times New Roman" pitchFamily="18" charset="0"/>
              </a:rPr>
              <a:t>。执行指令 </a:t>
            </a:r>
            <a:r>
              <a:rPr lang="en-US" altLang="zh-CN" sz="2400" dirty="0">
                <a:solidFill>
                  <a:srgbClr val="000000"/>
                </a:solidFill>
                <a:latin typeface="Times New Roman" pitchFamily="18" charset="0"/>
                <a:cs typeface="Times New Roman" pitchFamily="18" charset="0"/>
              </a:rPr>
              <a:t>SJMP  LOOP</a:t>
            </a:r>
            <a:r>
              <a:rPr lang="zh-CN" altLang="en-US" sz="2400" dirty="0">
                <a:solidFill>
                  <a:srgbClr val="000000"/>
                </a:solidFill>
                <a:latin typeface="Times New Roman" pitchFamily="18" charset="0"/>
                <a:cs typeface="Times New Roman" pitchFamily="18" charset="0"/>
              </a:rPr>
              <a:t>后，程序将转向</a:t>
            </a:r>
            <a:r>
              <a:rPr lang="en-US" altLang="zh-CN" sz="2400" dirty="0">
                <a:solidFill>
                  <a:srgbClr val="000000"/>
                </a:solidFill>
                <a:latin typeface="Times New Roman" pitchFamily="18" charset="0"/>
                <a:cs typeface="Times New Roman" pitchFamily="18" charset="0"/>
              </a:rPr>
              <a:t>1022H</a:t>
            </a:r>
            <a:r>
              <a:rPr lang="zh-CN" altLang="en-US" sz="2400" dirty="0">
                <a:solidFill>
                  <a:srgbClr val="000000"/>
                </a:solidFill>
                <a:latin typeface="Times New Roman" pitchFamily="18" charset="0"/>
                <a:cs typeface="Times New Roman" pitchFamily="18" charset="0"/>
              </a:rPr>
              <a:t>处</a:t>
            </a:r>
            <a:r>
              <a:rPr lang="zh-CN" altLang="en-US" sz="2400" dirty="0" smtClean="0">
                <a:solidFill>
                  <a:srgbClr val="000000"/>
                </a:solidFill>
                <a:latin typeface="Times New Roman" pitchFamily="18" charset="0"/>
                <a:cs typeface="Times New Roman" pitchFamily="18" charset="0"/>
              </a:rPr>
              <a:t>执行</a:t>
            </a:r>
            <a:endParaRPr lang="en-US" altLang="zh-CN" sz="2400" dirty="0" smtClean="0">
              <a:solidFill>
                <a:srgbClr val="000000"/>
              </a:solidFill>
              <a:latin typeface="Times New Roman" pitchFamily="18" charset="0"/>
              <a:cs typeface="Times New Roman" pitchFamily="18" charset="0"/>
            </a:endParaRPr>
          </a:p>
          <a:p>
            <a:pPr lvl="0" algn="l" eaLnBrk="0" hangingPunct="0">
              <a:lnSpc>
                <a:spcPct val="150000"/>
              </a:lnSpc>
            </a:pPr>
            <a:r>
              <a:rPr lang="zh-CN" altLang="en-US" sz="2400" dirty="0" smtClean="0">
                <a:solidFill>
                  <a:srgbClr val="000000"/>
                </a:solidFill>
                <a:latin typeface="Times New Roman" pitchFamily="18" charset="0"/>
                <a:cs typeface="Times New Roman" pitchFamily="18" charset="0"/>
              </a:rPr>
              <a:t>（</a:t>
            </a:r>
            <a:r>
              <a:rPr lang="en-US" altLang="zh-CN" sz="2400" dirty="0" err="1">
                <a:solidFill>
                  <a:srgbClr val="000000"/>
                </a:solidFill>
                <a:latin typeface="Times New Roman" pitchFamily="18" charset="0"/>
                <a:cs typeface="Times New Roman" pitchFamily="18" charset="0"/>
              </a:rPr>
              <a:t>rel</a:t>
            </a:r>
            <a:r>
              <a:rPr lang="en-US" altLang="zh-CN" sz="2400" dirty="0">
                <a:solidFill>
                  <a:srgbClr val="000000"/>
                </a:solidFill>
                <a:latin typeface="Times New Roman" pitchFamily="18" charset="0"/>
                <a:cs typeface="Times New Roman" pitchFamily="18" charset="0"/>
              </a:rPr>
              <a:t> = 20H = 1022H</a:t>
            </a:r>
            <a:r>
              <a:rPr lang="en-US" altLang="zh-CN" sz="2400" dirty="0">
                <a:solidFill>
                  <a:srgbClr val="000000"/>
                </a:solidFill>
                <a:latin typeface="Symbol" pitchFamily="18" charset="2"/>
                <a:cs typeface="Times New Roman" pitchFamily="18" charset="0"/>
              </a:rPr>
              <a:t>-</a:t>
            </a:r>
            <a:r>
              <a:rPr lang="en-US" altLang="zh-CN" sz="2400" dirty="0">
                <a:solidFill>
                  <a:srgbClr val="000000"/>
                </a:solidFill>
                <a:latin typeface="Times New Roman" pitchFamily="18" charset="0"/>
                <a:cs typeface="Times New Roman" pitchFamily="18" charset="0"/>
              </a:rPr>
              <a:t>1000H</a:t>
            </a:r>
            <a:r>
              <a:rPr lang="en-US" altLang="zh-CN" sz="2400" dirty="0">
                <a:solidFill>
                  <a:srgbClr val="000000"/>
                </a:solidFill>
                <a:latin typeface="Symbol" pitchFamily="18" charset="2"/>
                <a:cs typeface="Times New Roman" pitchFamily="18" charset="0"/>
              </a:rPr>
              <a:t>-</a:t>
            </a:r>
            <a:r>
              <a:rPr lang="en-US" altLang="zh-CN" sz="2400" dirty="0">
                <a:solidFill>
                  <a:srgbClr val="000000"/>
                </a:solidFill>
                <a:latin typeface="Times New Roman" pitchFamily="18" charset="0"/>
                <a:cs typeface="Times New Roman" pitchFamily="18" charset="0"/>
              </a:rPr>
              <a:t>2</a:t>
            </a:r>
            <a:r>
              <a:rPr lang="zh-CN" altLang="en-US" sz="2400" dirty="0">
                <a:solidFill>
                  <a:srgbClr val="000000"/>
                </a:solidFill>
                <a:latin typeface="Times New Roman" pitchFamily="18" charset="0"/>
                <a:cs typeface="Times New Roman" pitchFamily="18" charset="0"/>
              </a:rPr>
              <a:t>）。指令代码的构成和操作情况如图</a:t>
            </a:r>
            <a:r>
              <a:rPr lang="en-US" altLang="zh-CN" sz="2400" dirty="0">
                <a:solidFill>
                  <a:srgbClr val="000000"/>
                </a:solidFill>
                <a:latin typeface="Times New Roman" pitchFamily="18" charset="0"/>
                <a:cs typeface="Times New Roman" pitchFamily="18" charset="0"/>
              </a:rPr>
              <a:t>4-16</a:t>
            </a:r>
            <a:r>
              <a:rPr lang="zh-CN" altLang="en-US" sz="2400" dirty="0">
                <a:solidFill>
                  <a:srgbClr val="000000"/>
                </a:solidFill>
                <a:latin typeface="Times New Roman" pitchFamily="18" charset="0"/>
                <a:cs typeface="Times New Roman" pitchFamily="18" charset="0"/>
              </a:rPr>
              <a:t>所示。</a:t>
            </a:r>
          </a:p>
        </p:txBody>
      </p:sp>
    </p:spTree>
    <p:extLst>
      <p:ext uri="{BB962C8B-B14F-4D97-AF65-F5344CB8AC3E}">
        <p14:creationId xmlns:p14="http://schemas.microsoft.com/office/powerpoint/2010/main" val="607739171"/>
      </p:ext>
    </p:extLst>
  </p:cSld>
  <p:clrMapOvr>
    <a:masterClrMapping/>
  </p:clrMapOvr>
  <p:transition>
    <p:random/>
    <p:sndAc>
      <p:stSnd>
        <p:snd r:embed="rId3" name="camera.wav"/>
      </p:stSnd>
    </p:sndAc>
  </p:transition>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613610"/>
            <a:ext cx="9144000" cy="52573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矩形 3"/>
          <p:cNvSpPr/>
          <p:nvPr/>
        </p:nvSpPr>
        <p:spPr>
          <a:xfrm>
            <a:off x="3861832" y="5991282"/>
            <a:ext cx="2544286" cy="369332"/>
          </a:xfrm>
          <a:prstGeom prst="rect">
            <a:avLst/>
          </a:prstGeom>
        </p:spPr>
        <p:txBody>
          <a:bodyPr wrap="none">
            <a:spAutoFit/>
          </a:bodyPr>
          <a:lstStyle/>
          <a:p>
            <a:r>
              <a:rPr lang="zh-CN" altLang="en-US" dirty="0"/>
              <a:t>图</a:t>
            </a:r>
            <a:r>
              <a:rPr lang="en-US" altLang="zh-CN" dirty="0"/>
              <a:t>4-16  SJMP</a:t>
            </a:r>
            <a:r>
              <a:rPr lang="zh-CN" altLang="en-US" dirty="0"/>
              <a:t>指令图解</a:t>
            </a:r>
          </a:p>
        </p:txBody>
      </p:sp>
    </p:spTree>
  </p:cSld>
  <p:clrMapOvr>
    <a:masterClrMapping/>
  </p:clrMapOvr>
  <p:transition>
    <p:random/>
    <p:sndAc>
      <p:stSnd>
        <p:snd r:embed="rId2" name="camera.wav"/>
      </p:stSnd>
    </p:sndAc>
  </p:transition>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118</a:t>
            </a:fld>
            <a:endParaRPr lang="en-US" altLang="zh-CN" dirty="0"/>
          </a:p>
        </p:txBody>
      </p:sp>
      <p:sp>
        <p:nvSpPr>
          <p:cNvPr id="4" name="矩形 3"/>
          <p:cNvSpPr/>
          <p:nvPr/>
        </p:nvSpPr>
        <p:spPr>
          <a:xfrm>
            <a:off x="0" y="664624"/>
            <a:ext cx="9144000" cy="3518912"/>
          </a:xfrm>
          <a:prstGeom prst="rect">
            <a:avLst/>
          </a:prstGeom>
        </p:spPr>
        <p:txBody>
          <a:bodyPr wrap="square">
            <a:spAutoFit/>
          </a:bodyPr>
          <a:lstStyle/>
          <a:p>
            <a:pPr indent="255905" algn="l">
              <a:lnSpc>
                <a:spcPct val="150000"/>
              </a:lnSpc>
              <a:spcAft>
                <a:spcPts val="0"/>
              </a:spcAft>
            </a:pPr>
            <a:r>
              <a:rPr lang="en-US" altLang="zh-CN" sz="2400" kern="1000" dirty="0" smtClean="0">
                <a:latin typeface="Times New Roman"/>
                <a:ea typeface="宋体"/>
              </a:rPr>
              <a:t>     </a:t>
            </a:r>
            <a:r>
              <a:rPr lang="zh-CN" altLang="zh-CN" sz="2400" kern="1000" dirty="0" smtClean="0">
                <a:latin typeface="Times New Roman"/>
                <a:ea typeface="宋体"/>
              </a:rPr>
              <a:t>若执行指令</a:t>
            </a:r>
            <a:r>
              <a:rPr lang="zh-CN" altLang="en-US" sz="2400" kern="1000" dirty="0" smtClean="0">
                <a:latin typeface="Times New Roman"/>
                <a:ea typeface="宋体"/>
              </a:rPr>
              <a:t>：</a:t>
            </a:r>
            <a:endParaRPr lang="zh-CN" altLang="zh-CN" sz="2400" kern="1000" dirty="0">
              <a:latin typeface="Times New Roman"/>
              <a:ea typeface="宋体"/>
            </a:endParaRPr>
          </a:p>
          <a:p>
            <a:pPr marL="269875" indent="255905" algn="l">
              <a:lnSpc>
                <a:spcPct val="150000"/>
              </a:lnSpc>
              <a:spcBef>
                <a:spcPts val="200"/>
              </a:spcBef>
              <a:spcAft>
                <a:spcPts val="200"/>
              </a:spcAft>
            </a:pPr>
            <a:r>
              <a:rPr lang="en-US" altLang="zh-CN" sz="2400" kern="1000" dirty="0" smtClean="0">
                <a:latin typeface="Times New Roman"/>
                <a:ea typeface="宋体"/>
              </a:rPr>
              <a:t>        LOOP</a:t>
            </a:r>
            <a:r>
              <a:rPr lang="zh-CN" altLang="zh-CN" sz="2400" kern="1000" dirty="0">
                <a:latin typeface="Times New Roman"/>
                <a:ea typeface="宋体"/>
              </a:rPr>
              <a:t>：</a:t>
            </a:r>
            <a:r>
              <a:rPr lang="en-US" altLang="zh-CN" sz="2400" kern="1000" dirty="0">
                <a:latin typeface="Times New Roman"/>
                <a:ea typeface="宋体"/>
              </a:rPr>
              <a:t>SJMP  LOOP</a:t>
            </a:r>
            <a:endParaRPr lang="zh-CN" altLang="zh-CN" sz="2400" kern="1000" dirty="0">
              <a:latin typeface="Times New Roman"/>
              <a:ea typeface="宋体"/>
            </a:endParaRPr>
          </a:p>
          <a:p>
            <a:pPr indent="255905" algn="l">
              <a:lnSpc>
                <a:spcPct val="150000"/>
              </a:lnSpc>
              <a:spcAft>
                <a:spcPts val="0"/>
              </a:spcAft>
            </a:pPr>
            <a:r>
              <a:rPr lang="en-US" altLang="zh-CN" sz="2400" kern="1000" spc="-10" dirty="0" smtClean="0">
                <a:latin typeface="Times New Roman"/>
                <a:ea typeface="宋体"/>
              </a:rPr>
              <a:t>     </a:t>
            </a:r>
            <a:r>
              <a:rPr lang="zh-CN" altLang="zh-CN" sz="2400" kern="1000" spc="-10" dirty="0" smtClean="0">
                <a:latin typeface="Times New Roman"/>
                <a:ea typeface="宋体"/>
              </a:rPr>
              <a:t>则</a:t>
            </a:r>
            <a:r>
              <a:rPr lang="zh-CN" altLang="zh-CN" sz="2400" kern="1000" spc="-10" dirty="0">
                <a:latin typeface="Times New Roman"/>
                <a:ea typeface="宋体"/>
              </a:rPr>
              <a:t>程序将“暂停”在这一句上（</a:t>
            </a:r>
            <a:r>
              <a:rPr lang="en-US" altLang="zh-CN" sz="2400" kern="1000" spc="-10" dirty="0" err="1">
                <a:latin typeface="Times New Roman"/>
                <a:ea typeface="宋体"/>
              </a:rPr>
              <a:t>rel</a:t>
            </a:r>
            <a:r>
              <a:rPr lang="en-US" altLang="zh-CN" sz="2400" kern="1000" spc="-10" dirty="0">
                <a:latin typeface="Times New Roman"/>
                <a:ea typeface="宋体"/>
              </a:rPr>
              <a:t> = FEH</a:t>
            </a:r>
            <a:r>
              <a:rPr lang="zh-CN" altLang="zh-CN" sz="2400" kern="1000" spc="-10" dirty="0">
                <a:latin typeface="Times New Roman"/>
                <a:ea typeface="宋体"/>
              </a:rPr>
              <a:t>），称为动态停机，通常在调试程序中使用，一般可写</a:t>
            </a:r>
            <a:r>
              <a:rPr lang="zh-CN" altLang="zh-CN" sz="2400" kern="1000" spc="-10" dirty="0" smtClean="0">
                <a:latin typeface="Times New Roman"/>
                <a:ea typeface="宋体"/>
              </a:rPr>
              <a:t>成</a:t>
            </a:r>
            <a:r>
              <a:rPr lang="zh-CN" altLang="en-US" sz="2400" kern="1000" spc="-10" dirty="0" smtClean="0">
                <a:latin typeface="Times New Roman"/>
                <a:ea typeface="宋体"/>
              </a:rPr>
              <a:t>：</a:t>
            </a:r>
            <a:endParaRPr lang="zh-CN" altLang="zh-CN" sz="2400" kern="1000" dirty="0">
              <a:latin typeface="Times New Roman"/>
              <a:ea typeface="宋体"/>
            </a:endParaRPr>
          </a:p>
          <a:p>
            <a:pPr marL="269875" indent="255905">
              <a:lnSpc>
                <a:spcPct val="150000"/>
              </a:lnSpc>
              <a:spcBef>
                <a:spcPts val="200"/>
              </a:spcBef>
              <a:spcAft>
                <a:spcPts val="200"/>
              </a:spcAft>
            </a:pPr>
            <a:r>
              <a:rPr lang="en-US" altLang="zh-CN" sz="2400" b="1" dirty="0">
                <a:solidFill>
                  <a:srgbClr val="0000FF"/>
                </a:solidFill>
              </a:rPr>
              <a:t>SJMP  $</a:t>
            </a:r>
            <a:endParaRPr lang="zh-CN" altLang="zh-CN" sz="2400" b="1" dirty="0">
              <a:solidFill>
                <a:srgbClr val="0000FF"/>
              </a:solidFill>
            </a:endParaRPr>
          </a:p>
          <a:p>
            <a:pPr indent="255905" algn="l">
              <a:lnSpc>
                <a:spcPct val="150000"/>
              </a:lnSpc>
              <a:spcAft>
                <a:spcPts val="0"/>
              </a:spcAft>
            </a:pPr>
            <a:r>
              <a:rPr lang="en-US" altLang="zh-CN" sz="2400" kern="1000" dirty="0" smtClean="0">
                <a:latin typeface="Times New Roman"/>
                <a:ea typeface="宋体"/>
              </a:rPr>
              <a:t>     </a:t>
            </a:r>
            <a:r>
              <a:rPr lang="zh-CN" altLang="zh-CN" sz="2400" kern="1000" dirty="0" smtClean="0">
                <a:latin typeface="Times New Roman"/>
                <a:ea typeface="宋体"/>
              </a:rPr>
              <a:t>其中</a:t>
            </a:r>
            <a:r>
              <a:rPr lang="zh-CN" altLang="zh-CN" sz="2400" kern="1000" dirty="0">
                <a:latin typeface="Times New Roman"/>
                <a:ea typeface="宋体"/>
              </a:rPr>
              <a:t>符号“</a:t>
            </a:r>
            <a:r>
              <a:rPr lang="en-US" altLang="zh-CN" sz="2400" kern="1000" dirty="0">
                <a:latin typeface="Times New Roman"/>
                <a:ea typeface="宋体"/>
              </a:rPr>
              <a:t>$</a:t>
            </a:r>
            <a:r>
              <a:rPr lang="zh-CN" altLang="zh-CN" sz="2400" kern="1000" dirty="0">
                <a:latin typeface="Times New Roman"/>
                <a:ea typeface="宋体"/>
              </a:rPr>
              <a:t>”即表示本条指令的地址。</a:t>
            </a:r>
            <a:endParaRPr lang="zh-CN" altLang="zh-CN" sz="2400" kern="1000" dirty="0">
              <a:effectLst/>
              <a:latin typeface="Times New Roman"/>
              <a:ea typeface="宋体"/>
            </a:endParaRPr>
          </a:p>
        </p:txBody>
      </p:sp>
    </p:spTree>
    <p:extLst>
      <p:ext uri="{BB962C8B-B14F-4D97-AF65-F5344CB8AC3E}">
        <p14:creationId xmlns:p14="http://schemas.microsoft.com/office/powerpoint/2010/main" val="515202544"/>
      </p:ext>
    </p:extLst>
  </p:cSld>
  <p:clrMapOvr>
    <a:masterClrMapping/>
  </p:clrMapOvr>
  <p:transition>
    <p:random/>
    <p:sndAc>
      <p:stSnd>
        <p:snd r:embed="rId2" name="camera.wav"/>
      </p:stSnd>
    </p:sndAc>
  </p:transition>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119</a:t>
            </a:fld>
            <a:endParaRPr lang="en-US" altLang="zh-CN" dirty="0"/>
          </a:p>
        </p:txBody>
      </p:sp>
      <p:sp>
        <p:nvSpPr>
          <p:cNvPr id="4" name="矩形 3"/>
          <p:cNvSpPr/>
          <p:nvPr/>
        </p:nvSpPr>
        <p:spPr>
          <a:xfrm>
            <a:off x="0" y="615772"/>
            <a:ext cx="9055100" cy="4575612"/>
          </a:xfrm>
          <a:prstGeom prst="rect">
            <a:avLst/>
          </a:prstGeom>
        </p:spPr>
        <p:txBody>
          <a:bodyPr wrap="square">
            <a:spAutoFit/>
          </a:bodyPr>
          <a:lstStyle/>
          <a:p>
            <a:pPr indent="255905" algn="l">
              <a:lnSpc>
                <a:spcPct val="150000"/>
              </a:lnSpc>
              <a:spcAft>
                <a:spcPts val="0"/>
              </a:spcAft>
            </a:pPr>
            <a:r>
              <a:rPr lang="en-US" altLang="zh-CN" sz="2400" kern="1000" dirty="0" smtClean="0">
                <a:latin typeface="Times New Roman"/>
                <a:ea typeface="宋体"/>
              </a:rPr>
              <a:t>    </a:t>
            </a:r>
            <a:r>
              <a:rPr lang="zh-CN" altLang="zh-CN" sz="2400" dirty="0">
                <a:solidFill>
                  <a:srgbClr val="0000FF"/>
                </a:solidFill>
              </a:rPr>
              <a:t>（</a:t>
            </a:r>
            <a:r>
              <a:rPr lang="en-US" altLang="zh-CN" sz="2400" dirty="0">
                <a:solidFill>
                  <a:srgbClr val="0000FF"/>
                </a:solidFill>
              </a:rPr>
              <a:t>4</a:t>
            </a:r>
            <a:r>
              <a:rPr lang="zh-CN" altLang="zh-CN" sz="2400" dirty="0">
                <a:solidFill>
                  <a:srgbClr val="0000FF"/>
                </a:solidFill>
              </a:rPr>
              <a:t>）间接跳转指令（散转移指令）</a:t>
            </a:r>
          </a:p>
          <a:p>
            <a:pPr marL="269875" indent="255905" algn="l">
              <a:lnSpc>
                <a:spcPct val="150000"/>
              </a:lnSpc>
              <a:spcBef>
                <a:spcPts val="200"/>
              </a:spcBef>
              <a:spcAft>
                <a:spcPts val="200"/>
              </a:spcAft>
            </a:pPr>
            <a:r>
              <a:rPr lang="en-US" altLang="zh-CN" sz="2400" dirty="0">
                <a:solidFill>
                  <a:srgbClr val="0000FF"/>
                </a:solidFill>
              </a:rPr>
              <a:t>  JMP  @A+DPTR     </a:t>
            </a:r>
            <a:r>
              <a:rPr lang="zh-CN" altLang="zh-CN" sz="2400" dirty="0">
                <a:solidFill>
                  <a:srgbClr val="0000FF"/>
                </a:solidFill>
              </a:rPr>
              <a:t>；</a:t>
            </a:r>
            <a:r>
              <a:rPr lang="en-US" altLang="zh-CN" sz="2400" dirty="0">
                <a:solidFill>
                  <a:srgbClr val="0000FF"/>
                </a:solidFill>
              </a:rPr>
              <a:t>(PC)+1</a:t>
            </a:r>
            <a:r>
              <a:rPr lang="zh-CN" altLang="zh-CN" sz="2400" dirty="0">
                <a:solidFill>
                  <a:srgbClr val="0000FF"/>
                </a:solidFill>
              </a:rPr>
              <a:t>→</a:t>
            </a:r>
            <a:r>
              <a:rPr lang="en-US" altLang="zh-CN" sz="2400" dirty="0">
                <a:solidFill>
                  <a:srgbClr val="0000FF"/>
                </a:solidFill>
              </a:rPr>
              <a:t>PC</a:t>
            </a:r>
            <a:r>
              <a:rPr lang="zh-CN" altLang="zh-CN" sz="2400" dirty="0">
                <a:solidFill>
                  <a:srgbClr val="0000FF"/>
                </a:solidFill>
              </a:rPr>
              <a:t>，</a:t>
            </a:r>
            <a:r>
              <a:rPr lang="en-US" altLang="zh-CN" sz="2400" dirty="0">
                <a:solidFill>
                  <a:srgbClr val="0000FF"/>
                </a:solidFill>
              </a:rPr>
              <a:t>(A)+(DPTR)</a:t>
            </a:r>
            <a:r>
              <a:rPr lang="zh-CN" altLang="zh-CN" sz="2400" dirty="0">
                <a:solidFill>
                  <a:srgbClr val="0000FF"/>
                </a:solidFill>
              </a:rPr>
              <a:t>→</a:t>
            </a:r>
            <a:r>
              <a:rPr lang="en-US" altLang="zh-CN" sz="2400" dirty="0">
                <a:solidFill>
                  <a:srgbClr val="0000FF"/>
                </a:solidFill>
              </a:rPr>
              <a:t>PC</a:t>
            </a:r>
            <a:endParaRPr lang="zh-CN" altLang="zh-CN" sz="2400" dirty="0">
              <a:solidFill>
                <a:srgbClr val="0000FF"/>
              </a:solidFill>
            </a:endParaRPr>
          </a:p>
          <a:p>
            <a:pPr indent="255905" algn="l">
              <a:lnSpc>
                <a:spcPct val="150000"/>
              </a:lnSpc>
              <a:spcAft>
                <a:spcPts val="0"/>
              </a:spcAft>
            </a:pPr>
            <a:r>
              <a:rPr lang="en-US" altLang="zh-CN" sz="2400" kern="1000" dirty="0" smtClean="0">
                <a:latin typeface="Times New Roman"/>
                <a:ea typeface="宋体"/>
              </a:rPr>
              <a:t>     </a:t>
            </a:r>
            <a:r>
              <a:rPr lang="zh-CN" altLang="zh-CN" sz="2400" kern="1000" dirty="0" smtClean="0">
                <a:latin typeface="Times New Roman"/>
                <a:ea typeface="宋体"/>
              </a:rPr>
              <a:t>这</a:t>
            </a:r>
            <a:r>
              <a:rPr lang="zh-CN" altLang="zh-CN" sz="2400" kern="1000" dirty="0">
                <a:latin typeface="Times New Roman"/>
                <a:ea typeface="宋体"/>
              </a:rPr>
              <a:t>是一条单字节的转移指令，转移的目的地址为</a:t>
            </a:r>
            <a:r>
              <a:rPr lang="en-US" altLang="zh-CN" sz="2400" kern="1000" dirty="0">
                <a:latin typeface="Times New Roman"/>
                <a:ea typeface="宋体"/>
              </a:rPr>
              <a:t>A</a:t>
            </a:r>
            <a:r>
              <a:rPr lang="zh-CN" altLang="zh-CN" sz="2400" kern="1000" dirty="0">
                <a:latin typeface="Times New Roman"/>
                <a:ea typeface="宋体"/>
              </a:rPr>
              <a:t>中的</a:t>
            </a:r>
            <a:r>
              <a:rPr lang="en-US" altLang="zh-CN" sz="2400" kern="1000" dirty="0">
                <a:latin typeface="Times New Roman"/>
                <a:ea typeface="宋体"/>
              </a:rPr>
              <a:t>8</a:t>
            </a:r>
            <a:r>
              <a:rPr lang="zh-CN" altLang="zh-CN" sz="2400" kern="1000" dirty="0">
                <a:latin typeface="Times New Roman"/>
                <a:ea typeface="宋体"/>
              </a:rPr>
              <a:t>位无符号数与</a:t>
            </a:r>
            <a:r>
              <a:rPr lang="en-US" altLang="zh-CN" sz="2400" kern="1000" dirty="0">
                <a:latin typeface="Times New Roman"/>
                <a:ea typeface="宋体"/>
              </a:rPr>
              <a:t>DPTR</a:t>
            </a:r>
            <a:r>
              <a:rPr lang="zh-CN" altLang="zh-CN" sz="2400" kern="1000" dirty="0">
                <a:latin typeface="Times New Roman"/>
                <a:ea typeface="宋体"/>
              </a:rPr>
              <a:t>中的</a:t>
            </a:r>
            <a:r>
              <a:rPr lang="en-US" altLang="zh-CN" sz="2400" kern="1000" dirty="0">
                <a:latin typeface="Times New Roman"/>
                <a:ea typeface="宋体"/>
              </a:rPr>
              <a:t>16</a:t>
            </a:r>
            <a:r>
              <a:rPr lang="zh-CN" altLang="zh-CN" sz="2400" kern="1000" dirty="0">
                <a:latin typeface="Times New Roman"/>
                <a:ea typeface="宋体"/>
              </a:rPr>
              <a:t>位无符号数之和</a:t>
            </a:r>
            <a:r>
              <a:rPr lang="zh-CN" altLang="zh-CN" sz="2400" kern="1000" dirty="0" smtClean="0">
                <a:latin typeface="Times New Roman"/>
                <a:ea typeface="宋体"/>
              </a:rPr>
              <a:t>。</a:t>
            </a:r>
            <a:endParaRPr lang="en-US" altLang="zh-CN" sz="2400" kern="1000" dirty="0" smtClean="0">
              <a:latin typeface="Times New Roman"/>
              <a:ea typeface="宋体"/>
            </a:endParaRPr>
          </a:p>
          <a:p>
            <a:pPr indent="255905" algn="l">
              <a:lnSpc>
                <a:spcPct val="150000"/>
              </a:lnSpc>
              <a:spcAft>
                <a:spcPts val="0"/>
              </a:spcAft>
            </a:pPr>
            <a:r>
              <a:rPr lang="en-US" altLang="zh-CN" sz="2400" kern="1000" dirty="0">
                <a:latin typeface="Times New Roman"/>
                <a:ea typeface="宋体"/>
              </a:rPr>
              <a:t> </a:t>
            </a:r>
            <a:r>
              <a:rPr lang="en-US" altLang="zh-CN" sz="2400" kern="1000" dirty="0" smtClean="0">
                <a:latin typeface="Times New Roman"/>
                <a:ea typeface="宋体"/>
              </a:rPr>
              <a:t>   </a:t>
            </a:r>
            <a:r>
              <a:rPr lang="zh-CN" altLang="zh-CN" sz="2400" kern="1000" dirty="0" smtClean="0">
                <a:latin typeface="Times New Roman"/>
                <a:ea typeface="宋体"/>
              </a:rPr>
              <a:t>本</a:t>
            </a:r>
            <a:r>
              <a:rPr lang="zh-CN" altLang="zh-CN" sz="2400" kern="1000" dirty="0">
                <a:latin typeface="Times New Roman"/>
                <a:ea typeface="宋体"/>
              </a:rPr>
              <a:t>指令以</a:t>
            </a:r>
            <a:r>
              <a:rPr lang="en-US" altLang="zh-CN" sz="2400" kern="1000" dirty="0">
                <a:latin typeface="Times New Roman"/>
                <a:ea typeface="宋体"/>
              </a:rPr>
              <a:t>DPTR</a:t>
            </a:r>
            <a:r>
              <a:rPr lang="zh-CN" altLang="zh-CN" sz="2400" kern="1000" dirty="0">
                <a:latin typeface="Times New Roman"/>
                <a:ea typeface="宋体"/>
              </a:rPr>
              <a:t>内容为基址，</a:t>
            </a:r>
            <a:r>
              <a:rPr lang="en-US" altLang="zh-CN" sz="2400" kern="1000" dirty="0">
                <a:latin typeface="Times New Roman"/>
                <a:ea typeface="宋体"/>
              </a:rPr>
              <a:t>A</a:t>
            </a:r>
            <a:r>
              <a:rPr lang="zh-CN" altLang="zh-CN" sz="2400" kern="1000" dirty="0">
                <a:latin typeface="Times New Roman"/>
                <a:ea typeface="宋体"/>
              </a:rPr>
              <a:t>的内容作为变址。因此，只要</a:t>
            </a:r>
            <a:r>
              <a:rPr lang="en-US" altLang="zh-CN" sz="2400" kern="1000" dirty="0">
                <a:latin typeface="Times New Roman"/>
                <a:ea typeface="宋体"/>
              </a:rPr>
              <a:t>DPTR</a:t>
            </a:r>
            <a:r>
              <a:rPr lang="zh-CN" altLang="zh-CN" sz="2400" kern="1000" dirty="0">
                <a:latin typeface="Times New Roman"/>
                <a:ea typeface="宋体"/>
              </a:rPr>
              <a:t>的内容固定，而给</a:t>
            </a:r>
            <a:r>
              <a:rPr lang="en-US" altLang="zh-CN" sz="2400" kern="1000" dirty="0">
                <a:latin typeface="Times New Roman"/>
                <a:ea typeface="宋体"/>
              </a:rPr>
              <a:t>A</a:t>
            </a:r>
            <a:r>
              <a:rPr lang="zh-CN" altLang="zh-CN" sz="2400" kern="1000" dirty="0">
                <a:latin typeface="Times New Roman"/>
                <a:ea typeface="宋体"/>
              </a:rPr>
              <a:t>赋予不同的值，即可实现程序的多分支转移。具体使用方法详见第</a:t>
            </a:r>
            <a:r>
              <a:rPr lang="en-US" altLang="zh-CN" sz="2400" kern="1000" dirty="0">
                <a:latin typeface="Times New Roman"/>
                <a:ea typeface="宋体"/>
              </a:rPr>
              <a:t>5</a:t>
            </a:r>
            <a:r>
              <a:rPr lang="zh-CN" altLang="zh-CN" sz="2400" kern="1000" dirty="0">
                <a:latin typeface="Times New Roman"/>
                <a:ea typeface="宋体"/>
              </a:rPr>
              <a:t>章的散转程序设计。另外，本指令不改变累加器</a:t>
            </a:r>
            <a:r>
              <a:rPr lang="en-US" altLang="zh-CN" sz="2400" kern="1000" dirty="0">
                <a:latin typeface="Times New Roman"/>
                <a:ea typeface="宋体"/>
              </a:rPr>
              <a:t>A</a:t>
            </a:r>
            <a:r>
              <a:rPr lang="zh-CN" altLang="zh-CN" sz="2400" kern="1000" dirty="0">
                <a:latin typeface="Times New Roman"/>
                <a:ea typeface="宋体"/>
              </a:rPr>
              <a:t>和数据指针</a:t>
            </a:r>
            <a:r>
              <a:rPr lang="en-US" altLang="zh-CN" sz="2400" kern="1000" dirty="0">
                <a:latin typeface="Times New Roman"/>
                <a:ea typeface="宋体"/>
              </a:rPr>
              <a:t>DPTR</a:t>
            </a:r>
            <a:r>
              <a:rPr lang="zh-CN" altLang="zh-CN" sz="2400" kern="1000" dirty="0">
                <a:latin typeface="Times New Roman"/>
                <a:ea typeface="宋体"/>
              </a:rPr>
              <a:t>的内容，也不影响标志位。</a:t>
            </a:r>
            <a:endParaRPr lang="zh-CN" altLang="zh-CN" sz="2400" kern="1000" dirty="0">
              <a:effectLst/>
              <a:latin typeface="Times New Roman"/>
              <a:ea typeface="宋体"/>
            </a:endParaRPr>
          </a:p>
        </p:txBody>
      </p:sp>
    </p:spTree>
    <p:extLst>
      <p:ext uri="{BB962C8B-B14F-4D97-AF65-F5344CB8AC3E}">
        <p14:creationId xmlns:p14="http://schemas.microsoft.com/office/powerpoint/2010/main" val="29109957"/>
      </p:ext>
    </p:extLst>
  </p:cSld>
  <p:clrMapOvr>
    <a:masterClrMapping/>
  </p:clrMapOvr>
  <p:transition>
    <p:random/>
    <p:sndAc>
      <p:stSnd>
        <p:snd r:embed="rId2" name="camera.wav"/>
      </p:stSnd>
    </p:sndAc>
  </p:transition>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120</a:t>
            </a:fld>
            <a:endParaRPr lang="en-US" altLang="zh-CN" dirty="0"/>
          </a:p>
        </p:txBody>
      </p:sp>
      <p:sp>
        <p:nvSpPr>
          <p:cNvPr id="4" name="矩形 3"/>
          <p:cNvSpPr/>
          <p:nvPr/>
        </p:nvSpPr>
        <p:spPr>
          <a:xfrm>
            <a:off x="0" y="605612"/>
            <a:ext cx="9144000" cy="5037276"/>
          </a:xfrm>
          <a:prstGeom prst="rect">
            <a:avLst/>
          </a:prstGeom>
        </p:spPr>
        <p:txBody>
          <a:bodyPr wrap="square">
            <a:spAutoFit/>
          </a:bodyPr>
          <a:lstStyle/>
          <a:p>
            <a:pPr indent="255905" algn="l">
              <a:lnSpc>
                <a:spcPct val="150000"/>
              </a:lnSpc>
              <a:spcAft>
                <a:spcPts val="0"/>
              </a:spcAft>
            </a:pPr>
            <a:r>
              <a:rPr lang="en-US" altLang="zh-CN" sz="2400" kern="1000" dirty="0" smtClean="0">
                <a:latin typeface="Arial"/>
                <a:ea typeface="黑体"/>
              </a:rPr>
              <a:t>    </a:t>
            </a:r>
            <a:r>
              <a:rPr lang="zh-CN" altLang="zh-CN" sz="2400" kern="1000" dirty="0" smtClean="0">
                <a:latin typeface="Arial"/>
                <a:ea typeface="黑体"/>
              </a:rPr>
              <a:t>【</a:t>
            </a:r>
            <a:r>
              <a:rPr lang="zh-CN" altLang="zh-CN" sz="2400" kern="1000" dirty="0">
                <a:latin typeface="Arial"/>
                <a:ea typeface="黑体"/>
              </a:rPr>
              <a:t>例</a:t>
            </a:r>
            <a:r>
              <a:rPr lang="en-US" altLang="zh-CN" sz="2400" kern="1000" dirty="0">
                <a:latin typeface="Arial"/>
                <a:ea typeface="黑体"/>
                <a:cs typeface="Times New Roman"/>
              </a:rPr>
              <a:t>4-25</a:t>
            </a:r>
            <a:r>
              <a:rPr lang="zh-CN" altLang="zh-CN" sz="2400" kern="1000" dirty="0">
                <a:latin typeface="Arial"/>
                <a:ea typeface="黑体"/>
              </a:rPr>
              <a:t>】</a:t>
            </a:r>
            <a:r>
              <a:rPr lang="zh-CN" altLang="zh-CN" sz="2400" kern="1000" dirty="0">
                <a:latin typeface="Times New Roman"/>
                <a:ea typeface="宋体"/>
              </a:rPr>
              <a:t> 当</a:t>
            </a:r>
            <a:r>
              <a:rPr lang="en-US" altLang="zh-CN" sz="2400" kern="1000" dirty="0">
                <a:latin typeface="Times New Roman"/>
                <a:ea typeface="宋体"/>
              </a:rPr>
              <a:t>(A) = 00H</a:t>
            </a:r>
            <a:r>
              <a:rPr lang="zh-CN" altLang="zh-CN" sz="2400" kern="1000" dirty="0">
                <a:latin typeface="Times New Roman"/>
                <a:ea typeface="宋体"/>
              </a:rPr>
              <a:t>～</a:t>
            </a:r>
            <a:r>
              <a:rPr lang="en-US" altLang="zh-CN" sz="2400" kern="1000" dirty="0">
                <a:latin typeface="Times New Roman"/>
                <a:ea typeface="宋体"/>
              </a:rPr>
              <a:t>03H</a:t>
            </a:r>
            <a:r>
              <a:rPr lang="zh-CN" altLang="zh-CN" sz="2400" kern="1000" dirty="0">
                <a:latin typeface="Times New Roman"/>
                <a:ea typeface="宋体"/>
              </a:rPr>
              <a:t>时，程序将转到</a:t>
            </a:r>
            <a:r>
              <a:rPr lang="en-US" altLang="zh-CN" sz="2400" kern="1000" dirty="0">
                <a:latin typeface="Times New Roman"/>
                <a:ea typeface="宋体"/>
              </a:rPr>
              <a:t>ROUT0</a:t>
            </a:r>
            <a:r>
              <a:rPr lang="zh-CN" altLang="zh-CN" sz="2400" kern="1000" dirty="0">
                <a:latin typeface="Times New Roman"/>
                <a:ea typeface="宋体"/>
              </a:rPr>
              <a:t>～</a:t>
            </a:r>
            <a:r>
              <a:rPr lang="en-US" altLang="zh-CN" sz="2400" kern="1000" dirty="0">
                <a:latin typeface="Times New Roman"/>
                <a:ea typeface="宋体"/>
              </a:rPr>
              <a:t>ROUT3</a:t>
            </a:r>
            <a:r>
              <a:rPr lang="zh-CN" altLang="zh-CN" sz="2400" kern="1000" dirty="0">
                <a:latin typeface="Times New Roman"/>
                <a:ea typeface="宋体"/>
              </a:rPr>
              <a:t>处执行，试编程实现之。</a:t>
            </a:r>
          </a:p>
          <a:p>
            <a:pPr indent="255905" algn="l">
              <a:lnSpc>
                <a:spcPct val="150000"/>
              </a:lnSpc>
              <a:spcAft>
                <a:spcPts val="400"/>
              </a:spcAft>
            </a:pPr>
            <a:r>
              <a:rPr lang="en-US" altLang="zh-CN" sz="2400" kern="1000" dirty="0" smtClean="0">
                <a:latin typeface="Arial"/>
                <a:ea typeface="黑体"/>
              </a:rPr>
              <a:t>    </a:t>
            </a:r>
            <a:r>
              <a:rPr lang="zh-CN" altLang="zh-CN" sz="2400" kern="1000" dirty="0" smtClean="0">
                <a:latin typeface="Arial"/>
                <a:ea typeface="黑体"/>
              </a:rPr>
              <a:t>解</a:t>
            </a:r>
            <a:r>
              <a:rPr lang="zh-CN" altLang="zh-CN" sz="2400" kern="1000" dirty="0">
                <a:latin typeface="Arial"/>
                <a:ea typeface="黑体"/>
              </a:rPr>
              <a:t>：</a:t>
            </a:r>
            <a:r>
              <a:rPr lang="zh-CN" altLang="zh-CN" sz="2400" kern="1000" dirty="0">
                <a:latin typeface="Times New Roman"/>
                <a:ea typeface="宋体"/>
              </a:rPr>
              <a:t>程序设计如下：</a:t>
            </a:r>
          </a:p>
          <a:p>
            <a:pPr marL="269875" indent="255905" algn="l">
              <a:lnSpc>
                <a:spcPct val="150000"/>
              </a:lnSpc>
              <a:spcAft>
                <a:spcPts val="0"/>
              </a:spcAft>
            </a:pPr>
            <a:r>
              <a:rPr lang="en-US" altLang="zh-CN" sz="2000" kern="1000" dirty="0">
                <a:latin typeface="Times New Roman"/>
                <a:ea typeface="宋体"/>
              </a:rPr>
              <a:t>         	MOV  DPTR</a:t>
            </a:r>
            <a:r>
              <a:rPr lang="zh-CN" altLang="zh-CN" sz="2000" kern="1000" dirty="0">
                <a:latin typeface="Times New Roman"/>
                <a:ea typeface="宋体"/>
              </a:rPr>
              <a:t>，</a:t>
            </a:r>
            <a:r>
              <a:rPr lang="en-US" altLang="zh-CN" sz="2000" kern="1000" dirty="0">
                <a:latin typeface="Times New Roman"/>
                <a:ea typeface="宋体"/>
              </a:rPr>
              <a:t>#</a:t>
            </a:r>
            <a:r>
              <a:rPr lang="en-US" altLang="zh-CN" sz="2000" kern="1000" dirty="0" smtClean="0">
                <a:latin typeface="Times New Roman"/>
                <a:ea typeface="宋体"/>
              </a:rPr>
              <a:t>TABLE</a:t>
            </a:r>
          </a:p>
          <a:p>
            <a:pPr marL="269875" indent="255905" algn="l">
              <a:lnSpc>
                <a:spcPct val="150000"/>
              </a:lnSpc>
              <a:spcAft>
                <a:spcPts val="0"/>
              </a:spcAft>
            </a:pPr>
            <a:r>
              <a:rPr lang="en-US" altLang="zh-CN" sz="2000" kern="1000" dirty="0">
                <a:latin typeface="Times New Roman"/>
                <a:ea typeface="宋体"/>
              </a:rPr>
              <a:t>	</a:t>
            </a:r>
            <a:r>
              <a:rPr lang="en-US" altLang="zh-CN" sz="2000" kern="1000" dirty="0" smtClean="0">
                <a:latin typeface="Times New Roman"/>
                <a:ea typeface="宋体"/>
              </a:rPr>
              <a:t>	RL      A</a:t>
            </a:r>
            <a:endParaRPr lang="zh-CN" altLang="zh-CN" sz="2000" kern="1000" dirty="0">
              <a:latin typeface="Times New Roman"/>
              <a:ea typeface="宋体"/>
            </a:endParaRPr>
          </a:p>
          <a:p>
            <a:pPr marL="269875" indent="255905" algn="l">
              <a:lnSpc>
                <a:spcPct val="150000"/>
              </a:lnSpc>
              <a:spcAft>
                <a:spcPts val="0"/>
              </a:spcAft>
            </a:pPr>
            <a:r>
              <a:rPr lang="en-US" altLang="zh-CN" sz="2000" kern="1000" dirty="0">
                <a:latin typeface="Times New Roman"/>
                <a:ea typeface="宋体"/>
              </a:rPr>
              <a:t>         	JMP   @A+DPTR</a:t>
            </a:r>
            <a:endParaRPr lang="zh-CN" altLang="zh-CN" sz="2000" kern="1000" dirty="0">
              <a:latin typeface="Times New Roman"/>
              <a:ea typeface="宋体"/>
            </a:endParaRPr>
          </a:p>
          <a:p>
            <a:pPr marL="269875" indent="255905" algn="l">
              <a:lnSpc>
                <a:spcPct val="150000"/>
              </a:lnSpc>
              <a:spcAft>
                <a:spcPts val="0"/>
              </a:spcAft>
            </a:pPr>
            <a:r>
              <a:rPr lang="en-US" altLang="zh-CN" sz="2000" kern="1000" dirty="0">
                <a:latin typeface="Times New Roman"/>
                <a:ea typeface="宋体"/>
              </a:rPr>
              <a:t>TABLE: 	AJMP  ROUT0</a:t>
            </a:r>
            <a:endParaRPr lang="zh-CN" altLang="zh-CN" sz="2000" kern="1000" dirty="0">
              <a:latin typeface="Times New Roman"/>
              <a:ea typeface="宋体"/>
            </a:endParaRPr>
          </a:p>
          <a:p>
            <a:pPr marL="269875" indent="255905" algn="l">
              <a:lnSpc>
                <a:spcPct val="150000"/>
              </a:lnSpc>
              <a:spcAft>
                <a:spcPts val="0"/>
              </a:spcAft>
            </a:pPr>
            <a:r>
              <a:rPr lang="en-US" altLang="zh-CN" sz="2000" kern="1000" dirty="0">
                <a:latin typeface="Times New Roman"/>
                <a:ea typeface="宋体"/>
              </a:rPr>
              <a:t>        	AJMP  ROUT1</a:t>
            </a:r>
            <a:endParaRPr lang="zh-CN" altLang="zh-CN" sz="2000" kern="1000" dirty="0">
              <a:latin typeface="Times New Roman"/>
              <a:ea typeface="宋体"/>
            </a:endParaRPr>
          </a:p>
          <a:p>
            <a:pPr marL="269875" indent="255905" algn="l">
              <a:lnSpc>
                <a:spcPct val="150000"/>
              </a:lnSpc>
              <a:spcAft>
                <a:spcPts val="0"/>
              </a:spcAft>
            </a:pPr>
            <a:r>
              <a:rPr lang="en-US" altLang="zh-CN" sz="2000" kern="1000" dirty="0">
                <a:latin typeface="Times New Roman"/>
                <a:ea typeface="宋体"/>
              </a:rPr>
              <a:t>        	AJMP  ROUT2</a:t>
            </a:r>
            <a:endParaRPr lang="zh-CN" altLang="zh-CN" sz="2000" kern="1000" dirty="0">
              <a:latin typeface="Times New Roman"/>
              <a:ea typeface="宋体"/>
            </a:endParaRPr>
          </a:p>
          <a:p>
            <a:pPr marL="269875" indent="255905" algn="just">
              <a:lnSpc>
                <a:spcPct val="150000"/>
              </a:lnSpc>
              <a:spcAft>
                <a:spcPts val="0"/>
              </a:spcAft>
            </a:pPr>
            <a:r>
              <a:rPr lang="en-US" altLang="zh-CN" sz="2000" kern="1000" dirty="0">
                <a:latin typeface="Times New Roman"/>
                <a:ea typeface="宋体"/>
              </a:rPr>
              <a:t>        	AJMP  ROUT3</a:t>
            </a:r>
            <a:endParaRPr lang="zh-CN" altLang="zh-CN" sz="2000" kern="1000" dirty="0">
              <a:effectLst/>
              <a:latin typeface="Times New Roman"/>
              <a:ea typeface="宋体"/>
            </a:endParaRPr>
          </a:p>
        </p:txBody>
      </p:sp>
    </p:spTree>
    <p:extLst>
      <p:ext uri="{BB962C8B-B14F-4D97-AF65-F5344CB8AC3E}">
        <p14:creationId xmlns:p14="http://schemas.microsoft.com/office/powerpoint/2010/main" val="2482644696"/>
      </p:ext>
    </p:extLst>
  </p:cSld>
  <p:clrMapOvr>
    <a:masterClrMapping/>
  </p:clrMapOvr>
  <p:transition>
    <p:random/>
    <p:sndAc>
      <p:stSnd>
        <p:snd r:embed="rId2" name="camera.wav"/>
      </p:stSnd>
    </p:sndAc>
  </p:transition>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121</a:t>
            </a:fld>
            <a:endParaRPr lang="en-US" altLang="zh-CN" dirty="0"/>
          </a:p>
        </p:txBody>
      </p:sp>
      <p:sp>
        <p:nvSpPr>
          <p:cNvPr id="4" name="矩形 3"/>
          <p:cNvSpPr/>
          <p:nvPr/>
        </p:nvSpPr>
        <p:spPr>
          <a:xfrm>
            <a:off x="0" y="648452"/>
            <a:ext cx="9144000" cy="4047262"/>
          </a:xfrm>
          <a:prstGeom prst="rect">
            <a:avLst/>
          </a:prstGeom>
        </p:spPr>
        <p:txBody>
          <a:bodyPr wrap="square">
            <a:spAutoFit/>
          </a:bodyPr>
          <a:lstStyle/>
          <a:p>
            <a:pPr indent="255905" algn="l">
              <a:lnSpc>
                <a:spcPct val="150000"/>
              </a:lnSpc>
              <a:spcBef>
                <a:spcPts val="600"/>
              </a:spcBef>
              <a:spcAft>
                <a:spcPts val="600"/>
              </a:spcAft>
            </a:pPr>
            <a:r>
              <a:rPr lang="en-US" altLang="zh-CN" sz="2400" b="1" kern="1050" dirty="0" smtClean="0">
                <a:latin typeface="Arial"/>
                <a:ea typeface="黑体"/>
                <a:cs typeface="Times New Roman"/>
              </a:rPr>
              <a:t>    2</a:t>
            </a:r>
            <a:r>
              <a:rPr lang="zh-CN" altLang="zh-CN" sz="2400" b="1" kern="1050" dirty="0">
                <a:latin typeface="Arial"/>
                <a:ea typeface="黑体"/>
                <a:cs typeface="Times New Roman"/>
              </a:rPr>
              <a:t>．条件转移指令（</a:t>
            </a:r>
            <a:r>
              <a:rPr lang="en-US" altLang="zh-CN" sz="2400" b="1" kern="1050" dirty="0">
                <a:latin typeface="Arial"/>
                <a:ea typeface="黑体"/>
                <a:cs typeface="Times New Roman"/>
              </a:rPr>
              <a:t>8</a:t>
            </a:r>
            <a:r>
              <a:rPr lang="zh-CN" altLang="zh-CN" sz="2400" b="1" kern="1050" dirty="0">
                <a:latin typeface="Arial"/>
                <a:ea typeface="黑体"/>
                <a:cs typeface="Times New Roman"/>
              </a:rPr>
              <a:t>条）</a:t>
            </a:r>
          </a:p>
          <a:p>
            <a:pPr indent="255905" algn="l">
              <a:lnSpc>
                <a:spcPct val="150000"/>
              </a:lnSpc>
              <a:spcAft>
                <a:spcPts val="0"/>
              </a:spcAft>
            </a:pPr>
            <a:r>
              <a:rPr lang="en-US" altLang="zh-CN" sz="2400" kern="1000" dirty="0" smtClean="0">
                <a:latin typeface="Times New Roman"/>
                <a:ea typeface="宋体"/>
              </a:rPr>
              <a:t>    </a:t>
            </a:r>
            <a:r>
              <a:rPr lang="zh-CN" altLang="zh-CN" sz="2400" kern="1000" dirty="0" smtClean="0">
                <a:latin typeface="Times New Roman"/>
                <a:ea typeface="宋体"/>
              </a:rPr>
              <a:t>条件转移</a:t>
            </a:r>
            <a:r>
              <a:rPr lang="zh-CN" altLang="zh-CN" sz="2400" kern="1000" dirty="0">
                <a:latin typeface="Times New Roman"/>
                <a:ea typeface="宋体"/>
              </a:rPr>
              <a:t>指令就是程序的转移是有条件的</a:t>
            </a:r>
            <a:r>
              <a:rPr lang="zh-CN" altLang="zh-CN" sz="2400" kern="1000" dirty="0" smtClean="0">
                <a:latin typeface="Times New Roman"/>
                <a:ea typeface="宋体"/>
              </a:rPr>
              <a:t>。</a:t>
            </a:r>
            <a:endParaRPr lang="en-US" altLang="zh-CN" sz="2400" kern="1000" dirty="0" smtClean="0">
              <a:latin typeface="Times New Roman"/>
              <a:ea typeface="宋体"/>
            </a:endParaRPr>
          </a:p>
          <a:p>
            <a:pPr indent="255905" algn="l">
              <a:lnSpc>
                <a:spcPct val="150000"/>
              </a:lnSpc>
              <a:spcAft>
                <a:spcPts val="0"/>
              </a:spcAft>
            </a:pPr>
            <a:r>
              <a:rPr lang="en-US" altLang="zh-CN" sz="2400" kern="1000" dirty="0">
                <a:latin typeface="Times New Roman"/>
                <a:ea typeface="宋体"/>
              </a:rPr>
              <a:t> </a:t>
            </a:r>
            <a:r>
              <a:rPr lang="en-US" altLang="zh-CN" sz="2400" kern="1000" dirty="0" smtClean="0">
                <a:latin typeface="Times New Roman"/>
                <a:ea typeface="宋体"/>
              </a:rPr>
              <a:t>   </a:t>
            </a:r>
            <a:r>
              <a:rPr lang="zh-CN" altLang="zh-CN" sz="2400" kern="1000" dirty="0" smtClean="0">
                <a:latin typeface="Times New Roman"/>
                <a:ea typeface="宋体"/>
              </a:rPr>
              <a:t>执行</a:t>
            </a:r>
            <a:r>
              <a:rPr lang="zh-CN" altLang="zh-CN" sz="2400" kern="1000" dirty="0">
                <a:latin typeface="Times New Roman"/>
                <a:ea typeface="宋体"/>
              </a:rPr>
              <a:t>条件转移指令时，如指令中规定的条件满足，则进行转移；条件不满足，则顺序执行下一指令</a:t>
            </a:r>
            <a:r>
              <a:rPr lang="zh-CN" altLang="zh-CN" sz="2400" kern="1000" dirty="0" smtClean="0">
                <a:latin typeface="Times New Roman"/>
                <a:ea typeface="宋体"/>
              </a:rPr>
              <a:t>。</a:t>
            </a:r>
            <a:endParaRPr lang="en-US" altLang="zh-CN" sz="2400" kern="1000" dirty="0" smtClean="0">
              <a:latin typeface="Times New Roman"/>
              <a:ea typeface="宋体"/>
            </a:endParaRPr>
          </a:p>
          <a:p>
            <a:pPr indent="255905" algn="l">
              <a:lnSpc>
                <a:spcPct val="150000"/>
              </a:lnSpc>
              <a:spcAft>
                <a:spcPts val="0"/>
              </a:spcAft>
            </a:pPr>
            <a:r>
              <a:rPr lang="en-US" altLang="zh-CN" sz="2400" kern="1000" dirty="0" smtClean="0">
                <a:latin typeface="Times New Roman"/>
                <a:ea typeface="宋体"/>
              </a:rPr>
              <a:t>    </a:t>
            </a:r>
            <a:r>
              <a:rPr lang="zh-CN" altLang="zh-CN" sz="2400" kern="1000" dirty="0" smtClean="0">
                <a:latin typeface="Times New Roman"/>
                <a:ea typeface="宋体"/>
              </a:rPr>
              <a:t>条件转移</a:t>
            </a:r>
            <a:r>
              <a:rPr lang="zh-CN" altLang="zh-CN" sz="2400" kern="1000" dirty="0">
                <a:latin typeface="Times New Roman"/>
                <a:ea typeface="宋体"/>
              </a:rPr>
              <a:t>指令</a:t>
            </a:r>
            <a:r>
              <a:rPr lang="zh-CN" altLang="zh-CN" sz="2400" b="1" dirty="0">
                <a:solidFill>
                  <a:srgbClr val="0000FF"/>
                </a:solidFill>
              </a:rPr>
              <a:t>均采用相对转移方式</a:t>
            </a:r>
            <a:r>
              <a:rPr lang="zh-CN" altLang="zh-CN" sz="2400" kern="1000" dirty="0">
                <a:latin typeface="Times New Roman"/>
                <a:ea typeface="宋体"/>
              </a:rPr>
              <a:t>，因此，转移的目的地址在以下一条指令首地址为中心的</a:t>
            </a:r>
            <a:r>
              <a:rPr lang="en-US" altLang="zh-CN" sz="2400" kern="1000" dirty="0">
                <a:latin typeface="Times New Roman"/>
                <a:ea typeface="宋体"/>
              </a:rPr>
              <a:t>256B</a:t>
            </a:r>
            <a:r>
              <a:rPr lang="zh-CN" altLang="zh-CN" sz="2400" kern="1000" dirty="0">
                <a:latin typeface="Times New Roman"/>
                <a:ea typeface="宋体"/>
              </a:rPr>
              <a:t>范围（</a:t>
            </a:r>
            <a:r>
              <a:rPr lang="en-US" altLang="zh-CN" sz="2400" kern="1000" dirty="0">
                <a:latin typeface="Symbol"/>
                <a:ea typeface="宋体"/>
              </a:rPr>
              <a:t>-</a:t>
            </a:r>
            <a:r>
              <a:rPr lang="en-US" altLang="zh-CN" sz="2400" kern="1000" dirty="0">
                <a:latin typeface="Times New Roman"/>
                <a:ea typeface="宋体"/>
              </a:rPr>
              <a:t>128</a:t>
            </a:r>
            <a:r>
              <a:rPr lang="zh-CN" altLang="zh-CN" sz="2400" kern="1000" dirty="0">
                <a:latin typeface="Times New Roman"/>
                <a:ea typeface="宋体"/>
              </a:rPr>
              <a:t>～</a:t>
            </a:r>
            <a:r>
              <a:rPr lang="en-US" altLang="zh-CN" sz="2400" kern="1000" dirty="0">
                <a:latin typeface="Times New Roman"/>
                <a:ea typeface="宋体"/>
              </a:rPr>
              <a:t>+127</a:t>
            </a:r>
            <a:r>
              <a:rPr lang="zh-CN" altLang="zh-CN" sz="2400" kern="1000" dirty="0">
                <a:latin typeface="Times New Roman"/>
                <a:ea typeface="宋体"/>
              </a:rPr>
              <a:t>）内。如果转移范围达不到要求，那么可以和无条件转移指令组合使用。</a:t>
            </a:r>
            <a:endParaRPr lang="zh-CN" altLang="zh-CN" sz="2400" kern="1000" dirty="0">
              <a:effectLst/>
              <a:latin typeface="Times New Roman"/>
              <a:ea typeface="宋体"/>
            </a:endParaRPr>
          </a:p>
        </p:txBody>
      </p:sp>
    </p:spTree>
    <p:extLst>
      <p:ext uri="{BB962C8B-B14F-4D97-AF65-F5344CB8AC3E}">
        <p14:creationId xmlns:p14="http://schemas.microsoft.com/office/powerpoint/2010/main" val="700083898"/>
      </p:ext>
    </p:extLst>
  </p:cSld>
  <p:clrMapOvr>
    <a:masterClrMapping/>
  </p:clrMapOvr>
  <p:transition>
    <p:random/>
    <p:sndAc>
      <p:stSnd>
        <p:snd r:embed="rId2" name="camera.wav"/>
      </p:stSnd>
    </p:sndAc>
  </p:transition>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122</a:t>
            </a:fld>
            <a:endParaRPr lang="en-US" altLang="zh-CN" dirty="0"/>
          </a:p>
        </p:txBody>
      </p:sp>
      <p:sp>
        <p:nvSpPr>
          <p:cNvPr id="4" name="矩形 3"/>
          <p:cNvSpPr/>
          <p:nvPr/>
        </p:nvSpPr>
        <p:spPr>
          <a:xfrm>
            <a:off x="0" y="623300"/>
            <a:ext cx="9144000" cy="4626908"/>
          </a:xfrm>
          <a:prstGeom prst="rect">
            <a:avLst/>
          </a:prstGeom>
        </p:spPr>
        <p:txBody>
          <a:bodyPr wrap="square">
            <a:spAutoFit/>
          </a:bodyPr>
          <a:lstStyle/>
          <a:p>
            <a:pPr algn="l">
              <a:lnSpc>
                <a:spcPct val="150000"/>
              </a:lnSpc>
              <a:spcAft>
                <a:spcPts val="400"/>
              </a:spcAft>
            </a:pPr>
            <a:r>
              <a:rPr lang="en-US" altLang="zh-CN" sz="2400" kern="1000" dirty="0" smtClean="0">
                <a:latin typeface="Times New Roman"/>
                <a:ea typeface="宋体"/>
              </a:rPr>
              <a:t>        </a:t>
            </a:r>
            <a:r>
              <a:rPr lang="zh-CN" altLang="zh-CN" sz="2400" dirty="0">
                <a:solidFill>
                  <a:srgbClr val="0000FF"/>
                </a:solidFill>
              </a:rPr>
              <a:t>（</a:t>
            </a:r>
            <a:r>
              <a:rPr lang="en-US" altLang="zh-CN" sz="2400" dirty="0">
                <a:solidFill>
                  <a:srgbClr val="0000FF"/>
                </a:solidFill>
              </a:rPr>
              <a:t>1</a:t>
            </a:r>
            <a:r>
              <a:rPr lang="zh-CN" altLang="zh-CN" sz="2400" dirty="0">
                <a:solidFill>
                  <a:srgbClr val="0000FF"/>
                </a:solidFill>
              </a:rPr>
              <a:t>）累加器</a:t>
            </a:r>
            <a:r>
              <a:rPr lang="en-US" altLang="zh-CN" sz="2400" dirty="0">
                <a:solidFill>
                  <a:srgbClr val="0000FF"/>
                </a:solidFill>
              </a:rPr>
              <a:t>A</a:t>
            </a:r>
            <a:r>
              <a:rPr lang="zh-CN" altLang="zh-CN" sz="2400" dirty="0">
                <a:solidFill>
                  <a:srgbClr val="0000FF"/>
                </a:solidFill>
              </a:rPr>
              <a:t>判零条件转移指令</a:t>
            </a:r>
          </a:p>
          <a:p>
            <a:pPr marL="1184275" lvl="2" algn="l">
              <a:lnSpc>
                <a:spcPct val="150000"/>
              </a:lnSpc>
              <a:spcAft>
                <a:spcPts val="0"/>
              </a:spcAft>
            </a:pPr>
            <a:r>
              <a:rPr lang="en-US" altLang="zh-CN" sz="2400" dirty="0">
                <a:solidFill>
                  <a:srgbClr val="0000FF"/>
                </a:solidFill>
              </a:rPr>
              <a:t>JZ   </a:t>
            </a:r>
            <a:r>
              <a:rPr lang="en-US" altLang="zh-CN" sz="2400" dirty="0" err="1">
                <a:solidFill>
                  <a:srgbClr val="0000FF"/>
                </a:solidFill>
              </a:rPr>
              <a:t>rel</a:t>
            </a:r>
            <a:r>
              <a:rPr lang="en-US" altLang="zh-CN" sz="2400" dirty="0">
                <a:solidFill>
                  <a:srgbClr val="0000FF"/>
                </a:solidFill>
              </a:rPr>
              <a:t>     	</a:t>
            </a:r>
            <a:r>
              <a:rPr lang="zh-CN" altLang="zh-CN" sz="2400" dirty="0">
                <a:solidFill>
                  <a:srgbClr val="0000FF"/>
                </a:solidFill>
              </a:rPr>
              <a:t>；若</a:t>
            </a:r>
            <a:r>
              <a:rPr lang="en-US" altLang="zh-CN" sz="2400" dirty="0">
                <a:solidFill>
                  <a:srgbClr val="0000FF"/>
                </a:solidFill>
              </a:rPr>
              <a:t>(A) = 0</a:t>
            </a:r>
            <a:r>
              <a:rPr lang="zh-CN" altLang="zh-CN" sz="2400" dirty="0">
                <a:solidFill>
                  <a:srgbClr val="0000FF"/>
                </a:solidFill>
              </a:rPr>
              <a:t>，则</a:t>
            </a:r>
            <a:r>
              <a:rPr lang="en-US" altLang="zh-CN" sz="2400" dirty="0">
                <a:solidFill>
                  <a:srgbClr val="0000FF"/>
                </a:solidFill>
              </a:rPr>
              <a:t>PC+2+rel</a:t>
            </a:r>
            <a:r>
              <a:rPr lang="zh-CN" altLang="zh-CN" sz="2400" dirty="0">
                <a:solidFill>
                  <a:srgbClr val="0000FF"/>
                </a:solidFill>
              </a:rPr>
              <a:t>→</a:t>
            </a:r>
            <a:r>
              <a:rPr lang="en-US" altLang="zh-CN" sz="2400" dirty="0">
                <a:solidFill>
                  <a:srgbClr val="0000FF"/>
                </a:solidFill>
              </a:rPr>
              <a:t>PC</a:t>
            </a:r>
            <a:endParaRPr lang="zh-CN" altLang="zh-CN" sz="2400" dirty="0">
              <a:solidFill>
                <a:srgbClr val="0000FF"/>
              </a:solidFill>
            </a:endParaRPr>
          </a:p>
          <a:p>
            <a:pPr marL="1184275" lvl="2" algn="l">
              <a:lnSpc>
                <a:spcPct val="150000"/>
              </a:lnSpc>
              <a:spcAft>
                <a:spcPts val="0"/>
              </a:spcAft>
            </a:pPr>
            <a:r>
              <a:rPr lang="en-US" altLang="zh-CN" sz="2400" dirty="0">
                <a:solidFill>
                  <a:srgbClr val="0000FF"/>
                </a:solidFill>
              </a:rPr>
              <a:t>             	</a:t>
            </a:r>
            <a:r>
              <a:rPr lang="zh-CN" altLang="zh-CN" sz="2400" dirty="0">
                <a:solidFill>
                  <a:srgbClr val="0000FF"/>
                </a:solidFill>
              </a:rPr>
              <a:t>；否则，</a:t>
            </a:r>
            <a:r>
              <a:rPr lang="en-US" altLang="zh-CN" sz="2400" dirty="0">
                <a:solidFill>
                  <a:srgbClr val="0000FF"/>
                </a:solidFill>
              </a:rPr>
              <a:t>PC+2</a:t>
            </a:r>
            <a:r>
              <a:rPr lang="zh-CN" altLang="zh-CN" sz="2400" dirty="0">
                <a:solidFill>
                  <a:srgbClr val="0000FF"/>
                </a:solidFill>
              </a:rPr>
              <a:t>→</a:t>
            </a:r>
            <a:r>
              <a:rPr lang="en-US" altLang="zh-CN" sz="2400" dirty="0">
                <a:solidFill>
                  <a:srgbClr val="0000FF"/>
                </a:solidFill>
              </a:rPr>
              <a:t>PC</a:t>
            </a:r>
            <a:endParaRPr lang="zh-CN" altLang="zh-CN" sz="2400" dirty="0">
              <a:solidFill>
                <a:srgbClr val="0000FF"/>
              </a:solidFill>
            </a:endParaRPr>
          </a:p>
          <a:p>
            <a:pPr marL="1184275" lvl="2" algn="l">
              <a:lnSpc>
                <a:spcPct val="150000"/>
              </a:lnSpc>
              <a:spcAft>
                <a:spcPts val="0"/>
              </a:spcAft>
            </a:pPr>
            <a:r>
              <a:rPr lang="en-US" altLang="zh-CN" sz="2400" dirty="0">
                <a:solidFill>
                  <a:srgbClr val="0000FF"/>
                </a:solidFill>
              </a:rPr>
              <a:t>JNZ  </a:t>
            </a:r>
            <a:r>
              <a:rPr lang="en-US" altLang="zh-CN" sz="2400" dirty="0" err="1">
                <a:solidFill>
                  <a:srgbClr val="0000FF"/>
                </a:solidFill>
              </a:rPr>
              <a:t>rel</a:t>
            </a:r>
            <a:r>
              <a:rPr lang="en-US" altLang="zh-CN" sz="2400" dirty="0">
                <a:solidFill>
                  <a:srgbClr val="0000FF"/>
                </a:solidFill>
              </a:rPr>
              <a:t>    	</a:t>
            </a:r>
            <a:r>
              <a:rPr lang="zh-CN" altLang="zh-CN" sz="2400" dirty="0">
                <a:solidFill>
                  <a:srgbClr val="0000FF"/>
                </a:solidFill>
              </a:rPr>
              <a:t>；若</a:t>
            </a:r>
            <a:r>
              <a:rPr lang="en-US" altLang="zh-CN" sz="2400" dirty="0">
                <a:solidFill>
                  <a:srgbClr val="0000FF"/>
                </a:solidFill>
              </a:rPr>
              <a:t>(A) ≠ 0</a:t>
            </a:r>
            <a:r>
              <a:rPr lang="zh-CN" altLang="zh-CN" sz="2400" dirty="0">
                <a:solidFill>
                  <a:srgbClr val="0000FF"/>
                </a:solidFill>
              </a:rPr>
              <a:t>，则</a:t>
            </a:r>
            <a:r>
              <a:rPr lang="en-US" altLang="zh-CN" sz="2400" dirty="0">
                <a:solidFill>
                  <a:srgbClr val="0000FF"/>
                </a:solidFill>
              </a:rPr>
              <a:t>PC+2+rel</a:t>
            </a:r>
            <a:r>
              <a:rPr lang="zh-CN" altLang="zh-CN" sz="2400" dirty="0">
                <a:solidFill>
                  <a:srgbClr val="0000FF"/>
                </a:solidFill>
              </a:rPr>
              <a:t>→</a:t>
            </a:r>
            <a:r>
              <a:rPr lang="en-US" altLang="zh-CN" sz="2400" dirty="0">
                <a:solidFill>
                  <a:srgbClr val="0000FF"/>
                </a:solidFill>
              </a:rPr>
              <a:t>PC</a:t>
            </a:r>
            <a:endParaRPr lang="zh-CN" altLang="zh-CN" sz="2400" dirty="0">
              <a:solidFill>
                <a:srgbClr val="0000FF"/>
              </a:solidFill>
            </a:endParaRPr>
          </a:p>
          <a:p>
            <a:pPr marL="1184275" lvl="2" algn="l">
              <a:lnSpc>
                <a:spcPct val="150000"/>
              </a:lnSpc>
              <a:spcAft>
                <a:spcPts val="0"/>
              </a:spcAft>
            </a:pPr>
            <a:r>
              <a:rPr lang="en-US" altLang="zh-CN" sz="2400" dirty="0">
                <a:solidFill>
                  <a:srgbClr val="0000FF"/>
                </a:solidFill>
              </a:rPr>
              <a:t>              	</a:t>
            </a:r>
            <a:r>
              <a:rPr lang="zh-CN" altLang="zh-CN" sz="2400" dirty="0">
                <a:solidFill>
                  <a:srgbClr val="0000FF"/>
                </a:solidFill>
              </a:rPr>
              <a:t>；否则，</a:t>
            </a:r>
            <a:r>
              <a:rPr lang="en-US" altLang="zh-CN" sz="2400" dirty="0">
                <a:solidFill>
                  <a:srgbClr val="0000FF"/>
                </a:solidFill>
              </a:rPr>
              <a:t>PC+2</a:t>
            </a:r>
            <a:r>
              <a:rPr lang="zh-CN" altLang="zh-CN" sz="2400" dirty="0">
                <a:solidFill>
                  <a:srgbClr val="0000FF"/>
                </a:solidFill>
              </a:rPr>
              <a:t>→</a:t>
            </a:r>
            <a:r>
              <a:rPr lang="en-US" altLang="zh-CN" sz="2400" dirty="0">
                <a:solidFill>
                  <a:srgbClr val="0000FF"/>
                </a:solidFill>
              </a:rPr>
              <a:t>PC</a:t>
            </a:r>
            <a:endParaRPr lang="zh-CN" altLang="zh-CN" sz="2400" dirty="0">
              <a:solidFill>
                <a:srgbClr val="0000FF"/>
              </a:solidFill>
            </a:endParaRPr>
          </a:p>
          <a:p>
            <a:pPr algn="l">
              <a:lnSpc>
                <a:spcPct val="150000"/>
              </a:lnSpc>
              <a:spcBef>
                <a:spcPts val="400"/>
              </a:spcBef>
              <a:spcAft>
                <a:spcPts val="0"/>
              </a:spcAft>
            </a:pPr>
            <a:r>
              <a:rPr lang="en-US" altLang="zh-CN" sz="2400" kern="1000" dirty="0" smtClean="0">
                <a:latin typeface="Times New Roman"/>
                <a:ea typeface="宋体"/>
              </a:rPr>
              <a:t>        </a:t>
            </a:r>
            <a:r>
              <a:rPr lang="zh-CN" altLang="zh-CN" sz="2400" kern="1000" dirty="0" smtClean="0">
                <a:latin typeface="Times New Roman"/>
                <a:ea typeface="宋体"/>
              </a:rPr>
              <a:t>这</a:t>
            </a:r>
            <a:r>
              <a:rPr lang="zh-CN" altLang="zh-CN" sz="2400" kern="1000" dirty="0">
                <a:latin typeface="Times New Roman"/>
                <a:ea typeface="宋体"/>
              </a:rPr>
              <a:t>两条指令以累加器</a:t>
            </a:r>
            <a:r>
              <a:rPr lang="en-US" altLang="zh-CN" sz="2400" kern="1000" dirty="0">
                <a:latin typeface="Times New Roman"/>
                <a:ea typeface="宋体"/>
              </a:rPr>
              <a:t>A</a:t>
            </a:r>
            <a:r>
              <a:rPr lang="zh-CN" altLang="zh-CN" sz="2400" kern="1000" dirty="0">
                <a:latin typeface="Times New Roman"/>
                <a:ea typeface="宋体"/>
              </a:rPr>
              <a:t>的内容作为判断条件，在</a:t>
            </a:r>
            <a:r>
              <a:rPr lang="en-US" altLang="zh-CN" sz="2400" kern="1000" dirty="0">
                <a:latin typeface="Times New Roman"/>
                <a:ea typeface="宋体"/>
              </a:rPr>
              <a:t>51</a:t>
            </a:r>
            <a:r>
              <a:rPr lang="zh-CN" altLang="zh-CN" sz="2400" kern="1000" dirty="0">
                <a:latin typeface="Times New Roman"/>
                <a:ea typeface="宋体"/>
              </a:rPr>
              <a:t>系列单片机中由于没有零标志，所以要判断累加器</a:t>
            </a:r>
            <a:r>
              <a:rPr lang="en-US" altLang="zh-CN" sz="2400" kern="1000" dirty="0">
                <a:latin typeface="Times New Roman"/>
                <a:ea typeface="宋体"/>
              </a:rPr>
              <a:t>A</a:t>
            </a:r>
            <a:r>
              <a:rPr lang="zh-CN" altLang="zh-CN" sz="2400" kern="1000" dirty="0">
                <a:latin typeface="Times New Roman"/>
                <a:ea typeface="宋体"/>
              </a:rPr>
              <a:t>是否为零，因此可以采用上面两条指令。</a:t>
            </a:r>
            <a:endParaRPr lang="zh-CN" altLang="zh-CN" sz="2400" kern="1000" dirty="0">
              <a:effectLst/>
              <a:latin typeface="Times New Roman"/>
              <a:ea typeface="宋体"/>
            </a:endParaRPr>
          </a:p>
        </p:txBody>
      </p:sp>
    </p:spTree>
    <p:extLst>
      <p:ext uri="{BB962C8B-B14F-4D97-AF65-F5344CB8AC3E}">
        <p14:creationId xmlns:p14="http://schemas.microsoft.com/office/powerpoint/2010/main" val="641423438"/>
      </p:ext>
    </p:extLst>
  </p:cSld>
  <p:clrMapOvr>
    <a:masterClrMapping/>
  </p:clrMapOvr>
  <p:transition>
    <p:random/>
    <p:sndAc>
      <p:stSnd>
        <p:snd r:embed="rId2" name="camera.wav"/>
      </p:stSnd>
    </p:sndAc>
  </p:transition>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123</a:t>
            </a:fld>
            <a:endParaRPr lang="en-US" altLang="zh-CN" dirty="0"/>
          </a:p>
        </p:txBody>
      </p:sp>
      <p:sp>
        <p:nvSpPr>
          <p:cNvPr id="4" name="矩形 3"/>
          <p:cNvSpPr/>
          <p:nvPr/>
        </p:nvSpPr>
        <p:spPr>
          <a:xfrm>
            <a:off x="88900" y="622233"/>
            <a:ext cx="9055100" cy="5129609"/>
          </a:xfrm>
          <a:prstGeom prst="rect">
            <a:avLst/>
          </a:prstGeom>
        </p:spPr>
        <p:txBody>
          <a:bodyPr wrap="square">
            <a:spAutoFit/>
          </a:bodyPr>
          <a:lstStyle/>
          <a:p>
            <a:pPr indent="255905" algn="l">
              <a:lnSpc>
                <a:spcPct val="150000"/>
              </a:lnSpc>
              <a:spcAft>
                <a:spcPts val="400"/>
              </a:spcAft>
            </a:pPr>
            <a:r>
              <a:rPr lang="zh-CN" altLang="zh-CN" sz="2400" dirty="0">
                <a:solidFill>
                  <a:srgbClr val="0000FF"/>
                </a:solidFill>
              </a:rPr>
              <a:t>（</a:t>
            </a:r>
            <a:r>
              <a:rPr lang="en-US" altLang="zh-CN" sz="2400" dirty="0">
                <a:solidFill>
                  <a:srgbClr val="0000FF"/>
                </a:solidFill>
              </a:rPr>
              <a:t>2</a:t>
            </a:r>
            <a:r>
              <a:rPr lang="zh-CN" altLang="zh-CN" sz="2400" dirty="0">
                <a:solidFill>
                  <a:srgbClr val="0000FF"/>
                </a:solidFill>
              </a:rPr>
              <a:t>）比较条件转移指令</a:t>
            </a:r>
          </a:p>
          <a:p>
            <a:pPr marL="269875" indent="255905" algn="l">
              <a:lnSpc>
                <a:spcPct val="150000"/>
              </a:lnSpc>
              <a:spcAft>
                <a:spcPts val="0"/>
              </a:spcAft>
            </a:pPr>
            <a:r>
              <a:rPr lang="en-US" altLang="zh-CN" sz="2400" dirty="0" smtClean="0">
                <a:solidFill>
                  <a:srgbClr val="0000FF"/>
                </a:solidFill>
              </a:rPr>
              <a:t> CJNE  </a:t>
            </a:r>
            <a:r>
              <a:rPr lang="en-US" altLang="zh-CN" sz="2400" dirty="0">
                <a:solidFill>
                  <a:srgbClr val="0000FF"/>
                </a:solidFill>
              </a:rPr>
              <a:t>A</a:t>
            </a:r>
            <a:r>
              <a:rPr lang="zh-CN" altLang="zh-CN" sz="2400" dirty="0">
                <a:solidFill>
                  <a:srgbClr val="0000FF"/>
                </a:solidFill>
              </a:rPr>
              <a:t>，</a:t>
            </a:r>
            <a:r>
              <a:rPr lang="en-US" altLang="zh-CN" sz="2400" dirty="0">
                <a:solidFill>
                  <a:srgbClr val="0000FF"/>
                </a:solidFill>
              </a:rPr>
              <a:t>direct</a:t>
            </a:r>
            <a:r>
              <a:rPr lang="zh-CN" altLang="zh-CN" sz="2400" dirty="0">
                <a:solidFill>
                  <a:srgbClr val="0000FF"/>
                </a:solidFill>
              </a:rPr>
              <a:t>，</a:t>
            </a:r>
            <a:r>
              <a:rPr lang="en-US" altLang="zh-CN" sz="2400" dirty="0" err="1">
                <a:solidFill>
                  <a:srgbClr val="0000FF"/>
                </a:solidFill>
              </a:rPr>
              <a:t>rel</a:t>
            </a:r>
            <a:r>
              <a:rPr lang="en-US" altLang="zh-CN" sz="2400" dirty="0">
                <a:solidFill>
                  <a:srgbClr val="0000FF"/>
                </a:solidFill>
              </a:rPr>
              <a:t>   </a:t>
            </a:r>
            <a:r>
              <a:rPr lang="zh-CN" altLang="zh-CN" sz="2400" dirty="0" smtClean="0">
                <a:solidFill>
                  <a:srgbClr val="0000FF"/>
                </a:solidFill>
              </a:rPr>
              <a:t>；</a:t>
            </a:r>
            <a:r>
              <a:rPr lang="zh-CN" altLang="zh-CN" sz="2400" dirty="0">
                <a:solidFill>
                  <a:srgbClr val="0000FF"/>
                </a:solidFill>
              </a:rPr>
              <a:t>若</a:t>
            </a:r>
            <a:r>
              <a:rPr lang="en-US" altLang="zh-CN" sz="2400" dirty="0">
                <a:solidFill>
                  <a:srgbClr val="0000FF"/>
                </a:solidFill>
              </a:rPr>
              <a:t>(A) ≠ (direct)</a:t>
            </a:r>
            <a:r>
              <a:rPr lang="zh-CN" altLang="zh-CN" sz="2400" dirty="0">
                <a:solidFill>
                  <a:srgbClr val="0000FF"/>
                </a:solidFill>
              </a:rPr>
              <a:t>，则</a:t>
            </a:r>
            <a:r>
              <a:rPr lang="en-US" altLang="zh-CN" sz="2400" dirty="0">
                <a:solidFill>
                  <a:srgbClr val="0000FF"/>
                </a:solidFill>
              </a:rPr>
              <a:t>PC+3+rel</a:t>
            </a:r>
            <a:r>
              <a:rPr lang="zh-CN" altLang="zh-CN" sz="2400" dirty="0">
                <a:solidFill>
                  <a:srgbClr val="0000FF"/>
                </a:solidFill>
              </a:rPr>
              <a:t>→</a:t>
            </a:r>
            <a:r>
              <a:rPr lang="en-US" altLang="zh-CN" sz="2400" dirty="0">
                <a:solidFill>
                  <a:srgbClr val="0000FF"/>
                </a:solidFill>
              </a:rPr>
              <a:t>PC</a:t>
            </a:r>
            <a:endParaRPr lang="zh-CN" altLang="zh-CN" sz="2400" dirty="0">
              <a:solidFill>
                <a:srgbClr val="0000FF"/>
              </a:solidFill>
            </a:endParaRPr>
          </a:p>
          <a:p>
            <a:pPr marL="269875" indent="255905" algn="l">
              <a:lnSpc>
                <a:spcPct val="150000"/>
              </a:lnSpc>
              <a:spcAft>
                <a:spcPts val="0"/>
              </a:spcAft>
            </a:pPr>
            <a:r>
              <a:rPr lang="en-US" altLang="zh-CN" sz="2400" dirty="0">
                <a:solidFill>
                  <a:srgbClr val="0000FF"/>
                </a:solidFill>
              </a:rPr>
              <a:t>                      	            </a:t>
            </a:r>
            <a:r>
              <a:rPr lang="zh-CN" altLang="zh-CN" sz="2400" dirty="0">
                <a:solidFill>
                  <a:srgbClr val="0000FF"/>
                </a:solidFill>
              </a:rPr>
              <a:t>；否则，</a:t>
            </a:r>
            <a:r>
              <a:rPr lang="en-US" altLang="zh-CN" sz="2400" dirty="0">
                <a:solidFill>
                  <a:srgbClr val="0000FF"/>
                </a:solidFill>
              </a:rPr>
              <a:t>PC+3</a:t>
            </a:r>
            <a:r>
              <a:rPr lang="zh-CN" altLang="zh-CN" sz="2400" dirty="0">
                <a:solidFill>
                  <a:srgbClr val="0000FF"/>
                </a:solidFill>
              </a:rPr>
              <a:t>→</a:t>
            </a:r>
            <a:r>
              <a:rPr lang="en-US" altLang="zh-CN" sz="2400" dirty="0">
                <a:solidFill>
                  <a:srgbClr val="0000FF"/>
                </a:solidFill>
              </a:rPr>
              <a:t>PC</a:t>
            </a:r>
            <a:endParaRPr lang="zh-CN" altLang="zh-CN" sz="2400" dirty="0">
              <a:solidFill>
                <a:srgbClr val="0000FF"/>
              </a:solidFill>
            </a:endParaRPr>
          </a:p>
          <a:p>
            <a:pPr marL="269875" indent="255905" algn="l">
              <a:lnSpc>
                <a:spcPct val="150000"/>
              </a:lnSpc>
              <a:spcAft>
                <a:spcPts val="0"/>
              </a:spcAft>
            </a:pPr>
            <a:r>
              <a:rPr lang="en-US" altLang="zh-CN" sz="2400" dirty="0">
                <a:solidFill>
                  <a:srgbClr val="0000FF"/>
                </a:solidFill>
              </a:rPr>
              <a:t>CJNE  A</a:t>
            </a:r>
            <a:r>
              <a:rPr lang="zh-CN" altLang="zh-CN" sz="2400" dirty="0">
                <a:solidFill>
                  <a:srgbClr val="0000FF"/>
                </a:solidFill>
              </a:rPr>
              <a:t>，</a:t>
            </a:r>
            <a:r>
              <a:rPr lang="en-US" altLang="zh-CN" sz="2400" dirty="0">
                <a:solidFill>
                  <a:srgbClr val="0000FF"/>
                </a:solidFill>
              </a:rPr>
              <a:t>#data</a:t>
            </a:r>
            <a:r>
              <a:rPr lang="zh-CN" altLang="zh-CN" sz="2400" dirty="0">
                <a:solidFill>
                  <a:srgbClr val="0000FF"/>
                </a:solidFill>
              </a:rPr>
              <a:t>，</a:t>
            </a:r>
            <a:r>
              <a:rPr lang="en-US" altLang="zh-CN" sz="2400" dirty="0" err="1">
                <a:solidFill>
                  <a:srgbClr val="0000FF"/>
                </a:solidFill>
              </a:rPr>
              <a:t>rel</a:t>
            </a:r>
            <a:r>
              <a:rPr lang="en-US" altLang="zh-CN" sz="2400" dirty="0">
                <a:solidFill>
                  <a:srgbClr val="0000FF"/>
                </a:solidFill>
              </a:rPr>
              <a:t>   	</a:t>
            </a:r>
            <a:r>
              <a:rPr lang="zh-CN" altLang="zh-CN" sz="2400" dirty="0">
                <a:solidFill>
                  <a:srgbClr val="0000FF"/>
                </a:solidFill>
              </a:rPr>
              <a:t>；若</a:t>
            </a:r>
            <a:r>
              <a:rPr lang="en-US" altLang="zh-CN" sz="2400" dirty="0">
                <a:solidFill>
                  <a:srgbClr val="0000FF"/>
                </a:solidFill>
              </a:rPr>
              <a:t>(A) ≠ data</a:t>
            </a:r>
            <a:r>
              <a:rPr lang="zh-CN" altLang="zh-CN" sz="2400" dirty="0">
                <a:solidFill>
                  <a:srgbClr val="0000FF"/>
                </a:solidFill>
              </a:rPr>
              <a:t>，则</a:t>
            </a:r>
            <a:r>
              <a:rPr lang="en-US" altLang="zh-CN" sz="2400" dirty="0">
                <a:solidFill>
                  <a:srgbClr val="0000FF"/>
                </a:solidFill>
              </a:rPr>
              <a:t>PC+3+rel</a:t>
            </a:r>
            <a:r>
              <a:rPr lang="zh-CN" altLang="zh-CN" sz="2400" dirty="0">
                <a:solidFill>
                  <a:srgbClr val="0000FF"/>
                </a:solidFill>
              </a:rPr>
              <a:t>→</a:t>
            </a:r>
            <a:r>
              <a:rPr lang="en-US" altLang="zh-CN" sz="2400" dirty="0">
                <a:solidFill>
                  <a:srgbClr val="0000FF"/>
                </a:solidFill>
              </a:rPr>
              <a:t>PC</a:t>
            </a:r>
            <a:endParaRPr lang="zh-CN" altLang="zh-CN" sz="2400" dirty="0">
              <a:solidFill>
                <a:srgbClr val="0000FF"/>
              </a:solidFill>
            </a:endParaRPr>
          </a:p>
          <a:p>
            <a:pPr marL="269875" indent="255905" algn="l">
              <a:lnSpc>
                <a:spcPct val="150000"/>
              </a:lnSpc>
              <a:spcAft>
                <a:spcPts val="0"/>
              </a:spcAft>
            </a:pPr>
            <a:r>
              <a:rPr lang="en-US" altLang="zh-CN" sz="2400" dirty="0">
                <a:solidFill>
                  <a:srgbClr val="0000FF"/>
                </a:solidFill>
              </a:rPr>
              <a:t>                      	            </a:t>
            </a:r>
            <a:r>
              <a:rPr lang="zh-CN" altLang="zh-CN" sz="2400" dirty="0">
                <a:solidFill>
                  <a:srgbClr val="0000FF"/>
                </a:solidFill>
              </a:rPr>
              <a:t>；否则，</a:t>
            </a:r>
            <a:r>
              <a:rPr lang="en-US" altLang="zh-CN" sz="2400" dirty="0">
                <a:solidFill>
                  <a:srgbClr val="0000FF"/>
                </a:solidFill>
              </a:rPr>
              <a:t>PC+3</a:t>
            </a:r>
            <a:r>
              <a:rPr lang="zh-CN" altLang="zh-CN" sz="2400" dirty="0">
                <a:solidFill>
                  <a:srgbClr val="0000FF"/>
                </a:solidFill>
              </a:rPr>
              <a:t>→</a:t>
            </a:r>
            <a:r>
              <a:rPr lang="en-US" altLang="zh-CN" sz="2400" dirty="0">
                <a:solidFill>
                  <a:srgbClr val="0000FF"/>
                </a:solidFill>
              </a:rPr>
              <a:t>PC</a:t>
            </a:r>
            <a:endParaRPr lang="zh-CN" altLang="zh-CN" sz="2400" dirty="0">
              <a:solidFill>
                <a:srgbClr val="0000FF"/>
              </a:solidFill>
            </a:endParaRPr>
          </a:p>
          <a:p>
            <a:pPr marL="269875" indent="255905" algn="l">
              <a:lnSpc>
                <a:spcPct val="150000"/>
              </a:lnSpc>
              <a:spcAft>
                <a:spcPts val="0"/>
              </a:spcAft>
            </a:pPr>
            <a:r>
              <a:rPr lang="en-US" altLang="zh-CN" sz="2400" dirty="0">
                <a:solidFill>
                  <a:srgbClr val="0000FF"/>
                </a:solidFill>
              </a:rPr>
              <a:t>CJNE  </a:t>
            </a:r>
            <a:r>
              <a:rPr lang="en-US" altLang="zh-CN" sz="2400" dirty="0" err="1">
                <a:solidFill>
                  <a:srgbClr val="0000FF"/>
                </a:solidFill>
              </a:rPr>
              <a:t>Rn</a:t>
            </a:r>
            <a:r>
              <a:rPr lang="zh-CN" altLang="zh-CN" sz="2400" dirty="0">
                <a:solidFill>
                  <a:srgbClr val="0000FF"/>
                </a:solidFill>
              </a:rPr>
              <a:t>，</a:t>
            </a:r>
            <a:r>
              <a:rPr lang="en-US" altLang="zh-CN" sz="2400" dirty="0">
                <a:solidFill>
                  <a:srgbClr val="0000FF"/>
                </a:solidFill>
              </a:rPr>
              <a:t>#data</a:t>
            </a:r>
            <a:r>
              <a:rPr lang="zh-CN" altLang="zh-CN" sz="2400" dirty="0">
                <a:solidFill>
                  <a:srgbClr val="0000FF"/>
                </a:solidFill>
              </a:rPr>
              <a:t>，</a:t>
            </a:r>
            <a:r>
              <a:rPr lang="en-US" altLang="zh-CN" sz="2400" dirty="0" err="1">
                <a:solidFill>
                  <a:srgbClr val="0000FF"/>
                </a:solidFill>
              </a:rPr>
              <a:t>rel</a:t>
            </a:r>
            <a:r>
              <a:rPr lang="en-US" altLang="zh-CN" sz="2400" dirty="0">
                <a:solidFill>
                  <a:srgbClr val="0000FF"/>
                </a:solidFill>
              </a:rPr>
              <a:t>  </a:t>
            </a:r>
            <a:r>
              <a:rPr lang="zh-CN" altLang="zh-CN" sz="2400" dirty="0" smtClean="0">
                <a:solidFill>
                  <a:srgbClr val="0000FF"/>
                </a:solidFill>
              </a:rPr>
              <a:t>；</a:t>
            </a:r>
            <a:r>
              <a:rPr lang="zh-CN" altLang="zh-CN" sz="2400" dirty="0">
                <a:solidFill>
                  <a:srgbClr val="0000FF"/>
                </a:solidFill>
              </a:rPr>
              <a:t>若</a:t>
            </a:r>
            <a:r>
              <a:rPr lang="en-US" altLang="zh-CN" sz="2400" dirty="0">
                <a:solidFill>
                  <a:srgbClr val="0000FF"/>
                </a:solidFill>
              </a:rPr>
              <a:t>(</a:t>
            </a:r>
            <a:r>
              <a:rPr lang="en-US" altLang="zh-CN" sz="2400" dirty="0" err="1">
                <a:solidFill>
                  <a:srgbClr val="0000FF"/>
                </a:solidFill>
              </a:rPr>
              <a:t>Rn</a:t>
            </a:r>
            <a:r>
              <a:rPr lang="en-US" altLang="zh-CN" sz="2400" dirty="0">
                <a:solidFill>
                  <a:srgbClr val="0000FF"/>
                </a:solidFill>
              </a:rPr>
              <a:t>) ≠ data</a:t>
            </a:r>
            <a:r>
              <a:rPr lang="zh-CN" altLang="zh-CN" sz="2400" dirty="0">
                <a:solidFill>
                  <a:srgbClr val="0000FF"/>
                </a:solidFill>
              </a:rPr>
              <a:t>，则</a:t>
            </a:r>
            <a:r>
              <a:rPr lang="en-US" altLang="zh-CN" sz="2400" dirty="0">
                <a:solidFill>
                  <a:srgbClr val="0000FF"/>
                </a:solidFill>
              </a:rPr>
              <a:t>PC+3+rel</a:t>
            </a:r>
            <a:r>
              <a:rPr lang="zh-CN" altLang="zh-CN" sz="2400" dirty="0">
                <a:solidFill>
                  <a:srgbClr val="0000FF"/>
                </a:solidFill>
              </a:rPr>
              <a:t>→</a:t>
            </a:r>
            <a:r>
              <a:rPr lang="en-US" altLang="zh-CN" sz="2400" dirty="0">
                <a:solidFill>
                  <a:srgbClr val="0000FF"/>
                </a:solidFill>
              </a:rPr>
              <a:t> PC</a:t>
            </a:r>
            <a:endParaRPr lang="zh-CN" altLang="zh-CN" sz="2400" dirty="0">
              <a:solidFill>
                <a:srgbClr val="0000FF"/>
              </a:solidFill>
            </a:endParaRPr>
          </a:p>
          <a:p>
            <a:pPr marL="269875" indent="255905" algn="l">
              <a:lnSpc>
                <a:spcPct val="150000"/>
              </a:lnSpc>
              <a:spcAft>
                <a:spcPts val="0"/>
              </a:spcAft>
            </a:pPr>
            <a:r>
              <a:rPr lang="en-US" altLang="zh-CN" sz="2400" dirty="0">
                <a:solidFill>
                  <a:srgbClr val="0000FF"/>
                </a:solidFill>
              </a:rPr>
              <a:t>                     	             </a:t>
            </a:r>
            <a:r>
              <a:rPr lang="zh-CN" altLang="zh-CN" sz="2400" dirty="0">
                <a:solidFill>
                  <a:srgbClr val="0000FF"/>
                </a:solidFill>
              </a:rPr>
              <a:t>；否则，</a:t>
            </a:r>
            <a:r>
              <a:rPr lang="en-US" altLang="zh-CN" sz="2400" dirty="0">
                <a:solidFill>
                  <a:srgbClr val="0000FF"/>
                </a:solidFill>
              </a:rPr>
              <a:t>PC+3</a:t>
            </a:r>
            <a:r>
              <a:rPr lang="zh-CN" altLang="zh-CN" sz="2400" dirty="0">
                <a:solidFill>
                  <a:srgbClr val="0000FF"/>
                </a:solidFill>
              </a:rPr>
              <a:t>→</a:t>
            </a:r>
            <a:r>
              <a:rPr lang="en-US" altLang="zh-CN" sz="2400" dirty="0">
                <a:solidFill>
                  <a:srgbClr val="0000FF"/>
                </a:solidFill>
              </a:rPr>
              <a:t>PC</a:t>
            </a:r>
            <a:endParaRPr lang="zh-CN" altLang="zh-CN" sz="2400" dirty="0">
              <a:solidFill>
                <a:srgbClr val="0000FF"/>
              </a:solidFill>
            </a:endParaRPr>
          </a:p>
          <a:p>
            <a:pPr marL="269875" indent="255905" algn="l">
              <a:lnSpc>
                <a:spcPct val="150000"/>
              </a:lnSpc>
              <a:spcAft>
                <a:spcPts val="0"/>
              </a:spcAft>
            </a:pPr>
            <a:r>
              <a:rPr lang="en-US" altLang="zh-CN" sz="2400" dirty="0">
                <a:solidFill>
                  <a:srgbClr val="0000FF"/>
                </a:solidFill>
              </a:rPr>
              <a:t>CJNE  @</a:t>
            </a:r>
            <a:r>
              <a:rPr lang="en-US" altLang="zh-CN" sz="2400" dirty="0" err="1">
                <a:solidFill>
                  <a:srgbClr val="0000FF"/>
                </a:solidFill>
              </a:rPr>
              <a:t>Ri</a:t>
            </a:r>
            <a:r>
              <a:rPr lang="zh-CN" altLang="zh-CN" sz="2400" dirty="0">
                <a:solidFill>
                  <a:srgbClr val="0000FF"/>
                </a:solidFill>
              </a:rPr>
              <a:t>，</a:t>
            </a:r>
            <a:r>
              <a:rPr lang="en-US" altLang="zh-CN" sz="2400" dirty="0">
                <a:solidFill>
                  <a:srgbClr val="0000FF"/>
                </a:solidFill>
              </a:rPr>
              <a:t>#data</a:t>
            </a:r>
            <a:r>
              <a:rPr lang="zh-CN" altLang="zh-CN" sz="2400" dirty="0">
                <a:solidFill>
                  <a:srgbClr val="0000FF"/>
                </a:solidFill>
              </a:rPr>
              <a:t>，</a:t>
            </a:r>
            <a:r>
              <a:rPr lang="en-US" altLang="zh-CN" sz="2400" dirty="0" err="1">
                <a:solidFill>
                  <a:srgbClr val="0000FF"/>
                </a:solidFill>
              </a:rPr>
              <a:t>rel</a:t>
            </a:r>
            <a:r>
              <a:rPr lang="en-US" altLang="zh-CN" sz="2400" dirty="0">
                <a:solidFill>
                  <a:srgbClr val="0000FF"/>
                </a:solidFill>
              </a:rPr>
              <a:t> </a:t>
            </a:r>
            <a:r>
              <a:rPr lang="zh-CN" altLang="zh-CN" sz="2400" dirty="0" smtClean="0">
                <a:solidFill>
                  <a:srgbClr val="0000FF"/>
                </a:solidFill>
              </a:rPr>
              <a:t>；</a:t>
            </a:r>
            <a:r>
              <a:rPr lang="zh-CN" altLang="zh-CN" sz="2400" dirty="0">
                <a:solidFill>
                  <a:srgbClr val="0000FF"/>
                </a:solidFill>
              </a:rPr>
              <a:t>若</a:t>
            </a:r>
            <a:r>
              <a:rPr lang="en-US" altLang="zh-CN" sz="2400" dirty="0">
                <a:solidFill>
                  <a:srgbClr val="0000FF"/>
                </a:solidFill>
              </a:rPr>
              <a:t>((</a:t>
            </a:r>
            <a:r>
              <a:rPr lang="en-US" altLang="zh-CN" sz="2400" dirty="0" err="1">
                <a:solidFill>
                  <a:srgbClr val="0000FF"/>
                </a:solidFill>
              </a:rPr>
              <a:t>Ri</a:t>
            </a:r>
            <a:r>
              <a:rPr lang="en-US" altLang="zh-CN" sz="2400" dirty="0">
                <a:solidFill>
                  <a:srgbClr val="0000FF"/>
                </a:solidFill>
              </a:rPr>
              <a:t>)) ≠ data</a:t>
            </a:r>
            <a:r>
              <a:rPr lang="zh-CN" altLang="zh-CN" sz="2400" dirty="0">
                <a:solidFill>
                  <a:srgbClr val="0000FF"/>
                </a:solidFill>
              </a:rPr>
              <a:t>，则</a:t>
            </a:r>
            <a:r>
              <a:rPr lang="en-US" altLang="zh-CN" sz="2400" dirty="0">
                <a:solidFill>
                  <a:srgbClr val="0000FF"/>
                </a:solidFill>
              </a:rPr>
              <a:t>PC+3+rel</a:t>
            </a:r>
            <a:r>
              <a:rPr lang="zh-CN" altLang="zh-CN" sz="2400" dirty="0">
                <a:solidFill>
                  <a:srgbClr val="0000FF"/>
                </a:solidFill>
              </a:rPr>
              <a:t>→</a:t>
            </a:r>
            <a:r>
              <a:rPr lang="en-US" altLang="zh-CN" sz="2400" dirty="0">
                <a:solidFill>
                  <a:srgbClr val="0000FF"/>
                </a:solidFill>
              </a:rPr>
              <a:t>PC</a:t>
            </a:r>
            <a:endParaRPr lang="zh-CN" altLang="zh-CN" sz="2400" dirty="0">
              <a:solidFill>
                <a:srgbClr val="0000FF"/>
              </a:solidFill>
            </a:endParaRPr>
          </a:p>
          <a:p>
            <a:pPr marL="269875" indent="255905" algn="l">
              <a:lnSpc>
                <a:spcPct val="150000"/>
              </a:lnSpc>
              <a:spcAft>
                <a:spcPts val="0"/>
              </a:spcAft>
            </a:pPr>
            <a:r>
              <a:rPr lang="en-US" altLang="zh-CN" sz="2400" dirty="0">
                <a:solidFill>
                  <a:srgbClr val="0000FF"/>
                </a:solidFill>
              </a:rPr>
              <a:t>                      	              </a:t>
            </a:r>
            <a:r>
              <a:rPr lang="zh-CN" altLang="zh-CN" sz="2400" dirty="0">
                <a:solidFill>
                  <a:srgbClr val="0000FF"/>
                </a:solidFill>
              </a:rPr>
              <a:t>；否则，</a:t>
            </a:r>
            <a:r>
              <a:rPr lang="en-US" altLang="zh-CN" sz="2400" dirty="0">
                <a:solidFill>
                  <a:srgbClr val="0000FF"/>
                </a:solidFill>
              </a:rPr>
              <a:t>PC+3</a:t>
            </a:r>
            <a:r>
              <a:rPr lang="zh-CN" altLang="zh-CN" sz="2400" dirty="0">
                <a:solidFill>
                  <a:srgbClr val="0000FF"/>
                </a:solidFill>
              </a:rPr>
              <a:t>→</a:t>
            </a:r>
            <a:r>
              <a:rPr lang="en-US" altLang="zh-CN" sz="2400" dirty="0">
                <a:solidFill>
                  <a:srgbClr val="0000FF"/>
                </a:solidFill>
              </a:rPr>
              <a:t>PC</a:t>
            </a:r>
            <a:endParaRPr lang="zh-CN" altLang="zh-CN" sz="2400" dirty="0">
              <a:solidFill>
                <a:srgbClr val="0000FF"/>
              </a:solidFill>
            </a:endParaRPr>
          </a:p>
        </p:txBody>
      </p:sp>
    </p:spTree>
    <p:extLst>
      <p:ext uri="{BB962C8B-B14F-4D97-AF65-F5344CB8AC3E}">
        <p14:creationId xmlns:p14="http://schemas.microsoft.com/office/powerpoint/2010/main" val="4033422691"/>
      </p:ext>
    </p:extLst>
  </p:cSld>
  <p:clrMapOvr>
    <a:masterClrMapping/>
  </p:clrMapOvr>
  <p:transition>
    <p:random/>
    <p:sndAc>
      <p:stSnd>
        <p:snd r:embed="rId2" name="camera.wav"/>
      </p:stSnd>
    </p:sndAc>
  </p:transition>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124</a:t>
            </a:fld>
            <a:endParaRPr lang="en-US" altLang="zh-CN" dirty="0"/>
          </a:p>
        </p:txBody>
      </p:sp>
      <p:sp>
        <p:nvSpPr>
          <p:cNvPr id="4" name="矩形 3"/>
          <p:cNvSpPr/>
          <p:nvPr/>
        </p:nvSpPr>
        <p:spPr>
          <a:xfrm>
            <a:off x="0" y="607348"/>
            <a:ext cx="9144000" cy="3970318"/>
          </a:xfrm>
          <a:prstGeom prst="rect">
            <a:avLst/>
          </a:prstGeom>
        </p:spPr>
        <p:txBody>
          <a:bodyPr wrap="square">
            <a:spAutoFit/>
          </a:bodyPr>
          <a:lstStyle/>
          <a:p>
            <a:pPr lvl="0" indent="255905" algn="l">
              <a:lnSpc>
                <a:spcPct val="150000"/>
              </a:lnSpc>
              <a:spcBef>
                <a:spcPts val="400"/>
              </a:spcBef>
              <a:spcAft>
                <a:spcPts val="0"/>
              </a:spcAft>
            </a:pPr>
            <a:r>
              <a:rPr lang="en-US" altLang="zh-CN" sz="2400" kern="1000" dirty="0" smtClean="0">
                <a:solidFill>
                  <a:srgbClr val="000000"/>
                </a:solidFill>
                <a:latin typeface="Times New Roman"/>
                <a:ea typeface="宋体"/>
              </a:rPr>
              <a:t>      </a:t>
            </a:r>
            <a:r>
              <a:rPr lang="zh-CN" altLang="zh-CN" sz="2400" kern="1000" dirty="0" smtClean="0">
                <a:solidFill>
                  <a:srgbClr val="000000"/>
                </a:solidFill>
                <a:latin typeface="Times New Roman"/>
                <a:ea typeface="宋体"/>
              </a:rPr>
              <a:t>这</a:t>
            </a:r>
            <a:r>
              <a:rPr lang="zh-CN" altLang="zh-CN" sz="2400" kern="1000" dirty="0">
                <a:solidFill>
                  <a:srgbClr val="000000"/>
                </a:solidFill>
                <a:latin typeface="Times New Roman"/>
                <a:ea typeface="宋体"/>
              </a:rPr>
              <a:t>组指令的功能是将两个无符号操作数做比较，如果它们的值不相等则转移（即</a:t>
            </a:r>
            <a:r>
              <a:rPr lang="en-US" altLang="zh-CN" sz="2400" kern="1000" dirty="0">
                <a:solidFill>
                  <a:srgbClr val="000000"/>
                </a:solidFill>
                <a:latin typeface="Times New Roman"/>
                <a:ea typeface="宋体"/>
              </a:rPr>
              <a:t>PC = PC+3+rel)</a:t>
            </a:r>
            <a:r>
              <a:rPr lang="zh-CN" altLang="zh-CN" sz="2400" kern="1000" dirty="0">
                <a:solidFill>
                  <a:srgbClr val="000000"/>
                </a:solidFill>
                <a:latin typeface="Times New Roman"/>
                <a:ea typeface="宋体"/>
              </a:rPr>
              <a:t>，并且</a:t>
            </a:r>
            <a:r>
              <a:rPr lang="zh-CN" altLang="zh-CN" sz="2400" b="1" dirty="0">
                <a:solidFill>
                  <a:srgbClr val="0000FF"/>
                </a:solidFill>
              </a:rPr>
              <a:t>影响标志位</a:t>
            </a:r>
            <a:r>
              <a:rPr lang="en-US" altLang="zh-CN" sz="2400" b="1" dirty="0">
                <a:solidFill>
                  <a:srgbClr val="0000FF"/>
                </a:solidFill>
              </a:rPr>
              <a:t>Cy</a:t>
            </a:r>
            <a:r>
              <a:rPr lang="zh-CN" altLang="zh-CN" sz="2400" b="1" dirty="0">
                <a:solidFill>
                  <a:srgbClr val="0000FF"/>
                </a:solidFill>
              </a:rPr>
              <a:t>：</a:t>
            </a:r>
          </a:p>
          <a:p>
            <a:pPr lvl="0" indent="255905" algn="l">
              <a:lnSpc>
                <a:spcPct val="150000"/>
              </a:lnSpc>
              <a:spcAft>
                <a:spcPts val="0"/>
              </a:spcAft>
            </a:pPr>
            <a:r>
              <a:rPr lang="en-US" altLang="zh-CN" sz="2400" kern="1000" dirty="0">
                <a:solidFill>
                  <a:srgbClr val="000000"/>
                </a:solidFill>
                <a:latin typeface="Times New Roman"/>
                <a:ea typeface="宋体"/>
                <a:sym typeface="Wingdings"/>
              </a:rPr>
              <a:t></a:t>
            </a:r>
            <a:r>
              <a:rPr lang="en-US" altLang="zh-CN" sz="2400" kern="1000" baseline="-25000" dirty="0">
                <a:solidFill>
                  <a:srgbClr val="000000"/>
                </a:solidFill>
                <a:latin typeface="Times New Roman"/>
                <a:ea typeface="宋体"/>
              </a:rPr>
              <a:t>  </a:t>
            </a:r>
            <a:r>
              <a:rPr lang="zh-CN" altLang="zh-CN" sz="2400" kern="1000" dirty="0">
                <a:solidFill>
                  <a:srgbClr val="000000"/>
                </a:solidFill>
                <a:latin typeface="Times New Roman"/>
                <a:ea typeface="宋体"/>
              </a:rPr>
              <a:t>当第一操作数≥第二操作数时，</a:t>
            </a:r>
            <a:r>
              <a:rPr lang="en-US" altLang="zh-CN" sz="2400" kern="1000" dirty="0">
                <a:solidFill>
                  <a:srgbClr val="000000"/>
                </a:solidFill>
                <a:latin typeface="Times New Roman"/>
                <a:ea typeface="宋体"/>
              </a:rPr>
              <a:t>Cy = 0</a:t>
            </a:r>
            <a:r>
              <a:rPr lang="zh-CN" altLang="zh-CN" sz="2400" kern="1000" dirty="0">
                <a:solidFill>
                  <a:srgbClr val="000000"/>
                </a:solidFill>
                <a:latin typeface="Times New Roman"/>
                <a:ea typeface="宋体"/>
              </a:rPr>
              <a:t>。</a:t>
            </a:r>
          </a:p>
          <a:p>
            <a:pPr lvl="0" indent="255905" algn="l">
              <a:lnSpc>
                <a:spcPct val="150000"/>
              </a:lnSpc>
              <a:spcAft>
                <a:spcPts val="0"/>
              </a:spcAft>
            </a:pPr>
            <a:r>
              <a:rPr lang="en-US" altLang="zh-CN" sz="2400" kern="1000" dirty="0">
                <a:solidFill>
                  <a:srgbClr val="000000"/>
                </a:solidFill>
                <a:latin typeface="Times New Roman"/>
                <a:ea typeface="宋体"/>
                <a:sym typeface="Wingdings"/>
              </a:rPr>
              <a:t></a:t>
            </a:r>
            <a:r>
              <a:rPr lang="en-US" altLang="zh-CN" sz="2400" kern="1000" baseline="-25000" dirty="0">
                <a:solidFill>
                  <a:srgbClr val="000000"/>
                </a:solidFill>
                <a:latin typeface="Times New Roman"/>
                <a:ea typeface="宋体"/>
              </a:rPr>
              <a:t>  </a:t>
            </a:r>
            <a:r>
              <a:rPr lang="zh-CN" altLang="zh-CN" sz="2400" kern="1000" dirty="0">
                <a:solidFill>
                  <a:srgbClr val="000000"/>
                </a:solidFill>
                <a:latin typeface="Times New Roman"/>
                <a:ea typeface="宋体"/>
              </a:rPr>
              <a:t>当第一操作数</a:t>
            </a:r>
            <a:r>
              <a:rPr lang="en-US" altLang="zh-CN" sz="2400" kern="1000" dirty="0">
                <a:solidFill>
                  <a:srgbClr val="000000"/>
                </a:solidFill>
                <a:latin typeface="Times New Roman"/>
                <a:ea typeface="宋体"/>
              </a:rPr>
              <a:t>&lt;</a:t>
            </a:r>
            <a:r>
              <a:rPr lang="zh-CN" altLang="zh-CN" sz="2400" kern="1000" dirty="0">
                <a:solidFill>
                  <a:srgbClr val="000000"/>
                </a:solidFill>
                <a:latin typeface="Times New Roman"/>
                <a:ea typeface="宋体"/>
              </a:rPr>
              <a:t>第二操作数时，</a:t>
            </a:r>
            <a:r>
              <a:rPr lang="en-US" altLang="zh-CN" sz="2400" kern="1000" dirty="0">
                <a:solidFill>
                  <a:srgbClr val="000000"/>
                </a:solidFill>
                <a:latin typeface="Times New Roman"/>
                <a:ea typeface="宋体"/>
              </a:rPr>
              <a:t>Cy = 1</a:t>
            </a:r>
            <a:r>
              <a:rPr lang="zh-CN" altLang="zh-CN" sz="2400" kern="1000" dirty="0">
                <a:solidFill>
                  <a:srgbClr val="000000"/>
                </a:solidFill>
                <a:latin typeface="Times New Roman"/>
                <a:ea typeface="宋体"/>
              </a:rPr>
              <a:t>。</a:t>
            </a:r>
          </a:p>
          <a:p>
            <a:pPr lvl="0" algn="l">
              <a:lnSpc>
                <a:spcPct val="150000"/>
              </a:lnSpc>
            </a:pPr>
            <a:r>
              <a:rPr lang="en-US" altLang="zh-CN" sz="2400" kern="1000" dirty="0" smtClean="0">
                <a:solidFill>
                  <a:srgbClr val="000000"/>
                </a:solidFill>
                <a:latin typeface="Times New Roman"/>
                <a:ea typeface="宋体"/>
                <a:cs typeface="Times New Roman"/>
              </a:rPr>
              <a:t>        </a:t>
            </a:r>
            <a:r>
              <a:rPr lang="zh-CN" altLang="zh-CN" sz="2400" kern="1000" dirty="0" smtClean="0">
                <a:solidFill>
                  <a:srgbClr val="000000"/>
                </a:solidFill>
                <a:latin typeface="Times New Roman"/>
                <a:ea typeface="宋体"/>
                <a:cs typeface="Times New Roman"/>
              </a:rPr>
              <a:t>否则</a:t>
            </a:r>
            <a:r>
              <a:rPr lang="zh-CN" altLang="zh-CN" sz="2400" kern="1000" dirty="0">
                <a:solidFill>
                  <a:srgbClr val="000000"/>
                </a:solidFill>
                <a:latin typeface="Times New Roman"/>
                <a:ea typeface="宋体"/>
                <a:cs typeface="Times New Roman"/>
              </a:rPr>
              <a:t>程序继续执行，即</a:t>
            </a:r>
            <a:r>
              <a:rPr lang="en-US" altLang="zh-CN" sz="2400" kern="1000" dirty="0">
                <a:solidFill>
                  <a:srgbClr val="000000"/>
                </a:solidFill>
                <a:latin typeface="Times New Roman"/>
                <a:ea typeface="宋体"/>
              </a:rPr>
              <a:t>PC = PC+3</a:t>
            </a:r>
            <a:r>
              <a:rPr lang="zh-CN" altLang="zh-CN" sz="2400" kern="1000" dirty="0" smtClean="0">
                <a:solidFill>
                  <a:srgbClr val="000000"/>
                </a:solidFill>
                <a:latin typeface="Times New Roman"/>
                <a:ea typeface="宋体"/>
                <a:cs typeface="Times New Roman"/>
              </a:rPr>
              <a:t>。</a:t>
            </a:r>
            <a:endParaRPr lang="en-US" altLang="zh-CN" sz="2400" kern="1000" dirty="0" smtClean="0">
              <a:solidFill>
                <a:srgbClr val="000000"/>
              </a:solidFill>
              <a:latin typeface="Times New Roman"/>
              <a:ea typeface="宋体"/>
              <a:cs typeface="Times New Roman"/>
            </a:endParaRPr>
          </a:p>
          <a:p>
            <a:pPr lvl="0" algn="l">
              <a:lnSpc>
                <a:spcPct val="150000"/>
              </a:lnSpc>
            </a:pPr>
            <a:r>
              <a:rPr lang="en-US" altLang="zh-CN" sz="2400" kern="1000" dirty="0">
                <a:solidFill>
                  <a:srgbClr val="000000"/>
                </a:solidFill>
                <a:latin typeface="Times New Roman"/>
                <a:ea typeface="宋体"/>
                <a:cs typeface="Times New Roman"/>
              </a:rPr>
              <a:t> </a:t>
            </a:r>
            <a:r>
              <a:rPr lang="en-US" altLang="zh-CN" sz="2400" kern="1000" dirty="0" smtClean="0">
                <a:solidFill>
                  <a:srgbClr val="000000"/>
                </a:solidFill>
                <a:latin typeface="Times New Roman"/>
                <a:ea typeface="宋体"/>
                <a:cs typeface="Times New Roman"/>
              </a:rPr>
              <a:t>       </a:t>
            </a:r>
            <a:r>
              <a:rPr lang="zh-CN" altLang="zh-CN" sz="2400" kern="1000" dirty="0" smtClean="0">
                <a:solidFill>
                  <a:srgbClr val="000000"/>
                </a:solidFill>
                <a:latin typeface="Times New Roman"/>
                <a:ea typeface="宋体"/>
                <a:cs typeface="Times New Roman"/>
              </a:rPr>
              <a:t>需要</a:t>
            </a:r>
            <a:r>
              <a:rPr lang="zh-CN" altLang="zh-CN" sz="2400" kern="1000" dirty="0">
                <a:solidFill>
                  <a:srgbClr val="000000"/>
                </a:solidFill>
                <a:latin typeface="Times New Roman"/>
                <a:ea typeface="宋体"/>
                <a:cs typeface="Times New Roman"/>
              </a:rPr>
              <a:t>提醒的是，这组指令只能判断是否相等，而不能判断大小，要判断大小，则需依据标志位</a:t>
            </a:r>
            <a:r>
              <a:rPr lang="en-US" altLang="zh-CN" sz="2400" kern="1000" dirty="0">
                <a:solidFill>
                  <a:srgbClr val="000000"/>
                </a:solidFill>
                <a:latin typeface="Times New Roman"/>
                <a:ea typeface="宋体"/>
              </a:rPr>
              <a:t>Cy</a:t>
            </a:r>
            <a:r>
              <a:rPr lang="zh-CN" altLang="zh-CN" sz="2400" kern="1000" dirty="0">
                <a:solidFill>
                  <a:srgbClr val="000000"/>
                </a:solidFill>
                <a:latin typeface="Times New Roman"/>
                <a:ea typeface="宋体"/>
                <a:cs typeface="Times New Roman"/>
              </a:rPr>
              <a:t>的值做进一步判断。</a:t>
            </a:r>
            <a:endParaRPr lang="zh-CN" altLang="en-US" sz="2400" dirty="0">
              <a:solidFill>
                <a:srgbClr val="000000"/>
              </a:solidFill>
            </a:endParaRPr>
          </a:p>
        </p:txBody>
      </p:sp>
    </p:spTree>
    <p:extLst>
      <p:ext uri="{BB962C8B-B14F-4D97-AF65-F5344CB8AC3E}">
        <p14:creationId xmlns:p14="http://schemas.microsoft.com/office/powerpoint/2010/main" val="3970174163"/>
      </p:ext>
    </p:extLst>
  </p:cSld>
  <p:clrMapOvr>
    <a:masterClrMapping/>
  </p:clrMapOvr>
  <p:transition>
    <p:random/>
    <p:sndAc>
      <p:stSnd>
        <p:snd r:embed="rId2" name="camera.wav"/>
      </p:stSnd>
    </p:sndAc>
  </p:transition>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125</a:t>
            </a:fld>
            <a:endParaRPr lang="en-US" altLang="zh-CN" dirty="0"/>
          </a:p>
        </p:txBody>
      </p:sp>
      <p:sp>
        <p:nvSpPr>
          <p:cNvPr id="4" name="矩形 3"/>
          <p:cNvSpPr/>
          <p:nvPr/>
        </p:nvSpPr>
        <p:spPr>
          <a:xfrm>
            <a:off x="0" y="587891"/>
            <a:ext cx="9144000" cy="5168081"/>
          </a:xfrm>
          <a:prstGeom prst="rect">
            <a:avLst/>
          </a:prstGeom>
        </p:spPr>
        <p:txBody>
          <a:bodyPr wrap="square">
            <a:spAutoFit/>
          </a:bodyPr>
          <a:lstStyle/>
          <a:p>
            <a:pPr algn="l">
              <a:lnSpc>
                <a:spcPct val="150000"/>
              </a:lnSpc>
              <a:spcAft>
                <a:spcPts val="300"/>
              </a:spcAft>
            </a:pPr>
            <a:r>
              <a:rPr lang="en-US" altLang="zh-CN" sz="2400" kern="1000" dirty="0" smtClean="0">
                <a:latin typeface="Times New Roman"/>
                <a:ea typeface="宋体"/>
              </a:rPr>
              <a:t>        </a:t>
            </a:r>
            <a:r>
              <a:rPr lang="zh-CN" altLang="zh-CN" sz="2400" kern="1000" dirty="0" smtClean="0">
                <a:latin typeface="Times New Roman"/>
                <a:ea typeface="宋体"/>
              </a:rPr>
              <a:t>（</a:t>
            </a:r>
            <a:r>
              <a:rPr lang="en-US" altLang="zh-CN" sz="2400" kern="1000" dirty="0">
                <a:latin typeface="Times New Roman"/>
                <a:ea typeface="宋体"/>
              </a:rPr>
              <a:t>3</a:t>
            </a:r>
            <a:r>
              <a:rPr lang="zh-CN" altLang="zh-CN" sz="2400" kern="1000" dirty="0">
                <a:latin typeface="Times New Roman"/>
                <a:ea typeface="宋体"/>
              </a:rPr>
              <a:t>）减</a:t>
            </a:r>
            <a:r>
              <a:rPr lang="en-US" altLang="zh-CN" sz="2400" kern="1000" dirty="0">
                <a:latin typeface="Times New Roman"/>
                <a:ea typeface="宋体"/>
              </a:rPr>
              <a:t>1</a:t>
            </a:r>
            <a:r>
              <a:rPr lang="zh-CN" altLang="zh-CN" sz="2400" kern="1000" dirty="0">
                <a:latin typeface="Times New Roman"/>
                <a:ea typeface="宋体"/>
              </a:rPr>
              <a:t>条件转移指令</a:t>
            </a:r>
          </a:p>
          <a:p>
            <a:pPr marL="1184275" lvl="2" algn="l">
              <a:lnSpc>
                <a:spcPct val="150000"/>
              </a:lnSpc>
              <a:spcAft>
                <a:spcPts val="0"/>
              </a:spcAft>
            </a:pPr>
            <a:r>
              <a:rPr lang="en-US" altLang="zh-CN" sz="2400" dirty="0">
                <a:solidFill>
                  <a:srgbClr val="0000FF"/>
                </a:solidFill>
              </a:rPr>
              <a:t>DJNZ  </a:t>
            </a:r>
            <a:r>
              <a:rPr lang="en-US" altLang="zh-CN" sz="2400" dirty="0" err="1">
                <a:solidFill>
                  <a:srgbClr val="0000FF"/>
                </a:solidFill>
              </a:rPr>
              <a:t>Rn</a:t>
            </a:r>
            <a:r>
              <a:rPr lang="zh-CN" altLang="zh-CN" sz="2400" dirty="0">
                <a:solidFill>
                  <a:srgbClr val="0000FF"/>
                </a:solidFill>
              </a:rPr>
              <a:t>，</a:t>
            </a:r>
            <a:r>
              <a:rPr lang="en-US" altLang="zh-CN" sz="2400" dirty="0" err="1">
                <a:solidFill>
                  <a:srgbClr val="0000FF"/>
                </a:solidFill>
              </a:rPr>
              <a:t>rel</a:t>
            </a:r>
            <a:r>
              <a:rPr lang="en-US" altLang="zh-CN" sz="2400" dirty="0">
                <a:solidFill>
                  <a:srgbClr val="0000FF"/>
                </a:solidFill>
              </a:rPr>
              <a:t>     	</a:t>
            </a:r>
            <a:r>
              <a:rPr lang="zh-CN" altLang="zh-CN" sz="2400" dirty="0">
                <a:solidFill>
                  <a:srgbClr val="0000FF"/>
                </a:solidFill>
              </a:rPr>
              <a:t>；</a:t>
            </a:r>
            <a:r>
              <a:rPr lang="en-US" altLang="zh-CN" sz="2400" dirty="0">
                <a:solidFill>
                  <a:srgbClr val="0000FF"/>
                </a:solidFill>
              </a:rPr>
              <a:t>(</a:t>
            </a:r>
            <a:r>
              <a:rPr lang="en-US" altLang="zh-CN" sz="2400" dirty="0" err="1">
                <a:solidFill>
                  <a:srgbClr val="0000FF"/>
                </a:solidFill>
              </a:rPr>
              <a:t>Rn</a:t>
            </a:r>
            <a:r>
              <a:rPr lang="en-US" altLang="zh-CN" sz="2400" dirty="0">
                <a:solidFill>
                  <a:srgbClr val="0000FF"/>
                </a:solidFill>
              </a:rPr>
              <a:t>)-1</a:t>
            </a:r>
            <a:r>
              <a:rPr lang="zh-CN" altLang="zh-CN" sz="2400" dirty="0">
                <a:solidFill>
                  <a:srgbClr val="0000FF"/>
                </a:solidFill>
              </a:rPr>
              <a:t>→</a:t>
            </a:r>
            <a:r>
              <a:rPr lang="en-US" altLang="zh-CN" sz="2400" dirty="0" err="1">
                <a:solidFill>
                  <a:srgbClr val="0000FF"/>
                </a:solidFill>
              </a:rPr>
              <a:t>Rn</a:t>
            </a:r>
            <a:endParaRPr lang="zh-CN" altLang="zh-CN" sz="2400" dirty="0">
              <a:solidFill>
                <a:srgbClr val="0000FF"/>
              </a:solidFill>
            </a:endParaRPr>
          </a:p>
          <a:p>
            <a:pPr marL="1184275" lvl="2" algn="l">
              <a:lnSpc>
                <a:spcPct val="150000"/>
              </a:lnSpc>
              <a:spcAft>
                <a:spcPts val="0"/>
              </a:spcAft>
            </a:pPr>
            <a:r>
              <a:rPr lang="en-US" altLang="zh-CN" sz="2400" dirty="0">
                <a:solidFill>
                  <a:srgbClr val="0000FF"/>
                </a:solidFill>
              </a:rPr>
              <a:t>                 	            </a:t>
            </a:r>
            <a:r>
              <a:rPr lang="zh-CN" altLang="zh-CN" sz="2400" dirty="0">
                <a:solidFill>
                  <a:srgbClr val="0000FF"/>
                </a:solidFill>
              </a:rPr>
              <a:t>；若</a:t>
            </a:r>
            <a:r>
              <a:rPr lang="en-US" altLang="zh-CN" sz="2400" dirty="0">
                <a:solidFill>
                  <a:srgbClr val="0000FF"/>
                </a:solidFill>
              </a:rPr>
              <a:t>(</a:t>
            </a:r>
            <a:r>
              <a:rPr lang="en-US" altLang="zh-CN" sz="2400" dirty="0" err="1">
                <a:solidFill>
                  <a:srgbClr val="0000FF"/>
                </a:solidFill>
              </a:rPr>
              <a:t>Rn</a:t>
            </a:r>
            <a:r>
              <a:rPr lang="en-US" altLang="zh-CN" sz="2400" dirty="0">
                <a:solidFill>
                  <a:srgbClr val="0000FF"/>
                </a:solidFill>
              </a:rPr>
              <a:t>) ≠ 0</a:t>
            </a:r>
            <a:r>
              <a:rPr lang="zh-CN" altLang="zh-CN" sz="2400" dirty="0">
                <a:solidFill>
                  <a:srgbClr val="0000FF"/>
                </a:solidFill>
              </a:rPr>
              <a:t>，则</a:t>
            </a:r>
            <a:r>
              <a:rPr lang="en-US" altLang="zh-CN" sz="2400" dirty="0">
                <a:solidFill>
                  <a:srgbClr val="0000FF"/>
                </a:solidFill>
              </a:rPr>
              <a:t>PC+2+rel</a:t>
            </a:r>
            <a:r>
              <a:rPr lang="zh-CN" altLang="zh-CN" sz="2400" dirty="0">
                <a:solidFill>
                  <a:srgbClr val="0000FF"/>
                </a:solidFill>
              </a:rPr>
              <a:t>→</a:t>
            </a:r>
            <a:r>
              <a:rPr lang="en-US" altLang="zh-CN" sz="2400" dirty="0">
                <a:solidFill>
                  <a:srgbClr val="0000FF"/>
                </a:solidFill>
              </a:rPr>
              <a:t>PC</a:t>
            </a:r>
            <a:endParaRPr lang="zh-CN" altLang="zh-CN" sz="2400" dirty="0">
              <a:solidFill>
                <a:srgbClr val="0000FF"/>
              </a:solidFill>
            </a:endParaRPr>
          </a:p>
          <a:p>
            <a:pPr marL="1184275" lvl="2" algn="l">
              <a:lnSpc>
                <a:spcPct val="150000"/>
              </a:lnSpc>
              <a:spcAft>
                <a:spcPts val="0"/>
              </a:spcAft>
            </a:pPr>
            <a:r>
              <a:rPr lang="en-US" altLang="zh-CN" sz="2400" dirty="0">
                <a:solidFill>
                  <a:srgbClr val="0000FF"/>
                </a:solidFill>
              </a:rPr>
              <a:t>                	            </a:t>
            </a:r>
            <a:r>
              <a:rPr lang="zh-CN" altLang="zh-CN" sz="2400" dirty="0">
                <a:solidFill>
                  <a:srgbClr val="0000FF"/>
                </a:solidFill>
              </a:rPr>
              <a:t>；否则，</a:t>
            </a:r>
            <a:r>
              <a:rPr lang="en-US" altLang="zh-CN" sz="2400" dirty="0">
                <a:solidFill>
                  <a:srgbClr val="0000FF"/>
                </a:solidFill>
              </a:rPr>
              <a:t>PC+2</a:t>
            </a:r>
            <a:r>
              <a:rPr lang="zh-CN" altLang="zh-CN" sz="2400" dirty="0">
                <a:solidFill>
                  <a:srgbClr val="0000FF"/>
                </a:solidFill>
              </a:rPr>
              <a:t>→</a:t>
            </a:r>
            <a:r>
              <a:rPr lang="en-US" altLang="zh-CN" sz="2400" dirty="0">
                <a:solidFill>
                  <a:srgbClr val="0000FF"/>
                </a:solidFill>
              </a:rPr>
              <a:t>PC</a:t>
            </a:r>
            <a:endParaRPr lang="zh-CN" altLang="zh-CN" sz="2400" dirty="0">
              <a:solidFill>
                <a:srgbClr val="0000FF"/>
              </a:solidFill>
            </a:endParaRPr>
          </a:p>
          <a:p>
            <a:pPr marL="1184275" lvl="2" algn="l">
              <a:lnSpc>
                <a:spcPct val="150000"/>
              </a:lnSpc>
              <a:spcAft>
                <a:spcPts val="0"/>
              </a:spcAft>
            </a:pPr>
            <a:r>
              <a:rPr lang="en-US" altLang="zh-CN" sz="2400" dirty="0">
                <a:solidFill>
                  <a:srgbClr val="0000FF"/>
                </a:solidFill>
              </a:rPr>
              <a:t>DJNZ  direct</a:t>
            </a:r>
            <a:r>
              <a:rPr lang="zh-CN" altLang="zh-CN" sz="2400" dirty="0">
                <a:solidFill>
                  <a:srgbClr val="0000FF"/>
                </a:solidFill>
              </a:rPr>
              <a:t>，</a:t>
            </a:r>
            <a:r>
              <a:rPr lang="en-US" altLang="zh-CN" sz="2400" dirty="0" err="1">
                <a:solidFill>
                  <a:srgbClr val="0000FF"/>
                </a:solidFill>
              </a:rPr>
              <a:t>rel</a:t>
            </a:r>
            <a:r>
              <a:rPr lang="en-US" altLang="zh-CN" sz="2400" dirty="0">
                <a:solidFill>
                  <a:srgbClr val="0000FF"/>
                </a:solidFill>
              </a:rPr>
              <a:t>   </a:t>
            </a:r>
            <a:r>
              <a:rPr lang="zh-CN" altLang="zh-CN" sz="2400" dirty="0" smtClean="0">
                <a:solidFill>
                  <a:srgbClr val="0000FF"/>
                </a:solidFill>
              </a:rPr>
              <a:t>；</a:t>
            </a:r>
            <a:r>
              <a:rPr lang="en-US" altLang="zh-CN" sz="2400" dirty="0">
                <a:solidFill>
                  <a:srgbClr val="0000FF"/>
                </a:solidFill>
              </a:rPr>
              <a:t>(direct)-1</a:t>
            </a:r>
            <a:r>
              <a:rPr lang="zh-CN" altLang="zh-CN" sz="2400" dirty="0">
                <a:solidFill>
                  <a:srgbClr val="0000FF"/>
                </a:solidFill>
              </a:rPr>
              <a:t>→</a:t>
            </a:r>
            <a:r>
              <a:rPr lang="en-US" altLang="zh-CN" sz="2400" dirty="0">
                <a:solidFill>
                  <a:srgbClr val="0000FF"/>
                </a:solidFill>
              </a:rPr>
              <a:t>direct</a:t>
            </a:r>
            <a:endParaRPr lang="zh-CN" altLang="zh-CN" sz="2400" dirty="0">
              <a:solidFill>
                <a:srgbClr val="0000FF"/>
              </a:solidFill>
            </a:endParaRPr>
          </a:p>
          <a:p>
            <a:pPr marL="1184275" lvl="2" algn="l">
              <a:lnSpc>
                <a:spcPct val="150000"/>
              </a:lnSpc>
              <a:spcAft>
                <a:spcPts val="0"/>
              </a:spcAft>
            </a:pPr>
            <a:r>
              <a:rPr lang="en-US" altLang="zh-CN" sz="2400" dirty="0">
                <a:solidFill>
                  <a:srgbClr val="0000FF"/>
                </a:solidFill>
              </a:rPr>
              <a:t>                 	            </a:t>
            </a:r>
            <a:r>
              <a:rPr lang="zh-CN" altLang="zh-CN" sz="2400" dirty="0">
                <a:solidFill>
                  <a:srgbClr val="0000FF"/>
                </a:solidFill>
              </a:rPr>
              <a:t>；若</a:t>
            </a:r>
            <a:r>
              <a:rPr lang="en-US" altLang="zh-CN" sz="2400" dirty="0">
                <a:solidFill>
                  <a:srgbClr val="0000FF"/>
                </a:solidFill>
              </a:rPr>
              <a:t>(direct) ≠ 0</a:t>
            </a:r>
            <a:r>
              <a:rPr lang="zh-CN" altLang="zh-CN" sz="2400" dirty="0">
                <a:solidFill>
                  <a:srgbClr val="0000FF"/>
                </a:solidFill>
              </a:rPr>
              <a:t>，则</a:t>
            </a:r>
            <a:r>
              <a:rPr lang="en-US" altLang="zh-CN" sz="2400" dirty="0">
                <a:solidFill>
                  <a:srgbClr val="0000FF"/>
                </a:solidFill>
              </a:rPr>
              <a:t>PC+3+rel</a:t>
            </a:r>
            <a:r>
              <a:rPr lang="zh-CN" altLang="zh-CN" sz="2400" dirty="0">
                <a:solidFill>
                  <a:srgbClr val="0000FF"/>
                </a:solidFill>
              </a:rPr>
              <a:t>→</a:t>
            </a:r>
            <a:r>
              <a:rPr lang="en-US" altLang="zh-CN" sz="2400" dirty="0">
                <a:solidFill>
                  <a:srgbClr val="0000FF"/>
                </a:solidFill>
              </a:rPr>
              <a:t>PC</a:t>
            </a:r>
            <a:endParaRPr lang="zh-CN" altLang="zh-CN" sz="2400" dirty="0">
              <a:solidFill>
                <a:srgbClr val="0000FF"/>
              </a:solidFill>
            </a:endParaRPr>
          </a:p>
          <a:p>
            <a:pPr marL="1184275" lvl="2" algn="l">
              <a:lnSpc>
                <a:spcPct val="150000"/>
              </a:lnSpc>
              <a:spcAft>
                <a:spcPts val="0"/>
              </a:spcAft>
            </a:pPr>
            <a:r>
              <a:rPr lang="en-US" altLang="zh-CN" sz="2400" dirty="0">
                <a:solidFill>
                  <a:srgbClr val="0000FF"/>
                </a:solidFill>
              </a:rPr>
              <a:t>                 	            </a:t>
            </a:r>
            <a:r>
              <a:rPr lang="zh-CN" altLang="zh-CN" sz="2400" dirty="0">
                <a:solidFill>
                  <a:srgbClr val="0000FF"/>
                </a:solidFill>
              </a:rPr>
              <a:t>；否则，</a:t>
            </a:r>
            <a:r>
              <a:rPr lang="en-US" altLang="zh-CN" sz="2400" dirty="0">
                <a:solidFill>
                  <a:srgbClr val="0000FF"/>
                </a:solidFill>
              </a:rPr>
              <a:t>PC+3</a:t>
            </a:r>
            <a:r>
              <a:rPr lang="zh-CN" altLang="zh-CN" sz="2400" dirty="0">
                <a:solidFill>
                  <a:srgbClr val="0000FF"/>
                </a:solidFill>
              </a:rPr>
              <a:t>→</a:t>
            </a:r>
            <a:r>
              <a:rPr lang="en-US" altLang="zh-CN" sz="2400" dirty="0">
                <a:solidFill>
                  <a:srgbClr val="0000FF"/>
                </a:solidFill>
              </a:rPr>
              <a:t>PC</a:t>
            </a:r>
            <a:endParaRPr lang="zh-CN" altLang="zh-CN" sz="2400" dirty="0">
              <a:solidFill>
                <a:srgbClr val="0000FF"/>
              </a:solidFill>
            </a:endParaRPr>
          </a:p>
          <a:p>
            <a:pPr algn="l">
              <a:lnSpc>
                <a:spcPct val="150000"/>
              </a:lnSpc>
              <a:spcBef>
                <a:spcPts val="400"/>
              </a:spcBef>
              <a:spcAft>
                <a:spcPts val="0"/>
              </a:spcAft>
            </a:pPr>
            <a:r>
              <a:rPr lang="en-US" altLang="zh-CN" sz="2400" kern="1000" dirty="0" smtClean="0">
                <a:latin typeface="Times New Roman"/>
                <a:ea typeface="宋体"/>
              </a:rPr>
              <a:t>        </a:t>
            </a:r>
            <a:r>
              <a:rPr lang="zh-CN" altLang="zh-CN" sz="2400" kern="1000" dirty="0" smtClean="0">
                <a:latin typeface="Times New Roman"/>
                <a:ea typeface="宋体"/>
              </a:rPr>
              <a:t>这</a:t>
            </a:r>
            <a:r>
              <a:rPr lang="zh-CN" altLang="zh-CN" sz="2400" kern="1000" dirty="0">
                <a:latin typeface="Times New Roman"/>
                <a:ea typeface="宋体"/>
              </a:rPr>
              <a:t>组指令首先对源操作数做减</a:t>
            </a:r>
            <a:r>
              <a:rPr lang="en-US" altLang="zh-CN" sz="2400" kern="1000" dirty="0">
                <a:latin typeface="Times New Roman"/>
                <a:ea typeface="宋体"/>
              </a:rPr>
              <a:t>1</a:t>
            </a:r>
            <a:r>
              <a:rPr lang="zh-CN" altLang="zh-CN" sz="2400" kern="1000" dirty="0">
                <a:latin typeface="Times New Roman"/>
                <a:ea typeface="宋体"/>
              </a:rPr>
              <a:t>操作，然后判断结果是否为零，不为零则发生转移</a:t>
            </a:r>
            <a:r>
              <a:rPr lang="zh-CN" altLang="zh-CN" sz="2400" kern="1000" dirty="0" smtClean="0">
                <a:latin typeface="Times New Roman"/>
                <a:ea typeface="宋体"/>
              </a:rPr>
              <a:t>。</a:t>
            </a:r>
            <a:endParaRPr lang="zh-CN" altLang="zh-CN" sz="2400" kern="1000" dirty="0">
              <a:effectLst/>
              <a:latin typeface="Times New Roman"/>
              <a:ea typeface="宋体"/>
            </a:endParaRPr>
          </a:p>
        </p:txBody>
      </p:sp>
    </p:spTree>
    <p:extLst>
      <p:ext uri="{BB962C8B-B14F-4D97-AF65-F5344CB8AC3E}">
        <p14:creationId xmlns:p14="http://schemas.microsoft.com/office/powerpoint/2010/main" val="3509618042"/>
      </p:ext>
    </p:extLst>
  </p:cSld>
  <p:clrMapOvr>
    <a:masterClrMapping/>
  </p:clrMapOvr>
  <p:transition>
    <p:random/>
    <p:sndAc>
      <p:stSnd>
        <p:snd r:embed="rId2" name="camera.wav"/>
      </p:stSnd>
    </p:sndAc>
  </p:transition>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126</a:t>
            </a:fld>
            <a:endParaRPr lang="en-US" altLang="zh-CN" dirty="0"/>
          </a:p>
        </p:txBody>
      </p:sp>
      <p:sp>
        <p:nvSpPr>
          <p:cNvPr id="4" name="矩形 3"/>
          <p:cNvSpPr/>
          <p:nvPr/>
        </p:nvSpPr>
        <p:spPr>
          <a:xfrm>
            <a:off x="0" y="651639"/>
            <a:ext cx="9144000" cy="3467616"/>
          </a:xfrm>
          <a:prstGeom prst="rect">
            <a:avLst/>
          </a:prstGeom>
        </p:spPr>
        <p:txBody>
          <a:bodyPr wrap="square">
            <a:spAutoFit/>
          </a:bodyPr>
          <a:lstStyle/>
          <a:p>
            <a:pPr lvl="0" algn="l">
              <a:lnSpc>
                <a:spcPct val="150000"/>
              </a:lnSpc>
              <a:spcBef>
                <a:spcPts val="400"/>
              </a:spcBef>
              <a:spcAft>
                <a:spcPts val="0"/>
              </a:spcAft>
            </a:pPr>
            <a:r>
              <a:rPr lang="en-US" altLang="zh-CN" sz="2400" kern="1000" dirty="0" smtClean="0">
                <a:solidFill>
                  <a:srgbClr val="000000"/>
                </a:solidFill>
                <a:latin typeface="Times New Roman"/>
                <a:ea typeface="宋体"/>
              </a:rPr>
              <a:t>        </a:t>
            </a:r>
            <a:r>
              <a:rPr lang="zh-CN" altLang="zh-CN" sz="2400" kern="1000" dirty="0" smtClean="0">
                <a:solidFill>
                  <a:srgbClr val="000000"/>
                </a:solidFill>
                <a:latin typeface="Times New Roman"/>
                <a:ea typeface="宋体"/>
              </a:rPr>
              <a:t>这</a:t>
            </a:r>
            <a:r>
              <a:rPr lang="zh-CN" altLang="zh-CN" sz="2400" kern="1000" dirty="0">
                <a:solidFill>
                  <a:srgbClr val="000000"/>
                </a:solidFill>
                <a:latin typeface="Times New Roman"/>
                <a:ea typeface="宋体"/>
              </a:rPr>
              <a:t>组指令对于构造循环程序非常有用，可以将循环次数放入任何一个工作寄存器</a:t>
            </a:r>
            <a:r>
              <a:rPr lang="en-US" altLang="zh-CN" sz="2400" kern="1000" dirty="0" err="1">
                <a:solidFill>
                  <a:srgbClr val="000000"/>
                </a:solidFill>
                <a:latin typeface="Times New Roman"/>
                <a:ea typeface="宋体"/>
              </a:rPr>
              <a:t>Rn</a:t>
            </a:r>
            <a:r>
              <a:rPr lang="zh-CN" altLang="zh-CN" sz="2400" kern="1000" dirty="0">
                <a:solidFill>
                  <a:srgbClr val="000000"/>
                </a:solidFill>
                <a:latin typeface="Times New Roman"/>
                <a:ea typeface="宋体"/>
              </a:rPr>
              <a:t>或直接地址单元中，利用这两条指令就可以实现循环控制</a:t>
            </a:r>
            <a:r>
              <a:rPr lang="zh-CN" altLang="zh-CN" sz="2400" kern="1000" dirty="0" smtClean="0">
                <a:solidFill>
                  <a:srgbClr val="000000"/>
                </a:solidFill>
                <a:latin typeface="Times New Roman"/>
                <a:ea typeface="宋体"/>
              </a:rPr>
              <a:t>。</a:t>
            </a:r>
            <a:endParaRPr lang="en-US" altLang="zh-CN" sz="2400" kern="1000" dirty="0" smtClean="0">
              <a:solidFill>
                <a:srgbClr val="000000"/>
              </a:solidFill>
              <a:latin typeface="Times New Roman"/>
              <a:ea typeface="宋体"/>
            </a:endParaRPr>
          </a:p>
          <a:p>
            <a:pPr lvl="0" indent="255905" algn="l">
              <a:lnSpc>
                <a:spcPct val="150000"/>
              </a:lnSpc>
              <a:spcAft>
                <a:spcPts val="0"/>
              </a:spcAft>
            </a:pPr>
            <a:r>
              <a:rPr lang="en-US" altLang="zh-CN" sz="2400" kern="1000" dirty="0" smtClean="0">
                <a:solidFill>
                  <a:srgbClr val="000000"/>
                </a:solidFill>
                <a:latin typeface="Arial"/>
                <a:ea typeface="黑体"/>
              </a:rPr>
              <a:t>    </a:t>
            </a:r>
            <a:r>
              <a:rPr lang="zh-CN" altLang="zh-CN" sz="2400" kern="1000" dirty="0" smtClean="0">
                <a:solidFill>
                  <a:srgbClr val="000000"/>
                </a:solidFill>
                <a:latin typeface="Arial"/>
                <a:ea typeface="黑体"/>
              </a:rPr>
              <a:t>【</a:t>
            </a:r>
            <a:r>
              <a:rPr lang="zh-CN" altLang="zh-CN" sz="2400" kern="1000" dirty="0">
                <a:solidFill>
                  <a:srgbClr val="000000"/>
                </a:solidFill>
                <a:latin typeface="Arial"/>
                <a:ea typeface="黑体"/>
              </a:rPr>
              <a:t>例</a:t>
            </a:r>
            <a:r>
              <a:rPr lang="en-US" altLang="zh-CN" sz="2400" kern="1000" dirty="0">
                <a:solidFill>
                  <a:srgbClr val="000000"/>
                </a:solidFill>
                <a:latin typeface="Arial"/>
                <a:ea typeface="黑体"/>
                <a:cs typeface="Times New Roman"/>
              </a:rPr>
              <a:t>4-26</a:t>
            </a:r>
            <a:r>
              <a:rPr lang="zh-CN" altLang="zh-CN" sz="2400" kern="1000" dirty="0">
                <a:solidFill>
                  <a:srgbClr val="000000"/>
                </a:solidFill>
                <a:latin typeface="Arial"/>
                <a:ea typeface="黑体"/>
              </a:rPr>
              <a:t>】</a:t>
            </a:r>
            <a:r>
              <a:rPr lang="zh-CN" altLang="zh-CN" sz="2400" kern="1000" dirty="0">
                <a:solidFill>
                  <a:srgbClr val="000000"/>
                </a:solidFill>
                <a:latin typeface="Times New Roman"/>
                <a:ea typeface="宋体"/>
              </a:rPr>
              <a:t> 将片内</a:t>
            </a:r>
            <a:r>
              <a:rPr lang="en-US" altLang="zh-CN" sz="2400" kern="1000" dirty="0">
                <a:solidFill>
                  <a:srgbClr val="000000"/>
                </a:solidFill>
                <a:latin typeface="Times New Roman"/>
                <a:ea typeface="宋体"/>
              </a:rPr>
              <a:t>RAM 30H</a:t>
            </a:r>
            <a:r>
              <a:rPr lang="zh-CN" altLang="zh-CN" sz="2400" kern="1000" dirty="0">
                <a:solidFill>
                  <a:srgbClr val="000000"/>
                </a:solidFill>
                <a:latin typeface="Times New Roman"/>
                <a:ea typeface="宋体"/>
              </a:rPr>
              <a:t>开始的</a:t>
            </a:r>
            <a:r>
              <a:rPr lang="en-US" altLang="zh-CN" sz="2400" kern="1000" dirty="0">
                <a:solidFill>
                  <a:srgbClr val="000000"/>
                </a:solidFill>
                <a:latin typeface="Times New Roman"/>
                <a:ea typeface="宋体"/>
              </a:rPr>
              <a:t>10</a:t>
            </a:r>
            <a:r>
              <a:rPr lang="zh-CN" altLang="zh-CN" sz="2400" kern="1000" dirty="0">
                <a:solidFill>
                  <a:srgbClr val="000000"/>
                </a:solidFill>
                <a:latin typeface="Times New Roman"/>
                <a:ea typeface="宋体"/>
              </a:rPr>
              <a:t>个单元的内容与</a:t>
            </a:r>
            <a:r>
              <a:rPr lang="en-US" altLang="zh-CN" sz="2400" kern="1000" dirty="0">
                <a:solidFill>
                  <a:srgbClr val="000000"/>
                </a:solidFill>
                <a:latin typeface="Times New Roman"/>
                <a:ea typeface="宋体"/>
              </a:rPr>
              <a:t>40H</a:t>
            </a:r>
            <a:r>
              <a:rPr lang="zh-CN" altLang="zh-CN" sz="2400" kern="1000" dirty="0">
                <a:solidFill>
                  <a:srgbClr val="000000"/>
                </a:solidFill>
                <a:latin typeface="Times New Roman"/>
                <a:ea typeface="宋体"/>
              </a:rPr>
              <a:t>开始的</a:t>
            </a:r>
            <a:r>
              <a:rPr lang="en-US" altLang="zh-CN" sz="2400" kern="1000" dirty="0">
                <a:solidFill>
                  <a:srgbClr val="000000"/>
                </a:solidFill>
                <a:latin typeface="Times New Roman"/>
                <a:ea typeface="宋体"/>
              </a:rPr>
              <a:t>10</a:t>
            </a:r>
            <a:r>
              <a:rPr lang="zh-CN" altLang="zh-CN" sz="2400" kern="1000" dirty="0">
                <a:solidFill>
                  <a:srgbClr val="000000"/>
                </a:solidFill>
                <a:latin typeface="Times New Roman"/>
                <a:ea typeface="宋体"/>
              </a:rPr>
              <a:t>个单元的内容互换。</a:t>
            </a:r>
          </a:p>
          <a:p>
            <a:pPr lvl="0" algn="l">
              <a:lnSpc>
                <a:spcPct val="150000"/>
              </a:lnSpc>
              <a:spcBef>
                <a:spcPts val="400"/>
              </a:spcBef>
              <a:spcAft>
                <a:spcPts val="0"/>
              </a:spcAft>
            </a:pPr>
            <a:endParaRPr lang="zh-CN" altLang="zh-CN" sz="2400" kern="1000" dirty="0">
              <a:solidFill>
                <a:srgbClr val="000000"/>
              </a:solidFill>
              <a:latin typeface="Times New Roman"/>
              <a:ea typeface="宋体"/>
            </a:endParaRPr>
          </a:p>
        </p:txBody>
      </p:sp>
    </p:spTree>
    <p:extLst>
      <p:ext uri="{BB962C8B-B14F-4D97-AF65-F5344CB8AC3E}">
        <p14:creationId xmlns:p14="http://schemas.microsoft.com/office/powerpoint/2010/main" val="2338183533"/>
      </p:ext>
    </p:extLst>
  </p:cSld>
  <p:clrMapOvr>
    <a:masterClrMapping/>
  </p:clrMapOvr>
  <p:transition>
    <p:random/>
    <p:sndAc>
      <p:stSnd>
        <p:snd r:embed="rId2" name="camera.wav"/>
      </p:stSnd>
    </p:sndAc>
  </p:transition>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127</a:t>
            </a:fld>
            <a:endParaRPr lang="en-US" altLang="zh-CN" dirty="0"/>
          </a:p>
        </p:txBody>
      </p:sp>
      <p:sp>
        <p:nvSpPr>
          <p:cNvPr id="4" name="矩形 3"/>
          <p:cNvSpPr/>
          <p:nvPr/>
        </p:nvSpPr>
        <p:spPr>
          <a:xfrm>
            <a:off x="0" y="596870"/>
            <a:ext cx="9144000" cy="5816977"/>
          </a:xfrm>
          <a:prstGeom prst="rect">
            <a:avLst/>
          </a:prstGeom>
        </p:spPr>
        <p:txBody>
          <a:bodyPr wrap="square">
            <a:spAutoFit/>
          </a:bodyPr>
          <a:lstStyle/>
          <a:p>
            <a:pPr indent="255905" algn="l">
              <a:lnSpc>
                <a:spcPct val="150000"/>
              </a:lnSpc>
              <a:spcAft>
                <a:spcPts val="0"/>
              </a:spcAft>
            </a:pPr>
            <a:r>
              <a:rPr lang="en-US" altLang="zh-CN" sz="2400" kern="1000" dirty="0" smtClean="0">
                <a:latin typeface="Arial"/>
                <a:ea typeface="黑体"/>
              </a:rPr>
              <a:t>    </a:t>
            </a:r>
            <a:r>
              <a:rPr lang="zh-CN" altLang="zh-CN" sz="2400" kern="1000" dirty="0" smtClean="0">
                <a:latin typeface="Arial"/>
                <a:ea typeface="黑体"/>
              </a:rPr>
              <a:t>解</a:t>
            </a:r>
            <a:r>
              <a:rPr lang="zh-CN" altLang="zh-CN" sz="2400" kern="1000" dirty="0">
                <a:latin typeface="Arial"/>
                <a:ea typeface="黑体"/>
              </a:rPr>
              <a:t>：</a:t>
            </a:r>
            <a:r>
              <a:rPr lang="zh-CN" altLang="zh-CN" sz="2400" kern="1000" dirty="0">
                <a:latin typeface="Times New Roman"/>
                <a:ea typeface="宋体"/>
              </a:rPr>
              <a:t>编制程序如下：</a:t>
            </a:r>
          </a:p>
          <a:p>
            <a:pPr marL="1184275" lvl="2" indent="255905" algn="l">
              <a:lnSpc>
                <a:spcPct val="150000"/>
              </a:lnSpc>
              <a:spcAft>
                <a:spcPts val="0"/>
              </a:spcAft>
            </a:pPr>
            <a:r>
              <a:rPr lang="en-US" altLang="zh-CN" sz="2400" kern="1000" dirty="0">
                <a:latin typeface="Times New Roman"/>
                <a:ea typeface="宋体"/>
              </a:rPr>
              <a:t>      </a:t>
            </a:r>
            <a:r>
              <a:rPr lang="en-US" altLang="zh-CN" sz="2000" kern="1000" dirty="0" smtClean="0">
                <a:latin typeface="Times New Roman"/>
                <a:ea typeface="宋体"/>
              </a:rPr>
              <a:t>MOV</a:t>
            </a:r>
            <a:r>
              <a:rPr lang="en-US" altLang="zh-CN" sz="2000" kern="1000" dirty="0">
                <a:latin typeface="Times New Roman"/>
                <a:ea typeface="宋体"/>
              </a:rPr>
              <a:t>	R7</a:t>
            </a:r>
            <a:r>
              <a:rPr lang="zh-CN" altLang="zh-CN" sz="2000" kern="1000" dirty="0">
                <a:latin typeface="Times New Roman"/>
                <a:ea typeface="宋体"/>
              </a:rPr>
              <a:t>，</a:t>
            </a:r>
            <a:r>
              <a:rPr lang="en-US" altLang="zh-CN" sz="2000" kern="1000" dirty="0">
                <a:latin typeface="Times New Roman"/>
                <a:ea typeface="宋体"/>
              </a:rPr>
              <a:t>#0AH   	</a:t>
            </a:r>
            <a:r>
              <a:rPr lang="zh-CN" altLang="zh-CN" sz="2000" kern="1000" dirty="0">
                <a:latin typeface="Times New Roman"/>
                <a:ea typeface="宋体"/>
              </a:rPr>
              <a:t>；设循环次数</a:t>
            </a:r>
          </a:p>
          <a:p>
            <a:pPr marL="1184275" lvl="2" indent="255905" algn="l">
              <a:lnSpc>
                <a:spcPct val="150000"/>
              </a:lnSpc>
              <a:spcAft>
                <a:spcPts val="0"/>
              </a:spcAft>
            </a:pPr>
            <a:r>
              <a:rPr lang="en-US" altLang="zh-CN" sz="2000" kern="1000" dirty="0">
                <a:latin typeface="Times New Roman"/>
                <a:ea typeface="宋体"/>
              </a:rPr>
              <a:t>       MOV	R0</a:t>
            </a:r>
            <a:r>
              <a:rPr lang="zh-CN" altLang="zh-CN" sz="2000" kern="1000" dirty="0">
                <a:latin typeface="Times New Roman"/>
                <a:ea typeface="宋体"/>
              </a:rPr>
              <a:t>，</a:t>
            </a:r>
            <a:r>
              <a:rPr lang="en-US" altLang="zh-CN" sz="2000" kern="1000" dirty="0">
                <a:latin typeface="Times New Roman"/>
                <a:ea typeface="宋体"/>
              </a:rPr>
              <a:t>#30H  	</a:t>
            </a:r>
            <a:r>
              <a:rPr lang="zh-CN" altLang="zh-CN" sz="2000" kern="1000" dirty="0">
                <a:latin typeface="Times New Roman"/>
                <a:ea typeface="宋体"/>
              </a:rPr>
              <a:t>；第一数据块首地址送</a:t>
            </a:r>
            <a:r>
              <a:rPr lang="en-US" altLang="zh-CN" sz="2000" kern="1000" dirty="0">
                <a:latin typeface="Times New Roman"/>
                <a:ea typeface="宋体"/>
              </a:rPr>
              <a:t>R0</a:t>
            </a:r>
            <a:endParaRPr lang="zh-CN" altLang="zh-CN" sz="2000" kern="1000" dirty="0">
              <a:latin typeface="Times New Roman"/>
              <a:ea typeface="宋体"/>
            </a:endParaRPr>
          </a:p>
          <a:p>
            <a:pPr marL="1184275" lvl="2" indent="255905" algn="l">
              <a:lnSpc>
                <a:spcPct val="150000"/>
              </a:lnSpc>
              <a:spcAft>
                <a:spcPts val="0"/>
              </a:spcAft>
            </a:pPr>
            <a:r>
              <a:rPr lang="en-US" altLang="zh-CN" sz="2000" kern="1000" dirty="0">
                <a:latin typeface="Times New Roman"/>
                <a:ea typeface="宋体"/>
              </a:rPr>
              <a:t>       MOV	R1</a:t>
            </a:r>
            <a:r>
              <a:rPr lang="zh-CN" altLang="zh-CN" sz="2000" kern="1000" dirty="0">
                <a:latin typeface="Times New Roman"/>
                <a:ea typeface="宋体"/>
              </a:rPr>
              <a:t>，</a:t>
            </a:r>
            <a:r>
              <a:rPr lang="en-US" altLang="zh-CN" sz="2000" kern="1000" dirty="0">
                <a:latin typeface="Times New Roman"/>
                <a:ea typeface="宋体"/>
              </a:rPr>
              <a:t>#40H  	</a:t>
            </a:r>
            <a:r>
              <a:rPr lang="zh-CN" altLang="zh-CN" sz="2000" kern="1000" dirty="0">
                <a:latin typeface="Times New Roman"/>
                <a:ea typeface="宋体"/>
              </a:rPr>
              <a:t>；第二数据块首地址送</a:t>
            </a:r>
            <a:r>
              <a:rPr lang="en-US" altLang="zh-CN" sz="2000" kern="1000" dirty="0">
                <a:latin typeface="Times New Roman"/>
                <a:ea typeface="宋体"/>
              </a:rPr>
              <a:t>R1</a:t>
            </a:r>
            <a:endParaRPr lang="zh-CN" altLang="zh-CN" sz="2000" kern="1000" dirty="0">
              <a:latin typeface="Times New Roman"/>
              <a:ea typeface="宋体"/>
            </a:endParaRPr>
          </a:p>
          <a:p>
            <a:pPr marL="727075" lvl="1" indent="255905" algn="l">
              <a:lnSpc>
                <a:spcPct val="150000"/>
              </a:lnSpc>
              <a:spcAft>
                <a:spcPts val="0"/>
              </a:spcAft>
            </a:pPr>
            <a:r>
              <a:rPr lang="en-US" altLang="zh-CN" sz="2000" kern="1000" dirty="0">
                <a:latin typeface="Times New Roman"/>
                <a:ea typeface="宋体"/>
              </a:rPr>
              <a:t>LOOP</a:t>
            </a:r>
            <a:r>
              <a:rPr lang="zh-CN" altLang="zh-CN" sz="2000" kern="1000" dirty="0">
                <a:latin typeface="Times New Roman"/>
                <a:ea typeface="宋体"/>
              </a:rPr>
              <a:t>：</a:t>
            </a:r>
            <a:r>
              <a:rPr lang="en-US" altLang="zh-CN" sz="2000" kern="1000" dirty="0">
                <a:latin typeface="Times New Roman"/>
                <a:ea typeface="宋体"/>
              </a:rPr>
              <a:t>MOV	A</a:t>
            </a:r>
            <a:r>
              <a:rPr lang="zh-CN" altLang="zh-CN" sz="2000" kern="1000" dirty="0">
                <a:latin typeface="Times New Roman"/>
                <a:ea typeface="宋体"/>
              </a:rPr>
              <a:t>，</a:t>
            </a:r>
            <a:r>
              <a:rPr lang="en-US" altLang="zh-CN" sz="2000" kern="1000" dirty="0">
                <a:latin typeface="Times New Roman"/>
                <a:ea typeface="宋体"/>
              </a:rPr>
              <a:t>@R0    	</a:t>
            </a:r>
            <a:r>
              <a:rPr lang="zh-CN" altLang="zh-CN" sz="2000" kern="1000" dirty="0">
                <a:latin typeface="Times New Roman"/>
                <a:ea typeface="宋体"/>
              </a:rPr>
              <a:t>；交换数据</a:t>
            </a:r>
          </a:p>
          <a:p>
            <a:pPr marL="1184275" lvl="2" indent="255905" algn="l">
              <a:lnSpc>
                <a:spcPct val="150000"/>
              </a:lnSpc>
              <a:spcAft>
                <a:spcPts val="0"/>
              </a:spcAft>
            </a:pPr>
            <a:r>
              <a:rPr lang="en-US" altLang="zh-CN" sz="2000" kern="1000" dirty="0">
                <a:latin typeface="Times New Roman"/>
                <a:ea typeface="宋体"/>
              </a:rPr>
              <a:t>       MOV	B</a:t>
            </a:r>
            <a:r>
              <a:rPr lang="zh-CN" altLang="zh-CN" sz="2000" kern="1000" dirty="0">
                <a:latin typeface="Times New Roman"/>
                <a:ea typeface="宋体"/>
              </a:rPr>
              <a:t>，</a:t>
            </a:r>
            <a:r>
              <a:rPr lang="en-US" altLang="zh-CN" sz="2000" kern="1000" dirty="0">
                <a:latin typeface="Times New Roman"/>
                <a:ea typeface="宋体"/>
              </a:rPr>
              <a:t>@R1</a:t>
            </a:r>
            <a:endParaRPr lang="zh-CN" altLang="zh-CN" sz="2000" kern="1000" dirty="0">
              <a:latin typeface="Times New Roman"/>
              <a:ea typeface="宋体"/>
            </a:endParaRPr>
          </a:p>
          <a:p>
            <a:pPr marL="1184275" lvl="2" indent="255905" algn="l">
              <a:lnSpc>
                <a:spcPct val="150000"/>
              </a:lnSpc>
              <a:spcAft>
                <a:spcPts val="0"/>
              </a:spcAft>
            </a:pPr>
            <a:r>
              <a:rPr lang="en-US" altLang="zh-CN" sz="2000" kern="1000" dirty="0">
                <a:latin typeface="Times New Roman"/>
                <a:ea typeface="宋体"/>
              </a:rPr>
              <a:t>       MOV 	@R1</a:t>
            </a:r>
            <a:r>
              <a:rPr lang="zh-CN" altLang="zh-CN" sz="2000" kern="1000" dirty="0">
                <a:latin typeface="Times New Roman"/>
                <a:ea typeface="宋体"/>
              </a:rPr>
              <a:t>，</a:t>
            </a:r>
            <a:r>
              <a:rPr lang="en-US" altLang="zh-CN" sz="2000" kern="1000" dirty="0">
                <a:latin typeface="Times New Roman"/>
                <a:ea typeface="宋体"/>
              </a:rPr>
              <a:t>A</a:t>
            </a:r>
            <a:endParaRPr lang="zh-CN" altLang="zh-CN" sz="2000" kern="1000" dirty="0">
              <a:latin typeface="Times New Roman"/>
              <a:ea typeface="宋体"/>
            </a:endParaRPr>
          </a:p>
          <a:p>
            <a:pPr marL="1184275" lvl="2" indent="255905" algn="l">
              <a:lnSpc>
                <a:spcPct val="150000"/>
              </a:lnSpc>
              <a:spcAft>
                <a:spcPts val="0"/>
              </a:spcAft>
            </a:pPr>
            <a:r>
              <a:rPr lang="en-US" altLang="zh-CN" sz="2000" kern="1000" dirty="0">
                <a:latin typeface="Times New Roman"/>
                <a:ea typeface="宋体"/>
              </a:rPr>
              <a:t>       MOV 	@R0</a:t>
            </a:r>
            <a:r>
              <a:rPr lang="zh-CN" altLang="zh-CN" sz="2000" kern="1000" dirty="0">
                <a:latin typeface="Times New Roman"/>
                <a:ea typeface="宋体"/>
              </a:rPr>
              <a:t>，</a:t>
            </a:r>
            <a:r>
              <a:rPr lang="en-US" altLang="zh-CN" sz="2000" kern="1000" dirty="0">
                <a:latin typeface="Times New Roman"/>
                <a:ea typeface="宋体"/>
              </a:rPr>
              <a:t>B</a:t>
            </a:r>
            <a:endParaRPr lang="zh-CN" altLang="zh-CN" sz="2000" kern="1000" dirty="0">
              <a:latin typeface="Times New Roman"/>
              <a:ea typeface="宋体"/>
            </a:endParaRPr>
          </a:p>
          <a:p>
            <a:pPr marL="1184275" lvl="2" indent="255905" algn="l">
              <a:lnSpc>
                <a:spcPct val="150000"/>
              </a:lnSpc>
              <a:spcAft>
                <a:spcPts val="0"/>
              </a:spcAft>
            </a:pPr>
            <a:r>
              <a:rPr lang="en-US" altLang="zh-CN" sz="2000" kern="1000" dirty="0">
                <a:latin typeface="Times New Roman"/>
                <a:ea typeface="宋体"/>
              </a:rPr>
              <a:t>       INC  	R0       		</a:t>
            </a:r>
            <a:r>
              <a:rPr lang="zh-CN" altLang="zh-CN" sz="2000" kern="1000" dirty="0">
                <a:latin typeface="Times New Roman"/>
                <a:ea typeface="宋体"/>
              </a:rPr>
              <a:t>；修改地址</a:t>
            </a:r>
          </a:p>
          <a:p>
            <a:pPr marL="1184275" lvl="2" indent="255905" algn="l">
              <a:lnSpc>
                <a:spcPct val="150000"/>
              </a:lnSpc>
              <a:spcAft>
                <a:spcPts val="0"/>
              </a:spcAft>
            </a:pPr>
            <a:r>
              <a:rPr lang="en-US" altLang="zh-CN" sz="2000" kern="1000" dirty="0">
                <a:latin typeface="Times New Roman"/>
                <a:ea typeface="宋体"/>
              </a:rPr>
              <a:t>       INC   	R1       		</a:t>
            </a:r>
            <a:r>
              <a:rPr lang="zh-CN" altLang="zh-CN" sz="2000" kern="1000" dirty="0">
                <a:latin typeface="Times New Roman"/>
                <a:ea typeface="宋体"/>
              </a:rPr>
              <a:t>；修改地址</a:t>
            </a:r>
          </a:p>
          <a:p>
            <a:pPr marL="1184275" lvl="2" indent="255905" algn="l">
              <a:lnSpc>
                <a:spcPct val="150000"/>
              </a:lnSpc>
              <a:spcAft>
                <a:spcPts val="0"/>
              </a:spcAft>
            </a:pPr>
            <a:r>
              <a:rPr lang="en-US" altLang="zh-CN" sz="2000" kern="1000" dirty="0">
                <a:latin typeface="Times New Roman"/>
                <a:ea typeface="宋体"/>
              </a:rPr>
              <a:t>       DJNZ	R7</a:t>
            </a:r>
            <a:r>
              <a:rPr lang="zh-CN" altLang="zh-CN" sz="2000" kern="1000" dirty="0">
                <a:latin typeface="Times New Roman"/>
                <a:ea typeface="宋体"/>
              </a:rPr>
              <a:t>，</a:t>
            </a:r>
            <a:r>
              <a:rPr lang="en-US" altLang="zh-CN" sz="2000" kern="1000" dirty="0">
                <a:latin typeface="Times New Roman"/>
                <a:ea typeface="宋体"/>
              </a:rPr>
              <a:t>LOOP 	</a:t>
            </a:r>
            <a:r>
              <a:rPr lang="zh-CN" altLang="zh-CN" sz="2000" kern="1000" dirty="0">
                <a:latin typeface="Times New Roman"/>
                <a:ea typeface="宋体"/>
              </a:rPr>
              <a:t>；若未完，则循环，转移到</a:t>
            </a:r>
            <a:r>
              <a:rPr lang="en-US" altLang="zh-CN" sz="2000" kern="1000" dirty="0">
                <a:latin typeface="Times New Roman"/>
                <a:ea typeface="宋体"/>
              </a:rPr>
              <a:t>LOOP</a:t>
            </a:r>
            <a:endParaRPr lang="zh-CN" altLang="zh-CN" sz="2000" kern="1000" dirty="0">
              <a:latin typeface="Times New Roman"/>
              <a:ea typeface="宋体"/>
            </a:endParaRPr>
          </a:p>
          <a:p>
            <a:pPr marL="1184275" lvl="2" indent="255905" algn="l">
              <a:lnSpc>
                <a:spcPct val="150000"/>
              </a:lnSpc>
              <a:spcAft>
                <a:spcPts val="0"/>
              </a:spcAft>
            </a:pPr>
            <a:r>
              <a:rPr lang="en-US" altLang="zh-CN" sz="2000" kern="1000" dirty="0">
                <a:latin typeface="Times New Roman"/>
                <a:ea typeface="宋体"/>
              </a:rPr>
              <a:t>       SJMP	$         	</a:t>
            </a:r>
            <a:r>
              <a:rPr lang="en-US" altLang="zh-CN" sz="2000" kern="1000" dirty="0" smtClean="0">
                <a:latin typeface="Times New Roman"/>
                <a:ea typeface="宋体"/>
              </a:rPr>
              <a:t>              </a:t>
            </a:r>
            <a:r>
              <a:rPr lang="zh-CN" altLang="zh-CN" sz="2000" kern="1000" dirty="0" smtClean="0">
                <a:latin typeface="Times New Roman"/>
                <a:ea typeface="宋体"/>
              </a:rPr>
              <a:t>；</a:t>
            </a:r>
            <a:r>
              <a:rPr lang="zh-CN" altLang="zh-CN" sz="2000" kern="1000" dirty="0">
                <a:latin typeface="Times New Roman"/>
                <a:ea typeface="宋体"/>
              </a:rPr>
              <a:t>结束</a:t>
            </a:r>
            <a:endParaRPr lang="zh-CN" altLang="zh-CN" sz="2000" kern="1000" dirty="0">
              <a:effectLst/>
              <a:latin typeface="Times New Roman"/>
              <a:ea typeface="宋体"/>
            </a:endParaRPr>
          </a:p>
        </p:txBody>
      </p:sp>
    </p:spTree>
    <p:extLst>
      <p:ext uri="{BB962C8B-B14F-4D97-AF65-F5344CB8AC3E}">
        <p14:creationId xmlns:p14="http://schemas.microsoft.com/office/powerpoint/2010/main" val="1099102996"/>
      </p:ext>
    </p:extLst>
  </p:cSld>
  <p:clrMapOvr>
    <a:masterClrMapping/>
  </p:clrMapOvr>
  <p:transition>
    <p:random/>
    <p:sndAc>
      <p:stSnd>
        <p:snd r:embed="rId3" name="camera.wav"/>
      </p:stSnd>
    </p:sndAc>
  </p:transition>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128</a:t>
            </a:fld>
            <a:endParaRPr lang="en-US" altLang="zh-CN" dirty="0"/>
          </a:p>
        </p:txBody>
      </p:sp>
      <p:sp>
        <p:nvSpPr>
          <p:cNvPr id="4" name="矩形 3"/>
          <p:cNvSpPr/>
          <p:nvPr/>
        </p:nvSpPr>
        <p:spPr>
          <a:xfrm>
            <a:off x="0" y="619492"/>
            <a:ext cx="9144000" cy="2939266"/>
          </a:xfrm>
          <a:prstGeom prst="rect">
            <a:avLst/>
          </a:prstGeom>
        </p:spPr>
        <p:txBody>
          <a:bodyPr wrap="square">
            <a:spAutoFit/>
          </a:bodyPr>
          <a:lstStyle/>
          <a:p>
            <a:pPr algn="l">
              <a:lnSpc>
                <a:spcPct val="150000"/>
              </a:lnSpc>
              <a:spcBef>
                <a:spcPts val="600"/>
              </a:spcBef>
              <a:spcAft>
                <a:spcPts val="600"/>
              </a:spcAft>
            </a:pPr>
            <a:r>
              <a:rPr lang="en-US" altLang="zh-CN" sz="2400" b="1" kern="1050" dirty="0" smtClean="0">
                <a:latin typeface="Arial"/>
                <a:ea typeface="黑体"/>
                <a:cs typeface="Times New Roman"/>
              </a:rPr>
              <a:t>        3</a:t>
            </a:r>
            <a:r>
              <a:rPr lang="zh-CN" altLang="zh-CN" sz="2400" b="1" kern="1050" dirty="0">
                <a:latin typeface="Arial"/>
                <a:ea typeface="黑体"/>
                <a:cs typeface="Times New Roman"/>
              </a:rPr>
              <a:t>．子程序调用及返回指令（</a:t>
            </a:r>
            <a:r>
              <a:rPr lang="en-US" altLang="zh-CN" sz="2400" b="1" kern="1050" dirty="0">
                <a:latin typeface="Arial"/>
                <a:ea typeface="黑体"/>
                <a:cs typeface="Times New Roman"/>
              </a:rPr>
              <a:t>3</a:t>
            </a:r>
            <a:r>
              <a:rPr lang="zh-CN" altLang="zh-CN" sz="2400" b="1" kern="1050" dirty="0">
                <a:latin typeface="Arial"/>
                <a:ea typeface="黑体"/>
                <a:cs typeface="Times New Roman"/>
              </a:rPr>
              <a:t>条）</a:t>
            </a:r>
          </a:p>
          <a:p>
            <a:pPr algn="l">
              <a:lnSpc>
                <a:spcPct val="150000"/>
              </a:lnSpc>
              <a:spcAft>
                <a:spcPts val="0"/>
              </a:spcAft>
            </a:pPr>
            <a:r>
              <a:rPr lang="en-US" altLang="zh-CN" sz="2400" kern="1000" dirty="0" smtClean="0">
                <a:latin typeface="Times New Roman"/>
                <a:ea typeface="宋体"/>
              </a:rPr>
              <a:t>        </a:t>
            </a:r>
            <a:r>
              <a:rPr lang="zh-CN" altLang="zh-CN" sz="2400" kern="1000" dirty="0" smtClean="0">
                <a:latin typeface="Times New Roman"/>
                <a:ea typeface="宋体"/>
              </a:rPr>
              <a:t>在</a:t>
            </a:r>
            <a:r>
              <a:rPr lang="zh-CN" altLang="zh-CN" sz="2400" kern="1000" dirty="0">
                <a:latin typeface="Times New Roman"/>
                <a:ea typeface="宋体"/>
              </a:rPr>
              <a:t>程序设计中，为了能够实现模块化设计，并减少重复指令所占用的空间，常常把具有一定功能的公用程序段作为子程序单独编写，主程序可根据需要对其进行调用，在子程序结束之后再返回主程序继续执行。子程序调用和返回指令就是用来实现这一功能的。</a:t>
            </a:r>
            <a:endParaRPr lang="zh-CN" altLang="zh-CN" sz="2400" kern="1000" dirty="0">
              <a:effectLst/>
              <a:latin typeface="Times New Roman"/>
              <a:ea typeface="宋体"/>
            </a:endParaRPr>
          </a:p>
        </p:txBody>
      </p:sp>
    </p:spTree>
    <p:extLst>
      <p:ext uri="{BB962C8B-B14F-4D97-AF65-F5344CB8AC3E}">
        <p14:creationId xmlns:p14="http://schemas.microsoft.com/office/powerpoint/2010/main" val="2538048650"/>
      </p:ext>
    </p:extLst>
  </p:cSld>
  <p:clrMapOvr>
    <a:masterClrMapping/>
  </p:clrMapOvr>
  <p:transition>
    <p:random/>
    <p:sndAc>
      <p:stSnd>
        <p:snd r:embed="rId2" name="camera.wav"/>
      </p:stSnd>
    </p:sndAc>
  </p:transition>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129</a:t>
            </a:fld>
            <a:endParaRPr lang="en-US" altLang="zh-CN" dirty="0"/>
          </a:p>
        </p:txBody>
      </p:sp>
      <p:sp>
        <p:nvSpPr>
          <p:cNvPr id="4" name="矩形 3"/>
          <p:cNvSpPr/>
          <p:nvPr/>
        </p:nvSpPr>
        <p:spPr>
          <a:xfrm>
            <a:off x="0" y="605019"/>
            <a:ext cx="9144000" cy="4072910"/>
          </a:xfrm>
          <a:prstGeom prst="rect">
            <a:avLst/>
          </a:prstGeom>
        </p:spPr>
        <p:txBody>
          <a:bodyPr wrap="square">
            <a:spAutoFit/>
          </a:bodyPr>
          <a:lstStyle/>
          <a:p>
            <a:pPr algn="l">
              <a:lnSpc>
                <a:spcPct val="150000"/>
              </a:lnSpc>
              <a:spcAft>
                <a:spcPts val="0"/>
              </a:spcAft>
            </a:pPr>
            <a:r>
              <a:rPr lang="en-US" altLang="zh-CN" sz="2400" kern="1000" dirty="0" smtClean="0">
                <a:latin typeface="Times New Roman"/>
                <a:ea typeface="宋体"/>
              </a:rPr>
              <a:t>        </a:t>
            </a:r>
            <a:r>
              <a:rPr lang="zh-CN" altLang="zh-CN" sz="2400" kern="1000" dirty="0" smtClean="0">
                <a:latin typeface="Times New Roman"/>
                <a:ea typeface="宋体"/>
              </a:rPr>
              <a:t>（</a:t>
            </a:r>
            <a:r>
              <a:rPr lang="en-US" altLang="zh-CN" sz="2400" kern="1000" dirty="0">
                <a:latin typeface="Times New Roman"/>
                <a:ea typeface="宋体"/>
              </a:rPr>
              <a:t>1</a:t>
            </a:r>
            <a:r>
              <a:rPr lang="zh-CN" altLang="zh-CN" sz="2400" kern="1000" dirty="0">
                <a:latin typeface="Times New Roman"/>
                <a:ea typeface="宋体"/>
              </a:rPr>
              <a:t>）子程序调用指令（</a:t>
            </a:r>
            <a:r>
              <a:rPr lang="en-US" altLang="zh-CN" sz="2400" kern="1000" dirty="0">
                <a:latin typeface="Times New Roman"/>
                <a:ea typeface="宋体"/>
              </a:rPr>
              <a:t>2</a:t>
            </a:r>
            <a:r>
              <a:rPr lang="zh-CN" altLang="zh-CN" sz="2400" kern="1000" dirty="0">
                <a:latin typeface="Times New Roman"/>
                <a:ea typeface="宋体"/>
              </a:rPr>
              <a:t>条）</a:t>
            </a:r>
          </a:p>
          <a:p>
            <a:pPr algn="l">
              <a:lnSpc>
                <a:spcPct val="150000"/>
              </a:lnSpc>
              <a:spcAft>
                <a:spcPts val="400"/>
              </a:spcAft>
            </a:pPr>
            <a:r>
              <a:rPr lang="en-US" altLang="zh-CN" sz="2400" kern="1000" dirty="0" smtClean="0">
                <a:latin typeface="Times New Roman"/>
                <a:ea typeface="宋体"/>
                <a:cs typeface="宋体"/>
              </a:rPr>
              <a:t>          </a:t>
            </a:r>
            <a:r>
              <a:rPr lang="zh-CN" altLang="zh-CN" sz="2400" dirty="0">
                <a:solidFill>
                  <a:srgbClr val="0000FF"/>
                </a:solidFill>
              </a:rPr>
              <a:t>① 长调用指令</a:t>
            </a:r>
          </a:p>
          <a:p>
            <a:pPr marL="269875" algn="l">
              <a:lnSpc>
                <a:spcPct val="150000"/>
              </a:lnSpc>
              <a:spcAft>
                <a:spcPts val="0"/>
              </a:spcAft>
            </a:pPr>
            <a:r>
              <a:rPr lang="en-US" altLang="zh-CN" sz="2400" dirty="0">
                <a:solidFill>
                  <a:srgbClr val="0000FF"/>
                </a:solidFill>
              </a:rPr>
              <a:t>           LCALL  addr16    	</a:t>
            </a:r>
            <a:r>
              <a:rPr lang="zh-CN" altLang="zh-CN" sz="2400" dirty="0">
                <a:solidFill>
                  <a:srgbClr val="0000FF"/>
                </a:solidFill>
              </a:rPr>
              <a:t>；</a:t>
            </a:r>
            <a:r>
              <a:rPr lang="en-US" altLang="zh-CN" sz="2400" dirty="0">
                <a:solidFill>
                  <a:srgbClr val="0000FF"/>
                </a:solidFill>
              </a:rPr>
              <a:t>(PC)+3</a:t>
            </a:r>
            <a:r>
              <a:rPr lang="zh-CN" altLang="zh-CN" sz="2400" dirty="0">
                <a:solidFill>
                  <a:srgbClr val="0000FF"/>
                </a:solidFill>
              </a:rPr>
              <a:t>→</a:t>
            </a:r>
            <a:r>
              <a:rPr lang="en-US" altLang="zh-CN" sz="2400" dirty="0">
                <a:solidFill>
                  <a:srgbClr val="0000FF"/>
                </a:solidFill>
              </a:rPr>
              <a:t>PC</a:t>
            </a:r>
            <a:endParaRPr lang="zh-CN" altLang="zh-CN" sz="2400" dirty="0">
              <a:solidFill>
                <a:srgbClr val="0000FF"/>
              </a:solidFill>
            </a:endParaRPr>
          </a:p>
          <a:p>
            <a:pPr marL="2098675" lvl="4" algn="l">
              <a:lnSpc>
                <a:spcPct val="150000"/>
              </a:lnSpc>
              <a:spcAft>
                <a:spcPts val="0"/>
              </a:spcAft>
            </a:pPr>
            <a:r>
              <a:rPr lang="en-US" altLang="zh-CN" sz="2400" dirty="0">
                <a:solidFill>
                  <a:srgbClr val="0000FF"/>
                </a:solidFill>
              </a:rPr>
              <a:t>                    </a:t>
            </a:r>
            <a:r>
              <a:rPr lang="zh-CN" altLang="zh-CN" sz="2400" dirty="0">
                <a:solidFill>
                  <a:srgbClr val="0000FF"/>
                </a:solidFill>
              </a:rPr>
              <a:t>；</a:t>
            </a:r>
            <a:r>
              <a:rPr lang="en-US" altLang="zh-CN" sz="2400" dirty="0">
                <a:solidFill>
                  <a:srgbClr val="0000FF"/>
                </a:solidFill>
              </a:rPr>
              <a:t>(SP)+1</a:t>
            </a:r>
            <a:r>
              <a:rPr lang="zh-CN" altLang="zh-CN" sz="2400" dirty="0">
                <a:solidFill>
                  <a:srgbClr val="0000FF"/>
                </a:solidFill>
              </a:rPr>
              <a:t>→</a:t>
            </a:r>
            <a:r>
              <a:rPr lang="en-US" altLang="zh-CN" sz="2400" dirty="0">
                <a:solidFill>
                  <a:srgbClr val="0000FF"/>
                </a:solidFill>
              </a:rPr>
              <a:t>SP</a:t>
            </a:r>
            <a:r>
              <a:rPr lang="zh-CN" altLang="zh-CN" sz="2400" dirty="0">
                <a:solidFill>
                  <a:srgbClr val="0000FF"/>
                </a:solidFill>
              </a:rPr>
              <a:t>，</a:t>
            </a:r>
            <a:r>
              <a:rPr lang="en-US" altLang="zh-CN" sz="2400" dirty="0">
                <a:solidFill>
                  <a:srgbClr val="0000FF"/>
                </a:solidFill>
              </a:rPr>
              <a:t>PC7</a:t>
            </a:r>
            <a:r>
              <a:rPr lang="zh-CN" altLang="zh-CN" sz="2400" dirty="0">
                <a:solidFill>
                  <a:srgbClr val="0000FF"/>
                </a:solidFill>
              </a:rPr>
              <a:t>～</a:t>
            </a:r>
            <a:r>
              <a:rPr lang="en-US" altLang="zh-CN" sz="2400" dirty="0">
                <a:solidFill>
                  <a:srgbClr val="0000FF"/>
                </a:solidFill>
              </a:rPr>
              <a:t>0</a:t>
            </a:r>
            <a:r>
              <a:rPr lang="zh-CN" altLang="zh-CN" sz="2400" dirty="0">
                <a:solidFill>
                  <a:srgbClr val="0000FF"/>
                </a:solidFill>
              </a:rPr>
              <a:t>→</a:t>
            </a:r>
            <a:r>
              <a:rPr lang="en-US" altLang="zh-CN" sz="2400" dirty="0">
                <a:solidFill>
                  <a:srgbClr val="0000FF"/>
                </a:solidFill>
              </a:rPr>
              <a:t>(SP)</a:t>
            </a:r>
            <a:endParaRPr lang="zh-CN" altLang="zh-CN" sz="2400" dirty="0">
              <a:solidFill>
                <a:srgbClr val="0000FF"/>
              </a:solidFill>
            </a:endParaRPr>
          </a:p>
          <a:p>
            <a:pPr marL="2098675" lvl="4" algn="l">
              <a:lnSpc>
                <a:spcPct val="150000"/>
              </a:lnSpc>
              <a:spcAft>
                <a:spcPts val="0"/>
              </a:spcAft>
            </a:pPr>
            <a:r>
              <a:rPr lang="en-US" altLang="zh-CN" sz="2400" dirty="0">
                <a:solidFill>
                  <a:srgbClr val="0000FF"/>
                </a:solidFill>
              </a:rPr>
              <a:t>                    </a:t>
            </a:r>
            <a:r>
              <a:rPr lang="zh-CN" altLang="zh-CN" sz="2400" dirty="0">
                <a:solidFill>
                  <a:srgbClr val="0000FF"/>
                </a:solidFill>
              </a:rPr>
              <a:t>；</a:t>
            </a:r>
            <a:r>
              <a:rPr lang="en-US" altLang="zh-CN" sz="2400" dirty="0">
                <a:solidFill>
                  <a:srgbClr val="0000FF"/>
                </a:solidFill>
              </a:rPr>
              <a:t>(SP)+1</a:t>
            </a:r>
            <a:r>
              <a:rPr lang="zh-CN" altLang="zh-CN" sz="2400" dirty="0">
                <a:solidFill>
                  <a:srgbClr val="0000FF"/>
                </a:solidFill>
              </a:rPr>
              <a:t>→</a:t>
            </a:r>
            <a:r>
              <a:rPr lang="en-US" altLang="zh-CN" sz="2400" dirty="0">
                <a:solidFill>
                  <a:srgbClr val="0000FF"/>
                </a:solidFill>
              </a:rPr>
              <a:t>SP</a:t>
            </a:r>
            <a:r>
              <a:rPr lang="zh-CN" altLang="zh-CN" sz="2400" dirty="0">
                <a:solidFill>
                  <a:srgbClr val="0000FF"/>
                </a:solidFill>
              </a:rPr>
              <a:t>，</a:t>
            </a:r>
            <a:r>
              <a:rPr lang="en-US" altLang="zh-CN" sz="2400" dirty="0">
                <a:solidFill>
                  <a:srgbClr val="0000FF"/>
                </a:solidFill>
              </a:rPr>
              <a:t>PC15</a:t>
            </a:r>
            <a:r>
              <a:rPr lang="zh-CN" altLang="zh-CN" sz="2400" dirty="0">
                <a:solidFill>
                  <a:srgbClr val="0000FF"/>
                </a:solidFill>
              </a:rPr>
              <a:t>～</a:t>
            </a:r>
            <a:r>
              <a:rPr lang="en-US" altLang="zh-CN" sz="2400" dirty="0">
                <a:solidFill>
                  <a:srgbClr val="0000FF"/>
                </a:solidFill>
              </a:rPr>
              <a:t>8</a:t>
            </a:r>
            <a:r>
              <a:rPr lang="zh-CN" altLang="zh-CN" sz="2400" dirty="0">
                <a:solidFill>
                  <a:srgbClr val="0000FF"/>
                </a:solidFill>
              </a:rPr>
              <a:t>→</a:t>
            </a:r>
            <a:r>
              <a:rPr lang="en-US" altLang="zh-CN" sz="2400" dirty="0">
                <a:solidFill>
                  <a:srgbClr val="0000FF"/>
                </a:solidFill>
              </a:rPr>
              <a:t>(SP)</a:t>
            </a:r>
            <a:endParaRPr lang="zh-CN" altLang="zh-CN" sz="2400" dirty="0">
              <a:solidFill>
                <a:srgbClr val="0000FF"/>
              </a:solidFill>
            </a:endParaRPr>
          </a:p>
          <a:p>
            <a:pPr marL="2098675" lvl="4" algn="l">
              <a:lnSpc>
                <a:spcPct val="150000"/>
              </a:lnSpc>
              <a:spcAft>
                <a:spcPts val="0"/>
              </a:spcAft>
            </a:pPr>
            <a:r>
              <a:rPr lang="en-US" altLang="zh-CN" sz="2400" dirty="0">
                <a:solidFill>
                  <a:srgbClr val="0000FF"/>
                </a:solidFill>
              </a:rPr>
              <a:t>                    </a:t>
            </a:r>
            <a:r>
              <a:rPr lang="zh-CN" altLang="zh-CN" sz="2400" dirty="0">
                <a:solidFill>
                  <a:srgbClr val="0000FF"/>
                </a:solidFill>
              </a:rPr>
              <a:t>；</a:t>
            </a:r>
            <a:r>
              <a:rPr lang="en-US" altLang="zh-CN" sz="2400" dirty="0">
                <a:solidFill>
                  <a:srgbClr val="0000FF"/>
                </a:solidFill>
              </a:rPr>
              <a:t>addrl6</a:t>
            </a:r>
            <a:r>
              <a:rPr lang="zh-CN" altLang="zh-CN" sz="2400" dirty="0">
                <a:solidFill>
                  <a:srgbClr val="0000FF"/>
                </a:solidFill>
              </a:rPr>
              <a:t>→</a:t>
            </a:r>
            <a:r>
              <a:rPr lang="en-US" altLang="zh-CN" sz="2400" dirty="0">
                <a:solidFill>
                  <a:srgbClr val="0000FF"/>
                </a:solidFill>
              </a:rPr>
              <a:t>PC</a:t>
            </a:r>
            <a:endParaRPr lang="zh-CN" altLang="zh-CN" sz="2400" dirty="0">
              <a:solidFill>
                <a:srgbClr val="0000FF"/>
              </a:solidFill>
            </a:endParaRPr>
          </a:p>
          <a:p>
            <a:pPr algn="l">
              <a:lnSpc>
                <a:spcPct val="150000"/>
              </a:lnSpc>
              <a:spcBef>
                <a:spcPts val="400"/>
              </a:spcBef>
              <a:spcAft>
                <a:spcPts val="0"/>
              </a:spcAft>
            </a:pPr>
            <a:r>
              <a:rPr lang="en-US" altLang="zh-CN" sz="2400" kern="1000" dirty="0" smtClean="0">
                <a:latin typeface="Times New Roman"/>
                <a:ea typeface="宋体"/>
              </a:rPr>
              <a:t>        </a:t>
            </a:r>
            <a:r>
              <a:rPr lang="zh-CN" altLang="zh-CN" sz="2400" kern="1000" dirty="0" smtClean="0">
                <a:latin typeface="Times New Roman"/>
                <a:ea typeface="宋体"/>
              </a:rPr>
              <a:t>该</a:t>
            </a:r>
            <a:r>
              <a:rPr lang="zh-CN" altLang="zh-CN" sz="2400" kern="1000" dirty="0">
                <a:latin typeface="Times New Roman"/>
                <a:ea typeface="宋体"/>
              </a:rPr>
              <a:t>指令可调用程序存储器</a:t>
            </a:r>
            <a:r>
              <a:rPr lang="en-US" altLang="zh-CN" sz="2400" kern="1000" dirty="0">
                <a:latin typeface="Times New Roman"/>
                <a:ea typeface="宋体"/>
              </a:rPr>
              <a:t>64KB</a:t>
            </a:r>
            <a:r>
              <a:rPr lang="zh-CN" altLang="zh-CN" sz="2400" kern="1000" dirty="0">
                <a:latin typeface="Times New Roman"/>
                <a:ea typeface="宋体"/>
              </a:rPr>
              <a:t>范围内的任何一个子程序</a:t>
            </a:r>
            <a:r>
              <a:rPr lang="zh-CN" altLang="zh-CN" sz="2400" kern="1000" dirty="0" smtClean="0">
                <a:latin typeface="Times New Roman"/>
                <a:ea typeface="宋体"/>
              </a:rPr>
              <a:t>。</a:t>
            </a:r>
            <a:endParaRPr lang="zh-CN" altLang="zh-CN" sz="2400" kern="1000" dirty="0">
              <a:effectLst/>
              <a:latin typeface="Times New Roman"/>
              <a:ea typeface="宋体"/>
            </a:endParaRPr>
          </a:p>
        </p:txBody>
      </p:sp>
    </p:spTree>
    <p:extLst>
      <p:ext uri="{BB962C8B-B14F-4D97-AF65-F5344CB8AC3E}">
        <p14:creationId xmlns:p14="http://schemas.microsoft.com/office/powerpoint/2010/main" val="1275251557"/>
      </p:ext>
    </p:extLst>
  </p:cSld>
  <p:clrMapOvr>
    <a:masterClrMapping/>
  </p:clrMapOvr>
  <p:transition>
    <p:random/>
    <p:sndAc>
      <p:stSnd>
        <p:snd r:embed="rId2" name="camera.wav"/>
      </p:stSnd>
    </p:sndAc>
  </p:transition>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130</a:t>
            </a:fld>
            <a:endParaRPr lang="en-US" altLang="zh-CN" dirty="0"/>
          </a:p>
        </p:txBody>
      </p:sp>
      <p:sp>
        <p:nvSpPr>
          <p:cNvPr id="4" name="矩形 3"/>
          <p:cNvSpPr/>
          <p:nvPr/>
        </p:nvSpPr>
        <p:spPr>
          <a:xfrm>
            <a:off x="0" y="673944"/>
            <a:ext cx="9144000" cy="2862322"/>
          </a:xfrm>
          <a:prstGeom prst="rect">
            <a:avLst/>
          </a:prstGeom>
        </p:spPr>
        <p:txBody>
          <a:bodyPr wrap="square">
            <a:spAutoFit/>
          </a:bodyPr>
          <a:lstStyle/>
          <a:p>
            <a:pPr lvl="0" algn="l">
              <a:lnSpc>
                <a:spcPct val="150000"/>
              </a:lnSpc>
              <a:spcBef>
                <a:spcPts val="400"/>
              </a:spcBef>
              <a:spcAft>
                <a:spcPts val="0"/>
              </a:spcAft>
            </a:pPr>
            <a:r>
              <a:rPr lang="en-US" altLang="zh-CN" sz="2400" kern="1000" dirty="0" smtClean="0">
                <a:solidFill>
                  <a:srgbClr val="000000"/>
                </a:solidFill>
                <a:latin typeface="Times New Roman"/>
                <a:ea typeface="宋体"/>
              </a:rPr>
              <a:t>        </a:t>
            </a:r>
            <a:r>
              <a:rPr lang="zh-CN" altLang="zh-CN" sz="2400" kern="1000" dirty="0" smtClean="0">
                <a:solidFill>
                  <a:srgbClr val="000000"/>
                </a:solidFill>
                <a:latin typeface="Times New Roman"/>
                <a:ea typeface="宋体"/>
              </a:rPr>
              <a:t>执行</a:t>
            </a:r>
            <a:r>
              <a:rPr lang="zh-CN" altLang="zh-CN" sz="2400" kern="1000" dirty="0">
                <a:solidFill>
                  <a:srgbClr val="000000"/>
                </a:solidFill>
                <a:latin typeface="Times New Roman"/>
                <a:ea typeface="宋体"/>
              </a:rPr>
              <a:t>时，先把</a:t>
            </a:r>
            <a:r>
              <a:rPr lang="en-US" altLang="zh-CN" sz="2400" kern="1000" dirty="0">
                <a:solidFill>
                  <a:srgbClr val="000000"/>
                </a:solidFill>
                <a:latin typeface="Times New Roman"/>
                <a:ea typeface="宋体"/>
              </a:rPr>
              <a:t>PC</a:t>
            </a:r>
            <a:r>
              <a:rPr lang="zh-CN" altLang="zh-CN" sz="2400" kern="1000" dirty="0">
                <a:solidFill>
                  <a:srgbClr val="000000"/>
                </a:solidFill>
                <a:latin typeface="Times New Roman"/>
                <a:ea typeface="宋体"/>
              </a:rPr>
              <a:t>加</a:t>
            </a:r>
            <a:r>
              <a:rPr lang="en-US" altLang="zh-CN" sz="2400" kern="1000" dirty="0">
                <a:solidFill>
                  <a:srgbClr val="000000"/>
                </a:solidFill>
                <a:latin typeface="Times New Roman"/>
                <a:ea typeface="宋体"/>
              </a:rPr>
              <a:t>3</a:t>
            </a:r>
            <a:r>
              <a:rPr lang="zh-CN" altLang="zh-CN" sz="2400" kern="1000" dirty="0">
                <a:solidFill>
                  <a:srgbClr val="000000"/>
                </a:solidFill>
                <a:latin typeface="Times New Roman"/>
                <a:ea typeface="宋体"/>
              </a:rPr>
              <a:t>获得下一条指令的地址（断点地址），并压入堆栈（先低位字节，后高位字节），堆栈指针加</a:t>
            </a:r>
            <a:r>
              <a:rPr lang="en-US" altLang="zh-CN" sz="2400" kern="1000" dirty="0">
                <a:solidFill>
                  <a:srgbClr val="000000"/>
                </a:solidFill>
                <a:latin typeface="Times New Roman"/>
                <a:ea typeface="宋体"/>
              </a:rPr>
              <a:t>2</a:t>
            </a:r>
            <a:r>
              <a:rPr lang="zh-CN" altLang="zh-CN" sz="2400" kern="1000" dirty="0">
                <a:solidFill>
                  <a:srgbClr val="000000"/>
                </a:solidFill>
                <a:latin typeface="Times New Roman"/>
                <a:ea typeface="宋体"/>
              </a:rPr>
              <a:t>。接着把指令的第二和第三字节（</a:t>
            </a:r>
            <a:r>
              <a:rPr lang="en-US" altLang="zh-CN" sz="2400" kern="1000" dirty="0">
                <a:solidFill>
                  <a:srgbClr val="000000"/>
                </a:solidFill>
                <a:latin typeface="Times New Roman"/>
                <a:ea typeface="宋体"/>
              </a:rPr>
              <a:t>A15</a:t>
            </a:r>
            <a:r>
              <a:rPr lang="zh-CN" altLang="zh-CN" sz="2400" kern="1000" dirty="0">
                <a:solidFill>
                  <a:srgbClr val="000000"/>
                </a:solidFill>
                <a:latin typeface="Times New Roman"/>
                <a:ea typeface="宋体"/>
              </a:rPr>
              <a:t>～</a:t>
            </a:r>
            <a:r>
              <a:rPr lang="en-US" altLang="zh-CN" sz="2400" kern="1000" dirty="0">
                <a:solidFill>
                  <a:srgbClr val="000000"/>
                </a:solidFill>
                <a:latin typeface="Times New Roman"/>
                <a:ea typeface="宋体"/>
              </a:rPr>
              <a:t>A8</a:t>
            </a:r>
            <a:r>
              <a:rPr lang="zh-CN" altLang="zh-CN" sz="2400" kern="1000" dirty="0">
                <a:solidFill>
                  <a:srgbClr val="000000"/>
                </a:solidFill>
                <a:latin typeface="Times New Roman"/>
                <a:ea typeface="宋体"/>
              </a:rPr>
              <a:t>，</a:t>
            </a:r>
            <a:r>
              <a:rPr lang="en-US" altLang="zh-CN" sz="2400" kern="1000" dirty="0">
                <a:solidFill>
                  <a:srgbClr val="000000"/>
                </a:solidFill>
                <a:latin typeface="Times New Roman"/>
                <a:ea typeface="宋体"/>
              </a:rPr>
              <a:t>A7</a:t>
            </a:r>
            <a:r>
              <a:rPr lang="zh-CN" altLang="zh-CN" sz="2400" kern="1000" dirty="0">
                <a:solidFill>
                  <a:srgbClr val="000000"/>
                </a:solidFill>
                <a:latin typeface="Times New Roman"/>
                <a:ea typeface="宋体"/>
              </a:rPr>
              <a:t>～</a:t>
            </a:r>
            <a:r>
              <a:rPr lang="en-US" altLang="zh-CN" sz="2400" kern="1000" dirty="0">
                <a:solidFill>
                  <a:srgbClr val="000000"/>
                </a:solidFill>
                <a:latin typeface="Times New Roman"/>
                <a:ea typeface="宋体"/>
              </a:rPr>
              <a:t>A0</a:t>
            </a:r>
            <a:r>
              <a:rPr lang="zh-CN" altLang="zh-CN" sz="2400" kern="1000" dirty="0">
                <a:solidFill>
                  <a:srgbClr val="000000"/>
                </a:solidFill>
                <a:latin typeface="Times New Roman"/>
                <a:ea typeface="宋体"/>
              </a:rPr>
              <a:t>）分别装入</a:t>
            </a:r>
            <a:r>
              <a:rPr lang="en-US" altLang="zh-CN" sz="2400" kern="1000" dirty="0">
                <a:solidFill>
                  <a:srgbClr val="000000"/>
                </a:solidFill>
                <a:latin typeface="Times New Roman"/>
                <a:ea typeface="宋体"/>
              </a:rPr>
              <a:t>PC</a:t>
            </a:r>
            <a:r>
              <a:rPr lang="zh-CN" altLang="zh-CN" sz="2400" kern="1000" dirty="0">
                <a:solidFill>
                  <a:srgbClr val="000000"/>
                </a:solidFill>
                <a:latin typeface="Times New Roman"/>
                <a:ea typeface="宋体"/>
              </a:rPr>
              <a:t>的高位和低位字节中，然后从此时</a:t>
            </a:r>
            <a:r>
              <a:rPr lang="en-US" altLang="zh-CN" sz="2400" kern="1000" dirty="0">
                <a:solidFill>
                  <a:srgbClr val="000000"/>
                </a:solidFill>
                <a:latin typeface="Times New Roman"/>
                <a:ea typeface="宋体"/>
              </a:rPr>
              <a:t>PC</a:t>
            </a:r>
            <a:r>
              <a:rPr lang="zh-CN" altLang="zh-CN" sz="2400" kern="1000" dirty="0">
                <a:solidFill>
                  <a:srgbClr val="000000"/>
                </a:solidFill>
                <a:latin typeface="Times New Roman"/>
                <a:ea typeface="宋体"/>
              </a:rPr>
              <a:t>指定的地址开始执行程序。本指令执行后不影响任何标志位。</a:t>
            </a:r>
          </a:p>
        </p:txBody>
      </p:sp>
    </p:spTree>
    <p:extLst>
      <p:ext uri="{BB962C8B-B14F-4D97-AF65-F5344CB8AC3E}">
        <p14:creationId xmlns:p14="http://schemas.microsoft.com/office/powerpoint/2010/main" val="3802930582"/>
      </p:ext>
    </p:extLst>
  </p:cSld>
  <p:clrMapOvr>
    <a:masterClrMapping/>
  </p:clrMapOvr>
  <p:transition>
    <p:random/>
    <p:sndAc>
      <p:stSnd>
        <p:snd r:embed="rId2" name="camera.wav"/>
      </p:stSnd>
    </p:sndAc>
  </p:transition>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131</a:t>
            </a:fld>
            <a:endParaRPr lang="en-US" altLang="zh-CN" dirty="0"/>
          </a:p>
        </p:txBody>
      </p:sp>
      <p:graphicFrame>
        <p:nvGraphicFramePr>
          <p:cNvPr id="4" name="表格 3"/>
          <p:cNvGraphicFramePr>
            <a:graphicFrameLocks noGrp="1"/>
          </p:cNvGraphicFramePr>
          <p:nvPr>
            <p:extLst>
              <p:ext uri="{D42A27DB-BD31-4B8C-83A1-F6EECF244321}">
                <p14:modId xmlns:p14="http://schemas.microsoft.com/office/powerpoint/2010/main" val="3303194697"/>
              </p:ext>
            </p:extLst>
          </p:nvPr>
        </p:nvGraphicFramePr>
        <p:xfrm>
          <a:off x="196849" y="4622800"/>
          <a:ext cx="8750302" cy="939800"/>
        </p:xfrm>
        <a:graphic>
          <a:graphicData uri="http://schemas.openxmlformats.org/drawingml/2006/table">
            <a:tbl>
              <a:tblPr firstRow="1" firstCol="1" lastRow="1" lastCol="1" bandRow="1" bandCol="1"/>
              <a:tblGrid>
                <a:gridCol w="1586478"/>
                <a:gridCol w="981851"/>
                <a:gridCol w="883139"/>
                <a:gridCol w="883139"/>
                <a:gridCol w="883139"/>
                <a:gridCol w="883139"/>
                <a:gridCol w="883139"/>
                <a:gridCol w="883139"/>
                <a:gridCol w="883139"/>
              </a:tblGrid>
              <a:tr h="470417">
                <a:tc>
                  <a:txBody>
                    <a:bodyPr/>
                    <a:lstStyle/>
                    <a:p>
                      <a:pPr indent="255905" algn="ctr">
                        <a:lnSpc>
                          <a:spcPts val="1505"/>
                        </a:lnSpc>
                        <a:spcAft>
                          <a:spcPts val="0"/>
                        </a:spcAft>
                      </a:pPr>
                      <a:r>
                        <a:rPr lang="zh-CN" sz="2400" kern="1000" dirty="0">
                          <a:effectLst/>
                          <a:latin typeface="Times New Roman"/>
                          <a:ea typeface="宋体"/>
                        </a:rPr>
                        <a:t>第</a:t>
                      </a:r>
                      <a:r>
                        <a:rPr lang="en-US" sz="2400" kern="1000" dirty="0">
                          <a:effectLst/>
                          <a:latin typeface="Times New Roman"/>
                          <a:ea typeface="宋体"/>
                        </a:rPr>
                        <a:t>1</a:t>
                      </a:r>
                      <a:r>
                        <a:rPr lang="zh-CN" sz="2400" kern="1000" dirty="0">
                          <a:effectLst/>
                          <a:latin typeface="Times New Roman"/>
                          <a:ea typeface="宋体"/>
                        </a:rPr>
                        <a:t>字节</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0E0E0"/>
                    </a:solidFill>
                  </a:tcPr>
                </a:tc>
                <a:tc>
                  <a:txBody>
                    <a:bodyPr/>
                    <a:lstStyle/>
                    <a:p>
                      <a:pPr indent="255905" algn="ctr">
                        <a:lnSpc>
                          <a:spcPts val="1505"/>
                        </a:lnSpc>
                        <a:spcAft>
                          <a:spcPts val="0"/>
                        </a:spcAft>
                      </a:pPr>
                      <a:r>
                        <a:rPr lang="en-US" sz="2400" kern="1000">
                          <a:effectLst/>
                          <a:latin typeface="Times New Roman"/>
                          <a:ea typeface="宋体"/>
                        </a:rPr>
                        <a:t>A10</a:t>
                      </a:r>
                      <a:endParaRPr lang="zh-CN" sz="2400" kern="1000">
                        <a:effectLst/>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55905" algn="ctr">
                        <a:lnSpc>
                          <a:spcPts val="1505"/>
                        </a:lnSpc>
                        <a:spcAft>
                          <a:spcPts val="0"/>
                        </a:spcAft>
                      </a:pPr>
                      <a:r>
                        <a:rPr lang="en-US" sz="2400" kern="1000">
                          <a:effectLst/>
                          <a:latin typeface="Times New Roman"/>
                          <a:ea typeface="宋体"/>
                        </a:rPr>
                        <a:t>A9</a:t>
                      </a:r>
                      <a:endParaRPr lang="zh-CN" sz="2400" kern="1000">
                        <a:effectLst/>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55905" algn="ctr">
                        <a:lnSpc>
                          <a:spcPts val="1505"/>
                        </a:lnSpc>
                        <a:spcAft>
                          <a:spcPts val="0"/>
                        </a:spcAft>
                      </a:pPr>
                      <a:r>
                        <a:rPr lang="en-US" sz="2400" kern="1000">
                          <a:effectLst/>
                          <a:latin typeface="Times New Roman"/>
                          <a:ea typeface="宋体"/>
                        </a:rPr>
                        <a:t>A8</a:t>
                      </a:r>
                      <a:endParaRPr lang="zh-CN" sz="2400" kern="1000">
                        <a:effectLst/>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55905" algn="ctr">
                        <a:lnSpc>
                          <a:spcPts val="1505"/>
                        </a:lnSpc>
                        <a:spcAft>
                          <a:spcPts val="0"/>
                        </a:spcAft>
                      </a:pPr>
                      <a:r>
                        <a:rPr lang="en-US" sz="2400" kern="1000" dirty="0">
                          <a:effectLst/>
                          <a:latin typeface="Times New Roman"/>
                          <a:ea typeface="宋体"/>
                        </a:rPr>
                        <a:t>0</a:t>
                      </a:r>
                      <a:endParaRPr lang="zh-CN" sz="2400" kern="1000" dirty="0">
                        <a:effectLst/>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55905" algn="ctr">
                        <a:lnSpc>
                          <a:spcPts val="1505"/>
                        </a:lnSpc>
                        <a:spcAft>
                          <a:spcPts val="0"/>
                        </a:spcAft>
                      </a:pPr>
                      <a:r>
                        <a:rPr lang="en-US" sz="2400" kern="1000">
                          <a:effectLst/>
                          <a:latin typeface="Times New Roman"/>
                          <a:ea typeface="宋体"/>
                        </a:rPr>
                        <a:t>1</a:t>
                      </a:r>
                      <a:endParaRPr lang="zh-CN" sz="2400" kern="1000">
                        <a:effectLst/>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55905" algn="ctr">
                        <a:lnSpc>
                          <a:spcPts val="1505"/>
                        </a:lnSpc>
                        <a:spcAft>
                          <a:spcPts val="0"/>
                        </a:spcAft>
                      </a:pPr>
                      <a:r>
                        <a:rPr lang="en-US" sz="2400" kern="1000" dirty="0">
                          <a:effectLst/>
                          <a:latin typeface="Times New Roman"/>
                          <a:ea typeface="宋体"/>
                        </a:rPr>
                        <a:t>0</a:t>
                      </a:r>
                      <a:endParaRPr lang="zh-CN" sz="2400" kern="1000" dirty="0">
                        <a:effectLst/>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55905" algn="ctr">
                        <a:lnSpc>
                          <a:spcPts val="1505"/>
                        </a:lnSpc>
                        <a:spcAft>
                          <a:spcPts val="0"/>
                        </a:spcAft>
                      </a:pPr>
                      <a:r>
                        <a:rPr lang="en-US" sz="2400" kern="1000">
                          <a:effectLst/>
                          <a:latin typeface="Times New Roman"/>
                          <a:ea typeface="宋体"/>
                        </a:rPr>
                        <a:t>0</a:t>
                      </a:r>
                      <a:endParaRPr lang="zh-CN" sz="2400" kern="1000">
                        <a:effectLst/>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55905" algn="ctr">
                        <a:lnSpc>
                          <a:spcPts val="1505"/>
                        </a:lnSpc>
                        <a:spcAft>
                          <a:spcPts val="0"/>
                        </a:spcAft>
                      </a:pPr>
                      <a:r>
                        <a:rPr lang="en-US" sz="2400" kern="1000">
                          <a:effectLst/>
                          <a:latin typeface="Times New Roman"/>
                          <a:ea typeface="宋体"/>
                        </a:rPr>
                        <a:t>1</a:t>
                      </a:r>
                      <a:endParaRPr lang="zh-CN" sz="2400" kern="1000">
                        <a:effectLst/>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69383">
                <a:tc>
                  <a:txBody>
                    <a:bodyPr/>
                    <a:lstStyle/>
                    <a:p>
                      <a:pPr indent="255905" algn="ctr">
                        <a:lnSpc>
                          <a:spcPts val="1505"/>
                        </a:lnSpc>
                        <a:spcAft>
                          <a:spcPts val="0"/>
                        </a:spcAft>
                      </a:pPr>
                      <a:r>
                        <a:rPr lang="zh-CN" sz="2400" kern="1000">
                          <a:effectLst/>
                          <a:latin typeface="Times New Roman"/>
                          <a:ea typeface="宋体"/>
                        </a:rPr>
                        <a:t>第</a:t>
                      </a:r>
                      <a:r>
                        <a:rPr lang="en-US" sz="2400" kern="1000">
                          <a:effectLst/>
                          <a:latin typeface="Times New Roman"/>
                          <a:ea typeface="宋体"/>
                        </a:rPr>
                        <a:t>2</a:t>
                      </a:r>
                      <a:r>
                        <a:rPr lang="zh-CN" sz="2400" kern="1000">
                          <a:effectLst/>
                          <a:latin typeface="Times New Roman"/>
                          <a:ea typeface="宋体"/>
                        </a:rPr>
                        <a:t>字节</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0E0E0"/>
                    </a:solidFill>
                  </a:tcPr>
                </a:tc>
                <a:tc>
                  <a:txBody>
                    <a:bodyPr/>
                    <a:lstStyle/>
                    <a:p>
                      <a:pPr indent="255905" algn="ctr">
                        <a:lnSpc>
                          <a:spcPts val="1505"/>
                        </a:lnSpc>
                        <a:spcAft>
                          <a:spcPts val="0"/>
                        </a:spcAft>
                      </a:pPr>
                      <a:r>
                        <a:rPr lang="en-US" sz="2400" kern="1000">
                          <a:effectLst/>
                          <a:latin typeface="Times New Roman"/>
                          <a:ea typeface="宋体"/>
                        </a:rPr>
                        <a:t>A7</a:t>
                      </a:r>
                      <a:endParaRPr lang="zh-CN" sz="2400" kern="1000">
                        <a:effectLst/>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55905" algn="ctr">
                        <a:lnSpc>
                          <a:spcPts val="1505"/>
                        </a:lnSpc>
                        <a:spcAft>
                          <a:spcPts val="0"/>
                        </a:spcAft>
                      </a:pPr>
                      <a:r>
                        <a:rPr lang="en-US" sz="2400" kern="1000">
                          <a:effectLst/>
                          <a:latin typeface="Times New Roman"/>
                          <a:ea typeface="宋体"/>
                        </a:rPr>
                        <a:t>A6</a:t>
                      </a:r>
                      <a:endParaRPr lang="zh-CN" sz="2400" kern="1000">
                        <a:effectLst/>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55905" algn="ctr">
                        <a:lnSpc>
                          <a:spcPts val="1505"/>
                        </a:lnSpc>
                        <a:spcAft>
                          <a:spcPts val="0"/>
                        </a:spcAft>
                      </a:pPr>
                      <a:r>
                        <a:rPr lang="en-US" sz="2400" kern="1000">
                          <a:effectLst/>
                          <a:latin typeface="Times New Roman"/>
                          <a:ea typeface="宋体"/>
                        </a:rPr>
                        <a:t>A5</a:t>
                      </a:r>
                      <a:endParaRPr lang="zh-CN" sz="2400" kern="1000">
                        <a:effectLst/>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55905" algn="ctr">
                        <a:lnSpc>
                          <a:spcPts val="1505"/>
                        </a:lnSpc>
                        <a:spcAft>
                          <a:spcPts val="0"/>
                        </a:spcAft>
                      </a:pPr>
                      <a:r>
                        <a:rPr lang="en-US" sz="2400" kern="1000">
                          <a:effectLst/>
                          <a:latin typeface="Times New Roman"/>
                          <a:ea typeface="宋体"/>
                        </a:rPr>
                        <a:t>A4</a:t>
                      </a:r>
                      <a:endParaRPr lang="zh-CN" sz="2400" kern="1000">
                        <a:effectLst/>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55905" algn="ctr">
                        <a:lnSpc>
                          <a:spcPts val="1505"/>
                        </a:lnSpc>
                        <a:spcAft>
                          <a:spcPts val="0"/>
                        </a:spcAft>
                      </a:pPr>
                      <a:r>
                        <a:rPr lang="en-US" sz="2400" kern="1000" dirty="0">
                          <a:effectLst/>
                          <a:latin typeface="Times New Roman"/>
                          <a:ea typeface="宋体"/>
                        </a:rPr>
                        <a:t>A3</a:t>
                      </a:r>
                      <a:endParaRPr lang="zh-CN" sz="2400" kern="1000" dirty="0">
                        <a:effectLst/>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55905" algn="ctr">
                        <a:lnSpc>
                          <a:spcPts val="1505"/>
                        </a:lnSpc>
                        <a:spcAft>
                          <a:spcPts val="0"/>
                        </a:spcAft>
                      </a:pPr>
                      <a:r>
                        <a:rPr lang="en-US" sz="2400" kern="1000">
                          <a:effectLst/>
                          <a:latin typeface="Times New Roman"/>
                          <a:ea typeface="宋体"/>
                        </a:rPr>
                        <a:t>A2</a:t>
                      </a:r>
                      <a:endParaRPr lang="zh-CN" sz="2400" kern="1000">
                        <a:effectLst/>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55905" algn="ctr">
                        <a:lnSpc>
                          <a:spcPts val="1505"/>
                        </a:lnSpc>
                        <a:spcAft>
                          <a:spcPts val="0"/>
                        </a:spcAft>
                      </a:pPr>
                      <a:r>
                        <a:rPr lang="en-US" sz="2400" kern="1000">
                          <a:effectLst/>
                          <a:latin typeface="Times New Roman"/>
                          <a:ea typeface="宋体"/>
                        </a:rPr>
                        <a:t>A1</a:t>
                      </a:r>
                      <a:endParaRPr lang="zh-CN" sz="2400" kern="1000">
                        <a:effectLst/>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55905" algn="ctr">
                        <a:lnSpc>
                          <a:spcPts val="1505"/>
                        </a:lnSpc>
                        <a:spcAft>
                          <a:spcPts val="0"/>
                        </a:spcAft>
                      </a:pPr>
                      <a:r>
                        <a:rPr lang="en-US" sz="2400" kern="1000" dirty="0">
                          <a:effectLst/>
                          <a:latin typeface="Times New Roman"/>
                          <a:ea typeface="宋体"/>
                        </a:rPr>
                        <a:t>A0</a:t>
                      </a:r>
                      <a:endParaRPr lang="zh-CN" sz="2400" kern="1000" dirty="0">
                        <a:effectLst/>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Rectangle 1"/>
          <p:cNvSpPr>
            <a:spLocks noChangeArrowheads="1"/>
          </p:cNvSpPr>
          <p:nvPr/>
        </p:nvSpPr>
        <p:spPr bwMode="auto">
          <a:xfrm>
            <a:off x="0" y="823904"/>
            <a:ext cx="9144000"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algn="l" defTabSz="914400" rtl="0" eaLnBrk="1" fontAlgn="base" latinLnBrk="0" hangingPunct="1">
              <a:lnSpc>
                <a:spcPct val="150000"/>
              </a:lnSpc>
              <a:spcBef>
                <a:spcPct val="0"/>
              </a:spcBef>
              <a:spcAft>
                <a:spcPct val="0"/>
              </a:spcAft>
              <a:buClrTx/>
              <a:buSzTx/>
              <a:buFontTx/>
              <a:buNone/>
              <a:tabLst>
                <a:tab pos="5329238" algn="r"/>
              </a:tabLst>
            </a:pPr>
            <a:r>
              <a:rPr kumimoji="0" lang="en-US" altLang="zh-CN" sz="2400" b="0" i="0" u="none" strike="noStrike" cap="none" normalizeH="0" baseline="0" dirty="0" smtClean="0">
                <a:ln>
                  <a:noFill/>
                </a:ln>
                <a:solidFill>
                  <a:schemeClr val="tx1"/>
                </a:solidFill>
                <a:effectLst/>
                <a:latin typeface="Times New Roman" pitchFamily="18" charset="0"/>
                <a:ea typeface="宋体" pitchFamily="2" charset="-122"/>
                <a:cs typeface="宋体" pitchFamily="2" charset="-122"/>
              </a:rPr>
              <a:t>        </a:t>
            </a:r>
            <a:r>
              <a:rPr kumimoji="0" lang="zh-CN" altLang="zh-CN" sz="2400" b="0" i="0" u="none" strike="noStrike" cap="none" normalizeH="0" baseline="0" dirty="0" smtClean="0">
                <a:ln>
                  <a:noFill/>
                </a:ln>
                <a:solidFill>
                  <a:schemeClr val="tx1"/>
                </a:solidFill>
                <a:effectLst/>
                <a:latin typeface="Times New Roman" pitchFamily="18" charset="0"/>
                <a:ea typeface="宋体" pitchFamily="2" charset="-122"/>
                <a:cs typeface="宋体" pitchFamily="2" charset="-122"/>
              </a:rPr>
              <a:t>②</a:t>
            </a:r>
            <a:r>
              <a:rPr kumimoji="0" lang="zh-CN" altLang="zh-CN"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 </a:t>
            </a:r>
            <a:r>
              <a:rPr kumimoji="0" lang="zh-CN"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绝对调用指令</a:t>
            </a:r>
            <a:endParaRPr kumimoji="0" lang="zh-CN" sz="24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algn="l" defTabSz="914400" rtl="0" eaLnBrk="0" fontAlgn="base" latinLnBrk="0" hangingPunct="0">
              <a:lnSpc>
                <a:spcPct val="150000"/>
              </a:lnSpc>
              <a:spcBef>
                <a:spcPct val="0"/>
              </a:spcBef>
              <a:spcAft>
                <a:spcPct val="0"/>
              </a:spcAft>
              <a:buClrTx/>
              <a:buSzTx/>
              <a:buFontTx/>
              <a:buNone/>
              <a:tabLst>
                <a:tab pos="5329238" algn="r"/>
              </a:tabLst>
            </a:pPr>
            <a:r>
              <a:rPr kumimoji="0" lang="en-US" altLang="zh-CN"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        </a:t>
            </a:r>
            <a:r>
              <a:rPr lang="en-US" altLang="zh-CN" sz="2400" dirty="0">
                <a:solidFill>
                  <a:srgbClr val="0000FF"/>
                </a:solidFill>
              </a:rPr>
              <a:t>ACALL  addr11    	</a:t>
            </a:r>
            <a:r>
              <a:rPr lang="en-US" altLang="zh-CN" sz="2400" dirty="0" smtClean="0">
                <a:solidFill>
                  <a:srgbClr val="0000FF"/>
                </a:solidFill>
              </a:rPr>
              <a:t>    </a:t>
            </a:r>
            <a:r>
              <a:rPr lang="zh-CN" altLang="en-US" sz="2400" dirty="0" smtClean="0">
                <a:solidFill>
                  <a:srgbClr val="0000FF"/>
                </a:solidFill>
              </a:rPr>
              <a:t>；</a:t>
            </a:r>
            <a:r>
              <a:rPr lang="en-US" altLang="zh-CN" sz="2400" dirty="0">
                <a:solidFill>
                  <a:srgbClr val="0000FF"/>
                </a:solidFill>
              </a:rPr>
              <a:t>(PC)+2→PC</a:t>
            </a:r>
          </a:p>
          <a:p>
            <a:pPr lvl="4" algn="l" eaLnBrk="0" hangingPunct="0">
              <a:lnSpc>
                <a:spcPct val="150000"/>
              </a:lnSpc>
              <a:tabLst>
                <a:tab pos="5329238" algn="r"/>
              </a:tabLst>
            </a:pPr>
            <a:r>
              <a:rPr lang="en-US" altLang="zh-CN" sz="2400" dirty="0">
                <a:solidFill>
                  <a:srgbClr val="0000FF"/>
                </a:solidFill>
              </a:rPr>
              <a:t>                    </a:t>
            </a:r>
            <a:r>
              <a:rPr lang="zh-CN" altLang="en-US" sz="2400" dirty="0">
                <a:solidFill>
                  <a:srgbClr val="0000FF"/>
                </a:solidFill>
              </a:rPr>
              <a:t>；</a:t>
            </a:r>
            <a:r>
              <a:rPr lang="en-US" altLang="zh-CN" sz="2400" dirty="0">
                <a:solidFill>
                  <a:srgbClr val="0000FF"/>
                </a:solidFill>
              </a:rPr>
              <a:t>(SP)+1→SP</a:t>
            </a:r>
            <a:r>
              <a:rPr lang="zh-CN" altLang="en-US" sz="2400" dirty="0">
                <a:solidFill>
                  <a:srgbClr val="0000FF"/>
                </a:solidFill>
              </a:rPr>
              <a:t>，</a:t>
            </a:r>
            <a:r>
              <a:rPr lang="en-US" altLang="zh-CN" sz="2400" dirty="0">
                <a:solidFill>
                  <a:srgbClr val="0000FF"/>
                </a:solidFill>
              </a:rPr>
              <a:t>PC7</a:t>
            </a:r>
            <a:r>
              <a:rPr lang="zh-CN" altLang="en-US" sz="2400" dirty="0">
                <a:solidFill>
                  <a:srgbClr val="0000FF"/>
                </a:solidFill>
              </a:rPr>
              <a:t>～</a:t>
            </a:r>
            <a:r>
              <a:rPr lang="en-US" altLang="zh-CN" sz="2400" dirty="0">
                <a:solidFill>
                  <a:srgbClr val="0000FF"/>
                </a:solidFill>
              </a:rPr>
              <a:t>0→(SP)</a:t>
            </a:r>
          </a:p>
          <a:p>
            <a:pPr lvl="4" algn="l" eaLnBrk="0" hangingPunct="0">
              <a:lnSpc>
                <a:spcPct val="150000"/>
              </a:lnSpc>
              <a:tabLst>
                <a:tab pos="5329238" algn="r"/>
              </a:tabLst>
            </a:pPr>
            <a:r>
              <a:rPr lang="en-US" altLang="zh-CN" sz="2400" dirty="0">
                <a:solidFill>
                  <a:srgbClr val="0000FF"/>
                </a:solidFill>
              </a:rPr>
              <a:t>                    </a:t>
            </a:r>
            <a:r>
              <a:rPr lang="zh-CN" altLang="en-US" sz="2400" dirty="0">
                <a:solidFill>
                  <a:srgbClr val="0000FF"/>
                </a:solidFill>
              </a:rPr>
              <a:t>；</a:t>
            </a:r>
            <a:r>
              <a:rPr lang="en-US" altLang="zh-CN" sz="2400" dirty="0">
                <a:solidFill>
                  <a:srgbClr val="0000FF"/>
                </a:solidFill>
              </a:rPr>
              <a:t>(SP)+1→SP</a:t>
            </a:r>
            <a:r>
              <a:rPr lang="zh-CN" altLang="en-US" sz="2400" dirty="0">
                <a:solidFill>
                  <a:srgbClr val="0000FF"/>
                </a:solidFill>
              </a:rPr>
              <a:t>，</a:t>
            </a:r>
            <a:r>
              <a:rPr lang="en-US" altLang="zh-CN" sz="2400" dirty="0">
                <a:solidFill>
                  <a:srgbClr val="0000FF"/>
                </a:solidFill>
              </a:rPr>
              <a:t>PC15</a:t>
            </a:r>
            <a:r>
              <a:rPr lang="zh-CN" altLang="en-US" sz="2400" dirty="0">
                <a:solidFill>
                  <a:srgbClr val="0000FF"/>
                </a:solidFill>
              </a:rPr>
              <a:t>～</a:t>
            </a:r>
            <a:r>
              <a:rPr lang="en-US" altLang="zh-CN" sz="2400" dirty="0">
                <a:solidFill>
                  <a:srgbClr val="0000FF"/>
                </a:solidFill>
              </a:rPr>
              <a:t>8→(SP)</a:t>
            </a:r>
          </a:p>
          <a:p>
            <a:pPr lvl="4" algn="l" eaLnBrk="0" hangingPunct="0">
              <a:lnSpc>
                <a:spcPct val="150000"/>
              </a:lnSpc>
              <a:tabLst>
                <a:tab pos="5329238" algn="r"/>
              </a:tabLst>
            </a:pPr>
            <a:r>
              <a:rPr lang="en-US" altLang="zh-CN" sz="2400" dirty="0">
                <a:solidFill>
                  <a:srgbClr val="0000FF"/>
                </a:solidFill>
              </a:rPr>
              <a:t>                    </a:t>
            </a:r>
            <a:r>
              <a:rPr lang="zh-CN" altLang="en-US" sz="2400" dirty="0">
                <a:solidFill>
                  <a:srgbClr val="0000FF"/>
                </a:solidFill>
              </a:rPr>
              <a:t>；</a:t>
            </a:r>
            <a:r>
              <a:rPr lang="en-US" altLang="zh-CN" sz="2400" dirty="0">
                <a:solidFill>
                  <a:srgbClr val="0000FF"/>
                </a:solidFill>
              </a:rPr>
              <a:t>addr11→PC10</a:t>
            </a:r>
            <a:r>
              <a:rPr lang="zh-CN" altLang="en-US" sz="2400" dirty="0">
                <a:solidFill>
                  <a:srgbClr val="0000FF"/>
                </a:solidFill>
              </a:rPr>
              <a:t>～</a:t>
            </a:r>
            <a:r>
              <a:rPr lang="en-US" altLang="zh-CN" sz="2400" dirty="0">
                <a:solidFill>
                  <a:srgbClr val="0000FF"/>
                </a:solidFill>
              </a:rPr>
              <a:t>0</a:t>
            </a:r>
            <a:r>
              <a:rPr lang="zh-CN" altLang="en-US" sz="2400" dirty="0">
                <a:solidFill>
                  <a:srgbClr val="0000FF"/>
                </a:solidFill>
              </a:rPr>
              <a:t>，</a:t>
            </a:r>
            <a:r>
              <a:rPr lang="en-US" altLang="zh-CN" sz="2400" dirty="0">
                <a:solidFill>
                  <a:srgbClr val="0000FF"/>
                </a:solidFill>
              </a:rPr>
              <a:t>PC15</a:t>
            </a:r>
            <a:r>
              <a:rPr lang="zh-CN" altLang="en-US" sz="2400" dirty="0">
                <a:solidFill>
                  <a:srgbClr val="0000FF"/>
                </a:solidFill>
              </a:rPr>
              <a:t>～</a:t>
            </a:r>
            <a:r>
              <a:rPr lang="en-US" altLang="zh-CN" sz="2400" dirty="0">
                <a:solidFill>
                  <a:srgbClr val="0000FF"/>
                </a:solidFill>
              </a:rPr>
              <a:t>11</a:t>
            </a:r>
            <a:r>
              <a:rPr lang="zh-CN" altLang="en-US" sz="2400" dirty="0">
                <a:solidFill>
                  <a:srgbClr val="0000FF"/>
                </a:solidFill>
              </a:rPr>
              <a:t>不变</a:t>
            </a:r>
          </a:p>
          <a:p>
            <a:pPr marL="0" marR="0" lvl="0" algn="l" defTabSz="914400" rtl="0" eaLnBrk="0" fontAlgn="base" latinLnBrk="0" hangingPunct="0">
              <a:lnSpc>
                <a:spcPct val="150000"/>
              </a:lnSpc>
              <a:spcBef>
                <a:spcPct val="0"/>
              </a:spcBef>
              <a:spcAft>
                <a:spcPct val="0"/>
              </a:spcAft>
              <a:buClrTx/>
              <a:buSzTx/>
              <a:buFontTx/>
              <a:buNone/>
              <a:tabLst>
                <a:tab pos="5329238" algn="r"/>
              </a:tabLst>
            </a:pPr>
            <a:r>
              <a:rPr kumimoji="0" lang="zh-CN" altLang="en-US"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        本指令与</a:t>
            </a:r>
            <a:r>
              <a:rPr kumimoji="0" lang="en-US" altLang="zh-CN"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AJMP</a:t>
            </a:r>
            <a:r>
              <a:rPr kumimoji="0" lang="zh-CN" altLang="en-US"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指令类似，格式如图</a:t>
            </a:r>
            <a:r>
              <a:rPr kumimoji="0" lang="en-US" altLang="zh-CN"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4-17</a:t>
            </a:r>
            <a:r>
              <a:rPr kumimoji="0" lang="zh-CN" altLang="en-US"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所示。</a:t>
            </a:r>
            <a:endParaRPr kumimoji="0" lang="zh-CN" altLang="en-US" sz="24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6" name="矩形 5"/>
          <p:cNvSpPr/>
          <p:nvPr/>
        </p:nvSpPr>
        <p:spPr>
          <a:xfrm>
            <a:off x="3083429" y="5873234"/>
            <a:ext cx="2646942" cy="369332"/>
          </a:xfrm>
          <a:prstGeom prst="rect">
            <a:avLst/>
          </a:prstGeom>
        </p:spPr>
        <p:txBody>
          <a:bodyPr wrap="none">
            <a:spAutoFit/>
          </a:bodyPr>
          <a:lstStyle/>
          <a:p>
            <a:r>
              <a:rPr lang="zh-CN" altLang="en-US" dirty="0"/>
              <a:t>图</a:t>
            </a:r>
            <a:r>
              <a:rPr lang="en-US" altLang="zh-CN" dirty="0"/>
              <a:t>4-17  ACALL</a:t>
            </a:r>
            <a:r>
              <a:rPr lang="zh-CN" altLang="en-US" dirty="0"/>
              <a:t>指令格式</a:t>
            </a:r>
          </a:p>
        </p:txBody>
      </p:sp>
    </p:spTree>
    <p:extLst>
      <p:ext uri="{BB962C8B-B14F-4D97-AF65-F5344CB8AC3E}">
        <p14:creationId xmlns:p14="http://schemas.microsoft.com/office/powerpoint/2010/main" val="2423742928"/>
      </p:ext>
    </p:extLst>
  </p:cSld>
  <p:clrMapOvr>
    <a:masterClrMapping/>
  </p:clrMapOvr>
  <p:transition>
    <p:random/>
    <p:sndAc>
      <p:stSnd>
        <p:snd r:embed="rId2" name="camera.wav"/>
      </p:stSnd>
    </p:sndAc>
  </p:transition>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132</a:t>
            </a:fld>
            <a:endParaRPr lang="en-US" altLang="zh-CN" dirty="0"/>
          </a:p>
        </p:txBody>
      </p:sp>
      <p:sp>
        <p:nvSpPr>
          <p:cNvPr id="4" name="矩形 3"/>
          <p:cNvSpPr/>
          <p:nvPr/>
        </p:nvSpPr>
        <p:spPr>
          <a:xfrm>
            <a:off x="0" y="643900"/>
            <a:ext cx="9144000" cy="3531736"/>
          </a:xfrm>
          <a:prstGeom prst="rect">
            <a:avLst/>
          </a:prstGeom>
        </p:spPr>
        <p:txBody>
          <a:bodyPr wrap="square">
            <a:spAutoFit/>
          </a:bodyPr>
          <a:lstStyle/>
          <a:p>
            <a:pPr indent="255905" algn="l">
              <a:lnSpc>
                <a:spcPct val="150000"/>
              </a:lnSpc>
              <a:spcAft>
                <a:spcPts val="400"/>
              </a:spcAft>
            </a:pPr>
            <a:r>
              <a:rPr lang="en-US" altLang="zh-CN" sz="2400" kern="1000" dirty="0" smtClean="0">
                <a:latin typeface="Times New Roman"/>
                <a:ea typeface="宋体"/>
              </a:rPr>
              <a:t>    </a:t>
            </a:r>
            <a:r>
              <a:rPr lang="zh-CN" altLang="zh-CN" sz="2400" kern="1000" dirty="0" smtClean="0">
                <a:latin typeface="Times New Roman"/>
                <a:ea typeface="宋体"/>
              </a:rPr>
              <a:t>（</a:t>
            </a:r>
            <a:r>
              <a:rPr lang="en-US" altLang="zh-CN" sz="2400" kern="1000" dirty="0">
                <a:latin typeface="Times New Roman"/>
                <a:ea typeface="宋体"/>
              </a:rPr>
              <a:t>2</a:t>
            </a:r>
            <a:r>
              <a:rPr lang="zh-CN" altLang="zh-CN" sz="2400" kern="1000" dirty="0">
                <a:latin typeface="Times New Roman"/>
                <a:ea typeface="宋体"/>
              </a:rPr>
              <a:t>）子程序返回指令（</a:t>
            </a:r>
            <a:r>
              <a:rPr lang="en-US" altLang="zh-CN" sz="2400" kern="1000" dirty="0">
                <a:latin typeface="Times New Roman"/>
                <a:ea typeface="宋体"/>
              </a:rPr>
              <a:t>1</a:t>
            </a:r>
            <a:r>
              <a:rPr lang="zh-CN" altLang="zh-CN" sz="2400" kern="1000" dirty="0">
                <a:latin typeface="Times New Roman"/>
                <a:ea typeface="宋体"/>
              </a:rPr>
              <a:t>条）</a:t>
            </a:r>
          </a:p>
          <a:p>
            <a:pPr marL="1184275" lvl="2" indent="255905" algn="l">
              <a:lnSpc>
                <a:spcPct val="150000"/>
              </a:lnSpc>
              <a:spcAft>
                <a:spcPts val="0"/>
              </a:spcAft>
            </a:pPr>
            <a:r>
              <a:rPr lang="en-US" altLang="zh-CN" sz="2400" dirty="0">
                <a:solidFill>
                  <a:srgbClr val="0000FF"/>
                </a:solidFill>
              </a:rPr>
              <a:t>RET    	</a:t>
            </a:r>
            <a:r>
              <a:rPr lang="zh-CN" altLang="zh-CN" sz="2400" dirty="0">
                <a:solidFill>
                  <a:srgbClr val="0000FF"/>
                </a:solidFill>
              </a:rPr>
              <a:t>；</a:t>
            </a:r>
            <a:r>
              <a:rPr lang="en-US" altLang="zh-CN" sz="2400" dirty="0">
                <a:solidFill>
                  <a:srgbClr val="0000FF"/>
                </a:solidFill>
              </a:rPr>
              <a:t>((SP))</a:t>
            </a:r>
            <a:r>
              <a:rPr lang="zh-CN" altLang="zh-CN" sz="2400" dirty="0">
                <a:solidFill>
                  <a:srgbClr val="0000FF"/>
                </a:solidFill>
              </a:rPr>
              <a:t>→</a:t>
            </a:r>
            <a:r>
              <a:rPr lang="en-US" altLang="zh-CN" sz="2400" dirty="0">
                <a:solidFill>
                  <a:srgbClr val="0000FF"/>
                </a:solidFill>
              </a:rPr>
              <a:t>PC15</a:t>
            </a:r>
            <a:r>
              <a:rPr lang="zh-CN" altLang="zh-CN" sz="2400" dirty="0">
                <a:solidFill>
                  <a:srgbClr val="0000FF"/>
                </a:solidFill>
              </a:rPr>
              <a:t>～</a:t>
            </a:r>
            <a:r>
              <a:rPr lang="en-US" altLang="zh-CN" sz="2400" dirty="0">
                <a:solidFill>
                  <a:srgbClr val="0000FF"/>
                </a:solidFill>
              </a:rPr>
              <a:t>8</a:t>
            </a:r>
            <a:r>
              <a:rPr lang="zh-CN" altLang="zh-CN" sz="2400" dirty="0">
                <a:solidFill>
                  <a:srgbClr val="0000FF"/>
                </a:solidFill>
              </a:rPr>
              <a:t>，</a:t>
            </a:r>
            <a:r>
              <a:rPr lang="en-US" altLang="zh-CN" sz="2400" dirty="0">
                <a:solidFill>
                  <a:srgbClr val="0000FF"/>
                </a:solidFill>
              </a:rPr>
              <a:t>(SP)-1</a:t>
            </a:r>
            <a:r>
              <a:rPr lang="zh-CN" altLang="zh-CN" sz="2400" dirty="0">
                <a:solidFill>
                  <a:srgbClr val="0000FF"/>
                </a:solidFill>
              </a:rPr>
              <a:t>→</a:t>
            </a:r>
            <a:r>
              <a:rPr lang="en-US" altLang="zh-CN" sz="2400" dirty="0">
                <a:solidFill>
                  <a:srgbClr val="0000FF"/>
                </a:solidFill>
              </a:rPr>
              <a:t>SP</a:t>
            </a:r>
            <a:endParaRPr lang="zh-CN" altLang="zh-CN" sz="2400" dirty="0">
              <a:solidFill>
                <a:srgbClr val="0000FF"/>
              </a:solidFill>
            </a:endParaRPr>
          </a:p>
          <a:p>
            <a:pPr marL="1184275" lvl="2" indent="255905" algn="l">
              <a:lnSpc>
                <a:spcPct val="150000"/>
              </a:lnSpc>
              <a:spcAft>
                <a:spcPts val="0"/>
              </a:spcAft>
            </a:pPr>
            <a:r>
              <a:rPr lang="en-US" altLang="zh-CN" sz="2400" dirty="0">
                <a:solidFill>
                  <a:srgbClr val="0000FF"/>
                </a:solidFill>
              </a:rPr>
              <a:t>       	</a:t>
            </a:r>
            <a:r>
              <a:rPr lang="zh-CN" altLang="zh-CN" sz="2400" dirty="0">
                <a:solidFill>
                  <a:srgbClr val="0000FF"/>
                </a:solidFill>
              </a:rPr>
              <a:t>；</a:t>
            </a:r>
            <a:r>
              <a:rPr lang="en-US" altLang="zh-CN" sz="2400" dirty="0">
                <a:solidFill>
                  <a:srgbClr val="0000FF"/>
                </a:solidFill>
              </a:rPr>
              <a:t>((SP))</a:t>
            </a:r>
            <a:r>
              <a:rPr lang="zh-CN" altLang="zh-CN" sz="2400" dirty="0">
                <a:solidFill>
                  <a:srgbClr val="0000FF"/>
                </a:solidFill>
              </a:rPr>
              <a:t>→</a:t>
            </a:r>
            <a:r>
              <a:rPr lang="en-US" altLang="zh-CN" sz="2400" dirty="0">
                <a:solidFill>
                  <a:srgbClr val="0000FF"/>
                </a:solidFill>
              </a:rPr>
              <a:t>PC7</a:t>
            </a:r>
            <a:r>
              <a:rPr lang="zh-CN" altLang="zh-CN" sz="2400" dirty="0">
                <a:solidFill>
                  <a:srgbClr val="0000FF"/>
                </a:solidFill>
              </a:rPr>
              <a:t>～</a:t>
            </a:r>
            <a:r>
              <a:rPr lang="en-US" altLang="zh-CN" sz="2400" dirty="0">
                <a:solidFill>
                  <a:srgbClr val="0000FF"/>
                </a:solidFill>
              </a:rPr>
              <a:t>0</a:t>
            </a:r>
            <a:r>
              <a:rPr lang="zh-CN" altLang="zh-CN" sz="2400" dirty="0">
                <a:solidFill>
                  <a:srgbClr val="0000FF"/>
                </a:solidFill>
              </a:rPr>
              <a:t>，</a:t>
            </a:r>
            <a:r>
              <a:rPr lang="en-US" altLang="zh-CN" sz="2400" dirty="0">
                <a:solidFill>
                  <a:srgbClr val="0000FF"/>
                </a:solidFill>
              </a:rPr>
              <a:t>(SP)-1</a:t>
            </a:r>
            <a:r>
              <a:rPr lang="zh-CN" altLang="zh-CN" sz="2400" dirty="0">
                <a:solidFill>
                  <a:srgbClr val="0000FF"/>
                </a:solidFill>
              </a:rPr>
              <a:t>→</a:t>
            </a:r>
            <a:r>
              <a:rPr lang="en-US" altLang="zh-CN" sz="2400" dirty="0">
                <a:solidFill>
                  <a:srgbClr val="0000FF"/>
                </a:solidFill>
              </a:rPr>
              <a:t>SP</a:t>
            </a:r>
            <a:endParaRPr lang="zh-CN" altLang="zh-CN" sz="2400" dirty="0">
              <a:solidFill>
                <a:srgbClr val="0000FF"/>
              </a:solidFill>
            </a:endParaRPr>
          </a:p>
          <a:p>
            <a:pPr indent="255905" algn="l">
              <a:lnSpc>
                <a:spcPct val="150000"/>
              </a:lnSpc>
              <a:spcBef>
                <a:spcPts val="500"/>
              </a:spcBef>
              <a:spcAft>
                <a:spcPts val="0"/>
              </a:spcAft>
            </a:pPr>
            <a:r>
              <a:rPr lang="en-US" altLang="zh-CN" sz="2400" kern="1000" dirty="0" smtClean="0">
                <a:latin typeface="Times New Roman"/>
                <a:ea typeface="宋体"/>
              </a:rPr>
              <a:t>    </a:t>
            </a:r>
            <a:r>
              <a:rPr lang="zh-CN" altLang="zh-CN" sz="2400" kern="1000" dirty="0" smtClean="0">
                <a:latin typeface="Times New Roman"/>
                <a:ea typeface="宋体"/>
              </a:rPr>
              <a:t>功能</a:t>
            </a:r>
            <a:r>
              <a:rPr lang="zh-CN" altLang="zh-CN" sz="2400" kern="1000" dirty="0">
                <a:latin typeface="Times New Roman"/>
                <a:ea typeface="宋体"/>
              </a:rPr>
              <a:t>：从堆栈中弹出调用子程序时压入的返回地址，使程序从调用指令（</a:t>
            </a:r>
            <a:r>
              <a:rPr lang="en-US" altLang="zh-CN" sz="2400" kern="1000" dirty="0">
                <a:latin typeface="Times New Roman"/>
                <a:ea typeface="宋体"/>
              </a:rPr>
              <a:t>LCALL</a:t>
            </a:r>
            <a:r>
              <a:rPr lang="zh-CN" altLang="zh-CN" sz="2400" kern="1000" dirty="0">
                <a:latin typeface="Times New Roman"/>
                <a:ea typeface="宋体"/>
              </a:rPr>
              <a:t>或</a:t>
            </a:r>
            <a:r>
              <a:rPr lang="en-US" altLang="zh-CN" sz="2400" kern="1000" dirty="0">
                <a:latin typeface="Times New Roman"/>
                <a:ea typeface="宋体"/>
              </a:rPr>
              <a:t>ACALL</a:t>
            </a:r>
            <a:r>
              <a:rPr lang="zh-CN" altLang="zh-CN" sz="2400" kern="1000" dirty="0">
                <a:latin typeface="Times New Roman"/>
                <a:ea typeface="宋体"/>
              </a:rPr>
              <a:t>）的下条指令开始继续执行。本指令不影响任何标志位。</a:t>
            </a:r>
            <a:endParaRPr lang="zh-CN" altLang="zh-CN" sz="2400" kern="1000" dirty="0">
              <a:effectLst/>
              <a:latin typeface="Times New Roman"/>
              <a:ea typeface="宋体"/>
            </a:endParaRPr>
          </a:p>
        </p:txBody>
      </p:sp>
    </p:spTree>
    <p:extLst>
      <p:ext uri="{BB962C8B-B14F-4D97-AF65-F5344CB8AC3E}">
        <p14:creationId xmlns:p14="http://schemas.microsoft.com/office/powerpoint/2010/main" val="2538715805"/>
      </p:ext>
    </p:extLst>
  </p:cSld>
  <p:clrMapOvr>
    <a:masterClrMapping/>
  </p:clrMapOvr>
  <p:transition>
    <p:random/>
    <p:sndAc>
      <p:stSnd>
        <p:snd r:embed="rId2" name="camera.wav"/>
      </p:stSnd>
    </p:sndAc>
  </p:transition>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133</a:t>
            </a:fld>
            <a:endParaRPr lang="en-US" altLang="zh-CN" dirty="0"/>
          </a:p>
        </p:txBody>
      </p:sp>
      <p:sp>
        <p:nvSpPr>
          <p:cNvPr id="4" name="矩形 3"/>
          <p:cNvSpPr/>
          <p:nvPr/>
        </p:nvSpPr>
        <p:spPr>
          <a:xfrm>
            <a:off x="0" y="549378"/>
            <a:ext cx="9144000" cy="5927264"/>
          </a:xfrm>
          <a:prstGeom prst="rect">
            <a:avLst/>
          </a:prstGeom>
        </p:spPr>
        <p:txBody>
          <a:bodyPr wrap="square">
            <a:spAutoFit/>
          </a:bodyPr>
          <a:lstStyle/>
          <a:p>
            <a:pPr indent="255905" algn="l">
              <a:lnSpc>
                <a:spcPct val="150000"/>
              </a:lnSpc>
              <a:spcBef>
                <a:spcPts val="500"/>
              </a:spcBef>
              <a:spcAft>
                <a:spcPts val="500"/>
              </a:spcAft>
            </a:pPr>
            <a:r>
              <a:rPr lang="en-US" altLang="zh-CN" sz="2400" b="1" kern="1050" dirty="0" smtClean="0">
                <a:latin typeface="Arial"/>
                <a:ea typeface="黑体"/>
                <a:cs typeface="Times New Roman"/>
              </a:rPr>
              <a:t>    4</a:t>
            </a:r>
            <a:r>
              <a:rPr lang="zh-CN" altLang="zh-CN" sz="2400" b="1" kern="1050" dirty="0">
                <a:latin typeface="Arial"/>
                <a:ea typeface="黑体"/>
                <a:cs typeface="Times New Roman"/>
              </a:rPr>
              <a:t>．中断返回指令（</a:t>
            </a:r>
            <a:r>
              <a:rPr lang="en-US" altLang="zh-CN" sz="2400" b="1" kern="1050" dirty="0">
                <a:latin typeface="Arial"/>
                <a:ea typeface="黑体"/>
                <a:cs typeface="Times New Roman"/>
              </a:rPr>
              <a:t>1</a:t>
            </a:r>
            <a:r>
              <a:rPr lang="zh-CN" altLang="zh-CN" sz="2400" b="1" kern="1050" dirty="0">
                <a:latin typeface="Arial"/>
                <a:ea typeface="黑体"/>
                <a:cs typeface="Times New Roman"/>
              </a:rPr>
              <a:t>条）</a:t>
            </a:r>
          </a:p>
          <a:p>
            <a:pPr marL="1184275" lvl="2" indent="255905" algn="l">
              <a:lnSpc>
                <a:spcPct val="150000"/>
              </a:lnSpc>
              <a:spcAft>
                <a:spcPts val="0"/>
              </a:spcAft>
            </a:pPr>
            <a:r>
              <a:rPr lang="en-US" altLang="zh-CN" sz="2400" dirty="0">
                <a:solidFill>
                  <a:srgbClr val="0000FF"/>
                </a:solidFill>
              </a:rPr>
              <a:t>RETI     	</a:t>
            </a:r>
            <a:r>
              <a:rPr lang="zh-CN" altLang="zh-CN" sz="2400" dirty="0">
                <a:solidFill>
                  <a:srgbClr val="0000FF"/>
                </a:solidFill>
              </a:rPr>
              <a:t>；</a:t>
            </a:r>
            <a:r>
              <a:rPr lang="en-US" altLang="zh-CN" sz="2400" dirty="0">
                <a:solidFill>
                  <a:srgbClr val="0000FF"/>
                </a:solidFill>
              </a:rPr>
              <a:t>((SP))</a:t>
            </a:r>
            <a:r>
              <a:rPr lang="zh-CN" altLang="zh-CN" sz="2400" dirty="0">
                <a:solidFill>
                  <a:srgbClr val="0000FF"/>
                </a:solidFill>
              </a:rPr>
              <a:t>→</a:t>
            </a:r>
            <a:r>
              <a:rPr lang="en-US" altLang="zh-CN" sz="2400" dirty="0">
                <a:solidFill>
                  <a:srgbClr val="0000FF"/>
                </a:solidFill>
              </a:rPr>
              <a:t>PC15</a:t>
            </a:r>
            <a:r>
              <a:rPr lang="zh-CN" altLang="zh-CN" sz="2400" dirty="0">
                <a:solidFill>
                  <a:srgbClr val="0000FF"/>
                </a:solidFill>
              </a:rPr>
              <a:t>～</a:t>
            </a:r>
            <a:r>
              <a:rPr lang="en-US" altLang="zh-CN" sz="2400" dirty="0">
                <a:solidFill>
                  <a:srgbClr val="0000FF"/>
                </a:solidFill>
              </a:rPr>
              <a:t>8</a:t>
            </a:r>
            <a:r>
              <a:rPr lang="zh-CN" altLang="zh-CN" sz="2400" dirty="0">
                <a:solidFill>
                  <a:srgbClr val="0000FF"/>
                </a:solidFill>
              </a:rPr>
              <a:t>，</a:t>
            </a:r>
            <a:r>
              <a:rPr lang="en-US" altLang="zh-CN" sz="2400" dirty="0">
                <a:solidFill>
                  <a:srgbClr val="0000FF"/>
                </a:solidFill>
              </a:rPr>
              <a:t>(SP)-1</a:t>
            </a:r>
            <a:r>
              <a:rPr lang="zh-CN" altLang="zh-CN" sz="2400" dirty="0">
                <a:solidFill>
                  <a:srgbClr val="0000FF"/>
                </a:solidFill>
              </a:rPr>
              <a:t>→</a:t>
            </a:r>
            <a:r>
              <a:rPr lang="en-US" altLang="zh-CN" sz="2400" dirty="0">
                <a:solidFill>
                  <a:srgbClr val="0000FF"/>
                </a:solidFill>
              </a:rPr>
              <a:t>SP</a:t>
            </a:r>
            <a:endParaRPr lang="zh-CN" altLang="zh-CN" sz="2400" dirty="0">
              <a:solidFill>
                <a:srgbClr val="0000FF"/>
              </a:solidFill>
            </a:endParaRPr>
          </a:p>
          <a:p>
            <a:pPr marL="1184275" lvl="2" indent="255905" algn="l">
              <a:lnSpc>
                <a:spcPct val="150000"/>
              </a:lnSpc>
              <a:spcAft>
                <a:spcPts val="0"/>
              </a:spcAft>
            </a:pPr>
            <a:r>
              <a:rPr lang="en-US" altLang="zh-CN" sz="2400" dirty="0">
                <a:solidFill>
                  <a:srgbClr val="0000FF"/>
                </a:solidFill>
              </a:rPr>
              <a:t>      	</a:t>
            </a:r>
            <a:r>
              <a:rPr lang="zh-CN" altLang="zh-CN" sz="2400" dirty="0">
                <a:solidFill>
                  <a:srgbClr val="0000FF"/>
                </a:solidFill>
              </a:rPr>
              <a:t>；</a:t>
            </a:r>
            <a:r>
              <a:rPr lang="en-US" altLang="zh-CN" sz="2400" dirty="0">
                <a:solidFill>
                  <a:srgbClr val="0000FF"/>
                </a:solidFill>
              </a:rPr>
              <a:t>((SP))</a:t>
            </a:r>
            <a:r>
              <a:rPr lang="zh-CN" altLang="zh-CN" sz="2400" dirty="0">
                <a:solidFill>
                  <a:srgbClr val="0000FF"/>
                </a:solidFill>
              </a:rPr>
              <a:t>→</a:t>
            </a:r>
            <a:r>
              <a:rPr lang="en-US" altLang="zh-CN" sz="2400" dirty="0">
                <a:solidFill>
                  <a:srgbClr val="0000FF"/>
                </a:solidFill>
              </a:rPr>
              <a:t>PC7</a:t>
            </a:r>
            <a:r>
              <a:rPr lang="zh-CN" altLang="zh-CN" sz="2400" dirty="0">
                <a:solidFill>
                  <a:srgbClr val="0000FF"/>
                </a:solidFill>
              </a:rPr>
              <a:t>～</a:t>
            </a:r>
            <a:r>
              <a:rPr lang="en-US" altLang="zh-CN" sz="2400" dirty="0">
                <a:solidFill>
                  <a:srgbClr val="0000FF"/>
                </a:solidFill>
              </a:rPr>
              <a:t>0</a:t>
            </a:r>
            <a:r>
              <a:rPr lang="zh-CN" altLang="zh-CN" sz="2400" dirty="0">
                <a:solidFill>
                  <a:srgbClr val="0000FF"/>
                </a:solidFill>
              </a:rPr>
              <a:t>，</a:t>
            </a:r>
            <a:r>
              <a:rPr lang="en-US" altLang="zh-CN" sz="2400" dirty="0">
                <a:solidFill>
                  <a:srgbClr val="0000FF"/>
                </a:solidFill>
              </a:rPr>
              <a:t>(SP)-1</a:t>
            </a:r>
            <a:r>
              <a:rPr lang="zh-CN" altLang="zh-CN" sz="2400" dirty="0">
                <a:solidFill>
                  <a:srgbClr val="0000FF"/>
                </a:solidFill>
              </a:rPr>
              <a:t>→</a:t>
            </a:r>
            <a:r>
              <a:rPr lang="en-US" altLang="zh-CN" sz="2400" dirty="0">
                <a:solidFill>
                  <a:srgbClr val="0000FF"/>
                </a:solidFill>
              </a:rPr>
              <a:t>SP</a:t>
            </a:r>
            <a:endParaRPr lang="zh-CN" altLang="zh-CN" sz="2400" dirty="0">
              <a:solidFill>
                <a:srgbClr val="0000FF"/>
              </a:solidFill>
            </a:endParaRPr>
          </a:p>
          <a:p>
            <a:pPr indent="255905" algn="l">
              <a:lnSpc>
                <a:spcPct val="150000"/>
              </a:lnSpc>
              <a:spcBef>
                <a:spcPts val="400"/>
              </a:spcBef>
              <a:spcAft>
                <a:spcPts val="0"/>
              </a:spcAft>
            </a:pPr>
            <a:r>
              <a:rPr lang="en-US" altLang="zh-CN" sz="2400" kern="1000" dirty="0" smtClean="0">
                <a:latin typeface="Times New Roman"/>
                <a:ea typeface="宋体"/>
              </a:rPr>
              <a:t>    </a:t>
            </a:r>
            <a:r>
              <a:rPr lang="zh-CN" altLang="zh-CN" sz="2400" kern="1000" dirty="0" smtClean="0">
                <a:latin typeface="Times New Roman"/>
                <a:ea typeface="宋体"/>
              </a:rPr>
              <a:t>本</a:t>
            </a:r>
            <a:r>
              <a:rPr lang="zh-CN" altLang="zh-CN" sz="2400" kern="1000" dirty="0">
                <a:latin typeface="Times New Roman"/>
                <a:ea typeface="宋体"/>
              </a:rPr>
              <a:t>指令用于中断服务程序的返回，功能与</a:t>
            </a:r>
            <a:r>
              <a:rPr lang="en-US" altLang="zh-CN" sz="2400" kern="1000" dirty="0">
                <a:latin typeface="Times New Roman"/>
                <a:ea typeface="宋体"/>
              </a:rPr>
              <a:t>RET</a:t>
            </a:r>
            <a:r>
              <a:rPr lang="zh-CN" altLang="zh-CN" sz="2400" kern="1000" dirty="0">
                <a:latin typeface="Times New Roman"/>
                <a:ea typeface="宋体"/>
              </a:rPr>
              <a:t>指令相似，</a:t>
            </a:r>
            <a:r>
              <a:rPr lang="zh-CN" altLang="zh-CN" sz="2400" b="1" dirty="0">
                <a:solidFill>
                  <a:srgbClr val="0000FF"/>
                </a:solidFill>
              </a:rPr>
              <a:t>不同之处在于：</a:t>
            </a:r>
            <a:r>
              <a:rPr lang="zh-CN" altLang="zh-CN" sz="2400" kern="1000" dirty="0">
                <a:latin typeface="Times New Roman"/>
                <a:ea typeface="宋体"/>
              </a:rPr>
              <a:t>该指令清除了中断响应时被置</a:t>
            </a:r>
            <a:r>
              <a:rPr lang="en-US" altLang="zh-CN" sz="2400" kern="1000" dirty="0">
                <a:latin typeface="Times New Roman"/>
                <a:ea typeface="宋体"/>
              </a:rPr>
              <a:t>1</a:t>
            </a:r>
            <a:r>
              <a:rPr lang="zh-CN" altLang="zh-CN" sz="2400" kern="1000" dirty="0">
                <a:latin typeface="Times New Roman"/>
                <a:ea typeface="宋体"/>
              </a:rPr>
              <a:t>的单片机内部中断优先级寄存器的中断优先级状态，其他操作相同。</a:t>
            </a:r>
          </a:p>
          <a:p>
            <a:pPr indent="255905" algn="l">
              <a:lnSpc>
                <a:spcPct val="150000"/>
              </a:lnSpc>
              <a:spcBef>
                <a:spcPts val="600"/>
              </a:spcBef>
              <a:spcAft>
                <a:spcPts val="600"/>
              </a:spcAft>
            </a:pPr>
            <a:r>
              <a:rPr lang="en-US" altLang="zh-CN" sz="2400" b="1" kern="1050" dirty="0" smtClean="0">
                <a:latin typeface="Arial"/>
                <a:ea typeface="黑体"/>
                <a:cs typeface="Times New Roman"/>
              </a:rPr>
              <a:t>    5</a:t>
            </a:r>
            <a:r>
              <a:rPr lang="zh-CN" altLang="zh-CN" sz="2400" b="1" kern="1050" dirty="0">
                <a:latin typeface="Arial"/>
                <a:ea typeface="黑体"/>
                <a:cs typeface="Times New Roman"/>
              </a:rPr>
              <a:t>．空操作指令（</a:t>
            </a:r>
            <a:r>
              <a:rPr lang="en-US" altLang="zh-CN" sz="2400" b="1" kern="1050" dirty="0">
                <a:latin typeface="Arial"/>
                <a:ea typeface="黑体"/>
                <a:cs typeface="Times New Roman"/>
              </a:rPr>
              <a:t>1</a:t>
            </a:r>
            <a:r>
              <a:rPr lang="zh-CN" altLang="zh-CN" sz="2400" b="1" kern="1050" dirty="0">
                <a:latin typeface="Arial"/>
                <a:ea typeface="黑体"/>
                <a:cs typeface="Times New Roman"/>
              </a:rPr>
              <a:t>条）</a:t>
            </a:r>
            <a:r>
              <a:rPr lang="en-US" altLang="zh-CN" sz="2400" b="1" kern="1050" dirty="0">
                <a:latin typeface="Arial"/>
                <a:ea typeface="黑体"/>
                <a:cs typeface="Times New Roman"/>
              </a:rPr>
              <a:t>  </a:t>
            </a:r>
            <a:endParaRPr lang="zh-CN" altLang="zh-CN" sz="2400" b="1" kern="1050" dirty="0">
              <a:latin typeface="Arial"/>
              <a:ea typeface="黑体"/>
              <a:cs typeface="Times New Roman"/>
            </a:endParaRPr>
          </a:p>
          <a:p>
            <a:pPr marL="1184275" lvl="2" indent="255905" algn="l">
              <a:lnSpc>
                <a:spcPct val="150000"/>
              </a:lnSpc>
              <a:spcAft>
                <a:spcPts val="200"/>
              </a:spcAft>
            </a:pPr>
            <a:r>
              <a:rPr lang="en-US" altLang="zh-CN" sz="2400" dirty="0">
                <a:solidFill>
                  <a:srgbClr val="0000FF"/>
                </a:solidFill>
              </a:rPr>
              <a:t>NOP    </a:t>
            </a:r>
            <a:r>
              <a:rPr lang="zh-CN" altLang="zh-CN" sz="2400" dirty="0">
                <a:solidFill>
                  <a:srgbClr val="0000FF"/>
                </a:solidFill>
              </a:rPr>
              <a:t>；</a:t>
            </a:r>
            <a:r>
              <a:rPr lang="en-US" altLang="zh-CN" sz="2400" dirty="0">
                <a:solidFill>
                  <a:srgbClr val="0000FF"/>
                </a:solidFill>
              </a:rPr>
              <a:t>(PC)+1</a:t>
            </a:r>
            <a:r>
              <a:rPr lang="zh-CN" altLang="zh-CN" sz="2400" dirty="0">
                <a:solidFill>
                  <a:srgbClr val="0000FF"/>
                </a:solidFill>
              </a:rPr>
              <a:t>→</a:t>
            </a:r>
            <a:r>
              <a:rPr lang="en-US" altLang="zh-CN" sz="2400" dirty="0">
                <a:solidFill>
                  <a:srgbClr val="0000FF"/>
                </a:solidFill>
              </a:rPr>
              <a:t>PC</a:t>
            </a:r>
            <a:endParaRPr lang="zh-CN" altLang="zh-CN" sz="2400" dirty="0">
              <a:solidFill>
                <a:srgbClr val="0000FF"/>
              </a:solidFill>
            </a:endParaRPr>
          </a:p>
          <a:p>
            <a:pPr indent="255905" algn="l">
              <a:lnSpc>
                <a:spcPct val="150000"/>
              </a:lnSpc>
              <a:spcAft>
                <a:spcPts val="0"/>
              </a:spcAft>
            </a:pPr>
            <a:r>
              <a:rPr lang="en-US" altLang="zh-CN" sz="2400" kern="1000" dirty="0" smtClean="0">
                <a:latin typeface="Times New Roman"/>
                <a:ea typeface="宋体"/>
              </a:rPr>
              <a:t>    </a:t>
            </a:r>
            <a:r>
              <a:rPr lang="zh-CN" altLang="zh-CN" sz="2400" kern="1000" dirty="0" smtClean="0">
                <a:latin typeface="Times New Roman"/>
                <a:ea typeface="宋体"/>
              </a:rPr>
              <a:t>本</a:t>
            </a:r>
            <a:r>
              <a:rPr lang="zh-CN" altLang="zh-CN" sz="2400" kern="1000" dirty="0">
                <a:latin typeface="Times New Roman"/>
                <a:ea typeface="宋体"/>
              </a:rPr>
              <a:t>条指令不产生任何控制操作，只是将程序计数器</a:t>
            </a:r>
            <a:r>
              <a:rPr lang="en-US" altLang="zh-CN" sz="2400" kern="1000" dirty="0">
                <a:latin typeface="Times New Roman"/>
                <a:ea typeface="宋体"/>
              </a:rPr>
              <a:t>PC</a:t>
            </a:r>
            <a:r>
              <a:rPr lang="zh-CN" altLang="zh-CN" sz="2400" kern="1000" dirty="0">
                <a:latin typeface="Times New Roman"/>
                <a:ea typeface="宋体"/>
              </a:rPr>
              <a:t>的内容加</a:t>
            </a:r>
            <a:r>
              <a:rPr lang="en-US" altLang="zh-CN" sz="2400" kern="1000" dirty="0">
                <a:latin typeface="Times New Roman"/>
                <a:ea typeface="宋体"/>
              </a:rPr>
              <a:t>1</a:t>
            </a:r>
            <a:r>
              <a:rPr lang="zh-CN" altLang="zh-CN" sz="2400" kern="1000" dirty="0">
                <a:latin typeface="Times New Roman"/>
                <a:ea typeface="宋体"/>
              </a:rPr>
              <a:t>，在时间上消耗一个机器周期，一般用于程序中的等待或延时。</a:t>
            </a:r>
            <a:endParaRPr lang="zh-CN" altLang="zh-CN" sz="2400" kern="1000" dirty="0">
              <a:effectLst/>
              <a:latin typeface="Times New Roman"/>
              <a:ea typeface="宋体"/>
            </a:endParaRPr>
          </a:p>
        </p:txBody>
      </p:sp>
    </p:spTree>
    <p:extLst>
      <p:ext uri="{BB962C8B-B14F-4D97-AF65-F5344CB8AC3E}">
        <p14:creationId xmlns:p14="http://schemas.microsoft.com/office/powerpoint/2010/main" val="355476332"/>
      </p:ext>
    </p:extLst>
  </p:cSld>
  <p:clrMapOvr>
    <a:masterClrMapping/>
  </p:clrMapOvr>
  <p:transition>
    <p:random/>
    <p:sndAc>
      <p:stSnd>
        <p:snd r:embed="rId2" name="camera.wav"/>
      </p:stSnd>
    </p:sndAc>
  </p:transition>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134</a:t>
            </a:fld>
            <a:endParaRPr lang="en-US" altLang="zh-CN" dirty="0"/>
          </a:p>
        </p:txBody>
      </p:sp>
      <p:sp>
        <p:nvSpPr>
          <p:cNvPr id="4" name="矩形 3"/>
          <p:cNvSpPr/>
          <p:nvPr/>
        </p:nvSpPr>
        <p:spPr>
          <a:xfrm>
            <a:off x="0" y="571466"/>
            <a:ext cx="9144000" cy="2862322"/>
          </a:xfrm>
          <a:prstGeom prst="rect">
            <a:avLst/>
          </a:prstGeom>
        </p:spPr>
        <p:txBody>
          <a:bodyPr wrap="square">
            <a:spAutoFit/>
          </a:bodyPr>
          <a:lstStyle/>
          <a:p>
            <a:pPr algn="l">
              <a:lnSpc>
                <a:spcPct val="150000"/>
              </a:lnSpc>
              <a:spcAft>
                <a:spcPts val="0"/>
              </a:spcAft>
            </a:pPr>
            <a:r>
              <a:rPr lang="en-US" altLang="zh-CN" sz="2400" b="1" kern="1050" dirty="0" smtClean="0">
                <a:latin typeface="Arial"/>
                <a:ea typeface="黑体"/>
                <a:cs typeface="Times New Roman"/>
              </a:rPr>
              <a:t>        </a:t>
            </a:r>
            <a:r>
              <a:rPr lang="en-US" altLang="zh-CN" sz="2400" b="1" dirty="0">
                <a:solidFill>
                  <a:srgbClr val="9900CC"/>
                </a:solidFill>
              </a:rPr>
              <a:t>4.3.5  </a:t>
            </a:r>
            <a:r>
              <a:rPr lang="zh-CN" altLang="zh-CN" sz="2400" b="1" dirty="0">
                <a:solidFill>
                  <a:srgbClr val="9900CC"/>
                </a:solidFill>
              </a:rPr>
              <a:t>位操作类指令</a:t>
            </a:r>
          </a:p>
          <a:p>
            <a:pPr indent="255905" algn="l">
              <a:lnSpc>
                <a:spcPct val="150000"/>
              </a:lnSpc>
              <a:spcAft>
                <a:spcPts val="0"/>
              </a:spcAft>
            </a:pPr>
            <a:r>
              <a:rPr lang="en-US" altLang="zh-CN" sz="2400" kern="1000" dirty="0" smtClean="0">
                <a:latin typeface="Times New Roman"/>
                <a:ea typeface="宋体"/>
              </a:rPr>
              <a:t>    </a:t>
            </a:r>
            <a:r>
              <a:rPr lang="zh-CN" altLang="zh-CN" sz="2400" kern="1000" dirty="0" smtClean="0">
                <a:latin typeface="Times New Roman"/>
                <a:ea typeface="宋体"/>
              </a:rPr>
              <a:t>位</a:t>
            </a:r>
            <a:r>
              <a:rPr lang="zh-CN" altLang="zh-CN" sz="2400" kern="1000" dirty="0">
                <a:latin typeface="Times New Roman"/>
                <a:ea typeface="宋体"/>
              </a:rPr>
              <a:t>操作指令是</a:t>
            </a:r>
            <a:r>
              <a:rPr lang="en-US" altLang="zh-CN" sz="2400" kern="1000" dirty="0">
                <a:latin typeface="Times New Roman"/>
                <a:ea typeface="宋体"/>
              </a:rPr>
              <a:t>51</a:t>
            </a:r>
            <a:r>
              <a:rPr lang="zh-CN" altLang="zh-CN" sz="2400" kern="1000" dirty="0">
                <a:latin typeface="Times New Roman"/>
                <a:ea typeface="宋体"/>
              </a:rPr>
              <a:t>系列单片机的显著特点，它是以位（</a:t>
            </a:r>
            <a:r>
              <a:rPr lang="en-US" altLang="zh-CN" sz="2400" kern="1000" dirty="0">
                <a:latin typeface="Times New Roman"/>
                <a:ea typeface="宋体"/>
              </a:rPr>
              <a:t>bit</a:t>
            </a:r>
            <a:r>
              <a:rPr lang="zh-CN" altLang="zh-CN" sz="2400" kern="1000" dirty="0">
                <a:latin typeface="Times New Roman"/>
                <a:ea typeface="宋体"/>
              </a:rPr>
              <a:t>）为单位进行运算和操作的。在</a:t>
            </a:r>
            <a:r>
              <a:rPr lang="en-US" altLang="zh-CN" sz="2400" kern="1000" dirty="0">
                <a:latin typeface="Times New Roman"/>
                <a:ea typeface="宋体"/>
              </a:rPr>
              <a:t>51</a:t>
            </a:r>
            <a:r>
              <a:rPr lang="zh-CN" altLang="zh-CN" sz="2400" kern="1000" dirty="0">
                <a:latin typeface="Times New Roman"/>
                <a:ea typeface="宋体"/>
              </a:rPr>
              <a:t>系列单片机中，有一个布尔（位）处理器、位累加器</a:t>
            </a:r>
            <a:r>
              <a:rPr lang="en-US" altLang="zh-CN" sz="2400" kern="1000" dirty="0">
                <a:latin typeface="Times New Roman"/>
                <a:ea typeface="宋体"/>
              </a:rPr>
              <a:t>C</a:t>
            </a:r>
            <a:r>
              <a:rPr lang="zh-CN" altLang="zh-CN" sz="2400" kern="1000" dirty="0">
                <a:latin typeface="Times New Roman"/>
                <a:ea typeface="宋体"/>
              </a:rPr>
              <a:t>（由进位标志位</a:t>
            </a:r>
            <a:r>
              <a:rPr lang="en-US" altLang="zh-CN" sz="2400" kern="1000" dirty="0">
                <a:latin typeface="Times New Roman"/>
                <a:ea typeface="宋体"/>
              </a:rPr>
              <a:t>Cy</a:t>
            </a:r>
            <a:r>
              <a:rPr lang="zh-CN" altLang="zh-CN" sz="2400" kern="1000" dirty="0">
                <a:latin typeface="Times New Roman"/>
                <a:ea typeface="宋体"/>
              </a:rPr>
              <a:t>充当）和位寻址区，可以实现位传送、位运算、位控制转移等功能。</a:t>
            </a:r>
            <a:endParaRPr lang="zh-CN" altLang="zh-CN" sz="2400" kern="1000" dirty="0">
              <a:effectLst/>
              <a:latin typeface="Times New Roman"/>
              <a:ea typeface="宋体"/>
            </a:endParaRPr>
          </a:p>
        </p:txBody>
      </p:sp>
    </p:spTree>
    <p:extLst>
      <p:ext uri="{BB962C8B-B14F-4D97-AF65-F5344CB8AC3E}">
        <p14:creationId xmlns:p14="http://schemas.microsoft.com/office/powerpoint/2010/main" val="2185492230"/>
      </p:ext>
    </p:extLst>
  </p:cSld>
  <p:clrMapOvr>
    <a:masterClrMapping/>
  </p:clrMapOvr>
  <p:transition>
    <p:random/>
    <p:sndAc>
      <p:stSnd>
        <p:snd r:embed="rId2" name="camera.wav"/>
      </p:stSnd>
    </p:sndAc>
  </p:transition>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135</a:t>
            </a:fld>
            <a:endParaRPr lang="en-US" altLang="zh-CN" dirty="0"/>
          </a:p>
        </p:txBody>
      </p:sp>
      <p:sp>
        <p:nvSpPr>
          <p:cNvPr id="4" name="矩形 3"/>
          <p:cNvSpPr/>
          <p:nvPr/>
        </p:nvSpPr>
        <p:spPr>
          <a:xfrm>
            <a:off x="0" y="558695"/>
            <a:ext cx="9042400" cy="3544560"/>
          </a:xfrm>
          <a:prstGeom prst="rect">
            <a:avLst/>
          </a:prstGeom>
        </p:spPr>
        <p:txBody>
          <a:bodyPr wrap="square">
            <a:spAutoFit/>
          </a:bodyPr>
          <a:lstStyle/>
          <a:p>
            <a:pPr algn="l">
              <a:lnSpc>
                <a:spcPct val="150000"/>
              </a:lnSpc>
              <a:spcBef>
                <a:spcPts val="600"/>
              </a:spcBef>
              <a:spcAft>
                <a:spcPts val="600"/>
              </a:spcAft>
            </a:pPr>
            <a:r>
              <a:rPr lang="en-US" altLang="zh-CN" sz="2400" b="1" kern="1050" dirty="0" smtClean="0">
                <a:latin typeface="Arial"/>
                <a:ea typeface="黑体"/>
                <a:cs typeface="Times New Roman"/>
              </a:rPr>
              <a:t>        1</a:t>
            </a:r>
            <a:r>
              <a:rPr lang="zh-CN" altLang="zh-CN" sz="2400" b="1" kern="1050" dirty="0">
                <a:latin typeface="Arial"/>
                <a:ea typeface="黑体"/>
                <a:cs typeface="Times New Roman"/>
              </a:rPr>
              <a:t>．位传送指令（</a:t>
            </a:r>
            <a:r>
              <a:rPr lang="en-US" altLang="zh-CN" sz="2400" b="1" kern="1050" dirty="0">
                <a:latin typeface="Arial"/>
                <a:ea typeface="黑体"/>
                <a:cs typeface="Times New Roman"/>
              </a:rPr>
              <a:t>2</a:t>
            </a:r>
            <a:r>
              <a:rPr lang="zh-CN" altLang="zh-CN" sz="2400" b="1" kern="1050" dirty="0">
                <a:latin typeface="Arial"/>
                <a:ea typeface="黑体"/>
                <a:cs typeface="Times New Roman"/>
              </a:rPr>
              <a:t>条）</a:t>
            </a:r>
          </a:p>
          <a:p>
            <a:pPr marL="1184275" lvl="2" algn="l">
              <a:lnSpc>
                <a:spcPct val="150000"/>
              </a:lnSpc>
              <a:spcAft>
                <a:spcPts val="0"/>
              </a:spcAft>
            </a:pPr>
            <a:r>
              <a:rPr lang="en-US" altLang="zh-CN" sz="2400" dirty="0">
                <a:solidFill>
                  <a:srgbClr val="0000FF"/>
                </a:solidFill>
              </a:rPr>
              <a:t>MOV  C</a:t>
            </a:r>
            <a:r>
              <a:rPr lang="zh-CN" altLang="zh-CN" sz="2400" dirty="0">
                <a:solidFill>
                  <a:srgbClr val="0000FF"/>
                </a:solidFill>
              </a:rPr>
              <a:t>，</a:t>
            </a:r>
            <a:r>
              <a:rPr lang="en-US" altLang="zh-CN" sz="2400" dirty="0">
                <a:solidFill>
                  <a:srgbClr val="0000FF"/>
                </a:solidFill>
              </a:rPr>
              <a:t>bit    </a:t>
            </a:r>
            <a:r>
              <a:rPr lang="zh-CN" altLang="zh-CN" sz="2400" dirty="0">
                <a:solidFill>
                  <a:srgbClr val="0000FF"/>
                </a:solidFill>
              </a:rPr>
              <a:t>；</a:t>
            </a:r>
            <a:r>
              <a:rPr lang="en-US" altLang="zh-CN" sz="2400" dirty="0">
                <a:solidFill>
                  <a:srgbClr val="0000FF"/>
                </a:solidFill>
              </a:rPr>
              <a:t>(bit)</a:t>
            </a:r>
            <a:r>
              <a:rPr lang="zh-CN" altLang="zh-CN" sz="2400" dirty="0">
                <a:solidFill>
                  <a:srgbClr val="0000FF"/>
                </a:solidFill>
              </a:rPr>
              <a:t>→</a:t>
            </a:r>
            <a:r>
              <a:rPr lang="en-US" altLang="zh-CN" sz="2400" dirty="0">
                <a:solidFill>
                  <a:srgbClr val="0000FF"/>
                </a:solidFill>
              </a:rPr>
              <a:t>Cy</a:t>
            </a:r>
            <a:endParaRPr lang="zh-CN" altLang="zh-CN" sz="2400" dirty="0">
              <a:solidFill>
                <a:srgbClr val="0000FF"/>
              </a:solidFill>
            </a:endParaRPr>
          </a:p>
          <a:p>
            <a:pPr marL="1184275" lvl="2" algn="l">
              <a:lnSpc>
                <a:spcPct val="150000"/>
              </a:lnSpc>
              <a:spcAft>
                <a:spcPts val="0"/>
              </a:spcAft>
            </a:pPr>
            <a:r>
              <a:rPr lang="en-US" altLang="zh-CN" sz="2400" dirty="0">
                <a:solidFill>
                  <a:srgbClr val="0000FF"/>
                </a:solidFill>
              </a:rPr>
              <a:t>MOV  bit</a:t>
            </a:r>
            <a:r>
              <a:rPr lang="zh-CN" altLang="zh-CN" sz="2400" dirty="0">
                <a:solidFill>
                  <a:srgbClr val="0000FF"/>
                </a:solidFill>
              </a:rPr>
              <a:t>，</a:t>
            </a:r>
            <a:r>
              <a:rPr lang="en-US" altLang="zh-CN" sz="2400" dirty="0">
                <a:solidFill>
                  <a:srgbClr val="0000FF"/>
                </a:solidFill>
              </a:rPr>
              <a:t>C    </a:t>
            </a:r>
            <a:r>
              <a:rPr lang="zh-CN" altLang="zh-CN" sz="2400" dirty="0">
                <a:solidFill>
                  <a:srgbClr val="0000FF"/>
                </a:solidFill>
              </a:rPr>
              <a:t>；</a:t>
            </a:r>
            <a:r>
              <a:rPr lang="en-US" altLang="zh-CN" sz="2400" dirty="0">
                <a:solidFill>
                  <a:srgbClr val="0000FF"/>
                </a:solidFill>
              </a:rPr>
              <a:t>Cy</a:t>
            </a:r>
            <a:r>
              <a:rPr lang="zh-CN" altLang="zh-CN" sz="2400" dirty="0">
                <a:solidFill>
                  <a:srgbClr val="0000FF"/>
                </a:solidFill>
              </a:rPr>
              <a:t>→</a:t>
            </a:r>
            <a:r>
              <a:rPr lang="en-US" altLang="zh-CN" sz="2400" dirty="0">
                <a:solidFill>
                  <a:srgbClr val="0000FF"/>
                </a:solidFill>
              </a:rPr>
              <a:t>(bit)</a:t>
            </a:r>
            <a:endParaRPr lang="zh-CN" altLang="zh-CN" sz="2400" dirty="0">
              <a:solidFill>
                <a:srgbClr val="0000FF"/>
              </a:solidFill>
            </a:endParaRPr>
          </a:p>
          <a:p>
            <a:pPr algn="l">
              <a:lnSpc>
                <a:spcPct val="150000"/>
              </a:lnSpc>
              <a:spcBef>
                <a:spcPts val="400"/>
              </a:spcBef>
              <a:spcAft>
                <a:spcPts val="0"/>
              </a:spcAft>
            </a:pPr>
            <a:r>
              <a:rPr lang="en-US" altLang="zh-CN" sz="2400" kern="1000" dirty="0" smtClean="0">
                <a:latin typeface="Times New Roman"/>
                <a:ea typeface="宋体"/>
              </a:rPr>
              <a:t>        </a:t>
            </a:r>
            <a:r>
              <a:rPr lang="zh-CN" altLang="zh-CN" sz="2400" kern="1000" dirty="0" smtClean="0">
                <a:latin typeface="Times New Roman"/>
                <a:ea typeface="宋体"/>
              </a:rPr>
              <a:t>这</a:t>
            </a:r>
            <a:r>
              <a:rPr lang="zh-CN" altLang="zh-CN" sz="2400" kern="1000" dirty="0">
                <a:latin typeface="Times New Roman"/>
                <a:ea typeface="宋体"/>
              </a:rPr>
              <a:t>两条指令的功能是在位累加器</a:t>
            </a:r>
            <a:r>
              <a:rPr lang="en-US" altLang="zh-CN" sz="2400" kern="1000" dirty="0">
                <a:latin typeface="Times New Roman"/>
                <a:ea typeface="宋体"/>
              </a:rPr>
              <a:t>C</a:t>
            </a:r>
            <a:r>
              <a:rPr lang="zh-CN" altLang="zh-CN" sz="2400" kern="1000" dirty="0">
                <a:latin typeface="Times New Roman"/>
                <a:ea typeface="宋体"/>
              </a:rPr>
              <a:t>与位地址为</a:t>
            </a:r>
            <a:r>
              <a:rPr lang="en-US" altLang="zh-CN" sz="2400" kern="1000" dirty="0">
                <a:latin typeface="Times New Roman"/>
                <a:ea typeface="宋体"/>
              </a:rPr>
              <a:t>bit</a:t>
            </a:r>
            <a:r>
              <a:rPr lang="zh-CN" altLang="zh-CN" sz="2400" kern="1000" dirty="0">
                <a:latin typeface="Times New Roman"/>
                <a:ea typeface="宋体"/>
              </a:rPr>
              <a:t>的位单元之间进行位数据的传送。</a:t>
            </a:r>
            <a:r>
              <a:rPr lang="zh-CN" altLang="zh-CN" sz="2400" b="1" dirty="0">
                <a:solidFill>
                  <a:srgbClr val="0000FF"/>
                </a:solidFill>
              </a:rPr>
              <a:t>在指令中</a:t>
            </a:r>
            <a:r>
              <a:rPr lang="en-US" altLang="zh-CN" sz="2400" b="1" dirty="0">
                <a:solidFill>
                  <a:srgbClr val="0000FF"/>
                </a:solidFill>
              </a:rPr>
              <a:t>Cy</a:t>
            </a:r>
            <a:r>
              <a:rPr lang="zh-CN" altLang="zh-CN" sz="2400" b="1" dirty="0">
                <a:solidFill>
                  <a:srgbClr val="0000FF"/>
                </a:solidFill>
              </a:rPr>
              <a:t>用</a:t>
            </a:r>
            <a:r>
              <a:rPr lang="en-US" altLang="zh-CN" sz="2400" b="1" dirty="0">
                <a:solidFill>
                  <a:srgbClr val="0000FF"/>
                </a:solidFill>
              </a:rPr>
              <a:t>C</a:t>
            </a:r>
            <a:r>
              <a:rPr lang="zh-CN" altLang="zh-CN" sz="2400" b="1" dirty="0">
                <a:solidFill>
                  <a:srgbClr val="0000FF"/>
                </a:solidFill>
              </a:rPr>
              <a:t>表示，以便于书写</a:t>
            </a:r>
            <a:r>
              <a:rPr lang="zh-CN" altLang="zh-CN" sz="2400" kern="1000" dirty="0">
                <a:latin typeface="Times New Roman"/>
                <a:ea typeface="宋体"/>
              </a:rPr>
              <a:t>。值得注意的是，两个位地址中的内容不能直接传送，需借助</a:t>
            </a:r>
            <a:r>
              <a:rPr lang="en-US" altLang="zh-CN" sz="2400" kern="1000" dirty="0">
                <a:latin typeface="Times New Roman"/>
                <a:ea typeface="宋体"/>
              </a:rPr>
              <a:t>Cy</a:t>
            </a:r>
            <a:r>
              <a:rPr lang="zh-CN" altLang="zh-CN" sz="2400" kern="1000" dirty="0">
                <a:latin typeface="Times New Roman"/>
                <a:ea typeface="宋体"/>
              </a:rPr>
              <a:t>间接传送。</a:t>
            </a:r>
            <a:endParaRPr lang="zh-CN" altLang="zh-CN" sz="2400" kern="1000" dirty="0">
              <a:effectLst/>
              <a:latin typeface="Times New Roman"/>
              <a:ea typeface="宋体"/>
            </a:endParaRPr>
          </a:p>
        </p:txBody>
      </p:sp>
    </p:spTree>
    <p:extLst>
      <p:ext uri="{BB962C8B-B14F-4D97-AF65-F5344CB8AC3E}">
        <p14:creationId xmlns:p14="http://schemas.microsoft.com/office/powerpoint/2010/main" val="184715086"/>
      </p:ext>
    </p:extLst>
  </p:cSld>
  <p:clrMapOvr>
    <a:masterClrMapping/>
  </p:clrMapOvr>
  <p:transition>
    <p:random/>
    <p:sndAc>
      <p:stSnd>
        <p:snd r:embed="rId2" name="camera.wav"/>
      </p:stSnd>
    </p:sndAc>
  </p:transition>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136</a:t>
            </a:fld>
            <a:endParaRPr lang="en-US" altLang="zh-CN" dirty="0"/>
          </a:p>
        </p:txBody>
      </p:sp>
      <p:sp>
        <p:nvSpPr>
          <p:cNvPr id="4" name="矩形 3"/>
          <p:cNvSpPr/>
          <p:nvPr/>
        </p:nvSpPr>
        <p:spPr>
          <a:xfrm>
            <a:off x="0" y="588963"/>
            <a:ext cx="9144000" cy="4098558"/>
          </a:xfrm>
          <a:prstGeom prst="rect">
            <a:avLst/>
          </a:prstGeom>
        </p:spPr>
        <p:txBody>
          <a:bodyPr wrap="square">
            <a:spAutoFit/>
          </a:bodyPr>
          <a:lstStyle/>
          <a:p>
            <a:pPr algn="l">
              <a:lnSpc>
                <a:spcPct val="150000"/>
              </a:lnSpc>
              <a:spcBef>
                <a:spcPts val="600"/>
              </a:spcBef>
              <a:spcAft>
                <a:spcPts val="600"/>
              </a:spcAft>
            </a:pPr>
            <a:r>
              <a:rPr lang="en-US" altLang="zh-CN" sz="2400" b="1" kern="1050" dirty="0" smtClean="0">
                <a:latin typeface="Arial"/>
                <a:ea typeface="黑体"/>
                <a:cs typeface="Times New Roman"/>
              </a:rPr>
              <a:t>        2</a:t>
            </a:r>
            <a:r>
              <a:rPr lang="zh-CN" altLang="zh-CN" sz="2400" b="1" kern="1050" dirty="0">
                <a:latin typeface="Arial"/>
                <a:ea typeface="黑体"/>
                <a:cs typeface="Times New Roman"/>
              </a:rPr>
              <a:t>．位置位</a:t>
            </a:r>
            <a:r>
              <a:rPr lang="en-US" altLang="zh-CN" sz="2400" b="1" kern="1050" dirty="0">
                <a:latin typeface="Arial"/>
                <a:ea typeface="黑体"/>
                <a:cs typeface="Times New Roman"/>
              </a:rPr>
              <a:t>/</a:t>
            </a:r>
            <a:r>
              <a:rPr lang="zh-CN" altLang="zh-CN" sz="2400" b="1" kern="1050" dirty="0">
                <a:latin typeface="Arial"/>
                <a:ea typeface="黑体"/>
                <a:cs typeface="Times New Roman"/>
              </a:rPr>
              <a:t>复位指令（</a:t>
            </a:r>
            <a:r>
              <a:rPr lang="en-US" altLang="zh-CN" sz="2400" b="1" kern="1050" dirty="0">
                <a:latin typeface="Arial"/>
                <a:ea typeface="黑体"/>
                <a:cs typeface="Times New Roman"/>
              </a:rPr>
              <a:t>4</a:t>
            </a:r>
            <a:r>
              <a:rPr lang="zh-CN" altLang="zh-CN" sz="2400" b="1" kern="1050" dirty="0">
                <a:latin typeface="Arial"/>
                <a:ea typeface="黑体"/>
                <a:cs typeface="Times New Roman"/>
              </a:rPr>
              <a:t>条）</a:t>
            </a:r>
          </a:p>
          <a:p>
            <a:pPr marL="1184275" lvl="2" algn="l">
              <a:lnSpc>
                <a:spcPct val="150000"/>
              </a:lnSpc>
              <a:spcAft>
                <a:spcPts val="0"/>
              </a:spcAft>
            </a:pPr>
            <a:r>
              <a:rPr lang="en-US" altLang="zh-CN" sz="2400" dirty="0">
                <a:solidFill>
                  <a:srgbClr val="0000FF"/>
                </a:solidFill>
              </a:rPr>
              <a:t>CLR   C     	</a:t>
            </a:r>
            <a:r>
              <a:rPr lang="zh-CN" altLang="zh-CN" sz="2400" dirty="0">
                <a:solidFill>
                  <a:srgbClr val="0000FF"/>
                </a:solidFill>
              </a:rPr>
              <a:t>；</a:t>
            </a:r>
            <a:r>
              <a:rPr lang="en-US" altLang="zh-CN" sz="2400" dirty="0">
                <a:solidFill>
                  <a:srgbClr val="0000FF"/>
                </a:solidFill>
              </a:rPr>
              <a:t>0</a:t>
            </a:r>
            <a:r>
              <a:rPr lang="zh-CN" altLang="zh-CN" sz="2400" dirty="0">
                <a:solidFill>
                  <a:srgbClr val="0000FF"/>
                </a:solidFill>
              </a:rPr>
              <a:t>→</a:t>
            </a:r>
            <a:r>
              <a:rPr lang="en-US" altLang="zh-CN" sz="2400" dirty="0">
                <a:solidFill>
                  <a:srgbClr val="0000FF"/>
                </a:solidFill>
              </a:rPr>
              <a:t>Cy</a:t>
            </a:r>
            <a:endParaRPr lang="zh-CN" altLang="zh-CN" sz="2400" dirty="0">
              <a:solidFill>
                <a:srgbClr val="0000FF"/>
              </a:solidFill>
            </a:endParaRPr>
          </a:p>
          <a:p>
            <a:pPr marL="1184275" lvl="2" algn="l">
              <a:lnSpc>
                <a:spcPct val="150000"/>
              </a:lnSpc>
              <a:spcAft>
                <a:spcPts val="0"/>
              </a:spcAft>
            </a:pPr>
            <a:r>
              <a:rPr lang="en-US" altLang="zh-CN" sz="2400" dirty="0">
                <a:solidFill>
                  <a:srgbClr val="0000FF"/>
                </a:solidFill>
              </a:rPr>
              <a:t>CLR   bit    	</a:t>
            </a:r>
            <a:r>
              <a:rPr lang="zh-CN" altLang="zh-CN" sz="2400" dirty="0">
                <a:solidFill>
                  <a:srgbClr val="0000FF"/>
                </a:solidFill>
              </a:rPr>
              <a:t>；</a:t>
            </a:r>
            <a:r>
              <a:rPr lang="en-US" altLang="zh-CN" sz="2400" dirty="0">
                <a:solidFill>
                  <a:srgbClr val="0000FF"/>
                </a:solidFill>
              </a:rPr>
              <a:t>0</a:t>
            </a:r>
            <a:r>
              <a:rPr lang="zh-CN" altLang="zh-CN" sz="2400" dirty="0">
                <a:solidFill>
                  <a:srgbClr val="0000FF"/>
                </a:solidFill>
              </a:rPr>
              <a:t>→</a:t>
            </a:r>
            <a:r>
              <a:rPr lang="en-US" altLang="zh-CN" sz="2400" dirty="0">
                <a:solidFill>
                  <a:srgbClr val="0000FF"/>
                </a:solidFill>
              </a:rPr>
              <a:t>bit</a:t>
            </a:r>
            <a:endParaRPr lang="zh-CN" altLang="zh-CN" sz="2400" dirty="0">
              <a:solidFill>
                <a:srgbClr val="0000FF"/>
              </a:solidFill>
            </a:endParaRPr>
          </a:p>
          <a:p>
            <a:pPr marL="1184275" lvl="2" algn="l">
              <a:lnSpc>
                <a:spcPct val="150000"/>
              </a:lnSpc>
              <a:spcAft>
                <a:spcPts val="0"/>
              </a:spcAft>
            </a:pPr>
            <a:r>
              <a:rPr lang="en-US" altLang="zh-CN" sz="2400" dirty="0">
                <a:solidFill>
                  <a:srgbClr val="0000FF"/>
                </a:solidFill>
              </a:rPr>
              <a:t>SETB  C     </a:t>
            </a:r>
            <a:r>
              <a:rPr lang="zh-CN" altLang="zh-CN" sz="2400" dirty="0" smtClean="0">
                <a:solidFill>
                  <a:srgbClr val="0000FF"/>
                </a:solidFill>
              </a:rPr>
              <a:t>；</a:t>
            </a:r>
            <a:r>
              <a:rPr lang="en-US" altLang="zh-CN" sz="2400" dirty="0">
                <a:solidFill>
                  <a:srgbClr val="0000FF"/>
                </a:solidFill>
              </a:rPr>
              <a:t>1</a:t>
            </a:r>
            <a:r>
              <a:rPr lang="zh-CN" altLang="zh-CN" sz="2400" dirty="0">
                <a:solidFill>
                  <a:srgbClr val="0000FF"/>
                </a:solidFill>
              </a:rPr>
              <a:t>→</a:t>
            </a:r>
            <a:r>
              <a:rPr lang="en-US" altLang="zh-CN" sz="2400" dirty="0">
                <a:solidFill>
                  <a:srgbClr val="0000FF"/>
                </a:solidFill>
              </a:rPr>
              <a:t>Cy</a:t>
            </a:r>
            <a:endParaRPr lang="zh-CN" altLang="zh-CN" sz="2400" dirty="0">
              <a:solidFill>
                <a:srgbClr val="0000FF"/>
              </a:solidFill>
            </a:endParaRPr>
          </a:p>
          <a:p>
            <a:pPr marL="1184275" lvl="2" algn="l">
              <a:lnSpc>
                <a:spcPct val="150000"/>
              </a:lnSpc>
              <a:spcAft>
                <a:spcPts val="0"/>
              </a:spcAft>
            </a:pPr>
            <a:r>
              <a:rPr lang="en-US" altLang="zh-CN" sz="2400" dirty="0">
                <a:solidFill>
                  <a:srgbClr val="0000FF"/>
                </a:solidFill>
              </a:rPr>
              <a:t>SETB  bit    </a:t>
            </a:r>
            <a:r>
              <a:rPr lang="zh-CN" altLang="zh-CN" sz="2400" dirty="0" smtClean="0">
                <a:solidFill>
                  <a:srgbClr val="0000FF"/>
                </a:solidFill>
              </a:rPr>
              <a:t>；</a:t>
            </a:r>
            <a:r>
              <a:rPr lang="en-US" altLang="zh-CN" sz="2400" dirty="0">
                <a:solidFill>
                  <a:srgbClr val="0000FF"/>
                </a:solidFill>
              </a:rPr>
              <a:t>1</a:t>
            </a:r>
            <a:r>
              <a:rPr lang="zh-CN" altLang="zh-CN" sz="2400" dirty="0">
                <a:solidFill>
                  <a:srgbClr val="0000FF"/>
                </a:solidFill>
              </a:rPr>
              <a:t>→</a:t>
            </a:r>
            <a:r>
              <a:rPr lang="en-US" altLang="zh-CN" sz="2400" dirty="0">
                <a:solidFill>
                  <a:srgbClr val="0000FF"/>
                </a:solidFill>
              </a:rPr>
              <a:t>bit</a:t>
            </a:r>
            <a:endParaRPr lang="zh-CN" altLang="zh-CN" sz="2400" dirty="0">
              <a:solidFill>
                <a:srgbClr val="0000FF"/>
              </a:solidFill>
            </a:endParaRPr>
          </a:p>
          <a:p>
            <a:pPr algn="l">
              <a:lnSpc>
                <a:spcPct val="150000"/>
              </a:lnSpc>
              <a:spcBef>
                <a:spcPts val="400"/>
              </a:spcBef>
              <a:spcAft>
                <a:spcPts val="0"/>
              </a:spcAft>
            </a:pPr>
            <a:r>
              <a:rPr lang="en-US" altLang="zh-CN" sz="2400" kern="1000" dirty="0" smtClean="0">
                <a:latin typeface="Times New Roman"/>
                <a:ea typeface="宋体"/>
              </a:rPr>
              <a:t>        </a:t>
            </a:r>
            <a:r>
              <a:rPr lang="zh-CN" altLang="zh-CN" sz="2400" kern="1000" dirty="0" smtClean="0">
                <a:latin typeface="Times New Roman"/>
                <a:ea typeface="宋体"/>
              </a:rPr>
              <a:t>这</a:t>
            </a:r>
            <a:r>
              <a:rPr lang="zh-CN" altLang="zh-CN" sz="2400" kern="1000" dirty="0">
                <a:latin typeface="Times New Roman"/>
                <a:ea typeface="宋体"/>
              </a:rPr>
              <a:t>组指令是对位累加器</a:t>
            </a:r>
            <a:r>
              <a:rPr lang="en-US" altLang="zh-CN" sz="2400" kern="1000" dirty="0">
                <a:latin typeface="Times New Roman"/>
                <a:ea typeface="宋体"/>
              </a:rPr>
              <a:t>Cy</a:t>
            </a:r>
            <a:r>
              <a:rPr lang="zh-CN" altLang="zh-CN" sz="2400" kern="1000" dirty="0">
                <a:latin typeface="Times New Roman"/>
                <a:ea typeface="宋体"/>
              </a:rPr>
              <a:t>及位地址指定的位单元进行清零和置位操作。</a:t>
            </a:r>
            <a:endParaRPr lang="zh-CN" altLang="zh-CN" sz="2400" kern="1000" dirty="0">
              <a:effectLst/>
              <a:latin typeface="Times New Roman"/>
              <a:ea typeface="宋体"/>
            </a:endParaRPr>
          </a:p>
        </p:txBody>
      </p:sp>
    </p:spTree>
    <p:extLst>
      <p:ext uri="{BB962C8B-B14F-4D97-AF65-F5344CB8AC3E}">
        <p14:creationId xmlns:p14="http://schemas.microsoft.com/office/powerpoint/2010/main" val="2494716892"/>
      </p:ext>
    </p:extLst>
  </p:cSld>
  <p:clrMapOvr>
    <a:masterClrMapping/>
  </p:clrMapOvr>
  <p:transition>
    <p:random/>
    <p:sndAc>
      <p:stSnd>
        <p:snd r:embed="rId2" name="camera.wav"/>
      </p:stSnd>
    </p:sndAc>
  </p:transition>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137</a:t>
            </a:fld>
            <a:endParaRPr lang="en-US" altLang="zh-CN" dirty="0"/>
          </a:p>
        </p:txBody>
      </p:sp>
      <p:sp>
        <p:nvSpPr>
          <p:cNvPr id="4" name="Rectangle 2"/>
          <p:cNvSpPr>
            <a:spLocks noChangeArrowheads="1"/>
          </p:cNvSpPr>
          <p:nvPr/>
        </p:nvSpPr>
        <p:spPr bwMode="auto">
          <a:xfrm>
            <a:off x="88901" y="732886"/>
            <a:ext cx="8953500" cy="203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255588" algn="l" defTabSz="914400" rtl="0" eaLnBrk="1" fontAlgn="base" latinLnBrk="0" hangingPunct="1">
              <a:lnSpc>
                <a:spcPct val="150000"/>
              </a:lnSpc>
              <a:spcBef>
                <a:spcPct val="0"/>
              </a:spcBef>
              <a:spcAft>
                <a:spcPct val="0"/>
              </a:spcAft>
              <a:buClrTx/>
              <a:buSzTx/>
              <a:buFontTx/>
              <a:buNone/>
              <a:tabLst/>
            </a:pPr>
            <a:r>
              <a:rPr kumimoji="0" lang="en-US" altLang="zh-CN" sz="2400" b="0" i="0" u="none" strike="noStrike" cap="none" normalizeH="0" baseline="0" dirty="0" smtClean="0">
                <a:ln>
                  <a:noFill/>
                </a:ln>
                <a:solidFill>
                  <a:schemeClr val="tx1"/>
                </a:solidFill>
                <a:effectLst/>
                <a:latin typeface="黑体" pitchFamily="49" charset="-122"/>
                <a:ea typeface="黑体" pitchFamily="49" charset="-122"/>
                <a:cs typeface="Times New Roman" pitchFamily="18" charset="0"/>
              </a:rPr>
              <a:t>  </a:t>
            </a:r>
            <a:r>
              <a:rPr kumimoji="0" lang="zh-CN" altLang="zh-CN" sz="2400" b="0" i="0" u="none" strike="noStrike" cap="none" normalizeH="0" baseline="0" dirty="0" smtClean="0">
                <a:ln>
                  <a:noFill/>
                </a:ln>
                <a:solidFill>
                  <a:schemeClr val="tx1"/>
                </a:solidFill>
                <a:effectLst/>
                <a:latin typeface="黑体" pitchFamily="49" charset="-122"/>
                <a:ea typeface="黑体" pitchFamily="49" charset="-122"/>
                <a:cs typeface="Times New Roman" pitchFamily="18" charset="0"/>
              </a:rPr>
              <a:t>【</a:t>
            </a:r>
            <a:r>
              <a:rPr kumimoji="0" lang="zh-CN" sz="2400" b="0" i="0" u="none" strike="noStrike" cap="none" normalizeH="0" baseline="0" dirty="0" smtClean="0">
                <a:ln>
                  <a:noFill/>
                </a:ln>
                <a:solidFill>
                  <a:schemeClr val="tx1"/>
                </a:solidFill>
                <a:effectLst/>
                <a:latin typeface="黑体" pitchFamily="49" charset="-122"/>
                <a:ea typeface="黑体" pitchFamily="49" charset="-122"/>
                <a:cs typeface="Times New Roman" pitchFamily="18" charset="0"/>
              </a:rPr>
              <a:t>例</a:t>
            </a:r>
            <a:r>
              <a:rPr kumimoji="0" lang="en-US" altLang="zh-CN" sz="2400" b="0" i="0" u="none" strike="noStrike" cap="none" normalizeH="0" baseline="0" dirty="0" smtClean="0">
                <a:ln>
                  <a:noFill/>
                </a:ln>
                <a:solidFill>
                  <a:schemeClr val="tx1"/>
                </a:solidFill>
                <a:effectLst/>
                <a:latin typeface="Times New Roman" pitchFamily="18" charset="0"/>
                <a:ea typeface="黑体" pitchFamily="49" charset="-122"/>
                <a:cs typeface="Times New Roman" pitchFamily="18" charset="0"/>
              </a:rPr>
              <a:t>4-27</a:t>
            </a:r>
            <a:r>
              <a:rPr kumimoji="0" lang="en-US" altLang="zh-CN" sz="2400" b="0" i="0" u="none" strike="noStrike" cap="none" normalizeH="0" baseline="0" dirty="0" smtClean="0">
                <a:ln>
                  <a:noFill/>
                </a:ln>
                <a:solidFill>
                  <a:schemeClr val="tx1"/>
                </a:solidFill>
                <a:effectLst/>
                <a:latin typeface="黑体" pitchFamily="49" charset="-122"/>
                <a:ea typeface="黑体" pitchFamily="49" charset="-122"/>
                <a:cs typeface="Times New Roman" pitchFamily="18" charset="0"/>
              </a:rPr>
              <a:t>】</a:t>
            </a:r>
            <a:r>
              <a:rPr kumimoji="0" lang="en-US" altLang="zh-CN" sz="2400" b="0"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zh-CN" altLang="en-US" sz="2400" b="0" i="0" u="none" strike="noStrike" cap="none" normalizeH="0" baseline="0" dirty="0" smtClean="0">
                <a:ln>
                  <a:noFill/>
                </a:ln>
                <a:solidFill>
                  <a:schemeClr val="tx1"/>
                </a:solidFill>
                <a:effectLst/>
                <a:latin typeface="Times New Roman" pitchFamily="18" charset="0"/>
                <a:cs typeface="Times New Roman" pitchFamily="18" charset="0"/>
              </a:rPr>
              <a:t>编程将存于</a:t>
            </a:r>
            <a:r>
              <a:rPr kumimoji="0" lang="en-US" altLang="zh-CN" sz="2400" b="0" i="0" u="none" strike="noStrike" cap="none" normalizeH="0" baseline="0" dirty="0" smtClean="0">
                <a:ln>
                  <a:noFill/>
                </a:ln>
                <a:solidFill>
                  <a:schemeClr val="tx1"/>
                </a:solidFill>
                <a:effectLst/>
                <a:latin typeface="Times New Roman" pitchFamily="18" charset="0"/>
                <a:cs typeface="Times New Roman" pitchFamily="18" charset="0"/>
              </a:rPr>
              <a:t>30H</a:t>
            </a:r>
            <a:r>
              <a:rPr kumimoji="0" lang="zh-CN" altLang="en-US" sz="2400" b="0" i="0" u="none" strike="noStrike" cap="none" normalizeH="0" baseline="0" dirty="0" smtClean="0">
                <a:ln>
                  <a:noFill/>
                </a:ln>
                <a:solidFill>
                  <a:schemeClr val="tx1"/>
                </a:solidFill>
                <a:effectLst/>
                <a:latin typeface="Times New Roman" pitchFamily="18" charset="0"/>
                <a:cs typeface="Times New Roman" pitchFamily="18" charset="0"/>
              </a:rPr>
              <a:t>（低</a:t>
            </a:r>
            <a:r>
              <a:rPr kumimoji="0" lang="en-US" altLang="zh-CN" sz="2400" b="0" i="0" u="none" strike="noStrike" cap="none" normalizeH="0" baseline="0" dirty="0" smtClean="0">
                <a:ln>
                  <a:noFill/>
                </a:ln>
                <a:solidFill>
                  <a:schemeClr val="tx1"/>
                </a:solidFill>
                <a:effectLst/>
                <a:latin typeface="Times New Roman" pitchFamily="18" charset="0"/>
                <a:cs typeface="Times New Roman" pitchFamily="18" charset="0"/>
              </a:rPr>
              <a:t>8</a:t>
            </a:r>
            <a:r>
              <a:rPr kumimoji="0" lang="zh-CN" altLang="en-US" sz="2400" b="0" i="0" u="none" strike="noStrike" cap="none" normalizeH="0" baseline="0" dirty="0" smtClean="0">
                <a:ln>
                  <a:noFill/>
                </a:ln>
                <a:solidFill>
                  <a:schemeClr val="tx1"/>
                </a:solidFill>
                <a:effectLst/>
                <a:latin typeface="Times New Roman" pitchFamily="18" charset="0"/>
                <a:cs typeface="Times New Roman" pitchFamily="18" charset="0"/>
              </a:rPr>
              <a:t>位）、</a:t>
            </a:r>
            <a:r>
              <a:rPr kumimoji="0" lang="en-US" altLang="zh-CN" sz="2400" b="0" i="0" u="none" strike="noStrike" cap="none" normalizeH="0" baseline="0" dirty="0" smtClean="0">
                <a:ln>
                  <a:noFill/>
                </a:ln>
                <a:solidFill>
                  <a:schemeClr val="tx1"/>
                </a:solidFill>
                <a:effectLst/>
                <a:latin typeface="Times New Roman" pitchFamily="18" charset="0"/>
                <a:cs typeface="Times New Roman" pitchFamily="18" charset="0"/>
              </a:rPr>
              <a:t>31H</a:t>
            </a:r>
            <a:r>
              <a:rPr kumimoji="0" lang="zh-CN" altLang="en-US" sz="2400" b="0" i="0" u="none" strike="noStrike" cap="none" normalizeH="0" baseline="0" dirty="0" smtClean="0">
                <a:ln>
                  <a:noFill/>
                </a:ln>
                <a:solidFill>
                  <a:schemeClr val="tx1"/>
                </a:solidFill>
                <a:effectLst/>
                <a:latin typeface="Times New Roman" pitchFamily="18" charset="0"/>
                <a:cs typeface="Times New Roman" pitchFamily="18" charset="0"/>
              </a:rPr>
              <a:t>（高</a:t>
            </a:r>
            <a:r>
              <a:rPr kumimoji="0" lang="en-US" altLang="zh-CN" sz="2400" b="0" i="0" u="none" strike="noStrike" cap="none" normalizeH="0" baseline="0" dirty="0" smtClean="0">
                <a:ln>
                  <a:noFill/>
                </a:ln>
                <a:solidFill>
                  <a:schemeClr val="tx1"/>
                </a:solidFill>
                <a:effectLst/>
                <a:latin typeface="Times New Roman" pitchFamily="18" charset="0"/>
                <a:cs typeface="Times New Roman" pitchFamily="18" charset="0"/>
              </a:rPr>
              <a:t>8</a:t>
            </a:r>
            <a:r>
              <a:rPr kumimoji="0" lang="zh-CN" altLang="en-US" sz="2400" b="0" i="0" u="none" strike="noStrike" cap="none" normalizeH="0" baseline="0" dirty="0" smtClean="0">
                <a:ln>
                  <a:noFill/>
                </a:ln>
                <a:solidFill>
                  <a:schemeClr val="tx1"/>
                </a:solidFill>
                <a:effectLst/>
                <a:latin typeface="Times New Roman" pitchFamily="18" charset="0"/>
                <a:cs typeface="Times New Roman" pitchFamily="18" charset="0"/>
              </a:rPr>
              <a:t>位）的</a:t>
            </a:r>
            <a:r>
              <a:rPr kumimoji="0" lang="en-US" altLang="zh-CN" sz="2400" b="0" i="0" u="none" strike="noStrike" cap="none" normalizeH="0" baseline="0" dirty="0" smtClean="0">
                <a:ln>
                  <a:noFill/>
                </a:ln>
                <a:solidFill>
                  <a:schemeClr val="tx1"/>
                </a:solidFill>
                <a:effectLst/>
                <a:latin typeface="Times New Roman" pitchFamily="18" charset="0"/>
                <a:cs typeface="Times New Roman" pitchFamily="18" charset="0"/>
              </a:rPr>
              <a:t>16</a:t>
            </a:r>
            <a:r>
              <a:rPr kumimoji="0" lang="zh-CN" altLang="en-US" sz="2400" b="0" i="0" u="none" strike="noStrike" cap="none" normalizeH="0" baseline="0" dirty="0" smtClean="0">
                <a:ln>
                  <a:noFill/>
                </a:ln>
                <a:solidFill>
                  <a:schemeClr val="tx1"/>
                </a:solidFill>
                <a:effectLst/>
                <a:latin typeface="Times New Roman" pitchFamily="18" charset="0"/>
                <a:cs typeface="Times New Roman" pitchFamily="18" charset="0"/>
              </a:rPr>
              <a:t>位二进制数循环左移一位。</a:t>
            </a:r>
            <a:endParaRPr kumimoji="0" lang="zh-CN" altLang="en-US" sz="2400" b="0" i="0" u="none" strike="noStrike" cap="none" normalizeH="0" baseline="0" dirty="0" smtClean="0">
              <a:ln>
                <a:noFill/>
              </a:ln>
              <a:solidFill>
                <a:schemeClr val="tx1"/>
              </a:solidFill>
              <a:effectLst/>
              <a:latin typeface="Arial" pitchFamily="34" charset="0"/>
              <a:cs typeface="宋体" pitchFamily="2" charset="-122"/>
            </a:endParaRPr>
          </a:p>
          <a:p>
            <a:pPr marL="0" marR="0" lvl="0" indent="255588" algn="l" defTabSz="914400" rtl="0" eaLnBrk="0" fontAlgn="base" latinLnBrk="0" hangingPunct="0">
              <a:lnSpc>
                <a:spcPct val="150000"/>
              </a:lnSpc>
              <a:spcBef>
                <a:spcPct val="0"/>
              </a:spcBef>
              <a:spcAft>
                <a:spcPct val="0"/>
              </a:spcAft>
              <a:buClrTx/>
              <a:buSzTx/>
              <a:buFontTx/>
              <a:buNone/>
              <a:tabLst/>
            </a:pPr>
            <a:r>
              <a:rPr kumimoji="0" lang="zh-CN" altLang="en-US" sz="2400" b="0" i="0" u="none" strike="noStrike" cap="none" normalizeH="0" baseline="0" dirty="0" smtClean="0">
                <a:ln>
                  <a:noFill/>
                </a:ln>
                <a:solidFill>
                  <a:schemeClr val="tx1"/>
                </a:solidFill>
                <a:effectLst/>
                <a:latin typeface="黑体" pitchFamily="49" charset="-122"/>
                <a:ea typeface="黑体" pitchFamily="49" charset="-122"/>
                <a:cs typeface="Times New Roman" pitchFamily="18" charset="0"/>
              </a:rPr>
              <a:t>  解：</a:t>
            </a:r>
            <a:r>
              <a:rPr kumimoji="0" lang="zh-CN" altLang="en-US" sz="2400" b="0" i="0" u="none" strike="noStrike" cap="none" normalizeH="0" baseline="0" dirty="0" smtClean="0">
                <a:ln>
                  <a:noFill/>
                </a:ln>
                <a:solidFill>
                  <a:schemeClr val="tx1"/>
                </a:solidFill>
                <a:effectLst/>
                <a:latin typeface="Times New Roman" pitchFamily="18" charset="0"/>
                <a:cs typeface="Times New Roman" pitchFamily="18" charset="0"/>
              </a:rPr>
              <a:t>根据题意其循环过程如图</a:t>
            </a:r>
            <a:r>
              <a:rPr kumimoji="0" lang="en-US" altLang="zh-CN" sz="2400" b="0" i="0" u="none" strike="noStrike" cap="none" normalizeH="0" baseline="0" dirty="0" smtClean="0">
                <a:ln>
                  <a:noFill/>
                </a:ln>
                <a:solidFill>
                  <a:schemeClr val="tx1"/>
                </a:solidFill>
                <a:effectLst/>
                <a:latin typeface="Times New Roman" pitchFamily="18" charset="0"/>
                <a:cs typeface="Times New Roman" pitchFamily="18" charset="0"/>
              </a:rPr>
              <a:t>4-18</a:t>
            </a:r>
            <a:r>
              <a:rPr kumimoji="0" lang="zh-CN" altLang="en-US" sz="2400" b="0" i="0" u="none" strike="noStrike" cap="none" normalizeH="0" baseline="0" dirty="0" smtClean="0">
                <a:ln>
                  <a:noFill/>
                </a:ln>
                <a:solidFill>
                  <a:schemeClr val="tx1"/>
                </a:solidFill>
                <a:effectLst/>
                <a:latin typeface="Times New Roman" pitchFamily="18" charset="0"/>
                <a:cs typeface="Times New Roman" pitchFamily="18" charset="0"/>
              </a:rPr>
              <a:t>所示。</a:t>
            </a:r>
            <a:endParaRPr kumimoji="0" lang="zh-CN" altLang="en-US" sz="2400" b="0" i="0" u="none" strike="noStrike" cap="none" normalizeH="0" baseline="0" dirty="0" smtClean="0">
              <a:ln>
                <a:noFill/>
              </a:ln>
              <a:solidFill>
                <a:schemeClr val="tx1"/>
              </a:solidFill>
              <a:effectLst/>
              <a:latin typeface="Arial" pitchFamily="34" charset="0"/>
              <a:cs typeface="宋体" pitchFamily="2" charset="-122"/>
            </a:endParaRPr>
          </a:p>
          <a:p>
            <a:pPr marL="0" marR="0" lvl="0" indent="255588" algn="l" defTabSz="914400" rtl="0" eaLnBrk="0" fontAlgn="base" latinLnBrk="0" hangingPunct="0">
              <a:lnSpc>
                <a:spcPct val="100000"/>
              </a:lnSpc>
              <a:spcBef>
                <a:spcPct val="0"/>
              </a:spcBef>
              <a:spcAft>
                <a:spcPct val="0"/>
              </a:spcAft>
              <a:buClrTx/>
              <a:buSzTx/>
              <a:buFontTx/>
              <a:buNone/>
              <a:tabLst/>
            </a:pPr>
            <a:endParaRPr kumimoji="0" lang="zh-CN" altLang="en-US"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pic>
        <p:nvPicPr>
          <p:cNvPr id="276481" name="Picture 1" descr="4t1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15999" y="2554660"/>
            <a:ext cx="7483384" cy="134357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p:cNvSpPr>
            <a:spLocks noChangeArrowheads="1"/>
          </p:cNvSpPr>
          <p:nvPr/>
        </p:nvSpPr>
        <p:spPr bwMode="auto">
          <a:xfrm>
            <a:off x="0" y="1407711"/>
            <a:ext cx="9144000" cy="42473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50000"/>
              </a:lnSpc>
              <a:spcBef>
                <a:spcPct val="0"/>
              </a:spcBef>
              <a:spcAft>
                <a:spcPct val="0"/>
              </a:spcAft>
              <a:buClrTx/>
              <a:buSzTx/>
              <a:buFontTx/>
              <a:buNone/>
              <a:tabLst>
                <a:tab pos="5329238" algn="r"/>
              </a:tabLst>
            </a:pPr>
            <a:endParaRPr kumimoji="0" lang="en-US" altLang="zh-CN"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endParaRPr>
          </a:p>
          <a:p>
            <a:pPr marL="0" marR="0" lvl="0" indent="0" algn="l" defTabSz="914400" rtl="0" eaLnBrk="1" fontAlgn="base" latinLnBrk="0" hangingPunct="1">
              <a:lnSpc>
                <a:spcPct val="150000"/>
              </a:lnSpc>
              <a:spcBef>
                <a:spcPct val="0"/>
              </a:spcBef>
              <a:spcAft>
                <a:spcPct val="0"/>
              </a:spcAft>
              <a:buClrTx/>
              <a:buSzTx/>
              <a:buFontTx/>
              <a:buNone/>
              <a:tabLst>
                <a:tab pos="5329238" algn="r"/>
              </a:tabLst>
            </a:pPr>
            <a:endParaRPr lang="en-US" altLang="zh-CN" sz="2400" dirty="0">
              <a:latin typeface="Times New Roman" pitchFamily="18" charset="0"/>
              <a:cs typeface="Times New Roman" pitchFamily="18" charset="0"/>
            </a:endParaRPr>
          </a:p>
          <a:p>
            <a:pPr marL="0" marR="0" lvl="0" indent="0" algn="l" defTabSz="914400" rtl="0" eaLnBrk="1" fontAlgn="base" latinLnBrk="0" hangingPunct="1">
              <a:lnSpc>
                <a:spcPct val="150000"/>
              </a:lnSpc>
              <a:spcBef>
                <a:spcPct val="0"/>
              </a:spcBef>
              <a:spcAft>
                <a:spcPct val="0"/>
              </a:spcAft>
              <a:buClrTx/>
              <a:buSzTx/>
              <a:buFontTx/>
              <a:buNone/>
              <a:tabLst>
                <a:tab pos="5329238" algn="r"/>
              </a:tabLst>
            </a:pPr>
            <a:endParaRPr kumimoji="0" lang="en-US" altLang="zh-CN"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endParaRPr>
          </a:p>
          <a:p>
            <a:pPr marL="0" marR="0" lvl="0" indent="0" algn="l" defTabSz="914400" rtl="0" eaLnBrk="1" fontAlgn="base" latinLnBrk="0" hangingPunct="1">
              <a:lnSpc>
                <a:spcPct val="150000"/>
              </a:lnSpc>
              <a:spcBef>
                <a:spcPct val="0"/>
              </a:spcBef>
              <a:spcAft>
                <a:spcPct val="0"/>
              </a:spcAft>
              <a:buClrTx/>
              <a:buSzTx/>
              <a:buFontTx/>
              <a:buNone/>
              <a:tabLst>
                <a:tab pos="5329238" algn="r"/>
              </a:tabLst>
            </a:pPr>
            <a:r>
              <a:rPr kumimoji="0" lang="en-US" altLang="zh-CN" sz="20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                              </a:t>
            </a:r>
          </a:p>
          <a:p>
            <a:pPr marL="0" marR="0" lvl="0" indent="0" algn="l" defTabSz="914400" rtl="0" eaLnBrk="1" fontAlgn="base" latinLnBrk="0" hangingPunct="1">
              <a:lnSpc>
                <a:spcPct val="150000"/>
              </a:lnSpc>
              <a:spcBef>
                <a:spcPct val="0"/>
              </a:spcBef>
              <a:spcAft>
                <a:spcPct val="0"/>
              </a:spcAft>
              <a:buClrTx/>
              <a:buSzTx/>
              <a:buFontTx/>
              <a:buNone/>
              <a:tabLst>
                <a:tab pos="5329238" algn="r"/>
              </a:tabLst>
            </a:pPr>
            <a:r>
              <a:rPr lang="en-US" altLang="zh-CN" sz="2000" dirty="0">
                <a:latin typeface="Times New Roman" pitchFamily="18" charset="0"/>
                <a:cs typeface="Times New Roman" pitchFamily="18" charset="0"/>
              </a:rPr>
              <a:t> </a:t>
            </a:r>
            <a:r>
              <a:rPr lang="en-US" altLang="zh-CN" sz="2000" dirty="0" smtClean="0">
                <a:latin typeface="Times New Roman" pitchFamily="18" charset="0"/>
                <a:cs typeface="Times New Roman" pitchFamily="18" charset="0"/>
              </a:rPr>
              <a:t>                                   </a:t>
            </a:r>
            <a:r>
              <a:rPr kumimoji="0" lang="en-US" altLang="zh-CN" sz="20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 </a:t>
            </a:r>
          </a:p>
          <a:p>
            <a:pPr marL="0" marR="0" lvl="0" indent="0" defTabSz="914400" rtl="0" eaLnBrk="1" fontAlgn="base" latinLnBrk="0" hangingPunct="1">
              <a:lnSpc>
                <a:spcPct val="150000"/>
              </a:lnSpc>
              <a:spcBef>
                <a:spcPct val="0"/>
              </a:spcBef>
              <a:spcAft>
                <a:spcPct val="0"/>
              </a:spcAft>
              <a:buClrTx/>
              <a:buSzTx/>
              <a:buFontTx/>
              <a:buNone/>
              <a:tabLst>
                <a:tab pos="5329238" algn="r"/>
              </a:tabLst>
            </a:pPr>
            <a:r>
              <a:rPr kumimoji="0" lang="zh-CN" sz="20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图</a:t>
            </a:r>
            <a:r>
              <a:rPr kumimoji="0" lang="en-US" altLang="zh-CN" sz="20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4-18  </a:t>
            </a:r>
            <a:r>
              <a:rPr kumimoji="0" lang="zh-CN" altLang="en-US" sz="20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循环过程图示</a:t>
            </a:r>
            <a:endParaRPr kumimoji="0" lang="en-US" altLang="zh-CN"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endParaRPr>
          </a:p>
          <a:p>
            <a:pPr marL="0" marR="0" lvl="0" indent="0" algn="l" defTabSz="914400" rtl="0" eaLnBrk="0" fontAlgn="base" latinLnBrk="0" hangingPunct="0">
              <a:lnSpc>
                <a:spcPct val="150000"/>
              </a:lnSpc>
              <a:spcBef>
                <a:spcPct val="0"/>
              </a:spcBef>
              <a:spcAft>
                <a:spcPct val="0"/>
              </a:spcAft>
              <a:buClrTx/>
              <a:buSzTx/>
              <a:buFontTx/>
              <a:buNone/>
              <a:tabLst>
                <a:tab pos="5329238" algn="r"/>
              </a:tabLst>
            </a:pPr>
            <a:r>
              <a:rPr lang="en-US" altLang="zh-CN" sz="2400" dirty="0">
                <a:latin typeface="Times New Roman" pitchFamily="18" charset="0"/>
                <a:cs typeface="Times New Roman" pitchFamily="18" charset="0"/>
              </a:rPr>
              <a:t> </a:t>
            </a:r>
            <a:r>
              <a:rPr lang="en-US" altLang="zh-CN" sz="2400" dirty="0" smtClean="0">
                <a:latin typeface="Times New Roman" pitchFamily="18" charset="0"/>
                <a:cs typeface="Times New Roman" pitchFamily="18" charset="0"/>
              </a:rPr>
              <a:t>       </a:t>
            </a:r>
            <a:r>
              <a:rPr kumimoji="0" lang="zh-CN" altLang="en-US"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需要将低</a:t>
            </a:r>
            <a:r>
              <a:rPr kumimoji="0" lang="en-US" altLang="zh-CN"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8</a:t>
            </a:r>
            <a:r>
              <a:rPr kumimoji="0" lang="zh-CN" altLang="en-US"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位的最高位移到高</a:t>
            </a:r>
            <a:r>
              <a:rPr kumimoji="0" lang="en-US" altLang="zh-CN"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8</a:t>
            </a:r>
            <a:r>
              <a:rPr kumimoji="0" lang="zh-CN" altLang="en-US"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位的最低位，并将高</a:t>
            </a:r>
            <a:r>
              <a:rPr kumimoji="0" lang="en-US" altLang="zh-CN"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8</a:t>
            </a:r>
            <a:r>
              <a:rPr kumimoji="0" lang="zh-CN" altLang="en-US"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位的最高位移到低</a:t>
            </a:r>
            <a:r>
              <a:rPr kumimoji="0" lang="en-US" altLang="zh-CN"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8</a:t>
            </a:r>
            <a:r>
              <a:rPr kumimoji="0" lang="zh-CN" altLang="en-US"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位的最低位，程序如下</a:t>
            </a:r>
            <a:r>
              <a:rPr kumimoji="0" lang="zh-CN" altLang="en-US" sz="10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    </a:t>
            </a:r>
            <a:r>
              <a:rPr kumimoji="0" lang="zh-CN" altLang="en-US" sz="700" b="0" i="0" u="none" strike="noStrike" cap="none" normalizeH="0" baseline="0" dirty="0" smtClean="0">
                <a:ln>
                  <a:noFill/>
                </a:ln>
                <a:solidFill>
                  <a:schemeClr val="tx1"/>
                </a:solidFill>
                <a:effectLst/>
                <a:latin typeface="Arial" pitchFamily="34" charset="0"/>
                <a:ea typeface="宋体" pitchFamily="2" charset="-122"/>
                <a:cs typeface="宋体" pitchFamily="2" charset="-122"/>
              </a:rPr>
              <a:t> </a:t>
            </a:r>
            <a:endParaRPr kumimoji="0" lang="zh-CN" altLang="en-US"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Tree>
    <p:extLst>
      <p:ext uri="{BB962C8B-B14F-4D97-AF65-F5344CB8AC3E}">
        <p14:creationId xmlns:p14="http://schemas.microsoft.com/office/powerpoint/2010/main" val="3825366327"/>
      </p:ext>
    </p:extLst>
  </p:cSld>
  <p:clrMapOvr>
    <a:masterClrMapping/>
  </p:clrMapOvr>
  <p:transition>
    <p:random/>
    <p:sndAc>
      <p:stSnd>
        <p:snd r:embed="rId2" name="camera.wav"/>
      </p:stSnd>
    </p:sndAc>
  </p:transition>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138</a:t>
            </a:fld>
            <a:endParaRPr lang="en-US" altLang="zh-CN" dirty="0"/>
          </a:p>
        </p:txBody>
      </p:sp>
      <p:sp>
        <p:nvSpPr>
          <p:cNvPr id="4" name="矩形 3"/>
          <p:cNvSpPr/>
          <p:nvPr/>
        </p:nvSpPr>
        <p:spPr>
          <a:xfrm>
            <a:off x="0" y="625743"/>
            <a:ext cx="9029700" cy="3785652"/>
          </a:xfrm>
          <a:prstGeom prst="rect">
            <a:avLst/>
          </a:prstGeom>
        </p:spPr>
        <p:txBody>
          <a:bodyPr wrap="square">
            <a:spAutoFit/>
          </a:bodyPr>
          <a:lstStyle/>
          <a:p>
            <a:pPr marL="727075" lvl="1" algn="l">
              <a:lnSpc>
                <a:spcPct val="150000"/>
              </a:lnSpc>
              <a:spcAft>
                <a:spcPts val="0"/>
              </a:spcAft>
            </a:pPr>
            <a:r>
              <a:rPr lang="en-US" altLang="zh-CN" sz="2000" kern="1000" dirty="0">
                <a:latin typeface="Times New Roman"/>
                <a:ea typeface="宋体"/>
              </a:rPr>
              <a:t>MOV  A</a:t>
            </a:r>
            <a:r>
              <a:rPr lang="zh-CN" altLang="zh-CN" sz="2000" kern="1000" dirty="0">
                <a:latin typeface="Times New Roman"/>
                <a:ea typeface="宋体"/>
              </a:rPr>
              <a:t>，</a:t>
            </a:r>
            <a:r>
              <a:rPr lang="en-US" altLang="zh-CN" sz="2000" kern="1000" dirty="0">
                <a:latin typeface="Times New Roman"/>
                <a:ea typeface="宋体"/>
              </a:rPr>
              <a:t>31H     		</a:t>
            </a:r>
            <a:r>
              <a:rPr lang="zh-CN" altLang="zh-CN" sz="2000" kern="1000" dirty="0">
                <a:latin typeface="Times New Roman"/>
                <a:ea typeface="宋体"/>
              </a:rPr>
              <a:t>；取高</a:t>
            </a:r>
            <a:r>
              <a:rPr lang="en-US" altLang="zh-CN" sz="2000" kern="1000" dirty="0">
                <a:latin typeface="Times New Roman"/>
                <a:ea typeface="宋体"/>
              </a:rPr>
              <a:t>8</a:t>
            </a:r>
            <a:r>
              <a:rPr lang="zh-CN" altLang="zh-CN" sz="2000" kern="1000" dirty="0">
                <a:latin typeface="Times New Roman"/>
                <a:ea typeface="宋体"/>
              </a:rPr>
              <a:t>位</a:t>
            </a:r>
          </a:p>
          <a:p>
            <a:pPr marL="727075" lvl="1" algn="l">
              <a:lnSpc>
                <a:spcPct val="150000"/>
              </a:lnSpc>
              <a:spcAft>
                <a:spcPts val="0"/>
              </a:spcAft>
            </a:pPr>
            <a:r>
              <a:rPr lang="en-US" altLang="zh-CN" sz="2000" kern="1000" dirty="0">
                <a:latin typeface="Times New Roman"/>
                <a:ea typeface="宋体"/>
              </a:rPr>
              <a:t>MOV  C</a:t>
            </a:r>
            <a:r>
              <a:rPr lang="zh-CN" altLang="zh-CN" sz="2000" kern="1000" dirty="0">
                <a:latin typeface="Times New Roman"/>
                <a:ea typeface="宋体"/>
              </a:rPr>
              <a:t>，</a:t>
            </a:r>
            <a:r>
              <a:rPr lang="en-US" altLang="zh-CN" sz="2000" kern="1000" dirty="0">
                <a:latin typeface="Times New Roman"/>
                <a:ea typeface="宋体"/>
              </a:rPr>
              <a:t>ACC.7 		</a:t>
            </a:r>
            <a:r>
              <a:rPr lang="zh-CN" altLang="zh-CN" sz="2000" kern="1000" dirty="0">
                <a:latin typeface="Times New Roman"/>
                <a:ea typeface="宋体"/>
              </a:rPr>
              <a:t>；最高位送</a:t>
            </a:r>
            <a:r>
              <a:rPr lang="en-US" altLang="zh-CN" sz="2000" kern="1000" dirty="0">
                <a:latin typeface="Times New Roman"/>
                <a:ea typeface="宋体"/>
              </a:rPr>
              <a:t>Cy   </a:t>
            </a:r>
            <a:endParaRPr lang="zh-CN" altLang="zh-CN" sz="2000" kern="1000" dirty="0">
              <a:latin typeface="Times New Roman"/>
              <a:ea typeface="宋体"/>
            </a:endParaRPr>
          </a:p>
          <a:p>
            <a:pPr marL="727075" lvl="1" algn="l">
              <a:lnSpc>
                <a:spcPct val="150000"/>
              </a:lnSpc>
              <a:spcAft>
                <a:spcPts val="0"/>
              </a:spcAft>
            </a:pPr>
            <a:r>
              <a:rPr lang="en-US" altLang="zh-CN" sz="2000" kern="1000" dirty="0">
                <a:latin typeface="Times New Roman"/>
                <a:ea typeface="宋体"/>
              </a:rPr>
              <a:t>MOV  A</a:t>
            </a:r>
            <a:r>
              <a:rPr lang="zh-CN" altLang="zh-CN" sz="2000" kern="1000" dirty="0">
                <a:latin typeface="Times New Roman"/>
                <a:ea typeface="宋体"/>
              </a:rPr>
              <a:t>，</a:t>
            </a:r>
            <a:r>
              <a:rPr lang="en-US" altLang="zh-CN" sz="2000" kern="1000" dirty="0">
                <a:latin typeface="Times New Roman"/>
                <a:ea typeface="宋体"/>
              </a:rPr>
              <a:t>30H    		</a:t>
            </a:r>
            <a:r>
              <a:rPr lang="zh-CN" altLang="zh-CN" sz="2000" kern="1000" dirty="0">
                <a:latin typeface="Times New Roman"/>
                <a:ea typeface="宋体"/>
              </a:rPr>
              <a:t>；取低</a:t>
            </a:r>
            <a:r>
              <a:rPr lang="en-US" altLang="zh-CN" sz="2000" kern="1000" dirty="0">
                <a:latin typeface="Times New Roman"/>
                <a:ea typeface="宋体"/>
              </a:rPr>
              <a:t>8</a:t>
            </a:r>
            <a:r>
              <a:rPr lang="zh-CN" altLang="zh-CN" sz="2000" kern="1000" dirty="0">
                <a:latin typeface="Times New Roman"/>
                <a:ea typeface="宋体"/>
              </a:rPr>
              <a:t>位</a:t>
            </a:r>
          </a:p>
          <a:p>
            <a:pPr marL="727075" lvl="1" algn="l">
              <a:lnSpc>
                <a:spcPct val="150000"/>
              </a:lnSpc>
              <a:spcAft>
                <a:spcPts val="0"/>
              </a:spcAft>
            </a:pPr>
            <a:r>
              <a:rPr lang="en-US" altLang="zh-CN" sz="2000" kern="1000" dirty="0">
                <a:latin typeface="Times New Roman"/>
                <a:ea typeface="宋体"/>
              </a:rPr>
              <a:t>RLC   A          		</a:t>
            </a:r>
            <a:r>
              <a:rPr lang="zh-CN" altLang="zh-CN" sz="2000" kern="1000" dirty="0">
                <a:latin typeface="Times New Roman"/>
                <a:ea typeface="宋体"/>
              </a:rPr>
              <a:t>；低</a:t>
            </a:r>
            <a:r>
              <a:rPr lang="en-US" altLang="zh-CN" sz="2000" kern="1000" dirty="0">
                <a:latin typeface="Times New Roman"/>
                <a:ea typeface="宋体"/>
              </a:rPr>
              <a:t>8</a:t>
            </a:r>
            <a:r>
              <a:rPr lang="zh-CN" altLang="zh-CN" sz="2000" kern="1000" dirty="0">
                <a:latin typeface="Times New Roman"/>
                <a:ea typeface="宋体"/>
              </a:rPr>
              <a:t>位带进位左移</a:t>
            </a:r>
          </a:p>
          <a:p>
            <a:pPr marL="727075" lvl="1" algn="l">
              <a:lnSpc>
                <a:spcPct val="150000"/>
              </a:lnSpc>
              <a:spcAft>
                <a:spcPts val="0"/>
              </a:spcAft>
            </a:pPr>
            <a:r>
              <a:rPr lang="en-US" altLang="zh-CN" sz="2000" kern="1000" dirty="0">
                <a:latin typeface="Times New Roman"/>
                <a:ea typeface="宋体"/>
              </a:rPr>
              <a:t>MOV  30H</a:t>
            </a:r>
            <a:r>
              <a:rPr lang="zh-CN" altLang="zh-CN" sz="2000" kern="1000" dirty="0">
                <a:latin typeface="Times New Roman"/>
                <a:ea typeface="宋体"/>
              </a:rPr>
              <a:t>，</a:t>
            </a:r>
            <a:r>
              <a:rPr lang="en-US" altLang="zh-CN" sz="2000" kern="1000" dirty="0">
                <a:latin typeface="Times New Roman"/>
                <a:ea typeface="宋体"/>
              </a:rPr>
              <a:t>A    		</a:t>
            </a:r>
            <a:r>
              <a:rPr lang="zh-CN" altLang="zh-CN" sz="2000" kern="1000" dirty="0">
                <a:latin typeface="Times New Roman"/>
                <a:ea typeface="宋体"/>
              </a:rPr>
              <a:t>；存低</a:t>
            </a:r>
            <a:r>
              <a:rPr lang="en-US" altLang="zh-CN" sz="2000" kern="1000" dirty="0">
                <a:latin typeface="Times New Roman"/>
                <a:ea typeface="宋体"/>
              </a:rPr>
              <a:t>8</a:t>
            </a:r>
            <a:r>
              <a:rPr lang="zh-CN" altLang="zh-CN" sz="2000" kern="1000" dirty="0">
                <a:latin typeface="Times New Roman"/>
                <a:ea typeface="宋体"/>
              </a:rPr>
              <a:t>位</a:t>
            </a:r>
          </a:p>
          <a:p>
            <a:pPr marL="727075" lvl="1" algn="l">
              <a:lnSpc>
                <a:spcPct val="150000"/>
              </a:lnSpc>
              <a:spcAft>
                <a:spcPts val="0"/>
              </a:spcAft>
            </a:pPr>
            <a:r>
              <a:rPr lang="en-US" altLang="zh-CN" sz="2000" kern="1000" dirty="0">
                <a:latin typeface="Times New Roman"/>
                <a:ea typeface="宋体"/>
              </a:rPr>
              <a:t>MOV  A</a:t>
            </a:r>
            <a:r>
              <a:rPr lang="zh-CN" altLang="zh-CN" sz="2000" kern="1000" dirty="0">
                <a:latin typeface="Times New Roman"/>
                <a:ea typeface="宋体"/>
              </a:rPr>
              <a:t>，</a:t>
            </a:r>
            <a:r>
              <a:rPr lang="en-US" altLang="zh-CN" sz="2000" kern="1000" dirty="0">
                <a:latin typeface="Times New Roman"/>
                <a:ea typeface="宋体"/>
              </a:rPr>
              <a:t>31H    		</a:t>
            </a:r>
            <a:r>
              <a:rPr lang="zh-CN" altLang="zh-CN" sz="2000" kern="1000" dirty="0">
                <a:latin typeface="Times New Roman"/>
                <a:ea typeface="宋体"/>
              </a:rPr>
              <a:t>；取高</a:t>
            </a:r>
            <a:r>
              <a:rPr lang="en-US" altLang="zh-CN" sz="2000" kern="1000" dirty="0">
                <a:latin typeface="Times New Roman"/>
                <a:ea typeface="宋体"/>
              </a:rPr>
              <a:t>8</a:t>
            </a:r>
            <a:r>
              <a:rPr lang="zh-CN" altLang="zh-CN" sz="2000" kern="1000" dirty="0">
                <a:latin typeface="Times New Roman"/>
                <a:ea typeface="宋体"/>
              </a:rPr>
              <a:t>位</a:t>
            </a:r>
          </a:p>
          <a:p>
            <a:pPr marL="727075" lvl="1" algn="l">
              <a:lnSpc>
                <a:spcPct val="150000"/>
              </a:lnSpc>
              <a:spcAft>
                <a:spcPts val="0"/>
              </a:spcAft>
            </a:pPr>
            <a:r>
              <a:rPr lang="en-US" altLang="zh-CN" sz="2000" kern="1000" dirty="0">
                <a:latin typeface="Times New Roman"/>
                <a:ea typeface="宋体"/>
              </a:rPr>
              <a:t>RLC   A          		</a:t>
            </a:r>
            <a:r>
              <a:rPr lang="zh-CN" altLang="zh-CN" sz="2000" kern="1000" dirty="0">
                <a:latin typeface="Times New Roman"/>
                <a:ea typeface="宋体"/>
              </a:rPr>
              <a:t>；高</a:t>
            </a:r>
            <a:r>
              <a:rPr lang="en-US" altLang="zh-CN" sz="2000" kern="1000" dirty="0">
                <a:latin typeface="Times New Roman"/>
                <a:ea typeface="宋体"/>
              </a:rPr>
              <a:t>8</a:t>
            </a:r>
            <a:r>
              <a:rPr lang="zh-CN" altLang="zh-CN" sz="2000" kern="1000" dirty="0">
                <a:latin typeface="Times New Roman"/>
                <a:ea typeface="宋体"/>
              </a:rPr>
              <a:t>位带进位左移</a:t>
            </a:r>
          </a:p>
          <a:p>
            <a:pPr marL="727075" lvl="1" algn="l">
              <a:lnSpc>
                <a:spcPct val="150000"/>
              </a:lnSpc>
              <a:spcAft>
                <a:spcPts val="0"/>
              </a:spcAft>
            </a:pPr>
            <a:r>
              <a:rPr lang="en-US" altLang="zh-CN" sz="2000" kern="1000" dirty="0">
                <a:latin typeface="Times New Roman"/>
                <a:ea typeface="宋体"/>
              </a:rPr>
              <a:t>MOV  31H</a:t>
            </a:r>
            <a:r>
              <a:rPr lang="zh-CN" altLang="zh-CN" sz="2000" kern="1000" dirty="0">
                <a:latin typeface="Times New Roman"/>
                <a:ea typeface="宋体"/>
              </a:rPr>
              <a:t>，</a:t>
            </a:r>
            <a:r>
              <a:rPr lang="en-US" altLang="zh-CN" sz="2000" kern="1000" dirty="0">
                <a:latin typeface="Times New Roman"/>
                <a:ea typeface="宋体"/>
              </a:rPr>
              <a:t>A    		</a:t>
            </a:r>
            <a:r>
              <a:rPr lang="zh-CN" altLang="zh-CN" sz="2000" kern="1000" dirty="0">
                <a:latin typeface="Times New Roman"/>
                <a:ea typeface="宋体"/>
              </a:rPr>
              <a:t>；存高</a:t>
            </a:r>
            <a:r>
              <a:rPr lang="en-US" altLang="zh-CN" sz="2000" kern="1000" dirty="0">
                <a:latin typeface="Times New Roman"/>
                <a:ea typeface="宋体"/>
              </a:rPr>
              <a:t>8</a:t>
            </a:r>
            <a:r>
              <a:rPr lang="zh-CN" altLang="zh-CN" sz="2000" kern="1000" dirty="0">
                <a:latin typeface="Times New Roman"/>
                <a:ea typeface="宋体"/>
              </a:rPr>
              <a:t>位</a:t>
            </a:r>
            <a:endParaRPr lang="zh-CN" altLang="zh-CN" sz="2000" kern="1000" dirty="0">
              <a:effectLst/>
              <a:latin typeface="Times New Roman"/>
              <a:ea typeface="宋体"/>
            </a:endParaRPr>
          </a:p>
        </p:txBody>
      </p:sp>
      <p:pic>
        <p:nvPicPr>
          <p:cNvPr id="27750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922" y="4525210"/>
            <a:ext cx="8166332" cy="14665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49113159"/>
      </p:ext>
    </p:extLst>
  </p:cSld>
  <p:clrMapOvr>
    <a:masterClrMapping/>
  </p:clrMapOvr>
  <p:transition>
    <p:random/>
    <p:sndAc>
      <p:stSnd>
        <p:snd r:embed="rId2" name="camera.wav"/>
      </p:stSnd>
    </p:sndAc>
  </p:transition>
  <p:timing>
    <p:tnLst>
      <p:par>
        <p:cT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139</a:t>
            </a:fld>
            <a:endParaRPr lang="en-US" altLang="zh-CN" dirty="0"/>
          </a:p>
        </p:txBody>
      </p:sp>
      <p:graphicFrame>
        <p:nvGraphicFramePr>
          <p:cNvPr id="4" name="对象 3"/>
          <p:cNvGraphicFramePr>
            <a:graphicFrameLocks noChangeAspect="1"/>
          </p:cNvGraphicFramePr>
          <p:nvPr>
            <p:extLst>
              <p:ext uri="{D42A27DB-BD31-4B8C-83A1-F6EECF244321}">
                <p14:modId xmlns:p14="http://schemas.microsoft.com/office/powerpoint/2010/main" val="4183065502"/>
              </p:ext>
            </p:extLst>
          </p:nvPr>
        </p:nvGraphicFramePr>
        <p:xfrm>
          <a:off x="4969480" y="3495259"/>
          <a:ext cx="673908" cy="532033"/>
        </p:xfrm>
        <a:graphic>
          <a:graphicData uri="http://schemas.openxmlformats.org/presentationml/2006/ole">
            <mc:AlternateContent xmlns:mc="http://schemas.openxmlformats.org/markup-compatibility/2006">
              <mc:Choice xmlns:v="urn:schemas-microsoft-com:vml" Requires="v">
                <p:oleObj spid="_x0000_s278659" r:id="rId4" imgW="241195" imgH="190417" progId="">
                  <p:embed/>
                </p:oleObj>
              </mc:Choice>
              <mc:Fallback>
                <p:oleObj r:id="rId4" imgW="241195" imgH="190417" progId="">
                  <p:embed/>
                  <p:pic>
                    <p:nvPicPr>
                      <p:cNvPr id="0" name="Picture 4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69480" y="3495259"/>
                        <a:ext cx="673908" cy="53203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5" name="对象 4"/>
          <p:cNvGraphicFramePr>
            <a:graphicFrameLocks noChangeAspect="1"/>
          </p:cNvGraphicFramePr>
          <p:nvPr>
            <p:extLst>
              <p:ext uri="{D42A27DB-BD31-4B8C-83A1-F6EECF244321}">
                <p14:modId xmlns:p14="http://schemas.microsoft.com/office/powerpoint/2010/main" val="1362157522"/>
              </p:ext>
            </p:extLst>
          </p:nvPr>
        </p:nvGraphicFramePr>
        <p:xfrm>
          <a:off x="4997350" y="4563265"/>
          <a:ext cx="673543" cy="531744"/>
        </p:xfrm>
        <a:graphic>
          <a:graphicData uri="http://schemas.openxmlformats.org/presentationml/2006/ole">
            <mc:AlternateContent xmlns:mc="http://schemas.openxmlformats.org/markup-compatibility/2006">
              <mc:Choice xmlns:v="urn:schemas-microsoft-com:vml" Requires="v">
                <p:oleObj spid="_x0000_s278660" r:id="rId6" imgW="241195" imgH="190417" progId="">
                  <p:embed/>
                </p:oleObj>
              </mc:Choice>
              <mc:Fallback>
                <p:oleObj r:id="rId6" imgW="241195" imgH="190417" progId="">
                  <p:embed/>
                  <p:pic>
                    <p:nvPicPr>
                      <p:cNvPr id="0" name="Picture 4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97350" y="4563265"/>
                        <a:ext cx="673543" cy="53174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6" name="对象 5"/>
          <p:cNvGraphicFramePr>
            <a:graphicFrameLocks noChangeAspect="1"/>
          </p:cNvGraphicFramePr>
          <p:nvPr>
            <p:extLst>
              <p:ext uri="{D42A27DB-BD31-4B8C-83A1-F6EECF244321}">
                <p14:modId xmlns:p14="http://schemas.microsoft.com/office/powerpoint/2010/main" val="822333559"/>
              </p:ext>
            </p:extLst>
          </p:nvPr>
        </p:nvGraphicFramePr>
        <p:xfrm>
          <a:off x="3948021" y="5191163"/>
          <a:ext cx="611808" cy="458856"/>
        </p:xfrm>
        <a:graphic>
          <a:graphicData uri="http://schemas.openxmlformats.org/presentationml/2006/ole">
            <mc:AlternateContent xmlns:mc="http://schemas.openxmlformats.org/markup-compatibility/2006">
              <mc:Choice xmlns:v="urn:schemas-microsoft-com:vml" Requires="v">
                <p:oleObj spid="_x0000_s278661" r:id="rId7" imgW="253890" imgH="190417" progId="">
                  <p:embed/>
                </p:oleObj>
              </mc:Choice>
              <mc:Fallback>
                <p:oleObj r:id="rId7" imgW="253890" imgH="190417" progId="">
                  <p:embed/>
                  <p:pic>
                    <p:nvPicPr>
                      <p:cNvPr id="0" name="Picture 49"/>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948021" y="5191163"/>
                        <a:ext cx="611808" cy="45885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7" name="对象 6"/>
          <p:cNvGraphicFramePr>
            <a:graphicFrameLocks noChangeAspect="1"/>
          </p:cNvGraphicFramePr>
          <p:nvPr>
            <p:extLst>
              <p:ext uri="{D42A27DB-BD31-4B8C-83A1-F6EECF244321}">
                <p14:modId xmlns:p14="http://schemas.microsoft.com/office/powerpoint/2010/main" val="1542327188"/>
              </p:ext>
            </p:extLst>
          </p:nvPr>
        </p:nvGraphicFramePr>
        <p:xfrm>
          <a:off x="3955165" y="5710382"/>
          <a:ext cx="604664" cy="477366"/>
        </p:xfrm>
        <a:graphic>
          <a:graphicData uri="http://schemas.openxmlformats.org/presentationml/2006/ole">
            <mc:AlternateContent xmlns:mc="http://schemas.openxmlformats.org/markup-compatibility/2006">
              <mc:Choice xmlns:v="urn:schemas-microsoft-com:vml" Requires="v">
                <p:oleObj spid="_x0000_s278662" r:id="rId9" imgW="241195" imgH="190417" progId="">
                  <p:embed/>
                </p:oleObj>
              </mc:Choice>
              <mc:Fallback>
                <p:oleObj r:id="rId9" imgW="241195" imgH="190417" progId="">
                  <p:embed/>
                  <p:pic>
                    <p:nvPicPr>
                      <p:cNvPr id="0" name="Picture 5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55165" y="5710382"/>
                        <a:ext cx="604664" cy="47736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8" name="Rectangle 5"/>
          <p:cNvSpPr>
            <a:spLocks noChangeArrowheads="1"/>
          </p:cNvSpPr>
          <p:nvPr/>
        </p:nvSpPr>
        <p:spPr bwMode="auto">
          <a:xfrm>
            <a:off x="0" y="570499"/>
            <a:ext cx="9144000" cy="62990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101568" rIns="91440" bIns="101568" numCol="1" anchor="ctr" anchorCtr="0" compatLnSpc="1">
            <a:prstTxWarp prst="textNoShape">
              <a:avLst/>
            </a:prstTxWarp>
            <a:spAutoFit/>
          </a:bodyPr>
          <a:lstStyle/>
          <a:p>
            <a:pPr marL="0" marR="0" lvl="0" algn="l" defTabSz="914400" rtl="0" eaLnBrk="1" fontAlgn="base" latinLnBrk="0" hangingPunct="1">
              <a:lnSpc>
                <a:spcPct val="150000"/>
              </a:lnSpc>
              <a:spcBef>
                <a:spcPct val="0"/>
              </a:spcBef>
              <a:spcAft>
                <a:spcPct val="0"/>
              </a:spcAft>
              <a:buClrTx/>
              <a:buSzTx/>
              <a:buFontTx/>
              <a:buNone/>
              <a:tabLst/>
            </a:pPr>
            <a:r>
              <a:rPr kumimoji="0" lang="en-US" altLang="zh-CN" sz="2400" b="0" i="0" u="none" strike="noStrike" cap="none" normalizeH="0" baseline="0" dirty="0" smtClean="0">
                <a:ln>
                  <a:noFill/>
                </a:ln>
                <a:solidFill>
                  <a:schemeClr val="tx1"/>
                </a:solidFill>
                <a:effectLst/>
                <a:latin typeface="Arial" pitchFamily="34" charset="0"/>
                <a:ea typeface="黑体" pitchFamily="49" charset="-122"/>
                <a:cs typeface="Times New Roman" pitchFamily="18" charset="0"/>
              </a:rPr>
              <a:t>        3</a:t>
            </a:r>
            <a:r>
              <a:rPr kumimoji="0" lang="zh-CN" altLang="en-US" sz="2400" b="0" i="0" u="none" strike="noStrike" cap="none" normalizeH="0" baseline="0" dirty="0" smtClean="0">
                <a:ln>
                  <a:noFill/>
                </a:ln>
                <a:solidFill>
                  <a:schemeClr val="tx1"/>
                </a:solidFill>
                <a:effectLst/>
                <a:latin typeface="Arial" pitchFamily="34" charset="0"/>
                <a:ea typeface="黑体" pitchFamily="49" charset="-122"/>
                <a:cs typeface="Times New Roman" pitchFamily="18" charset="0"/>
              </a:rPr>
              <a:t>．位运算指令（</a:t>
            </a:r>
            <a:r>
              <a:rPr kumimoji="0" lang="en-US" altLang="zh-CN" sz="2400" b="0" i="0" u="none" strike="noStrike" cap="none" normalizeH="0" baseline="0" dirty="0" smtClean="0">
                <a:ln>
                  <a:noFill/>
                </a:ln>
                <a:solidFill>
                  <a:schemeClr val="tx1"/>
                </a:solidFill>
                <a:effectLst/>
                <a:latin typeface="Arial" pitchFamily="34" charset="0"/>
                <a:ea typeface="黑体" pitchFamily="49" charset="-122"/>
                <a:cs typeface="Times New Roman" pitchFamily="18" charset="0"/>
              </a:rPr>
              <a:t>6</a:t>
            </a:r>
            <a:r>
              <a:rPr kumimoji="0" lang="zh-CN" altLang="en-US" sz="2400" b="0" i="0" u="none" strike="noStrike" cap="none" normalizeH="0" baseline="0" dirty="0" smtClean="0">
                <a:ln>
                  <a:noFill/>
                </a:ln>
                <a:solidFill>
                  <a:schemeClr val="tx1"/>
                </a:solidFill>
                <a:effectLst/>
                <a:latin typeface="Arial" pitchFamily="34" charset="0"/>
                <a:ea typeface="黑体" pitchFamily="49" charset="-122"/>
                <a:cs typeface="Times New Roman" pitchFamily="18" charset="0"/>
              </a:rPr>
              <a:t>条）</a:t>
            </a:r>
            <a:endParaRPr kumimoji="0" lang="en-US" altLang="zh-CN" sz="2400" b="0" i="0" u="none" strike="noStrike" cap="none" normalizeH="0" baseline="0" dirty="0" smtClean="0">
              <a:ln>
                <a:noFill/>
              </a:ln>
              <a:solidFill>
                <a:schemeClr val="tx1"/>
              </a:solidFill>
              <a:effectLst/>
              <a:latin typeface="Arial" pitchFamily="34" charset="0"/>
              <a:ea typeface="黑体" pitchFamily="49" charset="-122"/>
              <a:cs typeface="Times New Roman" pitchFamily="18" charset="0"/>
            </a:endParaRPr>
          </a:p>
          <a:p>
            <a:pPr lvl="0" indent="255588" algn="l" eaLnBrk="0" hangingPunct="0">
              <a:lnSpc>
                <a:spcPct val="150000"/>
              </a:lnSpc>
            </a:pPr>
            <a:r>
              <a:rPr lang="zh-CN" altLang="en-US" sz="2400" dirty="0" smtClean="0">
                <a:solidFill>
                  <a:srgbClr val="000000"/>
                </a:solidFill>
                <a:latin typeface="Times New Roman" pitchFamily="18" charset="0"/>
                <a:cs typeface="Times New Roman" pitchFamily="18" charset="0"/>
              </a:rPr>
              <a:t>     本</a:t>
            </a:r>
            <a:r>
              <a:rPr lang="zh-CN" altLang="en-US" sz="2400" dirty="0">
                <a:solidFill>
                  <a:srgbClr val="000000"/>
                </a:solidFill>
                <a:latin typeface="Times New Roman" pitchFamily="18" charset="0"/>
                <a:cs typeface="Times New Roman" pitchFamily="18" charset="0"/>
              </a:rPr>
              <a:t>类指令包括逻辑“与”、逻辑“或”、逻辑“非”三种。指令中的“</a:t>
            </a:r>
            <a:r>
              <a:rPr lang="en-US" altLang="zh-CN" sz="2400" dirty="0">
                <a:solidFill>
                  <a:srgbClr val="000000"/>
                </a:solidFill>
                <a:latin typeface="Times New Roman" pitchFamily="18" charset="0"/>
                <a:cs typeface="Times New Roman" pitchFamily="18" charset="0"/>
              </a:rPr>
              <a:t>/bit”</a:t>
            </a:r>
            <a:r>
              <a:rPr lang="zh-CN" altLang="en-US" sz="2400" dirty="0">
                <a:solidFill>
                  <a:srgbClr val="000000"/>
                </a:solidFill>
                <a:latin typeface="Times New Roman" pitchFamily="18" charset="0"/>
                <a:cs typeface="Times New Roman" pitchFamily="18" charset="0"/>
              </a:rPr>
              <a:t>表示在运算时取（</a:t>
            </a:r>
            <a:r>
              <a:rPr lang="en-US" altLang="zh-CN" sz="2400" dirty="0">
                <a:solidFill>
                  <a:srgbClr val="000000"/>
                </a:solidFill>
                <a:latin typeface="Times New Roman" pitchFamily="18" charset="0"/>
                <a:cs typeface="Times New Roman" pitchFamily="18" charset="0"/>
              </a:rPr>
              <a:t>bit</a:t>
            </a:r>
            <a:r>
              <a:rPr lang="zh-CN" altLang="en-US" sz="2400" dirty="0">
                <a:solidFill>
                  <a:srgbClr val="000000"/>
                </a:solidFill>
                <a:latin typeface="Times New Roman" pitchFamily="18" charset="0"/>
                <a:cs typeface="Times New Roman" pitchFamily="18" charset="0"/>
              </a:rPr>
              <a:t>）之后，</a:t>
            </a:r>
            <a:r>
              <a:rPr lang="zh-CN" altLang="en-US" sz="2400" b="1" dirty="0">
                <a:solidFill>
                  <a:srgbClr val="0000FF"/>
                </a:solidFill>
              </a:rPr>
              <a:t>先对其取反再运算，但是（</a:t>
            </a:r>
            <a:r>
              <a:rPr lang="en-US" altLang="zh-CN" sz="2400" b="1" dirty="0">
                <a:solidFill>
                  <a:srgbClr val="0000FF"/>
                </a:solidFill>
              </a:rPr>
              <a:t>bit</a:t>
            </a:r>
            <a:r>
              <a:rPr lang="zh-CN" altLang="en-US" sz="2400" b="1" dirty="0">
                <a:solidFill>
                  <a:srgbClr val="0000FF"/>
                </a:solidFill>
              </a:rPr>
              <a:t>）的内容并不改变</a:t>
            </a:r>
            <a:r>
              <a:rPr lang="zh-CN" altLang="en-US" sz="2400" dirty="0" smtClean="0">
                <a:solidFill>
                  <a:srgbClr val="000000"/>
                </a:solidFill>
                <a:latin typeface="Times New Roman" pitchFamily="18" charset="0"/>
                <a:cs typeface="Times New Roman" pitchFamily="18" charset="0"/>
              </a:rPr>
              <a:t>。</a:t>
            </a:r>
            <a:endParaRPr kumimoji="0" lang="zh-CN" altLang="en-US" sz="2400" b="0" i="0" u="none" strike="noStrike" cap="none" normalizeH="0" baseline="0" dirty="0" smtClean="0">
              <a:ln>
                <a:noFill/>
              </a:ln>
              <a:solidFill>
                <a:schemeClr val="tx1"/>
              </a:solidFill>
              <a:effectLst/>
              <a:latin typeface="Arial" pitchFamily="34" charset="0"/>
              <a:ea typeface="黑体" pitchFamily="49" charset="-122"/>
              <a:cs typeface="Times New Roman" pitchFamily="18" charset="0"/>
            </a:endParaRPr>
          </a:p>
          <a:p>
            <a:pPr marL="0" marR="0" lvl="0" algn="l" defTabSz="914400" rtl="0" eaLnBrk="0" fontAlgn="base" latinLnBrk="0" hangingPunct="0">
              <a:lnSpc>
                <a:spcPct val="150000"/>
              </a:lnSpc>
              <a:spcBef>
                <a:spcPct val="0"/>
              </a:spcBef>
              <a:spcAft>
                <a:spcPct val="0"/>
              </a:spcAft>
              <a:buClrTx/>
              <a:buSzTx/>
              <a:buFontTx/>
              <a:buNone/>
              <a:tabLst/>
            </a:pPr>
            <a:r>
              <a:rPr kumimoji="0" lang="en-US" altLang="zh-CN" sz="2400" b="1" i="0" u="none" strike="noStrike" cap="none" normalizeH="0" baseline="0" dirty="0" smtClean="0">
                <a:ln>
                  <a:noFill/>
                </a:ln>
                <a:solidFill>
                  <a:schemeClr val="tx1"/>
                </a:solidFill>
                <a:effectLst/>
                <a:latin typeface="Times New Roman" pitchFamily="18" charset="0"/>
                <a:cs typeface="Times New Roman" pitchFamily="18" charset="0"/>
              </a:rPr>
              <a:t>        ANL   C</a:t>
            </a:r>
            <a:r>
              <a:rPr kumimoji="0" lang="zh-CN" altLang="en-US" sz="2400" b="1" i="0" u="none" strike="noStrike" cap="none" normalizeH="0" baseline="0" dirty="0" smtClean="0">
                <a:ln>
                  <a:noFill/>
                </a:ln>
                <a:solidFill>
                  <a:schemeClr val="tx1"/>
                </a:solidFill>
                <a:effectLst/>
                <a:latin typeface="Times New Roman" pitchFamily="18" charset="0"/>
                <a:cs typeface="Times New Roman" pitchFamily="18" charset="0"/>
              </a:rPr>
              <a:t>，</a:t>
            </a:r>
            <a:r>
              <a:rPr kumimoji="0" lang="en-US" altLang="zh-CN" sz="2400" b="1" i="0" u="none" strike="noStrike" cap="none" normalizeH="0" baseline="0" dirty="0" smtClean="0">
                <a:ln>
                  <a:noFill/>
                </a:ln>
                <a:solidFill>
                  <a:schemeClr val="tx1"/>
                </a:solidFill>
                <a:effectLst/>
                <a:latin typeface="Times New Roman" pitchFamily="18" charset="0"/>
                <a:cs typeface="Times New Roman" pitchFamily="18" charset="0"/>
              </a:rPr>
              <a:t>bit   		</a:t>
            </a:r>
            <a:r>
              <a:rPr kumimoji="0" lang="zh-CN" altLang="en-US" sz="2400" b="1" i="0" u="none" strike="noStrike" cap="none" normalizeH="0" baseline="0" dirty="0" smtClean="0">
                <a:ln>
                  <a:noFill/>
                </a:ln>
                <a:solidFill>
                  <a:schemeClr val="tx1"/>
                </a:solidFill>
                <a:effectLst/>
                <a:latin typeface="Times New Roman" pitchFamily="18" charset="0"/>
                <a:cs typeface="Times New Roman" pitchFamily="18" charset="0"/>
              </a:rPr>
              <a:t>；</a:t>
            </a:r>
            <a:r>
              <a:rPr kumimoji="0" lang="en-US" altLang="zh-CN" sz="2400" b="1" i="0" u="none" strike="noStrike" cap="none" normalizeH="0" baseline="0" dirty="0" smtClean="0">
                <a:ln>
                  <a:noFill/>
                </a:ln>
                <a:solidFill>
                  <a:schemeClr val="tx1"/>
                </a:solidFill>
                <a:effectLst/>
                <a:latin typeface="Times New Roman" pitchFamily="18" charset="0"/>
                <a:cs typeface="Times New Roman" pitchFamily="18" charset="0"/>
              </a:rPr>
              <a:t>(Cy) ∧</a:t>
            </a:r>
            <a:r>
              <a:rPr kumimoji="0" lang="en-US" altLang="zh-CN" sz="2400" b="1" i="0" u="none" strike="noStrike" cap="none" normalizeH="0" baseline="-30000" dirty="0" smtClean="0">
                <a:ln>
                  <a:noFill/>
                </a:ln>
                <a:solidFill>
                  <a:schemeClr val="tx1"/>
                </a:solidFill>
                <a:effectLst/>
                <a:latin typeface="Times New Roman" pitchFamily="18" charset="0"/>
                <a:cs typeface="Times New Roman" pitchFamily="18" charset="0"/>
              </a:rPr>
              <a:t> </a:t>
            </a:r>
            <a:r>
              <a:rPr kumimoji="0" lang="en-US" altLang="zh-CN" sz="2400" b="1" i="0" u="none" strike="noStrike" cap="none" normalizeH="0" baseline="0" dirty="0" smtClean="0">
                <a:ln>
                  <a:noFill/>
                </a:ln>
                <a:solidFill>
                  <a:schemeClr val="tx1"/>
                </a:solidFill>
                <a:effectLst/>
                <a:latin typeface="Times New Roman" pitchFamily="18" charset="0"/>
                <a:cs typeface="Times New Roman" pitchFamily="18" charset="0"/>
              </a:rPr>
              <a:t>(bit)  → Cy</a:t>
            </a:r>
            <a:endParaRPr kumimoji="0" lang="en-US" altLang="zh-CN" sz="2400" b="1" i="0" u="none" strike="noStrike" cap="none" normalizeH="0" baseline="0" dirty="0" smtClean="0">
              <a:ln>
                <a:noFill/>
              </a:ln>
              <a:solidFill>
                <a:schemeClr val="tx1"/>
              </a:solidFill>
              <a:effectLst/>
              <a:latin typeface="Arial" pitchFamily="34" charset="0"/>
              <a:cs typeface="宋体" pitchFamily="2" charset="-122"/>
            </a:endParaRPr>
          </a:p>
          <a:p>
            <a:pPr marL="0" marR="0" lvl="0" algn="l" defTabSz="914400" rtl="0" eaLnBrk="0" fontAlgn="base" latinLnBrk="0" hangingPunct="0">
              <a:lnSpc>
                <a:spcPct val="150000"/>
              </a:lnSpc>
              <a:spcBef>
                <a:spcPct val="0"/>
              </a:spcBef>
              <a:spcAft>
                <a:spcPct val="0"/>
              </a:spcAft>
              <a:buClrTx/>
              <a:buSzTx/>
              <a:buFontTx/>
              <a:buNone/>
              <a:tabLst/>
            </a:pPr>
            <a:r>
              <a:rPr kumimoji="0" lang="en-US" altLang="zh-CN" sz="2400" b="1" i="0" u="none" strike="noStrike" cap="none" normalizeH="0" baseline="0" dirty="0" smtClean="0">
                <a:ln>
                  <a:noFill/>
                </a:ln>
                <a:solidFill>
                  <a:schemeClr val="tx1"/>
                </a:solidFill>
                <a:effectLst/>
                <a:latin typeface="Times New Roman" pitchFamily="18" charset="0"/>
                <a:cs typeface="Times New Roman" pitchFamily="18" charset="0"/>
              </a:rPr>
              <a:t>        ANL   C</a:t>
            </a:r>
            <a:r>
              <a:rPr kumimoji="0" lang="zh-CN" altLang="en-US" sz="2400" b="1" i="0" u="none" strike="noStrike" cap="none" normalizeH="0" baseline="0" dirty="0" smtClean="0">
                <a:ln>
                  <a:noFill/>
                </a:ln>
                <a:solidFill>
                  <a:schemeClr val="tx1"/>
                </a:solidFill>
                <a:effectLst/>
                <a:latin typeface="Times New Roman" pitchFamily="18" charset="0"/>
                <a:cs typeface="Times New Roman" pitchFamily="18" charset="0"/>
              </a:rPr>
              <a:t>，</a:t>
            </a:r>
            <a:r>
              <a:rPr kumimoji="0" lang="en-US" altLang="zh-CN" sz="2400" b="1" i="0" u="none" strike="noStrike" cap="none" normalizeH="0" baseline="0" dirty="0" smtClean="0">
                <a:ln>
                  <a:noFill/>
                </a:ln>
                <a:solidFill>
                  <a:schemeClr val="tx1"/>
                </a:solidFill>
                <a:effectLst/>
                <a:latin typeface="Times New Roman" pitchFamily="18" charset="0"/>
                <a:cs typeface="Times New Roman" pitchFamily="18" charset="0"/>
              </a:rPr>
              <a:t>/bit  		</a:t>
            </a:r>
            <a:r>
              <a:rPr kumimoji="0" lang="zh-CN" altLang="en-US" sz="2400" b="1" i="0" u="none" strike="noStrike" cap="none" normalizeH="0" baseline="0" dirty="0" smtClean="0">
                <a:ln>
                  <a:noFill/>
                </a:ln>
                <a:solidFill>
                  <a:schemeClr val="tx1"/>
                </a:solidFill>
                <a:effectLst/>
                <a:latin typeface="Times New Roman" pitchFamily="18" charset="0"/>
                <a:cs typeface="Times New Roman" pitchFamily="18" charset="0"/>
              </a:rPr>
              <a:t>；</a:t>
            </a:r>
            <a:r>
              <a:rPr kumimoji="0" lang="en-US" altLang="zh-CN" sz="2400" b="1" i="0" u="none" strike="noStrike" cap="none" normalizeH="0" baseline="0" dirty="0" smtClean="0">
                <a:ln>
                  <a:noFill/>
                </a:ln>
                <a:solidFill>
                  <a:schemeClr val="tx1"/>
                </a:solidFill>
                <a:effectLst/>
                <a:latin typeface="Times New Roman" pitchFamily="18" charset="0"/>
                <a:cs typeface="Times New Roman" pitchFamily="18" charset="0"/>
              </a:rPr>
              <a:t>(Cy) ∧ </a:t>
            </a:r>
          </a:p>
          <a:p>
            <a:pPr lvl="0" indent="255588" algn="l" eaLnBrk="0" hangingPunct="0">
              <a:lnSpc>
                <a:spcPct val="150000"/>
              </a:lnSpc>
            </a:pPr>
            <a:r>
              <a:rPr lang="en-US" altLang="zh-CN" sz="2400" b="1" dirty="0">
                <a:solidFill>
                  <a:srgbClr val="000000"/>
                </a:solidFill>
                <a:latin typeface="Times New Roman" pitchFamily="18" charset="0"/>
                <a:cs typeface="Times New Roman" pitchFamily="18" charset="0"/>
              </a:rPr>
              <a:t> </a:t>
            </a:r>
            <a:r>
              <a:rPr lang="en-US" altLang="zh-CN" sz="2400" b="1" dirty="0" smtClean="0">
                <a:solidFill>
                  <a:srgbClr val="000000"/>
                </a:solidFill>
                <a:latin typeface="Times New Roman" pitchFamily="18" charset="0"/>
                <a:cs typeface="Times New Roman" pitchFamily="18" charset="0"/>
              </a:rPr>
              <a:t>   ORL   </a:t>
            </a:r>
            <a:r>
              <a:rPr lang="en-US" altLang="zh-CN" sz="2400" b="1" dirty="0">
                <a:solidFill>
                  <a:srgbClr val="000000"/>
                </a:solidFill>
                <a:latin typeface="Times New Roman" pitchFamily="18" charset="0"/>
                <a:cs typeface="Times New Roman" pitchFamily="18" charset="0"/>
              </a:rPr>
              <a:t>C</a:t>
            </a:r>
            <a:r>
              <a:rPr lang="zh-CN" altLang="en-US" sz="2400" b="1" dirty="0">
                <a:solidFill>
                  <a:srgbClr val="000000"/>
                </a:solidFill>
                <a:latin typeface="Times New Roman" pitchFamily="18" charset="0"/>
                <a:cs typeface="Times New Roman" pitchFamily="18" charset="0"/>
              </a:rPr>
              <a:t>，</a:t>
            </a:r>
            <a:r>
              <a:rPr lang="en-US" altLang="zh-CN" sz="2400" b="1" dirty="0">
                <a:solidFill>
                  <a:srgbClr val="000000"/>
                </a:solidFill>
                <a:latin typeface="Times New Roman" pitchFamily="18" charset="0"/>
                <a:cs typeface="Times New Roman" pitchFamily="18" charset="0"/>
              </a:rPr>
              <a:t>bit   		</a:t>
            </a:r>
            <a:r>
              <a:rPr lang="zh-CN" altLang="en-US" sz="2400" b="1" dirty="0">
                <a:solidFill>
                  <a:srgbClr val="000000"/>
                </a:solidFill>
                <a:latin typeface="Times New Roman" pitchFamily="18" charset="0"/>
                <a:cs typeface="Times New Roman" pitchFamily="18" charset="0"/>
              </a:rPr>
              <a:t>；</a:t>
            </a:r>
            <a:r>
              <a:rPr lang="en-US" altLang="zh-CN" sz="2400" b="1" dirty="0">
                <a:solidFill>
                  <a:srgbClr val="000000"/>
                </a:solidFill>
                <a:latin typeface="Times New Roman" pitchFamily="18" charset="0"/>
                <a:cs typeface="Times New Roman" pitchFamily="18" charset="0"/>
              </a:rPr>
              <a:t>(Cy) ∨</a:t>
            </a:r>
            <a:r>
              <a:rPr lang="en-US" altLang="zh-CN" sz="2400" b="1" baseline="-30000" dirty="0">
                <a:solidFill>
                  <a:srgbClr val="000000"/>
                </a:solidFill>
                <a:latin typeface="Times New Roman" pitchFamily="18" charset="0"/>
                <a:cs typeface="Times New Roman" pitchFamily="18" charset="0"/>
              </a:rPr>
              <a:t> </a:t>
            </a:r>
            <a:r>
              <a:rPr lang="en-US" altLang="zh-CN" sz="2400" b="1" dirty="0">
                <a:solidFill>
                  <a:srgbClr val="000000"/>
                </a:solidFill>
                <a:latin typeface="Times New Roman" pitchFamily="18" charset="0"/>
                <a:cs typeface="Times New Roman" pitchFamily="18" charset="0"/>
              </a:rPr>
              <a:t>(bit</a:t>
            </a:r>
            <a:r>
              <a:rPr lang="en-US" altLang="zh-CN" sz="2400" b="1" dirty="0" smtClean="0">
                <a:solidFill>
                  <a:srgbClr val="000000"/>
                </a:solidFill>
                <a:latin typeface="Times New Roman" pitchFamily="18" charset="0"/>
                <a:cs typeface="Times New Roman" pitchFamily="18" charset="0"/>
              </a:rPr>
              <a:t>)  → Cy</a:t>
            </a:r>
            <a:endParaRPr lang="en-US" altLang="zh-CN" sz="2400" b="1" dirty="0">
              <a:solidFill>
                <a:srgbClr val="000000"/>
              </a:solidFill>
              <a:latin typeface="Arial" pitchFamily="34" charset="0"/>
              <a:cs typeface="宋体" pitchFamily="2" charset="-122"/>
            </a:endParaRPr>
          </a:p>
          <a:p>
            <a:pPr lvl="0" indent="255588" algn="l" eaLnBrk="0" hangingPunct="0">
              <a:lnSpc>
                <a:spcPct val="150000"/>
              </a:lnSpc>
            </a:pPr>
            <a:r>
              <a:rPr lang="en-US" altLang="zh-CN" sz="2400" b="1" dirty="0">
                <a:solidFill>
                  <a:srgbClr val="000000"/>
                </a:solidFill>
                <a:latin typeface="Times New Roman" pitchFamily="18" charset="0"/>
                <a:cs typeface="Times New Roman" pitchFamily="18" charset="0"/>
              </a:rPr>
              <a:t>    ORL   C</a:t>
            </a:r>
            <a:r>
              <a:rPr lang="zh-CN" altLang="en-US" sz="2400" b="1" dirty="0">
                <a:solidFill>
                  <a:srgbClr val="000000"/>
                </a:solidFill>
                <a:latin typeface="Times New Roman" pitchFamily="18" charset="0"/>
                <a:cs typeface="Times New Roman" pitchFamily="18" charset="0"/>
              </a:rPr>
              <a:t>，</a:t>
            </a:r>
            <a:r>
              <a:rPr lang="en-US" altLang="zh-CN" sz="2400" b="1" dirty="0">
                <a:solidFill>
                  <a:srgbClr val="000000"/>
                </a:solidFill>
                <a:latin typeface="Times New Roman" pitchFamily="18" charset="0"/>
                <a:cs typeface="Times New Roman" pitchFamily="18" charset="0"/>
              </a:rPr>
              <a:t>/bit  		</a:t>
            </a:r>
            <a:r>
              <a:rPr lang="zh-CN" altLang="en-US" sz="2400" b="1" dirty="0">
                <a:solidFill>
                  <a:srgbClr val="000000"/>
                </a:solidFill>
                <a:latin typeface="Times New Roman" pitchFamily="18" charset="0"/>
                <a:cs typeface="Times New Roman" pitchFamily="18" charset="0"/>
              </a:rPr>
              <a:t>；</a:t>
            </a:r>
            <a:r>
              <a:rPr lang="en-US" altLang="zh-CN" sz="2400" b="1" dirty="0">
                <a:solidFill>
                  <a:srgbClr val="000000"/>
                </a:solidFill>
                <a:latin typeface="Times New Roman" pitchFamily="18" charset="0"/>
                <a:cs typeface="Times New Roman" pitchFamily="18" charset="0"/>
              </a:rPr>
              <a:t>(Cy) </a:t>
            </a:r>
            <a:r>
              <a:rPr lang="en-US" altLang="zh-CN" sz="2400" b="1" dirty="0" smtClean="0">
                <a:solidFill>
                  <a:srgbClr val="000000"/>
                </a:solidFill>
                <a:latin typeface="Times New Roman" pitchFamily="18" charset="0"/>
                <a:cs typeface="Times New Roman" pitchFamily="18" charset="0"/>
              </a:rPr>
              <a:t>∨</a:t>
            </a:r>
            <a:endParaRPr lang="en-US" altLang="zh-CN" sz="2400" b="1" dirty="0">
              <a:latin typeface="Times New Roman" pitchFamily="18" charset="0"/>
              <a:cs typeface="Times New Roman" pitchFamily="18" charset="0"/>
            </a:endParaRPr>
          </a:p>
          <a:p>
            <a:pPr lvl="0" indent="255588" algn="l" eaLnBrk="0" hangingPunct="0">
              <a:lnSpc>
                <a:spcPct val="150000"/>
              </a:lnSpc>
            </a:pPr>
            <a:r>
              <a:rPr kumimoji="0" lang="en-US" altLang="zh-CN" sz="2400" b="1" i="0" u="none" strike="noStrike" cap="none" normalizeH="0" baseline="0" dirty="0" smtClean="0">
                <a:ln>
                  <a:noFill/>
                </a:ln>
                <a:solidFill>
                  <a:schemeClr val="tx1"/>
                </a:solidFill>
                <a:effectLst/>
                <a:latin typeface="Times New Roman" pitchFamily="18" charset="0"/>
                <a:cs typeface="Times New Roman" pitchFamily="18" charset="0"/>
              </a:rPr>
              <a:t>    </a:t>
            </a:r>
            <a:r>
              <a:rPr lang="en-US" altLang="zh-CN" sz="2400" b="1" dirty="0" smtClean="0">
                <a:solidFill>
                  <a:srgbClr val="000000"/>
                </a:solidFill>
                <a:latin typeface="Times New Roman" pitchFamily="18" charset="0"/>
                <a:cs typeface="Times New Roman" pitchFamily="18" charset="0"/>
              </a:rPr>
              <a:t>CPL    C                           </a:t>
            </a:r>
            <a:r>
              <a:rPr lang="zh-CN" altLang="en-US" sz="2400" b="1" dirty="0" smtClean="0">
                <a:solidFill>
                  <a:srgbClr val="000000"/>
                </a:solidFill>
                <a:latin typeface="Times New Roman" pitchFamily="18" charset="0"/>
                <a:cs typeface="Times New Roman" pitchFamily="18" charset="0"/>
              </a:rPr>
              <a:t>；</a:t>
            </a:r>
            <a:r>
              <a:rPr kumimoji="0" lang="en-US" altLang="zh-CN" sz="2400" b="1" i="0" u="none" strike="noStrike" cap="none" normalizeH="0" baseline="0" dirty="0" smtClean="0">
                <a:ln>
                  <a:noFill/>
                </a:ln>
                <a:solidFill>
                  <a:schemeClr val="tx1"/>
                </a:solidFill>
                <a:effectLst/>
                <a:latin typeface="Times New Roman" pitchFamily="18" charset="0"/>
                <a:cs typeface="Times New Roman" pitchFamily="18" charset="0"/>
              </a:rPr>
              <a:t>          </a:t>
            </a:r>
          </a:p>
          <a:p>
            <a:pPr lvl="0" indent="255588" algn="l" eaLnBrk="0" hangingPunct="0">
              <a:lnSpc>
                <a:spcPct val="150000"/>
              </a:lnSpc>
            </a:pPr>
            <a:r>
              <a:rPr kumimoji="0" lang="en-US" altLang="zh-CN" sz="2400" b="1" i="0" u="none" strike="noStrike" cap="none" normalizeH="0" baseline="0" dirty="0" smtClean="0">
                <a:ln>
                  <a:noFill/>
                </a:ln>
                <a:solidFill>
                  <a:schemeClr val="tx1"/>
                </a:solidFill>
                <a:effectLst/>
                <a:latin typeface="Times New Roman" pitchFamily="18" charset="0"/>
                <a:cs typeface="Times New Roman" pitchFamily="18" charset="0"/>
              </a:rPr>
              <a:t>    </a:t>
            </a:r>
            <a:r>
              <a:rPr lang="en-US" altLang="zh-CN" sz="2400" b="1" dirty="0" smtClean="0">
                <a:solidFill>
                  <a:srgbClr val="000000"/>
                </a:solidFill>
                <a:latin typeface="Times New Roman" pitchFamily="18" charset="0"/>
                <a:cs typeface="Times New Roman" pitchFamily="18" charset="0"/>
              </a:rPr>
              <a:t>CPL    </a:t>
            </a:r>
            <a:r>
              <a:rPr lang="en-US" altLang="zh-CN" sz="2400" b="1" dirty="0">
                <a:solidFill>
                  <a:srgbClr val="000000"/>
                </a:solidFill>
                <a:latin typeface="Times New Roman" pitchFamily="18" charset="0"/>
                <a:cs typeface="Times New Roman" pitchFamily="18" charset="0"/>
              </a:rPr>
              <a:t>bit</a:t>
            </a:r>
            <a:r>
              <a:rPr kumimoji="0" lang="en-US" altLang="zh-CN" sz="2400" b="1"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zh-CN" altLang="en-US" sz="2400" b="1" i="0" u="none" strike="noStrike" cap="none" normalizeH="0" baseline="0" dirty="0" smtClean="0">
                <a:ln>
                  <a:noFill/>
                </a:ln>
                <a:solidFill>
                  <a:schemeClr val="tx1"/>
                </a:solidFill>
                <a:effectLst/>
                <a:latin typeface="Times New Roman" pitchFamily="18" charset="0"/>
                <a:cs typeface="Times New Roman" pitchFamily="18" charset="0"/>
              </a:rPr>
              <a:t>；</a:t>
            </a:r>
            <a:endParaRPr kumimoji="0" lang="en-US" altLang="zh-CN" sz="2400" b="1"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algn="l" defTabSz="914400" rtl="0" eaLnBrk="0" fontAlgn="base" latinLnBrk="0" hangingPunct="0">
              <a:lnSpc>
                <a:spcPct val="150000"/>
              </a:lnSpc>
              <a:spcBef>
                <a:spcPct val="0"/>
              </a:spcBef>
              <a:spcAft>
                <a:spcPct val="0"/>
              </a:spcAft>
              <a:buClrTx/>
              <a:buSzTx/>
              <a:buFontTx/>
              <a:buNone/>
              <a:tabLst/>
            </a:pPr>
            <a:endParaRPr kumimoji="0" lang="en-US" altLang="zh-CN" sz="2400" b="0" i="0" u="none" strike="noStrike" cap="none" normalizeH="0" baseline="0" dirty="0" smtClean="0">
              <a:ln>
                <a:noFill/>
              </a:ln>
              <a:solidFill>
                <a:schemeClr val="tx1"/>
              </a:solidFill>
              <a:effectLst/>
              <a:latin typeface="Arial" pitchFamily="34" charset="0"/>
              <a:cs typeface="宋体" pitchFamily="2" charset="-122"/>
            </a:endParaRPr>
          </a:p>
        </p:txBody>
      </p:sp>
      <p:sp>
        <p:nvSpPr>
          <p:cNvPr id="10" name="Rectangle 7"/>
          <p:cNvSpPr>
            <a:spLocks noChangeArrowheads="1"/>
          </p:cNvSpPr>
          <p:nvPr/>
        </p:nvSpPr>
        <p:spPr bwMode="auto">
          <a:xfrm>
            <a:off x="647304" y="3911876"/>
            <a:ext cx="2146742" cy="2308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55588" algn="l" defTabSz="914400" rtl="0" eaLnBrk="0" fontAlgn="base" latinLnBrk="0" hangingPunct="0">
              <a:lnSpc>
                <a:spcPct val="100000"/>
              </a:lnSpc>
              <a:spcBef>
                <a:spcPct val="0"/>
              </a:spcBef>
              <a:spcAft>
                <a:spcPct val="0"/>
              </a:spcAft>
              <a:buClrTx/>
              <a:buSzTx/>
              <a:buFontTx/>
              <a:buNone/>
              <a:tabLst/>
            </a:pPr>
            <a:r>
              <a:rPr kumimoji="0" lang="en-US" altLang="zh-CN" sz="9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		</a:t>
            </a:r>
            <a:r>
              <a:rPr kumimoji="0" lang="zh-CN" altLang="en-US" sz="9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a:t>
            </a:r>
            <a:endParaRPr kumimoji="0" lang="zh-CN" altLang="en-US"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1" name="Rectangle 8"/>
          <p:cNvSpPr>
            <a:spLocks noChangeArrowheads="1"/>
          </p:cNvSpPr>
          <p:nvPr/>
        </p:nvSpPr>
        <p:spPr bwMode="auto">
          <a:xfrm>
            <a:off x="5334122" y="3574631"/>
            <a:ext cx="2146742" cy="600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55588" algn="l" defTabSz="914400" rtl="0" eaLnBrk="1" fontAlgn="base" latinLnBrk="0" hangingPunct="1">
              <a:lnSpc>
                <a:spcPct val="100000"/>
              </a:lnSpc>
              <a:spcBef>
                <a:spcPct val="0"/>
              </a:spcBef>
              <a:spcAft>
                <a:spcPct val="0"/>
              </a:spcAft>
              <a:buClrTx/>
              <a:buSzTx/>
              <a:buFontTx/>
              <a:buNone/>
              <a:tabLst/>
            </a:pPr>
            <a:r>
              <a:rPr lang="zh-CN" altLang="zh-CN" sz="2400" b="1" dirty="0">
                <a:latin typeface="Times New Roman" pitchFamily="18" charset="0"/>
                <a:cs typeface="Times New Roman" pitchFamily="18" charset="0"/>
              </a:rPr>
              <a:t>→</a:t>
            </a:r>
            <a:r>
              <a:rPr lang="en-US" altLang="zh-CN" sz="2400" b="1" dirty="0">
                <a:latin typeface="Times New Roman" pitchFamily="18" charset="0"/>
                <a:cs typeface="Times New Roman" pitchFamily="18" charset="0"/>
              </a:rPr>
              <a:t> Cy</a:t>
            </a:r>
          </a:p>
          <a:p>
            <a:pPr marL="0" marR="0" lvl="0" indent="255588" algn="l" defTabSz="914400" rtl="0" eaLnBrk="0" fontAlgn="base" latinLnBrk="0" hangingPunct="0">
              <a:lnSpc>
                <a:spcPct val="100000"/>
              </a:lnSpc>
              <a:spcBef>
                <a:spcPct val="0"/>
              </a:spcBef>
              <a:spcAft>
                <a:spcPct val="0"/>
              </a:spcAft>
              <a:buClrTx/>
              <a:buSzTx/>
              <a:buFontTx/>
              <a:buNone/>
              <a:tabLst/>
            </a:pPr>
            <a:r>
              <a:rPr kumimoji="0" lang="en-US" altLang="zh-CN" sz="9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		</a:t>
            </a:r>
            <a:r>
              <a:rPr kumimoji="0" lang="zh-CN" altLang="en-US" sz="9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a:t>
            </a:r>
            <a:endParaRPr kumimoji="0" lang="zh-CN" altLang="en-US"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2" name="Rectangle 9"/>
          <p:cNvSpPr>
            <a:spLocks noChangeArrowheads="1"/>
          </p:cNvSpPr>
          <p:nvPr/>
        </p:nvSpPr>
        <p:spPr bwMode="auto">
          <a:xfrm>
            <a:off x="0" y="5130800"/>
            <a:ext cx="9119658" cy="5795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255588" algn="l" defTabSz="914400" rtl="0" eaLnBrk="0" fontAlgn="base" latinLnBrk="0" hangingPunct="0">
              <a:lnSpc>
                <a:spcPct val="150000"/>
              </a:lnSpc>
              <a:spcBef>
                <a:spcPct val="0"/>
              </a:spcBef>
              <a:spcAft>
                <a:spcPct val="0"/>
              </a:spcAft>
              <a:buClrTx/>
              <a:buSzTx/>
              <a:buFontTx/>
              <a:buNone/>
              <a:tabLst/>
            </a:pPr>
            <a:r>
              <a:rPr kumimoji="0" lang="zh-CN" altLang="en-US"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     </a:t>
            </a:r>
            <a:endParaRPr kumimoji="0" lang="zh-CN" altLang="en-US" sz="24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3" name="矩形 12"/>
          <p:cNvSpPr/>
          <p:nvPr/>
        </p:nvSpPr>
        <p:spPr>
          <a:xfrm>
            <a:off x="5334122" y="4633344"/>
            <a:ext cx="1281441" cy="461665"/>
          </a:xfrm>
          <a:prstGeom prst="rect">
            <a:avLst/>
          </a:prstGeom>
        </p:spPr>
        <p:txBody>
          <a:bodyPr wrap="none">
            <a:spAutoFit/>
          </a:bodyPr>
          <a:lstStyle/>
          <a:p>
            <a:pPr lvl="0" indent="255588" algn="l"/>
            <a:r>
              <a:rPr lang="en-US" altLang="zh-CN" sz="2400" dirty="0" smtClean="0">
                <a:solidFill>
                  <a:srgbClr val="000000"/>
                </a:solidFill>
                <a:latin typeface="Times New Roman" pitchFamily="18" charset="0"/>
                <a:cs typeface="Times New Roman" pitchFamily="18" charset="0"/>
              </a:rPr>
              <a:t> </a:t>
            </a:r>
            <a:r>
              <a:rPr lang="zh-CN" altLang="zh-CN" sz="2400" b="1" dirty="0">
                <a:latin typeface="Times New Roman" pitchFamily="18" charset="0"/>
                <a:cs typeface="Times New Roman" pitchFamily="18" charset="0"/>
              </a:rPr>
              <a:t>→</a:t>
            </a:r>
            <a:r>
              <a:rPr lang="en-US" altLang="zh-CN" sz="2400" b="1" dirty="0">
                <a:latin typeface="Times New Roman" pitchFamily="18" charset="0"/>
                <a:cs typeface="Times New Roman" pitchFamily="18" charset="0"/>
              </a:rPr>
              <a:t> Cy</a:t>
            </a:r>
          </a:p>
        </p:txBody>
      </p:sp>
      <p:sp>
        <p:nvSpPr>
          <p:cNvPr id="14" name="矩形 13"/>
          <p:cNvSpPr/>
          <p:nvPr/>
        </p:nvSpPr>
        <p:spPr>
          <a:xfrm>
            <a:off x="4259469" y="5697827"/>
            <a:ext cx="1074653" cy="461665"/>
          </a:xfrm>
          <a:prstGeom prst="rect">
            <a:avLst/>
          </a:prstGeom>
        </p:spPr>
        <p:txBody>
          <a:bodyPr wrap="none">
            <a:spAutoFit/>
          </a:bodyPr>
          <a:lstStyle/>
          <a:p>
            <a:pPr lvl="0" indent="255588" algn="l"/>
            <a:r>
              <a:rPr lang="zh-CN" altLang="zh-CN" sz="2400" dirty="0">
                <a:solidFill>
                  <a:srgbClr val="000000"/>
                </a:solidFill>
                <a:latin typeface="Times New Roman" pitchFamily="18" charset="0"/>
                <a:cs typeface="Times New Roman" pitchFamily="18" charset="0"/>
              </a:rPr>
              <a:t>→</a:t>
            </a:r>
            <a:r>
              <a:rPr lang="en-US" altLang="zh-CN" sz="2400" dirty="0">
                <a:solidFill>
                  <a:srgbClr val="000000"/>
                </a:solidFill>
                <a:latin typeface="Times New Roman" pitchFamily="18" charset="0"/>
                <a:cs typeface="Times New Roman" pitchFamily="18" charset="0"/>
              </a:rPr>
              <a:t>bit</a:t>
            </a:r>
            <a:endParaRPr lang="en-US" altLang="zh-CN" sz="2400" dirty="0">
              <a:solidFill>
                <a:srgbClr val="000000"/>
              </a:solidFill>
              <a:latin typeface="Arial" pitchFamily="34" charset="0"/>
              <a:cs typeface="宋体" pitchFamily="2" charset="-122"/>
            </a:endParaRPr>
          </a:p>
        </p:txBody>
      </p:sp>
      <p:pic>
        <p:nvPicPr>
          <p:cNvPr id="278546" name="Picture 18"/>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559829" y="5100709"/>
            <a:ext cx="1085850" cy="639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64676129"/>
      </p:ext>
    </p:extLst>
  </p:cSld>
  <p:clrMapOvr>
    <a:masterClrMapping/>
  </p:clrMapOvr>
  <p:transition>
    <p:random/>
    <p:sndAc>
      <p:stSnd>
        <p:snd r:embed="rId3" name="camera.wav"/>
      </p:stSnd>
    </p:sndAc>
  </p:transition>
  <p:timing>
    <p:tnLst>
      <p:par>
        <p:cTn id="1" dur="indefinite" restart="never" nodeType="tmRoot"/>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140</a:t>
            </a:fld>
            <a:endParaRPr lang="en-US" altLang="zh-CN" dirty="0"/>
          </a:p>
        </p:txBody>
      </p:sp>
      <p:sp>
        <p:nvSpPr>
          <p:cNvPr id="4" name="矩形 3"/>
          <p:cNvSpPr/>
          <p:nvPr/>
        </p:nvSpPr>
        <p:spPr>
          <a:xfrm>
            <a:off x="0" y="593802"/>
            <a:ext cx="9144000" cy="1754326"/>
          </a:xfrm>
          <a:prstGeom prst="rect">
            <a:avLst/>
          </a:prstGeom>
        </p:spPr>
        <p:txBody>
          <a:bodyPr wrap="square">
            <a:spAutoFit/>
          </a:bodyPr>
          <a:lstStyle/>
          <a:p>
            <a:pPr algn="l">
              <a:lnSpc>
                <a:spcPct val="150000"/>
              </a:lnSpc>
              <a:spcAft>
                <a:spcPts val="0"/>
              </a:spcAft>
            </a:pPr>
            <a:r>
              <a:rPr lang="en-US" altLang="zh-CN" sz="2400" kern="1000" dirty="0" smtClean="0">
                <a:latin typeface="Arial"/>
                <a:ea typeface="黑体"/>
              </a:rPr>
              <a:t>        </a:t>
            </a:r>
            <a:r>
              <a:rPr lang="zh-CN" altLang="zh-CN" sz="2400" kern="1000" dirty="0" smtClean="0">
                <a:latin typeface="Arial"/>
                <a:ea typeface="黑体"/>
              </a:rPr>
              <a:t>【</a:t>
            </a:r>
            <a:r>
              <a:rPr lang="zh-CN" altLang="zh-CN" sz="2400" kern="1000" dirty="0">
                <a:latin typeface="Arial"/>
                <a:ea typeface="黑体"/>
              </a:rPr>
              <a:t>例</a:t>
            </a:r>
            <a:r>
              <a:rPr lang="en-US" altLang="zh-CN" sz="2400" kern="1000" dirty="0">
                <a:latin typeface="Arial"/>
                <a:ea typeface="黑体"/>
                <a:cs typeface="Times New Roman"/>
              </a:rPr>
              <a:t>4-28</a:t>
            </a:r>
            <a:r>
              <a:rPr lang="zh-CN" altLang="zh-CN" sz="2400" kern="1000" dirty="0">
                <a:latin typeface="Arial"/>
                <a:ea typeface="黑体"/>
              </a:rPr>
              <a:t>】</a:t>
            </a:r>
            <a:r>
              <a:rPr lang="zh-CN" altLang="zh-CN" sz="2400" kern="1000" dirty="0">
                <a:latin typeface="Times New Roman"/>
                <a:ea typeface="宋体"/>
              </a:rPr>
              <a:t> 可以利用单片机的位操作指令编写的程序实现数字逻辑电路的功能，这被称为硬件软化。试编程实现图</a:t>
            </a:r>
            <a:r>
              <a:rPr lang="en-US" altLang="zh-CN" sz="2400" kern="1000" dirty="0">
                <a:latin typeface="Times New Roman"/>
                <a:ea typeface="宋体"/>
              </a:rPr>
              <a:t>4-19</a:t>
            </a:r>
            <a:r>
              <a:rPr lang="zh-CN" altLang="zh-CN" sz="2400" kern="1000" dirty="0">
                <a:latin typeface="Times New Roman"/>
                <a:ea typeface="宋体"/>
              </a:rPr>
              <a:t>所示电路的功能。</a:t>
            </a:r>
            <a:endParaRPr lang="zh-CN" altLang="zh-CN" sz="2400" kern="1000" dirty="0">
              <a:effectLst/>
              <a:latin typeface="Times New Roman"/>
              <a:ea typeface="宋体"/>
            </a:endParaRPr>
          </a:p>
        </p:txBody>
      </p:sp>
      <p:pic>
        <p:nvPicPr>
          <p:cNvPr id="279555" name="Picture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796374" y="1900989"/>
            <a:ext cx="6802534" cy="3970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4"/>
          <p:cNvSpPr/>
          <p:nvPr/>
        </p:nvSpPr>
        <p:spPr>
          <a:xfrm>
            <a:off x="3296370" y="5951439"/>
            <a:ext cx="2159566" cy="369332"/>
          </a:xfrm>
          <a:prstGeom prst="rect">
            <a:avLst/>
          </a:prstGeom>
        </p:spPr>
        <p:txBody>
          <a:bodyPr wrap="none">
            <a:spAutoFit/>
          </a:bodyPr>
          <a:lstStyle/>
          <a:p>
            <a:r>
              <a:rPr lang="zh-CN" altLang="en-US" dirty="0"/>
              <a:t>图</a:t>
            </a:r>
            <a:r>
              <a:rPr lang="en-US" altLang="zh-CN" dirty="0"/>
              <a:t>4-19  </a:t>
            </a:r>
            <a:r>
              <a:rPr lang="zh-CN" altLang="en-US" dirty="0"/>
              <a:t>例</a:t>
            </a:r>
            <a:r>
              <a:rPr lang="en-US" altLang="zh-CN" dirty="0"/>
              <a:t>4-28</a:t>
            </a:r>
            <a:r>
              <a:rPr lang="zh-CN" altLang="en-US" dirty="0"/>
              <a:t>电路</a:t>
            </a:r>
          </a:p>
        </p:txBody>
      </p:sp>
    </p:spTree>
    <p:extLst>
      <p:ext uri="{BB962C8B-B14F-4D97-AF65-F5344CB8AC3E}">
        <p14:creationId xmlns:p14="http://schemas.microsoft.com/office/powerpoint/2010/main" val="2979079512"/>
      </p:ext>
    </p:extLst>
  </p:cSld>
  <p:clrMapOvr>
    <a:masterClrMapping/>
  </p:clrMapOvr>
  <p:transition>
    <p:random/>
    <p:sndAc>
      <p:stSnd>
        <p:snd r:embed="rId2" name="camera.wav"/>
      </p:stSnd>
    </p:sndAc>
  </p:transition>
  <p:timing>
    <p:tnLst>
      <p:par>
        <p:cTn id="1" dur="indefinite" restart="never" nodeType="tmRoot"/>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141</a:t>
            </a:fld>
            <a:endParaRPr lang="en-US" altLang="zh-CN" dirty="0"/>
          </a:p>
        </p:txBody>
      </p:sp>
      <p:sp>
        <p:nvSpPr>
          <p:cNvPr id="4" name="矩形 3"/>
          <p:cNvSpPr/>
          <p:nvPr/>
        </p:nvSpPr>
        <p:spPr>
          <a:xfrm>
            <a:off x="0" y="389741"/>
            <a:ext cx="9144000" cy="6647974"/>
          </a:xfrm>
          <a:prstGeom prst="rect">
            <a:avLst/>
          </a:prstGeom>
        </p:spPr>
        <p:txBody>
          <a:bodyPr wrap="square">
            <a:spAutoFit/>
          </a:bodyPr>
          <a:lstStyle/>
          <a:p>
            <a:pPr algn="l">
              <a:lnSpc>
                <a:spcPct val="150000"/>
              </a:lnSpc>
            </a:pPr>
            <a:r>
              <a:rPr lang="zh-CN" altLang="en-US" sz="2400" dirty="0" smtClean="0"/>
              <a:t>        参考</a:t>
            </a:r>
            <a:r>
              <a:rPr lang="zh-CN" altLang="en-US" sz="2400" dirty="0"/>
              <a:t>程序如下：</a:t>
            </a:r>
          </a:p>
          <a:p>
            <a:pPr lvl="2" algn="l">
              <a:lnSpc>
                <a:spcPct val="150000"/>
              </a:lnSpc>
            </a:pPr>
            <a:r>
              <a:rPr lang="en-US" altLang="zh-CN" sz="2000" dirty="0"/>
              <a:t>LOG:	 MOV   C</a:t>
            </a:r>
            <a:r>
              <a:rPr lang="zh-CN" altLang="en-US" sz="2000" dirty="0"/>
              <a:t>，</a:t>
            </a:r>
            <a:r>
              <a:rPr lang="en-US" altLang="zh-CN" sz="2000" dirty="0"/>
              <a:t>P1.1</a:t>
            </a:r>
          </a:p>
          <a:p>
            <a:pPr lvl="2" algn="l">
              <a:lnSpc>
                <a:spcPct val="150000"/>
              </a:lnSpc>
            </a:pPr>
            <a:r>
              <a:rPr lang="en-US" altLang="zh-CN" sz="2000" dirty="0"/>
              <a:t> 	 ORL   C</a:t>
            </a:r>
            <a:r>
              <a:rPr lang="zh-CN" altLang="en-US" sz="2000" dirty="0"/>
              <a:t>，</a:t>
            </a:r>
            <a:r>
              <a:rPr lang="en-US" altLang="zh-CN" sz="2000" dirty="0"/>
              <a:t>P1.2</a:t>
            </a:r>
          </a:p>
          <a:p>
            <a:pPr lvl="2" algn="l">
              <a:lnSpc>
                <a:spcPct val="150000"/>
              </a:lnSpc>
            </a:pPr>
            <a:r>
              <a:rPr lang="en-US" altLang="zh-CN" sz="2000" dirty="0"/>
              <a:t> 	 ANL   C</a:t>
            </a:r>
            <a:r>
              <a:rPr lang="zh-CN" altLang="en-US" sz="2000" dirty="0"/>
              <a:t>，</a:t>
            </a:r>
            <a:r>
              <a:rPr lang="en-US" altLang="zh-CN" sz="2000" dirty="0"/>
              <a:t>/P1.0</a:t>
            </a:r>
          </a:p>
          <a:p>
            <a:pPr lvl="2" algn="l">
              <a:lnSpc>
                <a:spcPct val="150000"/>
              </a:lnSpc>
            </a:pPr>
            <a:r>
              <a:rPr lang="en-US" altLang="zh-CN" sz="2000" dirty="0"/>
              <a:t> 	 CPL   C</a:t>
            </a:r>
          </a:p>
          <a:p>
            <a:pPr lvl="2" algn="l">
              <a:lnSpc>
                <a:spcPct val="150000"/>
              </a:lnSpc>
            </a:pPr>
            <a:r>
              <a:rPr lang="en-US" altLang="zh-CN" sz="2000" dirty="0"/>
              <a:t> 	 MOV  F0</a:t>
            </a:r>
            <a:r>
              <a:rPr lang="zh-CN" altLang="en-US" sz="2000" dirty="0"/>
              <a:t>，</a:t>
            </a:r>
            <a:r>
              <a:rPr lang="en-US" altLang="zh-CN" sz="2000" dirty="0"/>
              <a:t>C</a:t>
            </a:r>
          </a:p>
          <a:p>
            <a:pPr lvl="2" algn="l">
              <a:lnSpc>
                <a:spcPct val="150000"/>
              </a:lnSpc>
            </a:pPr>
            <a:r>
              <a:rPr lang="en-US" altLang="zh-CN" sz="2000" dirty="0"/>
              <a:t> 	 MOV  C</a:t>
            </a:r>
            <a:r>
              <a:rPr lang="zh-CN" altLang="en-US" sz="2000" dirty="0"/>
              <a:t>，</a:t>
            </a:r>
            <a:r>
              <a:rPr lang="en-US" altLang="zh-CN" sz="2000" dirty="0"/>
              <a:t>P1.4</a:t>
            </a:r>
          </a:p>
          <a:p>
            <a:pPr lvl="2" algn="l">
              <a:lnSpc>
                <a:spcPct val="150000"/>
              </a:lnSpc>
            </a:pPr>
            <a:r>
              <a:rPr lang="en-US" altLang="zh-CN" sz="2000" dirty="0"/>
              <a:t> 	 ANL   C</a:t>
            </a:r>
            <a:r>
              <a:rPr lang="zh-CN" altLang="en-US" sz="2000" dirty="0"/>
              <a:t>，</a:t>
            </a:r>
            <a:r>
              <a:rPr lang="en-US" altLang="zh-CN" sz="2000" dirty="0"/>
              <a:t>P1.5</a:t>
            </a:r>
          </a:p>
          <a:p>
            <a:pPr lvl="2" algn="l">
              <a:lnSpc>
                <a:spcPct val="150000"/>
              </a:lnSpc>
            </a:pPr>
            <a:r>
              <a:rPr lang="en-US" altLang="zh-CN" sz="2000" dirty="0"/>
              <a:t> 	 CPL   C</a:t>
            </a:r>
          </a:p>
          <a:p>
            <a:pPr lvl="2" algn="l">
              <a:lnSpc>
                <a:spcPct val="150000"/>
              </a:lnSpc>
            </a:pPr>
            <a:r>
              <a:rPr lang="en-US" altLang="zh-CN" sz="2000" dirty="0"/>
              <a:t> 	 ANL   C</a:t>
            </a:r>
            <a:r>
              <a:rPr lang="zh-CN" altLang="en-US" sz="2000" dirty="0"/>
              <a:t>，</a:t>
            </a:r>
            <a:r>
              <a:rPr lang="en-US" altLang="zh-CN" sz="2000" dirty="0"/>
              <a:t>P1.3</a:t>
            </a:r>
          </a:p>
          <a:p>
            <a:pPr lvl="2" algn="l">
              <a:lnSpc>
                <a:spcPct val="150000"/>
              </a:lnSpc>
            </a:pPr>
            <a:r>
              <a:rPr lang="en-US" altLang="zh-CN" sz="2000" dirty="0"/>
              <a:t> 	 ORL   C</a:t>
            </a:r>
            <a:r>
              <a:rPr lang="zh-CN" altLang="en-US" sz="2000" dirty="0"/>
              <a:t>，</a:t>
            </a:r>
            <a:r>
              <a:rPr lang="en-US" altLang="zh-CN" sz="2000" dirty="0"/>
              <a:t>F0</a:t>
            </a:r>
          </a:p>
          <a:p>
            <a:pPr lvl="2" algn="l">
              <a:lnSpc>
                <a:spcPct val="150000"/>
              </a:lnSpc>
            </a:pPr>
            <a:r>
              <a:rPr lang="en-US" altLang="zh-CN" sz="2000" dirty="0"/>
              <a:t> 	 CPL   C</a:t>
            </a:r>
          </a:p>
          <a:p>
            <a:pPr lvl="2" algn="l">
              <a:lnSpc>
                <a:spcPct val="150000"/>
              </a:lnSpc>
            </a:pPr>
            <a:r>
              <a:rPr lang="en-US" altLang="zh-CN" sz="2000" dirty="0"/>
              <a:t> 	 MOV  P1.7</a:t>
            </a:r>
            <a:r>
              <a:rPr lang="zh-CN" altLang="en-US" sz="2000" dirty="0"/>
              <a:t>，</a:t>
            </a:r>
            <a:r>
              <a:rPr lang="en-US" altLang="zh-CN" sz="2000" dirty="0"/>
              <a:t>C</a:t>
            </a:r>
          </a:p>
          <a:p>
            <a:pPr lvl="2" algn="l">
              <a:lnSpc>
                <a:spcPct val="150000"/>
              </a:lnSpc>
            </a:pPr>
            <a:r>
              <a:rPr lang="en-US" altLang="zh-CN" sz="2000" dirty="0"/>
              <a:t> 	</a:t>
            </a:r>
          </a:p>
        </p:txBody>
      </p:sp>
    </p:spTree>
    <p:extLst>
      <p:ext uri="{BB962C8B-B14F-4D97-AF65-F5344CB8AC3E}">
        <p14:creationId xmlns:p14="http://schemas.microsoft.com/office/powerpoint/2010/main" val="1300599288"/>
      </p:ext>
    </p:extLst>
  </p:cSld>
  <p:clrMapOvr>
    <a:masterClrMapping/>
  </p:clrMapOvr>
  <p:transition>
    <p:random/>
    <p:sndAc>
      <p:stSnd>
        <p:snd r:embed="rId2" name="camera.wav"/>
      </p:stSnd>
    </p:sndAc>
  </p:transition>
  <p:timing>
    <p:tnLst>
      <p:par>
        <p:cTn id="1" dur="indefinite" restart="never" nodeType="tmRoot"/>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142</a:t>
            </a:fld>
            <a:endParaRPr lang="en-US" altLang="zh-CN" dirty="0"/>
          </a:p>
        </p:txBody>
      </p:sp>
      <p:sp>
        <p:nvSpPr>
          <p:cNvPr id="4" name="矩形 3"/>
          <p:cNvSpPr/>
          <p:nvPr/>
        </p:nvSpPr>
        <p:spPr>
          <a:xfrm>
            <a:off x="0" y="423453"/>
            <a:ext cx="9144000" cy="6078587"/>
          </a:xfrm>
          <a:prstGeom prst="rect">
            <a:avLst/>
          </a:prstGeom>
        </p:spPr>
        <p:txBody>
          <a:bodyPr wrap="square">
            <a:spAutoFit/>
          </a:bodyPr>
          <a:lstStyle/>
          <a:p>
            <a:pPr indent="255905" algn="l">
              <a:lnSpc>
                <a:spcPct val="150000"/>
              </a:lnSpc>
              <a:spcBef>
                <a:spcPts val="600"/>
              </a:spcBef>
              <a:spcAft>
                <a:spcPts val="600"/>
              </a:spcAft>
            </a:pPr>
            <a:r>
              <a:rPr lang="en-US" altLang="zh-CN" sz="2400" b="1" kern="1050" dirty="0">
                <a:latin typeface="Arial"/>
                <a:ea typeface="黑体"/>
                <a:cs typeface="Times New Roman"/>
              </a:rPr>
              <a:t> </a:t>
            </a:r>
            <a:r>
              <a:rPr lang="en-US" altLang="zh-CN" sz="2400" b="1" kern="1050" dirty="0" smtClean="0">
                <a:latin typeface="Arial"/>
                <a:ea typeface="黑体"/>
                <a:cs typeface="Times New Roman"/>
              </a:rPr>
              <a:t>    4</a:t>
            </a:r>
            <a:r>
              <a:rPr lang="zh-CN" altLang="zh-CN" sz="2400" b="1" kern="1050" dirty="0">
                <a:latin typeface="Arial"/>
                <a:ea typeface="黑体"/>
                <a:cs typeface="Times New Roman"/>
              </a:rPr>
              <a:t>．位条件转移指令（</a:t>
            </a:r>
            <a:r>
              <a:rPr lang="en-US" altLang="zh-CN" sz="2400" b="1" kern="1050" dirty="0">
                <a:latin typeface="Arial"/>
                <a:ea typeface="黑体"/>
                <a:cs typeface="Times New Roman"/>
              </a:rPr>
              <a:t>5</a:t>
            </a:r>
            <a:r>
              <a:rPr lang="zh-CN" altLang="zh-CN" sz="2400" b="1" kern="1050" dirty="0">
                <a:latin typeface="Arial"/>
                <a:ea typeface="黑体"/>
                <a:cs typeface="Times New Roman"/>
              </a:rPr>
              <a:t>条）</a:t>
            </a:r>
          </a:p>
          <a:p>
            <a:pPr marL="727075" lvl="1" indent="255905" algn="l">
              <a:lnSpc>
                <a:spcPct val="150000"/>
              </a:lnSpc>
              <a:spcAft>
                <a:spcPts val="0"/>
              </a:spcAft>
            </a:pPr>
            <a:r>
              <a:rPr lang="en-US" altLang="zh-CN" sz="2400" dirty="0">
                <a:solidFill>
                  <a:srgbClr val="0000FF"/>
                </a:solidFill>
              </a:rPr>
              <a:t>JC    </a:t>
            </a:r>
            <a:r>
              <a:rPr lang="en-US" altLang="zh-CN" sz="2400" dirty="0" err="1">
                <a:solidFill>
                  <a:srgbClr val="0000FF"/>
                </a:solidFill>
              </a:rPr>
              <a:t>rel</a:t>
            </a:r>
            <a:r>
              <a:rPr lang="en-US" altLang="zh-CN" sz="2400" dirty="0">
                <a:solidFill>
                  <a:srgbClr val="0000FF"/>
                </a:solidFill>
              </a:rPr>
              <a:t>      	</a:t>
            </a:r>
            <a:r>
              <a:rPr lang="zh-CN" altLang="zh-CN" sz="2400" dirty="0">
                <a:solidFill>
                  <a:srgbClr val="0000FF"/>
                </a:solidFill>
              </a:rPr>
              <a:t>；若</a:t>
            </a:r>
            <a:r>
              <a:rPr lang="en-US" altLang="zh-CN" sz="2400" dirty="0">
                <a:solidFill>
                  <a:srgbClr val="0000FF"/>
                </a:solidFill>
              </a:rPr>
              <a:t>Cy = 1</a:t>
            </a:r>
            <a:r>
              <a:rPr lang="zh-CN" altLang="zh-CN" sz="2400" dirty="0">
                <a:solidFill>
                  <a:srgbClr val="0000FF"/>
                </a:solidFill>
              </a:rPr>
              <a:t>，则</a:t>
            </a:r>
            <a:r>
              <a:rPr lang="en-US" altLang="zh-CN" sz="2400" dirty="0">
                <a:solidFill>
                  <a:srgbClr val="0000FF"/>
                </a:solidFill>
              </a:rPr>
              <a:t>(PC)+2+re</a:t>
            </a:r>
            <a:r>
              <a:rPr lang="zh-CN" altLang="zh-CN" sz="2400" dirty="0">
                <a:solidFill>
                  <a:srgbClr val="0000FF"/>
                </a:solidFill>
              </a:rPr>
              <a:t>→</a:t>
            </a:r>
            <a:r>
              <a:rPr lang="en-US" altLang="zh-CN" sz="2400" dirty="0">
                <a:solidFill>
                  <a:srgbClr val="0000FF"/>
                </a:solidFill>
              </a:rPr>
              <a:t>PC</a:t>
            </a:r>
            <a:endParaRPr lang="zh-CN" altLang="zh-CN" sz="2400" dirty="0">
              <a:solidFill>
                <a:srgbClr val="0000FF"/>
              </a:solidFill>
            </a:endParaRPr>
          </a:p>
          <a:p>
            <a:pPr marL="727075" lvl="1" indent="255905" algn="l">
              <a:lnSpc>
                <a:spcPct val="150000"/>
              </a:lnSpc>
              <a:spcAft>
                <a:spcPts val="0"/>
              </a:spcAft>
            </a:pPr>
            <a:r>
              <a:rPr lang="en-US" altLang="zh-CN" sz="2400" dirty="0">
                <a:solidFill>
                  <a:srgbClr val="0000FF"/>
                </a:solidFill>
              </a:rPr>
              <a:t>                  	</a:t>
            </a:r>
            <a:r>
              <a:rPr lang="zh-CN" altLang="zh-CN" sz="2400" dirty="0">
                <a:solidFill>
                  <a:srgbClr val="0000FF"/>
                </a:solidFill>
              </a:rPr>
              <a:t>；否则，</a:t>
            </a:r>
            <a:r>
              <a:rPr lang="en-US" altLang="zh-CN" sz="2400" dirty="0">
                <a:solidFill>
                  <a:srgbClr val="0000FF"/>
                </a:solidFill>
              </a:rPr>
              <a:t>(PC)+2</a:t>
            </a:r>
            <a:r>
              <a:rPr lang="zh-CN" altLang="zh-CN" sz="2400" dirty="0">
                <a:solidFill>
                  <a:srgbClr val="0000FF"/>
                </a:solidFill>
              </a:rPr>
              <a:t>→</a:t>
            </a:r>
            <a:r>
              <a:rPr lang="en-US" altLang="zh-CN" sz="2400" dirty="0">
                <a:solidFill>
                  <a:srgbClr val="0000FF"/>
                </a:solidFill>
              </a:rPr>
              <a:t>PC</a:t>
            </a:r>
            <a:endParaRPr lang="zh-CN" altLang="zh-CN" sz="2400" dirty="0">
              <a:solidFill>
                <a:srgbClr val="0000FF"/>
              </a:solidFill>
            </a:endParaRPr>
          </a:p>
          <a:p>
            <a:pPr marL="727075" lvl="1" indent="255905" algn="l">
              <a:lnSpc>
                <a:spcPct val="150000"/>
              </a:lnSpc>
              <a:spcAft>
                <a:spcPts val="0"/>
              </a:spcAft>
            </a:pPr>
            <a:r>
              <a:rPr lang="en-US" altLang="zh-CN" sz="2400" dirty="0">
                <a:solidFill>
                  <a:srgbClr val="0000FF"/>
                </a:solidFill>
              </a:rPr>
              <a:t>JNC  </a:t>
            </a:r>
            <a:r>
              <a:rPr lang="en-US" altLang="zh-CN" sz="2400" dirty="0" err="1">
                <a:solidFill>
                  <a:srgbClr val="0000FF"/>
                </a:solidFill>
              </a:rPr>
              <a:t>rel</a:t>
            </a:r>
            <a:r>
              <a:rPr lang="en-US" altLang="zh-CN" sz="2400" dirty="0">
                <a:solidFill>
                  <a:srgbClr val="0000FF"/>
                </a:solidFill>
              </a:rPr>
              <a:t>      	</a:t>
            </a:r>
            <a:r>
              <a:rPr lang="zh-CN" altLang="zh-CN" sz="2400" dirty="0">
                <a:solidFill>
                  <a:srgbClr val="0000FF"/>
                </a:solidFill>
              </a:rPr>
              <a:t>；若</a:t>
            </a:r>
            <a:r>
              <a:rPr lang="en-US" altLang="zh-CN" sz="2400" dirty="0">
                <a:solidFill>
                  <a:srgbClr val="0000FF"/>
                </a:solidFill>
              </a:rPr>
              <a:t>Cy = 0</a:t>
            </a:r>
            <a:r>
              <a:rPr lang="zh-CN" altLang="zh-CN" sz="2400" dirty="0">
                <a:solidFill>
                  <a:srgbClr val="0000FF"/>
                </a:solidFill>
              </a:rPr>
              <a:t>，则</a:t>
            </a:r>
            <a:r>
              <a:rPr lang="en-US" altLang="zh-CN" sz="2400" dirty="0">
                <a:solidFill>
                  <a:srgbClr val="0000FF"/>
                </a:solidFill>
              </a:rPr>
              <a:t>(PC)+2+re</a:t>
            </a:r>
            <a:r>
              <a:rPr lang="zh-CN" altLang="zh-CN" sz="2400" dirty="0">
                <a:solidFill>
                  <a:srgbClr val="0000FF"/>
                </a:solidFill>
              </a:rPr>
              <a:t>→</a:t>
            </a:r>
            <a:r>
              <a:rPr lang="en-US" altLang="zh-CN" sz="2400" dirty="0">
                <a:solidFill>
                  <a:srgbClr val="0000FF"/>
                </a:solidFill>
              </a:rPr>
              <a:t>PC</a:t>
            </a:r>
            <a:endParaRPr lang="zh-CN" altLang="zh-CN" sz="2400" dirty="0">
              <a:solidFill>
                <a:srgbClr val="0000FF"/>
              </a:solidFill>
            </a:endParaRPr>
          </a:p>
          <a:p>
            <a:pPr marL="727075" lvl="1" indent="255905" algn="l">
              <a:lnSpc>
                <a:spcPct val="150000"/>
              </a:lnSpc>
              <a:spcAft>
                <a:spcPts val="0"/>
              </a:spcAft>
            </a:pPr>
            <a:r>
              <a:rPr lang="en-US" altLang="zh-CN" sz="2400" dirty="0">
                <a:solidFill>
                  <a:srgbClr val="0000FF"/>
                </a:solidFill>
              </a:rPr>
              <a:t>                  	</a:t>
            </a:r>
            <a:r>
              <a:rPr lang="zh-CN" altLang="zh-CN" sz="2400" dirty="0">
                <a:solidFill>
                  <a:srgbClr val="0000FF"/>
                </a:solidFill>
              </a:rPr>
              <a:t>；否则，</a:t>
            </a:r>
            <a:r>
              <a:rPr lang="en-US" altLang="zh-CN" sz="2400" dirty="0">
                <a:solidFill>
                  <a:srgbClr val="0000FF"/>
                </a:solidFill>
              </a:rPr>
              <a:t>(PC)+2</a:t>
            </a:r>
            <a:r>
              <a:rPr lang="zh-CN" altLang="zh-CN" sz="2400" dirty="0">
                <a:solidFill>
                  <a:srgbClr val="0000FF"/>
                </a:solidFill>
              </a:rPr>
              <a:t>→</a:t>
            </a:r>
            <a:r>
              <a:rPr lang="en-US" altLang="zh-CN" sz="2400" dirty="0">
                <a:solidFill>
                  <a:srgbClr val="0000FF"/>
                </a:solidFill>
              </a:rPr>
              <a:t>PC</a:t>
            </a:r>
            <a:endParaRPr lang="zh-CN" altLang="zh-CN" sz="2400" dirty="0">
              <a:solidFill>
                <a:srgbClr val="0000FF"/>
              </a:solidFill>
            </a:endParaRPr>
          </a:p>
          <a:p>
            <a:pPr marL="727075" lvl="1" indent="255905" algn="l">
              <a:lnSpc>
                <a:spcPct val="150000"/>
              </a:lnSpc>
              <a:spcAft>
                <a:spcPts val="0"/>
              </a:spcAft>
            </a:pPr>
            <a:r>
              <a:rPr lang="en-US" altLang="zh-CN" sz="2400" dirty="0">
                <a:solidFill>
                  <a:srgbClr val="0000FF"/>
                </a:solidFill>
              </a:rPr>
              <a:t>JB    bit</a:t>
            </a:r>
            <a:r>
              <a:rPr lang="zh-CN" altLang="zh-CN" sz="2400" dirty="0">
                <a:solidFill>
                  <a:srgbClr val="0000FF"/>
                </a:solidFill>
              </a:rPr>
              <a:t>，</a:t>
            </a:r>
            <a:r>
              <a:rPr lang="en-US" altLang="zh-CN" sz="2400" dirty="0" err="1">
                <a:solidFill>
                  <a:srgbClr val="0000FF"/>
                </a:solidFill>
              </a:rPr>
              <a:t>rel</a:t>
            </a:r>
            <a:r>
              <a:rPr lang="en-US" altLang="zh-CN" sz="2400" dirty="0">
                <a:solidFill>
                  <a:srgbClr val="0000FF"/>
                </a:solidFill>
              </a:rPr>
              <a:t>  </a:t>
            </a:r>
            <a:r>
              <a:rPr lang="zh-CN" altLang="zh-CN" sz="2400" dirty="0" smtClean="0">
                <a:solidFill>
                  <a:srgbClr val="0000FF"/>
                </a:solidFill>
              </a:rPr>
              <a:t>；</a:t>
            </a:r>
            <a:r>
              <a:rPr lang="zh-CN" altLang="zh-CN" sz="2400" dirty="0">
                <a:solidFill>
                  <a:srgbClr val="0000FF"/>
                </a:solidFill>
              </a:rPr>
              <a:t>若</a:t>
            </a:r>
            <a:r>
              <a:rPr lang="en-US" altLang="zh-CN" sz="2400" dirty="0">
                <a:solidFill>
                  <a:srgbClr val="0000FF"/>
                </a:solidFill>
              </a:rPr>
              <a:t>(bit) = l</a:t>
            </a:r>
            <a:r>
              <a:rPr lang="zh-CN" altLang="zh-CN" sz="2400" dirty="0">
                <a:solidFill>
                  <a:srgbClr val="0000FF"/>
                </a:solidFill>
              </a:rPr>
              <a:t>，则</a:t>
            </a:r>
            <a:r>
              <a:rPr lang="en-US" altLang="zh-CN" sz="2400" dirty="0">
                <a:solidFill>
                  <a:srgbClr val="0000FF"/>
                </a:solidFill>
              </a:rPr>
              <a:t>(PC)+3+re</a:t>
            </a:r>
            <a:r>
              <a:rPr lang="zh-CN" altLang="zh-CN" sz="2400" dirty="0">
                <a:solidFill>
                  <a:srgbClr val="0000FF"/>
                </a:solidFill>
              </a:rPr>
              <a:t>→</a:t>
            </a:r>
            <a:r>
              <a:rPr lang="en-US" altLang="zh-CN" sz="2400" dirty="0">
                <a:solidFill>
                  <a:srgbClr val="0000FF"/>
                </a:solidFill>
              </a:rPr>
              <a:t>PC</a:t>
            </a:r>
            <a:endParaRPr lang="zh-CN" altLang="zh-CN" sz="2400" dirty="0">
              <a:solidFill>
                <a:srgbClr val="0000FF"/>
              </a:solidFill>
            </a:endParaRPr>
          </a:p>
          <a:p>
            <a:pPr marL="727075" lvl="1" indent="255905" algn="l">
              <a:lnSpc>
                <a:spcPct val="150000"/>
              </a:lnSpc>
              <a:spcAft>
                <a:spcPts val="0"/>
              </a:spcAft>
            </a:pPr>
            <a:r>
              <a:rPr lang="en-US" altLang="zh-CN" sz="2400" dirty="0">
                <a:solidFill>
                  <a:srgbClr val="0000FF"/>
                </a:solidFill>
              </a:rPr>
              <a:t>                  	</a:t>
            </a:r>
            <a:r>
              <a:rPr lang="zh-CN" altLang="zh-CN" sz="2400" dirty="0">
                <a:solidFill>
                  <a:srgbClr val="0000FF"/>
                </a:solidFill>
              </a:rPr>
              <a:t>；否则，</a:t>
            </a:r>
            <a:r>
              <a:rPr lang="en-US" altLang="zh-CN" sz="2400" dirty="0">
                <a:solidFill>
                  <a:srgbClr val="0000FF"/>
                </a:solidFill>
              </a:rPr>
              <a:t>(PC)+3</a:t>
            </a:r>
            <a:r>
              <a:rPr lang="zh-CN" altLang="zh-CN" sz="2400" dirty="0">
                <a:solidFill>
                  <a:srgbClr val="0000FF"/>
                </a:solidFill>
              </a:rPr>
              <a:t>→</a:t>
            </a:r>
            <a:r>
              <a:rPr lang="en-US" altLang="zh-CN" sz="2400" dirty="0">
                <a:solidFill>
                  <a:srgbClr val="0000FF"/>
                </a:solidFill>
              </a:rPr>
              <a:t>PC</a:t>
            </a:r>
            <a:endParaRPr lang="zh-CN" altLang="zh-CN" sz="2400" dirty="0">
              <a:solidFill>
                <a:srgbClr val="0000FF"/>
              </a:solidFill>
            </a:endParaRPr>
          </a:p>
          <a:p>
            <a:pPr marL="727075" lvl="1" indent="255905" algn="l">
              <a:lnSpc>
                <a:spcPct val="150000"/>
              </a:lnSpc>
              <a:spcAft>
                <a:spcPts val="0"/>
              </a:spcAft>
            </a:pPr>
            <a:r>
              <a:rPr lang="en-US" altLang="zh-CN" sz="2400" dirty="0">
                <a:solidFill>
                  <a:srgbClr val="0000FF"/>
                </a:solidFill>
              </a:rPr>
              <a:t>JNB  bit</a:t>
            </a:r>
            <a:r>
              <a:rPr lang="zh-CN" altLang="zh-CN" sz="2400" dirty="0">
                <a:solidFill>
                  <a:srgbClr val="0000FF"/>
                </a:solidFill>
              </a:rPr>
              <a:t>，</a:t>
            </a:r>
            <a:r>
              <a:rPr lang="en-US" altLang="zh-CN" sz="2400" dirty="0" err="1">
                <a:solidFill>
                  <a:srgbClr val="0000FF"/>
                </a:solidFill>
              </a:rPr>
              <a:t>rel</a:t>
            </a:r>
            <a:r>
              <a:rPr lang="en-US" altLang="zh-CN" sz="2400" dirty="0">
                <a:solidFill>
                  <a:srgbClr val="0000FF"/>
                </a:solidFill>
              </a:rPr>
              <a:t> </a:t>
            </a:r>
            <a:r>
              <a:rPr lang="zh-CN" altLang="zh-CN" sz="2400" dirty="0" smtClean="0">
                <a:solidFill>
                  <a:srgbClr val="0000FF"/>
                </a:solidFill>
              </a:rPr>
              <a:t>；</a:t>
            </a:r>
            <a:r>
              <a:rPr lang="zh-CN" altLang="zh-CN" sz="2400" dirty="0">
                <a:solidFill>
                  <a:srgbClr val="0000FF"/>
                </a:solidFill>
              </a:rPr>
              <a:t>若</a:t>
            </a:r>
            <a:r>
              <a:rPr lang="en-US" altLang="zh-CN" sz="2400" dirty="0">
                <a:solidFill>
                  <a:srgbClr val="0000FF"/>
                </a:solidFill>
              </a:rPr>
              <a:t>(bit) = 0</a:t>
            </a:r>
            <a:r>
              <a:rPr lang="zh-CN" altLang="zh-CN" sz="2400" dirty="0">
                <a:solidFill>
                  <a:srgbClr val="0000FF"/>
                </a:solidFill>
              </a:rPr>
              <a:t>，则</a:t>
            </a:r>
            <a:r>
              <a:rPr lang="en-US" altLang="zh-CN" sz="2400" dirty="0">
                <a:solidFill>
                  <a:srgbClr val="0000FF"/>
                </a:solidFill>
              </a:rPr>
              <a:t>(PC)+3+re</a:t>
            </a:r>
            <a:r>
              <a:rPr lang="zh-CN" altLang="zh-CN" sz="2400" dirty="0">
                <a:solidFill>
                  <a:srgbClr val="0000FF"/>
                </a:solidFill>
              </a:rPr>
              <a:t>→</a:t>
            </a:r>
            <a:r>
              <a:rPr lang="en-US" altLang="zh-CN" sz="2400" dirty="0">
                <a:solidFill>
                  <a:srgbClr val="0000FF"/>
                </a:solidFill>
              </a:rPr>
              <a:t>PC</a:t>
            </a:r>
            <a:endParaRPr lang="zh-CN" altLang="zh-CN" sz="2400" dirty="0">
              <a:solidFill>
                <a:srgbClr val="0000FF"/>
              </a:solidFill>
            </a:endParaRPr>
          </a:p>
          <a:p>
            <a:pPr marL="727075" lvl="1" indent="255905" algn="l">
              <a:lnSpc>
                <a:spcPct val="150000"/>
              </a:lnSpc>
              <a:spcAft>
                <a:spcPts val="0"/>
              </a:spcAft>
            </a:pPr>
            <a:r>
              <a:rPr lang="en-US" altLang="zh-CN" sz="2400" dirty="0">
                <a:solidFill>
                  <a:srgbClr val="0000FF"/>
                </a:solidFill>
              </a:rPr>
              <a:t>                  	</a:t>
            </a:r>
            <a:r>
              <a:rPr lang="zh-CN" altLang="zh-CN" sz="2400" dirty="0">
                <a:solidFill>
                  <a:srgbClr val="0000FF"/>
                </a:solidFill>
              </a:rPr>
              <a:t>；否则，</a:t>
            </a:r>
            <a:r>
              <a:rPr lang="en-US" altLang="zh-CN" sz="2400" dirty="0">
                <a:solidFill>
                  <a:srgbClr val="0000FF"/>
                </a:solidFill>
              </a:rPr>
              <a:t>(PC)+3</a:t>
            </a:r>
            <a:r>
              <a:rPr lang="zh-CN" altLang="zh-CN" sz="2400" dirty="0">
                <a:solidFill>
                  <a:srgbClr val="0000FF"/>
                </a:solidFill>
              </a:rPr>
              <a:t>→</a:t>
            </a:r>
            <a:r>
              <a:rPr lang="en-US" altLang="zh-CN" sz="2400" dirty="0">
                <a:solidFill>
                  <a:srgbClr val="0000FF"/>
                </a:solidFill>
              </a:rPr>
              <a:t>PC</a:t>
            </a:r>
            <a:endParaRPr lang="zh-CN" altLang="zh-CN" sz="2400" dirty="0">
              <a:solidFill>
                <a:srgbClr val="0000FF"/>
              </a:solidFill>
            </a:endParaRPr>
          </a:p>
          <a:p>
            <a:pPr marL="727075" lvl="1" indent="255905" algn="l">
              <a:lnSpc>
                <a:spcPct val="150000"/>
              </a:lnSpc>
              <a:spcAft>
                <a:spcPts val="0"/>
              </a:spcAft>
            </a:pPr>
            <a:r>
              <a:rPr lang="en-US" altLang="zh-CN" sz="2400" dirty="0">
                <a:solidFill>
                  <a:srgbClr val="0000FF"/>
                </a:solidFill>
              </a:rPr>
              <a:t>JBC  bit</a:t>
            </a:r>
            <a:r>
              <a:rPr lang="zh-CN" altLang="zh-CN" sz="2400" dirty="0">
                <a:solidFill>
                  <a:srgbClr val="0000FF"/>
                </a:solidFill>
              </a:rPr>
              <a:t>，</a:t>
            </a:r>
            <a:r>
              <a:rPr lang="en-US" altLang="zh-CN" sz="2400" dirty="0" err="1">
                <a:solidFill>
                  <a:srgbClr val="0000FF"/>
                </a:solidFill>
              </a:rPr>
              <a:t>rel</a:t>
            </a:r>
            <a:r>
              <a:rPr lang="en-US" altLang="zh-CN" sz="2400" dirty="0">
                <a:solidFill>
                  <a:srgbClr val="0000FF"/>
                </a:solidFill>
              </a:rPr>
              <a:t> </a:t>
            </a:r>
            <a:r>
              <a:rPr lang="zh-CN" altLang="zh-CN" sz="2400" dirty="0" smtClean="0">
                <a:solidFill>
                  <a:srgbClr val="0000FF"/>
                </a:solidFill>
              </a:rPr>
              <a:t>；</a:t>
            </a:r>
            <a:r>
              <a:rPr lang="zh-CN" altLang="zh-CN" sz="2400" dirty="0">
                <a:solidFill>
                  <a:srgbClr val="0000FF"/>
                </a:solidFill>
              </a:rPr>
              <a:t>若</a:t>
            </a:r>
            <a:r>
              <a:rPr lang="en-US" altLang="zh-CN" sz="2400" dirty="0">
                <a:solidFill>
                  <a:srgbClr val="0000FF"/>
                </a:solidFill>
              </a:rPr>
              <a:t>(bit) = 1</a:t>
            </a:r>
            <a:r>
              <a:rPr lang="zh-CN" altLang="zh-CN" sz="2400" dirty="0">
                <a:solidFill>
                  <a:srgbClr val="0000FF"/>
                </a:solidFill>
              </a:rPr>
              <a:t>，则</a:t>
            </a:r>
            <a:r>
              <a:rPr lang="en-US" altLang="zh-CN" sz="2400" dirty="0">
                <a:solidFill>
                  <a:srgbClr val="0000FF"/>
                </a:solidFill>
              </a:rPr>
              <a:t>(PC)+3+re</a:t>
            </a:r>
            <a:r>
              <a:rPr lang="zh-CN" altLang="zh-CN" sz="2400" dirty="0">
                <a:solidFill>
                  <a:srgbClr val="0000FF"/>
                </a:solidFill>
              </a:rPr>
              <a:t>→</a:t>
            </a:r>
            <a:r>
              <a:rPr lang="en-US" altLang="zh-CN" sz="2400" dirty="0">
                <a:solidFill>
                  <a:srgbClr val="0000FF"/>
                </a:solidFill>
              </a:rPr>
              <a:t>PC</a:t>
            </a:r>
            <a:r>
              <a:rPr lang="zh-CN" altLang="zh-CN" sz="2400" dirty="0">
                <a:solidFill>
                  <a:srgbClr val="0000FF"/>
                </a:solidFill>
              </a:rPr>
              <a:t>，</a:t>
            </a:r>
            <a:r>
              <a:rPr lang="en-US" altLang="zh-CN" sz="2400" dirty="0">
                <a:solidFill>
                  <a:srgbClr val="0000FF"/>
                </a:solidFill>
              </a:rPr>
              <a:t>0</a:t>
            </a:r>
            <a:r>
              <a:rPr lang="zh-CN" altLang="zh-CN" sz="2400" dirty="0">
                <a:solidFill>
                  <a:srgbClr val="0000FF"/>
                </a:solidFill>
              </a:rPr>
              <a:t>→</a:t>
            </a:r>
            <a:r>
              <a:rPr lang="en-US" altLang="zh-CN" sz="2400" dirty="0">
                <a:solidFill>
                  <a:srgbClr val="0000FF"/>
                </a:solidFill>
              </a:rPr>
              <a:t>bit</a:t>
            </a:r>
            <a:endParaRPr lang="zh-CN" altLang="zh-CN" sz="2400" dirty="0">
              <a:solidFill>
                <a:srgbClr val="0000FF"/>
              </a:solidFill>
            </a:endParaRPr>
          </a:p>
          <a:p>
            <a:pPr marL="727075" lvl="1" indent="255905" algn="l">
              <a:spcAft>
                <a:spcPts val="0"/>
              </a:spcAft>
            </a:pPr>
            <a:r>
              <a:rPr lang="en-US" altLang="zh-CN" sz="2400" dirty="0">
                <a:solidFill>
                  <a:srgbClr val="0000FF"/>
                </a:solidFill>
              </a:rPr>
              <a:t>                  	</a:t>
            </a:r>
            <a:r>
              <a:rPr lang="zh-CN" altLang="zh-CN" sz="2400" dirty="0">
                <a:solidFill>
                  <a:srgbClr val="0000FF"/>
                </a:solidFill>
              </a:rPr>
              <a:t>；否则，</a:t>
            </a:r>
            <a:r>
              <a:rPr lang="en-US" altLang="zh-CN" sz="2400" dirty="0">
                <a:solidFill>
                  <a:srgbClr val="0000FF"/>
                </a:solidFill>
              </a:rPr>
              <a:t>(PC)+3</a:t>
            </a:r>
            <a:r>
              <a:rPr lang="zh-CN" altLang="zh-CN" sz="2400" dirty="0">
                <a:solidFill>
                  <a:srgbClr val="0000FF"/>
                </a:solidFill>
              </a:rPr>
              <a:t>→</a:t>
            </a:r>
            <a:r>
              <a:rPr lang="en-US" altLang="zh-CN" sz="2400" dirty="0">
                <a:solidFill>
                  <a:srgbClr val="0000FF"/>
                </a:solidFill>
              </a:rPr>
              <a:t>PC</a:t>
            </a:r>
            <a:endParaRPr lang="zh-CN" altLang="zh-CN" sz="2400" dirty="0">
              <a:solidFill>
                <a:srgbClr val="0000FF"/>
              </a:solidFill>
            </a:endParaRPr>
          </a:p>
        </p:txBody>
      </p:sp>
    </p:spTree>
    <p:extLst>
      <p:ext uri="{BB962C8B-B14F-4D97-AF65-F5344CB8AC3E}">
        <p14:creationId xmlns:p14="http://schemas.microsoft.com/office/powerpoint/2010/main" val="1548352652"/>
      </p:ext>
    </p:extLst>
  </p:cSld>
  <p:clrMapOvr>
    <a:masterClrMapping/>
  </p:clrMapOvr>
  <p:transition>
    <p:random/>
    <p:sndAc>
      <p:stSnd>
        <p:snd r:embed="rId2" name="camera.wav"/>
      </p:stSnd>
    </p:sndAc>
  </p:transition>
  <p:timing>
    <p:tnLst>
      <p:par>
        <p:cTn id="1" dur="indefinite" restart="never" nodeType="tmRoot"/>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143</a:t>
            </a:fld>
            <a:endParaRPr lang="en-US" altLang="zh-CN" dirty="0"/>
          </a:p>
        </p:txBody>
      </p:sp>
      <p:sp>
        <p:nvSpPr>
          <p:cNvPr id="4" name="矩形 3"/>
          <p:cNvSpPr/>
          <p:nvPr/>
        </p:nvSpPr>
        <p:spPr>
          <a:xfrm>
            <a:off x="0" y="612212"/>
            <a:ext cx="9144000" cy="3416320"/>
          </a:xfrm>
          <a:prstGeom prst="rect">
            <a:avLst/>
          </a:prstGeom>
        </p:spPr>
        <p:txBody>
          <a:bodyPr wrap="square">
            <a:spAutoFit/>
          </a:bodyPr>
          <a:lstStyle/>
          <a:p>
            <a:pPr indent="255905" algn="l">
              <a:lnSpc>
                <a:spcPct val="150000"/>
              </a:lnSpc>
              <a:spcBef>
                <a:spcPts val="400"/>
              </a:spcBef>
              <a:spcAft>
                <a:spcPts val="0"/>
              </a:spcAft>
            </a:pPr>
            <a:r>
              <a:rPr lang="en-US" altLang="zh-CN" sz="2400" kern="1000" dirty="0" smtClean="0">
                <a:latin typeface="Times New Roman"/>
                <a:ea typeface="宋体"/>
              </a:rPr>
              <a:t>    </a:t>
            </a:r>
            <a:r>
              <a:rPr lang="zh-CN" altLang="zh-CN" sz="2400" kern="1000" dirty="0" smtClean="0">
                <a:latin typeface="Times New Roman"/>
                <a:ea typeface="宋体"/>
              </a:rPr>
              <a:t>这</a:t>
            </a:r>
            <a:r>
              <a:rPr lang="zh-CN" altLang="zh-CN" sz="2400" kern="1000" dirty="0">
                <a:latin typeface="Times New Roman"/>
                <a:ea typeface="宋体"/>
              </a:rPr>
              <a:t>组指令也属于条件转移指令，分别判断</a:t>
            </a:r>
            <a:r>
              <a:rPr lang="en-US" altLang="zh-CN" sz="2400" kern="1000" dirty="0">
                <a:latin typeface="Times New Roman"/>
                <a:ea typeface="宋体"/>
              </a:rPr>
              <a:t>Cy</a:t>
            </a:r>
            <a:r>
              <a:rPr lang="zh-CN" altLang="zh-CN" sz="2400" kern="1000" dirty="0">
                <a:latin typeface="Times New Roman"/>
                <a:ea typeface="宋体"/>
              </a:rPr>
              <a:t>或</a:t>
            </a:r>
            <a:r>
              <a:rPr lang="en-US" altLang="zh-CN" sz="2400" kern="1000" dirty="0">
                <a:latin typeface="Times New Roman"/>
                <a:ea typeface="宋体"/>
              </a:rPr>
              <a:t>bit</a:t>
            </a:r>
            <a:r>
              <a:rPr lang="zh-CN" altLang="zh-CN" sz="2400" kern="1000" dirty="0">
                <a:latin typeface="Times New Roman"/>
                <a:ea typeface="宋体"/>
              </a:rPr>
              <a:t>给定位单元的内容是“</a:t>
            </a:r>
            <a:r>
              <a:rPr lang="en-US" altLang="zh-CN" sz="2400" kern="1000" dirty="0">
                <a:latin typeface="Times New Roman"/>
                <a:ea typeface="宋体"/>
              </a:rPr>
              <a:t>0</a:t>
            </a:r>
            <a:r>
              <a:rPr lang="zh-CN" altLang="zh-CN" sz="2400" kern="1000" dirty="0">
                <a:latin typeface="Times New Roman"/>
                <a:ea typeface="宋体"/>
              </a:rPr>
              <a:t>”还是“</a:t>
            </a:r>
            <a:r>
              <a:rPr lang="en-US" altLang="zh-CN" sz="2400" kern="1000" dirty="0">
                <a:latin typeface="Times New Roman"/>
                <a:ea typeface="宋体"/>
              </a:rPr>
              <a:t>1</a:t>
            </a:r>
            <a:r>
              <a:rPr lang="zh-CN" altLang="zh-CN" sz="2400" kern="1000" dirty="0">
                <a:latin typeface="Times New Roman"/>
                <a:ea typeface="宋体"/>
              </a:rPr>
              <a:t>”，条件满足时就转移，否则顺序执行下一条指令。上述最后一条指令的功能是，在发生转移的同时将该给定位清零，该指令主要在中断时使用。</a:t>
            </a:r>
          </a:p>
          <a:p>
            <a:pPr indent="255905" algn="l">
              <a:lnSpc>
                <a:spcPct val="150000"/>
              </a:lnSpc>
              <a:spcAft>
                <a:spcPts val="0"/>
              </a:spcAft>
            </a:pPr>
            <a:r>
              <a:rPr lang="en-US" altLang="zh-CN" sz="2400" kern="1000" dirty="0" smtClean="0">
                <a:latin typeface="Times New Roman"/>
                <a:ea typeface="宋体"/>
              </a:rPr>
              <a:t>    </a:t>
            </a:r>
            <a:r>
              <a:rPr lang="zh-CN" altLang="zh-CN" sz="2400" kern="1000" dirty="0" smtClean="0">
                <a:latin typeface="Times New Roman"/>
                <a:ea typeface="宋体"/>
              </a:rPr>
              <a:t>比较</a:t>
            </a:r>
            <a:r>
              <a:rPr lang="zh-CN" altLang="zh-CN" sz="2400" kern="1000" dirty="0">
                <a:latin typeface="Times New Roman"/>
                <a:ea typeface="宋体"/>
              </a:rPr>
              <a:t>条件转移指令</a:t>
            </a:r>
            <a:r>
              <a:rPr lang="en-US" altLang="zh-CN" sz="2400" kern="1000" dirty="0">
                <a:latin typeface="Times New Roman"/>
                <a:ea typeface="宋体"/>
              </a:rPr>
              <a:t>CJNE</a:t>
            </a:r>
            <a:r>
              <a:rPr lang="zh-CN" altLang="zh-CN" sz="2400" kern="1000" dirty="0">
                <a:latin typeface="Times New Roman"/>
                <a:ea typeface="宋体"/>
              </a:rPr>
              <a:t>与位条件转移指令</a:t>
            </a:r>
            <a:r>
              <a:rPr lang="en-US" altLang="zh-CN" sz="2400" kern="1000" dirty="0">
                <a:latin typeface="Times New Roman"/>
                <a:ea typeface="宋体"/>
              </a:rPr>
              <a:t>JC</a:t>
            </a:r>
            <a:r>
              <a:rPr lang="zh-CN" altLang="zh-CN" sz="2400" kern="1000" dirty="0">
                <a:latin typeface="Times New Roman"/>
                <a:ea typeface="宋体"/>
              </a:rPr>
              <a:t>、</a:t>
            </a:r>
            <a:r>
              <a:rPr lang="en-US" altLang="zh-CN" sz="2400" kern="1000" dirty="0">
                <a:latin typeface="Times New Roman"/>
                <a:ea typeface="宋体"/>
              </a:rPr>
              <a:t>JNC</a:t>
            </a:r>
            <a:r>
              <a:rPr lang="zh-CN" altLang="zh-CN" sz="2400" kern="1000" dirty="0">
                <a:latin typeface="Times New Roman"/>
                <a:ea typeface="宋体"/>
              </a:rPr>
              <a:t>一起使用，可以比较无符号数的大小，比较流程如图</a:t>
            </a:r>
            <a:r>
              <a:rPr lang="en-US" altLang="zh-CN" sz="2400" kern="1000" dirty="0">
                <a:latin typeface="Times New Roman"/>
                <a:ea typeface="宋体"/>
                <a:hlinkClick r:id="rId3" action="ppaction://hlinksldjump"/>
              </a:rPr>
              <a:t>4-20</a:t>
            </a:r>
            <a:r>
              <a:rPr lang="zh-CN" altLang="zh-CN" sz="2400" kern="1000" dirty="0">
                <a:latin typeface="Times New Roman"/>
                <a:ea typeface="宋体"/>
              </a:rPr>
              <a:t>所示。</a:t>
            </a:r>
            <a:endParaRPr lang="zh-CN" altLang="zh-CN" sz="2400" kern="1000" dirty="0">
              <a:effectLst/>
              <a:latin typeface="Times New Roman"/>
              <a:ea typeface="宋体"/>
            </a:endParaRPr>
          </a:p>
        </p:txBody>
      </p:sp>
    </p:spTree>
    <p:extLst>
      <p:ext uri="{BB962C8B-B14F-4D97-AF65-F5344CB8AC3E}">
        <p14:creationId xmlns:p14="http://schemas.microsoft.com/office/powerpoint/2010/main" val="2186009178"/>
      </p:ext>
    </p:extLst>
  </p:cSld>
  <p:clrMapOvr>
    <a:masterClrMapping/>
  </p:clrMapOvr>
  <p:transition>
    <p:random/>
    <p:sndAc>
      <p:stSnd>
        <p:snd r:embed="rId2" name="camera.wav"/>
      </p:stSnd>
    </p:sndAc>
  </p:transition>
  <p:timing>
    <p:tnLst>
      <p:par>
        <p:cT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144</a:t>
            </a:fld>
            <a:endParaRPr lang="en-US" altLang="zh-CN" dirty="0"/>
          </a:p>
        </p:txBody>
      </p:sp>
      <p:sp>
        <p:nvSpPr>
          <p:cNvPr id="4" name="矩形 3"/>
          <p:cNvSpPr/>
          <p:nvPr/>
        </p:nvSpPr>
        <p:spPr>
          <a:xfrm>
            <a:off x="0" y="494936"/>
            <a:ext cx="9144000" cy="4206280"/>
          </a:xfrm>
          <a:prstGeom prst="rect">
            <a:avLst/>
          </a:prstGeom>
        </p:spPr>
        <p:txBody>
          <a:bodyPr wrap="square">
            <a:spAutoFit/>
          </a:bodyPr>
          <a:lstStyle/>
          <a:p>
            <a:pPr indent="255905" algn="l">
              <a:lnSpc>
                <a:spcPct val="150000"/>
              </a:lnSpc>
              <a:spcAft>
                <a:spcPts val="0"/>
              </a:spcAft>
            </a:pPr>
            <a:r>
              <a:rPr lang="en-US" altLang="zh-CN" sz="2400" kern="1000" dirty="0" smtClean="0">
                <a:latin typeface="Arial"/>
                <a:ea typeface="黑体"/>
              </a:rPr>
              <a:t>    </a:t>
            </a:r>
            <a:r>
              <a:rPr lang="zh-CN" altLang="zh-CN" sz="2400" kern="1000" dirty="0" smtClean="0">
                <a:latin typeface="Arial"/>
                <a:ea typeface="黑体"/>
              </a:rPr>
              <a:t>【</a:t>
            </a:r>
            <a:r>
              <a:rPr lang="zh-CN" altLang="zh-CN" sz="2400" kern="1000" dirty="0">
                <a:latin typeface="Arial"/>
                <a:ea typeface="黑体"/>
              </a:rPr>
              <a:t>例</a:t>
            </a:r>
            <a:r>
              <a:rPr lang="en-US" altLang="zh-CN" sz="2400" kern="1000" dirty="0">
                <a:latin typeface="Arial"/>
                <a:ea typeface="黑体"/>
                <a:cs typeface="Times New Roman"/>
              </a:rPr>
              <a:t>4-29</a:t>
            </a:r>
            <a:r>
              <a:rPr lang="zh-CN" altLang="zh-CN" sz="2400" kern="1000" dirty="0">
                <a:latin typeface="Arial"/>
                <a:ea typeface="黑体"/>
              </a:rPr>
              <a:t>】</a:t>
            </a:r>
            <a:r>
              <a:rPr lang="zh-CN" altLang="zh-CN" sz="2400" kern="1000" dirty="0">
                <a:latin typeface="Times New Roman"/>
                <a:ea typeface="宋体"/>
              </a:rPr>
              <a:t> 判断累加器</a:t>
            </a:r>
            <a:r>
              <a:rPr lang="en-US" altLang="zh-CN" sz="2400" kern="1000" dirty="0">
                <a:latin typeface="Times New Roman"/>
                <a:ea typeface="宋体"/>
              </a:rPr>
              <a:t>A</a:t>
            </a:r>
            <a:r>
              <a:rPr lang="zh-CN" altLang="zh-CN" sz="2400" kern="1000" dirty="0">
                <a:latin typeface="Times New Roman"/>
                <a:ea typeface="宋体"/>
              </a:rPr>
              <a:t>与</a:t>
            </a:r>
            <a:r>
              <a:rPr lang="en-US" altLang="zh-CN" sz="2400" kern="1000" dirty="0">
                <a:latin typeface="Times New Roman"/>
                <a:ea typeface="宋体"/>
              </a:rPr>
              <a:t>30H</a:t>
            </a:r>
            <a:r>
              <a:rPr lang="zh-CN" altLang="zh-CN" sz="2400" kern="1000" dirty="0">
                <a:latin typeface="Times New Roman"/>
                <a:ea typeface="宋体"/>
              </a:rPr>
              <a:t>单元内容（无符号数）的大小，若</a:t>
            </a:r>
            <a:r>
              <a:rPr lang="en-US" altLang="zh-CN" sz="2400" kern="1000" dirty="0">
                <a:latin typeface="Times New Roman"/>
                <a:ea typeface="宋体"/>
              </a:rPr>
              <a:t>(A) = (30H)</a:t>
            </a:r>
            <a:r>
              <a:rPr lang="zh-CN" altLang="zh-CN" sz="2400" kern="1000" dirty="0">
                <a:latin typeface="Times New Roman"/>
                <a:ea typeface="宋体"/>
              </a:rPr>
              <a:t>则转向</a:t>
            </a:r>
            <a:r>
              <a:rPr lang="en-US" altLang="zh-CN" sz="2400" kern="1000" dirty="0">
                <a:latin typeface="Times New Roman"/>
                <a:ea typeface="宋体"/>
              </a:rPr>
              <a:t>LOOP1</a:t>
            </a:r>
            <a:r>
              <a:rPr lang="zh-CN" altLang="zh-CN" sz="2400" kern="1000" dirty="0">
                <a:latin typeface="Times New Roman"/>
                <a:ea typeface="宋体"/>
              </a:rPr>
              <a:t>；若</a:t>
            </a:r>
            <a:r>
              <a:rPr lang="en-US" altLang="zh-CN" sz="2400" kern="1000" dirty="0">
                <a:latin typeface="Times New Roman"/>
                <a:ea typeface="宋体"/>
              </a:rPr>
              <a:t>(A)&gt;(30H)</a:t>
            </a:r>
            <a:r>
              <a:rPr lang="zh-CN" altLang="zh-CN" sz="2400" kern="1000" dirty="0">
                <a:latin typeface="Times New Roman"/>
                <a:ea typeface="宋体"/>
              </a:rPr>
              <a:t>则转向</a:t>
            </a:r>
            <a:r>
              <a:rPr lang="en-US" altLang="zh-CN" sz="2400" kern="1000" dirty="0">
                <a:latin typeface="Times New Roman"/>
                <a:ea typeface="宋体"/>
              </a:rPr>
              <a:t>LOOP2</a:t>
            </a:r>
            <a:r>
              <a:rPr lang="zh-CN" altLang="zh-CN" sz="2400" kern="1000" dirty="0">
                <a:latin typeface="Times New Roman"/>
                <a:ea typeface="宋体"/>
              </a:rPr>
              <a:t>；若</a:t>
            </a:r>
            <a:r>
              <a:rPr lang="en-US" altLang="zh-CN" sz="2400" kern="1000" dirty="0">
                <a:latin typeface="Times New Roman"/>
                <a:ea typeface="宋体"/>
              </a:rPr>
              <a:t>(A)&lt;(30H)</a:t>
            </a:r>
            <a:r>
              <a:rPr lang="zh-CN" altLang="zh-CN" sz="2400" kern="1000" dirty="0">
                <a:latin typeface="Times New Roman"/>
                <a:ea typeface="宋体"/>
              </a:rPr>
              <a:t>则转向</a:t>
            </a:r>
            <a:r>
              <a:rPr lang="en-US" altLang="zh-CN" sz="2400" kern="1000" dirty="0">
                <a:latin typeface="Times New Roman"/>
                <a:ea typeface="宋体"/>
              </a:rPr>
              <a:t>LOOP3</a:t>
            </a:r>
            <a:r>
              <a:rPr lang="zh-CN" altLang="zh-CN" sz="2400" kern="1000" dirty="0">
                <a:latin typeface="Times New Roman"/>
                <a:ea typeface="宋体"/>
              </a:rPr>
              <a:t>。</a:t>
            </a:r>
            <a:r>
              <a:rPr lang="en-US" altLang="zh-CN" sz="2400" kern="1000" dirty="0">
                <a:latin typeface="Times New Roman"/>
                <a:ea typeface="宋体"/>
              </a:rPr>
              <a:t>   </a:t>
            </a:r>
            <a:endParaRPr lang="zh-CN" altLang="zh-CN" sz="2400" kern="1000" dirty="0">
              <a:latin typeface="Times New Roman"/>
              <a:ea typeface="宋体"/>
            </a:endParaRPr>
          </a:p>
          <a:p>
            <a:pPr algn="l">
              <a:lnSpc>
                <a:spcPct val="150000"/>
              </a:lnSpc>
              <a:spcAft>
                <a:spcPts val="400"/>
              </a:spcAft>
            </a:pPr>
            <a:r>
              <a:rPr lang="en-US" altLang="zh-CN" sz="2400" kern="1000" dirty="0" smtClean="0">
                <a:latin typeface="Arial"/>
                <a:ea typeface="黑体"/>
              </a:rPr>
              <a:t>        </a:t>
            </a:r>
            <a:r>
              <a:rPr lang="zh-CN" altLang="zh-CN" sz="2400" kern="1000" dirty="0" smtClean="0">
                <a:latin typeface="Arial"/>
                <a:ea typeface="黑体"/>
              </a:rPr>
              <a:t>解</a:t>
            </a:r>
            <a:r>
              <a:rPr lang="zh-CN" altLang="zh-CN" sz="2400" kern="1000" dirty="0">
                <a:latin typeface="Arial"/>
                <a:ea typeface="黑体"/>
              </a:rPr>
              <a:t>：</a:t>
            </a:r>
            <a:r>
              <a:rPr lang="zh-CN" altLang="zh-CN" sz="2400" kern="1000" dirty="0">
                <a:latin typeface="Times New Roman"/>
                <a:ea typeface="宋体"/>
              </a:rPr>
              <a:t>按照</a:t>
            </a:r>
            <a:r>
              <a:rPr lang="zh-CN" altLang="zh-CN" sz="2400" kern="1000" dirty="0">
                <a:latin typeface="Times New Roman"/>
                <a:ea typeface="宋体"/>
                <a:hlinkClick r:id="" action="ppaction://hlinkshowjump?jump=nextslide"/>
              </a:rPr>
              <a:t>图</a:t>
            </a:r>
            <a:r>
              <a:rPr lang="en-US" altLang="zh-CN" sz="2400" kern="1000" dirty="0">
                <a:latin typeface="Times New Roman"/>
                <a:ea typeface="宋体"/>
                <a:hlinkClick r:id="" action="ppaction://hlinkshowjump?jump=nextslide"/>
              </a:rPr>
              <a:t>4-20</a:t>
            </a:r>
            <a:r>
              <a:rPr lang="zh-CN" altLang="zh-CN" sz="2400" kern="1000" dirty="0">
                <a:latin typeface="Times New Roman"/>
                <a:ea typeface="宋体"/>
              </a:rPr>
              <a:t>的流程编写程序如下：</a:t>
            </a:r>
          </a:p>
          <a:p>
            <a:pPr marL="269875" indent="255905" algn="l">
              <a:lnSpc>
                <a:spcPct val="150000"/>
              </a:lnSpc>
              <a:spcAft>
                <a:spcPts val="0"/>
              </a:spcAft>
            </a:pPr>
            <a:r>
              <a:rPr lang="en-US" altLang="zh-CN" sz="2000" kern="1000" dirty="0">
                <a:latin typeface="Times New Roman"/>
                <a:ea typeface="宋体"/>
              </a:rPr>
              <a:t>       </a:t>
            </a:r>
            <a:r>
              <a:rPr lang="en-US" altLang="zh-CN" sz="2000" kern="1000" dirty="0" smtClean="0">
                <a:latin typeface="Times New Roman"/>
                <a:ea typeface="宋体"/>
              </a:rPr>
              <a:t>        </a:t>
            </a:r>
            <a:r>
              <a:rPr lang="en-US" altLang="zh-CN" sz="2000" kern="1000" baseline="-25000" dirty="0" smtClean="0">
                <a:latin typeface="Times New Roman"/>
                <a:ea typeface="宋体"/>
              </a:rPr>
              <a:t> </a:t>
            </a:r>
            <a:r>
              <a:rPr lang="en-US" altLang="zh-CN" sz="2000" kern="1000" dirty="0">
                <a:latin typeface="Times New Roman"/>
                <a:ea typeface="宋体"/>
              </a:rPr>
              <a:t>CJNE   A</a:t>
            </a:r>
            <a:r>
              <a:rPr lang="zh-CN" altLang="zh-CN" sz="2000" kern="1000" dirty="0">
                <a:latin typeface="Times New Roman"/>
                <a:ea typeface="宋体"/>
              </a:rPr>
              <a:t>，</a:t>
            </a:r>
            <a:r>
              <a:rPr lang="en-US" altLang="zh-CN" sz="2000" kern="1000" dirty="0">
                <a:latin typeface="Times New Roman"/>
                <a:ea typeface="宋体"/>
              </a:rPr>
              <a:t>30H</a:t>
            </a:r>
            <a:r>
              <a:rPr lang="zh-CN" altLang="zh-CN" sz="2000" kern="1000" dirty="0">
                <a:latin typeface="Times New Roman"/>
                <a:ea typeface="宋体"/>
              </a:rPr>
              <a:t>，</a:t>
            </a:r>
            <a:r>
              <a:rPr lang="en-US" altLang="zh-CN" sz="2000" kern="1000" dirty="0">
                <a:latin typeface="Times New Roman"/>
                <a:ea typeface="宋体"/>
              </a:rPr>
              <a:t>NEXT  	</a:t>
            </a:r>
            <a:r>
              <a:rPr lang="zh-CN" altLang="zh-CN" sz="2000" kern="1000" dirty="0">
                <a:latin typeface="Times New Roman"/>
                <a:ea typeface="宋体"/>
              </a:rPr>
              <a:t>；若</a:t>
            </a:r>
            <a:r>
              <a:rPr lang="en-US" altLang="zh-CN" sz="2000" kern="1000" dirty="0">
                <a:latin typeface="Times New Roman"/>
                <a:ea typeface="宋体"/>
              </a:rPr>
              <a:t>A</a:t>
            </a:r>
            <a:r>
              <a:rPr lang="zh-CN" altLang="zh-CN" sz="2000" kern="1000" dirty="0">
                <a:latin typeface="Times New Roman"/>
                <a:ea typeface="宋体"/>
              </a:rPr>
              <a:t>≠</a:t>
            </a:r>
            <a:r>
              <a:rPr lang="en-US" altLang="zh-CN" sz="2000" kern="1000" dirty="0">
                <a:latin typeface="Times New Roman"/>
                <a:ea typeface="宋体"/>
              </a:rPr>
              <a:t>(30H)</a:t>
            </a:r>
            <a:r>
              <a:rPr lang="zh-CN" altLang="zh-CN" sz="2000" kern="1000" dirty="0">
                <a:latin typeface="Times New Roman"/>
                <a:ea typeface="宋体"/>
              </a:rPr>
              <a:t>，则转</a:t>
            </a:r>
            <a:r>
              <a:rPr lang="en-US" altLang="zh-CN" sz="2000" kern="1000" dirty="0">
                <a:latin typeface="Times New Roman"/>
                <a:ea typeface="宋体"/>
              </a:rPr>
              <a:t>NEXT</a:t>
            </a:r>
            <a:endParaRPr lang="zh-CN" altLang="zh-CN" sz="2000" kern="1000" dirty="0">
              <a:latin typeface="Times New Roman"/>
              <a:ea typeface="宋体"/>
            </a:endParaRPr>
          </a:p>
          <a:p>
            <a:pPr marL="269875" indent="255905" algn="l">
              <a:lnSpc>
                <a:spcPct val="150000"/>
              </a:lnSpc>
              <a:spcAft>
                <a:spcPts val="0"/>
              </a:spcAft>
            </a:pPr>
            <a:r>
              <a:rPr lang="en-US" altLang="zh-CN" sz="2000" kern="1000" dirty="0">
                <a:latin typeface="Times New Roman"/>
                <a:ea typeface="宋体"/>
              </a:rPr>
              <a:t>       </a:t>
            </a:r>
            <a:r>
              <a:rPr lang="en-US" altLang="zh-CN" sz="2000" kern="1000" baseline="-25000" dirty="0">
                <a:latin typeface="Times New Roman"/>
                <a:ea typeface="宋体"/>
              </a:rPr>
              <a:t> </a:t>
            </a:r>
            <a:r>
              <a:rPr lang="en-US" altLang="zh-CN" sz="2000" kern="1000" baseline="-25000" dirty="0" smtClean="0">
                <a:latin typeface="Times New Roman"/>
                <a:ea typeface="宋体"/>
              </a:rPr>
              <a:t>            </a:t>
            </a:r>
            <a:r>
              <a:rPr lang="en-US" altLang="zh-CN" sz="2000" kern="1000" dirty="0" smtClean="0">
                <a:latin typeface="Times New Roman"/>
                <a:ea typeface="宋体"/>
              </a:rPr>
              <a:t>SJMP   </a:t>
            </a:r>
            <a:r>
              <a:rPr lang="en-US" altLang="zh-CN" sz="2000" kern="1000" dirty="0" err="1">
                <a:latin typeface="Times New Roman"/>
                <a:ea typeface="宋体"/>
              </a:rPr>
              <a:t>LOOPl</a:t>
            </a:r>
            <a:r>
              <a:rPr lang="en-US" altLang="zh-CN" sz="2000" kern="1000" dirty="0">
                <a:latin typeface="Times New Roman"/>
                <a:ea typeface="宋体"/>
              </a:rPr>
              <a:t>          	</a:t>
            </a:r>
            <a:r>
              <a:rPr lang="zh-CN" altLang="zh-CN" sz="2000" kern="1000" dirty="0">
                <a:latin typeface="Times New Roman"/>
                <a:ea typeface="宋体"/>
              </a:rPr>
              <a:t>；若</a:t>
            </a:r>
            <a:r>
              <a:rPr lang="en-US" altLang="zh-CN" sz="2000" kern="1000" dirty="0">
                <a:latin typeface="Times New Roman"/>
                <a:ea typeface="宋体"/>
              </a:rPr>
              <a:t>A = (30H)</a:t>
            </a:r>
            <a:r>
              <a:rPr lang="zh-CN" altLang="zh-CN" sz="2000" kern="1000" dirty="0">
                <a:latin typeface="Times New Roman"/>
                <a:ea typeface="宋体"/>
              </a:rPr>
              <a:t>，则转</a:t>
            </a:r>
            <a:r>
              <a:rPr lang="en-US" altLang="zh-CN" sz="2000" kern="1000" dirty="0" err="1">
                <a:latin typeface="Times New Roman"/>
                <a:ea typeface="宋体"/>
              </a:rPr>
              <a:t>LOOPl</a:t>
            </a:r>
            <a:endParaRPr lang="zh-CN" altLang="zh-CN" sz="2000" kern="1000" dirty="0">
              <a:latin typeface="Times New Roman"/>
              <a:ea typeface="宋体"/>
            </a:endParaRPr>
          </a:p>
          <a:p>
            <a:pPr marL="269875" indent="255905" algn="l">
              <a:lnSpc>
                <a:spcPct val="150000"/>
              </a:lnSpc>
              <a:spcAft>
                <a:spcPts val="0"/>
              </a:spcAft>
            </a:pPr>
            <a:r>
              <a:rPr lang="en-US" altLang="zh-CN" sz="2000" kern="1000" dirty="0" smtClean="0">
                <a:latin typeface="Times New Roman"/>
                <a:ea typeface="宋体"/>
              </a:rPr>
              <a:t>  NEXT</a:t>
            </a:r>
            <a:r>
              <a:rPr lang="zh-CN" altLang="zh-CN" sz="2000" kern="1000" dirty="0">
                <a:latin typeface="Times New Roman"/>
                <a:ea typeface="宋体"/>
              </a:rPr>
              <a:t>：</a:t>
            </a:r>
            <a:r>
              <a:rPr lang="en-US" altLang="zh-CN" sz="2000" kern="1000" dirty="0">
                <a:latin typeface="Times New Roman"/>
                <a:ea typeface="宋体"/>
              </a:rPr>
              <a:t>JNC    LOOP2          	</a:t>
            </a:r>
            <a:r>
              <a:rPr lang="zh-CN" altLang="zh-CN" sz="2000" kern="1000" dirty="0">
                <a:latin typeface="Times New Roman"/>
                <a:ea typeface="宋体"/>
              </a:rPr>
              <a:t>；若</a:t>
            </a:r>
            <a:r>
              <a:rPr lang="en-US" altLang="zh-CN" sz="2000" kern="1000" dirty="0">
                <a:latin typeface="Times New Roman"/>
                <a:ea typeface="宋体"/>
              </a:rPr>
              <a:t>A</a:t>
            </a:r>
            <a:r>
              <a:rPr lang="zh-CN" altLang="zh-CN" sz="2000" kern="1000" dirty="0">
                <a:latin typeface="Times New Roman"/>
                <a:ea typeface="宋体"/>
              </a:rPr>
              <a:t>≥</a:t>
            </a:r>
            <a:r>
              <a:rPr lang="en-US" altLang="zh-CN" sz="2000" kern="1000" dirty="0">
                <a:latin typeface="Times New Roman"/>
                <a:ea typeface="宋体"/>
              </a:rPr>
              <a:t>(30H)</a:t>
            </a:r>
            <a:r>
              <a:rPr lang="zh-CN" altLang="zh-CN" sz="2000" kern="1000" dirty="0">
                <a:latin typeface="Times New Roman"/>
                <a:ea typeface="宋体"/>
              </a:rPr>
              <a:t>，则转</a:t>
            </a:r>
            <a:r>
              <a:rPr lang="en-US" altLang="zh-CN" sz="2000" kern="1000" dirty="0">
                <a:latin typeface="Times New Roman"/>
                <a:ea typeface="宋体"/>
              </a:rPr>
              <a:t>LOOP2</a:t>
            </a:r>
            <a:endParaRPr lang="zh-CN" altLang="zh-CN" sz="2000" kern="1000" dirty="0">
              <a:latin typeface="Times New Roman"/>
              <a:ea typeface="宋体"/>
            </a:endParaRPr>
          </a:p>
          <a:p>
            <a:pPr marL="269875" indent="255905" algn="l">
              <a:lnSpc>
                <a:spcPct val="150000"/>
              </a:lnSpc>
              <a:spcAft>
                <a:spcPts val="0"/>
              </a:spcAft>
            </a:pPr>
            <a:r>
              <a:rPr lang="en-US" altLang="zh-CN" sz="2000" kern="1000" dirty="0">
                <a:latin typeface="Times New Roman"/>
                <a:ea typeface="宋体"/>
              </a:rPr>
              <a:t>       </a:t>
            </a:r>
            <a:r>
              <a:rPr lang="en-US" altLang="zh-CN" sz="2000" kern="1000" baseline="-25000" dirty="0">
                <a:latin typeface="Times New Roman"/>
                <a:ea typeface="宋体"/>
              </a:rPr>
              <a:t> </a:t>
            </a:r>
            <a:r>
              <a:rPr lang="en-US" altLang="zh-CN" sz="2000" kern="1000" baseline="-25000" dirty="0" smtClean="0">
                <a:latin typeface="Times New Roman"/>
                <a:ea typeface="宋体"/>
              </a:rPr>
              <a:t>             </a:t>
            </a:r>
            <a:r>
              <a:rPr lang="en-US" altLang="zh-CN" sz="2000" kern="1000" dirty="0" smtClean="0">
                <a:latin typeface="Times New Roman"/>
                <a:ea typeface="宋体"/>
              </a:rPr>
              <a:t>JC     </a:t>
            </a:r>
            <a:r>
              <a:rPr lang="en-US" altLang="zh-CN" sz="2000" kern="1000" dirty="0">
                <a:latin typeface="Times New Roman"/>
                <a:ea typeface="宋体"/>
              </a:rPr>
              <a:t>LOOP3          	</a:t>
            </a:r>
            <a:r>
              <a:rPr lang="en-US" altLang="zh-CN" sz="2000" kern="1000" dirty="0" smtClean="0">
                <a:latin typeface="Times New Roman"/>
                <a:ea typeface="宋体"/>
              </a:rPr>
              <a:t>               </a:t>
            </a:r>
            <a:r>
              <a:rPr lang="zh-CN" altLang="zh-CN" sz="2000" kern="1000" dirty="0" smtClean="0">
                <a:latin typeface="Times New Roman"/>
                <a:ea typeface="宋体"/>
              </a:rPr>
              <a:t>；</a:t>
            </a:r>
            <a:r>
              <a:rPr lang="zh-CN" altLang="zh-CN" sz="2000" kern="1000" dirty="0">
                <a:latin typeface="Times New Roman"/>
                <a:ea typeface="宋体"/>
              </a:rPr>
              <a:t>若</a:t>
            </a:r>
            <a:r>
              <a:rPr lang="en-US" altLang="zh-CN" sz="2000" kern="1000" dirty="0">
                <a:latin typeface="Times New Roman"/>
                <a:ea typeface="宋体"/>
              </a:rPr>
              <a:t>A &lt; (30H)</a:t>
            </a:r>
            <a:r>
              <a:rPr lang="zh-CN" altLang="zh-CN" sz="2000" kern="1000" dirty="0">
                <a:latin typeface="Times New Roman"/>
                <a:ea typeface="宋体"/>
              </a:rPr>
              <a:t>，则转</a:t>
            </a:r>
            <a:r>
              <a:rPr lang="en-US" altLang="zh-CN" sz="2000" kern="1000" dirty="0">
                <a:latin typeface="Times New Roman"/>
                <a:ea typeface="宋体"/>
              </a:rPr>
              <a:t>LOOP3</a:t>
            </a:r>
            <a:endParaRPr lang="zh-CN" altLang="zh-CN" sz="2000" kern="1000" dirty="0">
              <a:effectLst/>
              <a:latin typeface="Times New Roman"/>
              <a:ea typeface="宋体"/>
            </a:endParaRPr>
          </a:p>
        </p:txBody>
      </p:sp>
      <p:sp>
        <p:nvSpPr>
          <p:cNvPr id="5" name="Rectangle 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Tree>
    <p:extLst>
      <p:ext uri="{BB962C8B-B14F-4D97-AF65-F5344CB8AC3E}">
        <p14:creationId xmlns:p14="http://schemas.microsoft.com/office/powerpoint/2010/main" val="846400000"/>
      </p:ext>
    </p:extLst>
  </p:cSld>
  <p:clrMapOvr>
    <a:masterClrMapping/>
  </p:clrMapOvr>
  <p:transition>
    <p:random/>
    <p:sndAc>
      <p:stSnd>
        <p:snd r:embed="rId2" name="camera.wav"/>
      </p:stSnd>
    </p:sndAc>
  </p:transition>
  <p:timing>
    <p:tnLst>
      <p:par>
        <p:cTn id="1" dur="indefinite" restart="never" nodeType="tmRoot"/>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145</a:t>
            </a:fld>
            <a:endParaRPr lang="en-US" altLang="zh-CN" dirty="0"/>
          </a:p>
        </p:txBody>
      </p:sp>
      <p:pic>
        <p:nvPicPr>
          <p:cNvPr id="4" name="Picture 1" descr="4t2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2821" y="721895"/>
            <a:ext cx="8686800" cy="474044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p:cNvSpPr>
            <a:spLocks noChangeArrowheads="1"/>
          </p:cNvSpPr>
          <p:nvPr/>
        </p:nvSpPr>
        <p:spPr bwMode="auto">
          <a:xfrm>
            <a:off x="2485131" y="5888926"/>
            <a:ext cx="4886273"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tab pos="5329238" algn="r"/>
              </a:tabLst>
            </a:pPr>
            <a:r>
              <a:rPr kumimoji="0" lang="zh-CN" sz="20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图</a:t>
            </a:r>
            <a:r>
              <a:rPr kumimoji="0" lang="en-US" altLang="zh-CN" sz="20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4-20  </a:t>
            </a:r>
            <a:r>
              <a:rPr kumimoji="0" lang="zh-CN" altLang="en-US" sz="20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比较指令与位转移指令的组合应用</a:t>
            </a:r>
            <a:endParaRPr kumimoji="0" lang="zh-CN" altLang="en-US" sz="20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Tree>
    <p:extLst>
      <p:ext uri="{BB962C8B-B14F-4D97-AF65-F5344CB8AC3E}">
        <p14:creationId xmlns:p14="http://schemas.microsoft.com/office/powerpoint/2010/main" val="661472840"/>
      </p:ext>
    </p:extLst>
  </p:cSld>
  <p:clrMapOvr>
    <a:masterClrMapping/>
  </p:clrMapOvr>
  <p:transition>
    <p:random/>
    <p:sndAc>
      <p:stSnd>
        <p:snd r:embed="rId2" name="camera.wav"/>
      </p:stSnd>
    </p:sndAc>
  </p:transition>
  <p:timing>
    <p:tnLst>
      <p:par>
        <p:cTn id="1" dur="indefinite" restart="never" nodeType="tmRoot"/>
      </p:par>
    </p:tnLst>
  </p:timing>
</p:sld>
</file>

<file path=ppt/theme/theme1.xml><?xml version="1.0" encoding="utf-8"?>
<a:theme xmlns:a="http://schemas.openxmlformats.org/drawingml/2006/main" name="1_015">
  <a:themeElements>
    <a:clrScheme name="015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015">
      <a:majorFont>
        <a:latin typeface="Arial"/>
        <a:ea typeface="宋体"/>
        <a:cs typeface=""/>
      </a:majorFont>
      <a:minorFont>
        <a:latin typeface="Arial"/>
        <a:ea typeface="幼圆"/>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alpha val="5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Arial" charset="0"/>
            <a:ea typeface="宋体" pitchFamily="2" charset="-122"/>
          </a:defRPr>
        </a:defPPr>
      </a:lstStyle>
    </a:spDef>
    <a:lnDef>
      <a:spPr bwMode="auto">
        <a:xfrm>
          <a:off x="0" y="0"/>
          <a:ext cx="1" cy="1"/>
        </a:xfrm>
        <a:custGeom>
          <a:avLst/>
          <a:gdLst/>
          <a:ahLst/>
          <a:cxnLst/>
          <a:rect l="0" t="0" r="0" b="0"/>
          <a:pathLst/>
        </a:custGeom>
        <a:solidFill>
          <a:schemeClr val="accent1">
            <a:alpha val="5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Arial" charset="0"/>
            <a:ea typeface="宋体" pitchFamily="2" charset="-122"/>
          </a:defRPr>
        </a:defPPr>
      </a:lstStyle>
    </a:lnDef>
  </a:objectDefaults>
  <a:extraClrSchemeLst>
    <a:extraClrScheme>
      <a:clrScheme name="015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015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015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015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015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015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015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015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015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015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015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015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2_015">
  <a:themeElements>
    <a:clrScheme name="015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015">
      <a:majorFont>
        <a:latin typeface="Arial"/>
        <a:ea typeface="宋体"/>
        <a:cs typeface=""/>
      </a:majorFont>
      <a:minorFont>
        <a:latin typeface="Arial"/>
        <a:ea typeface="幼圆"/>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alpha val="5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Arial" charset="0"/>
            <a:ea typeface="宋体" pitchFamily="2" charset="-122"/>
          </a:defRPr>
        </a:defPPr>
      </a:lstStyle>
    </a:spDef>
    <a:lnDef>
      <a:spPr bwMode="auto">
        <a:xfrm>
          <a:off x="0" y="0"/>
          <a:ext cx="1" cy="1"/>
        </a:xfrm>
        <a:custGeom>
          <a:avLst/>
          <a:gdLst/>
          <a:ahLst/>
          <a:cxnLst/>
          <a:rect l="0" t="0" r="0" b="0"/>
          <a:pathLst/>
        </a:custGeom>
        <a:solidFill>
          <a:schemeClr val="accent1">
            <a:alpha val="5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Arial" charset="0"/>
            <a:ea typeface="宋体" pitchFamily="2" charset="-122"/>
          </a:defRPr>
        </a:defPPr>
      </a:lstStyle>
    </a:lnDef>
  </a:objectDefaults>
  <a:extraClrSchemeLst>
    <a:extraClrScheme>
      <a:clrScheme name="015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015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015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015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015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015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015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015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015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015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015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015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015</Template>
  <TotalTime>8027</TotalTime>
  <Words>10123</Words>
  <Application>Microsoft Office PowerPoint</Application>
  <PresentationFormat>全屏显示(4:3)</PresentationFormat>
  <Paragraphs>1013</Paragraphs>
  <Slides>145</Slides>
  <Notes>5</Notes>
  <HiddenSlides>0</HiddenSlides>
  <MMClips>0</MMClips>
  <ScaleCrop>false</ScaleCrop>
  <HeadingPairs>
    <vt:vector size="6" baseType="variant">
      <vt:variant>
        <vt:lpstr>主题</vt:lpstr>
      </vt:variant>
      <vt:variant>
        <vt:i4>2</vt:i4>
      </vt:variant>
      <vt:variant>
        <vt:lpstr>嵌入 OLE 服务器</vt:lpstr>
      </vt:variant>
      <vt:variant>
        <vt:i4>0</vt:i4>
      </vt:variant>
      <vt:variant>
        <vt:lpstr>幻灯片标题</vt:lpstr>
      </vt:variant>
      <vt:variant>
        <vt:i4>145</vt:i4>
      </vt:variant>
    </vt:vector>
  </HeadingPairs>
  <TitlesOfParts>
    <vt:vector size="147" baseType="lpstr">
      <vt:lpstr>1_015</vt:lpstr>
      <vt:lpstr>2_015</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单片微机原理及应用课件</dc:title>
  <dc:subject>第4章 51系列单片机的指令系统</dc:subject>
  <dc:creator>某同学</dc:creator>
  <cp:keywords>chxu</cp:keywords>
  <dc:description/>
  <cp:lastModifiedBy>某同学</cp:lastModifiedBy>
  <cp:revision>134</cp:revision>
  <dcterms:created xsi:type="dcterms:W3CDTF">2003-02-28T01:05:04Z</dcterms:created>
  <dcterms:modified xsi:type="dcterms:W3CDTF">2017-11-27T14:22:28Z</dcterms:modified>
</cp:coreProperties>
</file>