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7" r:id="rId1"/>
    <p:sldMasterId id="2147483665" r:id="rId2"/>
    <p:sldMasterId id="2147483690" r:id="rId3"/>
  </p:sldMasterIdLst>
  <p:notesMasterIdLst>
    <p:notesMasterId r:id="rId120"/>
  </p:notesMasterIdLst>
  <p:sldIdLst>
    <p:sldId id="427" r:id="rId4"/>
    <p:sldId id="428" r:id="rId5"/>
    <p:sldId id="429" r:id="rId6"/>
    <p:sldId id="430" r:id="rId7"/>
    <p:sldId id="557" r:id="rId8"/>
    <p:sldId id="558" r:id="rId9"/>
    <p:sldId id="559" r:id="rId10"/>
    <p:sldId id="560" r:id="rId11"/>
    <p:sldId id="650" r:id="rId12"/>
    <p:sldId id="651" r:id="rId13"/>
    <p:sldId id="562" r:id="rId14"/>
    <p:sldId id="652" r:id="rId15"/>
    <p:sldId id="563" r:id="rId16"/>
    <p:sldId id="564" r:id="rId17"/>
    <p:sldId id="653" r:id="rId18"/>
    <p:sldId id="565" r:id="rId19"/>
    <p:sldId id="566" r:id="rId20"/>
    <p:sldId id="567" r:id="rId21"/>
    <p:sldId id="654" r:id="rId22"/>
    <p:sldId id="568" r:id="rId23"/>
    <p:sldId id="569" r:id="rId24"/>
    <p:sldId id="570" r:id="rId25"/>
    <p:sldId id="571" r:id="rId26"/>
    <p:sldId id="572" r:id="rId27"/>
    <p:sldId id="659" r:id="rId28"/>
    <p:sldId id="574" r:id="rId29"/>
    <p:sldId id="575" r:id="rId30"/>
    <p:sldId id="656" r:id="rId31"/>
    <p:sldId id="576" r:id="rId32"/>
    <p:sldId id="577" r:id="rId33"/>
    <p:sldId id="660" r:id="rId34"/>
    <p:sldId id="662" r:id="rId35"/>
    <p:sldId id="661" r:id="rId36"/>
    <p:sldId id="663" r:id="rId37"/>
    <p:sldId id="664" r:id="rId38"/>
    <p:sldId id="665" r:id="rId39"/>
    <p:sldId id="579" r:id="rId40"/>
    <p:sldId id="655" r:id="rId41"/>
    <p:sldId id="666" r:id="rId42"/>
    <p:sldId id="667" r:id="rId43"/>
    <p:sldId id="585" r:id="rId44"/>
    <p:sldId id="586" r:id="rId45"/>
    <p:sldId id="587" r:id="rId46"/>
    <p:sldId id="588" r:id="rId47"/>
    <p:sldId id="589" r:id="rId48"/>
    <p:sldId id="590" r:id="rId49"/>
    <p:sldId id="591" r:id="rId50"/>
    <p:sldId id="592" r:id="rId51"/>
    <p:sldId id="657" r:id="rId52"/>
    <p:sldId id="593" r:id="rId53"/>
    <p:sldId id="658" r:id="rId54"/>
    <p:sldId id="594" r:id="rId55"/>
    <p:sldId id="668" r:id="rId56"/>
    <p:sldId id="669" r:id="rId57"/>
    <p:sldId id="670" r:id="rId58"/>
    <p:sldId id="671" r:id="rId59"/>
    <p:sldId id="672" r:id="rId60"/>
    <p:sldId id="673" r:id="rId61"/>
    <p:sldId id="674" r:id="rId62"/>
    <p:sldId id="675" r:id="rId63"/>
    <p:sldId id="676" r:id="rId64"/>
    <p:sldId id="677" r:id="rId65"/>
    <p:sldId id="678" r:id="rId66"/>
    <p:sldId id="599" r:id="rId67"/>
    <p:sldId id="679" r:id="rId68"/>
    <p:sldId id="680" r:id="rId69"/>
    <p:sldId id="681" r:id="rId70"/>
    <p:sldId id="682" r:id="rId71"/>
    <p:sldId id="683" r:id="rId72"/>
    <p:sldId id="684" r:id="rId73"/>
    <p:sldId id="685" r:id="rId74"/>
    <p:sldId id="686" r:id="rId75"/>
    <p:sldId id="687" r:id="rId76"/>
    <p:sldId id="688" r:id="rId77"/>
    <p:sldId id="689" r:id="rId78"/>
    <p:sldId id="690" r:id="rId79"/>
    <p:sldId id="691" r:id="rId80"/>
    <p:sldId id="692" r:id="rId81"/>
    <p:sldId id="693" r:id="rId82"/>
    <p:sldId id="694" r:id="rId83"/>
    <p:sldId id="695" r:id="rId84"/>
    <p:sldId id="709" r:id="rId85"/>
    <p:sldId id="600" r:id="rId86"/>
    <p:sldId id="601" r:id="rId87"/>
    <p:sldId id="696" r:id="rId88"/>
    <p:sldId id="697" r:id="rId89"/>
    <p:sldId id="698" r:id="rId90"/>
    <p:sldId id="699" r:id="rId91"/>
    <p:sldId id="700" r:id="rId92"/>
    <p:sldId id="701" r:id="rId93"/>
    <p:sldId id="602" r:id="rId94"/>
    <p:sldId id="603" r:id="rId95"/>
    <p:sldId id="604" r:id="rId96"/>
    <p:sldId id="702" r:id="rId97"/>
    <p:sldId id="605" r:id="rId98"/>
    <p:sldId id="606" r:id="rId99"/>
    <p:sldId id="703" r:id="rId100"/>
    <p:sldId id="704" r:id="rId101"/>
    <p:sldId id="612" r:id="rId102"/>
    <p:sldId id="613" r:id="rId103"/>
    <p:sldId id="614" r:id="rId104"/>
    <p:sldId id="615" r:id="rId105"/>
    <p:sldId id="616" r:id="rId106"/>
    <p:sldId id="705" r:id="rId107"/>
    <p:sldId id="706" r:id="rId108"/>
    <p:sldId id="621" r:id="rId109"/>
    <p:sldId id="623" r:id="rId110"/>
    <p:sldId id="626" r:id="rId111"/>
    <p:sldId id="627" r:id="rId112"/>
    <p:sldId id="628" r:id="rId113"/>
    <p:sldId id="630" r:id="rId114"/>
    <p:sldId id="707" r:id="rId115"/>
    <p:sldId id="631" r:id="rId116"/>
    <p:sldId id="632" r:id="rId117"/>
    <p:sldId id="633" r:id="rId118"/>
    <p:sldId id="708" r:id="rId119"/>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800000"/>
    <a:srgbClr val="CC3300"/>
    <a:srgbClr val="003300"/>
    <a:srgbClr val="3D41D1"/>
    <a:srgbClr val="3366FF"/>
    <a:srgbClr val="660066"/>
    <a:srgbClr val="99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3" autoAdjust="0"/>
    <p:restoredTop sz="94581" autoAdjust="0"/>
  </p:normalViewPr>
  <p:slideViewPr>
    <p:cSldViewPr snapToGrid="0">
      <p:cViewPr varScale="1">
        <p:scale>
          <a:sx n="64" d="100"/>
          <a:sy n="64" d="100"/>
        </p:scale>
        <p:origin x="-1300" y="-5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474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theme" Target="theme/theme1.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slide" Target="slides/slide115.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124" Type="http://schemas.openxmlformats.org/officeDocument/2006/relationships/tableStyles" Target="tableStyles.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119" Type="http://schemas.openxmlformats.org/officeDocument/2006/relationships/slide" Target="slides/slide116.xml"/><Relationship Id="rId44" Type="http://schemas.openxmlformats.org/officeDocument/2006/relationships/slide" Target="slides/slide41.xml"/><Relationship Id="rId60" Type="http://schemas.openxmlformats.org/officeDocument/2006/relationships/slide" Target="slides/slide57.xml"/><Relationship Id="rId65" Type="http://schemas.openxmlformats.org/officeDocument/2006/relationships/slide" Target="slides/slide62.xml"/><Relationship Id="rId81" Type="http://schemas.openxmlformats.org/officeDocument/2006/relationships/slide" Target="slides/slide78.xml"/><Relationship Id="rId86" Type="http://schemas.openxmlformats.org/officeDocument/2006/relationships/slide" Target="slides/slide83.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presProps" Target="presProps.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slide" Target="slides/slide113.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0" Type="http://schemas.openxmlformats.org/officeDocument/2006/relationships/slide" Target="slides/slide7.xml"/><Relationship Id="rId31" Type="http://schemas.openxmlformats.org/officeDocument/2006/relationships/slide" Target="slides/slide28.xml"/><Relationship Id="rId52" Type="http://schemas.openxmlformats.org/officeDocument/2006/relationships/slide" Target="slides/slide49.xml"/><Relationship Id="rId73" Type="http://schemas.openxmlformats.org/officeDocument/2006/relationships/slide" Target="slides/slide70.xml"/><Relationship Id="rId78" Type="http://schemas.openxmlformats.org/officeDocument/2006/relationships/slide" Target="slides/slide75.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viewProps" Target="viewProps.xml"/></Relationships>
</file>

<file path=ppt/_rels/viewProps.xml.rels><?xml version="1.0" encoding="UTF-8" standalone="yes"?>
<Relationships xmlns="http://schemas.openxmlformats.org/package/2006/relationships"><Relationship Id="rId1" Type="http://schemas.openxmlformats.org/officeDocument/2006/relationships/slide" Target="slides/slide10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9</a:t>
            </a:fld>
            <a:endParaRPr lang="en-US" altLang="zh-CN"/>
          </a:p>
        </p:txBody>
      </p:sp>
    </p:spTree>
    <p:extLst>
      <p:ext uri="{BB962C8B-B14F-4D97-AF65-F5344CB8AC3E}">
        <p14:creationId xmlns:p14="http://schemas.microsoft.com/office/powerpoint/2010/main" val="1789628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16</a:t>
            </a:fld>
            <a:endParaRPr lang="en-US" altLang="zh-CN"/>
          </a:p>
        </p:txBody>
      </p:sp>
    </p:spTree>
    <p:extLst>
      <p:ext uri="{BB962C8B-B14F-4D97-AF65-F5344CB8AC3E}">
        <p14:creationId xmlns:p14="http://schemas.microsoft.com/office/powerpoint/2010/main" val="501171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39</a:t>
            </a:fld>
            <a:endParaRPr lang="en-US" altLang="zh-CN"/>
          </a:p>
        </p:txBody>
      </p:sp>
    </p:spTree>
    <p:extLst>
      <p:ext uri="{BB962C8B-B14F-4D97-AF65-F5344CB8AC3E}">
        <p14:creationId xmlns:p14="http://schemas.microsoft.com/office/powerpoint/2010/main" val="1547343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41</a:t>
            </a:fld>
            <a:endParaRPr lang="en-US" altLang="zh-CN"/>
          </a:p>
        </p:txBody>
      </p:sp>
    </p:spTree>
    <p:extLst>
      <p:ext uri="{BB962C8B-B14F-4D97-AF65-F5344CB8AC3E}">
        <p14:creationId xmlns:p14="http://schemas.microsoft.com/office/powerpoint/2010/main" val="2483407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172CC3-EE06-4C15-8959-11737C269798}" type="slidenum">
              <a:rPr lang="en-US" altLang="zh-CN"/>
              <a:pPr/>
              <a:t>48</a:t>
            </a:fld>
            <a:endParaRPr lang="en-US" altLang="zh-CN"/>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zh-CN"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68</a:t>
            </a:fld>
            <a:endParaRPr lang="en-US" altLang="zh-CN"/>
          </a:p>
        </p:txBody>
      </p:sp>
    </p:spTree>
    <p:extLst>
      <p:ext uri="{BB962C8B-B14F-4D97-AF65-F5344CB8AC3E}">
        <p14:creationId xmlns:p14="http://schemas.microsoft.com/office/powerpoint/2010/main" val="25941529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70</a:t>
            </a:fld>
            <a:endParaRPr lang="en-US" altLang="zh-CN"/>
          </a:p>
        </p:txBody>
      </p:sp>
    </p:spTree>
    <p:extLst>
      <p:ext uri="{BB962C8B-B14F-4D97-AF65-F5344CB8AC3E}">
        <p14:creationId xmlns:p14="http://schemas.microsoft.com/office/powerpoint/2010/main" val="24727243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
        <p:nvSpPr>
          <p:cNvPr id="4"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93886287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31395286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773EDFD0-2DF5-4831-86EC-3FD2BAB22381}" type="slidenum">
              <a:rPr lang="en-US" altLang="zh-CN" smtClean="0"/>
              <a:pPr/>
              <a:t>‹#›</a:t>
            </a:fld>
            <a:endParaRPr lang="en-US" altLang="zh-CN" dirty="0"/>
          </a:p>
        </p:txBody>
      </p:sp>
    </p:spTree>
    <p:extLst>
      <p:ext uri="{BB962C8B-B14F-4D97-AF65-F5344CB8AC3E}">
        <p14:creationId xmlns:p14="http://schemas.microsoft.com/office/powerpoint/2010/main" val="1150307320"/>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72CD4EF4-7429-4F05-A8E1-E4A0D75683F4}" type="slidenum">
              <a:rPr lang="en-US" altLang="zh-CN" smtClean="0"/>
              <a:pPr/>
              <a:t>‹#›</a:t>
            </a:fld>
            <a:endParaRPr lang="en-US" altLang="zh-CN" dirty="0"/>
          </a:p>
        </p:txBody>
      </p:sp>
    </p:spTree>
    <p:extLst>
      <p:ext uri="{BB962C8B-B14F-4D97-AF65-F5344CB8AC3E}">
        <p14:creationId xmlns:p14="http://schemas.microsoft.com/office/powerpoint/2010/main" val="2995350562"/>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66B8A6BE-52C4-4578-BF1A-89921473D44A}" type="slidenum">
              <a:rPr lang="en-US" altLang="zh-CN" smtClean="0"/>
              <a:pPr/>
              <a:t>‹#›</a:t>
            </a:fld>
            <a:endParaRPr lang="en-US" altLang="zh-CN" dirty="0"/>
          </a:p>
        </p:txBody>
      </p:sp>
    </p:spTree>
    <p:extLst>
      <p:ext uri="{BB962C8B-B14F-4D97-AF65-F5344CB8AC3E}">
        <p14:creationId xmlns:p14="http://schemas.microsoft.com/office/powerpoint/2010/main" val="159849371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210028077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282082193"/>
      </p:ext>
    </p:extLst>
  </p:cSld>
  <p:clrMapOvr>
    <a:masterClrMapping/>
  </p:clrMapOvr>
  <p:transition>
    <p:random/>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2072418789"/>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1341753641"/>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128614790"/>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2236637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54001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3267746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77902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0240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42403094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773919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8370602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440526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667768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10437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1896382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s/slide4.xml"/><Relationship Id="rId20"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image" Target="../media/image5.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17" Type="http://schemas.openxmlformats.org/officeDocument/2006/relationships/image" Target="../media/image5.jpeg"/><Relationship Id="rId2" Type="http://schemas.openxmlformats.org/officeDocument/2006/relationships/slideLayout" Target="../slideLayouts/slideLayout25.xml"/><Relationship Id="rId16" Type="http://schemas.openxmlformats.org/officeDocument/2006/relationships/image" Target="../media/image4.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2.jpe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6" action="ppaction://hlinksldjump" highlightClick="1"/>
          </p:cNvPr>
          <p:cNvSpPr>
            <a:spLocks noChangeArrowheads="1"/>
          </p:cNvSpPr>
          <p:nvPr userDrawn="1"/>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userDrawn="1"/>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userDrawn="1"/>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userDrawn="1"/>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9"/>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0"/>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6629B-367B-4413-B9F1-37AC74693CDA}" type="datetimeFigureOut">
              <a:rPr lang="zh-CN" altLang="en-US" smtClean="0"/>
              <a:t>2017/11/28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93215415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8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userDrawn="1"/>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userDrawn="1"/>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8" Type="http://schemas.openxmlformats.org/officeDocument/2006/relationships/slide" Target="slide96.xml"/><Relationship Id="rId3" Type="http://schemas.openxmlformats.org/officeDocument/2006/relationships/slide" Target="slide5.xml"/><Relationship Id="rId7" Type="http://schemas.openxmlformats.org/officeDocument/2006/relationships/slide" Target="slide83.xml"/><Relationship Id="rId2" Type="http://schemas.openxmlformats.org/officeDocument/2006/relationships/audio" Target="../media/audio1.wav"/><Relationship Id="rId1" Type="http://schemas.openxmlformats.org/officeDocument/2006/relationships/slideLayout" Target="../slideLayouts/slideLayout29.xml"/><Relationship Id="rId6" Type="http://schemas.openxmlformats.org/officeDocument/2006/relationships/slide" Target="slide70.xml"/><Relationship Id="rId5" Type="http://schemas.openxmlformats.org/officeDocument/2006/relationships/slide" Target="slide57.xml"/><Relationship Id="rId4" Type="http://schemas.openxmlformats.org/officeDocument/2006/relationships/slide" Target="slide13.xml"/><Relationship Id="rId9" Type="http://schemas.openxmlformats.org/officeDocument/2006/relationships/slide" Target="slide111.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8.wmf"/><Relationship Id="rId4" Type="http://schemas.openxmlformats.org/officeDocument/2006/relationships/oleObject" Target="../embeddings/oleObject1.bin"/></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a:t>
            </a:r>
            <a:r>
              <a:rPr lang="zh-CN" altLang="en-US" sz="6600" dirty="0" smtClean="0">
                <a:ea typeface="隶书" pitchFamily="49" charset="-122"/>
              </a:rPr>
              <a:t>微型计算机</a:t>
            </a:r>
            <a:endParaRPr lang="en-US" altLang="zh-CN" sz="6600" dirty="0" smtClean="0">
              <a:ea typeface="隶书" pitchFamily="49" charset="-122"/>
            </a:endParaRPr>
          </a:p>
          <a:p>
            <a:pPr algn="ctr"/>
            <a:r>
              <a:rPr lang="zh-CN" altLang="en-US" sz="6600" dirty="0" smtClean="0">
                <a:ea typeface="隶书" pitchFamily="49" charset="-122"/>
              </a:rPr>
              <a:t>原理及</a:t>
            </a:r>
            <a:r>
              <a:rPr lang="zh-CN" altLang="en-US" sz="6600" dirty="0" smtClean="0">
                <a:ea typeface="隶书" pitchFamily="49" charset="-122"/>
              </a:rPr>
              <a:t>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电子工业出版社</a:t>
            </a: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529931" y="2190234"/>
            <a:ext cx="7906332" cy="1015663"/>
          </a:xfrm>
          <a:prstGeom prst="rect">
            <a:avLst/>
          </a:prstGeom>
        </p:spPr>
        <p:txBody>
          <a:bodyPr wrap="none">
            <a:spAutoFit/>
          </a:bodyPr>
          <a:lstStyle/>
          <a:p>
            <a:pPr>
              <a:lnSpc>
                <a:spcPct val="150000"/>
              </a:lnSpc>
            </a:pPr>
            <a:r>
              <a:rPr lang="en-US" altLang="zh-CN" sz="4000" b="1" dirty="0" smtClean="0">
                <a:solidFill>
                  <a:schemeClr val="accent2"/>
                </a:solidFill>
                <a:latin typeface="宋体" pitchFamily="2" charset="-122"/>
                <a:ea typeface="+mj-ea"/>
              </a:rPr>
              <a:t>*</a:t>
            </a:r>
            <a:r>
              <a:rPr lang="zh-CN" altLang="zh-CN" sz="4000" b="1" dirty="0" smtClean="0">
                <a:solidFill>
                  <a:schemeClr val="accent2"/>
                </a:solidFill>
                <a:latin typeface="宋体" pitchFamily="2" charset="-122"/>
                <a:ea typeface="+mj-ea"/>
              </a:rPr>
              <a:t>第</a:t>
            </a:r>
            <a:r>
              <a:rPr lang="en-US" altLang="zh-CN" sz="4000" b="1" dirty="0">
                <a:solidFill>
                  <a:schemeClr val="accent2"/>
                </a:solidFill>
                <a:latin typeface="宋体" pitchFamily="2" charset="-122"/>
                <a:ea typeface="+mj-ea"/>
              </a:rPr>
              <a:t>6</a:t>
            </a:r>
            <a:r>
              <a:rPr lang="zh-CN" altLang="zh-CN" sz="4000" b="1" dirty="0">
                <a:solidFill>
                  <a:schemeClr val="accent2"/>
                </a:solidFill>
                <a:latin typeface="宋体" pitchFamily="2" charset="-122"/>
                <a:ea typeface="+mj-ea"/>
              </a:rPr>
              <a:t>章</a:t>
            </a:r>
            <a:r>
              <a:rPr lang="en-US" altLang="zh-CN" sz="4000" b="1" dirty="0">
                <a:solidFill>
                  <a:schemeClr val="accent2"/>
                </a:solidFill>
                <a:latin typeface="宋体" pitchFamily="2" charset="-122"/>
                <a:ea typeface="+mj-ea"/>
              </a:rPr>
              <a:t>  </a:t>
            </a:r>
            <a:r>
              <a:rPr lang="zh-CN" altLang="zh-CN" sz="4000" b="1" dirty="0">
                <a:solidFill>
                  <a:schemeClr val="accent2"/>
                </a:solidFill>
                <a:latin typeface="宋体" pitchFamily="2" charset="-122"/>
                <a:ea typeface="+mj-ea"/>
              </a:rPr>
              <a:t>单片机的Ｃ语言程序设计</a:t>
            </a:r>
            <a:endParaRPr lang="zh-CN" altLang="en-US" sz="4000" b="1" dirty="0">
              <a:solidFill>
                <a:schemeClr val="accent2"/>
              </a:solidFill>
              <a:latin typeface="宋体" pitchFamily="2" charset="-122"/>
              <a:ea typeface="+mj-ea"/>
            </a:endParaRP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0" y="485845"/>
            <a:ext cx="9144000" cy="6093976"/>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pPr algn="l">
              <a:lnSpc>
                <a:spcPct val="150000"/>
              </a:lnSpc>
            </a:pPr>
            <a:r>
              <a:rPr lang="en-US" altLang="zh-CN" sz="2000" kern="1000" dirty="0" smtClean="0">
                <a:latin typeface="Times New Roman"/>
                <a:ea typeface="宋体"/>
                <a:cs typeface="Times New Roman"/>
              </a:rPr>
              <a:t>        </a:t>
            </a:r>
            <a:r>
              <a:rPr lang="zh-CN" altLang="zh-CN" sz="2000" kern="1000" dirty="0" smtClean="0">
                <a:latin typeface="Times New Roman"/>
                <a:ea typeface="宋体"/>
                <a:cs typeface="Times New Roman"/>
              </a:rPr>
              <a:t>单片机</a:t>
            </a:r>
            <a:r>
              <a:rPr lang="zh-CN" altLang="zh-CN" sz="2000" kern="1000" dirty="0">
                <a:latin typeface="Times New Roman"/>
                <a:ea typeface="宋体"/>
                <a:cs typeface="Times New Roman"/>
              </a:rPr>
              <a:t>应用系统的程序设计，除了可采用汇编语言完成外，还可以采用</a:t>
            </a:r>
            <a:r>
              <a:rPr lang="en-US" altLang="zh-CN" sz="2000" kern="1000" dirty="0">
                <a:latin typeface="Times New Roman"/>
                <a:ea typeface="宋体"/>
              </a:rPr>
              <a:t>C</a:t>
            </a:r>
            <a:r>
              <a:rPr lang="zh-CN" altLang="zh-CN" sz="2000" kern="1000" dirty="0">
                <a:latin typeface="Times New Roman"/>
                <a:ea typeface="宋体"/>
                <a:cs typeface="Times New Roman"/>
              </a:rPr>
              <a:t>语言实现。目前已有多种可以对</a:t>
            </a:r>
            <a:r>
              <a:rPr lang="en-US" altLang="zh-CN" sz="2000" kern="1000" dirty="0">
                <a:latin typeface="Times New Roman"/>
                <a:ea typeface="宋体"/>
              </a:rPr>
              <a:t>51</a:t>
            </a:r>
            <a:r>
              <a:rPr lang="zh-CN" altLang="zh-CN" sz="2000" kern="1000" dirty="0">
                <a:latin typeface="Times New Roman"/>
                <a:ea typeface="宋体"/>
                <a:cs typeface="Times New Roman"/>
              </a:rPr>
              <a:t>系列单片机硬件进行操作的</a:t>
            </a:r>
            <a:r>
              <a:rPr lang="en-US" altLang="zh-CN" sz="2000" kern="1000" dirty="0">
                <a:latin typeface="Times New Roman"/>
                <a:ea typeface="宋体"/>
              </a:rPr>
              <a:t>C</a:t>
            </a:r>
            <a:r>
              <a:rPr lang="zh-CN" altLang="zh-CN" sz="2000" kern="1000" dirty="0">
                <a:latin typeface="Times New Roman"/>
                <a:ea typeface="宋体"/>
                <a:cs typeface="Times New Roman"/>
              </a:rPr>
              <a:t>语言，它们通常统称</a:t>
            </a:r>
            <a:r>
              <a:rPr lang="zh-CN" altLang="zh-CN" sz="2000" kern="1000" dirty="0" smtClean="0">
                <a:latin typeface="Times New Roman"/>
                <a:ea typeface="宋体"/>
                <a:cs typeface="Times New Roman"/>
              </a:rPr>
              <a:t>为</a:t>
            </a:r>
            <a:r>
              <a:rPr lang="en-US" altLang="zh-CN" sz="2000" dirty="0" smtClean="0">
                <a:solidFill>
                  <a:srgbClr val="000000"/>
                </a:solidFill>
              </a:rPr>
              <a:t>C51</a:t>
            </a:r>
            <a:r>
              <a:rPr lang="zh-CN" altLang="en-US" sz="2000" dirty="0" smtClean="0">
                <a:solidFill>
                  <a:srgbClr val="000000"/>
                </a:solidFill>
              </a:rPr>
              <a:t>。</a:t>
            </a:r>
            <a:endParaRPr lang="en-US" altLang="zh-CN" sz="2000" dirty="0" smtClean="0">
              <a:solidFill>
                <a:srgbClr val="000000"/>
              </a:solidFill>
            </a:endParaRPr>
          </a:p>
          <a:p>
            <a:pPr algn="l">
              <a:lnSpc>
                <a:spcPct val="150000"/>
              </a:lnSpc>
            </a:pPr>
            <a:r>
              <a:rPr lang="en-US" altLang="zh-CN" sz="2000" dirty="0" smtClean="0"/>
              <a:t>        C51</a:t>
            </a:r>
            <a:r>
              <a:rPr lang="zh-CN" altLang="zh-CN" sz="2000" dirty="0"/>
              <a:t>在标准</a:t>
            </a:r>
            <a:r>
              <a:rPr lang="en-US" altLang="zh-CN" sz="2000" dirty="0"/>
              <a:t>C</a:t>
            </a:r>
            <a:r>
              <a:rPr lang="zh-CN" altLang="zh-CN" sz="2000" dirty="0"/>
              <a:t>（</a:t>
            </a:r>
            <a:r>
              <a:rPr lang="en-US" altLang="zh-CN" sz="2000" dirty="0"/>
              <a:t>ANSI C</a:t>
            </a:r>
            <a:r>
              <a:rPr lang="zh-CN" altLang="zh-CN" sz="2000" dirty="0"/>
              <a:t>）的基础上，针对单片机的硬件资源，扩展了相应的数据类型和变量，而</a:t>
            </a:r>
            <a:r>
              <a:rPr lang="en-US" altLang="zh-CN" sz="2000" dirty="0"/>
              <a:t>C51</a:t>
            </a:r>
            <a:r>
              <a:rPr lang="zh-CN" altLang="zh-CN" sz="2000" dirty="0"/>
              <a:t>在语法规定、程序结构与设计方法上都与标准</a:t>
            </a:r>
            <a:r>
              <a:rPr lang="en-US" altLang="zh-CN" sz="2000" dirty="0"/>
              <a:t>C</a:t>
            </a:r>
            <a:r>
              <a:rPr lang="zh-CN" altLang="zh-CN" sz="2000" dirty="0"/>
              <a:t>相同。本章重点介绍</a:t>
            </a:r>
            <a:r>
              <a:rPr lang="en-US" altLang="zh-CN" sz="2000" dirty="0"/>
              <a:t> C51</a:t>
            </a:r>
            <a:r>
              <a:rPr lang="zh-CN" altLang="zh-CN" sz="2000" dirty="0"/>
              <a:t>对标准</a:t>
            </a:r>
            <a:r>
              <a:rPr lang="en-US" altLang="zh-CN" sz="2000" dirty="0"/>
              <a:t>C</a:t>
            </a:r>
            <a:r>
              <a:rPr lang="zh-CN" altLang="zh-CN" sz="2000" dirty="0"/>
              <a:t>所扩展的部分，并结合几个简单实例讲解单片机</a:t>
            </a:r>
            <a:r>
              <a:rPr lang="en-US" altLang="zh-CN" sz="2000" dirty="0"/>
              <a:t>C51</a:t>
            </a:r>
            <a:r>
              <a:rPr lang="zh-CN" altLang="zh-CN" sz="2000" dirty="0"/>
              <a:t>的程序设计方法</a:t>
            </a:r>
            <a:r>
              <a:rPr lang="zh-CN" altLang="zh-CN" dirty="0" smtClean="0"/>
              <a:t>。</a:t>
            </a:r>
            <a:endParaRPr lang="zh-CN" altLang="en-US" sz="2000" dirty="0"/>
          </a:p>
          <a:p>
            <a:pPr algn="l">
              <a:lnSpc>
                <a:spcPct val="150000"/>
              </a:lnSpc>
            </a:pPr>
            <a:r>
              <a:rPr lang="zh-CN" altLang="en-US" sz="2000" b="1" dirty="0" smtClean="0">
                <a:solidFill>
                  <a:srgbClr val="FF0000"/>
                </a:solidFill>
                <a:latin typeface="黑体" pitchFamily="2" charset="-122"/>
              </a:rPr>
              <a:t>    学习</a:t>
            </a:r>
            <a:r>
              <a:rPr lang="zh-CN" altLang="en-US" sz="2000" b="1" dirty="0">
                <a:solidFill>
                  <a:srgbClr val="FF0000"/>
                </a:solidFill>
                <a:latin typeface="黑体" pitchFamily="2" charset="-122"/>
              </a:rPr>
              <a:t>要点</a:t>
            </a:r>
          </a:p>
          <a:p>
            <a:pPr algn="l">
              <a:lnSpc>
                <a:spcPct val="150000"/>
              </a:lnSpc>
            </a:pPr>
            <a:r>
              <a:rPr lang="en-US" altLang="zh-CN" sz="2000" dirty="0" smtClean="0"/>
              <a:t>        </a:t>
            </a:r>
            <a:r>
              <a:rPr lang="zh-CN" altLang="zh-CN" sz="2000" dirty="0" smtClean="0"/>
              <a:t>了解</a:t>
            </a:r>
            <a:r>
              <a:rPr lang="en-US" altLang="zh-CN" sz="2000" dirty="0"/>
              <a:t>C51</a:t>
            </a:r>
            <a:r>
              <a:rPr lang="zh-CN" altLang="zh-CN" sz="2000" dirty="0"/>
              <a:t>的程序结构。</a:t>
            </a:r>
          </a:p>
          <a:p>
            <a:pPr algn="l">
              <a:lnSpc>
                <a:spcPct val="150000"/>
              </a:lnSpc>
            </a:pPr>
            <a:r>
              <a:rPr lang="en-US" altLang="zh-CN" sz="2000" dirty="0"/>
              <a:t> </a:t>
            </a:r>
            <a:r>
              <a:rPr lang="en-US" altLang="zh-CN" sz="2000" dirty="0" smtClean="0"/>
              <a:t>       </a:t>
            </a:r>
            <a:r>
              <a:rPr lang="zh-CN" altLang="zh-CN" sz="2000" dirty="0" smtClean="0"/>
              <a:t>掌握</a:t>
            </a:r>
            <a:r>
              <a:rPr lang="en-US" altLang="zh-CN" sz="2000" dirty="0"/>
              <a:t>C51</a:t>
            </a:r>
            <a:r>
              <a:rPr lang="zh-CN" altLang="zh-CN" sz="2000" dirty="0"/>
              <a:t>的数据结构相关内容。</a:t>
            </a:r>
          </a:p>
          <a:p>
            <a:pPr algn="l">
              <a:lnSpc>
                <a:spcPct val="150000"/>
              </a:lnSpc>
            </a:pPr>
            <a:r>
              <a:rPr lang="en-US" altLang="zh-CN" sz="2000" dirty="0" smtClean="0"/>
              <a:t>        </a:t>
            </a:r>
            <a:r>
              <a:rPr lang="zh-CN" altLang="zh-CN" sz="2000" dirty="0" smtClean="0"/>
              <a:t>掌握</a:t>
            </a:r>
            <a:r>
              <a:rPr lang="en-US" altLang="zh-CN" sz="2000" dirty="0"/>
              <a:t>C51</a:t>
            </a:r>
            <a:r>
              <a:rPr lang="zh-CN" altLang="zh-CN" sz="2000" dirty="0"/>
              <a:t>程序设计的基本方法。</a:t>
            </a:r>
          </a:p>
          <a:p>
            <a:pPr algn="l">
              <a:lnSpc>
                <a:spcPct val="150000"/>
              </a:lnSpc>
            </a:pPr>
            <a:r>
              <a:rPr lang="en-US" altLang="zh-CN" sz="2000" dirty="0" smtClean="0"/>
              <a:t>        </a:t>
            </a:r>
            <a:r>
              <a:rPr lang="zh-CN" altLang="zh-CN" sz="2000" dirty="0" smtClean="0"/>
              <a:t>了解</a:t>
            </a:r>
            <a:r>
              <a:rPr lang="en-US" altLang="zh-CN" sz="2000" dirty="0"/>
              <a:t>C51</a:t>
            </a:r>
            <a:r>
              <a:rPr lang="zh-CN" altLang="zh-CN" sz="2000" dirty="0"/>
              <a:t>与汇编语言程序设计的综合方法</a:t>
            </a:r>
            <a:r>
              <a:rPr lang="zh-CN" altLang="zh-CN" sz="2000" dirty="0" smtClean="0"/>
              <a:t>。</a:t>
            </a:r>
            <a:endParaRPr lang="zh-CN" altLang="en-US" sz="2000" dirty="0"/>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651000" y="1798409"/>
            <a:ext cx="8255000" cy="3970318"/>
          </a:xfrm>
          <a:prstGeom prst="rect">
            <a:avLst/>
          </a:prstGeom>
        </p:spPr>
        <p:txBody>
          <a:bodyPr wrap="square">
            <a:spAutoFit/>
          </a:bodyPr>
          <a:lstStyle/>
          <a:p>
            <a:pPr algn="l">
              <a:lnSpc>
                <a:spcPct val="150000"/>
              </a:lnSpc>
            </a:pPr>
            <a:r>
              <a:rPr lang="en-US" altLang="zh-CN" sz="2400" b="1" dirty="0" smtClean="0">
                <a:solidFill>
                  <a:schemeClr val="accent6"/>
                </a:solidFill>
                <a:hlinkClick r:id="rId3" action="ppaction://hlinksldjump"/>
              </a:rPr>
              <a:t>6.1  </a:t>
            </a:r>
            <a:r>
              <a:rPr lang="zh-CN" altLang="en-US" sz="2400" b="1" dirty="0">
                <a:solidFill>
                  <a:schemeClr val="accent6"/>
                </a:solidFill>
                <a:hlinkClick r:id="rId3" action="ppaction://hlinksldjump"/>
              </a:rPr>
              <a:t>单片机</a:t>
            </a:r>
            <a:r>
              <a:rPr lang="en-US" altLang="zh-CN" sz="2400" b="1" dirty="0">
                <a:solidFill>
                  <a:schemeClr val="accent6"/>
                </a:solidFill>
                <a:hlinkClick r:id="rId3" action="ppaction://hlinksldjump"/>
              </a:rPr>
              <a:t>C</a:t>
            </a:r>
            <a:r>
              <a:rPr lang="zh-CN" altLang="en-US" sz="2400" b="1" dirty="0">
                <a:solidFill>
                  <a:schemeClr val="accent6"/>
                </a:solidFill>
                <a:hlinkClick r:id="rId3" action="ppaction://hlinksldjump"/>
              </a:rPr>
              <a:t>语言</a:t>
            </a:r>
            <a:r>
              <a:rPr lang="zh-CN" altLang="en-US" sz="2400" b="1" dirty="0" smtClean="0">
                <a:solidFill>
                  <a:schemeClr val="accent6"/>
                </a:solidFill>
                <a:hlinkClick r:id="rId3" action="ppaction://hlinksldjump"/>
              </a:rPr>
              <a:t>概述</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smtClean="0">
                <a:solidFill>
                  <a:schemeClr val="accent6"/>
                </a:solidFill>
                <a:hlinkClick r:id="rId4" action="ppaction://hlinksldjump"/>
              </a:rPr>
              <a:t>6.2  </a:t>
            </a:r>
            <a:r>
              <a:rPr lang="en-US" altLang="zh-CN" sz="2400" b="1" dirty="0">
                <a:solidFill>
                  <a:schemeClr val="accent6"/>
                </a:solidFill>
                <a:hlinkClick r:id="rId4" action="ppaction://hlinksldjump"/>
              </a:rPr>
              <a:t>C51</a:t>
            </a:r>
            <a:r>
              <a:rPr lang="zh-CN" altLang="en-US" sz="2400" b="1" dirty="0">
                <a:solidFill>
                  <a:schemeClr val="accent6"/>
                </a:solidFill>
                <a:hlinkClick r:id="rId4" action="ppaction://hlinksldjump"/>
              </a:rPr>
              <a:t>的数据与运算</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smtClean="0">
                <a:solidFill>
                  <a:schemeClr val="accent6"/>
                </a:solidFill>
                <a:hlinkClick r:id="rId5" action="ppaction://hlinksldjump"/>
              </a:rPr>
              <a:t>6.3  </a:t>
            </a:r>
            <a:r>
              <a:rPr lang="en-US" altLang="zh-CN" sz="2400" b="1" dirty="0">
                <a:solidFill>
                  <a:schemeClr val="accent6"/>
                </a:solidFill>
                <a:hlinkClick r:id="rId5" action="ppaction://hlinksldjump"/>
              </a:rPr>
              <a:t>C51</a:t>
            </a:r>
            <a:r>
              <a:rPr lang="zh-CN" altLang="en-US" sz="2400" b="1" dirty="0">
                <a:solidFill>
                  <a:schemeClr val="accent6"/>
                </a:solidFill>
                <a:hlinkClick r:id="rId5" action="ppaction://hlinksldjump"/>
              </a:rPr>
              <a:t>的运算符和表达式</a:t>
            </a:r>
            <a:endParaRPr lang="en-US" altLang="zh-CN" sz="2400" b="1" dirty="0" smtClean="0">
              <a:solidFill>
                <a:schemeClr val="accent6"/>
              </a:solidFill>
            </a:endParaRPr>
          </a:p>
          <a:p>
            <a:pPr algn="l">
              <a:lnSpc>
                <a:spcPct val="150000"/>
              </a:lnSpc>
            </a:pPr>
            <a:r>
              <a:rPr lang="en-US" altLang="zh-CN" sz="2400" b="1" dirty="0" smtClean="0">
                <a:solidFill>
                  <a:schemeClr val="accent6"/>
                </a:solidFill>
                <a:hlinkClick r:id="rId6" action="ppaction://hlinksldjump"/>
              </a:rPr>
              <a:t>6.4  </a:t>
            </a:r>
            <a:r>
              <a:rPr lang="en-US" altLang="zh-CN" sz="2400" b="1" dirty="0">
                <a:solidFill>
                  <a:schemeClr val="accent6"/>
                </a:solidFill>
                <a:hlinkClick r:id="rId6" action="ppaction://hlinksldjump"/>
              </a:rPr>
              <a:t>C51</a:t>
            </a:r>
            <a:r>
              <a:rPr lang="zh-CN" altLang="en-US" sz="2400" b="1" dirty="0">
                <a:solidFill>
                  <a:schemeClr val="accent6"/>
                </a:solidFill>
                <a:hlinkClick r:id="rId6" action="ppaction://hlinksldjump"/>
              </a:rPr>
              <a:t>的基本语句</a:t>
            </a:r>
            <a:r>
              <a:rPr lang="zh-CN" altLang="en-US" sz="2400" b="1" dirty="0">
                <a:solidFill>
                  <a:schemeClr val="accent6"/>
                </a:solidFill>
              </a:rPr>
              <a:t>	</a:t>
            </a:r>
            <a:endParaRPr lang="en-US" altLang="zh-CN" sz="2400" b="1" dirty="0" smtClean="0">
              <a:solidFill>
                <a:schemeClr val="accent6"/>
              </a:solidFill>
            </a:endParaRPr>
          </a:p>
          <a:p>
            <a:pPr algn="l">
              <a:lnSpc>
                <a:spcPct val="150000"/>
              </a:lnSpc>
            </a:pPr>
            <a:r>
              <a:rPr lang="en-US" altLang="zh-CN" sz="2400" b="1" dirty="0">
                <a:solidFill>
                  <a:schemeClr val="accent6"/>
                </a:solidFill>
                <a:hlinkClick r:id="rId7" action="ppaction://hlinksldjump"/>
              </a:rPr>
              <a:t>6.5  C51</a:t>
            </a:r>
            <a:r>
              <a:rPr lang="zh-CN" altLang="en-US" sz="2400" b="1" dirty="0">
                <a:solidFill>
                  <a:schemeClr val="accent6"/>
                </a:solidFill>
                <a:hlinkClick r:id="rId7" action="ppaction://hlinksldjump"/>
              </a:rPr>
              <a:t>的</a:t>
            </a:r>
            <a:r>
              <a:rPr lang="zh-CN" altLang="en-US" sz="2400" b="1" dirty="0" smtClean="0">
                <a:solidFill>
                  <a:schemeClr val="accent6"/>
                </a:solidFill>
                <a:hlinkClick r:id="rId7" action="ppaction://hlinksldjump"/>
              </a:rPr>
              <a:t>函数</a:t>
            </a:r>
            <a:endParaRPr lang="en-US" altLang="zh-CN" sz="2400" b="1" dirty="0" smtClean="0">
              <a:solidFill>
                <a:schemeClr val="accent6"/>
              </a:solidFill>
            </a:endParaRPr>
          </a:p>
          <a:p>
            <a:pPr algn="l">
              <a:lnSpc>
                <a:spcPct val="150000"/>
              </a:lnSpc>
            </a:pPr>
            <a:r>
              <a:rPr lang="en-US" altLang="zh-CN" sz="2400" b="1" dirty="0">
                <a:solidFill>
                  <a:schemeClr val="accent6"/>
                </a:solidFill>
                <a:hlinkClick r:id="rId8" action="ppaction://hlinksldjump"/>
              </a:rPr>
              <a:t>6.6  C51</a:t>
            </a:r>
            <a:r>
              <a:rPr lang="zh-CN" altLang="en-US" sz="2400" b="1" dirty="0">
                <a:solidFill>
                  <a:schemeClr val="accent6"/>
                </a:solidFill>
                <a:hlinkClick r:id="rId8" action="ppaction://hlinksldjump"/>
              </a:rPr>
              <a:t>编程</a:t>
            </a:r>
            <a:r>
              <a:rPr lang="zh-CN" altLang="en-US" sz="2400" b="1" dirty="0" smtClean="0">
                <a:solidFill>
                  <a:schemeClr val="accent6"/>
                </a:solidFill>
                <a:hlinkClick r:id="rId8" action="ppaction://hlinksldjump"/>
              </a:rPr>
              <a:t>实例</a:t>
            </a:r>
            <a:endParaRPr lang="en-US" altLang="zh-CN" sz="2400" b="1" dirty="0" smtClean="0">
              <a:solidFill>
                <a:schemeClr val="accent6"/>
              </a:solidFill>
            </a:endParaRPr>
          </a:p>
          <a:p>
            <a:pPr algn="l">
              <a:lnSpc>
                <a:spcPct val="150000"/>
              </a:lnSpc>
            </a:pPr>
            <a:r>
              <a:rPr lang="en-US" altLang="zh-CN" sz="2400" b="1" dirty="0">
                <a:solidFill>
                  <a:schemeClr val="accent6"/>
                </a:solidFill>
                <a:hlinkClick r:id="rId9" action="ppaction://hlinksldjump"/>
              </a:rPr>
              <a:t>6.7  </a:t>
            </a:r>
            <a:r>
              <a:rPr lang="zh-CN" altLang="en-US" sz="2400" b="1" dirty="0">
                <a:solidFill>
                  <a:schemeClr val="accent6"/>
                </a:solidFill>
                <a:hlinkClick r:id="rId9" action="ppaction://hlinksldjump"/>
              </a:rPr>
              <a:t>汇编语言和</a:t>
            </a:r>
            <a:r>
              <a:rPr lang="en-US" altLang="zh-CN" sz="2400" b="1" dirty="0">
                <a:solidFill>
                  <a:schemeClr val="accent6"/>
                </a:solidFill>
                <a:hlinkClick r:id="rId9" action="ppaction://hlinksldjump"/>
              </a:rPr>
              <a:t>C</a:t>
            </a:r>
            <a:r>
              <a:rPr lang="zh-CN" altLang="en-US" sz="2400" b="1" dirty="0">
                <a:solidFill>
                  <a:schemeClr val="accent6"/>
                </a:solidFill>
                <a:hlinkClick r:id="rId9" action="ppaction://hlinksldjump"/>
              </a:rPr>
              <a:t>语言的混合编程</a:t>
            </a:r>
            <a:endParaRPr lang="en-US" altLang="zh-CN" sz="2400" b="1" dirty="0">
              <a:solidFill>
                <a:schemeClr val="accent6"/>
              </a:solidFill>
            </a:endParaRPr>
          </a:p>
        </p:txBody>
      </p:sp>
      <p:sp>
        <p:nvSpPr>
          <p:cNvPr id="4" name="矩形 3"/>
          <p:cNvSpPr/>
          <p:nvPr/>
        </p:nvSpPr>
        <p:spPr>
          <a:xfrm>
            <a:off x="3072935" y="845235"/>
            <a:ext cx="2802370" cy="738664"/>
          </a:xfrm>
          <a:prstGeom prst="rect">
            <a:avLst/>
          </a:prstGeom>
        </p:spPr>
        <p:txBody>
          <a:bodyPr wrap="none">
            <a:spAutoFit/>
          </a:bodyPr>
          <a:lstStyle/>
          <a:p>
            <a:pPr lvl="0" indent="266700" algn="l">
              <a:lnSpc>
                <a:spcPct val="150000"/>
              </a:lnSpc>
              <a:tabLst>
                <a:tab pos="6115050" algn="r"/>
                <a:tab pos="6134100" algn="r"/>
              </a:tabLst>
            </a:pPr>
            <a:r>
              <a:rPr lang="zh-CN" altLang="en-US" sz="2800" b="1" dirty="0" smtClean="0">
                <a:solidFill>
                  <a:srgbClr val="FF0000"/>
                </a:solidFill>
                <a:latin typeface="黑体" pitchFamily="2" charset="-122"/>
                <a:ea typeface="黑体" pitchFamily="2" charset="-122"/>
              </a:rPr>
              <a:t>第</a:t>
            </a:r>
            <a:r>
              <a:rPr lang="en-US" altLang="zh-CN" sz="2800" b="1" dirty="0">
                <a:solidFill>
                  <a:srgbClr val="FF0000"/>
                </a:solidFill>
                <a:latin typeface="黑体" pitchFamily="2" charset="-122"/>
                <a:ea typeface="黑体" pitchFamily="2" charset="-122"/>
              </a:rPr>
              <a:t>6</a:t>
            </a:r>
            <a:r>
              <a:rPr lang="zh-CN" altLang="en-US" sz="2800" b="1" dirty="0" smtClean="0">
                <a:solidFill>
                  <a:srgbClr val="FF0000"/>
                </a:solidFill>
                <a:latin typeface="黑体" pitchFamily="2" charset="-122"/>
                <a:ea typeface="黑体" pitchFamily="2" charset="-122"/>
              </a:rPr>
              <a:t>章  目  录</a:t>
            </a:r>
            <a:endParaRPr lang="zh-CN" altLang="en-US" sz="2800" b="1" dirty="0">
              <a:solidFill>
                <a:srgbClr val="FF0000"/>
              </a:solidFill>
              <a:latin typeface="黑体" pitchFamily="2" charset="-122"/>
              <a:ea typeface="黑体" pitchFamily="2" charset="-122"/>
            </a:endParaRP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1689100"/>
            <a:ext cx="8534400" cy="266700"/>
          </a:xfrm>
        </p:spPr>
        <p:txBody>
          <a:bodyPr/>
          <a:lstStyle/>
          <a:p>
            <a:pPr algn="ctr">
              <a:lnSpc>
                <a:spcPct val="150000"/>
              </a:lnSpc>
            </a:pPr>
            <a:r>
              <a:rPr lang="en-US" altLang="zh-CN" sz="2400" dirty="0" smtClean="0"/>
              <a:t>        </a:t>
            </a:r>
            <a:r>
              <a:rPr lang="en-US" altLang="zh-CN" kern="1200" dirty="0">
                <a:solidFill>
                  <a:srgbClr val="FF0000"/>
                </a:solidFill>
                <a:latin typeface="黑体" pitchFamily="2" charset="-122"/>
                <a:ea typeface="黑体" pitchFamily="2" charset="-122"/>
                <a:cs typeface="+mn-cs"/>
              </a:rPr>
              <a:t>6.1  </a:t>
            </a:r>
            <a:r>
              <a:rPr lang="zh-CN" altLang="en-US" kern="1200" dirty="0">
                <a:solidFill>
                  <a:srgbClr val="FF0000"/>
                </a:solidFill>
                <a:latin typeface="黑体" pitchFamily="2" charset="-122"/>
                <a:ea typeface="黑体" pitchFamily="2" charset="-122"/>
                <a:cs typeface="+mn-cs"/>
              </a:rPr>
              <a:t>单片机</a:t>
            </a:r>
            <a:r>
              <a:rPr lang="en-US" altLang="zh-CN" kern="1200" dirty="0">
                <a:solidFill>
                  <a:srgbClr val="FF0000"/>
                </a:solidFill>
                <a:latin typeface="黑体" pitchFamily="2" charset="-122"/>
                <a:ea typeface="黑体" pitchFamily="2" charset="-122"/>
                <a:cs typeface="+mn-cs"/>
              </a:rPr>
              <a:t>C</a:t>
            </a:r>
            <a:r>
              <a:rPr lang="zh-CN" altLang="en-US" kern="1200" dirty="0">
                <a:solidFill>
                  <a:srgbClr val="FF0000"/>
                </a:solidFill>
                <a:latin typeface="黑体" pitchFamily="2" charset="-122"/>
                <a:ea typeface="黑体" pitchFamily="2" charset="-122"/>
                <a:cs typeface="+mn-cs"/>
              </a:rPr>
              <a:t>语言</a:t>
            </a:r>
            <a:r>
              <a:rPr lang="zh-CN" altLang="en-US" kern="1200" dirty="0" smtClean="0">
                <a:solidFill>
                  <a:srgbClr val="FF0000"/>
                </a:solidFill>
                <a:latin typeface="黑体" pitchFamily="2" charset="-122"/>
                <a:ea typeface="黑体" pitchFamily="2" charset="-122"/>
                <a:cs typeface="+mn-cs"/>
              </a:rPr>
              <a:t>概述</a:t>
            </a:r>
            <a:r>
              <a:rPr lang="en-US" altLang="zh-CN" sz="2400" dirty="0" smtClean="0"/>
              <a:t/>
            </a:r>
            <a:br>
              <a:rPr lang="en-US" altLang="zh-CN" sz="2400" dirty="0" smtClean="0"/>
            </a:br>
            <a:r>
              <a:rPr lang="zh-CN" altLang="zh-CN" sz="2400" dirty="0"/>
              <a:t/>
            </a:r>
            <a:br>
              <a:rPr lang="zh-CN" altLang="zh-CN" sz="2400" dirty="0"/>
            </a:br>
            <a:r>
              <a:rPr lang="en-US" altLang="zh-CN" sz="2400" b="1" dirty="0"/>
              <a:t/>
            </a:r>
            <a:br>
              <a:rPr lang="en-US" altLang="zh-CN" sz="2400" b="1" dirty="0"/>
            </a:br>
            <a:r>
              <a:rPr lang="en-US" altLang="zh-CN" b="1" dirty="0"/>
              <a:t> </a:t>
            </a:r>
          </a:p>
        </p:txBody>
      </p:sp>
      <p:sp>
        <p:nvSpPr>
          <p:cNvPr id="2051" name="Rectangle 3"/>
          <p:cNvSpPr>
            <a:spLocks noGrp="1" noChangeArrowheads="1"/>
          </p:cNvSpPr>
          <p:nvPr>
            <p:ph type="subTitle" idx="1"/>
          </p:nvPr>
        </p:nvSpPr>
        <p:spPr>
          <a:xfrm>
            <a:off x="0" y="1676400"/>
            <a:ext cx="9245600" cy="5181600"/>
          </a:xfrm>
        </p:spPr>
        <p:txBody>
          <a:bodyPr/>
          <a:lstStyle/>
          <a:p>
            <a:pPr algn="l">
              <a:lnSpc>
                <a:spcPct val="150000"/>
              </a:lnSpc>
            </a:pPr>
            <a:r>
              <a:rPr lang="zh-CN" altLang="en-US" sz="2400" dirty="0" smtClean="0"/>
              <a:t>        单片机</a:t>
            </a:r>
            <a:r>
              <a:rPr lang="zh-CN" altLang="en-US" sz="2400" dirty="0"/>
              <a:t>应用系统的程序设计，除了可采用汇编语言完成外，还可以采用</a:t>
            </a:r>
            <a:r>
              <a:rPr lang="en-US" altLang="zh-CN" sz="2400" dirty="0"/>
              <a:t>C</a:t>
            </a:r>
            <a:r>
              <a:rPr lang="zh-CN" altLang="en-US" sz="2400" dirty="0"/>
              <a:t>语言实现。目前已有多种可以对</a:t>
            </a:r>
            <a:r>
              <a:rPr lang="en-US" altLang="zh-CN" sz="2400" dirty="0"/>
              <a:t>51</a:t>
            </a:r>
            <a:r>
              <a:rPr lang="zh-CN" altLang="en-US" sz="2400" dirty="0"/>
              <a:t>系列单片机硬件进行操作的</a:t>
            </a:r>
            <a:r>
              <a:rPr lang="en-US" altLang="zh-CN" sz="2400" dirty="0"/>
              <a:t>C</a:t>
            </a:r>
            <a:r>
              <a:rPr lang="zh-CN" altLang="en-US" sz="2400" dirty="0"/>
              <a:t>语言，它们通常统称为</a:t>
            </a:r>
            <a:r>
              <a:rPr lang="en-US" altLang="zh-CN" sz="2400" dirty="0"/>
              <a:t>C51</a:t>
            </a:r>
            <a:r>
              <a:rPr lang="zh-CN" altLang="en-US" sz="2400" dirty="0"/>
              <a:t>。</a:t>
            </a:r>
            <a:r>
              <a:rPr lang="en-US" altLang="zh-CN" sz="2400" b="1" dirty="0" smtClean="0"/>
              <a:t>    </a:t>
            </a:r>
            <a:endParaRPr lang="en-US" altLang="zh-CN" sz="2400" b="1" dirty="0"/>
          </a:p>
          <a:p>
            <a:pPr>
              <a:lnSpc>
                <a:spcPct val="120000"/>
              </a:lnSpc>
            </a:pPr>
            <a:r>
              <a:rPr lang="en-US" altLang="zh-CN" sz="2800" b="1" dirty="0" smtClean="0"/>
              <a:t>     </a:t>
            </a:r>
            <a:endParaRPr lang="zh-CN" altLang="en-US" sz="2800" b="1" dirty="0"/>
          </a:p>
        </p:txBody>
      </p:sp>
      <p:sp>
        <p:nvSpPr>
          <p:cNvPr id="2" name="矩形 1"/>
          <p:cNvSpPr/>
          <p:nvPr/>
        </p:nvSpPr>
        <p:spPr>
          <a:xfrm>
            <a:off x="0" y="1288991"/>
            <a:ext cx="4572000" cy="738664"/>
          </a:xfrm>
          <a:prstGeom prst="rect">
            <a:avLst/>
          </a:prstGeom>
        </p:spPr>
        <p:txBody>
          <a:bodyPr>
            <a:spAutoFit/>
          </a:bodyPr>
          <a:lstStyle/>
          <a:p>
            <a:r>
              <a:rPr lang="zh-CN" altLang="en-US" sz="2400" b="1" dirty="0">
                <a:solidFill>
                  <a:srgbClr val="9900CC"/>
                </a:solidFill>
                <a:latin typeface="+mj-lt"/>
                <a:ea typeface="+mj-ea"/>
                <a:cs typeface="+mj-cs"/>
              </a:rPr>
              <a:t> </a:t>
            </a:r>
            <a:r>
              <a:rPr lang="en-US" altLang="zh-CN" sz="2400" b="1" dirty="0">
                <a:solidFill>
                  <a:srgbClr val="9900CC"/>
                </a:solidFill>
                <a:latin typeface="+mj-lt"/>
                <a:ea typeface="+mj-ea"/>
                <a:cs typeface="+mj-cs"/>
              </a:rPr>
              <a:t>6.1.1  </a:t>
            </a:r>
            <a:r>
              <a:rPr lang="zh-CN" altLang="en-US" sz="2400" b="1" dirty="0">
                <a:solidFill>
                  <a:srgbClr val="9900CC"/>
                </a:solidFill>
                <a:latin typeface="+mj-lt"/>
                <a:ea typeface="+mj-ea"/>
                <a:cs typeface="+mj-cs"/>
              </a:rPr>
              <a:t>采用</a:t>
            </a:r>
            <a:r>
              <a:rPr lang="en-US" altLang="zh-CN" sz="2400" b="1" dirty="0">
                <a:solidFill>
                  <a:srgbClr val="9900CC"/>
                </a:solidFill>
                <a:latin typeface="+mj-lt"/>
                <a:ea typeface="+mj-ea"/>
                <a:cs typeface="+mj-cs"/>
              </a:rPr>
              <a:t>C51</a:t>
            </a:r>
            <a:r>
              <a:rPr lang="zh-CN" altLang="en-US" sz="2400" b="1" dirty="0">
                <a:solidFill>
                  <a:srgbClr val="9900CC"/>
                </a:solidFill>
                <a:latin typeface="+mj-lt"/>
                <a:ea typeface="+mj-ea"/>
                <a:cs typeface="+mj-cs"/>
              </a:rPr>
              <a:t>的优点</a:t>
            </a:r>
            <a:r>
              <a:rPr lang="zh-CN" altLang="en-US" sz="2800" b="1" kern="0" dirty="0">
                <a:solidFill>
                  <a:srgbClr val="333399"/>
                </a:solidFill>
                <a:latin typeface="Arial"/>
                <a:ea typeface="幼圆"/>
              </a:rPr>
              <a:t/>
            </a:r>
            <a:br>
              <a:rPr lang="zh-CN" altLang="en-US" sz="2800" b="1" kern="0" dirty="0">
                <a:solidFill>
                  <a:srgbClr val="333399"/>
                </a:solidFill>
                <a:latin typeface="Arial"/>
                <a:ea typeface="幼圆"/>
              </a:rPr>
            </a:br>
            <a:endParaRPr lang="zh-CN" altLang="en-US" dirty="0"/>
          </a:p>
        </p:txBody>
      </p:sp>
    </p:spTree>
    <p:extLst>
      <p:ext uri="{BB962C8B-B14F-4D97-AF65-F5344CB8AC3E}">
        <p14:creationId xmlns:p14="http://schemas.microsoft.com/office/powerpoint/2010/main" val="98821171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051">
                                            <p:txEl>
                                              <p:pRg st="0" end="0"/>
                                            </p:txEl>
                                          </p:spTgt>
                                        </p:tgtEl>
                                        <p:attrNameLst>
                                          <p:attrName>style.visibility</p:attrName>
                                        </p:attrNameLst>
                                      </p:cBhvr>
                                      <p:to>
                                        <p:strVal val="visible"/>
                                      </p:to>
                                    </p:set>
                                    <p:animEffect transition="in" filter="fade">
                                      <p:cBhvr>
                                        <p:cTn id="13" dur="1000"/>
                                        <p:tgtEl>
                                          <p:spTgt spid="2051">
                                            <p:txEl>
                                              <p:pRg st="0" end="0"/>
                                            </p:txEl>
                                          </p:spTgt>
                                        </p:tgtEl>
                                      </p:cBhvr>
                                    </p:animEffect>
                                    <p:anim calcmode="lin" valueType="num">
                                      <p:cBhvr>
                                        <p:cTn id="14" dur="1000" fill="hold"/>
                                        <p:tgtEl>
                                          <p:spTgt spid="2051">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05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051">
                                            <p:txEl>
                                              <p:pRg st="1" end="1"/>
                                            </p:txEl>
                                          </p:spTgt>
                                        </p:tgtEl>
                                        <p:attrNameLst>
                                          <p:attrName>style.visibility</p:attrName>
                                        </p:attrNameLst>
                                      </p:cBhvr>
                                      <p:to>
                                        <p:strVal val="visible"/>
                                      </p:to>
                                    </p:set>
                                    <p:animEffect transition="in" filter="fade">
                                      <p:cBhvr>
                                        <p:cTn id="20" dur="1000"/>
                                        <p:tgtEl>
                                          <p:spTgt spid="2051">
                                            <p:txEl>
                                              <p:pRg st="1" end="1"/>
                                            </p:txEl>
                                          </p:spTgt>
                                        </p:tgtEl>
                                      </p:cBhvr>
                                    </p:animEffect>
                                    <p:anim calcmode="lin" valueType="num">
                                      <p:cBhvr>
                                        <p:cTn id="21" dur="1000" fill="hold"/>
                                        <p:tgtEl>
                                          <p:spTgt spid="2051">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2051">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3"/>
          <p:cNvSpPr>
            <a:spLocks noGrp="1" noChangeArrowheads="1"/>
          </p:cNvSpPr>
          <p:nvPr>
            <p:ph type="subTitle" idx="1"/>
          </p:nvPr>
        </p:nvSpPr>
        <p:spPr>
          <a:xfrm>
            <a:off x="228600" y="596900"/>
            <a:ext cx="8534400" cy="6553200"/>
          </a:xfrm>
        </p:spPr>
        <p:txBody>
          <a:bodyPr/>
          <a:lstStyle/>
          <a:p>
            <a:pPr algn="l">
              <a:lnSpc>
                <a:spcPct val="120000"/>
              </a:lnSpc>
            </a:pPr>
            <a:r>
              <a:rPr lang="en-US" altLang="zh-CN" b="1" dirty="0"/>
              <a:t>      C</a:t>
            </a:r>
            <a:r>
              <a:rPr lang="zh-CN" altLang="en-US" b="1" dirty="0"/>
              <a:t>语言是一种通用的程序设计语言，其代码率高，数据类型及运算符丰富，并具有良好的程 序结构，适用于各种应用的程序设计，是目前使用最广的单片机编程语言，使用 </a:t>
            </a:r>
            <a:r>
              <a:rPr lang="en-US" altLang="zh-CN" b="1" dirty="0"/>
              <a:t>C51</a:t>
            </a:r>
            <a:r>
              <a:rPr lang="zh-CN" altLang="en-US" b="1" dirty="0"/>
              <a:t>编译器。  </a:t>
            </a:r>
          </a:p>
          <a:p>
            <a:pPr algn="l">
              <a:lnSpc>
                <a:spcPct val="120000"/>
              </a:lnSpc>
            </a:pPr>
            <a:r>
              <a:rPr lang="zh-CN" altLang="en-US" b="1" dirty="0"/>
              <a:t>        由</a:t>
            </a:r>
            <a:r>
              <a:rPr lang="en-US" altLang="zh-CN" b="1" dirty="0"/>
              <a:t>C51</a:t>
            </a:r>
            <a:r>
              <a:rPr lang="zh-CN" altLang="en-US" b="1" dirty="0"/>
              <a:t>产生的目 标代码其运行速度高，所需存储空间小，符合</a:t>
            </a:r>
            <a:r>
              <a:rPr lang="en-US" altLang="zh-CN" b="1" dirty="0"/>
              <a:t>C</a:t>
            </a:r>
            <a:r>
              <a:rPr lang="zh-CN" altLang="en-US" b="1" dirty="0"/>
              <a:t>语言的</a:t>
            </a:r>
            <a:r>
              <a:rPr lang="en-US" altLang="zh-CN" b="1" dirty="0"/>
              <a:t>ANSI</a:t>
            </a:r>
            <a:r>
              <a:rPr lang="zh-CN" altLang="en-US" b="1" dirty="0"/>
              <a:t>标准，生成的代码遵循</a:t>
            </a:r>
            <a:r>
              <a:rPr lang="en-US" altLang="zh-CN" b="1" dirty="0"/>
              <a:t>Intel</a:t>
            </a:r>
            <a:r>
              <a:rPr lang="zh-CN" altLang="en-US" b="1" dirty="0"/>
              <a:t>目标 文件格式，而且可与</a:t>
            </a:r>
            <a:r>
              <a:rPr lang="en-US" altLang="zh-CN" b="1" dirty="0"/>
              <a:t>A51</a:t>
            </a:r>
            <a:r>
              <a:rPr lang="zh-CN" altLang="en-US" b="1" dirty="0"/>
              <a:t>汇编语言或</a:t>
            </a:r>
            <a:r>
              <a:rPr lang="en-US" altLang="zh-CN" b="1" dirty="0"/>
              <a:t>PL/M51</a:t>
            </a:r>
            <a:r>
              <a:rPr lang="zh-CN" altLang="en-US" b="1" dirty="0"/>
              <a:t>语言目标代码混和使用。  </a:t>
            </a:r>
          </a:p>
          <a:p>
            <a:pPr>
              <a:lnSpc>
                <a:spcPct val="120000"/>
              </a:lnSpc>
            </a:pPr>
            <a:endParaRPr lang="en-US" altLang="zh-CN" sz="2800" b="1" dirty="0"/>
          </a:p>
        </p:txBody>
      </p:sp>
    </p:spTree>
    <p:extLst>
      <p:ext uri="{BB962C8B-B14F-4D97-AF65-F5344CB8AC3E}">
        <p14:creationId xmlns:p14="http://schemas.microsoft.com/office/powerpoint/2010/main" val="319635143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 calcmode="lin" valueType="num">
                                      <p:cBhvr additive="base">
                                        <p:cTn id="7" dur="500" fill="hold"/>
                                        <p:tgtEl>
                                          <p:spTgt spid="307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5">
                                            <p:txEl>
                                              <p:pRg st="1" end="1"/>
                                            </p:txEl>
                                          </p:spTgt>
                                        </p:tgtEl>
                                        <p:attrNameLst>
                                          <p:attrName>style.visibility</p:attrName>
                                        </p:attrNameLst>
                                      </p:cBhvr>
                                      <p:to>
                                        <p:strVal val="visible"/>
                                      </p:to>
                                    </p:set>
                                    <p:anim calcmode="lin" valueType="num">
                                      <p:cBhvr additive="base">
                                        <p:cTn id="13" dur="500" fill="hold"/>
                                        <p:tgtEl>
                                          <p:spTgt spid="307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a:xfrm>
            <a:off x="88900" y="546100"/>
            <a:ext cx="8839200" cy="6400800"/>
          </a:xfrm>
        </p:spPr>
        <p:txBody>
          <a:bodyPr/>
          <a:lstStyle/>
          <a:p>
            <a:pPr algn="l">
              <a:lnSpc>
                <a:spcPct val="150000"/>
              </a:lnSpc>
            </a:pPr>
            <a:r>
              <a:rPr lang="zh-CN" altLang="en-US" sz="2400" b="1" dirty="0">
                <a:solidFill>
                  <a:srgbClr val="0000FF"/>
                </a:solidFill>
              </a:rPr>
              <a:t>应用</a:t>
            </a:r>
            <a:r>
              <a:rPr lang="en-US" altLang="zh-CN" sz="2400" b="1" dirty="0">
                <a:solidFill>
                  <a:srgbClr val="0000FF"/>
                </a:solidFill>
              </a:rPr>
              <a:t>C51</a:t>
            </a:r>
            <a:r>
              <a:rPr lang="zh-CN" altLang="en-US" sz="2400" b="1" dirty="0">
                <a:solidFill>
                  <a:srgbClr val="0000FF"/>
                </a:solidFill>
              </a:rPr>
              <a:t>编程具有以下优点：  </a:t>
            </a:r>
          </a:p>
          <a:p>
            <a:pPr algn="l">
              <a:lnSpc>
                <a:spcPct val="150000"/>
              </a:lnSpc>
            </a:pPr>
            <a:r>
              <a:rPr lang="zh-CN" altLang="en-US" sz="2400" b="1" dirty="0"/>
              <a:t>      ① </a:t>
            </a:r>
            <a:r>
              <a:rPr lang="en-US" altLang="zh-CN" sz="2400" b="1" dirty="0"/>
              <a:t>C51</a:t>
            </a:r>
            <a:r>
              <a:rPr lang="zh-CN" altLang="en-US" sz="2400" b="1" dirty="0"/>
              <a:t>管理内部寄存器和存贮器的分配，编程时，无需考虑不同存储器的寻址和数据类型等细节问题；  </a:t>
            </a:r>
          </a:p>
          <a:p>
            <a:pPr algn="l">
              <a:lnSpc>
                <a:spcPct val="150000"/>
              </a:lnSpc>
            </a:pPr>
            <a:r>
              <a:rPr lang="zh-CN" altLang="en-US" sz="2400" b="1" dirty="0"/>
              <a:t>      ② 程序由若干函数组成，具有良好的模块化结构；</a:t>
            </a:r>
          </a:p>
          <a:p>
            <a:pPr algn="l">
              <a:lnSpc>
                <a:spcPct val="150000"/>
              </a:lnSpc>
            </a:pPr>
            <a:r>
              <a:rPr lang="zh-CN" altLang="en-US" sz="2400" b="1" dirty="0"/>
              <a:t>      ③ 有丰富的子程序库可直接引用，从而大大减少用户编程的工作量。  </a:t>
            </a:r>
          </a:p>
          <a:p>
            <a:pPr algn="l">
              <a:lnSpc>
                <a:spcPct val="150000"/>
              </a:lnSpc>
            </a:pPr>
            <a:r>
              <a:rPr lang="zh-CN" altLang="en-US" sz="2400" b="1" dirty="0"/>
              <a:t>     ④ </a:t>
            </a:r>
            <a:r>
              <a:rPr lang="en-US" altLang="zh-CN" sz="2400" b="1" dirty="0"/>
              <a:t>C</a:t>
            </a:r>
            <a:r>
              <a:rPr lang="zh-CN" altLang="en-US" sz="2400" b="1" dirty="0"/>
              <a:t>语言和汇编语言可以交叉使用，汇编语言程序代码短、运行速度快、但复杂运算编程耗 时。用汇编语言编写与硬件有关的部分程序，用</a:t>
            </a:r>
            <a:r>
              <a:rPr lang="en-US" altLang="zh-CN" sz="2400" b="1" dirty="0"/>
              <a:t>C</a:t>
            </a:r>
            <a:r>
              <a:rPr lang="zh-CN" altLang="en-US" sz="2400" b="1" dirty="0"/>
              <a:t>语言编写与硬件无关的运算部分程序，充 分发挥两种语言的长处，提高开发效率</a:t>
            </a:r>
            <a:r>
              <a:rPr lang="zh-CN" altLang="en-US" sz="2800" b="1" dirty="0"/>
              <a:t>。  </a:t>
            </a:r>
          </a:p>
          <a:p>
            <a:r>
              <a:rPr lang="zh-CN" altLang="en-US" sz="2800" b="1" dirty="0"/>
              <a:t> </a:t>
            </a:r>
          </a:p>
        </p:txBody>
      </p:sp>
    </p:spTree>
    <p:extLst>
      <p:ext uri="{BB962C8B-B14F-4D97-AF65-F5344CB8AC3E}">
        <p14:creationId xmlns:p14="http://schemas.microsoft.com/office/powerpoint/2010/main" val="168703221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99">
                                            <p:txEl>
                                              <p:pRg st="1" end="1"/>
                                            </p:txEl>
                                          </p:spTgt>
                                        </p:tgtEl>
                                        <p:attrNameLst>
                                          <p:attrName>style.visibility</p:attrName>
                                        </p:attrNameLst>
                                      </p:cBhvr>
                                      <p:to>
                                        <p:strVal val="visible"/>
                                      </p:to>
                                    </p:set>
                                    <p:anim calcmode="lin" valueType="num">
                                      <p:cBhvr additive="base">
                                        <p:cTn id="13" dur="500" fill="hold"/>
                                        <p:tgtEl>
                                          <p:spTgt spid="409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099">
                                            <p:txEl>
                                              <p:pRg st="2" end="2"/>
                                            </p:txEl>
                                          </p:spTgt>
                                        </p:tgtEl>
                                        <p:attrNameLst>
                                          <p:attrName>style.visibility</p:attrName>
                                        </p:attrNameLst>
                                      </p:cBhvr>
                                      <p:to>
                                        <p:strVal val="visible"/>
                                      </p:to>
                                    </p:set>
                                    <p:anim calcmode="lin" valueType="num">
                                      <p:cBhvr additive="base">
                                        <p:cTn id="19" dur="500" fill="hold"/>
                                        <p:tgtEl>
                                          <p:spTgt spid="409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099">
                                            <p:txEl>
                                              <p:pRg st="3" end="3"/>
                                            </p:txEl>
                                          </p:spTgt>
                                        </p:tgtEl>
                                        <p:attrNameLst>
                                          <p:attrName>style.visibility</p:attrName>
                                        </p:attrNameLst>
                                      </p:cBhvr>
                                      <p:to>
                                        <p:strVal val="visible"/>
                                      </p:to>
                                    </p:set>
                                    <p:anim calcmode="lin" valueType="num">
                                      <p:cBhvr additive="base">
                                        <p:cTn id="25" dur="500" fill="hold"/>
                                        <p:tgtEl>
                                          <p:spTgt spid="409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0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099">
                                            <p:txEl>
                                              <p:pRg st="4" end="4"/>
                                            </p:txEl>
                                          </p:spTgt>
                                        </p:tgtEl>
                                        <p:attrNameLst>
                                          <p:attrName>style.visibility</p:attrName>
                                        </p:attrNameLst>
                                      </p:cBhvr>
                                      <p:to>
                                        <p:strVal val="visible"/>
                                      </p:to>
                                    </p:set>
                                    <p:anim calcmode="lin" valueType="num">
                                      <p:cBhvr additive="base">
                                        <p:cTn id="31" dur="500" fill="hold"/>
                                        <p:tgtEl>
                                          <p:spTgt spid="409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09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099">
                                            <p:txEl>
                                              <p:pRg st="5" end="5"/>
                                            </p:txEl>
                                          </p:spTgt>
                                        </p:tgtEl>
                                        <p:attrNameLst>
                                          <p:attrName>style.visibility</p:attrName>
                                        </p:attrNameLst>
                                      </p:cBhvr>
                                      <p:to>
                                        <p:strVal val="visible"/>
                                      </p:to>
                                    </p:set>
                                    <p:anim calcmode="lin" valueType="num">
                                      <p:cBhvr additive="base">
                                        <p:cTn id="37" dur="500" fill="hold"/>
                                        <p:tgtEl>
                                          <p:spTgt spid="4099">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09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0" y="571500"/>
            <a:ext cx="7772400" cy="579438"/>
          </a:xfrm>
        </p:spPr>
        <p:txBody>
          <a:bodyPr/>
          <a:lstStyle/>
          <a:p>
            <a:r>
              <a:rPr lang="en-US" altLang="zh-CN" sz="2400" dirty="0" smtClean="0"/>
              <a:t>          6.1.2  </a:t>
            </a:r>
            <a:r>
              <a:rPr lang="en-US" altLang="zh-CN" sz="2400" dirty="0"/>
              <a:t>C51</a:t>
            </a:r>
            <a:r>
              <a:rPr lang="zh-CN" altLang="zh-CN" sz="2400" dirty="0"/>
              <a:t>的程序框架</a:t>
            </a:r>
          </a:p>
        </p:txBody>
      </p:sp>
      <p:sp>
        <p:nvSpPr>
          <p:cNvPr id="6147" name="Rectangle 3"/>
          <p:cNvSpPr>
            <a:spLocks noGrp="1" noChangeArrowheads="1"/>
          </p:cNvSpPr>
          <p:nvPr>
            <p:ph type="subTitle" idx="1"/>
          </p:nvPr>
        </p:nvSpPr>
        <p:spPr>
          <a:xfrm>
            <a:off x="0" y="1117600"/>
            <a:ext cx="9144000" cy="5257800"/>
          </a:xfrm>
        </p:spPr>
        <p:txBody>
          <a:bodyPr/>
          <a:lstStyle/>
          <a:p>
            <a:pPr algn="l">
              <a:lnSpc>
                <a:spcPct val="150000"/>
              </a:lnSpc>
              <a:spcBef>
                <a:spcPts val="0"/>
              </a:spcBef>
            </a:pPr>
            <a:r>
              <a:rPr lang="en-US" altLang="zh-CN" sz="2400" b="1" dirty="0"/>
              <a:t>     </a:t>
            </a:r>
            <a:r>
              <a:rPr lang="en-US" altLang="zh-CN" sz="2400" b="1" dirty="0" smtClean="0"/>
              <a:t>   </a:t>
            </a:r>
            <a:r>
              <a:rPr lang="zh-CN" altLang="en-US" sz="2400" b="1" dirty="0" smtClean="0"/>
              <a:t>同</a:t>
            </a:r>
            <a:r>
              <a:rPr lang="zh-CN" altLang="en-US" sz="2400" b="1" dirty="0"/>
              <a:t>标准</a:t>
            </a:r>
            <a:r>
              <a:rPr lang="en-US" altLang="zh-CN" sz="2400" b="1" dirty="0"/>
              <a:t>C</a:t>
            </a:r>
            <a:r>
              <a:rPr lang="zh-CN" altLang="en-US" sz="2400" b="1" dirty="0"/>
              <a:t>一样，</a:t>
            </a:r>
            <a:r>
              <a:rPr lang="en-US" altLang="zh-CN" sz="2400" b="1" dirty="0"/>
              <a:t>C51</a:t>
            </a:r>
            <a:r>
              <a:rPr lang="zh-CN" altLang="en-US" sz="2400" b="1" dirty="0"/>
              <a:t>的程序由一个个函数组成，其中必须有一个主函数</a:t>
            </a:r>
            <a:r>
              <a:rPr lang="en-US" altLang="zh-CN" sz="2400" b="1" dirty="0"/>
              <a:t>main()</a:t>
            </a:r>
            <a:r>
              <a:rPr lang="zh-CN" altLang="en-US" sz="2400" b="1" dirty="0"/>
              <a:t>，程序的执行从主函数</a:t>
            </a:r>
            <a:r>
              <a:rPr lang="en-US" altLang="zh-CN" sz="2400" b="1" dirty="0"/>
              <a:t>main() </a:t>
            </a:r>
            <a:r>
              <a:rPr lang="zh-CN" altLang="en-US" sz="2400" b="1" dirty="0"/>
              <a:t>开始，调用其他函数后返回主函数</a:t>
            </a:r>
            <a:r>
              <a:rPr lang="en-US" altLang="zh-CN" sz="2400" b="1" dirty="0"/>
              <a:t>main()</a:t>
            </a:r>
            <a:r>
              <a:rPr lang="zh-CN" altLang="en-US" sz="2400" b="1" dirty="0"/>
              <a:t>，最后在主函数中结束整个程序</a:t>
            </a:r>
            <a:r>
              <a:rPr lang="en-US" altLang="zh-CN" sz="2400" b="1" dirty="0"/>
              <a:t>,</a:t>
            </a:r>
            <a:r>
              <a:rPr lang="zh-CN" altLang="en-US" sz="2400" b="1" dirty="0"/>
              <a:t>而不管函数的排列顺序如何。  </a:t>
            </a:r>
          </a:p>
          <a:p>
            <a:pPr algn="l">
              <a:lnSpc>
                <a:spcPct val="150000"/>
              </a:lnSpc>
              <a:spcBef>
                <a:spcPts val="0"/>
              </a:spcBef>
            </a:pPr>
            <a:r>
              <a:rPr lang="zh-CN" altLang="en-US" sz="2800" b="1" dirty="0">
                <a:solidFill>
                  <a:srgbClr val="0000FF"/>
                </a:solidFill>
              </a:rPr>
              <a:t>       </a:t>
            </a:r>
            <a:r>
              <a:rPr lang="en-US" altLang="zh-CN" sz="2800" b="1" dirty="0">
                <a:solidFill>
                  <a:srgbClr val="0000FF"/>
                </a:solidFill>
              </a:rPr>
              <a:t>C</a:t>
            </a:r>
            <a:r>
              <a:rPr lang="zh-CN" altLang="en-US" sz="2800" b="1" dirty="0">
                <a:solidFill>
                  <a:srgbClr val="0000FF"/>
                </a:solidFill>
              </a:rPr>
              <a:t>语言程序的组成结构：  </a:t>
            </a:r>
          </a:p>
          <a:p>
            <a:endParaRPr lang="en-US" altLang="zh-CN" b="1" dirty="0"/>
          </a:p>
        </p:txBody>
      </p:sp>
    </p:spTree>
    <p:extLst>
      <p:ext uri="{BB962C8B-B14F-4D97-AF65-F5344CB8AC3E}">
        <p14:creationId xmlns:p14="http://schemas.microsoft.com/office/powerpoint/2010/main" val="178228193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7">
                                            <p:txEl>
                                              <p:pRg st="1" end="1"/>
                                            </p:txEl>
                                          </p:spTgt>
                                        </p:tgtEl>
                                        <p:attrNameLst>
                                          <p:attrName>style.visibility</p:attrName>
                                        </p:attrNameLst>
                                      </p:cBhvr>
                                      <p:to>
                                        <p:strVal val="visible"/>
                                      </p:to>
                                    </p:set>
                                    <p:anim calcmode="lin" valueType="num">
                                      <p:cBhvr additive="base">
                                        <p:cTn id="13"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a:t>
            </a:fld>
            <a:endParaRPr lang="en-US" altLang="zh-CN" dirty="0"/>
          </a:p>
        </p:txBody>
      </p:sp>
      <p:sp>
        <p:nvSpPr>
          <p:cNvPr id="4" name="矩形 3"/>
          <p:cNvSpPr/>
          <p:nvPr/>
        </p:nvSpPr>
        <p:spPr>
          <a:xfrm>
            <a:off x="0" y="645162"/>
            <a:ext cx="9144000" cy="6297108"/>
          </a:xfrm>
          <a:prstGeom prst="rect">
            <a:avLst/>
          </a:prstGeom>
        </p:spPr>
        <p:txBody>
          <a:bodyPr wrap="square">
            <a:spAutoFit/>
          </a:bodyPr>
          <a:lstStyle/>
          <a:p>
            <a:pPr lvl="1" algn="l">
              <a:spcBef>
                <a:spcPct val="20000"/>
              </a:spcBef>
            </a:pPr>
            <a:r>
              <a:rPr lang="zh-CN" altLang="en-US" sz="2400" b="1" kern="0" dirty="0">
                <a:solidFill>
                  <a:srgbClr val="333399"/>
                </a:solidFill>
                <a:latin typeface="Arial"/>
                <a:ea typeface="幼圆"/>
              </a:rPr>
              <a:t>全局变量说明        </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可被各函数引用*</a:t>
            </a:r>
            <a:r>
              <a:rPr lang="en-US" altLang="zh-CN" sz="2400" b="1" kern="0" dirty="0">
                <a:solidFill>
                  <a:srgbClr val="333399"/>
                </a:solidFill>
                <a:latin typeface="Arial"/>
                <a:ea typeface="幼圆"/>
              </a:rPr>
              <a:t>/  </a:t>
            </a:r>
          </a:p>
          <a:p>
            <a:pPr lvl="1" algn="l">
              <a:spcBef>
                <a:spcPct val="20000"/>
              </a:spcBef>
            </a:pPr>
            <a:r>
              <a:rPr lang="en-US" altLang="zh-CN" sz="2400" b="1" kern="0" dirty="0">
                <a:solidFill>
                  <a:srgbClr val="333399"/>
                </a:solidFill>
                <a:latin typeface="Arial"/>
                <a:ea typeface="幼圆"/>
              </a:rPr>
              <a:t>main(  )    </a:t>
            </a:r>
            <a:r>
              <a:rPr lang="en-US" altLang="zh-CN" sz="2400" b="1" kern="0" dirty="0" smtClean="0">
                <a:solidFill>
                  <a:srgbClr val="333399"/>
                </a:solidFill>
                <a:latin typeface="Arial"/>
                <a:ea typeface="幼圆"/>
              </a:rPr>
              <a:t>             </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主函数*</a:t>
            </a:r>
            <a:r>
              <a:rPr lang="en-US" altLang="zh-CN" sz="2400" b="1" kern="0" dirty="0">
                <a:solidFill>
                  <a:srgbClr val="333399"/>
                </a:solidFill>
                <a:latin typeface="Arial"/>
                <a:ea typeface="幼圆"/>
              </a:rPr>
              <a:t>/  </a:t>
            </a:r>
          </a:p>
          <a:p>
            <a:pPr lvl="1" algn="l">
              <a:spcBef>
                <a:spcPct val="20000"/>
              </a:spcBef>
            </a:pPr>
            <a:r>
              <a:rPr lang="en-US" altLang="zh-CN" sz="2400" b="1" kern="0" dirty="0" smtClean="0">
                <a:solidFill>
                  <a:srgbClr val="333399"/>
                </a:solidFill>
                <a:latin typeface="Arial"/>
                <a:ea typeface="幼圆"/>
              </a:rPr>
              <a:t> </a:t>
            </a:r>
            <a:r>
              <a:rPr lang="en-US" altLang="zh-CN" sz="2400" b="1" kern="0" dirty="0">
                <a:solidFill>
                  <a:srgbClr val="333399"/>
                </a:solidFill>
                <a:latin typeface="Arial"/>
                <a:ea typeface="幼圆"/>
              </a:rPr>
              <a:t>{ </a:t>
            </a:r>
          </a:p>
          <a:p>
            <a:pPr lvl="1" algn="l">
              <a:spcBef>
                <a:spcPct val="20000"/>
              </a:spcBef>
            </a:pPr>
            <a:r>
              <a:rPr lang="zh-CN" altLang="en-US" sz="2400" b="1" kern="0" dirty="0" smtClean="0">
                <a:solidFill>
                  <a:srgbClr val="333399"/>
                </a:solidFill>
                <a:latin typeface="Arial"/>
                <a:ea typeface="幼圆"/>
              </a:rPr>
              <a:t>    局部变量</a:t>
            </a:r>
            <a:r>
              <a:rPr lang="zh-CN" altLang="en-US" sz="2400" b="1" kern="0" dirty="0">
                <a:solidFill>
                  <a:srgbClr val="333399"/>
                </a:solidFill>
                <a:latin typeface="Arial"/>
                <a:ea typeface="幼圆"/>
              </a:rPr>
              <a:t>说明	</a:t>
            </a:r>
            <a:r>
              <a:rPr lang="zh-CN" altLang="en-US" sz="2400" b="1" kern="0" dirty="0" smtClean="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a:solidFill>
                  <a:srgbClr val="333399"/>
                </a:solidFill>
                <a:latin typeface="Arial"/>
                <a:ea typeface="幼圆"/>
              </a:rPr>
              <a:t>只在本函数引用 *</a:t>
            </a:r>
            <a:r>
              <a:rPr lang="en-US" altLang="zh-CN" sz="2400" b="1" kern="0" dirty="0">
                <a:solidFill>
                  <a:srgbClr val="333399"/>
                </a:solidFill>
                <a:latin typeface="Arial"/>
                <a:ea typeface="幼圆"/>
              </a:rPr>
              <a:t>/</a:t>
            </a:r>
          </a:p>
          <a:p>
            <a:pPr lvl="1" algn="l">
              <a:spcBef>
                <a:spcPct val="20000"/>
              </a:spcBef>
            </a:pPr>
            <a:r>
              <a:rPr lang="zh-CN" altLang="en-US" sz="2400" b="1" kern="0" dirty="0" smtClean="0">
                <a:solidFill>
                  <a:srgbClr val="333399"/>
                </a:solidFill>
                <a:latin typeface="Arial"/>
                <a:ea typeface="幼圆"/>
              </a:rPr>
              <a:t>    执行语句  </a:t>
            </a:r>
            <a:r>
              <a:rPr lang="en-US" altLang="zh-CN" sz="2400" b="1" kern="0" dirty="0" smtClean="0">
                <a:solidFill>
                  <a:srgbClr val="333399"/>
                </a:solidFill>
                <a:latin typeface="Arial"/>
                <a:ea typeface="幼圆"/>
              </a:rPr>
              <a:t>(</a:t>
            </a:r>
            <a:r>
              <a:rPr lang="zh-CN" altLang="en-US" sz="2400" b="1" kern="0" dirty="0">
                <a:solidFill>
                  <a:srgbClr val="333399"/>
                </a:solidFill>
                <a:latin typeface="Arial"/>
                <a:ea typeface="幼圆"/>
              </a:rPr>
              <a:t>包括函数调用语句</a:t>
            </a:r>
            <a:r>
              <a:rPr lang="en-US" altLang="zh-CN" sz="2400" b="1" kern="0" dirty="0">
                <a:solidFill>
                  <a:srgbClr val="333399"/>
                </a:solidFill>
                <a:latin typeface="Arial"/>
                <a:ea typeface="幼圆"/>
              </a:rPr>
              <a:t>); </a:t>
            </a:r>
            <a:endParaRPr lang="en-US" altLang="zh-CN" sz="2400" b="1" kern="0" dirty="0" smtClean="0">
              <a:solidFill>
                <a:srgbClr val="333399"/>
              </a:solidFill>
              <a:latin typeface="Arial"/>
              <a:ea typeface="幼圆"/>
            </a:endParaRPr>
          </a:p>
          <a:p>
            <a:pPr lvl="1" algn="l">
              <a:spcBef>
                <a:spcPct val="20000"/>
              </a:spcBef>
            </a:pPr>
            <a:r>
              <a:rPr lang="en-US" altLang="zh-CN" sz="2800" b="1" kern="0" dirty="0">
                <a:solidFill>
                  <a:srgbClr val="333399"/>
                </a:solidFill>
                <a:latin typeface="Arial"/>
                <a:ea typeface="幼圆"/>
              </a:rPr>
              <a:t> </a:t>
            </a:r>
            <a:r>
              <a:rPr lang="en-US" altLang="zh-CN" sz="2400" b="1" kern="0" dirty="0">
                <a:solidFill>
                  <a:srgbClr val="333399"/>
                </a:solidFill>
                <a:latin typeface="Arial"/>
                <a:ea typeface="幼圆"/>
              </a:rPr>
              <a:t>}  </a:t>
            </a:r>
          </a:p>
          <a:p>
            <a:pPr lvl="1" algn="l">
              <a:spcBef>
                <a:spcPct val="20000"/>
              </a:spcBef>
            </a:pPr>
            <a:r>
              <a:rPr lang="en-US" altLang="zh-CN" sz="2400" b="1" kern="0" dirty="0" smtClean="0">
                <a:solidFill>
                  <a:srgbClr val="333399"/>
                </a:solidFill>
                <a:latin typeface="Arial"/>
                <a:ea typeface="幼圆"/>
              </a:rPr>
              <a:t>fun1</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形式参数表</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函数</a:t>
            </a:r>
            <a:r>
              <a:rPr lang="en-US" altLang="zh-CN" sz="2400" b="1" kern="0" dirty="0">
                <a:solidFill>
                  <a:srgbClr val="333399"/>
                </a:solidFill>
                <a:latin typeface="Arial"/>
                <a:ea typeface="幼圆"/>
              </a:rPr>
              <a:t>1*/  </a:t>
            </a:r>
          </a:p>
          <a:p>
            <a:pPr lvl="1" algn="l">
              <a:spcBef>
                <a:spcPct val="20000"/>
              </a:spcBef>
            </a:pPr>
            <a:r>
              <a:rPr lang="zh-CN" altLang="en-US" sz="2400" b="1" kern="0" dirty="0">
                <a:solidFill>
                  <a:srgbClr val="333399"/>
                </a:solidFill>
                <a:latin typeface="Arial"/>
                <a:ea typeface="幼圆"/>
              </a:rPr>
              <a:t>形式参数说明  </a:t>
            </a:r>
          </a:p>
          <a:p>
            <a:pPr lvl="1" algn="l">
              <a:spcBef>
                <a:spcPct val="20000"/>
              </a:spcBef>
            </a:pPr>
            <a:r>
              <a:rPr lang="zh-CN" altLang="en-US" sz="2400" b="1" kern="0" dirty="0" smtClean="0">
                <a:solidFill>
                  <a:srgbClr val="333399"/>
                </a:solidFill>
                <a:latin typeface="Arial"/>
                <a:ea typeface="幼圆"/>
              </a:rPr>
              <a:t> </a:t>
            </a:r>
            <a:r>
              <a:rPr lang="en-US" altLang="zh-CN" sz="2400" b="1" kern="0" dirty="0">
                <a:solidFill>
                  <a:srgbClr val="333399"/>
                </a:solidFill>
                <a:latin typeface="Arial"/>
                <a:ea typeface="幼圆"/>
              </a:rPr>
              <a:t>{  </a:t>
            </a:r>
          </a:p>
          <a:p>
            <a:pPr lvl="1" algn="l">
              <a:spcBef>
                <a:spcPct val="20000"/>
              </a:spcBef>
            </a:pPr>
            <a:r>
              <a:rPr lang="zh-CN" altLang="en-US" sz="2400" b="1" kern="0" dirty="0">
                <a:solidFill>
                  <a:srgbClr val="333399"/>
                </a:solidFill>
                <a:latin typeface="Arial"/>
                <a:ea typeface="幼圆"/>
              </a:rPr>
              <a:t>局部变量说明  </a:t>
            </a:r>
          </a:p>
          <a:p>
            <a:pPr lvl="1" algn="l">
              <a:spcBef>
                <a:spcPct val="20000"/>
              </a:spcBef>
            </a:pPr>
            <a:r>
              <a:rPr lang="zh-CN" altLang="en-US" sz="2400" b="1" kern="0" dirty="0">
                <a:solidFill>
                  <a:srgbClr val="333399"/>
                </a:solidFill>
                <a:latin typeface="Arial"/>
                <a:ea typeface="幼圆"/>
              </a:rPr>
              <a:t>执行语句</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包括调用其他函数语句</a:t>
            </a:r>
            <a:r>
              <a:rPr lang="en-US" altLang="zh-CN" sz="2400" b="1" kern="0" dirty="0">
                <a:solidFill>
                  <a:srgbClr val="333399"/>
                </a:solidFill>
                <a:latin typeface="Arial"/>
                <a:ea typeface="幼圆"/>
              </a:rPr>
              <a:t>);  </a:t>
            </a:r>
          </a:p>
          <a:p>
            <a:pPr lvl="1" algn="l">
              <a:spcBef>
                <a:spcPct val="2000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p>
          <a:p>
            <a:pPr lvl="1" algn="l">
              <a:spcBef>
                <a:spcPct val="20000"/>
              </a:spcBef>
            </a:pPr>
            <a:r>
              <a:rPr lang="en-US" altLang="zh-CN" sz="2400" b="1" kern="0" dirty="0" smtClean="0">
                <a:solidFill>
                  <a:srgbClr val="333399"/>
                </a:solidFill>
                <a:latin typeface="Arial"/>
                <a:ea typeface="幼圆"/>
              </a:rPr>
              <a:t> </a:t>
            </a:r>
            <a:r>
              <a:rPr lang="zh-CN" altLang="en-US" sz="2400" b="1" kern="0" dirty="0">
                <a:solidFill>
                  <a:srgbClr val="333399"/>
                </a:solidFill>
                <a:latin typeface="Arial"/>
                <a:ea typeface="幼圆"/>
              </a:rPr>
              <a:t> </a:t>
            </a:r>
            <a:r>
              <a:rPr lang="en-US" altLang="zh-CN" sz="2400" b="1" kern="0" dirty="0">
                <a:solidFill>
                  <a:srgbClr val="333399"/>
                </a:solidFill>
                <a:latin typeface="Arial"/>
                <a:ea typeface="幼圆"/>
              </a:rPr>
              <a:t>…  </a:t>
            </a:r>
          </a:p>
          <a:p>
            <a:pPr lvl="1" algn="l">
              <a:spcBef>
                <a:spcPct val="20000"/>
              </a:spcBef>
            </a:pPr>
            <a:r>
              <a:rPr lang="en-US" altLang="zh-CN" sz="2400" b="1" kern="0" dirty="0" smtClean="0">
                <a:solidFill>
                  <a:srgbClr val="333399"/>
                </a:solidFill>
                <a:latin typeface="Arial"/>
                <a:ea typeface="幼圆"/>
              </a:rPr>
              <a:t> </a:t>
            </a:r>
            <a:endParaRPr lang="en-US" altLang="zh-CN" sz="2400" b="1" kern="0" dirty="0">
              <a:solidFill>
                <a:srgbClr val="333399"/>
              </a:solidFill>
              <a:latin typeface="Arial"/>
              <a:ea typeface="幼圆"/>
            </a:endParaRPr>
          </a:p>
        </p:txBody>
      </p:sp>
    </p:spTree>
    <p:extLst>
      <p:ext uri="{BB962C8B-B14F-4D97-AF65-F5344CB8AC3E}">
        <p14:creationId xmlns:p14="http://schemas.microsoft.com/office/powerpoint/2010/main" val="14136970"/>
      </p:ext>
    </p:extLst>
  </p:cSld>
  <p:clrMapOvr>
    <a:masterClrMapping/>
  </p:clrMapOvr>
  <p:transition>
    <p:random/>
    <p:sndAc>
      <p:stSnd>
        <p:snd r:embed="rId3" name="camer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a:t>
            </a:fld>
            <a:endParaRPr lang="en-US" altLang="zh-CN" dirty="0"/>
          </a:p>
        </p:txBody>
      </p:sp>
      <p:sp>
        <p:nvSpPr>
          <p:cNvPr id="4" name="矩形 3"/>
          <p:cNvSpPr/>
          <p:nvPr/>
        </p:nvSpPr>
        <p:spPr>
          <a:xfrm>
            <a:off x="0" y="603105"/>
            <a:ext cx="9271000" cy="2677656"/>
          </a:xfrm>
          <a:prstGeom prst="rect">
            <a:avLst/>
          </a:prstGeom>
        </p:spPr>
        <p:txBody>
          <a:bodyPr wrap="square">
            <a:spAutoFit/>
          </a:bodyPr>
          <a:lstStyle/>
          <a:p>
            <a:pPr lvl="1" algn="l">
              <a:spcBef>
                <a:spcPct val="20000"/>
              </a:spcBef>
            </a:pPr>
            <a:r>
              <a:rPr lang="en-US" altLang="zh-CN" sz="2400" b="1" kern="0" dirty="0" err="1">
                <a:solidFill>
                  <a:srgbClr val="333399"/>
                </a:solidFill>
                <a:latin typeface="Arial"/>
                <a:ea typeface="幼圆"/>
              </a:rPr>
              <a:t>funn</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形式参数表</a:t>
            </a: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a:solidFill>
                  <a:srgbClr val="333399"/>
                </a:solidFill>
                <a:latin typeface="Arial"/>
                <a:ea typeface="幼圆"/>
              </a:rPr>
              <a:t>函数</a:t>
            </a:r>
            <a:r>
              <a:rPr lang="en-US" altLang="zh-CN" sz="2400" b="1" kern="0" dirty="0">
                <a:solidFill>
                  <a:srgbClr val="333399"/>
                </a:solidFill>
                <a:latin typeface="Arial"/>
                <a:ea typeface="幼圆"/>
              </a:rPr>
              <a:t>n*/  </a:t>
            </a:r>
          </a:p>
          <a:p>
            <a:pPr lvl="1" algn="l">
              <a:spcBef>
                <a:spcPct val="20000"/>
              </a:spcBef>
            </a:pPr>
            <a:r>
              <a:rPr lang="zh-CN" altLang="en-US" sz="2400" b="1" kern="0" dirty="0">
                <a:solidFill>
                  <a:srgbClr val="333399"/>
                </a:solidFill>
                <a:latin typeface="Arial"/>
                <a:ea typeface="幼圆"/>
              </a:rPr>
              <a:t>形式参数说明  </a:t>
            </a:r>
          </a:p>
          <a:p>
            <a:pPr lvl="1" algn="l">
              <a:spcBef>
                <a:spcPct val="20000"/>
              </a:spcBef>
            </a:pPr>
            <a:r>
              <a:rPr lang="en-US" altLang="zh-CN" sz="2400" b="1" kern="0" dirty="0" smtClean="0">
                <a:solidFill>
                  <a:srgbClr val="333399"/>
                </a:solidFill>
                <a:latin typeface="Arial"/>
                <a:ea typeface="幼圆"/>
              </a:rPr>
              <a:t>{  </a:t>
            </a:r>
            <a:endParaRPr lang="en-US" altLang="zh-CN" sz="2400" b="1" kern="0" dirty="0">
              <a:solidFill>
                <a:srgbClr val="333399"/>
              </a:solidFill>
              <a:latin typeface="Arial"/>
              <a:ea typeface="幼圆"/>
            </a:endParaRPr>
          </a:p>
          <a:p>
            <a:pPr lvl="1" algn="l">
              <a:spcBef>
                <a:spcPct val="20000"/>
              </a:spcBef>
            </a:pPr>
            <a:r>
              <a:rPr lang="zh-CN" altLang="en-US" sz="2400" b="1" kern="0" dirty="0">
                <a:solidFill>
                  <a:srgbClr val="333399"/>
                </a:solidFill>
                <a:latin typeface="Arial"/>
                <a:ea typeface="幼圆"/>
              </a:rPr>
              <a:t>局部变量说明  </a:t>
            </a:r>
          </a:p>
          <a:p>
            <a:pPr lvl="1" algn="l">
              <a:spcBef>
                <a:spcPct val="20000"/>
              </a:spcBef>
            </a:pPr>
            <a:r>
              <a:rPr lang="zh-CN" altLang="en-US" sz="2400" b="1" kern="0" dirty="0">
                <a:solidFill>
                  <a:srgbClr val="333399"/>
                </a:solidFill>
                <a:latin typeface="Arial"/>
                <a:ea typeface="幼圆"/>
              </a:rPr>
              <a:t>执行</a:t>
            </a:r>
            <a:r>
              <a:rPr lang="zh-CN" altLang="en-US" sz="2400" b="1" kern="0" dirty="0" smtClean="0">
                <a:solidFill>
                  <a:srgbClr val="333399"/>
                </a:solidFill>
                <a:latin typeface="Arial"/>
                <a:ea typeface="幼圆"/>
              </a:rPr>
              <a:t>语句  </a:t>
            </a:r>
            <a:r>
              <a:rPr lang="en-US" altLang="zh-CN" sz="2400" b="1" kern="0" dirty="0" smtClean="0">
                <a:solidFill>
                  <a:srgbClr val="333399"/>
                </a:solidFill>
                <a:latin typeface="Arial"/>
                <a:ea typeface="幼圆"/>
              </a:rPr>
              <a:t>(</a:t>
            </a:r>
            <a:r>
              <a:rPr lang="zh-CN" altLang="en-US" sz="2400" b="1" kern="0" dirty="0">
                <a:solidFill>
                  <a:srgbClr val="333399"/>
                </a:solidFill>
                <a:latin typeface="Arial"/>
                <a:ea typeface="幼圆"/>
              </a:rPr>
              <a:t>包括调用其他函数语句</a:t>
            </a:r>
            <a:r>
              <a:rPr lang="en-US" altLang="zh-CN" sz="2400" b="1" kern="0" dirty="0">
                <a:solidFill>
                  <a:srgbClr val="333399"/>
                </a:solidFill>
                <a:latin typeface="Arial"/>
                <a:ea typeface="幼圆"/>
              </a:rPr>
              <a:t>) </a:t>
            </a:r>
            <a:endParaRPr lang="en-US" altLang="zh-CN" sz="2400" b="1" kern="0" dirty="0" smtClean="0">
              <a:solidFill>
                <a:srgbClr val="333399"/>
              </a:solidFill>
              <a:latin typeface="Arial"/>
              <a:ea typeface="幼圆"/>
            </a:endParaRPr>
          </a:p>
          <a:p>
            <a:pPr lvl="1" algn="l">
              <a:spcBef>
                <a:spcPct val="20000"/>
              </a:spcBef>
            </a:pPr>
            <a:r>
              <a:rPr lang="en-US" altLang="zh-CN" sz="2400" b="1" kern="0" dirty="0" smtClean="0">
                <a:solidFill>
                  <a:srgbClr val="333399"/>
                </a:solidFill>
                <a:latin typeface="Arial"/>
                <a:ea typeface="幼圆"/>
              </a:rPr>
              <a:t> </a:t>
            </a:r>
            <a:r>
              <a:rPr lang="en-US" altLang="zh-CN" sz="2400" b="1" kern="0" dirty="0">
                <a:solidFill>
                  <a:srgbClr val="333399"/>
                </a:solidFill>
                <a:latin typeface="Arial"/>
                <a:ea typeface="幼圆"/>
              </a:rPr>
              <a:t>} </a:t>
            </a:r>
          </a:p>
        </p:txBody>
      </p:sp>
    </p:spTree>
    <p:extLst>
      <p:ext uri="{BB962C8B-B14F-4D97-AF65-F5344CB8AC3E}">
        <p14:creationId xmlns:p14="http://schemas.microsoft.com/office/powerpoint/2010/main" val="3469356383"/>
      </p:ext>
    </p:extLst>
  </p:cSld>
  <p:clrMapOvr>
    <a:masterClrMapping/>
  </p:clrMapOvr>
  <p:transition>
    <p:random/>
    <p:sndAc>
      <p:stSnd>
        <p:snd r:embed="rId2" name="camer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subTitle" idx="1"/>
          </p:nvPr>
        </p:nvSpPr>
        <p:spPr>
          <a:xfrm>
            <a:off x="-50800" y="495300"/>
            <a:ext cx="9232900" cy="6629400"/>
          </a:xfrm>
        </p:spPr>
        <p:txBody>
          <a:bodyPr/>
          <a:lstStyle/>
          <a:p>
            <a:pPr algn="l">
              <a:lnSpc>
                <a:spcPct val="115000"/>
              </a:lnSpc>
            </a:pPr>
            <a:r>
              <a:rPr lang="zh-CN" altLang="en-US" sz="2800" b="1" dirty="0" smtClean="0"/>
              <a:t>      可见</a:t>
            </a:r>
            <a:r>
              <a:rPr lang="en-US" altLang="zh-CN" sz="2800" b="1" dirty="0"/>
              <a:t>C</a:t>
            </a:r>
            <a:r>
              <a:rPr lang="zh-CN" altLang="en-US" sz="2800" b="1" dirty="0"/>
              <a:t>语言的函数以</a:t>
            </a:r>
            <a:r>
              <a:rPr lang="zh-CN" altLang="en-US" sz="2800" b="1" dirty="0">
                <a:latin typeface="Times New Roman"/>
              </a:rPr>
              <a:t>“</a:t>
            </a:r>
            <a:r>
              <a:rPr lang="en-US" altLang="zh-CN" sz="2800" b="1" dirty="0"/>
              <a:t>{</a:t>
            </a:r>
            <a:r>
              <a:rPr lang="en-US" altLang="zh-CN" sz="2800" b="1" dirty="0">
                <a:latin typeface="Times New Roman"/>
              </a:rPr>
              <a:t>”</a:t>
            </a:r>
            <a:r>
              <a:rPr lang="zh-CN" altLang="en-US" sz="2800" b="1" dirty="0"/>
              <a:t>开始，以</a:t>
            </a:r>
            <a:r>
              <a:rPr lang="zh-CN" altLang="en-US" sz="2800" b="1" dirty="0">
                <a:latin typeface="Times New Roman"/>
              </a:rPr>
              <a:t>“</a:t>
            </a:r>
            <a:r>
              <a:rPr lang="en-US" altLang="zh-CN" sz="2800" b="1" dirty="0"/>
              <a:t>}</a:t>
            </a:r>
            <a:r>
              <a:rPr lang="en-US" altLang="zh-CN" sz="2800" b="1" dirty="0">
                <a:latin typeface="Times New Roman"/>
              </a:rPr>
              <a:t>”</a:t>
            </a:r>
            <a:r>
              <a:rPr lang="zh-CN" altLang="en-US" sz="2800" b="1" dirty="0"/>
              <a:t>结束。  </a:t>
            </a:r>
          </a:p>
          <a:p>
            <a:pPr algn="l">
              <a:lnSpc>
                <a:spcPct val="115000"/>
              </a:lnSpc>
            </a:pPr>
            <a:r>
              <a:rPr lang="zh-CN" altLang="en-US" sz="2800" b="1" dirty="0"/>
              <a:t>  </a:t>
            </a:r>
            <a:r>
              <a:rPr lang="zh-CN" altLang="en-US" sz="2800" b="1" dirty="0" smtClean="0"/>
              <a:t>    </a:t>
            </a:r>
            <a:r>
              <a:rPr lang="en-US" altLang="zh-CN" sz="2800" b="1" dirty="0" smtClean="0">
                <a:solidFill>
                  <a:srgbClr val="FF0000"/>
                </a:solidFill>
              </a:rPr>
              <a:t>C</a:t>
            </a:r>
            <a:r>
              <a:rPr lang="zh-CN" altLang="en-US" sz="2800" b="1" dirty="0">
                <a:solidFill>
                  <a:srgbClr val="FF0000"/>
                </a:solidFill>
              </a:rPr>
              <a:t>语言的语句规则</a:t>
            </a:r>
            <a:r>
              <a:rPr lang="zh-CN" altLang="en-US" sz="2800" b="1" dirty="0"/>
              <a:t>：  </a:t>
            </a:r>
          </a:p>
          <a:p>
            <a:pPr algn="l">
              <a:lnSpc>
                <a:spcPct val="115000"/>
              </a:lnSpc>
            </a:pPr>
            <a:r>
              <a:rPr lang="zh-CN" altLang="en-US" sz="2800" b="1" dirty="0"/>
              <a:t>  </a:t>
            </a:r>
            <a:r>
              <a:rPr lang="zh-CN" altLang="en-US" sz="2800" b="1" dirty="0" smtClean="0"/>
              <a:t>    </a:t>
            </a:r>
            <a:r>
              <a:rPr lang="en-US" altLang="zh-CN" sz="2800" b="1" dirty="0" smtClean="0"/>
              <a:t>1. </a:t>
            </a:r>
            <a:r>
              <a:rPr lang="zh-CN" altLang="en-US" sz="2800" b="1" dirty="0" smtClean="0"/>
              <a:t>每个</a:t>
            </a:r>
            <a:r>
              <a:rPr lang="zh-CN" altLang="en-US" sz="2800" b="1" dirty="0"/>
              <a:t>变量必须先说明后引用，变量名英文大小写是有区别的</a:t>
            </a:r>
          </a:p>
          <a:p>
            <a:pPr>
              <a:lnSpc>
                <a:spcPct val="115000"/>
              </a:lnSpc>
            </a:pPr>
            <a:r>
              <a:rPr lang="zh-CN" altLang="en-US" sz="2800" b="1" dirty="0"/>
              <a:t>  </a:t>
            </a:r>
            <a:r>
              <a:rPr lang="zh-CN" altLang="en-US" sz="2800" b="1" dirty="0" smtClean="0"/>
              <a:t>   </a:t>
            </a:r>
            <a:r>
              <a:rPr lang="en-US" altLang="zh-CN" sz="2800" b="1" dirty="0" smtClean="0"/>
              <a:t>2.  C</a:t>
            </a:r>
            <a:r>
              <a:rPr lang="zh-CN" altLang="en-US" sz="2800" b="1" dirty="0"/>
              <a:t>语言程序一行可以书写多条语句，但每个</a:t>
            </a:r>
            <a:r>
              <a:rPr lang="zh-CN" altLang="en-US" sz="2800" b="1" dirty="0" smtClean="0"/>
              <a:t>语句必须</a:t>
            </a:r>
            <a:r>
              <a:rPr lang="zh-CN" altLang="en-US" sz="2800" b="1" dirty="0"/>
              <a:t>以</a:t>
            </a:r>
            <a:r>
              <a:rPr lang="zh-CN" altLang="en-US" sz="2800" b="1" dirty="0">
                <a:latin typeface="Times New Roman"/>
              </a:rPr>
              <a:t>“</a:t>
            </a:r>
            <a:r>
              <a:rPr lang="zh-CN" altLang="en-US" sz="2800" b="1" dirty="0"/>
              <a:t>；</a:t>
            </a:r>
            <a:r>
              <a:rPr lang="zh-CN" altLang="en-US" sz="2800" b="1" dirty="0">
                <a:latin typeface="Times New Roman"/>
              </a:rPr>
              <a:t>”</a:t>
            </a:r>
            <a:r>
              <a:rPr lang="zh-CN" altLang="en-US" sz="2800" b="1" dirty="0"/>
              <a:t>结尾，一个语句也可以多行 书写。  </a:t>
            </a:r>
          </a:p>
          <a:p>
            <a:pPr algn="l">
              <a:lnSpc>
                <a:spcPct val="115000"/>
              </a:lnSpc>
            </a:pPr>
            <a:r>
              <a:rPr lang="zh-CN" altLang="en-US" sz="2800" b="1" dirty="0"/>
              <a:t>   </a:t>
            </a:r>
            <a:r>
              <a:rPr lang="zh-CN" altLang="en-US" sz="2800" b="1" dirty="0" smtClean="0"/>
              <a:t>  </a:t>
            </a:r>
            <a:r>
              <a:rPr lang="en-US" altLang="zh-CN" sz="2800" b="1" dirty="0" smtClean="0"/>
              <a:t>3.C</a:t>
            </a:r>
            <a:r>
              <a:rPr lang="zh-CN" altLang="en-US" sz="2800" b="1" dirty="0"/>
              <a:t>语言的注释用</a:t>
            </a:r>
            <a:r>
              <a:rPr lang="en-US" altLang="zh-CN" sz="2800" b="1" dirty="0"/>
              <a:t>/*</a:t>
            </a:r>
            <a:r>
              <a:rPr lang="en-US" altLang="zh-CN" sz="2800" b="1" dirty="0">
                <a:latin typeface="Arial"/>
              </a:rPr>
              <a:t>……</a:t>
            </a:r>
            <a:r>
              <a:rPr lang="en-US" altLang="zh-CN" sz="2800" b="1" dirty="0"/>
              <a:t>*/</a:t>
            </a:r>
            <a:r>
              <a:rPr lang="zh-CN" altLang="en-US" sz="2800" b="1" dirty="0" smtClean="0"/>
              <a:t>表示，</a:t>
            </a:r>
            <a:r>
              <a:rPr lang="en-US" altLang="zh-CN" sz="2800" kern="1000" dirty="0" err="1">
                <a:latin typeface="Times New Roman"/>
                <a:ea typeface="宋体"/>
              </a:rPr>
              <a:t>Keil</a:t>
            </a:r>
            <a:r>
              <a:rPr lang="en-US" altLang="zh-CN" sz="2800" kern="1000" dirty="0">
                <a:latin typeface="Times New Roman"/>
                <a:ea typeface="宋体"/>
              </a:rPr>
              <a:t> C51</a:t>
            </a:r>
            <a:r>
              <a:rPr lang="zh-CN" altLang="zh-CN" sz="2800" kern="1000" dirty="0">
                <a:latin typeface="Times New Roman"/>
                <a:ea typeface="宋体"/>
                <a:cs typeface="Times New Roman"/>
              </a:rPr>
              <a:t>中也</a:t>
            </a:r>
            <a:r>
              <a:rPr lang="zh-CN" altLang="zh-CN" sz="2800" kern="1000" dirty="0" smtClean="0">
                <a:latin typeface="Times New Roman"/>
                <a:ea typeface="宋体"/>
                <a:cs typeface="Times New Roman"/>
              </a:rPr>
              <a:t>可用</a:t>
            </a:r>
            <a:r>
              <a:rPr lang="zh-CN" altLang="en-US" sz="2800" kern="1000" dirty="0" smtClean="0">
                <a:latin typeface="Times New Roman"/>
                <a:ea typeface="宋体"/>
                <a:cs typeface="Times New Roman"/>
              </a:rPr>
              <a:t>“</a:t>
            </a:r>
            <a:r>
              <a:rPr lang="en-US" altLang="zh-CN" sz="2800" kern="1000" dirty="0" smtClean="0">
                <a:latin typeface="Times New Roman"/>
                <a:ea typeface="宋体"/>
              </a:rPr>
              <a:t>//</a:t>
            </a:r>
            <a:r>
              <a:rPr lang="en-US" altLang="zh-CN" sz="2800" kern="1000" dirty="0" smtClean="0">
                <a:latin typeface="宋体"/>
                <a:cs typeface="Times New Roman"/>
              </a:rPr>
              <a:t>”</a:t>
            </a:r>
            <a:r>
              <a:rPr lang="zh-CN" altLang="en-US" sz="2800" b="1" dirty="0" smtClean="0"/>
              <a:t>。  </a:t>
            </a:r>
            <a:endParaRPr lang="zh-CN" altLang="en-US" sz="2800" b="1" dirty="0"/>
          </a:p>
          <a:p>
            <a:pPr>
              <a:lnSpc>
                <a:spcPct val="115000"/>
              </a:lnSpc>
            </a:pPr>
            <a:r>
              <a:rPr lang="zh-CN" altLang="en-US" sz="2800" b="1" dirty="0"/>
              <a:t> </a:t>
            </a:r>
            <a:r>
              <a:rPr lang="zh-CN" altLang="en-US" sz="2800" b="1" dirty="0" smtClean="0"/>
              <a:t>    </a:t>
            </a:r>
            <a:r>
              <a:rPr lang="en-US" altLang="zh-CN" sz="2800" b="1" dirty="0" smtClean="0"/>
              <a:t>4.  </a:t>
            </a:r>
            <a:r>
              <a:rPr lang="en-US" altLang="zh-CN" sz="2800" b="1" dirty="0" smtClean="0">
                <a:latin typeface="Times New Roman"/>
              </a:rPr>
              <a:t>“</a:t>
            </a:r>
            <a:r>
              <a:rPr lang="en-US" altLang="zh-CN" sz="2800" b="1" dirty="0" smtClean="0"/>
              <a:t>{</a:t>
            </a:r>
            <a:r>
              <a:rPr lang="en-US" altLang="zh-CN" sz="2800" b="1" dirty="0" smtClean="0">
                <a:latin typeface="Times New Roman"/>
              </a:rPr>
              <a:t>”</a:t>
            </a:r>
            <a:r>
              <a:rPr lang="zh-CN" altLang="en-US" sz="2800" b="1" dirty="0"/>
              <a:t>花括号必须成对，位置随意，多个花括号可同行书写，也可逐行书写，为层次分明，增加可读性，同一层的</a:t>
            </a:r>
            <a:r>
              <a:rPr lang="zh-CN" altLang="en-US" sz="2800" b="1" dirty="0">
                <a:latin typeface="Times New Roman"/>
              </a:rPr>
              <a:t>“</a:t>
            </a:r>
            <a:r>
              <a:rPr lang="en-US" altLang="zh-CN" sz="2800" b="1" dirty="0"/>
              <a:t>{</a:t>
            </a:r>
            <a:r>
              <a:rPr lang="en-US" altLang="zh-CN" sz="2800" b="1" dirty="0">
                <a:latin typeface="Times New Roman"/>
              </a:rPr>
              <a:t>”</a:t>
            </a:r>
            <a:r>
              <a:rPr lang="zh-CN" altLang="en-US" sz="2800" b="1" dirty="0"/>
              <a:t>花括对齐，采用逐层 缩进方式书写。   </a:t>
            </a:r>
          </a:p>
        </p:txBody>
      </p:sp>
    </p:spTree>
    <p:extLst>
      <p:ext uri="{BB962C8B-B14F-4D97-AF65-F5344CB8AC3E}">
        <p14:creationId xmlns:p14="http://schemas.microsoft.com/office/powerpoint/2010/main" val="1062636899"/>
      </p:ext>
    </p:extLst>
  </p:cSld>
  <p:clrMapOvr>
    <a:masterClrMapping/>
  </p:clrMapOvr>
  <p:transition>
    <p:random/>
    <p:sndAc>
      <p:stSnd>
        <p:snd r:embed="rId2" name="camera.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a:t>
            </a:fld>
            <a:endParaRPr lang="en-US" altLang="zh-CN" dirty="0"/>
          </a:p>
        </p:txBody>
      </p:sp>
      <p:sp>
        <p:nvSpPr>
          <p:cNvPr id="4" name="矩形 3"/>
          <p:cNvSpPr/>
          <p:nvPr/>
        </p:nvSpPr>
        <p:spPr>
          <a:xfrm>
            <a:off x="0" y="607367"/>
            <a:ext cx="8204200" cy="461665"/>
          </a:xfrm>
          <a:prstGeom prst="rect">
            <a:avLst/>
          </a:prstGeom>
        </p:spPr>
        <p:txBody>
          <a:bodyPr wrap="square">
            <a:spAutoFit/>
          </a:bodyPr>
          <a:lstStyle/>
          <a:p>
            <a:pPr algn="l"/>
            <a:r>
              <a:rPr lang="en-US" altLang="zh-CN" sz="2400" b="1" dirty="0" smtClean="0">
                <a:solidFill>
                  <a:srgbClr val="9900CC"/>
                </a:solidFill>
                <a:latin typeface="+mj-lt"/>
                <a:ea typeface="+mj-ea"/>
                <a:cs typeface="+mj-cs"/>
              </a:rPr>
              <a:t>     6.1.3  </a:t>
            </a:r>
            <a:r>
              <a:rPr lang="en-US" altLang="zh-CN" sz="2400" b="1" dirty="0">
                <a:solidFill>
                  <a:srgbClr val="9900CC"/>
                </a:solidFill>
                <a:latin typeface="+mj-lt"/>
                <a:ea typeface="+mj-ea"/>
                <a:cs typeface="+mj-cs"/>
              </a:rPr>
              <a:t>C51</a:t>
            </a:r>
            <a:r>
              <a:rPr lang="zh-CN" altLang="en-US" sz="2400" b="1" dirty="0">
                <a:solidFill>
                  <a:srgbClr val="9900CC"/>
                </a:solidFill>
                <a:latin typeface="+mj-lt"/>
                <a:ea typeface="+mj-ea"/>
                <a:cs typeface="+mj-cs"/>
              </a:rPr>
              <a:t>的程序开发过程</a:t>
            </a:r>
          </a:p>
        </p:txBody>
      </p:sp>
      <p:pic>
        <p:nvPicPr>
          <p:cNvPr id="272386" name="Picture 2" descr="6T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2442" y="1069031"/>
            <a:ext cx="6098658" cy="5311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1167448"/>
      </p:ext>
    </p:extLst>
  </p:cSld>
  <p:clrMapOvr>
    <a:masterClrMapping/>
  </p:clrMapOvr>
  <p:transition>
    <p:random/>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114300" y="622300"/>
            <a:ext cx="7696200" cy="990600"/>
          </a:xfrm>
        </p:spPr>
        <p:txBody>
          <a:bodyPr/>
          <a:lstStyle/>
          <a:p>
            <a:pPr algn="ctr"/>
            <a:r>
              <a:rPr lang="en-US" altLang="zh-CN" sz="3600" dirty="0" smtClean="0"/>
              <a:t>    </a:t>
            </a:r>
            <a:r>
              <a:rPr lang="en-US" altLang="zh-CN" kern="1200" dirty="0">
                <a:solidFill>
                  <a:srgbClr val="FF0000"/>
                </a:solidFill>
                <a:latin typeface="黑体" pitchFamily="2" charset="-122"/>
                <a:ea typeface="黑体" pitchFamily="2" charset="-122"/>
                <a:cs typeface="+mn-cs"/>
              </a:rPr>
              <a:t>6.2  C51</a:t>
            </a:r>
            <a:r>
              <a:rPr lang="zh-CN" altLang="en-US" kern="1200" dirty="0">
                <a:solidFill>
                  <a:srgbClr val="FF0000"/>
                </a:solidFill>
                <a:latin typeface="黑体" pitchFamily="2" charset="-122"/>
                <a:ea typeface="黑体" pitchFamily="2" charset="-122"/>
                <a:cs typeface="+mn-cs"/>
              </a:rPr>
              <a:t>的数据</a:t>
            </a:r>
            <a:r>
              <a:rPr lang="zh-CN" altLang="en-US" kern="1200" dirty="0" smtClean="0">
                <a:solidFill>
                  <a:srgbClr val="FF0000"/>
                </a:solidFill>
                <a:latin typeface="黑体" pitchFamily="2" charset="-122"/>
                <a:ea typeface="黑体" pitchFamily="2" charset="-122"/>
                <a:cs typeface="+mn-cs"/>
              </a:rPr>
              <a:t>与运算</a:t>
            </a:r>
            <a:r>
              <a:rPr lang="en-US" altLang="zh-CN" sz="3600" dirty="0" smtClean="0"/>
              <a:t>    </a:t>
            </a:r>
            <a:br>
              <a:rPr lang="en-US" altLang="zh-CN" sz="3600" dirty="0" smtClean="0"/>
            </a:br>
            <a:endParaRPr lang="zh-CN" altLang="en-US" sz="2400" kern="1200" dirty="0"/>
          </a:p>
        </p:txBody>
      </p:sp>
      <p:sp>
        <p:nvSpPr>
          <p:cNvPr id="10243" name="Rectangle 3"/>
          <p:cNvSpPr>
            <a:spLocks noGrp="1" noChangeArrowheads="1"/>
          </p:cNvSpPr>
          <p:nvPr>
            <p:ph type="subTitle" idx="1"/>
          </p:nvPr>
        </p:nvSpPr>
        <p:spPr>
          <a:xfrm>
            <a:off x="0" y="1600200"/>
            <a:ext cx="9144000" cy="5257800"/>
          </a:xfrm>
        </p:spPr>
        <p:txBody>
          <a:bodyPr/>
          <a:lstStyle/>
          <a:p>
            <a:pPr algn="l">
              <a:lnSpc>
                <a:spcPct val="150000"/>
              </a:lnSpc>
            </a:pPr>
            <a:r>
              <a:rPr lang="en-US" altLang="zh-CN" sz="2400" dirty="0" smtClean="0">
                <a:solidFill>
                  <a:srgbClr val="0000FF"/>
                </a:solidFill>
              </a:rPr>
              <a:t>     1</a:t>
            </a:r>
            <a:r>
              <a:rPr lang="zh-CN" altLang="en-US" sz="2400" dirty="0">
                <a:solidFill>
                  <a:srgbClr val="0000FF"/>
                </a:solidFill>
              </a:rPr>
              <a:t>．常量与</a:t>
            </a:r>
            <a:r>
              <a:rPr lang="zh-CN" altLang="en-US" sz="2400" dirty="0" smtClean="0">
                <a:solidFill>
                  <a:srgbClr val="0000FF"/>
                </a:solidFill>
              </a:rPr>
              <a:t>变量</a:t>
            </a:r>
            <a:r>
              <a:rPr lang="en-US" altLang="zh-CN" sz="2400" b="1" dirty="0" smtClean="0">
                <a:solidFill>
                  <a:srgbClr val="0000FF"/>
                </a:solidFill>
              </a:rPr>
              <a:t>      </a:t>
            </a:r>
            <a:r>
              <a:rPr lang="en-US" altLang="zh-CN" sz="2400" b="1" dirty="0" smtClean="0"/>
              <a:t>C51</a:t>
            </a:r>
            <a:r>
              <a:rPr lang="zh-CN" altLang="en-US" sz="2400" b="1" dirty="0"/>
              <a:t>的数据有常量和变量之分。  </a:t>
            </a:r>
          </a:p>
          <a:p>
            <a:pPr algn="l">
              <a:lnSpc>
                <a:spcPct val="150000"/>
              </a:lnSpc>
            </a:pPr>
            <a:r>
              <a:rPr lang="zh-CN" altLang="en-US" sz="2400" b="1" dirty="0"/>
              <a:t>     </a:t>
            </a:r>
            <a:r>
              <a:rPr lang="zh-CN" altLang="en-US" sz="2400" b="1" dirty="0">
                <a:solidFill>
                  <a:srgbClr val="FF0000"/>
                </a:solidFill>
              </a:rPr>
              <a:t>常量</a:t>
            </a:r>
            <a:r>
              <a:rPr lang="zh-CN" altLang="en-US" sz="2400" b="1" dirty="0"/>
              <a:t>  </a:t>
            </a:r>
            <a:r>
              <a:rPr lang="en-US" altLang="zh-CN" sz="2400" b="1" dirty="0">
                <a:latin typeface="Times New Roman"/>
              </a:rPr>
              <a:t>——</a:t>
            </a:r>
            <a:r>
              <a:rPr lang="zh-CN" altLang="en-US" sz="2400" b="1" dirty="0"/>
              <a:t>在程序运行中其值不变的量。</a:t>
            </a:r>
          </a:p>
          <a:p>
            <a:pPr algn="l">
              <a:lnSpc>
                <a:spcPct val="150000"/>
              </a:lnSpc>
            </a:pPr>
            <a:r>
              <a:rPr lang="zh-CN" altLang="en-US" sz="2400" b="1" dirty="0"/>
              <a:t>     </a:t>
            </a:r>
            <a:r>
              <a:rPr lang="zh-CN" altLang="en-US" sz="2400" b="1" dirty="0">
                <a:solidFill>
                  <a:srgbClr val="FF0000"/>
                </a:solidFill>
              </a:rPr>
              <a:t>数值型常量</a:t>
            </a:r>
            <a:r>
              <a:rPr lang="zh-CN" altLang="en-US" sz="2400" b="1" dirty="0"/>
              <a:t>：可以为十进制数、 十六进制数</a:t>
            </a:r>
            <a:r>
              <a:rPr lang="en-US" altLang="zh-CN" sz="2400" b="1" dirty="0"/>
              <a:t>( </a:t>
            </a:r>
            <a:r>
              <a:rPr lang="zh-CN" altLang="en-US" sz="2400" b="1" dirty="0"/>
              <a:t>用</a:t>
            </a:r>
            <a:r>
              <a:rPr lang="en-US" altLang="zh-CN" sz="2400" b="1" dirty="0"/>
              <a:t>0x</a:t>
            </a:r>
            <a:r>
              <a:rPr lang="zh-CN" altLang="en-US" sz="2400" b="1" dirty="0"/>
              <a:t>表示</a:t>
            </a:r>
            <a:r>
              <a:rPr lang="en-US" altLang="zh-CN" sz="2400" b="1" dirty="0"/>
              <a:t>)</a:t>
            </a:r>
            <a:r>
              <a:rPr lang="zh-CN" altLang="en-US" sz="2400" b="1" dirty="0"/>
              <a:t>和字符（</a:t>
            </a:r>
            <a:r>
              <a:rPr lang="zh-CN" altLang="en-US" sz="2400" b="1" dirty="0">
                <a:latin typeface="Arial"/>
              </a:rPr>
              <a:t>‘</a:t>
            </a:r>
            <a:r>
              <a:rPr lang="zh-CN" altLang="en-US" sz="2400" b="1" dirty="0"/>
              <a:t>  </a:t>
            </a:r>
            <a:r>
              <a:rPr lang="zh-CN" altLang="en-US" sz="2400" b="1" dirty="0">
                <a:latin typeface="Arial"/>
              </a:rPr>
              <a:t>’</a:t>
            </a:r>
            <a:r>
              <a:rPr lang="zh-CN" altLang="en-US" sz="2400" b="1" dirty="0"/>
              <a:t> 括号括起）。</a:t>
            </a:r>
          </a:p>
          <a:p>
            <a:pPr algn="l">
              <a:lnSpc>
                <a:spcPct val="150000"/>
              </a:lnSpc>
            </a:pPr>
            <a:r>
              <a:rPr lang="zh-CN" altLang="en-US" sz="2400" b="1" dirty="0"/>
              <a:t>     </a:t>
            </a:r>
            <a:r>
              <a:rPr lang="zh-CN" altLang="en-US" sz="2400" b="1" dirty="0">
                <a:solidFill>
                  <a:srgbClr val="FF0000"/>
                </a:solidFill>
              </a:rPr>
              <a:t>符号型常量</a:t>
            </a:r>
            <a:r>
              <a:rPr lang="zh-CN" altLang="en-US" sz="2400" b="1" dirty="0"/>
              <a:t>：用符号表示常量，此符号需用宏定义指令</a:t>
            </a:r>
            <a:r>
              <a:rPr lang="en-US" altLang="zh-CN" sz="2400" b="1" dirty="0"/>
              <a:t>(#define)</a:t>
            </a:r>
            <a:r>
              <a:rPr lang="zh-CN" altLang="en-US" sz="2400" b="1" dirty="0"/>
              <a:t>对其进行 定义</a:t>
            </a:r>
            <a:r>
              <a:rPr lang="en-US" altLang="zh-CN" sz="2400" b="1" dirty="0"/>
              <a:t>(</a:t>
            </a:r>
            <a:r>
              <a:rPr lang="zh-CN" altLang="en-US" sz="2400" b="1" dirty="0"/>
              <a:t>相当于汇编的</a:t>
            </a:r>
            <a:r>
              <a:rPr lang="zh-CN" altLang="en-US" sz="2400" b="1" dirty="0">
                <a:latin typeface="Times New Roman"/>
              </a:rPr>
              <a:t>“</a:t>
            </a:r>
            <a:r>
              <a:rPr lang="en-US" altLang="zh-CN" sz="2400" b="1" dirty="0"/>
              <a:t>EQU</a:t>
            </a:r>
            <a:r>
              <a:rPr lang="en-US" altLang="zh-CN" sz="2400" b="1" dirty="0">
                <a:latin typeface="Times New Roman"/>
              </a:rPr>
              <a:t>”</a:t>
            </a:r>
            <a:r>
              <a:rPr lang="zh-CN" altLang="en-US" sz="2400" b="1" dirty="0"/>
              <a:t>伪指令</a:t>
            </a:r>
            <a:r>
              <a:rPr lang="en-US" altLang="zh-CN" sz="2400" b="1" dirty="0"/>
              <a:t>)    </a:t>
            </a:r>
            <a:r>
              <a:rPr lang="zh-CN" altLang="en-US" sz="2400" b="1" dirty="0"/>
              <a:t>如：     </a:t>
            </a:r>
            <a:endParaRPr lang="en-US" altLang="zh-CN" sz="2400" b="1" dirty="0" smtClean="0"/>
          </a:p>
          <a:p>
            <a:pPr>
              <a:lnSpc>
                <a:spcPct val="150000"/>
              </a:lnSpc>
            </a:pPr>
            <a:r>
              <a:rPr lang="zh-CN" altLang="en-US" sz="2400" b="1" dirty="0" smtClean="0"/>
              <a:t>  </a:t>
            </a:r>
            <a:r>
              <a:rPr lang="en-US" altLang="zh-CN" sz="2400" b="1" dirty="0" smtClean="0"/>
              <a:t>#</a:t>
            </a:r>
            <a:r>
              <a:rPr lang="en-US" altLang="zh-CN" sz="2400" b="1" dirty="0"/>
              <a:t>define PI 3.1415  </a:t>
            </a:r>
          </a:p>
          <a:p>
            <a:pPr algn="l">
              <a:lnSpc>
                <a:spcPct val="150000"/>
              </a:lnSpc>
            </a:pPr>
            <a:r>
              <a:rPr lang="zh-CN" altLang="en-US" sz="2400" b="1" dirty="0"/>
              <a:t>那么程序中只要出现</a:t>
            </a:r>
            <a:r>
              <a:rPr lang="en-US" altLang="zh-CN" sz="2400" b="1" dirty="0"/>
              <a:t>PI</a:t>
            </a:r>
            <a:r>
              <a:rPr lang="zh-CN" altLang="en-US" sz="2400" b="1" dirty="0"/>
              <a:t>的地方，编译程序都译为</a:t>
            </a:r>
            <a:r>
              <a:rPr lang="en-US" altLang="zh-CN" sz="2400" b="1" dirty="0"/>
              <a:t>3.1415</a:t>
            </a:r>
            <a:r>
              <a:rPr lang="zh-CN" altLang="en-US" sz="2400" b="1" dirty="0"/>
              <a:t>。  </a:t>
            </a:r>
          </a:p>
          <a:p>
            <a:r>
              <a:rPr lang="zh-CN" altLang="en-US" b="1" dirty="0"/>
              <a:t>   </a:t>
            </a:r>
          </a:p>
          <a:p>
            <a:endParaRPr lang="en-US" altLang="zh-CN" sz="2800" b="1" dirty="0"/>
          </a:p>
        </p:txBody>
      </p:sp>
      <p:sp>
        <p:nvSpPr>
          <p:cNvPr id="2" name="矩形 1"/>
          <p:cNvSpPr/>
          <p:nvPr/>
        </p:nvSpPr>
        <p:spPr>
          <a:xfrm>
            <a:off x="589771" y="1234614"/>
            <a:ext cx="3151825" cy="461665"/>
          </a:xfrm>
          <a:prstGeom prst="rect">
            <a:avLst/>
          </a:prstGeom>
        </p:spPr>
        <p:txBody>
          <a:bodyPr wrap="none">
            <a:spAutoFit/>
          </a:bodyPr>
          <a:lstStyle/>
          <a:p>
            <a:r>
              <a:rPr lang="en-US" altLang="zh-CN" sz="2400" b="1" dirty="0">
                <a:solidFill>
                  <a:srgbClr val="9900CC"/>
                </a:solidFill>
                <a:latin typeface="Arial"/>
                <a:ea typeface="宋体"/>
              </a:rPr>
              <a:t>6.2.1  C51</a:t>
            </a:r>
            <a:r>
              <a:rPr lang="zh-CN" altLang="en-US" sz="2400" b="1" dirty="0">
                <a:solidFill>
                  <a:srgbClr val="9900CC"/>
                </a:solidFill>
                <a:latin typeface="Arial"/>
                <a:ea typeface="宋体"/>
              </a:rPr>
              <a:t>的数据类型</a:t>
            </a:r>
            <a:endParaRPr lang="zh-CN" altLang="en-US" dirty="0"/>
          </a:p>
        </p:txBody>
      </p:sp>
    </p:spTree>
    <p:extLst>
      <p:ext uri="{BB962C8B-B14F-4D97-AF65-F5344CB8AC3E}">
        <p14:creationId xmlns:p14="http://schemas.microsoft.com/office/powerpoint/2010/main" val="3806988633"/>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anim calcmode="lin" valueType="num">
                                      <p:cBhvr additive="base">
                                        <p:cTn id="13"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3">
                                            <p:txEl>
                                              <p:pRg st="2" end="2"/>
                                            </p:txEl>
                                          </p:spTgt>
                                        </p:tgtEl>
                                        <p:attrNameLst>
                                          <p:attrName>style.visibility</p:attrName>
                                        </p:attrNameLst>
                                      </p:cBhvr>
                                      <p:to>
                                        <p:strVal val="visible"/>
                                      </p:to>
                                    </p:set>
                                    <p:anim calcmode="lin" valueType="num">
                                      <p:cBhvr additive="base">
                                        <p:cTn id="19"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3" end="3"/>
                                            </p:txEl>
                                          </p:spTgt>
                                        </p:tgtEl>
                                        <p:attrNameLst>
                                          <p:attrName>style.visibility</p:attrName>
                                        </p:attrNameLst>
                                      </p:cBhvr>
                                      <p:to>
                                        <p:strVal val="visible"/>
                                      </p:to>
                                    </p:set>
                                    <p:anim calcmode="lin" valueType="num">
                                      <p:cBhvr additive="base">
                                        <p:cTn id="25"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43">
                                            <p:txEl>
                                              <p:pRg st="4" end="4"/>
                                            </p:txEl>
                                          </p:spTgt>
                                        </p:tgtEl>
                                        <p:attrNameLst>
                                          <p:attrName>style.visibility</p:attrName>
                                        </p:attrNameLst>
                                      </p:cBhvr>
                                      <p:to>
                                        <p:strVal val="visible"/>
                                      </p:to>
                                    </p:set>
                                    <p:anim calcmode="lin" valueType="num">
                                      <p:cBhvr additive="base">
                                        <p:cTn id="31"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243">
                                            <p:txEl>
                                              <p:pRg st="5" end="5"/>
                                            </p:txEl>
                                          </p:spTgt>
                                        </p:tgtEl>
                                        <p:attrNameLst>
                                          <p:attrName>style.visibility</p:attrName>
                                        </p:attrNameLst>
                                      </p:cBhvr>
                                      <p:to>
                                        <p:strVal val="visible"/>
                                      </p:to>
                                    </p:set>
                                    <p:anim calcmode="lin" valueType="num">
                                      <p:cBhvr additive="base">
                                        <p:cTn id="37" dur="500" fill="hold"/>
                                        <p:tgtEl>
                                          <p:spTgt spid="1024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4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0243">
                                            <p:txEl>
                                              <p:pRg st="6" end="6"/>
                                            </p:txEl>
                                          </p:spTgt>
                                        </p:tgtEl>
                                        <p:attrNameLst>
                                          <p:attrName>style.visibility</p:attrName>
                                        </p:attrNameLst>
                                      </p:cBhvr>
                                      <p:to>
                                        <p:strVal val="visible"/>
                                      </p:to>
                                    </p:set>
                                    <p:anim calcmode="lin" valueType="num">
                                      <p:cBhvr additive="base">
                                        <p:cTn id="43" dur="500" fill="hold"/>
                                        <p:tgtEl>
                                          <p:spTgt spid="1024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024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Rectangle 3"/>
          <p:cNvSpPr>
            <a:spLocks noGrp="1" noChangeArrowheads="1"/>
          </p:cNvSpPr>
          <p:nvPr>
            <p:ph type="subTitle" idx="1"/>
          </p:nvPr>
        </p:nvSpPr>
        <p:spPr>
          <a:xfrm>
            <a:off x="0" y="482600"/>
            <a:ext cx="9144000" cy="6248400"/>
          </a:xfrm>
        </p:spPr>
        <p:txBody>
          <a:bodyPr/>
          <a:lstStyle/>
          <a:p>
            <a:pPr algn="l">
              <a:lnSpc>
                <a:spcPct val="150000"/>
              </a:lnSpc>
            </a:pPr>
            <a:r>
              <a:rPr lang="zh-CN" altLang="en-US" sz="2400" b="1" dirty="0" smtClean="0">
                <a:solidFill>
                  <a:schemeClr val="folHlink"/>
                </a:solidFill>
              </a:rPr>
              <a:t>      </a:t>
            </a:r>
            <a:r>
              <a:rPr lang="zh-CN" altLang="en-US" sz="2400" b="1" dirty="0" smtClean="0">
                <a:solidFill>
                  <a:srgbClr val="FF0000"/>
                </a:solidFill>
              </a:rPr>
              <a:t>变量</a:t>
            </a:r>
            <a:r>
              <a:rPr lang="zh-CN" altLang="en-US" sz="2400" b="1" dirty="0" smtClean="0"/>
              <a:t>  </a:t>
            </a:r>
            <a:r>
              <a:rPr lang="en-US" altLang="zh-CN" sz="2400" b="1" dirty="0">
                <a:latin typeface="Times New Roman"/>
              </a:rPr>
              <a:t>——</a:t>
            </a:r>
            <a:r>
              <a:rPr lang="zh-CN" altLang="en-US" sz="2400" b="1" dirty="0"/>
              <a:t>在程序运行中其值可以改变的量。</a:t>
            </a:r>
          </a:p>
          <a:p>
            <a:pPr algn="l">
              <a:lnSpc>
                <a:spcPct val="150000"/>
              </a:lnSpc>
            </a:pPr>
            <a:r>
              <a:rPr lang="zh-CN" altLang="en-US" sz="2400" b="1" dirty="0"/>
              <a:t>      定义一个变量，编译系统就会自动为它安排一个存贮区，具体的地址值 ，用户不必在意。  </a:t>
            </a:r>
          </a:p>
          <a:p>
            <a:pPr algn="l">
              <a:lnSpc>
                <a:spcPct val="150000"/>
              </a:lnSpc>
            </a:pPr>
            <a:r>
              <a:rPr lang="zh-CN" altLang="en-US" sz="2400" b="1" dirty="0"/>
              <a:t>      </a:t>
            </a:r>
            <a:r>
              <a:rPr lang="zh-CN" altLang="en-US" sz="2400" b="1" dirty="0">
                <a:solidFill>
                  <a:srgbClr val="FF0000"/>
                </a:solidFill>
              </a:rPr>
              <a:t>一个变量由变量名和变量值构成</a:t>
            </a:r>
            <a:r>
              <a:rPr lang="en-US" altLang="zh-CN" sz="2400" b="1" dirty="0">
                <a:solidFill>
                  <a:srgbClr val="FF0000"/>
                </a:solidFill>
              </a:rPr>
              <a:t>.</a:t>
            </a:r>
          </a:p>
          <a:p>
            <a:pPr algn="l">
              <a:lnSpc>
                <a:spcPct val="150000"/>
              </a:lnSpc>
            </a:pPr>
            <a:r>
              <a:rPr lang="en-US" altLang="zh-CN" sz="2400" b="1" dirty="0"/>
              <a:t> </a:t>
            </a:r>
            <a:r>
              <a:rPr lang="en-US" altLang="zh-CN" sz="2400" b="1" dirty="0" smtClean="0"/>
              <a:t>    </a:t>
            </a:r>
            <a:r>
              <a:rPr lang="zh-CN" altLang="en-US" sz="2400" b="1" dirty="0" smtClean="0">
                <a:solidFill>
                  <a:srgbClr val="FF0000"/>
                </a:solidFill>
              </a:rPr>
              <a:t>变量</a:t>
            </a:r>
            <a:r>
              <a:rPr lang="zh-CN" altLang="en-US" sz="2400" b="1" dirty="0">
                <a:solidFill>
                  <a:srgbClr val="FF0000"/>
                </a:solidFill>
              </a:rPr>
              <a:t>名</a:t>
            </a:r>
            <a:r>
              <a:rPr lang="zh-CN" altLang="en-US" sz="2400" b="1" dirty="0"/>
              <a:t>：存贮单元</a:t>
            </a:r>
            <a:r>
              <a:rPr lang="zh-CN" altLang="en-US" sz="2400" b="1" u="sng" dirty="0">
                <a:solidFill>
                  <a:srgbClr val="FF9966"/>
                </a:solidFill>
              </a:rPr>
              <a:t>地址</a:t>
            </a:r>
            <a:r>
              <a:rPr lang="zh-CN" altLang="en-US" sz="2400" b="1" dirty="0"/>
              <a:t>的符号表示。</a:t>
            </a:r>
          </a:p>
          <a:p>
            <a:pPr algn="l">
              <a:lnSpc>
                <a:spcPct val="150000"/>
              </a:lnSpc>
            </a:pPr>
            <a:r>
              <a:rPr lang="zh-CN" altLang="en-US" sz="2400" b="1" dirty="0" smtClean="0"/>
              <a:t>     </a:t>
            </a:r>
            <a:r>
              <a:rPr lang="zh-CN" altLang="en-US" sz="2400" b="1" dirty="0">
                <a:solidFill>
                  <a:srgbClr val="FF0000"/>
                </a:solidFill>
              </a:rPr>
              <a:t>变量的值</a:t>
            </a:r>
            <a:r>
              <a:rPr lang="zh-CN" altLang="en-US" sz="2400" b="1" dirty="0"/>
              <a:t>：变量所在地址单元存放的</a:t>
            </a:r>
            <a:r>
              <a:rPr lang="zh-CN" altLang="en-US" sz="2400" b="1" u="sng" dirty="0">
                <a:solidFill>
                  <a:srgbClr val="FF9966"/>
                </a:solidFill>
              </a:rPr>
              <a:t>内容</a:t>
            </a:r>
            <a:r>
              <a:rPr lang="zh-CN" altLang="en-US" sz="2400" b="1" dirty="0"/>
              <a:t>。</a:t>
            </a:r>
          </a:p>
          <a:p>
            <a:pPr algn="l">
              <a:lnSpc>
                <a:spcPct val="150000"/>
              </a:lnSpc>
            </a:pPr>
            <a:endParaRPr lang="zh-CN" altLang="en-US" sz="2400" b="1" dirty="0"/>
          </a:p>
        </p:txBody>
      </p:sp>
    </p:spTree>
    <p:extLst>
      <p:ext uri="{BB962C8B-B14F-4D97-AF65-F5344CB8AC3E}">
        <p14:creationId xmlns:p14="http://schemas.microsoft.com/office/powerpoint/2010/main" val="356799018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67">
                                            <p:txEl>
                                              <p:pRg st="1" end="1"/>
                                            </p:txEl>
                                          </p:spTgt>
                                        </p:tgtEl>
                                        <p:attrNameLst>
                                          <p:attrName>style.visibility</p:attrName>
                                        </p:attrNameLst>
                                      </p:cBhvr>
                                      <p:to>
                                        <p:strVal val="visible"/>
                                      </p:to>
                                    </p:set>
                                    <p:anim calcmode="lin" valueType="num">
                                      <p:cBhvr additive="base">
                                        <p:cTn id="13" dur="500" fill="hold"/>
                                        <p:tgtEl>
                                          <p:spTgt spid="1126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2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anim calcmode="lin" valueType="num">
                                      <p:cBhvr additive="base">
                                        <p:cTn id="19" dur="500" fill="hold"/>
                                        <p:tgtEl>
                                          <p:spTgt spid="1126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2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267">
                                            <p:txEl>
                                              <p:pRg st="3" end="3"/>
                                            </p:txEl>
                                          </p:spTgt>
                                        </p:tgtEl>
                                        <p:attrNameLst>
                                          <p:attrName>style.visibility</p:attrName>
                                        </p:attrNameLst>
                                      </p:cBhvr>
                                      <p:to>
                                        <p:strVal val="visible"/>
                                      </p:to>
                                    </p:set>
                                    <p:anim calcmode="lin" valueType="num">
                                      <p:cBhvr additive="base">
                                        <p:cTn id="25" dur="500" fill="hold"/>
                                        <p:tgtEl>
                                          <p:spTgt spid="1126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12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267">
                                            <p:txEl>
                                              <p:pRg st="4" end="4"/>
                                            </p:txEl>
                                          </p:spTgt>
                                        </p:tgtEl>
                                        <p:attrNameLst>
                                          <p:attrName>style.visibility</p:attrName>
                                        </p:attrNameLst>
                                      </p:cBhvr>
                                      <p:to>
                                        <p:strVal val="visible"/>
                                      </p:to>
                                    </p:set>
                                    <p:anim calcmode="lin" valueType="num">
                                      <p:cBhvr additive="base">
                                        <p:cTn id="31" dur="500" fill="hold"/>
                                        <p:tgtEl>
                                          <p:spTgt spid="1126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126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15</a:t>
            </a:fld>
            <a:endParaRPr lang="en-US" altLang="zh-CN" dirty="0"/>
          </a:p>
        </p:txBody>
      </p:sp>
      <p:sp>
        <p:nvSpPr>
          <p:cNvPr id="4" name="矩形 3"/>
          <p:cNvSpPr/>
          <p:nvPr/>
        </p:nvSpPr>
        <p:spPr>
          <a:xfrm>
            <a:off x="0" y="648476"/>
            <a:ext cx="9232900" cy="3010055"/>
          </a:xfrm>
          <a:prstGeom prst="rect">
            <a:avLst/>
          </a:prstGeom>
        </p:spPr>
        <p:txBody>
          <a:bodyPr wrap="square">
            <a:spAutoFit/>
          </a:bodyPr>
          <a:lstStyle/>
          <a:p>
            <a:pPr lvl="0" algn="l">
              <a:lnSpc>
                <a:spcPct val="150000"/>
              </a:lnSpc>
              <a:spcBef>
                <a:spcPct val="20000"/>
              </a:spcBef>
            </a:pPr>
            <a:r>
              <a:rPr lang="en-US" altLang="zh-CN" sz="2400" b="1" kern="0" dirty="0" smtClean="0">
                <a:solidFill>
                  <a:srgbClr val="333399"/>
                </a:solidFill>
                <a:latin typeface="Arial"/>
                <a:ea typeface="幼圆"/>
              </a:rPr>
              <a:t>        </a:t>
            </a:r>
            <a:r>
              <a:rPr lang="en-US" altLang="zh-CN" sz="2400" b="1" kern="0" dirty="0" smtClean="0">
                <a:solidFill>
                  <a:srgbClr val="0000FF"/>
                </a:solidFill>
                <a:latin typeface="Arial"/>
                <a:ea typeface="幼圆"/>
              </a:rPr>
              <a:t>2</a:t>
            </a:r>
            <a:r>
              <a:rPr lang="zh-CN" altLang="en-US" sz="2400" b="1" kern="0" dirty="0">
                <a:solidFill>
                  <a:srgbClr val="0000FF"/>
                </a:solidFill>
                <a:latin typeface="Arial"/>
                <a:ea typeface="幼圆"/>
              </a:rPr>
              <a:t>．数据类型</a:t>
            </a:r>
            <a:endParaRPr lang="en-US" altLang="zh-CN" sz="2400" b="1" kern="0" dirty="0">
              <a:solidFill>
                <a:srgbClr val="0000FF"/>
              </a:solidFill>
              <a:latin typeface="Arial"/>
              <a:ea typeface="幼圆"/>
            </a:endParaRPr>
          </a:p>
          <a:p>
            <a:pPr lvl="0" algn="l">
              <a:lnSpc>
                <a:spcPct val="150000"/>
              </a:lnSpc>
              <a:spcBef>
                <a:spcPct val="20000"/>
              </a:spcBef>
            </a:pPr>
            <a:r>
              <a:rPr lang="zh-CN" altLang="en-US" sz="2400" b="1" kern="0" dirty="0">
                <a:solidFill>
                  <a:srgbClr val="FF0000"/>
                </a:solidFill>
                <a:latin typeface="Arial"/>
                <a:ea typeface="幼圆"/>
              </a:rPr>
              <a:t>    </a:t>
            </a:r>
            <a:r>
              <a:rPr lang="zh-CN" altLang="en-US" sz="2400" b="1" kern="0" dirty="0" smtClean="0">
                <a:solidFill>
                  <a:srgbClr val="FF0000"/>
                </a:solidFill>
                <a:latin typeface="Arial"/>
                <a:ea typeface="幼圆"/>
              </a:rPr>
              <a:t>    数据类型</a:t>
            </a:r>
            <a:r>
              <a:rPr lang="zh-CN" altLang="en-US" sz="2400" b="1" kern="0" dirty="0">
                <a:solidFill>
                  <a:srgbClr val="333399"/>
                </a:solidFill>
                <a:latin typeface="Arial"/>
                <a:ea typeface="幼圆"/>
              </a:rPr>
              <a:t>：数据的长度。</a:t>
            </a:r>
          </a:p>
          <a:p>
            <a:pPr lvl="0" algn="l">
              <a:lnSpc>
                <a:spcPct val="150000"/>
              </a:lnSpc>
              <a:spcBef>
                <a:spcPct val="20000"/>
              </a:spcBef>
            </a:pPr>
            <a:r>
              <a:rPr lang="zh-CN" altLang="en-US" sz="2400" b="1" kern="0" dirty="0">
                <a:solidFill>
                  <a:srgbClr val="333399"/>
                </a:solidFill>
                <a:latin typeface="Arial"/>
                <a:ea typeface="幼圆"/>
              </a:rPr>
              <a:t>      无论哪种数据都是存放在存贮单元中的，每一个数据究竟要占用几个单元，都要提供给编译系统，正如汇编语言中存放数据的单元要用</a:t>
            </a:r>
            <a:r>
              <a:rPr lang="en-US" altLang="zh-CN" sz="2400" b="1" kern="0" dirty="0">
                <a:solidFill>
                  <a:srgbClr val="333399"/>
                </a:solidFill>
                <a:latin typeface="Arial"/>
                <a:ea typeface="幼圆"/>
              </a:rPr>
              <a:t>DB</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DW</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DD</a:t>
            </a:r>
            <a:r>
              <a:rPr lang="zh-CN" altLang="en-US" sz="2400" b="1" kern="0" dirty="0">
                <a:solidFill>
                  <a:srgbClr val="333399"/>
                </a:solidFill>
                <a:latin typeface="Arial"/>
                <a:ea typeface="幼圆"/>
              </a:rPr>
              <a:t>伪指令进行定义一样</a:t>
            </a:r>
            <a:endParaRPr lang="zh-CN" altLang="en-US" dirty="0"/>
          </a:p>
        </p:txBody>
      </p:sp>
    </p:spTree>
    <p:extLst>
      <p:ext uri="{BB962C8B-B14F-4D97-AF65-F5344CB8AC3E}">
        <p14:creationId xmlns:p14="http://schemas.microsoft.com/office/powerpoint/2010/main" val="1396089733"/>
      </p:ext>
    </p:extLst>
  </p:cSld>
  <p:clrMapOvr>
    <a:masterClrMapping/>
  </p:clrMapOvr>
  <p:transition>
    <p:random/>
    <p:sndAc>
      <p:stSnd>
        <p:snd r:embed="rId2" name="camer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9" name="Group 111"/>
          <p:cNvGraphicFramePr>
            <a:graphicFrameLocks noGrp="1"/>
          </p:cNvGraphicFramePr>
          <p:nvPr>
            <p:extLst>
              <p:ext uri="{D42A27DB-BD31-4B8C-83A1-F6EECF244321}">
                <p14:modId xmlns:p14="http://schemas.microsoft.com/office/powerpoint/2010/main" val="2940266387"/>
              </p:ext>
            </p:extLst>
          </p:nvPr>
        </p:nvGraphicFramePr>
        <p:xfrm>
          <a:off x="152401" y="1356360"/>
          <a:ext cx="8991599" cy="4958545"/>
        </p:xfrm>
        <a:graphic>
          <a:graphicData uri="http://schemas.openxmlformats.org/drawingml/2006/table">
            <a:tbl>
              <a:tblPr/>
              <a:tblGrid>
                <a:gridCol w="1183105"/>
                <a:gridCol w="2525295"/>
                <a:gridCol w="1117600"/>
                <a:gridCol w="4165599"/>
              </a:tblGrid>
              <a:tr h="0">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1" lang="zh-CN"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数 据 类 型</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长  度</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值        域</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7542">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位  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bit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1Bit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0</a:t>
                      </a: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或</a:t>
                      </a: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9636">
                <a:tc row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字</a:t>
                      </a:r>
                    </a:p>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符</a:t>
                      </a:r>
                    </a:p>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signed  char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1Byte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-128~+127</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9636">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unsigned char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1Byte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0~255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7542">
                <a:tc rowSpan="4">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   </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   </a:t>
                      </a: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整</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endParaRP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endParaRP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   形</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signed int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2Byte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-32768~+32767</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9636">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unsigned int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2Byte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0~65535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8401">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signed long</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4Byte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-2147483648~+2147483647</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9636">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unsigned long</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4Byte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0~4294967295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338" name="Text Box 50"/>
          <p:cNvSpPr txBox="1">
            <a:spLocks noChangeArrowheads="1"/>
          </p:cNvSpPr>
          <p:nvPr/>
        </p:nvSpPr>
        <p:spPr bwMode="auto">
          <a:xfrm>
            <a:off x="190500" y="787400"/>
            <a:ext cx="88392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20000"/>
              </a:spcBef>
              <a:buClr>
                <a:schemeClr val="folHlink"/>
              </a:buClr>
              <a:buSzPct val="75000"/>
              <a:buFont typeface="Wingdings" pitchFamily="2" charset="2"/>
              <a:buNone/>
            </a:pPr>
            <a:r>
              <a:rPr lang="zh-CN" altLang="en-US" sz="2000" b="1" dirty="0" smtClean="0">
                <a:latin typeface="Verdana" pitchFamily="34" charset="0"/>
              </a:rPr>
              <a:t>表</a:t>
            </a:r>
            <a:r>
              <a:rPr lang="en-US" altLang="zh-CN" sz="2000" b="1" dirty="0">
                <a:latin typeface="Verdana" pitchFamily="34" charset="0"/>
              </a:rPr>
              <a:t>6</a:t>
            </a:r>
            <a:r>
              <a:rPr lang="en-US" altLang="zh-CN" sz="2000" b="1" dirty="0" smtClean="0">
                <a:latin typeface="Verdana" pitchFamily="34" charset="0"/>
              </a:rPr>
              <a:t>.1 </a:t>
            </a:r>
            <a:r>
              <a:rPr lang="en-US" altLang="zh-CN" sz="2000" b="1" dirty="0">
                <a:latin typeface="Verdana" pitchFamily="34" charset="0"/>
              </a:rPr>
              <a:t>C51</a:t>
            </a:r>
            <a:r>
              <a:rPr lang="zh-CN" altLang="en-US" sz="2000" b="1" dirty="0">
                <a:latin typeface="Verdana" pitchFamily="34" charset="0"/>
              </a:rPr>
              <a:t>编译器支持数据类型</a:t>
            </a:r>
          </a:p>
        </p:txBody>
      </p:sp>
    </p:spTree>
    <p:extLst>
      <p:ext uri="{BB962C8B-B14F-4D97-AF65-F5344CB8AC3E}">
        <p14:creationId xmlns:p14="http://schemas.microsoft.com/office/powerpoint/2010/main" val="1360486027"/>
      </p:ext>
    </p:extLst>
  </p:cSld>
  <p:clrMapOvr>
    <a:masterClrMapping/>
  </p:clrMapOvr>
  <p:transition>
    <p:random/>
    <p:sndAc>
      <p:stSnd>
        <p:snd r:embed="rId3" name="camera.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1" name="Text Box 97"/>
          <p:cNvSpPr txBox="1">
            <a:spLocks noChangeArrowheads="1"/>
          </p:cNvSpPr>
          <p:nvPr/>
        </p:nvSpPr>
        <p:spPr bwMode="auto">
          <a:xfrm>
            <a:off x="609600" y="990600"/>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latin typeface="Verdana" pitchFamily="34" charset="0"/>
            </a:endParaRPr>
          </a:p>
        </p:txBody>
      </p:sp>
      <p:graphicFrame>
        <p:nvGraphicFramePr>
          <p:cNvPr id="16664" name="Group 280"/>
          <p:cNvGraphicFramePr>
            <a:graphicFrameLocks noGrp="1"/>
          </p:cNvGraphicFramePr>
          <p:nvPr>
            <p:extLst>
              <p:ext uri="{D42A27DB-BD31-4B8C-83A1-F6EECF244321}">
                <p14:modId xmlns:p14="http://schemas.microsoft.com/office/powerpoint/2010/main" val="2478032220"/>
              </p:ext>
            </p:extLst>
          </p:nvPr>
        </p:nvGraphicFramePr>
        <p:xfrm>
          <a:off x="228600" y="807212"/>
          <a:ext cx="8610600" cy="5010912"/>
        </p:xfrm>
        <a:graphic>
          <a:graphicData uri="http://schemas.openxmlformats.org/drawingml/2006/table">
            <a:tbl>
              <a:tblPr/>
              <a:tblGrid>
                <a:gridCol w="1208088"/>
                <a:gridCol w="1966912"/>
                <a:gridCol w="1368425"/>
                <a:gridCol w="4067175"/>
              </a:tblGrid>
              <a:tr h="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1" lang="zh-CN"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数 据 类型</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长  度</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值      域</a:t>
                      </a:r>
                      <a:endPar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endParaRPr>
                    </a:p>
                  </a:txBody>
                  <a:tcPr marL="0" marR="0" marT="0" marB="0"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6275">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实型</a:t>
                      </a:r>
                    </a:p>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endParaRPr>
                    </a:p>
                  </a:txBody>
                  <a:tcPr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Float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4Byte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1.176E-38~3.40E+38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723624">
                <a:tc rowSpan="3">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指针型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data/idata/ pdata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1Byte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a:t>
                      </a: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字节地址</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826">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code/xdata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2Byte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2</a:t>
                      </a: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字节地址</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0253">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通用指针</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3Byte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其中</a:t>
                      </a: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a:t>
                      </a: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字节为储存器类型编码，</a:t>
                      </a: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2,3</a:t>
                      </a: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字节为地址偏移量</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826">
                <a:tc rowSpan="3">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访问</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SFR</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的数据类型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sbit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0 </a:t>
                      </a:r>
                      <a:r>
                        <a:rPr kumimoji="1" lang="zh-CN" altLang="en-US" sz="2400" b="1" i="0" u="none" strike="noStrike" kern="1200" cap="none" normalizeH="0" baseline="0" smtClean="0">
                          <a:ln>
                            <a:noFill/>
                          </a:ln>
                          <a:solidFill>
                            <a:schemeClr val="tx1"/>
                          </a:solidFill>
                          <a:effectLst/>
                          <a:latin typeface="Times New Roman" pitchFamily="18" charset="0"/>
                          <a:ea typeface="宋体" pitchFamily="2" charset="-122"/>
                          <a:cs typeface="+mn-cs"/>
                        </a:rPr>
                        <a:t>或 </a:t>
                      </a: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826">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sfr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1Byte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0~255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826">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sfr16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smtClean="0">
                          <a:ln>
                            <a:noFill/>
                          </a:ln>
                          <a:solidFill>
                            <a:schemeClr val="tx1"/>
                          </a:solidFill>
                          <a:effectLst/>
                          <a:latin typeface="Times New Roman" pitchFamily="18" charset="0"/>
                          <a:ea typeface="宋体" pitchFamily="2" charset="-122"/>
                          <a:cs typeface="+mn-cs"/>
                        </a:rPr>
                        <a:t>2Byte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0~65535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16200520"/>
      </p:ext>
    </p:extLst>
  </p:cSld>
  <p:clrMapOvr>
    <a:masterClrMapping/>
  </p:clrMapOvr>
  <p:transition>
    <p:random/>
    <p:sndAc>
      <p:stSnd>
        <p:snd r:embed="rId2" name="camer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97" name="Object 89"/>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271391" name="Equation" r:id="rId4" imgW="114120" imgH="215640" progId="Equation.3">
                  <p:embed/>
                </p:oleObj>
              </mc:Choice>
              <mc:Fallback>
                <p:oleObj name="Equation" r:id="rId4" imgW="114120" imgH="2156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507" name="Rectangle 99"/>
          <p:cNvSpPr>
            <a:spLocks noChangeArrowheads="1"/>
          </p:cNvSpPr>
          <p:nvPr/>
        </p:nvSpPr>
        <p:spPr bwMode="auto">
          <a:xfrm>
            <a:off x="0" y="66040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a:lnSpc>
                <a:spcPct val="150000"/>
              </a:lnSpc>
              <a:spcBef>
                <a:spcPct val="20000"/>
              </a:spcBef>
              <a:buClr>
                <a:schemeClr val="folHlink"/>
              </a:buClr>
              <a:buSzPct val="75000"/>
            </a:pPr>
            <a:r>
              <a:rPr lang="zh-CN" altLang="en-US" sz="2400" b="1" dirty="0" smtClean="0">
                <a:latin typeface="Verdana" pitchFamily="34" charset="0"/>
              </a:rPr>
              <a:t>      </a:t>
            </a:r>
            <a:r>
              <a:rPr lang="zh-CN" altLang="en-US" sz="2400" b="1" dirty="0" smtClean="0">
                <a:solidFill>
                  <a:srgbClr val="0000FF"/>
                </a:solidFill>
                <a:latin typeface="Verdana" pitchFamily="34" charset="0"/>
              </a:rPr>
              <a:t>对</a:t>
            </a:r>
            <a:r>
              <a:rPr lang="zh-CN" altLang="en-US" sz="2400" b="1" dirty="0">
                <a:solidFill>
                  <a:srgbClr val="0000FF"/>
                </a:solidFill>
                <a:latin typeface="Verdana" pitchFamily="34" charset="0"/>
              </a:rPr>
              <a:t>表做如下说明</a:t>
            </a:r>
            <a:r>
              <a:rPr lang="zh-CN" altLang="en-US" sz="2400" b="1" dirty="0" smtClean="0">
                <a:solidFill>
                  <a:srgbClr val="0000FF"/>
                </a:solidFill>
                <a:latin typeface="Verdana" pitchFamily="34" charset="0"/>
              </a:rPr>
              <a:t>：</a:t>
            </a:r>
            <a:endParaRPr lang="en-US" altLang="zh-CN" sz="2400" b="1" dirty="0" smtClean="0">
              <a:solidFill>
                <a:srgbClr val="0000FF"/>
              </a:solidFill>
              <a:latin typeface="Verdana" pitchFamily="34" charset="0"/>
            </a:endParaRPr>
          </a:p>
          <a:p>
            <a:pPr algn="l">
              <a:lnSpc>
                <a:spcPct val="150000"/>
              </a:lnSpc>
              <a:spcBef>
                <a:spcPct val="20000"/>
              </a:spcBef>
              <a:buClr>
                <a:schemeClr val="folHlink"/>
              </a:buClr>
              <a:buSzPct val="75000"/>
            </a:pPr>
            <a:r>
              <a:rPr lang="en-US" altLang="zh-CN" sz="2400" b="1" dirty="0" smtClean="0">
                <a:solidFill>
                  <a:srgbClr val="0000FF"/>
                </a:solidFill>
                <a:latin typeface="Verdana" pitchFamily="34" charset="0"/>
              </a:rPr>
              <a:t>      1</a:t>
            </a:r>
            <a:r>
              <a:rPr lang="en-US" altLang="zh-CN" sz="2400" b="1" dirty="0">
                <a:solidFill>
                  <a:srgbClr val="0000FF"/>
                </a:solidFill>
                <a:latin typeface="Verdana" pitchFamily="34" charset="0"/>
              </a:rPr>
              <a:t>.</a:t>
            </a:r>
            <a:r>
              <a:rPr lang="zh-CN" altLang="en-US" sz="2400" b="1" dirty="0">
                <a:latin typeface="Verdana" pitchFamily="34" charset="0"/>
              </a:rPr>
              <a:t>字符型</a:t>
            </a:r>
            <a:r>
              <a:rPr lang="en-US" altLang="zh-CN" sz="2400" b="1" dirty="0">
                <a:latin typeface="Verdana" pitchFamily="34" charset="0"/>
              </a:rPr>
              <a:t>(char)</a:t>
            </a:r>
            <a:r>
              <a:rPr lang="zh-CN" altLang="en-US" sz="2400" b="1" dirty="0">
                <a:latin typeface="Verdana" pitchFamily="34" charset="0"/>
              </a:rPr>
              <a:t>、整型</a:t>
            </a:r>
            <a:r>
              <a:rPr lang="en-US" altLang="zh-CN" sz="2400" b="1" dirty="0">
                <a:latin typeface="Verdana" pitchFamily="34" charset="0"/>
              </a:rPr>
              <a:t>(int)</a:t>
            </a:r>
            <a:r>
              <a:rPr lang="zh-CN" altLang="en-US" sz="2400" b="1" dirty="0">
                <a:latin typeface="Verdana" pitchFamily="34" charset="0"/>
              </a:rPr>
              <a:t>和长整型</a:t>
            </a:r>
            <a:r>
              <a:rPr lang="en-US" altLang="zh-CN" sz="2400" b="1" dirty="0">
                <a:latin typeface="Verdana" pitchFamily="34" charset="0"/>
              </a:rPr>
              <a:t>(long)</a:t>
            </a:r>
            <a:r>
              <a:rPr lang="zh-CN" altLang="en-US" sz="2400" b="1" dirty="0">
                <a:latin typeface="Verdana" pitchFamily="34" charset="0"/>
              </a:rPr>
              <a:t>均有符号型</a:t>
            </a:r>
            <a:r>
              <a:rPr lang="en-US" altLang="zh-CN" sz="2400" b="1" dirty="0">
                <a:latin typeface="Verdana" pitchFamily="34" charset="0"/>
              </a:rPr>
              <a:t>(signed)</a:t>
            </a:r>
            <a:r>
              <a:rPr lang="zh-CN" altLang="en-US" sz="2400" b="1" dirty="0">
                <a:latin typeface="Verdana" pitchFamily="34" charset="0"/>
              </a:rPr>
              <a:t>和无符号型</a:t>
            </a:r>
            <a:r>
              <a:rPr lang="en-US" altLang="zh-CN" sz="2400" b="1" dirty="0">
                <a:latin typeface="Verdana" pitchFamily="34" charset="0"/>
              </a:rPr>
              <a:t>(unsigned)</a:t>
            </a:r>
            <a:r>
              <a:rPr lang="zh-CN" altLang="en-US" sz="2400" b="1" dirty="0">
                <a:latin typeface="Verdana" pitchFamily="34" charset="0"/>
              </a:rPr>
              <a:t>两 种，如果不是必须，尽可能选择</a:t>
            </a:r>
            <a:r>
              <a:rPr lang="en-US" altLang="zh-CN" sz="2400" b="1" dirty="0">
                <a:latin typeface="Verdana" pitchFamily="34" charset="0"/>
              </a:rPr>
              <a:t>unsigned</a:t>
            </a:r>
            <a:r>
              <a:rPr lang="zh-CN" altLang="en-US" sz="2400" b="1" dirty="0">
                <a:latin typeface="Verdana" pitchFamily="34" charset="0"/>
              </a:rPr>
              <a:t>型，这将会使编译器省却符号位的检测，使生成的 程序代码比</a:t>
            </a:r>
            <a:r>
              <a:rPr lang="en-US" altLang="zh-CN" sz="2400" b="1" dirty="0">
                <a:latin typeface="Verdana" pitchFamily="34" charset="0"/>
              </a:rPr>
              <a:t>signed</a:t>
            </a:r>
            <a:r>
              <a:rPr lang="zh-CN" altLang="en-US" sz="2400" b="1" dirty="0">
                <a:latin typeface="Verdana" pitchFamily="34" charset="0"/>
              </a:rPr>
              <a:t>类型短得多。  </a:t>
            </a:r>
            <a:endParaRPr lang="en-US" altLang="zh-CN" sz="2400" b="1" dirty="0" smtClean="0">
              <a:latin typeface="Verdana" pitchFamily="34" charset="0"/>
            </a:endParaRPr>
          </a:p>
          <a:p>
            <a:pPr algn="l">
              <a:lnSpc>
                <a:spcPct val="150000"/>
              </a:lnSpc>
              <a:spcBef>
                <a:spcPct val="20000"/>
              </a:spcBef>
              <a:buClr>
                <a:schemeClr val="folHlink"/>
              </a:buClr>
              <a:buSzPct val="75000"/>
            </a:pPr>
            <a:r>
              <a:rPr lang="en-US" altLang="zh-CN" sz="2400" b="1" dirty="0">
                <a:latin typeface="Verdana" pitchFamily="34" charset="0"/>
              </a:rPr>
              <a:t> </a:t>
            </a:r>
            <a:r>
              <a:rPr lang="en-US" altLang="zh-CN" sz="2400" b="1" dirty="0" smtClean="0">
                <a:latin typeface="Verdana" pitchFamily="34" charset="0"/>
              </a:rPr>
              <a:t>     </a:t>
            </a:r>
            <a:r>
              <a:rPr lang="en-US" altLang="zh-CN" sz="2400" b="1" dirty="0" smtClean="0">
                <a:solidFill>
                  <a:srgbClr val="0000FF"/>
                </a:solidFill>
                <a:latin typeface="Verdana" pitchFamily="34" charset="0"/>
              </a:rPr>
              <a:t>2</a:t>
            </a:r>
            <a:r>
              <a:rPr lang="en-US" altLang="zh-CN" sz="2400" b="1" dirty="0">
                <a:solidFill>
                  <a:srgbClr val="0000FF"/>
                </a:solidFill>
                <a:latin typeface="Verdana" pitchFamily="34" charset="0"/>
              </a:rPr>
              <a:t>.</a:t>
            </a:r>
            <a:r>
              <a:rPr lang="zh-CN" altLang="en-US" sz="2400" b="1" dirty="0">
                <a:latin typeface="Verdana" pitchFamily="34" charset="0"/>
              </a:rPr>
              <a:t>程序编译时，</a:t>
            </a:r>
            <a:r>
              <a:rPr lang="en-US" altLang="zh-CN" sz="2400" b="1" dirty="0">
                <a:latin typeface="Verdana" pitchFamily="34" charset="0"/>
              </a:rPr>
              <a:t>C51</a:t>
            </a:r>
            <a:r>
              <a:rPr lang="zh-CN" altLang="en-US" sz="2400" b="1" dirty="0">
                <a:latin typeface="Verdana" pitchFamily="34" charset="0"/>
              </a:rPr>
              <a:t>编译器会自动进行类型转换，例如将一个位变量赋值给一个整型变量时 ，位型值自动转换为整型值；当运算符两边为不同类型的数据时，编译器先将低级的数据类 型转换为较高级的数据类型，运算后，运算结果为高级数据类型。</a:t>
            </a:r>
          </a:p>
          <a:p>
            <a:pPr algn="l">
              <a:lnSpc>
                <a:spcPct val="150000"/>
              </a:lnSpc>
              <a:spcBef>
                <a:spcPct val="20000"/>
              </a:spcBef>
              <a:buClr>
                <a:schemeClr val="folHlink"/>
              </a:buClr>
              <a:buSzPct val="75000"/>
            </a:pPr>
            <a:r>
              <a:rPr lang="en-US" altLang="zh-CN" sz="2400" b="1" dirty="0" smtClean="0">
                <a:latin typeface="Verdana" pitchFamily="34" charset="0"/>
              </a:rPr>
              <a:t>      </a:t>
            </a:r>
            <a:endParaRPr lang="en-US" altLang="zh-CN" sz="2800" b="1" dirty="0">
              <a:latin typeface="Verdana" pitchFamily="34" charset="0"/>
            </a:endParaRPr>
          </a:p>
        </p:txBody>
      </p:sp>
    </p:spTree>
    <p:extLst>
      <p:ext uri="{BB962C8B-B14F-4D97-AF65-F5344CB8AC3E}">
        <p14:creationId xmlns:p14="http://schemas.microsoft.com/office/powerpoint/2010/main" val="1837664015"/>
      </p:ext>
    </p:extLst>
  </p:cSld>
  <p:clrMapOvr>
    <a:masterClrMapping/>
  </p:clrMapOvr>
  <p:transition>
    <p:random/>
    <p:sndAc>
      <p:stSnd>
        <p:snd r:embed="rId3"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507">
                                            <p:txEl>
                                              <p:pRg st="0" end="0"/>
                                            </p:txEl>
                                          </p:spTgt>
                                        </p:tgtEl>
                                        <p:attrNameLst>
                                          <p:attrName>style.visibility</p:attrName>
                                        </p:attrNameLst>
                                      </p:cBhvr>
                                      <p:to>
                                        <p:strVal val="visible"/>
                                      </p:to>
                                    </p:set>
                                    <p:anim calcmode="lin" valueType="num">
                                      <p:cBhvr additive="base">
                                        <p:cTn id="7" dur="500" fill="hold"/>
                                        <p:tgtEl>
                                          <p:spTgt spid="175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50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507">
                                            <p:txEl>
                                              <p:pRg st="1" end="1"/>
                                            </p:txEl>
                                          </p:spTgt>
                                        </p:tgtEl>
                                        <p:attrNameLst>
                                          <p:attrName>style.visibility</p:attrName>
                                        </p:attrNameLst>
                                      </p:cBhvr>
                                      <p:to>
                                        <p:strVal val="visible"/>
                                      </p:to>
                                    </p:set>
                                    <p:anim calcmode="lin" valueType="num">
                                      <p:cBhvr additive="base">
                                        <p:cTn id="13" dur="500" fill="hold"/>
                                        <p:tgtEl>
                                          <p:spTgt spid="1750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50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7507">
                                            <p:txEl>
                                              <p:pRg st="2" end="2"/>
                                            </p:txEl>
                                          </p:spTgt>
                                        </p:tgtEl>
                                        <p:attrNameLst>
                                          <p:attrName>style.visibility</p:attrName>
                                        </p:attrNameLst>
                                      </p:cBhvr>
                                      <p:to>
                                        <p:strVal val="visible"/>
                                      </p:to>
                                    </p:set>
                                    <p:anim calcmode="lin" valueType="num">
                                      <p:cBhvr additive="base">
                                        <p:cTn id="19" dur="500" fill="hold"/>
                                        <p:tgtEl>
                                          <p:spTgt spid="1750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50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7507">
                                            <p:txEl>
                                              <p:pRg st="3" end="3"/>
                                            </p:txEl>
                                          </p:spTgt>
                                        </p:tgtEl>
                                        <p:attrNameLst>
                                          <p:attrName>style.visibility</p:attrName>
                                        </p:attrNameLst>
                                      </p:cBhvr>
                                      <p:to>
                                        <p:strVal val="visible"/>
                                      </p:to>
                                    </p:set>
                                    <p:anim calcmode="lin" valueType="num">
                                      <p:cBhvr additive="base">
                                        <p:cTn id="25" dur="500" fill="hold"/>
                                        <p:tgtEl>
                                          <p:spTgt spid="1750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7507">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0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19</a:t>
            </a:fld>
            <a:endParaRPr lang="en-US" altLang="zh-CN" dirty="0"/>
          </a:p>
        </p:txBody>
      </p:sp>
      <p:sp>
        <p:nvSpPr>
          <p:cNvPr id="4" name="矩形 3"/>
          <p:cNvSpPr/>
          <p:nvPr/>
        </p:nvSpPr>
        <p:spPr>
          <a:xfrm>
            <a:off x="0" y="746119"/>
            <a:ext cx="9144000" cy="2357568"/>
          </a:xfrm>
          <a:prstGeom prst="rect">
            <a:avLst/>
          </a:prstGeom>
        </p:spPr>
        <p:txBody>
          <a:bodyPr wrap="square">
            <a:spAutoFit/>
          </a:bodyPr>
          <a:lstStyle/>
          <a:p>
            <a:pPr lvl="0" algn="l">
              <a:lnSpc>
                <a:spcPct val="150000"/>
              </a:lnSpc>
              <a:spcBef>
                <a:spcPct val="20000"/>
              </a:spcBef>
              <a:buClr>
                <a:srgbClr val="99CC00"/>
              </a:buClr>
              <a:buSzPct val="75000"/>
            </a:pPr>
            <a:r>
              <a:rPr lang="en-US" altLang="zh-CN" sz="2400" b="1" dirty="0" smtClean="0">
                <a:solidFill>
                  <a:srgbClr val="000000"/>
                </a:solidFill>
                <a:latin typeface="Verdana" pitchFamily="34" charset="0"/>
              </a:rPr>
              <a:t>      </a:t>
            </a:r>
            <a:r>
              <a:rPr lang="en-US" altLang="zh-CN" sz="2400" b="1" dirty="0" smtClean="0">
                <a:solidFill>
                  <a:srgbClr val="0000FF"/>
                </a:solidFill>
                <a:latin typeface="Verdana" pitchFamily="34" charset="0"/>
              </a:rPr>
              <a:t>3</a:t>
            </a:r>
            <a:r>
              <a:rPr lang="en-US" altLang="zh-CN" sz="2400" b="1" dirty="0">
                <a:solidFill>
                  <a:srgbClr val="0000FF"/>
                </a:solidFill>
                <a:latin typeface="Verdana" pitchFamily="34" charset="0"/>
              </a:rPr>
              <a:t>.  </a:t>
            </a:r>
            <a:r>
              <a:rPr lang="en-US" altLang="zh-CN" sz="2400" b="1" dirty="0">
                <a:solidFill>
                  <a:srgbClr val="000000"/>
                </a:solidFill>
                <a:latin typeface="Verdana" pitchFamily="34" charset="0"/>
              </a:rPr>
              <a:t>51</a:t>
            </a:r>
            <a:r>
              <a:rPr lang="zh-CN" altLang="en-US" sz="2400" b="1" dirty="0">
                <a:solidFill>
                  <a:srgbClr val="000000"/>
                </a:solidFill>
                <a:latin typeface="Verdana" pitchFamily="34" charset="0"/>
              </a:rPr>
              <a:t>单片机内部数据存贮器的可寻址位</a:t>
            </a:r>
            <a:r>
              <a:rPr lang="en-US" altLang="zh-CN" sz="2400" b="1" dirty="0">
                <a:solidFill>
                  <a:srgbClr val="000000"/>
                </a:solidFill>
                <a:latin typeface="Verdana" pitchFamily="34" charset="0"/>
              </a:rPr>
              <a:t>(20H</a:t>
            </a:r>
            <a:r>
              <a:rPr lang="zh-CN" altLang="en-US" sz="2400" b="1" dirty="0">
                <a:solidFill>
                  <a:srgbClr val="000000"/>
                </a:solidFill>
                <a:latin typeface="Verdana" pitchFamily="34" charset="0"/>
              </a:rPr>
              <a:t>～</a:t>
            </a:r>
            <a:r>
              <a:rPr lang="en-US" altLang="zh-CN" sz="2400" b="1" dirty="0">
                <a:solidFill>
                  <a:srgbClr val="000000"/>
                </a:solidFill>
                <a:latin typeface="Verdana" pitchFamily="34" charset="0"/>
              </a:rPr>
              <a:t>2FH)</a:t>
            </a:r>
            <a:r>
              <a:rPr lang="zh-CN" altLang="en-US" sz="2400" b="1" dirty="0">
                <a:solidFill>
                  <a:srgbClr val="000000"/>
                </a:solidFill>
                <a:latin typeface="Verdana" pitchFamily="34" charset="0"/>
              </a:rPr>
              <a:t>定义为</a:t>
            </a:r>
            <a:r>
              <a:rPr lang="en-US" altLang="zh-CN" sz="2400" b="1" dirty="0">
                <a:solidFill>
                  <a:srgbClr val="000000"/>
                </a:solidFill>
                <a:latin typeface="Verdana" pitchFamily="34" charset="0"/>
              </a:rPr>
              <a:t>bit</a:t>
            </a:r>
            <a:r>
              <a:rPr lang="zh-CN" altLang="en-US" sz="2400" b="1" dirty="0">
                <a:solidFill>
                  <a:srgbClr val="000000"/>
                </a:solidFill>
                <a:latin typeface="Verdana" pitchFamily="34" charset="0"/>
              </a:rPr>
              <a:t>型，而特殊功能寄存器的可寻 址位</a:t>
            </a:r>
            <a:r>
              <a:rPr lang="en-US" altLang="zh-CN" sz="2400" b="1" dirty="0">
                <a:solidFill>
                  <a:srgbClr val="000000"/>
                </a:solidFill>
                <a:latin typeface="Verdana" pitchFamily="34" charset="0"/>
              </a:rPr>
              <a:t>(</a:t>
            </a:r>
            <a:r>
              <a:rPr lang="zh-CN" altLang="en-US" sz="2400" b="1" dirty="0">
                <a:solidFill>
                  <a:srgbClr val="000000"/>
                </a:solidFill>
                <a:latin typeface="Verdana" pitchFamily="34" charset="0"/>
              </a:rPr>
              <a:t>即地址为</a:t>
            </a:r>
            <a:r>
              <a:rPr lang="en-US" altLang="zh-CN" sz="2400" b="1" dirty="0">
                <a:solidFill>
                  <a:srgbClr val="000000"/>
                </a:solidFill>
                <a:latin typeface="Verdana" pitchFamily="34" charset="0"/>
              </a:rPr>
              <a:t>X0H</a:t>
            </a:r>
            <a:r>
              <a:rPr lang="zh-CN" altLang="en-US" sz="2400" b="1" dirty="0">
                <a:solidFill>
                  <a:srgbClr val="000000"/>
                </a:solidFill>
                <a:latin typeface="Verdana" pitchFamily="34" charset="0"/>
              </a:rPr>
              <a:t>和</a:t>
            </a:r>
            <a:r>
              <a:rPr lang="en-US" altLang="zh-CN" sz="2400" b="1" dirty="0">
                <a:solidFill>
                  <a:srgbClr val="000000"/>
                </a:solidFill>
                <a:latin typeface="Verdana" pitchFamily="34" charset="0"/>
              </a:rPr>
              <a:t>X8H</a:t>
            </a:r>
            <a:r>
              <a:rPr lang="zh-CN" altLang="en-US" sz="2400" b="1" dirty="0">
                <a:solidFill>
                  <a:srgbClr val="000000"/>
                </a:solidFill>
                <a:latin typeface="Verdana" pitchFamily="34" charset="0"/>
              </a:rPr>
              <a:t>的</a:t>
            </a:r>
            <a:r>
              <a:rPr lang="en-US" altLang="zh-CN" sz="2400" b="1" dirty="0">
                <a:solidFill>
                  <a:srgbClr val="000000"/>
                </a:solidFill>
                <a:latin typeface="Verdana" pitchFamily="34" charset="0"/>
              </a:rPr>
              <a:t>SFR</a:t>
            </a:r>
            <a:r>
              <a:rPr lang="zh-CN" altLang="en-US" sz="2400" b="1" dirty="0">
                <a:solidFill>
                  <a:srgbClr val="000000"/>
                </a:solidFill>
                <a:latin typeface="Verdana" pitchFamily="34" charset="0"/>
              </a:rPr>
              <a:t>的各位</a:t>
            </a:r>
            <a:r>
              <a:rPr lang="en-US" altLang="zh-CN" sz="2400" b="1" dirty="0">
                <a:solidFill>
                  <a:srgbClr val="000000"/>
                </a:solidFill>
                <a:latin typeface="Verdana" pitchFamily="34" charset="0"/>
              </a:rPr>
              <a:t>)</a:t>
            </a:r>
            <a:r>
              <a:rPr lang="zh-CN" altLang="en-US" sz="2400" b="1" dirty="0">
                <a:solidFill>
                  <a:srgbClr val="000000"/>
                </a:solidFill>
                <a:latin typeface="Verdana" pitchFamily="34" charset="0"/>
              </a:rPr>
              <a:t>只能定义为</a:t>
            </a:r>
            <a:r>
              <a:rPr lang="en-US" altLang="zh-CN" sz="2400" b="1" dirty="0" err="1">
                <a:solidFill>
                  <a:srgbClr val="000000"/>
                </a:solidFill>
                <a:latin typeface="Verdana" pitchFamily="34" charset="0"/>
              </a:rPr>
              <a:t>sbit</a:t>
            </a:r>
            <a:r>
              <a:rPr lang="zh-CN" altLang="en-US" sz="2400" b="1" dirty="0">
                <a:solidFill>
                  <a:srgbClr val="000000"/>
                </a:solidFill>
                <a:latin typeface="Verdana" pitchFamily="34" charset="0"/>
              </a:rPr>
              <a:t>类型。   </a:t>
            </a:r>
          </a:p>
          <a:p>
            <a:pPr lvl="0">
              <a:lnSpc>
                <a:spcPct val="120000"/>
              </a:lnSpc>
              <a:spcBef>
                <a:spcPct val="20000"/>
              </a:spcBef>
              <a:buClr>
                <a:srgbClr val="99CC00"/>
              </a:buClr>
              <a:buSzPct val="75000"/>
              <a:buFont typeface="Wingdings" pitchFamily="2" charset="2"/>
              <a:buChar char="n"/>
            </a:pPr>
            <a:endParaRPr lang="en-US" altLang="zh-CN" sz="2800" b="1" dirty="0">
              <a:solidFill>
                <a:srgbClr val="000000"/>
              </a:solidFill>
              <a:latin typeface="Verdana" pitchFamily="34" charset="0"/>
            </a:endParaRPr>
          </a:p>
        </p:txBody>
      </p:sp>
    </p:spTree>
    <p:extLst>
      <p:ext uri="{BB962C8B-B14F-4D97-AF65-F5344CB8AC3E}">
        <p14:creationId xmlns:p14="http://schemas.microsoft.com/office/powerpoint/2010/main" val="1024884161"/>
      </p:ext>
    </p:extLst>
  </p:cSld>
  <p:clrMapOvr>
    <a:masterClrMapping/>
  </p:clrMapOvr>
  <p:transition>
    <p:random/>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300" name="Rectangle 4"/>
          <p:cNvSpPr>
            <a:spLocks noGrp="1" noChangeArrowheads="1"/>
          </p:cNvSpPr>
          <p:nvPr>
            <p:ph type="title"/>
          </p:nvPr>
        </p:nvSpPr>
        <p:spPr>
          <a:xfrm>
            <a:off x="0" y="663714"/>
            <a:ext cx="8089900" cy="707886"/>
          </a:xfrm>
          <a:noFill/>
          <a:ln/>
        </p:spPr>
        <p:txBody>
          <a:bodyPr wrap="square" lIns="91440" tIns="45720" rIns="91440" bIns="45720" anchor="b">
            <a:spAutoFit/>
          </a:bodyPr>
          <a:lstStyle/>
          <a:p>
            <a:r>
              <a:rPr lang="en-US" altLang="zh-CN" sz="4000" dirty="0" smtClean="0"/>
              <a:t>    </a:t>
            </a:r>
            <a:r>
              <a:rPr lang="en-US" altLang="zh-CN" sz="2400" kern="1200" dirty="0">
                <a:solidFill>
                  <a:srgbClr val="9900CC"/>
                </a:solidFill>
              </a:rPr>
              <a:t>6.2.2  C51</a:t>
            </a:r>
            <a:r>
              <a:rPr lang="zh-CN" altLang="en-US" sz="2400" kern="1200" dirty="0">
                <a:solidFill>
                  <a:srgbClr val="9900CC"/>
                </a:solidFill>
              </a:rPr>
              <a:t>的数据存储类型</a:t>
            </a:r>
          </a:p>
        </p:txBody>
      </p:sp>
      <p:sp>
        <p:nvSpPr>
          <p:cNvPr id="55301" name="Rectangle 5"/>
          <p:cNvSpPr>
            <a:spLocks noGrp="1" noChangeArrowheads="1"/>
          </p:cNvSpPr>
          <p:nvPr>
            <p:ph type="body" idx="1"/>
          </p:nvPr>
        </p:nvSpPr>
        <p:spPr>
          <a:xfrm>
            <a:off x="0" y="1371600"/>
            <a:ext cx="9023350" cy="4191000"/>
          </a:xfrm>
          <a:noFill/>
          <a:ln/>
        </p:spPr>
        <p:txBody>
          <a:bodyPr/>
          <a:lstStyle/>
          <a:p>
            <a:pPr>
              <a:buFont typeface="Wingdings" pitchFamily="2" charset="2"/>
              <a:buNone/>
            </a:pPr>
            <a:endParaRPr lang="zh-CN" altLang="en-US" sz="2800" dirty="0"/>
          </a:p>
          <a:p>
            <a:pPr marL="0" indent="0" algn="l">
              <a:lnSpc>
                <a:spcPct val="150000"/>
              </a:lnSpc>
              <a:spcBef>
                <a:spcPts val="0"/>
              </a:spcBef>
              <a:buFont typeface="Wingdings" pitchFamily="2" charset="2"/>
              <a:buNone/>
            </a:pPr>
            <a:r>
              <a:rPr lang="zh-CN" altLang="en-US" sz="2800" dirty="0"/>
              <a:t>    </a:t>
            </a:r>
            <a:r>
              <a:rPr lang="zh-CN" altLang="en-US" sz="2400" dirty="0"/>
              <a:t> </a:t>
            </a:r>
            <a:r>
              <a:rPr lang="zh-CN" altLang="en-US" sz="2400" dirty="0" smtClean="0"/>
              <a:t>  </a:t>
            </a:r>
            <a:r>
              <a:rPr lang="en-US" altLang="zh-CN" sz="2400" dirty="0"/>
              <a:t>C51</a:t>
            </a:r>
            <a:r>
              <a:rPr lang="zh-CN" altLang="en-US" sz="2400" dirty="0"/>
              <a:t>是</a:t>
            </a:r>
            <a:r>
              <a:rPr lang="zh-CN" altLang="en-US" sz="2400" dirty="0" smtClean="0"/>
              <a:t>面向</a:t>
            </a:r>
            <a:r>
              <a:rPr lang="en-US" altLang="zh-CN" sz="2400" dirty="0" smtClean="0"/>
              <a:t>51</a:t>
            </a:r>
            <a:r>
              <a:rPr lang="zh-CN" altLang="en-US" sz="2400" dirty="0"/>
              <a:t>系列单片机及硬件控制系统的开发语言，它定义的任何变量必须以一定的</a:t>
            </a:r>
            <a:r>
              <a:rPr lang="zh-CN" altLang="en-US" sz="2400" dirty="0" smtClean="0"/>
              <a:t>存贮</a:t>
            </a:r>
            <a:r>
              <a:rPr lang="zh-CN" altLang="en-US" sz="2400" dirty="0"/>
              <a:t>类型的方式定位</a:t>
            </a:r>
            <a:r>
              <a:rPr lang="zh-CN" altLang="en-US" sz="2400" dirty="0" smtClean="0"/>
              <a:t>在</a:t>
            </a:r>
            <a:r>
              <a:rPr lang="en-US" altLang="zh-CN" sz="2400" dirty="0"/>
              <a:t>51</a:t>
            </a:r>
            <a:r>
              <a:rPr lang="zh-CN" altLang="en-US" sz="2400" dirty="0"/>
              <a:t>系列单片机的某一存贮区中，否则便没有意义。因此在定义变量类型时，还 必须定义它的存贮类型，</a:t>
            </a:r>
            <a:r>
              <a:rPr lang="en-US" altLang="zh-CN" sz="2400" dirty="0"/>
              <a:t>C51</a:t>
            </a:r>
            <a:r>
              <a:rPr lang="zh-CN" altLang="en-US" sz="2400" dirty="0"/>
              <a:t>的变量有如下几种存贮类型：</a:t>
            </a:r>
          </a:p>
        </p:txBody>
      </p:sp>
    </p:spTree>
    <p:extLst>
      <p:ext uri="{BB962C8B-B14F-4D97-AF65-F5344CB8AC3E}">
        <p14:creationId xmlns:p14="http://schemas.microsoft.com/office/powerpoint/2010/main" val="47209497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301">
                                            <p:txEl>
                                              <p:pRg st="1" end="1"/>
                                            </p:txEl>
                                          </p:spTgt>
                                        </p:tgtEl>
                                        <p:attrNameLst>
                                          <p:attrName>style.visibility</p:attrName>
                                        </p:attrNameLst>
                                      </p:cBhvr>
                                      <p:to>
                                        <p:strVal val="visible"/>
                                      </p:to>
                                    </p:set>
                                    <p:anim calcmode="lin" valueType="num">
                                      <p:cBhvr additive="base">
                                        <p:cTn id="7" dur="500" fill="hold"/>
                                        <p:tgtEl>
                                          <p:spTgt spid="55301">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530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74" name="Group 98"/>
          <p:cNvGraphicFramePr>
            <a:graphicFrameLocks noGrp="1"/>
          </p:cNvGraphicFramePr>
          <p:nvPr>
            <p:extLst>
              <p:ext uri="{D42A27DB-BD31-4B8C-83A1-F6EECF244321}">
                <p14:modId xmlns:p14="http://schemas.microsoft.com/office/powerpoint/2010/main" val="3202605554"/>
              </p:ext>
            </p:extLst>
          </p:nvPr>
        </p:nvGraphicFramePr>
        <p:xfrm>
          <a:off x="292100" y="762000"/>
          <a:ext cx="8763000" cy="5591176"/>
        </p:xfrm>
        <a:graphic>
          <a:graphicData uri="http://schemas.openxmlformats.org/drawingml/2006/table">
            <a:tbl>
              <a:tblPr/>
              <a:tblGrid>
                <a:gridCol w="1524000"/>
                <a:gridCol w="7239000"/>
              </a:tblGrid>
              <a:tr h="8382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000" b="1" i="0" u="none" strike="noStrike" cap="none" normalizeH="0" baseline="0" dirty="0" smtClean="0">
                          <a:ln>
                            <a:noFill/>
                          </a:ln>
                          <a:solidFill>
                            <a:schemeClr val="tx1"/>
                          </a:solidFill>
                          <a:effectLst/>
                          <a:latin typeface="Times New Roman" pitchFamily="18" charset="0"/>
                          <a:ea typeface="宋体" pitchFamily="2" charset="-122"/>
                        </a:rPr>
                        <a:t>存储器类型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描             述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6638">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data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直接寻址内部数据存储区</a:t>
                      </a: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访问变量速度最快</a:t>
                      </a: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(128 Byte)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bdata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可为寻址内部数据存储区</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允许位与字节混合访问</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(16 Byte)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60438">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idata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间接寻址内部数据存储区</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可访问全部内部地址空间</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(256 Byte)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pdata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分页</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(256Byte)</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外部数据存储区</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由指令</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MOVX  @</a:t>
                      </a:r>
                      <a:r>
                        <a:rPr kumimoji="1" lang="en-US" altLang="zh-CN" sz="2400" b="1" i="0" u="none" strike="noStrike" kern="1200" cap="none" normalizeH="0" baseline="0" dirty="0" err="1" smtClean="0">
                          <a:ln>
                            <a:noFill/>
                          </a:ln>
                          <a:solidFill>
                            <a:schemeClr val="tx1"/>
                          </a:solidFill>
                          <a:effectLst/>
                          <a:latin typeface="Times New Roman" pitchFamily="18" charset="0"/>
                          <a:ea typeface="宋体" pitchFamily="2" charset="-122"/>
                          <a:cs typeface="+mn-cs"/>
                        </a:rPr>
                        <a:t>Ri</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 </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访问</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8624">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err="1" smtClean="0">
                          <a:ln>
                            <a:noFill/>
                          </a:ln>
                          <a:solidFill>
                            <a:schemeClr val="tx1"/>
                          </a:solidFill>
                          <a:effectLst/>
                          <a:latin typeface="Times New Roman" pitchFamily="18" charset="0"/>
                          <a:ea typeface="宋体" pitchFamily="2" charset="-122"/>
                        </a:rPr>
                        <a:t>xdata</a:t>
                      </a:r>
                      <a:endPar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外部数据存储区</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(64KB),</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由指令</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MOVX  @DPTR </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访问</a:t>
                      </a:r>
                    </a:p>
                  </a:txBody>
                  <a:tcPr marL="0" marR="0" marT="0" marB="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9900">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code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
                          <a:schemeClr val="tx2"/>
                        </a:buClr>
                        <a:buSzPct val="75000"/>
                        <a:buFont typeface="Wingdings" pitchFamily="2" charset="2"/>
                        <a:buNone/>
                        <a:tabLst/>
                      </a:pP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程序存储区</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(64KB),</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由指令</a:t>
                      </a:r>
                      <a:r>
                        <a:rPr kumimoji="1" lang="en-US" altLang="zh-CN" sz="2400" b="1" i="0" u="none" strike="noStrike" kern="1200" cap="none" normalizeH="0" baseline="0" dirty="0" smtClean="0">
                          <a:ln>
                            <a:noFill/>
                          </a:ln>
                          <a:solidFill>
                            <a:schemeClr val="tx1"/>
                          </a:solidFill>
                          <a:effectLst/>
                          <a:latin typeface="Times New Roman" pitchFamily="18" charset="0"/>
                          <a:ea typeface="宋体" pitchFamily="2" charset="-122"/>
                          <a:cs typeface="+mn-cs"/>
                        </a:rPr>
                        <a:t>MOVC  @A+DPTR </a:t>
                      </a:r>
                      <a:r>
                        <a:rPr kumimoji="1" lang="zh-CN" altLang="en-US" sz="2400" b="1" i="0" u="none" strike="noStrike" kern="1200" cap="none" normalizeH="0" baseline="0" dirty="0" smtClean="0">
                          <a:ln>
                            <a:noFill/>
                          </a:ln>
                          <a:solidFill>
                            <a:schemeClr val="tx1"/>
                          </a:solidFill>
                          <a:effectLst/>
                          <a:latin typeface="Times New Roman" pitchFamily="18" charset="0"/>
                          <a:ea typeface="宋体" pitchFamily="2" charset="-122"/>
                          <a:cs typeface="+mn-cs"/>
                        </a:rPr>
                        <a:t>访问</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136598999"/>
      </p:ext>
    </p:extLst>
  </p:cSld>
  <p:clrMapOvr>
    <a:masterClrMapping/>
  </p:clrMapOvr>
  <p:transition>
    <p:random/>
    <p:sndAc>
      <p:stSnd>
        <p:snd r:embed="rId2" name="camera.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3" name="Rectangle 3"/>
          <p:cNvSpPr>
            <a:spLocks noGrp="1" noChangeArrowheads="1"/>
          </p:cNvSpPr>
          <p:nvPr>
            <p:ph type="subTitle" idx="1"/>
          </p:nvPr>
        </p:nvSpPr>
        <p:spPr>
          <a:xfrm>
            <a:off x="0" y="533400"/>
            <a:ext cx="8991600" cy="1828800"/>
          </a:xfrm>
        </p:spPr>
        <p:txBody>
          <a:bodyPr/>
          <a:lstStyle/>
          <a:p>
            <a:pPr algn="l">
              <a:lnSpc>
                <a:spcPct val="150000"/>
              </a:lnSpc>
            </a:pPr>
            <a:r>
              <a:rPr lang="zh-CN" altLang="en-US" sz="2400" b="1" dirty="0" smtClean="0"/>
              <a:t>        访问</a:t>
            </a:r>
            <a:r>
              <a:rPr lang="zh-CN" altLang="en-US" sz="2400" b="1" dirty="0"/>
              <a:t>内部数据存贮器</a:t>
            </a:r>
            <a:r>
              <a:rPr lang="en-US" altLang="zh-CN" sz="2400" b="1" dirty="0"/>
              <a:t>(</a:t>
            </a:r>
            <a:r>
              <a:rPr lang="en-US" altLang="zh-CN" sz="2400" b="1" dirty="0" err="1"/>
              <a:t>idata</a:t>
            </a:r>
            <a:r>
              <a:rPr lang="en-US" altLang="zh-CN" sz="2400" b="1" dirty="0"/>
              <a:t>)</a:t>
            </a:r>
            <a:r>
              <a:rPr lang="zh-CN" altLang="en-US" sz="2400" b="1" dirty="0"/>
              <a:t>比访问外部数据存贮器</a:t>
            </a:r>
            <a:r>
              <a:rPr lang="en-US" altLang="zh-CN" sz="2400" b="1" dirty="0"/>
              <a:t>(</a:t>
            </a:r>
            <a:r>
              <a:rPr lang="en-US" altLang="zh-CN" sz="2400" b="1" dirty="0" err="1"/>
              <a:t>xdata</a:t>
            </a:r>
            <a:r>
              <a:rPr lang="en-US" altLang="zh-CN" sz="2400" b="1" dirty="0"/>
              <a:t>)</a:t>
            </a:r>
            <a:r>
              <a:rPr lang="zh-CN" altLang="en-US" sz="2400" b="1" dirty="0"/>
              <a:t>相对要快一些，因此，可将 经常使用的变量置于内部数据存贮器中，而将较大及很少使用的数据单元置于外部数据存贮 器中。</a:t>
            </a:r>
          </a:p>
          <a:p>
            <a:pPr algn="l">
              <a:lnSpc>
                <a:spcPct val="150000"/>
              </a:lnSpc>
            </a:pPr>
            <a:r>
              <a:rPr lang="zh-CN" altLang="en-US" sz="2400" b="1" dirty="0"/>
              <a:t>  </a:t>
            </a:r>
            <a:r>
              <a:rPr lang="zh-CN" altLang="en-US" sz="2400" b="1" dirty="0" smtClean="0"/>
              <a:t>        例如    </a:t>
            </a:r>
            <a:r>
              <a:rPr lang="en-US" altLang="zh-CN" sz="2400" b="1" dirty="0"/>
              <a:t>char data x ;    /* (</a:t>
            </a:r>
            <a:r>
              <a:rPr lang="zh-CN" altLang="en-US" sz="2400" b="1" dirty="0"/>
              <a:t>等价于</a:t>
            </a:r>
            <a:r>
              <a:rPr lang="en-US" altLang="zh-CN" sz="2400" b="1" dirty="0"/>
              <a:t>data char x)</a:t>
            </a:r>
          </a:p>
          <a:p>
            <a:pPr algn="l">
              <a:lnSpc>
                <a:spcPct val="150000"/>
              </a:lnSpc>
            </a:pPr>
            <a:r>
              <a:rPr lang="en-US" altLang="zh-CN" sz="2400" b="1" dirty="0"/>
              <a:t>                 </a:t>
            </a:r>
            <a:r>
              <a:rPr lang="zh-CN" altLang="en-US" sz="2400" b="1" dirty="0"/>
              <a:t>定义变量</a:t>
            </a:r>
            <a:r>
              <a:rPr lang="en-US" altLang="zh-CN" sz="2400" b="1" dirty="0"/>
              <a:t>x </a:t>
            </a:r>
            <a:r>
              <a:rPr lang="zh-CN" altLang="en-US" sz="2400" b="1" dirty="0"/>
              <a:t>为</a:t>
            </a:r>
            <a:r>
              <a:rPr lang="en-US" altLang="zh-CN" sz="2400" b="1" dirty="0"/>
              <a:t>8</a:t>
            </a:r>
            <a:r>
              <a:rPr lang="zh-CN" altLang="en-US" sz="2400" b="1" dirty="0"/>
              <a:t>位，处于内部</a:t>
            </a:r>
            <a:r>
              <a:rPr lang="en-US" altLang="zh-CN" sz="2400" b="1" dirty="0"/>
              <a:t>RAM</a:t>
            </a:r>
            <a:r>
              <a:rPr lang="zh-CN" altLang="en-US" sz="2400" b="1" dirty="0"/>
              <a:t>区*</a:t>
            </a:r>
            <a:r>
              <a:rPr lang="en-US" altLang="zh-CN" sz="2400" b="1" dirty="0"/>
              <a:t>/</a:t>
            </a:r>
          </a:p>
          <a:p>
            <a:pPr algn="l">
              <a:lnSpc>
                <a:spcPct val="150000"/>
              </a:lnSpc>
            </a:pPr>
            <a:r>
              <a:rPr lang="zh-CN" altLang="en-US" sz="2400" b="1" dirty="0" smtClean="0"/>
              <a:t>         </a:t>
            </a:r>
            <a:endParaRPr lang="en-US" altLang="zh-CN" sz="2400" b="1" dirty="0" smtClean="0"/>
          </a:p>
          <a:p>
            <a:pPr algn="l">
              <a:lnSpc>
                <a:spcPct val="150000"/>
              </a:lnSpc>
            </a:pPr>
            <a:r>
              <a:rPr lang="en-US" altLang="zh-CN" sz="2400" dirty="0"/>
              <a:t> </a:t>
            </a:r>
            <a:r>
              <a:rPr lang="en-US" altLang="zh-CN" sz="2400" dirty="0" smtClean="0"/>
              <a:t>        </a:t>
            </a:r>
            <a:r>
              <a:rPr lang="zh-CN" altLang="en-US" sz="2400" b="1" dirty="0" smtClean="0"/>
              <a:t>如果</a:t>
            </a:r>
            <a:r>
              <a:rPr lang="zh-CN" altLang="en-US" sz="2400" b="1" dirty="0"/>
              <a:t>用户不对变量的存贮 类型定义，则编译器承认默认存贮类型，默认的存贮类型由编译控制命令的存贮的模式部分 决定。</a:t>
            </a:r>
          </a:p>
        </p:txBody>
      </p:sp>
    </p:spTree>
    <p:extLst>
      <p:ext uri="{BB962C8B-B14F-4D97-AF65-F5344CB8AC3E}">
        <p14:creationId xmlns:p14="http://schemas.microsoft.com/office/powerpoint/2010/main" val="366407232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 calcmode="lin" valueType="num">
                                      <p:cBhvr additive="base">
                                        <p:cTn id="7" dur="500" fill="hold"/>
                                        <p:tgtEl>
                                          <p:spTgt spid="2560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560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603">
                                            <p:txEl>
                                              <p:pRg st="1" end="1"/>
                                            </p:txEl>
                                          </p:spTgt>
                                        </p:tgtEl>
                                        <p:attrNameLst>
                                          <p:attrName>style.visibility</p:attrName>
                                        </p:attrNameLst>
                                      </p:cBhvr>
                                      <p:to>
                                        <p:strVal val="visible"/>
                                      </p:to>
                                    </p:set>
                                    <p:anim calcmode="lin" valueType="num">
                                      <p:cBhvr additive="base">
                                        <p:cTn id="13" dur="500" fill="hold"/>
                                        <p:tgtEl>
                                          <p:spTgt spid="2560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560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5603">
                                            <p:txEl>
                                              <p:pRg st="2" end="2"/>
                                            </p:txEl>
                                          </p:spTgt>
                                        </p:tgtEl>
                                        <p:attrNameLst>
                                          <p:attrName>style.visibility</p:attrName>
                                        </p:attrNameLst>
                                      </p:cBhvr>
                                      <p:to>
                                        <p:strVal val="visible"/>
                                      </p:to>
                                    </p:set>
                                    <p:anim calcmode="lin" valueType="num">
                                      <p:cBhvr additive="base">
                                        <p:cTn id="19" dur="500" fill="hold"/>
                                        <p:tgtEl>
                                          <p:spTgt spid="2560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560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5603">
                                            <p:txEl>
                                              <p:pRg st="3" end="3"/>
                                            </p:txEl>
                                          </p:spTgt>
                                        </p:tgtEl>
                                        <p:attrNameLst>
                                          <p:attrName>style.visibility</p:attrName>
                                        </p:attrNameLst>
                                      </p:cBhvr>
                                      <p:to>
                                        <p:strVal val="visible"/>
                                      </p:to>
                                    </p:set>
                                    <p:anim calcmode="lin" valueType="num">
                                      <p:cBhvr additive="base">
                                        <p:cTn id="25" dur="500" fill="hold"/>
                                        <p:tgtEl>
                                          <p:spTgt spid="2560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560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5603">
                                            <p:txEl>
                                              <p:pRg st="4" end="4"/>
                                            </p:txEl>
                                          </p:spTgt>
                                        </p:tgtEl>
                                        <p:attrNameLst>
                                          <p:attrName>style.visibility</p:attrName>
                                        </p:attrNameLst>
                                      </p:cBhvr>
                                      <p:to>
                                        <p:strVal val="visible"/>
                                      </p:to>
                                    </p:set>
                                    <p:anim calcmode="lin" valueType="num">
                                      <p:cBhvr additive="base">
                                        <p:cTn id="31" dur="500" fill="hold"/>
                                        <p:tgtEl>
                                          <p:spTgt spid="2560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560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ctrTitle"/>
          </p:nvPr>
        </p:nvSpPr>
        <p:spPr>
          <a:xfrm>
            <a:off x="723900" y="673100"/>
            <a:ext cx="7772400" cy="579438"/>
          </a:xfrm>
        </p:spPr>
        <p:txBody>
          <a:bodyPr/>
          <a:lstStyle/>
          <a:p>
            <a:r>
              <a:rPr lang="en-US" altLang="zh-CN" sz="2400" kern="1200" dirty="0"/>
              <a:t>6.2.3  C51</a:t>
            </a:r>
            <a:r>
              <a:rPr lang="zh-CN" altLang="en-US" sz="2400" kern="1200" dirty="0"/>
              <a:t>数据的存储器模式</a:t>
            </a:r>
          </a:p>
        </p:txBody>
      </p:sp>
      <p:sp>
        <p:nvSpPr>
          <p:cNvPr id="26627" name="Rectangle 3"/>
          <p:cNvSpPr>
            <a:spLocks noGrp="1" noChangeArrowheads="1"/>
          </p:cNvSpPr>
          <p:nvPr>
            <p:ph type="subTitle" idx="1"/>
          </p:nvPr>
        </p:nvSpPr>
        <p:spPr>
          <a:xfrm>
            <a:off x="0" y="1166813"/>
            <a:ext cx="9144000" cy="1752600"/>
          </a:xfrm>
        </p:spPr>
        <p:txBody>
          <a:bodyPr/>
          <a:lstStyle/>
          <a:p>
            <a:pPr algn="l">
              <a:lnSpc>
                <a:spcPct val="150000"/>
              </a:lnSpc>
            </a:pPr>
            <a:r>
              <a:rPr lang="en-US" altLang="zh-CN" sz="2800" b="1" dirty="0"/>
              <a:t>      </a:t>
            </a:r>
            <a:r>
              <a:rPr lang="zh-CN" altLang="en-US" sz="2400" b="1" dirty="0"/>
              <a:t>在固定的存贮器地址进行变量参数传递是</a:t>
            </a:r>
            <a:r>
              <a:rPr lang="en-US" altLang="zh-CN" sz="2400" b="1" dirty="0"/>
              <a:t>C51</a:t>
            </a:r>
            <a:r>
              <a:rPr lang="zh-CN" altLang="en-US" sz="2400" b="1" dirty="0"/>
              <a:t>的一个标准特征，定义了变量、参数传递区的存贮器模式，也就是默认了变量和参数传递区存贮器类型、无需再对变量和参数传递区的存贮器类型进行说明</a:t>
            </a:r>
          </a:p>
          <a:p>
            <a:pPr algn="l">
              <a:lnSpc>
                <a:spcPct val="150000"/>
              </a:lnSpc>
            </a:pPr>
            <a:r>
              <a:rPr lang="zh-CN" altLang="en-US" sz="2400" b="1" dirty="0"/>
              <a:t>      存贮器模式决定了变量的默认存贮器类型、参数传递区和无明确存贮区类型的说明。</a:t>
            </a:r>
          </a:p>
          <a:p>
            <a:pPr algn="l">
              <a:lnSpc>
                <a:spcPct val="150000"/>
              </a:lnSpc>
            </a:pPr>
            <a:r>
              <a:rPr lang="zh-CN" altLang="en-US" sz="2400" b="1" dirty="0" smtClean="0"/>
              <a:t>      有</a:t>
            </a:r>
            <a:r>
              <a:rPr lang="zh-CN" altLang="en-US" sz="2400" b="1" dirty="0"/>
              <a:t>三种存贮器模式：</a:t>
            </a:r>
          </a:p>
          <a:p>
            <a:pPr algn="l">
              <a:lnSpc>
                <a:spcPct val="150000"/>
              </a:lnSpc>
            </a:pPr>
            <a:r>
              <a:rPr lang="zh-CN" altLang="en-US" sz="2400" b="1" dirty="0"/>
              <a:t>         </a:t>
            </a:r>
            <a:r>
              <a:rPr lang="en-US" altLang="zh-CN" sz="2400" b="1" dirty="0"/>
              <a:t>SMALL</a:t>
            </a:r>
            <a:r>
              <a:rPr lang="zh-CN" altLang="en-US" sz="2400" b="1" dirty="0"/>
              <a:t>、</a:t>
            </a:r>
            <a:r>
              <a:rPr lang="en-US" altLang="zh-CN" sz="2400" b="1" dirty="0"/>
              <a:t>LARGE</a:t>
            </a:r>
            <a:r>
              <a:rPr lang="zh-CN" altLang="en-US" sz="2400" b="1" dirty="0"/>
              <a:t>和</a:t>
            </a:r>
            <a:r>
              <a:rPr lang="en-US" altLang="zh-CN" sz="2400" b="1" dirty="0"/>
              <a:t>COMPACT</a:t>
            </a:r>
          </a:p>
        </p:txBody>
      </p:sp>
    </p:spTree>
    <p:extLst>
      <p:ext uri="{BB962C8B-B14F-4D97-AF65-F5344CB8AC3E}">
        <p14:creationId xmlns:p14="http://schemas.microsoft.com/office/powerpoint/2010/main" val="3384087571"/>
      </p:ext>
    </p:extLst>
  </p:cSld>
  <p:clrMapOvr>
    <a:masterClrMapping/>
  </p:clrMapOvr>
  <p:transition>
    <p:random/>
    <p:sndAc>
      <p:stSnd>
        <p:snd r:embed="rId2" name="camera.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24" name="Group 76"/>
          <p:cNvGraphicFramePr>
            <a:graphicFrameLocks noGrp="1"/>
          </p:cNvGraphicFramePr>
          <p:nvPr>
            <p:extLst>
              <p:ext uri="{D42A27DB-BD31-4B8C-83A1-F6EECF244321}">
                <p14:modId xmlns:p14="http://schemas.microsoft.com/office/powerpoint/2010/main" val="2301745773"/>
              </p:ext>
            </p:extLst>
          </p:nvPr>
        </p:nvGraphicFramePr>
        <p:xfrm>
          <a:off x="0" y="647700"/>
          <a:ext cx="9144000" cy="5638800"/>
        </p:xfrm>
        <a:graphic>
          <a:graphicData uri="http://schemas.openxmlformats.org/drawingml/2006/table">
            <a:tbl>
              <a:tblPr/>
              <a:tblGrid>
                <a:gridCol w="2146852"/>
                <a:gridCol w="6997148"/>
              </a:tblGrid>
              <a:tr h="773699">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存储器模式</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描                   述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04255">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800" b="1" i="0" u="none" strike="noStrike" cap="none" normalizeH="0" baseline="0" dirty="0" smtClean="0">
                          <a:ln>
                            <a:noFill/>
                          </a:ln>
                          <a:solidFill>
                            <a:schemeClr val="tx1"/>
                          </a:solidFill>
                          <a:effectLst/>
                          <a:latin typeface="Times New Roman" pitchFamily="18" charset="0"/>
                          <a:ea typeface="宋体" pitchFamily="2" charset="-122"/>
                        </a:rPr>
                        <a:t>SMALL</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20000"/>
                        </a:spcBef>
                        <a:spcAft>
                          <a:spcPct val="0"/>
                        </a:spcAft>
                        <a:buClr>
                          <a:schemeClr val="tx2"/>
                        </a:buClr>
                        <a:buSzPct val="75000"/>
                        <a:buFont typeface="Wingdings" pitchFamily="2" charset="2"/>
                        <a:buNone/>
                        <a:tabLst/>
                      </a:pP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参数及局部变量放入可直接寻址的内部数据存储区（</a:t>
                      </a:r>
                      <a:r>
                        <a:rPr kumimoji="1" lang="en-US" altLang="zh-CN" sz="2800" b="1" i="0" u="none" strike="noStrike" kern="1200" cap="none" normalizeH="0" baseline="0" dirty="0" smtClean="0">
                          <a:ln>
                            <a:noFill/>
                          </a:ln>
                          <a:solidFill>
                            <a:schemeClr val="tx1"/>
                          </a:solidFill>
                          <a:effectLst/>
                          <a:latin typeface="Times New Roman" pitchFamily="18" charset="0"/>
                          <a:ea typeface="宋体" pitchFamily="2" charset="-122"/>
                          <a:cs typeface="+mn-cs"/>
                        </a:rPr>
                        <a:t>128 Byte,</a:t>
                      </a: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默认存储器类型是</a:t>
                      </a:r>
                      <a:r>
                        <a:rPr kumimoji="1" lang="en-US" altLang="zh-CN" sz="2800" b="1" i="0" u="none" strike="noStrike" kern="1200" cap="none" normalizeH="0" baseline="0" dirty="0" smtClean="0">
                          <a:ln>
                            <a:noFill/>
                          </a:ln>
                          <a:solidFill>
                            <a:schemeClr val="tx1"/>
                          </a:solidFill>
                          <a:effectLst/>
                          <a:latin typeface="Times New Roman" pitchFamily="18" charset="0"/>
                          <a:ea typeface="宋体" pitchFamily="2" charset="-122"/>
                          <a:cs typeface="+mn-cs"/>
                        </a:rPr>
                        <a:t>DATA</a:t>
                      </a: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61009">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COMPACT</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20000"/>
                        </a:spcBef>
                        <a:spcAft>
                          <a:spcPct val="0"/>
                        </a:spcAft>
                        <a:buClr>
                          <a:schemeClr val="tx2"/>
                        </a:buClr>
                        <a:buSzPct val="75000"/>
                        <a:buFont typeface="Wingdings" pitchFamily="2" charset="2"/>
                        <a:buNone/>
                        <a:tabLst/>
                      </a:pP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参数及局部变量放入分页外部数据存储区（最大</a:t>
                      </a:r>
                      <a:r>
                        <a:rPr kumimoji="1" lang="en-US" altLang="zh-CN" sz="2800" b="1" i="0" u="none" strike="noStrike" kern="1200" cap="none" normalizeH="0" baseline="0" dirty="0" smtClean="0">
                          <a:ln>
                            <a:noFill/>
                          </a:ln>
                          <a:solidFill>
                            <a:schemeClr val="tx1"/>
                          </a:solidFill>
                          <a:effectLst/>
                          <a:latin typeface="Times New Roman" pitchFamily="18" charset="0"/>
                          <a:ea typeface="宋体" pitchFamily="2" charset="-122"/>
                          <a:cs typeface="+mn-cs"/>
                        </a:rPr>
                        <a:t>256Byte,</a:t>
                      </a: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默认存储类型是</a:t>
                      </a:r>
                      <a:r>
                        <a:rPr kumimoji="1" lang="en-US" altLang="zh-CN" sz="2800" b="1" i="0" u="none" strike="noStrike" kern="1200" cap="none" normalizeH="0" baseline="0" dirty="0" smtClean="0">
                          <a:ln>
                            <a:noFill/>
                          </a:ln>
                          <a:solidFill>
                            <a:schemeClr val="tx1"/>
                          </a:solidFill>
                          <a:effectLst/>
                          <a:latin typeface="Times New Roman" pitchFamily="18" charset="0"/>
                          <a:ea typeface="宋体" pitchFamily="2" charset="-122"/>
                          <a:cs typeface="+mn-cs"/>
                        </a:rPr>
                        <a:t>PDATA</a:t>
                      </a: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99837">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LARGE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20000"/>
                        </a:spcBef>
                        <a:spcAft>
                          <a:spcPct val="0"/>
                        </a:spcAft>
                        <a:buClr>
                          <a:schemeClr val="tx2"/>
                        </a:buClr>
                        <a:buSzPct val="75000"/>
                        <a:buFont typeface="Wingdings" pitchFamily="2" charset="2"/>
                        <a:buNone/>
                        <a:tabLst/>
                      </a:pP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参数及局部变量直接放入外部数据存储器（最大</a:t>
                      </a:r>
                      <a:r>
                        <a:rPr kumimoji="1" lang="en-US" altLang="zh-CN" sz="2800" b="1" i="0" u="none" strike="noStrike" kern="1200" cap="none" normalizeH="0" baseline="0" dirty="0" smtClean="0">
                          <a:ln>
                            <a:noFill/>
                          </a:ln>
                          <a:solidFill>
                            <a:schemeClr val="tx1"/>
                          </a:solidFill>
                          <a:effectLst/>
                          <a:latin typeface="Times New Roman" pitchFamily="18" charset="0"/>
                          <a:ea typeface="宋体" pitchFamily="2" charset="-122"/>
                          <a:cs typeface="+mn-cs"/>
                        </a:rPr>
                        <a:t>64KB</a:t>
                      </a: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，默认存储器类型为</a:t>
                      </a:r>
                      <a:r>
                        <a:rPr kumimoji="1" lang="en-US" altLang="zh-CN" sz="2800" b="1" i="0" u="none" strike="noStrike" kern="1200" cap="none" normalizeH="0" baseline="0" dirty="0" smtClean="0">
                          <a:ln>
                            <a:noFill/>
                          </a:ln>
                          <a:solidFill>
                            <a:schemeClr val="tx1"/>
                          </a:solidFill>
                          <a:effectLst/>
                          <a:latin typeface="Times New Roman" pitchFamily="18" charset="0"/>
                          <a:ea typeface="宋体" pitchFamily="2" charset="-122"/>
                          <a:cs typeface="+mn-cs"/>
                        </a:rPr>
                        <a:t>XDATA</a:t>
                      </a:r>
                      <a:r>
                        <a:rPr kumimoji="1" lang="zh-CN" altLang="en-US" sz="2800" b="1" i="0" u="none" strike="noStrike" kern="1200" cap="none" normalizeH="0" baseline="0" dirty="0" smtClean="0">
                          <a:ln>
                            <a:noFill/>
                          </a:ln>
                          <a:solidFill>
                            <a:schemeClr val="tx1"/>
                          </a:solidFill>
                          <a:effectLst/>
                          <a:latin typeface="Times New Roman" pitchFamily="18" charset="0"/>
                          <a:ea typeface="宋体" pitchFamily="2" charset="-122"/>
                          <a:cs typeface="+mn-cs"/>
                        </a:rPr>
                        <a:t>）</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577098046"/>
      </p:ext>
    </p:extLst>
  </p:cSld>
  <p:clrMapOvr>
    <a:masterClrMapping/>
  </p:clrMapOvr>
  <p:transition>
    <p:random/>
    <p:sndAc>
      <p:stSnd>
        <p:snd r:embed="rId2" name="camer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25</a:t>
            </a:fld>
            <a:endParaRPr lang="en-US" altLang="zh-CN" dirty="0"/>
          </a:p>
        </p:txBody>
      </p:sp>
      <p:sp>
        <p:nvSpPr>
          <p:cNvPr id="4" name="矩形 3"/>
          <p:cNvSpPr/>
          <p:nvPr/>
        </p:nvSpPr>
        <p:spPr>
          <a:xfrm>
            <a:off x="25400" y="576290"/>
            <a:ext cx="9144000" cy="2862322"/>
          </a:xfrm>
          <a:prstGeom prst="rect">
            <a:avLst/>
          </a:prstGeom>
        </p:spPr>
        <p:txBody>
          <a:bodyPr wrap="square">
            <a:spAutoFit/>
          </a:bodyPr>
          <a:lstStyle/>
          <a:p>
            <a:pPr algn="l">
              <a:lnSpc>
                <a:spcPct val="150000"/>
              </a:lnSpc>
            </a:pPr>
            <a:r>
              <a:rPr lang="zh-CN" altLang="en-US" sz="2400" b="1" dirty="0" smtClean="0">
                <a:solidFill>
                  <a:schemeClr val="accent2"/>
                </a:solidFill>
                <a:latin typeface="+mn-lt"/>
                <a:ea typeface="+mn-ea"/>
              </a:rPr>
              <a:t>        如果</a:t>
            </a:r>
            <a:r>
              <a:rPr lang="zh-CN" altLang="en-US" sz="2400" b="1" dirty="0">
                <a:solidFill>
                  <a:schemeClr val="accent2"/>
                </a:solidFill>
                <a:latin typeface="+mn-lt"/>
                <a:ea typeface="+mn-ea"/>
              </a:rPr>
              <a:t>用户不对变量的存储器类型进行定义，则</a:t>
            </a:r>
            <a:r>
              <a:rPr lang="en-US" altLang="zh-CN" sz="2400" b="1" dirty="0">
                <a:solidFill>
                  <a:schemeClr val="accent2"/>
                </a:solidFill>
                <a:latin typeface="+mn-lt"/>
                <a:ea typeface="+mn-ea"/>
              </a:rPr>
              <a:t>C51</a:t>
            </a:r>
            <a:r>
              <a:rPr lang="zh-CN" altLang="en-US" sz="2400" b="1" dirty="0">
                <a:solidFill>
                  <a:schemeClr val="accent2"/>
                </a:solidFill>
                <a:latin typeface="+mn-lt"/>
                <a:ea typeface="+mn-ea"/>
              </a:rPr>
              <a:t>编译器采用默认的存储器类型，由编译控制命令的存储模式指令设置</a:t>
            </a:r>
            <a:r>
              <a:rPr lang="zh-CN" altLang="en-US" sz="2400" b="1" dirty="0" smtClean="0">
                <a:solidFill>
                  <a:schemeClr val="accent2"/>
                </a:solidFill>
                <a:latin typeface="+mn-lt"/>
                <a:ea typeface="+mn-ea"/>
              </a:rPr>
              <a:t>。</a:t>
            </a:r>
            <a:endParaRPr lang="en-US" altLang="zh-CN" sz="2400" b="1" dirty="0" smtClean="0">
              <a:solidFill>
                <a:schemeClr val="accent2"/>
              </a:solidFill>
              <a:latin typeface="+mn-lt"/>
              <a:ea typeface="+mn-ea"/>
            </a:endParaRPr>
          </a:p>
          <a:p>
            <a:pPr algn="l">
              <a:lnSpc>
                <a:spcPct val="150000"/>
              </a:lnSpc>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zh-CN" altLang="en-US" sz="2400" b="1" dirty="0" smtClean="0">
                <a:solidFill>
                  <a:schemeClr val="accent2"/>
                </a:solidFill>
                <a:latin typeface="+mn-lt"/>
                <a:ea typeface="+mn-ea"/>
              </a:rPr>
              <a:t>例如</a:t>
            </a:r>
            <a:r>
              <a:rPr lang="zh-CN" altLang="en-US" sz="2400" b="1" dirty="0">
                <a:solidFill>
                  <a:schemeClr val="accent2"/>
                </a:solidFill>
                <a:latin typeface="+mn-lt"/>
                <a:ea typeface="+mn-ea"/>
              </a:rPr>
              <a:t>，在</a:t>
            </a:r>
            <a:r>
              <a:rPr lang="en-US" altLang="zh-CN" sz="2400" b="1" dirty="0" err="1">
                <a:solidFill>
                  <a:schemeClr val="accent2"/>
                </a:solidFill>
                <a:latin typeface="+mn-lt"/>
                <a:ea typeface="+mn-ea"/>
              </a:rPr>
              <a:t>Keil</a:t>
            </a:r>
            <a:r>
              <a:rPr lang="en-US" altLang="zh-CN" sz="2400" b="1" dirty="0">
                <a:solidFill>
                  <a:schemeClr val="accent2"/>
                </a:solidFill>
                <a:latin typeface="+mn-lt"/>
                <a:ea typeface="+mn-ea"/>
              </a:rPr>
              <a:t> µVision4</a:t>
            </a:r>
            <a:r>
              <a:rPr lang="zh-CN" altLang="en-US" sz="2400" b="1" dirty="0">
                <a:solidFill>
                  <a:schemeClr val="accent2"/>
                </a:solidFill>
                <a:latin typeface="+mn-lt"/>
                <a:ea typeface="+mn-ea"/>
              </a:rPr>
              <a:t>中，存储模器式</a:t>
            </a:r>
            <a:r>
              <a:rPr lang="zh-CN" altLang="en-US" sz="2400" b="1" dirty="0" smtClean="0">
                <a:solidFill>
                  <a:schemeClr val="accent2"/>
                </a:solidFill>
                <a:latin typeface="+mn-lt"/>
                <a:ea typeface="+mn-ea"/>
              </a:rPr>
              <a:t>在</a:t>
            </a:r>
            <a:endParaRPr lang="en-US" altLang="zh-CN" sz="2400" b="1" dirty="0" smtClean="0">
              <a:solidFill>
                <a:schemeClr val="accent2"/>
              </a:solidFill>
              <a:latin typeface="+mn-lt"/>
              <a:ea typeface="+mn-ea"/>
            </a:endParaRPr>
          </a:p>
          <a:p>
            <a:pPr algn="l">
              <a:lnSpc>
                <a:spcPct val="150000"/>
              </a:lnSpc>
            </a:pPr>
            <a:r>
              <a:rPr lang="en-US" altLang="zh-CN" sz="2400" b="1" dirty="0" smtClean="0">
                <a:solidFill>
                  <a:schemeClr val="accent2"/>
                </a:solidFill>
                <a:latin typeface="+mn-lt"/>
                <a:ea typeface="+mn-ea"/>
              </a:rPr>
              <a:t>Project       Options </a:t>
            </a:r>
            <a:r>
              <a:rPr lang="en-US" altLang="zh-CN" sz="2400" b="1" dirty="0">
                <a:solidFill>
                  <a:schemeClr val="accent2"/>
                </a:solidFill>
                <a:latin typeface="+mn-lt"/>
                <a:ea typeface="+mn-ea"/>
              </a:rPr>
              <a:t>for Target 1 </a:t>
            </a:r>
            <a:r>
              <a:rPr lang="en-US" altLang="zh-CN" sz="2400" b="1" dirty="0" smtClean="0">
                <a:solidFill>
                  <a:schemeClr val="accent2"/>
                </a:solidFill>
                <a:latin typeface="+mn-lt"/>
                <a:ea typeface="+mn-ea"/>
              </a:rPr>
              <a:t>      Target        Memory </a:t>
            </a:r>
            <a:r>
              <a:rPr lang="en-US" altLang="zh-CN" sz="2400" b="1" dirty="0">
                <a:solidFill>
                  <a:schemeClr val="accent2"/>
                </a:solidFill>
                <a:latin typeface="+mn-lt"/>
                <a:ea typeface="+mn-ea"/>
              </a:rPr>
              <a:t>Model</a:t>
            </a:r>
            <a:r>
              <a:rPr lang="zh-CN" altLang="en-US" sz="2400" b="1" dirty="0">
                <a:solidFill>
                  <a:schemeClr val="accent2"/>
                </a:solidFill>
                <a:latin typeface="+mn-lt"/>
                <a:ea typeface="+mn-ea"/>
              </a:rPr>
              <a:t>中指定。</a:t>
            </a:r>
          </a:p>
        </p:txBody>
      </p:sp>
      <p:cxnSp>
        <p:nvCxnSpPr>
          <p:cNvPr id="8" name="直接箭头连接符 7"/>
          <p:cNvCxnSpPr/>
          <p:nvPr/>
        </p:nvCxnSpPr>
        <p:spPr bwMode="auto">
          <a:xfrm>
            <a:off x="1193800" y="2590800"/>
            <a:ext cx="406400" cy="0"/>
          </a:xfrm>
          <a:prstGeom prst="straightConnector1">
            <a:avLst/>
          </a:prstGeom>
          <a:solidFill>
            <a:schemeClr val="accent1">
              <a:alpha val="50000"/>
            </a:schemeClr>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直接箭头连接符 8"/>
          <p:cNvCxnSpPr/>
          <p:nvPr/>
        </p:nvCxnSpPr>
        <p:spPr bwMode="auto">
          <a:xfrm>
            <a:off x="4597400" y="2565400"/>
            <a:ext cx="495300" cy="0"/>
          </a:xfrm>
          <a:prstGeom prst="straightConnector1">
            <a:avLst/>
          </a:prstGeom>
          <a:solidFill>
            <a:schemeClr val="accent1">
              <a:alpha val="50000"/>
            </a:schemeClr>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直接箭头连接符 11"/>
          <p:cNvCxnSpPr/>
          <p:nvPr/>
        </p:nvCxnSpPr>
        <p:spPr bwMode="auto">
          <a:xfrm>
            <a:off x="6235700" y="2565400"/>
            <a:ext cx="406400" cy="0"/>
          </a:xfrm>
          <a:prstGeom prst="straightConnector1">
            <a:avLst/>
          </a:prstGeom>
          <a:solidFill>
            <a:schemeClr val="accent1">
              <a:alpha val="50000"/>
            </a:schemeClr>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584932859"/>
      </p:ext>
    </p:extLst>
  </p:cSld>
  <p:clrMapOvr>
    <a:masterClrMapping/>
  </p:clrMapOvr>
  <p:transition>
    <p:random/>
    <p:sndAc>
      <p:stSnd>
        <p:snd r:embed="rId2" name="camer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234950" y="393700"/>
            <a:ext cx="7772400" cy="762000"/>
          </a:xfrm>
        </p:spPr>
        <p:txBody>
          <a:bodyPr/>
          <a:lstStyle/>
          <a:p>
            <a:r>
              <a:rPr lang="en-US" altLang="zh-CN" sz="4000" b="1" dirty="0"/>
              <a:t>  </a:t>
            </a:r>
            <a:r>
              <a:rPr lang="zh-CN" altLang="en-US" sz="2400" b="1" dirty="0" smtClean="0">
                <a:solidFill>
                  <a:srgbClr val="0000FF"/>
                </a:solidFill>
              </a:rPr>
              <a:t>变量</a:t>
            </a:r>
            <a:r>
              <a:rPr lang="zh-CN" altLang="en-US" sz="2400" b="1" dirty="0">
                <a:solidFill>
                  <a:srgbClr val="0000FF"/>
                </a:solidFill>
              </a:rPr>
              <a:t>说明举例   </a:t>
            </a:r>
          </a:p>
        </p:txBody>
      </p:sp>
      <p:sp>
        <p:nvSpPr>
          <p:cNvPr id="29699" name="Rectangle 3"/>
          <p:cNvSpPr>
            <a:spLocks noGrp="1" noChangeArrowheads="1"/>
          </p:cNvSpPr>
          <p:nvPr>
            <p:ph type="subTitle" idx="1"/>
          </p:nvPr>
        </p:nvSpPr>
        <p:spPr>
          <a:xfrm>
            <a:off x="0" y="1117600"/>
            <a:ext cx="9791700" cy="6096000"/>
          </a:xfrm>
        </p:spPr>
        <p:txBody>
          <a:bodyPr/>
          <a:lstStyle/>
          <a:p>
            <a:pPr marL="457200" lvl="1" indent="0" algn="l">
              <a:buNone/>
            </a:pPr>
            <a:r>
              <a:rPr lang="en-US" altLang="zh-CN" sz="2000" b="1" dirty="0">
                <a:solidFill>
                  <a:schemeClr val="accent2"/>
                </a:solidFill>
              </a:rPr>
              <a:t>data char </a:t>
            </a:r>
            <a:r>
              <a:rPr lang="en-US" altLang="zh-CN" sz="2000" b="1" dirty="0" err="1">
                <a:solidFill>
                  <a:schemeClr val="accent2"/>
                </a:solidFill>
              </a:rPr>
              <a:t>var</a:t>
            </a:r>
            <a:r>
              <a:rPr lang="zh-CN" altLang="en-US" sz="2000" b="1" dirty="0">
                <a:solidFill>
                  <a:schemeClr val="accent2"/>
                </a:solidFill>
              </a:rPr>
              <a:t>；    </a:t>
            </a:r>
            <a:r>
              <a:rPr lang="zh-CN" altLang="en-US" sz="2000" b="1" dirty="0" smtClean="0">
                <a:solidFill>
                  <a:schemeClr val="accent2"/>
                </a:solidFill>
              </a:rPr>
              <a:t>             </a:t>
            </a:r>
            <a:r>
              <a:rPr lang="en-US" altLang="zh-CN" sz="2000" b="1" dirty="0" smtClean="0">
                <a:solidFill>
                  <a:schemeClr val="accent2"/>
                </a:solidFill>
              </a:rPr>
              <a:t>/*</a:t>
            </a:r>
            <a:r>
              <a:rPr lang="zh-CN" altLang="en-US" sz="2000" b="1" dirty="0">
                <a:solidFill>
                  <a:schemeClr val="accent2"/>
                </a:solidFill>
              </a:rPr>
              <a:t>字符变量</a:t>
            </a:r>
            <a:r>
              <a:rPr lang="en-US" altLang="zh-CN" sz="2000" b="1" dirty="0" err="1">
                <a:solidFill>
                  <a:schemeClr val="accent2"/>
                </a:solidFill>
              </a:rPr>
              <a:t>var</a:t>
            </a:r>
            <a:r>
              <a:rPr lang="zh-CN" altLang="en-US" sz="2000" b="1" dirty="0">
                <a:solidFill>
                  <a:schemeClr val="accent2"/>
                </a:solidFill>
              </a:rPr>
              <a:t>定位在片内</a:t>
            </a:r>
            <a:r>
              <a:rPr lang="en-US" altLang="zh-CN" sz="2000" b="1" dirty="0">
                <a:solidFill>
                  <a:schemeClr val="accent2"/>
                </a:solidFill>
              </a:rPr>
              <a:t>RAM</a:t>
            </a:r>
            <a:r>
              <a:rPr lang="zh-CN" altLang="en-US" sz="2000" b="1" dirty="0">
                <a:solidFill>
                  <a:schemeClr val="accent2"/>
                </a:solidFill>
              </a:rPr>
              <a:t>区</a:t>
            </a:r>
          </a:p>
          <a:p>
            <a:pPr marL="457200" lvl="1" indent="0" algn="l">
              <a:buNone/>
            </a:pPr>
            <a:r>
              <a:rPr lang="en-US" altLang="zh-CN" sz="2000" b="1" dirty="0">
                <a:solidFill>
                  <a:schemeClr val="accent2"/>
                </a:solidFill>
              </a:rPr>
              <a:t>char code MSG</a:t>
            </a:r>
            <a:r>
              <a:rPr lang="zh-CN" altLang="en-US" sz="2000" b="1" dirty="0">
                <a:solidFill>
                  <a:schemeClr val="accent2"/>
                </a:solidFill>
              </a:rPr>
              <a:t>［］</a:t>
            </a:r>
            <a:r>
              <a:rPr lang="en-US" altLang="zh-CN" sz="2000" b="1" dirty="0">
                <a:solidFill>
                  <a:schemeClr val="accent2"/>
                </a:solidFill>
              </a:rPr>
              <a:t>=″ENTER PARAMETER</a:t>
            </a:r>
            <a:r>
              <a:rPr lang="en-US" altLang="zh-CN" sz="2000" b="1" dirty="0" smtClean="0">
                <a:solidFill>
                  <a:schemeClr val="accent2"/>
                </a:solidFill>
              </a:rPr>
              <a:t>:″     /*</a:t>
            </a:r>
            <a:r>
              <a:rPr lang="zh-CN" altLang="en-US" sz="2000" b="1" dirty="0">
                <a:solidFill>
                  <a:schemeClr val="accent2"/>
                </a:solidFill>
              </a:rPr>
              <a:t>字符数组定位在程序</a:t>
            </a:r>
            <a:r>
              <a:rPr lang="zh-CN" altLang="en-US" sz="2000" b="1" dirty="0" smtClean="0">
                <a:solidFill>
                  <a:schemeClr val="accent2"/>
                </a:solidFill>
              </a:rPr>
              <a:t>存</a:t>
            </a:r>
            <a:endParaRPr lang="en-US" altLang="zh-CN" sz="2000" b="1" dirty="0" smtClean="0">
              <a:solidFill>
                <a:schemeClr val="accent2"/>
              </a:solidFill>
            </a:endParaRPr>
          </a:p>
          <a:p>
            <a:pPr marL="457200" lvl="1" indent="0" algn="l">
              <a:buNone/>
            </a:pPr>
            <a:r>
              <a:rPr lang="en-US" altLang="zh-CN" sz="2000" dirty="0">
                <a:solidFill>
                  <a:schemeClr val="accent2"/>
                </a:solidFill>
              </a:rPr>
              <a:t> </a:t>
            </a:r>
            <a:r>
              <a:rPr lang="en-US" altLang="zh-CN" sz="2000" dirty="0" smtClean="0">
                <a:solidFill>
                  <a:schemeClr val="accent2"/>
                </a:solidFill>
              </a:rPr>
              <a:t>                                                 </a:t>
            </a:r>
            <a:r>
              <a:rPr lang="zh-CN" altLang="en-US" sz="2000" b="1" dirty="0" smtClean="0">
                <a:solidFill>
                  <a:schemeClr val="accent2"/>
                </a:solidFill>
              </a:rPr>
              <a:t>                                     贮</a:t>
            </a:r>
            <a:r>
              <a:rPr lang="zh-CN" altLang="en-US" sz="2000" b="1" dirty="0">
                <a:solidFill>
                  <a:schemeClr val="accent2"/>
                </a:solidFill>
              </a:rPr>
              <a:t>区*</a:t>
            </a:r>
            <a:r>
              <a:rPr lang="en-US" altLang="zh-CN" sz="2000" b="1" dirty="0">
                <a:solidFill>
                  <a:schemeClr val="accent2"/>
                </a:solidFill>
              </a:rPr>
              <a:t>/  </a:t>
            </a:r>
          </a:p>
          <a:p>
            <a:pPr marL="457200" lvl="1" indent="0" algn="l">
              <a:buNone/>
            </a:pPr>
            <a:r>
              <a:rPr lang="en-US" altLang="zh-CN" sz="2000" b="1" dirty="0">
                <a:solidFill>
                  <a:schemeClr val="accent2"/>
                </a:solidFill>
              </a:rPr>
              <a:t>unsigned long </a:t>
            </a:r>
            <a:r>
              <a:rPr lang="en-US" altLang="zh-CN" sz="2000" b="1" dirty="0" err="1">
                <a:solidFill>
                  <a:schemeClr val="accent2"/>
                </a:solidFill>
              </a:rPr>
              <a:t>xdata</a:t>
            </a:r>
            <a:r>
              <a:rPr lang="en-US" altLang="zh-CN" sz="2000" b="1" dirty="0">
                <a:solidFill>
                  <a:schemeClr val="accent2"/>
                </a:solidFill>
              </a:rPr>
              <a:t> array</a:t>
            </a:r>
            <a:r>
              <a:rPr lang="zh-CN" altLang="en-US" sz="2000" b="1" dirty="0">
                <a:solidFill>
                  <a:schemeClr val="accent2"/>
                </a:solidFill>
              </a:rPr>
              <a:t>［</a:t>
            </a:r>
            <a:r>
              <a:rPr lang="en-US" altLang="zh-CN" sz="2000" b="1" dirty="0">
                <a:solidFill>
                  <a:schemeClr val="accent2"/>
                </a:solidFill>
              </a:rPr>
              <a:t>100</a:t>
            </a:r>
            <a:r>
              <a:rPr lang="zh-CN" altLang="en-US" sz="2000" b="1" dirty="0">
                <a:solidFill>
                  <a:schemeClr val="accent2"/>
                </a:solidFill>
              </a:rPr>
              <a:t>］；  </a:t>
            </a:r>
            <a:r>
              <a:rPr lang="en-US" altLang="zh-CN" sz="2000" b="1" dirty="0">
                <a:solidFill>
                  <a:schemeClr val="accent2"/>
                </a:solidFill>
              </a:rPr>
              <a:t>/* </a:t>
            </a:r>
            <a:r>
              <a:rPr lang="zh-CN" altLang="en-US" sz="2000" b="1" dirty="0">
                <a:solidFill>
                  <a:schemeClr val="accent2"/>
                </a:solidFill>
              </a:rPr>
              <a:t>无符号</a:t>
            </a:r>
            <a:r>
              <a:rPr lang="zh-CN" altLang="en-US" sz="2000" b="1" dirty="0" smtClean="0">
                <a:solidFill>
                  <a:schemeClr val="accent2"/>
                </a:solidFill>
              </a:rPr>
              <a:t>长型</a:t>
            </a:r>
            <a:r>
              <a:rPr lang="zh-CN" altLang="en-US" sz="2000" b="1" dirty="0">
                <a:solidFill>
                  <a:schemeClr val="accent2"/>
                </a:solidFill>
              </a:rPr>
              <a:t>数组定位在片外</a:t>
            </a:r>
            <a:r>
              <a:rPr lang="en-US" altLang="zh-CN" sz="2000" b="1" dirty="0" smtClean="0">
                <a:solidFill>
                  <a:schemeClr val="accent2"/>
                </a:solidFill>
              </a:rPr>
              <a:t>RAM</a:t>
            </a:r>
          </a:p>
          <a:p>
            <a:pPr marL="457200" lvl="1" indent="0" algn="l">
              <a:buNone/>
            </a:pPr>
            <a:r>
              <a:rPr lang="en-US" altLang="zh-CN" sz="2000" dirty="0">
                <a:solidFill>
                  <a:schemeClr val="accent2"/>
                </a:solidFill>
              </a:rPr>
              <a:t> </a:t>
            </a:r>
            <a:r>
              <a:rPr lang="en-US" altLang="zh-CN" sz="2000" dirty="0" smtClean="0">
                <a:solidFill>
                  <a:schemeClr val="accent2"/>
                </a:solidFill>
              </a:rPr>
              <a:t>                                                                </a:t>
            </a:r>
            <a:r>
              <a:rPr lang="zh-CN" altLang="en-US" sz="2000" b="1" dirty="0" smtClean="0">
                <a:solidFill>
                  <a:schemeClr val="accent2"/>
                </a:solidFill>
              </a:rPr>
              <a:t>区</a:t>
            </a:r>
            <a:r>
              <a:rPr lang="zh-CN" altLang="en-US" sz="2000" b="1" dirty="0">
                <a:solidFill>
                  <a:schemeClr val="accent2"/>
                </a:solidFill>
              </a:rPr>
              <a:t>，每 元素占</a:t>
            </a:r>
            <a:r>
              <a:rPr lang="en-US" altLang="zh-CN" sz="2000" b="1" dirty="0">
                <a:solidFill>
                  <a:schemeClr val="accent2"/>
                </a:solidFill>
              </a:rPr>
              <a:t>4bytes*/ </a:t>
            </a:r>
          </a:p>
          <a:p>
            <a:pPr marL="457200" lvl="1" indent="0" algn="l">
              <a:buNone/>
            </a:pPr>
            <a:r>
              <a:rPr lang="en-US" altLang="zh-CN" sz="2000" b="1" dirty="0">
                <a:solidFill>
                  <a:schemeClr val="accent2"/>
                </a:solidFill>
              </a:rPr>
              <a:t>float </a:t>
            </a:r>
            <a:r>
              <a:rPr lang="en-US" altLang="zh-CN" sz="2000" b="1" dirty="0" err="1">
                <a:solidFill>
                  <a:schemeClr val="accent2"/>
                </a:solidFill>
              </a:rPr>
              <a:t>idata</a:t>
            </a:r>
            <a:r>
              <a:rPr lang="en-US" altLang="zh-CN" sz="2000" b="1" dirty="0">
                <a:solidFill>
                  <a:schemeClr val="accent2"/>
                </a:solidFill>
              </a:rPr>
              <a:t> </a:t>
            </a:r>
            <a:r>
              <a:rPr lang="en-US" altLang="zh-CN" sz="2000" b="1" dirty="0" err="1">
                <a:solidFill>
                  <a:schemeClr val="accent2"/>
                </a:solidFill>
              </a:rPr>
              <a:t>x,y,z</a:t>
            </a:r>
            <a:r>
              <a:rPr lang="zh-CN" altLang="en-US" sz="2000" b="1" dirty="0">
                <a:solidFill>
                  <a:schemeClr val="accent2"/>
                </a:solidFill>
              </a:rPr>
              <a:t>； </a:t>
            </a:r>
            <a:r>
              <a:rPr lang="zh-CN" altLang="en-US" sz="2000" b="1" dirty="0" smtClean="0">
                <a:solidFill>
                  <a:schemeClr val="accent2"/>
                </a:solidFill>
              </a:rPr>
              <a:t>           </a:t>
            </a:r>
            <a:r>
              <a:rPr lang="en-US" altLang="zh-CN" sz="2000" b="1" dirty="0">
                <a:solidFill>
                  <a:schemeClr val="accent2"/>
                </a:solidFill>
              </a:rPr>
              <a:t>/*</a:t>
            </a:r>
            <a:r>
              <a:rPr lang="zh-CN" altLang="en-US" sz="2000" b="1" dirty="0">
                <a:solidFill>
                  <a:schemeClr val="accent2"/>
                </a:solidFill>
              </a:rPr>
              <a:t>实型变量</a:t>
            </a:r>
            <a:r>
              <a:rPr lang="en-US" altLang="zh-CN" sz="2000" b="1" dirty="0" err="1">
                <a:solidFill>
                  <a:schemeClr val="accent2"/>
                </a:solidFill>
              </a:rPr>
              <a:t>x,y,z</a:t>
            </a:r>
            <a:r>
              <a:rPr lang="zh-CN" altLang="en-US" sz="2000" b="1" dirty="0">
                <a:solidFill>
                  <a:schemeClr val="accent2"/>
                </a:solidFill>
              </a:rPr>
              <a:t>，定位在片内用 </a:t>
            </a:r>
          </a:p>
          <a:p>
            <a:pPr marL="457200" lvl="1" indent="0" algn="l">
              <a:buNone/>
            </a:pPr>
            <a:r>
              <a:rPr lang="zh-CN" altLang="en-US" sz="2000" b="1" dirty="0">
                <a:solidFill>
                  <a:schemeClr val="accent2"/>
                </a:solidFill>
              </a:rPr>
              <a:t>                                   </a:t>
            </a:r>
            <a:r>
              <a:rPr lang="zh-CN" altLang="en-US" sz="2000" b="1" dirty="0" smtClean="0">
                <a:solidFill>
                  <a:schemeClr val="accent2"/>
                </a:solidFill>
              </a:rPr>
              <a:t>           间</a:t>
            </a:r>
            <a:r>
              <a:rPr lang="zh-CN" altLang="en-US" sz="2000" b="1" dirty="0">
                <a:solidFill>
                  <a:schemeClr val="accent2"/>
                </a:solidFill>
              </a:rPr>
              <a:t>址访问的内部</a:t>
            </a:r>
            <a:r>
              <a:rPr lang="en-US" altLang="zh-CN" sz="2000" b="1" dirty="0">
                <a:solidFill>
                  <a:schemeClr val="accent2"/>
                </a:solidFill>
              </a:rPr>
              <a:t>RAM</a:t>
            </a:r>
            <a:r>
              <a:rPr lang="zh-CN" altLang="en-US" sz="2000" b="1" dirty="0">
                <a:solidFill>
                  <a:schemeClr val="accent2"/>
                </a:solidFill>
              </a:rPr>
              <a:t>区*</a:t>
            </a:r>
            <a:r>
              <a:rPr lang="en-US" altLang="zh-CN" sz="2000" b="1" dirty="0">
                <a:solidFill>
                  <a:schemeClr val="accent2"/>
                </a:solidFill>
              </a:rPr>
              <a:t>/   </a:t>
            </a:r>
          </a:p>
          <a:p>
            <a:pPr marL="457200" lvl="1" indent="0" algn="l">
              <a:buNone/>
            </a:pPr>
            <a:r>
              <a:rPr lang="en-US" altLang="zh-CN" sz="2000" b="1" dirty="0">
                <a:solidFill>
                  <a:schemeClr val="accent2"/>
                </a:solidFill>
              </a:rPr>
              <a:t>bit  lock</a:t>
            </a:r>
            <a:r>
              <a:rPr lang="zh-CN" altLang="en-US" sz="2000" b="1" dirty="0">
                <a:solidFill>
                  <a:schemeClr val="accent2"/>
                </a:solidFill>
              </a:rPr>
              <a:t>；   </a:t>
            </a:r>
            <a:r>
              <a:rPr lang="zh-CN" altLang="en-US" sz="2000" b="1" dirty="0" smtClean="0">
                <a:solidFill>
                  <a:schemeClr val="accent2"/>
                </a:solidFill>
              </a:rPr>
              <a:t>                    </a:t>
            </a:r>
            <a:r>
              <a:rPr lang="en-US" altLang="zh-CN" sz="2000" b="1" dirty="0" smtClean="0">
                <a:solidFill>
                  <a:schemeClr val="accent2"/>
                </a:solidFill>
              </a:rPr>
              <a:t>/*</a:t>
            </a:r>
            <a:r>
              <a:rPr lang="zh-CN" altLang="en-US" sz="2000" b="1" dirty="0">
                <a:solidFill>
                  <a:schemeClr val="accent2"/>
                </a:solidFill>
              </a:rPr>
              <a:t>位变量</a:t>
            </a:r>
            <a:r>
              <a:rPr lang="en-US" altLang="zh-CN" sz="2000" b="1" dirty="0">
                <a:solidFill>
                  <a:schemeClr val="accent2"/>
                </a:solidFill>
              </a:rPr>
              <a:t>Lock</a:t>
            </a:r>
            <a:r>
              <a:rPr lang="zh-CN" altLang="en-US" sz="2000" b="1" dirty="0">
                <a:solidFill>
                  <a:schemeClr val="accent2"/>
                </a:solidFill>
              </a:rPr>
              <a:t>定位在片内</a:t>
            </a:r>
            <a:r>
              <a:rPr lang="en-US" altLang="zh-CN" sz="2000" b="1" dirty="0">
                <a:solidFill>
                  <a:schemeClr val="accent2"/>
                </a:solidFill>
              </a:rPr>
              <a:t>RAM</a:t>
            </a:r>
            <a:r>
              <a:rPr lang="zh-CN" altLang="en-US" sz="2000" b="1" dirty="0">
                <a:solidFill>
                  <a:schemeClr val="accent2"/>
                </a:solidFill>
              </a:rPr>
              <a:t>可位寻址区*</a:t>
            </a:r>
            <a:r>
              <a:rPr lang="en-US" altLang="zh-CN" sz="2000" b="1" dirty="0">
                <a:solidFill>
                  <a:schemeClr val="accent2"/>
                </a:solidFill>
              </a:rPr>
              <a:t>/</a:t>
            </a:r>
          </a:p>
          <a:p>
            <a:pPr marL="457200" lvl="1" indent="0" algn="l">
              <a:buNone/>
            </a:pPr>
            <a:r>
              <a:rPr lang="en-US" altLang="zh-CN" sz="2000" b="1" dirty="0">
                <a:solidFill>
                  <a:schemeClr val="accent2"/>
                </a:solidFill>
              </a:rPr>
              <a:t>unsigned int </a:t>
            </a:r>
            <a:r>
              <a:rPr lang="en-US" altLang="zh-CN" sz="2000" b="1" dirty="0" err="1">
                <a:solidFill>
                  <a:schemeClr val="accent2"/>
                </a:solidFill>
              </a:rPr>
              <a:t>pdata</a:t>
            </a:r>
            <a:r>
              <a:rPr lang="en-US" altLang="zh-CN" sz="2000" b="1" dirty="0">
                <a:solidFill>
                  <a:schemeClr val="accent2"/>
                </a:solidFill>
              </a:rPr>
              <a:t> dimension</a:t>
            </a:r>
            <a:r>
              <a:rPr lang="zh-CN" altLang="en-US" sz="2000" b="1" dirty="0">
                <a:solidFill>
                  <a:schemeClr val="accent2"/>
                </a:solidFill>
              </a:rPr>
              <a:t>； </a:t>
            </a:r>
            <a:r>
              <a:rPr lang="zh-CN" altLang="en-US" sz="2000" b="1" dirty="0" smtClean="0">
                <a:solidFill>
                  <a:schemeClr val="accent2"/>
                </a:solidFill>
              </a:rPr>
              <a:t>       </a:t>
            </a:r>
            <a:r>
              <a:rPr lang="en-US" altLang="zh-CN" sz="2000" b="1" dirty="0">
                <a:solidFill>
                  <a:schemeClr val="accent2"/>
                </a:solidFill>
              </a:rPr>
              <a:t>/* </a:t>
            </a:r>
            <a:r>
              <a:rPr lang="zh-CN" altLang="en-US" sz="2000" b="1" dirty="0">
                <a:solidFill>
                  <a:schemeClr val="accent2"/>
                </a:solidFill>
              </a:rPr>
              <a:t>无符号整型</a:t>
            </a:r>
            <a:r>
              <a:rPr lang="zh-CN" altLang="en-US" sz="2000" b="1" dirty="0" smtClean="0">
                <a:solidFill>
                  <a:schemeClr val="accent2"/>
                </a:solidFill>
              </a:rPr>
              <a:t>变量 </a:t>
            </a:r>
            <a:r>
              <a:rPr lang="en-US" altLang="zh-CN" sz="2000" b="1" dirty="0" smtClean="0">
                <a:solidFill>
                  <a:schemeClr val="accent2"/>
                </a:solidFill>
              </a:rPr>
              <a:t>dimension</a:t>
            </a:r>
            <a:r>
              <a:rPr lang="zh-CN" altLang="en-US" sz="2000" b="1" dirty="0" smtClean="0">
                <a:solidFill>
                  <a:schemeClr val="accent2"/>
                </a:solidFill>
              </a:rPr>
              <a:t>定位</a:t>
            </a:r>
            <a:endParaRPr lang="en-US" altLang="zh-CN" sz="2000" b="1" dirty="0" smtClean="0">
              <a:solidFill>
                <a:schemeClr val="accent2"/>
              </a:solidFill>
            </a:endParaRPr>
          </a:p>
          <a:p>
            <a:pPr marL="457200" lvl="1" indent="0" algn="l">
              <a:buNone/>
            </a:pPr>
            <a:r>
              <a:rPr lang="en-US" altLang="zh-CN" sz="2000" dirty="0">
                <a:solidFill>
                  <a:schemeClr val="accent2"/>
                </a:solidFill>
              </a:rPr>
              <a:t> </a:t>
            </a:r>
            <a:r>
              <a:rPr lang="en-US" altLang="zh-CN" sz="2000" dirty="0" smtClean="0">
                <a:solidFill>
                  <a:schemeClr val="accent2"/>
                </a:solidFill>
              </a:rPr>
              <a:t>                                                              </a:t>
            </a:r>
            <a:r>
              <a:rPr lang="zh-CN" altLang="en-US" sz="2000" b="1" dirty="0" smtClean="0">
                <a:solidFill>
                  <a:schemeClr val="accent2"/>
                </a:solidFill>
              </a:rPr>
              <a:t>在</a:t>
            </a:r>
            <a:r>
              <a:rPr lang="zh-CN" altLang="en-US" sz="2000" b="1" dirty="0">
                <a:solidFill>
                  <a:schemeClr val="accent2"/>
                </a:solidFill>
              </a:rPr>
              <a:t>分页的外部</a:t>
            </a:r>
            <a:r>
              <a:rPr lang="en-US" altLang="zh-CN" sz="2000" b="1" dirty="0">
                <a:solidFill>
                  <a:schemeClr val="accent2"/>
                </a:solidFill>
              </a:rPr>
              <a:t>RAM</a:t>
            </a:r>
            <a:r>
              <a:rPr lang="zh-CN" altLang="en-US" sz="2000" b="1" dirty="0">
                <a:solidFill>
                  <a:schemeClr val="accent2"/>
                </a:solidFill>
              </a:rPr>
              <a:t>区 *</a:t>
            </a:r>
            <a:r>
              <a:rPr lang="en-US" altLang="zh-CN" sz="2000" b="1" dirty="0">
                <a:solidFill>
                  <a:schemeClr val="accent2"/>
                </a:solidFill>
              </a:rPr>
              <a:t>/  </a:t>
            </a:r>
            <a:endParaRPr lang="en-US" altLang="zh-CN" sz="2000" b="1" dirty="0" smtClean="0">
              <a:solidFill>
                <a:schemeClr val="accent2"/>
              </a:solidFill>
            </a:endParaRPr>
          </a:p>
          <a:p>
            <a:pPr marL="457200" lvl="1" indent="0" algn="l">
              <a:buNone/>
            </a:pPr>
            <a:r>
              <a:rPr lang="en-US" altLang="zh-CN" sz="2000" b="1" dirty="0" smtClean="0">
                <a:solidFill>
                  <a:schemeClr val="accent2"/>
                </a:solidFill>
              </a:rPr>
              <a:t> </a:t>
            </a:r>
            <a:r>
              <a:rPr lang="en-US" altLang="zh-CN" sz="2000" b="1" dirty="0">
                <a:solidFill>
                  <a:schemeClr val="accent2"/>
                </a:solidFill>
              </a:rPr>
              <a:t>unsigned char </a:t>
            </a:r>
            <a:r>
              <a:rPr lang="en-US" altLang="zh-CN" sz="2000" b="1" dirty="0" err="1">
                <a:solidFill>
                  <a:schemeClr val="accent2"/>
                </a:solidFill>
              </a:rPr>
              <a:t>xdata</a:t>
            </a:r>
            <a:r>
              <a:rPr lang="en-US" altLang="zh-CN" sz="2000" b="1" dirty="0">
                <a:solidFill>
                  <a:schemeClr val="accent2"/>
                </a:solidFill>
              </a:rPr>
              <a:t> vector [10][4][4]</a:t>
            </a:r>
            <a:r>
              <a:rPr lang="zh-CN" altLang="en-US" sz="2000" b="1" dirty="0">
                <a:solidFill>
                  <a:schemeClr val="accent2"/>
                </a:solidFill>
              </a:rPr>
              <a:t>；  </a:t>
            </a:r>
            <a:r>
              <a:rPr lang="en-US" altLang="zh-CN" sz="2000" b="1" dirty="0">
                <a:solidFill>
                  <a:schemeClr val="accent2"/>
                </a:solidFill>
              </a:rPr>
              <a:t>/* </a:t>
            </a:r>
            <a:r>
              <a:rPr lang="zh-CN" altLang="en-US" sz="2000" b="1" dirty="0">
                <a:solidFill>
                  <a:schemeClr val="accent2"/>
                </a:solidFill>
              </a:rPr>
              <a:t>无符号字符型</a:t>
            </a:r>
            <a:r>
              <a:rPr lang="zh-CN" altLang="en-US" sz="2000" b="1" dirty="0" smtClean="0">
                <a:solidFill>
                  <a:schemeClr val="accent2"/>
                </a:solidFill>
              </a:rPr>
              <a:t>三维</a:t>
            </a:r>
            <a:r>
              <a:rPr lang="zh-CN" altLang="en-US" sz="2000" b="1" dirty="0">
                <a:solidFill>
                  <a:schemeClr val="accent2"/>
                </a:solidFill>
              </a:rPr>
              <a:t>数组， </a:t>
            </a:r>
            <a:endParaRPr lang="en-US" altLang="zh-CN" sz="2000" b="1" dirty="0" smtClean="0">
              <a:solidFill>
                <a:schemeClr val="accent2"/>
              </a:solidFill>
            </a:endParaRPr>
          </a:p>
          <a:p>
            <a:pPr marL="457200" lvl="1" indent="0" algn="l">
              <a:buNone/>
            </a:pPr>
            <a:r>
              <a:rPr lang="en-US" altLang="zh-CN" sz="2000" dirty="0">
                <a:solidFill>
                  <a:schemeClr val="accent2"/>
                </a:solidFill>
              </a:rPr>
              <a:t> </a:t>
            </a:r>
            <a:r>
              <a:rPr lang="en-US" altLang="zh-CN" sz="2000" dirty="0" smtClean="0">
                <a:solidFill>
                  <a:schemeClr val="accent2"/>
                </a:solidFill>
              </a:rPr>
              <a:t>                                                                      </a:t>
            </a:r>
            <a:r>
              <a:rPr lang="zh-CN" altLang="en-US" sz="2000" b="1" dirty="0" smtClean="0">
                <a:solidFill>
                  <a:schemeClr val="accent2"/>
                </a:solidFill>
              </a:rPr>
              <a:t>定位</a:t>
            </a:r>
            <a:r>
              <a:rPr lang="zh-CN" altLang="en-US" sz="2000" b="1" dirty="0">
                <a:solidFill>
                  <a:schemeClr val="accent2"/>
                </a:solidFill>
              </a:rPr>
              <a:t>在片外</a:t>
            </a:r>
            <a:r>
              <a:rPr lang="en-US" altLang="zh-CN" sz="2000" b="1" dirty="0">
                <a:solidFill>
                  <a:schemeClr val="accent2"/>
                </a:solidFill>
              </a:rPr>
              <a:t>RAM</a:t>
            </a:r>
            <a:r>
              <a:rPr lang="zh-CN" altLang="en-US" sz="2000" b="1" dirty="0">
                <a:solidFill>
                  <a:schemeClr val="accent2"/>
                </a:solidFill>
              </a:rPr>
              <a:t>区*</a:t>
            </a:r>
            <a:r>
              <a:rPr lang="en-US" altLang="zh-CN" sz="2000" b="1" dirty="0">
                <a:solidFill>
                  <a:schemeClr val="accent2"/>
                </a:solidFill>
              </a:rPr>
              <a:t>/ </a:t>
            </a:r>
          </a:p>
          <a:p>
            <a:endParaRPr lang="en-US" altLang="zh-CN" sz="2800" b="1" dirty="0"/>
          </a:p>
        </p:txBody>
      </p:sp>
    </p:spTree>
    <p:extLst>
      <p:ext uri="{BB962C8B-B14F-4D97-AF65-F5344CB8AC3E}">
        <p14:creationId xmlns:p14="http://schemas.microsoft.com/office/powerpoint/2010/main" val="75452223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anim calcmode="lin" valueType="num">
                                      <p:cBhvr additive="base">
                                        <p:cTn id="11" dur="500" fill="hold"/>
                                        <p:tgtEl>
                                          <p:spTgt spid="2969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969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anim calcmode="lin" valueType="num">
                                      <p:cBhvr additive="base">
                                        <p:cTn id="15" dur="500" fill="hold"/>
                                        <p:tgtEl>
                                          <p:spTgt spid="2969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969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anim calcmode="lin" valueType="num">
                                      <p:cBhvr additive="base">
                                        <p:cTn id="19" dur="500" fill="hold"/>
                                        <p:tgtEl>
                                          <p:spTgt spid="2969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9699">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anim calcmode="lin" valueType="num">
                                      <p:cBhvr additive="base">
                                        <p:cTn id="23" dur="500" fill="hold"/>
                                        <p:tgtEl>
                                          <p:spTgt spid="29699">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9699">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anim calcmode="lin" valueType="num">
                                      <p:cBhvr additive="base">
                                        <p:cTn id="27" dur="500" fill="hold"/>
                                        <p:tgtEl>
                                          <p:spTgt spid="29699">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9699">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anim calcmode="lin" valueType="num">
                                      <p:cBhvr additive="base">
                                        <p:cTn id="31" dur="500" fill="hold"/>
                                        <p:tgtEl>
                                          <p:spTgt spid="29699">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9699">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anim calcmode="lin" valueType="num">
                                      <p:cBhvr additive="base">
                                        <p:cTn id="35" dur="500" fill="hold"/>
                                        <p:tgtEl>
                                          <p:spTgt spid="29699">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9699">
                                            <p:txEl>
                                              <p:pRg st="7" end="7"/>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9699">
                                            <p:txEl>
                                              <p:pRg st="8" end="8"/>
                                            </p:txEl>
                                          </p:spTgt>
                                        </p:tgtEl>
                                        <p:attrNameLst>
                                          <p:attrName>style.visibility</p:attrName>
                                        </p:attrNameLst>
                                      </p:cBhvr>
                                      <p:to>
                                        <p:strVal val="visible"/>
                                      </p:to>
                                    </p:set>
                                    <p:anim calcmode="lin" valueType="num">
                                      <p:cBhvr additive="base">
                                        <p:cTn id="39" dur="500" fill="hold"/>
                                        <p:tgtEl>
                                          <p:spTgt spid="29699">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9699">
                                            <p:txEl>
                                              <p:pRg st="8" end="8"/>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9699">
                                            <p:txEl>
                                              <p:pRg st="9" end="9"/>
                                            </p:txEl>
                                          </p:spTgt>
                                        </p:tgtEl>
                                        <p:attrNameLst>
                                          <p:attrName>style.visibility</p:attrName>
                                        </p:attrNameLst>
                                      </p:cBhvr>
                                      <p:to>
                                        <p:strVal val="visible"/>
                                      </p:to>
                                    </p:set>
                                    <p:anim calcmode="lin" valueType="num">
                                      <p:cBhvr additive="base">
                                        <p:cTn id="43" dur="500" fill="hold"/>
                                        <p:tgtEl>
                                          <p:spTgt spid="29699">
                                            <p:txEl>
                                              <p:pRg st="9" end="9"/>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9699">
                                            <p:txEl>
                                              <p:pRg st="9" end="9"/>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9699">
                                            <p:txEl>
                                              <p:pRg st="10" end="10"/>
                                            </p:txEl>
                                          </p:spTgt>
                                        </p:tgtEl>
                                        <p:attrNameLst>
                                          <p:attrName>style.visibility</p:attrName>
                                        </p:attrNameLst>
                                      </p:cBhvr>
                                      <p:to>
                                        <p:strVal val="visible"/>
                                      </p:to>
                                    </p:set>
                                    <p:anim calcmode="lin" valueType="num">
                                      <p:cBhvr additive="base">
                                        <p:cTn id="47" dur="500" fill="hold"/>
                                        <p:tgtEl>
                                          <p:spTgt spid="29699">
                                            <p:txEl>
                                              <p:pRg st="10" end="10"/>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9699">
                                            <p:txEl>
                                              <p:pRg st="10" end="10"/>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9699">
                                            <p:txEl>
                                              <p:pRg st="11" end="11"/>
                                            </p:txEl>
                                          </p:spTgt>
                                        </p:tgtEl>
                                        <p:attrNameLst>
                                          <p:attrName>style.visibility</p:attrName>
                                        </p:attrNameLst>
                                      </p:cBhvr>
                                      <p:to>
                                        <p:strVal val="visible"/>
                                      </p:to>
                                    </p:set>
                                    <p:anim calcmode="lin" valueType="num">
                                      <p:cBhvr additive="base">
                                        <p:cTn id="51" dur="500" fill="hold"/>
                                        <p:tgtEl>
                                          <p:spTgt spid="29699">
                                            <p:txEl>
                                              <p:pRg st="11" end="11"/>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9699">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3"/>
          <p:cNvSpPr>
            <a:spLocks noGrp="1" noChangeArrowheads="1"/>
          </p:cNvSpPr>
          <p:nvPr>
            <p:ph type="subTitle" idx="1"/>
          </p:nvPr>
        </p:nvSpPr>
        <p:spPr>
          <a:xfrm>
            <a:off x="0" y="609600"/>
            <a:ext cx="10185400" cy="6248400"/>
          </a:xfrm>
        </p:spPr>
        <p:txBody>
          <a:bodyPr/>
          <a:lstStyle/>
          <a:p>
            <a:pPr algn="l">
              <a:lnSpc>
                <a:spcPct val="150000"/>
              </a:lnSpc>
            </a:pPr>
            <a:r>
              <a:rPr lang="en-US" altLang="zh-CN" sz="2400" b="1" dirty="0" smtClean="0"/>
              <a:t>sfr </a:t>
            </a:r>
            <a:r>
              <a:rPr lang="en-US" altLang="zh-CN" sz="2400" b="1" dirty="0"/>
              <a:t>P0=0x80;      /*</a:t>
            </a:r>
            <a:r>
              <a:rPr lang="zh-CN" altLang="en-US" sz="2400" b="1" dirty="0"/>
              <a:t>定义</a:t>
            </a:r>
            <a:r>
              <a:rPr lang="en-US" altLang="zh-CN" sz="2400" b="1" dirty="0"/>
              <a:t>P0</a:t>
            </a:r>
            <a:r>
              <a:rPr lang="zh-CN" altLang="en-US" sz="2400" b="1" dirty="0"/>
              <a:t>口，地址为</a:t>
            </a:r>
            <a:r>
              <a:rPr lang="en-US" altLang="zh-CN" sz="2400" b="1" dirty="0"/>
              <a:t>80H*/</a:t>
            </a:r>
          </a:p>
          <a:p>
            <a:pPr algn="l">
              <a:lnSpc>
                <a:spcPct val="150000"/>
              </a:lnSpc>
            </a:pPr>
            <a:r>
              <a:rPr lang="en-US" altLang="zh-CN" sz="2400" b="1" dirty="0" smtClean="0"/>
              <a:t>char </a:t>
            </a:r>
            <a:r>
              <a:rPr lang="en-US" altLang="zh-CN" sz="2400" b="1" dirty="0" err="1"/>
              <a:t>bdata</a:t>
            </a:r>
            <a:r>
              <a:rPr lang="en-US" altLang="zh-CN" sz="2400" b="1" dirty="0"/>
              <a:t> flags</a:t>
            </a:r>
            <a:r>
              <a:rPr lang="zh-CN" altLang="en-US" sz="2400" b="1" dirty="0"/>
              <a:t>；   </a:t>
            </a:r>
            <a:r>
              <a:rPr lang="en-US" altLang="zh-CN" sz="2400" b="1" dirty="0"/>
              <a:t>/*</a:t>
            </a:r>
            <a:r>
              <a:rPr lang="zh-CN" altLang="en-US" sz="2400" b="1" dirty="0"/>
              <a:t>字符变量</a:t>
            </a:r>
            <a:r>
              <a:rPr lang="en-US" altLang="zh-CN" sz="2400" b="1" dirty="0"/>
              <a:t>flags</a:t>
            </a:r>
            <a:r>
              <a:rPr lang="zh-CN" altLang="en-US" sz="2400" b="1" dirty="0"/>
              <a:t>定位</a:t>
            </a:r>
            <a:r>
              <a:rPr lang="zh-CN" altLang="en-US" sz="2400" b="1" dirty="0" smtClean="0"/>
              <a:t>在可</a:t>
            </a:r>
            <a:r>
              <a:rPr lang="zh-CN" altLang="en-US" sz="2400" b="1" dirty="0"/>
              <a:t>位寻址内部</a:t>
            </a:r>
            <a:r>
              <a:rPr lang="en-US" altLang="zh-CN" sz="2400" b="1" dirty="0"/>
              <a:t>RAM</a:t>
            </a:r>
            <a:r>
              <a:rPr lang="zh-CN" altLang="en-US" sz="2400" b="1" dirty="0"/>
              <a:t>区*</a:t>
            </a:r>
            <a:r>
              <a:rPr lang="en-US" altLang="zh-CN" sz="2400" b="1" dirty="0"/>
              <a:t>/  </a:t>
            </a:r>
          </a:p>
          <a:p>
            <a:pPr algn="l">
              <a:lnSpc>
                <a:spcPct val="150000"/>
              </a:lnSpc>
            </a:pPr>
            <a:r>
              <a:rPr lang="en-US" altLang="zh-CN" sz="2400" b="1" dirty="0" err="1" smtClean="0"/>
              <a:t>sbit</a:t>
            </a:r>
            <a:r>
              <a:rPr lang="en-US" altLang="zh-CN" sz="2400" b="1" dirty="0" smtClean="0"/>
              <a:t> </a:t>
            </a:r>
            <a:r>
              <a:rPr lang="en-US" altLang="zh-CN" sz="2400" b="1" dirty="0"/>
              <a:t>flag0=flags^0</a:t>
            </a:r>
            <a:r>
              <a:rPr lang="zh-CN" altLang="en-US" sz="2400" b="1" dirty="0"/>
              <a:t>； </a:t>
            </a:r>
            <a:r>
              <a:rPr lang="en-US" altLang="zh-CN" sz="2400" b="1" dirty="0"/>
              <a:t>/*</a:t>
            </a:r>
            <a:r>
              <a:rPr lang="zh-CN" altLang="en-US" sz="2400" b="1" dirty="0"/>
              <a:t>定义</a:t>
            </a:r>
            <a:r>
              <a:rPr lang="en-US" altLang="zh-CN" sz="2400" b="1" dirty="0"/>
              <a:t>flag0</a:t>
            </a:r>
            <a:r>
              <a:rPr lang="zh-CN" altLang="en-US" sz="2400" b="1" dirty="0"/>
              <a:t>为</a:t>
            </a:r>
            <a:r>
              <a:rPr lang="en-US" altLang="zh-CN" sz="2400" b="1" dirty="0"/>
              <a:t>flags.0</a:t>
            </a:r>
          </a:p>
          <a:p>
            <a:pPr algn="l">
              <a:lnSpc>
                <a:spcPct val="150000"/>
              </a:lnSpc>
            </a:pPr>
            <a:r>
              <a:rPr lang="en-US" altLang="zh-CN" sz="2400" b="1" dirty="0"/>
              <a:t>     </a:t>
            </a:r>
            <a:endParaRPr lang="en-US" altLang="zh-CN" sz="2800" b="1" dirty="0"/>
          </a:p>
        </p:txBody>
      </p:sp>
    </p:spTree>
    <p:extLst>
      <p:ext uri="{BB962C8B-B14F-4D97-AF65-F5344CB8AC3E}">
        <p14:creationId xmlns:p14="http://schemas.microsoft.com/office/powerpoint/2010/main" val="485057123"/>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additive="base">
                                        <p:cTn id="7" dur="500" fill="hold"/>
                                        <p:tgtEl>
                                          <p:spTgt spid="307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additive="base">
                                        <p:cTn id="13" dur="500" fill="hold"/>
                                        <p:tgtEl>
                                          <p:spTgt spid="307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additive="base">
                                        <p:cTn id="19" dur="500" fill="hold"/>
                                        <p:tgtEl>
                                          <p:spTgt spid="3072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additive="base">
                                        <p:cTn id="25" dur="500" fill="hold"/>
                                        <p:tgtEl>
                                          <p:spTgt spid="3072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2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28</a:t>
            </a:fld>
            <a:endParaRPr lang="en-US" altLang="zh-CN" dirty="0"/>
          </a:p>
        </p:txBody>
      </p:sp>
      <p:sp>
        <p:nvSpPr>
          <p:cNvPr id="4" name="矩形 3"/>
          <p:cNvSpPr/>
          <p:nvPr/>
        </p:nvSpPr>
        <p:spPr>
          <a:xfrm>
            <a:off x="0" y="1171881"/>
            <a:ext cx="9144000" cy="4296561"/>
          </a:xfrm>
          <a:prstGeom prst="rect">
            <a:avLst/>
          </a:prstGeom>
        </p:spPr>
        <p:txBody>
          <a:bodyPr wrap="square">
            <a:spAutoFit/>
          </a:bodyPr>
          <a:lstStyle/>
          <a:p>
            <a:pPr lvl="0" algn="l">
              <a:lnSpc>
                <a:spcPct val="150000"/>
              </a:lnSpc>
              <a:spcBef>
                <a:spcPct val="20000"/>
              </a:spcBef>
            </a:pPr>
            <a:r>
              <a:rPr lang="zh-CN" altLang="en-US" sz="2400" b="1" kern="0" dirty="0" smtClean="0">
                <a:solidFill>
                  <a:srgbClr val="333399"/>
                </a:solidFill>
                <a:latin typeface="Arial"/>
                <a:ea typeface="幼圆"/>
              </a:rPr>
              <a:t>        如果</a:t>
            </a:r>
            <a:r>
              <a:rPr lang="zh-CN" altLang="en-US" sz="2400" b="1" kern="0" dirty="0">
                <a:solidFill>
                  <a:srgbClr val="333399"/>
                </a:solidFill>
                <a:latin typeface="Arial"/>
                <a:ea typeface="幼圆"/>
              </a:rPr>
              <a:t>在变量说明时略去存贮器类型标志符，编译器会自动选择默认的存贮器类型。默认的存 贮器类型进一步由控制指令</a:t>
            </a:r>
            <a:r>
              <a:rPr lang="en-US" altLang="zh-CN" sz="2400" b="1" kern="0" dirty="0">
                <a:solidFill>
                  <a:srgbClr val="333399"/>
                </a:solidFill>
                <a:latin typeface="Arial"/>
                <a:ea typeface="幼圆"/>
              </a:rPr>
              <a:t>SMALL</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COMPACT</a:t>
            </a:r>
            <a:r>
              <a:rPr lang="zh-CN" altLang="en-US" sz="2400" b="1" kern="0" dirty="0">
                <a:solidFill>
                  <a:srgbClr val="333399"/>
                </a:solidFill>
                <a:latin typeface="Arial"/>
                <a:ea typeface="幼圆"/>
              </a:rPr>
              <a:t>和</a:t>
            </a:r>
            <a:r>
              <a:rPr lang="en-US" altLang="zh-CN" sz="2400" b="1" kern="0" dirty="0">
                <a:solidFill>
                  <a:srgbClr val="333399"/>
                </a:solidFill>
                <a:latin typeface="Arial"/>
                <a:ea typeface="幼圆"/>
              </a:rPr>
              <a:t>LARGE</a:t>
            </a:r>
            <a:r>
              <a:rPr lang="zh-CN" altLang="en-US" sz="2400" b="1" kern="0" dirty="0">
                <a:solidFill>
                  <a:srgbClr val="333399"/>
                </a:solidFill>
                <a:latin typeface="Arial"/>
                <a:ea typeface="幼圆"/>
              </a:rPr>
              <a:t>限制。</a:t>
            </a:r>
          </a:p>
          <a:p>
            <a:pPr lvl="0" algn="l">
              <a:lnSpc>
                <a:spcPct val="150000"/>
              </a:lnSpc>
              <a:spcBef>
                <a:spcPct val="20000"/>
              </a:spcBef>
            </a:pPr>
            <a:r>
              <a:rPr lang="zh-CN" altLang="en-US" sz="2400" b="1" kern="0" dirty="0" smtClean="0">
                <a:solidFill>
                  <a:srgbClr val="333399"/>
                </a:solidFill>
                <a:latin typeface="Arial"/>
                <a:ea typeface="幼圆"/>
              </a:rPr>
              <a:t>        例</a:t>
            </a:r>
            <a:r>
              <a:rPr lang="zh-CN" altLang="en-US" sz="2400" b="1" kern="0" dirty="0">
                <a:solidFill>
                  <a:srgbClr val="333399"/>
                </a:solidFill>
                <a:latin typeface="Arial"/>
                <a:ea typeface="幼圆"/>
              </a:rPr>
              <a:t>：如果声明</a:t>
            </a:r>
            <a:r>
              <a:rPr lang="en-US" altLang="zh-CN" sz="2400" b="1" kern="0" dirty="0">
                <a:solidFill>
                  <a:srgbClr val="333399"/>
                </a:solidFill>
                <a:latin typeface="Arial"/>
                <a:ea typeface="幼圆"/>
              </a:rPr>
              <a:t>char </a:t>
            </a:r>
            <a:r>
              <a:rPr lang="en-US" altLang="zh-CN" sz="2400" b="1" kern="0" dirty="0" err="1">
                <a:solidFill>
                  <a:srgbClr val="333399"/>
                </a:solidFill>
                <a:latin typeface="Arial"/>
                <a:ea typeface="幼圆"/>
              </a:rPr>
              <a:t>var</a:t>
            </a:r>
            <a:r>
              <a:rPr lang="zh-CN" altLang="en-US" sz="2400" b="1" kern="0" dirty="0">
                <a:solidFill>
                  <a:srgbClr val="333399"/>
                </a:solidFill>
                <a:latin typeface="Arial"/>
                <a:ea typeface="幼圆"/>
              </a:rPr>
              <a:t>，则默认 的存贮器模式为</a:t>
            </a:r>
            <a:r>
              <a:rPr lang="en-US" altLang="zh-CN" sz="2400" b="1" kern="0" dirty="0">
                <a:solidFill>
                  <a:srgbClr val="333399"/>
                </a:solidFill>
                <a:latin typeface="Arial"/>
                <a:ea typeface="幼圆"/>
              </a:rPr>
              <a:t>SMALL</a:t>
            </a:r>
            <a:r>
              <a:rPr lang="zh-CN" altLang="en-US" sz="2400" b="1" kern="0" dirty="0">
                <a:solidFill>
                  <a:srgbClr val="333399"/>
                </a:solidFill>
                <a:latin typeface="Arial"/>
                <a:ea typeface="幼圆"/>
              </a:rPr>
              <a:t>，</a:t>
            </a:r>
            <a:r>
              <a:rPr lang="en-US" altLang="zh-CN" sz="2400" b="1" kern="0" dirty="0" err="1">
                <a:solidFill>
                  <a:srgbClr val="333399"/>
                </a:solidFill>
                <a:latin typeface="Arial"/>
                <a:ea typeface="幼圆"/>
              </a:rPr>
              <a:t>var</a:t>
            </a:r>
            <a:r>
              <a:rPr lang="zh-CN" altLang="en-US" sz="2400" b="1" kern="0" dirty="0">
                <a:solidFill>
                  <a:srgbClr val="333399"/>
                </a:solidFill>
                <a:latin typeface="Arial"/>
                <a:ea typeface="幼圆"/>
              </a:rPr>
              <a:t>放在</a:t>
            </a:r>
            <a:r>
              <a:rPr lang="en-US" altLang="zh-CN" sz="2400" b="1" kern="0" dirty="0">
                <a:solidFill>
                  <a:srgbClr val="333399"/>
                </a:solidFill>
                <a:latin typeface="Arial"/>
                <a:ea typeface="幼圆"/>
              </a:rPr>
              <a:t>data</a:t>
            </a:r>
            <a:r>
              <a:rPr lang="zh-CN" altLang="en-US" sz="2400" b="1" kern="0" dirty="0">
                <a:solidFill>
                  <a:srgbClr val="333399"/>
                </a:solidFill>
                <a:latin typeface="Arial"/>
                <a:ea typeface="幼圆"/>
              </a:rPr>
              <a:t>存贮区；</a:t>
            </a:r>
          </a:p>
          <a:p>
            <a:pPr lvl="0" algn="l">
              <a:lnSpc>
                <a:spcPct val="150000"/>
              </a:lnSpc>
              <a:spcBef>
                <a:spcPct val="20000"/>
              </a:spcBef>
            </a:pPr>
            <a:r>
              <a:rPr lang="zh-CN" altLang="en-US" sz="2400" b="1" kern="0" dirty="0" smtClean="0">
                <a:solidFill>
                  <a:srgbClr val="333399"/>
                </a:solidFill>
                <a:latin typeface="Arial"/>
                <a:ea typeface="幼圆"/>
              </a:rPr>
              <a:t>        如果</a:t>
            </a:r>
            <a:r>
              <a:rPr lang="zh-CN" altLang="en-US" sz="2400" b="1" kern="0" dirty="0">
                <a:solidFill>
                  <a:srgbClr val="333399"/>
                </a:solidFill>
                <a:latin typeface="Arial"/>
                <a:ea typeface="幼圆"/>
              </a:rPr>
              <a:t>使用</a:t>
            </a:r>
            <a:r>
              <a:rPr lang="en-US" altLang="zh-CN" sz="2400" b="1" kern="0" dirty="0">
                <a:solidFill>
                  <a:srgbClr val="333399"/>
                </a:solidFill>
                <a:latin typeface="Arial"/>
                <a:ea typeface="幼圆"/>
              </a:rPr>
              <a:t>COMPACT</a:t>
            </a:r>
            <a:r>
              <a:rPr lang="zh-CN" altLang="en-US" sz="2400" b="1" kern="0" dirty="0">
                <a:solidFill>
                  <a:srgbClr val="333399"/>
                </a:solidFill>
                <a:latin typeface="Arial"/>
                <a:ea typeface="幼圆"/>
              </a:rPr>
              <a:t>模式，</a:t>
            </a:r>
            <a:r>
              <a:rPr lang="en-US" altLang="zh-CN" sz="2400" b="1" kern="0" dirty="0" err="1">
                <a:solidFill>
                  <a:srgbClr val="333399"/>
                </a:solidFill>
                <a:latin typeface="Arial"/>
                <a:ea typeface="幼圆"/>
              </a:rPr>
              <a:t>var</a:t>
            </a:r>
            <a:r>
              <a:rPr lang="zh-CN" altLang="en-US" sz="2400" b="1" kern="0" dirty="0">
                <a:solidFill>
                  <a:srgbClr val="333399"/>
                </a:solidFill>
                <a:latin typeface="Arial"/>
                <a:ea typeface="幼圆"/>
              </a:rPr>
              <a:t>放入</a:t>
            </a:r>
            <a:r>
              <a:rPr lang="en-US" altLang="zh-CN" sz="2400" b="1" kern="0" dirty="0" err="1">
                <a:solidFill>
                  <a:srgbClr val="333399"/>
                </a:solidFill>
                <a:latin typeface="Arial"/>
                <a:ea typeface="幼圆"/>
              </a:rPr>
              <a:t>idata</a:t>
            </a:r>
            <a:r>
              <a:rPr lang="zh-CN" altLang="en-US" sz="2400" b="1" kern="0" dirty="0">
                <a:solidFill>
                  <a:srgbClr val="333399"/>
                </a:solidFill>
                <a:latin typeface="Arial"/>
                <a:ea typeface="幼圆"/>
              </a:rPr>
              <a:t>存贮区 ；</a:t>
            </a:r>
          </a:p>
          <a:p>
            <a:pPr lvl="0" algn="l">
              <a:lnSpc>
                <a:spcPct val="150000"/>
              </a:lnSpc>
              <a:spcBef>
                <a:spcPct val="20000"/>
              </a:spcBef>
            </a:pPr>
            <a:r>
              <a:rPr lang="zh-CN" altLang="en-US" sz="2400" b="1" kern="0" dirty="0">
                <a:solidFill>
                  <a:srgbClr val="333399"/>
                </a:solidFill>
                <a:latin typeface="Arial"/>
                <a:ea typeface="幼圆"/>
              </a:rPr>
              <a:t>使用</a:t>
            </a:r>
            <a:r>
              <a:rPr lang="en-US" altLang="zh-CN" sz="2400" b="1" kern="0" dirty="0">
                <a:solidFill>
                  <a:srgbClr val="333399"/>
                </a:solidFill>
                <a:latin typeface="Arial"/>
                <a:ea typeface="幼圆"/>
              </a:rPr>
              <a:t>LARGE</a:t>
            </a:r>
            <a:r>
              <a:rPr lang="zh-CN" altLang="en-US" sz="2400" b="1" kern="0" dirty="0">
                <a:solidFill>
                  <a:srgbClr val="333399"/>
                </a:solidFill>
                <a:latin typeface="Arial"/>
                <a:ea typeface="幼圆"/>
              </a:rPr>
              <a:t>模式，</a:t>
            </a:r>
            <a:r>
              <a:rPr lang="en-US" altLang="zh-CN" sz="2400" b="1" kern="0" dirty="0" err="1">
                <a:solidFill>
                  <a:srgbClr val="333399"/>
                </a:solidFill>
                <a:latin typeface="Arial"/>
                <a:ea typeface="幼圆"/>
              </a:rPr>
              <a:t>var</a:t>
            </a:r>
            <a:r>
              <a:rPr lang="zh-CN" altLang="en-US" sz="2400" b="1" kern="0" dirty="0">
                <a:solidFill>
                  <a:srgbClr val="333399"/>
                </a:solidFill>
                <a:latin typeface="Arial"/>
                <a:ea typeface="幼圆"/>
              </a:rPr>
              <a:t>被放入外部存贮区</a:t>
            </a:r>
            <a:r>
              <a:rPr lang="en-US" altLang="zh-CN" sz="2400" b="1" kern="0" dirty="0">
                <a:solidFill>
                  <a:srgbClr val="333399"/>
                </a:solidFill>
                <a:latin typeface="Arial"/>
                <a:ea typeface="幼圆"/>
              </a:rPr>
              <a:t>(</a:t>
            </a:r>
            <a:r>
              <a:rPr lang="en-US" altLang="zh-CN" sz="2400" b="1" kern="0" dirty="0" err="1">
                <a:solidFill>
                  <a:srgbClr val="333399"/>
                </a:solidFill>
                <a:latin typeface="Arial"/>
                <a:ea typeface="幼圆"/>
              </a:rPr>
              <a:t>xdata</a:t>
            </a:r>
            <a:r>
              <a:rPr lang="zh-CN" altLang="en-US" sz="2400" b="1" kern="0" dirty="0">
                <a:solidFill>
                  <a:srgbClr val="333399"/>
                </a:solidFill>
                <a:latin typeface="Arial"/>
                <a:ea typeface="幼圆"/>
              </a:rPr>
              <a:t>存贮区</a:t>
            </a:r>
            <a:r>
              <a:rPr lang="en-US" altLang="zh-CN" sz="2400" b="1" kern="0" dirty="0">
                <a:solidFill>
                  <a:srgbClr val="333399"/>
                </a:solidFill>
                <a:latin typeface="Arial"/>
                <a:ea typeface="幼圆"/>
              </a:rPr>
              <a:t>)</a:t>
            </a:r>
            <a:r>
              <a:rPr lang="zh-CN" altLang="en-US" sz="2800" b="1" kern="0" dirty="0">
                <a:solidFill>
                  <a:srgbClr val="333399"/>
                </a:solidFill>
                <a:latin typeface="Arial"/>
                <a:ea typeface="幼圆"/>
              </a:rPr>
              <a:t>。  </a:t>
            </a:r>
          </a:p>
        </p:txBody>
      </p:sp>
    </p:spTree>
    <p:extLst>
      <p:ext uri="{BB962C8B-B14F-4D97-AF65-F5344CB8AC3E}">
        <p14:creationId xmlns:p14="http://schemas.microsoft.com/office/powerpoint/2010/main" val="433730836"/>
      </p:ext>
    </p:extLst>
  </p:cSld>
  <p:clrMapOvr>
    <a:masterClrMapping/>
  </p:clrMapOvr>
  <p:transition>
    <p:random/>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3"/>
          <p:cNvSpPr>
            <a:spLocks noGrp="1" noChangeArrowheads="1"/>
          </p:cNvSpPr>
          <p:nvPr>
            <p:ph type="subTitle" idx="1"/>
          </p:nvPr>
        </p:nvSpPr>
        <p:spPr>
          <a:xfrm>
            <a:off x="-63500" y="1154113"/>
            <a:ext cx="9144000" cy="6553200"/>
          </a:xfrm>
        </p:spPr>
        <p:txBody>
          <a:bodyPr/>
          <a:lstStyle/>
          <a:p>
            <a:pPr algn="l">
              <a:lnSpc>
                <a:spcPct val="90000"/>
              </a:lnSpc>
            </a:pPr>
            <a:r>
              <a:rPr lang="en-US" altLang="zh-CN" sz="2400" dirty="0" smtClean="0"/>
              <a:t>          </a:t>
            </a:r>
            <a:r>
              <a:rPr lang="en-US" altLang="zh-CN" sz="2400" dirty="0" smtClean="0">
                <a:solidFill>
                  <a:srgbClr val="0000FF"/>
                </a:solidFill>
              </a:rPr>
              <a:t>1</a:t>
            </a:r>
            <a:r>
              <a:rPr lang="zh-CN" altLang="en-US" sz="2400" dirty="0">
                <a:solidFill>
                  <a:srgbClr val="0000FF"/>
                </a:solidFill>
              </a:rPr>
              <a:t>．指针变量及其</a:t>
            </a:r>
            <a:r>
              <a:rPr lang="zh-CN" altLang="en-US" sz="2400" dirty="0" smtClean="0">
                <a:solidFill>
                  <a:srgbClr val="0000FF"/>
                </a:solidFill>
              </a:rPr>
              <a:t>分类</a:t>
            </a:r>
            <a:endParaRPr lang="en-US" altLang="zh-CN" sz="2400" dirty="0" smtClean="0">
              <a:solidFill>
                <a:srgbClr val="0000FF"/>
              </a:solidFill>
            </a:endParaRPr>
          </a:p>
          <a:p>
            <a:pPr algn="l">
              <a:lnSpc>
                <a:spcPct val="90000"/>
              </a:lnSpc>
            </a:pPr>
            <a:r>
              <a:rPr lang="zh-CN" altLang="en-US" sz="2400" dirty="0" smtClean="0"/>
              <a:t>        （</a:t>
            </a:r>
            <a:r>
              <a:rPr lang="en-US" altLang="zh-CN" sz="2400" dirty="0"/>
              <a:t>1</a:t>
            </a:r>
            <a:r>
              <a:rPr lang="zh-CN" altLang="en-US" sz="2400" dirty="0"/>
              <a:t>）指针与指针变量</a:t>
            </a:r>
            <a:endParaRPr lang="zh-CN" altLang="en-US" sz="2400" b="1" dirty="0"/>
          </a:p>
          <a:p>
            <a:pPr algn="l">
              <a:lnSpc>
                <a:spcPct val="150000"/>
              </a:lnSpc>
            </a:pPr>
            <a:r>
              <a:rPr lang="zh-CN" altLang="en-US" sz="2400" b="1" dirty="0" smtClean="0">
                <a:solidFill>
                  <a:srgbClr val="FF9966"/>
                </a:solidFill>
              </a:rPr>
              <a:t>         </a:t>
            </a:r>
            <a:r>
              <a:rPr lang="zh-CN" altLang="en-US" sz="2400" b="1" dirty="0" smtClean="0">
                <a:solidFill>
                  <a:srgbClr val="FF0000"/>
                </a:solidFill>
              </a:rPr>
              <a:t>指针</a:t>
            </a:r>
            <a:r>
              <a:rPr lang="zh-CN" altLang="en-US" sz="2400" b="1" dirty="0"/>
              <a:t>就是存储单元地址，存储这个地址的变量称为</a:t>
            </a:r>
            <a:r>
              <a:rPr lang="zh-CN" altLang="en-US" sz="2400" b="1" dirty="0">
                <a:solidFill>
                  <a:srgbClr val="FF0000"/>
                </a:solidFill>
              </a:rPr>
              <a:t>指针变量</a:t>
            </a:r>
            <a:r>
              <a:rPr lang="zh-CN" altLang="en-US" sz="2400" b="1" dirty="0"/>
              <a:t>。</a:t>
            </a:r>
          </a:p>
          <a:p>
            <a:pPr algn="l">
              <a:lnSpc>
                <a:spcPct val="150000"/>
              </a:lnSpc>
            </a:pPr>
            <a:r>
              <a:rPr lang="zh-CN" altLang="en-US" sz="2400" b="1" dirty="0" smtClean="0"/>
              <a:t>        在</a:t>
            </a:r>
            <a:r>
              <a:rPr lang="zh-CN" altLang="en-US" sz="2400" b="1" dirty="0"/>
              <a:t>汇编语言程序中，要取存贮单元</a:t>
            </a:r>
            <a:r>
              <a:rPr lang="en-US" altLang="zh-CN" sz="2400" b="1" dirty="0"/>
              <a:t>m</a:t>
            </a:r>
            <a:r>
              <a:rPr lang="zh-CN" altLang="en-US" sz="2400" b="1" dirty="0"/>
              <a:t>的内容可用直接寻址方式，也可用寄存器间接寻址方式 ，如果用</a:t>
            </a:r>
            <a:r>
              <a:rPr lang="en-US" altLang="zh-CN" sz="2400" b="1" dirty="0"/>
              <a:t>R1</a:t>
            </a:r>
            <a:r>
              <a:rPr lang="zh-CN" altLang="en-US" sz="2400" b="1" dirty="0"/>
              <a:t>寄存器指示</a:t>
            </a:r>
            <a:r>
              <a:rPr lang="en-US" altLang="zh-CN" sz="2400" b="1" dirty="0"/>
              <a:t>m</a:t>
            </a:r>
            <a:r>
              <a:rPr lang="zh-CN" altLang="en-US" sz="2400" b="1" dirty="0"/>
              <a:t>的地址，用</a:t>
            </a:r>
            <a:r>
              <a:rPr lang="en-US" altLang="zh-CN" sz="2400" b="1" dirty="0"/>
              <a:t>@R1</a:t>
            </a:r>
            <a:r>
              <a:rPr lang="zh-CN" altLang="en-US" sz="2400" b="1" dirty="0"/>
              <a:t>就是取</a:t>
            </a:r>
            <a:r>
              <a:rPr lang="en-US" altLang="zh-CN" sz="2400" b="1" dirty="0"/>
              <a:t>m</a:t>
            </a:r>
            <a:r>
              <a:rPr lang="zh-CN" altLang="en-US" sz="2400" b="1" dirty="0"/>
              <a:t>单元的内容。相对应的在</a:t>
            </a:r>
            <a:r>
              <a:rPr lang="en-US" altLang="zh-CN" sz="2400" b="1" dirty="0"/>
              <a:t>C</a:t>
            </a:r>
            <a:r>
              <a:rPr lang="zh-CN" altLang="en-US" sz="2400" b="1" dirty="0"/>
              <a:t>语言中可用变量名表示 取变量的值</a:t>
            </a:r>
            <a:r>
              <a:rPr lang="en-US" altLang="zh-CN" sz="2400" b="1" dirty="0"/>
              <a:t>(</a:t>
            </a:r>
            <a:r>
              <a:rPr lang="zh-CN" altLang="en-US" sz="2400" b="1" dirty="0"/>
              <a:t>相当于直接寻址</a:t>
            </a:r>
            <a:r>
              <a:rPr lang="en-US" altLang="zh-CN" sz="2400" b="1" dirty="0"/>
              <a:t>)</a:t>
            </a:r>
            <a:r>
              <a:rPr lang="zh-CN" altLang="en-US" sz="2400" b="1" dirty="0"/>
              <a:t>，也可用另一个变量</a:t>
            </a:r>
            <a:r>
              <a:rPr lang="en-US" altLang="zh-CN" sz="2400" b="1" dirty="0"/>
              <a:t>(</a:t>
            </a:r>
            <a:r>
              <a:rPr lang="zh-CN" altLang="en-US" sz="2400" b="1" dirty="0"/>
              <a:t>如</a:t>
            </a:r>
            <a:r>
              <a:rPr lang="en-US" altLang="zh-CN" sz="2400" b="1" dirty="0"/>
              <a:t>P)</a:t>
            </a:r>
            <a:r>
              <a:rPr lang="zh-CN" altLang="en-US" sz="2400" b="1" dirty="0"/>
              <a:t>存放</a:t>
            </a:r>
            <a:r>
              <a:rPr lang="en-US" altLang="zh-CN" sz="2400" b="1" dirty="0"/>
              <a:t>m</a:t>
            </a:r>
            <a:r>
              <a:rPr lang="zh-CN" altLang="en-US" sz="2400" b="1" dirty="0"/>
              <a:t>的地址，</a:t>
            </a:r>
            <a:r>
              <a:rPr lang="en-US" altLang="zh-CN" sz="2400" b="1" dirty="0"/>
              <a:t>P</a:t>
            </a:r>
            <a:r>
              <a:rPr lang="zh-CN" altLang="en-US" sz="2400" b="1" dirty="0"/>
              <a:t>就相当于</a:t>
            </a:r>
            <a:r>
              <a:rPr lang="en-US" altLang="zh-CN" sz="2400" b="1" dirty="0"/>
              <a:t>R1</a:t>
            </a:r>
            <a:r>
              <a:rPr lang="zh-CN" altLang="en-US" sz="2400" b="1" dirty="0"/>
              <a:t>寄存器 。用*</a:t>
            </a:r>
            <a:r>
              <a:rPr lang="en-US" altLang="zh-CN" sz="2400" b="1" dirty="0"/>
              <a:t>P</a:t>
            </a:r>
            <a:r>
              <a:rPr lang="zh-CN" altLang="en-US" sz="2400" b="1" dirty="0"/>
              <a:t>取得</a:t>
            </a:r>
            <a:r>
              <a:rPr lang="en-US" altLang="zh-CN" sz="2400" b="1" dirty="0"/>
              <a:t>m</a:t>
            </a:r>
            <a:r>
              <a:rPr lang="zh-CN" altLang="en-US" sz="2400" b="1" dirty="0"/>
              <a:t>单元的内容</a:t>
            </a:r>
            <a:r>
              <a:rPr lang="en-US" altLang="zh-CN" sz="2400" b="1" dirty="0"/>
              <a:t>(</a:t>
            </a:r>
            <a:r>
              <a:rPr lang="zh-CN" altLang="en-US" sz="2400" b="1" dirty="0"/>
              <a:t>相当于汇编的间接寻址方式</a:t>
            </a:r>
            <a:r>
              <a:rPr lang="en-US" altLang="zh-CN" sz="2400" b="1" dirty="0"/>
              <a:t>)</a:t>
            </a:r>
            <a:r>
              <a:rPr lang="zh-CN" altLang="en-US" sz="2400" b="1" dirty="0"/>
              <a:t>这里</a:t>
            </a:r>
            <a:r>
              <a:rPr lang="en-US" altLang="zh-CN" sz="2400" b="1" dirty="0"/>
              <a:t>P</a:t>
            </a:r>
            <a:r>
              <a:rPr lang="zh-CN" altLang="en-US" sz="2400" b="1" dirty="0"/>
              <a:t>即为指针型变量。</a:t>
            </a:r>
          </a:p>
          <a:p>
            <a:pPr algn="l">
              <a:lnSpc>
                <a:spcPct val="120000"/>
              </a:lnSpc>
            </a:pPr>
            <a:endParaRPr lang="en-US" altLang="zh-CN" sz="2800" b="1" dirty="0"/>
          </a:p>
        </p:txBody>
      </p:sp>
      <p:sp>
        <p:nvSpPr>
          <p:cNvPr id="18436" name="Text Box 4"/>
          <p:cNvSpPr txBox="1">
            <a:spLocks noChangeArrowheads="1"/>
          </p:cNvSpPr>
          <p:nvPr/>
        </p:nvSpPr>
        <p:spPr bwMode="auto">
          <a:xfrm>
            <a:off x="0" y="614472"/>
            <a:ext cx="519906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400" b="1" dirty="0">
                <a:solidFill>
                  <a:srgbClr val="9900CC"/>
                </a:solidFill>
                <a:latin typeface="+mj-lt"/>
                <a:ea typeface="+mj-ea"/>
                <a:cs typeface="+mj-cs"/>
              </a:rPr>
              <a:t>6.2.4  C51</a:t>
            </a:r>
            <a:r>
              <a:rPr lang="zh-CN" altLang="en-US" sz="2400" b="1" dirty="0">
                <a:solidFill>
                  <a:srgbClr val="9900CC"/>
                </a:solidFill>
                <a:latin typeface="+mj-lt"/>
                <a:ea typeface="+mj-ea"/>
                <a:cs typeface="+mj-cs"/>
              </a:rPr>
              <a:t>的指针变量</a:t>
            </a:r>
          </a:p>
        </p:txBody>
      </p:sp>
    </p:spTree>
    <p:extLst>
      <p:ext uri="{BB962C8B-B14F-4D97-AF65-F5344CB8AC3E}">
        <p14:creationId xmlns:p14="http://schemas.microsoft.com/office/powerpoint/2010/main" val="14207733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fill="hold"/>
                                        <p:tgtEl>
                                          <p:spTgt spid="184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4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8435">
                                            <p:txEl>
                                              <p:pRg st="1" end="1"/>
                                            </p:txEl>
                                          </p:spTgt>
                                        </p:tgtEl>
                                        <p:attrNameLst>
                                          <p:attrName>style.visibility</p:attrName>
                                        </p:attrNameLst>
                                      </p:cBhvr>
                                      <p:to>
                                        <p:strVal val="visible"/>
                                      </p:to>
                                    </p:set>
                                    <p:anim calcmode="lin" valueType="num">
                                      <p:cBhvr additive="base">
                                        <p:cTn id="13" dur="500" fill="hold"/>
                                        <p:tgtEl>
                                          <p:spTgt spid="1843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84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8435">
                                            <p:txEl>
                                              <p:pRg st="2" end="2"/>
                                            </p:txEl>
                                          </p:spTgt>
                                        </p:tgtEl>
                                        <p:attrNameLst>
                                          <p:attrName>style.visibility</p:attrName>
                                        </p:attrNameLst>
                                      </p:cBhvr>
                                      <p:to>
                                        <p:strVal val="visible"/>
                                      </p:to>
                                    </p:set>
                                    <p:anim calcmode="lin" valueType="num">
                                      <p:cBhvr additive="base">
                                        <p:cTn id="19" dur="500" fill="hold"/>
                                        <p:tgtEl>
                                          <p:spTgt spid="1843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843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8435">
                                            <p:txEl>
                                              <p:pRg st="3" end="3"/>
                                            </p:txEl>
                                          </p:spTgt>
                                        </p:tgtEl>
                                        <p:attrNameLst>
                                          <p:attrName>style.visibility</p:attrName>
                                        </p:attrNameLst>
                                      </p:cBhvr>
                                      <p:to>
                                        <p:strVal val="visible"/>
                                      </p:to>
                                    </p:set>
                                    <p:anim calcmode="lin" valueType="num">
                                      <p:cBhvr additive="base">
                                        <p:cTn id="25" dur="500" fill="hold"/>
                                        <p:tgtEl>
                                          <p:spTgt spid="1843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843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63" name="Group 107"/>
          <p:cNvGraphicFramePr>
            <a:graphicFrameLocks noGrp="1"/>
          </p:cNvGraphicFramePr>
          <p:nvPr>
            <p:extLst>
              <p:ext uri="{D42A27DB-BD31-4B8C-83A1-F6EECF244321}">
                <p14:modId xmlns:p14="http://schemas.microsoft.com/office/powerpoint/2010/main" val="2245835686"/>
              </p:ext>
            </p:extLst>
          </p:nvPr>
        </p:nvGraphicFramePr>
        <p:xfrm>
          <a:off x="0" y="1097986"/>
          <a:ext cx="9144000" cy="2813194"/>
        </p:xfrm>
        <a:graphic>
          <a:graphicData uri="http://schemas.openxmlformats.org/drawingml/2006/table">
            <a:tbl>
              <a:tblPr/>
              <a:tblGrid>
                <a:gridCol w="1861168"/>
                <a:gridCol w="2023009"/>
                <a:gridCol w="2508531"/>
                <a:gridCol w="2751292"/>
              </a:tblGrid>
              <a:tr h="0">
                <a:tc grid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直接寻址</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c grid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宋体" pitchFamily="2" charset="-122"/>
                          <a:ea typeface="宋体" pitchFamily="2" charset="-122"/>
                        </a:rPr>
                        <a:t> </a:t>
                      </a:r>
                      <a:r>
                        <a:rPr kumimoji="1" lang="zh-CN" altLang="en-US" sz="2400" b="1" i="0" u="none" strike="noStrike" cap="none" normalizeH="0" baseline="0" smtClean="0">
                          <a:ln>
                            <a:noFill/>
                          </a:ln>
                          <a:solidFill>
                            <a:schemeClr val="tx1"/>
                          </a:solidFill>
                          <a:effectLst/>
                          <a:latin typeface="宋体" pitchFamily="2" charset="-122"/>
                          <a:ea typeface="宋体" pitchFamily="2" charset="-122"/>
                        </a:rPr>
                        <a:t>间接寻址</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r>
              <a:tr h="301299">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汇编语言</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C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语言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汇编语言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C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语言</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98794">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MOV n,m</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传送语句</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n=m</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   赋值语句</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MOV  R1,#m</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m</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的地址送</a:t>
                      </a: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R1</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MOV n,@R1 </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;m</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的内容送</a:t>
                      </a: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n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P=&amp;m</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;/*m</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的地址</a:t>
                      </a: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P*/</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n=*P</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a:t>
                      </a:r>
                    </a:p>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/*m</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的内容</a:t>
                      </a: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n*/</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9547" name="Rectangle 91"/>
          <p:cNvSpPr>
            <a:spLocks noChangeArrowheads="1"/>
          </p:cNvSpPr>
          <p:nvPr/>
        </p:nvSpPr>
        <p:spPr bwMode="auto">
          <a:xfrm>
            <a:off x="0" y="6442075"/>
            <a:ext cx="91440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folHlink"/>
              </a:buClr>
              <a:buSzPct val="75000"/>
              <a:buFont typeface="Wingdings" pitchFamily="2" charset="2"/>
              <a:buNone/>
            </a:pPr>
            <a:endParaRPr lang="en-US" altLang="zh-CN" sz="3200" b="1" dirty="0">
              <a:latin typeface="Verdana" pitchFamily="34" charset="0"/>
            </a:endParaRPr>
          </a:p>
        </p:txBody>
      </p:sp>
      <p:sp>
        <p:nvSpPr>
          <p:cNvPr id="19564" name="Text Box 108"/>
          <p:cNvSpPr txBox="1">
            <a:spLocks noChangeArrowheads="1"/>
          </p:cNvSpPr>
          <p:nvPr/>
        </p:nvSpPr>
        <p:spPr bwMode="auto">
          <a:xfrm>
            <a:off x="-107951" y="604838"/>
            <a:ext cx="9756775" cy="493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spcBef>
                <a:spcPct val="20000"/>
              </a:spcBef>
              <a:buClr>
                <a:schemeClr val="tx2"/>
              </a:buClr>
              <a:buSzPct val="75000"/>
              <a:buFont typeface="Wingdings" pitchFamily="2" charset="2"/>
              <a:buNone/>
            </a:pPr>
            <a:r>
              <a:rPr kumimoji="1" lang="zh-CN" altLang="en-US" sz="2400" b="1" dirty="0">
                <a:latin typeface="Times New Roman" pitchFamily="18" charset="0"/>
              </a:rPr>
              <a:t>下面表格表示两种语言将</a:t>
            </a:r>
            <a:r>
              <a:rPr kumimoji="1" lang="en-US" altLang="zh-CN" sz="2400" b="1" dirty="0">
                <a:latin typeface="Times New Roman" pitchFamily="18" charset="0"/>
              </a:rPr>
              <a:t>m</a:t>
            </a:r>
            <a:r>
              <a:rPr kumimoji="1" lang="zh-CN" altLang="en-US" sz="2400" b="1" dirty="0">
                <a:latin typeface="Times New Roman" pitchFamily="18" charset="0"/>
              </a:rPr>
              <a:t>单元的内容送</a:t>
            </a:r>
            <a:r>
              <a:rPr kumimoji="1" lang="en-US" altLang="zh-CN" sz="2400" b="1" dirty="0">
                <a:latin typeface="Times New Roman" pitchFamily="18" charset="0"/>
              </a:rPr>
              <a:t>n</a:t>
            </a:r>
            <a:r>
              <a:rPr kumimoji="1" lang="zh-CN" altLang="en-US" sz="2400" b="1" dirty="0">
                <a:latin typeface="Times New Roman" pitchFamily="18" charset="0"/>
              </a:rPr>
              <a:t>单元的对照语句。  </a:t>
            </a:r>
          </a:p>
        </p:txBody>
      </p:sp>
      <p:sp>
        <p:nvSpPr>
          <p:cNvPr id="2" name="矩形 1"/>
          <p:cNvSpPr/>
          <p:nvPr/>
        </p:nvSpPr>
        <p:spPr>
          <a:xfrm>
            <a:off x="-107951" y="4140538"/>
            <a:ext cx="9251951" cy="2585323"/>
          </a:xfrm>
          <a:prstGeom prst="rect">
            <a:avLst/>
          </a:prstGeom>
        </p:spPr>
        <p:txBody>
          <a:bodyPr wrap="square">
            <a:spAutoFit/>
          </a:bodyPr>
          <a:lstStyle/>
          <a:p>
            <a:pPr algn="l">
              <a:lnSpc>
                <a:spcPct val="150000"/>
              </a:lnSpc>
            </a:pPr>
            <a:r>
              <a:rPr lang="zh-CN" altLang="en-US" sz="2400" dirty="0" smtClean="0"/>
              <a:t>        </a:t>
            </a:r>
            <a:r>
              <a:rPr lang="zh-CN" altLang="en-US" sz="2400" b="1" dirty="0">
                <a:solidFill>
                  <a:schemeClr val="accent2"/>
                </a:solidFill>
                <a:latin typeface="+mn-lt"/>
                <a:ea typeface="+mn-ea"/>
              </a:rPr>
              <a:t>注： 汇编语言程序中对符号地址</a:t>
            </a:r>
            <a:r>
              <a:rPr lang="en-US" altLang="zh-CN" sz="2400" b="1" dirty="0">
                <a:solidFill>
                  <a:schemeClr val="accent2"/>
                </a:solidFill>
                <a:latin typeface="+mn-lt"/>
                <a:ea typeface="+mn-ea"/>
              </a:rPr>
              <a:t>n</a:t>
            </a:r>
            <a:r>
              <a:rPr lang="zh-CN" altLang="en-US" sz="2400" b="1" dirty="0">
                <a:solidFill>
                  <a:schemeClr val="accent2"/>
                </a:solidFill>
                <a:latin typeface="+mn-lt"/>
                <a:ea typeface="+mn-ea"/>
              </a:rPr>
              <a:t>和</a:t>
            </a:r>
            <a:r>
              <a:rPr lang="en-US" altLang="zh-CN" sz="2400" b="1" dirty="0">
                <a:solidFill>
                  <a:schemeClr val="accent2"/>
                </a:solidFill>
                <a:latin typeface="+mn-lt"/>
                <a:ea typeface="+mn-ea"/>
              </a:rPr>
              <a:t>m</a:t>
            </a:r>
            <a:r>
              <a:rPr lang="zh-CN" altLang="en-US" sz="2400" b="1" dirty="0">
                <a:solidFill>
                  <a:schemeClr val="accent2"/>
                </a:solidFill>
                <a:latin typeface="+mn-lt"/>
                <a:ea typeface="+mn-ea"/>
              </a:rPr>
              <a:t>需用</a:t>
            </a:r>
            <a:r>
              <a:rPr lang="en-US" altLang="zh-CN" sz="2400" b="1" dirty="0">
                <a:solidFill>
                  <a:schemeClr val="accent2"/>
                </a:solidFill>
                <a:latin typeface="+mn-lt"/>
                <a:ea typeface="+mn-ea"/>
              </a:rPr>
              <a:t>EQU</a:t>
            </a:r>
            <a:r>
              <a:rPr lang="zh-CN" altLang="en-US" sz="2400" b="1" dirty="0">
                <a:solidFill>
                  <a:schemeClr val="accent2"/>
                </a:solidFill>
                <a:latin typeface="+mn-lt"/>
                <a:ea typeface="+mn-ea"/>
              </a:rPr>
              <a:t>伪指令进行地址定义。</a:t>
            </a:r>
          </a:p>
          <a:p>
            <a:pPr algn="l">
              <a:lnSpc>
                <a:spcPct val="150000"/>
              </a:lnSpc>
            </a:pPr>
            <a:r>
              <a:rPr lang="zh-CN" altLang="en-US" sz="2400" b="1" dirty="0">
                <a:solidFill>
                  <a:schemeClr val="accent2"/>
                </a:solidFill>
                <a:latin typeface="+mn-lt"/>
                <a:ea typeface="+mn-ea"/>
              </a:rPr>
              <a:t>        </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语言应对变量</a:t>
            </a:r>
            <a:r>
              <a:rPr lang="en-US" altLang="zh-CN" sz="2400" b="1" dirty="0">
                <a:solidFill>
                  <a:schemeClr val="accent2"/>
                </a:solidFill>
                <a:latin typeface="+mn-lt"/>
                <a:ea typeface="+mn-ea"/>
              </a:rPr>
              <a:t>n</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m</a:t>
            </a:r>
            <a:r>
              <a:rPr lang="zh-CN" altLang="en-US" sz="2400" b="1" dirty="0">
                <a:solidFill>
                  <a:schemeClr val="accent2"/>
                </a:solidFill>
                <a:latin typeface="+mn-lt"/>
                <a:ea typeface="+mn-ea"/>
              </a:rPr>
              <a:t>和指针变量</a:t>
            </a:r>
            <a:r>
              <a:rPr lang="en-US" altLang="zh-CN" sz="2400" b="1" dirty="0">
                <a:solidFill>
                  <a:schemeClr val="accent2"/>
                </a:solidFill>
                <a:latin typeface="+mn-lt"/>
                <a:ea typeface="+mn-ea"/>
              </a:rPr>
              <a:t>P</a:t>
            </a:r>
            <a:r>
              <a:rPr lang="zh-CN" altLang="en-US" sz="2400" b="1" dirty="0">
                <a:solidFill>
                  <a:schemeClr val="accent2"/>
                </a:solidFill>
                <a:latin typeface="+mn-lt"/>
                <a:ea typeface="+mn-ea"/>
              </a:rPr>
              <a:t>进行类型定义。</a:t>
            </a:r>
          </a:p>
          <a:p>
            <a:pPr algn="l">
              <a:lnSpc>
                <a:spcPct val="150000"/>
              </a:lnSpc>
            </a:pPr>
            <a:r>
              <a:rPr lang="zh-CN" altLang="en-US" sz="2400" b="1" dirty="0">
                <a:solidFill>
                  <a:schemeClr val="accent2"/>
                </a:solidFill>
                <a:latin typeface="+mn-lt"/>
                <a:ea typeface="+mn-ea"/>
              </a:rPr>
              <a:t>       表中</a:t>
            </a:r>
            <a:r>
              <a:rPr lang="en-US" altLang="zh-CN" sz="2400" b="1" dirty="0">
                <a:solidFill>
                  <a:schemeClr val="accent2"/>
                </a:solidFill>
                <a:latin typeface="+mn-lt"/>
                <a:ea typeface="+mn-ea"/>
              </a:rPr>
              <a:t>&amp;</a:t>
            </a:r>
            <a:r>
              <a:rPr lang="zh-CN" altLang="en-US" sz="2400" b="1" dirty="0">
                <a:solidFill>
                  <a:schemeClr val="accent2"/>
                </a:solidFill>
                <a:latin typeface="+mn-lt"/>
                <a:ea typeface="+mn-ea"/>
              </a:rPr>
              <a:t>为取地址运算符，*为取内容运算符。 </a:t>
            </a:r>
            <a:r>
              <a:rPr lang="zh-CN" altLang="en-US" sz="2400" dirty="0"/>
              <a:t>    </a:t>
            </a:r>
          </a:p>
          <a:p>
            <a:endParaRPr lang="zh-CN" altLang="en-US" dirty="0"/>
          </a:p>
        </p:txBody>
      </p:sp>
    </p:spTree>
    <p:extLst>
      <p:ext uri="{BB962C8B-B14F-4D97-AF65-F5344CB8AC3E}">
        <p14:creationId xmlns:p14="http://schemas.microsoft.com/office/powerpoint/2010/main" val="3832211905"/>
      </p:ext>
    </p:extLst>
  </p:cSld>
  <p:clrMapOvr>
    <a:masterClrMapping/>
  </p:clrMapOvr>
  <p:transition>
    <p:random/>
    <p:sndAc>
      <p:stSnd>
        <p:snd r:embed="rId2" name="camera.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31</a:t>
            </a:fld>
            <a:endParaRPr lang="en-US" altLang="zh-CN" dirty="0"/>
          </a:p>
        </p:txBody>
      </p:sp>
      <p:sp>
        <p:nvSpPr>
          <p:cNvPr id="4" name="矩形 3"/>
          <p:cNvSpPr/>
          <p:nvPr/>
        </p:nvSpPr>
        <p:spPr>
          <a:xfrm>
            <a:off x="0" y="573544"/>
            <a:ext cx="9144000" cy="5632311"/>
          </a:xfrm>
          <a:prstGeom prst="rect">
            <a:avLst/>
          </a:prstGeom>
        </p:spPr>
        <p:txBody>
          <a:bodyPr wrap="square">
            <a:spAutoFit/>
          </a:bodyPr>
          <a:lstStyle/>
          <a:p>
            <a:pPr algn="l">
              <a:lnSpc>
                <a:spcPct val="150000"/>
              </a:lnSpc>
            </a:pPr>
            <a:r>
              <a:rPr lang="zh-CN" altLang="en-US" sz="2400" b="1" dirty="0" smtClean="0">
                <a:solidFill>
                  <a:schemeClr val="accent2"/>
                </a:solidFill>
                <a:latin typeface="+mn-lt"/>
                <a:ea typeface="+mn-ea"/>
              </a:rPr>
              <a:t>        （</a:t>
            </a:r>
            <a:r>
              <a:rPr lang="en-US" altLang="zh-CN" sz="2400" b="1" dirty="0">
                <a:solidFill>
                  <a:schemeClr val="accent2"/>
                </a:solidFill>
                <a:latin typeface="+mn-lt"/>
                <a:ea typeface="+mn-ea"/>
              </a:rPr>
              <a:t>2</a:t>
            </a:r>
            <a:r>
              <a:rPr lang="zh-CN" altLang="en-US" sz="2400" b="1" dirty="0">
                <a:solidFill>
                  <a:schemeClr val="accent2"/>
                </a:solidFill>
                <a:latin typeface="+mn-lt"/>
                <a:ea typeface="+mn-ea"/>
              </a:rPr>
              <a:t>）指针变量的分类</a:t>
            </a:r>
          </a:p>
          <a:p>
            <a:pPr algn="l">
              <a:lnSpc>
                <a:spcPct val="150000"/>
              </a:lnSpc>
            </a:pPr>
            <a:r>
              <a:rPr lang="en-US" altLang="zh-CN" sz="2400" b="1" dirty="0" smtClean="0">
                <a:solidFill>
                  <a:schemeClr val="accent2"/>
                </a:solidFill>
                <a:latin typeface="+mn-lt"/>
                <a:ea typeface="+mn-ea"/>
              </a:rPr>
              <a:t>        C51</a:t>
            </a:r>
            <a:r>
              <a:rPr lang="zh-CN" altLang="en-US" sz="2400" b="1" dirty="0">
                <a:solidFill>
                  <a:schemeClr val="accent2"/>
                </a:solidFill>
                <a:latin typeface="+mn-lt"/>
                <a:ea typeface="+mn-ea"/>
              </a:rPr>
              <a:t>编译器支持两种指针类型：一般指针（</a:t>
            </a:r>
            <a:r>
              <a:rPr lang="en-US" altLang="zh-CN" sz="2400" b="1" dirty="0">
                <a:solidFill>
                  <a:schemeClr val="accent2"/>
                </a:solidFill>
                <a:latin typeface="+mn-lt"/>
                <a:ea typeface="+mn-ea"/>
              </a:rPr>
              <a:t>Generic Pointer</a:t>
            </a:r>
            <a:r>
              <a:rPr lang="zh-CN" altLang="en-US" sz="2400" b="1" dirty="0">
                <a:solidFill>
                  <a:schemeClr val="accent2"/>
                </a:solidFill>
                <a:latin typeface="+mn-lt"/>
                <a:ea typeface="+mn-ea"/>
              </a:rPr>
              <a:t>）和基于存储器的指针 （</a:t>
            </a:r>
            <a:r>
              <a:rPr lang="en-US" altLang="zh-CN" sz="2400" b="1" dirty="0">
                <a:solidFill>
                  <a:schemeClr val="accent2"/>
                </a:solidFill>
                <a:latin typeface="+mn-lt"/>
                <a:ea typeface="+mn-ea"/>
              </a:rPr>
              <a:t>Memory Specific Pointer</a:t>
            </a:r>
            <a:r>
              <a:rPr lang="zh-CN" altLang="en-US" sz="2400" b="1" dirty="0">
                <a:solidFill>
                  <a:schemeClr val="accent2"/>
                </a:solidFill>
                <a:latin typeface="+mn-lt"/>
                <a:ea typeface="+mn-ea"/>
              </a:rPr>
              <a:t>）</a:t>
            </a:r>
          </a:p>
          <a:p>
            <a:pPr algn="l">
              <a:lnSpc>
                <a:spcPct val="150000"/>
              </a:lnSpc>
            </a:pPr>
            <a:r>
              <a:rPr lang="zh-CN" altLang="en-US" sz="2400" b="1" dirty="0" smtClean="0">
                <a:solidFill>
                  <a:schemeClr val="accent2"/>
                </a:solidFill>
                <a:latin typeface="+mn-lt"/>
                <a:ea typeface="+mn-ea"/>
              </a:rPr>
              <a:t>        ① </a:t>
            </a:r>
            <a:r>
              <a:rPr lang="zh-CN" altLang="en-US" sz="2400" b="1" dirty="0">
                <a:solidFill>
                  <a:schemeClr val="accent2"/>
                </a:solidFill>
                <a:latin typeface="+mn-lt"/>
                <a:ea typeface="+mn-ea"/>
              </a:rPr>
              <a:t>一般指针（</a:t>
            </a:r>
            <a:r>
              <a:rPr lang="en-US" altLang="zh-CN" sz="2400" b="1" dirty="0">
                <a:solidFill>
                  <a:schemeClr val="accent2"/>
                </a:solidFill>
                <a:latin typeface="+mn-lt"/>
                <a:ea typeface="+mn-ea"/>
              </a:rPr>
              <a:t>Generic Pointer</a:t>
            </a:r>
            <a:r>
              <a:rPr lang="zh-CN" altLang="en-US" sz="2400" b="1" dirty="0">
                <a:solidFill>
                  <a:schemeClr val="accent2"/>
                </a:solidFill>
                <a:latin typeface="+mn-lt"/>
                <a:ea typeface="+mn-ea"/>
              </a:rPr>
              <a:t>）</a:t>
            </a:r>
          </a:p>
          <a:p>
            <a:pPr algn="l">
              <a:lnSpc>
                <a:spcPct val="150000"/>
              </a:lnSpc>
            </a:pPr>
            <a:r>
              <a:rPr lang="zh-CN" altLang="en-US" sz="2400" b="1" dirty="0" smtClean="0">
                <a:solidFill>
                  <a:schemeClr val="accent2"/>
                </a:solidFill>
                <a:latin typeface="+mn-lt"/>
                <a:ea typeface="+mn-ea"/>
              </a:rPr>
              <a:t>        定义</a:t>
            </a:r>
            <a:r>
              <a:rPr lang="zh-CN" altLang="en-US" sz="2400" b="1" dirty="0">
                <a:solidFill>
                  <a:schemeClr val="accent2"/>
                </a:solidFill>
                <a:latin typeface="+mn-lt"/>
                <a:ea typeface="+mn-ea"/>
              </a:rPr>
              <a:t>时未指定它所指向的对象的存储器类型的指针被称为一般指针。</a:t>
            </a:r>
          </a:p>
          <a:p>
            <a:pPr algn="l">
              <a:lnSpc>
                <a:spcPct val="150000"/>
              </a:lnSpc>
            </a:pPr>
            <a:r>
              <a:rPr lang="zh-CN" altLang="en-US" sz="2400" b="1" dirty="0" smtClean="0">
                <a:solidFill>
                  <a:schemeClr val="accent2"/>
                </a:solidFill>
                <a:latin typeface="+mn-lt"/>
                <a:ea typeface="+mn-ea"/>
              </a:rPr>
              <a:t>        此时</a:t>
            </a:r>
            <a:r>
              <a:rPr lang="zh-CN" altLang="en-US" sz="2400" b="1" dirty="0">
                <a:solidFill>
                  <a:schemeClr val="accent2"/>
                </a:solidFill>
                <a:latin typeface="+mn-lt"/>
                <a:ea typeface="+mn-ea"/>
              </a:rPr>
              <a:t>指针</a:t>
            </a:r>
            <a:r>
              <a:rPr lang="zh-CN" altLang="en-US" sz="2400" b="1" dirty="0">
                <a:solidFill>
                  <a:srgbClr val="0000FF"/>
                </a:solidFill>
                <a:latin typeface="+mn-lt"/>
                <a:ea typeface="+mn-ea"/>
              </a:rPr>
              <a:t>长度为</a:t>
            </a:r>
            <a:r>
              <a:rPr lang="en-US" altLang="zh-CN" sz="2400" b="1" dirty="0">
                <a:solidFill>
                  <a:srgbClr val="0000FF"/>
                </a:solidFill>
                <a:latin typeface="+mn-lt"/>
                <a:ea typeface="+mn-ea"/>
              </a:rPr>
              <a:t>3</a:t>
            </a:r>
            <a:r>
              <a:rPr lang="zh-CN" altLang="en-US" sz="2400" b="1" dirty="0">
                <a:solidFill>
                  <a:srgbClr val="0000FF"/>
                </a:solidFill>
                <a:latin typeface="+mn-lt"/>
                <a:ea typeface="+mn-ea"/>
              </a:rPr>
              <a:t>字节</a:t>
            </a:r>
            <a:r>
              <a:rPr lang="zh-CN" altLang="en-US" sz="2400" b="1" dirty="0">
                <a:solidFill>
                  <a:schemeClr val="accent2"/>
                </a:solidFill>
                <a:latin typeface="+mn-lt"/>
                <a:ea typeface="+mn-ea"/>
              </a:rPr>
              <a:t>，第一字节表示存储器类型编码，第二、三字节分别表示所指地址的高位和低位。第一字节表示的存储器类型编码如表</a:t>
            </a:r>
            <a:r>
              <a:rPr lang="en-US" altLang="zh-CN" sz="2400" b="1" dirty="0">
                <a:solidFill>
                  <a:schemeClr val="accent2"/>
                </a:solidFill>
                <a:latin typeface="+mn-lt"/>
                <a:ea typeface="+mn-ea"/>
              </a:rPr>
              <a:t>6-5</a:t>
            </a:r>
            <a:r>
              <a:rPr lang="zh-CN" altLang="en-US" sz="2400" b="1" dirty="0">
                <a:solidFill>
                  <a:schemeClr val="accent2"/>
                </a:solidFill>
                <a:latin typeface="+mn-lt"/>
                <a:ea typeface="+mn-ea"/>
              </a:rPr>
              <a:t>所示。注意，此表仅适合于</a:t>
            </a:r>
            <a:r>
              <a:rPr lang="en-US" altLang="zh-CN" sz="2400" b="1" dirty="0">
                <a:solidFill>
                  <a:schemeClr val="accent2"/>
                </a:solidFill>
                <a:latin typeface="+mn-lt"/>
                <a:ea typeface="+mn-ea"/>
              </a:rPr>
              <a:t>C51</a:t>
            </a:r>
            <a:r>
              <a:rPr lang="zh-CN" altLang="en-US" sz="2400" b="1" dirty="0">
                <a:solidFill>
                  <a:schemeClr val="accent2"/>
                </a:solidFill>
                <a:latin typeface="+mn-lt"/>
                <a:ea typeface="+mn-ea"/>
              </a:rPr>
              <a:t>编译器</a:t>
            </a:r>
            <a:r>
              <a:rPr lang="en-US" altLang="zh-CN" sz="2400" b="1" dirty="0">
                <a:solidFill>
                  <a:schemeClr val="accent2"/>
                </a:solidFill>
                <a:latin typeface="+mn-lt"/>
                <a:ea typeface="+mn-ea"/>
              </a:rPr>
              <a:t>V5.0</a:t>
            </a:r>
            <a:r>
              <a:rPr lang="zh-CN" altLang="en-US" sz="2400" b="1" dirty="0">
                <a:solidFill>
                  <a:schemeClr val="accent2"/>
                </a:solidFill>
                <a:latin typeface="+mn-lt"/>
                <a:ea typeface="+mn-ea"/>
              </a:rPr>
              <a:t>以上的版本</a:t>
            </a:r>
            <a:r>
              <a:rPr lang="zh-CN" altLang="en-US" sz="2400" b="1" dirty="0" smtClean="0">
                <a:solidFill>
                  <a:schemeClr val="accent2"/>
                </a:solidFill>
                <a:latin typeface="+mn-lt"/>
                <a:ea typeface="+mn-ea"/>
              </a:rPr>
              <a:t>。</a:t>
            </a:r>
            <a:endParaRPr lang="zh-CN" altLang="en-US" sz="2400" b="1" dirty="0">
              <a:solidFill>
                <a:schemeClr val="accent2"/>
              </a:solidFill>
              <a:latin typeface="+mn-lt"/>
              <a:ea typeface="+mn-ea"/>
            </a:endParaRPr>
          </a:p>
        </p:txBody>
      </p:sp>
    </p:spTree>
    <p:extLst>
      <p:ext uri="{BB962C8B-B14F-4D97-AF65-F5344CB8AC3E}">
        <p14:creationId xmlns:p14="http://schemas.microsoft.com/office/powerpoint/2010/main" val="2056499148"/>
      </p:ext>
    </p:extLst>
  </p:cSld>
  <p:clrMapOvr>
    <a:masterClrMapping/>
  </p:clrMapOvr>
  <p:transition>
    <p:random/>
    <p:sndAc>
      <p:stSnd>
        <p:snd r:embed="rId2" name="camera.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32</a:t>
            </a:fld>
            <a:endParaRPr lang="en-US" altLang="zh-CN" dirty="0"/>
          </a:p>
        </p:txBody>
      </p:sp>
      <p:pic>
        <p:nvPicPr>
          <p:cNvPr id="272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2128" y="1391823"/>
            <a:ext cx="19968243" cy="3348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023328"/>
      </p:ext>
    </p:extLst>
  </p:cSld>
  <p:clrMapOvr>
    <a:masterClrMapping/>
  </p:clrMapOvr>
  <p:transition>
    <p:random/>
    <p:sndAc>
      <p:stSnd>
        <p:snd r:embed="rId2" name="camer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33</a:t>
            </a:fld>
            <a:endParaRPr lang="en-US" altLang="zh-CN" dirty="0"/>
          </a:p>
        </p:txBody>
      </p:sp>
      <p:sp>
        <p:nvSpPr>
          <p:cNvPr id="4" name="矩形 3"/>
          <p:cNvSpPr/>
          <p:nvPr/>
        </p:nvSpPr>
        <p:spPr>
          <a:xfrm>
            <a:off x="0" y="1720840"/>
            <a:ext cx="9144000" cy="2862322"/>
          </a:xfrm>
          <a:prstGeom prst="rect">
            <a:avLst/>
          </a:prstGeom>
        </p:spPr>
        <p:txBody>
          <a:bodyPr wrap="square">
            <a:spAutoFit/>
          </a:bodyPr>
          <a:lstStyle/>
          <a:p>
            <a:pPr lvl="0" algn="l">
              <a:lnSpc>
                <a:spcPct val="150000"/>
              </a:lnSpc>
            </a:pPr>
            <a:r>
              <a:rPr lang="zh-CN" altLang="en-US" sz="2400" b="1" dirty="0" smtClean="0">
                <a:solidFill>
                  <a:srgbClr val="333399"/>
                </a:solidFill>
                <a:latin typeface="Arial"/>
                <a:ea typeface="幼圆"/>
              </a:rPr>
              <a:t>        例如</a:t>
            </a:r>
            <a:r>
              <a:rPr lang="zh-CN" altLang="en-US" sz="2400" b="1" dirty="0">
                <a:solidFill>
                  <a:srgbClr val="333399"/>
                </a:solidFill>
                <a:latin typeface="Arial"/>
                <a:ea typeface="幼圆"/>
              </a:rPr>
              <a:t>，指针变量</a:t>
            </a:r>
            <a:r>
              <a:rPr lang="en-US" altLang="zh-CN" sz="2400" b="1" dirty="0" err="1">
                <a:solidFill>
                  <a:srgbClr val="333399"/>
                </a:solidFill>
                <a:latin typeface="Arial"/>
                <a:ea typeface="幼圆"/>
              </a:rPr>
              <a:t>ap</a:t>
            </a:r>
            <a:r>
              <a:rPr lang="zh-CN" altLang="en-US" sz="2400" b="1" dirty="0">
                <a:solidFill>
                  <a:srgbClr val="333399"/>
                </a:solidFill>
                <a:latin typeface="Arial"/>
                <a:ea typeface="幼圆"/>
              </a:rPr>
              <a:t>值为</a:t>
            </a:r>
            <a:r>
              <a:rPr lang="en-US" altLang="zh-CN" sz="2400" b="1" dirty="0">
                <a:solidFill>
                  <a:srgbClr val="333399"/>
                </a:solidFill>
                <a:latin typeface="Arial"/>
                <a:ea typeface="幼圆"/>
              </a:rPr>
              <a:t>0x011234</a:t>
            </a:r>
            <a:r>
              <a:rPr lang="zh-CN" altLang="en-US" sz="2400" b="1" dirty="0">
                <a:solidFill>
                  <a:srgbClr val="333399"/>
                </a:solidFill>
                <a:latin typeface="Arial"/>
                <a:ea typeface="幼圆"/>
              </a:rPr>
              <a:t>即表示指针指向</a:t>
            </a:r>
            <a:r>
              <a:rPr lang="en-US" altLang="zh-CN" sz="2400" b="1" dirty="0" err="1">
                <a:solidFill>
                  <a:srgbClr val="333399"/>
                </a:solidFill>
                <a:latin typeface="Arial"/>
                <a:ea typeface="幼圆"/>
              </a:rPr>
              <a:t>xdata</a:t>
            </a:r>
            <a:r>
              <a:rPr lang="zh-CN" altLang="en-US" sz="2400" b="1" dirty="0">
                <a:solidFill>
                  <a:srgbClr val="333399"/>
                </a:solidFill>
                <a:latin typeface="Arial"/>
                <a:ea typeface="幼圆"/>
              </a:rPr>
              <a:t>区地址为</a:t>
            </a:r>
            <a:r>
              <a:rPr lang="en-US" altLang="zh-CN" sz="2400" b="1" dirty="0">
                <a:solidFill>
                  <a:srgbClr val="333399"/>
                </a:solidFill>
                <a:latin typeface="Arial"/>
                <a:ea typeface="幼圆"/>
              </a:rPr>
              <a:t>1234H</a:t>
            </a:r>
            <a:r>
              <a:rPr lang="zh-CN" altLang="en-US" sz="2400" b="1" dirty="0">
                <a:solidFill>
                  <a:srgbClr val="333399"/>
                </a:solidFill>
                <a:latin typeface="Arial"/>
                <a:ea typeface="幼圆"/>
              </a:rPr>
              <a:t>的单元。此指针变量的值可用赋值语句实现。</a:t>
            </a:r>
          </a:p>
          <a:p>
            <a:pPr lvl="0" algn="l">
              <a:lnSpc>
                <a:spcPct val="150000"/>
              </a:lnSpc>
            </a:pPr>
            <a:r>
              <a:rPr lang="zh-CN" altLang="en-US" sz="2400" b="1" dirty="0" smtClean="0">
                <a:solidFill>
                  <a:srgbClr val="333399"/>
                </a:solidFill>
                <a:latin typeface="Arial"/>
                <a:ea typeface="幼圆"/>
              </a:rPr>
              <a:t>        由于</a:t>
            </a:r>
            <a:r>
              <a:rPr lang="zh-CN" altLang="en-US" sz="2400" b="1" dirty="0">
                <a:solidFill>
                  <a:srgbClr val="333399"/>
                </a:solidFill>
                <a:latin typeface="Arial"/>
                <a:ea typeface="幼圆"/>
              </a:rPr>
              <a:t>指向对象的存储空间在编译时无法确定（运行时确定），因此必须生成一般代码以保证对任意空间的对象进行存取。所以一般指针所产生的代码速度较慢。</a:t>
            </a:r>
          </a:p>
        </p:txBody>
      </p:sp>
    </p:spTree>
    <p:extLst>
      <p:ext uri="{BB962C8B-B14F-4D97-AF65-F5344CB8AC3E}">
        <p14:creationId xmlns:p14="http://schemas.microsoft.com/office/powerpoint/2010/main" val="2279156943"/>
      </p:ext>
    </p:extLst>
  </p:cSld>
  <p:clrMapOvr>
    <a:masterClrMapping/>
  </p:clrMapOvr>
  <p:transition>
    <p:random/>
    <p:sndAc>
      <p:stSnd>
        <p:snd r:embed="rId2" name="camer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34</a:t>
            </a:fld>
            <a:endParaRPr lang="en-US" altLang="zh-CN" dirty="0"/>
          </a:p>
        </p:txBody>
      </p:sp>
      <p:sp>
        <p:nvSpPr>
          <p:cNvPr id="4" name="矩形 3"/>
          <p:cNvSpPr/>
          <p:nvPr/>
        </p:nvSpPr>
        <p:spPr>
          <a:xfrm>
            <a:off x="0" y="636538"/>
            <a:ext cx="9144000" cy="3416320"/>
          </a:xfrm>
          <a:prstGeom prst="rect">
            <a:avLst/>
          </a:prstGeom>
        </p:spPr>
        <p:txBody>
          <a:bodyPr wrap="square">
            <a:spAutoFit/>
          </a:bodyPr>
          <a:lstStyle/>
          <a:p>
            <a:pPr algn="l">
              <a:lnSpc>
                <a:spcPct val="150000"/>
              </a:lnSpc>
            </a:pPr>
            <a:r>
              <a:rPr lang="zh-CN" altLang="en-US" sz="2400" b="1" kern="0" dirty="0">
                <a:solidFill>
                  <a:srgbClr val="333399"/>
                </a:solidFill>
                <a:latin typeface="Arial"/>
                <a:ea typeface="幼圆"/>
              </a:rPr>
              <a:t>        ② 基于存储器的指针</a:t>
            </a:r>
          </a:p>
          <a:p>
            <a:pPr algn="l">
              <a:lnSpc>
                <a:spcPct val="150000"/>
              </a:lnSpc>
            </a:pPr>
            <a:r>
              <a:rPr lang="zh-CN" altLang="en-US" sz="2400" b="1" kern="0" dirty="0">
                <a:solidFill>
                  <a:srgbClr val="333399"/>
                </a:solidFill>
                <a:latin typeface="Arial"/>
                <a:ea typeface="幼圆"/>
              </a:rPr>
              <a:t>        基于存储器的指针是指在定义时就指定了它所指向对象的存储类型的指针。指针占</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个字节（</a:t>
            </a:r>
            <a:r>
              <a:rPr lang="en-US" altLang="zh-CN" sz="2400" b="1" kern="0" dirty="0" err="1">
                <a:solidFill>
                  <a:srgbClr val="333399"/>
                </a:solidFill>
                <a:latin typeface="Arial"/>
                <a:ea typeface="幼圆"/>
              </a:rPr>
              <a:t>idata</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data *</a:t>
            </a:r>
            <a:r>
              <a:rPr lang="zh-CN" altLang="en-US" sz="2400" b="1" kern="0" dirty="0">
                <a:solidFill>
                  <a:srgbClr val="333399"/>
                </a:solidFill>
                <a:latin typeface="Arial"/>
                <a:ea typeface="幼圆"/>
              </a:rPr>
              <a:t>，</a:t>
            </a:r>
            <a:r>
              <a:rPr lang="en-US" altLang="zh-CN" sz="2400" b="1" kern="0" dirty="0" err="1">
                <a:solidFill>
                  <a:srgbClr val="333399"/>
                </a:solidFill>
                <a:latin typeface="Arial"/>
                <a:ea typeface="幼圆"/>
              </a:rPr>
              <a:t>pdata</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）或</a:t>
            </a:r>
            <a:r>
              <a:rPr lang="en-US" altLang="zh-CN" sz="2400" b="1" kern="0" dirty="0">
                <a:solidFill>
                  <a:srgbClr val="333399"/>
                </a:solidFill>
                <a:latin typeface="Arial"/>
                <a:ea typeface="幼圆"/>
              </a:rPr>
              <a:t>2</a:t>
            </a:r>
            <a:r>
              <a:rPr lang="zh-CN" altLang="en-US" sz="2400" b="1" kern="0" dirty="0">
                <a:solidFill>
                  <a:srgbClr val="333399"/>
                </a:solidFill>
                <a:latin typeface="Arial"/>
                <a:ea typeface="幼圆"/>
              </a:rPr>
              <a:t>个字节（</a:t>
            </a:r>
            <a:r>
              <a:rPr lang="en-US" altLang="zh-CN" sz="2400" b="1" kern="0" dirty="0">
                <a:solidFill>
                  <a:srgbClr val="333399"/>
                </a:solidFill>
                <a:latin typeface="Arial"/>
                <a:ea typeface="幼圆"/>
              </a:rPr>
              <a:t>code *</a:t>
            </a:r>
            <a:r>
              <a:rPr lang="zh-CN" altLang="en-US" sz="2400" b="1" kern="0" dirty="0">
                <a:solidFill>
                  <a:srgbClr val="333399"/>
                </a:solidFill>
                <a:latin typeface="Arial"/>
                <a:ea typeface="幼圆"/>
              </a:rPr>
              <a:t>，</a:t>
            </a:r>
            <a:r>
              <a:rPr lang="en-US" altLang="zh-CN" sz="2400" b="1" kern="0" dirty="0" err="1">
                <a:solidFill>
                  <a:srgbClr val="333399"/>
                </a:solidFill>
                <a:latin typeface="Arial"/>
                <a:ea typeface="幼圆"/>
              </a:rPr>
              <a:t>xdata</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a:t>
            </a:r>
          </a:p>
          <a:p>
            <a:pPr algn="l">
              <a:lnSpc>
                <a:spcPct val="150000"/>
              </a:lnSpc>
            </a:pPr>
            <a:r>
              <a:rPr lang="zh-CN" altLang="en-US" sz="2400" b="1" kern="0" dirty="0">
                <a:solidFill>
                  <a:srgbClr val="333399"/>
                </a:solidFill>
                <a:latin typeface="Arial"/>
                <a:ea typeface="幼圆"/>
              </a:rPr>
              <a:t>        基于存储器的指针长度比一般指针短，可以节省存储器空间，运行速度较快，但它所指对象具有确定的存储器空间，兼容性不好。</a:t>
            </a:r>
          </a:p>
        </p:txBody>
      </p:sp>
    </p:spTree>
    <p:extLst>
      <p:ext uri="{BB962C8B-B14F-4D97-AF65-F5344CB8AC3E}">
        <p14:creationId xmlns:p14="http://schemas.microsoft.com/office/powerpoint/2010/main" val="1503216116"/>
      </p:ext>
    </p:extLst>
  </p:cSld>
  <p:clrMapOvr>
    <a:masterClrMapping/>
  </p:clrMapOvr>
  <p:transition>
    <p:random/>
    <p:sndAc>
      <p:stSnd>
        <p:snd r:embed="rId2" name="camera.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35</a:t>
            </a:fld>
            <a:endParaRPr lang="en-US" altLang="zh-CN" dirty="0"/>
          </a:p>
        </p:txBody>
      </p:sp>
      <p:sp>
        <p:nvSpPr>
          <p:cNvPr id="4" name="矩形 3"/>
          <p:cNvSpPr/>
          <p:nvPr/>
        </p:nvSpPr>
        <p:spPr>
          <a:xfrm>
            <a:off x="0" y="618847"/>
            <a:ext cx="9144000" cy="5632311"/>
          </a:xfrm>
          <a:prstGeom prst="rect">
            <a:avLst/>
          </a:prstGeom>
        </p:spPr>
        <p:txBody>
          <a:bodyPr wrap="square">
            <a:spAutoFit/>
          </a:bodyPr>
          <a:lstStyle/>
          <a:p>
            <a:pPr algn="l">
              <a:lnSpc>
                <a:spcPct val="150000"/>
              </a:lnSpc>
            </a:pPr>
            <a:r>
              <a:rPr lang="en-US" altLang="zh-CN" sz="2400" dirty="0" smtClean="0">
                <a:solidFill>
                  <a:srgbClr val="0000FF"/>
                </a:solidFill>
              </a:rPr>
              <a:t>        2</a:t>
            </a:r>
            <a:r>
              <a:rPr lang="zh-CN" altLang="en-US" sz="2400" dirty="0">
                <a:solidFill>
                  <a:srgbClr val="0000FF"/>
                </a:solidFill>
              </a:rPr>
              <a:t>．指针变量的定义</a:t>
            </a:r>
          </a:p>
          <a:p>
            <a:pPr algn="l">
              <a:lnSpc>
                <a:spcPct val="150000"/>
              </a:lnSpc>
            </a:pPr>
            <a:r>
              <a:rPr lang="zh-CN" altLang="en-US" sz="2400" dirty="0" smtClean="0"/>
              <a:t>        </a:t>
            </a:r>
            <a:r>
              <a:rPr lang="zh-CN" altLang="en-US" sz="2400" b="1" kern="0" dirty="0">
                <a:solidFill>
                  <a:srgbClr val="333399"/>
                </a:solidFill>
                <a:latin typeface="Arial"/>
                <a:ea typeface="幼圆"/>
              </a:rPr>
              <a:t>指针变量定义与一般变量的定义类似，其定义格式为：</a:t>
            </a:r>
          </a:p>
          <a:p>
            <a:pPr algn="l">
              <a:lnSpc>
                <a:spcPct val="150000"/>
              </a:lnSpc>
            </a:pPr>
            <a:r>
              <a:rPr lang="zh-CN" altLang="en-US" sz="2400" dirty="0" smtClean="0"/>
              <a:t>        </a:t>
            </a:r>
            <a:r>
              <a:rPr lang="zh-CN" altLang="en-US" sz="2400" dirty="0" smtClean="0">
                <a:solidFill>
                  <a:srgbClr val="FF0000"/>
                </a:solidFill>
              </a:rPr>
              <a:t>数据类型 </a:t>
            </a:r>
            <a:r>
              <a:rPr lang="en-US" altLang="zh-CN" sz="2400" dirty="0">
                <a:solidFill>
                  <a:srgbClr val="FF0000"/>
                </a:solidFill>
              </a:rPr>
              <a:t>[</a:t>
            </a:r>
            <a:r>
              <a:rPr lang="zh-CN" altLang="en-US" sz="2400" dirty="0">
                <a:solidFill>
                  <a:srgbClr val="FF0000"/>
                </a:solidFill>
              </a:rPr>
              <a:t>存储器类型</a:t>
            </a:r>
            <a:r>
              <a:rPr lang="en-US" altLang="zh-CN" sz="2400" dirty="0">
                <a:solidFill>
                  <a:srgbClr val="FF0000"/>
                </a:solidFill>
              </a:rPr>
              <a:t>1] * [</a:t>
            </a:r>
            <a:r>
              <a:rPr lang="zh-CN" altLang="en-US" sz="2400" dirty="0">
                <a:solidFill>
                  <a:srgbClr val="FF0000"/>
                </a:solidFill>
              </a:rPr>
              <a:t>存储器类型</a:t>
            </a:r>
            <a:r>
              <a:rPr lang="en-US" altLang="zh-CN" sz="2400" dirty="0">
                <a:solidFill>
                  <a:srgbClr val="FF0000"/>
                </a:solidFill>
              </a:rPr>
              <a:t>2] </a:t>
            </a:r>
            <a:r>
              <a:rPr lang="zh-CN" altLang="en-US" sz="2400" dirty="0">
                <a:solidFill>
                  <a:srgbClr val="FF0000"/>
                </a:solidFill>
              </a:rPr>
              <a:t>指针变量名；</a:t>
            </a:r>
          </a:p>
          <a:p>
            <a:pPr algn="l">
              <a:lnSpc>
                <a:spcPct val="150000"/>
              </a:lnSpc>
            </a:pPr>
            <a:r>
              <a:rPr lang="zh-CN" altLang="en-US" sz="2400" b="1" kern="0" dirty="0">
                <a:solidFill>
                  <a:srgbClr val="333399"/>
                </a:solidFill>
                <a:latin typeface="Arial"/>
                <a:ea typeface="幼圆"/>
              </a:rPr>
              <a:t>        例如：</a:t>
            </a:r>
            <a:r>
              <a:rPr lang="en-US" altLang="zh-CN" sz="2400" b="1" kern="0" dirty="0">
                <a:solidFill>
                  <a:srgbClr val="333399"/>
                </a:solidFill>
                <a:latin typeface="Arial"/>
                <a:ea typeface="幼圆"/>
              </a:rPr>
              <a:t>long code  *data </a:t>
            </a:r>
            <a:r>
              <a:rPr lang="en-US" altLang="zh-CN" sz="2400" b="1" kern="0" dirty="0" err="1">
                <a:solidFill>
                  <a:srgbClr val="333399"/>
                </a:solidFill>
                <a:latin typeface="Arial"/>
                <a:ea typeface="幼圆"/>
              </a:rPr>
              <a:t>ptr</a:t>
            </a:r>
            <a:r>
              <a:rPr lang="zh-CN" altLang="en-US" sz="2400" b="1" kern="0" dirty="0">
                <a:solidFill>
                  <a:srgbClr val="333399"/>
                </a:solidFill>
                <a:latin typeface="Arial"/>
                <a:ea typeface="幼圆"/>
              </a:rPr>
              <a:t>；</a:t>
            </a:r>
          </a:p>
          <a:p>
            <a:pPr algn="l">
              <a:lnSpc>
                <a:spcPct val="150000"/>
              </a:lnSpc>
            </a:pPr>
            <a:r>
              <a:rPr lang="zh-CN" altLang="en-US" sz="2400" b="1" kern="0" dirty="0">
                <a:solidFill>
                  <a:srgbClr val="333399"/>
                </a:solidFill>
                <a:latin typeface="Arial"/>
                <a:ea typeface="幼圆"/>
              </a:rPr>
              <a:t>        在上面的指针变量定义中包含如下几方面的内容：</a:t>
            </a:r>
          </a:p>
          <a:p>
            <a:pPr algn="l">
              <a:lnSpc>
                <a:spcPct val="150000"/>
              </a:lnSpc>
            </a:pPr>
            <a:r>
              <a:rPr lang="zh-CN" altLang="en-US" sz="2400" b="1" kern="0" dirty="0">
                <a:solidFill>
                  <a:srgbClr val="333399"/>
                </a:solidFill>
                <a:latin typeface="Arial"/>
                <a:ea typeface="幼圆"/>
              </a:rPr>
              <a:t>        （</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）指针变量名（如</a:t>
            </a:r>
            <a:r>
              <a:rPr lang="en-US" altLang="zh-CN" sz="2400" b="1" kern="0" dirty="0" err="1">
                <a:solidFill>
                  <a:srgbClr val="333399"/>
                </a:solidFill>
                <a:latin typeface="Arial"/>
                <a:ea typeface="幼圆"/>
              </a:rPr>
              <a:t>ptr</a:t>
            </a:r>
            <a:r>
              <a:rPr lang="zh-CN" altLang="en-US" sz="2400" b="1" kern="0" dirty="0">
                <a:solidFill>
                  <a:srgbClr val="333399"/>
                </a:solidFill>
                <a:latin typeface="Arial"/>
                <a:ea typeface="幼圆"/>
              </a:rPr>
              <a:t>）前面冠以“*”，表示</a:t>
            </a:r>
            <a:r>
              <a:rPr lang="en-US" altLang="zh-CN" sz="2400" b="1" kern="0" dirty="0" err="1">
                <a:solidFill>
                  <a:srgbClr val="333399"/>
                </a:solidFill>
                <a:latin typeface="Arial"/>
                <a:ea typeface="幼圆"/>
              </a:rPr>
              <a:t>ptr</a:t>
            </a:r>
            <a:r>
              <a:rPr lang="zh-CN" altLang="en-US" sz="2400" b="1" kern="0" dirty="0">
                <a:solidFill>
                  <a:srgbClr val="333399"/>
                </a:solidFill>
                <a:latin typeface="Arial"/>
                <a:ea typeface="幼圆"/>
              </a:rPr>
              <a:t>为指针型变量，此处*不带取内容之意。</a:t>
            </a:r>
          </a:p>
          <a:p>
            <a:pPr algn="l">
              <a:lnSpc>
                <a:spcPct val="150000"/>
              </a:lnSpc>
            </a:pPr>
            <a:r>
              <a:rPr lang="zh-CN" altLang="en-US" sz="2400" dirty="0" smtClean="0"/>
              <a:t>        （</a:t>
            </a:r>
            <a:r>
              <a:rPr lang="en-US" altLang="zh-CN" sz="2400" b="1" kern="0" dirty="0">
                <a:solidFill>
                  <a:srgbClr val="333399"/>
                </a:solidFill>
                <a:latin typeface="Arial"/>
                <a:ea typeface="幼圆"/>
              </a:rPr>
              <a:t>2</a:t>
            </a:r>
            <a:r>
              <a:rPr lang="zh-CN" altLang="en-US" sz="2400" b="1" kern="0" dirty="0">
                <a:solidFill>
                  <a:srgbClr val="333399"/>
                </a:solidFill>
                <a:latin typeface="Arial"/>
                <a:ea typeface="幼圆"/>
              </a:rPr>
              <a:t>）数据类型用来确定指针指向的存储区的数据类型，即被指向的存储区以多少个单元作为一个数据单位，当程序通过指针对该区操作时，将按此规定的单元个数的内容作为一个数据进行操作。</a:t>
            </a:r>
          </a:p>
        </p:txBody>
      </p:sp>
    </p:spTree>
    <p:extLst>
      <p:ext uri="{BB962C8B-B14F-4D97-AF65-F5344CB8AC3E}">
        <p14:creationId xmlns:p14="http://schemas.microsoft.com/office/powerpoint/2010/main" val="1226029797"/>
      </p:ext>
    </p:extLst>
  </p:cSld>
  <p:clrMapOvr>
    <a:masterClrMapping/>
  </p:clrMapOvr>
  <p:transition>
    <p:random/>
    <p:sndAc>
      <p:stSnd>
        <p:snd r:embed="rId2" name="camera.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36</a:t>
            </a:fld>
            <a:endParaRPr lang="en-US" altLang="zh-CN" dirty="0"/>
          </a:p>
        </p:txBody>
      </p:sp>
      <p:sp>
        <p:nvSpPr>
          <p:cNvPr id="4" name="矩形 3"/>
          <p:cNvSpPr/>
          <p:nvPr/>
        </p:nvSpPr>
        <p:spPr>
          <a:xfrm>
            <a:off x="0" y="683548"/>
            <a:ext cx="9144000" cy="5632311"/>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en-US" altLang="zh-CN" sz="2400" dirty="0">
                <a:solidFill>
                  <a:srgbClr val="000000"/>
                </a:solidFill>
              </a:rPr>
              <a:t>3</a:t>
            </a:r>
            <a:r>
              <a:rPr lang="zh-CN" altLang="en-US" sz="2400" dirty="0">
                <a:solidFill>
                  <a:srgbClr val="000000"/>
                </a:solidFill>
              </a:rPr>
              <a:t>）</a:t>
            </a:r>
            <a:r>
              <a:rPr lang="en-US" altLang="zh-CN" sz="2400" dirty="0">
                <a:solidFill>
                  <a:srgbClr val="FF0000"/>
                </a:solidFill>
              </a:rPr>
              <a:t>[</a:t>
            </a:r>
            <a:r>
              <a:rPr lang="zh-CN" altLang="en-US" sz="2400" dirty="0">
                <a:solidFill>
                  <a:srgbClr val="FF0000"/>
                </a:solidFill>
              </a:rPr>
              <a:t>存储器类</a:t>
            </a:r>
            <a:r>
              <a:rPr lang="en-US" altLang="zh-CN" sz="2400" dirty="0">
                <a:solidFill>
                  <a:srgbClr val="FF0000"/>
                </a:solidFill>
              </a:rPr>
              <a:t>1]</a:t>
            </a:r>
            <a:r>
              <a:rPr lang="zh-CN" altLang="en-US" sz="2400" b="1" kern="0" dirty="0">
                <a:solidFill>
                  <a:srgbClr val="333399"/>
                </a:solidFill>
                <a:latin typeface="Arial"/>
                <a:ea typeface="幼圆"/>
              </a:rPr>
              <a:t>表示被定义为基于存储器的指针指向的存储类型，即指向哪个存储区，它决定了指针本身的长度（见表</a:t>
            </a:r>
            <a:r>
              <a:rPr lang="en-US" altLang="zh-CN" sz="2400" b="1" kern="0" dirty="0">
                <a:solidFill>
                  <a:srgbClr val="333399"/>
                </a:solidFill>
                <a:latin typeface="Arial"/>
                <a:ea typeface="幼圆"/>
              </a:rPr>
              <a:t>6-1</a:t>
            </a:r>
            <a:r>
              <a:rPr lang="zh-CN" altLang="en-US" sz="2400" b="1" kern="0" dirty="0">
                <a:solidFill>
                  <a:srgbClr val="333399"/>
                </a:solidFill>
                <a:latin typeface="Arial"/>
                <a:ea typeface="幼圆"/>
              </a:rPr>
              <a:t>）。如上例中，</a:t>
            </a:r>
            <a:r>
              <a:rPr lang="en-US" altLang="zh-CN" sz="2400" b="1" kern="0" dirty="0" err="1">
                <a:solidFill>
                  <a:srgbClr val="333399"/>
                </a:solidFill>
                <a:latin typeface="Arial"/>
                <a:ea typeface="幼圆"/>
              </a:rPr>
              <a:t>ptr</a:t>
            </a:r>
            <a:r>
              <a:rPr lang="zh-CN" altLang="en-US" sz="2400" b="1" kern="0" dirty="0">
                <a:solidFill>
                  <a:srgbClr val="333399"/>
                </a:solidFill>
                <a:latin typeface="Arial"/>
                <a:ea typeface="幼圆"/>
              </a:rPr>
              <a:t>指向程序存储区，程序存储区为</a:t>
            </a:r>
            <a:r>
              <a:rPr lang="en-US" altLang="zh-CN" sz="2400" b="1" kern="0" dirty="0">
                <a:solidFill>
                  <a:srgbClr val="333399"/>
                </a:solidFill>
                <a:latin typeface="Arial"/>
                <a:ea typeface="幼圆"/>
              </a:rPr>
              <a:t>16</a:t>
            </a:r>
            <a:r>
              <a:rPr lang="zh-CN" altLang="en-US" sz="2400" b="1" kern="0" dirty="0">
                <a:solidFill>
                  <a:srgbClr val="333399"/>
                </a:solidFill>
                <a:latin typeface="Arial"/>
                <a:ea typeface="幼圆"/>
              </a:rPr>
              <a:t>位地址，因此</a:t>
            </a:r>
            <a:r>
              <a:rPr lang="en-US" altLang="zh-CN" sz="2400" b="1" kern="0" dirty="0" err="1">
                <a:solidFill>
                  <a:srgbClr val="333399"/>
                </a:solidFill>
                <a:latin typeface="Arial"/>
                <a:ea typeface="幼圆"/>
              </a:rPr>
              <a:t>ptr</a:t>
            </a:r>
            <a:r>
              <a:rPr lang="zh-CN" altLang="en-US" sz="2400" b="1" kern="0" dirty="0">
                <a:solidFill>
                  <a:srgbClr val="333399"/>
                </a:solidFill>
                <a:latin typeface="Arial"/>
                <a:ea typeface="幼圆"/>
              </a:rPr>
              <a:t>长度为</a:t>
            </a:r>
            <a:r>
              <a:rPr lang="en-US" altLang="zh-CN" sz="2400" b="1" kern="0" dirty="0">
                <a:solidFill>
                  <a:srgbClr val="333399"/>
                </a:solidFill>
                <a:latin typeface="Arial"/>
                <a:ea typeface="幼圆"/>
              </a:rPr>
              <a:t>2</a:t>
            </a:r>
            <a:r>
              <a:rPr lang="zh-CN" altLang="en-US" sz="2400" b="1" kern="0" dirty="0">
                <a:solidFill>
                  <a:srgbClr val="333399"/>
                </a:solidFill>
                <a:latin typeface="Arial"/>
                <a:ea typeface="幼圆"/>
              </a:rPr>
              <a:t>个字节。无此选项时，被定义为一般指针。</a:t>
            </a:r>
          </a:p>
          <a:p>
            <a:pPr lvl="0" algn="l">
              <a:lnSpc>
                <a:spcPct val="150000"/>
              </a:lnSpc>
            </a:pPr>
            <a:r>
              <a:rPr lang="zh-CN" altLang="en-US" sz="2400" dirty="0" smtClean="0">
                <a:solidFill>
                  <a:srgbClr val="000000"/>
                </a:solidFill>
              </a:rPr>
              <a:t>        （</a:t>
            </a:r>
            <a:r>
              <a:rPr lang="en-US" altLang="zh-CN" sz="2400" dirty="0">
                <a:solidFill>
                  <a:srgbClr val="000000"/>
                </a:solidFill>
              </a:rPr>
              <a:t>4</a:t>
            </a:r>
            <a:r>
              <a:rPr lang="zh-CN" altLang="en-US" sz="2400" dirty="0">
                <a:solidFill>
                  <a:srgbClr val="000000"/>
                </a:solidFill>
              </a:rPr>
              <a:t>）</a:t>
            </a:r>
            <a:r>
              <a:rPr lang="en-US" altLang="zh-CN" sz="2400" dirty="0">
                <a:solidFill>
                  <a:srgbClr val="FF0000"/>
                </a:solidFill>
              </a:rPr>
              <a:t>[</a:t>
            </a:r>
            <a:r>
              <a:rPr lang="zh-CN" altLang="en-US" sz="2400" dirty="0">
                <a:solidFill>
                  <a:srgbClr val="FF0000"/>
                </a:solidFill>
              </a:rPr>
              <a:t>存储类型</a:t>
            </a:r>
            <a:r>
              <a:rPr lang="en-US" altLang="zh-CN" sz="2400" dirty="0">
                <a:solidFill>
                  <a:srgbClr val="FF0000"/>
                </a:solidFill>
              </a:rPr>
              <a:t>2]</a:t>
            </a:r>
            <a:r>
              <a:rPr lang="zh-CN" altLang="en-US" sz="2400" b="1" kern="0" dirty="0">
                <a:solidFill>
                  <a:srgbClr val="333399"/>
                </a:solidFill>
                <a:latin typeface="Arial"/>
                <a:ea typeface="幼圆"/>
              </a:rPr>
              <a:t>用于指定指针本身的存储类型，即指针处于哪个存储空间。此项由编译模式放在默认区，如无规定编译模式，通常在</a:t>
            </a:r>
            <a:r>
              <a:rPr lang="en-US" altLang="zh-CN" sz="2400" b="1" kern="0" dirty="0">
                <a:solidFill>
                  <a:srgbClr val="333399"/>
                </a:solidFill>
                <a:latin typeface="Arial"/>
                <a:ea typeface="幼圆"/>
              </a:rPr>
              <a:t>data</a:t>
            </a:r>
            <a:r>
              <a:rPr lang="zh-CN" altLang="en-US" sz="2400" b="1" kern="0" dirty="0">
                <a:solidFill>
                  <a:srgbClr val="333399"/>
                </a:solidFill>
                <a:latin typeface="Arial"/>
                <a:ea typeface="幼圆"/>
              </a:rPr>
              <a:t>区。</a:t>
            </a:r>
            <a:endParaRPr lang="en-US" altLang="zh-CN" sz="2400" b="1" kern="0" dirty="0">
              <a:solidFill>
                <a:srgbClr val="333399"/>
              </a:solidFill>
              <a:latin typeface="Arial"/>
              <a:ea typeface="幼圆"/>
            </a:endParaRPr>
          </a:p>
          <a:p>
            <a:pPr lvl="0" algn="l">
              <a:lnSpc>
                <a:spcPct val="150000"/>
              </a:lnSpc>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a:t>
            </a:r>
            <a:r>
              <a:rPr lang="en-US" altLang="zh-CN" sz="2400" b="1" kern="0" dirty="0" smtClean="0">
                <a:solidFill>
                  <a:srgbClr val="333399"/>
                </a:solidFill>
                <a:latin typeface="Arial"/>
                <a:ea typeface="幼圆"/>
              </a:rPr>
              <a:t>5</a:t>
            </a:r>
            <a:r>
              <a:rPr lang="zh-CN" altLang="en-US" sz="2400" b="1" kern="0" dirty="0" smtClean="0">
                <a:solidFill>
                  <a:srgbClr val="333399"/>
                </a:solidFill>
                <a:latin typeface="Arial"/>
                <a:ea typeface="幼圆"/>
              </a:rPr>
              <a:t>）指针变量定义格式</a:t>
            </a:r>
            <a:r>
              <a:rPr lang="zh-CN" altLang="en-US" sz="2400" b="1" kern="0" dirty="0">
                <a:solidFill>
                  <a:srgbClr val="333399"/>
                </a:solidFill>
                <a:latin typeface="Arial"/>
                <a:ea typeface="幼圆"/>
              </a:rPr>
              <a:t>中的</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为可选项 ，如 </a:t>
            </a:r>
            <a:r>
              <a:rPr lang="en-US" altLang="zh-CN" sz="2400" b="1" kern="0" dirty="0" smtClean="0">
                <a:solidFill>
                  <a:srgbClr val="333399"/>
                </a:solidFill>
                <a:latin typeface="Arial"/>
                <a:ea typeface="幼圆"/>
              </a:rPr>
              <a:t>[</a:t>
            </a:r>
            <a:r>
              <a:rPr lang="zh-CN" altLang="en-US" sz="2400" b="1" kern="0" dirty="0" smtClean="0">
                <a:solidFill>
                  <a:srgbClr val="333399"/>
                </a:solidFill>
                <a:latin typeface="Arial"/>
                <a:ea typeface="幼圆"/>
              </a:rPr>
              <a:t>指</a:t>
            </a:r>
            <a:r>
              <a:rPr lang="zh-CN" altLang="en-US" sz="2400" b="1" kern="0" dirty="0">
                <a:solidFill>
                  <a:srgbClr val="333399"/>
                </a:solidFill>
                <a:latin typeface="Arial"/>
                <a:ea typeface="幼圆"/>
              </a:rPr>
              <a:t>存贮</a:t>
            </a:r>
            <a:r>
              <a:rPr lang="zh-CN" altLang="en-US" sz="2400" b="1" kern="0" dirty="0" smtClean="0">
                <a:solidFill>
                  <a:srgbClr val="333399"/>
                </a:solidFill>
                <a:latin typeface="Arial"/>
                <a:ea typeface="幼圆"/>
              </a:rPr>
              <a:t>类型</a:t>
            </a:r>
            <a:r>
              <a:rPr lang="en-US" altLang="zh-CN" sz="2400" b="1" kern="0" dirty="0" smtClean="0">
                <a:solidFill>
                  <a:srgbClr val="333399"/>
                </a:solidFill>
                <a:latin typeface="Arial"/>
                <a:ea typeface="幼圆"/>
              </a:rPr>
              <a:t>1</a:t>
            </a:r>
            <a:r>
              <a:rPr lang="zh-CN" altLang="en-US" sz="2400" b="1" kern="0" dirty="0" smtClean="0">
                <a:solidFill>
                  <a:srgbClr val="333399"/>
                </a:solidFill>
                <a:latin typeface="Arial"/>
                <a:ea typeface="幼圆"/>
              </a:rPr>
              <a:t> </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缺省，则指针定义为通用型，如 </a:t>
            </a:r>
            <a:r>
              <a:rPr lang="en-US" altLang="zh-CN" sz="2400" b="1" kern="0" dirty="0" smtClean="0">
                <a:solidFill>
                  <a:srgbClr val="333399"/>
                </a:solidFill>
                <a:latin typeface="Arial"/>
                <a:ea typeface="幼圆"/>
              </a:rPr>
              <a:t>[</a:t>
            </a:r>
            <a:r>
              <a:rPr lang="zh-CN" altLang="en-US" sz="2400" b="1" kern="0" dirty="0" smtClean="0">
                <a:solidFill>
                  <a:srgbClr val="333399"/>
                </a:solidFill>
                <a:latin typeface="Arial"/>
                <a:ea typeface="幼圆"/>
              </a:rPr>
              <a:t>存贮类型</a:t>
            </a:r>
            <a:r>
              <a:rPr lang="en-US" altLang="zh-CN" sz="2400" b="1" kern="0" dirty="0" smtClean="0">
                <a:solidFill>
                  <a:srgbClr val="333399"/>
                </a:solidFill>
                <a:latin typeface="Arial"/>
                <a:ea typeface="幼圆"/>
              </a:rPr>
              <a:t>2]</a:t>
            </a:r>
            <a:r>
              <a:rPr lang="zh-CN" altLang="en-US" sz="2400" b="1" kern="0" dirty="0">
                <a:solidFill>
                  <a:srgbClr val="333399"/>
                </a:solidFill>
                <a:latin typeface="Arial"/>
                <a:ea typeface="幼圆"/>
              </a:rPr>
              <a:t>缺省、指针变量则存放在默认存贮区或者在</a:t>
            </a:r>
            <a:r>
              <a:rPr lang="en-US" altLang="zh-CN" sz="2400" b="1" kern="0" dirty="0">
                <a:solidFill>
                  <a:srgbClr val="333399"/>
                </a:solidFill>
                <a:latin typeface="Arial"/>
                <a:ea typeface="幼圆"/>
              </a:rPr>
              <a:t>data</a:t>
            </a:r>
            <a:r>
              <a:rPr lang="zh-CN" altLang="en-US" sz="2400" b="1" kern="0" dirty="0">
                <a:solidFill>
                  <a:srgbClr val="333399"/>
                </a:solidFill>
                <a:latin typeface="Arial"/>
                <a:ea typeface="幼圆"/>
              </a:rPr>
              <a:t>区。</a:t>
            </a:r>
            <a:endParaRPr lang="zh-CN" altLang="en-US" sz="2400" dirty="0">
              <a:solidFill>
                <a:srgbClr val="000000"/>
              </a:solidFill>
            </a:endParaRPr>
          </a:p>
        </p:txBody>
      </p:sp>
    </p:spTree>
    <p:extLst>
      <p:ext uri="{BB962C8B-B14F-4D97-AF65-F5344CB8AC3E}">
        <p14:creationId xmlns:p14="http://schemas.microsoft.com/office/powerpoint/2010/main" val="3898353672"/>
      </p:ext>
    </p:extLst>
  </p:cSld>
  <p:clrMapOvr>
    <a:masterClrMapping/>
  </p:clrMapOvr>
  <p:transition>
    <p:random/>
    <p:sndAc>
      <p:stSnd>
        <p:snd r:embed="rId2" name="camera.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Rectangle 3"/>
          <p:cNvSpPr>
            <a:spLocks noGrp="1" noChangeArrowheads="1"/>
          </p:cNvSpPr>
          <p:nvPr>
            <p:ph type="subTitle" idx="1"/>
          </p:nvPr>
        </p:nvSpPr>
        <p:spPr>
          <a:xfrm>
            <a:off x="0" y="584200"/>
            <a:ext cx="8915400" cy="6553200"/>
          </a:xfrm>
        </p:spPr>
        <p:txBody>
          <a:bodyPr/>
          <a:lstStyle/>
          <a:p>
            <a:pPr lvl="1" algn="l">
              <a:lnSpc>
                <a:spcPct val="150000"/>
              </a:lnSpc>
              <a:buFont typeface="Wingdings" pitchFamily="2" charset="2"/>
              <a:buChar char="n"/>
            </a:pPr>
            <a:r>
              <a:rPr lang="zh-CN" altLang="en-US" sz="2400" b="1" dirty="0" smtClean="0"/>
              <a:t>指针</a:t>
            </a:r>
            <a:r>
              <a:rPr lang="zh-CN" altLang="en-US" sz="2400" b="1" dirty="0"/>
              <a:t>变量存储类型：</a:t>
            </a:r>
          </a:p>
          <a:p>
            <a:pPr lvl="1" algn="l">
              <a:lnSpc>
                <a:spcPct val="150000"/>
              </a:lnSpc>
            </a:pPr>
            <a:r>
              <a:rPr lang="zh-CN" altLang="en-US" sz="2400" b="1" dirty="0">
                <a:solidFill>
                  <a:srgbClr val="C00000"/>
                </a:solidFill>
              </a:rPr>
              <a:t>  </a:t>
            </a:r>
            <a:r>
              <a:rPr lang="en-US" altLang="zh-CN" sz="2400" b="1" dirty="0">
                <a:solidFill>
                  <a:srgbClr val="C00000"/>
                </a:solidFill>
              </a:rPr>
              <a:t>data  </a:t>
            </a:r>
            <a:r>
              <a:rPr lang="zh-CN" altLang="en-US" sz="2400" b="1" dirty="0"/>
              <a:t>表示指针指向内部</a:t>
            </a:r>
            <a:r>
              <a:rPr lang="en-US" altLang="zh-CN" sz="2400" b="1" dirty="0"/>
              <a:t>128B RAM </a:t>
            </a:r>
          </a:p>
          <a:p>
            <a:pPr lvl="1" algn="l">
              <a:lnSpc>
                <a:spcPct val="150000"/>
              </a:lnSpc>
            </a:pPr>
            <a:r>
              <a:rPr lang="en-US" altLang="zh-CN" sz="2400" b="1" dirty="0"/>
              <a:t>  </a:t>
            </a:r>
            <a:r>
              <a:rPr lang="en-US" altLang="zh-CN" sz="2400" dirty="0" err="1">
                <a:solidFill>
                  <a:srgbClr val="C00000"/>
                </a:solidFill>
              </a:rPr>
              <a:t>idata</a:t>
            </a:r>
            <a:r>
              <a:rPr lang="en-US" altLang="zh-CN" sz="2400" dirty="0">
                <a:solidFill>
                  <a:srgbClr val="C00000"/>
                </a:solidFill>
              </a:rPr>
              <a:t> </a:t>
            </a:r>
            <a:r>
              <a:rPr lang="en-US" altLang="zh-CN" sz="2400" b="1" dirty="0"/>
              <a:t> </a:t>
            </a:r>
            <a:r>
              <a:rPr lang="zh-CN" altLang="en-US" sz="2400" b="1" dirty="0"/>
              <a:t>表示指针指向内部 </a:t>
            </a:r>
            <a:r>
              <a:rPr lang="en-US" altLang="zh-CN" sz="2400" b="1" dirty="0"/>
              <a:t>256B RAM</a:t>
            </a:r>
          </a:p>
          <a:p>
            <a:pPr lvl="1" algn="l">
              <a:lnSpc>
                <a:spcPct val="150000"/>
              </a:lnSpc>
            </a:pPr>
            <a:r>
              <a:rPr lang="en-US" altLang="zh-CN" sz="2400" b="1" dirty="0"/>
              <a:t>  </a:t>
            </a:r>
            <a:r>
              <a:rPr lang="en-US" altLang="zh-CN" sz="2400" dirty="0" err="1">
                <a:solidFill>
                  <a:srgbClr val="C00000"/>
                </a:solidFill>
              </a:rPr>
              <a:t>pdata</a:t>
            </a:r>
            <a:r>
              <a:rPr lang="en-US" altLang="zh-CN" sz="2400" b="1" dirty="0"/>
              <a:t> </a:t>
            </a:r>
            <a:r>
              <a:rPr lang="zh-CN" altLang="en-US" sz="2400" b="1" dirty="0"/>
              <a:t>表示指针指向 </a:t>
            </a:r>
            <a:r>
              <a:rPr lang="en-US" altLang="zh-CN" sz="2400" b="1" dirty="0"/>
              <a:t>@</a:t>
            </a:r>
            <a:r>
              <a:rPr lang="en-US" altLang="zh-CN" sz="2400" b="1" dirty="0" err="1"/>
              <a:t>Ri</a:t>
            </a:r>
            <a:r>
              <a:rPr lang="en-US" altLang="zh-CN" sz="2400" b="1" dirty="0"/>
              <a:t> </a:t>
            </a:r>
            <a:r>
              <a:rPr lang="zh-CN" altLang="en-US" sz="2400" b="1" dirty="0"/>
              <a:t>间址的外部</a:t>
            </a:r>
            <a:r>
              <a:rPr lang="en-US" altLang="zh-CN" sz="2400" b="1" dirty="0"/>
              <a:t>RAM</a:t>
            </a:r>
            <a:r>
              <a:rPr lang="zh-CN" altLang="en-US" sz="2400" b="1" dirty="0"/>
              <a:t>；</a:t>
            </a:r>
          </a:p>
          <a:p>
            <a:pPr marL="457200" lvl="1" indent="0" algn="l">
              <a:lnSpc>
                <a:spcPct val="150000"/>
              </a:lnSpc>
              <a:buNone/>
            </a:pPr>
            <a:r>
              <a:rPr lang="zh-CN" altLang="en-US" sz="2400" b="1" dirty="0">
                <a:solidFill>
                  <a:srgbClr val="0000FF"/>
                </a:solidFill>
              </a:rPr>
              <a:t>        以上均为八位地址指示，所以指针长度为</a:t>
            </a:r>
            <a:r>
              <a:rPr lang="en-US" altLang="zh-CN" sz="2400" b="1" dirty="0">
                <a:solidFill>
                  <a:srgbClr val="0000FF"/>
                </a:solidFill>
              </a:rPr>
              <a:t>1 Byte</a:t>
            </a:r>
            <a:r>
              <a:rPr lang="en-US" altLang="zh-CN" sz="2400" b="1" dirty="0"/>
              <a:t>.</a:t>
            </a:r>
          </a:p>
          <a:p>
            <a:pPr lvl="1" algn="l">
              <a:lnSpc>
                <a:spcPct val="150000"/>
              </a:lnSpc>
            </a:pPr>
            <a:r>
              <a:rPr lang="en-US" altLang="zh-CN" sz="2400" b="1" dirty="0"/>
              <a:t>  </a:t>
            </a:r>
            <a:r>
              <a:rPr lang="en-US" altLang="zh-CN" sz="2400" dirty="0">
                <a:solidFill>
                  <a:srgbClr val="C00000"/>
                </a:solidFill>
              </a:rPr>
              <a:t>code</a:t>
            </a:r>
            <a:r>
              <a:rPr lang="en-US" altLang="zh-CN" sz="2400" b="1" dirty="0"/>
              <a:t>  </a:t>
            </a:r>
            <a:r>
              <a:rPr lang="zh-CN" altLang="en-US" sz="2400" b="1" dirty="0"/>
              <a:t>表示指针指向外部程序存贮器。</a:t>
            </a:r>
          </a:p>
          <a:p>
            <a:pPr lvl="1" algn="l">
              <a:lnSpc>
                <a:spcPct val="150000"/>
              </a:lnSpc>
            </a:pPr>
            <a:r>
              <a:rPr lang="zh-CN" altLang="en-US" sz="2400" b="1" dirty="0"/>
              <a:t>  </a:t>
            </a:r>
            <a:r>
              <a:rPr lang="en-US" altLang="zh-CN" sz="2400" dirty="0" err="1">
                <a:solidFill>
                  <a:srgbClr val="C00000"/>
                </a:solidFill>
              </a:rPr>
              <a:t>xdata</a:t>
            </a:r>
            <a:r>
              <a:rPr lang="en-US" altLang="zh-CN" sz="2400" b="1" dirty="0"/>
              <a:t>   </a:t>
            </a:r>
            <a:r>
              <a:rPr lang="zh-CN" altLang="en-US" sz="2400" b="1" dirty="0"/>
              <a:t>表示指针指向外部数据存贮器。</a:t>
            </a:r>
          </a:p>
          <a:p>
            <a:pPr marL="457200" lvl="1" indent="0" algn="l">
              <a:lnSpc>
                <a:spcPct val="150000"/>
              </a:lnSpc>
              <a:buNone/>
            </a:pPr>
            <a:r>
              <a:rPr lang="zh-CN" altLang="en-US" sz="2400" b="1" dirty="0"/>
              <a:t>        </a:t>
            </a:r>
            <a:r>
              <a:rPr lang="zh-CN" altLang="en-US" sz="2400" b="1" dirty="0">
                <a:solidFill>
                  <a:srgbClr val="0000FF"/>
                </a:solidFill>
              </a:rPr>
              <a:t>这些均为十六位地址指示，所以指针长度为</a:t>
            </a:r>
            <a:r>
              <a:rPr lang="en-US" altLang="zh-CN" sz="2400" b="1" dirty="0">
                <a:solidFill>
                  <a:srgbClr val="0000FF"/>
                </a:solidFill>
              </a:rPr>
              <a:t>2 Byte</a:t>
            </a:r>
            <a:r>
              <a:rPr lang="en-US" altLang="zh-CN" sz="2400" b="1" dirty="0">
                <a:solidFill>
                  <a:srgbClr val="FF9933"/>
                </a:solidFill>
              </a:rPr>
              <a:t>.</a:t>
            </a:r>
          </a:p>
          <a:p>
            <a:pPr>
              <a:lnSpc>
                <a:spcPct val="90000"/>
              </a:lnSpc>
            </a:pPr>
            <a:endParaRPr lang="en-US" altLang="zh-CN" sz="2800" b="1" dirty="0"/>
          </a:p>
        </p:txBody>
      </p:sp>
    </p:spTree>
    <p:extLst>
      <p:ext uri="{BB962C8B-B14F-4D97-AF65-F5344CB8AC3E}">
        <p14:creationId xmlns:p14="http://schemas.microsoft.com/office/powerpoint/2010/main" val="2880069700"/>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additive="base">
                                        <p:cTn id="7" dur="500" fill="hold"/>
                                        <p:tgtEl>
                                          <p:spTgt spid="327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277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anim calcmode="lin" valueType="num">
                                      <p:cBhvr additive="base">
                                        <p:cTn id="11" dur="500" fill="hold"/>
                                        <p:tgtEl>
                                          <p:spTgt spid="3277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2771">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2771">
                                            <p:txEl>
                                              <p:pRg st="2" end="2"/>
                                            </p:txEl>
                                          </p:spTgt>
                                        </p:tgtEl>
                                        <p:attrNameLst>
                                          <p:attrName>style.visibility</p:attrName>
                                        </p:attrNameLst>
                                      </p:cBhvr>
                                      <p:to>
                                        <p:strVal val="visible"/>
                                      </p:to>
                                    </p:set>
                                    <p:anim calcmode="lin" valueType="num">
                                      <p:cBhvr additive="base">
                                        <p:cTn id="15" dur="500" fill="hold"/>
                                        <p:tgtEl>
                                          <p:spTgt spid="32771">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2771">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2771">
                                            <p:txEl>
                                              <p:pRg st="3" end="3"/>
                                            </p:txEl>
                                          </p:spTgt>
                                        </p:tgtEl>
                                        <p:attrNameLst>
                                          <p:attrName>style.visibility</p:attrName>
                                        </p:attrNameLst>
                                      </p:cBhvr>
                                      <p:to>
                                        <p:strVal val="visible"/>
                                      </p:to>
                                    </p:set>
                                    <p:anim calcmode="lin" valueType="num">
                                      <p:cBhvr additive="base">
                                        <p:cTn id="19" dur="500" fill="hold"/>
                                        <p:tgtEl>
                                          <p:spTgt spid="32771">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2771">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771">
                                            <p:txEl>
                                              <p:pRg st="4" end="4"/>
                                            </p:txEl>
                                          </p:spTgt>
                                        </p:tgtEl>
                                        <p:attrNameLst>
                                          <p:attrName>style.visibility</p:attrName>
                                        </p:attrNameLst>
                                      </p:cBhvr>
                                      <p:to>
                                        <p:strVal val="visible"/>
                                      </p:to>
                                    </p:set>
                                    <p:anim calcmode="lin" valueType="num">
                                      <p:cBhvr additive="base">
                                        <p:cTn id="23" dur="500" fill="hold"/>
                                        <p:tgtEl>
                                          <p:spTgt spid="32771">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2771">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2771">
                                            <p:txEl>
                                              <p:pRg st="5" end="5"/>
                                            </p:txEl>
                                          </p:spTgt>
                                        </p:tgtEl>
                                        <p:attrNameLst>
                                          <p:attrName>style.visibility</p:attrName>
                                        </p:attrNameLst>
                                      </p:cBhvr>
                                      <p:to>
                                        <p:strVal val="visible"/>
                                      </p:to>
                                    </p:set>
                                    <p:anim calcmode="lin" valueType="num">
                                      <p:cBhvr additive="base">
                                        <p:cTn id="27" dur="500" fill="hold"/>
                                        <p:tgtEl>
                                          <p:spTgt spid="32771">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2771">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2771">
                                            <p:txEl>
                                              <p:pRg st="6" end="6"/>
                                            </p:txEl>
                                          </p:spTgt>
                                        </p:tgtEl>
                                        <p:attrNameLst>
                                          <p:attrName>style.visibility</p:attrName>
                                        </p:attrNameLst>
                                      </p:cBhvr>
                                      <p:to>
                                        <p:strVal val="visible"/>
                                      </p:to>
                                    </p:set>
                                    <p:anim calcmode="lin" valueType="num">
                                      <p:cBhvr additive="base">
                                        <p:cTn id="31" dur="500" fill="hold"/>
                                        <p:tgtEl>
                                          <p:spTgt spid="32771">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2771">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2771">
                                            <p:txEl>
                                              <p:pRg st="7" end="7"/>
                                            </p:txEl>
                                          </p:spTgt>
                                        </p:tgtEl>
                                        <p:attrNameLst>
                                          <p:attrName>style.visibility</p:attrName>
                                        </p:attrNameLst>
                                      </p:cBhvr>
                                      <p:to>
                                        <p:strVal val="visible"/>
                                      </p:to>
                                    </p:set>
                                    <p:anim calcmode="lin" valueType="num">
                                      <p:cBhvr additive="base">
                                        <p:cTn id="35" dur="500" fill="hold"/>
                                        <p:tgtEl>
                                          <p:spTgt spid="32771">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277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38</a:t>
            </a:fld>
            <a:endParaRPr lang="en-US" altLang="zh-CN" dirty="0"/>
          </a:p>
        </p:txBody>
      </p:sp>
      <p:sp>
        <p:nvSpPr>
          <p:cNvPr id="4" name="矩形 3"/>
          <p:cNvSpPr/>
          <p:nvPr/>
        </p:nvSpPr>
        <p:spPr>
          <a:xfrm>
            <a:off x="0" y="603173"/>
            <a:ext cx="9144000" cy="2456057"/>
          </a:xfrm>
          <a:prstGeom prst="rect">
            <a:avLst/>
          </a:prstGeom>
        </p:spPr>
        <p:txBody>
          <a:bodyPr wrap="square">
            <a:spAutoFit/>
          </a:bodyPr>
          <a:lstStyle/>
          <a:p>
            <a:pPr lvl="1" algn="l">
              <a:lnSpc>
                <a:spcPct val="150000"/>
              </a:lnSpc>
              <a:spcBef>
                <a:spcPct val="20000"/>
              </a:spcBef>
              <a:buFont typeface="Wingdings" pitchFamily="2" charset="2"/>
              <a:buChar char="n"/>
            </a:pPr>
            <a:r>
              <a:rPr lang="zh-CN" altLang="en-US" sz="2400" b="1" kern="0" dirty="0">
                <a:solidFill>
                  <a:srgbClr val="333399"/>
                </a:solidFill>
                <a:latin typeface="Arial"/>
                <a:ea typeface="幼圆"/>
              </a:rPr>
              <a:t>指针变量的数据类型</a:t>
            </a:r>
          </a:p>
          <a:p>
            <a:pPr lvl="0" algn="l">
              <a:lnSpc>
                <a:spcPct val="150000"/>
              </a:lnSpc>
              <a:spcBef>
                <a:spcPct val="20000"/>
              </a:spcBef>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a:t>
            </a:r>
            <a:r>
              <a:rPr lang="zh-CN" altLang="en-US" sz="2400" b="1" kern="0" dirty="0" smtClean="0">
                <a:solidFill>
                  <a:srgbClr val="C00000"/>
                </a:solidFill>
                <a:latin typeface="Arial"/>
                <a:ea typeface="幼圆"/>
              </a:rPr>
              <a:t>同样</a:t>
            </a:r>
            <a:r>
              <a:rPr lang="zh-CN" altLang="en-US" sz="2400" b="1" kern="0" dirty="0">
                <a:solidFill>
                  <a:srgbClr val="C00000"/>
                </a:solidFill>
                <a:latin typeface="Arial"/>
                <a:ea typeface="幼圆"/>
              </a:rPr>
              <a:t>有</a:t>
            </a:r>
            <a:r>
              <a:rPr lang="en-US" altLang="zh-CN" sz="2400" b="1" kern="0" dirty="0">
                <a:solidFill>
                  <a:srgbClr val="C00000"/>
                </a:solidFill>
                <a:latin typeface="Arial"/>
                <a:ea typeface="幼圆"/>
              </a:rPr>
              <a:t>char</a:t>
            </a:r>
            <a:r>
              <a:rPr lang="zh-CN" altLang="en-US" sz="2400" b="1" kern="0" dirty="0">
                <a:solidFill>
                  <a:srgbClr val="C00000"/>
                </a:solidFill>
                <a:latin typeface="Arial"/>
                <a:ea typeface="幼圆"/>
              </a:rPr>
              <a:t>、 </a:t>
            </a:r>
            <a:r>
              <a:rPr lang="en-US" altLang="zh-CN" sz="2400" b="1" kern="0" dirty="0">
                <a:solidFill>
                  <a:srgbClr val="C00000"/>
                </a:solidFill>
                <a:latin typeface="Arial"/>
                <a:ea typeface="幼圆"/>
              </a:rPr>
              <a:t>int</a:t>
            </a:r>
            <a:r>
              <a:rPr lang="zh-CN" altLang="en-US" sz="2400" b="1" kern="0" dirty="0">
                <a:solidFill>
                  <a:srgbClr val="C00000"/>
                </a:solidFill>
                <a:latin typeface="Arial"/>
                <a:ea typeface="幼圆"/>
              </a:rPr>
              <a:t>、</a:t>
            </a:r>
            <a:r>
              <a:rPr lang="en-US" altLang="zh-CN" sz="2400" b="1" kern="0" dirty="0">
                <a:solidFill>
                  <a:srgbClr val="C00000"/>
                </a:solidFill>
                <a:latin typeface="Arial"/>
                <a:ea typeface="幼圆"/>
              </a:rPr>
              <a:t>long</a:t>
            </a:r>
            <a:r>
              <a:rPr lang="zh-CN" altLang="en-US" sz="2400" b="1" kern="0" dirty="0">
                <a:solidFill>
                  <a:srgbClr val="C00000"/>
                </a:solidFill>
                <a:latin typeface="Arial"/>
                <a:ea typeface="幼圆"/>
              </a:rPr>
              <a:t>等 </a:t>
            </a:r>
          </a:p>
          <a:p>
            <a:pPr lvl="0" algn="l">
              <a:lnSpc>
                <a:spcPct val="150000"/>
              </a:lnSpc>
              <a:spcBef>
                <a:spcPct val="20000"/>
              </a:spcBef>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a:t>
            </a:r>
            <a:r>
              <a:rPr lang="zh-CN" altLang="en-US" sz="2400" b="1" kern="0" dirty="0" smtClean="0">
                <a:solidFill>
                  <a:srgbClr val="0000FF"/>
                </a:solidFill>
                <a:latin typeface="Arial"/>
                <a:ea typeface="幼圆"/>
              </a:rPr>
              <a:t>表示</a:t>
            </a:r>
            <a:r>
              <a:rPr lang="zh-CN" altLang="en-US" sz="2400" b="1" kern="0" dirty="0">
                <a:solidFill>
                  <a:srgbClr val="0000FF"/>
                </a:solidFill>
                <a:latin typeface="Arial"/>
                <a:ea typeface="幼圆"/>
              </a:rPr>
              <a:t>指针指向的数据的长度是占一个单元、两个单元还是</a:t>
            </a:r>
            <a:r>
              <a:rPr lang="en-US" altLang="zh-CN" sz="2400" b="1" kern="0" dirty="0">
                <a:solidFill>
                  <a:srgbClr val="0000FF"/>
                </a:solidFill>
                <a:latin typeface="Arial"/>
                <a:ea typeface="幼圆"/>
              </a:rPr>
              <a:t>4</a:t>
            </a:r>
            <a:r>
              <a:rPr lang="zh-CN" altLang="en-US" sz="2400" b="1" kern="0" dirty="0">
                <a:solidFill>
                  <a:srgbClr val="0000FF"/>
                </a:solidFill>
                <a:latin typeface="Arial"/>
                <a:ea typeface="幼圆"/>
              </a:rPr>
              <a:t>个单元。</a:t>
            </a:r>
          </a:p>
        </p:txBody>
      </p:sp>
    </p:spTree>
    <p:extLst>
      <p:ext uri="{BB962C8B-B14F-4D97-AF65-F5344CB8AC3E}">
        <p14:creationId xmlns:p14="http://schemas.microsoft.com/office/powerpoint/2010/main" val="3290317227"/>
      </p:ext>
    </p:extLst>
  </p:cSld>
  <p:clrMapOvr>
    <a:masterClrMapping/>
  </p:clrMapOvr>
  <p:transition>
    <p:random/>
    <p:sndAc>
      <p:stSnd>
        <p:snd r:embed="rId2" name="camera.wav"/>
      </p:stSnd>
    </p:sndAc>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39</a:t>
            </a:fld>
            <a:endParaRPr lang="en-US" altLang="zh-CN" dirty="0"/>
          </a:p>
        </p:txBody>
      </p:sp>
      <p:sp>
        <p:nvSpPr>
          <p:cNvPr id="4" name="矩形 3"/>
          <p:cNvSpPr/>
          <p:nvPr/>
        </p:nvSpPr>
        <p:spPr>
          <a:xfrm>
            <a:off x="-139700" y="440540"/>
            <a:ext cx="9436100" cy="5816977"/>
          </a:xfrm>
          <a:prstGeom prst="rect">
            <a:avLst/>
          </a:prstGeom>
        </p:spPr>
        <p:txBody>
          <a:bodyPr wrap="square">
            <a:spAutoFit/>
          </a:bodyPr>
          <a:lstStyle/>
          <a:p>
            <a:pPr algn="l">
              <a:lnSpc>
                <a:spcPct val="150000"/>
              </a:lnSpc>
            </a:pPr>
            <a:r>
              <a:rPr lang="en-US" altLang="zh-CN" sz="2400" b="1" dirty="0" smtClean="0">
                <a:solidFill>
                  <a:srgbClr val="0000FF"/>
                </a:solidFill>
              </a:rPr>
              <a:t>        3</a:t>
            </a:r>
            <a:r>
              <a:rPr lang="zh-CN" altLang="en-US" sz="2400" b="1" dirty="0">
                <a:solidFill>
                  <a:srgbClr val="0000FF"/>
                </a:solidFill>
              </a:rPr>
              <a:t>．指针变量定义举例</a:t>
            </a:r>
          </a:p>
          <a:p>
            <a:pPr algn="l">
              <a:lnSpc>
                <a:spcPct val="150000"/>
              </a:lnSpc>
            </a:pPr>
            <a:r>
              <a:rPr lang="zh-CN" altLang="en-US" sz="2400" b="1" dirty="0" smtClean="0">
                <a:solidFill>
                  <a:schemeClr val="accent2"/>
                </a:solidFill>
              </a:rPr>
              <a:t>        （</a:t>
            </a:r>
            <a:r>
              <a:rPr lang="en-US" altLang="zh-CN" sz="2400" b="1" dirty="0">
                <a:solidFill>
                  <a:schemeClr val="accent2"/>
                </a:solidFill>
              </a:rPr>
              <a:t>1</a:t>
            </a:r>
            <a:r>
              <a:rPr lang="zh-CN" altLang="en-US" sz="2400" b="1" dirty="0">
                <a:solidFill>
                  <a:schemeClr val="accent2"/>
                </a:solidFill>
              </a:rPr>
              <a:t>）一般指针定义示例</a:t>
            </a:r>
          </a:p>
          <a:p>
            <a:pPr algn="l">
              <a:lnSpc>
                <a:spcPct val="150000"/>
              </a:lnSpc>
            </a:pPr>
            <a:r>
              <a:rPr lang="en-US" altLang="zh-CN" sz="2400" b="1" dirty="0" smtClean="0">
                <a:solidFill>
                  <a:schemeClr val="accent2"/>
                </a:solidFill>
              </a:rPr>
              <a:t>        char </a:t>
            </a:r>
            <a:r>
              <a:rPr lang="en-US" altLang="zh-CN" sz="2400" b="1" dirty="0">
                <a:solidFill>
                  <a:schemeClr val="accent2"/>
                </a:solidFill>
              </a:rPr>
              <a:t>*</a:t>
            </a:r>
            <a:r>
              <a:rPr lang="en-US" altLang="zh-CN" sz="2400" b="1" dirty="0" err="1">
                <a:solidFill>
                  <a:schemeClr val="accent2"/>
                </a:solidFill>
              </a:rPr>
              <a:t>xdata</a:t>
            </a:r>
            <a:r>
              <a:rPr lang="en-US" altLang="zh-CN" sz="2400" b="1" dirty="0">
                <a:solidFill>
                  <a:schemeClr val="accent2"/>
                </a:solidFill>
              </a:rPr>
              <a:t>  </a:t>
            </a:r>
            <a:r>
              <a:rPr lang="en-US" altLang="zh-CN" sz="2400" b="1" dirty="0" err="1">
                <a:solidFill>
                  <a:schemeClr val="accent2"/>
                </a:solidFill>
              </a:rPr>
              <a:t>strptr</a:t>
            </a:r>
            <a:r>
              <a:rPr lang="zh-CN" altLang="en-US" sz="2400" b="1" dirty="0" smtClean="0">
                <a:solidFill>
                  <a:schemeClr val="accent2"/>
                </a:solidFill>
              </a:rPr>
              <a:t>；   </a:t>
            </a:r>
            <a:r>
              <a:rPr lang="en-US" altLang="zh-CN" sz="2400" b="1" dirty="0" smtClean="0">
                <a:solidFill>
                  <a:schemeClr val="accent2"/>
                </a:solidFill>
              </a:rPr>
              <a:t>/* </a:t>
            </a:r>
            <a:r>
              <a:rPr lang="zh-CN" altLang="en-US" sz="2400" b="1" dirty="0">
                <a:solidFill>
                  <a:schemeClr val="accent2"/>
                </a:solidFill>
              </a:rPr>
              <a:t>指针本身存于</a:t>
            </a:r>
            <a:r>
              <a:rPr lang="en-US" altLang="zh-CN" sz="2400" b="1" dirty="0" err="1">
                <a:solidFill>
                  <a:schemeClr val="accent2"/>
                </a:solidFill>
              </a:rPr>
              <a:t>xdata</a:t>
            </a:r>
            <a:r>
              <a:rPr lang="zh-CN" altLang="en-US" sz="2400" b="1" dirty="0">
                <a:solidFill>
                  <a:schemeClr val="accent2"/>
                </a:solidFill>
              </a:rPr>
              <a:t>空间，它</a:t>
            </a:r>
            <a:r>
              <a:rPr lang="zh-CN" altLang="en-US" sz="2400" b="1" dirty="0" smtClean="0">
                <a:solidFill>
                  <a:schemeClr val="accent2"/>
                </a:solidFill>
              </a:rPr>
              <a:t>指向         </a:t>
            </a:r>
            <a:endParaRPr lang="en-US" altLang="zh-CN" sz="2400" b="1" dirty="0" smtClean="0">
              <a:solidFill>
                <a:schemeClr val="accent2"/>
              </a:solidFill>
            </a:endParaRPr>
          </a:p>
          <a:p>
            <a:pPr algn="l">
              <a:lnSpc>
                <a:spcPct val="150000"/>
              </a:lnSpc>
            </a:pPr>
            <a:r>
              <a:rPr lang="en-US" altLang="zh-CN" sz="2400" b="1" dirty="0">
                <a:solidFill>
                  <a:schemeClr val="accent2"/>
                </a:solidFill>
              </a:rPr>
              <a:t> </a:t>
            </a:r>
            <a:r>
              <a:rPr lang="en-US" altLang="zh-CN" sz="2400" b="1" dirty="0" smtClean="0">
                <a:solidFill>
                  <a:schemeClr val="accent2"/>
                </a:solidFill>
              </a:rPr>
              <a:t>                                               char</a:t>
            </a:r>
            <a:r>
              <a:rPr lang="zh-CN" altLang="en-US" sz="2400" b="1" dirty="0">
                <a:solidFill>
                  <a:schemeClr val="accent2"/>
                </a:solidFill>
              </a:rPr>
              <a:t>型数据 *</a:t>
            </a:r>
            <a:r>
              <a:rPr lang="en-US" altLang="zh-CN" sz="2400" b="1" dirty="0">
                <a:solidFill>
                  <a:schemeClr val="accent2"/>
                </a:solidFill>
              </a:rPr>
              <a:t>/</a:t>
            </a:r>
          </a:p>
          <a:p>
            <a:pPr algn="l">
              <a:lnSpc>
                <a:spcPct val="150000"/>
              </a:lnSpc>
            </a:pPr>
            <a:r>
              <a:rPr lang="en-US" altLang="zh-CN" sz="2400" b="1" dirty="0" smtClean="0">
                <a:solidFill>
                  <a:schemeClr val="accent2"/>
                </a:solidFill>
              </a:rPr>
              <a:t>        int  </a:t>
            </a:r>
            <a:r>
              <a:rPr lang="en-US" altLang="zh-CN" sz="2400" b="1" dirty="0">
                <a:solidFill>
                  <a:schemeClr val="accent2"/>
                </a:solidFill>
              </a:rPr>
              <a:t>*data  number</a:t>
            </a:r>
            <a:r>
              <a:rPr lang="zh-CN" altLang="en-US" sz="2400" b="1" dirty="0" smtClean="0">
                <a:solidFill>
                  <a:schemeClr val="accent2"/>
                </a:solidFill>
              </a:rPr>
              <a:t>；  </a:t>
            </a:r>
            <a:r>
              <a:rPr lang="en-US" altLang="zh-CN" sz="2400" b="1" dirty="0" smtClean="0">
                <a:solidFill>
                  <a:schemeClr val="accent2"/>
                </a:solidFill>
              </a:rPr>
              <a:t>/* </a:t>
            </a:r>
            <a:r>
              <a:rPr lang="zh-CN" altLang="en-US" sz="2400" b="1" dirty="0">
                <a:solidFill>
                  <a:schemeClr val="accent2"/>
                </a:solidFill>
              </a:rPr>
              <a:t>指针本身存于</a:t>
            </a:r>
            <a:r>
              <a:rPr lang="en-US" altLang="zh-CN" sz="2400" b="1" dirty="0">
                <a:solidFill>
                  <a:schemeClr val="accent2"/>
                </a:solidFill>
              </a:rPr>
              <a:t>data</a:t>
            </a:r>
            <a:r>
              <a:rPr lang="zh-CN" altLang="en-US" sz="2400" b="1" dirty="0">
                <a:solidFill>
                  <a:schemeClr val="accent2"/>
                </a:solidFill>
              </a:rPr>
              <a:t>空间，它指向</a:t>
            </a:r>
            <a:r>
              <a:rPr lang="en-US" altLang="zh-CN" sz="2400" b="1" dirty="0">
                <a:solidFill>
                  <a:schemeClr val="accent2"/>
                </a:solidFill>
              </a:rPr>
              <a:t>int</a:t>
            </a:r>
            <a:r>
              <a:rPr lang="zh-CN" altLang="en-US" sz="2400" b="1" dirty="0" smtClean="0">
                <a:solidFill>
                  <a:schemeClr val="accent2"/>
                </a:solidFill>
              </a:rPr>
              <a:t>型      </a:t>
            </a:r>
            <a:endParaRPr lang="en-US" altLang="zh-CN" sz="2400" b="1" dirty="0" smtClean="0">
              <a:solidFill>
                <a:schemeClr val="accent2"/>
              </a:solidFill>
            </a:endParaRPr>
          </a:p>
          <a:p>
            <a:pPr algn="l">
              <a:lnSpc>
                <a:spcPct val="150000"/>
              </a:lnSpc>
            </a:pPr>
            <a:r>
              <a:rPr lang="en-US" altLang="zh-CN" sz="2400" b="1" dirty="0">
                <a:solidFill>
                  <a:schemeClr val="accent2"/>
                </a:solidFill>
              </a:rPr>
              <a:t> </a:t>
            </a:r>
            <a:r>
              <a:rPr lang="en-US" altLang="zh-CN" sz="2400" b="1" dirty="0" smtClean="0">
                <a:solidFill>
                  <a:schemeClr val="accent2"/>
                </a:solidFill>
              </a:rPr>
              <a:t>                                                </a:t>
            </a:r>
            <a:r>
              <a:rPr lang="zh-CN" altLang="en-US" sz="2400" b="1" dirty="0" smtClean="0">
                <a:solidFill>
                  <a:schemeClr val="accent2"/>
                </a:solidFill>
              </a:rPr>
              <a:t>数据 </a:t>
            </a:r>
            <a:r>
              <a:rPr lang="zh-CN" altLang="en-US" sz="2400" b="1" dirty="0">
                <a:solidFill>
                  <a:schemeClr val="accent2"/>
                </a:solidFill>
              </a:rPr>
              <a:t>*</a:t>
            </a:r>
            <a:r>
              <a:rPr lang="en-US" altLang="zh-CN" sz="2400" b="1" dirty="0">
                <a:solidFill>
                  <a:schemeClr val="accent2"/>
                </a:solidFill>
              </a:rPr>
              <a:t>/</a:t>
            </a:r>
          </a:p>
          <a:p>
            <a:pPr algn="l">
              <a:lnSpc>
                <a:spcPct val="150000"/>
              </a:lnSpc>
            </a:pPr>
            <a:r>
              <a:rPr lang="zh-CN" altLang="en-US" sz="2400" b="1" dirty="0" smtClean="0">
                <a:solidFill>
                  <a:schemeClr val="accent2"/>
                </a:solidFill>
              </a:rPr>
              <a:t>      （</a:t>
            </a:r>
            <a:r>
              <a:rPr lang="en-US" altLang="zh-CN" sz="2400" b="1" dirty="0">
                <a:solidFill>
                  <a:schemeClr val="accent2"/>
                </a:solidFill>
              </a:rPr>
              <a:t>2</a:t>
            </a:r>
            <a:r>
              <a:rPr lang="zh-CN" altLang="en-US" sz="2400" b="1" dirty="0">
                <a:solidFill>
                  <a:schemeClr val="accent2"/>
                </a:solidFill>
              </a:rPr>
              <a:t>）基于存储器指针定义示例</a:t>
            </a:r>
          </a:p>
          <a:p>
            <a:pPr algn="l">
              <a:lnSpc>
                <a:spcPct val="150000"/>
              </a:lnSpc>
            </a:pPr>
            <a:r>
              <a:rPr lang="en-US" altLang="zh-CN" sz="2400" b="1" dirty="0" smtClean="0">
                <a:solidFill>
                  <a:schemeClr val="accent2"/>
                </a:solidFill>
              </a:rPr>
              <a:t>        char </a:t>
            </a:r>
            <a:r>
              <a:rPr lang="en-US" altLang="zh-CN" sz="2400" b="1" dirty="0">
                <a:solidFill>
                  <a:schemeClr val="accent2"/>
                </a:solidFill>
              </a:rPr>
              <a:t>data  *</a:t>
            </a:r>
            <a:r>
              <a:rPr lang="en-US" altLang="zh-CN" sz="2400" b="1" dirty="0" err="1">
                <a:solidFill>
                  <a:schemeClr val="accent2"/>
                </a:solidFill>
              </a:rPr>
              <a:t>str</a:t>
            </a:r>
            <a:r>
              <a:rPr lang="zh-CN" altLang="en-US" sz="2400" b="1" dirty="0">
                <a:solidFill>
                  <a:schemeClr val="accent2"/>
                </a:solidFill>
              </a:rPr>
              <a:t>； </a:t>
            </a:r>
            <a:r>
              <a:rPr lang="zh-CN" altLang="en-US" sz="2400" b="1" dirty="0" smtClean="0">
                <a:solidFill>
                  <a:schemeClr val="accent2"/>
                </a:solidFill>
              </a:rPr>
              <a:t>      </a:t>
            </a:r>
            <a:r>
              <a:rPr lang="en-US" altLang="zh-CN" sz="2400" b="1" dirty="0" smtClean="0">
                <a:solidFill>
                  <a:schemeClr val="accent2"/>
                </a:solidFill>
              </a:rPr>
              <a:t>/* </a:t>
            </a:r>
            <a:r>
              <a:rPr lang="zh-CN" altLang="en-US" sz="2400" b="1" dirty="0">
                <a:solidFill>
                  <a:schemeClr val="accent2"/>
                </a:solidFill>
              </a:rPr>
              <a:t>指针指向的</a:t>
            </a:r>
            <a:r>
              <a:rPr lang="en-US" altLang="zh-CN" sz="2400" b="1" dirty="0">
                <a:solidFill>
                  <a:schemeClr val="accent2"/>
                </a:solidFill>
              </a:rPr>
              <a:t>char</a:t>
            </a:r>
            <a:r>
              <a:rPr lang="zh-CN" altLang="en-US" sz="2400" b="1" dirty="0">
                <a:solidFill>
                  <a:schemeClr val="accent2"/>
                </a:solidFill>
              </a:rPr>
              <a:t>型数据存于</a:t>
            </a:r>
            <a:r>
              <a:rPr lang="en-US" altLang="zh-CN" sz="2400" b="1" dirty="0">
                <a:solidFill>
                  <a:schemeClr val="accent2"/>
                </a:solidFill>
              </a:rPr>
              <a:t>data</a:t>
            </a:r>
            <a:r>
              <a:rPr lang="zh-CN" altLang="en-US" sz="2400" b="1" dirty="0">
                <a:solidFill>
                  <a:schemeClr val="accent2"/>
                </a:solidFill>
              </a:rPr>
              <a:t>空间 *</a:t>
            </a:r>
            <a:r>
              <a:rPr lang="en-US" altLang="zh-CN" sz="2400" b="1" dirty="0">
                <a:solidFill>
                  <a:schemeClr val="accent2"/>
                </a:solidFill>
              </a:rPr>
              <a:t>/</a:t>
            </a:r>
          </a:p>
          <a:p>
            <a:pPr algn="l">
              <a:lnSpc>
                <a:spcPct val="150000"/>
              </a:lnSpc>
            </a:pPr>
            <a:r>
              <a:rPr lang="en-US" altLang="zh-CN" sz="2400" b="1" dirty="0" smtClean="0">
                <a:solidFill>
                  <a:schemeClr val="accent2"/>
                </a:solidFill>
              </a:rPr>
              <a:t>        int  </a:t>
            </a:r>
            <a:r>
              <a:rPr lang="en-US" altLang="zh-CN" sz="2400" b="1" dirty="0" err="1">
                <a:solidFill>
                  <a:schemeClr val="accent2"/>
                </a:solidFill>
              </a:rPr>
              <a:t>xdata</a:t>
            </a:r>
            <a:r>
              <a:rPr lang="en-US" altLang="zh-CN" sz="2400" b="1" dirty="0">
                <a:solidFill>
                  <a:schemeClr val="accent2"/>
                </a:solidFill>
              </a:rPr>
              <a:t> *</a:t>
            </a:r>
            <a:r>
              <a:rPr lang="en-US" altLang="zh-CN" sz="2400" b="1" dirty="0" err="1">
                <a:solidFill>
                  <a:schemeClr val="accent2"/>
                </a:solidFill>
              </a:rPr>
              <a:t>num</a:t>
            </a:r>
            <a:r>
              <a:rPr lang="zh-CN" altLang="en-US" sz="2400" b="1" dirty="0">
                <a:solidFill>
                  <a:schemeClr val="accent2"/>
                </a:solidFill>
              </a:rPr>
              <a:t>；	</a:t>
            </a:r>
            <a:r>
              <a:rPr lang="en-US" altLang="zh-CN" sz="2400" b="1" dirty="0">
                <a:solidFill>
                  <a:schemeClr val="accent2"/>
                </a:solidFill>
              </a:rPr>
              <a:t>/* </a:t>
            </a:r>
            <a:r>
              <a:rPr lang="zh-CN" altLang="en-US" sz="2400" b="1" dirty="0">
                <a:solidFill>
                  <a:schemeClr val="accent2"/>
                </a:solidFill>
              </a:rPr>
              <a:t>指针指向的</a:t>
            </a:r>
            <a:r>
              <a:rPr lang="en-US" altLang="zh-CN" sz="2400" b="1" dirty="0">
                <a:solidFill>
                  <a:schemeClr val="accent2"/>
                </a:solidFill>
              </a:rPr>
              <a:t>int</a:t>
            </a:r>
            <a:r>
              <a:rPr lang="zh-CN" altLang="en-US" sz="2400" b="1" dirty="0">
                <a:solidFill>
                  <a:schemeClr val="accent2"/>
                </a:solidFill>
              </a:rPr>
              <a:t>型数据存于</a:t>
            </a:r>
            <a:r>
              <a:rPr lang="en-US" altLang="zh-CN" sz="2400" b="1" dirty="0" err="1">
                <a:solidFill>
                  <a:schemeClr val="accent2"/>
                </a:solidFill>
              </a:rPr>
              <a:t>xdata</a:t>
            </a:r>
            <a:r>
              <a:rPr lang="zh-CN" altLang="en-US" sz="2400" b="1" dirty="0">
                <a:solidFill>
                  <a:schemeClr val="accent2"/>
                </a:solidFill>
              </a:rPr>
              <a:t>空间 *</a:t>
            </a:r>
            <a:r>
              <a:rPr lang="en-US" altLang="zh-CN" sz="2400" b="1" dirty="0">
                <a:solidFill>
                  <a:schemeClr val="accent2"/>
                </a:solidFill>
              </a:rPr>
              <a:t>/</a:t>
            </a:r>
          </a:p>
          <a:p>
            <a:pPr algn="l"/>
            <a:r>
              <a:rPr lang="en-US" altLang="zh-CN" sz="2400" b="1" dirty="0" smtClean="0">
                <a:solidFill>
                  <a:schemeClr val="accent2"/>
                </a:solidFill>
              </a:rPr>
              <a:t>        Char </a:t>
            </a:r>
            <a:r>
              <a:rPr lang="en-US" altLang="zh-CN" sz="2400" b="1" dirty="0" err="1">
                <a:solidFill>
                  <a:schemeClr val="accent2"/>
                </a:solidFill>
              </a:rPr>
              <a:t>xdat</a:t>
            </a:r>
            <a:r>
              <a:rPr lang="en-US" altLang="zh-CN" sz="2400" b="1" dirty="0">
                <a:solidFill>
                  <a:schemeClr val="accent2"/>
                </a:solidFill>
              </a:rPr>
              <a:t> *data </a:t>
            </a:r>
            <a:r>
              <a:rPr lang="en-US" altLang="zh-CN" sz="2400" b="1" dirty="0" err="1">
                <a:solidFill>
                  <a:schemeClr val="accent2"/>
                </a:solidFill>
              </a:rPr>
              <a:t>pd</a:t>
            </a:r>
            <a:r>
              <a:rPr lang="zh-CN" altLang="en-US" sz="2400" b="1" dirty="0">
                <a:solidFill>
                  <a:schemeClr val="accent2"/>
                </a:solidFill>
              </a:rPr>
              <a:t>；	</a:t>
            </a:r>
            <a:r>
              <a:rPr lang="en-US" altLang="zh-CN" sz="2400" b="1" dirty="0">
                <a:solidFill>
                  <a:schemeClr val="accent2"/>
                </a:solidFill>
              </a:rPr>
              <a:t>/* </a:t>
            </a:r>
            <a:r>
              <a:rPr lang="zh-CN" altLang="en-US" sz="2400" b="1" dirty="0">
                <a:solidFill>
                  <a:schemeClr val="accent2"/>
                </a:solidFill>
              </a:rPr>
              <a:t>指针</a:t>
            </a:r>
            <a:r>
              <a:rPr lang="en-US" altLang="zh-CN" sz="2400" b="1" dirty="0" err="1">
                <a:solidFill>
                  <a:schemeClr val="accent2"/>
                </a:solidFill>
              </a:rPr>
              <a:t>pd</a:t>
            </a:r>
            <a:r>
              <a:rPr lang="zh-CN" altLang="en-US" sz="2400" b="1" dirty="0">
                <a:solidFill>
                  <a:schemeClr val="accent2"/>
                </a:solidFill>
              </a:rPr>
              <a:t>指向字符型</a:t>
            </a:r>
            <a:r>
              <a:rPr lang="en-US" altLang="zh-CN" sz="2400" b="1" dirty="0" err="1">
                <a:solidFill>
                  <a:schemeClr val="accent2"/>
                </a:solidFill>
              </a:rPr>
              <a:t>xdata</a:t>
            </a:r>
            <a:r>
              <a:rPr lang="zh-CN" altLang="en-US" sz="2400" b="1" dirty="0">
                <a:solidFill>
                  <a:schemeClr val="accent2"/>
                </a:solidFill>
              </a:rPr>
              <a:t>区，</a:t>
            </a:r>
            <a:r>
              <a:rPr lang="zh-CN" altLang="en-US" sz="2400" b="1" dirty="0" smtClean="0">
                <a:solidFill>
                  <a:schemeClr val="accent2"/>
                </a:solidFill>
              </a:rPr>
              <a:t>自  </a:t>
            </a:r>
            <a:endParaRPr lang="en-US" altLang="zh-CN" sz="2400" b="1" dirty="0" smtClean="0">
              <a:solidFill>
                <a:schemeClr val="accent2"/>
              </a:solidFill>
            </a:endParaRPr>
          </a:p>
          <a:p>
            <a:pPr algn="l"/>
            <a:r>
              <a:rPr lang="en-US" altLang="zh-CN" sz="2400" b="1" dirty="0">
                <a:solidFill>
                  <a:schemeClr val="accent2"/>
                </a:solidFill>
              </a:rPr>
              <a:t> </a:t>
            </a:r>
            <a:r>
              <a:rPr lang="en-US" altLang="zh-CN" sz="2400" b="1" dirty="0" smtClean="0">
                <a:solidFill>
                  <a:schemeClr val="accent2"/>
                </a:solidFill>
              </a:rPr>
              <a:t>                                                    </a:t>
            </a:r>
            <a:r>
              <a:rPr lang="zh-CN" altLang="en-US" sz="2400" b="1" dirty="0" smtClean="0">
                <a:solidFill>
                  <a:schemeClr val="accent2"/>
                </a:solidFill>
              </a:rPr>
              <a:t>身在</a:t>
            </a:r>
            <a:r>
              <a:rPr lang="en-US" altLang="zh-CN" sz="2400" b="1" dirty="0" smtClean="0">
                <a:solidFill>
                  <a:schemeClr val="accent2"/>
                </a:solidFill>
              </a:rPr>
              <a:t>data</a:t>
            </a:r>
            <a:r>
              <a:rPr lang="zh-CN" altLang="en-US" sz="2400" b="1" dirty="0">
                <a:solidFill>
                  <a:schemeClr val="accent2"/>
                </a:solidFill>
              </a:rPr>
              <a:t>区，长度为</a:t>
            </a:r>
            <a:r>
              <a:rPr lang="en-US" altLang="zh-CN" sz="2400" b="1" dirty="0">
                <a:solidFill>
                  <a:schemeClr val="accent2"/>
                </a:solidFill>
              </a:rPr>
              <a:t>2</a:t>
            </a:r>
            <a:r>
              <a:rPr lang="zh-CN" altLang="en-US" sz="2400" b="1" dirty="0">
                <a:solidFill>
                  <a:schemeClr val="accent2"/>
                </a:solidFill>
              </a:rPr>
              <a:t>字节 *</a:t>
            </a:r>
            <a:r>
              <a:rPr lang="en-US" altLang="zh-CN" sz="2400" b="1" dirty="0">
                <a:solidFill>
                  <a:schemeClr val="accent2"/>
                </a:solidFill>
              </a:rPr>
              <a:t>/</a:t>
            </a:r>
          </a:p>
        </p:txBody>
      </p:sp>
    </p:spTree>
    <p:extLst>
      <p:ext uri="{BB962C8B-B14F-4D97-AF65-F5344CB8AC3E}">
        <p14:creationId xmlns:p14="http://schemas.microsoft.com/office/powerpoint/2010/main" val="1230590691"/>
      </p:ext>
    </p:extLst>
  </p:cSld>
  <p:clrMapOvr>
    <a:masterClrMapping/>
  </p:clrMapOvr>
  <p:transition>
    <p:random/>
    <p:sndAc>
      <p:stSnd>
        <p:snd r:embed="rId3" name="camer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40</a:t>
            </a:fld>
            <a:endParaRPr lang="en-US" altLang="zh-CN" dirty="0"/>
          </a:p>
        </p:txBody>
      </p:sp>
      <p:sp>
        <p:nvSpPr>
          <p:cNvPr id="4" name="矩形 3"/>
          <p:cNvSpPr/>
          <p:nvPr/>
        </p:nvSpPr>
        <p:spPr>
          <a:xfrm>
            <a:off x="0" y="559138"/>
            <a:ext cx="9144000" cy="3416320"/>
          </a:xfrm>
          <a:prstGeom prst="rect">
            <a:avLst/>
          </a:prstGeom>
        </p:spPr>
        <p:txBody>
          <a:bodyPr wrap="square">
            <a:spAutoFit/>
          </a:bodyPr>
          <a:lstStyle/>
          <a:p>
            <a:pPr algn="l">
              <a:lnSpc>
                <a:spcPct val="150000"/>
              </a:lnSpc>
            </a:pPr>
            <a:r>
              <a:rPr lang="en-US" altLang="zh-CN" sz="2400" b="1" dirty="0">
                <a:solidFill>
                  <a:schemeClr val="accent2"/>
                </a:solidFill>
                <a:latin typeface="+mn-lt"/>
                <a:ea typeface="+mn-ea"/>
              </a:rPr>
              <a:t>        </a:t>
            </a:r>
            <a:r>
              <a:rPr lang="en-US" altLang="zh-CN" sz="2400" b="1" dirty="0">
                <a:solidFill>
                  <a:srgbClr val="0000FF"/>
                </a:solidFill>
                <a:latin typeface="+mn-lt"/>
                <a:ea typeface="+mn-ea"/>
              </a:rPr>
              <a:t>4</a:t>
            </a:r>
            <a:r>
              <a:rPr lang="zh-CN" altLang="en-US" sz="2400" b="1" dirty="0">
                <a:solidFill>
                  <a:srgbClr val="0000FF"/>
                </a:solidFill>
                <a:latin typeface="+mn-lt"/>
                <a:ea typeface="+mn-ea"/>
              </a:rPr>
              <a:t>．指针变量的引用</a:t>
            </a:r>
          </a:p>
          <a:p>
            <a:pPr algn="l">
              <a:lnSpc>
                <a:spcPct val="150000"/>
              </a:lnSpc>
            </a:pPr>
            <a:r>
              <a:rPr lang="zh-CN" altLang="en-US" sz="2400" b="1" dirty="0">
                <a:solidFill>
                  <a:schemeClr val="accent2"/>
                </a:solidFill>
                <a:latin typeface="+mn-lt"/>
                <a:ea typeface="+mn-ea"/>
              </a:rPr>
              <a:t>        定义好指针变量后，还需要对指针变量进行引用后才能将指针变量和所指变量建立关联。</a:t>
            </a:r>
          </a:p>
          <a:p>
            <a:pPr algn="l">
              <a:lnSpc>
                <a:spcPct val="150000"/>
              </a:lnSpc>
            </a:pPr>
            <a:r>
              <a:rPr lang="zh-CN" altLang="en-US" sz="2400" b="1" dirty="0">
                <a:solidFill>
                  <a:schemeClr val="accent2"/>
                </a:solidFill>
                <a:latin typeface="+mn-lt"/>
                <a:ea typeface="+mn-ea"/>
              </a:rPr>
              <a:t>        指针变量的引用是通过取地址运算符</a:t>
            </a:r>
            <a:r>
              <a:rPr lang="en-US" altLang="zh-CN" sz="2400" b="1" dirty="0">
                <a:solidFill>
                  <a:schemeClr val="accent2"/>
                </a:solidFill>
                <a:latin typeface="+mn-lt"/>
                <a:ea typeface="+mn-ea"/>
              </a:rPr>
              <a:t>&amp;</a:t>
            </a:r>
            <a:r>
              <a:rPr lang="zh-CN" altLang="en-US" sz="2400" b="1" dirty="0">
                <a:solidFill>
                  <a:schemeClr val="accent2"/>
                </a:solidFill>
                <a:latin typeface="+mn-lt"/>
                <a:ea typeface="+mn-ea"/>
              </a:rPr>
              <a:t>来实现的，具体格式为</a:t>
            </a:r>
          </a:p>
          <a:p>
            <a:pPr>
              <a:lnSpc>
                <a:spcPct val="150000"/>
              </a:lnSpc>
            </a:pPr>
            <a:r>
              <a:rPr lang="zh-CN" altLang="en-US" sz="2400" b="1" dirty="0">
                <a:solidFill>
                  <a:schemeClr val="accent2"/>
                </a:solidFill>
                <a:latin typeface="+mn-lt"/>
                <a:ea typeface="+mn-ea"/>
              </a:rPr>
              <a:t>        </a:t>
            </a:r>
            <a:r>
              <a:rPr lang="zh-CN" altLang="en-US" sz="2400" b="1" dirty="0">
                <a:solidFill>
                  <a:srgbClr val="FF0000"/>
                </a:solidFill>
                <a:latin typeface="+mn-lt"/>
                <a:ea typeface="+mn-ea"/>
              </a:rPr>
              <a:t>指针变量 </a:t>
            </a:r>
            <a:r>
              <a:rPr lang="en-US" altLang="zh-CN" sz="2400" b="1" dirty="0">
                <a:solidFill>
                  <a:srgbClr val="FF0000"/>
                </a:solidFill>
                <a:latin typeface="+mn-lt"/>
                <a:ea typeface="+mn-ea"/>
              </a:rPr>
              <a:t>= &amp;</a:t>
            </a:r>
            <a:r>
              <a:rPr lang="zh-CN" altLang="en-US" sz="2400" b="1" dirty="0">
                <a:solidFill>
                  <a:srgbClr val="FF0000"/>
                </a:solidFill>
                <a:latin typeface="+mn-lt"/>
                <a:ea typeface="+mn-ea"/>
              </a:rPr>
              <a:t>所指变量；</a:t>
            </a:r>
          </a:p>
          <a:p>
            <a:pPr algn="l">
              <a:lnSpc>
                <a:spcPct val="150000"/>
              </a:lnSpc>
            </a:pPr>
            <a:r>
              <a:rPr lang="zh-CN" altLang="en-US" sz="2400" b="1" dirty="0">
                <a:solidFill>
                  <a:schemeClr val="accent2"/>
                </a:solidFill>
                <a:latin typeface="+mn-lt"/>
                <a:ea typeface="+mn-ea"/>
              </a:rPr>
              <a:t>        例如：</a:t>
            </a:r>
            <a:r>
              <a:rPr lang="en-US" altLang="zh-CN" sz="2400" b="1" dirty="0" err="1">
                <a:solidFill>
                  <a:schemeClr val="accent2"/>
                </a:solidFill>
                <a:latin typeface="+mn-lt"/>
                <a:ea typeface="+mn-ea"/>
              </a:rPr>
              <a:t>ap</a:t>
            </a:r>
            <a:r>
              <a:rPr lang="en-US" altLang="zh-CN" sz="2400" b="1" dirty="0">
                <a:solidFill>
                  <a:schemeClr val="accent2"/>
                </a:solidFill>
                <a:latin typeface="+mn-lt"/>
                <a:ea typeface="+mn-ea"/>
              </a:rPr>
              <a:t> = &amp;a</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指针</a:t>
            </a:r>
            <a:r>
              <a:rPr lang="en-US" altLang="zh-CN" sz="2400" b="1" dirty="0" err="1">
                <a:solidFill>
                  <a:schemeClr val="accent2"/>
                </a:solidFill>
                <a:latin typeface="+mn-lt"/>
                <a:ea typeface="+mn-ea"/>
              </a:rPr>
              <a:t>ap</a:t>
            </a:r>
            <a:r>
              <a:rPr lang="zh-CN" altLang="en-US" sz="2400" b="1" dirty="0">
                <a:solidFill>
                  <a:schemeClr val="accent2"/>
                </a:solidFill>
                <a:latin typeface="+mn-lt"/>
                <a:ea typeface="+mn-ea"/>
              </a:rPr>
              <a:t>指向了变量</a:t>
            </a:r>
            <a:r>
              <a:rPr lang="en-US" altLang="zh-CN" sz="2400" b="1" dirty="0">
                <a:solidFill>
                  <a:schemeClr val="accent2"/>
                </a:solidFill>
                <a:latin typeface="+mn-lt"/>
                <a:ea typeface="+mn-ea"/>
              </a:rPr>
              <a:t>a */</a:t>
            </a:r>
          </a:p>
        </p:txBody>
      </p:sp>
    </p:spTree>
    <p:extLst>
      <p:ext uri="{BB962C8B-B14F-4D97-AF65-F5344CB8AC3E}">
        <p14:creationId xmlns:p14="http://schemas.microsoft.com/office/powerpoint/2010/main" val="3511624754"/>
      </p:ext>
    </p:extLst>
  </p:cSld>
  <p:clrMapOvr>
    <a:masterClrMapping/>
  </p:clrMapOvr>
  <p:transition>
    <p:random/>
    <p:sndAc>
      <p:stSnd>
        <p:snd r:embed="rId2" name="camera.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0" y="266700"/>
            <a:ext cx="7934325" cy="908050"/>
          </a:xfrm>
        </p:spPr>
        <p:txBody>
          <a:bodyPr/>
          <a:lstStyle/>
          <a:p>
            <a:pPr>
              <a:lnSpc>
                <a:spcPct val="150000"/>
              </a:lnSpc>
            </a:pPr>
            <a:r>
              <a:rPr lang="en-US" altLang="zh-CN" sz="2400" dirty="0" smtClean="0">
                <a:solidFill>
                  <a:srgbClr val="FF9933"/>
                </a:solidFill>
              </a:rPr>
              <a:t>        </a:t>
            </a:r>
            <a:r>
              <a:rPr lang="en-US" altLang="zh-CN" sz="2400" dirty="0">
                <a:solidFill>
                  <a:srgbClr val="0000FF"/>
                </a:solidFill>
                <a:latin typeface="+mn-lt"/>
                <a:ea typeface="+mn-ea"/>
                <a:cs typeface="+mn-cs"/>
              </a:rPr>
              <a:t>5</a:t>
            </a:r>
            <a:r>
              <a:rPr lang="zh-CN" altLang="en-US" sz="2400" dirty="0">
                <a:solidFill>
                  <a:srgbClr val="0000FF"/>
                </a:solidFill>
                <a:latin typeface="+mn-lt"/>
                <a:ea typeface="+mn-ea"/>
                <a:cs typeface="+mn-cs"/>
              </a:rPr>
              <a:t>．数组的指针和指向数组的指针变量  </a:t>
            </a:r>
          </a:p>
        </p:txBody>
      </p:sp>
      <p:sp>
        <p:nvSpPr>
          <p:cNvPr id="79875" name="Rectangle 3"/>
          <p:cNvSpPr>
            <a:spLocks noGrp="1" noChangeArrowheads="1"/>
          </p:cNvSpPr>
          <p:nvPr>
            <p:ph type="body" idx="1"/>
          </p:nvPr>
        </p:nvSpPr>
        <p:spPr>
          <a:xfrm>
            <a:off x="0" y="1031875"/>
            <a:ext cx="8675688" cy="4114800"/>
          </a:xfrm>
        </p:spPr>
        <p:txBody>
          <a:bodyPr/>
          <a:lstStyle/>
          <a:p>
            <a:pPr marL="0" indent="432000" algn="l">
              <a:lnSpc>
                <a:spcPct val="150000"/>
              </a:lnSpc>
              <a:spcBef>
                <a:spcPts val="0"/>
              </a:spcBef>
            </a:pPr>
            <a:r>
              <a:rPr lang="zh-CN" altLang="en-US" sz="2400" b="1" dirty="0" smtClean="0"/>
              <a:t>   如果</a:t>
            </a:r>
            <a:r>
              <a:rPr lang="zh-CN" altLang="en-US" sz="2400" b="1" dirty="0"/>
              <a:t>用一个变量存放一个数组的地址，这个变量就称为指向数组的指针变量</a:t>
            </a:r>
            <a:r>
              <a:rPr lang="en-US" altLang="zh-CN" sz="2400" b="1" dirty="0"/>
              <a:t>.</a:t>
            </a:r>
          </a:p>
          <a:p>
            <a:pPr marL="0" indent="0" algn="l">
              <a:lnSpc>
                <a:spcPct val="150000"/>
              </a:lnSpc>
              <a:spcBef>
                <a:spcPts val="0"/>
              </a:spcBef>
            </a:pPr>
            <a:r>
              <a:rPr lang="zh-CN" altLang="en-US" sz="2400" b="1" dirty="0" smtClean="0"/>
              <a:t>      数组</a:t>
            </a:r>
            <a:r>
              <a:rPr lang="zh-CN" altLang="en-US" sz="2400" b="1" dirty="0"/>
              <a:t>的起始地址称为数组指针，一个数组</a:t>
            </a:r>
            <a:r>
              <a:rPr lang="en-US" altLang="zh-CN" sz="2400" b="1" dirty="0"/>
              <a:t>a[ ]</a:t>
            </a:r>
            <a:r>
              <a:rPr lang="zh-CN" altLang="en-US" sz="2400" b="1" dirty="0"/>
              <a:t>的起始地址用</a:t>
            </a:r>
            <a:r>
              <a:rPr lang="en-US" altLang="zh-CN" sz="2400" b="1" dirty="0"/>
              <a:t>a</a:t>
            </a:r>
            <a:r>
              <a:rPr lang="zh-CN" altLang="en-US" sz="2400" b="1" dirty="0"/>
              <a:t>表示。</a:t>
            </a:r>
          </a:p>
          <a:p>
            <a:pPr marL="0" indent="0" algn="l">
              <a:lnSpc>
                <a:spcPct val="150000"/>
              </a:lnSpc>
              <a:spcBef>
                <a:spcPts val="0"/>
              </a:spcBef>
              <a:buFont typeface="Wingdings" pitchFamily="2" charset="2"/>
              <a:buNone/>
            </a:pPr>
            <a:r>
              <a:rPr lang="en-US" altLang="zh-CN" sz="2400" b="1" dirty="0" smtClean="0"/>
              <a:t>        1  </a:t>
            </a:r>
            <a:r>
              <a:rPr lang="zh-CN" altLang="en-US" sz="2400" b="1" dirty="0"/>
              <a:t>） 指向数组的指针变量的定义和赋值</a:t>
            </a:r>
          </a:p>
          <a:p>
            <a:pPr marL="0" indent="0" algn="l">
              <a:lnSpc>
                <a:spcPct val="150000"/>
              </a:lnSpc>
              <a:spcBef>
                <a:spcPts val="0"/>
              </a:spcBef>
              <a:buFont typeface="Wingdings" pitchFamily="2" charset="2"/>
              <a:buNone/>
            </a:pPr>
            <a:r>
              <a:rPr lang="zh-CN" altLang="en-US" sz="2400" b="1" dirty="0"/>
              <a:t>   </a:t>
            </a:r>
            <a:r>
              <a:rPr lang="zh-CN" altLang="en-US" sz="2400" b="1" dirty="0" smtClean="0"/>
              <a:t>    设</a:t>
            </a:r>
            <a:r>
              <a:rPr lang="zh-CN" altLang="en-US" sz="2400" b="1" dirty="0"/>
              <a:t>定义了一个数组</a:t>
            </a:r>
            <a:r>
              <a:rPr lang="en-US" altLang="zh-CN" sz="2400" b="1" dirty="0" smtClean="0"/>
              <a:t>a[10]</a:t>
            </a:r>
            <a:r>
              <a:rPr lang="zh-CN" altLang="en-US" sz="2400" b="1" dirty="0"/>
              <a:t>和一个指针变量</a:t>
            </a:r>
            <a:r>
              <a:rPr lang="en-US" altLang="zh-CN" sz="2400" b="1" dirty="0" err="1"/>
              <a:t>ap</a:t>
            </a:r>
            <a:r>
              <a:rPr lang="en-US" altLang="zh-CN" sz="2400" b="1" dirty="0"/>
              <a:t>:</a:t>
            </a:r>
          </a:p>
          <a:p>
            <a:pPr marL="0" indent="0" algn="l">
              <a:lnSpc>
                <a:spcPct val="150000"/>
              </a:lnSpc>
              <a:spcBef>
                <a:spcPts val="0"/>
              </a:spcBef>
              <a:buFont typeface="Wingdings" pitchFamily="2" charset="2"/>
              <a:buNone/>
            </a:pPr>
            <a:r>
              <a:rPr lang="en-US" altLang="zh-CN" sz="2400" b="1" dirty="0"/>
              <a:t>          </a:t>
            </a:r>
            <a:r>
              <a:rPr lang="en-US" altLang="zh-CN" sz="2400" dirty="0"/>
              <a:t>int a[10]</a:t>
            </a:r>
            <a:r>
              <a:rPr lang="zh-CN" altLang="en-US" sz="2400" dirty="0"/>
              <a:t>； </a:t>
            </a:r>
            <a:r>
              <a:rPr lang="en-US" altLang="zh-CN" sz="2400" dirty="0"/>
              <a:t>/* </a:t>
            </a:r>
            <a:r>
              <a:rPr lang="zh-CN" altLang="en-US" sz="2400" dirty="0"/>
              <a:t>定义</a:t>
            </a:r>
            <a:r>
              <a:rPr lang="en-US" altLang="zh-CN" sz="2400" dirty="0"/>
              <a:t>a</a:t>
            </a:r>
            <a:r>
              <a:rPr lang="zh-CN" altLang="en-US" sz="2400" dirty="0"/>
              <a:t>为包含</a:t>
            </a:r>
            <a:r>
              <a:rPr lang="en-US" altLang="zh-CN" sz="2400" dirty="0"/>
              <a:t>10</a:t>
            </a:r>
            <a:r>
              <a:rPr lang="zh-CN" altLang="en-US" sz="2400" dirty="0"/>
              <a:t>个整型元素的数组 *</a:t>
            </a:r>
            <a:r>
              <a:rPr lang="en-US" altLang="zh-CN" sz="2400" dirty="0"/>
              <a:t>/</a:t>
            </a:r>
          </a:p>
          <a:p>
            <a:pPr marL="0" indent="0" algn="l">
              <a:lnSpc>
                <a:spcPct val="150000"/>
              </a:lnSpc>
              <a:spcBef>
                <a:spcPts val="0"/>
              </a:spcBef>
              <a:buFont typeface="Wingdings" pitchFamily="2" charset="2"/>
              <a:buNone/>
            </a:pPr>
            <a:r>
              <a:rPr lang="en-US" altLang="zh-CN" sz="2400" dirty="0" smtClean="0"/>
              <a:t>          int </a:t>
            </a:r>
            <a:r>
              <a:rPr lang="en-US" altLang="zh-CN" sz="2400" dirty="0"/>
              <a:t>*</a:t>
            </a:r>
            <a:r>
              <a:rPr lang="en-US" altLang="zh-CN" sz="2400" dirty="0" err="1"/>
              <a:t>ap</a:t>
            </a:r>
            <a:r>
              <a:rPr lang="zh-CN" altLang="en-US" sz="2400" dirty="0"/>
              <a:t>；  </a:t>
            </a:r>
            <a:r>
              <a:rPr lang="en-US" altLang="zh-CN" sz="2400" dirty="0"/>
              <a:t>/* </a:t>
            </a:r>
            <a:r>
              <a:rPr lang="zh-CN" altLang="en-US" sz="2400" dirty="0"/>
              <a:t>定义</a:t>
            </a:r>
            <a:r>
              <a:rPr lang="en-US" altLang="zh-CN" sz="2400" dirty="0" err="1"/>
              <a:t>ap</a:t>
            </a:r>
            <a:r>
              <a:rPr lang="zh-CN" altLang="en-US" sz="2400" dirty="0"/>
              <a:t>为指向整型数据的指针 *</a:t>
            </a:r>
            <a:r>
              <a:rPr lang="en-US" altLang="zh-CN" sz="2400" dirty="0"/>
              <a:t>/</a:t>
            </a:r>
          </a:p>
        </p:txBody>
      </p:sp>
      <p:sp>
        <p:nvSpPr>
          <p:cNvPr id="79876" name="Text Box 4"/>
          <p:cNvSpPr txBox="1">
            <a:spLocks noChangeArrowheads="1"/>
          </p:cNvSpPr>
          <p:nvPr/>
        </p:nvSpPr>
        <p:spPr bwMode="auto">
          <a:xfrm>
            <a:off x="161925" y="5492324"/>
            <a:ext cx="86423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zh-CN" sz="2400" b="1" dirty="0"/>
              <a:t>       </a:t>
            </a:r>
            <a:r>
              <a:rPr lang="zh-CN" altLang="en-US" sz="2400" b="1" dirty="0"/>
              <a:t>仅此两句并不能说明变量</a:t>
            </a:r>
            <a:r>
              <a:rPr lang="en-US" altLang="zh-CN" sz="2400" b="1" dirty="0" err="1"/>
              <a:t>ap</a:t>
            </a:r>
            <a:r>
              <a:rPr lang="zh-CN" altLang="en-US" sz="2400" b="1" dirty="0"/>
              <a:t>是指向数组的，还必须将数组的起始地址赋给该变量：</a:t>
            </a:r>
          </a:p>
        </p:txBody>
      </p:sp>
    </p:spTree>
    <p:extLst>
      <p:ext uri="{BB962C8B-B14F-4D97-AF65-F5344CB8AC3E}">
        <p14:creationId xmlns:p14="http://schemas.microsoft.com/office/powerpoint/2010/main" val="2381824802"/>
      </p:ext>
    </p:extLst>
  </p:cSld>
  <p:clrMapOvr>
    <a:masterClrMapping/>
  </p:clrMapOvr>
  <p:transition>
    <p:random/>
    <p:sndAc>
      <p:stSnd>
        <p:snd r:embed="rId3" name="camera.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body" idx="1"/>
          </p:nvPr>
        </p:nvSpPr>
        <p:spPr>
          <a:xfrm>
            <a:off x="0" y="557213"/>
            <a:ext cx="9612313" cy="5545137"/>
          </a:xfrm>
        </p:spPr>
        <p:txBody>
          <a:bodyPr/>
          <a:lstStyle/>
          <a:p>
            <a:pPr marL="0" indent="0" algn="l">
              <a:lnSpc>
                <a:spcPct val="150000"/>
              </a:lnSpc>
              <a:spcBef>
                <a:spcPts val="600"/>
              </a:spcBef>
              <a:buFont typeface="Wingdings" pitchFamily="2" charset="2"/>
              <a:buNone/>
            </a:pPr>
            <a:r>
              <a:rPr lang="en-US" altLang="zh-CN" sz="2400" b="1" dirty="0"/>
              <a:t>      </a:t>
            </a:r>
            <a:r>
              <a:rPr lang="en-US" altLang="zh-CN" sz="2400" b="1" dirty="0" smtClean="0"/>
              <a:t>  </a:t>
            </a:r>
            <a:r>
              <a:rPr lang="en-US" altLang="zh-CN" sz="2400" b="1" dirty="0" err="1" smtClean="0"/>
              <a:t>ap</a:t>
            </a:r>
            <a:r>
              <a:rPr lang="en-US" altLang="zh-CN" sz="2400" b="1" dirty="0" smtClean="0"/>
              <a:t>=a</a:t>
            </a:r>
            <a:r>
              <a:rPr lang="en-US" altLang="zh-CN" sz="2400" b="1" dirty="0"/>
              <a:t>;      </a:t>
            </a:r>
            <a:r>
              <a:rPr lang="en-US" altLang="zh-CN" sz="2400" b="1" dirty="0" smtClean="0"/>
              <a:t>    /*</a:t>
            </a:r>
            <a:r>
              <a:rPr lang="zh-CN" altLang="en-US" sz="2400" b="1" dirty="0"/>
              <a:t>数组</a:t>
            </a:r>
            <a:r>
              <a:rPr lang="en-US" altLang="zh-CN" sz="2400" b="1" dirty="0"/>
              <a:t>a[]</a:t>
            </a:r>
            <a:r>
              <a:rPr lang="zh-CN" altLang="en-US" sz="2400" b="1" dirty="0"/>
              <a:t>的起始地址赋给指针变量</a:t>
            </a:r>
            <a:r>
              <a:rPr lang="en-US" altLang="zh-CN" sz="2400" b="1" dirty="0" err="1"/>
              <a:t>ap</a:t>
            </a:r>
            <a:r>
              <a:rPr lang="en-US" altLang="zh-CN" sz="2400" b="1" dirty="0"/>
              <a:t>*/</a:t>
            </a:r>
          </a:p>
          <a:p>
            <a:pPr marL="0" indent="0" algn="l">
              <a:lnSpc>
                <a:spcPct val="150000"/>
              </a:lnSpc>
              <a:spcBef>
                <a:spcPts val="600"/>
              </a:spcBef>
              <a:buFont typeface="Wingdings" pitchFamily="2" charset="2"/>
              <a:buNone/>
            </a:pPr>
            <a:r>
              <a:rPr lang="zh-CN" altLang="en-US" sz="2400" b="1" dirty="0" smtClean="0"/>
              <a:t>或    </a:t>
            </a:r>
            <a:r>
              <a:rPr lang="en-US" altLang="zh-CN" sz="2400" b="1" dirty="0" err="1" smtClean="0"/>
              <a:t>ap</a:t>
            </a:r>
            <a:r>
              <a:rPr lang="en-US" altLang="zh-CN" sz="2400" b="1" dirty="0"/>
              <a:t>=&amp;a[0]; </a:t>
            </a:r>
            <a:r>
              <a:rPr lang="en-US" altLang="zh-CN" sz="2400" b="1" dirty="0" smtClean="0"/>
              <a:t>  </a:t>
            </a:r>
            <a:r>
              <a:rPr lang="en-US" altLang="zh-CN" sz="2400" b="1" dirty="0"/>
              <a:t>/*</a:t>
            </a:r>
            <a:r>
              <a:rPr lang="zh-CN" altLang="en-US" sz="2400" b="1" dirty="0"/>
              <a:t>意义同上*</a:t>
            </a:r>
            <a:r>
              <a:rPr lang="en-US" altLang="zh-CN" sz="2400" b="1" dirty="0"/>
              <a:t>/</a:t>
            </a:r>
          </a:p>
          <a:p>
            <a:pPr marL="0" indent="0" algn="l">
              <a:lnSpc>
                <a:spcPct val="150000"/>
              </a:lnSpc>
              <a:spcBef>
                <a:spcPts val="600"/>
              </a:spcBef>
              <a:buFont typeface="Wingdings" pitchFamily="2" charset="2"/>
              <a:buNone/>
            </a:pPr>
            <a:r>
              <a:rPr lang="zh-CN" altLang="en-US" sz="2400" b="1" dirty="0" smtClean="0"/>
              <a:t>        也</a:t>
            </a:r>
            <a:r>
              <a:rPr lang="zh-CN" altLang="en-US" sz="2400" b="1" dirty="0"/>
              <a:t>可以使定义和赋值在一条语句完成：</a:t>
            </a:r>
          </a:p>
          <a:p>
            <a:pPr marL="0" indent="0" algn="l">
              <a:lnSpc>
                <a:spcPct val="150000"/>
              </a:lnSpc>
              <a:spcBef>
                <a:spcPts val="600"/>
              </a:spcBef>
              <a:buFont typeface="Wingdings" pitchFamily="2" charset="2"/>
              <a:buNone/>
            </a:pPr>
            <a:r>
              <a:rPr lang="zh-CN" altLang="en-US" sz="2400" b="1" dirty="0"/>
              <a:t>      </a:t>
            </a:r>
            <a:r>
              <a:rPr lang="zh-CN" altLang="en-US" sz="2400" b="1" dirty="0" smtClean="0"/>
              <a:t>  </a:t>
            </a:r>
            <a:r>
              <a:rPr lang="en-US" altLang="zh-CN" sz="2400" b="1" dirty="0" smtClean="0"/>
              <a:t>char </a:t>
            </a:r>
            <a:r>
              <a:rPr lang="en-US" altLang="zh-CN" sz="2400" b="1" dirty="0"/>
              <a:t>data *</a:t>
            </a:r>
            <a:r>
              <a:rPr lang="en-US" altLang="zh-CN" sz="2400" b="1" dirty="0" err="1"/>
              <a:t>ap</a:t>
            </a:r>
            <a:r>
              <a:rPr lang="zh-CN" altLang="en-US" sz="2400" b="1" dirty="0"/>
              <a:t>＝</a:t>
            </a:r>
            <a:r>
              <a:rPr lang="en-US" altLang="zh-CN" sz="2400" b="1" dirty="0"/>
              <a:t>a</a:t>
            </a:r>
            <a:r>
              <a:rPr lang="zh-CN" altLang="en-US" sz="2400" b="1" dirty="0"/>
              <a:t>；</a:t>
            </a:r>
          </a:p>
          <a:p>
            <a:pPr marL="0" indent="0" algn="l">
              <a:lnSpc>
                <a:spcPct val="150000"/>
              </a:lnSpc>
              <a:spcBef>
                <a:spcPts val="600"/>
              </a:spcBef>
              <a:buFont typeface="Wingdings" pitchFamily="2" charset="2"/>
              <a:buNone/>
            </a:pPr>
            <a:r>
              <a:rPr lang="zh-CN" altLang="en-US" sz="2400" b="1" dirty="0"/>
              <a:t>或 </a:t>
            </a:r>
            <a:r>
              <a:rPr lang="zh-CN" altLang="en-US" sz="2400" b="1" dirty="0" smtClean="0"/>
              <a:t>   </a:t>
            </a:r>
            <a:r>
              <a:rPr lang="en-US" altLang="zh-CN" sz="2400" b="1" dirty="0"/>
              <a:t>char data *</a:t>
            </a:r>
            <a:r>
              <a:rPr lang="en-US" altLang="zh-CN" sz="2400" b="1" dirty="0" err="1"/>
              <a:t>ap</a:t>
            </a:r>
            <a:r>
              <a:rPr lang="en-US" altLang="zh-CN" sz="2400" b="1" dirty="0"/>
              <a:t>=&amp;a[0];</a:t>
            </a:r>
          </a:p>
          <a:p>
            <a:pPr marL="0" indent="0" algn="l">
              <a:lnSpc>
                <a:spcPct val="150000"/>
              </a:lnSpc>
              <a:spcBef>
                <a:spcPts val="600"/>
              </a:spcBef>
              <a:buFont typeface="Wingdings" pitchFamily="2" charset="2"/>
              <a:buNone/>
            </a:pPr>
            <a:r>
              <a:rPr lang="en-US" altLang="zh-CN" sz="2400" b="1" dirty="0" smtClean="0"/>
              <a:t>        2</a:t>
            </a:r>
            <a:r>
              <a:rPr lang="en-US" altLang="zh-CN" sz="2400" b="1" dirty="0"/>
              <a:t>) </a:t>
            </a:r>
            <a:r>
              <a:rPr lang="zh-CN" altLang="en-US" sz="2400" b="1" dirty="0"/>
              <a:t>利用指向数组的指针变量引用数组元素</a:t>
            </a:r>
          </a:p>
          <a:p>
            <a:pPr marL="0" indent="0" algn="l">
              <a:lnSpc>
                <a:spcPct val="150000"/>
              </a:lnSpc>
              <a:spcBef>
                <a:spcPts val="600"/>
              </a:spcBef>
              <a:buFont typeface="Wingdings" pitchFamily="2" charset="2"/>
              <a:buNone/>
            </a:pPr>
            <a:r>
              <a:rPr lang="zh-CN" altLang="en-US" sz="2400" b="1" dirty="0"/>
              <a:t>    </a:t>
            </a:r>
            <a:r>
              <a:rPr lang="zh-CN" altLang="en-US" sz="2400" b="1" dirty="0" smtClean="0"/>
              <a:t>   </a:t>
            </a:r>
            <a:r>
              <a:rPr lang="zh-CN" altLang="en-US" sz="2400" b="1" dirty="0"/>
              <a:t>指向数组的指针变量引用数组元素有两种方法：</a:t>
            </a:r>
          </a:p>
          <a:p>
            <a:pPr marL="0" indent="0" algn="l">
              <a:lnSpc>
                <a:spcPct val="150000"/>
              </a:lnSpc>
              <a:spcBef>
                <a:spcPts val="600"/>
              </a:spcBef>
              <a:buFont typeface="Wingdings" pitchFamily="2" charset="2"/>
              <a:buNone/>
            </a:pPr>
            <a:r>
              <a:rPr lang="zh-CN" altLang="en-US" sz="2400" b="1" dirty="0"/>
              <a:t>          *</a:t>
            </a:r>
            <a:r>
              <a:rPr lang="en-US" altLang="zh-CN" sz="2400" b="1" dirty="0"/>
              <a:t>(</a:t>
            </a:r>
            <a:r>
              <a:rPr lang="en-US" altLang="zh-CN" sz="2400" b="1" dirty="0" err="1"/>
              <a:t>ap+i</a:t>
            </a:r>
            <a:r>
              <a:rPr lang="en-US" altLang="zh-CN" sz="2400" b="1" dirty="0"/>
              <a:t>)  </a:t>
            </a:r>
            <a:r>
              <a:rPr lang="zh-CN" altLang="en-US" sz="2400" b="1" dirty="0"/>
              <a:t>或  </a:t>
            </a:r>
            <a:r>
              <a:rPr lang="en-US" altLang="zh-CN" sz="2400" b="1" dirty="0" err="1"/>
              <a:t>ap</a:t>
            </a:r>
            <a:r>
              <a:rPr lang="en-US" altLang="zh-CN" sz="2400" b="1" dirty="0"/>
              <a:t>(</a:t>
            </a:r>
            <a:r>
              <a:rPr lang="en-US" altLang="zh-CN" sz="2400" b="1" dirty="0" err="1"/>
              <a:t>i</a:t>
            </a:r>
            <a:r>
              <a:rPr lang="en-US" altLang="zh-CN" sz="2400" b="1" dirty="0"/>
              <a:t>) </a:t>
            </a:r>
            <a:r>
              <a:rPr lang="zh-CN" altLang="en-US" sz="2400" b="1" dirty="0"/>
              <a:t>，它们等同于*</a:t>
            </a:r>
            <a:r>
              <a:rPr lang="en-US" altLang="zh-CN" sz="2400" b="1" dirty="0"/>
              <a:t>(</a:t>
            </a:r>
            <a:r>
              <a:rPr lang="en-US" altLang="zh-CN" sz="2400" b="1" dirty="0" err="1"/>
              <a:t>a+i</a:t>
            </a:r>
            <a:r>
              <a:rPr lang="en-US" altLang="zh-CN" sz="2400" b="1" dirty="0"/>
              <a:t>)</a:t>
            </a:r>
            <a:r>
              <a:rPr lang="zh-CN" altLang="en-US" sz="2400" b="1" dirty="0"/>
              <a:t>或</a:t>
            </a:r>
            <a:r>
              <a:rPr lang="en-US" altLang="zh-CN" sz="2400" b="1" dirty="0"/>
              <a:t>a (</a:t>
            </a:r>
            <a:r>
              <a:rPr lang="en-US" altLang="zh-CN" sz="2400" b="1" dirty="0" err="1"/>
              <a:t>i</a:t>
            </a:r>
            <a:r>
              <a:rPr lang="en-US" altLang="zh-CN" sz="2400" b="1" dirty="0"/>
              <a:t>) </a:t>
            </a:r>
          </a:p>
        </p:txBody>
      </p:sp>
    </p:spTree>
    <p:extLst>
      <p:ext uri="{BB962C8B-B14F-4D97-AF65-F5344CB8AC3E}">
        <p14:creationId xmlns:p14="http://schemas.microsoft.com/office/powerpoint/2010/main" val="607027639"/>
      </p:ext>
    </p:extLst>
  </p:cSld>
  <p:clrMapOvr>
    <a:masterClrMapping/>
  </p:clrMapOvr>
  <p:transition>
    <p:random/>
    <p:sndAc>
      <p:stSnd>
        <p:snd r:embed="rId2" name="camer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body" idx="1"/>
          </p:nvPr>
        </p:nvSpPr>
        <p:spPr>
          <a:xfrm>
            <a:off x="0" y="538162"/>
            <a:ext cx="8640763" cy="6408738"/>
          </a:xfrm>
        </p:spPr>
        <p:txBody>
          <a:bodyPr/>
          <a:lstStyle/>
          <a:p>
            <a:pPr marL="0" indent="0" algn="l">
              <a:spcBef>
                <a:spcPts val="0"/>
              </a:spcBef>
              <a:buFont typeface="Wingdings" pitchFamily="2" charset="2"/>
              <a:buNone/>
            </a:pPr>
            <a:r>
              <a:rPr lang="zh-CN" altLang="en-US" sz="2400" b="1" dirty="0" smtClean="0"/>
              <a:t>        例</a:t>
            </a:r>
            <a:endParaRPr lang="zh-CN" altLang="en-US" sz="2400" b="1" dirty="0"/>
          </a:p>
          <a:p>
            <a:pPr marL="800100" lvl="2" indent="0" algn="l">
              <a:lnSpc>
                <a:spcPct val="150000"/>
              </a:lnSpc>
              <a:spcBef>
                <a:spcPts val="0"/>
              </a:spcBef>
              <a:buFont typeface="Wingdings" pitchFamily="2" charset="2"/>
              <a:buNone/>
            </a:pPr>
            <a:r>
              <a:rPr lang="en-US" altLang="zh-CN" b="1" dirty="0">
                <a:solidFill>
                  <a:schemeClr val="accent2"/>
                </a:solidFill>
              </a:rPr>
              <a:t>main(){</a:t>
            </a:r>
          </a:p>
          <a:p>
            <a:pPr marL="800100" lvl="2" indent="0" algn="l">
              <a:lnSpc>
                <a:spcPct val="150000"/>
              </a:lnSpc>
              <a:spcBef>
                <a:spcPts val="0"/>
              </a:spcBef>
              <a:buFont typeface="Wingdings" pitchFamily="2" charset="2"/>
              <a:buNone/>
            </a:pPr>
            <a:r>
              <a:rPr lang="en-US" altLang="zh-CN" b="1" dirty="0">
                <a:solidFill>
                  <a:schemeClr val="accent2"/>
                </a:solidFill>
              </a:rPr>
              <a:t>   char a[5]={</a:t>
            </a:r>
            <a:r>
              <a:rPr lang="en-US" altLang="zh-CN" b="1" dirty="0" smtClean="0">
                <a:solidFill>
                  <a:schemeClr val="accent2"/>
                </a:solidFill>
              </a:rPr>
              <a:t>1,2,3,4,5};</a:t>
            </a:r>
            <a:endParaRPr lang="en-US" altLang="zh-CN" b="1" dirty="0">
              <a:solidFill>
                <a:schemeClr val="accent2"/>
              </a:solidFill>
            </a:endParaRPr>
          </a:p>
          <a:p>
            <a:pPr marL="800100" lvl="2" indent="0" algn="l">
              <a:lnSpc>
                <a:spcPct val="150000"/>
              </a:lnSpc>
              <a:spcBef>
                <a:spcPts val="0"/>
              </a:spcBef>
              <a:buFont typeface="Wingdings" pitchFamily="2" charset="2"/>
              <a:buNone/>
            </a:pPr>
            <a:r>
              <a:rPr lang="en-US" altLang="zh-CN" b="1" dirty="0">
                <a:solidFill>
                  <a:schemeClr val="accent2"/>
                </a:solidFill>
              </a:rPr>
              <a:t>   char  </a:t>
            </a:r>
            <a:r>
              <a:rPr lang="en-US" altLang="zh-CN" b="1" dirty="0" err="1">
                <a:solidFill>
                  <a:schemeClr val="accent2"/>
                </a:solidFill>
              </a:rPr>
              <a:t>b,c,d</a:t>
            </a:r>
            <a:r>
              <a:rPr lang="en-US" altLang="zh-CN" b="1" dirty="0">
                <a:solidFill>
                  <a:schemeClr val="accent2"/>
                </a:solidFill>
              </a:rPr>
              <a:t>;</a:t>
            </a:r>
          </a:p>
          <a:p>
            <a:pPr marL="800100" lvl="2" indent="0" algn="l">
              <a:lnSpc>
                <a:spcPct val="150000"/>
              </a:lnSpc>
              <a:spcBef>
                <a:spcPts val="0"/>
              </a:spcBef>
              <a:buFont typeface="Wingdings" pitchFamily="2" charset="2"/>
              <a:buNone/>
            </a:pPr>
            <a:r>
              <a:rPr lang="en-US" altLang="zh-CN" b="1" dirty="0">
                <a:solidFill>
                  <a:schemeClr val="accent2"/>
                </a:solidFill>
              </a:rPr>
              <a:t>   char  *</a:t>
            </a:r>
            <a:r>
              <a:rPr lang="en-US" altLang="zh-CN" b="1" dirty="0" err="1">
                <a:solidFill>
                  <a:schemeClr val="accent2"/>
                </a:solidFill>
              </a:rPr>
              <a:t>ap</a:t>
            </a:r>
            <a:r>
              <a:rPr lang="en-US" altLang="zh-CN" b="1" dirty="0">
                <a:solidFill>
                  <a:schemeClr val="accent2"/>
                </a:solidFill>
              </a:rPr>
              <a:t>;</a:t>
            </a:r>
          </a:p>
          <a:p>
            <a:pPr marL="800100" lvl="2" indent="0" algn="l">
              <a:lnSpc>
                <a:spcPct val="150000"/>
              </a:lnSpc>
              <a:spcBef>
                <a:spcPts val="0"/>
              </a:spcBef>
              <a:buFont typeface="Wingdings" pitchFamily="2" charset="2"/>
              <a:buNone/>
            </a:pPr>
            <a:r>
              <a:rPr lang="en-US" altLang="zh-CN" b="1" dirty="0">
                <a:solidFill>
                  <a:schemeClr val="accent2"/>
                </a:solidFill>
              </a:rPr>
              <a:t>   </a:t>
            </a:r>
            <a:r>
              <a:rPr lang="en-US" altLang="zh-CN" b="1" dirty="0" err="1">
                <a:solidFill>
                  <a:schemeClr val="accent2"/>
                </a:solidFill>
              </a:rPr>
              <a:t>ap</a:t>
            </a:r>
            <a:r>
              <a:rPr lang="en-US" altLang="zh-CN" b="1" dirty="0">
                <a:solidFill>
                  <a:schemeClr val="accent2"/>
                </a:solidFill>
              </a:rPr>
              <a:t>=a;         /* </a:t>
            </a:r>
            <a:r>
              <a:rPr lang="en-US" altLang="zh-CN" b="1" dirty="0" err="1">
                <a:solidFill>
                  <a:schemeClr val="accent2"/>
                </a:solidFill>
              </a:rPr>
              <a:t>ap</a:t>
            </a:r>
            <a:r>
              <a:rPr lang="zh-CN" altLang="en-US" b="1" dirty="0">
                <a:solidFill>
                  <a:schemeClr val="accent2"/>
                </a:solidFill>
              </a:rPr>
              <a:t>等于数组</a:t>
            </a:r>
            <a:r>
              <a:rPr lang="en-US" altLang="zh-CN" b="1" dirty="0">
                <a:solidFill>
                  <a:schemeClr val="accent2"/>
                </a:solidFill>
              </a:rPr>
              <a:t>a[5]</a:t>
            </a:r>
            <a:r>
              <a:rPr lang="zh-CN" altLang="en-US" b="1" dirty="0">
                <a:solidFill>
                  <a:schemeClr val="accent2"/>
                </a:solidFill>
              </a:rPr>
              <a:t>的起始地址*</a:t>
            </a:r>
            <a:r>
              <a:rPr lang="en-US" altLang="zh-CN" b="1" dirty="0">
                <a:solidFill>
                  <a:schemeClr val="accent2"/>
                </a:solidFill>
              </a:rPr>
              <a:t>/ </a:t>
            </a:r>
          </a:p>
          <a:p>
            <a:pPr marL="800100" lvl="2" indent="0" algn="l">
              <a:lnSpc>
                <a:spcPct val="150000"/>
              </a:lnSpc>
              <a:spcBef>
                <a:spcPts val="0"/>
              </a:spcBef>
              <a:buFont typeface="Wingdings" pitchFamily="2" charset="2"/>
              <a:buNone/>
            </a:pPr>
            <a:r>
              <a:rPr lang="en-US" altLang="zh-CN" b="1" dirty="0">
                <a:solidFill>
                  <a:schemeClr val="accent2"/>
                </a:solidFill>
              </a:rPr>
              <a:t>   b=a+2;        /* b</a:t>
            </a:r>
            <a:r>
              <a:rPr lang="zh-CN" altLang="en-US" b="1" dirty="0">
                <a:solidFill>
                  <a:schemeClr val="accent2"/>
                </a:solidFill>
              </a:rPr>
              <a:t>等于数组元素</a:t>
            </a:r>
            <a:r>
              <a:rPr lang="en-US" altLang="zh-CN" b="1" dirty="0">
                <a:solidFill>
                  <a:schemeClr val="accent2"/>
                </a:solidFill>
              </a:rPr>
              <a:t>a[2]</a:t>
            </a:r>
            <a:r>
              <a:rPr lang="zh-CN" altLang="en-US" b="1" dirty="0">
                <a:solidFill>
                  <a:schemeClr val="accent2"/>
                </a:solidFill>
              </a:rPr>
              <a:t>的地址 *</a:t>
            </a:r>
            <a:r>
              <a:rPr lang="en-US" altLang="zh-CN" b="1" dirty="0">
                <a:solidFill>
                  <a:schemeClr val="accent2"/>
                </a:solidFill>
              </a:rPr>
              <a:t>/  </a:t>
            </a:r>
          </a:p>
          <a:p>
            <a:pPr marL="800100" lvl="2" indent="0" algn="l">
              <a:lnSpc>
                <a:spcPct val="150000"/>
              </a:lnSpc>
              <a:spcBef>
                <a:spcPts val="0"/>
              </a:spcBef>
              <a:buFont typeface="Wingdings" pitchFamily="2" charset="2"/>
              <a:buNone/>
            </a:pPr>
            <a:r>
              <a:rPr lang="en-US" altLang="zh-CN" b="1" dirty="0">
                <a:solidFill>
                  <a:schemeClr val="accent2"/>
                </a:solidFill>
              </a:rPr>
              <a:t>   c=ap+3;       /* c</a:t>
            </a:r>
            <a:r>
              <a:rPr lang="zh-CN" altLang="en-US" b="1" dirty="0">
                <a:solidFill>
                  <a:schemeClr val="accent2"/>
                </a:solidFill>
              </a:rPr>
              <a:t>等于数组元素</a:t>
            </a:r>
            <a:r>
              <a:rPr lang="en-US" altLang="zh-CN" b="1" dirty="0">
                <a:solidFill>
                  <a:schemeClr val="accent2"/>
                </a:solidFill>
              </a:rPr>
              <a:t>a[3]</a:t>
            </a:r>
            <a:r>
              <a:rPr lang="zh-CN" altLang="en-US" b="1" dirty="0">
                <a:solidFill>
                  <a:schemeClr val="accent2"/>
                </a:solidFill>
              </a:rPr>
              <a:t>的地址 *</a:t>
            </a:r>
            <a:r>
              <a:rPr lang="en-US" altLang="zh-CN" b="1" dirty="0">
                <a:solidFill>
                  <a:schemeClr val="accent2"/>
                </a:solidFill>
              </a:rPr>
              <a:t>/</a:t>
            </a:r>
          </a:p>
          <a:p>
            <a:pPr marL="800100" lvl="2" indent="0" algn="l">
              <a:lnSpc>
                <a:spcPct val="150000"/>
              </a:lnSpc>
              <a:spcBef>
                <a:spcPts val="0"/>
              </a:spcBef>
              <a:buFont typeface="Wingdings" pitchFamily="2" charset="2"/>
              <a:buNone/>
            </a:pPr>
            <a:r>
              <a:rPr lang="en-US" altLang="zh-CN" b="1" dirty="0">
                <a:solidFill>
                  <a:schemeClr val="accent2"/>
                </a:solidFill>
              </a:rPr>
              <a:t>   d=*(ap+3);     /* d</a:t>
            </a:r>
            <a:r>
              <a:rPr lang="zh-CN" altLang="en-US" b="1" dirty="0">
                <a:solidFill>
                  <a:schemeClr val="accent2"/>
                </a:solidFill>
              </a:rPr>
              <a:t>等于数组元素</a:t>
            </a:r>
            <a:r>
              <a:rPr lang="en-US" altLang="zh-CN" b="1" dirty="0">
                <a:solidFill>
                  <a:schemeClr val="accent2"/>
                </a:solidFill>
              </a:rPr>
              <a:t>a[3]</a:t>
            </a:r>
            <a:r>
              <a:rPr lang="zh-CN" altLang="en-US" b="1" dirty="0">
                <a:solidFill>
                  <a:schemeClr val="accent2"/>
                </a:solidFill>
              </a:rPr>
              <a:t>的值，</a:t>
            </a:r>
          </a:p>
          <a:p>
            <a:pPr marL="800100" lvl="2" indent="0" algn="l">
              <a:lnSpc>
                <a:spcPct val="150000"/>
              </a:lnSpc>
              <a:spcBef>
                <a:spcPts val="0"/>
              </a:spcBef>
              <a:buFont typeface="Wingdings" pitchFamily="2" charset="2"/>
              <a:buNone/>
            </a:pPr>
            <a:r>
              <a:rPr lang="zh-CN" altLang="en-US" b="1" dirty="0">
                <a:solidFill>
                  <a:schemeClr val="accent2"/>
                </a:solidFill>
              </a:rPr>
              <a:t>                        即</a:t>
            </a:r>
            <a:r>
              <a:rPr lang="en-US" altLang="zh-CN" b="1" dirty="0" smtClean="0">
                <a:solidFill>
                  <a:schemeClr val="accent2"/>
                </a:solidFill>
              </a:rPr>
              <a:t>d=4 </a:t>
            </a:r>
            <a:r>
              <a:rPr lang="zh-CN" altLang="en-US" b="1" dirty="0">
                <a:solidFill>
                  <a:schemeClr val="accent2"/>
                </a:solidFill>
              </a:rPr>
              <a:t>，等同于</a:t>
            </a:r>
            <a:r>
              <a:rPr lang="en-US" altLang="zh-CN" b="1" dirty="0">
                <a:solidFill>
                  <a:schemeClr val="accent2"/>
                </a:solidFill>
              </a:rPr>
              <a:t>d=a (3) */</a:t>
            </a:r>
          </a:p>
          <a:p>
            <a:pPr marL="800100" lvl="2" indent="0" algn="l">
              <a:lnSpc>
                <a:spcPct val="150000"/>
              </a:lnSpc>
              <a:spcBef>
                <a:spcPts val="0"/>
              </a:spcBef>
              <a:buFont typeface="Wingdings" pitchFamily="2" charset="2"/>
              <a:buNone/>
            </a:pPr>
            <a:r>
              <a:rPr lang="en-US" altLang="zh-CN" b="1" dirty="0">
                <a:solidFill>
                  <a:schemeClr val="accent2"/>
                </a:solidFill>
              </a:rPr>
              <a:t>    }</a:t>
            </a:r>
          </a:p>
        </p:txBody>
      </p:sp>
    </p:spTree>
    <p:extLst>
      <p:ext uri="{BB962C8B-B14F-4D97-AF65-F5344CB8AC3E}">
        <p14:creationId xmlns:p14="http://schemas.microsoft.com/office/powerpoint/2010/main" val="1184419916"/>
      </p:ext>
    </p:extLst>
  </p:cSld>
  <p:clrMapOvr>
    <a:masterClrMapping/>
  </p:clrMapOvr>
  <p:transition>
    <p:random/>
    <p:sndAc>
      <p:stSnd>
        <p:snd r:embed="rId2" name="cam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ctrTitle"/>
          </p:nvPr>
        </p:nvSpPr>
        <p:spPr>
          <a:xfrm>
            <a:off x="611188" y="260350"/>
            <a:ext cx="8748712" cy="1066800"/>
          </a:xfrm>
        </p:spPr>
        <p:txBody>
          <a:bodyPr/>
          <a:lstStyle/>
          <a:p>
            <a:pPr>
              <a:lnSpc>
                <a:spcPct val="150000"/>
              </a:lnSpc>
            </a:pPr>
            <a:r>
              <a:rPr lang="en-US" altLang="zh-CN" sz="2400" dirty="0" smtClean="0">
                <a:solidFill>
                  <a:srgbClr val="FF0000"/>
                </a:solidFill>
              </a:rPr>
              <a:t> </a:t>
            </a:r>
            <a:r>
              <a:rPr lang="en-US" altLang="zh-CN" sz="2400" kern="1200" dirty="0"/>
              <a:t>6.2.5  C51</a:t>
            </a:r>
            <a:r>
              <a:rPr lang="zh-CN" altLang="en-US" sz="2400" kern="1200" dirty="0"/>
              <a:t>对</a:t>
            </a:r>
            <a:r>
              <a:rPr lang="en-US" altLang="zh-CN" sz="2400" kern="1200" dirty="0"/>
              <a:t>SFR</a:t>
            </a:r>
            <a:r>
              <a:rPr lang="zh-CN" altLang="en-US" sz="2400" kern="1200" dirty="0"/>
              <a:t>、可寻址位、存储器和</a:t>
            </a:r>
            <a:r>
              <a:rPr lang="en-US" altLang="zh-CN" sz="2400" kern="1200" dirty="0"/>
              <a:t>I/O</a:t>
            </a:r>
            <a:r>
              <a:rPr lang="zh-CN" altLang="en-US" sz="2400" kern="1200" dirty="0"/>
              <a:t>口的定义</a:t>
            </a:r>
          </a:p>
        </p:txBody>
      </p:sp>
      <p:sp>
        <p:nvSpPr>
          <p:cNvPr id="33795" name="Rectangle 3"/>
          <p:cNvSpPr>
            <a:spLocks noGrp="1" noChangeArrowheads="1"/>
          </p:cNvSpPr>
          <p:nvPr>
            <p:ph type="subTitle" idx="1"/>
          </p:nvPr>
        </p:nvSpPr>
        <p:spPr>
          <a:xfrm>
            <a:off x="0" y="658813"/>
            <a:ext cx="9144000" cy="1752600"/>
          </a:xfrm>
        </p:spPr>
        <p:txBody>
          <a:bodyPr/>
          <a:lstStyle/>
          <a:p>
            <a:pPr algn="l">
              <a:lnSpc>
                <a:spcPct val="150000"/>
              </a:lnSpc>
              <a:spcBef>
                <a:spcPts val="0"/>
              </a:spcBef>
            </a:pPr>
            <a:r>
              <a:rPr lang="en-US" altLang="zh-CN" sz="2400" dirty="0"/>
              <a:t> </a:t>
            </a:r>
            <a:r>
              <a:rPr lang="en-US" altLang="zh-CN" sz="2400" dirty="0" smtClean="0"/>
              <a:t>       </a:t>
            </a:r>
          </a:p>
          <a:p>
            <a:pPr algn="l">
              <a:lnSpc>
                <a:spcPct val="150000"/>
              </a:lnSpc>
              <a:spcBef>
                <a:spcPts val="0"/>
              </a:spcBef>
            </a:pPr>
            <a:r>
              <a:rPr lang="en-US" altLang="zh-CN" sz="2400" dirty="0"/>
              <a:t> </a:t>
            </a:r>
            <a:r>
              <a:rPr lang="en-US" altLang="zh-CN" sz="2400" dirty="0" smtClean="0"/>
              <a:t>       </a:t>
            </a:r>
            <a:r>
              <a:rPr lang="en-US" altLang="zh-CN" sz="2400" dirty="0" smtClean="0">
                <a:solidFill>
                  <a:srgbClr val="0000FF"/>
                </a:solidFill>
              </a:rPr>
              <a:t>1</a:t>
            </a:r>
            <a:r>
              <a:rPr lang="zh-CN" altLang="en-US" sz="2400" dirty="0">
                <a:solidFill>
                  <a:srgbClr val="0000FF"/>
                </a:solidFill>
              </a:rPr>
              <a:t>．特殊功能寄存器</a:t>
            </a:r>
            <a:r>
              <a:rPr lang="en-US" altLang="zh-CN" sz="2400" dirty="0">
                <a:solidFill>
                  <a:srgbClr val="0000FF"/>
                </a:solidFill>
              </a:rPr>
              <a:t>SFR</a:t>
            </a:r>
            <a:r>
              <a:rPr lang="zh-CN" altLang="en-US" sz="2400" dirty="0">
                <a:solidFill>
                  <a:srgbClr val="0000FF"/>
                </a:solidFill>
              </a:rPr>
              <a:t>的定义</a:t>
            </a:r>
            <a:endParaRPr lang="zh-CN" altLang="en-US" sz="2400" b="1" dirty="0">
              <a:solidFill>
                <a:srgbClr val="0000FF"/>
              </a:solidFill>
            </a:endParaRPr>
          </a:p>
          <a:p>
            <a:pPr algn="l">
              <a:lnSpc>
                <a:spcPct val="150000"/>
              </a:lnSpc>
              <a:spcBef>
                <a:spcPts val="0"/>
              </a:spcBef>
            </a:pPr>
            <a:r>
              <a:rPr lang="zh-CN" altLang="en-US" sz="2400" b="1" dirty="0"/>
              <a:t>    </a:t>
            </a:r>
            <a:r>
              <a:rPr lang="zh-CN" altLang="en-US" sz="2400" b="1" dirty="0" smtClean="0"/>
              <a:t>    </a:t>
            </a:r>
            <a:r>
              <a:rPr lang="en-US" altLang="zh-CN" sz="2400" b="1" dirty="0" smtClean="0"/>
              <a:t>C51</a:t>
            </a:r>
            <a:r>
              <a:rPr lang="zh-CN" altLang="en-US" sz="2400" b="1" dirty="0"/>
              <a:t>对特殊功能寄存器</a:t>
            </a:r>
            <a:r>
              <a:rPr lang="en-US" altLang="zh-CN" sz="2400" b="1" dirty="0"/>
              <a:t>SFR</a:t>
            </a:r>
            <a:r>
              <a:rPr lang="zh-CN" altLang="en-US" sz="2400" b="1" dirty="0"/>
              <a:t>有两种定义方法   </a:t>
            </a:r>
          </a:p>
          <a:p>
            <a:pPr algn="l">
              <a:lnSpc>
                <a:spcPct val="150000"/>
              </a:lnSpc>
              <a:spcBef>
                <a:spcPts val="0"/>
              </a:spcBef>
            </a:pPr>
            <a:r>
              <a:rPr lang="zh-CN" altLang="en-US" sz="2400" b="1" dirty="0" smtClean="0"/>
              <a:t>      （</a:t>
            </a:r>
            <a:r>
              <a:rPr lang="en-US" altLang="zh-CN" sz="2400" b="1" dirty="0"/>
              <a:t>1</a:t>
            </a:r>
            <a:r>
              <a:rPr lang="zh-CN" altLang="en-US" sz="2400" b="1" dirty="0"/>
              <a:t>）使用特定关键字  </a:t>
            </a:r>
            <a:r>
              <a:rPr lang="en-US" altLang="zh-CN" sz="2400" b="1" dirty="0"/>
              <a:t>sfr  </a:t>
            </a:r>
            <a:r>
              <a:rPr lang="zh-CN" altLang="en-US" sz="2400" b="1" dirty="0"/>
              <a:t>自主形式的定义方式，</a:t>
            </a:r>
          </a:p>
          <a:p>
            <a:pPr>
              <a:lnSpc>
                <a:spcPct val="150000"/>
              </a:lnSpc>
              <a:spcBef>
                <a:spcPts val="0"/>
              </a:spcBef>
            </a:pPr>
            <a:r>
              <a:rPr lang="zh-CN" altLang="en-US" sz="2400" b="1" dirty="0">
                <a:solidFill>
                  <a:srgbClr val="FF0000"/>
                </a:solidFill>
              </a:rPr>
              <a:t>            </a:t>
            </a:r>
            <a:r>
              <a:rPr lang="en-US" altLang="zh-CN" sz="2400" b="1" dirty="0">
                <a:solidFill>
                  <a:srgbClr val="FF0000"/>
                </a:solidFill>
              </a:rPr>
              <a:t>sfr  </a:t>
            </a:r>
            <a:r>
              <a:rPr lang="zh-CN" altLang="en-US" sz="2400" b="1" dirty="0">
                <a:solidFill>
                  <a:srgbClr val="FF0000"/>
                </a:solidFill>
              </a:rPr>
              <a:t>寄存器名</a:t>
            </a:r>
            <a:r>
              <a:rPr lang="en-US" altLang="zh-CN" sz="2400" b="1" dirty="0">
                <a:solidFill>
                  <a:srgbClr val="FF0000"/>
                </a:solidFill>
              </a:rPr>
              <a:t>=</a:t>
            </a:r>
            <a:r>
              <a:rPr lang="zh-CN" altLang="en-US" sz="2400" b="1" dirty="0">
                <a:solidFill>
                  <a:srgbClr val="FF0000"/>
                </a:solidFill>
              </a:rPr>
              <a:t>寄存器地址</a:t>
            </a:r>
          </a:p>
          <a:p>
            <a:pPr algn="l">
              <a:lnSpc>
                <a:spcPct val="150000"/>
              </a:lnSpc>
              <a:spcBef>
                <a:spcPts val="0"/>
              </a:spcBef>
            </a:pPr>
            <a:r>
              <a:rPr lang="zh-CN" altLang="en-US" sz="2400" b="1" dirty="0"/>
              <a:t>       </a:t>
            </a:r>
            <a:r>
              <a:rPr lang="zh-CN" altLang="en-US" sz="2400" b="1" dirty="0" smtClean="0"/>
              <a:t>  如  </a:t>
            </a:r>
            <a:r>
              <a:rPr lang="en-US" altLang="zh-CN" sz="2400" b="1" dirty="0" err="1" smtClean="0"/>
              <a:t>sfr</a:t>
            </a:r>
            <a:r>
              <a:rPr lang="en-US" altLang="zh-CN" sz="2400" b="1" dirty="0" smtClean="0"/>
              <a:t> </a:t>
            </a:r>
            <a:r>
              <a:rPr lang="en-US" altLang="zh-CN" sz="2400" b="1" dirty="0"/>
              <a:t>SCON=0x98</a:t>
            </a:r>
            <a:r>
              <a:rPr lang="zh-CN" altLang="en-US" sz="2400" b="1" dirty="0"/>
              <a:t>；  </a:t>
            </a:r>
            <a:r>
              <a:rPr lang="en-US" altLang="zh-CN" sz="2400" b="1" dirty="0"/>
              <a:t>/*</a:t>
            </a:r>
            <a:r>
              <a:rPr lang="zh-CN" altLang="en-US" sz="2400" b="1" dirty="0"/>
              <a:t>串行通信控制</a:t>
            </a:r>
            <a:r>
              <a:rPr lang="zh-CN" altLang="en-US" sz="2400" b="1" dirty="0" smtClean="0"/>
              <a:t>寄存地址</a:t>
            </a:r>
            <a:r>
              <a:rPr lang="en-US" altLang="zh-CN" sz="2400" b="1" dirty="0"/>
              <a:t>98H*/  </a:t>
            </a:r>
          </a:p>
          <a:p>
            <a:pPr algn="l">
              <a:lnSpc>
                <a:spcPct val="150000"/>
              </a:lnSpc>
              <a:spcBef>
                <a:spcPts val="0"/>
              </a:spcBef>
            </a:pPr>
            <a:r>
              <a:rPr lang="en-US" altLang="zh-CN" sz="2400" b="1" dirty="0"/>
              <a:t>            </a:t>
            </a:r>
            <a:r>
              <a:rPr lang="en-US" altLang="zh-CN" sz="2400" b="1" dirty="0" smtClean="0"/>
              <a:t>  sfr </a:t>
            </a:r>
            <a:r>
              <a:rPr lang="en-US" altLang="zh-CN" sz="2400" b="1" dirty="0"/>
              <a:t>TMOD=0x89</a:t>
            </a:r>
            <a:r>
              <a:rPr lang="zh-CN" altLang="en-US" sz="2400" b="1" dirty="0"/>
              <a:t>；   </a:t>
            </a:r>
            <a:r>
              <a:rPr lang="en-US" altLang="zh-CN" sz="2400" b="1" dirty="0"/>
              <a:t>/*</a:t>
            </a:r>
            <a:r>
              <a:rPr lang="zh-CN" altLang="en-US" sz="2400" b="1" dirty="0"/>
              <a:t>定时器模式控制寄存器</a:t>
            </a:r>
            <a:r>
              <a:rPr lang="zh-CN" altLang="en-US" sz="2400" b="1" dirty="0" smtClean="0"/>
              <a:t>地址</a:t>
            </a:r>
            <a:r>
              <a:rPr lang="en-US" altLang="zh-CN" sz="2400" b="1" dirty="0"/>
              <a:t>89H*/  </a:t>
            </a:r>
          </a:p>
          <a:p>
            <a:pPr algn="l">
              <a:lnSpc>
                <a:spcPct val="150000"/>
              </a:lnSpc>
              <a:spcBef>
                <a:spcPts val="0"/>
              </a:spcBef>
            </a:pPr>
            <a:r>
              <a:rPr lang="en-US" altLang="zh-CN" sz="2400" b="1" dirty="0"/>
              <a:t>    </a:t>
            </a:r>
            <a:r>
              <a:rPr lang="en-US" altLang="zh-CN" sz="2400" b="1" dirty="0" smtClean="0"/>
              <a:t>          sfr </a:t>
            </a:r>
            <a:r>
              <a:rPr lang="en-US" altLang="zh-CN" sz="2400" b="1" dirty="0"/>
              <a:t>ACC=0xe0</a:t>
            </a:r>
            <a:r>
              <a:rPr lang="zh-CN" altLang="en-US" sz="2400" b="1" dirty="0"/>
              <a:t>；      </a:t>
            </a:r>
            <a:r>
              <a:rPr lang="en-US" altLang="zh-CN" sz="2400" b="1" dirty="0" smtClean="0"/>
              <a:t>/*</a:t>
            </a:r>
            <a:r>
              <a:rPr lang="zh-CN" altLang="en-US" sz="2400" b="1" dirty="0" smtClean="0"/>
              <a:t>累加器</a:t>
            </a:r>
            <a:r>
              <a:rPr lang="en-US" altLang="zh-CN" sz="2400" dirty="0"/>
              <a:t>A</a:t>
            </a:r>
            <a:r>
              <a:rPr lang="zh-CN" altLang="en-US" sz="2400" b="1" dirty="0" smtClean="0"/>
              <a:t>地址</a:t>
            </a:r>
            <a:r>
              <a:rPr lang="en-US" altLang="zh-CN" sz="2400" b="1" dirty="0"/>
              <a:t>E0H*/  </a:t>
            </a:r>
            <a:endParaRPr lang="en-US" altLang="zh-CN" sz="2400" b="1" dirty="0" smtClean="0"/>
          </a:p>
          <a:p>
            <a:pPr algn="l">
              <a:lnSpc>
                <a:spcPct val="150000"/>
              </a:lnSpc>
              <a:spcBef>
                <a:spcPts val="0"/>
              </a:spcBef>
            </a:pPr>
            <a:r>
              <a:rPr lang="en-US" altLang="zh-CN" sz="2400" dirty="0" smtClean="0"/>
              <a:t>              </a:t>
            </a:r>
            <a:r>
              <a:rPr lang="en-US" altLang="zh-CN" sz="2400" dirty="0" err="1" smtClean="0"/>
              <a:t>sfr</a:t>
            </a:r>
            <a:r>
              <a:rPr lang="en-US" altLang="zh-CN" sz="2400" dirty="0" smtClean="0"/>
              <a:t> </a:t>
            </a:r>
            <a:r>
              <a:rPr lang="en-US" altLang="zh-CN" sz="2400" dirty="0"/>
              <a:t>P1=0x90</a:t>
            </a:r>
            <a:r>
              <a:rPr lang="zh-CN" altLang="en-US" sz="2400" dirty="0"/>
              <a:t>；        </a:t>
            </a:r>
            <a:r>
              <a:rPr lang="en-US" altLang="zh-CN" sz="2400" dirty="0"/>
              <a:t>/*P1</a:t>
            </a:r>
            <a:r>
              <a:rPr lang="zh-CN" altLang="en-US" sz="2400" dirty="0"/>
              <a:t>端口地址</a:t>
            </a:r>
            <a:r>
              <a:rPr lang="en-US" altLang="zh-CN" sz="2400" dirty="0"/>
              <a:t>90H*/  </a:t>
            </a:r>
          </a:p>
          <a:p>
            <a:pPr algn="l">
              <a:lnSpc>
                <a:spcPct val="150000"/>
              </a:lnSpc>
              <a:spcBef>
                <a:spcPts val="0"/>
              </a:spcBef>
            </a:pPr>
            <a:r>
              <a:rPr lang="en-US" altLang="zh-CN" sz="2400" dirty="0"/>
              <a:t>        </a:t>
            </a:r>
            <a:r>
              <a:rPr lang="en-US" altLang="zh-CN" sz="2400" dirty="0" smtClean="0"/>
              <a:t> </a:t>
            </a:r>
            <a:r>
              <a:rPr lang="zh-CN" altLang="en-US" sz="2400" dirty="0" smtClean="0"/>
              <a:t>定义</a:t>
            </a:r>
            <a:r>
              <a:rPr lang="zh-CN" altLang="en-US" sz="2400" dirty="0"/>
              <a:t>了以后，程序中就可以直接引用寄存器</a:t>
            </a:r>
          </a:p>
          <a:p>
            <a:pPr algn="l">
              <a:lnSpc>
                <a:spcPct val="150000"/>
              </a:lnSpc>
              <a:spcBef>
                <a:spcPts val="0"/>
              </a:spcBef>
            </a:pPr>
            <a:endParaRPr lang="en-US" altLang="zh-CN" sz="2400" b="1" dirty="0"/>
          </a:p>
          <a:p>
            <a:pPr algn="l">
              <a:lnSpc>
                <a:spcPct val="150000"/>
              </a:lnSpc>
              <a:spcBef>
                <a:spcPts val="0"/>
              </a:spcBef>
            </a:pPr>
            <a:r>
              <a:rPr lang="en-US" altLang="zh-CN" sz="2400" b="1" dirty="0"/>
              <a:t>   </a:t>
            </a:r>
          </a:p>
        </p:txBody>
      </p:sp>
    </p:spTree>
    <p:extLst>
      <p:ext uri="{BB962C8B-B14F-4D97-AF65-F5344CB8AC3E}">
        <p14:creationId xmlns:p14="http://schemas.microsoft.com/office/powerpoint/2010/main" val="9429848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additive="base">
                                        <p:cTn id="7"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7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795">
                                            <p:txEl>
                                              <p:pRg st="1" end="1"/>
                                            </p:txEl>
                                          </p:spTgt>
                                        </p:tgtEl>
                                        <p:attrNameLst>
                                          <p:attrName>style.visibility</p:attrName>
                                        </p:attrNameLst>
                                      </p:cBhvr>
                                      <p:to>
                                        <p:strVal val="visible"/>
                                      </p:to>
                                    </p:set>
                                    <p:anim calcmode="lin" valueType="num">
                                      <p:cBhvr additive="base">
                                        <p:cTn id="13"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7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3795">
                                            <p:txEl>
                                              <p:pRg st="2" end="2"/>
                                            </p:txEl>
                                          </p:spTgt>
                                        </p:tgtEl>
                                        <p:attrNameLst>
                                          <p:attrName>style.visibility</p:attrName>
                                        </p:attrNameLst>
                                      </p:cBhvr>
                                      <p:to>
                                        <p:strVal val="visible"/>
                                      </p:to>
                                    </p:set>
                                    <p:anim calcmode="lin" valueType="num">
                                      <p:cBhvr additive="base">
                                        <p:cTn id="19"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37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3795">
                                            <p:txEl>
                                              <p:pRg st="3" end="3"/>
                                            </p:txEl>
                                          </p:spTgt>
                                        </p:tgtEl>
                                        <p:attrNameLst>
                                          <p:attrName>style.visibility</p:attrName>
                                        </p:attrNameLst>
                                      </p:cBhvr>
                                      <p:to>
                                        <p:strVal val="visible"/>
                                      </p:to>
                                    </p:set>
                                    <p:anim calcmode="lin" valueType="num">
                                      <p:cBhvr additive="base">
                                        <p:cTn id="25"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79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3795">
                                            <p:txEl>
                                              <p:pRg st="4" end="4"/>
                                            </p:txEl>
                                          </p:spTgt>
                                        </p:tgtEl>
                                        <p:attrNameLst>
                                          <p:attrName>style.visibility</p:attrName>
                                        </p:attrNameLst>
                                      </p:cBhvr>
                                      <p:to>
                                        <p:strVal val="visible"/>
                                      </p:to>
                                    </p:set>
                                    <p:anim calcmode="lin" valueType="num">
                                      <p:cBhvr additive="base">
                                        <p:cTn id="31" dur="500" fill="hold"/>
                                        <p:tgtEl>
                                          <p:spTgt spid="3379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379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3795">
                                            <p:txEl>
                                              <p:pRg st="5" end="5"/>
                                            </p:txEl>
                                          </p:spTgt>
                                        </p:tgtEl>
                                        <p:attrNameLst>
                                          <p:attrName>style.visibility</p:attrName>
                                        </p:attrNameLst>
                                      </p:cBhvr>
                                      <p:to>
                                        <p:strVal val="visible"/>
                                      </p:to>
                                    </p:set>
                                    <p:anim calcmode="lin" valueType="num">
                                      <p:cBhvr additive="base">
                                        <p:cTn id="37" dur="500" fill="hold"/>
                                        <p:tgtEl>
                                          <p:spTgt spid="3379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37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3795">
                                            <p:txEl>
                                              <p:pRg st="6" end="6"/>
                                            </p:txEl>
                                          </p:spTgt>
                                        </p:tgtEl>
                                        <p:attrNameLst>
                                          <p:attrName>style.visibility</p:attrName>
                                        </p:attrNameLst>
                                      </p:cBhvr>
                                      <p:to>
                                        <p:strVal val="visible"/>
                                      </p:to>
                                    </p:set>
                                    <p:anim calcmode="lin" valueType="num">
                                      <p:cBhvr additive="base">
                                        <p:cTn id="43" dur="500" fill="hold"/>
                                        <p:tgtEl>
                                          <p:spTgt spid="33795">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379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3795">
                                            <p:txEl>
                                              <p:pRg st="7" end="7"/>
                                            </p:txEl>
                                          </p:spTgt>
                                        </p:tgtEl>
                                        <p:attrNameLst>
                                          <p:attrName>style.visibility</p:attrName>
                                        </p:attrNameLst>
                                      </p:cBhvr>
                                      <p:to>
                                        <p:strVal val="visible"/>
                                      </p:to>
                                    </p:set>
                                    <p:anim calcmode="lin" valueType="num">
                                      <p:cBhvr additive="base">
                                        <p:cTn id="49" dur="500" fill="hold"/>
                                        <p:tgtEl>
                                          <p:spTgt spid="33795">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3795">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3795">
                                            <p:txEl>
                                              <p:pRg st="8" end="8"/>
                                            </p:txEl>
                                          </p:spTgt>
                                        </p:tgtEl>
                                        <p:attrNameLst>
                                          <p:attrName>style.visibility</p:attrName>
                                        </p:attrNameLst>
                                      </p:cBhvr>
                                      <p:to>
                                        <p:strVal val="visible"/>
                                      </p:to>
                                    </p:set>
                                    <p:anim calcmode="lin" valueType="num">
                                      <p:cBhvr additive="base">
                                        <p:cTn id="55" dur="500" fill="hold"/>
                                        <p:tgtEl>
                                          <p:spTgt spid="33795">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3795">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3795">
                                            <p:txEl>
                                              <p:pRg st="9" end="9"/>
                                            </p:txEl>
                                          </p:spTgt>
                                        </p:tgtEl>
                                        <p:attrNameLst>
                                          <p:attrName>style.visibility</p:attrName>
                                        </p:attrNameLst>
                                      </p:cBhvr>
                                      <p:to>
                                        <p:strVal val="visible"/>
                                      </p:to>
                                    </p:set>
                                    <p:anim calcmode="lin" valueType="num">
                                      <p:cBhvr additive="base">
                                        <p:cTn id="61" dur="500" fill="hold"/>
                                        <p:tgtEl>
                                          <p:spTgt spid="33795">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33795">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3795">
                                            <p:txEl>
                                              <p:pRg st="11" end="11"/>
                                            </p:txEl>
                                          </p:spTgt>
                                        </p:tgtEl>
                                        <p:attrNameLst>
                                          <p:attrName>style.visibility</p:attrName>
                                        </p:attrNameLst>
                                      </p:cBhvr>
                                      <p:to>
                                        <p:strVal val="visible"/>
                                      </p:to>
                                    </p:set>
                                    <p:anim calcmode="lin" valueType="num">
                                      <p:cBhvr additive="base">
                                        <p:cTn id="67" dur="500" fill="hold"/>
                                        <p:tgtEl>
                                          <p:spTgt spid="33795">
                                            <p:txEl>
                                              <p:pRg st="11" end="11"/>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33795">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3"/>
          <p:cNvSpPr>
            <a:spLocks noGrp="1" noChangeArrowheads="1"/>
          </p:cNvSpPr>
          <p:nvPr>
            <p:ph type="subTitle" idx="1"/>
          </p:nvPr>
        </p:nvSpPr>
        <p:spPr>
          <a:xfrm>
            <a:off x="0" y="596900"/>
            <a:ext cx="8534400" cy="5791200"/>
          </a:xfrm>
        </p:spPr>
        <p:txBody>
          <a:bodyPr/>
          <a:lstStyle/>
          <a:p>
            <a:pPr algn="l">
              <a:lnSpc>
                <a:spcPct val="150000"/>
              </a:lnSpc>
              <a:spcBef>
                <a:spcPts val="0"/>
              </a:spcBef>
            </a:pPr>
            <a:r>
              <a:rPr lang="zh-CN" altLang="en-US" sz="2400" b="1" dirty="0" smtClean="0"/>
              <a:t>        （</a:t>
            </a:r>
            <a:r>
              <a:rPr lang="en-US" altLang="zh-CN" sz="2400" b="1" dirty="0"/>
              <a:t>2</a:t>
            </a:r>
            <a:r>
              <a:rPr lang="zh-CN" altLang="en-US" sz="2400" b="1" dirty="0"/>
              <a:t>）使用头文件</a:t>
            </a:r>
          </a:p>
          <a:p>
            <a:pPr algn="l">
              <a:lnSpc>
                <a:spcPct val="150000"/>
              </a:lnSpc>
              <a:spcBef>
                <a:spcPts val="0"/>
              </a:spcBef>
            </a:pPr>
            <a:r>
              <a:rPr lang="zh-CN" altLang="en-US" sz="2400" b="1" dirty="0"/>
              <a:t>        </a:t>
            </a:r>
            <a:r>
              <a:rPr lang="zh-CN" altLang="en-US" sz="2400" b="1" dirty="0" smtClean="0"/>
              <a:t> </a:t>
            </a:r>
            <a:r>
              <a:rPr lang="en-US" altLang="zh-CN" sz="2400" b="1" dirty="0" smtClean="0"/>
              <a:t>C51</a:t>
            </a:r>
            <a:r>
              <a:rPr lang="zh-CN" altLang="en-US" sz="2400" b="1" dirty="0"/>
              <a:t>建有头文件 </a:t>
            </a:r>
            <a:r>
              <a:rPr lang="en-US" altLang="zh-CN" sz="2400" b="1" dirty="0"/>
              <a:t>reg51.h</a:t>
            </a:r>
            <a:r>
              <a:rPr lang="zh-CN" altLang="en-US" sz="2400" b="1" dirty="0"/>
              <a:t>、 </a:t>
            </a:r>
            <a:r>
              <a:rPr lang="en-US" altLang="zh-CN" sz="2400" b="1" dirty="0"/>
              <a:t>reg52.h </a:t>
            </a:r>
            <a:r>
              <a:rPr lang="zh-CN" altLang="en-US" sz="2400" b="1" dirty="0"/>
              <a:t>，在该头文件中对</a:t>
            </a:r>
            <a:r>
              <a:rPr lang="en-US" altLang="zh-CN" sz="2400" b="1" dirty="0"/>
              <a:t>51</a:t>
            </a:r>
            <a:r>
              <a:rPr lang="zh-CN" altLang="en-US" sz="2400" b="1" dirty="0"/>
              <a:t>或</a:t>
            </a:r>
            <a:r>
              <a:rPr lang="en-US" altLang="zh-CN" sz="2400" b="1" dirty="0"/>
              <a:t>52</a:t>
            </a:r>
            <a:r>
              <a:rPr lang="zh-CN" altLang="en-US" sz="2400" b="1" dirty="0"/>
              <a:t>系列单片机所有的特殊功能寄存器的进行了</a:t>
            </a:r>
            <a:r>
              <a:rPr lang="en-US" altLang="zh-CN" sz="2400" b="1" dirty="0"/>
              <a:t>sfr</a:t>
            </a:r>
            <a:r>
              <a:rPr lang="zh-CN" altLang="en-US" sz="2400" b="1" dirty="0"/>
              <a:t>定义， 对特殊功能寄存器的有位名称的可寻址位进行了</a:t>
            </a:r>
            <a:r>
              <a:rPr lang="en-US" altLang="zh-CN" sz="2400" b="1" dirty="0" err="1"/>
              <a:t>sbit</a:t>
            </a:r>
            <a:r>
              <a:rPr lang="zh-CN" altLang="en-US" sz="2400" b="1" dirty="0"/>
              <a:t>定义</a:t>
            </a:r>
            <a:r>
              <a:rPr lang="zh-CN" altLang="en-US" sz="2400" b="1" dirty="0" smtClean="0"/>
              <a:t>，</a:t>
            </a:r>
            <a:endParaRPr lang="en-US" altLang="zh-CN" sz="2400" b="1" dirty="0" smtClean="0"/>
          </a:p>
          <a:p>
            <a:pPr algn="l">
              <a:lnSpc>
                <a:spcPct val="150000"/>
              </a:lnSpc>
              <a:spcBef>
                <a:spcPts val="0"/>
              </a:spcBef>
            </a:pPr>
            <a:r>
              <a:rPr lang="en-US" altLang="zh-CN" sz="2400" dirty="0"/>
              <a:t> </a:t>
            </a:r>
            <a:r>
              <a:rPr lang="en-US" altLang="zh-CN" sz="2400" dirty="0" smtClean="0"/>
              <a:t>       </a:t>
            </a:r>
            <a:r>
              <a:rPr lang="zh-CN" altLang="en-US" sz="2400" b="1" dirty="0" smtClean="0"/>
              <a:t>因此</a:t>
            </a:r>
            <a:r>
              <a:rPr lang="zh-CN" altLang="en-US" sz="2400" b="1" dirty="0"/>
              <a:t>，只要用包含语句</a:t>
            </a:r>
            <a:r>
              <a:rPr lang="en-US" altLang="zh-CN" sz="2400" b="1" dirty="0"/>
              <a:t>#include &lt;reg51.h&gt;</a:t>
            </a:r>
            <a:r>
              <a:rPr lang="zh-CN" altLang="en-US" sz="2400" b="1" dirty="0"/>
              <a:t>就可以直接引用特殊功能寄存器名，或直接引用位名称。</a:t>
            </a:r>
          </a:p>
          <a:p>
            <a:pPr algn="l">
              <a:lnSpc>
                <a:spcPct val="150000"/>
              </a:lnSpc>
              <a:spcBef>
                <a:spcPts val="0"/>
              </a:spcBef>
            </a:pPr>
            <a:r>
              <a:rPr lang="zh-CN" altLang="en-US" sz="2400" b="1" dirty="0" smtClean="0"/>
              <a:t>        要</a:t>
            </a:r>
            <a:r>
              <a:rPr lang="zh-CN" altLang="en-US" sz="2400" b="1" dirty="0"/>
              <a:t>特别注意：在引用时特殊功能寄存器或者位名称必须大写。  </a:t>
            </a:r>
          </a:p>
          <a:p>
            <a:pPr algn="l">
              <a:lnSpc>
                <a:spcPct val="150000"/>
              </a:lnSpc>
              <a:spcBef>
                <a:spcPts val="0"/>
              </a:spcBef>
            </a:pPr>
            <a:endParaRPr lang="en-US" altLang="zh-CN" sz="2400" b="1" dirty="0"/>
          </a:p>
        </p:txBody>
      </p:sp>
    </p:spTree>
    <p:extLst>
      <p:ext uri="{BB962C8B-B14F-4D97-AF65-F5344CB8AC3E}">
        <p14:creationId xmlns:p14="http://schemas.microsoft.com/office/powerpoint/2010/main" val="414773148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 calcmode="lin" valueType="num">
                                      <p:cBhvr additive="base">
                                        <p:cTn id="7" dur="500" fill="hold"/>
                                        <p:tgtEl>
                                          <p:spTgt spid="358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58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5843">
                                            <p:txEl>
                                              <p:pRg st="1" end="1"/>
                                            </p:txEl>
                                          </p:spTgt>
                                        </p:tgtEl>
                                        <p:attrNameLst>
                                          <p:attrName>style.visibility</p:attrName>
                                        </p:attrNameLst>
                                      </p:cBhvr>
                                      <p:to>
                                        <p:strVal val="visible"/>
                                      </p:to>
                                    </p:set>
                                    <p:anim calcmode="lin" valueType="num">
                                      <p:cBhvr additive="base">
                                        <p:cTn id="13" dur="5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5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5843">
                                            <p:txEl>
                                              <p:pRg st="2" end="2"/>
                                            </p:txEl>
                                          </p:spTgt>
                                        </p:tgtEl>
                                        <p:attrNameLst>
                                          <p:attrName>style.visibility</p:attrName>
                                        </p:attrNameLst>
                                      </p:cBhvr>
                                      <p:to>
                                        <p:strVal val="visible"/>
                                      </p:to>
                                    </p:set>
                                    <p:anim calcmode="lin" valueType="num">
                                      <p:cBhvr additive="base">
                                        <p:cTn id="19" dur="500" fill="hold"/>
                                        <p:tgtEl>
                                          <p:spTgt spid="3584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58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5843">
                                            <p:txEl>
                                              <p:pRg st="3" end="3"/>
                                            </p:txEl>
                                          </p:spTgt>
                                        </p:tgtEl>
                                        <p:attrNameLst>
                                          <p:attrName>style.visibility</p:attrName>
                                        </p:attrNameLst>
                                      </p:cBhvr>
                                      <p:to>
                                        <p:strVal val="visible"/>
                                      </p:to>
                                    </p:set>
                                    <p:anim calcmode="lin" valueType="num">
                                      <p:cBhvr additive="base">
                                        <p:cTn id="25" dur="5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0" y="622300"/>
            <a:ext cx="7772400" cy="579438"/>
          </a:xfrm>
        </p:spPr>
        <p:txBody>
          <a:bodyPr/>
          <a:lstStyle/>
          <a:p>
            <a:r>
              <a:rPr lang="en-US" altLang="zh-CN" sz="3200" dirty="0">
                <a:solidFill>
                  <a:srgbClr val="0000FF"/>
                </a:solidFill>
              </a:rPr>
              <a:t> </a:t>
            </a:r>
            <a:r>
              <a:rPr lang="en-US" altLang="zh-CN" sz="3200" dirty="0" smtClean="0">
                <a:solidFill>
                  <a:srgbClr val="0000FF"/>
                </a:solidFill>
              </a:rPr>
              <a:t>      </a:t>
            </a:r>
            <a:r>
              <a:rPr lang="en-US" altLang="zh-CN" sz="2400" dirty="0" smtClean="0">
                <a:solidFill>
                  <a:srgbClr val="0000FF"/>
                </a:solidFill>
                <a:latin typeface="+mn-lt"/>
                <a:ea typeface="+mn-ea"/>
                <a:cs typeface="+mn-cs"/>
              </a:rPr>
              <a:t>2</a:t>
            </a:r>
            <a:r>
              <a:rPr lang="zh-CN" altLang="en-US" sz="2400" dirty="0">
                <a:solidFill>
                  <a:srgbClr val="0000FF"/>
                </a:solidFill>
                <a:latin typeface="+mn-lt"/>
                <a:ea typeface="+mn-ea"/>
                <a:cs typeface="+mn-cs"/>
              </a:rPr>
              <a:t>．对位变量的定义</a:t>
            </a:r>
          </a:p>
        </p:txBody>
      </p:sp>
      <p:sp>
        <p:nvSpPr>
          <p:cNvPr id="36867" name="Rectangle 3"/>
          <p:cNvSpPr>
            <a:spLocks noGrp="1" noChangeArrowheads="1"/>
          </p:cNvSpPr>
          <p:nvPr>
            <p:ph type="subTitle" idx="1"/>
          </p:nvPr>
        </p:nvSpPr>
        <p:spPr>
          <a:xfrm>
            <a:off x="0" y="1143000"/>
            <a:ext cx="9144000" cy="5181600"/>
          </a:xfrm>
        </p:spPr>
        <p:txBody>
          <a:bodyPr/>
          <a:lstStyle/>
          <a:p>
            <a:pPr algn="l">
              <a:lnSpc>
                <a:spcPct val="150000"/>
              </a:lnSpc>
              <a:spcBef>
                <a:spcPts val="0"/>
              </a:spcBef>
            </a:pPr>
            <a:r>
              <a:rPr lang="en-US" altLang="zh-CN" sz="2400" b="1" dirty="0" smtClean="0"/>
              <a:t>        C51</a:t>
            </a:r>
            <a:r>
              <a:rPr lang="zh-CN" altLang="en-US" sz="2400" b="1" dirty="0"/>
              <a:t>对位变量的定义方法有三种  </a:t>
            </a:r>
          </a:p>
          <a:p>
            <a:pPr algn="l">
              <a:lnSpc>
                <a:spcPct val="150000"/>
              </a:lnSpc>
              <a:spcBef>
                <a:spcPts val="0"/>
              </a:spcBef>
            </a:pPr>
            <a:r>
              <a:rPr lang="en-US" altLang="zh-CN" sz="2400" b="1" dirty="0" smtClean="0"/>
              <a:t>        (1).</a:t>
            </a:r>
            <a:r>
              <a:rPr lang="zh-CN" altLang="en-US" sz="2400" b="1" dirty="0"/>
              <a:t>将变量用</a:t>
            </a:r>
            <a:r>
              <a:rPr lang="en-US" altLang="zh-CN" sz="2400" b="1" dirty="0"/>
              <a:t>bit</a:t>
            </a:r>
            <a:r>
              <a:rPr lang="zh-CN" altLang="en-US" sz="2400" b="1" dirty="0"/>
              <a:t>类型的定义符定义为</a:t>
            </a:r>
            <a:r>
              <a:rPr lang="en-US" altLang="zh-CN" sz="2400" b="1" dirty="0"/>
              <a:t>bit</a:t>
            </a:r>
            <a:r>
              <a:rPr lang="zh-CN" altLang="en-US" sz="2400" b="1" dirty="0"/>
              <a:t>类型 </a:t>
            </a:r>
          </a:p>
          <a:p>
            <a:pPr algn="l">
              <a:lnSpc>
                <a:spcPct val="150000"/>
              </a:lnSpc>
              <a:spcBef>
                <a:spcPts val="0"/>
              </a:spcBef>
            </a:pPr>
            <a:r>
              <a:rPr lang="zh-CN" altLang="en-US" sz="2400" b="1" dirty="0"/>
              <a:t>       </a:t>
            </a:r>
            <a:r>
              <a:rPr lang="zh-CN" altLang="en-US" sz="2400" b="1" dirty="0" smtClean="0"/>
              <a:t> 如 </a:t>
            </a:r>
            <a:r>
              <a:rPr lang="en-US" altLang="zh-CN" sz="2400" b="1" dirty="0"/>
              <a:t>bit </a:t>
            </a:r>
            <a:r>
              <a:rPr lang="en-US" altLang="zh-CN" sz="2400" b="1" dirty="0" err="1"/>
              <a:t>mn</a:t>
            </a:r>
            <a:r>
              <a:rPr lang="zh-CN" altLang="en-US" sz="2400" b="1" dirty="0"/>
              <a:t>；</a:t>
            </a:r>
            <a:r>
              <a:rPr lang="en-US" altLang="zh-CN" sz="2400" b="1" dirty="0" err="1"/>
              <a:t>mn</a:t>
            </a:r>
            <a:r>
              <a:rPr lang="zh-CN" altLang="en-US" sz="2400" b="1" dirty="0"/>
              <a:t>为位变量，其值只能是</a:t>
            </a:r>
            <a:r>
              <a:rPr lang="zh-CN" altLang="en-US" sz="2400" b="1" dirty="0">
                <a:latin typeface="Times New Roman"/>
              </a:rPr>
              <a:t>“</a:t>
            </a:r>
            <a:r>
              <a:rPr lang="en-US" altLang="zh-CN" sz="2400" b="1" dirty="0"/>
              <a:t>0</a:t>
            </a:r>
            <a:r>
              <a:rPr lang="en-US" altLang="zh-CN" sz="2400" b="1" dirty="0">
                <a:latin typeface="Times New Roman"/>
              </a:rPr>
              <a:t>”</a:t>
            </a:r>
            <a:r>
              <a:rPr lang="zh-CN" altLang="en-US" sz="2400" b="1" dirty="0"/>
              <a:t>或</a:t>
            </a:r>
            <a:r>
              <a:rPr lang="zh-CN" altLang="en-US" sz="2400" b="1" dirty="0">
                <a:latin typeface="Times New Roman"/>
              </a:rPr>
              <a:t>“</a:t>
            </a:r>
            <a:r>
              <a:rPr lang="en-US" altLang="zh-CN" sz="2400" b="1" dirty="0"/>
              <a:t>1</a:t>
            </a:r>
            <a:r>
              <a:rPr lang="en-US" altLang="zh-CN" sz="2400" b="1" dirty="0">
                <a:latin typeface="Times New Roman"/>
              </a:rPr>
              <a:t>”</a:t>
            </a:r>
            <a:r>
              <a:rPr lang="zh-CN" altLang="en-US" sz="2400" b="1" dirty="0"/>
              <a:t>，其</a:t>
            </a:r>
            <a:r>
              <a:rPr lang="zh-CN" altLang="en-US" sz="2400" b="1" dirty="0" smtClean="0"/>
              <a:t>位 </a:t>
            </a:r>
            <a:r>
              <a:rPr lang="zh-CN" altLang="en-US" sz="2400" b="1" dirty="0"/>
              <a:t>地址</a:t>
            </a:r>
            <a:r>
              <a:rPr lang="en-US" altLang="zh-CN" sz="2400" b="1" dirty="0"/>
              <a:t>C51</a:t>
            </a:r>
            <a:r>
              <a:rPr lang="zh-CN" altLang="en-US" sz="2400" b="1" dirty="0"/>
              <a:t>自行安排在可位寻址区的</a:t>
            </a:r>
            <a:r>
              <a:rPr lang="en-US" altLang="zh-CN" sz="2400" b="1" dirty="0" err="1"/>
              <a:t>bdata</a:t>
            </a:r>
            <a:r>
              <a:rPr lang="zh-CN" altLang="en-US" sz="2400" b="1" dirty="0"/>
              <a:t>区。  </a:t>
            </a:r>
          </a:p>
          <a:p>
            <a:pPr algn="l">
              <a:lnSpc>
                <a:spcPct val="150000"/>
              </a:lnSpc>
              <a:spcBef>
                <a:spcPts val="0"/>
              </a:spcBef>
            </a:pPr>
            <a:r>
              <a:rPr lang="en-US" altLang="zh-CN" sz="2400" b="1" dirty="0" smtClean="0"/>
              <a:t>        (2).</a:t>
            </a:r>
            <a:r>
              <a:rPr lang="zh-CN" altLang="en-US" sz="2400" b="1" dirty="0"/>
              <a:t>采用字节寻址变量</a:t>
            </a:r>
            <a:r>
              <a:rPr lang="en-US" altLang="zh-CN" sz="2400" b="1" dirty="0"/>
              <a:t>.</a:t>
            </a:r>
            <a:r>
              <a:rPr lang="zh-CN" altLang="en-US" sz="2400" b="1" dirty="0"/>
              <a:t>位的方法  </a:t>
            </a:r>
          </a:p>
          <a:p>
            <a:pPr algn="l">
              <a:lnSpc>
                <a:spcPct val="150000"/>
              </a:lnSpc>
              <a:spcBef>
                <a:spcPts val="0"/>
              </a:spcBef>
            </a:pPr>
            <a:r>
              <a:rPr lang="zh-CN" altLang="en-US" sz="2400" b="1" dirty="0"/>
              <a:t>  </a:t>
            </a:r>
            <a:r>
              <a:rPr lang="zh-CN" altLang="en-US" sz="2400" b="1" dirty="0" smtClean="0"/>
              <a:t>      </a:t>
            </a:r>
            <a:r>
              <a:rPr lang="zh-CN" altLang="en-US" sz="2400" b="1" dirty="0"/>
              <a:t>如  </a:t>
            </a:r>
            <a:r>
              <a:rPr lang="en-US" altLang="zh-CN" sz="2400" b="1" dirty="0" err="1"/>
              <a:t>bdata</a:t>
            </a:r>
            <a:r>
              <a:rPr lang="en-US" altLang="zh-CN" sz="2400" b="1" dirty="0"/>
              <a:t> int </a:t>
            </a:r>
            <a:r>
              <a:rPr lang="en-US" altLang="zh-CN" sz="2400" b="1" dirty="0" err="1"/>
              <a:t>ibase</a:t>
            </a:r>
            <a:r>
              <a:rPr lang="zh-CN" altLang="en-US" sz="2400" b="1" dirty="0"/>
              <a:t>；           </a:t>
            </a:r>
            <a:r>
              <a:rPr lang="en-US" altLang="zh-CN" sz="2400" b="1" dirty="0"/>
              <a:t>/*</a:t>
            </a:r>
            <a:r>
              <a:rPr lang="en-US" altLang="zh-CN" sz="2400" b="1" dirty="0" err="1"/>
              <a:t>ibase</a:t>
            </a:r>
            <a:r>
              <a:rPr lang="zh-CN" altLang="en-US" sz="2400" b="1" dirty="0"/>
              <a:t>定义为整型变量*</a:t>
            </a:r>
            <a:r>
              <a:rPr lang="en-US" altLang="zh-CN" sz="2400" b="1" dirty="0"/>
              <a:t>/     </a:t>
            </a:r>
          </a:p>
          <a:p>
            <a:pPr algn="l">
              <a:lnSpc>
                <a:spcPct val="150000"/>
              </a:lnSpc>
              <a:spcBef>
                <a:spcPts val="0"/>
              </a:spcBef>
            </a:pPr>
            <a:r>
              <a:rPr lang="en-US" altLang="zh-CN" sz="2400" b="1" dirty="0"/>
              <a:t>       </a:t>
            </a:r>
            <a:r>
              <a:rPr lang="en-US" altLang="zh-CN" sz="2400" b="1" dirty="0" smtClean="0"/>
              <a:t>       </a:t>
            </a:r>
            <a:r>
              <a:rPr lang="en-US" altLang="zh-CN" sz="2400" b="1" dirty="0" err="1" smtClean="0"/>
              <a:t>sbit</a:t>
            </a:r>
            <a:r>
              <a:rPr lang="en-US" altLang="zh-CN" sz="2400" b="1" dirty="0" smtClean="0"/>
              <a:t> </a:t>
            </a:r>
            <a:r>
              <a:rPr lang="en-US" altLang="zh-CN" sz="2400" b="1" dirty="0" err="1"/>
              <a:t>mybit</a:t>
            </a:r>
            <a:r>
              <a:rPr lang="en-US" altLang="zh-CN" sz="2400" b="1" dirty="0"/>
              <a:t>=ibase^15</a:t>
            </a:r>
            <a:r>
              <a:rPr lang="zh-CN" altLang="en-US" sz="2400" b="1" dirty="0"/>
              <a:t>；  </a:t>
            </a:r>
            <a:r>
              <a:rPr lang="en-US" altLang="zh-CN" sz="2400" b="1" dirty="0"/>
              <a:t>/*</a:t>
            </a:r>
            <a:r>
              <a:rPr lang="en-US" altLang="zh-CN" sz="2400" b="1" dirty="0" err="1"/>
              <a:t>mybit</a:t>
            </a:r>
            <a:r>
              <a:rPr lang="zh-CN" altLang="en-US" sz="2400" b="1" dirty="0"/>
              <a:t>定义为 </a:t>
            </a:r>
            <a:r>
              <a:rPr lang="en-US" altLang="zh-CN" sz="2400" b="1" dirty="0" err="1"/>
              <a:t>ibase</a:t>
            </a:r>
            <a:r>
              <a:rPr lang="zh-CN" altLang="en-US" sz="2400" b="1" dirty="0"/>
              <a:t>的</a:t>
            </a:r>
            <a:r>
              <a:rPr lang="en-US" altLang="zh-CN" sz="2400" b="1" dirty="0"/>
              <a:t>D15</a:t>
            </a:r>
            <a:r>
              <a:rPr lang="zh-CN" altLang="en-US" sz="2400" b="1" dirty="0"/>
              <a:t>位*</a:t>
            </a:r>
            <a:r>
              <a:rPr lang="en-US" altLang="zh-CN" sz="2400" b="1" dirty="0"/>
              <a:t>/</a:t>
            </a:r>
          </a:p>
          <a:p>
            <a:pPr algn="l">
              <a:lnSpc>
                <a:spcPct val="150000"/>
              </a:lnSpc>
              <a:spcBef>
                <a:spcPts val="0"/>
              </a:spcBef>
            </a:pPr>
            <a:r>
              <a:rPr lang="en-US" altLang="zh-CN" sz="2400" b="1" dirty="0"/>
              <a:t>     </a:t>
            </a:r>
            <a:r>
              <a:rPr lang="en-US" altLang="zh-CN" sz="2400" b="1" dirty="0" smtClean="0"/>
              <a:t>    </a:t>
            </a:r>
            <a:r>
              <a:rPr lang="zh-CN" altLang="en-US" sz="2400" b="1" dirty="0" smtClean="0"/>
              <a:t>这里</a:t>
            </a:r>
            <a:r>
              <a:rPr lang="zh-CN" altLang="en-US" sz="2400" b="1" dirty="0"/>
              <a:t>位是运算符 </a:t>
            </a:r>
            <a:r>
              <a:rPr lang="zh-CN" altLang="en-US" sz="2400" b="1" dirty="0">
                <a:latin typeface="Times New Roman"/>
              </a:rPr>
              <a:t>“</a:t>
            </a:r>
            <a:r>
              <a:rPr lang="en-US" altLang="zh-CN" sz="2400" b="1" dirty="0"/>
              <a:t>^</a:t>
            </a:r>
            <a:r>
              <a:rPr lang="en-US" altLang="zh-CN" sz="2400" b="1" dirty="0">
                <a:latin typeface="Times New Roman"/>
              </a:rPr>
              <a:t>”</a:t>
            </a:r>
            <a:r>
              <a:rPr lang="en-US" altLang="zh-CN" sz="2400" b="1" dirty="0">
                <a:latin typeface="Arial" charset="0"/>
              </a:rPr>
              <a:t> </a:t>
            </a:r>
            <a:r>
              <a:rPr lang="zh-CN" altLang="en-US" sz="2400" b="1" dirty="0"/>
              <a:t>相当于汇编中的 </a:t>
            </a:r>
            <a:r>
              <a:rPr lang="zh-CN" altLang="en-US" sz="2400" b="1" dirty="0">
                <a:latin typeface="Times New Roman"/>
              </a:rPr>
              <a:t>“</a:t>
            </a:r>
            <a:r>
              <a:rPr lang="en-US" altLang="zh-CN" sz="2400" b="1" dirty="0">
                <a:latin typeface="Arial"/>
              </a:rPr>
              <a:t>·</a:t>
            </a:r>
            <a:r>
              <a:rPr lang="en-US" altLang="zh-CN" sz="2400" b="1" dirty="0">
                <a:latin typeface="Times New Roman"/>
              </a:rPr>
              <a:t>”</a:t>
            </a:r>
            <a:r>
              <a:rPr lang="zh-CN" altLang="en-US" sz="2400" b="1" dirty="0"/>
              <a:t>，其后的最大取值依赖于该位所在的变量的类型，如定义为</a:t>
            </a:r>
            <a:r>
              <a:rPr lang="en-US" altLang="zh-CN" sz="2400" b="1" dirty="0"/>
              <a:t>char</a:t>
            </a:r>
            <a:r>
              <a:rPr lang="zh-CN" altLang="en-US" sz="2400" b="1" dirty="0"/>
              <a:t>最大值只能为</a:t>
            </a:r>
            <a:r>
              <a:rPr lang="en-US" altLang="zh-CN" sz="2400" b="1" dirty="0"/>
              <a:t>7</a:t>
            </a:r>
            <a:r>
              <a:rPr lang="zh-CN" altLang="en-US" sz="2400" b="1" dirty="0"/>
              <a:t>。  </a:t>
            </a:r>
          </a:p>
        </p:txBody>
      </p:sp>
    </p:spTree>
    <p:extLst>
      <p:ext uri="{BB962C8B-B14F-4D97-AF65-F5344CB8AC3E}">
        <p14:creationId xmlns:p14="http://schemas.microsoft.com/office/powerpoint/2010/main" val="161152347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 calcmode="lin" valueType="num">
                                      <p:cBhvr additive="base">
                                        <p:cTn id="7" dur="500" fill="hold"/>
                                        <p:tgtEl>
                                          <p:spTgt spid="3686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68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6867">
                                            <p:txEl>
                                              <p:pRg st="1" end="1"/>
                                            </p:txEl>
                                          </p:spTgt>
                                        </p:tgtEl>
                                        <p:attrNameLst>
                                          <p:attrName>style.visibility</p:attrName>
                                        </p:attrNameLst>
                                      </p:cBhvr>
                                      <p:to>
                                        <p:strVal val="visible"/>
                                      </p:to>
                                    </p:set>
                                    <p:anim calcmode="lin" valueType="num">
                                      <p:cBhvr additive="base">
                                        <p:cTn id="13" dur="500" fill="hold"/>
                                        <p:tgtEl>
                                          <p:spTgt spid="3686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68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6867">
                                            <p:txEl>
                                              <p:pRg st="2" end="2"/>
                                            </p:txEl>
                                          </p:spTgt>
                                        </p:tgtEl>
                                        <p:attrNameLst>
                                          <p:attrName>style.visibility</p:attrName>
                                        </p:attrNameLst>
                                      </p:cBhvr>
                                      <p:to>
                                        <p:strVal val="visible"/>
                                      </p:to>
                                    </p:set>
                                    <p:anim calcmode="lin" valueType="num">
                                      <p:cBhvr additive="base">
                                        <p:cTn id="19" dur="500" fill="hold"/>
                                        <p:tgtEl>
                                          <p:spTgt spid="3686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68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6867">
                                            <p:txEl>
                                              <p:pRg st="3" end="3"/>
                                            </p:txEl>
                                          </p:spTgt>
                                        </p:tgtEl>
                                        <p:attrNameLst>
                                          <p:attrName>style.visibility</p:attrName>
                                        </p:attrNameLst>
                                      </p:cBhvr>
                                      <p:to>
                                        <p:strVal val="visible"/>
                                      </p:to>
                                    </p:set>
                                    <p:anim calcmode="lin" valueType="num">
                                      <p:cBhvr additive="base">
                                        <p:cTn id="25" dur="500" fill="hold"/>
                                        <p:tgtEl>
                                          <p:spTgt spid="3686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68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6867">
                                            <p:txEl>
                                              <p:pRg st="4" end="4"/>
                                            </p:txEl>
                                          </p:spTgt>
                                        </p:tgtEl>
                                        <p:attrNameLst>
                                          <p:attrName>style.visibility</p:attrName>
                                        </p:attrNameLst>
                                      </p:cBhvr>
                                      <p:to>
                                        <p:strVal val="visible"/>
                                      </p:to>
                                    </p:set>
                                    <p:anim calcmode="lin" valueType="num">
                                      <p:cBhvr additive="base">
                                        <p:cTn id="31" dur="500" fill="hold"/>
                                        <p:tgtEl>
                                          <p:spTgt spid="3686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68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6867">
                                            <p:txEl>
                                              <p:pRg st="5" end="5"/>
                                            </p:txEl>
                                          </p:spTgt>
                                        </p:tgtEl>
                                        <p:attrNameLst>
                                          <p:attrName>style.visibility</p:attrName>
                                        </p:attrNameLst>
                                      </p:cBhvr>
                                      <p:to>
                                        <p:strVal val="visible"/>
                                      </p:to>
                                    </p:set>
                                    <p:anim calcmode="lin" valueType="num">
                                      <p:cBhvr additive="base">
                                        <p:cTn id="37" dur="500" fill="hold"/>
                                        <p:tgtEl>
                                          <p:spTgt spid="3686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686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6867">
                                            <p:txEl>
                                              <p:pRg st="6" end="6"/>
                                            </p:txEl>
                                          </p:spTgt>
                                        </p:tgtEl>
                                        <p:attrNameLst>
                                          <p:attrName>style.visibility</p:attrName>
                                        </p:attrNameLst>
                                      </p:cBhvr>
                                      <p:to>
                                        <p:strVal val="visible"/>
                                      </p:to>
                                    </p:set>
                                    <p:anim calcmode="lin" valueType="num">
                                      <p:cBhvr additive="base">
                                        <p:cTn id="43" dur="500" fill="hold"/>
                                        <p:tgtEl>
                                          <p:spTgt spid="36867">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6867">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3"/>
          <p:cNvSpPr>
            <a:spLocks noGrp="1" noChangeArrowheads="1"/>
          </p:cNvSpPr>
          <p:nvPr>
            <p:ph type="subTitle" idx="1"/>
          </p:nvPr>
        </p:nvSpPr>
        <p:spPr>
          <a:xfrm>
            <a:off x="0" y="393700"/>
            <a:ext cx="9144000" cy="1981200"/>
          </a:xfrm>
        </p:spPr>
        <p:txBody>
          <a:bodyPr/>
          <a:lstStyle/>
          <a:p>
            <a:pPr algn="l">
              <a:lnSpc>
                <a:spcPct val="150000"/>
              </a:lnSpc>
              <a:spcBef>
                <a:spcPts val="0"/>
              </a:spcBef>
            </a:pPr>
            <a:r>
              <a:rPr lang="en-US" altLang="zh-CN" sz="2400" b="1" dirty="0" smtClean="0"/>
              <a:t>        (3).</a:t>
            </a:r>
            <a:r>
              <a:rPr lang="zh-CN" altLang="en-US" sz="2400" b="1" dirty="0"/>
              <a:t>对特殊功能寄存器的位的定义  </a:t>
            </a:r>
          </a:p>
          <a:p>
            <a:pPr algn="l">
              <a:lnSpc>
                <a:spcPct val="150000"/>
              </a:lnSpc>
              <a:spcBef>
                <a:spcPts val="0"/>
              </a:spcBef>
            </a:pPr>
            <a:r>
              <a:rPr lang="zh-CN" altLang="en-US" sz="2400" b="1" dirty="0">
                <a:solidFill>
                  <a:schemeClr val="tx2"/>
                </a:solidFill>
              </a:rPr>
              <a:t>  </a:t>
            </a:r>
            <a:r>
              <a:rPr lang="zh-CN" altLang="en-US" sz="2400" b="1" dirty="0" smtClean="0">
                <a:solidFill>
                  <a:schemeClr val="tx2"/>
                </a:solidFill>
              </a:rPr>
              <a:t>      方法</a:t>
            </a:r>
            <a:r>
              <a:rPr lang="en-US" altLang="zh-CN" sz="2400" b="1" dirty="0">
                <a:solidFill>
                  <a:schemeClr val="tx2"/>
                </a:solidFill>
              </a:rPr>
              <a:t>1</a:t>
            </a:r>
            <a:r>
              <a:rPr lang="zh-CN" altLang="en-US" sz="2400" b="1" dirty="0">
                <a:solidFill>
                  <a:schemeClr val="tx2"/>
                </a:solidFill>
              </a:rPr>
              <a:t>：</a:t>
            </a:r>
            <a:r>
              <a:rPr lang="zh-CN" altLang="en-US" sz="2400" b="1" dirty="0"/>
              <a:t>使用头文件及</a:t>
            </a:r>
            <a:r>
              <a:rPr lang="en-US" altLang="zh-CN" sz="2400" b="1" dirty="0" err="1"/>
              <a:t>sbit</a:t>
            </a:r>
            <a:r>
              <a:rPr lang="zh-CN" altLang="en-US" sz="2400" b="1" dirty="0"/>
              <a:t>定义符；多用于无位名的可寻址位。  </a:t>
            </a:r>
          </a:p>
          <a:p>
            <a:pPr algn="l">
              <a:lnSpc>
                <a:spcPct val="150000"/>
              </a:lnSpc>
              <a:spcBef>
                <a:spcPts val="0"/>
              </a:spcBef>
            </a:pPr>
            <a:r>
              <a:rPr lang="zh-CN" altLang="en-US" sz="2400" b="1" dirty="0"/>
              <a:t>        </a:t>
            </a:r>
            <a:r>
              <a:rPr lang="zh-CN" altLang="en-US" sz="2400" b="1" dirty="0" smtClean="0"/>
              <a:t>             </a:t>
            </a:r>
            <a:r>
              <a:rPr lang="zh-CN" altLang="en-US" sz="2400" b="1" dirty="0"/>
              <a:t>如 </a:t>
            </a:r>
            <a:r>
              <a:rPr lang="en-US" altLang="zh-CN" sz="2400" b="1" dirty="0"/>
              <a:t>#include  &lt;reg51.h&gt;  </a:t>
            </a:r>
          </a:p>
          <a:p>
            <a:pPr algn="l">
              <a:lnSpc>
                <a:spcPct val="150000"/>
              </a:lnSpc>
              <a:spcBef>
                <a:spcPts val="0"/>
              </a:spcBef>
            </a:pPr>
            <a:r>
              <a:rPr lang="en-US" altLang="zh-CN" sz="2400" b="1" dirty="0"/>
              <a:t>         </a:t>
            </a:r>
            <a:r>
              <a:rPr lang="en-US" altLang="zh-CN" sz="2400" b="1" dirty="0" smtClean="0"/>
              <a:t>                 </a:t>
            </a:r>
            <a:r>
              <a:rPr lang="en-US" altLang="zh-CN" sz="2400" b="1" dirty="0" err="1"/>
              <a:t>sbit</a:t>
            </a:r>
            <a:r>
              <a:rPr lang="en-US" altLang="zh-CN" sz="2400" b="1" dirty="0"/>
              <a:t> P1_1=P1^1</a:t>
            </a:r>
            <a:r>
              <a:rPr lang="zh-CN" altLang="en-US" sz="2400" b="1" dirty="0"/>
              <a:t>； </a:t>
            </a:r>
            <a:r>
              <a:rPr lang="en-US" altLang="zh-CN" sz="2400" b="1" dirty="0"/>
              <a:t>/*P1_1</a:t>
            </a:r>
            <a:r>
              <a:rPr lang="zh-CN" altLang="en-US" sz="2400" b="1" dirty="0"/>
              <a:t>为</a:t>
            </a:r>
            <a:r>
              <a:rPr lang="en-US" altLang="zh-CN" sz="2400" b="1" dirty="0"/>
              <a:t>P1</a:t>
            </a:r>
            <a:r>
              <a:rPr lang="zh-CN" altLang="en-US" sz="2400" b="1" dirty="0"/>
              <a:t>口的第</a:t>
            </a:r>
            <a:r>
              <a:rPr lang="en-US" altLang="zh-CN" sz="2400" b="1" dirty="0"/>
              <a:t>1</a:t>
            </a:r>
            <a:r>
              <a:rPr lang="zh-CN" altLang="en-US" sz="2400" b="1" dirty="0"/>
              <a:t>位*</a:t>
            </a:r>
            <a:r>
              <a:rPr lang="en-US" altLang="zh-CN" sz="2400" b="1" dirty="0"/>
              <a:t>/ </a:t>
            </a:r>
          </a:p>
          <a:p>
            <a:pPr algn="l">
              <a:lnSpc>
                <a:spcPct val="150000"/>
              </a:lnSpc>
              <a:spcBef>
                <a:spcPts val="0"/>
              </a:spcBef>
            </a:pPr>
            <a:r>
              <a:rPr lang="en-US" altLang="zh-CN" sz="2400" b="1" dirty="0"/>
              <a:t>            </a:t>
            </a:r>
            <a:r>
              <a:rPr lang="en-US" altLang="zh-CN" sz="2400" b="1" dirty="0" smtClean="0"/>
              <a:t>             </a:t>
            </a:r>
            <a:r>
              <a:rPr lang="en-US" altLang="zh-CN" sz="2400" b="1" dirty="0" err="1" smtClean="0"/>
              <a:t>sbit</a:t>
            </a:r>
            <a:r>
              <a:rPr lang="en-US" altLang="zh-CN" sz="2400" b="1" dirty="0" smtClean="0"/>
              <a:t> </a:t>
            </a:r>
            <a:r>
              <a:rPr lang="en-US" altLang="zh-CN" sz="2400" b="1" dirty="0"/>
              <a:t>ac=ACC^7</a:t>
            </a:r>
            <a:r>
              <a:rPr lang="zh-CN" altLang="en-US" sz="2400" b="1" dirty="0"/>
              <a:t>；</a:t>
            </a:r>
            <a:r>
              <a:rPr lang="en-US" altLang="zh-CN" sz="2400" b="1" dirty="0"/>
              <a:t>/*ac</a:t>
            </a:r>
            <a:r>
              <a:rPr lang="zh-CN" altLang="en-US" sz="2400" b="1" dirty="0"/>
              <a:t>定义为累加器</a:t>
            </a:r>
            <a:r>
              <a:rPr lang="en-US" altLang="zh-CN" sz="2400" b="1" dirty="0"/>
              <a:t>A</a:t>
            </a:r>
            <a:r>
              <a:rPr lang="zh-CN" altLang="en-US" sz="2400" b="1" dirty="0"/>
              <a:t>的第</a:t>
            </a:r>
            <a:r>
              <a:rPr lang="en-US" altLang="zh-CN" sz="2400" b="1" dirty="0"/>
              <a:t>7</a:t>
            </a:r>
            <a:r>
              <a:rPr lang="zh-CN" altLang="en-US" sz="2400" b="1" dirty="0"/>
              <a:t>位*</a:t>
            </a:r>
            <a:r>
              <a:rPr lang="en-US" altLang="zh-CN" sz="2400" b="1" dirty="0"/>
              <a:t>/</a:t>
            </a:r>
          </a:p>
          <a:p>
            <a:pPr algn="l">
              <a:lnSpc>
                <a:spcPct val="150000"/>
              </a:lnSpc>
              <a:spcBef>
                <a:spcPts val="0"/>
              </a:spcBef>
            </a:pPr>
            <a:r>
              <a:rPr lang="zh-CN" altLang="en-US" sz="2400" b="1" dirty="0" smtClean="0">
                <a:solidFill>
                  <a:schemeClr val="tx2"/>
                </a:solidFill>
              </a:rPr>
              <a:t>        方法</a:t>
            </a:r>
            <a:r>
              <a:rPr lang="en-US" altLang="zh-CN" sz="2400" b="1" dirty="0">
                <a:solidFill>
                  <a:schemeClr val="tx2"/>
                </a:solidFill>
              </a:rPr>
              <a:t>2</a:t>
            </a:r>
            <a:r>
              <a:rPr lang="zh-CN" altLang="en-US" sz="2400" b="1" dirty="0">
                <a:solidFill>
                  <a:schemeClr val="tx2"/>
                </a:solidFill>
              </a:rPr>
              <a:t>：</a:t>
            </a:r>
            <a:r>
              <a:rPr lang="zh-CN" altLang="en-US" sz="2400" b="1" dirty="0"/>
              <a:t>使用头文件</a:t>
            </a:r>
            <a:r>
              <a:rPr lang="en-US" altLang="zh-CN" sz="2400" b="1" dirty="0"/>
              <a:t>reg51.h</a:t>
            </a:r>
            <a:r>
              <a:rPr lang="zh-CN" altLang="en-US" sz="2400" b="1" dirty="0"/>
              <a:t>，再直接用位名称。  </a:t>
            </a:r>
          </a:p>
          <a:p>
            <a:pPr algn="l">
              <a:lnSpc>
                <a:spcPct val="150000"/>
              </a:lnSpc>
              <a:spcBef>
                <a:spcPts val="0"/>
              </a:spcBef>
            </a:pPr>
            <a:r>
              <a:rPr lang="zh-CN" altLang="en-US" sz="2400" b="1" dirty="0"/>
              <a:t>         </a:t>
            </a:r>
            <a:r>
              <a:rPr lang="zh-CN" altLang="en-US" sz="2400" b="1" dirty="0" smtClean="0"/>
              <a:t>            例如 </a:t>
            </a:r>
            <a:r>
              <a:rPr lang="en-US" altLang="zh-CN" sz="2400" b="1" dirty="0"/>
              <a:t>#include &lt;reg51.h&gt;  </a:t>
            </a:r>
          </a:p>
          <a:p>
            <a:pPr algn="l">
              <a:lnSpc>
                <a:spcPct val="150000"/>
              </a:lnSpc>
              <a:spcBef>
                <a:spcPts val="0"/>
              </a:spcBef>
            </a:pPr>
            <a:r>
              <a:rPr lang="en-US" altLang="zh-CN" sz="2400" b="1" dirty="0"/>
              <a:t>                  </a:t>
            </a:r>
            <a:r>
              <a:rPr lang="en-US" altLang="zh-CN" sz="2400" b="1" dirty="0" smtClean="0"/>
              <a:t>   RS1=1</a:t>
            </a:r>
            <a:r>
              <a:rPr lang="zh-CN" altLang="en-US" sz="2400" b="1" dirty="0"/>
              <a:t>；  </a:t>
            </a:r>
          </a:p>
          <a:p>
            <a:pPr algn="l">
              <a:lnSpc>
                <a:spcPct val="150000"/>
              </a:lnSpc>
              <a:spcBef>
                <a:spcPts val="0"/>
              </a:spcBef>
            </a:pPr>
            <a:r>
              <a:rPr lang="zh-CN" altLang="en-US" sz="2400" b="1" dirty="0"/>
              <a:t>                   </a:t>
            </a:r>
            <a:r>
              <a:rPr lang="zh-CN" altLang="en-US" sz="2400" b="1" dirty="0" smtClean="0"/>
              <a:t>  </a:t>
            </a:r>
            <a:r>
              <a:rPr lang="en-US" altLang="zh-CN" sz="2400" b="1" dirty="0" smtClean="0"/>
              <a:t>RS0=0</a:t>
            </a:r>
            <a:r>
              <a:rPr lang="zh-CN" altLang="en-US" sz="2400" b="1" dirty="0"/>
              <a:t>；  </a:t>
            </a:r>
          </a:p>
          <a:p>
            <a:pPr algn="l">
              <a:lnSpc>
                <a:spcPct val="150000"/>
              </a:lnSpc>
              <a:spcBef>
                <a:spcPts val="0"/>
              </a:spcBef>
            </a:pPr>
            <a:r>
              <a:rPr lang="zh-CN" altLang="en-US" sz="2400" b="1" dirty="0" smtClean="0">
                <a:solidFill>
                  <a:schemeClr val="tx2"/>
                </a:solidFill>
              </a:rPr>
              <a:t>        方法</a:t>
            </a:r>
            <a:r>
              <a:rPr lang="en-US" altLang="zh-CN" sz="2400" b="1" dirty="0">
                <a:solidFill>
                  <a:schemeClr val="tx2"/>
                </a:solidFill>
              </a:rPr>
              <a:t>3</a:t>
            </a:r>
            <a:r>
              <a:rPr lang="zh-CN" altLang="en-US" sz="2400" b="1" dirty="0">
                <a:solidFill>
                  <a:schemeClr val="tx2"/>
                </a:solidFill>
              </a:rPr>
              <a:t>：</a:t>
            </a:r>
            <a:r>
              <a:rPr lang="zh-CN" altLang="en-US" sz="2400" b="1" dirty="0"/>
              <a:t>用字节地址位表示  </a:t>
            </a:r>
          </a:p>
          <a:p>
            <a:pPr algn="l">
              <a:lnSpc>
                <a:spcPct val="150000"/>
              </a:lnSpc>
              <a:spcBef>
                <a:spcPts val="0"/>
              </a:spcBef>
            </a:pPr>
            <a:r>
              <a:rPr lang="zh-CN" altLang="en-US" sz="2400" b="1" dirty="0"/>
              <a:t>              </a:t>
            </a:r>
            <a:r>
              <a:rPr lang="zh-CN" altLang="en-US" sz="2400" b="1" dirty="0" smtClean="0"/>
              <a:t>       如 </a:t>
            </a:r>
            <a:r>
              <a:rPr lang="en-US" altLang="zh-CN" sz="2400" b="1" dirty="0" err="1"/>
              <a:t>sbit</a:t>
            </a:r>
            <a:r>
              <a:rPr lang="en-US" altLang="zh-CN" sz="2400" b="1" dirty="0"/>
              <a:t> OV=0xD0^2</a:t>
            </a:r>
            <a:r>
              <a:rPr lang="zh-CN" altLang="en-US" sz="2400" b="1" dirty="0"/>
              <a:t>；  </a:t>
            </a:r>
          </a:p>
          <a:p>
            <a:pPr algn="l"/>
            <a:endParaRPr lang="en-US" altLang="zh-CN" sz="2800" b="1" dirty="0"/>
          </a:p>
        </p:txBody>
      </p:sp>
    </p:spTree>
    <p:extLst>
      <p:ext uri="{BB962C8B-B14F-4D97-AF65-F5344CB8AC3E}">
        <p14:creationId xmlns:p14="http://schemas.microsoft.com/office/powerpoint/2010/main" val="235384446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 calcmode="lin" valueType="num">
                                      <p:cBhvr additive="base">
                                        <p:cTn id="7" dur="500" fill="hold"/>
                                        <p:tgtEl>
                                          <p:spTgt spid="378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78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7891">
                                            <p:txEl>
                                              <p:pRg st="1" end="1"/>
                                            </p:txEl>
                                          </p:spTgt>
                                        </p:tgtEl>
                                        <p:attrNameLst>
                                          <p:attrName>style.visibility</p:attrName>
                                        </p:attrNameLst>
                                      </p:cBhvr>
                                      <p:to>
                                        <p:strVal val="visible"/>
                                      </p:to>
                                    </p:set>
                                    <p:anim calcmode="lin" valueType="num">
                                      <p:cBhvr additive="base">
                                        <p:cTn id="13" dur="500" fill="hold"/>
                                        <p:tgtEl>
                                          <p:spTgt spid="378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78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7891">
                                            <p:txEl>
                                              <p:pRg st="2" end="2"/>
                                            </p:txEl>
                                          </p:spTgt>
                                        </p:tgtEl>
                                        <p:attrNameLst>
                                          <p:attrName>style.visibility</p:attrName>
                                        </p:attrNameLst>
                                      </p:cBhvr>
                                      <p:to>
                                        <p:strVal val="visible"/>
                                      </p:to>
                                    </p:set>
                                    <p:anim calcmode="lin" valueType="num">
                                      <p:cBhvr additive="base">
                                        <p:cTn id="19" dur="500" fill="hold"/>
                                        <p:tgtEl>
                                          <p:spTgt spid="3789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78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7891">
                                            <p:txEl>
                                              <p:pRg st="3" end="3"/>
                                            </p:txEl>
                                          </p:spTgt>
                                        </p:tgtEl>
                                        <p:attrNameLst>
                                          <p:attrName>style.visibility</p:attrName>
                                        </p:attrNameLst>
                                      </p:cBhvr>
                                      <p:to>
                                        <p:strVal val="visible"/>
                                      </p:to>
                                    </p:set>
                                    <p:anim calcmode="lin" valueType="num">
                                      <p:cBhvr additive="base">
                                        <p:cTn id="25" dur="500" fill="hold"/>
                                        <p:tgtEl>
                                          <p:spTgt spid="3789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78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7891">
                                            <p:txEl>
                                              <p:pRg st="4" end="4"/>
                                            </p:txEl>
                                          </p:spTgt>
                                        </p:tgtEl>
                                        <p:attrNameLst>
                                          <p:attrName>style.visibility</p:attrName>
                                        </p:attrNameLst>
                                      </p:cBhvr>
                                      <p:to>
                                        <p:strVal val="visible"/>
                                      </p:to>
                                    </p:set>
                                    <p:anim calcmode="lin" valueType="num">
                                      <p:cBhvr additive="base">
                                        <p:cTn id="31" dur="500" fill="hold"/>
                                        <p:tgtEl>
                                          <p:spTgt spid="3789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789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7891">
                                            <p:txEl>
                                              <p:pRg st="5" end="5"/>
                                            </p:txEl>
                                          </p:spTgt>
                                        </p:tgtEl>
                                        <p:attrNameLst>
                                          <p:attrName>style.visibility</p:attrName>
                                        </p:attrNameLst>
                                      </p:cBhvr>
                                      <p:to>
                                        <p:strVal val="visible"/>
                                      </p:to>
                                    </p:set>
                                    <p:anim calcmode="lin" valueType="num">
                                      <p:cBhvr additive="base">
                                        <p:cTn id="37" dur="500" fill="hold"/>
                                        <p:tgtEl>
                                          <p:spTgt spid="3789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789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7891">
                                            <p:txEl>
                                              <p:pRg st="6" end="6"/>
                                            </p:txEl>
                                          </p:spTgt>
                                        </p:tgtEl>
                                        <p:attrNameLst>
                                          <p:attrName>style.visibility</p:attrName>
                                        </p:attrNameLst>
                                      </p:cBhvr>
                                      <p:to>
                                        <p:strVal val="visible"/>
                                      </p:to>
                                    </p:set>
                                    <p:anim calcmode="lin" valueType="num">
                                      <p:cBhvr additive="base">
                                        <p:cTn id="43" dur="500" fill="hold"/>
                                        <p:tgtEl>
                                          <p:spTgt spid="37891">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789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7891">
                                            <p:txEl>
                                              <p:pRg st="7" end="7"/>
                                            </p:txEl>
                                          </p:spTgt>
                                        </p:tgtEl>
                                        <p:attrNameLst>
                                          <p:attrName>style.visibility</p:attrName>
                                        </p:attrNameLst>
                                      </p:cBhvr>
                                      <p:to>
                                        <p:strVal val="visible"/>
                                      </p:to>
                                    </p:set>
                                    <p:anim calcmode="lin" valueType="num">
                                      <p:cBhvr additive="base">
                                        <p:cTn id="49" dur="500" fill="hold"/>
                                        <p:tgtEl>
                                          <p:spTgt spid="37891">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7891">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7891">
                                            <p:txEl>
                                              <p:pRg st="8" end="8"/>
                                            </p:txEl>
                                          </p:spTgt>
                                        </p:tgtEl>
                                        <p:attrNameLst>
                                          <p:attrName>style.visibility</p:attrName>
                                        </p:attrNameLst>
                                      </p:cBhvr>
                                      <p:to>
                                        <p:strVal val="visible"/>
                                      </p:to>
                                    </p:set>
                                    <p:anim calcmode="lin" valueType="num">
                                      <p:cBhvr additive="base">
                                        <p:cTn id="55" dur="500" fill="hold"/>
                                        <p:tgtEl>
                                          <p:spTgt spid="37891">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7891">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7891">
                                            <p:txEl>
                                              <p:pRg st="9" end="9"/>
                                            </p:txEl>
                                          </p:spTgt>
                                        </p:tgtEl>
                                        <p:attrNameLst>
                                          <p:attrName>style.visibility</p:attrName>
                                        </p:attrNameLst>
                                      </p:cBhvr>
                                      <p:to>
                                        <p:strVal val="visible"/>
                                      </p:to>
                                    </p:set>
                                    <p:anim calcmode="lin" valueType="num">
                                      <p:cBhvr additive="base">
                                        <p:cTn id="61" dur="500" fill="hold"/>
                                        <p:tgtEl>
                                          <p:spTgt spid="37891">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37891">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7891">
                                            <p:txEl>
                                              <p:pRg st="10" end="10"/>
                                            </p:txEl>
                                          </p:spTgt>
                                        </p:tgtEl>
                                        <p:attrNameLst>
                                          <p:attrName>style.visibility</p:attrName>
                                        </p:attrNameLst>
                                      </p:cBhvr>
                                      <p:to>
                                        <p:strVal val="visible"/>
                                      </p:to>
                                    </p:set>
                                    <p:anim calcmode="lin" valueType="num">
                                      <p:cBhvr additive="base">
                                        <p:cTn id="67" dur="500" fill="hold"/>
                                        <p:tgtEl>
                                          <p:spTgt spid="37891">
                                            <p:txEl>
                                              <p:pRg st="10" end="10"/>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37891">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5" name="Rectangle 3"/>
          <p:cNvSpPr>
            <a:spLocks noGrp="1" noChangeArrowheads="1"/>
          </p:cNvSpPr>
          <p:nvPr>
            <p:ph type="subTitle" idx="4294967295"/>
          </p:nvPr>
        </p:nvSpPr>
        <p:spPr>
          <a:xfrm>
            <a:off x="0" y="-1905000"/>
            <a:ext cx="9144000" cy="1905000"/>
          </a:xfrm>
        </p:spPr>
        <p:txBody>
          <a:bodyPr/>
          <a:lstStyle/>
          <a:p>
            <a:pPr marL="0" indent="0">
              <a:lnSpc>
                <a:spcPct val="120000"/>
              </a:lnSpc>
              <a:buFont typeface="Wingdings" pitchFamily="2" charset="2"/>
              <a:buNone/>
            </a:pPr>
            <a:r>
              <a:rPr lang="en-US" altLang="zh-CN" sz="2800" b="1">
                <a:solidFill>
                  <a:srgbClr val="FFFFFF"/>
                </a:solidFill>
              </a:rPr>
              <a:t>    </a:t>
            </a:r>
            <a:r>
              <a:rPr lang="en-US" altLang="zh-CN" sz="2800">
                <a:solidFill>
                  <a:srgbClr val="FFFFFF"/>
                </a:solidFill>
              </a:rPr>
              <a:t>  </a:t>
            </a:r>
          </a:p>
          <a:p>
            <a:pPr marL="0" indent="0" algn="ctr">
              <a:buFont typeface="Wingdings" pitchFamily="2" charset="2"/>
              <a:buNone/>
            </a:pPr>
            <a:r>
              <a:rPr lang="en-US" altLang="zh-CN" sz="2800">
                <a:solidFill>
                  <a:srgbClr val="FFFFFF"/>
                </a:solidFill>
              </a:rPr>
              <a:t> </a:t>
            </a:r>
          </a:p>
        </p:txBody>
      </p:sp>
      <p:sp>
        <p:nvSpPr>
          <p:cNvPr id="38917" name="Rectangle 5"/>
          <p:cNvSpPr>
            <a:spLocks noGrp="1" noChangeArrowheads="1"/>
          </p:cNvSpPr>
          <p:nvPr>
            <p:ph type="ctrTitle" idx="4294967295"/>
          </p:nvPr>
        </p:nvSpPr>
        <p:spPr>
          <a:xfrm>
            <a:off x="0" y="629483"/>
            <a:ext cx="8610600" cy="4247317"/>
          </a:xfrm>
          <a:noFill/>
          <a:ln/>
        </p:spPr>
        <p:txBody>
          <a:bodyPr anchor="b">
            <a:spAutoFit/>
          </a:bodyPr>
          <a:lstStyle/>
          <a:p>
            <a:pPr>
              <a:lnSpc>
                <a:spcPct val="150000"/>
              </a:lnSpc>
            </a:pPr>
            <a:r>
              <a:rPr lang="zh-CN" altLang="en-US" sz="2400" dirty="0" smtClean="0">
                <a:solidFill>
                  <a:schemeClr val="accent2"/>
                </a:solidFill>
                <a:latin typeface="+mn-lt"/>
                <a:ea typeface="+mn-ea"/>
                <a:cs typeface="+mn-cs"/>
              </a:rPr>
              <a:t>        方法</a:t>
            </a:r>
            <a:r>
              <a:rPr lang="en-US" altLang="zh-CN" sz="2400" dirty="0">
                <a:solidFill>
                  <a:schemeClr val="accent2"/>
                </a:solidFill>
                <a:latin typeface="+mn-lt"/>
                <a:ea typeface="+mn-ea"/>
                <a:cs typeface="+mn-cs"/>
              </a:rPr>
              <a:t>4</a:t>
            </a:r>
            <a:r>
              <a:rPr lang="zh-CN" altLang="en-US" sz="2400" dirty="0">
                <a:solidFill>
                  <a:schemeClr val="accent2"/>
                </a:solidFill>
                <a:latin typeface="+mn-lt"/>
                <a:ea typeface="+mn-ea"/>
                <a:cs typeface="+mn-cs"/>
              </a:rPr>
              <a:t>：用寄存器名</a:t>
            </a:r>
            <a:r>
              <a:rPr lang="en-US" altLang="zh-CN" sz="2400" dirty="0">
                <a:solidFill>
                  <a:schemeClr val="accent2"/>
                </a:solidFill>
                <a:latin typeface="+mn-lt"/>
                <a:ea typeface="+mn-ea"/>
                <a:cs typeface="+mn-cs"/>
              </a:rPr>
              <a:t>.</a:t>
            </a:r>
            <a:r>
              <a:rPr lang="zh-CN" altLang="en-US" sz="2400" dirty="0">
                <a:solidFill>
                  <a:schemeClr val="accent2"/>
                </a:solidFill>
                <a:latin typeface="+mn-lt"/>
                <a:ea typeface="+mn-ea"/>
                <a:cs typeface="+mn-cs"/>
              </a:rPr>
              <a:t>位定义  </a:t>
            </a:r>
            <a:br>
              <a:rPr lang="zh-CN" altLang="en-US" sz="2400" dirty="0">
                <a:solidFill>
                  <a:schemeClr val="accent2"/>
                </a:solidFill>
                <a:latin typeface="+mn-lt"/>
                <a:ea typeface="+mn-ea"/>
                <a:cs typeface="+mn-cs"/>
              </a:rPr>
            </a:br>
            <a:r>
              <a:rPr lang="zh-CN" altLang="en-US" sz="2400" dirty="0">
                <a:solidFill>
                  <a:schemeClr val="accent2"/>
                </a:solidFill>
                <a:latin typeface="+mn-lt"/>
                <a:ea typeface="+mn-ea"/>
                <a:cs typeface="+mn-cs"/>
              </a:rPr>
              <a:t>     </a:t>
            </a:r>
            <a:r>
              <a:rPr lang="zh-CN" altLang="en-US" sz="2400" dirty="0" smtClean="0">
                <a:solidFill>
                  <a:schemeClr val="accent2"/>
                </a:solidFill>
                <a:latin typeface="+mn-lt"/>
                <a:ea typeface="+mn-ea"/>
                <a:cs typeface="+mn-cs"/>
              </a:rPr>
              <a:t>          如  </a:t>
            </a:r>
            <a:r>
              <a:rPr lang="en-US" altLang="zh-CN" sz="2400" dirty="0">
                <a:solidFill>
                  <a:schemeClr val="accent2"/>
                </a:solidFill>
                <a:latin typeface="+mn-lt"/>
                <a:ea typeface="+mn-ea"/>
                <a:cs typeface="+mn-cs"/>
              </a:rPr>
              <a:t>sfr PSW=0xd0</a:t>
            </a:r>
            <a:r>
              <a:rPr lang="zh-CN" altLang="en-US" sz="2400" dirty="0">
                <a:solidFill>
                  <a:schemeClr val="accent2"/>
                </a:solidFill>
                <a:latin typeface="+mn-lt"/>
                <a:ea typeface="+mn-ea"/>
                <a:cs typeface="+mn-cs"/>
              </a:rPr>
              <a:t>； </a:t>
            </a:r>
            <a:r>
              <a:rPr lang="en-US" altLang="zh-CN" sz="2400" dirty="0">
                <a:solidFill>
                  <a:schemeClr val="accent2"/>
                </a:solidFill>
                <a:latin typeface="+mn-lt"/>
                <a:ea typeface="+mn-ea"/>
                <a:cs typeface="+mn-cs"/>
              </a:rPr>
              <a:t>/*</a:t>
            </a:r>
            <a:r>
              <a:rPr lang="zh-CN" altLang="en-US" sz="2400" dirty="0">
                <a:solidFill>
                  <a:schemeClr val="accent2"/>
                </a:solidFill>
                <a:latin typeface="+mn-lt"/>
                <a:ea typeface="+mn-ea"/>
                <a:cs typeface="+mn-cs"/>
              </a:rPr>
              <a:t>定义</a:t>
            </a:r>
            <a:r>
              <a:rPr lang="en-US" altLang="zh-CN" sz="2400" dirty="0">
                <a:solidFill>
                  <a:schemeClr val="accent2"/>
                </a:solidFill>
                <a:latin typeface="+mn-lt"/>
                <a:ea typeface="+mn-ea"/>
                <a:cs typeface="+mn-cs"/>
              </a:rPr>
              <a:t>PSW</a:t>
            </a:r>
            <a:r>
              <a:rPr lang="zh-CN" altLang="en-US" sz="2400" dirty="0">
                <a:solidFill>
                  <a:schemeClr val="accent2"/>
                </a:solidFill>
                <a:latin typeface="+mn-lt"/>
                <a:ea typeface="+mn-ea"/>
                <a:cs typeface="+mn-cs"/>
              </a:rPr>
              <a:t>地址为</a:t>
            </a:r>
            <a:r>
              <a:rPr lang="en-US" altLang="zh-CN" sz="2400" dirty="0">
                <a:solidFill>
                  <a:schemeClr val="accent2"/>
                </a:solidFill>
                <a:latin typeface="+mn-lt"/>
                <a:ea typeface="+mn-ea"/>
                <a:cs typeface="+mn-cs"/>
              </a:rPr>
              <a:t>d0H*/</a:t>
            </a:r>
            <a:br>
              <a:rPr lang="en-US" altLang="zh-CN" sz="2400" dirty="0">
                <a:solidFill>
                  <a:schemeClr val="accent2"/>
                </a:solidFill>
                <a:latin typeface="+mn-lt"/>
                <a:ea typeface="+mn-ea"/>
                <a:cs typeface="+mn-cs"/>
              </a:rPr>
            </a:br>
            <a:r>
              <a:rPr lang="en-US" altLang="zh-CN" sz="2400" dirty="0">
                <a:solidFill>
                  <a:schemeClr val="accent2"/>
                </a:solidFill>
                <a:latin typeface="+mn-lt"/>
                <a:ea typeface="+mn-ea"/>
                <a:cs typeface="+mn-cs"/>
              </a:rPr>
              <a:t>           </a:t>
            </a:r>
            <a:r>
              <a:rPr lang="en-US" altLang="zh-CN" sz="2400" dirty="0" smtClean="0">
                <a:solidFill>
                  <a:schemeClr val="accent2"/>
                </a:solidFill>
                <a:latin typeface="+mn-lt"/>
                <a:ea typeface="+mn-ea"/>
                <a:cs typeface="+mn-cs"/>
              </a:rPr>
              <a:t>          </a:t>
            </a:r>
            <a:r>
              <a:rPr lang="en-US" altLang="zh-CN" sz="2400" dirty="0" err="1" smtClean="0">
                <a:solidFill>
                  <a:schemeClr val="accent2"/>
                </a:solidFill>
                <a:latin typeface="+mn-lt"/>
                <a:ea typeface="+mn-ea"/>
                <a:cs typeface="+mn-cs"/>
              </a:rPr>
              <a:t>sbit</a:t>
            </a:r>
            <a:r>
              <a:rPr lang="en-US" altLang="zh-CN" sz="2400" dirty="0" smtClean="0">
                <a:solidFill>
                  <a:schemeClr val="accent2"/>
                </a:solidFill>
                <a:latin typeface="+mn-lt"/>
                <a:ea typeface="+mn-ea"/>
                <a:cs typeface="+mn-cs"/>
              </a:rPr>
              <a:t> </a:t>
            </a:r>
            <a:r>
              <a:rPr lang="en-US" altLang="zh-CN" sz="2400" dirty="0">
                <a:solidFill>
                  <a:schemeClr val="accent2"/>
                </a:solidFill>
                <a:latin typeface="+mn-lt"/>
                <a:ea typeface="+mn-ea"/>
                <a:cs typeface="+mn-cs"/>
              </a:rPr>
              <a:t>CY=PSW^7</a:t>
            </a:r>
            <a:r>
              <a:rPr lang="zh-CN" altLang="en-US" sz="2400" dirty="0">
                <a:solidFill>
                  <a:schemeClr val="accent2"/>
                </a:solidFill>
                <a:latin typeface="+mn-lt"/>
                <a:ea typeface="+mn-ea"/>
                <a:cs typeface="+mn-cs"/>
              </a:rPr>
              <a:t>；   </a:t>
            </a:r>
            <a:r>
              <a:rPr lang="en-US" altLang="zh-CN" sz="2400" dirty="0">
                <a:solidFill>
                  <a:schemeClr val="accent2"/>
                </a:solidFill>
                <a:latin typeface="+mn-lt"/>
                <a:ea typeface="+mn-ea"/>
                <a:cs typeface="+mn-cs"/>
              </a:rPr>
              <a:t>/*CY</a:t>
            </a:r>
            <a:r>
              <a:rPr lang="zh-CN" altLang="en-US" sz="2400" dirty="0">
                <a:solidFill>
                  <a:schemeClr val="accent2"/>
                </a:solidFill>
                <a:latin typeface="+mn-lt"/>
                <a:ea typeface="+mn-ea"/>
                <a:cs typeface="+mn-cs"/>
              </a:rPr>
              <a:t>为</a:t>
            </a:r>
            <a:r>
              <a:rPr lang="en-US" altLang="zh-CN" sz="2400" dirty="0">
                <a:solidFill>
                  <a:schemeClr val="accent2"/>
                </a:solidFill>
                <a:latin typeface="+mn-lt"/>
                <a:ea typeface="+mn-ea"/>
                <a:cs typeface="+mn-cs"/>
              </a:rPr>
              <a:t>PSW·7*/  </a:t>
            </a:r>
            <a:r>
              <a:rPr lang="en-US" altLang="zh-CN" sz="2400" b="1" dirty="0">
                <a:solidFill>
                  <a:schemeClr val="tx1"/>
                </a:solidFill>
              </a:rPr>
              <a:t/>
            </a:r>
            <a:br>
              <a:rPr lang="en-US" altLang="zh-CN" sz="2400" b="1" dirty="0">
                <a:solidFill>
                  <a:schemeClr val="tx1"/>
                </a:solidFill>
              </a:rPr>
            </a:br>
            <a:r>
              <a:rPr lang="en-US" altLang="zh-CN" sz="2400" b="1" dirty="0">
                <a:solidFill>
                  <a:schemeClr val="tx1"/>
                </a:solidFill>
              </a:rPr>
              <a:t>   </a:t>
            </a:r>
            <a:r>
              <a:rPr lang="en-US" altLang="zh-CN" sz="2400" b="1" dirty="0">
                <a:solidFill>
                  <a:srgbClr val="FF0000"/>
                </a:solidFill>
              </a:rPr>
              <a:t/>
            </a:r>
            <a:br>
              <a:rPr lang="en-US" altLang="zh-CN" sz="2400" b="1" dirty="0">
                <a:solidFill>
                  <a:srgbClr val="FF0000"/>
                </a:solidFill>
              </a:rPr>
            </a:br>
            <a:r>
              <a:rPr lang="zh-CN" altLang="en-US" sz="2800" b="1" dirty="0">
                <a:solidFill>
                  <a:schemeClr val="tx1"/>
                </a:solidFill>
              </a:rPr>
              <a:t/>
            </a:r>
            <a:br>
              <a:rPr lang="zh-CN" altLang="en-US" sz="2800" b="1" dirty="0">
                <a:solidFill>
                  <a:schemeClr val="tx1"/>
                </a:solidFill>
              </a:rPr>
            </a:br>
            <a:r>
              <a:rPr lang="zh-CN" altLang="en-US" sz="2800" b="1" dirty="0">
                <a:solidFill>
                  <a:schemeClr val="tx1"/>
                </a:solidFill>
              </a:rPr>
              <a:t/>
            </a:r>
            <a:br>
              <a:rPr lang="zh-CN" altLang="en-US" sz="2800" b="1" dirty="0">
                <a:solidFill>
                  <a:schemeClr val="tx1"/>
                </a:solidFill>
              </a:rPr>
            </a:br>
            <a:endParaRPr lang="zh-CN" altLang="en-US" sz="2800" b="1" dirty="0">
              <a:solidFill>
                <a:schemeClr val="tx1"/>
              </a:solidFill>
            </a:endParaRPr>
          </a:p>
        </p:txBody>
      </p:sp>
    </p:spTree>
    <p:extLst>
      <p:ext uri="{BB962C8B-B14F-4D97-AF65-F5344CB8AC3E}">
        <p14:creationId xmlns:p14="http://schemas.microsoft.com/office/powerpoint/2010/main" val="19992164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 calcmode="lin" valueType="num">
                                      <p:cBhvr additive="base">
                                        <p:cTn id="7" dur="500" fill="hold"/>
                                        <p:tgtEl>
                                          <p:spTgt spid="38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89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8915">
                                            <p:txEl>
                                              <p:pRg st="1" end="1"/>
                                            </p:txEl>
                                          </p:spTgt>
                                        </p:tgtEl>
                                        <p:attrNameLst>
                                          <p:attrName>style.visibility</p:attrName>
                                        </p:attrNameLst>
                                      </p:cBhvr>
                                      <p:to>
                                        <p:strVal val="visible"/>
                                      </p:to>
                                    </p:set>
                                    <p:anim calcmode="lin" valueType="num">
                                      <p:cBhvr additive="base">
                                        <p:cTn id="13" dur="500" fill="hold"/>
                                        <p:tgtEl>
                                          <p:spTgt spid="3891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891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49</a:t>
            </a:fld>
            <a:endParaRPr lang="en-US" altLang="zh-CN" dirty="0"/>
          </a:p>
        </p:txBody>
      </p:sp>
      <p:sp>
        <p:nvSpPr>
          <p:cNvPr id="4" name="矩形 3"/>
          <p:cNvSpPr/>
          <p:nvPr/>
        </p:nvSpPr>
        <p:spPr>
          <a:xfrm>
            <a:off x="0" y="552778"/>
            <a:ext cx="9144000" cy="2308324"/>
          </a:xfrm>
          <a:prstGeom prst="rect">
            <a:avLst/>
          </a:prstGeom>
        </p:spPr>
        <p:txBody>
          <a:bodyPr wrap="square">
            <a:spAutoFit/>
          </a:bodyPr>
          <a:lstStyle/>
          <a:p>
            <a:pPr algn="l">
              <a:lnSpc>
                <a:spcPct val="150000"/>
              </a:lnSpc>
            </a:pPr>
            <a:r>
              <a:rPr lang="en-US" altLang="zh-CN" sz="2400" b="1" kern="0" dirty="0">
                <a:solidFill>
                  <a:srgbClr val="FF0000"/>
                </a:solidFill>
                <a:latin typeface="Arial"/>
                <a:ea typeface="宋体"/>
              </a:rPr>
              <a:t> </a:t>
            </a:r>
            <a:r>
              <a:rPr lang="en-US" altLang="zh-CN" sz="2400" b="1" kern="0" dirty="0" smtClean="0">
                <a:solidFill>
                  <a:srgbClr val="FF0000"/>
                </a:solidFill>
                <a:latin typeface="Arial"/>
                <a:ea typeface="宋体"/>
              </a:rPr>
              <a:t>        </a:t>
            </a:r>
            <a:r>
              <a:rPr lang="en-US" altLang="zh-CN" sz="2400" b="1" kern="0" dirty="0" smtClean="0">
                <a:solidFill>
                  <a:srgbClr val="0000FF"/>
                </a:solidFill>
                <a:latin typeface="Arial"/>
                <a:ea typeface="宋体"/>
              </a:rPr>
              <a:t>3</a:t>
            </a:r>
            <a:r>
              <a:rPr lang="zh-CN" altLang="en-US" sz="2400" b="1" kern="0" dirty="0">
                <a:solidFill>
                  <a:srgbClr val="0000FF"/>
                </a:solidFill>
                <a:latin typeface="Arial"/>
                <a:ea typeface="宋体"/>
              </a:rPr>
              <a:t>．</a:t>
            </a:r>
            <a:r>
              <a:rPr lang="en-US" altLang="zh-CN" sz="2400" b="1" kern="0" dirty="0">
                <a:solidFill>
                  <a:srgbClr val="0000FF"/>
                </a:solidFill>
                <a:latin typeface="Arial"/>
                <a:ea typeface="宋体"/>
              </a:rPr>
              <a:t>C51</a:t>
            </a:r>
            <a:r>
              <a:rPr lang="zh-CN" altLang="en-US" sz="2400" b="1" kern="0" dirty="0">
                <a:solidFill>
                  <a:srgbClr val="0000FF"/>
                </a:solidFill>
                <a:latin typeface="Arial"/>
                <a:ea typeface="宋体"/>
              </a:rPr>
              <a:t>对存储器和外扩</a:t>
            </a:r>
            <a:r>
              <a:rPr lang="en-US" altLang="zh-CN" sz="2400" b="1" kern="0" dirty="0">
                <a:solidFill>
                  <a:srgbClr val="0000FF"/>
                </a:solidFill>
                <a:latin typeface="Arial"/>
                <a:ea typeface="宋体"/>
              </a:rPr>
              <a:t>I/O</a:t>
            </a:r>
            <a:r>
              <a:rPr lang="zh-CN" altLang="en-US" sz="2400" b="1" kern="0" dirty="0">
                <a:solidFill>
                  <a:srgbClr val="0000FF"/>
                </a:solidFill>
                <a:latin typeface="Arial"/>
                <a:ea typeface="宋体"/>
              </a:rPr>
              <a:t>口的绝对地址访问</a:t>
            </a:r>
            <a:br>
              <a:rPr lang="zh-CN" altLang="en-US" sz="2400" b="1" kern="0" dirty="0">
                <a:solidFill>
                  <a:srgbClr val="0000FF"/>
                </a:solidFill>
                <a:latin typeface="Arial"/>
                <a:ea typeface="宋体"/>
              </a:rPr>
            </a:br>
            <a:r>
              <a:rPr lang="zh-CN" altLang="en-US" sz="2400" b="1" kern="0" dirty="0">
                <a:solidFill>
                  <a:srgbClr val="333399"/>
                </a:solidFill>
                <a:latin typeface="Arial"/>
                <a:ea typeface="幼圆"/>
              </a:rPr>
              <a:t>        </a:t>
            </a:r>
            <a:r>
              <a:rPr lang="en-US" altLang="zh-CN" sz="2400" b="1" kern="0" dirty="0">
                <a:solidFill>
                  <a:srgbClr val="333399"/>
                </a:solidFill>
                <a:latin typeface="Arial"/>
                <a:ea typeface="幼圆"/>
              </a:rPr>
              <a:t>C51</a:t>
            </a:r>
            <a:r>
              <a:rPr lang="zh-CN" altLang="en-US" sz="2400" b="1" kern="0" dirty="0">
                <a:solidFill>
                  <a:srgbClr val="333399"/>
                </a:solidFill>
                <a:latin typeface="Arial"/>
                <a:ea typeface="幼圆"/>
              </a:rPr>
              <a:t>对存贮器和外接</a:t>
            </a:r>
            <a:r>
              <a:rPr lang="en-US" altLang="zh-CN" sz="2400" b="1" kern="0" dirty="0">
                <a:solidFill>
                  <a:srgbClr val="333399"/>
                </a:solidFill>
                <a:latin typeface="Arial"/>
                <a:ea typeface="幼圆"/>
              </a:rPr>
              <a:t>I/O</a:t>
            </a:r>
            <a:r>
              <a:rPr lang="zh-CN" altLang="en-US" sz="2400" b="1" kern="0" dirty="0">
                <a:solidFill>
                  <a:srgbClr val="333399"/>
                </a:solidFill>
                <a:latin typeface="Arial"/>
                <a:ea typeface="幼圆"/>
              </a:rPr>
              <a:t>口的绝对地址访问可以通过指针访问，也可以通过函数访问。</a:t>
            </a:r>
            <a:br>
              <a:rPr lang="zh-CN" altLang="en-US" sz="2400" b="1" kern="0" dirty="0">
                <a:solidFill>
                  <a:srgbClr val="333399"/>
                </a:solidFill>
                <a:latin typeface="Arial"/>
                <a:ea typeface="幼圆"/>
              </a:rPr>
            </a:br>
            <a:r>
              <a:rPr lang="zh-CN" altLang="en-US" sz="2400" b="1" kern="0" dirty="0" smtClean="0">
                <a:solidFill>
                  <a:srgbClr val="333399"/>
                </a:solidFill>
                <a:latin typeface="Arial"/>
                <a:ea typeface="幼圆"/>
              </a:rPr>
              <a:t>        下面</a:t>
            </a:r>
            <a:r>
              <a:rPr lang="zh-CN" altLang="en-US" sz="2400" b="1" kern="0" dirty="0">
                <a:solidFill>
                  <a:srgbClr val="333399"/>
                </a:solidFill>
                <a:latin typeface="Arial"/>
                <a:ea typeface="幼圆"/>
              </a:rPr>
              <a:t>介绍函数访问的方法 </a:t>
            </a:r>
            <a:endParaRPr lang="zh-CN" altLang="en-US" dirty="0"/>
          </a:p>
        </p:txBody>
      </p:sp>
    </p:spTree>
    <p:extLst>
      <p:ext uri="{BB962C8B-B14F-4D97-AF65-F5344CB8AC3E}">
        <p14:creationId xmlns:p14="http://schemas.microsoft.com/office/powerpoint/2010/main" val="3910386811"/>
      </p:ext>
    </p:extLst>
  </p:cSld>
  <p:clrMapOvr>
    <a:masterClrMapping/>
  </p:clrMapOvr>
  <p:transition>
    <p:random/>
    <p:sndAc>
      <p:stSnd>
        <p:snd r:embed="rId2" name="camer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9" name="Rectangle 3"/>
          <p:cNvSpPr>
            <a:spLocks noGrp="1" noChangeArrowheads="1"/>
          </p:cNvSpPr>
          <p:nvPr>
            <p:ph type="subTitle" idx="1"/>
          </p:nvPr>
        </p:nvSpPr>
        <p:spPr>
          <a:xfrm>
            <a:off x="0" y="495300"/>
            <a:ext cx="8839200" cy="1752600"/>
          </a:xfrm>
        </p:spPr>
        <p:txBody>
          <a:bodyPr/>
          <a:lstStyle/>
          <a:p>
            <a:pPr algn="l">
              <a:lnSpc>
                <a:spcPct val="150000"/>
              </a:lnSpc>
              <a:spcBef>
                <a:spcPts val="0"/>
              </a:spcBef>
            </a:pPr>
            <a:r>
              <a:rPr lang="en-US" altLang="zh-CN" sz="2400" dirty="0"/>
              <a:t>      </a:t>
            </a:r>
            <a:r>
              <a:rPr lang="zh-CN" altLang="en-US" sz="2400" dirty="0"/>
              <a:t>（</a:t>
            </a:r>
            <a:r>
              <a:rPr lang="en-US" altLang="zh-CN" sz="2400" dirty="0"/>
              <a:t>1</a:t>
            </a:r>
            <a:r>
              <a:rPr lang="zh-CN" altLang="en-US" sz="2400" dirty="0"/>
              <a:t>）</a:t>
            </a:r>
            <a:r>
              <a:rPr lang="en-US" altLang="zh-CN" sz="2400" dirty="0"/>
              <a:t>.</a:t>
            </a:r>
            <a:r>
              <a:rPr lang="zh-CN" altLang="en-US" sz="2400" dirty="0"/>
              <a:t>对存贮器的绝对地址访问  </a:t>
            </a:r>
          </a:p>
          <a:p>
            <a:pPr algn="l">
              <a:lnSpc>
                <a:spcPct val="150000"/>
              </a:lnSpc>
              <a:spcBef>
                <a:spcPts val="0"/>
              </a:spcBef>
            </a:pPr>
            <a:r>
              <a:rPr lang="zh-CN" altLang="en-US" sz="2400" b="1" dirty="0"/>
              <a:t>      利用绝对地址访问的头文件</a:t>
            </a:r>
            <a:r>
              <a:rPr lang="en-US" altLang="zh-CN" sz="2400" b="1" dirty="0" err="1"/>
              <a:t>absacc.h</a:t>
            </a:r>
            <a:r>
              <a:rPr lang="zh-CN" altLang="en-US" sz="2400" b="1" dirty="0"/>
              <a:t>可对不同的存贮区进行访问。该头文件的函数有</a:t>
            </a:r>
            <a:r>
              <a:rPr lang="en-US" altLang="zh-CN" sz="2400" b="1" dirty="0"/>
              <a:t>:  </a:t>
            </a:r>
          </a:p>
          <a:p>
            <a:pPr algn="l">
              <a:lnSpc>
                <a:spcPct val="150000"/>
              </a:lnSpc>
              <a:spcBef>
                <a:spcPts val="0"/>
              </a:spcBef>
            </a:pPr>
            <a:r>
              <a:rPr lang="en-US" altLang="zh-CN" sz="2400" b="1" dirty="0"/>
              <a:t>  </a:t>
            </a:r>
            <a:r>
              <a:rPr lang="en-US" altLang="zh-CN" sz="2400" b="1" dirty="0" smtClean="0"/>
              <a:t>       CBYTE    </a:t>
            </a:r>
            <a:r>
              <a:rPr lang="en-US" altLang="zh-CN" sz="2400" b="1" dirty="0"/>
              <a:t>(</a:t>
            </a:r>
            <a:r>
              <a:rPr lang="zh-CN" altLang="en-US" sz="2400" b="1" dirty="0"/>
              <a:t>访问</a:t>
            </a:r>
            <a:r>
              <a:rPr lang="en-US" altLang="zh-CN" sz="2400" b="1" dirty="0"/>
              <a:t>code</a:t>
            </a:r>
            <a:r>
              <a:rPr lang="zh-CN" altLang="en-US" sz="2400" b="1" dirty="0"/>
              <a:t>区字符型</a:t>
            </a:r>
            <a:r>
              <a:rPr lang="en-US" altLang="zh-CN" sz="2400" b="1" dirty="0"/>
              <a:t>)      </a:t>
            </a:r>
          </a:p>
          <a:p>
            <a:pPr algn="l">
              <a:lnSpc>
                <a:spcPct val="150000"/>
              </a:lnSpc>
              <a:spcBef>
                <a:spcPts val="0"/>
              </a:spcBef>
            </a:pPr>
            <a:r>
              <a:rPr lang="en-US" altLang="zh-CN" sz="2400" b="1" dirty="0"/>
              <a:t>     </a:t>
            </a:r>
            <a:r>
              <a:rPr lang="en-US" altLang="zh-CN" sz="2400" b="1" dirty="0" smtClean="0"/>
              <a:t>    DBYTE   </a:t>
            </a:r>
            <a:r>
              <a:rPr lang="en-US" altLang="zh-CN" sz="2400" b="1" dirty="0"/>
              <a:t>(</a:t>
            </a:r>
            <a:r>
              <a:rPr lang="zh-CN" altLang="en-US" sz="2400" b="1" dirty="0"/>
              <a:t>访问</a:t>
            </a:r>
            <a:r>
              <a:rPr lang="en-US" altLang="zh-CN" sz="2400" b="1" dirty="0"/>
              <a:t>data</a:t>
            </a:r>
            <a:r>
              <a:rPr lang="zh-CN" altLang="en-US" sz="2400" b="1" dirty="0"/>
              <a:t>区字符型</a:t>
            </a:r>
            <a:r>
              <a:rPr lang="en-US" altLang="zh-CN" sz="2400" b="1" dirty="0"/>
              <a:t>)      </a:t>
            </a:r>
          </a:p>
          <a:p>
            <a:pPr algn="l">
              <a:lnSpc>
                <a:spcPct val="150000"/>
              </a:lnSpc>
              <a:spcBef>
                <a:spcPts val="0"/>
              </a:spcBef>
            </a:pPr>
            <a:r>
              <a:rPr lang="en-US" altLang="zh-CN" sz="2400" b="1" dirty="0"/>
              <a:t> </a:t>
            </a:r>
            <a:r>
              <a:rPr lang="en-US" altLang="zh-CN" sz="2400" b="1" dirty="0" smtClean="0"/>
              <a:t>        PBYTE   </a:t>
            </a:r>
            <a:r>
              <a:rPr lang="en-US" altLang="zh-CN" sz="2400" b="1" dirty="0"/>
              <a:t>(</a:t>
            </a:r>
            <a:r>
              <a:rPr lang="zh-CN" altLang="en-US" sz="2400" b="1" dirty="0"/>
              <a:t>访问</a:t>
            </a:r>
            <a:r>
              <a:rPr lang="en-US" altLang="zh-CN" sz="2400" b="1" dirty="0" err="1"/>
              <a:t>pdata</a:t>
            </a:r>
            <a:r>
              <a:rPr lang="zh-CN" altLang="en-US" sz="2400" b="1" dirty="0"/>
              <a:t>或</a:t>
            </a:r>
            <a:r>
              <a:rPr lang="en-US" altLang="zh-CN" sz="2400" b="1" dirty="0"/>
              <a:t>I/O)</a:t>
            </a:r>
          </a:p>
          <a:p>
            <a:pPr algn="l">
              <a:lnSpc>
                <a:spcPct val="150000"/>
              </a:lnSpc>
              <a:spcBef>
                <a:spcPts val="0"/>
              </a:spcBef>
            </a:pPr>
            <a:r>
              <a:rPr lang="en-US" altLang="zh-CN" sz="2400" b="1" dirty="0"/>
              <a:t>     </a:t>
            </a:r>
            <a:r>
              <a:rPr lang="en-US" altLang="zh-CN" sz="2400" b="1" dirty="0" smtClean="0"/>
              <a:t>    XBYTE   </a:t>
            </a:r>
            <a:r>
              <a:rPr lang="en-US" altLang="zh-CN" sz="2400" b="1" dirty="0"/>
              <a:t>(</a:t>
            </a:r>
            <a:r>
              <a:rPr lang="zh-CN" altLang="en-US" sz="2400" b="1" dirty="0"/>
              <a:t>访问</a:t>
            </a:r>
            <a:r>
              <a:rPr lang="en-US" altLang="zh-CN" sz="2400" b="1" dirty="0" err="1"/>
              <a:t>xdata</a:t>
            </a:r>
            <a:r>
              <a:rPr lang="zh-CN" altLang="en-US" sz="2400" b="1" dirty="0"/>
              <a:t>或</a:t>
            </a:r>
            <a:r>
              <a:rPr lang="en-US" altLang="zh-CN" sz="2400" b="1" dirty="0"/>
              <a:t>I/O)    </a:t>
            </a:r>
          </a:p>
          <a:p>
            <a:pPr algn="l">
              <a:lnSpc>
                <a:spcPct val="150000"/>
              </a:lnSpc>
              <a:spcBef>
                <a:spcPts val="0"/>
              </a:spcBef>
            </a:pPr>
            <a:r>
              <a:rPr lang="zh-CN" altLang="en-US" sz="2400" b="1" dirty="0" smtClean="0"/>
              <a:t>        还有</a:t>
            </a:r>
            <a:r>
              <a:rPr lang="en-US" altLang="zh-CN" sz="2400" b="1" dirty="0"/>
              <a:t>CWORD</a:t>
            </a:r>
            <a:r>
              <a:rPr lang="zh-CN" altLang="en-US" sz="2400" b="1" dirty="0"/>
              <a:t>、</a:t>
            </a:r>
            <a:r>
              <a:rPr lang="en-US" altLang="zh-CN" sz="2400" b="1" dirty="0"/>
              <a:t>DWORD</a:t>
            </a:r>
            <a:r>
              <a:rPr lang="zh-CN" altLang="en-US" sz="2400" b="1" dirty="0"/>
              <a:t>、</a:t>
            </a:r>
            <a:r>
              <a:rPr lang="en-US" altLang="zh-CN" sz="2400" b="1" dirty="0"/>
              <a:t>PWORD</a:t>
            </a:r>
            <a:r>
              <a:rPr lang="zh-CN" altLang="en-US" sz="2400" b="1" dirty="0"/>
              <a:t>和</a:t>
            </a:r>
            <a:r>
              <a:rPr lang="en-US" altLang="zh-CN" sz="2400" b="1" dirty="0"/>
              <a:t>XWORD</a:t>
            </a:r>
            <a:r>
              <a:rPr lang="zh-CN" altLang="en-US" sz="2400" b="1" dirty="0"/>
              <a:t>四个函数</a:t>
            </a:r>
            <a:r>
              <a:rPr lang="zh-CN" altLang="en-US" sz="2400" b="1" dirty="0" smtClean="0"/>
              <a:t>，它们</a:t>
            </a:r>
            <a:r>
              <a:rPr lang="zh-CN" altLang="en-US" sz="2400" b="1" dirty="0"/>
              <a:t>的访问区域同上，只是访问的类型为</a:t>
            </a:r>
            <a:r>
              <a:rPr lang="en-US" altLang="zh-CN" sz="2400" b="1" dirty="0"/>
              <a:t>int </a:t>
            </a:r>
            <a:r>
              <a:rPr lang="zh-CN" altLang="en-US" sz="2400" b="1" dirty="0"/>
              <a:t>型</a:t>
            </a:r>
          </a:p>
          <a:p>
            <a:pPr algn="l">
              <a:lnSpc>
                <a:spcPct val="150000"/>
              </a:lnSpc>
              <a:spcBef>
                <a:spcPts val="0"/>
              </a:spcBef>
            </a:pPr>
            <a:r>
              <a:rPr lang="zh-CN" altLang="en-US" sz="2400" b="1" dirty="0" smtClean="0"/>
              <a:t>    </a:t>
            </a:r>
            <a:endParaRPr lang="zh-CN" altLang="en-US" sz="2400" b="1" dirty="0"/>
          </a:p>
          <a:p>
            <a:pPr>
              <a:lnSpc>
                <a:spcPct val="115000"/>
              </a:lnSpc>
            </a:pPr>
            <a:endParaRPr lang="zh-CN" altLang="en-US" sz="2800" b="1" dirty="0"/>
          </a:p>
          <a:p>
            <a:endParaRPr lang="en-US" altLang="zh-CN" sz="2800" b="1" dirty="0"/>
          </a:p>
        </p:txBody>
      </p:sp>
    </p:spTree>
    <p:extLst>
      <p:ext uri="{BB962C8B-B14F-4D97-AF65-F5344CB8AC3E}">
        <p14:creationId xmlns:p14="http://schemas.microsoft.com/office/powerpoint/2010/main" val="319019799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 calcmode="lin" valueType="num">
                                      <p:cBhvr additive="base">
                                        <p:cTn id="7" dur="500" fill="hold"/>
                                        <p:tgtEl>
                                          <p:spTgt spid="399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9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9939">
                                            <p:txEl>
                                              <p:pRg st="1" end="1"/>
                                            </p:txEl>
                                          </p:spTgt>
                                        </p:tgtEl>
                                        <p:attrNameLst>
                                          <p:attrName>style.visibility</p:attrName>
                                        </p:attrNameLst>
                                      </p:cBhvr>
                                      <p:to>
                                        <p:strVal val="visible"/>
                                      </p:to>
                                    </p:set>
                                    <p:anim calcmode="lin" valueType="num">
                                      <p:cBhvr additive="base">
                                        <p:cTn id="13" dur="500" fill="hold"/>
                                        <p:tgtEl>
                                          <p:spTgt spid="3993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99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9939">
                                            <p:txEl>
                                              <p:pRg st="2" end="2"/>
                                            </p:txEl>
                                          </p:spTgt>
                                        </p:tgtEl>
                                        <p:attrNameLst>
                                          <p:attrName>style.visibility</p:attrName>
                                        </p:attrNameLst>
                                      </p:cBhvr>
                                      <p:to>
                                        <p:strVal val="visible"/>
                                      </p:to>
                                    </p:set>
                                    <p:anim calcmode="lin" valueType="num">
                                      <p:cBhvr additive="base">
                                        <p:cTn id="19" dur="500" fill="hold"/>
                                        <p:tgtEl>
                                          <p:spTgt spid="3993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99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9939">
                                            <p:txEl>
                                              <p:pRg st="3" end="3"/>
                                            </p:txEl>
                                          </p:spTgt>
                                        </p:tgtEl>
                                        <p:attrNameLst>
                                          <p:attrName>style.visibility</p:attrName>
                                        </p:attrNameLst>
                                      </p:cBhvr>
                                      <p:to>
                                        <p:strVal val="visible"/>
                                      </p:to>
                                    </p:set>
                                    <p:anim calcmode="lin" valueType="num">
                                      <p:cBhvr additive="base">
                                        <p:cTn id="25" dur="500" fill="hold"/>
                                        <p:tgtEl>
                                          <p:spTgt spid="3993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93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9939">
                                            <p:txEl>
                                              <p:pRg st="4" end="4"/>
                                            </p:txEl>
                                          </p:spTgt>
                                        </p:tgtEl>
                                        <p:attrNameLst>
                                          <p:attrName>style.visibility</p:attrName>
                                        </p:attrNameLst>
                                      </p:cBhvr>
                                      <p:to>
                                        <p:strVal val="visible"/>
                                      </p:to>
                                    </p:set>
                                    <p:anim calcmode="lin" valueType="num">
                                      <p:cBhvr additive="base">
                                        <p:cTn id="31" dur="500" fill="hold"/>
                                        <p:tgtEl>
                                          <p:spTgt spid="3993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993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9939">
                                            <p:txEl>
                                              <p:pRg st="5" end="5"/>
                                            </p:txEl>
                                          </p:spTgt>
                                        </p:tgtEl>
                                        <p:attrNameLst>
                                          <p:attrName>style.visibility</p:attrName>
                                        </p:attrNameLst>
                                      </p:cBhvr>
                                      <p:to>
                                        <p:strVal val="visible"/>
                                      </p:to>
                                    </p:set>
                                    <p:anim calcmode="lin" valueType="num">
                                      <p:cBhvr additive="base">
                                        <p:cTn id="37" dur="500" fill="hold"/>
                                        <p:tgtEl>
                                          <p:spTgt spid="39939">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993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9939">
                                            <p:txEl>
                                              <p:pRg st="6" end="6"/>
                                            </p:txEl>
                                          </p:spTgt>
                                        </p:tgtEl>
                                        <p:attrNameLst>
                                          <p:attrName>style.visibility</p:attrName>
                                        </p:attrNameLst>
                                      </p:cBhvr>
                                      <p:to>
                                        <p:strVal val="visible"/>
                                      </p:to>
                                    </p:set>
                                    <p:anim calcmode="lin" valueType="num">
                                      <p:cBhvr additive="base">
                                        <p:cTn id="43" dur="500" fill="hold"/>
                                        <p:tgtEl>
                                          <p:spTgt spid="39939">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993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9939">
                                            <p:txEl>
                                              <p:pRg st="7" end="7"/>
                                            </p:txEl>
                                          </p:spTgt>
                                        </p:tgtEl>
                                        <p:attrNameLst>
                                          <p:attrName>style.visibility</p:attrName>
                                        </p:attrNameLst>
                                      </p:cBhvr>
                                      <p:to>
                                        <p:strVal val="visible"/>
                                      </p:to>
                                    </p:set>
                                    <p:anim calcmode="lin" valueType="num">
                                      <p:cBhvr additive="base">
                                        <p:cTn id="49" dur="500" fill="hold"/>
                                        <p:tgtEl>
                                          <p:spTgt spid="39939">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993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51</a:t>
            </a:fld>
            <a:endParaRPr lang="en-US" altLang="zh-CN" dirty="0"/>
          </a:p>
        </p:txBody>
      </p:sp>
      <p:sp>
        <p:nvSpPr>
          <p:cNvPr id="4" name="矩形 3"/>
          <p:cNvSpPr/>
          <p:nvPr/>
        </p:nvSpPr>
        <p:spPr>
          <a:xfrm>
            <a:off x="0" y="545237"/>
            <a:ext cx="9144000" cy="1200329"/>
          </a:xfrm>
          <a:prstGeom prst="rect">
            <a:avLst/>
          </a:prstGeom>
        </p:spPr>
        <p:txBody>
          <a:bodyPr wrap="square">
            <a:spAutoFit/>
          </a:bodyPr>
          <a:lstStyle/>
          <a:p>
            <a:pPr lvl="0" algn="l">
              <a:lnSpc>
                <a:spcPct val="150000"/>
              </a:lnSpc>
              <a:spcBef>
                <a:spcPts val="0"/>
              </a:spcBef>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例</a:t>
            </a:r>
            <a:r>
              <a:rPr lang="zh-CN" altLang="en-US" sz="2400" b="1" kern="0" dirty="0">
                <a:solidFill>
                  <a:srgbClr val="333399"/>
                </a:solidFill>
                <a:latin typeface="Arial"/>
                <a:ea typeface="幼圆"/>
              </a:rPr>
              <a:t>： </a:t>
            </a:r>
            <a:r>
              <a:rPr lang="en-US" altLang="zh-CN" sz="2400" b="1" kern="0" dirty="0">
                <a:solidFill>
                  <a:srgbClr val="333399"/>
                </a:solidFill>
                <a:latin typeface="Arial"/>
                <a:ea typeface="幼圆"/>
              </a:rPr>
              <a:t>#include&lt;</a:t>
            </a:r>
            <a:r>
              <a:rPr lang="en-US" altLang="zh-CN" sz="2400" b="1" kern="0" dirty="0" err="1">
                <a:solidFill>
                  <a:srgbClr val="333399"/>
                </a:solidFill>
                <a:latin typeface="Arial"/>
                <a:ea typeface="幼圆"/>
              </a:rPr>
              <a:t>absacc.h</a:t>
            </a:r>
            <a:r>
              <a:rPr lang="en-US" altLang="zh-CN" sz="2400" b="1" kern="0" dirty="0">
                <a:solidFill>
                  <a:srgbClr val="333399"/>
                </a:solidFill>
                <a:latin typeface="Arial"/>
                <a:ea typeface="幼圆"/>
              </a:rPr>
              <a:t>&gt;      </a:t>
            </a: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en-US" altLang="zh-CN" sz="2400" b="1" kern="0" dirty="0">
                <a:solidFill>
                  <a:srgbClr val="333399"/>
                </a:solidFill>
                <a:latin typeface="Arial"/>
                <a:ea typeface="幼圆"/>
              </a:rPr>
              <a:t>#define com XBYTE</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0x07ff</a:t>
            </a:r>
            <a:r>
              <a:rPr lang="zh-CN" altLang="en-US" sz="2400" b="1" kern="0" dirty="0">
                <a:solidFill>
                  <a:srgbClr val="333399"/>
                </a:solidFill>
                <a:latin typeface="Arial"/>
                <a:ea typeface="幼圆"/>
              </a:rPr>
              <a:t>］</a:t>
            </a:r>
            <a:endParaRPr lang="zh-CN" altLang="en-US" dirty="0"/>
          </a:p>
        </p:txBody>
      </p:sp>
      <p:sp>
        <p:nvSpPr>
          <p:cNvPr id="5" name="矩形 4"/>
          <p:cNvSpPr/>
          <p:nvPr/>
        </p:nvSpPr>
        <p:spPr>
          <a:xfrm>
            <a:off x="0" y="1745566"/>
            <a:ext cx="9283700" cy="3970318"/>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那么</a:t>
            </a:r>
            <a:r>
              <a:rPr lang="zh-CN" altLang="en-US" sz="2400" b="1" kern="0" dirty="0">
                <a:solidFill>
                  <a:srgbClr val="333399"/>
                </a:solidFill>
                <a:latin typeface="Arial"/>
                <a:ea typeface="幼圆"/>
              </a:rPr>
              <a:t>后面程序</a:t>
            </a:r>
            <a:r>
              <a:rPr lang="en-US" altLang="zh-CN" sz="2400" b="1" kern="0" dirty="0">
                <a:solidFill>
                  <a:srgbClr val="333399"/>
                </a:solidFill>
                <a:latin typeface="Arial"/>
                <a:ea typeface="幼圆"/>
              </a:rPr>
              <a:t>com</a:t>
            </a:r>
            <a:r>
              <a:rPr lang="zh-CN" altLang="en-US" sz="2400" b="1" kern="0" dirty="0">
                <a:solidFill>
                  <a:srgbClr val="333399"/>
                </a:solidFill>
                <a:latin typeface="Arial"/>
                <a:ea typeface="幼圆"/>
              </a:rPr>
              <a:t>变量出现的地方，就是对地址为</a:t>
            </a:r>
            <a:r>
              <a:rPr lang="en-US" altLang="zh-CN" sz="2400" b="1" kern="0" dirty="0">
                <a:solidFill>
                  <a:srgbClr val="333399"/>
                </a:solidFill>
                <a:latin typeface="Arial"/>
                <a:ea typeface="幼圆"/>
              </a:rPr>
              <a:t>07ffH</a:t>
            </a:r>
          </a:p>
          <a:p>
            <a:pPr lvl="0" algn="l">
              <a:lnSpc>
                <a:spcPct val="150000"/>
              </a:lnSpc>
              <a:spcBef>
                <a:spcPts val="0"/>
              </a:spcBef>
            </a:pPr>
            <a:r>
              <a:rPr lang="zh-CN" altLang="en-US" sz="2400" b="1" kern="0" dirty="0">
                <a:solidFill>
                  <a:srgbClr val="333399"/>
                </a:solidFill>
                <a:latin typeface="Arial"/>
                <a:ea typeface="幼圆"/>
              </a:rPr>
              <a:t>外部</a:t>
            </a:r>
            <a:r>
              <a:rPr lang="en-US" altLang="zh-CN" sz="2400" b="1" kern="0" dirty="0">
                <a:solidFill>
                  <a:srgbClr val="333399"/>
                </a:solidFill>
                <a:latin typeface="Arial"/>
                <a:ea typeface="幼圆"/>
              </a:rPr>
              <a:t>RAM</a:t>
            </a:r>
            <a:r>
              <a:rPr lang="zh-CN" altLang="en-US" sz="2400" b="1" kern="0" dirty="0">
                <a:solidFill>
                  <a:srgbClr val="333399"/>
                </a:solidFill>
                <a:latin typeface="Arial"/>
                <a:ea typeface="幼圆"/>
              </a:rPr>
              <a:t>或</a:t>
            </a:r>
            <a:r>
              <a:rPr lang="en-US" altLang="zh-CN" sz="2400" b="1" kern="0" dirty="0">
                <a:solidFill>
                  <a:srgbClr val="333399"/>
                </a:solidFill>
                <a:latin typeface="Arial"/>
                <a:ea typeface="幼圆"/>
              </a:rPr>
              <a:t>I/O</a:t>
            </a:r>
            <a:r>
              <a:rPr lang="zh-CN" altLang="en-US" sz="2400" b="1" kern="0" dirty="0">
                <a:solidFill>
                  <a:srgbClr val="333399"/>
                </a:solidFill>
                <a:latin typeface="Arial"/>
                <a:ea typeface="幼圆"/>
              </a:rPr>
              <a:t>口进行访问。  </a:t>
            </a:r>
          </a:p>
          <a:p>
            <a:pPr lvl="0" algn="l">
              <a:lnSpc>
                <a:spcPct val="150000"/>
              </a:lnSpc>
              <a:spcBef>
                <a:spcPts val="0"/>
              </a:spcBef>
            </a:pPr>
            <a:r>
              <a:rPr lang="zh-CN" altLang="en-US" sz="2400" b="1" kern="0" dirty="0" smtClean="0">
                <a:solidFill>
                  <a:srgbClr val="333399"/>
                </a:solidFill>
                <a:latin typeface="Arial"/>
                <a:ea typeface="幼圆"/>
              </a:rPr>
              <a:t>        例</a:t>
            </a:r>
            <a:r>
              <a:rPr lang="zh-CN" altLang="en-US" sz="2400" b="1" kern="0" dirty="0">
                <a:solidFill>
                  <a:srgbClr val="333399"/>
                </a:solidFill>
                <a:latin typeface="Arial"/>
                <a:ea typeface="幼圆"/>
              </a:rPr>
              <a:t>： </a:t>
            </a:r>
            <a:r>
              <a:rPr lang="en-US" altLang="zh-CN" sz="2400" b="1" kern="0" dirty="0">
                <a:solidFill>
                  <a:srgbClr val="333399"/>
                </a:solidFill>
                <a:latin typeface="Arial"/>
                <a:ea typeface="幼圆"/>
              </a:rPr>
              <a:t>XWORD</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=0x9988</a:t>
            </a:r>
            <a:r>
              <a:rPr lang="zh-CN" altLang="en-US" sz="2400" b="1" kern="0" dirty="0">
                <a:solidFill>
                  <a:srgbClr val="333399"/>
                </a:solidFill>
                <a:latin typeface="Arial"/>
                <a:ea typeface="幼圆"/>
              </a:rPr>
              <a:t>；  即将</a:t>
            </a:r>
            <a:r>
              <a:rPr lang="en-US" altLang="zh-CN" sz="2400" b="1" kern="0" dirty="0">
                <a:solidFill>
                  <a:srgbClr val="333399"/>
                </a:solidFill>
                <a:latin typeface="Arial"/>
                <a:ea typeface="幼圆"/>
              </a:rPr>
              <a:t>9988H(int</a:t>
            </a:r>
            <a:r>
              <a:rPr lang="zh-CN" altLang="en-US" sz="2400" b="1" kern="0" dirty="0">
                <a:solidFill>
                  <a:srgbClr val="333399"/>
                </a:solidFill>
                <a:latin typeface="Arial"/>
                <a:ea typeface="幼圆"/>
              </a:rPr>
              <a:t>类型</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送入</a:t>
            </a:r>
          </a:p>
          <a:p>
            <a:pPr lvl="0" algn="l">
              <a:lnSpc>
                <a:spcPct val="150000"/>
              </a:lnSpc>
              <a:spcBef>
                <a:spcPts val="0"/>
              </a:spcBef>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外部</a:t>
            </a:r>
            <a:r>
              <a:rPr lang="en-US" altLang="zh-CN" sz="2400" b="1" kern="0" dirty="0">
                <a:solidFill>
                  <a:srgbClr val="333399"/>
                </a:solidFill>
                <a:latin typeface="Arial"/>
                <a:ea typeface="幼圆"/>
              </a:rPr>
              <a:t>RAM</a:t>
            </a:r>
            <a:r>
              <a:rPr lang="zh-CN" altLang="en-US" sz="2400" b="1" kern="0" dirty="0">
                <a:solidFill>
                  <a:srgbClr val="333399"/>
                </a:solidFill>
                <a:latin typeface="Arial"/>
                <a:ea typeface="幼圆"/>
              </a:rPr>
              <a:t>的</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号和</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号单元。  </a:t>
            </a:r>
          </a:p>
          <a:p>
            <a:pPr lvl="0" algn="l">
              <a:lnSpc>
                <a:spcPct val="150000"/>
              </a:lnSpc>
              <a:spcBef>
                <a:spcPts val="0"/>
              </a:spcBef>
            </a:pPr>
            <a:r>
              <a:rPr lang="zh-CN" altLang="en-US" sz="2400" b="1" kern="0" dirty="0" smtClean="0">
                <a:solidFill>
                  <a:srgbClr val="FF0000"/>
                </a:solidFill>
                <a:latin typeface="Arial"/>
                <a:ea typeface="幼圆"/>
              </a:rPr>
              <a:t>        使用</a:t>
            </a:r>
            <a:r>
              <a:rPr lang="zh-CN" altLang="en-US" sz="2400" b="1" kern="0" dirty="0">
                <a:solidFill>
                  <a:srgbClr val="FF0000"/>
                </a:solidFill>
                <a:latin typeface="Arial"/>
                <a:ea typeface="幼圆"/>
              </a:rPr>
              <a:t>中要注意</a:t>
            </a:r>
            <a:r>
              <a:rPr lang="en-US" altLang="zh-CN" sz="2400" b="1" kern="0" dirty="0">
                <a:solidFill>
                  <a:srgbClr val="FF0000"/>
                </a:solidFill>
                <a:latin typeface="Arial"/>
                <a:ea typeface="幼圆"/>
              </a:rPr>
              <a:t>:</a:t>
            </a:r>
          </a:p>
          <a:p>
            <a:pPr lvl="0" algn="l">
              <a:lnSpc>
                <a:spcPct val="150000"/>
              </a:lnSpc>
              <a:spcBef>
                <a:spcPts val="0"/>
              </a:spcBef>
              <a:buFont typeface="Wingdings" pitchFamily="2" charset="2"/>
              <a:buChar char="n"/>
            </a:pPr>
            <a:r>
              <a:rPr lang="en-US" altLang="zh-CN" sz="2400" b="1" kern="0" dirty="0" smtClean="0">
                <a:solidFill>
                  <a:srgbClr val="333399"/>
                </a:solidFill>
                <a:latin typeface="Arial"/>
                <a:ea typeface="幼圆"/>
              </a:rPr>
              <a:t>     </a:t>
            </a:r>
            <a:r>
              <a:rPr lang="en-US" altLang="zh-CN" sz="2400" b="1" kern="0" dirty="0" err="1">
                <a:solidFill>
                  <a:srgbClr val="333399"/>
                </a:solidFill>
                <a:latin typeface="Arial"/>
                <a:ea typeface="幼圆"/>
              </a:rPr>
              <a:t>absacc.h</a:t>
            </a:r>
            <a:r>
              <a:rPr lang="zh-CN" altLang="en-US" sz="2400" b="1" kern="0" dirty="0">
                <a:solidFill>
                  <a:srgbClr val="333399"/>
                </a:solidFill>
                <a:latin typeface="Arial"/>
                <a:ea typeface="幼圆"/>
              </a:rPr>
              <a:t>一定要包含进程序。 </a:t>
            </a:r>
          </a:p>
          <a:p>
            <a:pPr lvl="0" algn="l">
              <a:lnSpc>
                <a:spcPct val="150000"/>
              </a:lnSpc>
              <a:spcBef>
                <a:spcPts val="0"/>
              </a:spcBef>
              <a:buFont typeface="Wingdings" pitchFamily="2" charset="2"/>
              <a:buChar char="n"/>
            </a:pPr>
            <a:r>
              <a:rPr lang="zh-CN" altLang="en-US" sz="2400" b="1" kern="0" dirty="0">
                <a:solidFill>
                  <a:srgbClr val="333399"/>
                </a:solidFill>
                <a:latin typeface="Arial"/>
                <a:ea typeface="幼圆"/>
              </a:rPr>
              <a:t>   </a:t>
            </a:r>
            <a:r>
              <a:rPr lang="zh-CN" altLang="en-US" sz="2400" b="1" kern="0" dirty="0" smtClean="0">
                <a:solidFill>
                  <a:srgbClr val="333399"/>
                </a:solidFill>
                <a:latin typeface="Arial"/>
                <a:ea typeface="幼圆"/>
              </a:rPr>
              <a:t>  </a:t>
            </a:r>
            <a:r>
              <a:rPr lang="en-US" altLang="zh-CN" sz="2400" b="1" kern="0" dirty="0" smtClean="0">
                <a:solidFill>
                  <a:srgbClr val="333399"/>
                </a:solidFill>
                <a:latin typeface="Arial"/>
                <a:ea typeface="幼圆"/>
              </a:rPr>
              <a:t>CBYTE</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DBYTE</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XBYTE</a:t>
            </a:r>
            <a:r>
              <a:rPr lang="zh-CN" altLang="en-US" sz="2400" b="1" kern="0" dirty="0">
                <a:solidFill>
                  <a:srgbClr val="333399"/>
                </a:solidFill>
                <a:latin typeface="Arial"/>
                <a:ea typeface="幼圆"/>
              </a:rPr>
              <a:t>等函数名必须大写。  </a:t>
            </a:r>
          </a:p>
        </p:txBody>
      </p:sp>
    </p:spTree>
    <p:extLst>
      <p:ext uri="{BB962C8B-B14F-4D97-AF65-F5344CB8AC3E}">
        <p14:creationId xmlns:p14="http://schemas.microsoft.com/office/powerpoint/2010/main" val="462776757"/>
      </p:ext>
    </p:extLst>
  </p:cSld>
  <p:clrMapOvr>
    <a:masterClrMapping/>
  </p:clrMapOvr>
  <p:transition>
    <p:random/>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3" name="Rectangle 3"/>
          <p:cNvSpPr>
            <a:spLocks noGrp="1" noChangeArrowheads="1"/>
          </p:cNvSpPr>
          <p:nvPr>
            <p:ph type="subTitle" idx="1"/>
          </p:nvPr>
        </p:nvSpPr>
        <p:spPr>
          <a:xfrm>
            <a:off x="0" y="635000"/>
            <a:ext cx="9245600" cy="6858000"/>
          </a:xfrm>
        </p:spPr>
        <p:txBody>
          <a:bodyPr/>
          <a:lstStyle/>
          <a:p>
            <a:pPr algn="l">
              <a:lnSpc>
                <a:spcPct val="150000"/>
              </a:lnSpc>
              <a:spcBef>
                <a:spcPts val="0"/>
              </a:spcBef>
            </a:pPr>
            <a:r>
              <a:rPr lang="en-US" altLang="zh-CN" sz="2400" b="1" dirty="0" smtClean="0"/>
              <a:t>        </a:t>
            </a:r>
            <a:r>
              <a:rPr lang="zh-CN" altLang="en-US" sz="2400" b="1" dirty="0" smtClean="0"/>
              <a:t>（</a:t>
            </a:r>
            <a:r>
              <a:rPr lang="en-US" altLang="zh-CN" sz="2400" b="1" dirty="0" smtClean="0"/>
              <a:t>2</a:t>
            </a:r>
            <a:r>
              <a:rPr lang="zh-CN" altLang="en-US" sz="2400" b="1" dirty="0" smtClean="0"/>
              <a:t>）</a:t>
            </a:r>
            <a:r>
              <a:rPr lang="en-US" altLang="zh-CN" sz="2400" b="1" dirty="0" smtClean="0"/>
              <a:t>.</a:t>
            </a:r>
            <a:r>
              <a:rPr lang="zh-CN" altLang="en-US" sz="2400" b="1" dirty="0"/>
              <a:t>对外部</a:t>
            </a:r>
            <a:r>
              <a:rPr lang="en-US" altLang="zh-CN" sz="2400" b="1" dirty="0"/>
              <a:t>I/O</a:t>
            </a:r>
            <a:r>
              <a:rPr lang="zh-CN" altLang="en-US" sz="2400" b="1" dirty="0"/>
              <a:t>口的访问  </a:t>
            </a:r>
          </a:p>
          <a:p>
            <a:pPr algn="l">
              <a:lnSpc>
                <a:spcPct val="150000"/>
              </a:lnSpc>
              <a:spcBef>
                <a:spcPts val="0"/>
              </a:spcBef>
            </a:pPr>
            <a:r>
              <a:rPr lang="zh-CN" altLang="en-US" sz="2400" b="1" dirty="0"/>
              <a:t>      </a:t>
            </a:r>
            <a:r>
              <a:rPr lang="zh-CN" altLang="en-US" sz="2400" b="1" dirty="0" smtClean="0"/>
              <a:t>  由于</a:t>
            </a:r>
            <a:r>
              <a:rPr lang="zh-CN" altLang="en-US" sz="2400" b="1" dirty="0"/>
              <a:t>单片机的</a:t>
            </a:r>
            <a:r>
              <a:rPr lang="en-US" altLang="zh-CN" sz="2400" b="1" dirty="0"/>
              <a:t>I/O</a:t>
            </a:r>
            <a:r>
              <a:rPr lang="zh-CN" altLang="en-US" sz="2400" b="1" dirty="0"/>
              <a:t>口和外部</a:t>
            </a:r>
            <a:r>
              <a:rPr lang="en-US" altLang="zh-CN" sz="2400" b="1" dirty="0"/>
              <a:t>RAM</a:t>
            </a:r>
            <a:r>
              <a:rPr lang="zh-CN" altLang="en-US" sz="2400" b="1" dirty="0"/>
              <a:t>统一编址，因此对</a:t>
            </a:r>
            <a:r>
              <a:rPr lang="en-US" altLang="zh-CN" sz="2400" b="1" dirty="0"/>
              <a:t>I/O</a:t>
            </a:r>
            <a:r>
              <a:rPr lang="zh-CN" altLang="en-US" sz="2400" b="1" dirty="0"/>
              <a:t>口地址的访问</a:t>
            </a:r>
            <a:r>
              <a:rPr lang="zh-CN" altLang="en-US" sz="2400" b="1" dirty="0" smtClean="0"/>
              <a:t>可用：</a:t>
            </a:r>
            <a:r>
              <a:rPr lang="en-US" altLang="zh-CN" sz="2400" b="1" dirty="0" smtClean="0"/>
              <a:t>XBYTE(MOVX  </a:t>
            </a:r>
            <a:r>
              <a:rPr lang="en-US" altLang="zh-CN" sz="2400" b="1" dirty="0"/>
              <a:t>@ DPTR </a:t>
            </a:r>
            <a:r>
              <a:rPr lang="en-US" altLang="zh-CN" sz="2400" b="1" dirty="0" smtClean="0"/>
              <a:t>)    </a:t>
            </a:r>
            <a:r>
              <a:rPr lang="zh-CN" altLang="en-US" sz="2400" b="1" dirty="0"/>
              <a:t>或     </a:t>
            </a:r>
            <a:endParaRPr lang="en-US" altLang="zh-CN" sz="2400" b="1" dirty="0" smtClean="0"/>
          </a:p>
          <a:p>
            <a:pPr algn="l">
              <a:lnSpc>
                <a:spcPct val="150000"/>
              </a:lnSpc>
              <a:spcBef>
                <a:spcPts val="0"/>
              </a:spcBef>
            </a:pPr>
            <a:r>
              <a:rPr lang="en-US" altLang="zh-CN" sz="2400" dirty="0"/>
              <a:t> </a:t>
            </a:r>
            <a:r>
              <a:rPr lang="en-US" altLang="zh-CN" sz="2400" dirty="0" smtClean="0"/>
              <a:t>                </a:t>
            </a:r>
            <a:r>
              <a:rPr lang="zh-CN" altLang="en-US" sz="2400" b="1" dirty="0" smtClean="0"/>
              <a:t>  </a:t>
            </a:r>
            <a:r>
              <a:rPr lang="en-US" altLang="zh-CN" sz="2400" b="1" dirty="0"/>
              <a:t>PBYTE(MOVX  @</a:t>
            </a:r>
            <a:r>
              <a:rPr lang="en-US" altLang="zh-CN" sz="2400" b="1" dirty="0" err="1"/>
              <a:t>Ri</a:t>
            </a:r>
            <a:r>
              <a:rPr lang="en-US" altLang="zh-CN" sz="2400" b="1" dirty="0" smtClean="0"/>
              <a:t>)          </a:t>
            </a:r>
            <a:r>
              <a:rPr lang="zh-CN" altLang="en-US" sz="2400" b="1" dirty="0" smtClean="0"/>
              <a:t>进行</a:t>
            </a:r>
            <a:r>
              <a:rPr lang="zh-CN" altLang="en-US" sz="2400" b="1" dirty="0"/>
              <a:t>。  </a:t>
            </a:r>
          </a:p>
        </p:txBody>
      </p:sp>
    </p:spTree>
    <p:extLst>
      <p:ext uri="{BB962C8B-B14F-4D97-AF65-F5344CB8AC3E}">
        <p14:creationId xmlns:p14="http://schemas.microsoft.com/office/powerpoint/2010/main" val="273364172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 calcmode="lin" valueType="num">
                                      <p:cBhvr additive="base">
                                        <p:cTn id="7" dur="500" fill="hold"/>
                                        <p:tgtEl>
                                          <p:spTgt spid="4096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09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963">
                                            <p:txEl>
                                              <p:pRg st="1" end="1"/>
                                            </p:txEl>
                                          </p:spTgt>
                                        </p:tgtEl>
                                        <p:attrNameLst>
                                          <p:attrName>style.visibility</p:attrName>
                                        </p:attrNameLst>
                                      </p:cBhvr>
                                      <p:to>
                                        <p:strVal val="visible"/>
                                      </p:to>
                                    </p:set>
                                    <p:anim calcmode="lin" valueType="num">
                                      <p:cBhvr additive="base">
                                        <p:cTn id="13" dur="500" fill="hold"/>
                                        <p:tgtEl>
                                          <p:spTgt spid="4096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6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0963">
                                            <p:txEl>
                                              <p:pRg st="2" end="2"/>
                                            </p:txEl>
                                          </p:spTgt>
                                        </p:tgtEl>
                                        <p:attrNameLst>
                                          <p:attrName>style.visibility</p:attrName>
                                        </p:attrNameLst>
                                      </p:cBhvr>
                                      <p:to>
                                        <p:strVal val="visible"/>
                                      </p:to>
                                    </p:set>
                                    <p:anim calcmode="lin" valueType="num">
                                      <p:cBhvr additive="base">
                                        <p:cTn id="19" dur="500" fill="hold"/>
                                        <p:tgtEl>
                                          <p:spTgt spid="4096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6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53</a:t>
            </a:fld>
            <a:endParaRPr lang="en-US" altLang="zh-CN" dirty="0"/>
          </a:p>
        </p:txBody>
      </p:sp>
      <p:sp>
        <p:nvSpPr>
          <p:cNvPr id="4" name="矩形 3"/>
          <p:cNvSpPr/>
          <p:nvPr/>
        </p:nvSpPr>
        <p:spPr>
          <a:xfrm>
            <a:off x="0" y="602546"/>
            <a:ext cx="9144000" cy="3416320"/>
          </a:xfrm>
          <a:prstGeom prst="rect">
            <a:avLst/>
          </a:prstGeom>
        </p:spPr>
        <p:txBody>
          <a:bodyPr wrap="square">
            <a:spAutoFit/>
          </a:bodyPr>
          <a:lstStyle/>
          <a:p>
            <a:pPr algn="l">
              <a:lnSpc>
                <a:spcPct val="150000"/>
              </a:lnSpc>
            </a:pPr>
            <a:r>
              <a:rPr lang="zh-CN" altLang="en-US" sz="2400" b="1" dirty="0">
                <a:solidFill>
                  <a:schemeClr val="accent2"/>
                </a:solidFill>
                <a:latin typeface="+mn-lt"/>
                <a:ea typeface="+mn-ea"/>
              </a:rPr>
              <a:t>        （</a:t>
            </a:r>
            <a:r>
              <a:rPr lang="en-US" altLang="zh-CN" sz="2400" b="1" dirty="0">
                <a:solidFill>
                  <a:schemeClr val="accent2"/>
                </a:solidFill>
                <a:latin typeface="+mn-lt"/>
                <a:ea typeface="+mn-ea"/>
              </a:rPr>
              <a:t>2</a:t>
            </a:r>
            <a:r>
              <a:rPr lang="zh-CN" altLang="en-US" sz="2400" b="1" dirty="0">
                <a:solidFill>
                  <a:schemeClr val="accent2"/>
                </a:solidFill>
                <a:latin typeface="+mn-lt"/>
                <a:ea typeface="+mn-ea"/>
              </a:rPr>
              <a:t>）对外部</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口的访问</a:t>
            </a:r>
          </a:p>
          <a:p>
            <a:pPr algn="l">
              <a:lnSpc>
                <a:spcPct val="150000"/>
              </a:lnSpc>
            </a:pPr>
            <a:r>
              <a:rPr lang="zh-CN" altLang="en-US" sz="2400" b="1" dirty="0">
                <a:solidFill>
                  <a:schemeClr val="accent2"/>
                </a:solidFill>
                <a:latin typeface="+mn-lt"/>
                <a:ea typeface="+mn-ea"/>
              </a:rPr>
              <a:t>        由于单片机的片外 </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端口与片外</a:t>
            </a:r>
            <a:r>
              <a:rPr lang="en-US" altLang="zh-CN" sz="2400" b="1" dirty="0">
                <a:solidFill>
                  <a:schemeClr val="accent2"/>
                </a:solidFill>
                <a:latin typeface="+mn-lt"/>
                <a:ea typeface="+mn-ea"/>
              </a:rPr>
              <a:t>RAM</a:t>
            </a:r>
            <a:r>
              <a:rPr lang="zh-CN" altLang="en-US" sz="2400" b="1" dirty="0">
                <a:solidFill>
                  <a:schemeClr val="accent2"/>
                </a:solidFill>
                <a:latin typeface="+mn-lt"/>
                <a:ea typeface="+mn-ea"/>
              </a:rPr>
              <a:t>统一编址，因此，对外部</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口的访问与对外部</a:t>
            </a:r>
            <a:r>
              <a:rPr lang="en-US" altLang="zh-CN" sz="2400" b="1" dirty="0">
                <a:solidFill>
                  <a:schemeClr val="accent2"/>
                </a:solidFill>
                <a:latin typeface="+mn-lt"/>
                <a:ea typeface="+mn-ea"/>
              </a:rPr>
              <a:t>RAM</a:t>
            </a:r>
            <a:r>
              <a:rPr lang="zh-CN" altLang="en-US" sz="2400" b="1" dirty="0">
                <a:solidFill>
                  <a:schemeClr val="accent2"/>
                </a:solidFill>
                <a:latin typeface="+mn-lt"/>
                <a:ea typeface="+mn-ea"/>
              </a:rPr>
              <a:t>的访问方法是相同的。在</a:t>
            </a:r>
            <a:r>
              <a:rPr lang="en-US" altLang="zh-CN" sz="2400" b="1" dirty="0">
                <a:solidFill>
                  <a:schemeClr val="accent2"/>
                </a:solidFill>
                <a:latin typeface="+mn-lt"/>
                <a:ea typeface="+mn-ea"/>
              </a:rPr>
              <a:t>C5l</a:t>
            </a:r>
            <a:r>
              <a:rPr lang="zh-CN" altLang="en-US" sz="2400" b="1" dirty="0">
                <a:solidFill>
                  <a:schemeClr val="accent2"/>
                </a:solidFill>
                <a:latin typeface="+mn-lt"/>
                <a:ea typeface="+mn-ea"/>
              </a:rPr>
              <a:t>中有两种方法访问外部</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端口。</a:t>
            </a:r>
          </a:p>
          <a:p>
            <a:pPr algn="l">
              <a:lnSpc>
                <a:spcPct val="150000"/>
              </a:lnSpc>
            </a:pPr>
            <a:r>
              <a:rPr lang="zh-CN" altLang="en-US" sz="2400" b="1" dirty="0">
                <a:solidFill>
                  <a:schemeClr val="accent2"/>
                </a:solidFill>
                <a:latin typeface="+mn-lt"/>
                <a:ea typeface="+mn-ea"/>
              </a:rPr>
              <a:t>        方法</a:t>
            </a:r>
            <a:r>
              <a:rPr lang="en-US" altLang="zh-CN" sz="2400" b="1" dirty="0">
                <a:solidFill>
                  <a:schemeClr val="accent2"/>
                </a:solidFill>
                <a:latin typeface="+mn-lt"/>
                <a:ea typeface="+mn-ea"/>
              </a:rPr>
              <a:t>1</a:t>
            </a:r>
            <a:r>
              <a:rPr lang="zh-CN" altLang="en-US" sz="2400" b="1" dirty="0">
                <a:solidFill>
                  <a:schemeClr val="accent2"/>
                </a:solidFill>
                <a:latin typeface="+mn-lt"/>
                <a:ea typeface="+mn-ea"/>
              </a:rPr>
              <a:t>：使用自定义指针。由于片外 </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端口与片外存储器统一编址，所以可以定义 </a:t>
            </a:r>
            <a:r>
              <a:rPr lang="en-US" altLang="zh-CN" sz="2400" b="1" dirty="0" err="1">
                <a:solidFill>
                  <a:schemeClr val="accent2"/>
                </a:solidFill>
                <a:latin typeface="+mn-lt"/>
                <a:ea typeface="+mn-ea"/>
              </a:rPr>
              <a:t>xdata</a:t>
            </a:r>
            <a:r>
              <a:rPr lang="zh-CN" altLang="en-US" sz="2400" b="1" dirty="0">
                <a:solidFill>
                  <a:schemeClr val="accent2"/>
                </a:solidFill>
                <a:latin typeface="+mn-lt"/>
                <a:ea typeface="+mn-ea"/>
              </a:rPr>
              <a:t>类型的指针访问外部</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端口。</a:t>
            </a:r>
          </a:p>
        </p:txBody>
      </p:sp>
    </p:spTree>
    <p:extLst>
      <p:ext uri="{BB962C8B-B14F-4D97-AF65-F5344CB8AC3E}">
        <p14:creationId xmlns:p14="http://schemas.microsoft.com/office/powerpoint/2010/main" val="1340855219"/>
      </p:ext>
    </p:extLst>
  </p:cSld>
  <p:clrMapOvr>
    <a:masterClrMapping/>
  </p:clrMapOvr>
  <p:transition>
    <p:random/>
    <p:sndAc>
      <p:stSnd>
        <p:snd r:embed="rId2" name="camer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54</a:t>
            </a:fld>
            <a:endParaRPr lang="en-US" altLang="zh-CN" dirty="0"/>
          </a:p>
        </p:txBody>
      </p:sp>
      <p:sp>
        <p:nvSpPr>
          <p:cNvPr id="4" name="矩形 3"/>
          <p:cNvSpPr/>
          <p:nvPr/>
        </p:nvSpPr>
        <p:spPr>
          <a:xfrm>
            <a:off x="0" y="680452"/>
            <a:ext cx="9144000" cy="5632311"/>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en-US" altLang="zh-CN" sz="2400" b="1" dirty="0">
                <a:solidFill>
                  <a:schemeClr val="accent2"/>
                </a:solidFill>
                <a:latin typeface="+mn-lt"/>
                <a:ea typeface="+mn-ea"/>
              </a:rPr>
              <a:t>【</a:t>
            </a:r>
            <a:r>
              <a:rPr lang="zh-CN" altLang="en-US" sz="2400" b="1" dirty="0">
                <a:solidFill>
                  <a:schemeClr val="accent2"/>
                </a:solidFill>
                <a:latin typeface="+mn-lt"/>
                <a:ea typeface="+mn-ea"/>
              </a:rPr>
              <a:t>例</a:t>
            </a:r>
            <a:r>
              <a:rPr lang="en-US" altLang="zh-CN" sz="2400" b="1" dirty="0">
                <a:solidFill>
                  <a:schemeClr val="accent2"/>
                </a:solidFill>
                <a:latin typeface="+mn-lt"/>
                <a:ea typeface="+mn-ea"/>
              </a:rPr>
              <a:t>6-4】 </a:t>
            </a:r>
            <a:r>
              <a:rPr lang="zh-CN" altLang="en-US" sz="2400" b="1" dirty="0">
                <a:solidFill>
                  <a:schemeClr val="accent2"/>
                </a:solidFill>
                <a:latin typeface="+mn-lt"/>
                <a:ea typeface="+mn-ea"/>
              </a:rPr>
              <a:t>某单片机应用系统中，使用 </a:t>
            </a:r>
            <a:r>
              <a:rPr lang="en-US" altLang="zh-CN" sz="2400" b="1" dirty="0">
                <a:solidFill>
                  <a:schemeClr val="accent2"/>
                </a:solidFill>
                <a:latin typeface="+mn-lt"/>
                <a:ea typeface="+mn-ea"/>
              </a:rPr>
              <a:t>8255 </a:t>
            </a:r>
            <a:r>
              <a:rPr lang="zh-CN" altLang="en-US" sz="2400" b="1" dirty="0">
                <a:solidFill>
                  <a:schemeClr val="accent2"/>
                </a:solidFill>
                <a:latin typeface="+mn-lt"/>
                <a:ea typeface="+mn-ea"/>
              </a:rPr>
              <a:t>扩展 </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端口，采用线选法对</a:t>
            </a:r>
            <a:r>
              <a:rPr lang="en-US" altLang="zh-CN" sz="2400" b="1" dirty="0">
                <a:solidFill>
                  <a:schemeClr val="accent2"/>
                </a:solidFill>
                <a:latin typeface="+mn-lt"/>
                <a:ea typeface="+mn-ea"/>
              </a:rPr>
              <a:t>8255</a:t>
            </a:r>
            <a:r>
              <a:rPr lang="zh-CN" altLang="en-US" sz="2400" b="1" dirty="0">
                <a:solidFill>
                  <a:schemeClr val="accent2"/>
                </a:solidFill>
                <a:latin typeface="+mn-lt"/>
                <a:ea typeface="+mn-ea"/>
              </a:rPr>
              <a:t>进行地址译码，单片机的</a:t>
            </a:r>
            <a:r>
              <a:rPr lang="en-US" altLang="zh-CN" sz="2400" b="1" dirty="0">
                <a:solidFill>
                  <a:schemeClr val="accent2"/>
                </a:solidFill>
                <a:latin typeface="+mn-lt"/>
                <a:ea typeface="+mn-ea"/>
              </a:rPr>
              <a:t>P2.7</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A15</a:t>
            </a:r>
            <a:r>
              <a:rPr lang="zh-CN" altLang="en-US" sz="2400" b="1" dirty="0">
                <a:solidFill>
                  <a:schemeClr val="accent2"/>
                </a:solidFill>
                <a:latin typeface="+mn-lt"/>
                <a:ea typeface="+mn-ea"/>
              </a:rPr>
              <a:t>）接 </a:t>
            </a:r>
            <a:r>
              <a:rPr lang="en-US" altLang="zh-CN" sz="2400" b="1" dirty="0">
                <a:solidFill>
                  <a:schemeClr val="accent2"/>
                </a:solidFill>
                <a:latin typeface="+mn-lt"/>
                <a:ea typeface="+mn-ea"/>
              </a:rPr>
              <a:t>8255</a:t>
            </a:r>
            <a:r>
              <a:rPr lang="zh-CN" altLang="en-US" sz="2400" b="1" dirty="0">
                <a:solidFill>
                  <a:schemeClr val="accent2"/>
                </a:solidFill>
                <a:latin typeface="+mn-lt"/>
                <a:ea typeface="+mn-ea"/>
              </a:rPr>
              <a:t>的片选引脚，则</a:t>
            </a:r>
            <a:r>
              <a:rPr lang="en-US" altLang="zh-CN" sz="2400" b="1" dirty="0">
                <a:solidFill>
                  <a:schemeClr val="accent2"/>
                </a:solidFill>
                <a:latin typeface="+mn-lt"/>
                <a:ea typeface="+mn-ea"/>
              </a:rPr>
              <a:t>8255</a:t>
            </a:r>
            <a:r>
              <a:rPr lang="zh-CN" altLang="en-US" sz="2400" b="1" dirty="0">
                <a:solidFill>
                  <a:schemeClr val="accent2"/>
                </a:solidFill>
                <a:latin typeface="+mn-lt"/>
                <a:ea typeface="+mn-ea"/>
              </a:rPr>
              <a:t>的命令字寄存器地址为</a:t>
            </a:r>
            <a:r>
              <a:rPr lang="en-US" altLang="zh-CN" sz="2400" b="1" dirty="0">
                <a:solidFill>
                  <a:schemeClr val="accent2"/>
                </a:solidFill>
                <a:latin typeface="+mn-lt"/>
                <a:ea typeface="+mn-ea"/>
              </a:rPr>
              <a:t>7FF3H</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PA</a:t>
            </a:r>
            <a:r>
              <a:rPr lang="zh-CN" altLang="en-US" sz="2400" b="1" dirty="0">
                <a:solidFill>
                  <a:schemeClr val="accent2"/>
                </a:solidFill>
                <a:latin typeface="+mn-lt"/>
                <a:ea typeface="+mn-ea"/>
              </a:rPr>
              <a:t>口地址为</a:t>
            </a:r>
            <a:r>
              <a:rPr lang="en-US" altLang="zh-CN" sz="2400" b="1" dirty="0">
                <a:solidFill>
                  <a:schemeClr val="accent2"/>
                </a:solidFill>
                <a:latin typeface="+mn-lt"/>
                <a:ea typeface="+mn-ea"/>
              </a:rPr>
              <a:t>7FF0H</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PB</a:t>
            </a:r>
            <a:r>
              <a:rPr lang="zh-CN" altLang="en-US" sz="2400" b="1" dirty="0">
                <a:solidFill>
                  <a:schemeClr val="accent2"/>
                </a:solidFill>
                <a:latin typeface="+mn-lt"/>
                <a:ea typeface="+mn-ea"/>
              </a:rPr>
              <a:t>口地址为</a:t>
            </a:r>
            <a:r>
              <a:rPr lang="en-US" altLang="zh-CN" sz="2400" b="1" dirty="0">
                <a:solidFill>
                  <a:schemeClr val="accent2"/>
                </a:solidFill>
                <a:latin typeface="+mn-lt"/>
                <a:ea typeface="+mn-ea"/>
              </a:rPr>
              <a:t>7FF1H</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PC</a:t>
            </a:r>
            <a:r>
              <a:rPr lang="zh-CN" altLang="en-US" sz="2400" b="1" dirty="0">
                <a:solidFill>
                  <a:schemeClr val="accent2"/>
                </a:solidFill>
                <a:latin typeface="+mn-lt"/>
                <a:ea typeface="+mn-ea"/>
              </a:rPr>
              <a:t>口地址为</a:t>
            </a:r>
            <a:r>
              <a:rPr lang="en-US" altLang="zh-CN" sz="2400" b="1" dirty="0">
                <a:solidFill>
                  <a:schemeClr val="accent2"/>
                </a:solidFill>
                <a:latin typeface="+mn-lt"/>
                <a:ea typeface="+mn-ea"/>
              </a:rPr>
              <a:t>7FF2H</a:t>
            </a:r>
            <a:r>
              <a:rPr lang="zh-CN" altLang="en-US" sz="2400" b="1" dirty="0">
                <a:solidFill>
                  <a:schemeClr val="accent2"/>
                </a:solidFill>
                <a:latin typeface="+mn-lt"/>
                <a:ea typeface="+mn-ea"/>
              </a:rPr>
              <a:t>，访问</a:t>
            </a:r>
            <a:r>
              <a:rPr lang="en-US" altLang="zh-CN" sz="2400" b="1" dirty="0">
                <a:solidFill>
                  <a:schemeClr val="accent2"/>
                </a:solidFill>
                <a:latin typeface="+mn-lt"/>
                <a:ea typeface="+mn-ea"/>
              </a:rPr>
              <a:t>8255</a:t>
            </a:r>
            <a:r>
              <a:rPr lang="zh-CN" altLang="en-US" sz="2400" b="1" dirty="0">
                <a:solidFill>
                  <a:schemeClr val="accent2"/>
                </a:solidFill>
                <a:latin typeface="+mn-lt"/>
                <a:ea typeface="+mn-ea"/>
              </a:rPr>
              <a:t>的</a:t>
            </a:r>
            <a:r>
              <a:rPr lang="en-US" altLang="zh-CN" sz="2400" b="1" dirty="0">
                <a:solidFill>
                  <a:schemeClr val="accent2"/>
                </a:solidFill>
                <a:latin typeface="+mn-lt"/>
                <a:ea typeface="+mn-ea"/>
              </a:rPr>
              <a:t>C51</a:t>
            </a:r>
            <a:r>
              <a:rPr lang="zh-CN" altLang="en-US" sz="2400" b="1" dirty="0">
                <a:solidFill>
                  <a:schemeClr val="accent2"/>
                </a:solidFill>
                <a:latin typeface="+mn-lt"/>
                <a:ea typeface="+mn-ea"/>
              </a:rPr>
              <a:t>程序如下：</a:t>
            </a:r>
          </a:p>
          <a:p>
            <a:pPr lvl="0" algn="l">
              <a:lnSpc>
                <a:spcPct val="150000"/>
              </a:lnSpc>
            </a:pPr>
            <a:r>
              <a:rPr lang="zh-CN" altLang="en-US" sz="2400" b="1" dirty="0">
                <a:solidFill>
                  <a:schemeClr val="accent2"/>
                </a:solidFill>
                <a:latin typeface="+mn-lt"/>
                <a:ea typeface="+mn-ea"/>
              </a:rPr>
              <a:t>写端口程序</a:t>
            </a:r>
          </a:p>
          <a:p>
            <a:pPr lvl="0" algn="l">
              <a:lnSpc>
                <a:spcPct val="150000"/>
              </a:lnSpc>
            </a:pPr>
            <a:r>
              <a:rPr lang="en-US" altLang="zh-CN" sz="2400" b="1" dirty="0">
                <a:solidFill>
                  <a:schemeClr val="accent2"/>
                </a:solidFill>
                <a:latin typeface="+mn-lt"/>
                <a:ea typeface="+mn-ea"/>
              </a:rPr>
              <a:t>      char </a:t>
            </a:r>
            <a:r>
              <a:rPr lang="en-US" altLang="zh-CN" sz="2400" b="1" dirty="0" err="1">
                <a:solidFill>
                  <a:schemeClr val="accent2"/>
                </a:solidFill>
                <a:latin typeface="+mn-lt"/>
                <a:ea typeface="+mn-ea"/>
              </a:rPr>
              <a:t>xdata</a:t>
            </a:r>
            <a:r>
              <a:rPr lang="en-US" altLang="zh-CN" sz="2400" b="1" dirty="0">
                <a:solidFill>
                  <a:schemeClr val="accent2"/>
                </a:solidFill>
                <a:latin typeface="+mn-lt"/>
                <a:ea typeface="+mn-ea"/>
              </a:rPr>
              <a:t> *com8255</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定义指向外部存储区的指针 *</a:t>
            </a:r>
            <a:r>
              <a:rPr lang="en-US" altLang="zh-CN" sz="2400" b="1" dirty="0">
                <a:solidFill>
                  <a:schemeClr val="accent2"/>
                </a:solidFill>
                <a:latin typeface="+mn-lt"/>
                <a:ea typeface="+mn-ea"/>
              </a:rPr>
              <a:t>/</a:t>
            </a:r>
          </a:p>
          <a:p>
            <a:pPr lvl="0" algn="l">
              <a:lnSpc>
                <a:spcPct val="150000"/>
              </a:lnSpc>
            </a:pPr>
            <a:r>
              <a:rPr lang="en-US" altLang="zh-CN" sz="2400" b="1" dirty="0">
                <a:solidFill>
                  <a:schemeClr val="accent2"/>
                </a:solidFill>
                <a:latin typeface="+mn-lt"/>
                <a:ea typeface="+mn-ea"/>
              </a:rPr>
              <a:t>      com8255 = 0x7FF3</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使指针指向</a:t>
            </a:r>
            <a:r>
              <a:rPr lang="en-US" altLang="zh-CN" sz="2400" b="1" dirty="0">
                <a:solidFill>
                  <a:schemeClr val="accent2"/>
                </a:solidFill>
                <a:latin typeface="+mn-lt"/>
                <a:ea typeface="+mn-ea"/>
              </a:rPr>
              <a:t>8255</a:t>
            </a:r>
            <a:r>
              <a:rPr lang="zh-CN" altLang="en-US" sz="2400" b="1" dirty="0">
                <a:solidFill>
                  <a:schemeClr val="accent2"/>
                </a:solidFill>
                <a:latin typeface="+mn-lt"/>
                <a:ea typeface="+mn-ea"/>
              </a:rPr>
              <a:t>的控制口地址   </a:t>
            </a:r>
            <a:endParaRPr lang="en-US" altLang="zh-CN" sz="2400" b="1" dirty="0">
              <a:solidFill>
                <a:schemeClr val="accent2"/>
              </a:solidFill>
              <a:latin typeface="+mn-lt"/>
              <a:ea typeface="+mn-ea"/>
            </a:endParaRPr>
          </a:p>
          <a:p>
            <a:pPr lvl="0" algn="l">
              <a:lnSpc>
                <a:spcPct val="150000"/>
              </a:lnSpc>
            </a:pPr>
            <a:r>
              <a:rPr lang="en-US" altLang="zh-CN" sz="2400" b="1" dirty="0">
                <a:solidFill>
                  <a:schemeClr val="accent2"/>
                </a:solidFill>
                <a:latin typeface="+mn-lt"/>
                <a:ea typeface="+mn-ea"/>
              </a:rPr>
              <a:t>                                                                 7FF3H */</a:t>
            </a:r>
          </a:p>
          <a:p>
            <a:pPr lvl="0" algn="l">
              <a:lnSpc>
                <a:spcPct val="150000"/>
              </a:lnSpc>
            </a:pPr>
            <a:r>
              <a:rPr lang="en-US" altLang="zh-CN" sz="2400" b="1" dirty="0">
                <a:solidFill>
                  <a:schemeClr val="accent2"/>
                </a:solidFill>
                <a:latin typeface="+mn-lt"/>
                <a:ea typeface="+mn-ea"/>
              </a:rPr>
              <a:t>     *com8255 = 0x81</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输出</a:t>
            </a:r>
            <a:r>
              <a:rPr lang="en-US" altLang="zh-CN" sz="2400" b="1" dirty="0">
                <a:solidFill>
                  <a:schemeClr val="accent2"/>
                </a:solidFill>
                <a:latin typeface="+mn-lt"/>
                <a:ea typeface="+mn-ea"/>
              </a:rPr>
              <a:t>8lH</a:t>
            </a:r>
            <a:r>
              <a:rPr lang="zh-CN" altLang="en-US" sz="2400" b="1" dirty="0">
                <a:solidFill>
                  <a:schemeClr val="accent2"/>
                </a:solidFill>
                <a:latin typeface="+mn-lt"/>
                <a:ea typeface="+mn-ea"/>
              </a:rPr>
              <a:t>到控制口 *</a:t>
            </a:r>
            <a:r>
              <a:rPr lang="en-US" altLang="zh-CN" sz="2400" b="1" dirty="0">
                <a:solidFill>
                  <a:schemeClr val="accent2"/>
                </a:solidFill>
                <a:latin typeface="+mn-lt"/>
                <a:ea typeface="+mn-ea"/>
              </a:rPr>
              <a:t>/</a:t>
            </a:r>
          </a:p>
        </p:txBody>
      </p:sp>
    </p:spTree>
    <p:extLst>
      <p:ext uri="{BB962C8B-B14F-4D97-AF65-F5344CB8AC3E}">
        <p14:creationId xmlns:p14="http://schemas.microsoft.com/office/powerpoint/2010/main" val="244184603"/>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55</a:t>
            </a:fld>
            <a:endParaRPr lang="en-US" altLang="zh-CN" dirty="0"/>
          </a:p>
        </p:txBody>
      </p:sp>
      <p:sp>
        <p:nvSpPr>
          <p:cNvPr id="4" name="矩形 3"/>
          <p:cNvSpPr/>
          <p:nvPr/>
        </p:nvSpPr>
        <p:spPr>
          <a:xfrm>
            <a:off x="0" y="582643"/>
            <a:ext cx="9144000" cy="1682577"/>
          </a:xfrm>
          <a:prstGeom prst="rect">
            <a:avLst/>
          </a:prstGeom>
        </p:spPr>
        <p:txBody>
          <a:bodyPr wrap="square">
            <a:spAutoFit/>
          </a:bodyPr>
          <a:lstStyle/>
          <a:p>
            <a:pPr algn="l">
              <a:lnSpc>
                <a:spcPct val="150000"/>
              </a:lnSpc>
            </a:pPr>
            <a:r>
              <a:rPr lang="zh-CN" altLang="en-US" sz="2400" dirty="0" smtClean="0"/>
              <a:t>        </a:t>
            </a:r>
            <a:r>
              <a:rPr lang="zh-CN" altLang="en-US" sz="2400" b="1" dirty="0">
                <a:solidFill>
                  <a:schemeClr val="accent2"/>
                </a:solidFill>
                <a:latin typeface="+mn-lt"/>
                <a:ea typeface="+mn-ea"/>
              </a:rPr>
              <a:t>方法</a:t>
            </a:r>
            <a:r>
              <a:rPr lang="en-US" altLang="zh-CN" sz="2400" b="1" dirty="0">
                <a:solidFill>
                  <a:schemeClr val="accent2"/>
                </a:solidFill>
                <a:latin typeface="+mn-lt"/>
                <a:ea typeface="+mn-ea"/>
              </a:rPr>
              <a:t>2</a:t>
            </a:r>
            <a:r>
              <a:rPr lang="zh-CN" altLang="en-US" sz="2400" b="1" dirty="0">
                <a:solidFill>
                  <a:schemeClr val="accent2"/>
                </a:solidFill>
                <a:latin typeface="+mn-lt"/>
                <a:ea typeface="+mn-ea"/>
              </a:rPr>
              <a:t>：利用绝对地址访问的头文件</a:t>
            </a:r>
            <a:r>
              <a:rPr lang="en-US" altLang="zh-CN" sz="2400" b="1" dirty="0" err="1">
                <a:solidFill>
                  <a:schemeClr val="accent2"/>
                </a:solidFill>
                <a:latin typeface="+mn-lt"/>
                <a:ea typeface="+mn-ea"/>
              </a:rPr>
              <a:t>absacc.h</a:t>
            </a:r>
            <a:r>
              <a:rPr lang="zh-CN" altLang="en-US" sz="2400" b="1" dirty="0">
                <a:solidFill>
                  <a:schemeClr val="accent2"/>
                </a:solidFill>
                <a:latin typeface="+mn-lt"/>
                <a:ea typeface="+mn-ea"/>
              </a:rPr>
              <a:t>所定义的函数： </a:t>
            </a:r>
            <a:r>
              <a:rPr lang="en-US" altLang="zh-CN" sz="2400" b="1" dirty="0">
                <a:solidFill>
                  <a:schemeClr val="accent2"/>
                </a:solidFill>
                <a:latin typeface="+mn-lt"/>
                <a:ea typeface="+mn-ea"/>
              </a:rPr>
              <a:t>PBYTE</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XBYTE</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PWORD</a:t>
            </a:r>
            <a:r>
              <a:rPr lang="zh-CN" altLang="en-US" sz="2400" b="1" dirty="0">
                <a:solidFill>
                  <a:schemeClr val="accent2"/>
                </a:solidFill>
                <a:latin typeface="+mn-lt"/>
                <a:ea typeface="+mn-ea"/>
              </a:rPr>
              <a:t>和</a:t>
            </a:r>
            <a:r>
              <a:rPr lang="en-US" altLang="zh-CN" sz="2400" b="1" dirty="0">
                <a:solidFill>
                  <a:schemeClr val="accent2"/>
                </a:solidFill>
                <a:latin typeface="+mn-lt"/>
                <a:ea typeface="+mn-ea"/>
              </a:rPr>
              <a:t>XWORD</a:t>
            </a:r>
            <a:r>
              <a:rPr lang="zh-CN" altLang="en-US" sz="2400" b="1" dirty="0">
                <a:solidFill>
                  <a:schemeClr val="accent2"/>
                </a:solidFill>
                <a:latin typeface="+mn-lt"/>
                <a:ea typeface="+mn-ea"/>
              </a:rPr>
              <a:t>这些函数可以方便地访问外部 </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端口。</a:t>
            </a:r>
          </a:p>
        </p:txBody>
      </p:sp>
    </p:spTree>
    <p:extLst>
      <p:ext uri="{BB962C8B-B14F-4D97-AF65-F5344CB8AC3E}">
        <p14:creationId xmlns:p14="http://schemas.microsoft.com/office/powerpoint/2010/main" val="2428633677"/>
      </p:ext>
    </p:extLst>
  </p:cSld>
  <p:clrMapOvr>
    <a:masterClrMapping/>
  </p:clrMapOvr>
  <p:transition>
    <p:random/>
    <p:sndAc>
      <p:stSnd>
        <p:snd r:embed="rId2" name="camera.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56</a:t>
            </a:fld>
            <a:endParaRPr lang="en-US" altLang="zh-CN" dirty="0"/>
          </a:p>
        </p:txBody>
      </p:sp>
      <p:sp>
        <p:nvSpPr>
          <p:cNvPr id="4" name="矩形 3"/>
          <p:cNvSpPr/>
          <p:nvPr/>
        </p:nvSpPr>
        <p:spPr>
          <a:xfrm>
            <a:off x="0" y="431948"/>
            <a:ext cx="9245600" cy="6186309"/>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zh-CN" altLang="en-US" sz="2400" dirty="0">
                <a:solidFill>
                  <a:srgbClr val="000000"/>
                </a:solidFill>
              </a:rPr>
              <a:t>例</a:t>
            </a:r>
            <a:r>
              <a:rPr lang="en-US" altLang="zh-CN" sz="2400" dirty="0">
                <a:solidFill>
                  <a:srgbClr val="000000"/>
                </a:solidFill>
              </a:rPr>
              <a:t>6-5】</a:t>
            </a:r>
          </a:p>
          <a:p>
            <a:pPr lvl="2" algn="l">
              <a:lnSpc>
                <a:spcPct val="150000"/>
              </a:lnSpc>
            </a:pPr>
            <a:r>
              <a:rPr lang="en-US" altLang="zh-CN" sz="2400" b="1" dirty="0">
                <a:solidFill>
                  <a:schemeClr val="accent2"/>
                </a:solidFill>
                <a:latin typeface="+mn-lt"/>
                <a:ea typeface="+mn-ea"/>
              </a:rPr>
              <a:t>#include &lt;</a:t>
            </a:r>
            <a:r>
              <a:rPr lang="en-US" altLang="zh-CN" sz="2400" b="1" dirty="0" err="1">
                <a:solidFill>
                  <a:schemeClr val="accent2"/>
                </a:solidFill>
                <a:latin typeface="+mn-lt"/>
                <a:ea typeface="+mn-ea"/>
              </a:rPr>
              <a:t>absacc.h</a:t>
            </a:r>
            <a:r>
              <a:rPr lang="en-US" altLang="zh-CN" sz="2400" b="1" dirty="0">
                <a:solidFill>
                  <a:schemeClr val="accent2"/>
                </a:solidFill>
                <a:latin typeface="+mn-lt"/>
                <a:ea typeface="+mn-ea"/>
              </a:rPr>
              <a:t>&gt;</a:t>
            </a:r>
          </a:p>
          <a:p>
            <a:pPr lvl="2" algn="l">
              <a:lnSpc>
                <a:spcPct val="150000"/>
              </a:lnSpc>
            </a:pPr>
            <a:r>
              <a:rPr lang="en-US" altLang="zh-CN" sz="2400" b="1" dirty="0">
                <a:solidFill>
                  <a:schemeClr val="accent2"/>
                </a:solidFill>
                <a:latin typeface="+mn-lt"/>
                <a:ea typeface="+mn-ea"/>
              </a:rPr>
              <a:t>#define PORTA XBYTE [0x7FF0]</a:t>
            </a:r>
          </a:p>
          <a:p>
            <a:pPr lvl="2" algn="l">
              <a:lnSpc>
                <a:spcPct val="150000"/>
              </a:lnSpc>
            </a:pPr>
            <a:r>
              <a:rPr lang="en-US" altLang="zh-CN" sz="2400" b="1" dirty="0">
                <a:solidFill>
                  <a:schemeClr val="accent2"/>
                </a:solidFill>
                <a:latin typeface="+mn-lt"/>
                <a:ea typeface="+mn-ea"/>
              </a:rPr>
              <a:t>void main(void)</a:t>
            </a:r>
          </a:p>
          <a:p>
            <a:pPr lvl="2" algn="l">
              <a:lnSpc>
                <a:spcPct val="150000"/>
              </a:lnSpc>
            </a:pPr>
            <a:r>
              <a:rPr lang="en-US" altLang="zh-CN" sz="2400" b="1" dirty="0">
                <a:solidFill>
                  <a:schemeClr val="accent2"/>
                </a:solidFill>
                <a:latin typeface="+mn-lt"/>
                <a:ea typeface="+mn-ea"/>
              </a:rPr>
              <a:t>{</a:t>
            </a:r>
          </a:p>
          <a:p>
            <a:pPr lvl="2" algn="l">
              <a:lnSpc>
                <a:spcPct val="150000"/>
              </a:lnSpc>
            </a:pPr>
            <a:r>
              <a:rPr lang="en-US" altLang="zh-CN" sz="2400" b="1" dirty="0">
                <a:solidFill>
                  <a:schemeClr val="accent2"/>
                </a:solidFill>
                <a:latin typeface="+mn-lt"/>
                <a:ea typeface="+mn-ea"/>
              </a:rPr>
              <a:t>char a</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输出</a:t>
            </a:r>
            <a:r>
              <a:rPr lang="en-US" altLang="zh-CN" sz="2400" b="1" dirty="0">
                <a:solidFill>
                  <a:schemeClr val="accent2"/>
                </a:solidFill>
                <a:latin typeface="+mn-lt"/>
                <a:ea typeface="+mn-ea"/>
              </a:rPr>
              <a:t>81H</a:t>
            </a:r>
            <a:r>
              <a:rPr lang="zh-CN" altLang="en-US" sz="2400" b="1" dirty="0">
                <a:solidFill>
                  <a:schemeClr val="accent2"/>
                </a:solidFill>
                <a:latin typeface="+mn-lt"/>
                <a:ea typeface="+mn-ea"/>
              </a:rPr>
              <a:t>到端口</a:t>
            </a:r>
            <a:r>
              <a:rPr lang="en-US" altLang="zh-CN" sz="2400" b="1" dirty="0">
                <a:solidFill>
                  <a:schemeClr val="accent2"/>
                </a:solidFill>
                <a:latin typeface="+mn-lt"/>
                <a:ea typeface="+mn-ea"/>
              </a:rPr>
              <a:t>7FF0H */</a:t>
            </a:r>
          </a:p>
          <a:p>
            <a:pPr lvl="2" algn="l">
              <a:lnSpc>
                <a:spcPct val="150000"/>
              </a:lnSpc>
            </a:pPr>
            <a:r>
              <a:rPr lang="en-US" altLang="zh-CN" sz="2400" b="1" dirty="0">
                <a:solidFill>
                  <a:schemeClr val="accent2"/>
                </a:solidFill>
                <a:latin typeface="+mn-lt"/>
                <a:ea typeface="+mn-ea"/>
              </a:rPr>
              <a:t>PORTA = 0x81</a:t>
            </a:r>
            <a:r>
              <a:rPr lang="zh-CN" altLang="en-US" sz="2400" b="1" dirty="0">
                <a:solidFill>
                  <a:schemeClr val="accent2"/>
                </a:solidFill>
                <a:latin typeface="+mn-lt"/>
                <a:ea typeface="+mn-ea"/>
              </a:rPr>
              <a:t>；</a:t>
            </a:r>
          </a:p>
          <a:p>
            <a:pPr lvl="2" algn="l">
              <a:lnSpc>
                <a:spcPct val="150000"/>
              </a:lnSpc>
            </a:pPr>
            <a:r>
              <a:rPr lang="en-US" altLang="zh-CN" sz="2400" b="1" dirty="0">
                <a:solidFill>
                  <a:schemeClr val="accent2"/>
                </a:solidFill>
                <a:latin typeface="+mn-lt"/>
                <a:ea typeface="+mn-ea"/>
              </a:rPr>
              <a:t>a = PORTA</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读端口</a:t>
            </a:r>
            <a:r>
              <a:rPr lang="en-US" altLang="zh-CN" sz="2400" b="1" dirty="0">
                <a:solidFill>
                  <a:schemeClr val="accent2"/>
                </a:solidFill>
                <a:latin typeface="+mn-lt"/>
                <a:ea typeface="+mn-ea"/>
              </a:rPr>
              <a:t>7FF0H</a:t>
            </a:r>
            <a:r>
              <a:rPr lang="zh-CN" altLang="en-US" sz="2400" b="1" dirty="0">
                <a:solidFill>
                  <a:schemeClr val="accent2"/>
                </a:solidFill>
                <a:latin typeface="+mn-lt"/>
                <a:ea typeface="+mn-ea"/>
              </a:rPr>
              <a:t>内容到变量</a:t>
            </a:r>
            <a:r>
              <a:rPr lang="en-US" altLang="zh-CN" sz="2400" b="1" dirty="0">
                <a:solidFill>
                  <a:schemeClr val="accent2"/>
                </a:solidFill>
                <a:latin typeface="+mn-lt"/>
                <a:ea typeface="+mn-ea"/>
              </a:rPr>
              <a:t>a */</a:t>
            </a:r>
            <a:r>
              <a:rPr lang="zh-CN" altLang="en-US" sz="2400" b="1" dirty="0">
                <a:solidFill>
                  <a:schemeClr val="accent2"/>
                </a:solidFill>
                <a:latin typeface="+mn-lt"/>
                <a:ea typeface="+mn-ea"/>
              </a:rPr>
              <a:t>。</a:t>
            </a:r>
          </a:p>
          <a:p>
            <a:pPr lvl="2" algn="l">
              <a:lnSpc>
                <a:spcPct val="150000"/>
              </a:lnSpc>
            </a:pPr>
            <a:r>
              <a:rPr lang="en-US" altLang="zh-CN" sz="2400" b="1" dirty="0">
                <a:solidFill>
                  <a:schemeClr val="accent2"/>
                </a:solidFill>
                <a:latin typeface="+mn-lt"/>
                <a:ea typeface="+mn-ea"/>
              </a:rPr>
              <a:t>}</a:t>
            </a:r>
          </a:p>
          <a:p>
            <a:pPr lvl="0" algn="l">
              <a:lnSpc>
                <a:spcPct val="150000"/>
              </a:lnSpc>
            </a:pPr>
            <a:r>
              <a:rPr lang="zh-CN" altLang="en-US" sz="2400" b="1" dirty="0">
                <a:solidFill>
                  <a:schemeClr val="accent2"/>
                </a:solidFill>
                <a:latin typeface="+mn-lt"/>
                <a:ea typeface="+mn-ea"/>
              </a:rPr>
              <a:t>        上面的程序中，</a:t>
            </a:r>
            <a:r>
              <a:rPr lang="en-US" altLang="zh-CN" sz="2400" b="1" dirty="0">
                <a:solidFill>
                  <a:schemeClr val="accent2"/>
                </a:solidFill>
                <a:latin typeface="+mn-lt"/>
                <a:ea typeface="+mn-ea"/>
              </a:rPr>
              <a:t>PORA</a:t>
            </a:r>
            <a:r>
              <a:rPr lang="zh-CN" altLang="en-US" sz="2400" b="1" dirty="0">
                <a:solidFill>
                  <a:schemeClr val="accent2"/>
                </a:solidFill>
                <a:latin typeface="+mn-lt"/>
                <a:ea typeface="+mn-ea"/>
              </a:rPr>
              <a:t>为程序定义的</a:t>
            </a:r>
            <a:r>
              <a:rPr lang="en-US" altLang="zh-CN" sz="2400" b="1" dirty="0">
                <a:solidFill>
                  <a:schemeClr val="accent2"/>
                </a:solidFill>
                <a:latin typeface="+mn-lt"/>
                <a:ea typeface="+mn-ea"/>
              </a:rPr>
              <a:t>I/O</a:t>
            </a:r>
            <a:r>
              <a:rPr lang="zh-CN" altLang="en-US" sz="2400" b="1" dirty="0">
                <a:solidFill>
                  <a:schemeClr val="accent2"/>
                </a:solidFill>
                <a:latin typeface="+mn-lt"/>
                <a:ea typeface="+mn-ea"/>
              </a:rPr>
              <a:t>端口名称，</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内的内容</a:t>
            </a:r>
            <a:r>
              <a:rPr lang="en-US" altLang="zh-CN" sz="2400" b="1" dirty="0">
                <a:solidFill>
                  <a:schemeClr val="accent2"/>
                </a:solidFill>
                <a:latin typeface="+mn-lt"/>
                <a:ea typeface="+mn-ea"/>
              </a:rPr>
              <a:t>7FF0H</a:t>
            </a:r>
            <a:r>
              <a:rPr lang="zh-CN" altLang="en-US" sz="2400" b="1" dirty="0">
                <a:solidFill>
                  <a:schemeClr val="accent2"/>
                </a:solidFill>
                <a:latin typeface="+mn-lt"/>
                <a:ea typeface="+mn-ea"/>
              </a:rPr>
              <a:t>为</a:t>
            </a:r>
            <a:r>
              <a:rPr lang="en-US" altLang="zh-CN" sz="2400" b="1" dirty="0">
                <a:solidFill>
                  <a:schemeClr val="accent2"/>
                </a:solidFill>
                <a:latin typeface="+mn-lt"/>
                <a:ea typeface="+mn-ea"/>
              </a:rPr>
              <a:t>PORTA</a:t>
            </a:r>
            <a:r>
              <a:rPr lang="zh-CN" altLang="en-US" sz="2400" b="1" dirty="0">
                <a:solidFill>
                  <a:schemeClr val="accent2"/>
                </a:solidFill>
                <a:latin typeface="+mn-lt"/>
                <a:ea typeface="+mn-ea"/>
              </a:rPr>
              <a:t>的地址。</a:t>
            </a:r>
          </a:p>
        </p:txBody>
      </p:sp>
    </p:spTree>
    <p:extLst>
      <p:ext uri="{BB962C8B-B14F-4D97-AF65-F5344CB8AC3E}">
        <p14:creationId xmlns:p14="http://schemas.microsoft.com/office/powerpoint/2010/main" val="3076683466"/>
      </p:ext>
    </p:extLst>
  </p:cSld>
  <p:clrMapOvr>
    <a:masterClrMapping/>
  </p:clrMapOvr>
  <p:transition>
    <p:random/>
    <p:sndAc>
      <p:stSnd>
        <p:snd r:embed="rId2" name="camera.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57</a:t>
            </a:fld>
            <a:endParaRPr lang="en-US" altLang="zh-CN" dirty="0"/>
          </a:p>
        </p:txBody>
      </p:sp>
      <p:sp>
        <p:nvSpPr>
          <p:cNvPr id="4" name="矩形 3"/>
          <p:cNvSpPr/>
          <p:nvPr/>
        </p:nvSpPr>
        <p:spPr>
          <a:xfrm>
            <a:off x="2044658" y="530699"/>
            <a:ext cx="4572084" cy="707886"/>
          </a:xfrm>
          <a:prstGeom prst="rect">
            <a:avLst/>
          </a:prstGeom>
        </p:spPr>
        <p:txBody>
          <a:bodyPr wrap="none">
            <a:spAutoFit/>
          </a:bodyPr>
          <a:lstStyle/>
          <a:p>
            <a:r>
              <a:rPr lang="en-US" altLang="zh-CN" sz="4000" b="1" kern="0" dirty="0">
                <a:solidFill>
                  <a:srgbClr val="9900CC"/>
                </a:solidFill>
                <a:latin typeface="Arial"/>
                <a:ea typeface="宋体"/>
              </a:rPr>
              <a:t> </a:t>
            </a:r>
            <a:r>
              <a:rPr lang="en-US" altLang="zh-CN" sz="2800" b="1" kern="0" dirty="0">
                <a:solidFill>
                  <a:srgbClr val="FF0000"/>
                </a:solidFill>
                <a:latin typeface="Arial"/>
                <a:ea typeface="宋体"/>
              </a:rPr>
              <a:t>6.3  C51</a:t>
            </a:r>
            <a:r>
              <a:rPr lang="zh-CN" altLang="en-US" sz="2800" b="1" kern="0" dirty="0">
                <a:solidFill>
                  <a:srgbClr val="FF0000"/>
                </a:solidFill>
                <a:latin typeface="Arial"/>
                <a:ea typeface="宋体"/>
              </a:rPr>
              <a:t>的运算符和表达式</a:t>
            </a:r>
            <a:endParaRPr lang="zh-CN" altLang="en-US" dirty="0"/>
          </a:p>
        </p:txBody>
      </p:sp>
      <p:sp>
        <p:nvSpPr>
          <p:cNvPr id="5" name="矩形 4"/>
          <p:cNvSpPr/>
          <p:nvPr/>
        </p:nvSpPr>
        <p:spPr>
          <a:xfrm>
            <a:off x="0" y="2007395"/>
            <a:ext cx="9144000" cy="4524315"/>
          </a:xfrm>
          <a:prstGeom prst="rect">
            <a:avLst/>
          </a:prstGeom>
        </p:spPr>
        <p:txBody>
          <a:bodyPr wrap="square">
            <a:spAutoFit/>
          </a:bodyPr>
          <a:lstStyle/>
          <a:p>
            <a:pPr algn="l">
              <a:lnSpc>
                <a:spcPct val="150000"/>
              </a:lnSpc>
            </a:pPr>
            <a:r>
              <a:rPr lang="en-US" altLang="zh-CN" sz="2400" b="1" dirty="0" smtClean="0">
                <a:solidFill>
                  <a:srgbClr val="0000FF"/>
                </a:solidFill>
                <a:latin typeface="+mj-ea"/>
                <a:ea typeface="+mj-ea"/>
              </a:rPr>
              <a:t>    1</a:t>
            </a:r>
            <a:r>
              <a:rPr lang="zh-CN" altLang="en-US" sz="2400" b="1" dirty="0">
                <a:solidFill>
                  <a:srgbClr val="0000FF"/>
                </a:solidFill>
                <a:latin typeface="+mj-ea"/>
                <a:ea typeface="+mj-ea"/>
              </a:rPr>
              <a:t>．算术运算符和和算术表达式</a:t>
            </a:r>
          </a:p>
          <a:p>
            <a:pPr algn="l">
              <a:lnSpc>
                <a:spcPct val="150000"/>
              </a:lnSpc>
            </a:pPr>
            <a:r>
              <a:rPr lang="zh-CN" altLang="en-US" sz="2400" b="1" dirty="0">
                <a:solidFill>
                  <a:schemeClr val="accent2"/>
                </a:solidFill>
                <a:latin typeface="+mj-ea"/>
                <a:ea typeface="+mj-ea"/>
              </a:rPr>
              <a:t>  </a:t>
            </a:r>
            <a:r>
              <a:rPr lang="zh-CN" altLang="en-US" sz="2400" b="1" dirty="0" smtClean="0">
                <a:solidFill>
                  <a:schemeClr val="accent2"/>
                </a:solidFill>
                <a:latin typeface="+mj-ea"/>
                <a:ea typeface="+mj-ea"/>
              </a:rPr>
              <a:t>（</a:t>
            </a:r>
            <a:r>
              <a:rPr lang="en-US" altLang="zh-CN" sz="2400" b="1" dirty="0">
                <a:solidFill>
                  <a:schemeClr val="accent2"/>
                </a:solidFill>
                <a:latin typeface="+mj-ea"/>
                <a:ea typeface="+mj-ea"/>
              </a:rPr>
              <a:t>1</a:t>
            </a:r>
            <a:r>
              <a:rPr lang="zh-CN" altLang="en-US" sz="2400" b="1" dirty="0">
                <a:solidFill>
                  <a:schemeClr val="accent2"/>
                </a:solidFill>
                <a:latin typeface="+mj-ea"/>
                <a:ea typeface="+mj-ea"/>
              </a:rPr>
              <a:t>）基本的算术运算符</a:t>
            </a:r>
          </a:p>
          <a:p>
            <a:pPr algn="l">
              <a:lnSpc>
                <a:spcPct val="150000"/>
              </a:lnSpc>
            </a:pPr>
            <a:r>
              <a:rPr lang="en-US" altLang="zh-CN" sz="2400" b="1" dirty="0">
                <a:solidFill>
                  <a:schemeClr val="accent2"/>
                </a:solidFill>
                <a:latin typeface="+mj-ea"/>
                <a:ea typeface="+mj-ea"/>
              </a:rPr>
              <a:t>    </a:t>
            </a:r>
            <a:r>
              <a:rPr lang="en-US" altLang="zh-CN" sz="2400" b="1" dirty="0" smtClean="0">
                <a:solidFill>
                  <a:schemeClr val="accent2"/>
                </a:solidFill>
                <a:latin typeface="+mj-ea"/>
                <a:ea typeface="+mj-ea"/>
              </a:rPr>
              <a:t>C51</a:t>
            </a:r>
            <a:r>
              <a:rPr lang="zh-CN" altLang="en-US" sz="2400" b="1" dirty="0">
                <a:solidFill>
                  <a:schemeClr val="accent2"/>
                </a:solidFill>
                <a:latin typeface="+mj-ea"/>
                <a:ea typeface="+mj-ea"/>
              </a:rPr>
              <a:t>最基本的算术运算符有以下</a:t>
            </a:r>
            <a:r>
              <a:rPr lang="en-US" altLang="zh-CN" sz="2400" b="1" dirty="0">
                <a:solidFill>
                  <a:schemeClr val="accent2"/>
                </a:solidFill>
                <a:latin typeface="+mj-ea"/>
                <a:ea typeface="+mj-ea"/>
              </a:rPr>
              <a:t>5</a:t>
            </a:r>
            <a:r>
              <a:rPr lang="zh-CN" altLang="en-US" sz="2400" b="1" dirty="0">
                <a:solidFill>
                  <a:schemeClr val="accent2"/>
                </a:solidFill>
                <a:latin typeface="+mj-ea"/>
                <a:ea typeface="+mj-ea"/>
              </a:rPr>
              <a:t>种：</a:t>
            </a:r>
          </a:p>
          <a:p>
            <a:pPr algn="l">
              <a:lnSpc>
                <a:spcPct val="150000"/>
              </a:lnSpc>
            </a:pPr>
            <a:r>
              <a:rPr lang="en-US" altLang="zh-CN" sz="2400" b="1" dirty="0">
                <a:solidFill>
                  <a:schemeClr val="accent2"/>
                </a:solidFill>
                <a:latin typeface="+mj-ea"/>
                <a:ea typeface="+mj-ea"/>
              </a:rPr>
              <a:t>    </a:t>
            </a:r>
            <a:r>
              <a:rPr lang="en-US" altLang="zh-CN" sz="2400" b="1" dirty="0" smtClean="0">
                <a:solidFill>
                  <a:schemeClr val="accent2"/>
                </a:solidFill>
                <a:latin typeface="+mj-ea"/>
                <a:ea typeface="+mj-ea"/>
              </a:rPr>
              <a:t>+</a:t>
            </a:r>
            <a:r>
              <a:rPr lang="zh-CN" altLang="en-US" sz="2400" b="1" dirty="0">
                <a:solidFill>
                  <a:schemeClr val="accent2"/>
                </a:solidFill>
                <a:latin typeface="+mj-ea"/>
                <a:ea typeface="+mj-ea"/>
              </a:rPr>
              <a:t>：加法运算符。</a:t>
            </a:r>
          </a:p>
          <a:p>
            <a:pPr algn="l">
              <a:lnSpc>
                <a:spcPct val="150000"/>
              </a:lnSpc>
            </a:pPr>
            <a:r>
              <a:rPr lang="zh-CN" altLang="en-US" sz="2400" b="1" dirty="0">
                <a:solidFill>
                  <a:schemeClr val="accent2"/>
                </a:solidFill>
                <a:latin typeface="+mj-ea"/>
                <a:ea typeface="+mj-ea"/>
              </a:rPr>
              <a:t> </a:t>
            </a:r>
            <a:r>
              <a:rPr lang="zh-CN" altLang="en-US" sz="2400" b="1" dirty="0" smtClean="0">
                <a:solidFill>
                  <a:schemeClr val="accent2"/>
                </a:solidFill>
                <a:latin typeface="+mj-ea"/>
                <a:ea typeface="+mj-ea"/>
              </a:rPr>
              <a:t> </a:t>
            </a:r>
            <a:r>
              <a:rPr lang="en-US" altLang="zh-CN" sz="2400" b="1" dirty="0" smtClean="0">
                <a:solidFill>
                  <a:schemeClr val="accent2"/>
                </a:solidFill>
                <a:latin typeface="+mj-ea"/>
                <a:ea typeface="+mj-ea"/>
              </a:rPr>
              <a:t>-</a:t>
            </a:r>
            <a:r>
              <a:rPr lang="zh-CN" altLang="en-US" sz="2400" b="1" dirty="0">
                <a:solidFill>
                  <a:schemeClr val="accent2"/>
                </a:solidFill>
                <a:latin typeface="+mj-ea"/>
                <a:ea typeface="+mj-ea"/>
              </a:rPr>
              <a:t>：减法（取负）运算符。</a:t>
            </a:r>
          </a:p>
          <a:p>
            <a:pPr algn="l">
              <a:lnSpc>
                <a:spcPct val="150000"/>
              </a:lnSpc>
            </a:pPr>
            <a:r>
              <a:rPr lang="zh-CN" altLang="en-US" sz="2400" b="1" dirty="0">
                <a:solidFill>
                  <a:schemeClr val="accent2"/>
                </a:solidFill>
                <a:latin typeface="+mj-ea"/>
                <a:ea typeface="+mj-ea"/>
              </a:rPr>
              <a:t>    </a:t>
            </a:r>
            <a:r>
              <a:rPr lang="zh-CN" altLang="en-US" sz="2400" b="1" dirty="0" smtClean="0">
                <a:solidFill>
                  <a:schemeClr val="accent2"/>
                </a:solidFill>
                <a:latin typeface="+mj-ea"/>
                <a:ea typeface="+mj-ea"/>
              </a:rPr>
              <a:t>*</a:t>
            </a:r>
            <a:r>
              <a:rPr lang="zh-CN" altLang="en-US" sz="2400" b="1" dirty="0">
                <a:solidFill>
                  <a:schemeClr val="accent2"/>
                </a:solidFill>
                <a:latin typeface="+mj-ea"/>
                <a:ea typeface="+mj-ea"/>
              </a:rPr>
              <a:t>：乘法运算符。</a:t>
            </a:r>
          </a:p>
          <a:p>
            <a:pPr algn="l">
              <a:lnSpc>
                <a:spcPct val="150000"/>
              </a:lnSpc>
            </a:pPr>
            <a:r>
              <a:rPr lang="en-US" altLang="zh-CN" sz="2400" b="1" dirty="0">
                <a:solidFill>
                  <a:schemeClr val="accent2"/>
                </a:solidFill>
                <a:latin typeface="+mj-ea"/>
                <a:ea typeface="+mj-ea"/>
              </a:rPr>
              <a:t>    </a:t>
            </a:r>
            <a:r>
              <a:rPr lang="en-US" altLang="zh-CN" sz="2400" b="1" dirty="0" smtClean="0">
                <a:solidFill>
                  <a:schemeClr val="accent2"/>
                </a:solidFill>
                <a:latin typeface="+mj-ea"/>
                <a:ea typeface="+mj-ea"/>
              </a:rPr>
              <a:t>/</a:t>
            </a:r>
            <a:r>
              <a:rPr lang="zh-CN" altLang="en-US" sz="2400" b="1" dirty="0">
                <a:solidFill>
                  <a:schemeClr val="accent2"/>
                </a:solidFill>
                <a:latin typeface="+mj-ea"/>
                <a:ea typeface="+mj-ea"/>
              </a:rPr>
              <a:t>：除法运算符。</a:t>
            </a:r>
          </a:p>
          <a:p>
            <a:pPr algn="l">
              <a:lnSpc>
                <a:spcPct val="150000"/>
              </a:lnSpc>
            </a:pPr>
            <a:r>
              <a:rPr lang="en-US" altLang="zh-CN" sz="2400" b="1" dirty="0">
                <a:solidFill>
                  <a:schemeClr val="accent2"/>
                </a:solidFill>
                <a:latin typeface="+mj-ea"/>
                <a:ea typeface="+mj-ea"/>
              </a:rPr>
              <a:t>    </a:t>
            </a:r>
            <a:r>
              <a:rPr lang="en-US" altLang="zh-CN" sz="2400" b="1" dirty="0" smtClean="0">
                <a:solidFill>
                  <a:schemeClr val="accent2"/>
                </a:solidFill>
                <a:latin typeface="+mj-ea"/>
                <a:ea typeface="+mj-ea"/>
              </a:rPr>
              <a:t>%</a:t>
            </a:r>
            <a:r>
              <a:rPr lang="zh-CN" altLang="en-US" sz="2400" b="1" dirty="0">
                <a:solidFill>
                  <a:schemeClr val="accent2"/>
                </a:solidFill>
                <a:latin typeface="+mj-ea"/>
                <a:ea typeface="+mj-ea"/>
              </a:rPr>
              <a:t>：模运算或取余运算符。</a:t>
            </a:r>
          </a:p>
        </p:txBody>
      </p:sp>
      <p:sp>
        <p:nvSpPr>
          <p:cNvPr id="6" name="矩形 5"/>
          <p:cNvSpPr/>
          <p:nvPr/>
        </p:nvSpPr>
        <p:spPr>
          <a:xfrm>
            <a:off x="0" y="1020480"/>
            <a:ext cx="9144000" cy="1200329"/>
          </a:xfrm>
          <a:prstGeom prst="rect">
            <a:avLst/>
          </a:prstGeom>
        </p:spPr>
        <p:txBody>
          <a:bodyPr wrap="square">
            <a:spAutoFit/>
          </a:bodyPr>
          <a:lstStyle/>
          <a:p>
            <a:pPr lvl="0" algn="l">
              <a:lnSpc>
                <a:spcPct val="150000"/>
              </a:lnSpc>
            </a:pPr>
            <a:r>
              <a:rPr lang="en-US" altLang="zh-CN" sz="2400" b="1" dirty="0" smtClean="0">
                <a:solidFill>
                  <a:srgbClr val="333399"/>
                </a:solidFill>
                <a:latin typeface="宋体"/>
                <a:ea typeface="宋体"/>
              </a:rPr>
              <a:t>    C51</a:t>
            </a:r>
            <a:r>
              <a:rPr lang="zh-CN" altLang="en-US" sz="2400" b="1" dirty="0">
                <a:solidFill>
                  <a:srgbClr val="333399"/>
                </a:solidFill>
                <a:latin typeface="宋体"/>
                <a:ea typeface="宋体"/>
              </a:rPr>
              <a:t>的基本运算类似于</a:t>
            </a:r>
            <a:r>
              <a:rPr lang="en-US" altLang="zh-CN" sz="2400" b="1" dirty="0">
                <a:solidFill>
                  <a:srgbClr val="333399"/>
                </a:solidFill>
                <a:latin typeface="宋体"/>
                <a:ea typeface="宋体"/>
              </a:rPr>
              <a:t>ANSI C</a:t>
            </a:r>
            <a:r>
              <a:rPr lang="zh-CN" altLang="en-US" sz="2400" b="1" dirty="0">
                <a:solidFill>
                  <a:srgbClr val="333399"/>
                </a:solidFill>
                <a:latin typeface="宋体"/>
                <a:ea typeface="宋体"/>
              </a:rPr>
              <a:t>，主要包括算术运算、关系运算、逻辑运算、位运算和赋值运算及其表达式等。</a:t>
            </a:r>
          </a:p>
        </p:txBody>
      </p:sp>
    </p:spTree>
    <p:extLst>
      <p:ext uri="{BB962C8B-B14F-4D97-AF65-F5344CB8AC3E}">
        <p14:creationId xmlns:p14="http://schemas.microsoft.com/office/powerpoint/2010/main" val="2434935870"/>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58</a:t>
            </a:fld>
            <a:endParaRPr lang="en-US" altLang="zh-CN" dirty="0"/>
          </a:p>
        </p:txBody>
      </p:sp>
      <p:sp>
        <p:nvSpPr>
          <p:cNvPr id="4" name="矩形 3"/>
          <p:cNvSpPr/>
          <p:nvPr/>
        </p:nvSpPr>
        <p:spPr>
          <a:xfrm>
            <a:off x="0" y="615881"/>
            <a:ext cx="9144000" cy="2236574"/>
          </a:xfrm>
          <a:prstGeom prst="rect">
            <a:avLst/>
          </a:prstGeom>
        </p:spPr>
        <p:txBody>
          <a:bodyPr wrap="square">
            <a:spAutoFit/>
          </a:bodyPr>
          <a:lstStyle/>
          <a:p>
            <a:pPr lvl="0" algn="l">
              <a:lnSpc>
                <a:spcPct val="150000"/>
              </a:lnSpc>
            </a:pPr>
            <a:r>
              <a:rPr lang="zh-CN" altLang="en-US" sz="2400" b="1" dirty="0">
                <a:solidFill>
                  <a:schemeClr val="accent2"/>
                </a:solidFill>
                <a:latin typeface="+mn-lt"/>
                <a:ea typeface="+mn-ea"/>
              </a:rPr>
              <a:t>        在这些运算符中，加、减和乘法符合一般的算术运算规则。除法运算时，两侧的操作数可为整数或浮点数，运算结果的数据类型保持不变；取余运算符两侧的操作数均为整型数据，所得结果的符号与左侧操作数的符号相同。</a:t>
            </a:r>
          </a:p>
        </p:txBody>
      </p:sp>
    </p:spTree>
    <p:extLst>
      <p:ext uri="{BB962C8B-B14F-4D97-AF65-F5344CB8AC3E}">
        <p14:creationId xmlns:p14="http://schemas.microsoft.com/office/powerpoint/2010/main" val="122938170"/>
      </p:ext>
    </p:extLst>
  </p:cSld>
  <p:clrMapOvr>
    <a:masterClrMapping/>
  </p:clrMapOvr>
  <p:transition>
    <p:random/>
    <p:sndAc>
      <p:stSnd>
        <p:snd r:embed="rId2" name="camera.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59</a:t>
            </a:fld>
            <a:endParaRPr lang="en-US" altLang="zh-CN" dirty="0"/>
          </a:p>
        </p:txBody>
      </p:sp>
      <p:sp>
        <p:nvSpPr>
          <p:cNvPr id="4" name="矩形 3"/>
          <p:cNvSpPr/>
          <p:nvPr/>
        </p:nvSpPr>
        <p:spPr>
          <a:xfrm>
            <a:off x="0" y="586373"/>
            <a:ext cx="9144000" cy="3416320"/>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2</a:t>
            </a:r>
            <a:r>
              <a:rPr lang="zh-CN" altLang="en-US" sz="2400" b="1" dirty="0">
                <a:solidFill>
                  <a:schemeClr val="accent2"/>
                </a:solidFill>
                <a:latin typeface="+mn-lt"/>
                <a:ea typeface="+mn-ea"/>
              </a:rPr>
              <a:t>）自增、自减运算符</a:t>
            </a:r>
          </a:p>
          <a:p>
            <a:pPr lvl="0" algn="l">
              <a:lnSpc>
                <a:spcPct val="150000"/>
              </a:lnSpc>
            </a:pPr>
            <a:r>
              <a:rPr lang="en-US" altLang="zh-CN" sz="2400" b="1" dirty="0">
                <a:solidFill>
                  <a:schemeClr val="accent2"/>
                </a:solidFill>
                <a:latin typeface="+mn-lt"/>
                <a:ea typeface="+mn-ea"/>
              </a:rPr>
              <a:t>        ++</a:t>
            </a:r>
            <a:r>
              <a:rPr lang="zh-CN" altLang="en-US" sz="2400" b="1" dirty="0">
                <a:solidFill>
                  <a:schemeClr val="accent2"/>
                </a:solidFill>
                <a:latin typeface="+mn-lt"/>
                <a:ea typeface="+mn-ea"/>
              </a:rPr>
              <a:t>：自增运算符。</a:t>
            </a:r>
          </a:p>
          <a:p>
            <a:pPr lvl="0" algn="l">
              <a:lnSpc>
                <a:spcPct val="150000"/>
              </a:lnSpc>
            </a:pPr>
            <a:r>
              <a:rPr lang="en-US" altLang="zh-CN" sz="2400" b="1" dirty="0">
                <a:solidFill>
                  <a:schemeClr val="accent2"/>
                </a:solidFill>
                <a:latin typeface="+mn-lt"/>
                <a:ea typeface="+mn-ea"/>
              </a:rPr>
              <a:t>        - -</a:t>
            </a:r>
            <a:r>
              <a:rPr lang="zh-CN" altLang="en-US" sz="2400" b="1" dirty="0">
                <a:solidFill>
                  <a:schemeClr val="accent2"/>
                </a:solidFill>
                <a:latin typeface="+mn-lt"/>
                <a:ea typeface="+mn-ea"/>
              </a:rPr>
              <a:t>：自减运算符。</a:t>
            </a:r>
          </a:p>
          <a:p>
            <a:pPr lvl="0" algn="l">
              <a:lnSpc>
                <a:spcPct val="150000"/>
              </a:lnSpc>
            </a:pPr>
            <a:r>
              <a:rPr lang="zh-CN" altLang="en-US" sz="2400" b="1" dirty="0">
                <a:solidFill>
                  <a:schemeClr val="accent2"/>
                </a:solidFill>
                <a:latin typeface="+mn-lt"/>
                <a:ea typeface="+mn-ea"/>
              </a:rPr>
              <a:t>        例如：</a:t>
            </a:r>
            <a:r>
              <a:rPr lang="en-US" altLang="zh-CN" sz="2400" b="1" dirty="0">
                <a:solidFill>
                  <a:schemeClr val="accent2"/>
                </a:solidFill>
                <a:latin typeface="+mn-lt"/>
                <a:ea typeface="+mn-ea"/>
              </a:rPr>
              <a:t>++j</a:t>
            </a:r>
            <a:r>
              <a:rPr lang="zh-CN" altLang="en-US" sz="2400" b="1" dirty="0">
                <a:solidFill>
                  <a:schemeClr val="accent2"/>
                </a:solidFill>
                <a:latin typeface="+mn-lt"/>
                <a:ea typeface="+mn-ea"/>
              </a:rPr>
              <a:t>表示先加</a:t>
            </a:r>
            <a:r>
              <a:rPr lang="en-US" altLang="zh-CN" sz="2400" b="1" dirty="0">
                <a:solidFill>
                  <a:schemeClr val="accent2"/>
                </a:solidFill>
                <a:latin typeface="+mn-lt"/>
                <a:ea typeface="+mn-ea"/>
              </a:rPr>
              <a:t>1</a:t>
            </a:r>
            <a:r>
              <a:rPr lang="zh-CN" altLang="en-US" sz="2400" b="1" dirty="0">
                <a:solidFill>
                  <a:schemeClr val="accent2"/>
                </a:solidFill>
                <a:latin typeface="+mn-lt"/>
                <a:ea typeface="+mn-ea"/>
              </a:rPr>
              <a:t>，再取值；</a:t>
            </a:r>
            <a:r>
              <a:rPr lang="en-US" altLang="zh-CN" sz="2400" b="1" dirty="0">
                <a:solidFill>
                  <a:schemeClr val="accent2"/>
                </a:solidFill>
                <a:latin typeface="+mn-lt"/>
                <a:ea typeface="+mn-ea"/>
              </a:rPr>
              <a:t>j++</a:t>
            </a:r>
            <a:r>
              <a:rPr lang="zh-CN" altLang="en-US" sz="2400" b="1" dirty="0">
                <a:solidFill>
                  <a:schemeClr val="accent2"/>
                </a:solidFill>
                <a:latin typeface="+mn-lt"/>
                <a:ea typeface="+mn-ea"/>
              </a:rPr>
              <a:t>表示先取值，再加</a:t>
            </a:r>
            <a:r>
              <a:rPr lang="en-US" altLang="zh-CN" sz="2400" b="1" dirty="0">
                <a:solidFill>
                  <a:schemeClr val="accent2"/>
                </a:solidFill>
                <a:latin typeface="+mn-lt"/>
                <a:ea typeface="+mn-ea"/>
              </a:rPr>
              <a:t>1</a:t>
            </a:r>
            <a:r>
              <a:rPr lang="zh-CN" altLang="en-US" sz="2400" b="1" dirty="0">
                <a:solidFill>
                  <a:schemeClr val="accent2"/>
                </a:solidFill>
                <a:latin typeface="+mn-lt"/>
                <a:ea typeface="+mn-ea"/>
              </a:rPr>
              <a:t>。自减运算也是如此。</a:t>
            </a:r>
          </a:p>
          <a:p>
            <a:pPr lvl="0" algn="l">
              <a:lnSpc>
                <a:spcPct val="150000"/>
              </a:lnSpc>
            </a:pPr>
            <a:r>
              <a:rPr lang="zh-CN" altLang="en-US" sz="2400" b="1" dirty="0">
                <a:solidFill>
                  <a:schemeClr val="accent2"/>
                </a:solidFill>
                <a:latin typeface="+mn-lt"/>
                <a:ea typeface="+mn-ea"/>
              </a:rPr>
              <a:t>        注意：</a:t>
            </a:r>
            <a:r>
              <a:rPr lang="en-US" altLang="zh-CN" sz="2400" b="1" dirty="0">
                <a:solidFill>
                  <a:schemeClr val="accent2"/>
                </a:solidFill>
                <a:latin typeface="+mn-lt"/>
                <a:ea typeface="+mn-ea"/>
              </a:rPr>
              <a:t>++</a:t>
            </a:r>
            <a:r>
              <a:rPr lang="zh-CN" altLang="en-US" sz="2400" b="1" dirty="0">
                <a:solidFill>
                  <a:schemeClr val="accent2"/>
                </a:solidFill>
                <a:latin typeface="+mn-lt"/>
                <a:ea typeface="+mn-ea"/>
              </a:rPr>
              <a:t>和</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运算符只能用于变量，不能用于常量和表达式。</a:t>
            </a:r>
          </a:p>
        </p:txBody>
      </p:sp>
    </p:spTree>
    <p:extLst>
      <p:ext uri="{BB962C8B-B14F-4D97-AF65-F5344CB8AC3E}">
        <p14:creationId xmlns:p14="http://schemas.microsoft.com/office/powerpoint/2010/main" val="35723229"/>
      </p:ext>
    </p:extLst>
  </p:cSld>
  <p:clrMapOvr>
    <a:masterClrMapping/>
  </p:clrMapOvr>
  <p:transition>
    <p:random/>
    <p:sndAc>
      <p:stSnd>
        <p:snd r:embed="rId2" name="camera.wav"/>
      </p:stSnd>
    </p:sndAc>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60</a:t>
            </a:fld>
            <a:endParaRPr lang="en-US" altLang="zh-CN" dirty="0"/>
          </a:p>
        </p:txBody>
      </p:sp>
      <p:sp>
        <p:nvSpPr>
          <p:cNvPr id="4" name="矩形 3"/>
          <p:cNvSpPr/>
          <p:nvPr/>
        </p:nvSpPr>
        <p:spPr>
          <a:xfrm>
            <a:off x="0" y="592564"/>
            <a:ext cx="9144000" cy="3970318"/>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3</a:t>
            </a:r>
            <a:r>
              <a:rPr lang="zh-CN" altLang="en-US" sz="2400" b="1" dirty="0">
                <a:solidFill>
                  <a:schemeClr val="accent2"/>
                </a:solidFill>
                <a:latin typeface="+mn-lt"/>
                <a:ea typeface="+mn-ea"/>
              </a:rPr>
              <a:t>）算术表达式和运算符的优先级与结合性</a:t>
            </a:r>
          </a:p>
          <a:p>
            <a:pPr lvl="0" algn="l">
              <a:lnSpc>
                <a:spcPct val="150000"/>
              </a:lnSpc>
            </a:pPr>
            <a:r>
              <a:rPr lang="zh-CN" altLang="en-US" sz="2400" dirty="0" smtClean="0">
                <a:solidFill>
                  <a:srgbClr val="000000"/>
                </a:solidFill>
              </a:rPr>
              <a:t>        </a:t>
            </a:r>
            <a:r>
              <a:rPr lang="zh-CN" altLang="en-US" sz="2400" b="1" dirty="0">
                <a:solidFill>
                  <a:schemeClr val="accent2"/>
                </a:solidFill>
                <a:latin typeface="+mn-lt"/>
                <a:ea typeface="+mn-ea"/>
              </a:rPr>
              <a:t>用算术运算符和括号将运算对象连接起来的式子称为算术表达式。其中的运算对象包括常量、变量、函数、数组、结构等，例如</a:t>
            </a:r>
            <a:r>
              <a:rPr lang="en-US" altLang="zh-CN" sz="2400" b="1" dirty="0">
                <a:solidFill>
                  <a:schemeClr val="accent2"/>
                </a:solidFill>
                <a:latin typeface="+mn-lt"/>
                <a:ea typeface="+mn-ea"/>
              </a:rPr>
              <a:t>(2a+3b)*c/d</a:t>
            </a:r>
            <a:r>
              <a:rPr lang="zh-CN" altLang="en-US" sz="2400" b="1" dirty="0">
                <a:solidFill>
                  <a:schemeClr val="accent2"/>
                </a:solidFill>
                <a:latin typeface="+mn-lt"/>
                <a:ea typeface="+mn-ea"/>
              </a:rPr>
              <a:t>。</a:t>
            </a:r>
          </a:p>
          <a:p>
            <a:pPr lvl="0" algn="l">
              <a:lnSpc>
                <a:spcPct val="150000"/>
              </a:lnSpc>
            </a:pPr>
            <a:r>
              <a:rPr lang="en-US" altLang="zh-CN" sz="2400" b="1" dirty="0">
                <a:solidFill>
                  <a:schemeClr val="accent2"/>
                </a:solidFill>
                <a:latin typeface="+mn-lt"/>
                <a:ea typeface="+mn-ea"/>
              </a:rPr>
              <a:t>        C51</a:t>
            </a:r>
            <a:r>
              <a:rPr lang="zh-CN" altLang="en-US" sz="2400" b="1" dirty="0">
                <a:solidFill>
                  <a:schemeClr val="accent2"/>
                </a:solidFill>
                <a:latin typeface="+mn-lt"/>
                <a:ea typeface="+mn-ea"/>
              </a:rPr>
              <a:t>规定了算术运算符的优先级和结合性为：取负运算优先级最高，然后是乘、除法和取余，最后是加、减法。也可以根据需要，在算术表达式中采用括号来改变运算符的优先级。</a:t>
            </a:r>
          </a:p>
        </p:txBody>
      </p:sp>
    </p:spTree>
    <p:extLst>
      <p:ext uri="{BB962C8B-B14F-4D97-AF65-F5344CB8AC3E}">
        <p14:creationId xmlns:p14="http://schemas.microsoft.com/office/powerpoint/2010/main" val="3011846216"/>
      </p:ext>
    </p:extLst>
  </p:cSld>
  <p:clrMapOvr>
    <a:masterClrMapping/>
  </p:clrMapOvr>
  <p:transition>
    <p:random/>
    <p:sndAc>
      <p:stSnd>
        <p:snd r:embed="rId2" name="camera.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61</a:t>
            </a:fld>
            <a:endParaRPr lang="en-US" altLang="zh-CN" dirty="0"/>
          </a:p>
        </p:txBody>
      </p:sp>
      <p:sp>
        <p:nvSpPr>
          <p:cNvPr id="4" name="矩形 3"/>
          <p:cNvSpPr/>
          <p:nvPr/>
        </p:nvSpPr>
        <p:spPr>
          <a:xfrm>
            <a:off x="0" y="370850"/>
            <a:ext cx="9144000" cy="6186309"/>
          </a:xfrm>
          <a:prstGeom prst="rect">
            <a:avLst/>
          </a:prstGeom>
        </p:spPr>
        <p:txBody>
          <a:bodyPr wrap="square">
            <a:spAutoFit/>
          </a:bodyPr>
          <a:lstStyle/>
          <a:p>
            <a:pPr lvl="0" algn="l">
              <a:lnSpc>
                <a:spcPct val="150000"/>
              </a:lnSpc>
            </a:pPr>
            <a:r>
              <a:rPr lang="zh-CN" altLang="en-US" sz="2400" b="1" dirty="0">
                <a:solidFill>
                  <a:schemeClr val="accent2"/>
                </a:solidFill>
                <a:latin typeface="+mn-lt"/>
                <a:ea typeface="+mn-ea"/>
              </a:rPr>
              <a:t>      （</a:t>
            </a:r>
            <a:r>
              <a:rPr lang="en-US" altLang="zh-CN" sz="2400" b="1" dirty="0">
                <a:solidFill>
                  <a:schemeClr val="accent2"/>
                </a:solidFill>
                <a:latin typeface="+mn-lt"/>
                <a:ea typeface="+mn-ea"/>
              </a:rPr>
              <a:t>4</a:t>
            </a:r>
            <a:r>
              <a:rPr lang="zh-CN" altLang="en-US" sz="2400" b="1" dirty="0">
                <a:solidFill>
                  <a:schemeClr val="accent2"/>
                </a:solidFill>
                <a:latin typeface="+mn-lt"/>
                <a:ea typeface="+mn-ea"/>
              </a:rPr>
              <a:t>）类型转换</a:t>
            </a:r>
          </a:p>
          <a:p>
            <a:pPr lvl="0" algn="l">
              <a:lnSpc>
                <a:spcPct val="150000"/>
              </a:lnSpc>
            </a:pPr>
            <a:r>
              <a:rPr lang="zh-CN" altLang="en-US" sz="2400" dirty="0" smtClean="0">
                <a:solidFill>
                  <a:srgbClr val="000000"/>
                </a:solidFill>
              </a:rPr>
              <a:t>        </a:t>
            </a:r>
            <a:r>
              <a:rPr lang="zh-CN" altLang="en-US" sz="2400" b="1" dirty="0">
                <a:solidFill>
                  <a:schemeClr val="accent2"/>
                </a:solidFill>
                <a:latin typeface="+mn-lt"/>
                <a:ea typeface="+mn-ea"/>
              </a:rPr>
              <a:t>如果一个运算符两侧的数据类型不同，则必须通过数据类型转换将数据转换成同种类型。转换方式有两种：</a:t>
            </a:r>
            <a:endParaRPr lang="en-US" altLang="zh-CN" sz="2400" b="1" dirty="0">
              <a:solidFill>
                <a:schemeClr val="accent2"/>
              </a:solidFill>
              <a:latin typeface="+mn-lt"/>
              <a:ea typeface="+mn-ea"/>
            </a:endParaRPr>
          </a:p>
          <a:p>
            <a:pPr lvl="0" algn="l">
              <a:lnSpc>
                <a:spcPct val="150000"/>
              </a:lnSpc>
            </a:pPr>
            <a:r>
              <a:rPr lang="en-US" altLang="zh-CN" sz="2400" b="1" dirty="0">
                <a:solidFill>
                  <a:schemeClr val="accent2"/>
                </a:solidFill>
                <a:latin typeface="+mn-lt"/>
                <a:ea typeface="+mn-ea"/>
              </a:rPr>
              <a:t>        </a:t>
            </a:r>
            <a:r>
              <a:rPr lang="zh-CN" altLang="en-US" sz="2400" b="1" dirty="0">
                <a:solidFill>
                  <a:schemeClr val="accent2"/>
                </a:solidFill>
                <a:latin typeface="+mn-lt"/>
                <a:ea typeface="+mn-ea"/>
              </a:rPr>
              <a:t>其一是自动类型转换，即在程序编译时，由</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编译器自动进行数据类型转换，转换顺序为</a:t>
            </a:r>
            <a:r>
              <a:rPr lang="en-US" altLang="zh-CN" sz="2400" b="1" dirty="0">
                <a:solidFill>
                  <a:schemeClr val="accent2"/>
                </a:solidFill>
                <a:latin typeface="+mn-lt"/>
                <a:ea typeface="+mn-ea"/>
              </a:rPr>
              <a:t>bit char int long float</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signed unsigned</a:t>
            </a:r>
            <a:r>
              <a:rPr lang="zh-CN" altLang="en-US" sz="2400" b="1" dirty="0">
                <a:solidFill>
                  <a:schemeClr val="accent2"/>
                </a:solidFill>
                <a:latin typeface="+mn-lt"/>
                <a:ea typeface="+mn-ea"/>
              </a:rPr>
              <a:t>；    </a:t>
            </a:r>
            <a:endParaRPr lang="en-US" altLang="zh-CN" sz="2400" b="1" dirty="0">
              <a:solidFill>
                <a:schemeClr val="accent2"/>
              </a:solidFill>
              <a:latin typeface="+mn-lt"/>
              <a:ea typeface="+mn-ea"/>
            </a:endParaRPr>
          </a:p>
          <a:p>
            <a:pPr lvl="0" algn="l">
              <a:lnSpc>
                <a:spcPct val="150000"/>
              </a:lnSpc>
            </a:pPr>
            <a:r>
              <a:rPr lang="en-US" altLang="zh-CN" sz="2400" b="1" dirty="0">
                <a:solidFill>
                  <a:schemeClr val="accent2"/>
                </a:solidFill>
                <a:latin typeface="+mn-lt"/>
                <a:ea typeface="+mn-ea"/>
              </a:rPr>
              <a:t>        </a:t>
            </a:r>
            <a:r>
              <a:rPr lang="zh-CN" altLang="en-US" sz="2400" b="1" dirty="0">
                <a:solidFill>
                  <a:schemeClr val="accent2"/>
                </a:solidFill>
                <a:latin typeface="+mn-lt"/>
                <a:ea typeface="+mn-ea"/>
              </a:rPr>
              <a:t>其二是使用强制类型转换运算符，语句形式为</a:t>
            </a:r>
          </a:p>
          <a:p>
            <a:pPr lvl="0">
              <a:lnSpc>
                <a:spcPct val="150000"/>
              </a:lnSpc>
            </a:pPr>
            <a:r>
              <a:rPr lang="zh-CN" altLang="en-US" sz="2400" b="1" dirty="0">
                <a:solidFill>
                  <a:schemeClr val="accent2"/>
                </a:solidFill>
                <a:latin typeface="+mn-lt"/>
                <a:ea typeface="+mn-ea"/>
              </a:rPr>
              <a:t>   </a:t>
            </a:r>
            <a:r>
              <a:rPr lang="zh-CN" altLang="en-US" sz="2400" b="1" dirty="0">
                <a:solidFill>
                  <a:srgbClr val="FF0000"/>
                </a:solidFill>
                <a:latin typeface="+mn-lt"/>
                <a:ea typeface="+mn-ea"/>
              </a:rPr>
              <a:t>（类型名）（表达式）</a:t>
            </a:r>
          </a:p>
          <a:p>
            <a:pPr lvl="0" algn="l">
              <a:lnSpc>
                <a:spcPct val="150000"/>
              </a:lnSpc>
            </a:pPr>
            <a:r>
              <a:rPr lang="zh-CN" altLang="en-US" sz="2400" b="1" dirty="0">
                <a:solidFill>
                  <a:schemeClr val="accent2"/>
                </a:solidFill>
                <a:latin typeface="+mn-lt"/>
                <a:ea typeface="+mn-ea"/>
              </a:rPr>
              <a:t>        例如：</a:t>
            </a:r>
          </a:p>
          <a:p>
            <a:pPr lvl="0" algn="l">
              <a:lnSpc>
                <a:spcPct val="150000"/>
              </a:lnSpc>
            </a:pPr>
            <a:r>
              <a:rPr lang="en-US" altLang="zh-CN" sz="2400" b="1" dirty="0">
                <a:solidFill>
                  <a:schemeClr val="accent2"/>
                </a:solidFill>
                <a:latin typeface="+mn-lt"/>
                <a:ea typeface="+mn-ea"/>
              </a:rPr>
              <a:t>        int a</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b</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 a</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b</a:t>
            </a:r>
            <a:r>
              <a:rPr lang="zh-CN" altLang="en-US" sz="2400" b="1" dirty="0">
                <a:solidFill>
                  <a:schemeClr val="accent2"/>
                </a:solidFill>
                <a:latin typeface="+mn-lt"/>
                <a:ea typeface="+mn-ea"/>
              </a:rPr>
              <a:t>为整数 *</a:t>
            </a:r>
            <a:r>
              <a:rPr lang="en-US" altLang="zh-CN" sz="2400" b="1" dirty="0">
                <a:solidFill>
                  <a:schemeClr val="accent2"/>
                </a:solidFill>
                <a:latin typeface="+mn-lt"/>
                <a:ea typeface="+mn-ea"/>
              </a:rPr>
              <a:t>/</a:t>
            </a:r>
          </a:p>
          <a:p>
            <a:pPr lvl="0" algn="l">
              <a:lnSpc>
                <a:spcPct val="150000"/>
              </a:lnSpc>
            </a:pPr>
            <a:r>
              <a:rPr lang="en-US" altLang="zh-CN" sz="2400" b="1" dirty="0">
                <a:solidFill>
                  <a:schemeClr val="accent2"/>
                </a:solidFill>
                <a:latin typeface="+mn-lt"/>
                <a:ea typeface="+mn-ea"/>
              </a:rPr>
              <a:t>        (double)</a:t>
            </a:r>
            <a:r>
              <a:rPr lang="zh-CN" altLang="en-US" sz="2400" b="1" dirty="0">
                <a:solidFill>
                  <a:schemeClr val="accent2"/>
                </a:solidFill>
                <a:latin typeface="+mn-lt"/>
                <a:ea typeface="+mn-ea"/>
              </a:rPr>
              <a:t>（</a:t>
            </a:r>
            <a:r>
              <a:rPr lang="en-US" altLang="zh-CN" sz="2400" b="1" dirty="0" err="1">
                <a:solidFill>
                  <a:schemeClr val="accent2"/>
                </a:solidFill>
                <a:latin typeface="+mn-lt"/>
                <a:ea typeface="+mn-ea"/>
              </a:rPr>
              <a:t>a+b</a:t>
            </a:r>
            <a:r>
              <a:rPr lang="zh-CN" altLang="en-US" sz="2400" b="1" dirty="0">
                <a:solidFill>
                  <a:schemeClr val="accent2"/>
                </a:solidFill>
                <a:latin typeface="+mn-lt"/>
                <a:ea typeface="+mn-ea"/>
              </a:rPr>
              <a:t>）   </a:t>
            </a:r>
            <a:r>
              <a:rPr lang="en-US" altLang="zh-CN" sz="2400" b="1" dirty="0">
                <a:solidFill>
                  <a:schemeClr val="accent2"/>
                </a:solidFill>
                <a:latin typeface="+mn-lt"/>
                <a:ea typeface="+mn-ea"/>
              </a:rPr>
              <a:t>/* </a:t>
            </a:r>
            <a:r>
              <a:rPr lang="zh-CN" altLang="en-US" sz="2400" b="1" dirty="0">
                <a:solidFill>
                  <a:schemeClr val="accent2"/>
                </a:solidFill>
                <a:latin typeface="+mn-lt"/>
                <a:ea typeface="+mn-ea"/>
              </a:rPr>
              <a:t>将</a:t>
            </a:r>
            <a:r>
              <a:rPr lang="en-US" altLang="zh-CN" sz="2400" b="1" dirty="0" err="1">
                <a:solidFill>
                  <a:schemeClr val="accent2"/>
                </a:solidFill>
                <a:latin typeface="+mn-lt"/>
                <a:ea typeface="+mn-ea"/>
              </a:rPr>
              <a:t>a+b</a:t>
            </a:r>
            <a:r>
              <a:rPr lang="zh-CN" altLang="en-US" sz="2400" b="1" dirty="0">
                <a:solidFill>
                  <a:schemeClr val="accent2"/>
                </a:solidFill>
                <a:latin typeface="+mn-lt"/>
                <a:ea typeface="+mn-ea"/>
              </a:rPr>
              <a:t>强制转换成</a:t>
            </a:r>
            <a:r>
              <a:rPr lang="en-US" altLang="zh-CN" sz="2400" b="1" dirty="0">
                <a:solidFill>
                  <a:schemeClr val="accent2"/>
                </a:solidFill>
                <a:latin typeface="+mn-lt"/>
                <a:ea typeface="+mn-ea"/>
              </a:rPr>
              <a:t>double</a:t>
            </a:r>
            <a:r>
              <a:rPr lang="zh-CN" altLang="en-US" sz="2400" b="1" dirty="0">
                <a:solidFill>
                  <a:schemeClr val="accent2"/>
                </a:solidFill>
                <a:latin typeface="+mn-lt"/>
                <a:ea typeface="+mn-ea"/>
              </a:rPr>
              <a:t>类型 *</a:t>
            </a:r>
            <a:r>
              <a:rPr lang="en-US" altLang="zh-CN" sz="2400" b="1" dirty="0">
                <a:solidFill>
                  <a:schemeClr val="accent2"/>
                </a:solidFill>
                <a:latin typeface="+mn-lt"/>
                <a:ea typeface="+mn-ea"/>
              </a:rPr>
              <a:t>/</a:t>
            </a:r>
          </a:p>
        </p:txBody>
      </p:sp>
    </p:spTree>
    <p:extLst>
      <p:ext uri="{BB962C8B-B14F-4D97-AF65-F5344CB8AC3E}">
        <p14:creationId xmlns:p14="http://schemas.microsoft.com/office/powerpoint/2010/main" val="971585253"/>
      </p:ext>
    </p:extLst>
  </p:cSld>
  <p:clrMapOvr>
    <a:masterClrMapping/>
  </p:clrMapOvr>
  <p:transition>
    <p:random/>
    <p:sndAc>
      <p:stSnd>
        <p:snd r:embed="rId2" name="camera.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62</a:t>
            </a:fld>
            <a:endParaRPr lang="en-US" altLang="zh-CN" dirty="0"/>
          </a:p>
        </p:txBody>
      </p:sp>
      <p:sp>
        <p:nvSpPr>
          <p:cNvPr id="4" name="矩形 3"/>
          <p:cNvSpPr/>
          <p:nvPr/>
        </p:nvSpPr>
        <p:spPr>
          <a:xfrm>
            <a:off x="0" y="400536"/>
            <a:ext cx="9144000" cy="5683607"/>
          </a:xfrm>
          <a:prstGeom prst="rect">
            <a:avLst/>
          </a:prstGeom>
        </p:spPr>
        <p:txBody>
          <a:bodyPr wrap="square">
            <a:spAutoFit/>
          </a:bodyPr>
          <a:lstStyle/>
          <a:p>
            <a:pPr indent="255905" algn="l">
              <a:lnSpc>
                <a:spcPct val="150000"/>
              </a:lnSpc>
              <a:spcBef>
                <a:spcPts val="400"/>
              </a:spcBef>
              <a:spcAft>
                <a:spcPts val="400"/>
              </a:spcAft>
            </a:pPr>
            <a:r>
              <a:rPr lang="en-US" altLang="zh-CN" sz="2400" b="1" kern="1050" dirty="0">
                <a:latin typeface="Arial"/>
                <a:ea typeface="黑体"/>
                <a:cs typeface="Times New Roman"/>
              </a:rPr>
              <a:t> </a:t>
            </a:r>
            <a:r>
              <a:rPr lang="en-US" altLang="zh-CN" sz="2400" b="1" kern="1050" dirty="0" smtClean="0">
                <a:latin typeface="Arial"/>
                <a:ea typeface="黑体"/>
                <a:cs typeface="Times New Roman"/>
              </a:rPr>
              <a:t>   </a:t>
            </a:r>
            <a:r>
              <a:rPr lang="en-US" altLang="zh-CN" sz="2400" b="1" kern="1050" dirty="0" smtClean="0">
                <a:solidFill>
                  <a:srgbClr val="0000FF"/>
                </a:solidFill>
                <a:latin typeface="Arial"/>
                <a:ea typeface="黑体"/>
                <a:cs typeface="Times New Roman"/>
              </a:rPr>
              <a:t>2</a:t>
            </a:r>
            <a:r>
              <a:rPr lang="zh-CN" altLang="zh-CN" sz="2400" b="1" kern="1050" dirty="0">
                <a:solidFill>
                  <a:srgbClr val="0000FF"/>
                </a:solidFill>
                <a:latin typeface="Arial"/>
                <a:ea typeface="黑体"/>
                <a:cs typeface="Times New Roman"/>
              </a:rPr>
              <a:t>．关系运算符与关系表达式</a:t>
            </a:r>
          </a:p>
          <a:p>
            <a:pPr indent="255905" algn="l">
              <a:lnSpc>
                <a:spcPct val="150000"/>
              </a:lnSpc>
              <a:spcAft>
                <a:spcPts val="0"/>
              </a:spcAft>
            </a:pPr>
            <a:r>
              <a:rPr lang="en-US" altLang="zh-CN" sz="2400" kern="1000" dirty="0" smtClean="0">
                <a:latin typeface="Times New Roman"/>
                <a:ea typeface="宋体"/>
              </a:rPr>
              <a:t>    </a:t>
            </a:r>
            <a:r>
              <a:rPr lang="zh-CN" altLang="zh-CN" sz="2400" b="1" dirty="0" smtClean="0">
                <a:solidFill>
                  <a:schemeClr val="accent2"/>
                </a:solidFill>
                <a:latin typeface="+mn-lt"/>
                <a:ea typeface="+mn-ea"/>
              </a:rPr>
              <a:t>（</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）关系运算符</a:t>
            </a:r>
          </a:p>
          <a:p>
            <a:pPr indent="255905" algn="l">
              <a:lnSpc>
                <a:spcPct val="150000"/>
              </a:lnSpc>
              <a:spcAft>
                <a:spcPts val="0"/>
              </a:spcAft>
            </a:pPr>
            <a:r>
              <a:rPr lang="en-US" altLang="zh-CN" sz="2400" b="1" dirty="0" smtClean="0">
                <a:solidFill>
                  <a:schemeClr val="accent2"/>
                </a:solidFill>
                <a:latin typeface="+mn-lt"/>
                <a:ea typeface="+mn-ea"/>
              </a:rPr>
              <a:t>      &lt;</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    </a:t>
            </a:r>
            <a:r>
              <a:rPr lang="zh-CN" altLang="zh-CN" sz="2400" b="1" dirty="0">
                <a:solidFill>
                  <a:schemeClr val="accent2"/>
                </a:solidFill>
                <a:latin typeface="+mn-lt"/>
                <a:ea typeface="+mn-ea"/>
              </a:rPr>
              <a:t>小于。</a:t>
            </a:r>
          </a:p>
          <a:p>
            <a:pPr indent="255905"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en-US" altLang="zh-CN" sz="2400" b="1" dirty="0">
                <a:solidFill>
                  <a:schemeClr val="accent2"/>
                </a:solidFill>
                <a:latin typeface="+mn-lt"/>
                <a:ea typeface="+mn-ea"/>
              </a:rPr>
              <a:t>&lt; =</a:t>
            </a:r>
            <a:r>
              <a:rPr lang="zh-CN" altLang="zh-CN" sz="2400" b="1" dirty="0">
                <a:solidFill>
                  <a:schemeClr val="accent2"/>
                </a:solidFill>
                <a:latin typeface="+mn-lt"/>
                <a:ea typeface="+mn-ea"/>
              </a:rPr>
              <a:t>：小于等于。</a:t>
            </a:r>
          </a:p>
          <a:p>
            <a:pPr indent="255905"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en-US" altLang="zh-CN" sz="2400" b="1" dirty="0">
                <a:solidFill>
                  <a:schemeClr val="accent2"/>
                </a:solidFill>
                <a:latin typeface="+mn-lt"/>
                <a:ea typeface="+mn-ea"/>
              </a:rPr>
              <a:t>&gt;</a:t>
            </a:r>
            <a:r>
              <a:rPr lang="zh-CN" altLang="zh-CN" sz="2400" b="1" dirty="0" smtClean="0">
                <a:solidFill>
                  <a:schemeClr val="accent2"/>
                </a:solidFill>
                <a:latin typeface="+mn-lt"/>
                <a:ea typeface="+mn-ea"/>
              </a:rPr>
              <a:t>：</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大于</a:t>
            </a:r>
            <a:r>
              <a:rPr lang="zh-CN" altLang="zh-CN" sz="2400" b="1" dirty="0">
                <a:solidFill>
                  <a:schemeClr val="accent2"/>
                </a:solidFill>
                <a:latin typeface="+mn-lt"/>
                <a:ea typeface="+mn-ea"/>
              </a:rPr>
              <a:t>。</a:t>
            </a:r>
          </a:p>
          <a:p>
            <a:pPr indent="255905"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&gt;=</a:t>
            </a:r>
            <a:r>
              <a:rPr lang="zh-CN" altLang="zh-CN" sz="2400" b="1" dirty="0">
                <a:solidFill>
                  <a:schemeClr val="accent2"/>
                </a:solidFill>
                <a:latin typeface="+mn-lt"/>
                <a:ea typeface="+mn-ea"/>
              </a:rPr>
              <a:t>：大于等于。</a:t>
            </a:r>
          </a:p>
          <a:p>
            <a:pPr indent="255905"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en-US" altLang="zh-CN" sz="2400" b="1" dirty="0">
                <a:solidFill>
                  <a:schemeClr val="accent2"/>
                </a:solidFill>
                <a:latin typeface="+mn-lt"/>
                <a:ea typeface="+mn-ea"/>
              </a:rPr>
              <a:t>= =</a:t>
            </a:r>
            <a:r>
              <a:rPr lang="zh-CN" altLang="zh-CN" sz="2400" b="1" dirty="0">
                <a:solidFill>
                  <a:schemeClr val="accent2"/>
                </a:solidFill>
                <a:latin typeface="+mn-lt"/>
                <a:ea typeface="+mn-ea"/>
              </a:rPr>
              <a:t>：等于。</a:t>
            </a:r>
          </a:p>
          <a:p>
            <a:pPr indent="255905"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a:t>
            </a:r>
            <a:r>
              <a:rPr lang="zh-CN" altLang="zh-CN" sz="2400" b="1" dirty="0" smtClean="0">
                <a:solidFill>
                  <a:schemeClr val="accent2"/>
                </a:solidFill>
                <a:latin typeface="+mn-lt"/>
                <a:ea typeface="+mn-ea"/>
              </a:rPr>
              <a:t>：</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不</a:t>
            </a:r>
            <a:r>
              <a:rPr lang="zh-CN" altLang="zh-CN" sz="2400" b="1" dirty="0">
                <a:solidFill>
                  <a:schemeClr val="accent2"/>
                </a:solidFill>
                <a:latin typeface="+mn-lt"/>
                <a:ea typeface="+mn-ea"/>
              </a:rPr>
              <a:t>等于</a:t>
            </a:r>
            <a:r>
              <a:rPr lang="zh-CN" altLang="zh-CN" sz="2400" b="1" dirty="0" smtClean="0">
                <a:solidFill>
                  <a:schemeClr val="accent2"/>
                </a:solidFill>
                <a:latin typeface="+mn-lt"/>
                <a:ea typeface="+mn-ea"/>
              </a:rPr>
              <a:t>。</a:t>
            </a:r>
            <a:endParaRPr lang="en-US" altLang="zh-CN" sz="2400" b="1" dirty="0" smtClean="0">
              <a:solidFill>
                <a:schemeClr val="accent2"/>
              </a:solidFill>
              <a:latin typeface="+mn-lt"/>
              <a:ea typeface="+mn-ea"/>
            </a:endParaRPr>
          </a:p>
          <a:p>
            <a:pPr algn="l">
              <a:spcAft>
                <a:spcPts val="0"/>
              </a:spcAft>
            </a:pP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关系</a:t>
            </a:r>
            <a:r>
              <a:rPr lang="zh-CN" altLang="zh-CN" sz="2400" b="1" dirty="0">
                <a:solidFill>
                  <a:schemeClr val="accent2"/>
                </a:solidFill>
                <a:latin typeface="+mn-lt"/>
                <a:ea typeface="+mn-ea"/>
              </a:rPr>
              <a:t>运算即比较运算。其优先级低于算术运算，高于赋值运算。以上</a:t>
            </a:r>
            <a:r>
              <a:rPr lang="en-US" altLang="zh-CN" sz="2400" b="1" dirty="0">
                <a:solidFill>
                  <a:schemeClr val="accent2"/>
                </a:solidFill>
                <a:latin typeface="+mn-lt"/>
                <a:ea typeface="+mn-ea"/>
              </a:rPr>
              <a:t>6</a:t>
            </a:r>
            <a:r>
              <a:rPr lang="zh-CN" altLang="zh-CN" sz="2400" b="1" dirty="0">
                <a:solidFill>
                  <a:schemeClr val="accent2"/>
                </a:solidFill>
                <a:latin typeface="+mn-lt"/>
                <a:ea typeface="+mn-ea"/>
              </a:rPr>
              <a:t>种关系运算中，前</a:t>
            </a:r>
            <a:r>
              <a:rPr lang="en-US" altLang="zh-CN" sz="2400" b="1" dirty="0">
                <a:solidFill>
                  <a:schemeClr val="accent2"/>
                </a:solidFill>
                <a:latin typeface="+mn-lt"/>
                <a:ea typeface="+mn-ea"/>
              </a:rPr>
              <a:t>4</a:t>
            </a:r>
            <a:r>
              <a:rPr lang="zh-CN" altLang="zh-CN" sz="2400" b="1" dirty="0">
                <a:solidFill>
                  <a:schemeClr val="accent2"/>
                </a:solidFill>
                <a:latin typeface="+mn-lt"/>
                <a:ea typeface="+mn-ea"/>
              </a:rPr>
              <a:t>种优先级相同，处于最高级；后两种优先级也相同，处于低优先级。</a:t>
            </a:r>
          </a:p>
        </p:txBody>
      </p:sp>
    </p:spTree>
    <p:extLst>
      <p:ext uri="{BB962C8B-B14F-4D97-AF65-F5344CB8AC3E}">
        <p14:creationId xmlns:p14="http://schemas.microsoft.com/office/powerpoint/2010/main" val="2703850064"/>
      </p:ext>
    </p:extLst>
  </p:cSld>
  <p:clrMapOvr>
    <a:masterClrMapping/>
  </p:clrMapOvr>
  <p:transition>
    <p:random/>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63</a:t>
            </a:fld>
            <a:endParaRPr lang="en-US" altLang="zh-CN" dirty="0"/>
          </a:p>
        </p:txBody>
      </p:sp>
      <p:sp>
        <p:nvSpPr>
          <p:cNvPr id="4" name="矩形 3"/>
          <p:cNvSpPr/>
          <p:nvPr/>
        </p:nvSpPr>
        <p:spPr>
          <a:xfrm>
            <a:off x="0" y="534750"/>
            <a:ext cx="8483600" cy="1754326"/>
          </a:xfrm>
          <a:prstGeom prst="rect">
            <a:avLst/>
          </a:prstGeom>
        </p:spPr>
        <p:txBody>
          <a:bodyPr wrap="square">
            <a:spAutoFit/>
          </a:bodyPr>
          <a:lstStyle/>
          <a:p>
            <a:pPr lvl="0" indent="255905" algn="l">
              <a:lnSpc>
                <a:spcPct val="150000"/>
              </a:lnSpc>
              <a:spcAft>
                <a:spcPts val="0"/>
              </a:spcAft>
            </a:pPr>
            <a:r>
              <a:rPr lang="en-US" altLang="zh-CN" sz="2400" kern="1000" dirty="0" smtClean="0">
                <a:solidFill>
                  <a:srgbClr val="000000"/>
                </a:solidFill>
                <a:latin typeface="Times New Roman"/>
                <a:ea typeface="宋体"/>
              </a:rPr>
              <a:t>    </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2</a:t>
            </a:r>
            <a:r>
              <a:rPr lang="zh-CN" altLang="zh-CN" sz="2400" b="1" dirty="0">
                <a:solidFill>
                  <a:schemeClr val="accent2"/>
                </a:solidFill>
                <a:latin typeface="+mn-lt"/>
                <a:ea typeface="+mn-ea"/>
              </a:rPr>
              <a:t>）关系表达式</a:t>
            </a:r>
          </a:p>
          <a:p>
            <a:pPr lvl="0" algn="l">
              <a:lnSpc>
                <a:spcPct val="150000"/>
              </a:lnSpc>
            </a:pPr>
            <a:r>
              <a:rPr lang="en-US" altLang="zh-CN" sz="2400" kern="1000" dirty="0" smtClean="0">
                <a:solidFill>
                  <a:srgbClr val="000000"/>
                </a:solidFill>
                <a:latin typeface="Times New Roman"/>
                <a:ea typeface="宋体"/>
                <a:cs typeface="Times New Roman"/>
              </a:rPr>
              <a:t>        </a:t>
            </a:r>
            <a:r>
              <a:rPr lang="zh-CN" altLang="zh-CN" sz="2400" b="1" dirty="0">
                <a:solidFill>
                  <a:schemeClr val="accent2"/>
                </a:solidFill>
                <a:latin typeface="+mn-lt"/>
                <a:ea typeface="+mn-ea"/>
              </a:rPr>
              <a:t>关系表达式的值为逻辑值：真（</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）和假（</a:t>
            </a:r>
            <a:r>
              <a:rPr lang="en-US" altLang="zh-CN" sz="2400" b="1" dirty="0">
                <a:solidFill>
                  <a:schemeClr val="accent2"/>
                </a:solidFill>
                <a:latin typeface="+mn-lt"/>
                <a:ea typeface="+mn-ea"/>
              </a:rPr>
              <a:t>0</a:t>
            </a:r>
            <a:r>
              <a:rPr lang="zh-CN" altLang="zh-CN" sz="2400" b="1" dirty="0">
                <a:solidFill>
                  <a:schemeClr val="accent2"/>
                </a:solidFill>
                <a:latin typeface="+mn-lt"/>
                <a:ea typeface="+mn-ea"/>
              </a:rPr>
              <a:t>），如表达式</a:t>
            </a:r>
            <a:r>
              <a:rPr lang="en-US" altLang="zh-CN" sz="2400" b="1" dirty="0">
                <a:solidFill>
                  <a:schemeClr val="accent2"/>
                </a:solidFill>
                <a:latin typeface="+mn-lt"/>
                <a:ea typeface="+mn-ea"/>
              </a:rPr>
              <a:t>-5 = = 0</a:t>
            </a:r>
            <a:r>
              <a:rPr lang="zh-CN" altLang="zh-CN" sz="2400" b="1" dirty="0">
                <a:solidFill>
                  <a:schemeClr val="accent2"/>
                </a:solidFill>
                <a:latin typeface="+mn-lt"/>
                <a:ea typeface="+mn-ea"/>
              </a:rPr>
              <a:t>，其结果为</a:t>
            </a:r>
            <a:r>
              <a:rPr lang="en-US" altLang="zh-CN" sz="2400" b="1" dirty="0">
                <a:solidFill>
                  <a:schemeClr val="accent2"/>
                </a:solidFill>
                <a:latin typeface="+mn-lt"/>
                <a:ea typeface="+mn-ea"/>
              </a:rPr>
              <a:t>0</a:t>
            </a:r>
            <a:r>
              <a:rPr lang="zh-CN" altLang="zh-CN" sz="2400" b="1" dirty="0">
                <a:solidFill>
                  <a:schemeClr val="accent2"/>
                </a:solidFill>
                <a:latin typeface="+mn-lt"/>
                <a:ea typeface="+mn-ea"/>
              </a:rPr>
              <a:t>。</a:t>
            </a:r>
            <a:endParaRPr lang="zh-CN" altLang="en-US" sz="2400" b="1" dirty="0">
              <a:solidFill>
                <a:schemeClr val="accent2"/>
              </a:solidFill>
              <a:latin typeface="+mn-lt"/>
              <a:ea typeface="+mn-ea"/>
            </a:endParaRPr>
          </a:p>
        </p:txBody>
      </p:sp>
    </p:spTree>
    <p:extLst>
      <p:ext uri="{BB962C8B-B14F-4D97-AF65-F5344CB8AC3E}">
        <p14:creationId xmlns:p14="http://schemas.microsoft.com/office/powerpoint/2010/main" val="1729512866"/>
      </p:ext>
    </p:extLst>
  </p:cSld>
  <p:clrMapOvr>
    <a:masterClrMapping/>
  </p:clrMapOvr>
  <p:transition>
    <p:random/>
    <p:sndAc>
      <p:stSnd>
        <p:snd r:embed="rId2" name="camera.wav"/>
      </p:stSnd>
    </p:sndAc>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64</a:t>
            </a:fld>
            <a:endParaRPr lang="en-US" altLang="zh-CN" dirty="0"/>
          </a:p>
        </p:txBody>
      </p:sp>
      <p:sp>
        <p:nvSpPr>
          <p:cNvPr id="4" name="矩形 3"/>
          <p:cNvSpPr/>
          <p:nvPr/>
        </p:nvSpPr>
        <p:spPr>
          <a:xfrm>
            <a:off x="0" y="554256"/>
            <a:ext cx="9144000" cy="4575612"/>
          </a:xfrm>
          <a:prstGeom prst="rect">
            <a:avLst/>
          </a:prstGeom>
        </p:spPr>
        <p:txBody>
          <a:bodyPr wrap="square">
            <a:spAutoFit/>
          </a:bodyPr>
          <a:lstStyle/>
          <a:p>
            <a:pPr algn="l">
              <a:lnSpc>
                <a:spcPct val="150000"/>
              </a:lnSpc>
              <a:spcBef>
                <a:spcPts val="400"/>
              </a:spcBef>
              <a:spcAft>
                <a:spcPts val="400"/>
              </a:spcAft>
            </a:pPr>
            <a:r>
              <a:rPr lang="en-US" altLang="zh-CN" sz="2400" b="1" kern="1050" dirty="0" smtClean="0">
                <a:solidFill>
                  <a:srgbClr val="0000FF"/>
                </a:solidFill>
                <a:latin typeface="Arial"/>
                <a:ea typeface="黑体"/>
                <a:cs typeface="Times New Roman"/>
              </a:rPr>
              <a:t>        3</a:t>
            </a:r>
            <a:r>
              <a:rPr lang="zh-CN" altLang="zh-CN" sz="2400" b="1" kern="1050" dirty="0">
                <a:solidFill>
                  <a:srgbClr val="0000FF"/>
                </a:solidFill>
                <a:latin typeface="Arial"/>
                <a:ea typeface="黑体"/>
                <a:cs typeface="Times New Roman"/>
              </a:rPr>
              <a:t>．逻辑运算符和逻辑表达式</a:t>
            </a:r>
          </a:p>
          <a:p>
            <a:pPr algn="l">
              <a:lnSpc>
                <a:spcPct val="150000"/>
              </a:lnSpc>
              <a:spcAft>
                <a:spcPts val="0"/>
              </a:spcAft>
            </a:pPr>
            <a:r>
              <a:rPr lang="en-US" altLang="zh-CN" sz="2400" kern="1000" dirty="0" smtClean="0">
                <a:latin typeface="Times New Roman"/>
                <a:ea typeface="宋体"/>
              </a:rPr>
              <a:t>      </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）逻辑运算符</a:t>
            </a:r>
          </a:p>
          <a:p>
            <a:pPr algn="l">
              <a:lnSpc>
                <a:spcPct val="150000"/>
              </a:lnSpc>
              <a:spcAft>
                <a:spcPts val="0"/>
              </a:spcAft>
            </a:pPr>
            <a:r>
              <a:rPr lang="en-US" altLang="zh-CN" sz="2400" b="1" dirty="0">
                <a:solidFill>
                  <a:schemeClr val="accent2"/>
                </a:solidFill>
                <a:latin typeface="+mn-lt"/>
                <a:ea typeface="+mn-ea"/>
              </a:rPr>
              <a:t>        &amp;&amp;</a:t>
            </a:r>
            <a:r>
              <a:rPr lang="zh-CN" altLang="zh-CN" sz="2400" b="1" dirty="0">
                <a:solidFill>
                  <a:schemeClr val="accent2"/>
                </a:solidFill>
                <a:latin typeface="+mn-lt"/>
                <a:ea typeface="+mn-ea"/>
              </a:rPr>
              <a:t>：逻辑与。</a:t>
            </a:r>
          </a:p>
          <a:p>
            <a:pPr algn="l">
              <a:lnSpc>
                <a:spcPct val="150000"/>
              </a:lnSpc>
              <a:spcAft>
                <a:spcPts val="0"/>
              </a:spcAft>
            </a:pPr>
            <a:r>
              <a:rPr lang="en-US" altLang="zh-CN" sz="2400" b="1" dirty="0">
                <a:solidFill>
                  <a:schemeClr val="accent2"/>
                </a:solidFill>
                <a:latin typeface="+mn-lt"/>
                <a:ea typeface="+mn-ea"/>
              </a:rPr>
              <a:t>        ||</a:t>
            </a:r>
            <a:r>
              <a:rPr lang="zh-CN" altLang="zh-CN" sz="2400" b="1" dirty="0" smtClean="0">
                <a:solidFill>
                  <a:schemeClr val="accent2"/>
                </a:solidFill>
                <a:latin typeface="+mn-lt"/>
                <a:ea typeface="+mn-ea"/>
              </a:rPr>
              <a:t>：</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逻辑</a:t>
            </a:r>
            <a:r>
              <a:rPr lang="zh-CN" altLang="zh-CN" sz="2400" b="1" dirty="0">
                <a:solidFill>
                  <a:schemeClr val="accent2"/>
                </a:solidFill>
                <a:latin typeface="+mn-lt"/>
                <a:ea typeface="+mn-ea"/>
              </a:rPr>
              <a:t>或。</a:t>
            </a:r>
          </a:p>
          <a:p>
            <a:pPr algn="l">
              <a:lnSpc>
                <a:spcPct val="150000"/>
              </a:lnSpc>
              <a:spcAft>
                <a:spcPts val="0"/>
              </a:spcAft>
            </a:pPr>
            <a:r>
              <a:rPr lang="en-US" altLang="zh-CN" sz="2400" b="1" dirty="0">
                <a:solidFill>
                  <a:schemeClr val="accent2"/>
                </a:solidFill>
                <a:latin typeface="+mn-lt"/>
                <a:ea typeface="+mn-ea"/>
              </a:rPr>
              <a:t>        !</a:t>
            </a:r>
            <a:r>
              <a:rPr lang="zh-CN" altLang="zh-CN" sz="2400" b="1" dirty="0" smtClean="0">
                <a:solidFill>
                  <a:schemeClr val="accent2"/>
                </a:solidFill>
                <a:latin typeface="+mn-lt"/>
                <a:ea typeface="+mn-ea"/>
              </a:rPr>
              <a:t>：</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逻辑</a:t>
            </a:r>
            <a:r>
              <a:rPr lang="zh-CN" altLang="zh-CN" sz="2400" b="1" dirty="0">
                <a:solidFill>
                  <a:schemeClr val="accent2"/>
                </a:solidFill>
                <a:latin typeface="+mn-lt"/>
                <a:ea typeface="+mn-ea"/>
              </a:rPr>
              <a:t>非。</a:t>
            </a:r>
          </a:p>
          <a:p>
            <a:pPr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2</a:t>
            </a:r>
            <a:r>
              <a:rPr lang="zh-CN" altLang="zh-CN" sz="2400" b="1" dirty="0">
                <a:solidFill>
                  <a:schemeClr val="accent2"/>
                </a:solidFill>
                <a:latin typeface="+mn-lt"/>
                <a:ea typeface="+mn-ea"/>
              </a:rPr>
              <a:t>）逻辑表达式</a:t>
            </a:r>
          </a:p>
          <a:p>
            <a:pPr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逻辑表达式的值也是逻辑值：真（</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）和假（</a:t>
            </a:r>
            <a:r>
              <a:rPr lang="en-US" altLang="zh-CN" sz="2400" b="1" dirty="0">
                <a:solidFill>
                  <a:schemeClr val="accent2"/>
                </a:solidFill>
                <a:latin typeface="+mn-lt"/>
                <a:ea typeface="+mn-ea"/>
              </a:rPr>
              <a:t>0</a:t>
            </a:r>
            <a:r>
              <a:rPr lang="zh-CN" altLang="zh-CN" sz="2400" b="1" dirty="0">
                <a:solidFill>
                  <a:schemeClr val="accent2"/>
                </a:solidFill>
                <a:latin typeface="+mn-lt"/>
                <a:ea typeface="+mn-ea"/>
              </a:rPr>
              <a:t>），</a:t>
            </a:r>
            <a:endParaRPr lang="en-US" altLang="zh-CN" sz="2400" b="1" dirty="0">
              <a:solidFill>
                <a:schemeClr val="accent2"/>
              </a:solidFill>
              <a:latin typeface="+mn-lt"/>
              <a:ea typeface="+mn-ea"/>
            </a:endParaRPr>
          </a:p>
          <a:p>
            <a:pPr algn="l">
              <a:lnSpc>
                <a:spcPct val="150000"/>
              </a:lnSpc>
              <a:spcAft>
                <a:spcPts val="0"/>
              </a:spcAft>
            </a:pPr>
            <a:r>
              <a:rPr lang="zh-CN" altLang="zh-CN" sz="2400" b="1" dirty="0">
                <a:solidFill>
                  <a:schemeClr val="accent2"/>
                </a:solidFill>
                <a:latin typeface="+mn-lt"/>
                <a:ea typeface="+mn-ea"/>
              </a:rPr>
              <a:t>如表达式</a:t>
            </a:r>
            <a:r>
              <a:rPr lang="en-US" altLang="zh-CN" sz="2400" b="1" dirty="0">
                <a:solidFill>
                  <a:schemeClr val="accent2"/>
                </a:solidFill>
                <a:latin typeface="+mn-lt"/>
                <a:ea typeface="+mn-ea"/>
              </a:rPr>
              <a:t>5||0</a:t>
            </a:r>
            <a:r>
              <a:rPr lang="zh-CN" altLang="zh-CN" sz="2400" b="1" dirty="0">
                <a:solidFill>
                  <a:schemeClr val="accent2"/>
                </a:solidFill>
                <a:latin typeface="+mn-lt"/>
                <a:ea typeface="+mn-ea"/>
              </a:rPr>
              <a:t>的结果为</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2&amp;&amp;0</a:t>
            </a:r>
            <a:r>
              <a:rPr lang="zh-CN" altLang="zh-CN" sz="2400" b="1" dirty="0">
                <a:solidFill>
                  <a:schemeClr val="accent2"/>
                </a:solidFill>
                <a:latin typeface="+mn-lt"/>
                <a:ea typeface="+mn-ea"/>
              </a:rPr>
              <a:t>的结果为</a:t>
            </a:r>
            <a:r>
              <a:rPr lang="en-US" altLang="zh-CN" sz="2400" b="1" dirty="0">
                <a:solidFill>
                  <a:schemeClr val="accent2"/>
                </a:solidFill>
                <a:latin typeface="+mn-lt"/>
                <a:ea typeface="+mn-ea"/>
              </a:rPr>
              <a:t>0</a:t>
            </a:r>
            <a:r>
              <a:rPr lang="zh-CN" altLang="zh-CN" sz="2400" b="1" dirty="0">
                <a:solidFill>
                  <a:schemeClr val="accent2"/>
                </a:solidFill>
                <a:latin typeface="+mn-lt"/>
                <a:ea typeface="+mn-ea"/>
              </a:rPr>
              <a:t>。</a:t>
            </a:r>
          </a:p>
        </p:txBody>
      </p:sp>
    </p:spTree>
    <p:extLst>
      <p:ext uri="{BB962C8B-B14F-4D97-AF65-F5344CB8AC3E}">
        <p14:creationId xmlns:p14="http://schemas.microsoft.com/office/powerpoint/2010/main" val="1824634713"/>
      </p:ext>
    </p:extLst>
  </p:cSld>
  <p:clrMapOvr>
    <a:masterClrMapping/>
  </p:clrMapOvr>
  <p:transition>
    <p:random/>
    <p:sndAc>
      <p:stSnd>
        <p:snd r:embed="rId2" name="camera.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65</a:t>
            </a:fld>
            <a:endParaRPr lang="en-US" altLang="zh-CN" dirty="0"/>
          </a:p>
        </p:txBody>
      </p:sp>
      <p:sp>
        <p:nvSpPr>
          <p:cNvPr id="4" name="矩形 3"/>
          <p:cNvSpPr/>
          <p:nvPr/>
        </p:nvSpPr>
        <p:spPr>
          <a:xfrm>
            <a:off x="0" y="569099"/>
            <a:ext cx="9144000" cy="5550237"/>
          </a:xfrm>
          <a:prstGeom prst="rect">
            <a:avLst/>
          </a:prstGeom>
        </p:spPr>
        <p:txBody>
          <a:bodyPr wrap="square">
            <a:spAutoFit/>
          </a:bodyPr>
          <a:lstStyle/>
          <a:p>
            <a:pPr algn="l">
              <a:spcBef>
                <a:spcPts val="800"/>
              </a:spcBef>
              <a:spcAft>
                <a:spcPts val="800"/>
              </a:spcAft>
            </a:pPr>
            <a:r>
              <a:rPr lang="en-US" altLang="zh-CN" sz="2400" b="1" kern="1050" dirty="0" smtClean="0">
                <a:solidFill>
                  <a:srgbClr val="0000FF"/>
                </a:solidFill>
                <a:latin typeface="Arial"/>
                <a:ea typeface="黑体"/>
                <a:cs typeface="Times New Roman"/>
              </a:rPr>
              <a:t>        4</a:t>
            </a:r>
            <a:r>
              <a:rPr lang="zh-CN" altLang="zh-CN" sz="2400" b="1" kern="1050" dirty="0">
                <a:solidFill>
                  <a:srgbClr val="0000FF"/>
                </a:solidFill>
                <a:latin typeface="Arial"/>
                <a:ea typeface="黑体"/>
                <a:cs typeface="Times New Roman"/>
              </a:rPr>
              <a:t>．位运算符</a:t>
            </a:r>
          </a:p>
          <a:p>
            <a:pPr algn="l">
              <a:lnSpc>
                <a:spcPct val="150000"/>
              </a:lnSpc>
              <a:spcAft>
                <a:spcPts val="0"/>
              </a:spcAft>
            </a:pPr>
            <a:r>
              <a:rPr lang="en-US" altLang="zh-CN" sz="2400" b="1" dirty="0">
                <a:solidFill>
                  <a:schemeClr val="accent2"/>
                </a:solidFill>
                <a:latin typeface="+mn-lt"/>
                <a:ea typeface="+mn-ea"/>
              </a:rPr>
              <a:t>        C51</a:t>
            </a:r>
            <a:r>
              <a:rPr lang="zh-CN" altLang="zh-CN" sz="2400" b="1" dirty="0">
                <a:solidFill>
                  <a:schemeClr val="accent2"/>
                </a:solidFill>
                <a:latin typeface="+mn-lt"/>
                <a:ea typeface="+mn-ea"/>
              </a:rPr>
              <a:t>提供</a:t>
            </a:r>
            <a:r>
              <a:rPr lang="en-US" altLang="zh-CN" sz="2400" b="1" dirty="0">
                <a:solidFill>
                  <a:schemeClr val="accent2"/>
                </a:solidFill>
                <a:latin typeface="+mn-lt"/>
                <a:ea typeface="+mn-ea"/>
              </a:rPr>
              <a:t>6</a:t>
            </a:r>
            <a:r>
              <a:rPr lang="zh-CN" altLang="zh-CN" sz="2400" b="1" dirty="0">
                <a:solidFill>
                  <a:schemeClr val="accent2"/>
                </a:solidFill>
                <a:latin typeface="+mn-lt"/>
                <a:ea typeface="+mn-ea"/>
              </a:rPr>
              <a:t>种位运算符：</a:t>
            </a:r>
          </a:p>
          <a:p>
            <a:pPr algn="l">
              <a:lnSpc>
                <a:spcPct val="150000"/>
              </a:lnSpc>
              <a:spcAft>
                <a:spcPts val="0"/>
              </a:spcAft>
            </a:pPr>
            <a:r>
              <a:rPr lang="en-US" altLang="zh-CN" sz="2400" b="1" dirty="0">
                <a:solidFill>
                  <a:schemeClr val="accent2"/>
                </a:solidFill>
                <a:latin typeface="+mn-lt"/>
                <a:ea typeface="+mn-ea"/>
              </a:rPr>
              <a:t>        &amp;</a:t>
            </a:r>
            <a:r>
              <a:rPr lang="zh-CN" altLang="zh-CN" sz="2400" b="1" dirty="0">
                <a:solidFill>
                  <a:schemeClr val="accent2"/>
                </a:solidFill>
                <a:latin typeface="+mn-lt"/>
                <a:ea typeface="+mn-ea"/>
              </a:rPr>
              <a:t>：按位与。</a:t>
            </a:r>
          </a:p>
          <a:p>
            <a:pPr algn="l">
              <a:lnSpc>
                <a:spcPct val="150000"/>
              </a:lnSpc>
              <a:spcAft>
                <a:spcPts val="0"/>
              </a:spcAft>
            </a:pPr>
            <a:r>
              <a:rPr lang="en-US" altLang="zh-CN" sz="2400" b="1" dirty="0">
                <a:solidFill>
                  <a:schemeClr val="accent2"/>
                </a:solidFill>
                <a:latin typeface="+mn-lt"/>
                <a:ea typeface="+mn-ea"/>
              </a:rPr>
              <a:t>        |</a:t>
            </a:r>
            <a:r>
              <a:rPr lang="zh-CN" altLang="zh-CN" sz="2400" b="1" dirty="0" smtClean="0">
                <a:solidFill>
                  <a:schemeClr val="accent2"/>
                </a:solidFill>
                <a:latin typeface="+mn-lt"/>
                <a:ea typeface="+mn-ea"/>
              </a:rPr>
              <a:t>：</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按</a:t>
            </a:r>
            <a:r>
              <a:rPr lang="zh-CN" altLang="zh-CN" sz="2400" b="1" dirty="0">
                <a:solidFill>
                  <a:schemeClr val="accent2"/>
                </a:solidFill>
                <a:latin typeface="+mn-lt"/>
                <a:ea typeface="+mn-ea"/>
              </a:rPr>
              <a:t>位或。</a:t>
            </a:r>
          </a:p>
          <a:p>
            <a:pPr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：按位异或。</a:t>
            </a:r>
          </a:p>
          <a:p>
            <a:pPr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：按位取反。</a:t>
            </a:r>
          </a:p>
          <a:p>
            <a:pPr algn="l">
              <a:lnSpc>
                <a:spcPct val="150000"/>
              </a:lnSpc>
              <a:spcAft>
                <a:spcPts val="0"/>
              </a:spcAft>
            </a:pPr>
            <a:r>
              <a:rPr lang="en-US" altLang="zh-CN" sz="2400" b="1" dirty="0">
                <a:solidFill>
                  <a:schemeClr val="accent2"/>
                </a:solidFill>
                <a:latin typeface="+mn-lt"/>
                <a:ea typeface="+mn-ea"/>
              </a:rPr>
              <a:t>       &lt;&lt;</a:t>
            </a:r>
            <a:r>
              <a:rPr lang="zh-CN" altLang="zh-CN" sz="2400" b="1" dirty="0">
                <a:solidFill>
                  <a:schemeClr val="accent2"/>
                </a:solidFill>
                <a:latin typeface="+mn-lt"/>
                <a:ea typeface="+mn-ea"/>
              </a:rPr>
              <a:t>：左移。</a:t>
            </a:r>
          </a:p>
          <a:p>
            <a:pPr algn="l">
              <a:lnSpc>
                <a:spcPct val="150000"/>
              </a:lnSpc>
              <a:spcAft>
                <a:spcPts val="0"/>
              </a:spcAft>
            </a:pPr>
            <a:r>
              <a:rPr lang="en-US" altLang="zh-CN" sz="2400" b="1" dirty="0">
                <a:solidFill>
                  <a:schemeClr val="accent2"/>
                </a:solidFill>
                <a:latin typeface="+mn-lt"/>
                <a:ea typeface="+mn-ea"/>
              </a:rPr>
              <a:t>       &gt;&gt;</a:t>
            </a:r>
            <a:r>
              <a:rPr lang="zh-CN" altLang="zh-CN" sz="2400" b="1" dirty="0">
                <a:solidFill>
                  <a:schemeClr val="accent2"/>
                </a:solidFill>
                <a:latin typeface="+mn-lt"/>
                <a:ea typeface="+mn-ea"/>
              </a:rPr>
              <a:t>：右移。</a:t>
            </a:r>
          </a:p>
          <a:p>
            <a:pPr algn="l">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例如，若</a:t>
            </a:r>
            <a:r>
              <a:rPr lang="en-US" altLang="zh-CN" sz="2400" b="1" dirty="0">
                <a:solidFill>
                  <a:schemeClr val="accent2"/>
                </a:solidFill>
                <a:latin typeface="+mn-lt"/>
                <a:ea typeface="+mn-ea"/>
              </a:rPr>
              <a:t>a = 0xf0</a:t>
            </a:r>
            <a:r>
              <a:rPr lang="zh-CN" altLang="zh-CN" sz="2400" b="1" dirty="0">
                <a:solidFill>
                  <a:schemeClr val="accent2"/>
                </a:solidFill>
                <a:latin typeface="+mn-lt"/>
                <a:ea typeface="+mn-ea"/>
              </a:rPr>
              <a:t>，则表达式</a:t>
            </a:r>
            <a:r>
              <a:rPr lang="en-US" altLang="zh-CN" sz="2400" b="1" dirty="0">
                <a:solidFill>
                  <a:schemeClr val="accent2"/>
                </a:solidFill>
                <a:latin typeface="+mn-lt"/>
                <a:ea typeface="+mn-ea"/>
              </a:rPr>
              <a:t>a = ~a</a:t>
            </a:r>
            <a:r>
              <a:rPr lang="zh-CN" altLang="zh-CN" sz="2400" b="1" dirty="0">
                <a:solidFill>
                  <a:schemeClr val="accent2"/>
                </a:solidFill>
                <a:latin typeface="+mn-lt"/>
                <a:ea typeface="+mn-ea"/>
              </a:rPr>
              <a:t>的值为</a:t>
            </a:r>
            <a:r>
              <a:rPr lang="en-US" altLang="zh-CN" sz="2400" b="1" dirty="0">
                <a:solidFill>
                  <a:schemeClr val="accent2"/>
                </a:solidFill>
                <a:latin typeface="+mn-lt"/>
                <a:ea typeface="+mn-ea"/>
              </a:rPr>
              <a:t>0FH</a:t>
            </a:r>
            <a:r>
              <a:rPr lang="zh-CN" altLang="zh-CN" sz="2400" b="1" dirty="0">
                <a:solidFill>
                  <a:schemeClr val="accent2"/>
                </a:solidFill>
                <a:latin typeface="+mn-lt"/>
                <a:ea typeface="+mn-ea"/>
              </a:rPr>
              <a:t>。又如，</a:t>
            </a:r>
            <a:endParaRPr lang="en-US" altLang="zh-CN" sz="2400" b="1" dirty="0">
              <a:solidFill>
                <a:schemeClr val="accent2"/>
              </a:solidFill>
              <a:latin typeface="+mn-lt"/>
              <a:ea typeface="+mn-ea"/>
            </a:endParaRPr>
          </a:p>
          <a:p>
            <a:pPr algn="l">
              <a:spcAft>
                <a:spcPts val="0"/>
              </a:spcAft>
            </a:pPr>
            <a:r>
              <a:rPr lang="zh-CN" altLang="zh-CN" sz="2400" b="1" dirty="0">
                <a:solidFill>
                  <a:schemeClr val="accent2"/>
                </a:solidFill>
                <a:latin typeface="+mn-lt"/>
                <a:ea typeface="+mn-ea"/>
              </a:rPr>
              <a:t>若</a:t>
            </a:r>
            <a:r>
              <a:rPr lang="en-US" altLang="zh-CN" sz="2400" b="1" dirty="0">
                <a:solidFill>
                  <a:schemeClr val="accent2"/>
                </a:solidFill>
                <a:latin typeface="+mn-lt"/>
                <a:ea typeface="+mn-ea"/>
              </a:rPr>
              <a:t>a = 0xea</a:t>
            </a:r>
            <a:r>
              <a:rPr lang="zh-CN" altLang="zh-CN" sz="2400" b="1" dirty="0">
                <a:solidFill>
                  <a:schemeClr val="accent2"/>
                </a:solidFill>
                <a:latin typeface="+mn-lt"/>
                <a:ea typeface="+mn-ea"/>
              </a:rPr>
              <a:t>，则表达式</a:t>
            </a:r>
            <a:r>
              <a:rPr lang="en-US" altLang="zh-CN" sz="2400" b="1" dirty="0">
                <a:solidFill>
                  <a:schemeClr val="accent2"/>
                </a:solidFill>
                <a:latin typeface="+mn-lt"/>
                <a:ea typeface="+mn-ea"/>
              </a:rPr>
              <a:t>a &lt;&lt; 2</a:t>
            </a:r>
            <a:r>
              <a:rPr lang="zh-CN" altLang="zh-CN" sz="2400" b="1" dirty="0">
                <a:solidFill>
                  <a:schemeClr val="accent2"/>
                </a:solidFill>
                <a:latin typeface="+mn-lt"/>
                <a:ea typeface="+mn-ea"/>
              </a:rPr>
              <a:t>的值为</a:t>
            </a:r>
            <a:r>
              <a:rPr lang="en-US" altLang="zh-CN" sz="2400" b="1" dirty="0">
                <a:solidFill>
                  <a:schemeClr val="accent2"/>
                </a:solidFill>
                <a:latin typeface="+mn-lt"/>
                <a:ea typeface="+mn-ea"/>
              </a:rPr>
              <a:t>A8H</a:t>
            </a:r>
            <a:r>
              <a:rPr lang="zh-CN" altLang="zh-CN" sz="2400" b="1" dirty="0">
                <a:solidFill>
                  <a:schemeClr val="accent2"/>
                </a:solidFill>
                <a:latin typeface="+mn-lt"/>
                <a:ea typeface="+mn-ea"/>
              </a:rPr>
              <a:t>，即</a:t>
            </a:r>
            <a:r>
              <a:rPr lang="en-US" altLang="zh-CN" sz="2400" b="1" dirty="0">
                <a:solidFill>
                  <a:schemeClr val="accent2"/>
                </a:solidFill>
                <a:latin typeface="+mn-lt"/>
                <a:ea typeface="+mn-ea"/>
              </a:rPr>
              <a:t>a</a:t>
            </a:r>
            <a:r>
              <a:rPr lang="zh-CN" altLang="zh-CN" sz="2400" b="1" dirty="0">
                <a:solidFill>
                  <a:schemeClr val="accent2"/>
                </a:solidFill>
                <a:latin typeface="+mn-lt"/>
                <a:ea typeface="+mn-ea"/>
              </a:rPr>
              <a:t>值左移两位，移位后空白位补</a:t>
            </a:r>
            <a:r>
              <a:rPr lang="en-US" altLang="zh-CN" sz="2400" b="1" dirty="0">
                <a:solidFill>
                  <a:schemeClr val="accent2"/>
                </a:solidFill>
                <a:latin typeface="+mn-lt"/>
                <a:ea typeface="+mn-ea"/>
              </a:rPr>
              <a:t>0</a:t>
            </a:r>
            <a:r>
              <a:rPr lang="zh-CN" altLang="zh-CN" sz="2400" b="1" dirty="0">
                <a:solidFill>
                  <a:schemeClr val="accent2"/>
                </a:solidFill>
                <a:latin typeface="+mn-lt"/>
                <a:ea typeface="+mn-ea"/>
              </a:rPr>
              <a:t>。</a:t>
            </a:r>
          </a:p>
        </p:txBody>
      </p:sp>
    </p:spTree>
    <p:extLst>
      <p:ext uri="{BB962C8B-B14F-4D97-AF65-F5344CB8AC3E}">
        <p14:creationId xmlns:p14="http://schemas.microsoft.com/office/powerpoint/2010/main" val="1294992852"/>
      </p:ext>
    </p:extLst>
  </p:cSld>
  <p:clrMapOvr>
    <a:masterClrMapping/>
  </p:clrMapOvr>
  <p:transition>
    <p:random/>
    <p:sndAc>
      <p:stSnd>
        <p:snd r:embed="rId2"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66</a:t>
            </a:fld>
            <a:endParaRPr lang="en-US" altLang="zh-CN" dirty="0"/>
          </a:p>
        </p:txBody>
      </p:sp>
      <p:sp>
        <p:nvSpPr>
          <p:cNvPr id="4" name="矩形 3"/>
          <p:cNvSpPr/>
          <p:nvPr/>
        </p:nvSpPr>
        <p:spPr>
          <a:xfrm>
            <a:off x="0" y="381467"/>
            <a:ext cx="9245600" cy="5734903"/>
          </a:xfrm>
          <a:prstGeom prst="rect">
            <a:avLst/>
          </a:prstGeom>
        </p:spPr>
        <p:txBody>
          <a:bodyPr wrap="square">
            <a:spAutoFit/>
          </a:bodyPr>
          <a:lstStyle/>
          <a:p>
            <a:pPr indent="255905" algn="l">
              <a:lnSpc>
                <a:spcPct val="150000"/>
              </a:lnSpc>
              <a:spcBef>
                <a:spcPts val="800"/>
              </a:spcBef>
              <a:spcAft>
                <a:spcPts val="800"/>
              </a:spcAft>
            </a:pPr>
            <a:r>
              <a:rPr lang="en-US" altLang="zh-CN" sz="2400" b="1" kern="1050" dirty="0" smtClean="0">
                <a:latin typeface="Arial"/>
                <a:ea typeface="黑体"/>
                <a:cs typeface="Times New Roman"/>
              </a:rPr>
              <a:t>      </a:t>
            </a:r>
            <a:r>
              <a:rPr lang="en-US" altLang="zh-CN" sz="2400" b="1" kern="1050" dirty="0" smtClean="0">
                <a:solidFill>
                  <a:srgbClr val="0000FF"/>
                </a:solidFill>
                <a:latin typeface="Arial"/>
                <a:ea typeface="黑体"/>
                <a:cs typeface="Times New Roman"/>
              </a:rPr>
              <a:t>5</a:t>
            </a:r>
            <a:r>
              <a:rPr lang="zh-CN" altLang="zh-CN" sz="2400" b="1" kern="1050" dirty="0">
                <a:solidFill>
                  <a:srgbClr val="0000FF"/>
                </a:solidFill>
                <a:latin typeface="Arial"/>
                <a:ea typeface="黑体"/>
                <a:cs typeface="Times New Roman"/>
              </a:rPr>
              <a:t>．赋值和复合赋值运算符</a:t>
            </a:r>
          </a:p>
          <a:p>
            <a:pPr indent="255905" algn="l">
              <a:lnSpc>
                <a:spcPct val="150000"/>
              </a:lnSpc>
              <a:spcAft>
                <a:spcPts val="0"/>
              </a:spcAft>
            </a:pPr>
            <a:r>
              <a:rPr lang="en-US" altLang="zh-CN" sz="2400" kern="1000" dirty="0" smtClean="0">
                <a:latin typeface="Times New Roman"/>
                <a:ea typeface="宋体"/>
              </a:rPr>
              <a:t>     </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）赋值运算符</a:t>
            </a:r>
          </a:p>
          <a:p>
            <a:pPr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符号“</a:t>
            </a:r>
            <a:r>
              <a:rPr lang="en-US" altLang="zh-CN" sz="2400" b="1" dirty="0">
                <a:solidFill>
                  <a:schemeClr val="accent2"/>
                </a:solidFill>
                <a:latin typeface="+mn-lt"/>
                <a:ea typeface="+mn-ea"/>
              </a:rPr>
              <a:t>=</a:t>
            </a:r>
            <a:r>
              <a:rPr lang="zh-CN" altLang="zh-CN" sz="2400" b="1" dirty="0">
                <a:solidFill>
                  <a:schemeClr val="accent2"/>
                </a:solidFill>
                <a:latin typeface="+mn-lt"/>
                <a:ea typeface="+mn-ea"/>
              </a:rPr>
              <a:t>”称为赋值运算符</a:t>
            </a:r>
          </a:p>
          <a:p>
            <a:pPr indent="255905" algn="l">
              <a:lnSpc>
                <a:spcPct val="150000"/>
              </a:lnSpc>
              <a:spcAft>
                <a:spcPts val="0"/>
              </a:spcAft>
            </a:pPr>
            <a:r>
              <a:rPr lang="en-US" altLang="zh-CN" sz="2400" b="1" dirty="0">
                <a:solidFill>
                  <a:schemeClr val="accent2"/>
                </a:solidFill>
                <a:latin typeface="+mn-lt"/>
                <a:ea typeface="+mn-ea"/>
              </a:rPr>
              <a:t>     </a:t>
            </a:r>
            <a:endParaRPr lang="en-US" altLang="zh-CN" sz="2400" b="1" dirty="0" smtClean="0">
              <a:solidFill>
                <a:schemeClr val="accent2"/>
              </a:solidFill>
              <a:latin typeface="+mn-lt"/>
              <a:ea typeface="+mn-ea"/>
            </a:endParaRPr>
          </a:p>
          <a:p>
            <a:pPr indent="255905"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a:t>
            </a:r>
            <a:r>
              <a:rPr lang="zh-CN" altLang="zh-CN" sz="2400" b="1" dirty="0" smtClean="0">
                <a:solidFill>
                  <a:schemeClr val="accent2"/>
                </a:solidFill>
                <a:latin typeface="+mn-lt"/>
                <a:ea typeface="+mn-ea"/>
              </a:rPr>
              <a:t>（</a:t>
            </a:r>
            <a:r>
              <a:rPr lang="en-US" altLang="zh-CN" sz="2400" b="1" dirty="0">
                <a:solidFill>
                  <a:schemeClr val="accent2"/>
                </a:solidFill>
                <a:latin typeface="+mn-lt"/>
                <a:ea typeface="+mn-ea"/>
              </a:rPr>
              <a:t>2</a:t>
            </a:r>
            <a:r>
              <a:rPr lang="zh-CN" altLang="zh-CN" sz="2400" b="1" dirty="0">
                <a:solidFill>
                  <a:schemeClr val="accent2"/>
                </a:solidFill>
                <a:latin typeface="+mn-lt"/>
                <a:ea typeface="+mn-ea"/>
              </a:rPr>
              <a:t>）复合赋值运算符</a:t>
            </a:r>
          </a:p>
          <a:p>
            <a:pPr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：加法赋值。</a:t>
            </a:r>
          </a:p>
          <a:p>
            <a:pPr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：减法赋值。</a:t>
            </a:r>
          </a:p>
          <a:p>
            <a:pPr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：乘法赋值。</a:t>
            </a:r>
          </a:p>
          <a:p>
            <a:pPr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：除法赋值。</a:t>
            </a:r>
          </a:p>
          <a:p>
            <a:pPr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：取模赋值。</a:t>
            </a:r>
          </a:p>
        </p:txBody>
      </p:sp>
    </p:spTree>
    <p:extLst>
      <p:ext uri="{BB962C8B-B14F-4D97-AF65-F5344CB8AC3E}">
        <p14:creationId xmlns:p14="http://schemas.microsoft.com/office/powerpoint/2010/main" val="2304254785"/>
      </p:ext>
    </p:extLst>
  </p:cSld>
  <p:clrMapOvr>
    <a:masterClrMapping/>
  </p:clrMapOvr>
  <p:transition>
    <p:random/>
    <p:sndAc>
      <p:stSnd>
        <p:snd r:embed="rId2" name="camera.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67</a:t>
            </a:fld>
            <a:endParaRPr lang="en-US" altLang="zh-CN" dirty="0"/>
          </a:p>
        </p:txBody>
      </p:sp>
      <p:sp>
        <p:nvSpPr>
          <p:cNvPr id="4" name="矩形 3"/>
          <p:cNvSpPr/>
          <p:nvPr/>
        </p:nvSpPr>
        <p:spPr>
          <a:xfrm>
            <a:off x="381000" y="646143"/>
            <a:ext cx="8763000" cy="3970318"/>
          </a:xfrm>
          <a:prstGeom prst="rect">
            <a:avLst/>
          </a:prstGeom>
        </p:spPr>
        <p:txBody>
          <a:bodyPr wrap="square">
            <a:spAutoFit/>
          </a:bodyPr>
          <a:lstStyle/>
          <a:p>
            <a:pPr lvl="0" indent="255905" algn="l">
              <a:lnSpc>
                <a:spcPct val="150000"/>
              </a:lnSpc>
              <a:spcAft>
                <a:spcPts val="0"/>
              </a:spcAft>
            </a:pPr>
            <a:r>
              <a:rPr lang="en-US" altLang="zh-CN" sz="2400" kern="1000" dirty="0">
                <a:solidFill>
                  <a:srgbClr val="000000"/>
                </a:solidFill>
                <a:latin typeface="Times New Roman"/>
                <a:ea typeface="宋体"/>
              </a:rPr>
              <a:t> </a:t>
            </a:r>
            <a:r>
              <a:rPr lang="en-US" altLang="zh-CN" sz="2400" b="1" dirty="0">
                <a:solidFill>
                  <a:schemeClr val="accent2"/>
                </a:solidFill>
                <a:latin typeface="+mn-lt"/>
                <a:ea typeface="+mn-ea"/>
              </a:rPr>
              <a:t>&lt;&lt;=</a:t>
            </a:r>
            <a:r>
              <a:rPr lang="zh-CN" altLang="zh-CN" sz="2400" b="1" dirty="0">
                <a:solidFill>
                  <a:schemeClr val="accent2"/>
                </a:solidFill>
                <a:latin typeface="+mn-lt"/>
                <a:ea typeface="+mn-ea"/>
              </a:rPr>
              <a:t>：左移位赋值。</a:t>
            </a:r>
          </a:p>
          <a:p>
            <a:pPr lvl="0" indent="255905" algn="l">
              <a:lnSpc>
                <a:spcPct val="150000"/>
              </a:lnSpc>
              <a:spcAft>
                <a:spcPts val="0"/>
              </a:spcAft>
            </a:pPr>
            <a:r>
              <a:rPr lang="en-US" altLang="zh-CN" sz="2400" b="1" dirty="0">
                <a:solidFill>
                  <a:schemeClr val="accent2"/>
                </a:solidFill>
                <a:latin typeface="+mn-lt"/>
                <a:ea typeface="+mn-ea"/>
              </a:rPr>
              <a:t> &gt;&gt;=</a:t>
            </a:r>
            <a:r>
              <a:rPr lang="zh-CN" altLang="zh-CN" sz="2400" b="1" dirty="0">
                <a:solidFill>
                  <a:schemeClr val="accent2"/>
                </a:solidFill>
                <a:latin typeface="+mn-lt"/>
                <a:ea typeface="+mn-ea"/>
              </a:rPr>
              <a:t>：右移位赋值。</a:t>
            </a:r>
          </a:p>
          <a:p>
            <a:pPr lvl="0" indent="255905" algn="l">
              <a:lnSpc>
                <a:spcPct val="150000"/>
              </a:lnSpc>
              <a:spcAft>
                <a:spcPts val="0"/>
              </a:spcAft>
            </a:pPr>
            <a:r>
              <a:rPr lang="en-US" altLang="zh-CN" sz="2400" b="1" dirty="0">
                <a:solidFill>
                  <a:schemeClr val="accent2"/>
                </a:solidFill>
                <a:latin typeface="+mn-lt"/>
                <a:ea typeface="+mn-ea"/>
              </a:rPr>
              <a:t>&amp;=</a:t>
            </a:r>
            <a:r>
              <a:rPr lang="zh-CN" altLang="zh-CN" sz="2400" b="1" dirty="0">
                <a:solidFill>
                  <a:schemeClr val="accent2"/>
                </a:solidFill>
                <a:latin typeface="+mn-lt"/>
                <a:ea typeface="+mn-ea"/>
              </a:rPr>
              <a:t>：逻辑与赋值。</a:t>
            </a:r>
          </a:p>
          <a:p>
            <a:pPr lvl="0" indent="255905" algn="l">
              <a:lnSpc>
                <a:spcPct val="150000"/>
              </a:lnSpc>
              <a:spcAft>
                <a:spcPts val="0"/>
              </a:spcAft>
            </a:pPr>
            <a:r>
              <a:rPr lang="en-US" altLang="zh-CN" sz="2400" b="1" dirty="0">
                <a:solidFill>
                  <a:schemeClr val="accent2"/>
                </a:solidFill>
                <a:latin typeface="+mn-lt"/>
                <a:ea typeface="+mn-ea"/>
              </a:rPr>
              <a:t>|=</a:t>
            </a:r>
            <a:r>
              <a:rPr lang="zh-CN" altLang="zh-CN" sz="2400" b="1" dirty="0">
                <a:solidFill>
                  <a:schemeClr val="accent2"/>
                </a:solidFill>
                <a:latin typeface="+mn-lt"/>
                <a:ea typeface="+mn-ea"/>
              </a:rPr>
              <a:t>：逻辑或赋值。</a:t>
            </a:r>
          </a:p>
          <a:p>
            <a:pPr lvl="0" indent="255905" algn="l">
              <a:lnSpc>
                <a:spcPct val="150000"/>
              </a:lnSpc>
              <a:spcAft>
                <a:spcPts val="0"/>
              </a:spcAft>
            </a:pPr>
            <a:r>
              <a:rPr lang="en-US" altLang="zh-CN" sz="2400" b="1" dirty="0">
                <a:solidFill>
                  <a:schemeClr val="accent2"/>
                </a:solidFill>
                <a:latin typeface="+mn-lt"/>
                <a:ea typeface="+mn-ea"/>
              </a:rPr>
              <a:t>^=</a:t>
            </a:r>
            <a:r>
              <a:rPr lang="zh-CN" altLang="zh-CN" sz="2400" b="1" dirty="0">
                <a:solidFill>
                  <a:schemeClr val="accent2"/>
                </a:solidFill>
                <a:latin typeface="+mn-lt"/>
                <a:ea typeface="+mn-ea"/>
              </a:rPr>
              <a:t>：逻辑异或赋值。</a:t>
            </a:r>
          </a:p>
          <a:p>
            <a:pPr lvl="0" indent="255905" algn="l">
              <a:lnSpc>
                <a:spcPct val="150000"/>
              </a:lnSpc>
              <a:spcAft>
                <a:spcPts val="0"/>
              </a:spcAft>
            </a:pPr>
            <a:r>
              <a:rPr lang="en-US" altLang="zh-CN" sz="2400" b="1" dirty="0">
                <a:solidFill>
                  <a:schemeClr val="accent2"/>
                </a:solidFill>
                <a:latin typeface="+mn-lt"/>
                <a:ea typeface="+mn-ea"/>
              </a:rPr>
              <a:t>~=</a:t>
            </a:r>
            <a:r>
              <a:rPr lang="zh-CN" altLang="zh-CN" sz="2400" b="1" dirty="0">
                <a:solidFill>
                  <a:schemeClr val="accent2"/>
                </a:solidFill>
                <a:latin typeface="+mn-lt"/>
                <a:ea typeface="+mn-ea"/>
              </a:rPr>
              <a:t>：逻辑非赋值。</a:t>
            </a:r>
          </a:p>
          <a:p>
            <a:pPr lvl="0" indent="255905" algn="l">
              <a:lnSpc>
                <a:spcPct val="150000"/>
              </a:lnSpc>
              <a:spcAft>
                <a:spcPts val="0"/>
              </a:spcAft>
            </a:pPr>
            <a:r>
              <a:rPr lang="zh-CN" altLang="zh-CN" sz="2400" b="1" dirty="0">
                <a:solidFill>
                  <a:schemeClr val="accent2"/>
                </a:solidFill>
                <a:latin typeface="+mn-lt"/>
                <a:ea typeface="+mn-ea"/>
              </a:rPr>
              <a:t>例如，</a:t>
            </a:r>
            <a:r>
              <a:rPr lang="en-US" altLang="zh-CN" sz="2400" b="1" dirty="0">
                <a:solidFill>
                  <a:schemeClr val="accent2"/>
                </a:solidFill>
                <a:latin typeface="+mn-lt"/>
                <a:ea typeface="+mn-ea"/>
              </a:rPr>
              <a:t>a* = 5</a:t>
            </a:r>
            <a:r>
              <a:rPr lang="zh-CN" altLang="zh-CN" sz="2400" b="1" dirty="0">
                <a:solidFill>
                  <a:schemeClr val="accent2"/>
                </a:solidFill>
                <a:latin typeface="+mn-lt"/>
                <a:ea typeface="+mn-ea"/>
              </a:rPr>
              <a:t>相当于</a:t>
            </a:r>
            <a:r>
              <a:rPr lang="en-US" altLang="zh-CN" sz="2400" b="1" dirty="0">
                <a:solidFill>
                  <a:schemeClr val="accent2"/>
                </a:solidFill>
                <a:latin typeface="+mn-lt"/>
                <a:ea typeface="+mn-ea"/>
              </a:rPr>
              <a:t>a = a*5</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b&amp; = 0x80</a:t>
            </a:r>
            <a:r>
              <a:rPr lang="zh-CN" altLang="zh-CN" sz="2400" b="1" dirty="0">
                <a:solidFill>
                  <a:schemeClr val="accent2"/>
                </a:solidFill>
                <a:latin typeface="+mn-lt"/>
                <a:ea typeface="+mn-ea"/>
              </a:rPr>
              <a:t>相当于</a:t>
            </a:r>
            <a:r>
              <a:rPr lang="en-US" altLang="zh-CN" sz="2400" b="1" dirty="0">
                <a:solidFill>
                  <a:schemeClr val="accent2"/>
                </a:solidFill>
                <a:latin typeface="+mn-lt"/>
                <a:ea typeface="+mn-ea"/>
              </a:rPr>
              <a:t>b = b&amp;0x80</a:t>
            </a:r>
            <a:r>
              <a:rPr lang="zh-CN" altLang="zh-CN" sz="2400" b="1" dirty="0">
                <a:solidFill>
                  <a:schemeClr val="accent2"/>
                </a:solidFill>
                <a:latin typeface="+mn-lt"/>
                <a:ea typeface="+mn-ea"/>
              </a:rPr>
              <a:t>。</a:t>
            </a:r>
            <a:endParaRPr lang="zh-CN" altLang="en-US" sz="2400" b="1" dirty="0">
              <a:solidFill>
                <a:schemeClr val="accent2"/>
              </a:solidFill>
              <a:latin typeface="+mn-lt"/>
              <a:ea typeface="+mn-ea"/>
            </a:endParaRPr>
          </a:p>
        </p:txBody>
      </p:sp>
    </p:spTree>
    <p:extLst>
      <p:ext uri="{BB962C8B-B14F-4D97-AF65-F5344CB8AC3E}">
        <p14:creationId xmlns:p14="http://schemas.microsoft.com/office/powerpoint/2010/main" val="2532851338"/>
      </p:ext>
    </p:extLst>
  </p:cSld>
  <p:clrMapOvr>
    <a:masterClrMapping/>
  </p:clrMapOvr>
  <p:transition>
    <p:random/>
    <p:sndAc>
      <p:stSnd>
        <p:snd r:embed="rId2" name="camera.wav"/>
      </p:stSnd>
    </p:sndAc>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68</a:t>
            </a:fld>
            <a:endParaRPr lang="en-US" altLang="zh-CN" dirty="0"/>
          </a:p>
        </p:txBody>
      </p:sp>
      <p:sp>
        <p:nvSpPr>
          <p:cNvPr id="4" name="矩形 3"/>
          <p:cNvSpPr/>
          <p:nvPr/>
        </p:nvSpPr>
        <p:spPr>
          <a:xfrm>
            <a:off x="0" y="492155"/>
            <a:ext cx="9055100" cy="3544560"/>
          </a:xfrm>
          <a:prstGeom prst="rect">
            <a:avLst/>
          </a:prstGeom>
        </p:spPr>
        <p:txBody>
          <a:bodyPr wrap="square">
            <a:spAutoFit/>
          </a:bodyPr>
          <a:lstStyle/>
          <a:p>
            <a:pPr indent="255905" algn="l">
              <a:lnSpc>
                <a:spcPct val="150000"/>
              </a:lnSpc>
              <a:spcBef>
                <a:spcPts val="600"/>
              </a:spcBef>
              <a:spcAft>
                <a:spcPts val="600"/>
              </a:spcAft>
            </a:pPr>
            <a:r>
              <a:rPr lang="en-US" altLang="zh-CN" sz="2400" b="1" kern="1050" dirty="0" smtClean="0">
                <a:solidFill>
                  <a:srgbClr val="0000FF"/>
                </a:solidFill>
                <a:latin typeface="Arial"/>
                <a:ea typeface="黑体"/>
                <a:cs typeface="Times New Roman"/>
              </a:rPr>
              <a:t>      6</a:t>
            </a:r>
            <a:r>
              <a:rPr lang="zh-CN" altLang="zh-CN" sz="2400" b="1" kern="1050" dirty="0">
                <a:solidFill>
                  <a:srgbClr val="0000FF"/>
                </a:solidFill>
                <a:latin typeface="Arial"/>
                <a:ea typeface="黑体"/>
                <a:cs typeface="Times New Roman"/>
              </a:rPr>
              <a:t>．对指针操作的运算符</a:t>
            </a:r>
          </a:p>
          <a:p>
            <a:pPr indent="255905" algn="l">
              <a:lnSpc>
                <a:spcPct val="150000"/>
              </a:lnSpc>
              <a:spcAft>
                <a:spcPts val="0"/>
              </a:spcAft>
            </a:pPr>
            <a:r>
              <a:rPr lang="en-US" altLang="zh-CN" sz="2400" kern="1000" dirty="0" smtClean="0">
                <a:latin typeface="Times New Roman"/>
                <a:ea typeface="宋体"/>
              </a:rPr>
              <a:t>      </a:t>
            </a:r>
            <a:r>
              <a:rPr lang="en-US" altLang="zh-CN" sz="2400" b="1" dirty="0">
                <a:solidFill>
                  <a:schemeClr val="accent2"/>
                </a:solidFill>
                <a:latin typeface="+mn-lt"/>
                <a:ea typeface="+mn-ea"/>
              </a:rPr>
              <a:t>&amp;</a:t>
            </a:r>
            <a:r>
              <a:rPr lang="zh-CN" altLang="zh-CN" sz="2400" b="1" dirty="0">
                <a:solidFill>
                  <a:schemeClr val="accent2"/>
                </a:solidFill>
                <a:latin typeface="+mn-lt"/>
                <a:ea typeface="+mn-ea"/>
              </a:rPr>
              <a:t>：取地址运算符。</a:t>
            </a:r>
          </a:p>
          <a:p>
            <a:pPr indent="255905" algn="l">
              <a:lnSpc>
                <a:spcPct val="150000"/>
              </a:lnSpc>
              <a:spcAft>
                <a:spcPts val="0"/>
              </a:spcAft>
            </a:pPr>
            <a:r>
              <a:rPr lang="en-US" altLang="zh-CN" sz="2400" b="1" dirty="0">
                <a:solidFill>
                  <a:schemeClr val="accent2"/>
                </a:solidFill>
                <a:latin typeface="+mn-lt"/>
                <a:ea typeface="+mn-ea"/>
              </a:rPr>
              <a:t>     </a:t>
            </a:r>
            <a:r>
              <a:rPr lang="en-US" altLang="zh-CN" sz="2400" b="1" dirty="0" smtClean="0">
                <a:solidFill>
                  <a:schemeClr val="accent2"/>
                </a:solidFill>
                <a:latin typeface="+mn-lt"/>
                <a:ea typeface="+mn-ea"/>
              </a:rPr>
              <a:t> * </a:t>
            </a:r>
            <a:r>
              <a:rPr lang="zh-CN" altLang="zh-CN" sz="2400" b="1" dirty="0" smtClean="0">
                <a:solidFill>
                  <a:schemeClr val="accent2"/>
                </a:solidFill>
                <a:latin typeface="+mn-lt"/>
                <a:ea typeface="+mn-ea"/>
              </a:rPr>
              <a:t>：</a:t>
            </a:r>
            <a:r>
              <a:rPr lang="zh-CN" altLang="zh-CN" sz="2400" b="1" dirty="0">
                <a:solidFill>
                  <a:schemeClr val="accent2"/>
                </a:solidFill>
                <a:latin typeface="+mn-lt"/>
                <a:ea typeface="+mn-ea"/>
              </a:rPr>
              <a:t>取内容运算符（间址运算符）。</a:t>
            </a:r>
          </a:p>
          <a:p>
            <a:pPr algn="l">
              <a:lnSpc>
                <a:spcPct val="150000"/>
              </a:lnSpc>
              <a:spcAft>
                <a:spcPts val="40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例如，</a:t>
            </a:r>
          </a:p>
          <a:p>
            <a:pPr marL="269875" indent="255905" algn="l">
              <a:lnSpc>
                <a:spcPct val="150000"/>
              </a:lnSpc>
              <a:spcAft>
                <a:spcPts val="0"/>
              </a:spcAft>
            </a:pPr>
            <a:r>
              <a:rPr lang="en-US" altLang="zh-CN" sz="2400" b="1" dirty="0">
                <a:solidFill>
                  <a:schemeClr val="accent2"/>
                </a:solidFill>
                <a:latin typeface="+mn-lt"/>
                <a:ea typeface="+mn-ea"/>
              </a:rPr>
              <a:t> a = &amp;b</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                /* </a:t>
            </a:r>
            <a:r>
              <a:rPr lang="zh-CN" altLang="zh-CN" sz="2400" b="1" dirty="0">
                <a:solidFill>
                  <a:schemeClr val="accent2"/>
                </a:solidFill>
                <a:latin typeface="+mn-lt"/>
                <a:ea typeface="+mn-ea"/>
              </a:rPr>
              <a:t>取</a:t>
            </a:r>
            <a:r>
              <a:rPr lang="en-US" altLang="zh-CN" sz="2400" b="1" dirty="0">
                <a:solidFill>
                  <a:schemeClr val="accent2"/>
                </a:solidFill>
                <a:latin typeface="+mn-lt"/>
                <a:ea typeface="+mn-ea"/>
              </a:rPr>
              <a:t>b</a:t>
            </a:r>
            <a:r>
              <a:rPr lang="zh-CN" altLang="zh-CN" sz="2400" b="1" dirty="0">
                <a:solidFill>
                  <a:schemeClr val="accent2"/>
                </a:solidFill>
                <a:latin typeface="+mn-lt"/>
                <a:ea typeface="+mn-ea"/>
              </a:rPr>
              <a:t>变量的地址送变量</a:t>
            </a:r>
            <a:r>
              <a:rPr lang="en-US" altLang="zh-CN" sz="2400" b="1" dirty="0">
                <a:solidFill>
                  <a:schemeClr val="accent2"/>
                </a:solidFill>
                <a:latin typeface="+mn-lt"/>
                <a:ea typeface="+mn-ea"/>
              </a:rPr>
              <a:t>a */</a:t>
            </a:r>
            <a:endParaRPr lang="zh-CN" altLang="zh-CN" sz="2400" b="1" dirty="0">
              <a:solidFill>
                <a:schemeClr val="accent2"/>
              </a:solidFill>
              <a:latin typeface="+mn-lt"/>
              <a:ea typeface="+mn-ea"/>
            </a:endParaRPr>
          </a:p>
          <a:p>
            <a:pPr marL="269875" indent="255905" algn="l">
              <a:lnSpc>
                <a:spcPct val="150000"/>
              </a:lnSpc>
              <a:spcAft>
                <a:spcPts val="0"/>
              </a:spcAft>
            </a:pPr>
            <a:r>
              <a:rPr lang="en-US" altLang="zh-CN" sz="2400" b="1" dirty="0">
                <a:solidFill>
                  <a:schemeClr val="accent2"/>
                </a:solidFill>
                <a:latin typeface="+mn-lt"/>
                <a:ea typeface="+mn-ea"/>
              </a:rPr>
              <a:t> char *b</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 c = *b</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 </a:t>
            </a:r>
            <a:r>
              <a:rPr lang="zh-CN" altLang="zh-CN" sz="2400" b="1" dirty="0">
                <a:solidFill>
                  <a:schemeClr val="accent2"/>
                </a:solidFill>
                <a:latin typeface="+mn-lt"/>
                <a:ea typeface="+mn-ea"/>
              </a:rPr>
              <a:t>将以</a:t>
            </a:r>
            <a:r>
              <a:rPr lang="en-US" altLang="zh-CN" sz="2400" b="1" dirty="0">
                <a:solidFill>
                  <a:schemeClr val="accent2"/>
                </a:solidFill>
                <a:latin typeface="+mn-lt"/>
                <a:ea typeface="+mn-ea"/>
              </a:rPr>
              <a:t>b</a:t>
            </a:r>
            <a:r>
              <a:rPr lang="zh-CN" altLang="zh-CN" sz="2400" b="1" dirty="0">
                <a:solidFill>
                  <a:schemeClr val="accent2"/>
                </a:solidFill>
                <a:latin typeface="+mn-lt"/>
                <a:ea typeface="+mn-ea"/>
              </a:rPr>
              <a:t>的内容为地址的单元的内容送</a:t>
            </a:r>
            <a:r>
              <a:rPr lang="en-US" altLang="zh-CN" sz="2400" b="1" dirty="0">
                <a:solidFill>
                  <a:schemeClr val="accent2"/>
                </a:solidFill>
                <a:latin typeface="+mn-lt"/>
                <a:ea typeface="+mn-ea"/>
              </a:rPr>
              <a:t>c */</a:t>
            </a:r>
            <a:endParaRPr lang="zh-CN" altLang="zh-CN" sz="2400" b="1" dirty="0">
              <a:solidFill>
                <a:schemeClr val="accent2"/>
              </a:solidFill>
              <a:latin typeface="+mn-lt"/>
              <a:ea typeface="+mn-ea"/>
            </a:endParaRPr>
          </a:p>
        </p:txBody>
      </p:sp>
    </p:spTree>
    <p:extLst>
      <p:ext uri="{BB962C8B-B14F-4D97-AF65-F5344CB8AC3E}">
        <p14:creationId xmlns:p14="http://schemas.microsoft.com/office/powerpoint/2010/main" val="1511553729"/>
      </p:ext>
    </p:extLst>
  </p:cSld>
  <p:clrMapOvr>
    <a:masterClrMapping/>
  </p:clrMapOvr>
  <p:transition>
    <p:random/>
    <p:sndAc>
      <p:stSnd>
        <p:snd r:embed="rId3" name="camera.wav"/>
      </p:stSnd>
    </p:sndAc>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69</a:t>
            </a:fld>
            <a:endParaRPr lang="en-US" altLang="zh-CN" dirty="0"/>
          </a:p>
        </p:txBody>
      </p:sp>
      <p:sp>
        <p:nvSpPr>
          <p:cNvPr id="4" name="矩形 3"/>
          <p:cNvSpPr/>
          <p:nvPr/>
        </p:nvSpPr>
        <p:spPr>
          <a:xfrm>
            <a:off x="0" y="671543"/>
            <a:ext cx="9144000" cy="2862322"/>
          </a:xfrm>
          <a:prstGeom prst="rect">
            <a:avLst/>
          </a:prstGeom>
        </p:spPr>
        <p:txBody>
          <a:bodyPr wrap="square">
            <a:spAutoFit/>
          </a:bodyPr>
          <a:lstStyle/>
          <a:p>
            <a:pPr lvl="0" indent="255905" algn="l">
              <a:lnSpc>
                <a:spcPct val="150000"/>
              </a:lnSpc>
              <a:spcBef>
                <a:spcPts val="400"/>
              </a:spcBef>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这里有两点需要注意：</a:t>
            </a:r>
          </a:p>
          <a:p>
            <a:pPr lvl="0"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1</a:t>
            </a:r>
            <a:r>
              <a:rPr lang="zh-CN" altLang="zh-CN" sz="2400" b="1" dirty="0">
                <a:solidFill>
                  <a:schemeClr val="accent2"/>
                </a:solidFill>
                <a:latin typeface="+mn-lt"/>
                <a:ea typeface="+mn-ea"/>
              </a:rPr>
              <a:t>）此处的</a:t>
            </a:r>
            <a:r>
              <a:rPr lang="en-US" altLang="zh-CN" sz="2400" b="1" dirty="0">
                <a:solidFill>
                  <a:schemeClr val="accent2"/>
                </a:solidFill>
                <a:latin typeface="+mn-lt"/>
                <a:ea typeface="+mn-ea"/>
              </a:rPr>
              <a:t>&amp;</a:t>
            </a:r>
            <a:r>
              <a:rPr lang="zh-CN" altLang="zh-CN" sz="2400" b="1" dirty="0">
                <a:solidFill>
                  <a:schemeClr val="accent2"/>
                </a:solidFill>
                <a:latin typeface="+mn-lt"/>
                <a:ea typeface="+mn-ea"/>
              </a:rPr>
              <a:t>与按位与运算符的差别，如果</a:t>
            </a:r>
            <a:r>
              <a:rPr lang="en-US" altLang="zh-CN" sz="2400" b="1" dirty="0">
                <a:solidFill>
                  <a:schemeClr val="accent2"/>
                </a:solidFill>
                <a:latin typeface="+mn-lt"/>
                <a:ea typeface="+mn-ea"/>
              </a:rPr>
              <a:t>&amp;</a:t>
            </a:r>
            <a:r>
              <a:rPr lang="zh-CN" altLang="zh-CN" sz="2400" b="1" dirty="0">
                <a:solidFill>
                  <a:schemeClr val="accent2"/>
                </a:solidFill>
                <a:latin typeface="+mn-lt"/>
                <a:ea typeface="+mn-ea"/>
              </a:rPr>
              <a:t>为按位“与”，则</a:t>
            </a:r>
            <a:r>
              <a:rPr lang="en-US" altLang="zh-CN" sz="2400" b="1" dirty="0">
                <a:solidFill>
                  <a:schemeClr val="accent2"/>
                </a:solidFill>
                <a:latin typeface="+mn-lt"/>
                <a:ea typeface="+mn-ea"/>
              </a:rPr>
              <a:t>&amp;</a:t>
            </a:r>
            <a:r>
              <a:rPr lang="zh-CN" altLang="zh-CN" sz="2400" b="1" dirty="0">
                <a:solidFill>
                  <a:schemeClr val="accent2"/>
                </a:solidFill>
                <a:latin typeface="+mn-lt"/>
                <a:ea typeface="+mn-ea"/>
              </a:rPr>
              <a:t>的两边都必须有变量或常量。</a:t>
            </a:r>
          </a:p>
          <a:p>
            <a:pPr lvl="0" indent="255905" algn="l">
              <a:lnSpc>
                <a:spcPct val="150000"/>
              </a:lnSpc>
              <a:spcAft>
                <a:spcPts val="0"/>
              </a:spcAft>
            </a:pPr>
            <a:r>
              <a:rPr lang="en-US" altLang="zh-CN" sz="2400" b="1" dirty="0">
                <a:solidFill>
                  <a:schemeClr val="accent2"/>
                </a:solidFill>
                <a:latin typeface="+mn-lt"/>
                <a:ea typeface="+mn-ea"/>
              </a:rPr>
              <a:t>  </a:t>
            </a:r>
            <a:r>
              <a:rPr lang="zh-CN" altLang="zh-CN" sz="2400" b="1" dirty="0">
                <a:solidFill>
                  <a:schemeClr val="accent2"/>
                </a:solidFill>
                <a:latin typeface="+mn-lt"/>
                <a:ea typeface="+mn-ea"/>
              </a:rPr>
              <a:t>（</a:t>
            </a:r>
            <a:r>
              <a:rPr lang="en-US" altLang="zh-CN" sz="2400" b="1" dirty="0">
                <a:solidFill>
                  <a:schemeClr val="accent2"/>
                </a:solidFill>
                <a:latin typeface="+mn-lt"/>
                <a:ea typeface="+mn-ea"/>
              </a:rPr>
              <a:t>2</a:t>
            </a:r>
            <a:r>
              <a:rPr lang="zh-CN" altLang="zh-CN" sz="2400" b="1" dirty="0">
                <a:solidFill>
                  <a:schemeClr val="accent2"/>
                </a:solidFill>
                <a:latin typeface="+mn-lt"/>
                <a:ea typeface="+mn-ea"/>
              </a:rPr>
              <a:t>）此处的</a:t>
            </a:r>
            <a:r>
              <a:rPr lang="en-US" altLang="zh-CN" sz="2400" b="1" dirty="0">
                <a:solidFill>
                  <a:schemeClr val="accent2"/>
                </a:solidFill>
                <a:latin typeface="+mn-lt"/>
                <a:ea typeface="+mn-ea"/>
              </a:rPr>
              <a:t>*</a:t>
            </a:r>
            <a:r>
              <a:rPr lang="zh-CN" altLang="zh-CN" sz="2400" b="1" dirty="0">
                <a:solidFill>
                  <a:schemeClr val="accent2"/>
                </a:solidFill>
                <a:latin typeface="+mn-lt"/>
                <a:ea typeface="+mn-ea"/>
              </a:rPr>
              <a:t>与指针定义时指针前的</a:t>
            </a:r>
            <a:r>
              <a:rPr lang="en-US" altLang="zh-CN" sz="2400" b="1" dirty="0">
                <a:solidFill>
                  <a:schemeClr val="accent2"/>
                </a:solidFill>
                <a:latin typeface="+mn-lt"/>
                <a:ea typeface="+mn-ea"/>
              </a:rPr>
              <a:t>*</a:t>
            </a:r>
            <a:r>
              <a:rPr lang="zh-CN" altLang="zh-CN" sz="2400" b="1" dirty="0">
                <a:solidFill>
                  <a:schemeClr val="accent2"/>
                </a:solidFill>
                <a:latin typeface="+mn-lt"/>
                <a:ea typeface="+mn-ea"/>
              </a:rPr>
              <a:t>的差别，例如</a:t>
            </a:r>
            <a:r>
              <a:rPr lang="en-US" altLang="zh-CN" sz="2400" b="1" dirty="0">
                <a:solidFill>
                  <a:schemeClr val="accent2"/>
                </a:solidFill>
                <a:latin typeface="+mn-lt"/>
                <a:ea typeface="+mn-ea"/>
              </a:rPr>
              <a:t>char *</a:t>
            </a:r>
            <a:r>
              <a:rPr lang="en-US" altLang="zh-CN" sz="2400" b="1" dirty="0" err="1">
                <a:solidFill>
                  <a:schemeClr val="accent2"/>
                </a:solidFill>
                <a:latin typeface="+mn-lt"/>
                <a:ea typeface="+mn-ea"/>
              </a:rPr>
              <a:t>pt</a:t>
            </a:r>
            <a:r>
              <a:rPr lang="zh-CN" altLang="zh-CN" sz="2400" b="1" dirty="0">
                <a:solidFill>
                  <a:schemeClr val="accent2"/>
                </a:solidFill>
                <a:latin typeface="+mn-lt"/>
                <a:ea typeface="+mn-ea"/>
              </a:rPr>
              <a:t>中的</a:t>
            </a:r>
            <a:r>
              <a:rPr lang="en-US" altLang="zh-CN" sz="2400" b="1" dirty="0">
                <a:solidFill>
                  <a:schemeClr val="accent2"/>
                </a:solidFill>
                <a:latin typeface="+mn-lt"/>
                <a:ea typeface="+mn-ea"/>
              </a:rPr>
              <a:t>*</a:t>
            </a:r>
            <a:r>
              <a:rPr lang="zh-CN" altLang="zh-CN" sz="2400" b="1" dirty="0">
                <a:solidFill>
                  <a:schemeClr val="accent2"/>
                </a:solidFill>
                <a:latin typeface="+mn-lt"/>
                <a:ea typeface="+mn-ea"/>
              </a:rPr>
              <a:t>只表示</a:t>
            </a:r>
            <a:r>
              <a:rPr lang="en-US" altLang="zh-CN" sz="2400" b="1" dirty="0" err="1">
                <a:solidFill>
                  <a:schemeClr val="accent2"/>
                </a:solidFill>
                <a:latin typeface="+mn-lt"/>
                <a:ea typeface="+mn-ea"/>
              </a:rPr>
              <a:t>pt</a:t>
            </a:r>
            <a:r>
              <a:rPr lang="zh-CN" altLang="zh-CN" sz="2400" b="1" dirty="0">
                <a:solidFill>
                  <a:schemeClr val="accent2"/>
                </a:solidFill>
                <a:latin typeface="+mn-lt"/>
                <a:ea typeface="+mn-ea"/>
              </a:rPr>
              <a:t>为指针变量，不代表间址取内容的运算。</a:t>
            </a:r>
          </a:p>
        </p:txBody>
      </p:sp>
    </p:spTree>
    <p:extLst>
      <p:ext uri="{BB962C8B-B14F-4D97-AF65-F5344CB8AC3E}">
        <p14:creationId xmlns:p14="http://schemas.microsoft.com/office/powerpoint/2010/main" val="128625509"/>
      </p:ext>
    </p:extLst>
  </p:cSld>
  <p:clrMapOvr>
    <a:masterClrMapping/>
  </p:clrMapOvr>
  <p:transition>
    <p:random/>
    <p:sndAc>
      <p:stSnd>
        <p:snd r:embed="rId2" name="camera.wav"/>
      </p:stSnd>
    </p:sndAc>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70</a:t>
            </a:fld>
            <a:endParaRPr lang="en-US" altLang="zh-CN" dirty="0"/>
          </a:p>
        </p:txBody>
      </p:sp>
      <p:sp>
        <p:nvSpPr>
          <p:cNvPr id="5" name="矩形 4"/>
          <p:cNvSpPr/>
          <p:nvPr/>
        </p:nvSpPr>
        <p:spPr>
          <a:xfrm>
            <a:off x="0" y="3016552"/>
            <a:ext cx="9144000" cy="2862322"/>
          </a:xfrm>
          <a:prstGeom prst="rect">
            <a:avLst/>
          </a:prstGeom>
        </p:spPr>
        <p:txBody>
          <a:bodyPr wrap="square">
            <a:spAutoFit/>
          </a:bodyPr>
          <a:lstStyle/>
          <a:p>
            <a:pPr algn="l">
              <a:lnSpc>
                <a:spcPct val="150000"/>
              </a:lnSpc>
            </a:pPr>
            <a:r>
              <a:rPr lang="en-US" altLang="zh-CN" sz="2400" b="1" dirty="0" smtClean="0">
                <a:solidFill>
                  <a:srgbClr val="9900CC"/>
                </a:solidFill>
                <a:latin typeface="+mj-lt"/>
                <a:ea typeface="+mj-ea"/>
                <a:cs typeface="+mj-cs"/>
              </a:rPr>
              <a:t>        6.4.1  </a:t>
            </a:r>
            <a:r>
              <a:rPr lang="zh-CN" altLang="en-US" sz="2400" b="1" dirty="0">
                <a:solidFill>
                  <a:srgbClr val="9900CC"/>
                </a:solidFill>
                <a:latin typeface="+mj-lt"/>
                <a:ea typeface="+mj-ea"/>
                <a:cs typeface="+mj-cs"/>
              </a:rPr>
              <a:t>表达式语句</a:t>
            </a:r>
          </a:p>
          <a:p>
            <a:pPr algn="l">
              <a:lnSpc>
                <a:spcPct val="150000"/>
              </a:lnSpc>
            </a:pPr>
            <a:r>
              <a:rPr lang="zh-CN" altLang="en-US" sz="2400" b="1" dirty="0">
                <a:solidFill>
                  <a:schemeClr val="accent2"/>
                </a:solidFill>
                <a:latin typeface="+mn-lt"/>
                <a:ea typeface="+mn-ea"/>
              </a:rPr>
              <a:t>        表达式语句是最基本的</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语言语句。表达式语句由表达式加上分号“；”组成，其一般形式为</a:t>
            </a:r>
          </a:p>
          <a:p>
            <a:pPr>
              <a:lnSpc>
                <a:spcPct val="150000"/>
              </a:lnSpc>
            </a:pPr>
            <a:r>
              <a:rPr lang="zh-CN" altLang="en-US" sz="2400" b="1" dirty="0">
                <a:solidFill>
                  <a:srgbClr val="FF0000"/>
                </a:solidFill>
                <a:latin typeface="+mn-lt"/>
                <a:ea typeface="+mn-ea"/>
              </a:rPr>
              <a:t>表达式；</a:t>
            </a:r>
          </a:p>
          <a:p>
            <a:pPr algn="l">
              <a:lnSpc>
                <a:spcPct val="150000"/>
              </a:lnSpc>
            </a:pPr>
            <a:r>
              <a:rPr lang="zh-CN" altLang="en-US" sz="2400" b="1" dirty="0">
                <a:solidFill>
                  <a:schemeClr val="accent2"/>
                </a:solidFill>
                <a:latin typeface="+mn-lt"/>
                <a:ea typeface="+mn-ea"/>
              </a:rPr>
              <a:t>        执行表达式语句就是计算表达式的值。</a:t>
            </a:r>
          </a:p>
        </p:txBody>
      </p:sp>
      <p:sp>
        <p:nvSpPr>
          <p:cNvPr id="4" name="矩形 3"/>
          <p:cNvSpPr/>
          <p:nvPr/>
        </p:nvSpPr>
        <p:spPr>
          <a:xfrm>
            <a:off x="0" y="615895"/>
            <a:ext cx="9144000" cy="2400657"/>
          </a:xfrm>
          <a:prstGeom prst="rect">
            <a:avLst/>
          </a:prstGeom>
        </p:spPr>
        <p:txBody>
          <a:bodyPr wrap="square">
            <a:spAutoFit/>
          </a:bodyPr>
          <a:lstStyle/>
          <a:p>
            <a:pPr lvl="0">
              <a:lnSpc>
                <a:spcPct val="150000"/>
              </a:lnSpc>
            </a:pPr>
            <a:r>
              <a:rPr lang="en-US" altLang="zh-CN" sz="2800" b="1" dirty="0">
                <a:solidFill>
                  <a:srgbClr val="CC3300"/>
                </a:solidFill>
                <a:latin typeface="Arial"/>
                <a:ea typeface="宋体"/>
                <a:cs typeface="+mj-cs"/>
              </a:rPr>
              <a:t> </a:t>
            </a:r>
            <a:r>
              <a:rPr lang="en-US" altLang="zh-CN" sz="2800" b="1" dirty="0">
                <a:solidFill>
                  <a:srgbClr val="FF0000"/>
                </a:solidFill>
                <a:latin typeface="Arial"/>
                <a:ea typeface="宋体"/>
                <a:cs typeface="+mj-cs"/>
              </a:rPr>
              <a:t>6.4  C51</a:t>
            </a:r>
            <a:r>
              <a:rPr lang="zh-CN" altLang="en-US" sz="2800" b="1" dirty="0">
                <a:solidFill>
                  <a:srgbClr val="FF0000"/>
                </a:solidFill>
                <a:latin typeface="Arial"/>
                <a:ea typeface="宋体"/>
                <a:cs typeface="+mj-cs"/>
              </a:rPr>
              <a:t>的基本语句</a:t>
            </a:r>
          </a:p>
          <a:p>
            <a:pPr lvl="0" algn="l">
              <a:lnSpc>
                <a:spcPct val="150000"/>
              </a:lnSpc>
            </a:pPr>
            <a:r>
              <a:rPr lang="en-US" altLang="zh-CN" sz="2400" b="1" dirty="0">
                <a:solidFill>
                  <a:srgbClr val="333399"/>
                </a:solidFill>
                <a:latin typeface="Arial"/>
                <a:ea typeface="幼圆"/>
              </a:rPr>
              <a:t>        C51</a:t>
            </a:r>
            <a:r>
              <a:rPr lang="zh-CN" altLang="en-US" sz="2400" b="1" dirty="0">
                <a:solidFill>
                  <a:srgbClr val="333399"/>
                </a:solidFill>
                <a:latin typeface="Arial"/>
                <a:ea typeface="幼圆"/>
              </a:rPr>
              <a:t>的基本语句与标准</a:t>
            </a:r>
            <a:r>
              <a:rPr lang="en-US" altLang="zh-CN" sz="2400" b="1" dirty="0">
                <a:solidFill>
                  <a:srgbClr val="333399"/>
                </a:solidFill>
                <a:latin typeface="Arial"/>
                <a:ea typeface="幼圆"/>
              </a:rPr>
              <a:t>C</a:t>
            </a:r>
            <a:r>
              <a:rPr lang="zh-CN" altLang="en-US" sz="2400" b="1" dirty="0">
                <a:solidFill>
                  <a:srgbClr val="333399"/>
                </a:solidFill>
                <a:latin typeface="Arial"/>
                <a:ea typeface="幼圆"/>
              </a:rPr>
              <a:t>语言相同，提供了丰富的程序控制语句，这些语句主要包括表达式语句、复合语句、选择语句和循环语句等。</a:t>
            </a:r>
            <a:endParaRPr lang="zh-CN" altLang="en-US" dirty="0"/>
          </a:p>
        </p:txBody>
      </p:sp>
    </p:spTree>
    <p:extLst>
      <p:ext uri="{BB962C8B-B14F-4D97-AF65-F5344CB8AC3E}">
        <p14:creationId xmlns:p14="http://schemas.microsoft.com/office/powerpoint/2010/main" val="904466009"/>
      </p:ext>
    </p:extLst>
  </p:cSld>
  <p:clrMapOvr>
    <a:masterClrMapping/>
  </p:clrMapOvr>
  <p:transition>
    <p:random/>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71</a:t>
            </a:fld>
            <a:endParaRPr lang="en-US" altLang="zh-CN" dirty="0"/>
          </a:p>
        </p:txBody>
      </p:sp>
      <p:sp>
        <p:nvSpPr>
          <p:cNvPr id="4" name="矩形 3"/>
          <p:cNvSpPr/>
          <p:nvPr/>
        </p:nvSpPr>
        <p:spPr>
          <a:xfrm>
            <a:off x="0" y="684937"/>
            <a:ext cx="9144000" cy="2308324"/>
          </a:xfrm>
          <a:prstGeom prst="rect">
            <a:avLst/>
          </a:prstGeom>
        </p:spPr>
        <p:txBody>
          <a:bodyPr wrap="square">
            <a:spAutoFit/>
          </a:bodyPr>
          <a:lstStyle/>
          <a:p>
            <a:pPr algn="l">
              <a:lnSpc>
                <a:spcPct val="150000"/>
              </a:lnSpc>
            </a:pPr>
            <a:r>
              <a:rPr lang="zh-CN" altLang="en-US" sz="2400" b="1" dirty="0">
                <a:solidFill>
                  <a:schemeClr val="accent2"/>
                </a:solidFill>
                <a:latin typeface="+mn-lt"/>
                <a:ea typeface="+mn-ea"/>
              </a:rPr>
              <a:t>        在</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语言中有一个特殊的表达式语句，称为空语句。空语句中只有一个分号“；”，程序执行空语句时需要占用一条指令的执行时间，但是什么也不做。在</a:t>
            </a:r>
            <a:r>
              <a:rPr lang="en-US" altLang="zh-CN" sz="2400" b="1" dirty="0">
                <a:solidFill>
                  <a:schemeClr val="accent2"/>
                </a:solidFill>
                <a:latin typeface="+mn-lt"/>
                <a:ea typeface="+mn-ea"/>
              </a:rPr>
              <a:t>C51</a:t>
            </a:r>
            <a:r>
              <a:rPr lang="zh-CN" altLang="en-US" sz="2400" b="1" dirty="0">
                <a:solidFill>
                  <a:schemeClr val="accent2"/>
                </a:solidFill>
                <a:latin typeface="+mn-lt"/>
                <a:ea typeface="+mn-ea"/>
              </a:rPr>
              <a:t>程序中常常把空语句作为循环体，用于消耗</a:t>
            </a:r>
            <a:r>
              <a:rPr lang="en-US" altLang="zh-CN" sz="2400" b="1" dirty="0">
                <a:solidFill>
                  <a:schemeClr val="accent2"/>
                </a:solidFill>
                <a:latin typeface="+mn-lt"/>
                <a:ea typeface="+mn-ea"/>
              </a:rPr>
              <a:t>CPU</a:t>
            </a:r>
            <a:r>
              <a:rPr lang="zh-CN" altLang="en-US" sz="2400" b="1" dirty="0">
                <a:solidFill>
                  <a:schemeClr val="accent2"/>
                </a:solidFill>
                <a:latin typeface="+mn-lt"/>
                <a:ea typeface="+mn-ea"/>
              </a:rPr>
              <a:t>时间等待事件发生的场合。</a:t>
            </a:r>
          </a:p>
        </p:txBody>
      </p:sp>
    </p:spTree>
    <p:extLst>
      <p:ext uri="{BB962C8B-B14F-4D97-AF65-F5344CB8AC3E}">
        <p14:creationId xmlns:p14="http://schemas.microsoft.com/office/powerpoint/2010/main" val="1206268790"/>
      </p:ext>
    </p:extLst>
  </p:cSld>
  <p:clrMapOvr>
    <a:masterClrMapping/>
  </p:clrMapOvr>
  <p:transition>
    <p:random/>
    <p:sndAc>
      <p:stSnd>
        <p:snd r:embed="rId2" name="camera.wav"/>
      </p:stSnd>
    </p:sndAc>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72</a:t>
            </a:fld>
            <a:endParaRPr lang="en-US" altLang="zh-CN" dirty="0"/>
          </a:p>
        </p:txBody>
      </p:sp>
      <p:sp>
        <p:nvSpPr>
          <p:cNvPr id="5" name="矩形 4"/>
          <p:cNvSpPr/>
          <p:nvPr/>
        </p:nvSpPr>
        <p:spPr>
          <a:xfrm>
            <a:off x="0" y="723037"/>
            <a:ext cx="9144000" cy="2308324"/>
          </a:xfrm>
          <a:prstGeom prst="rect">
            <a:avLst/>
          </a:prstGeom>
        </p:spPr>
        <p:txBody>
          <a:bodyPr wrap="square">
            <a:spAutoFit/>
          </a:bodyPr>
          <a:lstStyle/>
          <a:p>
            <a:pPr algn="l">
              <a:lnSpc>
                <a:spcPct val="150000"/>
              </a:lnSpc>
            </a:pPr>
            <a:r>
              <a:rPr lang="en-US" altLang="zh-CN" sz="2400" b="1" dirty="0">
                <a:solidFill>
                  <a:srgbClr val="9900CC"/>
                </a:solidFill>
                <a:latin typeface="+mj-lt"/>
                <a:ea typeface="+mj-ea"/>
                <a:cs typeface="+mj-cs"/>
              </a:rPr>
              <a:t>        6.4.2  </a:t>
            </a:r>
            <a:r>
              <a:rPr lang="zh-CN" altLang="en-US" sz="2400" b="1" dirty="0">
                <a:solidFill>
                  <a:srgbClr val="9900CC"/>
                </a:solidFill>
                <a:latin typeface="+mj-lt"/>
                <a:ea typeface="+mj-ea"/>
                <a:cs typeface="+mj-cs"/>
              </a:rPr>
              <a:t>复合语句</a:t>
            </a:r>
          </a:p>
          <a:p>
            <a:pPr algn="l">
              <a:lnSpc>
                <a:spcPct val="150000"/>
              </a:lnSpc>
            </a:pPr>
            <a:r>
              <a:rPr lang="zh-CN" altLang="en-US" sz="2400" b="1" dirty="0">
                <a:solidFill>
                  <a:schemeClr val="accent2"/>
                </a:solidFill>
                <a:latin typeface="+mn-lt"/>
                <a:ea typeface="+mn-ea"/>
              </a:rPr>
              <a:t>        把多个语句用大括号</a:t>
            </a:r>
            <a:r>
              <a:rPr lang="en-US" altLang="zh-CN" sz="2400" b="1" dirty="0">
                <a:solidFill>
                  <a:schemeClr val="accent2"/>
                </a:solidFill>
                <a:latin typeface="+mn-lt"/>
                <a:ea typeface="+mn-ea"/>
              </a:rPr>
              <a:t>{}</a:t>
            </a:r>
            <a:r>
              <a:rPr lang="zh-CN" altLang="en-US" sz="2400" b="1" dirty="0">
                <a:solidFill>
                  <a:schemeClr val="accent2"/>
                </a:solidFill>
                <a:latin typeface="+mn-lt"/>
                <a:ea typeface="+mn-ea"/>
              </a:rPr>
              <a:t>括起来，组合在一起形成具有一定功能的模块，这种由若干条语句组合而成的语句块称为复合语句。在程序中应把复合语句视为单条语句，而不是多条语句。</a:t>
            </a:r>
          </a:p>
        </p:txBody>
      </p:sp>
    </p:spTree>
    <p:extLst>
      <p:ext uri="{BB962C8B-B14F-4D97-AF65-F5344CB8AC3E}">
        <p14:creationId xmlns:p14="http://schemas.microsoft.com/office/powerpoint/2010/main" val="2661448876"/>
      </p:ext>
    </p:extLst>
  </p:cSld>
  <p:clrMapOvr>
    <a:masterClrMapping/>
  </p:clrMapOvr>
  <p:transition>
    <p:random/>
    <p:sndAc>
      <p:stSnd>
        <p:snd r:embed="rId2" name="camera.wav"/>
      </p:stSnd>
    </p:sndAc>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73</a:t>
            </a:fld>
            <a:endParaRPr lang="en-US" altLang="zh-CN" dirty="0"/>
          </a:p>
        </p:txBody>
      </p:sp>
      <p:sp>
        <p:nvSpPr>
          <p:cNvPr id="4" name="矩形 3"/>
          <p:cNvSpPr/>
          <p:nvPr/>
        </p:nvSpPr>
        <p:spPr>
          <a:xfrm>
            <a:off x="0" y="595154"/>
            <a:ext cx="9144000" cy="3970318"/>
          </a:xfrm>
          <a:prstGeom prst="rect">
            <a:avLst/>
          </a:prstGeom>
        </p:spPr>
        <p:txBody>
          <a:bodyPr wrap="square">
            <a:spAutoFit/>
          </a:bodyPr>
          <a:lstStyle/>
          <a:p>
            <a:pPr algn="l">
              <a:lnSpc>
                <a:spcPct val="150000"/>
              </a:lnSpc>
            </a:pPr>
            <a:r>
              <a:rPr lang="en-US" altLang="zh-CN" sz="2400" b="1" dirty="0">
                <a:solidFill>
                  <a:schemeClr val="accent2"/>
                </a:solidFill>
                <a:latin typeface="+mn-lt"/>
                <a:ea typeface="+mn-ea"/>
              </a:rPr>
              <a:t>        </a:t>
            </a:r>
            <a:r>
              <a:rPr lang="en-US" altLang="zh-CN" sz="2400" b="1" dirty="0">
                <a:solidFill>
                  <a:srgbClr val="9900CC"/>
                </a:solidFill>
                <a:latin typeface="+mj-lt"/>
                <a:ea typeface="+mj-ea"/>
                <a:cs typeface="+mj-cs"/>
              </a:rPr>
              <a:t>6.4.3  </a:t>
            </a:r>
            <a:r>
              <a:rPr lang="zh-CN" altLang="en-US" sz="2400" b="1" dirty="0">
                <a:solidFill>
                  <a:srgbClr val="9900CC"/>
                </a:solidFill>
                <a:latin typeface="+mj-lt"/>
                <a:ea typeface="+mj-ea"/>
                <a:cs typeface="+mj-cs"/>
              </a:rPr>
              <a:t>选择语句</a:t>
            </a:r>
          </a:p>
          <a:p>
            <a:pPr algn="l">
              <a:lnSpc>
                <a:spcPct val="150000"/>
              </a:lnSpc>
            </a:pPr>
            <a:r>
              <a:rPr lang="en-US" altLang="zh-CN" sz="2400" b="1" dirty="0">
                <a:solidFill>
                  <a:schemeClr val="accent2"/>
                </a:solidFill>
                <a:latin typeface="+mn-lt"/>
                <a:ea typeface="+mn-ea"/>
              </a:rPr>
              <a:t>        C</a:t>
            </a:r>
            <a:r>
              <a:rPr lang="zh-CN" altLang="en-US" sz="2400" b="1" dirty="0">
                <a:solidFill>
                  <a:schemeClr val="accent2"/>
                </a:solidFill>
                <a:latin typeface="+mn-lt"/>
                <a:ea typeface="+mn-ea"/>
              </a:rPr>
              <a:t>语言按照结构化程序设计的基本结构：顺序结构、选择结构和循环结构，组成各种复杂程序。</a:t>
            </a:r>
          </a:p>
          <a:p>
            <a:pPr algn="l">
              <a:lnSpc>
                <a:spcPct val="150000"/>
              </a:lnSpc>
            </a:pPr>
            <a:r>
              <a:rPr lang="zh-CN" altLang="en-US" sz="2400" b="1" dirty="0">
                <a:solidFill>
                  <a:schemeClr val="accent2"/>
                </a:solidFill>
                <a:latin typeface="+mn-lt"/>
                <a:ea typeface="+mn-ea"/>
              </a:rPr>
              <a:t>        在</a:t>
            </a:r>
            <a:r>
              <a:rPr lang="en-US" altLang="zh-CN" sz="2400" b="1" dirty="0">
                <a:solidFill>
                  <a:schemeClr val="accent2"/>
                </a:solidFill>
                <a:latin typeface="+mn-lt"/>
                <a:ea typeface="+mn-ea"/>
              </a:rPr>
              <a:t>C51</a:t>
            </a:r>
            <a:r>
              <a:rPr lang="zh-CN" altLang="en-US" sz="2400" b="1" dirty="0">
                <a:solidFill>
                  <a:schemeClr val="accent2"/>
                </a:solidFill>
                <a:latin typeface="+mn-lt"/>
                <a:ea typeface="+mn-ea"/>
              </a:rPr>
              <a:t>中，选择语句包括</a:t>
            </a:r>
            <a:r>
              <a:rPr lang="zh-CN" altLang="en-US" sz="2400" b="1" dirty="0">
                <a:solidFill>
                  <a:srgbClr val="0000FF"/>
                </a:solidFill>
                <a:latin typeface="+mn-lt"/>
                <a:ea typeface="+mn-ea"/>
              </a:rPr>
              <a:t>条件语句</a:t>
            </a:r>
            <a:r>
              <a:rPr lang="zh-CN" altLang="en-US" sz="2400" b="1" dirty="0">
                <a:solidFill>
                  <a:schemeClr val="accent2"/>
                </a:solidFill>
                <a:latin typeface="+mn-lt"/>
                <a:ea typeface="+mn-ea"/>
              </a:rPr>
              <a:t>和</a:t>
            </a:r>
            <a:r>
              <a:rPr lang="zh-CN" altLang="en-US" sz="2400" b="1" dirty="0">
                <a:solidFill>
                  <a:srgbClr val="0000FF"/>
                </a:solidFill>
                <a:latin typeface="+mn-lt"/>
                <a:ea typeface="+mn-ea"/>
              </a:rPr>
              <a:t>开关语句</a:t>
            </a:r>
            <a:r>
              <a:rPr lang="zh-CN" altLang="en-US" sz="2400" b="1" dirty="0">
                <a:solidFill>
                  <a:schemeClr val="accent2"/>
                </a:solidFill>
                <a:latin typeface="+mn-lt"/>
                <a:ea typeface="+mn-ea"/>
              </a:rPr>
              <a:t>两种。</a:t>
            </a:r>
          </a:p>
          <a:p>
            <a:pPr algn="l">
              <a:lnSpc>
                <a:spcPct val="150000"/>
              </a:lnSpc>
            </a:pPr>
            <a:r>
              <a:rPr lang="en-US" altLang="zh-CN" sz="2400" b="1" dirty="0">
                <a:solidFill>
                  <a:schemeClr val="accent2"/>
                </a:solidFill>
                <a:latin typeface="+mn-lt"/>
                <a:ea typeface="+mn-ea"/>
              </a:rPr>
              <a:t>        </a:t>
            </a:r>
            <a:r>
              <a:rPr lang="en-US" altLang="zh-CN" sz="2400" b="1" dirty="0">
                <a:solidFill>
                  <a:srgbClr val="0000FF"/>
                </a:solidFill>
                <a:latin typeface="+mn-lt"/>
                <a:ea typeface="+mn-ea"/>
              </a:rPr>
              <a:t>1</a:t>
            </a:r>
            <a:r>
              <a:rPr lang="zh-CN" altLang="en-US" sz="2400" b="1" dirty="0">
                <a:solidFill>
                  <a:srgbClr val="0000FF"/>
                </a:solidFill>
                <a:latin typeface="+mn-lt"/>
                <a:ea typeface="+mn-ea"/>
              </a:rPr>
              <a:t>．条件语句</a:t>
            </a:r>
          </a:p>
          <a:p>
            <a:pPr algn="l">
              <a:lnSpc>
                <a:spcPct val="150000"/>
              </a:lnSpc>
            </a:pPr>
            <a:r>
              <a:rPr lang="zh-CN" altLang="en-US" sz="2400" b="1" dirty="0" smtClean="0">
                <a:solidFill>
                  <a:schemeClr val="accent2"/>
                </a:solidFill>
                <a:latin typeface="+mn-lt"/>
                <a:ea typeface="+mn-ea"/>
              </a:rPr>
              <a:t>        条件</a:t>
            </a:r>
            <a:r>
              <a:rPr lang="zh-CN" altLang="en-US" sz="2400" b="1" dirty="0">
                <a:solidFill>
                  <a:schemeClr val="accent2"/>
                </a:solidFill>
                <a:latin typeface="+mn-lt"/>
                <a:ea typeface="+mn-ea"/>
              </a:rPr>
              <a:t>语句由关键字</a:t>
            </a:r>
            <a:r>
              <a:rPr lang="en-US" altLang="zh-CN" sz="2400" b="1" dirty="0">
                <a:solidFill>
                  <a:schemeClr val="accent2"/>
                </a:solidFill>
                <a:latin typeface="+mn-lt"/>
                <a:ea typeface="+mn-ea"/>
              </a:rPr>
              <a:t>if</a:t>
            </a:r>
            <a:r>
              <a:rPr lang="zh-CN" altLang="en-US" sz="2400" b="1" dirty="0">
                <a:solidFill>
                  <a:schemeClr val="accent2"/>
                </a:solidFill>
                <a:latin typeface="+mn-lt"/>
                <a:ea typeface="+mn-ea"/>
              </a:rPr>
              <a:t>构成。包括如下</a:t>
            </a:r>
            <a:r>
              <a:rPr lang="en-US" altLang="zh-CN" sz="2400" b="1" dirty="0">
                <a:solidFill>
                  <a:schemeClr val="accent2"/>
                </a:solidFill>
                <a:latin typeface="+mn-lt"/>
                <a:ea typeface="+mn-ea"/>
              </a:rPr>
              <a:t>3</a:t>
            </a:r>
            <a:r>
              <a:rPr lang="zh-CN" altLang="en-US" sz="2400" b="1" dirty="0">
                <a:solidFill>
                  <a:schemeClr val="accent2"/>
                </a:solidFill>
                <a:latin typeface="+mn-lt"/>
                <a:ea typeface="+mn-ea"/>
              </a:rPr>
              <a:t>种形式：</a:t>
            </a:r>
          </a:p>
          <a:p>
            <a:pPr algn="l">
              <a:lnSpc>
                <a:spcPct val="150000"/>
              </a:lnSpc>
            </a:pPr>
            <a:endParaRPr lang="zh-CN" altLang="en-US" sz="2400" b="1" dirty="0">
              <a:solidFill>
                <a:schemeClr val="accent2"/>
              </a:solidFill>
              <a:latin typeface="+mn-lt"/>
              <a:ea typeface="+mn-ea"/>
            </a:endParaRPr>
          </a:p>
        </p:txBody>
      </p:sp>
    </p:spTree>
    <p:extLst>
      <p:ext uri="{BB962C8B-B14F-4D97-AF65-F5344CB8AC3E}">
        <p14:creationId xmlns:p14="http://schemas.microsoft.com/office/powerpoint/2010/main" val="217738585"/>
      </p:ext>
    </p:extLst>
  </p:cSld>
  <p:clrMapOvr>
    <a:masterClrMapping/>
  </p:clrMapOvr>
  <p:transition>
    <p:random/>
    <p:sndAc>
      <p:stSnd>
        <p:snd r:embed="rId2" name="camera.wav"/>
      </p:stSnd>
    </p:sndAc>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74</a:t>
            </a:fld>
            <a:endParaRPr lang="en-US" altLang="zh-CN" dirty="0"/>
          </a:p>
        </p:txBody>
      </p:sp>
      <p:sp>
        <p:nvSpPr>
          <p:cNvPr id="4" name="矩形 3"/>
          <p:cNvSpPr/>
          <p:nvPr/>
        </p:nvSpPr>
        <p:spPr>
          <a:xfrm>
            <a:off x="0" y="602169"/>
            <a:ext cx="9144000" cy="3970318"/>
          </a:xfrm>
          <a:prstGeom prst="rect">
            <a:avLst/>
          </a:prstGeom>
        </p:spPr>
        <p:txBody>
          <a:bodyPr wrap="square">
            <a:spAutoFit/>
          </a:bodyPr>
          <a:lstStyle/>
          <a:p>
            <a:pPr lvl="0" algn="l">
              <a:lnSpc>
                <a:spcPct val="150000"/>
              </a:lnSpc>
            </a:pPr>
            <a:r>
              <a:rPr lang="zh-CN" altLang="en-US" sz="2400" b="1" dirty="0">
                <a:solidFill>
                  <a:schemeClr val="accent2"/>
                </a:solidFill>
                <a:latin typeface="+mn-lt"/>
                <a:ea typeface="+mn-ea"/>
              </a:rPr>
              <a:t>        （</a:t>
            </a:r>
            <a:r>
              <a:rPr lang="en-US" altLang="zh-CN" sz="2400" b="1" dirty="0">
                <a:solidFill>
                  <a:schemeClr val="accent2"/>
                </a:solidFill>
                <a:latin typeface="+mn-lt"/>
                <a:ea typeface="+mn-ea"/>
              </a:rPr>
              <a:t>1</a:t>
            </a:r>
            <a:r>
              <a:rPr lang="zh-CN" altLang="en-US" sz="2400" b="1" dirty="0">
                <a:solidFill>
                  <a:schemeClr val="accent2"/>
                </a:solidFill>
                <a:latin typeface="+mn-lt"/>
                <a:ea typeface="+mn-ea"/>
              </a:rPr>
              <a:t>）基本</a:t>
            </a:r>
            <a:r>
              <a:rPr lang="en-US" altLang="zh-CN" sz="2400" b="1" dirty="0">
                <a:solidFill>
                  <a:schemeClr val="accent2"/>
                </a:solidFill>
                <a:latin typeface="+mn-lt"/>
                <a:ea typeface="+mn-ea"/>
              </a:rPr>
              <a:t>if</a:t>
            </a:r>
            <a:r>
              <a:rPr lang="zh-CN" altLang="en-US" sz="2400" b="1" dirty="0">
                <a:solidFill>
                  <a:schemeClr val="accent2"/>
                </a:solidFill>
                <a:latin typeface="+mn-lt"/>
                <a:ea typeface="+mn-ea"/>
              </a:rPr>
              <a:t>语句，一般格式如下：</a:t>
            </a:r>
          </a:p>
          <a:p>
            <a:pPr lvl="0" algn="l">
              <a:lnSpc>
                <a:spcPct val="150000"/>
              </a:lnSpc>
            </a:pPr>
            <a:r>
              <a:rPr lang="en-US" altLang="zh-CN" sz="2400" b="1" dirty="0">
                <a:solidFill>
                  <a:srgbClr val="C00000"/>
                </a:solidFill>
                <a:latin typeface="+mn-lt"/>
                <a:ea typeface="+mn-ea"/>
              </a:rPr>
              <a:t>        if (</a:t>
            </a:r>
            <a:r>
              <a:rPr lang="zh-CN" altLang="en-US" sz="2400" b="1" dirty="0">
                <a:solidFill>
                  <a:srgbClr val="C00000"/>
                </a:solidFill>
                <a:latin typeface="+mn-lt"/>
                <a:ea typeface="+mn-ea"/>
              </a:rPr>
              <a:t>表达式</a:t>
            </a:r>
            <a:r>
              <a:rPr lang="en-US" altLang="zh-CN" sz="2400" b="1" dirty="0">
                <a:solidFill>
                  <a:srgbClr val="C00000"/>
                </a:solidFill>
                <a:latin typeface="+mn-lt"/>
                <a:ea typeface="+mn-ea"/>
              </a:rPr>
              <a:t>)</a:t>
            </a:r>
          </a:p>
          <a:p>
            <a:pPr lvl="0" algn="l">
              <a:lnSpc>
                <a:spcPct val="150000"/>
              </a:lnSpc>
            </a:pPr>
            <a:r>
              <a:rPr lang="en-US" altLang="zh-CN" sz="2400" b="1" dirty="0">
                <a:solidFill>
                  <a:srgbClr val="C00000"/>
                </a:solidFill>
                <a:latin typeface="+mn-lt"/>
                <a:ea typeface="+mn-ea"/>
              </a:rPr>
              <a:t>         {</a:t>
            </a:r>
          </a:p>
          <a:p>
            <a:pPr lvl="0" algn="l">
              <a:lnSpc>
                <a:spcPct val="150000"/>
              </a:lnSpc>
            </a:pPr>
            <a:r>
              <a:rPr lang="en-US" altLang="zh-CN" sz="2400" b="1" dirty="0">
                <a:solidFill>
                  <a:srgbClr val="C00000"/>
                </a:solidFill>
                <a:latin typeface="+mn-lt"/>
                <a:ea typeface="+mn-ea"/>
              </a:rPr>
              <a:t>              </a:t>
            </a:r>
            <a:r>
              <a:rPr lang="zh-CN" altLang="en-US" sz="2400" b="1" dirty="0">
                <a:solidFill>
                  <a:srgbClr val="C00000"/>
                </a:solidFill>
                <a:latin typeface="+mn-lt"/>
                <a:ea typeface="+mn-ea"/>
              </a:rPr>
              <a:t>语句组；</a:t>
            </a:r>
          </a:p>
          <a:p>
            <a:pPr lvl="0" algn="l">
              <a:lnSpc>
                <a:spcPct val="150000"/>
              </a:lnSpc>
            </a:pPr>
            <a:r>
              <a:rPr lang="zh-CN" altLang="en-US" sz="2400" b="1" dirty="0">
                <a:solidFill>
                  <a:srgbClr val="C00000"/>
                </a:solidFill>
                <a:latin typeface="+mn-lt"/>
                <a:ea typeface="+mn-ea"/>
              </a:rPr>
              <a:t>          </a:t>
            </a:r>
            <a:r>
              <a:rPr lang="en-US" altLang="zh-CN" sz="2400" b="1" dirty="0">
                <a:solidFill>
                  <a:srgbClr val="C00000"/>
                </a:solidFill>
                <a:latin typeface="+mn-lt"/>
                <a:ea typeface="+mn-ea"/>
              </a:rPr>
              <a:t>}</a:t>
            </a:r>
          </a:p>
          <a:p>
            <a:pPr lvl="0" algn="l">
              <a:lnSpc>
                <a:spcPct val="150000"/>
              </a:lnSpc>
            </a:pPr>
            <a:r>
              <a:rPr lang="en-US" altLang="zh-CN" sz="2400" b="1" dirty="0">
                <a:solidFill>
                  <a:schemeClr val="accent2"/>
                </a:solidFill>
                <a:latin typeface="+mn-lt"/>
                <a:ea typeface="+mn-ea"/>
              </a:rPr>
              <a:t>        if</a:t>
            </a:r>
            <a:r>
              <a:rPr lang="zh-CN" altLang="en-US" sz="2400" b="1" dirty="0">
                <a:solidFill>
                  <a:schemeClr val="accent2"/>
                </a:solidFill>
                <a:latin typeface="+mn-lt"/>
                <a:ea typeface="+mn-ea"/>
              </a:rPr>
              <a:t>语句执行过程：当“表达式”的结果为“真”时，执行其后的“语句组”，否则跳过该语句组，继续执行下面的语句。</a:t>
            </a:r>
          </a:p>
        </p:txBody>
      </p:sp>
    </p:spTree>
    <p:extLst>
      <p:ext uri="{BB962C8B-B14F-4D97-AF65-F5344CB8AC3E}">
        <p14:creationId xmlns:p14="http://schemas.microsoft.com/office/powerpoint/2010/main" val="32464301"/>
      </p:ext>
    </p:extLst>
  </p:cSld>
  <p:clrMapOvr>
    <a:masterClrMapping/>
  </p:clrMapOvr>
  <p:transition>
    <p:random/>
    <p:sndAc>
      <p:stSnd>
        <p:snd r:embed="rId2" name="camera.wav"/>
      </p:stSnd>
    </p:sndAc>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75</a:t>
            </a:fld>
            <a:endParaRPr lang="en-US" altLang="zh-CN" dirty="0"/>
          </a:p>
        </p:txBody>
      </p:sp>
      <p:sp>
        <p:nvSpPr>
          <p:cNvPr id="4" name="矩形 3"/>
          <p:cNvSpPr/>
          <p:nvPr/>
        </p:nvSpPr>
        <p:spPr>
          <a:xfrm>
            <a:off x="0" y="426750"/>
            <a:ext cx="9144000" cy="6186309"/>
          </a:xfrm>
          <a:prstGeom prst="rect">
            <a:avLst/>
          </a:prstGeom>
        </p:spPr>
        <p:txBody>
          <a:bodyPr wrap="square">
            <a:spAutoFit/>
          </a:bodyPr>
          <a:lstStyle/>
          <a:p>
            <a:pPr lvl="0" algn="l">
              <a:lnSpc>
                <a:spcPct val="150000"/>
              </a:lnSpc>
            </a:pPr>
            <a:r>
              <a:rPr lang="zh-CN" altLang="en-US" sz="2400" b="1" dirty="0">
                <a:solidFill>
                  <a:schemeClr val="accent2"/>
                </a:solidFill>
                <a:latin typeface="+mn-lt"/>
                <a:ea typeface="+mn-ea"/>
              </a:rPr>
              <a:t>        （</a:t>
            </a:r>
            <a:r>
              <a:rPr lang="en-US" altLang="zh-CN" sz="2400" b="1" dirty="0">
                <a:solidFill>
                  <a:schemeClr val="accent2"/>
                </a:solidFill>
                <a:latin typeface="+mn-lt"/>
                <a:ea typeface="+mn-ea"/>
              </a:rPr>
              <a:t>2</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if-else</a:t>
            </a:r>
            <a:r>
              <a:rPr lang="zh-CN" altLang="en-US" sz="2400" b="1" dirty="0">
                <a:solidFill>
                  <a:schemeClr val="accent2"/>
                </a:solidFill>
                <a:latin typeface="+mn-lt"/>
                <a:ea typeface="+mn-ea"/>
              </a:rPr>
              <a:t>语句，一般格式如下：</a:t>
            </a:r>
          </a:p>
          <a:p>
            <a:pPr lvl="0" algn="l">
              <a:lnSpc>
                <a:spcPct val="150000"/>
              </a:lnSpc>
            </a:pPr>
            <a:r>
              <a:rPr lang="en-US" altLang="zh-CN" sz="2400" b="1" dirty="0">
                <a:solidFill>
                  <a:srgbClr val="C00000"/>
                </a:solidFill>
                <a:latin typeface="+mn-lt"/>
                <a:ea typeface="+mn-ea"/>
              </a:rPr>
              <a:t>        if (</a:t>
            </a:r>
            <a:r>
              <a:rPr lang="zh-CN" altLang="en-US" sz="2400" b="1" dirty="0">
                <a:solidFill>
                  <a:srgbClr val="C00000"/>
                </a:solidFill>
                <a:latin typeface="+mn-lt"/>
                <a:ea typeface="+mn-ea"/>
              </a:rPr>
              <a:t>表达式</a:t>
            </a:r>
            <a:r>
              <a:rPr lang="en-US" altLang="zh-CN" sz="2400" b="1" dirty="0">
                <a:solidFill>
                  <a:srgbClr val="C00000"/>
                </a:solidFill>
                <a:latin typeface="+mn-lt"/>
                <a:ea typeface="+mn-ea"/>
              </a:rPr>
              <a:t>)</a:t>
            </a:r>
          </a:p>
          <a:p>
            <a:pPr lvl="0" algn="l">
              <a:lnSpc>
                <a:spcPct val="150000"/>
              </a:lnSpc>
            </a:pPr>
            <a:r>
              <a:rPr lang="en-US" altLang="zh-CN" sz="2400" b="1" dirty="0">
                <a:solidFill>
                  <a:srgbClr val="C00000"/>
                </a:solidFill>
                <a:latin typeface="+mn-lt"/>
                <a:ea typeface="+mn-ea"/>
              </a:rPr>
              <a:t> 	 {</a:t>
            </a:r>
          </a:p>
          <a:p>
            <a:pPr lvl="0" algn="l">
              <a:lnSpc>
                <a:spcPct val="150000"/>
              </a:lnSpc>
            </a:pPr>
            <a:r>
              <a:rPr lang="en-US" altLang="zh-CN" sz="2400" b="1" dirty="0">
                <a:solidFill>
                  <a:srgbClr val="C00000"/>
                </a:solidFill>
                <a:latin typeface="+mn-lt"/>
                <a:ea typeface="+mn-ea"/>
              </a:rPr>
              <a:t>      	    </a:t>
            </a:r>
            <a:r>
              <a:rPr lang="zh-CN" altLang="en-US" sz="2400" b="1" dirty="0">
                <a:solidFill>
                  <a:srgbClr val="C00000"/>
                </a:solidFill>
                <a:latin typeface="+mn-lt"/>
                <a:ea typeface="+mn-ea"/>
              </a:rPr>
              <a:t>语句组</a:t>
            </a:r>
            <a:r>
              <a:rPr lang="en-US" altLang="zh-CN" sz="2400" b="1" dirty="0">
                <a:solidFill>
                  <a:srgbClr val="C00000"/>
                </a:solidFill>
                <a:latin typeface="+mn-lt"/>
                <a:ea typeface="+mn-ea"/>
              </a:rPr>
              <a:t>1</a:t>
            </a:r>
            <a:r>
              <a:rPr lang="zh-CN" altLang="en-US" sz="2400" b="1" dirty="0">
                <a:solidFill>
                  <a:srgbClr val="C00000"/>
                </a:solidFill>
                <a:latin typeface="+mn-lt"/>
                <a:ea typeface="+mn-ea"/>
              </a:rPr>
              <a:t>；</a:t>
            </a:r>
          </a:p>
          <a:p>
            <a:pPr lvl="0" algn="l">
              <a:lnSpc>
                <a:spcPct val="150000"/>
              </a:lnSpc>
            </a:pPr>
            <a:r>
              <a:rPr lang="zh-CN" altLang="en-US" sz="2400" b="1" dirty="0">
                <a:solidFill>
                  <a:srgbClr val="C00000"/>
                </a:solidFill>
                <a:latin typeface="+mn-lt"/>
                <a:ea typeface="+mn-ea"/>
              </a:rPr>
              <a:t>  	  </a:t>
            </a:r>
            <a:r>
              <a:rPr lang="en-US" altLang="zh-CN" sz="2400" b="1" dirty="0">
                <a:solidFill>
                  <a:srgbClr val="C00000"/>
                </a:solidFill>
                <a:latin typeface="+mn-lt"/>
                <a:ea typeface="+mn-ea"/>
              </a:rPr>
              <a:t>}</a:t>
            </a:r>
          </a:p>
          <a:p>
            <a:pPr lvl="0" algn="l">
              <a:lnSpc>
                <a:spcPct val="150000"/>
              </a:lnSpc>
            </a:pPr>
            <a:r>
              <a:rPr lang="en-US" altLang="zh-CN" sz="2400" b="1" dirty="0">
                <a:solidFill>
                  <a:srgbClr val="C00000"/>
                </a:solidFill>
                <a:latin typeface="+mn-lt"/>
                <a:ea typeface="+mn-ea"/>
              </a:rPr>
              <a:t> 	else</a:t>
            </a:r>
          </a:p>
          <a:p>
            <a:pPr lvl="0" algn="l">
              <a:lnSpc>
                <a:spcPct val="150000"/>
              </a:lnSpc>
            </a:pPr>
            <a:r>
              <a:rPr lang="en-US" altLang="zh-CN" sz="2400" b="1" dirty="0">
                <a:solidFill>
                  <a:srgbClr val="C00000"/>
                </a:solidFill>
                <a:latin typeface="+mn-lt"/>
                <a:ea typeface="+mn-ea"/>
              </a:rPr>
              <a:t>            {</a:t>
            </a:r>
          </a:p>
          <a:p>
            <a:pPr lvl="0" algn="l">
              <a:lnSpc>
                <a:spcPct val="150000"/>
              </a:lnSpc>
            </a:pPr>
            <a:r>
              <a:rPr lang="en-US" altLang="zh-CN" sz="2400" b="1" dirty="0">
                <a:solidFill>
                  <a:srgbClr val="C00000"/>
                </a:solidFill>
                <a:latin typeface="+mn-lt"/>
                <a:ea typeface="+mn-ea"/>
              </a:rPr>
              <a:t>	    </a:t>
            </a:r>
            <a:r>
              <a:rPr lang="zh-CN" altLang="en-US" sz="2400" b="1" dirty="0">
                <a:solidFill>
                  <a:srgbClr val="C00000"/>
                </a:solidFill>
                <a:latin typeface="+mn-lt"/>
                <a:ea typeface="+mn-ea"/>
              </a:rPr>
              <a:t>语句组</a:t>
            </a:r>
            <a:r>
              <a:rPr lang="en-US" altLang="zh-CN" sz="2400" b="1" dirty="0">
                <a:solidFill>
                  <a:srgbClr val="C00000"/>
                </a:solidFill>
                <a:latin typeface="+mn-lt"/>
                <a:ea typeface="+mn-ea"/>
              </a:rPr>
              <a:t>2</a:t>
            </a:r>
            <a:r>
              <a:rPr lang="zh-CN" altLang="en-US" sz="2400" b="1" dirty="0">
                <a:solidFill>
                  <a:srgbClr val="C00000"/>
                </a:solidFill>
                <a:latin typeface="+mn-lt"/>
                <a:ea typeface="+mn-ea"/>
              </a:rPr>
              <a:t>；</a:t>
            </a:r>
          </a:p>
          <a:p>
            <a:pPr lvl="0" algn="l">
              <a:lnSpc>
                <a:spcPct val="150000"/>
              </a:lnSpc>
            </a:pPr>
            <a:r>
              <a:rPr lang="zh-CN" altLang="en-US" sz="2400" b="1" dirty="0">
                <a:solidFill>
                  <a:srgbClr val="C00000"/>
                </a:solidFill>
                <a:latin typeface="+mn-lt"/>
                <a:ea typeface="+mn-ea"/>
              </a:rPr>
              <a:t>	  </a:t>
            </a:r>
            <a:r>
              <a:rPr lang="en-US" altLang="zh-CN" sz="2400" b="1" dirty="0">
                <a:solidFill>
                  <a:srgbClr val="C00000"/>
                </a:solidFill>
                <a:latin typeface="+mn-lt"/>
                <a:ea typeface="+mn-ea"/>
              </a:rPr>
              <a:t>}</a:t>
            </a:r>
          </a:p>
          <a:p>
            <a:pPr lvl="0" algn="l">
              <a:lnSpc>
                <a:spcPct val="150000"/>
              </a:lnSpc>
            </a:pPr>
            <a:r>
              <a:rPr lang="en-US" altLang="zh-CN" sz="2400" b="1" dirty="0">
                <a:solidFill>
                  <a:schemeClr val="accent2"/>
                </a:solidFill>
                <a:latin typeface="+mn-lt"/>
                <a:ea typeface="+mn-ea"/>
              </a:rPr>
              <a:t>        if-else</a:t>
            </a:r>
            <a:r>
              <a:rPr lang="zh-CN" altLang="en-US" sz="2400" b="1" dirty="0">
                <a:solidFill>
                  <a:schemeClr val="accent2"/>
                </a:solidFill>
                <a:latin typeface="+mn-lt"/>
                <a:ea typeface="+mn-ea"/>
              </a:rPr>
              <a:t>语句执行过程：当“表达式”的结果为“真”时，执行其后的“语句组</a:t>
            </a:r>
            <a:r>
              <a:rPr lang="en-US" altLang="zh-CN" sz="2400" b="1" dirty="0">
                <a:solidFill>
                  <a:schemeClr val="accent2"/>
                </a:solidFill>
                <a:latin typeface="+mn-lt"/>
                <a:ea typeface="+mn-ea"/>
              </a:rPr>
              <a:t>1”</a:t>
            </a:r>
            <a:r>
              <a:rPr lang="zh-CN" altLang="en-US" sz="2400" b="1" dirty="0">
                <a:solidFill>
                  <a:schemeClr val="accent2"/>
                </a:solidFill>
                <a:latin typeface="+mn-lt"/>
                <a:ea typeface="+mn-ea"/>
              </a:rPr>
              <a:t>，否则执行“语句组</a:t>
            </a:r>
            <a:r>
              <a:rPr lang="en-US" altLang="zh-CN" sz="2400" b="1" dirty="0">
                <a:solidFill>
                  <a:schemeClr val="accent2"/>
                </a:solidFill>
                <a:latin typeface="+mn-lt"/>
                <a:ea typeface="+mn-ea"/>
              </a:rPr>
              <a:t>2”</a:t>
            </a:r>
            <a:r>
              <a:rPr lang="zh-CN" altLang="en-US" sz="2400" b="1" dirty="0">
                <a:solidFill>
                  <a:schemeClr val="accent2"/>
                </a:solidFill>
                <a:latin typeface="+mn-lt"/>
                <a:ea typeface="+mn-ea"/>
              </a:rPr>
              <a:t>。</a:t>
            </a:r>
          </a:p>
        </p:txBody>
      </p:sp>
    </p:spTree>
    <p:extLst>
      <p:ext uri="{BB962C8B-B14F-4D97-AF65-F5344CB8AC3E}">
        <p14:creationId xmlns:p14="http://schemas.microsoft.com/office/powerpoint/2010/main" val="159923239"/>
      </p:ext>
    </p:extLst>
  </p:cSld>
  <p:clrMapOvr>
    <a:masterClrMapping/>
  </p:clrMapOvr>
  <p:transition>
    <p:random/>
    <p:sndAc>
      <p:stSnd>
        <p:snd r:embed="rId2" name="camera.wav"/>
      </p:stSnd>
    </p:sndAc>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76</a:t>
            </a:fld>
            <a:endParaRPr lang="en-US" altLang="zh-CN" dirty="0"/>
          </a:p>
        </p:txBody>
      </p:sp>
      <p:sp>
        <p:nvSpPr>
          <p:cNvPr id="4" name="矩形 3"/>
          <p:cNvSpPr/>
          <p:nvPr/>
        </p:nvSpPr>
        <p:spPr>
          <a:xfrm>
            <a:off x="0" y="612845"/>
            <a:ext cx="9144000" cy="4524315"/>
          </a:xfrm>
          <a:prstGeom prst="rect">
            <a:avLst/>
          </a:prstGeom>
        </p:spPr>
        <p:txBody>
          <a:bodyPr wrap="square">
            <a:spAutoFit/>
          </a:bodyPr>
          <a:lstStyle/>
          <a:p>
            <a:pPr lvl="0" algn="l">
              <a:lnSpc>
                <a:spcPct val="150000"/>
              </a:lnSpc>
            </a:pPr>
            <a:r>
              <a:rPr lang="zh-CN" altLang="en-US" sz="2400" b="1" dirty="0">
                <a:solidFill>
                  <a:schemeClr val="accent2"/>
                </a:solidFill>
                <a:latin typeface="+mn-lt"/>
                <a:ea typeface="+mn-ea"/>
              </a:rPr>
              <a:t>        （</a:t>
            </a:r>
            <a:r>
              <a:rPr lang="en-US" altLang="zh-CN" sz="2400" b="1" dirty="0">
                <a:solidFill>
                  <a:schemeClr val="accent2"/>
                </a:solidFill>
                <a:latin typeface="+mn-lt"/>
                <a:ea typeface="+mn-ea"/>
              </a:rPr>
              <a:t>3</a:t>
            </a:r>
            <a:r>
              <a:rPr lang="zh-CN" altLang="en-US" sz="2400" b="1" dirty="0">
                <a:solidFill>
                  <a:schemeClr val="accent2"/>
                </a:solidFill>
                <a:latin typeface="+mn-lt"/>
                <a:ea typeface="+mn-ea"/>
              </a:rPr>
              <a:t>）</a:t>
            </a:r>
            <a:r>
              <a:rPr lang="en-US" altLang="zh-CN" sz="2400" b="1" dirty="0">
                <a:solidFill>
                  <a:schemeClr val="accent2"/>
                </a:solidFill>
                <a:latin typeface="+mn-lt"/>
                <a:ea typeface="+mn-ea"/>
              </a:rPr>
              <a:t>if-else if</a:t>
            </a:r>
            <a:r>
              <a:rPr lang="zh-CN" altLang="en-US" sz="2400" b="1" dirty="0">
                <a:solidFill>
                  <a:schemeClr val="accent2"/>
                </a:solidFill>
                <a:latin typeface="+mn-lt"/>
                <a:ea typeface="+mn-ea"/>
              </a:rPr>
              <a:t>语句，一般格式如下：</a:t>
            </a:r>
          </a:p>
          <a:p>
            <a:pPr lvl="0" algn="l">
              <a:lnSpc>
                <a:spcPct val="150000"/>
              </a:lnSpc>
            </a:pPr>
            <a:r>
              <a:rPr lang="en-US" altLang="zh-CN" sz="2400" b="1" dirty="0">
                <a:solidFill>
                  <a:srgbClr val="C00000"/>
                </a:solidFill>
                <a:latin typeface="+mn-lt"/>
                <a:ea typeface="+mn-ea"/>
              </a:rPr>
              <a:t>          if</a:t>
            </a:r>
            <a:r>
              <a:rPr lang="zh-CN" altLang="en-US" sz="2400" b="1" dirty="0">
                <a:solidFill>
                  <a:srgbClr val="C00000"/>
                </a:solidFill>
                <a:latin typeface="+mn-lt"/>
                <a:ea typeface="+mn-ea"/>
              </a:rPr>
              <a:t>（条件表达式</a:t>
            </a:r>
            <a:r>
              <a:rPr lang="en-US" altLang="zh-CN" sz="2400" b="1" dirty="0">
                <a:solidFill>
                  <a:srgbClr val="C00000"/>
                </a:solidFill>
                <a:latin typeface="+mn-lt"/>
                <a:ea typeface="+mn-ea"/>
              </a:rPr>
              <a:t>1</a:t>
            </a:r>
            <a:r>
              <a:rPr lang="zh-CN" altLang="en-US" sz="2400" b="1" dirty="0">
                <a:solidFill>
                  <a:srgbClr val="C00000"/>
                </a:solidFill>
                <a:latin typeface="+mn-lt"/>
                <a:ea typeface="+mn-ea"/>
              </a:rPr>
              <a:t>）语句</a:t>
            </a:r>
            <a:r>
              <a:rPr lang="en-US" altLang="zh-CN" sz="2400" b="1" dirty="0">
                <a:solidFill>
                  <a:srgbClr val="C00000"/>
                </a:solidFill>
                <a:latin typeface="+mn-lt"/>
                <a:ea typeface="+mn-ea"/>
              </a:rPr>
              <a:t>1</a:t>
            </a:r>
          </a:p>
          <a:p>
            <a:pPr lvl="0" algn="l">
              <a:lnSpc>
                <a:spcPct val="150000"/>
              </a:lnSpc>
            </a:pPr>
            <a:r>
              <a:rPr lang="en-US" altLang="zh-CN" sz="2400" b="1" dirty="0">
                <a:solidFill>
                  <a:srgbClr val="C00000"/>
                </a:solidFill>
                <a:latin typeface="+mn-lt"/>
                <a:ea typeface="+mn-ea"/>
              </a:rPr>
              <a:t>             else if </a:t>
            </a:r>
            <a:r>
              <a:rPr lang="zh-CN" altLang="en-US" sz="2400" b="1" dirty="0">
                <a:solidFill>
                  <a:srgbClr val="C00000"/>
                </a:solidFill>
                <a:latin typeface="+mn-lt"/>
                <a:ea typeface="+mn-ea"/>
              </a:rPr>
              <a:t>（条件表达式</a:t>
            </a:r>
            <a:r>
              <a:rPr lang="en-US" altLang="zh-CN" sz="2400" b="1" dirty="0">
                <a:solidFill>
                  <a:srgbClr val="C00000"/>
                </a:solidFill>
                <a:latin typeface="+mn-lt"/>
                <a:ea typeface="+mn-ea"/>
              </a:rPr>
              <a:t>2</a:t>
            </a:r>
            <a:r>
              <a:rPr lang="zh-CN" altLang="en-US" sz="2400" b="1" dirty="0">
                <a:solidFill>
                  <a:srgbClr val="C00000"/>
                </a:solidFill>
                <a:latin typeface="+mn-lt"/>
                <a:ea typeface="+mn-ea"/>
              </a:rPr>
              <a:t>）语句</a:t>
            </a:r>
            <a:r>
              <a:rPr lang="en-US" altLang="zh-CN" sz="2400" b="1" dirty="0">
                <a:solidFill>
                  <a:srgbClr val="C00000"/>
                </a:solidFill>
                <a:latin typeface="+mn-lt"/>
                <a:ea typeface="+mn-ea"/>
              </a:rPr>
              <a:t>2</a:t>
            </a:r>
          </a:p>
          <a:p>
            <a:pPr lvl="0" algn="l">
              <a:lnSpc>
                <a:spcPct val="150000"/>
              </a:lnSpc>
            </a:pPr>
            <a:r>
              <a:rPr lang="en-US" altLang="zh-CN" sz="2400" b="1" dirty="0">
                <a:solidFill>
                  <a:srgbClr val="C00000"/>
                </a:solidFill>
                <a:latin typeface="+mn-lt"/>
                <a:ea typeface="+mn-ea"/>
              </a:rPr>
              <a:t>             else if </a:t>
            </a:r>
            <a:r>
              <a:rPr lang="zh-CN" altLang="en-US" sz="2400" b="1" dirty="0">
                <a:solidFill>
                  <a:srgbClr val="C00000"/>
                </a:solidFill>
                <a:latin typeface="+mn-lt"/>
                <a:ea typeface="+mn-ea"/>
              </a:rPr>
              <a:t>（条件表达式</a:t>
            </a:r>
            <a:r>
              <a:rPr lang="en-US" altLang="zh-CN" sz="2400" b="1" dirty="0">
                <a:solidFill>
                  <a:srgbClr val="C00000"/>
                </a:solidFill>
                <a:latin typeface="+mn-lt"/>
                <a:ea typeface="+mn-ea"/>
              </a:rPr>
              <a:t>3</a:t>
            </a:r>
            <a:r>
              <a:rPr lang="zh-CN" altLang="en-US" sz="2400" b="1" dirty="0">
                <a:solidFill>
                  <a:srgbClr val="C00000"/>
                </a:solidFill>
                <a:latin typeface="+mn-lt"/>
                <a:ea typeface="+mn-ea"/>
              </a:rPr>
              <a:t>）语句</a:t>
            </a:r>
            <a:r>
              <a:rPr lang="en-US" altLang="zh-CN" sz="2400" b="1" dirty="0">
                <a:solidFill>
                  <a:srgbClr val="C00000"/>
                </a:solidFill>
                <a:latin typeface="+mn-lt"/>
                <a:ea typeface="+mn-ea"/>
              </a:rPr>
              <a:t>3</a:t>
            </a:r>
          </a:p>
          <a:p>
            <a:pPr lvl="0" algn="l">
              <a:lnSpc>
                <a:spcPct val="150000"/>
              </a:lnSpc>
            </a:pPr>
            <a:r>
              <a:rPr lang="en-US" altLang="zh-CN" sz="2400" b="1" dirty="0">
                <a:solidFill>
                  <a:srgbClr val="C00000"/>
                </a:solidFill>
                <a:latin typeface="+mn-lt"/>
                <a:ea typeface="+mn-ea"/>
              </a:rPr>
              <a:t>             … …</a:t>
            </a:r>
          </a:p>
          <a:p>
            <a:pPr lvl="0" algn="l">
              <a:lnSpc>
                <a:spcPct val="150000"/>
              </a:lnSpc>
            </a:pPr>
            <a:r>
              <a:rPr lang="en-US" altLang="zh-CN" sz="2400" b="1" dirty="0">
                <a:solidFill>
                  <a:srgbClr val="C00000"/>
                </a:solidFill>
                <a:latin typeface="+mn-lt"/>
                <a:ea typeface="+mn-ea"/>
              </a:rPr>
              <a:t>             else if </a:t>
            </a:r>
            <a:r>
              <a:rPr lang="zh-CN" altLang="en-US" sz="2400" b="1" dirty="0">
                <a:solidFill>
                  <a:srgbClr val="C00000"/>
                </a:solidFill>
                <a:latin typeface="+mn-lt"/>
                <a:ea typeface="+mn-ea"/>
              </a:rPr>
              <a:t>（条件表达式</a:t>
            </a:r>
            <a:r>
              <a:rPr lang="en-US" altLang="zh-CN" sz="2400" b="1" dirty="0">
                <a:solidFill>
                  <a:srgbClr val="C00000"/>
                </a:solidFill>
                <a:latin typeface="+mn-lt"/>
                <a:ea typeface="+mn-ea"/>
              </a:rPr>
              <a:t>n</a:t>
            </a:r>
            <a:r>
              <a:rPr lang="zh-CN" altLang="en-US" sz="2400" b="1" dirty="0">
                <a:solidFill>
                  <a:srgbClr val="C00000"/>
                </a:solidFill>
                <a:latin typeface="+mn-lt"/>
                <a:ea typeface="+mn-ea"/>
              </a:rPr>
              <a:t>）语句</a:t>
            </a:r>
            <a:r>
              <a:rPr lang="en-US" altLang="zh-CN" sz="2400" b="1" dirty="0">
                <a:solidFill>
                  <a:srgbClr val="C00000"/>
                </a:solidFill>
                <a:latin typeface="+mn-lt"/>
                <a:ea typeface="+mn-ea"/>
              </a:rPr>
              <a:t>n</a:t>
            </a:r>
          </a:p>
          <a:p>
            <a:pPr lvl="0" algn="l">
              <a:lnSpc>
                <a:spcPct val="150000"/>
              </a:lnSpc>
            </a:pPr>
            <a:r>
              <a:rPr lang="en-US" altLang="zh-CN" sz="2400" b="1" dirty="0">
                <a:solidFill>
                  <a:srgbClr val="C00000"/>
                </a:solidFill>
                <a:latin typeface="+mn-lt"/>
                <a:ea typeface="+mn-ea"/>
              </a:rPr>
              <a:t>             else </a:t>
            </a:r>
            <a:r>
              <a:rPr lang="zh-CN" altLang="en-US" sz="2400" b="1" dirty="0">
                <a:solidFill>
                  <a:srgbClr val="C00000"/>
                </a:solidFill>
                <a:latin typeface="+mn-lt"/>
                <a:ea typeface="+mn-ea"/>
              </a:rPr>
              <a:t>语句</a:t>
            </a:r>
            <a:r>
              <a:rPr lang="en-US" altLang="zh-CN" sz="2400" b="1" dirty="0">
                <a:solidFill>
                  <a:srgbClr val="C00000"/>
                </a:solidFill>
                <a:latin typeface="+mn-lt"/>
                <a:ea typeface="+mn-ea"/>
              </a:rPr>
              <a:t>n+1</a:t>
            </a:r>
          </a:p>
          <a:p>
            <a:pPr lvl="0" algn="l">
              <a:lnSpc>
                <a:spcPct val="150000"/>
              </a:lnSpc>
            </a:pPr>
            <a:r>
              <a:rPr lang="zh-CN" altLang="en-US" sz="2400" b="1" dirty="0">
                <a:solidFill>
                  <a:schemeClr val="accent2"/>
                </a:solidFill>
                <a:latin typeface="+mn-lt"/>
                <a:ea typeface="+mn-ea"/>
              </a:rPr>
              <a:t>        此种形式的条件语句常用于实现多方向条</a:t>
            </a:r>
          </a:p>
        </p:txBody>
      </p:sp>
    </p:spTree>
    <p:extLst>
      <p:ext uri="{BB962C8B-B14F-4D97-AF65-F5344CB8AC3E}">
        <p14:creationId xmlns:p14="http://schemas.microsoft.com/office/powerpoint/2010/main" val="3424041731"/>
      </p:ext>
    </p:extLst>
  </p:cSld>
  <p:clrMapOvr>
    <a:masterClrMapping/>
  </p:clrMapOvr>
  <p:transition>
    <p:random/>
    <p:sndAc>
      <p:stSnd>
        <p:snd r:embed="rId2" name="camera.wav"/>
      </p:stSnd>
    </p:sndAc>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77</a:t>
            </a:fld>
            <a:endParaRPr lang="en-US" altLang="zh-CN" dirty="0"/>
          </a:p>
        </p:txBody>
      </p:sp>
      <p:sp>
        <p:nvSpPr>
          <p:cNvPr id="4" name="矩形 3"/>
          <p:cNvSpPr/>
          <p:nvPr/>
        </p:nvSpPr>
        <p:spPr>
          <a:xfrm>
            <a:off x="0" y="504547"/>
            <a:ext cx="9144000" cy="5078313"/>
          </a:xfrm>
          <a:prstGeom prst="rect">
            <a:avLst/>
          </a:prstGeom>
        </p:spPr>
        <p:txBody>
          <a:bodyPr wrap="square">
            <a:spAutoFit/>
          </a:bodyPr>
          <a:lstStyle/>
          <a:p>
            <a:pPr algn="l">
              <a:lnSpc>
                <a:spcPct val="150000"/>
              </a:lnSpc>
            </a:pPr>
            <a:r>
              <a:rPr lang="en-US" altLang="zh-CN" sz="2400" b="1" dirty="0">
                <a:solidFill>
                  <a:schemeClr val="accent2"/>
                </a:solidFill>
                <a:latin typeface="+mn-lt"/>
                <a:ea typeface="+mn-ea"/>
              </a:rPr>
              <a:t>        </a:t>
            </a:r>
            <a:r>
              <a:rPr lang="en-US" altLang="zh-CN" sz="2400" b="1" dirty="0">
                <a:solidFill>
                  <a:srgbClr val="0000FF"/>
                </a:solidFill>
                <a:latin typeface="+mn-lt"/>
                <a:ea typeface="+mn-ea"/>
              </a:rPr>
              <a:t>2</a:t>
            </a:r>
            <a:r>
              <a:rPr lang="zh-CN" altLang="en-US" sz="2400" b="1" dirty="0">
                <a:solidFill>
                  <a:srgbClr val="0000FF"/>
                </a:solidFill>
                <a:latin typeface="+mn-lt"/>
                <a:ea typeface="+mn-ea"/>
              </a:rPr>
              <a:t>．开关语句</a:t>
            </a:r>
          </a:p>
          <a:p>
            <a:pPr algn="l">
              <a:lnSpc>
                <a:spcPct val="150000"/>
              </a:lnSpc>
            </a:pPr>
            <a:r>
              <a:rPr lang="zh-CN" altLang="en-US" sz="2400" b="1" dirty="0">
                <a:solidFill>
                  <a:schemeClr val="accent2"/>
                </a:solidFill>
                <a:latin typeface="+mn-lt"/>
                <a:ea typeface="+mn-ea"/>
              </a:rPr>
              <a:t>        开关语句主要用于多分支的场合，其一般形式如下：</a:t>
            </a:r>
          </a:p>
          <a:p>
            <a:pPr algn="l">
              <a:lnSpc>
                <a:spcPct val="150000"/>
              </a:lnSpc>
            </a:pPr>
            <a:r>
              <a:rPr lang="en-US" altLang="zh-CN" sz="2400" b="1" dirty="0">
                <a:solidFill>
                  <a:srgbClr val="C00000"/>
                </a:solidFill>
                <a:latin typeface="+mn-lt"/>
                <a:ea typeface="+mn-ea"/>
              </a:rPr>
              <a:t>        switch(</a:t>
            </a:r>
            <a:r>
              <a:rPr lang="zh-CN" altLang="en-US" sz="2400" b="1" dirty="0">
                <a:solidFill>
                  <a:srgbClr val="C00000"/>
                </a:solidFill>
                <a:latin typeface="+mn-lt"/>
                <a:ea typeface="+mn-ea"/>
              </a:rPr>
              <a:t>表达式</a:t>
            </a:r>
            <a:r>
              <a:rPr lang="en-US" altLang="zh-CN" sz="2400" b="1" dirty="0">
                <a:solidFill>
                  <a:srgbClr val="C00000"/>
                </a:solidFill>
                <a:latin typeface="+mn-lt"/>
                <a:ea typeface="+mn-ea"/>
              </a:rPr>
              <a:t>){</a:t>
            </a:r>
          </a:p>
          <a:p>
            <a:pPr lvl="2" algn="l">
              <a:lnSpc>
                <a:spcPct val="150000"/>
              </a:lnSpc>
            </a:pPr>
            <a:r>
              <a:rPr lang="en-US" altLang="zh-CN" sz="2400" b="1" dirty="0">
                <a:solidFill>
                  <a:srgbClr val="C00000"/>
                </a:solidFill>
                <a:latin typeface="+mn-lt"/>
                <a:ea typeface="+mn-ea"/>
              </a:rPr>
              <a:t>  case</a:t>
            </a:r>
            <a:r>
              <a:rPr lang="zh-CN" altLang="en-US" sz="2400" b="1" dirty="0">
                <a:solidFill>
                  <a:srgbClr val="C00000"/>
                </a:solidFill>
                <a:latin typeface="+mn-lt"/>
                <a:ea typeface="+mn-ea"/>
              </a:rPr>
              <a:t>常量表达式</a:t>
            </a:r>
            <a:r>
              <a:rPr lang="en-US" altLang="zh-CN" sz="2400" b="1" dirty="0">
                <a:solidFill>
                  <a:srgbClr val="C00000"/>
                </a:solidFill>
                <a:latin typeface="+mn-lt"/>
                <a:ea typeface="+mn-ea"/>
              </a:rPr>
              <a:t>1</a:t>
            </a:r>
            <a:r>
              <a:rPr lang="zh-CN" altLang="en-US" sz="2400" b="1" dirty="0">
                <a:solidFill>
                  <a:srgbClr val="C00000"/>
                </a:solidFill>
                <a:latin typeface="+mn-lt"/>
                <a:ea typeface="+mn-ea"/>
              </a:rPr>
              <a:t>：</a:t>
            </a:r>
            <a:r>
              <a:rPr lang="en-US" altLang="zh-CN" sz="2400" b="1" dirty="0">
                <a:solidFill>
                  <a:srgbClr val="C00000"/>
                </a:solidFill>
                <a:latin typeface="+mn-lt"/>
                <a:ea typeface="+mn-ea"/>
              </a:rPr>
              <a:t>{</a:t>
            </a:r>
            <a:r>
              <a:rPr lang="zh-CN" altLang="en-US" sz="2400" b="1" dirty="0">
                <a:solidFill>
                  <a:srgbClr val="C00000"/>
                </a:solidFill>
                <a:latin typeface="+mn-lt"/>
                <a:ea typeface="+mn-ea"/>
              </a:rPr>
              <a:t>语句组</a:t>
            </a:r>
            <a:r>
              <a:rPr lang="en-US" altLang="zh-CN" sz="2400" b="1" dirty="0">
                <a:solidFill>
                  <a:srgbClr val="C00000"/>
                </a:solidFill>
                <a:latin typeface="+mn-lt"/>
                <a:ea typeface="+mn-ea"/>
              </a:rPr>
              <a:t>1</a:t>
            </a:r>
            <a:r>
              <a:rPr lang="zh-CN" altLang="en-US" sz="2400" b="1" dirty="0">
                <a:solidFill>
                  <a:srgbClr val="C00000"/>
                </a:solidFill>
                <a:latin typeface="+mn-lt"/>
                <a:ea typeface="+mn-ea"/>
              </a:rPr>
              <a:t>；</a:t>
            </a:r>
            <a:r>
              <a:rPr lang="en-US" altLang="zh-CN" sz="2400" b="1" dirty="0">
                <a:solidFill>
                  <a:srgbClr val="C00000"/>
                </a:solidFill>
                <a:latin typeface="+mn-lt"/>
                <a:ea typeface="+mn-ea"/>
              </a:rPr>
              <a:t>}break</a:t>
            </a:r>
            <a:r>
              <a:rPr lang="zh-CN" altLang="en-US" sz="2400" b="1" dirty="0">
                <a:solidFill>
                  <a:srgbClr val="C00000"/>
                </a:solidFill>
                <a:latin typeface="+mn-lt"/>
                <a:ea typeface="+mn-ea"/>
              </a:rPr>
              <a:t>；</a:t>
            </a:r>
          </a:p>
          <a:p>
            <a:pPr lvl="2" algn="l">
              <a:lnSpc>
                <a:spcPct val="150000"/>
              </a:lnSpc>
            </a:pPr>
            <a:r>
              <a:rPr lang="zh-CN" altLang="en-US" sz="2400" b="1" dirty="0">
                <a:solidFill>
                  <a:srgbClr val="C00000"/>
                </a:solidFill>
                <a:latin typeface="+mn-lt"/>
                <a:ea typeface="+mn-ea"/>
              </a:rPr>
              <a:t>  </a:t>
            </a:r>
            <a:r>
              <a:rPr lang="en-US" altLang="zh-CN" sz="2400" b="1" dirty="0">
                <a:solidFill>
                  <a:srgbClr val="C00000"/>
                </a:solidFill>
                <a:latin typeface="+mn-lt"/>
                <a:ea typeface="+mn-ea"/>
              </a:rPr>
              <a:t>case</a:t>
            </a:r>
            <a:r>
              <a:rPr lang="zh-CN" altLang="en-US" sz="2400" b="1" dirty="0">
                <a:solidFill>
                  <a:srgbClr val="C00000"/>
                </a:solidFill>
                <a:latin typeface="+mn-lt"/>
                <a:ea typeface="+mn-ea"/>
              </a:rPr>
              <a:t>常量表达式</a:t>
            </a:r>
            <a:r>
              <a:rPr lang="en-US" altLang="zh-CN" sz="2400" b="1" dirty="0">
                <a:solidFill>
                  <a:srgbClr val="C00000"/>
                </a:solidFill>
                <a:latin typeface="+mn-lt"/>
                <a:ea typeface="+mn-ea"/>
              </a:rPr>
              <a:t>2</a:t>
            </a:r>
            <a:r>
              <a:rPr lang="zh-CN" altLang="en-US" sz="2400" b="1" dirty="0">
                <a:solidFill>
                  <a:srgbClr val="C00000"/>
                </a:solidFill>
                <a:latin typeface="+mn-lt"/>
                <a:ea typeface="+mn-ea"/>
              </a:rPr>
              <a:t>：</a:t>
            </a:r>
            <a:r>
              <a:rPr lang="en-US" altLang="zh-CN" sz="2400" b="1" dirty="0">
                <a:solidFill>
                  <a:srgbClr val="C00000"/>
                </a:solidFill>
                <a:latin typeface="+mn-lt"/>
                <a:ea typeface="+mn-ea"/>
              </a:rPr>
              <a:t>{</a:t>
            </a:r>
            <a:r>
              <a:rPr lang="zh-CN" altLang="en-US" sz="2400" b="1" dirty="0">
                <a:solidFill>
                  <a:srgbClr val="C00000"/>
                </a:solidFill>
                <a:latin typeface="+mn-lt"/>
                <a:ea typeface="+mn-ea"/>
              </a:rPr>
              <a:t>语句组</a:t>
            </a:r>
            <a:r>
              <a:rPr lang="en-US" altLang="zh-CN" sz="2400" b="1" dirty="0">
                <a:solidFill>
                  <a:srgbClr val="C00000"/>
                </a:solidFill>
                <a:latin typeface="+mn-lt"/>
                <a:ea typeface="+mn-ea"/>
              </a:rPr>
              <a:t>2</a:t>
            </a:r>
            <a:r>
              <a:rPr lang="zh-CN" altLang="en-US" sz="2400" b="1" dirty="0">
                <a:solidFill>
                  <a:srgbClr val="C00000"/>
                </a:solidFill>
                <a:latin typeface="+mn-lt"/>
                <a:ea typeface="+mn-ea"/>
              </a:rPr>
              <a:t>；</a:t>
            </a:r>
            <a:r>
              <a:rPr lang="en-US" altLang="zh-CN" sz="2400" b="1" dirty="0">
                <a:solidFill>
                  <a:srgbClr val="C00000"/>
                </a:solidFill>
                <a:latin typeface="+mn-lt"/>
                <a:ea typeface="+mn-ea"/>
              </a:rPr>
              <a:t>}break</a:t>
            </a:r>
            <a:r>
              <a:rPr lang="zh-CN" altLang="en-US" sz="2400" b="1" dirty="0">
                <a:solidFill>
                  <a:srgbClr val="C00000"/>
                </a:solidFill>
                <a:latin typeface="+mn-lt"/>
                <a:ea typeface="+mn-ea"/>
              </a:rPr>
              <a:t>；</a:t>
            </a:r>
          </a:p>
          <a:p>
            <a:pPr lvl="2" algn="l">
              <a:lnSpc>
                <a:spcPct val="150000"/>
              </a:lnSpc>
            </a:pPr>
            <a:r>
              <a:rPr lang="zh-CN" altLang="en-US" sz="2400" b="1" dirty="0">
                <a:solidFill>
                  <a:srgbClr val="C00000"/>
                </a:solidFill>
                <a:latin typeface="+mn-lt"/>
                <a:ea typeface="+mn-ea"/>
              </a:rPr>
              <a:t>  </a:t>
            </a:r>
            <a:r>
              <a:rPr lang="en-US" altLang="zh-CN" sz="2400" b="1" dirty="0">
                <a:solidFill>
                  <a:srgbClr val="C00000"/>
                </a:solidFill>
                <a:latin typeface="+mn-lt"/>
                <a:ea typeface="+mn-ea"/>
              </a:rPr>
              <a:t>…</a:t>
            </a:r>
          </a:p>
          <a:p>
            <a:pPr lvl="2" algn="l">
              <a:lnSpc>
                <a:spcPct val="150000"/>
              </a:lnSpc>
            </a:pPr>
            <a:r>
              <a:rPr lang="en-US" altLang="zh-CN" sz="2400" b="1" dirty="0">
                <a:solidFill>
                  <a:srgbClr val="C00000"/>
                </a:solidFill>
                <a:latin typeface="+mn-lt"/>
                <a:ea typeface="+mn-ea"/>
              </a:rPr>
              <a:t>  case</a:t>
            </a:r>
            <a:r>
              <a:rPr lang="zh-CN" altLang="en-US" sz="2400" b="1" dirty="0">
                <a:solidFill>
                  <a:srgbClr val="C00000"/>
                </a:solidFill>
                <a:latin typeface="+mn-lt"/>
                <a:ea typeface="+mn-ea"/>
              </a:rPr>
              <a:t>常量表达式</a:t>
            </a:r>
            <a:r>
              <a:rPr lang="en-US" altLang="zh-CN" sz="2400" b="1" dirty="0">
                <a:solidFill>
                  <a:srgbClr val="C00000"/>
                </a:solidFill>
                <a:latin typeface="+mn-lt"/>
                <a:ea typeface="+mn-ea"/>
              </a:rPr>
              <a:t>n</a:t>
            </a:r>
            <a:r>
              <a:rPr lang="zh-CN" altLang="en-US" sz="2400" b="1" dirty="0">
                <a:solidFill>
                  <a:srgbClr val="C00000"/>
                </a:solidFill>
                <a:latin typeface="+mn-lt"/>
                <a:ea typeface="+mn-ea"/>
              </a:rPr>
              <a:t>：</a:t>
            </a:r>
            <a:r>
              <a:rPr lang="en-US" altLang="zh-CN" sz="2400" b="1" dirty="0">
                <a:solidFill>
                  <a:srgbClr val="C00000"/>
                </a:solidFill>
                <a:latin typeface="+mn-lt"/>
                <a:ea typeface="+mn-ea"/>
              </a:rPr>
              <a:t>{</a:t>
            </a:r>
            <a:r>
              <a:rPr lang="zh-CN" altLang="en-US" sz="2400" b="1" dirty="0">
                <a:solidFill>
                  <a:srgbClr val="C00000"/>
                </a:solidFill>
                <a:latin typeface="+mn-lt"/>
                <a:ea typeface="+mn-ea"/>
              </a:rPr>
              <a:t>语句组</a:t>
            </a:r>
            <a:r>
              <a:rPr lang="en-US" altLang="zh-CN" sz="2400" b="1" dirty="0">
                <a:solidFill>
                  <a:srgbClr val="C00000"/>
                </a:solidFill>
                <a:latin typeface="+mn-lt"/>
                <a:ea typeface="+mn-ea"/>
              </a:rPr>
              <a:t>n</a:t>
            </a:r>
            <a:r>
              <a:rPr lang="zh-CN" altLang="en-US" sz="2400" b="1" dirty="0">
                <a:solidFill>
                  <a:srgbClr val="C00000"/>
                </a:solidFill>
                <a:latin typeface="+mn-lt"/>
                <a:ea typeface="+mn-ea"/>
              </a:rPr>
              <a:t>；</a:t>
            </a:r>
            <a:r>
              <a:rPr lang="en-US" altLang="zh-CN" sz="2400" b="1" dirty="0">
                <a:solidFill>
                  <a:srgbClr val="C00000"/>
                </a:solidFill>
                <a:latin typeface="+mn-lt"/>
                <a:ea typeface="+mn-ea"/>
              </a:rPr>
              <a:t>}break</a:t>
            </a:r>
            <a:r>
              <a:rPr lang="zh-CN" altLang="en-US" sz="2400" b="1" dirty="0">
                <a:solidFill>
                  <a:srgbClr val="C00000"/>
                </a:solidFill>
                <a:latin typeface="+mn-lt"/>
                <a:ea typeface="+mn-ea"/>
              </a:rPr>
              <a:t>；</a:t>
            </a:r>
          </a:p>
          <a:p>
            <a:pPr lvl="2" algn="l">
              <a:lnSpc>
                <a:spcPct val="150000"/>
              </a:lnSpc>
            </a:pPr>
            <a:r>
              <a:rPr lang="zh-CN" altLang="en-US" sz="2400" b="1" dirty="0">
                <a:solidFill>
                  <a:srgbClr val="C00000"/>
                </a:solidFill>
                <a:latin typeface="+mn-lt"/>
                <a:ea typeface="+mn-ea"/>
              </a:rPr>
              <a:t>  </a:t>
            </a:r>
            <a:r>
              <a:rPr lang="en-US" altLang="zh-CN" sz="2400" b="1" dirty="0">
                <a:solidFill>
                  <a:srgbClr val="C00000"/>
                </a:solidFill>
                <a:latin typeface="+mn-lt"/>
                <a:ea typeface="+mn-ea"/>
              </a:rPr>
              <a:t>default</a:t>
            </a:r>
            <a:r>
              <a:rPr lang="zh-CN" altLang="en-US" sz="2400" b="1" dirty="0">
                <a:solidFill>
                  <a:srgbClr val="C00000"/>
                </a:solidFill>
                <a:latin typeface="+mn-lt"/>
                <a:ea typeface="+mn-ea"/>
              </a:rPr>
              <a:t>：         </a:t>
            </a:r>
            <a:r>
              <a:rPr lang="en-US" altLang="zh-CN" sz="2400" b="1" dirty="0">
                <a:solidFill>
                  <a:srgbClr val="C00000"/>
                </a:solidFill>
                <a:latin typeface="+mn-lt"/>
                <a:ea typeface="+mn-ea"/>
              </a:rPr>
              <a:t>{</a:t>
            </a:r>
            <a:r>
              <a:rPr lang="zh-CN" altLang="en-US" sz="2400" b="1" dirty="0">
                <a:solidFill>
                  <a:srgbClr val="C00000"/>
                </a:solidFill>
                <a:latin typeface="+mn-lt"/>
                <a:ea typeface="+mn-ea"/>
              </a:rPr>
              <a:t>语句组</a:t>
            </a:r>
            <a:r>
              <a:rPr lang="en-US" altLang="zh-CN" sz="2400" b="1" dirty="0">
                <a:solidFill>
                  <a:srgbClr val="C00000"/>
                </a:solidFill>
                <a:latin typeface="+mn-lt"/>
                <a:ea typeface="+mn-ea"/>
              </a:rPr>
              <a:t>n+1</a:t>
            </a:r>
            <a:r>
              <a:rPr lang="zh-CN" altLang="en-US" sz="2400" b="1" dirty="0">
                <a:solidFill>
                  <a:srgbClr val="C00000"/>
                </a:solidFill>
                <a:latin typeface="+mn-lt"/>
                <a:ea typeface="+mn-ea"/>
              </a:rPr>
              <a:t>；</a:t>
            </a:r>
            <a:r>
              <a:rPr lang="en-US" altLang="zh-CN" sz="2400" b="1" dirty="0">
                <a:solidFill>
                  <a:srgbClr val="C00000"/>
                </a:solidFill>
                <a:latin typeface="+mn-lt"/>
                <a:ea typeface="+mn-ea"/>
              </a:rPr>
              <a:t>}</a:t>
            </a:r>
          </a:p>
          <a:p>
            <a:pPr algn="l">
              <a:lnSpc>
                <a:spcPct val="150000"/>
              </a:lnSpc>
            </a:pPr>
            <a:r>
              <a:rPr lang="en-US" altLang="zh-CN" sz="2400" b="1" dirty="0">
                <a:solidFill>
                  <a:srgbClr val="C00000"/>
                </a:solidFill>
                <a:latin typeface="+mn-lt"/>
                <a:ea typeface="+mn-ea"/>
              </a:rPr>
              <a:t>             }</a:t>
            </a:r>
          </a:p>
        </p:txBody>
      </p:sp>
    </p:spTree>
    <p:extLst>
      <p:ext uri="{BB962C8B-B14F-4D97-AF65-F5344CB8AC3E}">
        <p14:creationId xmlns:p14="http://schemas.microsoft.com/office/powerpoint/2010/main" val="3787917251"/>
      </p:ext>
    </p:extLst>
  </p:cSld>
  <p:clrMapOvr>
    <a:masterClrMapping/>
  </p:clrMapOvr>
  <p:transition>
    <p:random/>
    <p:sndAc>
      <p:stSnd>
        <p:snd r:embed="rId2" name="camera.wav"/>
      </p:stSnd>
    </p:sndAc>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78</a:t>
            </a:fld>
            <a:endParaRPr lang="en-US" altLang="zh-CN" dirty="0"/>
          </a:p>
        </p:txBody>
      </p:sp>
      <p:sp>
        <p:nvSpPr>
          <p:cNvPr id="4" name="矩形 3"/>
          <p:cNvSpPr/>
          <p:nvPr/>
        </p:nvSpPr>
        <p:spPr>
          <a:xfrm>
            <a:off x="0" y="657453"/>
            <a:ext cx="9232900" cy="5632311"/>
          </a:xfrm>
          <a:prstGeom prst="rect">
            <a:avLst/>
          </a:prstGeom>
        </p:spPr>
        <p:txBody>
          <a:bodyPr wrap="square">
            <a:spAutoFit/>
          </a:bodyPr>
          <a:lstStyle/>
          <a:p>
            <a:pPr lvl="0" algn="l">
              <a:lnSpc>
                <a:spcPct val="150000"/>
              </a:lnSpc>
            </a:pPr>
            <a:r>
              <a:rPr lang="zh-CN" altLang="en-US" sz="2400" b="1" dirty="0">
                <a:solidFill>
                  <a:schemeClr val="accent2"/>
                </a:solidFill>
                <a:latin typeface="+mn-lt"/>
                <a:ea typeface="+mn-ea"/>
              </a:rPr>
              <a:t>        说明：</a:t>
            </a:r>
          </a:p>
          <a:p>
            <a:pPr lvl="0" algn="l">
              <a:lnSpc>
                <a:spcPct val="150000"/>
              </a:lnSpc>
            </a:pPr>
            <a:r>
              <a:rPr lang="zh-CN" altLang="en-US" sz="2400" b="1" dirty="0">
                <a:solidFill>
                  <a:schemeClr val="accent2"/>
                </a:solidFill>
                <a:latin typeface="+mn-lt"/>
                <a:ea typeface="+mn-ea"/>
              </a:rPr>
              <a:t>        ① 语句先进行表达式的运算，当表达式的值与某一</a:t>
            </a:r>
            <a:r>
              <a:rPr lang="en-US" altLang="zh-CN" sz="2400" b="1" dirty="0">
                <a:solidFill>
                  <a:schemeClr val="accent2"/>
                </a:solidFill>
                <a:latin typeface="+mn-lt"/>
                <a:ea typeface="+mn-ea"/>
              </a:rPr>
              <a:t>case</a:t>
            </a:r>
            <a:r>
              <a:rPr lang="zh-CN" altLang="en-US" sz="2400" b="1" dirty="0">
                <a:solidFill>
                  <a:schemeClr val="accent2"/>
                </a:solidFill>
                <a:latin typeface="+mn-lt"/>
                <a:ea typeface="+mn-ea"/>
              </a:rPr>
              <a:t>后面的常量表达式相等时，就执行它后面的语句。</a:t>
            </a:r>
          </a:p>
          <a:p>
            <a:pPr lvl="0" algn="l">
              <a:lnSpc>
                <a:spcPct val="150000"/>
              </a:lnSpc>
            </a:pPr>
            <a:r>
              <a:rPr lang="zh-CN" altLang="en-US" sz="2400" b="1" dirty="0">
                <a:solidFill>
                  <a:schemeClr val="accent2"/>
                </a:solidFill>
                <a:latin typeface="+mn-lt"/>
                <a:ea typeface="+mn-ea"/>
              </a:rPr>
              <a:t>        ② 当</a:t>
            </a:r>
            <a:r>
              <a:rPr lang="en-US" altLang="zh-CN" sz="2400" b="1" dirty="0">
                <a:solidFill>
                  <a:schemeClr val="accent2"/>
                </a:solidFill>
                <a:latin typeface="+mn-lt"/>
                <a:ea typeface="+mn-ea"/>
              </a:rPr>
              <a:t>case</a:t>
            </a:r>
            <a:r>
              <a:rPr lang="zh-CN" altLang="en-US" sz="2400" b="1" dirty="0">
                <a:solidFill>
                  <a:schemeClr val="accent2"/>
                </a:solidFill>
                <a:latin typeface="+mn-lt"/>
                <a:ea typeface="+mn-ea"/>
              </a:rPr>
              <a:t>语句后有</a:t>
            </a:r>
            <a:r>
              <a:rPr lang="en-US" altLang="zh-CN" sz="2400" b="1" dirty="0">
                <a:solidFill>
                  <a:schemeClr val="accent2"/>
                </a:solidFill>
                <a:latin typeface="+mn-lt"/>
                <a:ea typeface="+mn-ea"/>
              </a:rPr>
              <a:t>break</a:t>
            </a:r>
            <a:r>
              <a:rPr lang="zh-CN" altLang="en-US" sz="2400" b="1" dirty="0">
                <a:solidFill>
                  <a:schemeClr val="accent2"/>
                </a:solidFill>
                <a:latin typeface="+mn-lt"/>
                <a:ea typeface="+mn-ea"/>
              </a:rPr>
              <a:t>语句时，执行完这一</a:t>
            </a:r>
            <a:r>
              <a:rPr lang="en-US" altLang="zh-CN" sz="2400" b="1" dirty="0">
                <a:solidFill>
                  <a:schemeClr val="accent2"/>
                </a:solidFill>
                <a:latin typeface="+mn-lt"/>
                <a:ea typeface="+mn-ea"/>
              </a:rPr>
              <a:t>case</a:t>
            </a:r>
            <a:r>
              <a:rPr lang="zh-CN" altLang="en-US" sz="2400" b="1" dirty="0">
                <a:solidFill>
                  <a:schemeClr val="accent2"/>
                </a:solidFill>
                <a:latin typeface="+mn-lt"/>
                <a:ea typeface="+mn-ea"/>
              </a:rPr>
              <a:t>语句后，跳出</a:t>
            </a:r>
            <a:r>
              <a:rPr lang="en-US" altLang="zh-CN" sz="2400" b="1" dirty="0">
                <a:solidFill>
                  <a:schemeClr val="accent2"/>
                </a:solidFill>
                <a:latin typeface="+mn-lt"/>
                <a:ea typeface="+mn-ea"/>
              </a:rPr>
              <a:t>switch</a:t>
            </a:r>
            <a:r>
              <a:rPr lang="zh-CN" altLang="en-US" sz="2400" b="1" dirty="0">
                <a:solidFill>
                  <a:schemeClr val="accent2"/>
                </a:solidFill>
                <a:latin typeface="+mn-lt"/>
                <a:ea typeface="+mn-ea"/>
              </a:rPr>
              <a:t>语句，当</a:t>
            </a:r>
            <a:r>
              <a:rPr lang="en-US" altLang="zh-CN" sz="2400" b="1" dirty="0">
                <a:solidFill>
                  <a:schemeClr val="accent2"/>
                </a:solidFill>
                <a:latin typeface="+mn-lt"/>
                <a:ea typeface="+mn-ea"/>
              </a:rPr>
              <a:t>case </a:t>
            </a:r>
            <a:r>
              <a:rPr lang="zh-CN" altLang="en-US" sz="2400" b="1" dirty="0">
                <a:solidFill>
                  <a:schemeClr val="accent2"/>
                </a:solidFill>
                <a:latin typeface="+mn-lt"/>
                <a:ea typeface="+mn-ea"/>
              </a:rPr>
              <a:t>后面无</a:t>
            </a:r>
            <a:r>
              <a:rPr lang="en-US" altLang="zh-CN" sz="2400" b="1" dirty="0">
                <a:solidFill>
                  <a:schemeClr val="accent2"/>
                </a:solidFill>
                <a:latin typeface="+mn-lt"/>
                <a:ea typeface="+mn-ea"/>
              </a:rPr>
              <a:t>break</a:t>
            </a:r>
            <a:r>
              <a:rPr lang="zh-CN" altLang="en-US" sz="2400" b="1" dirty="0">
                <a:solidFill>
                  <a:schemeClr val="accent2"/>
                </a:solidFill>
                <a:latin typeface="+mn-lt"/>
                <a:ea typeface="+mn-ea"/>
              </a:rPr>
              <a:t>语句时，程序将执行下一条</a:t>
            </a:r>
            <a:r>
              <a:rPr lang="en-US" altLang="zh-CN" sz="2400" b="1" dirty="0">
                <a:solidFill>
                  <a:schemeClr val="accent2"/>
                </a:solidFill>
                <a:latin typeface="+mn-lt"/>
                <a:ea typeface="+mn-ea"/>
              </a:rPr>
              <a:t>case</a:t>
            </a:r>
            <a:r>
              <a:rPr lang="zh-CN" altLang="en-US" sz="2400" b="1" dirty="0">
                <a:solidFill>
                  <a:schemeClr val="accent2"/>
                </a:solidFill>
                <a:latin typeface="+mn-lt"/>
                <a:ea typeface="+mn-ea"/>
              </a:rPr>
              <a:t>语句。</a:t>
            </a:r>
          </a:p>
          <a:p>
            <a:pPr lvl="0" algn="l">
              <a:lnSpc>
                <a:spcPct val="150000"/>
              </a:lnSpc>
            </a:pPr>
            <a:r>
              <a:rPr lang="zh-CN" altLang="en-US" sz="2400" b="1" dirty="0">
                <a:solidFill>
                  <a:schemeClr val="accent2"/>
                </a:solidFill>
                <a:latin typeface="+mn-lt"/>
                <a:ea typeface="+mn-ea"/>
              </a:rPr>
              <a:t>        ③ 如果</a:t>
            </a:r>
            <a:r>
              <a:rPr lang="en-US" altLang="zh-CN" sz="2400" b="1" dirty="0">
                <a:solidFill>
                  <a:schemeClr val="accent2"/>
                </a:solidFill>
                <a:latin typeface="+mn-lt"/>
                <a:ea typeface="+mn-ea"/>
              </a:rPr>
              <a:t>case</a:t>
            </a:r>
            <a:r>
              <a:rPr lang="zh-CN" altLang="en-US" sz="2400" b="1" dirty="0">
                <a:solidFill>
                  <a:schemeClr val="accent2"/>
                </a:solidFill>
                <a:latin typeface="+mn-lt"/>
                <a:ea typeface="+mn-ea"/>
              </a:rPr>
              <a:t>中常量表达式值和表达式的值都不匹配，就执行</a:t>
            </a:r>
            <a:r>
              <a:rPr lang="en-US" altLang="zh-CN" sz="2400" b="1" dirty="0">
                <a:solidFill>
                  <a:schemeClr val="accent2"/>
                </a:solidFill>
                <a:latin typeface="+mn-lt"/>
                <a:ea typeface="+mn-ea"/>
              </a:rPr>
              <a:t>default</a:t>
            </a:r>
            <a:r>
              <a:rPr lang="zh-CN" altLang="en-US" sz="2400" b="1" dirty="0">
                <a:solidFill>
                  <a:schemeClr val="accent2"/>
                </a:solidFill>
                <a:latin typeface="+mn-lt"/>
                <a:ea typeface="+mn-ea"/>
              </a:rPr>
              <a:t>后面的语句。如果无</a:t>
            </a:r>
            <a:r>
              <a:rPr lang="en-US" altLang="zh-CN" sz="2400" b="1" dirty="0">
                <a:solidFill>
                  <a:schemeClr val="accent2"/>
                </a:solidFill>
                <a:latin typeface="+mn-lt"/>
                <a:ea typeface="+mn-ea"/>
              </a:rPr>
              <a:t>default</a:t>
            </a:r>
            <a:r>
              <a:rPr lang="zh-CN" altLang="en-US" sz="2400" b="1" dirty="0">
                <a:solidFill>
                  <a:schemeClr val="accent2"/>
                </a:solidFill>
                <a:latin typeface="+mn-lt"/>
                <a:ea typeface="+mn-ea"/>
              </a:rPr>
              <a:t>语句，就退出</a:t>
            </a:r>
            <a:r>
              <a:rPr lang="en-US" altLang="zh-CN" sz="2400" b="1" dirty="0">
                <a:solidFill>
                  <a:schemeClr val="accent2"/>
                </a:solidFill>
                <a:latin typeface="+mn-lt"/>
                <a:ea typeface="+mn-ea"/>
              </a:rPr>
              <a:t>switch</a:t>
            </a:r>
            <a:r>
              <a:rPr lang="zh-CN" altLang="en-US" sz="2400" b="1" dirty="0">
                <a:solidFill>
                  <a:schemeClr val="accent2"/>
                </a:solidFill>
                <a:latin typeface="+mn-lt"/>
                <a:ea typeface="+mn-ea"/>
              </a:rPr>
              <a:t>语句。</a:t>
            </a:r>
          </a:p>
          <a:p>
            <a:pPr lvl="0" algn="l">
              <a:lnSpc>
                <a:spcPct val="150000"/>
              </a:lnSpc>
            </a:pPr>
            <a:r>
              <a:rPr lang="zh-CN" altLang="en-US" sz="2400" b="1" dirty="0">
                <a:solidFill>
                  <a:schemeClr val="accent2"/>
                </a:solidFill>
                <a:latin typeface="+mn-lt"/>
                <a:ea typeface="+mn-ea"/>
              </a:rPr>
              <a:t>        ④ </a:t>
            </a:r>
            <a:r>
              <a:rPr lang="en-US" altLang="zh-CN" sz="2400" b="1" dirty="0">
                <a:solidFill>
                  <a:schemeClr val="accent2"/>
                </a:solidFill>
                <a:latin typeface="+mn-lt"/>
                <a:ea typeface="+mn-ea"/>
              </a:rPr>
              <a:t>default</a:t>
            </a:r>
            <a:r>
              <a:rPr lang="zh-CN" altLang="en-US" sz="2400" b="1" dirty="0">
                <a:solidFill>
                  <a:schemeClr val="accent2"/>
                </a:solidFill>
                <a:latin typeface="+mn-lt"/>
                <a:ea typeface="+mn-ea"/>
              </a:rPr>
              <a:t>的次序不影响执行的结果，也可无此语句。</a:t>
            </a:r>
          </a:p>
          <a:p>
            <a:pPr lvl="0" algn="l">
              <a:lnSpc>
                <a:spcPct val="150000"/>
              </a:lnSpc>
            </a:pPr>
            <a:r>
              <a:rPr lang="zh-CN" altLang="en-US" sz="2400" b="1" dirty="0">
                <a:solidFill>
                  <a:schemeClr val="accent2"/>
                </a:solidFill>
                <a:latin typeface="+mn-lt"/>
                <a:ea typeface="+mn-ea"/>
              </a:rPr>
              <a:t>        ⑤ </a:t>
            </a:r>
            <a:r>
              <a:rPr lang="en-US" altLang="zh-CN" sz="2400" b="1" dirty="0">
                <a:solidFill>
                  <a:schemeClr val="accent2"/>
                </a:solidFill>
                <a:latin typeface="+mn-lt"/>
                <a:ea typeface="+mn-ea"/>
              </a:rPr>
              <a:t>switch</a:t>
            </a:r>
            <a:r>
              <a:rPr lang="zh-CN" altLang="en-US" sz="2400" b="1" dirty="0">
                <a:solidFill>
                  <a:schemeClr val="accent2"/>
                </a:solidFill>
                <a:latin typeface="+mn-lt"/>
                <a:ea typeface="+mn-ea"/>
              </a:rPr>
              <a:t>语句适用于多分支转移的情况下使用。</a:t>
            </a:r>
          </a:p>
        </p:txBody>
      </p:sp>
    </p:spTree>
    <p:extLst>
      <p:ext uri="{BB962C8B-B14F-4D97-AF65-F5344CB8AC3E}">
        <p14:creationId xmlns:p14="http://schemas.microsoft.com/office/powerpoint/2010/main" val="2239969912"/>
      </p:ext>
    </p:extLst>
  </p:cSld>
  <p:clrMapOvr>
    <a:masterClrMapping/>
  </p:clrMapOvr>
  <p:transition>
    <p:random/>
    <p:sndAc>
      <p:stSnd>
        <p:snd r:embed="rId2" name="camera.wav"/>
      </p:stSnd>
    </p:sndAc>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79</a:t>
            </a:fld>
            <a:endParaRPr lang="en-US" altLang="zh-CN" dirty="0"/>
          </a:p>
        </p:txBody>
      </p:sp>
      <p:sp>
        <p:nvSpPr>
          <p:cNvPr id="4" name="矩形 3"/>
          <p:cNvSpPr/>
          <p:nvPr/>
        </p:nvSpPr>
        <p:spPr>
          <a:xfrm>
            <a:off x="0" y="385764"/>
            <a:ext cx="9144000" cy="6186309"/>
          </a:xfrm>
          <a:prstGeom prst="rect">
            <a:avLst/>
          </a:prstGeom>
        </p:spPr>
        <p:txBody>
          <a:bodyPr wrap="square">
            <a:spAutoFit/>
          </a:bodyPr>
          <a:lstStyle/>
          <a:p>
            <a:pPr algn="l">
              <a:lnSpc>
                <a:spcPct val="150000"/>
              </a:lnSpc>
            </a:pPr>
            <a:r>
              <a:rPr lang="en-US" altLang="zh-CN" sz="2400" b="1" dirty="0" smtClean="0">
                <a:solidFill>
                  <a:srgbClr val="9900CC"/>
                </a:solidFill>
                <a:latin typeface="+mj-lt"/>
                <a:ea typeface="+mj-ea"/>
                <a:cs typeface="+mj-cs"/>
              </a:rPr>
              <a:t>        6.4.4  </a:t>
            </a:r>
            <a:r>
              <a:rPr lang="zh-CN" altLang="en-US" sz="2400" b="1" dirty="0">
                <a:solidFill>
                  <a:srgbClr val="9900CC"/>
                </a:solidFill>
                <a:latin typeface="+mj-lt"/>
                <a:ea typeface="+mj-ea"/>
                <a:cs typeface="+mj-cs"/>
              </a:rPr>
              <a:t>循环语句</a:t>
            </a:r>
          </a:p>
          <a:p>
            <a:pPr algn="l">
              <a:lnSpc>
                <a:spcPct val="150000"/>
              </a:lnSpc>
            </a:pPr>
            <a:r>
              <a:rPr lang="zh-CN" altLang="en-US" sz="2400" b="1" dirty="0" smtClean="0">
                <a:solidFill>
                  <a:schemeClr val="accent2"/>
                </a:solidFill>
                <a:latin typeface="+mn-lt"/>
                <a:ea typeface="+mn-ea"/>
              </a:rPr>
              <a:t>        </a:t>
            </a:r>
            <a:r>
              <a:rPr lang="zh-CN" altLang="en-US" sz="2400" b="1" dirty="0" smtClean="0">
                <a:solidFill>
                  <a:schemeClr val="accent2"/>
                </a:solidFill>
                <a:latin typeface="+mj-ea"/>
                <a:ea typeface="+mj-ea"/>
              </a:rPr>
              <a:t>在</a:t>
            </a:r>
            <a:r>
              <a:rPr lang="zh-CN" altLang="en-US" sz="2400" b="1" dirty="0">
                <a:solidFill>
                  <a:schemeClr val="accent2"/>
                </a:solidFill>
                <a:latin typeface="+mj-ea"/>
                <a:ea typeface="+mj-ea"/>
              </a:rPr>
              <a:t>结构化程序设计中，循环结构是一种重要的结构，</a:t>
            </a:r>
            <a:r>
              <a:rPr lang="en-US" altLang="zh-CN" sz="2400" b="1" dirty="0">
                <a:solidFill>
                  <a:schemeClr val="accent2"/>
                </a:solidFill>
                <a:latin typeface="+mj-ea"/>
                <a:ea typeface="+mj-ea"/>
              </a:rPr>
              <a:t>C</a:t>
            </a:r>
            <a:r>
              <a:rPr lang="zh-CN" altLang="en-US" sz="2400" b="1" dirty="0">
                <a:solidFill>
                  <a:schemeClr val="accent2"/>
                </a:solidFill>
                <a:latin typeface="+mj-ea"/>
                <a:ea typeface="+mj-ea"/>
              </a:rPr>
              <a:t>语言中常见的循环程序结构有</a:t>
            </a:r>
            <a:r>
              <a:rPr lang="en-US" altLang="zh-CN" sz="2400" b="1" dirty="0">
                <a:solidFill>
                  <a:schemeClr val="accent2"/>
                </a:solidFill>
                <a:latin typeface="+mj-ea"/>
                <a:ea typeface="+mj-ea"/>
              </a:rPr>
              <a:t>while</a:t>
            </a:r>
            <a:r>
              <a:rPr lang="zh-CN" altLang="en-US" sz="2400" b="1" dirty="0">
                <a:solidFill>
                  <a:schemeClr val="accent2"/>
                </a:solidFill>
                <a:latin typeface="+mj-ea"/>
                <a:ea typeface="+mj-ea"/>
              </a:rPr>
              <a:t>语句、</a:t>
            </a:r>
            <a:r>
              <a:rPr lang="en-US" altLang="zh-CN" sz="2400" b="1" dirty="0">
                <a:solidFill>
                  <a:schemeClr val="accent2"/>
                </a:solidFill>
                <a:latin typeface="+mj-ea"/>
                <a:ea typeface="+mj-ea"/>
              </a:rPr>
              <a:t>do-while</a:t>
            </a:r>
            <a:r>
              <a:rPr lang="zh-CN" altLang="en-US" sz="2400" b="1" dirty="0">
                <a:solidFill>
                  <a:schemeClr val="accent2"/>
                </a:solidFill>
                <a:latin typeface="+mj-ea"/>
                <a:ea typeface="+mj-ea"/>
              </a:rPr>
              <a:t>语句和</a:t>
            </a:r>
            <a:r>
              <a:rPr lang="en-US" altLang="zh-CN" sz="2400" b="1" dirty="0">
                <a:solidFill>
                  <a:schemeClr val="accent2"/>
                </a:solidFill>
                <a:latin typeface="+mj-ea"/>
                <a:ea typeface="+mj-ea"/>
              </a:rPr>
              <a:t>for</a:t>
            </a:r>
            <a:r>
              <a:rPr lang="zh-CN" altLang="en-US" sz="2400" b="1" dirty="0">
                <a:solidFill>
                  <a:schemeClr val="accent2"/>
                </a:solidFill>
                <a:latin typeface="+mj-ea"/>
                <a:ea typeface="+mj-ea"/>
              </a:rPr>
              <a:t>语句。下面分别简单介绍。</a:t>
            </a:r>
          </a:p>
          <a:p>
            <a:pPr algn="l">
              <a:lnSpc>
                <a:spcPct val="150000"/>
              </a:lnSpc>
            </a:pPr>
            <a:r>
              <a:rPr lang="en-US" altLang="zh-CN" sz="2400" b="1" dirty="0" smtClean="0">
                <a:solidFill>
                  <a:schemeClr val="accent2"/>
                </a:solidFill>
                <a:latin typeface="+mj-ea"/>
                <a:ea typeface="+mj-ea"/>
              </a:rPr>
              <a:t>        </a:t>
            </a:r>
            <a:r>
              <a:rPr lang="en-US" altLang="zh-CN" sz="2400" b="1" dirty="0" smtClean="0">
                <a:solidFill>
                  <a:srgbClr val="0000FF"/>
                </a:solidFill>
                <a:latin typeface="+mj-ea"/>
                <a:ea typeface="+mj-ea"/>
              </a:rPr>
              <a:t>1</a:t>
            </a:r>
            <a:r>
              <a:rPr lang="zh-CN" altLang="en-US" sz="2400" b="1" dirty="0">
                <a:solidFill>
                  <a:srgbClr val="0000FF"/>
                </a:solidFill>
                <a:latin typeface="+mj-ea"/>
                <a:ea typeface="+mj-ea"/>
              </a:rPr>
              <a:t>．</a:t>
            </a:r>
            <a:r>
              <a:rPr lang="en-US" altLang="zh-CN" sz="2400" b="1" dirty="0">
                <a:solidFill>
                  <a:srgbClr val="0000FF"/>
                </a:solidFill>
                <a:latin typeface="+mj-ea"/>
                <a:ea typeface="+mj-ea"/>
              </a:rPr>
              <a:t>while</a:t>
            </a:r>
            <a:r>
              <a:rPr lang="zh-CN" altLang="en-US" sz="2400" b="1" dirty="0">
                <a:solidFill>
                  <a:srgbClr val="0000FF"/>
                </a:solidFill>
                <a:latin typeface="+mj-ea"/>
                <a:ea typeface="+mj-ea"/>
              </a:rPr>
              <a:t>语句</a:t>
            </a:r>
          </a:p>
          <a:p>
            <a:pPr algn="l">
              <a:lnSpc>
                <a:spcPct val="150000"/>
              </a:lnSpc>
            </a:pPr>
            <a:r>
              <a:rPr lang="zh-CN" altLang="en-US" sz="2400" b="1" dirty="0" smtClean="0">
                <a:solidFill>
                  <a:schemeClr val="accent2"/>
                </a:solidFill>
                <a:latin typeface="+mj-ea"/>
                <a:ea typeface="+mj-ea"/>
              </a:rPr>
              <a:t>        一般</a:t>
            </a:r>
            <a:r>
              <a:rPr lang="zh-CN" altLang="en-US" sz="2400" b="1" dirty="0">
                <a:solidFill>
                  <a:schemeClr val="accent2"/>
                </a:solidFill>
                <a:latin typeface="+mj-ea"/>
                <a:ea typeface="+mj-ea"/>
              </a:rPr>
              <a:t>形式如下：</a:t>
            </a:r>
          </a:p>
          <a:p>
            <a:pPr algn="l">
              <a:lnSpc>
                <a:spcPct val="150000"/>
              </a:lnSpc>
            </a:pPr>
            <a:r>
              <a:rPr lang="en-US" altLang="zh-CN" sz="2400" b="1" dirty="0" smtClean="0">
                <a:solidFill>
                  <a:schemeClr val="accent2"/>
                </a:solidFill>
                <a:latin typeface="+mj-ea"/>
                <a:ea typeface="+mj-ea"/>
              </a:rPr>
              <a:t>        </a:t>
            </a:r>
            <a:r>
              <a:rPr lang="en-US" altLang="zh-CN" sz="2400" b="1" dirty="0" smtClean="0">
                <a:solidFill>
                  <a:srgbClr val="C00000"/>
                </a:solidFill>
                <a:latin typeface="+mj-ea"/>
                <a:ea typeface="+mj-ea"/>
              </a:rPr>
              <a:t>while</a:t>
            </a:r>
            <a:r>
              <a:rPr lang="zh-CN" altLang="en-US" sz="2400" b="1" dirty="0">
                <a:solidFill>
                  <a:srgbClr val="C00000"/>
                </a:solidFill>
                <a:latin typeface="+mj-ea"/>
                <a:ea typeface="+mj-ea"/>
              </a:rPr>
              <a:t>（循环继续的条件表达式）</a:t>
            </a:r>
          </a:p>
          <a:p>
            <a:pPr algn="l">
              <a:lnSpc>
                <a:spcPct val="150000"/>
              </a:lnSpc>
            </a:pPr>
            <a:r>
              <a:rPr lang="zh-CN" altLang="en-US" sz="2400" b="1" dirty="0">
                <a:solidFill>
                  <a:srgbClr val="C00000"/>
                </a:solidFill>
                <a:latin typeface="+mj-ea"/>
                <a:ea typeface="+mj-ea"/>
              </a:rPr>
              <a:t>     </a:t>
            </a:r>
            <a:r>
              <a:rPr lang="zh-CN" altLang="en-US" sz="2400" b="1" dirty="0" smtClean="0">
                <a:solidFill>
                  <a:srgbClr val="C00000"/>
                </a:solidFill>
                <a:latin typeface="+mj-ea"/>
                <a:ea typeface="+mj-ea"/>
              </a:rPr>
              <a:t>         </a:t>
            </a:r>
            <a:r>
              <a:rPr lang="en-US" altLang="zh-CN" sz="2400" b="1" dirty="0">
                <a:solidFill>
                  <a:srgbClr val="C00000"/>
                </a:solidFill>
                <a:latin typeface="+mj-ea"/>
                <a:ea typeface="+mj-ea"/>
              </a:rPr>
              <a:t>{ </a:t>
            </a:r>
            <a:r>
              <a:rPr lang="zh-CN" altLang="en-US" sz="2400" b="1" dirty="0">
                <a:solidFill>
                  <a:srgbClr val="C00000"/>
                </a:solidFill>
                <a:latin typeface="+mj-ea"/>
                <a:ea typeface="+mj-ea"/>
              </a:rPr>
              <a:t>语句组；</a:t>
            </a:r>
            <a:r>
              <a:rPr lang="en-US" altLang="zh-CN" sz="2400" b="1" dirty="0">
                <a:solidFill>
                  <a:srgbClr val="C00000"/>
                </a:solidFill>
                <a:latin typeface="+mj-ea"/>
                <a:ea typeface="+mj-ea"/>
              </a:rPr>
              <a:t>}</a:t>
            </a:r>
          </a:p>
          <a:p>
            <a:pPr algn="l">
              <a:lnSpc>
                <a:spcPct val="150000"/>
              </a:lnSpc>
            </a:pPr>
            <a:r>
              <a:rPr lang="en-US" altLang="zh-CN" sz="2400" b="1" dirty="0" smtClean="0">
                <a:solidFill>
                  <a:schemeClr val="accent2"/>
                </a:solidFill>
                <a:latin typeface="+mn-lt"/>
                <a:ea typeface="+mn-ea"/>
              </a:rPr>
              <a:t>        </a:t>
            </a:r>
            <a:r>
              <a:rPr lang="en-US" altLang="zh-CN" sz="2400" b="1" dirty="0" smtClean="0">
                <a:solidFill>
                  <a:schemeClr val="accent2"/>
                </a:solidFill>
                <a:latin typeface="+mj-ea"/>
                <a:ea typeface="+mj-ea"/>
              </a:rPr>
              <a:t>while</a:t>
            </a:r>
            <a:r>
              <a:rPr lang="zh-CN" altLang="en-US" sz="2400" b="1" dirty="0">
                <a:solidFill>
                  <a:schemeClr val="accent2"/>
                </a:solidFill>
                <a:latin typeface="+mj-ea"/>
                <a:ea typeface="+mj-ea"/>
              </a:rPr>
              <a:t>语句用来实现“当型”循环，执行过程：首先判断表达式，当表达式的值为真（非</a:t>
            </a:r>
            <a:r>
              <a:rPr lang="en-US" altLang="zh-CN" sz="2400" b="1" dirty="0">
                <a:solidFill>
                  <a:schemeClr val="accent2"/>
                </a:solidFill>
                <a:latin typeface="+mj-ea"/>
                <a:ea typeface="+mj-ea"/>
              </a:rPr>
              <a:t>0</a:t>
            </a:r>
            <a:r>
              <a:rPr lang="zh-CN" altLang="en-US" sz="2400" b="1" dirty="0">
                <a:solidFill>
                  <a:schemeClr val="accent2"/>
                </a:solidFill>
                <a:latin typeface="+mj-ea"/>
                <a:ea typeface="+mj-ea"/>
              </a:rPr>
              <a:t>）时，反复执行循环体。为假（</a:t>
            </a:r>
            <a:r>
              <a:rPr lang="en-US" altLang="zh-CN" sz="2400" b="1" dirty="0">
                <a:solidFill>
                  <a:schemeClr val="accent2"/>
                </a:solidFill>
                <a:latin typeface="+mj-ea"/>
                <a:ea typeface="+mj-ea"/>
              </a:rPr>
              <a:t>0</a:t>
            </a:r>
            <a:r>
              <a:rPr lang="zh-CN" altLang="en-US" sz="2400" b="1" dirty="0">
                <a:solidFill>
                  <a:schemeClr val="accent2"/>
                </a:solidFill>
                <a:latin typeface="+mj-ea"/>
                <a:ea typeface="+mj-ea"/>
              </a:rPr>
              <a:t>）时执行循环体外面的语句。</a:t>
            </a:r>
          </a:p>
        </p:txBody>
      </p:sp>
    </p:spTree>
    <p:extLst>
      <p:ext uri="{BB962C8B-B14F-4D97-AF65-F5344CB8AC3E}">
        <p14:creationId xmlns:p14="http://schemas.microsoft.com/office/powerpoint/2010/main" val="1807722243"/>
      </p:ext>
    </p:extLst>
  </p:cSld>
  <p:clrMapOvr>
    <a:masterClrMapping/>
  </p:clrMapOvr>
  <p:transition>
    <p:random/>
    <p:sndAc>
      <p:stSnd>
        <p:snd r:embed="rId2" name="camera.wav"/>
      </p:stSnd>
    </p:sndAc>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80</a:t>
            </a:fld>
            <a:endParaRPr lang="en-US" altLang="zh-CN" dirty="0"/>
          </a:p>
        </p:txBody>
      </p:sp>
      <p:sp>
        <p:nvSpPr>
          <p:cNvPr id="4" name="矩形 3"/>
          <p:cNvSpPr/>
          <p:nvPr/>
        </p:nvSpPr>
        <p:spPr>
          <a:xfrm>
            <a:off x="0" y="602040"/>
            <a:ext cx="9144000" cy="5078313"/>
          </a:xfrm>
          <a:prstGeom prst="rect">
            <a:avLst/>
          </a:prstGeom>
        </p:spPr>
        <p:txBody>
          <a:bodyPr wrap="square">
            <a:spAutoFit/>
          </a:bodyPr>
          <a:lstStyle/>
          <a:p>
            <a:pPr algn="l">
              <a:lnSpc>
                <a:spcPct val="150000"/>
              </a:lnSpc>
            </a:pPr>
            <a:r>
              <a:rPr lang="en-US" altLang="zh-CN" sz="2400" b="1" dirty="0" smtClean="0">
                <a:solidFill>
                  <a:schemeClr val="accent2"/>
                </a:solidFill>
                <a:latin typeface="+mn-lt"/>
                <a:ea typeface="+mn-ea"/>
              </a:rPr>
              <a:t>        </a:t>
            </a:r>
            <a:r>
              <a:rPr lang="en-US" altLang="zh-CN" sz="2400" b="1" dirty="0" smtClean="0">
                <a:solidFill>
                  <a:srgbClr val="0000FF"/>
                </a:solidFill>
                <a:latin typeface="+mn-lt"/>
                <a:ea typeface="+mn-ea"/>
              </a:rPr>
              <a:t>2</a:t>
            </a:r>
            <a:r>
              <a:rPr lang="zh-CN" altLang="en-US" sz="2400" b="1" dirty="0">
                <a:solidFill>
                  <a:srgbClr val="0000FF"/>
                </a:solidFill>
                <a:latin typeface="+mn-lt"/>
                <a:ea typeface="+mn-ea"/>
              </a:rPr>
              <a:t>．</a:t>
            </a:r>
            <a:r>
              <a:rPr lang="en-US" altLang="zh-CN" sz="2400" b="1" dirty="0">
                <a:solidFill>
                  <a:srgbClr val="0000FF"/>
                </a:solidFill>
                <a:latin typeface="+mn-lt"/>
                <a:ea typeface="+mn-ea"/>
              </a:rPr>
              <a:t>do-while</a:t>
            </a:r>
            <a:r>
              <a:rPr lang="zh-CN" altLang="en-US" sz="2400" b="1" dirty="0">
                <a:solidFill>
                  <a:srgbClr val="0000FF"/>
                </a:solidFill>
                <a:latin typeface="+mn-lt"/>
                <a:ea typeface="+mn-ea"/>
              </a:rPr>
              <a:t>语句</a:t>
            </a:r>
          </a:p>
          <a:p>
            <a:pPr algn="l">
              <a:lnSpc>
                <a:spcPct val="150000"/>
              </a:lnSpc>
            </a:pPr>
            <a:r>
              <a:rPr lang="zh-CN" altLang="en-US" sz="2400" b="1" dirty="0" smtClean="0">
                <a:solidFill>
                  <a:schemeClr val="accent2"/>
                </a:solidFill>
                <a:latin typeface="+mn-lt"/>
                <a:ea typeface="+mn-ea"/>
              </a:rPr>
              <a:t>        一般</a:t>
            </a:r>
            <a:r>
              <a:rPr lang="zh-CN" altLang="en-US" sz="2400" b="1" dirty="0">
                <a:solidFill>
                  <a:schemeClr val="accent2"/>
                </a:solidFill>
                <a:latin typeface="+mn-lt"/>
                <a:ea typeface="+mn-ea"/>
              </a:rPr>
              <a:t>格式如下：</a:t>
            </a:r>
          </a:p>
          <a:p>
            <a:pPr algn="l">
              <a:lnSpc>
                <a:spcPct val="150000"/>
              </a:lnSpc>
            </a:pPr>
            <a:r>
              <a:rPr lang="en-US" altLang="zh-CN" sz="2400" b="1" dirty="0" smtClean="0">
                <a:solidFill>
                  <a:schemeClr val="accent2"/>
                </a:solidFill>
                <a:latin typeface="+mn-lt"/>
                <a:ea typeface="+mn-ea"/>
              </a:rPr>
              <a:t>        </a:t>
            </a:r>
            <a:r>
              <a:rPr lang="en-US" altLang="zh-CN" sz="2400" b="1" dirty="0" smtClean="0">
                <a:solidFill>
                  <a:srgbClr val="C00000"/>
                </a:solidFill>
                <a:latin typeface="+mn-lt"/>
                <a:ea typeface="+mn-ea"/>
              </a:rPr>
              <a:t>do</a:t>
            </a:r>
            <a:endParaRPr lang="en-US" altLang="zh-CN" sz="2400" b="1" dirty="0">
              <a:solidFill>
                <a:srgbClr val="C00000"/>
              </a:solidFill>
              <a:latin typeface="+mn-lt"/>
              <a:ea typeface="+mn-ea"/>
            </a:endParaRPr>
          </a:p>
          <a:p>
            <a:pPr algn="l">
              <a:lnSpc>
                <a:spcPct val="150000"/>
              </a:lnSpc>
            </a:pPr>
            <a:r>
              <a:rPr lang="en-US" altLang="zh-CN" sz="2400" b="1" dirty="0">
                <a:solidFill>
                  <a:srgbClr val="C00000"/>
                </a:solidFill>
                <a:latin typeface="+mn-lt"/>
                <a:ea typeface="+mn-ea"/>
              </a:rPr>
              <a:t>    </a:t>
            </a:r>
            <a:r>
              <a:rPr lang="en-US" altLang="zh-CN" sz="2400" b="1" dirty="0" smtClean="0">
                <a:solidFill>
                  <a:srgbClr val="C00000"/>
                </a:solidFill>
                <a:latin typeface="+mn-lt"/>
                <a:ea typeface="+mn-ea"/>
              </a:rPr>
              <a:t>         </a:t>
            </a:r>
            <a:r>
              <a:rPr lang="en-US" altLang="zh-CN" sz="2400" b="1" dirty="0">
                <a:solidFill>
                  <a:srgbClr val="C00000"/>
                </a:solidFill>
                <a:latin typeface="+mn-lt"/>
                <a:ea typeface="+mn-ea"/>
              </a:rPr>
              <a:t>{</a:t>
            </a:r>
          </a:p>
          <a:p>
            <a:pPr algn="l">
              <a:lnSpc>
                <a:spcPct val="150000"/>
              </a:lnSpc>
            </a:pPr>
            <a:r>
              <a:rPr lang="en-US" altLang="zh-CN" sz="2400" b="1" dirty="0">
                <a:solidFill>
                  <a:srgbClr val="C00000"/>
                </a:solidFill>
                <a:latin typeface="+mn-lt"/>
                <a:ea typeface="+mn-ea"/>
              </a:rPr>
              <a:t>      </a:t>
            </a:r>
            <a:r>
              <a:rPr lang="en-US" altLang="zh-CN" sz="2400" b="1" dirty="0" smtClean="0">
                <a:solidFill>
                  <a:srgbClr val="C00000"/>
                </a:solidFill>
                <a:latin typeface="+mn-lt"/>
                <a:ea typeface="+mn-ea"/>
              </a:rPr>
              <a:t>         </a:t>
            </a:r>
            <a:r>
              <a:rPr lang="zh-CN" altLang="en-US" sz="2400" b="1" dirty="0">
                <a:solidFill>
                  <a:srgbClr val="C00000"/>
                </a:solidFill>
                <a:latin typeface="+mn-lt"/>
                <a:ea typeface="+mn-ea"/>
              </a:rPr>
              <a:t>循环体语句组；</a:t>
            </a:r>
          </a:p>
          <a:p>
            <a:pPr algn="l">
              <a:lnSpc>
                <a:spcPct val="150000"/>
              </a:lnSpc>
            </a:pPr>
            <a:r>
              <a:rPr lang="zh-CN" altLang="en-US" sz="2400" b="1" dirty="0">
                <a:solidFill>
                  <a:srgbClr val="C00000"/>
                </a:solidFill>
                <a:latin typeface="+mn-lt"/>
                <a:ea typeface="+mn-ea"/>
              </a:rPr>
              <a:t>     </a:t>
            </a:r>
            <a:r>
              <a:rPr lang="zh-CN" altLang="en-US" sz="2400" b="1" dirty="0" smtClean="0">
                <a:solidFill>
                  <a:srgbClr val="C00000"/>
                </a:solidFill>
                <a:latin typeface="+mn-lt"/>
                <a:ea typeface="+mn-ea"/>
              </a:rPr>
              <a:t>        </a:t>
            </a:r>
            <a:r>
              <a:rPr lang="en-US" altLang="zh-CN" sz="2400" b="1" dirty="0">
                <a:solidFill>
                  <a:srgbClr val="C00000"/>
                </a:solidFill>
                <a:latin typeface="+mn-lt"/>
                <a:ea typeface="+mn-ea"/>
              </a:rPr>
              <a:t>} while(</a:t>
            </a:r>
            <a:r>
              <a:rPr lang="zh-CN" altLang="en-US" sz="2400" b="1" dirty="0">
                <a:solidFill>
                  <a:srgbClr val="C00000"/>
                </a:solidFill>
                <a:latin typeface="+mn-lt"/>
                <a:ea typeface="+mn-ea"/>
              </a:rPr>
              <a:t>循环继续条件表达式</a:t>
            </a:r>
            <a:r>
              <a:rPr lang="en-US" altLang="zh-CN" sz="2400" b="1" dirty="0">
                <a:solidFill>
                  <a:srgbClr val="C00000"/>
                </a:solidFill>
                <a:latin typeface="+mn-lt"/>
                <a:ea typeface="+mn-ea"/>
              </a:rPr>
              <a:t>)</a:t>
            </a:r>
            <a:r>
              <a:rPr lang="zh-CN" altLang="en-US" sz="2400" b="1" dirty="0">
                <a:solidFill>
                  <a:srgbClr val="C00000"/>
                </a:solidFill>
                <a:latin typeface="+mn-lt"/>
                <a:ea typeface="+mn-ea"/>
              </a:rPr>
              <a:t>；</a:t>
            </a:r>
          </a:p>
          <a:p>
            <a:pPr algn="l">
              <a:lnSpc>
                <a:spcPct val="150000"/>
              </a:lnSpc>
            </a:pPr>
            <a:r>
              <a:rPr lang="en-US" altLang="zh-CN" sz="2400" b="1" dirty="0" smtClean="0">
                <a:solidFill>
                  <a:schemeClr val="accent2"/>
                </a:solidFill>
                <a:latin typeface="+mn-lt"/>
                <a:ea typeface="+mn-ea"/>
              </a:rPr>
              <a:t>        do-while</a:t>
            </a:r>
            <a:r>
              <a:rPr lang="zh-CN" altLang="en-US" sz="2400" b="1" dirty="0">
                <a:solidFill>
                  <a:schemeClr val="accent2"/>
                </a:solidFill>
                <a:latin typeface="+mn-lt"/>
                <a:ea typeface="+mn-ea"/>
              </a:rPr>
              <a:t>语句用来实现“直到型”循环，执行过程：先无条件执行一次循环体，然后判断条件表达式，当表达式的值为真（非</a:t>
            </a:r>
            <a:r>
              <a:rPr lang="en-US" altLang="zh-CN" sz="2400" b="1" dirty="0">
                <a:solidFill>
                  <a:schemeClr val="accent2"/>
                </a:solidFill>
                <a:latin typeface="+mn-lt"/>
                <a:ea typeface="+mn-ea"/>
              </a:rPr>
              <a:t>0</a:t>
            </a:r>
            <a:r>
              <a:rPr lang="zh-CN" altLang="en-US" sz="2400" b="1" dirty="0">
                <a:solidFill>
                  <a:schemeClr val="accent2"/>
                </a:solidFill>
                <a:latin typeface="+mn-lt"/>
                <a:ea typeface="+mn-ea"/>
              </a:rPr>
              <a:t>）时，返回执行循环体直到条件表达式为假（</a:t>
            </a:r>
            <a:r>
              <a:rPr lang="en-US" altLang="zh-CN" sz="2400" b="1" dirty="0">
                <a:solidFill>
                  <a:schemeClr val="accent2"/>
                </a:solidFill>
                <a:latin typeface="+mn-lt"/>
                <a:ea typeface="+mn-ea"/>
              </a:rPr>
              <a:t>0</a:t>
            </a:r>
            <a:r>
              <a:rPr lang="zh-CN" altLang="en-US" sz="2400" b="1" dirty="0">
                <a:solidFill>
                  <a:schemeClr val="accent2"/>
                </a:solidFill>
                <a:latin typeface="+mn-lt"/>
                <a:ea typeface="+mn-ea"/>
              </a:rPr>
              <a:t>值）时退出循环体。</a:t>
            </a:r>
          </a:p>
        </p:txBody>
      </p:sp>
    </p:spTree>
    <p:extLst>
      <p:ext uri="{BB962C8B-B14F-4D97-AF65-F5344CB8AC3E}">
        <p14:creationId xmlns:p14="http://schemas.microsoft.com/office/powerpoint/2010/main" val="1529849560"/>
      </p:ext>
    </p:extLst>
  </p:cSld>
  <p:clrMapOvr>
    <a:masterClrMapping/>
  </p:clrMapOvr>
  <p:transition>
    <p:random/>
    <p:sndAc>
      <p:stSnd>
        <p:snd r:embed="rId2" name="camera.wav"/>
      </p:stSnd>
    </p:sndAc>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81</a:t>
            </a:fld>
            <a:endParaRPr lang="en-US" altLang="zh-CN" dirty="0"/>
          </a:p>
        </p:txBody>
      </p:sp>
      <p:sp>
        <p:nvSpPr>
          <p:cNvPr id="4" name="矩形 3"/>
          <p:cNvSpPr/>
          <p:nvPr/>
        </p:nvSpPr>
        <p:spPr>
          <a:xfrm>
            <a:off x="0" y="466090"/>
            <a:ext cx="9144000" cy="5632311"/>
          </a:xfrm>
          <a:prstGeom prst="rect">
            <a:avLst/>
          </a:prstGeom>
        </p:spPr>
        <p:txBody>
          <a:bodyPr wrap="square">
            <a:spAutoFit/>
          </a:bodyPr>
          <a:lstStyle/>
          <a:p>
            <a:pPr algn="l">
              <a:lnSpc>
                <a:spcPct val="150000"/>
              </a:lnSpc>
            </a:pPr>
            <a:r>
              <a:rPr lang="en-US" altLang="zh-CN" sz="2400" b="1" dirty="0">
                <a:solidFill>
                  <a:schemeClr val="accent2"/>
                </a:solidFill>
                <a:latin typeface="+mj-ea"/>
                <a:ea typeface="+mj-ea"/>
              </a:rPr>
              <a:t> </a:t>
            </a:r>
            <a:r>
              <a:rPr lang="en-US" altLang="zh-CN" sz="2400" b="1" dirty="0" smtClean="0">
                <a:solidFill>
                  <a:schemeClr val="accent2"/>
                </a:solidFill>
                <a:latin typeface="+mj-ea"/>
                <a:ea typeface="+mj-ea"/>
              </a:rPr>
              <a:t>   </a:t>
            </a:r>
            <a:r>
              <a:rPr lang="en-US" altLang="zh-CN" sz="2400" b="1" dirty="0" smtClean="0">
                <a:solidFill>
                  <a:srgbClr val="0000FF"/>
                </a:solidFill>
                <a:latin typeface="+mj-ea"/>
                <a:ea typeface="+mj-ea"/>
              </a:rPr>
              <a:t>3</a:t>
            </a:r>
            <a:r>
              <a:rPr lang="zh-CN" altLang="en-US" sz="2400" b="1" dirty="0">
                <a:solidFill>
                  <a:srgbClr val="0000FF"/>
                </a:solidFill>
                <a:latin typeface="+mj-ea"/>
                <a:ea typeface="+mj-ea"/>
              </a:rPr>
              <a:t>．</a:t>
            </a:r>
            <a:r>
              <a:rPr lang="en-US" altLang="zh-CN" sz="2400" b="1" dirty="0">
                <a:solidFill>
                  <a:srgbClr val="0000FF"/>
                </a:solidFill>
                <a:latin typeface="+mj-ea"/>
                <a:ea typeface="+mj-ea"/>
              </a:rPr>
              <a:t>for</a:t>
            </a:r>
            <a:r>
              <a:rPr lang="zh-CN" altLang="en-US" sz="2400" b="1" dirty="0">
                <a:solidFill>
                  <a:srgbClr val="0000FF"/>
                </a:solidFill>
                <a:latin typeface="+mj-ea"/>
                <a:ea typeface="+mj-ea"/>
              </a:rPr>
              <a:t>语句</a:t>
            </a:r>
          </a:p>
          <a:p>
            <a:pPr algn="l">
              <a:lnSpc>
                <a:spcPct val="150000"/>
              </a:lnSpc>
            </a:pPr>
            <a:r>
              <a:rPr lang="zh-CN" altLang="en-US" sz="2400" b="1" dirty="0" smtClean="0">
                <a:solidFill>
                  <a:schemeClr val="accent2"/>
                </a:solidFill>
                <a:latin typeface="+mj-ea"/>
                <a:ea typeface="+mj-ea"/>
              </a:rPr>
              <a:t>    一般</a:t>
            </a:r>
            <a:r>
              <a:rPr lang="zh-CN" altLang="en-US" sz="2400" b="1" dirty="0">
                <a:solidFill>
                  <a:schemeClr val="accent2"/>
                </a:solidFill>
                <a:latin typeface="+mj-ea"/>
                <a:ea typeface="+mj-ea"/>
              </a:rPr>
              <a:t>形式如下：</a:t>
            </a:r>
          </a:p>
          <a:p>
            <a:pPr algn="l">
              <a:lnSpc>
                <a:spcPct val="150000"/>
              </a:lnSpc>
            </a:pPr>
            <a:r>
              <a:rPr lang="en-US" altLang="zh-CN" sz="2400" b="1" dirty="0" smtClean="0">
                <a:solidFill>
                  <a:srgbClr val="C00000"/>
                </a:solidFill>
                <a:latin typeface="+mj-ea"/>
                <a:ea typeface="+mj-ea"/>
              </a:rPr>
              <a:t>    for</a:t>
            </a:r>
            <a:r>
              <a:rPr lang="zh-CN" altLang="en-US" sz="2400" b="1" dirty="0">
                <a:solidFill>
                  <a:srgbClr val="C00000"/>
                </a:solidFill>
                <a:latin typeface="+mj-ea"/>
                <a:ea typeface="+mj-ea"/>
              </a:rPr>
              <a:t>（</a:t>
            </a:r>
            <a:r>
              <a:rPr lang="en-US" altLang="zh-CN" sz="2400" b="1" dirty="0">
                <a:solidFill>
                  <a:srgbClr val="C00000"/>
                </a:solidFill>
                <a:latin typeface="+mj-ea"/>
                <a:ea typeface="+mj-ea"/>
              </a:rPr>
              <a:t>[</a:t>
            </a:r>
            <a:r>
              <a:rPr lang="zh-CN" altLang="en-US" sz="2400" b="1" dirty="0">
                <a:solidFill>
                  <a:srgbClr val="C00000"/>
                </a:solidFill>
                <a:latin typeface="+mj-ea"/>
                <a:ea typeface="+mj-ea"/>
              </a:rPr>
              <a:t>初值表达式</a:t>
            </a:r>
            <a:r>
              <a:rPr lang="en-US" altLang="zh-CN" sz="2400" b="1" dirty="0">
                <a:solidFill>
                  <a:srgbClr val="C00000"/>
                </a:solidFill>
                <a:latin typeface="+mj-ea"/>
                <a:ea typeface="+mj-ea"/>
              </a:rPr>
              <a:t>]</a:t>
            </a:r>
            <a:r>
              <a:rPr lang="zh-CN" altLang="en-US" sz="2400" b="1" dirty="0">
                <a:solidFill>
                  <a:srgbClr val="C00000"/>
                </a:solidFill>
                <a:latin typeface="+mj-ea"/>
                <a:ea typeface="+mj-ea"/>
              </a:rPr>
              <a:t>；</a:t>
            </a:r>
            <a:r>
              <a:rPr lang="en-US" altLang="zh-CN" sz="2400" b="1" dirty="0">
                <a:solidFill>
                  <a:srgbClr val="C00000"/>
                </a:solidFill>
                <a:latin typeface="+mj-ea"/>
                <a:ea typeface="+mj-ea"/>
              </a:rPr>
              <a:t>[</a:t>
            </a:r>
            <a:r>
              <a:rPr lang="zh-CN" altLang="en-US" sz="2400" b="1" dirty="0">
                <a:solidFill>
                  <a:srgbClr val="C00000"/>
                </a:solidFill>
                <a:latin typeface="+mj-ea"/>
                <a:ea typeface="+mj-ea"/>
              </a:rPr>
              <a:t>条件表达式</a:t>
            </a:r>
            <a:r>
              <a:rPr lang="en-US" altLang="zh-CN" sz="2400" b="1" dirty="0">
                <a:solidFill>
                  <a:srgbClr val="C00000"/>
                </a:solidFill>
                <a:latin typeface="+mj-ea"/>
                <a:ea typeface="+mj-ea"/>
              </a:rPr>
              <a:t>]</a:t>
            </a:r>
            <a:r>
              <a:rPr lang="zh-CN" altLang="en-US" sz="2400" b="1" dirty="0">
                <a:solidFill>
                  <a:srgbClr val="C00000"/>
                </a:solidFill>
                <a:latin typeface="+mj-ea"/>
                <a:ea typeface="+mj-ea"/>
              </a:rPr>
              <a:t>；</a:t>
            </a:r>
            <a:r>
              <a:rPr lang="en-US" altLang="zh-CN" sz="2400" b="1" dirty="0">
                <a:solidFill>
                  <a:srgbClr val="C00000"/>
                </a:solidFill>
                <a:latin typeface="+mj-ea"/>
                <a:ea typeface="+mj-ea"/>
              </a:rPr>
              <a:t>[</a:t>
            </a:r>
            <a:r>
              <a:rPr lang="zh-CN" altLang="en-US" sz="2400" b="1" dirty="0">
                <a:solidFill>
                  <a:srgbClr val="C00000"/>
                </a:solidFill>
                <a:latin typeface="+mj-ea"/>
                <a:ea typeface="+mj-ea"/>
              </a:rPr>
              <a:t>更新表达式</a:t>
            </a:r>
            <a:r>
              <a:rPr lang="en-US" altLang="zh-CN" sz="2400" b="1" dirty="0">
                <a:solidFill>
                  <a:srgbClr val="C00000"/>
                </a:solidFill>
                <a:latin typeface="+mj-ea"/>
                <a:ea typeface="+mj-ea"/>
              </a:rPr>
              <a:t>]</a:t>
            </a:r>
            <a:r>
              <a:rPr lang="zh-CN" altLang="en-US" sz="2400" b="1" dirty="0">
                <a:solidFill>
                  <a:srgbClr val="C00000"/>
                </a:solidFill>
                <a:latin typeface="+mj-ea"/>
                <a:ea typeface="+mj-ea"/>
              </a:rPr>
              <a:t>）</a:t>
            </a:r>
          </a:p>
          <a:p>
            <a:pPr algn="l">
              <a:lnSpc>
                <a:spcPct val="150000"/>
              </a:lnSpc>
            </a:pPr>
            <a:r>
              <a:rPr lang="zh-CN" altLang="en-US" sz="2400" b="1" dirty="0">
                <a:solidFill>
                  <a:srgbClr val="C00000"/>
                </a:solidFill>
                <a:latin typeface="+mj-ea"/>
                <a:ea typeface="+mj-ea"/>
              </a:rPr>
              <a:t>      </a:t>
            </a:r>
            <a:r>
              <a:rPr lang="zh-CN" altLang="en-US" sz="2400" b="1" dirty="0" smtClean="0">
                <a:solidFill>
                  <a:srgbClr val="C00000"/>
                </a:solidFill>
                <a:latin typeface="+mj-ea"/>
                <a:ea typeface="+mj-ea"/>
              </a:rPr>
              <a:t> </a:t>
            </a:r>
            <a:r>
              <a:rPr lang="en-US" altLang="zh-CN" sz="2400" b="1" dirty="0" smtClean="0">
                <a:solidFill>
                  <a:srgbClr val="C00000"/>
                </a:solidFill>
                <a:latin typeface="+mj-ea"/>
                <a:ea typeface="+mj-ea"/>
              </a:rPr>
              <a:t>{</a:t>
            </a:r>
            <a:endParaRPr lang="en-US" altLang="zh-CN" sz="2400" b="1" dirty="0">
              <a:solidFill>
                <a:srgbClr val="C00000"/>
              </a:solidFill>
              <a:latin typeface="+mj-ea"/>
              <a:ea typeface="+mj-ea"/>
            </a:endParaRPr>
          </a:p>
          <a:p>
            <a:pPr algn="l">
              <a:lnSpc>
                <a:spcPct val="150000"/>
              </a:lnSpc>
            </a:pPr>
            <a:r>
              <a:rPr lang="en-US" altLang="zh-CN" sz="2400" b="1" dirty="0">
                <a:solidFill>
                  <a:srgbClr val="C00000"/>
                </a:solidFill>
                <a:latin typeface="+mj-ea"/>
                <a:ea typeface="+mj-ea"/>
              </a:rPr>
              <a:t>       </a:t>
            </a:r>
            <a:r>
              <a:rPr lang="en-US" altLang="zh-CN" sz="2400" b="1" dirty="0" smtClean="0">
                <a:solidFill>
                  <a:srgbClr val="C00000"/>
                </a:solidFill>
                <a:latin typeface="+mj-ea"/>
                <a:ea typeface="+mj-ea"/>
              </a:rPr>
              <a:t>  </a:t>
            </a:r>
            <a:r>
              <a:rPr lang="zh-CN" altLang="en-US" sz="2400" b="1" dirty="0" smtClean="0">
                <a:solidFill>
                  <a:srgbClr val="C00000"/>
                </a:solidFill>
                <a:latin typeface="+mj-ea"/>
                <a:ea typeface="+mj-ea"/>
              </a:rPr>
              <a:t>循环体</a:t>
            </a:r>
            <a:r>
              <a:rPr lang="zh-CN" altLang="en-US" sz="2400" b="1" dirty="0">
                <a:solidFill>
                  <a:srgbClr val="C00000"/>
                </a:solidFill>
                <a:latin typeface="+mj-ea"/>
                <a:ea typeface="+mj-ea"/>
              </a:rPr>
              <a:t>语句组；</a:t>
            </a:r>
          </a:p>
          <a:p>
            <a:pPr algn="l">
              <a:lnSpc>
                <a:spcPct val="150000"/>
              </a:lnSpc>
            </a:pPr>
            <a:r>
              <a:rPr lang="zh-CN" altLang="en-US" sz="2400" b="1" dirty="0">
                <a:solidFill>
                  <a:srgbClr val="C00000"/>
                </a:solidFill>
                <a:latin typeface="+mj-ea"/>
                <a:ea typeface="+mj-ea"/>
              </a:rPr>
              <a:t>  </a:t>
            </a:r>
            <a:r>
              <a:rPr lang="zh-CN" altLang="en-US" sz="2400" b="1" dirty="0" smtClean="0">
                <a:solidFill>
                  <a:srgbClr val="C00000"/>
                </a:solidFill>
                <a:latin typeface="+mj-ea"/>
                <a:ea typeface="+mj-ea"/>
              </a:rPr>
              <a:t>     </a:t>
            </a:r>
            <a:r>
              <a:rPr lang="en-US" altLang="zh-CN" sz="2400" b="1" dirty="0" smtClean="0">
                <a:solidFill>
                  <a:srgbClr val="C00000"/>
                </a:solidFill>
                <a:latin typeface="+mj-ea"/>
                <a:ea typeface="+mj-ea"/>
              </a:rPr>
              <a:t>}</a:t>
            </a:r>
            <a:r>
              <a:rPr lang="en-US" altLang="zh-CN" sz="2400" b="1" dirty="0">
                <a:solidFill>
                  <a:srgbClr val="C00000"/>
                </a:solidFill>
                <a:latin typeface="+mj-ea"/>
                <a:ea typeface="+mj-ea"/>
              </a:rPr>
              <a:t>			</a:t>
            </a:r>
            <a:r>
              <a:rPr lang="en-US" altLang="zh-CN" sz="2400" b="1" dirty="0">
                <a:solidFill>
                  <a:schemeClr val="accent2"/>
                </a:solidFill>
                <a:latin typeface="+mj-ea"/>
                <a:ea typeface="+mj-ea"/>
              </a:rPr>
              <a:t>	</a:t>
            </a:r>
          </a:p>
          <a:p>
            <a:pPr algn="l">
              <a:lnSpc>
                <a:spcPct val="150000"/>
              </a:lnSpc>
            </a:pPr>
            <a:r>
              <a:rPr lang="zh-CN" altLang="en-US" sz="2400" b="1" dirty="0" smtClean="0">
                <a:solidFill>
                  <a:schemeClr val="accent2"/>
                </a:solidFill>
                <a:latin typeface="+mj-ea"/>
                <a:ea typeface="+mj-ea"/>
              </a:rPr>
              <a:t>    该</a:t>
            </a:r>
            <a:r>
              <a:rPr lang="zh-CN" altLang="en-US" sz="2400" b="1" dirty="0">
                <a:solidFill>
                  <a:schemeClr val="accent2"/>
                </a:solidFill>
                <a:latin typeface="+mj-ea"/>
                <a:ea typeface="+mj-ea"/>
              </a:rPr>
              <a:t>语句执行时，先计算初值表达式，作为循环控制变量的初值，再检查条件表达式的结果，当满足条件时就执行循环体语句组并计算更新表达式，然后再根据更新表达式的计算结果来判断循环条件是否满足，一直进行到循环条件表达式为假（</a:t>
            </a:r>
            <a:r>
              <a:rPr lang="en-US" altLang="zh-CN" sz="2400" b="1" dirty="0">
                <a:solidFill>
                  <a:schemeClr val="accent2"/>
                </a:solidFill>
                <a:latin typeface="+mj-ea"/>
                <a:ea typeface="+mj-ea"/>
              </a:rPr>
              <a:t>0</a:t>
            </a:r>
            <a:r>
              <a:rPr lang="zh-CN" altLang="en-US" sz="2400" b="1" dirty="0">
                <a:solidFill>
                  <a:schemeClr val="accent2"/>
                </a:solidFill>
                <a:latin typeface="+mj-ea"/>
                <a:ea typeface="+mj-ea"/>
              </a:rPr>
              <a:t>值）时退出循环体</a:t>
            </a:r>
            <a:r>
              <a:rPr lang="zh-CN" altLang="en-US" sz="2400" b="1" dirty="0" smtClean="0">
                <a:solidFill>
                  <a:schemeClr val="accent2"/>
                </a:solidFill>
                <a:latin typeface="+mj-ea"/>
                <a:ea typeface="+mj-ea"/>
              </a:rPr>
              <a:t>。</a:t>
            </a:r>
            <a:endParaRPr lang="zh-CN" altLang="en-US" sz="2400" b="1" dirty="0">
              <a:solidFill>
                <a:schemeClr val="accent2"/>
              </a:solidFill>
              <a:latin typeface="+mj-ea"/>
              <a:ea typeface="+mj-ea"/>
            </a:endParaRPr>
          </a:p>
        </p:txBody>
      </p:sp>
    </p:spTree>
    <p:extLst>
      <p:ext uri="{BB962C8B-B14F-4D97-AF65-F5344CB8AC3E}">
        <p14:creationId xmlns:p14="http://schemas.microsoft.com/office/powerpoint/2010/main" val="3075371480"/>
      </p:ext>
    </p:extLst>
  </p:cSld>
  <p:clrMapOvr>
    <a:masterClrMapping/>
  </p:clrMapOvr>
  <p:transition>
    <p:random/>
    <p:sndAc>
      <p:stSnd>
        <p:snd r:embed="rId2" name="camera.wav"/>
      </p:stSnd>
    </p:sndAc>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82</a:t>
            </a:fld>
            <a:endParaRPr lang="en-US" altLang="zh-CN" dirty="0"/>
          </a:p>
        </p:txBody>
      </p:sp>
      <p:sp>
        <p:nvSpPr>
          <p:cNvPr id="4" name="矩形 3"/>
          <p:cNvSpPr/>
          <p:nvPr/>
        </p:nvSpPr>
        <p:spPr>
          <a:xfrm>
            <a:off x="0" y="704146"/>
            <a:ext cx="9144000" cy="2862322"/>
          </a:xfrm>
          <a:prstGeom prst="rect">
            <a:avLst/>
          </a:prstGeom>
        </p:spPr>
        <p:txBody>
          <a:bodyPr wrap="square">
            <a:spAutoFit/>
          </a:bodyPr>
          <a:lstStyle/>
          <a:p>
            <a:pPr lvl="0" algn="l">
              <a:lnSpc>
                <a:spcPct val="150000"/>
              </a:lnSpc>
            </a:pPr>
            <a:r>
              <a:rPr lang="zh-CN" altLang="en-US" sz="2400" b="1" dirty="0" smtClean="0">
                <a:solidFill>
                  <a:srgbClr val="333399"/>
                </a:solidFill>
                <a:latin typeface="宋体"/>
                <a:ea typeface="宋体"/>
              </a:rPr>
              <a:t>    语句</a:t>
            </a:r>
            <a:r>
              <a:rPr lang="zh-CN" altLang="en-US" sz="2400" b="1" dirty="0">
                <a:solidFill>
                  <a:srgbClr val="333399"/>
                </a:solidFill>
                <a:latin typeface="宋体"/>
                <a:ea typeface="宋体"/>
              </a:rPr>
              <a:t>中的表达式可以省去其中任一项甚至全部，但两个分号不可省去。例如，</a:t>
            </a:r>
          </a:p>
          <a:p>
            <a:pPr lvl="0" algn="l">
              <a:lnSpc>
                <a:spcPct val="150000"/>
              </a:lnSpc>
            </a:pPr>
            <a:r>
              <a:rPr lang="en-US" altLang="zh-CN" sz="2400" b="1" dirty="0">
                <a:solidFill>
                  <a:srgbClr val="333399"/>
                </a:solidFill>
                <a:latin typeface="宋体"/>
                <a:ea typeface="宋体"/>
              </a:rPr>
              <a:t>for(</a:t>
            </a:r>
            <a:r>
              <a:rPr lang="zh-CN" altLang="en-US" sz="2400" b="1" dirty="0">
                <a:solidFill>
                  <a:srgbClr val="333399"/>
                </a:solidFill>
                <a:latin typeface="宋体"/>
                <a:ea typeface="宋体"/>
              </a:rPr>
              <a:t>；；</a:t>
            </a:r>
            <a:r>
              <a:rPr lang="en-US" altLang="zh-CN" sz="2400" b="1" dirty="0">
                <a:solidFill>
                  <a:srgbClr val="333399"/>
                </a:solidFill>
                <a:latin typeface="宋体"/>
                <a:ea typeface="宋体"/>
              </a:rPr>
              <a:t>) {</a:t>
            </a:r>
            <a:r>
              <a:rPr lang="zh-CN" altLang="en-US" sz="2400" b="1" dirty="0">
                <a:solidFill>
                  <a:srgbClr val="333399"/>
                </a:solidFill>
                <a:latin typeface="宋体"/>
                <a:ea typeface="宋体"/>
              </a:rPr>
              <a:t>语句</a:t>
            </a:r>
            <a:r>
              <a:rPr lang="en-US" altLang="zh-CN" sz="2400" b="1" dirty="0">
                <a:solidFill>
                  <a:srgbClr val="333399"/>
                </a:solidFill>
                <a:latin typeface="宋体"/>
                <a:ea typeface="宋体"/>
              </a:rPr>
              <a:t>}         </a:t>
            </a:r>
            <a:r>
              <a:rPr lang="en-US" altLang="zh-CN" sz="2400" b="1" dirty="0" smtClean="0">
                <a:solidFill>
                  <a:srgbClr val="333399"/>
                </a:solidFill>
                <a:latin typeface="宋体"/>
                <a:ea typeface="宋体"/>
              </a:rPr>
              <a:t>/* </a:t>
            </a:r>
            <a:r>
              <a:rPr lang="zh-CN" altLang="en-US" sz="2400" b="1" dirty="0">
                <a:solidFill>
                  <a:srgbClr val="333399"/>
                </a:solidFill>
                <a:latin typeface="宋体"/>
                <a:ea typeface="宋体"/>
              </a:rPr>
              <a:t>为无限循环 *</a:t>
            </a:r>
            <a:r>
              <a:rPr lang="en-US" altLang="zh-CN" sz="2400" b="1" dirty="0">
                <a:solidFill>
                  <a:srgbClr val="333399"/>
                </a:solidFill>
                <a:latin typeface="宋体"/>
                <a:ea typeface="宋体"/>
              </a:rPr>
              <a:t>/</a:t>
            </a:r>
          </a:p>
          <a:p>
            <a:pPr lvl="0" algn="l">
              <a:lnSpc>
                <a:spcPct val="150000"/>
              </a:lnSpc>
            </a:pPr>
            <a:r>
              <a:rPr lang="en-US" altLang="zh-CN" sz="2400" b="1" dirty="0">
                <a:solidFill>
                  <a:srgbClr val="333399"/>
                </a:solidFill>
                <a:latin typeface="宋体"/>
                <a:ea typeface="宋体"/>
              </a:rPr>
              <a:t>for(</a:t>
            </a:r>
            <a:r>
              <a:rPr lang="en-US" altLang="zh-CN" sz="2400" b="1" dirty="0" err="1">
                <a:solidFill>
                  <a:srgbClr val="333399"/>
                </a:solidFill>
                <a:latin typeface="宋体"/>
                <a:ea typeface="宋体"/>
              </a:rPr>
              <a:t>i</a:t>
            </a:r>
            <a:r>
              <a:rPr lang="en-US" altLang="zh-CN" sz="2400" b="1" dirty="0">
                <a:solidFill>
                  <a:srgbClr val="333399"/>
                </a:solidFill>
                <a:latin typeface="宋体"/>
                <a:ea typeface="宋体"/>
              </a:rPr>
              <a:t> = 5</a:t>
            </a:r>
            <a:r>
              <a:rPr lang="zh-CN" altLang="en-US" sz="2400" b="1" dirty="0">
                <a:solidFill>
                  <a:srgbClr val="333399"/>
                </a:solidFill>
                <a:latin typeface="宋体"/>
                <a:ea typeface="宋体"/>
              </a:rPr>
              <a:t>；；</a:t>
            </a:r>
            <a:r>
              <a:rPr lang="en-US" altLang="zh-CN" sz="2400" b="1" dirty="0" err="1">
                <a:solidFill>
                  <a:srgbClr val="333399"/>
                </a:solidFill>
                <a:latin typeface="宋体"/>
                <a:ea typeface="宋体"/>
              </a:rPr>
              <a:t>i</a:t>
            </a:r>
            <a:r>
              <a:rPr lang="en-US" altLang="zh-CN" sz="2400" b="1" dirty="0">
                <a:solidFill>
                  <a:srgbClr val="333399"/>
                </a:solidFill>
                <a:latin typeface="宋体"/>
                <a:ea typeface="宋体"/>
              </a:rPr>
              <a:t>++) {</a:t>
            </a:r>
            <a:r>
              <a:rPr lang="zh-CN" altLang="en-US" sz="2400" b="1" dirty="0">
                <a:solidFill>
                  <a:srgbClr val="333399"/>
                </a:solidFill>
                <a:latin typeface="宋体"/>
                <a:ea typeface="宋体"/>
              </a:rPr>
              <a:t>语句</a:t>
            </a:r>
            <a:r>
              <a:rPr lang="en-US" altLang="zh-CN" sz="2400" b="1" dirty="0">
                <a:solidFill>
                  <a:srgbClr val="333399"/>
                </a:solidFill>
                <a:latin typeface="宋体"/>
                <a:ea typeface="宋体"/>
              </a:rPr>
              <a:t>} </a:t>
            </a:r>
            <a:r>
              <a:rPr lang="en-US" altLang="zh-CN" sz="2400" b="1" dirty="0" smtClean="0">
                <a:solidFill>
                  <a:srgbClr val="333399"/>
                </a:solidFill>
                <a:latin typeface="宋体"/>
                <a:ea typeface="宋体"/>
              </a:rPr>
              <a:t>/* </a:t>
            </a:r>
            <a:r>
              <a:rPr lang="zh-CN" altLang="en-US" sz="2400" b="1" dirty="0">
                <a:solidFill>
                  <a:srgbClr val="333399"/>
                </a:solidFill>
                <a:latin typeface="宋体"/>
                <a:ea typeface="宋体"/>
              </a:rPr>
              <a:t>为</a:t>
            </a:r>
            <a:r>
              <a:rPr lang="en-US" altLang="zh-CN" sz="2400" b="1" dirty="0" err="1">
                <a:solidFill>
                  <a:srgbClr val="333399"/>
                </a:solidFill>
                <a:latin typeface="宋体"/>
                <a:ea typeface="宋体"/>
              </a:rPr>
              <a:t>i</a:t>
            </a:r>
            <a:r>
              <a:rPr lang="zh-CN" altLang="en-US" sz="2400" b="1" dirty="0">
                <a:solidFill>
                  <a:srgbClr val="333399"/>
                </a:solidFill>
                <a:latin typeface="宋体"/>
                <a:ea typeface="宋体"/>
              </a:rPr>
              <a:t>从</a:t>
            </a:r>
            <a:r>
              <a:rPr lang="en-US" altLang="zh-CN" sz="2400" b="1" dirty="0">
                <a:solidFill>
                  <a:srgbClr val="333399"/>
                </a:solidFill>
                <a:latin typeface="宋体"/>
                <a:ea typeface="宋体"/>
              </a:rPr>
              <a:t>5</a:t>
            </a:r>
            <a:r>
              <a:rPr lang="zh-CN" altLang="en-US" sz="2400" b="1" dirty="0">
                <a:solidFill>
                  <a:srgbClr val="333399"/>
                </a:solidFill>
                <a:latin typeface="宋体"/>
                <a:ea typeface="宋体"/>
              </a:rPr>
              <a:t>开始无限循环 *</a:t>
            </a:r>
            <a:r>
              <a:rPr lang="en-US" altLang="zh-CN" sz="2400" b="1" dirty="0">
                <a:solidFill>
                  <a:srgbClr val="333399"/>
                </a:solidFill>
                <a:latin typeface="宋体"/>
                <a:ea typeface="宋体"/>
              </a:rPr>
              <a:t>/</a:t>
            </a:r>
          </a:p>
          <a:p>
            <a:pPr lvl="0" algn="l">
              <a:lnSpc>
                <a:spcPct val="150000"/>
              </a:lnSpc>
            </a:pPr>
            <a:r>
              <a:rPr lang="en-US" altLang="zh-CN" sz="2400" b="1" dirty="0">
                <a:solidFill>
                  <a:srgbClr val="333399"/>
                </a:solidFill>
                <a:latin typeface="宋体"/>
                <a:ea typeface="宋体"/>
              </a:rPr>
              <a:t>for(</a:t>
            </a:r>
            <a:r>
              <a:rPr lang="zh-CN" altLang="en-US" sz="2400" b="1" dirty="0">
                <a:solidFill>
                  <a:srgbClr val="333399"/>
                </a:solidFill>
                <a:latin typeface="宋体"/>
                <a:ea typeface="宋体"/>
              </a:rPr>
              <a:t>；</a:t>
            </a:r>
            <a:r>
              <a:rPr lang="en-US" altLang="zh-CN" sz="2400" b="1" dirty="0" err="1">
                <a:solidFill>
                  <a:srgbClr val="333399"/>
                </a:solidFill>
                <a:latin typeface="宋体"/>
                <a:ea typeface="宋体"/>
              </a:rPr>
              <a:t>i</a:t>
            </a:r>
            <a:r>
              <a:rPr lang="en-US" altLang="zh-CN" sz="2400" b="1" dirty="0">
                <a:solidFill>
                  <a:srgbClr val="333399"/>
                </a:solidFill>
                <a:latin typeface="宋体"/>
                <a:ea typeface="宋体"/>
              </a:rPr>
              <a:t>&lt;100</a:t>
            </a:r>
            <a:r>
              <a:rPr lang="zh-CN" altLang="en-US" sz="2400" b="1" dirty="0">
                <a:solidFill>
                  <a:srgbClr val="333399"/>
                </a:solidFill>
                <a:latin typeface="宋体"/>
                <a:ea typeface="宋体"/>
              </a:rPr>
              <a:t>；</a:t>
            </a:r>
            <a:r>
              <a:rPr lang="en-US" altLang="zh-CN" sz="2400" b="1" dirty="0">
                <a:solidFill>
                  <a:srgbClr val="333399"/>
                </a:solidFill>
                <a:latin typeface="宋体"/>
                <a:ea typeface="宋体"/>
              </a:rPr>
              <a:t>) {</a:t>
            </a:r>
            <a:r>
              <a:rPr lang="zh-CN" altLang="en-US" sz="2400" b="1" dirty="0">
                <a:solidFill>
                  <a:srgbClr val="333399"/>
                </a:solidFill>
                <a:latin typeface="宋体"/>
                <a:ea typeface="宋体"/>
              </a:rPr>
              <a:t>语句</a:t>
            </a:r>
            <a:r>
              <a:rPr lang="en-US" altLang="zh-CN" sz="2400" b="1" dirty="0">
                <a:solidFill>
                  <a:srgbClr val="333399"/>
                </a:solidFill>
                <a:latin typeface="宋体"/>
                <a:ea typeface="宋体"/>
              </a:rPr>
              <a:t>}   </a:t>
            </a:r>
            <a:r>
              <a:rPr lang="en-US" altLang="zh-CN" sz="2400" b="1" dirty="0" smtClean="0">
                <a:solidFill>
                  <a:srgbClr val="333399"/>
                </a:solidFill>
                <a:latin typeface="宋体"/>
                <a:ea typeface="宋体"/>
              </a:rPr>
              <a:t> /* </a:t>
            </a:r>
            <a:r>
              <a:rPr lang="zh-CN" altLang="en-US" sz="2400" b="1" dirty="0">
                <a:solidFill>
                  <a:srgbClr val="333399"/>
                </a:solidFill>
                <a:latin typeface="宋体"/>
                <a:ea typeface="宋体"/>
              </a:rPr>
              <a:t>相当于</a:t>
            </a:r>
            <a:r>
              <a:rPr lang="en-US" altLang="zh-CN" sz="2400" b="1" dirty="0">
                <a:solidFill>
                  <a:srgbClr val="333399"/>
                </a:solidFill>
                <a:latin typeface="宋体"/>
                <a:ea typeface="宋体"/>
              </a:rPr>
              <a:t>while(</a:t>
            </a:r>
            <a:r>
              <a:rPr lang="en-US" altLang="zh-CN" sz="2400" b="1" dirty="0" err="1">
                <a:solidFill>
                  <a:srgbClr val="333399"/>
                </a:solidFill>
                <a:latin typeface="宋体"/>
                <a:ea typeface="宋体"/>
              </a:rPr>
              <a:t>i</a:t>
            </a:r>
            <a:r>
              <a:rPr lang="en-US" altLang="zh-CN" sz="2400" b="1" dirty="0">
                <a:solidFill>
                  <a:srgbClr val="333399"/>
                </a:solidFill>
                <a:latin typeface="宋体"/>
                <a:ea typeface="宋体"/>
              </a:rPr>
              <a:t>&lt;100 ){</a:t>
            </a:r>
            <a:r>
              <a:rPr lang="zh-CN" altLang="en-US" sz="2400" b="1" dirty="0">
                <a:solidFill>
                  <a:srgbClr val="333399"/>
                </a:solidFill>
                <a:latin typeface="Arial"/>
                <a:ea typeface="幼圆"/>
              </a:rPr>
              <a:t>语句</a:t>
            </a:r>
            <a:r>
              <a:rPr lang="en-US" altLang="zh-CN" sz="2400" b="1" dirty="0">
                <a:solidFill>
                  <a:srgbClr val="333399"/>
                </a:solidFill>
                <a:latin typeface="Arial"/>
                <a:ea typeface="幼圆"/>
              </a:rPr>
              <a:t>} */</a:t>
            </a:r>
          </a:p>
        </p:txBody>
      </p:sp>
    </p:spTree>
    <p:extLst>
      <p:ext uri="{BB962C8B-B14F-4D97-AF65-F5344CB8AC3E}">
        <p14:creationId xmlns:p14="http://schemas.microsoft.com/office/powerpoint/2010/main" val="991908373"/>
      </p:ext>
    </p:extLst>
  </p:cSld>
  <p:clrMapOvr>
    <a:masterClrMapping/>
  </p:clrMapOvr>
  <p:transition>
    <p:random/>
    <p:sndAc>
      <p:stSnd>
        <p:snd r:embed="rId2" name="camera.wav"/>
      </p:stSnd>
    </p:sndAc>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622300"/>
            <a:ext cx="7772400" cy="762000"/>
          </a:xfrm>
        </p:spPr>
        <p:txBody>
          <a:bodyPr/>
          <a:lstStyle/>
          <a:p>
            <a:pPr algn="ctr"/>
            <a:r>
              <a:rPr lang="en-US" altLang="zh-CN" b="1" dirty="0"/>
              <a:t>               </a:t>
            </a:r>
            <a:r>
              <a:rPr lang="en-US" altLang="zh-CN" sz="2800" dirty="0" smtClean="0">
                <a:solidFill>
                  <a:srgbClr val="FF0000"/>
                </a:solidFill>
              </a:rPr>
              <a:t>6.5  </a:t>
            </a:r>
            <a:r>
              <a:rPr lang="en-US" altLang="zh-CN" sz="2800" dirty="0">
                <a:solidFill>
                  <a:srgbClr val="FF0000"/>
                </a:solidFill>
              </a:rPr>
              <a:t>C51</a:t>
            </a:r>
            <a:r>
              <a:rPr lang="zh-CN" altLang="en-US" sz="2800" dirty="0">
                <a:solidFill>
                  <a:srgbClr val="FF0000"/>
                </a:solidFill>
              </a:rPr>
              <a:t>的函数</a:t>
            </a:r>
            <a:endParaRPr lang="zh-CN" altLang="en-US" sz="2800" b="1" dirty="0">
              <a:solidFill>
                <a:srgbClr val="FF0000"/>
              </a:solidFill>
            </a:endParaRPr>
          </a:p>
        </p:txBody>
      </p:sp>
      <p:sp>
        <p:nvSpPr>
          <p:cNvPr id="3076" name="Rectangle 4"/>
          <p:cNvSpPr>
            <a:spLocks noGrp="1" noChangeArrowheads="1"/>
          </p:cNvSpPr>
          <p:nvPr>
            <p:ph type="body" idx="1"/>
          </p:nvPr>
        </p:nvSpPr>
        <p:spPr>
          <a:xfrm>
            <a:off x="0" y="1143000"/>
            <a:ext cx="9232900" cy="5715000"/>
          </a:xfrm>
          <a:noFill/>
          <a:ln/>
        </p:spPr>
        <p:txBody>
          <a:bodyPr/>
          <a:lstStyle/>
          <a:p>
            <a:pPr marL="0" indent="0" algn="l">
              <a:lnSpc>
                <a:spcPct val="150000"/>
              </a:lnSpc>
              <a:spcBef>
                <a:spcPts val="0"/>
              </a:spcBef>
              <a:buFontTx/>
              <a:buNone/>
            </a:pPr>
            <a:r>
              <a:rPr lang="en-US" altLang="zh-CN" sz="2400" b="1" dirty="0"/>
              <a:t>     </a:t>
            </a:r>
            <a:r>
              <a:rPr lang="en-US" altLang="zh-CN" sz="2400" b="1" dirty="0" smtClean="0"/>
              <a:t>    </a:t>
            </a:r>
            <a:r>
              <a:rPr lang="en-US" altLang="zh-CN" sz="2400" b="1" dirty="0"/>
              <a:t>C </a:t>
            </a:r>
            <a:r>
              <a:rPr lang="zh-CN" altLang="en-US" sz="2400" b="1" dirty="0"/>
              <a:t>语言程序由函数组成，下面介绍函数的要点</a:t>
            </a:r>
          </a:p>
          <a:p>
            <a:pPr marL="0" indent="0" algn="l">
              <a:lnSpc>
                <a:spcPct val="150000"/>
              </a:lnSpc>
              <a:spcBef>
                <a:spcPts val="0"/>
              </a:spcBef>
              <a:buFontTx/>
              <a:buNone/>
            </a:pPr>
            <a:r>
              <a:rPr lang="zh-CN" altLang="en-US" sz="2400" b="1" dirty="0">
                <a:solidFill>
                  <a:schemeClr val="tx2"/>
                </a:solidFill>
              </a:rPr>
              <a:t>         </a:t>
            </a:r>
            <a:r>
              <a:rPr lang="en-US" altLang="zh-CN" sz="2400" kern="1200" dirty="0">
                <a:solidFill>
                  <a:srgbClr val="9900CC"/>
                </a:solidFill>
                <a:latin typeface="+mj-lt"/>
                <a:ea typeface="+mj-ea"/>
                <a:cs typeface="+mj-cs"/>
              </a:rPr>
              <a:t>6.5.1</a:t>
            </a:r>
            <a:r>
              <a:rPr lang="zh-CN" altLang="en-US" sz="2400" kern="1200" dirty="0">
                <a:solidFill>
                  <a:srgbClr val="9900CC"/>
                </a:solidFill>
                <a:latin typeface="+mj-lt"/>
                <a:ea typeface="+mj-ea"/>
                <a:cs typeface="+mj-cs"/>
              </a:rPr>
              <a:t>函数的分类        </a:t>
            </a:r>
          </a:p>
          <a:p>
            <a:pPr marL="0" indent="0" algn="l">
              <a:lnSpc>
                <a:spcPct val="150000"/>
              </a:lnSpc>
              <a:spcBef>
                <a:spcPts val="0"/>
              </a:spcBef>
              <a:buFontTx/>
              <a:buNone/>
            </a:pPr>
            <a:r>
              <a:rPr lang="zh-CN" altLang="en-US" sz="2400" b="1" dirty="0"/>
              <a:t>   </a:t>
            </a:r>
            <a:r>
              <a:rPr lang="zh-CN" altLang="en-US" sz="2400" b="1" dirty="0" smtClean="0"/>
              <a:t>      从</a:t>
            </a:r>
            <a:r>
              <a:rPr lang="zh-CN" altLang="en-US" sz="2400" b="1" dirty="0"/>
              <a:t>用户使用角度划分，函数分为</a:t>
            </a:r>
            <a:r>
              <a:rPr lang="zh-CN" altLang="en-US" sz="2400" b="1" dirty="0">
                <a:solidFill>
                  <a:schemeClr val="tx2"/>
                </a:solidFill>
              </a:rPr>
              <a:t>库函数</a:t>
            </a:r>
            <a:r>
              <a:rPr lang="zh-CN" altLang="en-US" sz="2400" b="1" dirty="0"/>
              <a:t>和</a:t>
            </a:r>
            <a:r>
              <a:rPr lang="zh-CN" altLang="en-US" sz="2400" b="1" dirty="0">
                <a:solidFill>
                  <a:schemeClr val="tx2"/>
                </a:solidFill>
              </a:rPr>
              <a:t>用户定义</a:t>
            </a:r>
            <a:r>
              <a:rPr lang="zh-CN" altLang="en-US" sz="2400" b="1" dirty="0" smtClean="0">
                <a:solidFill>
                  <a:schemeClr val="tx2"/>
                </a:solidFill>
              </a:rPr>
              <a:t>函数</a:t>
            </a:r>
            <a:r>
              <a:rPr lang="zh-CN" altLang="en-US" sz="2400" dirty="0" smtClean="0">
                <a:solidFill>
                  <a:schemeClr val="tx2"/>
                </a:solidFill>
              </a:rPr>
              <a:t>。</a:t>
            </a:r>
            <a:r>
              <a:rPr lang="zh-CN" altLang="en-US" sz="2400" b="1" dirty="0" smtClean="0">
                <a:solidFill>
                  <a:schemeClr val="tx2"/>
                </a:solidFill>
              </a:rPr>
              <a:t>库</a:t>
            </a:r>
            <a:r>
              <a:rPr lang="zh-CN" altLang="en-US" sz="2400" b="1" dirty="0">
                <a:solidFill>
                  <a:schemeClr val="tx2"/>
                </a:solidFill>
              </a:rPr>
              <a:t>函数</a:t>
            </a:r>
            <a:r>
              <a:rPr lang="zh-CN" altLang="en-US" sz="2400" b="1" dirty="0"/>
              <a:t>是编译系统为用户设计的一系列标准</a:t>
            </a:r>
            <a:r>
              <a:rPr lang="zh-CN" altLang="en-US" sz="2400" b="1" dirty="0" smtClean="0"/>
              <a:t>函数</a:t>
            </a:r>
            <a:r>
              <a:rPr lang="en-US" altLang="zh-CN" sz="2400" b="1" dirty="0" smtClean="0"/>
              <a:t> </a:t>
            </a:r>
            <a:r>
              <a:rPr lang="zh-CN" altLang="en-US" sz="2400" b="1" dirty="0"/>
              <a:t>，用户只需调用，而无需自己去编写</a:t>
            </a:r>
            <a:r>
              <a:rPr lang="zh-CN" altLang="en-US" sz="2400" b="1" dirty="0" smtClean="0"/>
              <a:t>这些复杂</a:t>
            </a:r>
            <a:r>
              <a:rPr lang="zh-CN" altLang="en-US" sz="2400" b="1" dirty="0"/>
              <a:t>的函数，如前面所用到的头文件</a:t>
            </a:r>
            <a:r>
              <a:rPr lang="en-US" altLang="zh-CN" sz="2400" b="1" dirty="0"/>
              <a:t>reg51.h</a:t>
            </a:r>
            <a:r>
              <a:rPr lang="zh-CN" altLang="en-US" sz="2400" b="1" dirty="0"/>
              <a:t>等，有的</a:t>
            </a:r>
            <a:r>
              <a:rPr lang="zh-CN" altLang="en-US" sz="2400" b="1" dirty="0" smtClean="0"/>
              <a:t>头文件</a:t>
            </a:r>
            <a:r>
              <a:rPr lang="zh-CN" altLang="en-US" sz="2400" b="1" dirty="0"/>
              <a:t>中包括一系列函数，要使用其中的函数必须先</a:t>
            </a:r>
            <a:r>
              <a:rPr lang="zh-CN" altLang="en-US" sz="2400" b="1" dirty="0" smtClean="0"/>
              <a:t>使用</a:t>
            </a:r>
            <a:r>
              <a:rPr lang="en-US" altLang="zh-CN" sz="2400" b="1" dirty="0" smtClean="0"/>
              <a:t>#</a:t>
            </a:r>
            <a:r>
              <a:rPr lang="zh-CN" altLang="en-US" sz="2400" b="1" dirty="0"/>
              <a:t>包含语句，然后才能调用。</a:t>
            </a:r>
          </a:p>
          <a:p>
            <a:pPr marL="0" indent="0" algn="l">
              <a:lnSpc>
                <a:spcPct val="150000"/>
              </a:lnSpc>
              <a:spcBef>
                <a:spcPts val="0"/>
              </a:spcBef>
              <a:buFontTx/>
              <a:buNone/>
            </a:pPr>
            <a:r>
              <a:rPr lang="zh-CN" altLang="en-US" sz="2400" b="1" dirty="0"/>
              <a:t>   </a:t>
            </a:r>
            <a:r>
              <a:rPr lang="zh-CN" altLang="en-US" sz="2400" b="1" dirty="0" smtClean="0"/>
              <a:t>      </a:t>
            </a:r>
            <a:r>
              <a:rPr lang="zh-CN" altLang="en-US" sz="2400" b="1" dirty="0" smtClean="0">
                <a:solidFill>
                  <a:schemeClr val="tx2"/>
                </a:solidFill>
              </a:rPr>
              <a:t>用户</a:t>
            </a:r>
            <a:r>
              <a:rPr lang="zh-CN" altLang="en-US" sz="2400" b="1" dirty="0">
                <a:solidFill>
                  <a:schemeClr val="tx2"/>
                </a:solidFill>
              </a:rPr>
              <a:t>自定义函数</a:t>
            </a:r>
            <a:r>
              <a:rPr lang="zh-CN" altLang="en-US" sz="2400" b="1" dirty="0"/>
              <a:t>是用户根据任务编写的函数</a:t>
            </a:r>
            <a:r>
              <a:rPr lang="zh-CN" altLang="en-US" sz="2400" b="1" dirty="0" smtClean="0"/>
              <a:t>。从参数</a:t>
            </a:r>
            <a:r>
              <a:rPr lang="zh-CN" altLang="en-US" sz="2400" b="1" dirty="0"/>
              <a:t>形式上函数分为无参函数和有参函数。</a:t>
            </a:r>
          </a:p>
        </p:txBody>
      </p:sp>
    </p:spTree>
    <p:extLst>
      <p:ext uri="{BB962C8B-B14F-4D97-AF65-F5344CB8AC3E}">
        <p14:creationId xmlns:p14="http://schemas.microsoft.com/office/powerpoint/2010/main" val="87271115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 calcmode="lin" valueType="num">
                                      <p:cBhvr additive="base">
                                        <p:cTn id="7" dur="500" fill="hold"/>
                                        <p:tgtEl>
                                          <p:spTgt spid="307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6">
                                            <p:txEl>
                                              <p:pRg st="1" end="1"/>
                                            </p:txEl>
                                          </p:spTgt>
                                        </p:tgtEl>
                                        <p:attrNameLst>
                                          <p:attrName>style.visibility</p:attrName>
                                        </p:attrNameLst>
                                      </p:cBhvr>
                                      <p:to>
                                        <p:strVal val="visible"/>
                                      </p:to>
                                    </p:set>
                                    <p:anim calcmode="lin" valueType="num">
                                      <p:cBhvr additive="base">
                                        <p:cTn id="13" dur="500" fill="hold"/>
                                        <p:tgtEl>
                                          <p:spTgt spid="307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6">
                                            <p:txEl>
                                              <p:pRg st="2" end="2"/>
                                            </p:txEl>
                                          </p:spTgt>
                                        </p:tgtEl>
                                        <p:attrNameLst>
                                          <p:attrName>style.visibility</p:attrName>
                                        </p:attrNameLst>
                                      </p:cBhvr>
                                      <p:to>
                                        <p:strVal val="visible"/>
                                      </p:to>
                                    </p:set>
                                    <p:anim calcmode="lin" valueType="num">
                                      <p:cBhvr additive="base">
                                        <p:cTn id="19" dur="500" fill="hold"/>
                                        <p:tgtEl>
                                          <p:spTgt spid="307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6">
                                            <p:txEl>
                                              <p:pRg st="3" end="3"/>
                                            </p:txEl>
                                          </p:spTgt>
                                        </p:tgtEl>
                                        <p:attrNameLst>
                                          <p:attrName>style.visibility</p:attrName>
                                        </p:attrNameLst>
                                      </p:cBhvr>
                                      <p:to>
                                        <p:strVal val="visible"/>
                                      </p:to>
                                    </p:set>
                                    <p:anim calcmode="lin" valueType="num">
                                      <p:cBhvr additive="base">
                                        <p:cTn id="25" dur="500" fill="hold"/>
                                        <p:tgtEl>
                                          <p:spTgt spid="307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6">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uild="p" autoUpdateAnimBg="0"/>
    </p:bldLst>
  </p:timing>
</p:sld>
</file>

<file path=ppt/slides/slide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0" y="571500"/>
            <a:ext cx="9144000" cy="6858000"/>
          </a:xfrm>
        </p:spPr>
        <p:txBody>
          <a:bodyPr/>
          <a:lstStyle/>
          <a:p>
            <a:pPr marL="0" indent="0" algn="l">
              <a:lnSpc>
                <a:spcPct val="150000"/>
              </a:lnSpc>
              <a:spcBef>
                <a:spcPts val="0"/>
              </a:spcBef>
            </a:pPr>
            <a:r>
              <a:rPr lang="zh-CN" altLang="en-US" sz="2400" b="1" dirty="0"/>
              <a:t>无参函数</a:t>
            </a:r>
            <a:r>
              <a:rPr lang="en-US" altLang="zh-CN" sz="2400" b="1" dirty="0"/>
              <a:t>:</a:t>
            </a:r>
            <a:r>
              <a:rPr lang="zh-CN" altLang="en-US" sz="2400" b="1" dirty="0"/>
              <a:t>函数中无参数定义。</a:t>
            </a:r>
          </a:p>
          <a:p>
            <a:pPr marL="0" indent="0" algn="l">
              <a:lnSpc>
                <a:spcPct val="150000"/>
              </a:lnSpc>
              <a:spcBef>
                <a:spcPts val="0"/>
              </a:spcBef>
            </a:pPr>
            <a:r>
              <a:rPr lang="zh-CN" altLang="en-US" sz="2400" b="1" dirty="0"/>
              <a:t>有参函数：函数中定义形式参数，在调用时，调用函数用实际参数代替形式参数，调用完返回结果给调用函数。         </a:t>
            </a:r>
          </a:p>
          <a:p>
            <a:pPr marL="0" indent="0" algn="l">
              <a:lnSpc>
                <a:spcPct val="150000"/>
              </a:lnSpc>
              <a:spcBef>
                <a:spcPts val="0"/>
              </a:spcBef>
              <a:buFontTx/>
              <a:buNone/>
            </a:pPr>
            <a:r>
              <a:rPr lang="zh-CN" altLang="en-US" sz="2400" b="1" dirty="0"/>
              <a:t>   </a:t>
            </a:r>
            <a:endParaRPr lang="en-US" altLang="zh-CN" b="1" dirty="0"/>
          </a:p>
        </p:txBody>
      </p:sp>
    </p:spTree>
    <p:extLst>
      <p:ext uri="{BB962C8B-B14F-4D97-AF65-F5344CB8AC3E}">
        <p14:creationId xmlns:p14="http://schemas.microsoft.com/office/powerpoint/2010/main" val="256089675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99">
                                            <p:txEl>
                                              <p:pRg st="1" end="1"/>
                                            </p:txEl>
                                          </p:spTgt>
                                        </p:tgtEl>
                                        <p:attrNameLst>
                                          <p:attrName>style.visibility</p:attrName>
                                        </p:attrNameLst>
                                      </p:cBhvr>
                                      <p:to>
                                        <p:strVal val="visible"/>
                                      </p:to>
                                    </p:set>
                                    <p:anim calcmode="lin" valueType="num">
                                      <p:cBhvr additive="base">
                                        <p:cTn id="13" dur="500" fill="hold"/>
                                        <p:tgtEl>
                                          <p:spTgt spid="409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099">
                                            <p:txEl>
                                              <p:pRg st="2" end="2"/>
                                            </p:txEl>
                                          </p:spTgt>
                                        </p:tgtEl>
                                        <p:attrNameLst>
                                          <p:attrName>style.visibility</p:attrName>
                                        </p:attrNameLst>
                                      </p:cBhvr>
                                      <p:to>
                                        <p:strVal val="visible"/>
                                      </p:to>
                                    </p:set>
                                    <p:anim calcmode="lin" valueType="num">
                                      <p:cBhvr additive="base">
                                        <p:cTn id="19" dur="500" fill="hold"/>
                                        <p:tgtEl>
                                          <p:spTgt spid="409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85</a:t>
            </a:fld>
            <a:endParaRPr lang="en-US" altLang="zh-CN" dirty="0"/>
          </a:p>
        </p:txBody>
      </p:sp>
      <p:sp>
        <p:nvSpPr>
          <p:cNvPr id="4" name="矩形 3"/>
          <p:cNvSpPr/>
          <p:nvPr/>
        </p:nvSpPr>
        <p:spPr>
          <a:xfrm>
            <a:off x="-101600" y="491306"/>
            <a:ext cx="9613900" cy="4431983"/>
          </a:xfrm>
          <a:prstGeom prst="rect">
            <a:avLst/>
          </a:prstGeom>
        </p:spPr>
        <p:txBody>
          <a:bodyPr wrap="square">
            <a:spAutoFit/>
          </a:bodyPr>
          <a:lstStyle/>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en-US" altLang="zh-CN" sz="2400" b="1" dirty="0">
                <a:solidFill>
                  <a:srgbClr val="9900CC"/>
                </a:solidFill>
                <a:latin typeface="+mj-lt"/>
                <a:ea typeface="+mj-ea"/>
                <a:cs typeface="+mj-cs"/>
              </a:rPr>
              <a:t>6.5.2  C51</a:t>
            </a:r>
            <a:r>
              <a:rPr lang="zh-CN" altLang="en-US" sz="2400" b="1" dirty="0">
                <a:solidFill>
                  <a:srgbClr val="9900CC"/>
                </a:solidFill>
                <a:latin typeface="+mj-lt"/>
                <a:ea typeface="+mj-ea"/>
                <a:cs typeface="+mj-cs"/>
              </a:rPr>
              <a:t>函数的定义</a:t>
            </a:r>
          </a:p>
          <a:p>
            <a:pPr lvl="0" algn="l">
              <a:lnSpc>
                <a:spcPct val="150000"/>
              </a:lnSpc>
              <a:spcBef>
                <a:spcPts val="0"/>
              </a:spcBef>
            </a:pPr>
            <a:r>
              <a:rPr lang="en-US" altLang="zh-CN" sz="2400" b="1" kern="0" dirty="0" smtClean="0">
                <a:solidFill>
                  <a:srgbClr val="333399"/>
                </a:solidFill>
                <a:latin typeface="Arial"/>
                <a:ea typeface="幼圆"/>
              </a:rPr>
              <a:t>        C51</a:t>
            </a:r>
            <a:r>
              <a:rPr lang="zh-CN" altLang="en-US" sz="2400" b="1" kern="0" dirty="0">
                <a:solidFill>
                  <a:srgbClr val="333399"/>
                </a:solidFill>
                <a:latin typeface="Arial"/>
                <a:ea typeface="幼圆"/>
              </a:rPr>
              <a:t>函数定义的一般形式为</a:t>
            </a:r>
          </a:p>
          <a:p>
            <a:pPr lvl="0" algn="l">
              <a:lnSpc>
                <a:spcPct val="150000"/>
              </a:lnSpc>
              <a:spcBef>
                <a:spcPts val="0"/>
              </a:spcBef>
            </a:pPr>
            <a:r>
              <a:rPr lang="zh-CN" altLang="en-US" sz="2000" b="1" kern="0" dirty="0">
                <a:solidFill>
                  <a:srgbClr val="FF0000"/>
                </a:solidFill>
                <a:latin typeface="Arial"/>
                <a:ea typeface="幼圆"/>
              </a:rPr>
              <a:t>返回值类型  函数名（形式参数列表）</a:t>
            </a:r>
            <a:r>
              <a:rPr lang="en-US" altLang="zh-CN" sz="2000" b="1" kern="0" dirty="0">
                <a:solidFill>
                  <a:srgbClr val="FF0000"/>
                </a:solidFill>
                <a:latin typeface="Arial"/>
                <a:ea typeface="幼圆"/>
              </a:rPr>
              <a:t>[</a:t>
            </a:r>
            <a:r>
              <a:rPr lang="zh-CN" altLang="en-US" sz="2000" b="1" kern="0" dirty="0">
                <a:solidFill>
                  <a:srgbClr val="FF0000"/>
                </a:solidFill>
                <a:latin typeface="Arial"/>
                <a:ea typeface="幼圆"/>
              </a:rPr>
              <a:t>编译</a:t>
            </a:r>
            <a:r>
              <a:rPr lang="zh-CN" altLang="en-US" sz="2000" b="1" kern="0" dirty="0" smtClean="0">
                <a:solidFill>
                  <a:srgbClr val="FF0000"/>
                </a:solidFill>
                <a:latin typeface="Arial"/>
                <a:ea typeface="幼圆"/>
              </a:rPr>
              <a:t>模式</a:t>
            </a:r>
            <a:r>
              <a:rPr lang="en-US" altLang="zh-CN" sz="2000" b="1" kern="0" dirty="0" smtClean="0">
                <a:solidFill>
                  <a:srgbClr val="FF0000"/>
                </a:solidFill>
                <a:latin typeface="Arial"/>
                <a:ea typeface="幼圆"/>
              </a:rPr>
              <a:t>][</a:t>
            </a:r>
            <a:r>
              <a:rPr lang="en-US" altLang="zh-CN" sz="2000" b="1" kern="0" dirty="0">
                <a:solidFill>
                  <a:srgbClr val="FF0000"/>
                </a:solidFill>
                <a:latin typeface="Arial"/>
                <a:ea typeface="幼圆"/>
              </a:rPr>
              <a:t>reentrant][interrupt n][using n]</a:t>
            </a:r>
          </a:p>
          <a:p>
            <a:pPr lvl="0" algn="l">
              <a:lnSpc>
                <a:spcPct val="150000"/>
              </a:lnSpc>
              <a:spcBef>
                <a:spcPts val="0"/>
              </a:spcBef>
            </a:pPr>
            <a:r>
              <a:rPr lang="en-US" altLang="zh-CN" sz="2400" b="1" kern="0" dirty="0" smtClean="0">
                <a:solidFill>
                  <a:srgbClr val="333399"/>
                </a:solidFill>
                <a:latin typeface="Arial"/>
                <a:ea typeface="幼圆"/>
              </a:rPr>
              <a:t> {</a:t>
            </a:r>
            <a:endParaRPr lang="en-US" altLang="zh-CN" sz="2400" b="1" kern="0" dirty="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函数体</a:t>
            </a:r>
          </a:p>
          <a:p>
            <a:pPr lvl="0" algn="l">
              <a:lnSpc>
                <a:spcPct val="150000"/>
              </a:lnSpc>
              <a:spcBef>
                <a:spcPts val="0"/>
              </a:spcBef>
            </a:pPr>
            <a:r>
              <a:rPr lang="en-US" altLang="zh-CN" sz="2400" b="1" kern="0" dirty="0" smtClean="0">
                <a:solidFill>
                  <a:srgbClr val="333399"/>
                </a:solidFill>
                <a:latin typeface="Arial"/>
                <a:ea typeface="幼圆"/>
              </a:rPr>
              <a:t> }</a:t>
            </a:r>
            <a:endParaRPr lang="en-US" altLang="zh-CN" sz="2400" b="1" kern="0" dirty="0">
              <a:solidFill>
                <a:srgbClr val="333399"/>
              </a:solidFill>
              <a:latin typeface="Arial"/>
              <a:ea typeface="幼圆"/>
            </a:endParaRPr>
          </a:p>
          <a:p>
            <a:pPr lvl="0" algn="l">
              <a:lnSpc>
                <a:spcPct val="150000"/>
              </a:lnSpc>
              <a:spcBef>
                <a:spcPts val="0"/>
              </a:spcBef>
            </a:pPr>
            <a:r>
              <a:rPr lang="en-US" altLang="zh-CN" sz="2400" b="1" kern="0" dirty="0" smtClean="0">
                <a:solidFill>
                  <a:srgbClr val="333399"/>
                </a:solidFill>
                <a:latin typeface="Arial"/>
                <a:ea typeface="幼圆"/>
              </a:rPr>
              <a:t>        </a:t>
            </a:r>
            <a:endParaRPr lang="en-US" altLang="zh-CN" sz="2400" b="1" kern="0" dirty="0" smtClean="0">
              <a:solidFill>
                <a:srgbClr val="333399"/>
              </a:solidFill>
              <a:latin typeface="Arial"/>
              <a:ea typeface="幼圆"/>
            </a:endParaRPr>
          </a:p>
          <a:p>
            <a:pPr lvl="0" algn="l">
              <a:lnSpc>
                <a:spcPct val="150000"/>
              </a:lnSpc>
              <a:spcBef>
                <a:spcPts val="0"/>
              </a:spcBef>
            </a:pPr>
            <a:endParaRPr lang="zh-CN" altLang="en-US" sz="2400" kern="0" dirty="0">
              <a:solidFill>
                <a:srgbClr val="333399"/>
              </a:solidFill>
              <a:latin typeface="Arial"/>
              <a:ea typeface="幼圆"/>
            </a:endParaRPr>
          </a:p>
        </p:txBody>
      </p:sp>
      <p:sp>
        <p:nvSpPr>
          <p:cNvPr id="5" name="矩形 4"/>
          <p:cNvSpPr/>
          <p:nvPr/>
        </p:nvSpPr>
        <p:spPr>
          <a:xfrm>
            <a:off x="0" y="4247177"/>
            <a:ext cx="9074426" cy="1877437"/>
          </a:xfrm>
          <a:prstGeom prst="rect">
            <a:avLst/>
          </a:prstGeom>
        </p:spPr>
        <p:txBody>
          <a:bodyPr wrap="square">
            <a:spAutoFit/>
          </a:bodyPr>
          <a:lstStyle/>
          <a:p>
            <a:pPr algn="l"/>
            <a:r>
              <a:rPr lang="zh-CN" altLang="en-US" sz="2400" b="1" kern="0" dirty="0" smtClean="0">
                <a:solidFill>
                  <a:srgbClr val="333399"/>
                </a:solidFill>
                <a:latin typeface="Arial"/>
                <a:ea typeface="幼圆"/>
              </a:rPr>
              <a:t>        常用</a:t>
            </a:r>
            <a:r>
              <a:rPr lang="zh-CN" altLang="en-US" sz="2400" b="1" kern="0" dirty="0">
                <a:solidFill>
                  <a:srgbClr val="333399"/>
                </a:solidFill>
                <a:latin typeface="Arial"/>
                <a:ea typeface="幼圆"/>
              </a:rPr>
              <a:t>的简单形式为：</a:t>
            </a:r>
          </a:p>
          <a:p>
            <a:pPr algn="l"/>
            <a:r>
              <a:rPr lang="zh-CN" altLang="en-US" sz="2000" b="1" kern="0" dirty="0" smtClean="0">
                <a:solidFill>
                  <a:srgbClr val="FF0000"/>
                </a:solidFill>
                <a:latin typeface="Arial"/>
                <a:ea typeface="幼圆"/>
              </a:rPr>
              <a:t>         返回</a:t>
            </a:r>
            <a:r>
              <a:rPr lang="zh-CN" altLang="en-US" sz="2000" b="1" kern="0" dirty="0">
                <a:solidFill>
                  <a:srgbClr val="FF0000"/>
                </a:solidFill>
                <a:latin typeface="Arial"/>
                <a:ea typeface="幼圆"/>
              </a:rPr>
              <a:t>值类型 函数名（形式参数列表）</a:t>
            </a:r>
          </a:p>
          <a:p>
            <a:pPr algn="l"/>
            <a:r>
              <a:rPr lang="en-US" altLang="zh-CN" dirty="0" smtClean="0"/>
              <a:t>          </a:t>
            </a:r>
            <a:r>
              <a:rPr lang="en-US" altLang="zh-CN" sz="2400" b="1" kern="0" dirty="0">
                <a:solidFill>
                  <a:srgbClr val="333399"/>
                </a:solidFill>
                <a:latin typeface="Arial"/>
                <a:ea typeface="幼圆"/>
              </a:rPr>
              <a:t>{</a:t>
            </a:r>
            <a:endParaRPr lang="en-US" altLang="zh-CN" sz="2400" b="1" kern="0" dirty="0">
              <a:solidFill>
                <a:srgbClr val="333399"/>
              </a:solidFill>
              <a:latin typeface="Arial"/>
              <a:ea typeface="幼圆"/>
            </a:endParaRPr>
          </a:p>
          <a:p>
            <a:pPr algn="l"/>
            <a:r>
              <a:rPr lang="zh-CN" altLang="en-US" sz="2400" b="1" kern="0" dirty="0">
                <a:solidFill>
                  <a:srgbClr val="333399"/>
                </a:solidFill>
                <a:latin typeface="Arial"/>
                <a:ea typeface="幼圆"/>
              </a:rPr>
              <a:t>            函数</a:t>
            </a:r>
            <a:r>
              <a:rPr lang="zh-CN" altLang="en-US" sz="2400" b="1" kern="0" dirty="0">
                <a:solidFill>
                  <a:srgbClr val="333399"/>
                </a:solidFill>
                <a:latin typeface="Arial"/>
                <a:ea typeface="幼圆"/>
              </a:rPr>
              <a:t>体；</a:t>
            </a:r>
          </a:p>
          <a:p>
            <a:pPr algn="l"/>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endParaRPr lang="en-US" altLang="zh-CN" sz="2400" b="1" kern="0" dirty="0">
              <a:solidFill>
                <a:srgbClr val="333399"/>
              </a:solidFill>
              <a:latin typeface="Arial"/>
              <a:ea typeface="幼圆"/>
            </a:endParaRPr>
          </a:p>
        </p:txBody>
      </p:sp>
    </p:spTree>
    <p:extLst>
      <p:ext uri="{BB962C8B-B14F-4D97-AF65-F5344CB8AC3E}">
        <p14:creationId xmlns:p14="http://schemas.microsoft.com/office/powerpoint/2010/main" val="324729050"/>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86</a:t>
            </a:fld>
            <a:endParaRPr lang="en-US" altLang="zh-CN" dirty="0"/>
          </a:p>
        </p:txBody>
      </p:sp>
      <p:sp>
        <p:nvSpPr>
          <p:cNvPr id="4" name="矩形 3"/>
          <p:cNvSpPr/>
          <p:nvPr/>
        </p:nvSpPr>
        <p:spPr>
          <a:xfrm>
            <a:off x="0" y="386903"/>
            <a:ext cx="9144000" cy="6186309"/>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a:t>
            </a:r>
            <a:r>
              <a:rPr lang="zh-CN" altLang="en-US" sz="2400" b="1" kern="0" dirty="0" smtClean="0">
                <a:solidFill>
                  <a:srgbClr val="0000FF"/>
                </a:solidFill>
                <a:latin typeface="+mj-ea"/>
                <a:ea typeface="+mj-ea"/>
              </a:rPr>
              <a:t>对</a:t>
            </a:r>
            <a:r>
              <a:rPr lang="zh-CN" altLang="en-US" sz="2400" b="1" kern="0" dirty="0">
                <a:solidFill>
                  <a:srgbClr val="0000FF"/>
                </a:solidFill>
                <a:latin typeface="+mj-ea"/>
                <a:ea typeface="+mj-ea"/>
              </a:rPr>
              <a:t>各构成部分的说明如下：</a:t>
            </a:r>
          </a:p>
          <a:p>
            <a:pPr lvl="0" algn="l">
              <a:lnSpc>
                <a:spcPct val="150000"/>
              </a:lnSpc>
              <a:spcBef>
                <a:spcPts val="0"/>
              </a:spcBef>
            </a:pPr>
            <a:r>
              <a:rPr lang="zh-CN" altLang="en-US" sz="2400" b="1" kern="0" dirty="0" smtClean="0">
                <a:solidFill>
                  <a:srgbClr val="333399"/>
                </a:solidFill>
                <a:latin typeface="+mj-ea"/>
                <a:ea typeface="+mj-ea"/>
              </a:rPr>
              <a:t>    ① </a:t>
            </a:r>
            <a:r>
              <a:rPr lang="zh-CN" altLang="en-US" sz="2400" b="1" kern="0" dirty="0">
                <a:solidFill>
                  <a:srgbClr val="333399"/>
                </a:solidFill>
                <a:latin typeface="+mj-ea"/>
                <a:ea typeface="+mj-ea"/>
              </a:rPr>
              <a:t>返回值类型：可以是基本数据类型（</a:t>
            </a:r>
            <a:r>
              <a:rPr lang="en-US" altLang="zh-CN" sz="2400" b="1" kern="0" dirty="0">
                <a:solidFill>
                  <a:srgbClr val="333399"/>
                </a:solidFill>
                <a:latin typeface="+mj-ea"/>
                <a:ea typeface="+mj-ea"/>
              </a:rPr>
              <a:t>int</a:t>
            </a:r>
            <a:r>
              <a:rPr lang="zh-CN" altLang="en-US" sz="2400" b="1" kern="0" dirty="0">
                <a:solidFill>
                  <a:srgbClr val="333399"/>
                </a:solidFill>
                <a:latin typeface="+mj-ea"/>
                <a:ea typeface="+mj-ea"/>
              </a:rPr>
              <a:t>、</a:t>
            </a:r>
            <a:r>
              <a:rPr lang="en-US" altLang="zh-CN" sz="2400" b="1" kern="0" dirty="0">
                <a:solidFill>
                  <a:srgbClr val="333399"/>
                </a:solidFill>
                <a:latin typeface="+mj-ea"/>
                <a:ea typeface="+mj-ea"/>
              </a:rPr>
              <a:t>char</a:t>
            </a:r>
            <a:r>
              <a:rPr lang="zh-CN" altLang="en-US" sz="2400" b="1" kern="0" dirty="0">
                <a:solidFill>
                  <a:srgbClr val="333399"/>
                </a:solidFill>
                <a:latin typeface="+mj-ea"/>
                <a:ea typeface="+mj-ea"/>
              </a:rPr>
              <a:t>、</a:t>
            </a:r>
            <a:r>
              <a:rPr lang="en-US" altLang="zh-CN" sz="2400" b="1" kern="0" dirty="0">
                <a:solidFill>
                  <a:srgbClr val="333399"/>
                </a:solidFill>
                <a:latin typeface="+mj-ea"/>
                <a:ea typeface="+mj-ea"/>
              </a:rPr>
              <a:t>float</a:t>
            </a:r>
            <a:r>
              <a:rPr lang="zh-CN" altLang="en-US" sz="2400" b="1" kern="0" dirty="0">
                <a:solidFill>
                  <a:srgbClr val="333399"/>
                </a:solidFill>
                <a:latin typeface="+mj-ea"/>
                <a:ea typeface="+mj-ea"/>
              </a:rPr>
              <a:t>、</a:t>
            </a:r>
            <a:r>
              <a:rPr lang="en-US" altLang="zh-CN" sz="2400" b="1" kern="0" dirty="0">
                <a:solidFill>
                  <a:srgbClr val="333399"/>
                </a:solidFill>
                <a:latin typeface="+mj-ea"/>
                <a:ea typeface="+mj-ea"/>
              </a:rPr>
              <a:t>double</a:t>
            </a:r>
            <a:r>
              <a:rPr lang="zh-CN" altLang="en-US" sz="2400" b="1" kern="0" dirty="0">
                <a:solidFill>
                  <a:srgbClr val="333399"/>
                </a:solidFill>
                <a:latin typeface="+mj-ea"/>
                <a:ea typeface="+mj-ea"/>
              </a:rPr>
              <a:t>等）及指针类型。当函数没有返回值时，则使用标识符</a:t>
            </a:r>
            <a:r>
              <a:rPr lang="en-US" altLang="zh-CN" sz="2400" b="1" kern="0" dirty="0">
                <a:solidFill>
                  <a:srgbClr val="333399"/>
                </a:solidFill>
                <a:latin typeface="+mj-ea"/>
                <a:ea typeface="+mj-ea"/>
              </a:rPr>
              <a:t>void </a:t>
            </a:r>
            <a:r>
              <a:rPr lang="zh-CN" altLang="en-US" sz="2400" b="1" kern="0" dirty="0">
                <a:solidFill>
                  <a:srgbClr val="333399"/>
                </a:solidFill>
                <a:latin typeface="+mj-ea"/>
                <a:ea typeface="+mj-ea"/>
              </a:rPr>
              <a:t>进行说明。若没有指定函数的返回值类型，则默认返回值为整型类型。一个函数只能有一个返回值，该返回值是通过函数中的</a:t>
            </a:r>
            <a:r>
              <a:rPr lang="en-US" altLang="zh-CN" sz="2400" b="1" kern="0" dirty="0">
                <a:solidFill>
                  <a:srgbClr val="333399"/>
                </a:solidFill>
                <a:latin typeface="+mj-ea"/>
                <a:ea typeface="+mj-ea"/>
              </a:rPr>
              <a:t>return</a:t>
            </a:r>
            <a:r>
              <a:rPr lang="zh-CN" altLang="en-US" sz="2400" b="1" kern="0" dirty="0">
                <a:solidFill>
                  <a:srgbClr val="333399"/>
                </a:solidFill>
                <a:latin typeface="+mj-ea"/>
                <a:ea typeface="+mj-ea"/>
              </a:rPr>
              <a:t>语句获得的。</a:t>
            </a:r>
          </a:p>
          <a:p>
            <a:pPr lvl="0" algn="l">
              <a:lnSpc>
                <a:spcPct val="150000"/>
              </a:lnSpc>
              <a:spcBef>
                <a:spcPts val="0"/>
              </a:spcBef>
            </a:pPr>
            <a:r>
              <a:rPr lang="zh-CN" altLang="en-US" sz="2400" b="1" kern="0" dirty="0" smtClean="0">
                <a:solidFill>
                  <a:srgbClr val="333399"/>
                </a:solidFill>
                <a:latin typeface="+mj-ea"/>
                <a:ea typeface="+mj-ea"/>
              </a:rPr>
              <a:t>    ② </a:t>
            </a:r>
            <a:r>
              <a:rPr lang="zh-CN" altLang="en-US" sz="2400" b="1" kern="0" dirty="0">
                <a:solidFill>
                  <a:srgbClr val="333399"/>
                </a:solidFill>
                <a:latin typeface="+mj-ea"/>
                <a:ea typeface="+mj-ea"/>
              </a:rPr>
              <a:t>函数名：必须是一个合法标识符。</a:t>
            </a:r>
          </a:p>
          <a:p>
            <a:pPr lvl="0" algn="l">
              <a:lnSpc>
                <a:spcPct val="150000"/>
              </a:lnSpc>
              <a:spcBef>
                <a:spcPts val="0"/>
              </a:spcBef>
            </a:pPr>
            <a:r>
              <a:rPr lang="zh-CN" altLang="en-US" sz="2400" b="1" kern="0" dirty="0" smtClean="0">
                <a:solidFill>
                  <a:srgbClr val="333399"/>
                </a:solidFill>
                <a:latin typeface="+mj-ea"/>
                <a:ea typeface="+mj-ea"/>
              </a:rPr>
              <a:t>    ③ </a:t>
            </a:r>
            <a:r>
              <a:rPr lang="zh-CN" altLang="en-US" sz="2400" b="1" kern="0" dirty="0">
                <a:solidFill>
                  <a:srgbClr val="333399"/>
                </a:solidFill>
                <a:latin typeface="+mj-ea"/>
                <a:ea typeface="+mj-ea"/>
              </a:rPr>
              <a:t>形式参数（简称形参）列表：列表中的各项要用“，”隔开，包括了函数所需全部参数的定义。形式参数可以是基本数据类型的数据、指针类型数据、数组等。在没有调用函数时，函数的形参和函数内部的变量未被分配内存单元，即它们是不存在的</a:t>
            </a:r>
            <a:r>
              <a:rPr lang="zh-CN" altLang="en-US" sz="2400" b="1" kern="0" dirty="0" smtClean="0">
                <a:solidFill>
                  <a:srgbClr val="333399"/>
                </a:solidFill>
                <a:latin typeface="+mj-ea"/>
                <a:ea typeface="+mj-ea"/>
              </a:rPr>
              <a:t>。</a:t>
            </a:r>
            <a:endParaRPr lang="zh-CN" altLang="en-US" sz="2400" b="1" kern="0" dirty="0">
              <a:solidFill>
                <a:srgbClr val="333399"/>
              </a:solidFill>
              <a:latin typeface="+mj-ea"/>
              <a:ea typeface="+mj-ea"/>
            </a:endParaRPr>
          </a:p>
        </p:txBody>
      </p:sp>
    </p:spTree>
    <p:extLst>
      <p:ext uri="{BB962C8B-B14F-4D97-AF65-F5344CB8AC3E}">
        <p14:creationId xmlns:p14="http://schemas.microsoft.com/office/powerpoint/2010/main" val="2710538438"/>
      </p:ext>
    </p:extLst>
  </p:cSld>
  <p:clrMapOvr>
    <a:masterClrMapping/>
  </p:clrMapOvr>
  <p:transition>
    <p:random/>
    <p:sndAc>
      <p:stSnd>
        <p:snd r:embed="rId2" name="camera.wav"/>
      </p:stSnd>
    </p:sndAc>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87</a:t>
            </a:fld>
            <a:endParaRPr lang="en-US" altLang="zh-CN" dirty="0"/>
          </a:p>
        </p:txBody>
      </p:sp>
      <p:sp>
        <p:nvSpPr>
          <p:cNvPr id="4" name="矩形 3"/>
          <p:cNvSpPr/>
          <p:nvPr/>
        </p:nvSpPr>
        <p:spPr>
          <a:xfrm>
            <a:off x="0" y="440858"/>
            <a:ext cx="9144000" cy="3416320"/>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④ </a:t>
            </a:r>
            <a:r>
              <a:rPr lang="zh-CN" altLang="en-US" sz="2400" b="1" kern="0" dirty="0">
                <a:solidFill>
                  <a:srgbClr val="333399"/>
                </a:solidFill>
                <a:latin typeface="Arial"/>
                <a:ea typeface="幼圆"/>
              </a:rPr>
              <a:t>编译模式：为</a:t>
            </a:r>
            <a:r>
              <a:rPr lang="en-US" altLang="zh-CN" sz="2400" b="1" kern="0" dirty="0">
                <a:solidFill>
                  <a:srgbClr val="333399"/>
                </a:solidFill>
                <a:latin typeface="Arial"/>
                <a:ea typeface="幼圆"/>
              </a:rPr>
              <a:t>SMALL</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COPACT</a:t>
            </a:r>
            <a:r>
              <a:rPr lang="zh-CN" altLang="en-US" sz="2400" b="1" kern="0" dirty="0">
                <a:solidFill>
                  <a:srgbClr val="333399"/>
                </a:solidFill>
                <a:latin typeface="Arial"/>
                <a:ea typeface="幼圆"/>
              </a:rPr>
              <a:t>或</a:t>
            </a:r>
            <a:r>
              <a:rPr lang="en-US" altLang="zh-CN" sz="2400" b="1" kern="0" dirty="0">
                <a:solidFill>
                  <a:srgbClr val="333399"/>
                </a:solidFill>
                <a:latin typeface="Arial"/>
                <a:ea typeface="幼圆"/>
              </a:rPr>
              <a:t>LARGE</a:t>
            </a:r>
            <a:r>
              <a:rPr lang="zh-CN" altLang="en-US" sz="2400" b="1" kern="0" dirty="0">
                <a:solidFill>
                  <a:srgbClr val="333399"/>
                </a:solidFill>
                <a:latin typeface="Arial"/>
                <a:ea typeface="幼圆"/>
              </a:rPr>
              <a:t>，用来指定函数中局部变量和参数的存储空间。例如，</a:t>
            </a:r>
          </a:p>
          <a:p>
            <a:pPr lvl="0">
              <a:lnSpc>
                <a:spcPct val="150000"/>
              </a:lnSpc>
              <a:spcBef>
                <a:spcPts val="0"/>
              </a:spcBef>
            </a:pPr>
            <a:r>
              <a:rPr lang="en-US" altLang="zh-CN" sz="2400" b="1" kern="0" dirty="0">
                <a:solidFill>
                  <a:srgbClr val="333399"/>
                </a:solidFill>
                <a:latin typeface="Arial"/>
                <a:ea typeface="幼圆"/>
              </a:rPr>
              <a:t>void fun1(void) small { }</a:t>
            </a:r>
          </a:p>
          <a:p>
            <a:pPr lvl="0" algn="l">
              <a:lnSpc>
                <a:spcPct val="150000"/>
              </a:lnSpc>
              <a:spcBef>
                <a:spcPts val="0"/>
              </a:spcBef>
            </a:pPr>
            <a:r>
              <a:rPr lang="zh-CN" altLang="en-US" sz="2400" b="1" kern="0" dirty="0" smtClean="0">
                <a:solidFill>
                  <a:srgbClr val="333399"/>
                </a:solidFill>
                <a:latin typeface="Arial"/>
                <a:ea typeface="幼圆"/>
              </a:rPr>
              <a:t>        提示</a:t>
            </a:r>
            <a:r>
              <a:rPr lang="zh-CN" altLang="en-US" sz="2400" b="1" kern="0" dirty="0">
                <a:solidFill>
                  <a:srgbClr val="333399"/>
                </a:solidFill>
                <a:latin typeface="Arial"/>
                <a:ea typeface="幼圆"/>
              </a:rPr>
              <a:t>：</a:t>
            </a:r>
            <a:r>
              <a:rPr lang="en-US" altLang="zh-CN" sz="2400" b="1" kern="0" dirty="0">
                <a:solidFill>
                  <a:srgbClr val="333399"/>
                </a:solidFill>
                <a:latin typeface="Arial"/>
                <a:ea typeface="幼圆"/>
              </a:rPr>
              <a:t>small</a:t>
            </a:r>
            <a:r>
              <a:rPr lang="zh-CN" altLang="en-US" sz="2400" b="1" kern="0" dirty="0">
                <a:solidFill>
                  <a:srgbClr val="333399"/>
                </a:solidFill>
                <a:latin typeface="Arial"/>
                <a:ea typeface="幼圆"/>
              </a:rPr>
              <a:t>说明的函数内部变量全部使用内部</a:t>
            </a:r>
            <a:r>
              <a:rPr lang="en-US" altLang="zh-CN" sz="2400" b="1" kern="0" dirty="0">
                <a:solidFill>
                  <a:srgbClr val="333399"/>
                </a:solidFill>
                <a:latin typeface="Arial"/>
                <a:ea typeface="幼圆"/>
              </a:rPr>
              <a:t>RAM</a:t>
            </a:r>
            <a:r>
              <a:rPr lang="zh-CN" altLang="en-US" sz="2400" b="1" kern="0" dirty="0">
                <a:solidFill>
                  <a:srgbClr val="333399"/>
                </a:solidFill>
                <a:latin typeface="Arial"/>
                <a:ea typeface="幼圆"/>
              </a:rPr>
              <a:t>。关键的、经常性的耗时的地方可以这样声明，以提高运行速度。</a:t>
            </a:r>
          </a:p>
          <a:p>
            <a:pPr lvl="0" algn="l">
              <a:lnSpc>
                <a:spcPct val="150000"/>
              </a:lnSpc>
              <a:spcBef>
                <a:spcPts val="0"/>
              </a:spcBef>
            </a:pPr>
            <a:r>
              <a:rPr lang="zh-CN" altLang="en-US" sz="2400" b="1" kern="0" dirty="0" smtClean="0">
                <a:solidFill>
                  <a:srgbClr val="333399"/>
                </a:solidFill>
                <a:latin typeface="Arial"/>
                <a:ea typeface="幼圆"/>
              </a:rPr>
              <a:t>        缺省</a:t>
            </a:r>
            <a:r>
              <a:rPr lang="zh-CN" altLang="en-US" sz="2400" b="1" kern="0" dirty="0">
                <a:solidFill>
                  <a:srgbClr val="333399"/>
                </a:solidFill>
                <a:latin typeface="Arial"/>
                <a:ea typeface="幼圆"/>
              </a:rPr>
              <a:t>此项时，则</a:t>
            </a:r>
            <a:r>
              <a:rPr lang="en-US" altLang="zh-CN" sz="2400" b="1" kern="0" dirty="0">
                <a:solidFill>
                  <a:srgbClr val="333399"/>
                </a:solidFill>
                <a:latin typeface="Arial"/>
                <a:ea typeface="幼圆"/>
              </a:rPr>
              <a:t>C51</a:t>
            </a:r>
            <a:r>
              <a:rPr lang="zh-CN" altLang="en-US" sz="2400" b="1" kern="0" dirty="0">
                <a:solidFill>
                  <a:srgbClr val="333399"/>
                </a:solidFill>
                <a:latin typeface="Arial"/>
                <a:ea typeface="幼圆"/>
              </a:rPr>
              <a:t>编译器采用默认的存储器类型</a:t>
            </a:r>
            <a:r>
              <a:rPr lang="zh-CN" altLang="en-US" sz="2400" b="1" kern="0" dirty="0" smtClean="0">
                <a:solidFill>
                  <a:srgbClr val="333399"/>
                </a:solidFill>
                <a:latin typeface="Arial"/>
                <a:ea typeface="幼圆"/>
              </a:rPr>
              <a:t>。</a:t>
            </a:r>
            <a:endParaRPr lang="zh-CN" altLang="en-US" sz="2400" b="1" kern="0" dirty="0">
              <a:solidFill>
                <a:srgbClr val="333399"/>
              </a:solidFill>
              <a:latin typeface="Arial"/>
              <a:ea typeface="幼圆"/>
            </a:endParaRPr>
          </a:p>
        </p:txBody>
      </p:sp>
    </p:spTree>
    <p:extLst>
      <p:ext uri="{BB962C8B-B14F-4D97-AF65-F5344CB8AC3E}">
        <p14:creationId xmlns:p14="http://schemas.microsoft.com/office/powerpoint/2010/main" val="4206667979"/>
      </p:ext>
    </p:extLst>
  </p:cSld>
  <p:clrMapOvr>
    <a:masterClrMapping/>
  </p:clrMapOvr>
  <p:transition>
    <p:random/>
    <p:sndAc>
      <p:stSnd>
        <p:snd r:embed="rId2" name="camera.wav"/>
      </p:stSnd>
    </p:sndAc>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88</a:t>
            </a:fld>
            <a:endParaRPr lang="en-US" altLang="zh-CN" dirty="0"/>
          </a:p>
        </p:txBody>
      </p:sp>
      <p:sp>
        <p:nvSpPr>
          <p:cNvPr id="4" name="矩形 3"/>
          <p:cNvSpPr/>
          <p:nvPr/>
        </p:nvSpPr>
        <p:spPr>
          <a:xfrm>
            <a:off x="0" y="566470"/>
            <a:ext cx="9232900" cy="5078313"/>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⑤ </a:t>
            </a:r>
            <a:r>
              <a:rPr lang="en-US" altLang="zh-CN" sz="2400" b="1" kern="0" dirty="0">
                <a:solidFill>
                  <a:srgbClr val="333399"/>
                </a:solidFill>
                <a:latin typeface="Arial"/>
                <a:ea typeface="幼圆"/>
              </a:rPr>
              <a:t>reentrant</a:t>
            </a:r>
            <a:r>
              <a:rPr lang="zh-CN" altLang="en-US" sz="2400" b="1" kern="0" dirty="0">
                <a:solidFill>
                  <a:srgbClr val="333399"/>
                </a:solidFill>
                <a:latin typeface="Arial"/>
                <a:ea typeface="幼圆"/>
              </a:rPr>
              <a:t>：用于定义可重入函数。在主程序和中断中都可调用的函数，容易产生问题。因为</a:t>
            </a:r>
            <a:r>
              <a:rPr lang="en-US" altLang="zh-CN" sz="2400" b="1" kern="0" dirty="0">
                <a:solidFill>
                  <a:srgbClr val="333399"/>
                </a:solidFill>
                <a:latin typeface="Arial"/>
                <a:ea typeface="幼圆"/>
              </a:rPr>
              <a:t>51</a:t>
            </a:r>
            <a:r>
              <a:rPr lang="zh-CN" altLang="en-US" sz="2400" b="1" kern="0" dirty="0">
                <a:solidFill>
                  <a:srgbClr val="333399"/>
                </a:solidFill>
                <a:latin typeface="Arial"/>
                <a:ea typeface="幼圆"/>
              </a:rPr>
              <a:t>系列单片机和</a:t>
            </a:r>
            <a:r>
              <a:rPr lang="en-US" altLang="zh-CN" sz="2400" b="1" kern="0" dirty="0">
                <a:solidFill>
                  <a:srgbClr val="333399"/>
                </a:solidFill>
                <a:latin typeface="Arial"/>
                <a:ea typeface="幼圆"/>
              </a:rPr>
              <a:t>PC</a:t>
            </a:r>
            <a:r>
              <a:rPr lang="zh-CN" altLang="en-US" sz="2400" b="1" kern="0" dirty="0">
                <a:solidFill>
                  <a:srgbClr val="333399"/>
                </a:solidFill>
                <a:latin typeface="Arial"/>
                <a:ea typeface="幼圆"/>
              </a:rPr>
              <a:t>不同，</a:t>
            </a:r>
            <a:r>
              <a:rPr lang="en-US" altLang="zh-CN" sz="2400" b="1" kern="0" dirty="0">
                <a:solidFill>
                  <a:srgbClr val="333399"/>
                </a:solidFill>
                <a:latin typeface="Arial"/>
                <a:ea typeface="幼圆"/>
              </a:rPr>
              <a:t>PC</a:t>
            </a:r>
            <a:r>
              <a:rPr lang="zh-CN" altLang="en-US" sz="2400" b="1" kern="0" dirty="0">
                <a:solidFill>
                  <a:srgbClr val="333399"/>
                </a:solidFill>
                <a:latin typeface="Arial"/>
                <a:ea typeface="幼圆"/>
              </a:rPr>
              <a:t>使用堆栈传递参数，且静态变量以外的内部变量都在堆栈中；而</a:t>
            </a:r>
            <a:r>
              <a:rPr lang="en-US" altLang="zh-CN" sz="2400" b="1" kern="0" dirty="0">
                <a:solidFill>
                  <a:srgbClr val="333399"/>
                </a:solidFill>
                <a:latin typeface="Arial"/>
                <a:ea typeface="幼圆"/>
              </a:rPr>
              <a:t>51</a:t>
            </a:r>
            <a:r>
              <a:rPr lang="zh-CN" altLang="en-US" sz="2400" b="1" kern="0" dirty="0">
                <a:solidFill>
                  <a:srgbClr val="333399"/>
                </a:solidFill>
                <a:latin typeface="Arial"/>
                <a:ea typeface="幼圆"/>
              </a:rPr>
              <a:t>系列单片机一般使用寄存器传递参数，内部变量一般在</a:t>
            </a:r>
            <a:r>
              <a:rPr lang="en-US" altLang="zh-CN" sz="2400" b="1" kern="0" dirty="0">
                <a:solidFill>
                  <a:srgbClr val="333399"/>
                </a:solidFill>
                <a:latin typeface="Arial"/>
                <a:ea typeface="幼圆"/>
              </a:rPr>
              <a:t>RAM</a:t>
            </a:r>
            <a:r>
              <a:rPr lang="zh-CN" altLang="en-US" sz="2400" b="1" kern="0" dirty="0">
                <a:solidFill>
                  <a:srgbClr val="333399"/>
                </a:solidFill>
                <a:latin typeface="Arial"/>
                <a:ea typeface="幼圆"/>
              </a:rPr>
              <a:t>中，函数重入时会破坏上次调用的数据。可以用以下两种方法解决函数重入：</a:t>
            </a:r>
          </a:p>
          <a:p>
            <a:pPr lvl="0" algn="l">
              <a:lnSpc>
                <a:spcPct val="150000"/>
              </a:lnSpc>
              <a:spcBef>
                <a:spcPts val="0"/>
              </a:spcBef>
            </a:pPr>
            <a:r>
              <a:rPr lang="en-US" altLang="zh-CN" sz="2400" b="1" kern="0" dirty="0" smtClean="0">
                <a:solidFill>
                  <a:srgbClr val="333399"/>
                </a:solidFill>
                <a:latin typeface="Arial"/>
                <a:ea typeface="幼圆"/>
              </a:rPr>
              <a:t>        a</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在相应的函数前使用前述的“</a:t>
            </a:r>
            <a:r>
              <a:rPr lang="en-US" altLang="zh-CN" sz="2400" b="1" kern="0" dirty="0">
                <a:solidFill>
                  <a:srgbClr val="333399"/>
                </a:solidFill>
                <a:latin typeface="Arial"/>
                <a:ea typeface="幼圆"/>
              </a:rPr>
              <a:t>#pragma </a:t>
            </a:r>
            <a:r>
              <a:rPr lang="en-US" altLang="zh-CN" sz="2400" b="1" kern="0" dirty="0" err="1">
                <a:solidFill>
                  <a:srgbClr val="333399"/>
                </a:solidFill>
                <a:latin typeface="Arial"/>
                <a:ea typeface="幼圆"/>
              </a:rPr>
              <a:t>dISAble</a:t>
            </a:r>
            <a:r>
              <a:rPr lang="en-US" altLang="zh-CN" sz="2400" b="1" kern="0" dirty="0">
                <a:solidFill>
                  <a:srgbClr val="333399"/>
                </a:solidFill>
                <a:latin typeface="Arial"/>
                <a:ea typeface="幼圆"/>
              </a:rPr>
              <a:t>”</a:t>
            </a:r>
            <a:r>
              <a:rPr lang="zh-CN" altLang="en-US" sz="2400" b="1" kern="0" dirty="0">
                <a:solidFill>
                  <a:srgbClr val="333399"/>
                </a:solidFill>
                <a:latin typeface="Arial"/>
                <a:ea typeface="幼圆"/>
              </a:rPr>
              <a:t>声明，即只允许主程序或中断之一调用该函数。</a:t>
            </a:r>
          </a:p>
          <a:p>
            <a:pPr lvl="0" algn="l">
              <a:lnSpc>
                <a:spcPct val="150000"/>
              </a:lnSpc>
              <a:spcBef>
                <a:spcPts val="0"/>
              </a:spcBef>
            </a:pPr>
            <a:r>
              <a:rPr lang="en-US" altLang="zh-CN" sz="2400" b="1" kern="0" dirty="0" smtClean="0">
                <a:solidFill>
                  <a:srgbClr val="333399"/>
                </a:solidFill>
                <a:latin typeface="Arial"/>
                <a:ea typeface="幼圆"/>
              </a:rPr>
              <a:t>        b</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将该函数说明为可重入的，如下所示：</a:t>
            </a:r>
          </a:p>
          <a:p>
            <a:pPr lvl="0">
              <a:lnSpc>
                <a:spcPct val="150000"/>
              </a:lnSpc>
              <a:spcBef>
                <a:spcPts val="0"/>
              </a:spcBef>
            </a:pPr>
            <a:r>
              <a:rPr lang="en-US" altLang="zh-CN" sz="2400" b="1" kern="0" dirty="0">
                <a:solidFill>
                  <a:srgbClr val="333399"/>
                </a:solidFill>
                <a:latin typeface="Arial"/>
                <a:ea typeface="幼圆"/>
              </a:rPr>
              <a:t>void </a:t>
            </a:r>
            <a:r>
              <a:rPr lang="en-US" altLang="zh-CN" sz="2400" b="1" kern="0" dirty="0" err="1">
                <a:solidFill>
                  <a:srgbClr val="333399"/>
                </a:solidFill>
                <a:latin typeface="Arial"/>
                <a:ea typeface="幼圆"/>
              </a:rPr>
              <a:t>func</a:t>
            </a:r>
            <a:r>
              <a:rPr lang="en-US" altLang="zh-CN" sz="2400" b="1" kern="0" dirty="0">
                <a:solidFill>
                  <a:srgbClr val="333399"/>
                </a:solidFill>
                <a:latin typeface="Arial"/>
                <a:ea typeface="幼圆"/>
              </a:rPr>
              <a:t> (</a:t>
            </a:r>
            <a:r>
              <a:rPr lang="en-US" altLang="zh-CN" sz="2400" b="1" kern="0" dirty="0" err="1">
                <a:solidFill>
                  <a:srgbClr val="333399"/>
                </a:solidFill>
                <a:latin typeface="Arial"/>
                <a:ea typeface="幼圆"/>
              </a:rPr>
              <a:t>param</a:t>
            </a:r>
            <a:r>
              <a:rPr lang="en-US" altLang="zh-CN" sz="2400" b="1" kern="0" dirty="0">
                <a:solidFill>
                  <a:srgbClr val="333399"/>
                </a:solidFill>
                <a:latin typeface="Arial"/>
                <a:ea typeface="幼圆"/>
              </a:rPr>
              <a:t>...) reentrant</a:t>
            </a:r>
            <a:r>
              <a:rPr lang="zh-CN" altLang="en-US" sz="2400" b="1" kern="0" dirty="0" smtClean="0">
                <a:solidFill>
                  <a:srgbClr val="333399"/>
                </a:solidFill>
                <a:latin typeface="Arial"/>
                <a:ea typeface="幼圆"/>
              </a:rPr>
              <a:t>；</a:t>
            </a:r>
            <a:endParaRPr lang="zh-CN" altLang="en-US" sz="2400" b="1" kern="0" dirty="0">
              <a:solidFill>
                <a:srgbClr val="333399"/>
              </a:solidFill>
              <a:latin typeface="Arial"/>
              <a:ea typeface="幼圆"/>
            </a:endParaRPr>
          </a:p>
        </p:txBody>
      </p:sp>
    </p:spTree>
    <p:extLst>
      <p:ext uri="{BB962C8B-B14F-4D97-AF65-F5344CB8AC3E}">
        <p14:creationId xmlns:p14="http://schemas.microsoft.com/office/powerpoint/2010/main" val="2121581200"/>
      </p:ext>
    </p:extLst>
  </p:cSld>
  <p:clrMapOvr>
    <a:masterClrMapping/>
  </p:clrMapOvr>
  <p:transition>
    <p:random/>
    <p:sndAc>
      <p:stSnd>
        <p:snd r:embed="rId2" name="camera.wav"/>
      </p:stSnd>
    </p:sndAc>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89</a:t>
            </a:fld>
            <a:endParaRPr lang="en-US" altLang="zh-CN" dirty="0"/>
          </a:p>
        </p:txBody>
      </p:sp>
      <p:sp>
        <p:nvSpPr>
          <p:cNvPr id="4" name="矩形 3"/>
          <p:cNvSpPr/>
          <p:nvPr/>
        </p:nvSpPr>
        <p:spPr>
          <a:xfrm>
            <a:off x="0" y="624850"/>
            <a:ext cx="9144000" cy="1682577"/>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⑥ </a:t>
            </a:r>
            <a:r>
              <a:rPr lang="en-US" altLang="zh-CN" sz="2400" b="1" kern="0" dirty="0">
                <a:solidFill>
                  <a:srgbClr val="333399"/>
                </a:solidFill>
                <a:latin typeface="Arial"/>
                <a:ea typeface="幼圆"/>
              </a:rPr>
              <a:t>interrupt n</a:t>
            </a:r>
            <a:r>
              <a:rPr lang="zh-CN" altLang="en-US" sz="2400" b="1" kern="0" dirty="0">
                <a:solidFill>
                  <a:srgbClr val="333399"/>
                </a:solidFill>
                <a:latin typeface="Arial"/>
                <a:ea typeface="幼圆"/>
              </a:rPr>
              <a:t>：用于定义中断函数，</a:t>
            </a:r>
            <a:r>
              <a:rPr lang="en-US" altLang="zh-CN" sz="2400" b="1" kern="0" dirty="0">
                <a:solidFill>
                  <a:srgbClr val="333399"/>
                </a:solidFill>
                <a:latin typeface="Arial"/>
                <a:ea typeface="幼圆"/>
              </a:rPr>
              <a:t>n</a:t>
            </a:r>
            <a:r>
              <a:rPr lang="zh-CN" altLang="en-US" sz="2400" b="1" kern="0" dirty="0">
                <a:solidFill>
                  <a:srgbClr val="333399"/>
                </a:solidFill>
                <a:latin typeface="Arial"/>
                <a:ea typeface="幼圆"/>
              </a:rPr>
              <a:t>为中断号，可以为</a:t>
            </a:r>
            <a:r>
              <a:rPr lang="en-US" altLang="zh-CN" sz="2400" b="1" kern="0" dirty="0" smtClean="0">
                <a:solidFill>
                  <a:srgbClr val="333399"/>
                </a:solidFill>
                <a:latin typeface="Arial"/>
                <a:ea typeface="幼圆"/>
              </a:rPr>
              <a:t>0~31</a:t>
            </a:r>
            <a:r>
              <a:rPr lang="zh-CN" altLang="en-US" sz="2400" b="1" kern="0" dirty="0">
                <a:solidFill>
                  <a:srgbClr val="333399"/>
                </a:solidFill>
                <a:latin typeface="Arial"/>
                <a:ea typeface="幼圆"/>
              </a:rPr>
              <a:t>。通过中断号可以确定中断服务程序的入口地址。</a:t>
            </a:r>
            <a:r>
              <a:rPr lang="en-US" altLang="zh-CN" sz="2400" b="1" kern="0" dirty="0">
                <a:solidFill>
                  <a:srgbClr val="333399"/>
                </a:solidFill>
                <a:latin typeface="Arial"/>
                <a:ea typeface="幼圆"/>
              </a:rPr>
              <a:t>AT89S51</a:t>
            </a:r>
            <a:r>
              <a:rPr lang="zh-CN" altLang="en-US" sz="2400" b="1" kern="0" dirty="0">
                <a:solidFill>
                  <a:srgbClr val="333399"/>
                </a:solidFill>
                <a:latin typeface="Arial"/>
                <a:ea typeface="幼圆"/>
              </a:rPr>
              <a:t>单片机的中断号及中断服务程序入口地址如表</a:t>
            </a:r>
            <a:r>
              <a:rPr lang="en-US" altLang="zh-CN" sz="2400" b="1" kern="0" dirty="0">
                <a:solidFill>
                  <a:srgbClr val="333399"/>
                </a:solidFill>
                <a:latin typeface="Arial"/>
                <a:ea typeface="幼圆"/>
              </a:rPr>
              <a:t>6-6</a:t>
            </a:r>
            <a:r>
              <a:rPr lang="zh-CN" altLang="en-US" sz="2400" b="1" kern="0" dirty="0">
                <a:solidFill>
                  <a:srgbClr val="333399"/>
                </a:solidFill>
                <a:latin typeface="Arial"/>
                <a:ea typeface="幼圆"/>
              </a:rPr>
              <a:t>所示</a:t>
            </a:r>
            <a:r>
              <a:rPr lang="zh-CN" altLang="en-US" sz="2400" b="1" kern="0" dirty="0" smtClean="0">
                <a:solidFill>
                  <a:srgbClr val="333399"/>
                </a:solidFill>
                <a:latin typeface="Arial"/>
                <a:ea typeface="幼圆"/>
              </a:rPr>
              <a:t>。</a:t>
            </a:r>
            <a:endParaRPr lang="zh-CN" altLang="en-US" sz="2400" b="1" kern="0" dirty="0">
              <a:solidFill>
                <a:srgbClr val="333399"/>
              </a:solidFill>
              <a:latin typeface="Arial"/>
              <a:ea typeface="幼圆"/>
            </a:endParaRPr>
          </a:p>
        </p:txBody>
      </p:sp>
      <p:pic>
        <p:nvPicPr>
          <p:cNvPr id="27545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6475" y="3048000"/>
            <a:ext cx="1398270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1784350" y="2478361"/>
            <a:ext cx="5861050" cy="369332"/>
          </a:xfrm>
          <a:prstGeom prst="rect">
            <a:avLst/>
          </a:prstGeom>
        </p:spPr>
        <p:txBody>
          <a:bodyPr wrap="square">
            <a:spAutoFit/>
          </a:bodyPr>
          <a:lstStyle/>
          <a:p>
            <a:r>
              <a:rPr lang="zh-CN" altLang="en-US" dirty="0"/>
              <a:t>表</a:t>
            </a:r>
            <a:r>
              <a:rPr lang="en-US" altLang="zh-CN" dirty="0"/>
              <a:t>6-6  AT89S51</a:t>
            </a:r>
            <a:r>
              <a:rPr lang="zh-CN" altLang="en-US" dirty="0"/>
              <a:t>中断号、中断源</a:t>
            </a:r>
            <a:r>
              <a:rPr lang="zh-CN" altLang="en-US" dirty="0" smtClean="0"/>
              <a:t>、中断</a:t>
            </a:r>
            <a:r>
              <a:rPr lang="zh-CN" altLang="en-US" dirty="0"/>
              <a:t>向量关系表</a:t>
            </a:r>
          </a:p>
        </p:txBody>
      </p:sp>
    </p:spTree>
    <p:extLst>
      <p:ext uri="{BB962C8B-B14F-4D97-AF65-F5344CB8AC3E}">
        <p14:creationId xmlns:p14="http://schemas.microsoft.com/office/powerpoint/2010/main" val="3027917782"/>
      </p:ext>
    </p:extLst>
  </p:cSld>
  <p:clrMapOvr>
    <a:masterClrMapping/>
  </p:clrMapOvr>
  <p:transition>
    <p:random/>
    <p:sndAc>
      <p:stSnd>
        <p:snd r:embed="rId2" name="camera.wav"/>
      </p:stSnd>
    </p:sndAc>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90</a:t>
            </a:fld>
            <a:endParaRPr lang="en-US" altLang="zh-CN" dirty="0"/>
          </a:p>
        </p:txBody>
      </p:sp>
      <p:sp>
        <p:nvSpPr>
          <p:cNvPr id="4" name="矩形 3"/>
          <p:cNvSpPr/>
          <p:nvPr/>
        </p:nvSpPr>
        <p:spPr>
          <a:xfrm>
            <a:off x="0" y="466453"/>
            <a:ext cx="9144000" cy="6509474"/>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⑦ </a:t>
            </a:r>
            <a:r>
              <a:rPr lang="en-US" altLang="zh-CN" sz="2400" b="1" kern="0" dirty="0">
                <a:solidFill>
                  <a:srgbClr val="333399"/>
                </a:solidFill>
                <a:latin typeface="Arial"/>
                <a:ea typeface="幼圆"/>
              </a:rPr>
              <a:t>using n</a:t>
            </a:r>
            <a:r>
              <a:rPr lang="zh-CN" altLang="en-US" sz="2400" b="1" kern="0" dirty="0">
                <a:solidFill>
                  <a:srgbClr val="333399"/>
                </a:solidFill>
                <a:latin typeface="Arial"/>
                <a:ea typeface="幼圆"/>
              </a:rPr>
              <a:t>：用于确定中断服务程序所使用的工作寄存器组，</a:t>
            </a:r>
            <a:r>
              <a:rPr lang="en-US" altLang="zh-CN" sz="2400" b="1" kern="0" dirty="0">
                <a:solidFill>
                  <a:srgbClr val="333399"/>
                </a:solidFill>
                <a:latin typeface="Arial"/>
                <a:ea typeface="幼圆"/>
              </a:rPr>
              <a:t>n</a:t>
            </a:r>
            <a:r>
              <a:rPr lang="zh-CN" altLang="en-US" sz="2400" b="1" kern="0" dirty="0">
                <a:solidFill>
                  <a:srgbClr val="333399"/>
                </a:solidFill>
                <a:latin typeface="Arial"/>
                <a:ea typeface="幼圆"/>
              </a:rPr>
              <a:t>为工作寄存器组号，取值为</a:t>
            </a:r>
            <a:r>
              <a:rPr lang="en-US" altLang="zh-CN" sz="2400" b="1" kern="0" dirty="0" smtClean="0">
                <a:solidFill>
                  <a:srgbClr val="333399"/>
                </a:solidFill>
                <a:latin typeface="Arial"/>
                <a:ea typeface="幼圆"/>
              </a:rPr>
              <a:t>0~3</a:t>
            </a:r>
            <a:r>
              <a:rPr lang="zh-CN" altLang="en-US" sz="2400" b="1" kern="0" dirty="0">
                <a:solidFill>
                  <a:srgbClr val="333399"/>
                </a:solidFill>
                <a:latin typeface="Arial"/>
                <a:ea typeface="幼圆"/>
              </a:rPr>
              <a:t>。缺省此项时，表示使用第</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组工作寄存器。</a:t>
            </a:r>
          </a:p>
          <a:p>
            <a:pPr lvl="0" algn="l">
              <a:lnSpc>
                <a:spcPct val="150000"/>
              </a:lnSpc>
              <a:spcBef>
                <a:spcPts val="0"/>
              </a:spcBef>
            </a:pPr>
            <a:r>
              <a:rPr lang="zh-CN" altLang="en-US" sz="2400" b="1" kern="0" dirty="0" smtClean="0">
                <a:solidFill>
                  <a:srgbClr val="333399"/>
                </a:solidFill>
                <a:latin typeface="Arial"/>
                <a:ea typeface="幼圆"/>
              </a:rPr>
              <a:t>        ⑧ </a:t>
            </a:r>
            <a:r>
              <a:rPr lang="zh-CN" altLang="en-US" sz="2400" b="1" kern="0" dirty="0">
                <a:solidFill>
                  <a:srgbClr val="333399"/>
                </a:solidFill>
                <a:latin typeface="Arial"/>
                <a:ea typeface="幼圆"/>
              </a:rPr>
              <a:t>函数体：由函数内部变量定义和函数体其他语句两部分组成。各函数的定义是独立的，函数的定义不能在另一个函数的</a:t>
            </a:r>
            <a:r>
              <a:rPr lang="zh-CN" altLang="en-US" sz="2400" b="1" kern="0" dirty="0" smtClean="0">
                <a:solidFill>
                  <a:srgbClr val="333399"/>
                </a:solidFill>
                <a:latin typeface="Arial"/>
                <a:ea typeface="幼圆"/>
              </a:rPr>
              <a:t>内部。</a:t>
            </a:r>
            <a:endParaRPr lang="en-US" altLang="zh-CN" sz="2400" b="1" kern="0" dirty="0" smtClean="0">
              <a:solidFill>
                <a:srgbClr val="333399"/>
              </a:solidFill>
              <a:latin typeface="Arial"/>
              <a:ea typeface="幼圆"/>
            </a:endParaRPr>
          </a:p>
          <a:p>
            <a:pPr lvl="0" algn="l">
              <a:lnSpc>
                <a:spcPct val="150000"/>
              </a:lnSpc>
              <a:spcBef>
                <a:spcPts val="0"/>
              </a:spcBef>
            </a:pPr>
            <a:endParaRPr lang="en-US" altLang="zh-CN" sz="2400" b="1" kern="0" dirty="0">
              <a:solidFill>
                <a:srgbClr val="333399"/>
              </a:solidFill>
              <a:latin typeface="Arial"/>
              <a:ea typeface="幼圆"/>
            </a:endParaRPr>
          </a:p>
          <a:p>
            <a:pPr lvl="0" algn="l">
              <a:lnSpc>
                <a:spcPct val="150000"/>
              </a:lnSpc>
              <a:spcBef>
                <a:spcPts val="0"/>
              </a:spcBef>
            </a:pPr>
            <a:r>
              <a:rPr lang="zh-CN" altLang="en-US" sz="2400" b="1" kern="0" dirty="0" smtClean="0">
                <a:solidFill>
                  <a:srgbClr val="333399"/>
                </a:solidFill>
                <a:latin typeface="Arial"/>
                <a:ea typeface="幼圆"/>
              </a:rPr>
              <a:t>       </a:t>
            </a:r>
            <a:r>
              <a:rPr lang="zh-CN" altLang="en-US" sz="2400" b="1" kern="0" dirty="0">
                <a:solidFill>
                  <a:srgbClr val="0000FF"/>
                </a:solidFill>
                <a:latin typeface="+mj-ea"/>
                <a:ea typeface="+mj-ea"/>
              </a:rPr>
              <a:t>常用的简单形式为：</a:t>
            </a:r>
            <a:endParaRPr lang="en-US" altLang="zh-CN" sz="2400" b="1" kern="0" dirty="0">
              <a:solidFill>
                <a:srgbClr val="0000FF"/>
              </a:solidFill>
              <a:latin typeface="+mj-ea"/>
              <a:ea typeface="+mj-ea"/>
            </a:endParaRPr>
          </a:p>
          <a:p>
            <a:pPr lvl="0" algn="l">
              <a:lnSpc>
                <a:spcPct val="150000"/>
              </a:lnSpc>
              <a:spcBef>
                <a:spcPts val="0"/>
              </a:spcBef>
            </a:pPr>
            <a:r>
              <a:rPr lang="zh-CN" altLang="en-US" sz="2000" b="1" kern="0" dirty="0">
                <a:solidFill>
                  <a:srgbClr val="FF0000"/>
                </a:solidFill>
                <a:latin typeface="Arial"/>
                <a:ea typeface="幼圆"/>
              </a:rPr>
              <a:t>         返回值类型  函数名（形式参数列表）</a:t>
            </a:r>
            <a:endParaRPr lang="en-US" altLang="zh-CN" sz="2000" b="1" kern="0" dirty="0">
              <a:solidFill>
                <a:srgbClr val="FF0000"/>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p>
          <a:p>
            <a:pPr lvl="0" algn="l">
              <a:lnSpc>
                <a:spcPct val="150000"/>
              </a:lnSpc>
              <a:spcBef>
                <a:spcPts val="0"/>
              </a:spcBef>
            </a:pP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函数体</a:t>
            </a:r>
          </a:p>
          <a:p>
            <a:pPr lvl="0" algn="l">
              <a:lnSpc>
                <a:spcPct val="150000"/>
              </a:lnSpc>
              <a:spcBef>
                <a:spcPts val="0"/>
              </a:spcBef>
            </a:pPr>
            <a:r>
              <a:rPr lang="en-US" altLang="zh-CN" sz="2400" b="1" kern="0" dirty="0">
                <a:solidFill>
                  <a:srgbClr val="333399"/>
                </a:solidFill>
                <a:latin typeface="Arial"/>
                <a:ea typeface="幼圆"/>
              </a:rPr>
              <a:t>        }</a:t>
            </a:r>
          </a:p>
          <a:p>
            <a:pPr lvl="0" algn="l">
              <a:lnSpc>
                <a:spcPct val="150000"/>
              </a:lnSpc>
              <a:spcBef>
                <a:spcPts val="0"/>
              </a:spcBef>
            </a:pPr>
            <a:endParaRPr lang="zh-CN" altLang="en-US" dirty="0">
              <a:solidFill>
                <a:srgbClr val="000000"/>
              </a:solidFill>
            </a:endParaRPr>
          </a:p>
        </p:txBody>
      </p:sp>
    </p:spTree>
    <p:extLst>
      <p:ext uri="{BB962C8B-B14F-4D97-AF65-F5344CB8AC3E}">
        <p14:creationId xmlns:p14="http://schemas.microsoft.com/office/powerpoint/2010/main" val="161386057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wheel(1)">
                                      <p:cBhvr>
                                        <p:cTn id="19" dur="2000"/>
                                        <p:tgtEl>
                                          <p:spTgt spid="4">
                                            <p:txEl>
                                              <p:pRg st="3" end="3"/>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heel(1)">
                                      <p:cBhvr>
                                        <p:cTn id="22" dur="2000"/>
                                        <p:tgtEl>
                                          <p:spTgt spid="4">
                                            <p:txEl>
                                              <p:pRg st="4" end="4"/>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Effect transition="in" filter="wheel(1)">
                                      <p:cBhvr>
                                        <p:cTn id="25" dur="2000"/>
                                        <p:tgtEl>
                                          <p:spTgt spid="4">
                                            <p:txEl>
                                              <p:pRg st="5" end="5"/>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wheel(1)">
                                      <p:cBhvr>
                                        <p:cTn id="28" dur="2000"/>
                                        <p:tgtEl>
                                          <p:spTgt spid="4">
                                            <p:txEl>
                                              <p:pRg st="6" end="6"/>
                                            </p:txEl>
                                          </p:spTgt>
                                        </p:tgtEl>
                                      </p:cBhvr>
                                    </p:animEffect>
                                  </p:childTnLst>
                                </p:cTn>
                              </p:par>
                              <p:par>
                                <p:cTn id="29" presetID="21" presetClass="entr" presetSubtype="1" fill="hold" nodeType="withEffect">
                                  <p:stCondLst>
                                    <p:cond delay="0"/>
                                  </p:stCondLst>
                                  <p:childTnLst>
                                    <p:set>
                                      <p:cBhvr>
                                        <p:cTn id="30" dur="1" fill="hold">
                                          <p:stCondLst>
                                            <p:cond delay="0"/>
                                          </p:stCondLst>
                                        </p:cTn>
                                        <p:tgtEl>
                                          <p:spTgt spid="4">
                                            <p:txEl>
                                              <p:pRg st="7" end="7"/>
                                            </p:txEl>
                                          </p:spTgt>
                                        </p:tgtEl>
                                        <p:attrNameLst>
                                          <p:attrName>style.visibility</p:attrName>
                                        </p:attrNameLst>
                                      </p:cBhvr>
                                      <p:to>
                                        <p:strVal val="visible"/>
                                      </p:to>
                                    </p:set>
                                    <p:animEffect transition="in" filter="wheel(1)">
                                      <p:cBhvr>
                                        <p:cTn id="31" dur="20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0" y="14288"/>
            <a:ext cx="6629400" cy="519112"/>
          </a:xfrm>
        </p:spPr>
        <p:txBody>
          <a:bodyPr/>
          <a:lstStyle/>
          <a:p>
            <a:pPr algn="l"/>
            <a:endParaRPr lang="en-US" altLang="zh-CN" sz="2400" dirty="0">
              <a:solidFill>
                <a:schemeClr val="accent2"/>
              </a:solidFill>
              <a:latin typeface="+mn-lt"/>
              <a:ea typeface="+mn-ea"/>
              <a:cs typeface="+mn-cs"/>
            </a:endParaRPr>
          </a:p>
        </p:txBody>
      </p:sp>
      <p:sp>
        <p:nvSpPr>
          <p:cNvPr id="6147" name="Rectangle 3"/>
          <p:cNvSpPr>
            <a:spLocks noGrp="1" noChangeArrowheads="1"/>
          </p:cNvSpPr>
          <p:nvPr>
            <p:ph type="body" idx="1"/>
          </p:nvPr>
        </p:nvSpPr>
        <p:spPr>
          <a:xfrm>
            <a:off x="0" y="457200"/>
            <a:ext cx="9144000" cy="6400800"/>
          </a:xfrm>
        </p:spPr>
        <p:txBody>
          <a:bodyPr/>
          <a:lstStyle/>
          <a:p>
            <a:pPr marL="0" indent="0" algn="l">
              <a:lnSpc>
                <a:spcPct val="150000"/>
              </a:lnSpc>
              <a:spcBef>
                <a:spcPts val="0"/>
              </a:spcBef>
              <a:buFontTx/>
              <a:buNone/>
            </a:pPr>
            <a:r>
              <a:rPr lang="en-US" altLang="zh-CN" sz="2400" dirty="0"/>
              <a:t> </a:t>
            </a:r>
            <a:r>
              <a:rPr lang="en-US" altLang="zh-CN" sz="2400" dirty="0" smtClean="0"/>
              <a:t>       </a:t>
            </a:r>
            <a:r>
              <a:rPr lang="en-US" altLang="zh-CN" sz="2400" kern="1200" dirty="0">
                <a:solidFill>
                  <a:srgbClr val="9900CC"/>
                </a:solidFill>
                <a:latin typeface="+mj-lt"/>
                <a:ea typeface="+mj-ea"/>
                <a:cs typeface="+mj-cs"/>
              </a:rPr>
              <a:t>6.5.3  C51</a:t>
            </a:r>
            <a:r>
              <a:rPr lang="zh-CN" altLang="en-US" sz="2400" kern="1200" dirty="0">
                <a:solidFill>
                  <a:srgbClr val="9900CC"/>
                </a:solidFill>
                <a:latin typeface="+mj-lt"/>
                <a:ea typeface="+mj-ea"/>
                <a:cs typeface="+mj-cs"/>
              </a:rPr>
              <a:t>函数的调用</a:t>
            </a:r>
          </a:p>
          <a:p>
            <a:pPr marL="0" indent="0" algn="l">
              <a:lnSpc>
                <a:spcPct val="150000"/>
              </a:lnSpc>
              <a:spcBef>
                <a:spcPts val="0"/>
              </a:spcBef>
              <a:buNone/>
            </a:pPr>
            <a:r>
              <a:rPr lang="zh-CN" altLang="en-US" sz="2400" dirty="0"/>
              <a:t> </a:t>
            </a:r>
            <a:r>
              <a:rPr lang="zh-CN" altLang="en-US" sz="2400" dirty="0" smtClean="0"/>
              <a:t>       </a:t>
            </a:r>
            <a:r>
              <a:rPr lang="zh-CN" altLang="en-US" sz="2400" b="1" dirty="0" smtClean="0">
                <a:solidFill>
                  <a:srgbClr val="0000FF"/>
                </a:solidFill>
              </a:rPr>
              <a:t>函数</a:t>
            </a:r>
            <a:r>
              <a:rPr lang="zh-CN" altLang="en-US" sz="2400" b="1" dirty="0">
                <a:solidFill>
                  <a:srgbClr val="0000FF"/>
                </a:solidFill>
              </a:rPr>
              <a:t>调用</a:t>
            </a:r>
            <a:r>
              <a:rPr lang="zh-CN" altLang="en-US" sz="2400" b="1" dirty="0" smtClean="0">
                <a:solidFill>
                  <a:srgbClr val="0000FF"/>
                </a:solidFill>
              </a:rPr>
              <a:t>的</a:t>
            </a:r>
            <a:r>
              <a:rPr lang="zh-CN" altLang="en-US" sz="2400" dirty="0" smtClean="0">
                <a:solidFill>
                  <a:srgbClr val="0000FF"/>
                </a:solidFill>
              </a:rPr>
              <a:t>一</a:t>
            </a:r>
            <a:r>
              <a:rPr lang="zh-CN" altLang="en-US" sz="2400" dirty="0">
                <a:solidFill>
                  <a:srgbClr val="0000FF"/>
                </a:solidFill>
              </a:rPr>
              <a:t>般</a:t>
            </a:r>
            <a:r>
              <a:rPr lang="zh-CN" altLang="en-US" sz="2400" b="1" dirty="0" smtClean="0">
                <a:solidFill>
                  <a:srgbClr val="0000FF"/>
                </a:solidFill>
              </a:rPr>
              <a:t>形式</a:t>
            </a:r>
            <a:r>
              <a:rPr lang="zh-CN" altLang="en-US" sz="2400" b="1" dirty="0">
                <a:solidFill>
                  <a:srgbClr val="0000FF"/>
                </a:solidFill>
              </a:rPr>
              <a:t>为：        </a:t>
            </a:r>
          </a:p>
          <a:p>
            <a:pPr marL="0" indent="0" algn="ctr">
              <a:lnSpc>
                <a:spcPct val="150000"/>
              </a:lnSpc>
              <a:spcBef>
                <a:spcPts val="0"/>
              </a:spcBef>
              <a:buFontTx/>
              <a:buNone/>
            </a:pPr>
            <a:r>
              <a:rPr lang="zh-CN" altLang="en-US" sz="2400" b="1" dirty="0">
                <a:solidFill>
                  <a:srgbClr val="FF0000"/>
                </a:solidFill>
              </a:rPr>
              <a:t>             函数名 </a:t>
            </a:r>
            <a:r>
              <a:rPr lang="en-US" altLang="zh-CN" sz="2400" b="1" dirty="0">
                <a:solidFill>
                  <a:srgbClr val="FF0000"/>
                </a:solidFill>
              </a:rPr>
              <a:t>(</a:t>
            </a:r>
            <a:r>
              <a:rPr lang="zh-CN" altLang="en-US" sz="2400" b="1" dirty="0">
                <a:solidFill>
                  <a:srgbClr val="FF0000"/>
                </a:solidFill>
              </a:rPr>
              <a:t>实际参数表列</a:t>
            </a:r>
            <a:r>
              <a:rPr lang="en-US" altLang="zh-CN" sz="2400" b="1" dirty="0">
                <a:solidFill>
                  <a:srgbClr val="FF0000"/>
                </a:solidFill>
              </a:rPr>
              <a:t>) </a:t>
            </a:r>
            <a:r>
              <a:rPr lang="zh-CN" altLang="en-US" sz="2400" b="1" dirty="0">
                <a:solidFill>
                  <a:srgbClr val="FF0000"/>
                </a:solidFill>
              </a:rPr>
              <a:t>；        </a:t>
            </a:r>
          </a:p>
          <a:p>
            <a:pPr marL="0" indent="0" algn="l">
              <a:lnSpc>
                <a:spcPct val="150000"/>
              </a:lnSpc>
              <a:spcBef>
                <a:spcPts val="0"/>
              </a:spcBef>
              <a:buFontTx/>
              <a:buNone/>
            </a:pPr>
            <a:r>
              <a:rPr lang="zh-CN" altLang="en-US" sz="2400" dirty="0"/>
              <a:t> </a:t>
            </a:r>
            <a:r>
              <a:rPr lang="zh-CN" altLang="en-US" sz="2400" dirty="0" smtClean="0"/>
              <a:t>       </a:t>
            </a:r>
            <a:r>
              <a:rPr lang="zh-CN" altLang="en-US" sz="2400" b="1" dirty="0" smtClean="0"/>
              <a:t>对于</a:t>
            </a:r>
            <a:r>
              <a:rPr lang="zh-CN" altLang="en-US" sz="2400" b="1" dirty="0"/>
              <a:t>无参函数当然不存在实际参数表列        </a:t>
            </a:r>
          </a:p>
          <a:p>
            <a:pPr marL="0" indent="0" algn="l">
              <a:lnSpc>
                <a:spcPct val="150000"/>
              </a:lnSpc>
              <a:spcBef>
                <a:spcPts val="0"/>
              </a:spcBef>
              <a:buFontTx/>
              <a:buNone/>
            </a:pPr>
            <a:r>
              <a:rPr lang="zh-CN" altLang="en-US" sz="2400" b="1" dirty="0"/>
              <a:t>  </a:t>
            </a:r>
            <a:r>
              <a:rPr lang="zh-CN" altLang="en-US" sz="2400" b="1" dirty="0" smtClean="0"/>
              <a:t>     实参</a:t>
            </a:r>
            <a:r>
              <a:rPr lang="zh-CN" altLang="en-US" sz="2400" b="1" dirty="0"/>
              <a:t>和形参的数目相等类型一致。</a:t>
            </a:r>
          </a:p>
        </p:txBody>
      </p:sp>
    </p:spTree>
    <p:extLst>
      <p:ext uri="{BB962C8B-B14F-4D97-AF65-F5344CB8AC3E}">
        <p14:creationId xmlns:p14="http://schemas.microsoft.com/office/powerpoint/2010/main" val="426482084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7">
                                            <p:txEl>
                                              <p:pRg st="1" end="1"/>
                                            </p:txEl>
                                          </p:spTgt>
                                        </p:tgtEl>
                                        <p:attrNameLst>
                                          <p:attrName>style.visibility</p:attrName>
                                        </p:attrNameLst>
                                      </p:cBhvr>
                                      <p:to>
                                        <p:strVal val="visible"/>
                                      </p:to>
                                    </p:set>
                                    <p:anim calcmode="lin" valueType="num">
                                      <p:cBhvr additive="base">
                                        <p:cTn id="13"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7">
                                            <p:txEl>
                                              <p:pRg st="2" end="2"/>
                                            </p:txEl>
                                          </p:spTgt>
                                        </p:tgtEl>
                                        <p:attrNameLst>
                                          <p:attrName>style.visibility</p:attrName>
                                        </p:attrNameLst>
                                      </p:cBhvr>
                                      <p:to>
                                        <p:strVal val="visible"/>
                                      </p:to>
                                    </p:set>
                                    <p:anim calcmode="lin" valueType="num">
                                      <p:cBhvr additive="base">
                                        <p:cTn id="19" dur="500" fill="hold"/>
                                        <p:tgtEl>
                                          <p:spTgt spid="61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147">
                                            <p:txEl>
                                              <p:pRg st="3" end="3"/>
                                            </p:txEl>
                                          </p:spTgt>
                                        </p:tgtEl>
                                        <p:attrNameLst>
                                          <p:attrName>style.visibility</p:attrName>
                                        </p:attrNameLst>
                                      </p:cBhvr>
                                      <p:to>
                                        <p:strVal val="visible"/>
                                      </p:to>
                                    </p:set>
                                    <p:anim calcmode="lin" valueType="num">
                                      <p:cBhvr additive="base">
                                        <p:cTn id="25" dur="500" fill="hold"/>
                                        <p:tgtEl>
                                          <p:spTgt spid="614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14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147">
                                            <p:txEl>
                                              <p:pRg st="4" end="4"/>
                                            </p:txEl>
                                          </p:spTgt>
                                        </p:tgtEl>
                                        <p:attrNameLst>
                                          <p:attrName>style.visibility</p:attrName>
                                        </p:attrNameLst>
                                      </p:cBhvr>
                                      <p:to>
                                        <p:strVal val="visible"/>
                                      </p:to>
                                    </p:set>
                                    <p:anim calcmode="lin" valueType="num">
                                      <p:cBhvr additive="base">
                                        <p:cTn id="31" dur="500" fill="hold"/>
                                        <p:tgtEl>
                                          <p:spTgt spid="614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14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9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0" y="622300"/>
            <a:ext cx="9258300" cy="6400800"/>
          </a:xfrm>
        </p:spPr>
        <p:txBody>
          <a:bodyPr/>
          <a:lstStyle/>
          <a:p>
            <a:pPr marL="0" indent="0" algn="l">
              <a:lnSpc>
                <a:spcPct val="150000"/>
              </a:lnSpc>
              <a:spcBef>
                <a:spcPts val="0"/>
              </a:spcBef>
              <a:buFontTx/>
              <a:buNone/>
            </a:pPr>
            <a:r>
              <a:rPr lang="zh-CN" altLang="en-US" sz="2400" b="1" dirty="0" smtClean="0"/>
              <a:t>        </a:t>
            </a:r>
            <a:r>
              <a:rPr lang="zh-CN" altLang="en-US" sz="2400" b="1" dirty="0" smtClean="0">
                <a:solidFill>
                  <a:srgbClr val="0000FF"/>
                </a:solidFill>
              </a:rPr>
              <a:t>函数</a:t>
            </a:r>
            <a:r>
              <a:rPr lang="zh-CN" altLang="en-US" sz="2400" b="1" dirty="0">
                <a:solidFill>
                  <a:srgbClr val="0000FF"/>
                </a:solidFill>
              </a:rPr>
              <a:t>的调用方式有三种</a:t>
            </a:r>
          </a:p>
          <a:p>
            <a:pPr marL="0" indent="0" algn="l">
              <a:lnSpc>
                <a:spcPct val="150000"/>
              </a:lnSpc>
              <a:spcBef>
                <a:spcPts val="0"/>
              </a:spcBef>
              <a:buNone/>
            </a:pPr>
            <a:r>
              <a:rPr lang="zh-CN" altLang="en-US" sz="2400" b="1" dirty="0" smtClean="0"/>
              <a:t>        ①</a:t>
            </a:r>
            <a:r>
              <a:rPr lang="zh-CN" altLang="en-US" sz="2400" b="1" dirty="0"/>
              <a:t>函数调用语句：即把被调函数名作为调用函数的一个语句，如 </a:t>
            </a:r>
            <a:r>
              <a:rPr lang="en-US" altLang="zh-CN" sz="2400" b="1" dirty="0"/>
              <a:t>fun1() </a:t>
            </a:r>
            <a:r>
              <a:rPr lang="zh-CN" altLang="en-US" sz="2400" b="1" dirty="0"/>
              <a:t>；</a:t>
            </a:r>
          </a:p>
          <a:p>
            <a:pPr marL="0" indent="0" algn="l">
              <a:lnSpc>
                <a:spcPct val="150000"/>
              </a:lnSpc>
              <a:spcBef>
                <a:spcPts val="0"/>
              </a:spcBef>
              <a:buNone/>
            </a:pPr>
            <a:r>
              <a:rPr lang="zh-CN" altLang="en-US" sz="2400" b="1" dirty="0"/>
              <a:t> </a:t>
            </a:r>
            <a:r>
              <a:rPr lang="zh-CN" altLang="en-US" sz="2400" b="1" dirty="0" smtClean="0"/>
              <a:t>       ② </a:t>
            </a:r>
            <a:r>
              <a:rPr lang="zh-CN" altLang="en-US" sz="2400" b="1" dirty="0"/>
              <a:t>被调函数作为表达式的运算对象  </a:t>
            </a:r>
          </a:p>
          <a:p>
            <a:pPr marL="0" indent="0" algn="l">
              <a:lnSpc>
                <a:spcPct val="150000"/>
              </a:lnSpc>
              <a:spcBef>
                <a:spcPts val="0"/>
              </a:spcBef>
              <a:buFontTx/>
              <a:buNone/>
            </a:pPr>
            <a:r>
              <a:rPr lang="zh-CN" altLang="en-US" sz="2400" b="1" dirty="0"/>
              <a:t>    </a:t>
            </a:r>
            <a:r>
              <a:rPr lang="zh-CN" altLang="en-US" sz="2400" b="1" dirty="0" smtClean="0"/>
              <a:t>    如   </a:t>
            </a:r>
            <a:r>
              <a:rPr lang="en-US" altLang="zh-CN" sz="2400" b="1" dirty="0" err="1"/>
              <a:t>rett</a:t>
            </a:r>
            <a:r>
              <a:rPr lang="en-US" altLang="zh-CN" sz="2400" b="1" dirty="0"/>
              <a:t>=2* get(</a:t>
            </a:r>
            <a:r>
              <a:rPr lang="en-US" altLang="zh-CN" sz="2400" b="1" dirty="0" err="1"/>
              <a:t>a,b</a:t>
            </a:r>
            <a:r>
              <a:rPr lang="en-US" altLang="zh-CN" sz="2400" b="1" dirty="0"/>
              <a:t>) </a:t>
            </a:r>
            <a:r>
              <a:rPr lang="zh-CN" altLang="en-US" sz="2400" b="1" dirty="0"/>
              <a:t>；</a:t>
            </a:r>
          </a:p>
          <a:p>
            <a:pPr marL="0" indent="0" algn="l">
              <a:lnSpc>
                <a:spcPct val="150000"/>
              </a:lnSpc>
              <a:spcBef>
                <a:spcPts val="0"/>
              </a:spcBef>
              <a:buFontTx/>
              <a:buNone/>
            </a:pPr>
            <a:r>
              <a:rPr lang="zh-CN" altLang="en-US" sz="2400" b="1" dirty="0"/>
              <a:t>    </a:t>
            </a:r>
            <a:r>
              <a:rPr lang="zh-CN" altLang="en-US" sz="2400" b="1" dirty="0" smtClean="0"/>
              <a:t>    此时</a:t>
            </a:r>
            <a:r>
              <a:rPr lang="zh-CN" altLang="en-US" sz="2400" b="1" dirty="0"/>
              <a:t>拿函数中的 </a:t>
            </a:r>
            <a:r>
              <a:rPr lang="en-US" altLang="zh-CN" sz="2400" b="1" dirty="0"/>
              <a:t>a </a:t>
            </a:r>
            <a:r>
              <a:rPr lang="zh-CN" altLang="en-US" sz="2400" b="1" dirty="0"/>
              <a:t>， </a:t>
            </a:r>
            <a:r>
              <a:rPr lang="en-US" altLang="zh-CN" sz="2400" b="1" dirty="0"/>
              <a:t>b </a:t>
            </a:r>
            <a:r>
              <a:rPr lang="zh-CN" altLang="en-US" sz="2400" b="1" dirty="0"/>
              <a:t>应为实参，其以返回值参予式中的运算。</a:t>
            </a:r>
          </a:p>
          <a:p>
            <a:pPr marL="0" indent="0" algn="l">
              <a:lnSpc>
                <a:spcPct val="150000"/>
              </a:lnSpc>
              <a:spcBef>
                <a:spcPts val="0"/>
              </a:spcBef>
              <a:buNone/>
            </a:pPr>
            <a:r>
              <a:rPr lang="zh-CN" altLang="en-US" sz="2400" b="1" dirty="0"/>
              <a:t> </a:t>
            </a:r>
            <a:r>
              <a:rPr lang="zh-CN" altLang="en-US" sz="2400" b="1" dirty="0" smtClean="0"/>
              <a:t>       ③ </a:t>
            </a:r>
            <a:r>
              <a:rPr lang="zh-CN" altLang="en-US" sz="2400" b="1" dirty="0"/>
              <a:t>被调函数作为另一个数的实际参数  </a:t>
            </a:r>
          </a:p>
          <a:p>
            <a:pPr marL="0" indent="0" algn="l">
              <a:lnSpc>
                <a:spcPct val="150000"/>
              </a:lnSpc>
              <a:spcBef>
                <a:spcPts val="0"/>
              </a:spcBef>
              <a:buFontTx/>
              <a:buNone/>
            </a:pPr>
            <a:r>
              <a:rPr lang="zh-CN" altLang="en-US" sz="2400" b="1" dirty="0"/>
              <a:t>     </a:t>
            </a:r>
            <a:r>
              <a:rPr lang="zh-CN" altLang="en-US" sz="2400" b="1" dirty="0" smtClean="0"/>
              <a:t>   如 </a:t>
            </a:r>
            <a:r>
              <a:rPr lang="en-US" altLang="zh-CN" sz="2400" b="1" dirty="0"/>
              <a:t>m=max (</a:t>
            </a:r>
            <a:r>
              <a:rPr lang="en-US" altLang="zh-CN" sz="2400" b="1" dirty="0" err="1"/>
              <a:t>a,get</a:t>
            </a:r>
            <a:r>
              <a:rPr lang="en-US" altLang="zh-CN" sz="2400" b="1" dirty="0"/>
              <a:t>(</a:t>
            </a:r>
            <a:r>
              <a:rPr lang="en-US" altLang="zh-CN" sz="2400" b="1" dirty="0" err="1"/>
              <a:t>a,b</a:t>
            </a:r>
            <a:r>
              <a:rPr lang="en-US" altLang="zh-CN" sz="2400" b="1" dirty="0"/>
              <a:t>))</a:t>
            </a:r>
            <a:r>
              <a:rPr lang="zh-CN" altLang="en-US" sz="2400" b="1" dirty="0"/>
              <a:t>；  </a:t>
            </a:r>
          </a:p>
          <a:p>
            <a:pPr marL="0" indent="0" algn="l">
              <a:lnSpc>
                <a:spcPct val="150000"/>
              </a:lnSpc>
              <a:spcBef>
                <a:spcPts val="0"/>
              </a:spcBef>
              <a:buFontTx/>
              <a:buNone/>
            </a:pPr>
            <a:r>
              <a:rPr lang="zh-CN" altLang="en-US" sz="2400" b="1" dirty="0"/>
              <a:t>     </a:t>
            </a:r>
            <a:r>
              <a:rPr lang="zh-CN" altLang="en-US" sz="2400" b="1" dirty="0" smtClean="0"/>
              <a:t>   函数 </a:t>
            </a:r>
            <a:r>
              <a:rPr lang="en-US" altLang="zh-CN" sz="2400" b="1" dirty="0"/>
              <a:t>get(</a:t>
            </a:r>
            <a:r>
              <a:rPr lang="en-US" altLang="zh-CN" sz="2400" b="1" dirty="0" err="1"/>
              <a:t>a,b</a:t>
            </a:r>
            <a:r>
              <a:rPr lang="en-US" altLang="zh-CN" sz="2400" b="1" dirty="0"/>
              <a:t>)</a:t>
            </a:r>
            <a:r>
              <a:rPr lang="zh-CN" altLang="en-US" sz="2400" b="1" dirty="0"/>
              <a:t>作为</a:t>
            </a:r>
            <a:r>
              <a:rPr lang="en-US" altLang="zh-CN" sz="2400" b="1" dirty="0"/>
              <a:t>max ( ) </a:t>
            </a:r>
            <a:r>
              <a:rPr lang="zh-CN" altLang="en-US" sz="2400" b="1" dirty="0"/>
              <a:t>的一个实际参数被调用。</a:t>
            </a:r>
          </a:p>
        </p:txBody>
      </p:sp>
    </p:spTree>
    <p:extLst>
      <p:ext uri="{BB962C8B-B14F-4D97-AF65-F5344CB8AC3E}">
        <p14:creationId xmlns:p14="http://schemas.microsoft.com/office/powerpoint/2010/main" val="395013862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fill="hold"/>
                                        <p:tgtEl>
                                          <p:spTgt spid="71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1">
                                            <p:txEl>
                                              <p:pRg st="1" end="1"/>
                                            </p:txEl>
                                          </p:spTgt>
                                        </p:tgtEl>
                                        <p:attrNameLst>
                                          <p:attrName>style.visibility</p:attrName>
                                        </p:attrNameLst>
                                      </p:cBhvr>
                                      <p:to>
                                        <p:strVal val="visible"/>
                                      </p:to>
                                    </p:set>
                                    <p:anim calcmode="lin" valueType="num">
                                      <p:cBhvr additive="base">
                                        <p:cTn id="13" dur="500" fill="hold"/>
                                        <p:tgtEl>
                                          <p:spTgt spid="717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 calcmode="lin" valueType="num">
                                      <p:cBhvr additive="base">
                                        <p:cTn id="19" dur="500" fill="hold"/>
                                        <p:tgtEl>
                                          <p:spTgt spid="717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171">
                                            <p:txEl>
                                              <p:pRg st="3" end="3"/>
                                            </p:txEl>
                                          </p:spTgt>
                                        </p:tgtEl>
                                        <p:attrNameLst>
                                          <p:attrName>style.visibility</p:attrName>
                                        </p:attrNameLst>
                                      </p:cBhvr>
                                      <p:to>
                                        <p:strVal val="visible"/>
                                      </p:to>
                                    </p:set>
                                    <p:anim calcmode="lin" valueType="num">
                                      <p:cBhvr additive="base">
                                        <p:cTn id="25" dur="500" fill="hold"/>
                                        <p:tgtEl>
                                          <p:spTgt spid="717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17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171">
                                            <p:txEl>
                                              <p:pRg st="4" end="4"/>
                                            </p:txEl>
                                          </p:spTgt>
                                        </p:tgtEl>
                                        <p:attrNameLst>
                                          <p:attrName>style.visibility</p:attrName>
                                        </p:attrNameLst>
                                      </p:cBhvr>
                                      <p:to>
                                        <p:strVal val="visible"/>
                                      </p:to>
                                    </p:set>
                                    <p:anim calcmode="lin" valueType="num">
                                      <p:cBhvr additive="base">
                                        <p:cTn id="31" dur="500" fill="hold"/>
                                        <p:tgtEl>
                                          <p:spTgt spid="717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17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7171">
                                            <p:txEl>
                                              <p:pRg st="5" end="5"/>
                                            </p:txEl>
                                          </p:spTgt>
                                        </p:tgtEl>
                                        <p:attrNameLst>
                                          <p:attrName>style.visibility</p:attrName>
                                        </p:attrNameLst>
                                      </p:cBhvr>
                                      <p:to>
                                        <p:strVal val="visible"/>
                                      </p:to>
                                    </p:set>
                                    <p:anim calcmode="lin" valueType="num">
                                      <p:cBhvr additive="base">
                                        <p:cTn id="37" dur="500" fill="hold"/>
                                        <p:tgtEl>
                                          <p:spTgt spid="717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17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7171">
                                            <p:txEl>
                                              <p:pRg st="6" end="6"/>
                                            </p:txEl>
                                          </p:spTgt>
                                        </p:tgtEl>
                                        <p:attrNameLst>
                                          <p:attrName>style.visibility</p:attrName>
                                        </p:attrNameLst>
                                      </p:cBhvr>
                                      <p:to>
                                        <p:strVal val="visible"/>
                                      </p:to>
                                    </p:set>
                                    <p:anim calcmode="lin" valueType="num">
                                      <p:cBhvr additive="base">
                                        <p:cTn id="43" dur="500" fill="hold"/>
                                        <p:tgtEl>
                                          <p:spTgt spid="7171">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717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7171">
                                            <p:txEl>
                                              <p:pRg st="7" end="7"/>
                                            </p:txEl>
                                          </p:spTgt>
                                        </p:tgtEl>
                                        <p:attrNameLst>
                                          <p:attrName>style.visibility</p:attrName>
                                        </p:attrNameLst>
                                      </p:cBhvr>
                                      <p:to>
                                        <p:strVal val="visible"/>
                                      </p:to>
                                    </p:set>
                                    <p:anim calcmode="lin" valueType="num">
                                      <p:cBhvr additive="base">
                                        <p:cTn id="49" dur="500" fill="hold"/>
                                        <p:tgtEl>
                                          <p:spTgt spid="7171">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717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autoUpdateAnimBg="0"/>
    </p:bldLst>
  </p:timing>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777875"/>
            <a:ext cx="8534400" cy="579438"/>
          </a:xfrm>
        </p:spPr>
        <p:txBody>
          <a:bodyPr/>
          <a:lstStyle/>
          <a:p>
            <a:r>
              <a:rPr lang="en-US" altLang="zh-CN" sz="3200" dirty="0">
                <a:solidFill>
                  <a:schemeClr val="tx1"/>
                </a:solidFill>
              </a:rPr>
              <a:t> </a:t>
            </a:r>
            <a:r>
              <a:rPr lang="en-US" altLang="zh-CN" sz="3200" dirty="0" smtClean="0">
                <a:solidFill>
                  <a:schemeClr val="tx1"/>
                </a:solidFill>
              </a:rPr>
              <a:t>     </a:t>
            </a:r>
            <a:r>
              <a:rPr lang="en-US" altLang="zh-CN" sz="2400" kern="1200" dirty="0">
                <a:solidFill>
                  <a:srgbClr val="9900CC"/>
                </a:solidFill>
              </a:rPr>
              <a:t>6.5.4  </a:t>
            </a:r>
            <a:r>
              <a:rPr lang="zh-CN" altLang="en-US" sz="2400" kern="1200" dirty="0">
                <a:solidFill>
                  <a:srgbClr val="9900CC"/>
                </a:solidFill>
              </a:rPr>
              <a:t>对被调函数的说明</a:t>
            </a:r>
          </a:p>
        </p:txBody>
      </p:sp>
      <p:sp>
        <p:nvSpPr>
          <p:cNvPr id="9219" name="Rectangle 3"/>
          <p:cNvSpPr>
            <a:spLocks noGrp="1" noChangeArrowheads="1"/>
          </p:cNvSpPr>
          <p:nvPr>
            <p:ph type="body" idx="1"/>
          </p:nvPr>
        </p:nvSpPr>
        <p:spPr>
          <a:xfrm>
            <a:off x="0" y="1701800"/>
            <a:ext cx="9144000" cy="4851400"/>
          </a:xfrm>
        </p:spPr>
        <p:txBody>
          <a:bodyPr/>
          <a:lstStyle/>
          <a:p>
            <a:pPr marL="0" indent="0" algn="l">
              <a:lnSpc>
                <a:spcPct val="150000"/>
              </a:lnSpc>
              <a:spcBef>
                <a:spcPct val="50000"/>
              </a:spcBef>
            </a:pPr>
            <a:r>
              <a:rPr lang="en-US" altLang="zh-CN" sz="2400" b="1" dirty="0"/>
              <a:t>   </a:t>
            </a:r>
            <a:r>
              <a:rPr lang="zh-CN" altLang="en-US" sz="2400" b="1" dirty="0"/>
              <a:t>如果被调函数出现在主调函数之后，在主调函数前应对被调函</a:t>
            </a:r>
            <a:r>
              <a:rPr lang="zh-CN" altLang="en-US" sz="2400" b="1" dirty="0" smtClean="0"/>
              <a:t>数</a:t>
            </a:r>
            <a:r>
              <a:rPr lang="zh-CN" altLang="en-US" sz="2400" b="1" dirty="0" smtClean="0">
                <a:solidFill>
                  <a:srgbClr val="0000FF"/>
                </a:solidFill>
              </a:rPr>
              <a:t>加以</a:t>
            </a:r>
            <a:r>
              <a:rPr lang="zh-CN" altLang="en-US" sz="2400" b="1" dirty="0">
                <a:solidFill>
                  <a:srgbClr val="0000FF"/>
                </a:solidFill>
              </a:rPr>
              <a:t>说明</a:t>
            </a:r>
            <a:r>
              <a:rPr lang="zh-CN" altLang="en-US" sz="2400" b="1" dirty="0"/>
              <a:t>，形式为        </a:t>
            </a:r>
          </a:p>
          <a:p>
            <a:pPr marL="0" indent="0" algn="ctr">
              <a:lnSpc>
                <a:spcPct val="150000"/>
              </a:lnSpc>
              <a:spcBef>
                <a:spcPct val="50000"/>
              </a:spcBef>
              <a:buFontTx/>
              <a:buNone/>
            </a:pPr>
            <a:r>
              <a:rPr lang="zh-CN" altLang="en-US" sz="2400" b="1" dirty="0">
                <a:solidFill>
                  <a:srgbClr val="FF0000"/>
                </a:solidFill>
              </a:rPr>
              <a:t>     返回值类型  被调函数名 </a:t>
            </a:r>
            <a:r>
              <a:rPr lang="en-US" altLang="zh-CN" sz="2400" b="1" dirty="0">
                <a:solidFill>
                  <a:srgbClr val="FF0000"/>
                </a:solidFill>
              </a:rPr>
              <a:t>(</a:t>
            </a:r>
            <a:r>
              <a:rPr lang="zh-CN" altLang="en-US" sz="2400" b="1" dirty="0">
                <a:solidFill>
                  <a:srgbClr val="FF0000"/>
                </a:solidFill>
              </a:rPr>
              <a:t>形参表列</a:t>
            </a:r>
            <a:r>
              <a:rPr lang="en-US" altLang="zh-CN" sz="2400" b="1" dirty="0">
                <a:solidFill>
                  <a:srgbClr val="FF0000"/>
                </a:solidFill>
              </a:rPr>
              <a:t>) </a:t>
            </a:r>
            <a:r>
              <a:rPr lang="zh-CN" altLang="en-US" sz="2400" b="1" dirty="0" smtClean="0">
                <a:solidFill>
                  <a:srgbClr val="FF0000"/>
                </a:solidFill>
              </a:rPr>
              <a:t>；</a:t>
            </a:r>
            <a:endParaRPr lang="zh-CN" altLang="en-US" sz="2400" b="1" dirty="0">
              <a:solidFill>
                <a:srgbClr val="FF0000"/>
              </a:solidFill>
            </a:endParaRPr>
          </a:p>
        </p:txBody>
      </p:sp>
    </p:spTree>
    <p:extLst>
      <p:ext uri="{BB962C8B-B14F-4D97-AF65-F5344CB8AC3E}">
        <p14:creationId xmlns:p14="http://schemas.microsoft.com/office/powerpoint/2010/main" val="126854806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additive="base">
                                        <p:cTn id="7" dur="500" fill="hold"/>
                                        <p:tgtEl>
                                          <p:spTgt spid="9219"/>
                                        </p:tgtEl>
                                        <p:attrNameLst>
                                          <p:attrName>ppt_x</p:attrName>
                                        </p:attrNameLst>
                                      </p:cBhvr>
                                      <p:tavLst>
                                        <p:tav tm="0">
                                          <p:val>
                                            <p:strVal val="0-#ppt_w/2"/>
                                          </p:val>
                                        </p:tav>
                                        <p:tav tm="100000">
                                          <p:val>
                                            <p:strVal val="#ppt_x"/>
                                          </p:val>
                                        </p:tav>
                                      </p:tavLst>
                                    </p:anim>
                                    <p:anim calcmode="lin" valueType="num">
                                      <p:cBhvr additive="base">
                                        <p:cTn id="8" dur="500" fill="hold"/>
                                        <p:tgtEl>
                                          <p:spTgt spid="92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94</a:t>
            </a:fld>
            <a:endParaRPr lang="en-US" altLang="zh-CN" dirty="0"/>
          </a:p>
        </p:txBody>
      </p:sp>
      <p:sp>
        <p:nvSpPr>
          <p:cNvPr id="4" name="矩形 3"/>
          <p:cNvSpPr/>
          <p:nvPr/>
        </p:nvSpPr>
        <p:spPr>
          <a:xfrm>
            <a:off x="609600" y="531791"/>
            <a:ext cx="8534400" cy="6592574"/>
          </a:xfrm>
          <a:prstGeom prst="rect">
            <a:avLst/>
          </a:prstGeom>
        </p:spPr>
        <p:txBody>
          <a:bodyPr wrap="square">
            <a:spAutoFit/>
          </a:bodyPr>
          <a:lstStyle/>
          <a:p>
            <a:pPr lvl="0" algn="l">
              <a:spcBef>
                <a:spcPct val="50000"/>
              </a:spcBef>
            </a:pPr>
            <a:r>
              <a:rPr lang="zh-CN" altLang="en-US" sz="2400" b="1" kern="0" dirty="0">
                <a:solidFill>
                  <a:srgbClr val="333399"/>
                </a:solidFill>
                <a:latin typeface="Arial"/>
                <a:ea typeface="幼圆"/>
              </a:rPr>
              <a:t>如：</a:t>
            </a:r>
          </a:p>
          <a:p>
            <a:pPr lvl="0" algn="l">
              <a:spcBef>
                <a:spcPct val="20000"/>
              </a:spcBef>
            </a:pPr>
            <a:r>
              <a:rPr lang="zh-CN" altLang="en-US" sz="2400" b="1" kern="0" dirty="0">
                <a:solidFill>
                  <a:srgbClr val="333399"/>
                </a:solidFill>
                <a:latin typeface="Arial"/>
                <a:ea typeface="幼圆"/>
              </a:rPr>
              <a:t>    </a:t>
            </a:r>
            <a:r>
              <a:rPr lang="en-US" altLang="zh-CN" sz="2400" b="1" kern="0" dirty="0">
                <a:solidFill>
                  <a:srgbClr val="333399"/>
                </a:solidFill>
                <a:latin typeface="Arial"/>
                <a:ea typeface="幼圆"/>
              </a:rPr>
              <a:t>int </a:t>
            </a:r>
            <a:r>
              <a:rPr lang="en-US" altLang="zh-CN" sz="2400" b="1" kern="0" dirty="0" smtClean="0">
                <a:solidFill>
                  <a:srgbClr val="333399"/>
                </a:solidFill>
                <a:latin typeface="Arial"/>
                <a:ea typeface="幼圆"/>
              </a:rPr>
              <a:t>fun(</a:t>
            </a:r>
            <a:r>
              <a:rPr lang="en-US" altLang="zh-CN" sz="2400" b="1" kern="0" dirty="0" err="1" smtClean="0">
                <a:solidFill>
                  <a:srgbClr val="333399"/>
                </a:solidFill>
                <a:latin typeface="Arial"/>
                <a:ea typeface="幼圆"/>
              </a:rPr>
              <a:t>a,b</a:t>
            </a:r>
            <a:r>
              <a:rPr lang="en-US" altLang="zh-CN" sz="2400" b="1" kern="0" dirty="0">
                <a:solidFill>
                  <a:srgbClr val="333399"/>
                </a:solidFill>
                <a:latin typeface="Arial"/>
                <a:ea typeface="幼圆"/>
              </a:rPr>
              <a:t>);  /*</a:t>
            </a:r>
            <a:r>
              <a:rPr lang="zh-CN" altLang="en-US" sz="2400" b="1" kern="0" dirty="0">
                <a:solidFill>
                  <a:srgbClr val="333399"/>
                </a:solidFill>
                <a:latin typeface="Arial"/>
                <a:ea typeface="幼圆"/>
              </a:rPr>
              <a:t>函数说明*</a:t>
            </a:r>
            <a:r>
              <a:rPr lang="en-US" altLang="zh-CN" sz="2400" b="1" kern="0" dirty="0">
                <a:solidFill>
                  <a:srgbClr val="333399"/>
                </a:solidFill>
                <a:latin typeface="Arial"/>
                <a:ea typeface="幼圆"/>
              </a:rPr>
              <a:t>/</a:t>
            </a:r>
          </a:p>
          <a:p>
            <a:pPr lvl="0" algn="l">
              <a:spcBef>
                <a:spcPct val="20000"/>
              </a:spcBef>
            </a:pPr>
            <a:r>
              <a:rPr lang="en-US" altLang="zh-CN" sz="2400" b="1" kern="0" dirty="0">
                <a:solidFill>
                  <a:srgbClr val="333399"/>
                </a:solidFill>
                <a:latin typeface="Arial"/>
                <a:ea typeface="幼圆"/>
              </a:rPr>
              <a:t>    main()           /*</a:t>
            </a:r>
            <a:r>
              <a:rPr lang="zh-CN" altLang="en-US" sz="2400" b="1" kern="0" dirty="0">
                <a:solidFill>
                  <a:srgbClr val="333399"/>
                </a:solidFill>
                <a:latin typeface="Arial"/>
                <a:ea typeface="幼圆"/>
              </a:rPr>
              <a:t>主函数*</a:t>
            </a:r>
            <a:r>
              <a:rPr lang="en-US" altLang="zh-CN" sz="2400" b="1" kern="0" dirty="0">
                <a:solidFill>
                  <a:srgbClr val="333399"/>
                </a:solidFill>
                <a:latin typeface="Arial"/>
                <a:ea typeface="幼圆"/>
              </a:rPr>
              <a:t>/</a:t>
            </a:r>
          </a:p>
          <a:p>
            <a:pPr lvl="0" algn="l">
              <a:spcBef>
                <a:spcPct val="2000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        </a:t>
            </a:r>
            <a:endParaRPr lang="en-US" altLang="zh-CN" sz="2400" b="1" kern="0" dirty="0">
              <a:solidFill>
                <a:srgbClr val="333399"/>
              </a:solidFill>
              <a:latin typeface="Arial"/>
              <a:ea typeface="幼圆"/>
            </a:endParaRPr>
          </a:p>
          <a:p>
            <a:pPr lvl="0" algn="l">
              <a:spcBef>
                <a:spcPct val="20000"/>
              </a:spcBef>
            </a:pPr>
            <a:r>
              <a:rPr lang="en-US" altLang="zh-CN" sz="2400" b="1" kern="0" dirty="0">
                <a:solidFill>
                  <a:srgbClr val="333399"/>
                </a:solidFill>
                <a:latin typeface="Arial"/>
                <a:ea typeface="幼圆"/>
              </a:rPr>
              <a:t>     int  d,u=3,v=2;  </a:t>
            </a:r>
          </a:p>
          <a:p>
            <a:pPr lvl="0" algn="l">
              <a:spcBef>
                <a:spcPct val="2000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d=2*fun(</a:t>
            </a:r>
            <a:r>
              <a:rPr lang="en-US" altLang="zh-CN" sz="2400" b="1" kern="0" dirty="0" err="1" smtClean="0">
                <a:solidFill>
                  <a:srgbClr val="333399"/>
                </a:solidFill>
                <a:latin typeface="Arial"/>
                <a:ea typeface="幼圆"/>
              </a:rPr>
              <a:t>u,v</a:t>
            </a:r>
            <a:r>
              <a:rPr lang="en-US" altLang="zh-CN" sz="2400" b="1" kern="0" dirty="0">
                <a:solidFill>
                  <a:srgbClr val="333399"/>
                </a:solidFill>
                <a:latin typeface="Arial"/>
                <a:ea typeface="幼圆"/>
              </a:rPr>
              <a:t>);  </a:t>
            </a:r>
          </a:p>
          <a:p>
            <a:pPr lvl="0" algn="l">
              <a:spcBef>
                <a:spcPct val="2000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endParaRPr lang="en-US" altLang="zh-CN" sz="2400" b="1" kern="0" dirty="0">
              <a:solidFill>
                <a:srgbClr val="333399"/>
              </a:solidFill>
              <a:latin typeface="Arial"/>
              <a:ea typeface="幼圆"/>
            </a:endParaRPr>
          </a:p>
          <a:p>
            <a:pPr lvl="0" algn="l">
              <a:spcBef>
                <a:spcPct val="2000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int  fun(</a:t>
            </a:r>
            <a:r>
              <a:rPr lang="en-US" altLang="zh-CN" sz="2400" b="1" kern="0" dirty="0" err="1" smtClean="0">
                <a:solidFill>
                  <a:srgbClr val="333399"/>
                </a:solidFill>
                <a:latin typeface="Arial"/>
                <a:ea typeface="幼圆"/>
              </a:rPr>
              <a:t>a,b</a:t>
            </a:r>
            <a:r>
              <a:rPr lang="en-US" altLang="zh-CN" sz="2400" b="1" kern="0" dirty="0">
                <a:solidFill>
                  <a:srgbClr val="333399"/>
                </a:solidFill>
                <a:latin typeface="Arial"/>
                <a:ea typeface="幼圆"/>
              </a:rPr>
              <a:t>)   </a:t>
            </a:r>
          </a:p>
          <a:p>
            <a:pPr lvl="0" algn="l">
              <a:spcBef>
                <a:spcPct val="2000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int  </a:t>
            </a:r>
            <a:r>
              <a:rPr lang="en-US" altLang="zh-CN" sz="2400" b="1" kern="0" dirty="0" err="1">
                <a:solidFill>
                  <a:srgbClr val="333399"/>
                </a:solidFill>
                <a:latin typeface="Arial"/>
                <a:ea typeface="幼圆"/>
              </a:rPr>
              <a:t>a,b</a:t>
            </a:r>
            <a:r>
              <a:rPr lang="en-US" altLang="zh-CN" sz="2400" b="1" kern="0" dirty="0" smtClean="0">
                <a:solidFill>
                  <a:srgbClr val="333399"/>
                </a:solidFill>
                <a:latin typeface="Arial"/>
                <a:ea typeface="幼圆"/>
              </a:rPr>
              <a:t>;</a:t>
            </a:r>
          </a:p>
          <a:p>
            <a:pPr marL="342900" lvl="0" indent="-342900" algn="l">
              <a:spcBef>
                <a:spcPct val="50000"/>
              </a:spcBef>
            </a:pPr>
            <a:r>
              <a:rPr lang="en-US" altLang="zh-CN" sz="2800" b="1" kern="0" dirty="0">
                <a:solidFill>
                  <a:srgbClr val="333399"/>
                </a:solidFill>
                <a:latin typeface="Arial"/>
                <a:ea typeface="幼圆"/>
              </a:rPr>
              <a:t> </a:t>
            </a:r>
            <a:r>
              <a:rPr lang="en-US" altLang="zh-CN" sz="2800" b="1" kern="0" dirty="0" smtClean="0">
                <a:solidFill>
                  <a:srgbClr val="333399"/>
                </a:solidFill>
                <a:latin typeface="Arial"/>
                <a:ea typeface="幼圆"/>
              </a:rPr>
              <a:t>   { </a:t>
            </a:r>
            <a:r>
              <a:rPr lang="en-US" altLang="zh-CN" sz="2800" b="1" kern="0" dirty="0">
                <a:solidFill>
                  <a:srgbClr val="333399"/>
                </a:solidFill>
                <a:latin typeface="Arial"/>
                <a:ea typeface="幼圆"/>
              </a:rPr>
              <a:t>int c ;</a:t>
            </a:r>
          </a:p>
          <a:p>
            <a:pPr marL="342900" lvl="0" indent="-342900" algn="l">
              <a:spcBef>
                <a:spcPct val="50000"/>
              </a:spcBef>
            </a:pPr>
            <a:r>
              <a:rPr lang="en-US" altLang="zh-CN" sz="2800" b="1" kern="0" dirty="0">
                <a:solidFill>
                  <a:srgbClr val="333399"/>
                </a:solidFill>
                <a:latin typeface="Arial"/>
                <a:ea typeface="幼圆"/>
              </a:rPr>
              <a:t>        c=</a:t>
            </a:r>
            <a:r>
              <a:rPr lang="en-US" altLang="zh-CN" sz="2800" b="1" kern="0" dirty="0" err="1">
                <a:solidFill>
                  <a:srgbClr val="333399"/>
                </a:solidFill>
                <a:latin typeface="Arial"/>
                <a:ea typeface="幼圆"/>
              </a:rPr>
              <a:t>a+b</a:t>
            </a:r>
            <a:r>
              <a:rPr lang="en-US" altLang="zh-CN" sz="2800" b="1" kern="0" dirty="0">
                <a:solidFill>
                  <a:srgbClr val="333399"/>
                </a:solidFill>
                <a:latin typeface="Arial"/>
                <a:ea typeface="幼圆"/>
              </a:rPr>
              <a:t>;</a:t>
            </a:r>
          </a:p>
          <a:p>
            <a:pPr marL="342900" lvl="0" indent="-342900" algn="l">
              <a:spcBef>
                <a:spcPct val="50000"/>
              </a:spcBef>
            </a:pPr>
            <a:r>
              <a:rPr lang="en-US" altLang="zh-CN" sz="2800" b="1" kern="0" dirty="0">
                <a:solidFill>
                  <a:srgbClr val="333399"/>
                </a:solidFill>
                <a:latin typeface="Arial"/>
                <a:ea typeface="幼圆"/>
              </a:rPr>
              <a:t>        return (c);}  </a:t>
            </a:r>
            <a:endParaRPr lang="en-US" altLang="zh-CN" sz="2400" b="1" kern="0" dirty="0">
              <a:solidFill>
                <a:srgbClr val="333399"/>
              </a:solidFill>
              <a:latin typeface="Arial"/>
              <a:ea typeface="幼圆"/>
            </a:endParaRPr>
          </a:p>
          <a:p>
            <a:pPr marL="342900" lvl="0" indent="-342900" algn="l">
              <a:spcBef>
                <a:spcPct val="50000"/>
              </a:spcBef>
            </a:pPr>
            <a:r>
              <a:rPr lang="en-US" altLang="zh-CN" sz="2800" b="1" kern="0" dirty="0">
                <a:solidFill>
                  <a:srgbClr val="333399"/>
                </a:solidFill>
                <a:latin typeface="Arial"/>
                <a:ea typeface="幼圆"/>
              </a:rPr>
              <a:t>       </a:t>
            </a:r>
            <a:endParaRPr lang="en-US" altLang="zh-CN" sz="3200" b="1" kern="0" dirty="0">
              <a:solidFill>
                <a:srgbClr val="333399"/>
              </a:solidFill>
              <a:latin typeface="Arial"/>
              <a:ea typeface="幼圆"/>
            </a:endParaRPr>
          </a:p>
        </p:txBody>
      </p:sp>
    </p:spTree>
    <p:extLst>
      <p:ext uri="{BB962C8B-B14F-4D97-AF65-F5344CB8AC3E}">
        <p14:creationId xmlns:p14="http://schemas.microsoft.com/office/powerpoint/2010/main" val="3220406417"/>
      </p:ext>
    </p:extLst>
  </p:cSld>
  <p:clrMapOvr>
    <a:masterClrMapping/>
  </p:clrMapOvr>
  <p:transition>
    <p:random/>
    <p:sndAc>
      <p:stSnd>
        <p:snd r:embed="rId2" name="camera.wav"/>
      </p:stSnd>
    </p:sndAc>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0" y="571500"/>
            <a:ext cx="9144000" cy="6400800"/>
          </a:xfrm>
        </p:spPr>
        <p:txBody>
          <a:bodyPr/>
          <a:lstStyle/>
          <a:p>
            <a:pPr marL="0" indent="0">
              <a:lnSpc>
                <a:spcPct val="105000"/>
              </a:lnSpc>
              <a:spcBef>
                <a:spcPct val="50000"/>
              </a:spcBef>
              <a:buNone/>
            </a:pPr>
            <a:r>
              <a:rPr lang="zh-CN" altLang="en-US" sz="2400" b="1" dirty="0" smtClean="0"/>
              <a:t>        被</a:t>
            </a:r>
            <a:r>
              <a:rPr lang="zh-CN" altLang="en-US" sz="2400" b="1" dirty="0"/>
              <a:t>调函数出现在主调函数之前，可以不对被调函数</a:t>
            </a:r>
            <a:r>
              <a:rPr lang="zh-CN" altLang="en-US" sz="2400" b="1" dirty="0" smtClean="0"/>
              <a:t>说明。下面</a:t>
            </a:r>
            <a:r>
              <a:rPr lang="zh-CN" altLang="en-US" sz="2400" b="1" dirty="0"/>
              <a:t>以一个简单例子来说明 </a:t>
            </a:r>
          </a:p>
          <a:p>
            <a:pPr marL="0" indent="0" algn="l">
              <a:spcBef>
                <a:spcPts val="0"/>
              </a:spcBef>
              <a:buFontTx/>
              <a:buNone/>
            </a:pPr>
            <a:r>
              <a:rPr lang="zh-CN" altLang="en-US" sz="2400" b="1" dirty="0"/>
              <a:t>                </a:t>
            </a:r>
            <a:r>
              <a:rPr lang="en-US" altLang="zh-CN" sz="2400" b="1" dirty="0"/>
              <a:t>int  fun1(</a:t>
            </a:r>
            <a:r>
              <a:rPr lang="en-US" altLang="zh-CN" sz="2400" b="1" dirty="0" err="1"/>
              <a:t>a,b</a:t>
            </a:r>
            <a:r>
              <a:rPr lang="en-US" altLang="zh-CN" sz="2400" b="1" dirty="0"/>
              <a:t>)   </a:t>
            </a:r>
          </a:p>
          <a:p>
            <a:pPr marL="0" indent="0" algn="l">
              <a:spcBef>
                <a:spcPts val="0"/>
              </a:spcBef>
              <a:buFontTx/>
              <a:buNone/>
            </a:pPr>
            <a:r>
              <a:rPr lang="en-US" altLang="zh-CN" sz="2400" b="1" dirty="0"/>
              <a:t>                int </a:t>
            </a:r>
            <a:r>
              <a:rPr lang="en-US" altLang="zh-CN" sz="2400" b="1" dirty="0" err="1"/>
              <a:t>a,b</a:t>
            </a:r>
            <a:r>
              <a:rPr lang="en-US" altLang="zh-CN" sz="2400" b="1" dirty="0"/>
              <a:t>;  </a:t>
            </a:r>
          </a:p>
          <a:p>
            <a:pPr marL="0" indent="0" algn="l">
              <a:spcBef>
                <a:spcPts val="0"/>
              </a:spcBef>
              <a:buFontTx/>
              <a:buNone/>
            </a:pPr>
            <a:r>
              <a:rPr lang="en-US" altLang="zh-CN" sz="2400" b="1" dirty="0"/>
              <a:t>               {  int c;     </a:t>
            </a:r>
          </a:p>
          <a:p>
            <a:pPr marL="0" indent="0" algn="l">
              <a:spcBef>
                <a:spcPts val="0"/>
              </a:spcBef>
              <a:buFontTx/>
              <a:buNone/>
            </a:pPr>
            <a:r>
              <a:rPr lang="en-US" altLang="zh-CN" sz="2400" b="1" dirty="0"/>
              <a:t>                  c= </a:t>
            </a:r>
            <a:r>
              <a:rPr lang="en-US" altLang="zh-CN" sz="2400" b="1" dirty="0" err="1"/>
              <a:t>a+b</a:t>
            </a:r>
            <a:r>
              <a:rPr lang="en-US" altLang="zh-CN" sz="2400" b="1" dirty="0"/>
              <a:t>;  </a:t>
            </a:r>
          </a:p>
          <a:p>
            <a:pPr marL="0" indent="0" algn="l">
              <a:spcBef>
                <a:spcPts val="0"/>
              </a:spcBef>
              <a:buFontTx/>
              <a:buNone/>
            </a:pPr>
            <a:r>
              <a:rPr lang="en-US" altLang="zh-CN" sz="2400" b="1" dirty="0"/>
              <a:t>                  return (c);} </a:t>
            </a:r>
            <a:endParaRPr lang="en-US" altLang="zh-CN" sz="2400" b="1" dirty="0" smtClean="0"/>
          </a:p>
          <a:p>
            <a:pPr>
              <a:spcBef>
                <a:spcPct val="50000"/>
              </a:spcBef>
              <a:buFontTx/>
              <a:buNone/>
            </a:pPr>
            <a:r>
              <a:rPr lang="en-US" altLang="zh-CN" sz="2400" dirty="0"/>
              <a:t>  </a:t>
            </a:r>
            <a:r>
              <a:rPr lang="en-US" altLang="zh-CN" sz="2400" dirty="0" smtClean="0"/>
              <a:t>            main</a:t>
            </a:r>
            <a:r>
              <a:rPr lang="en-US" altLang="zh-CN" sz="2400" dirty="0"/>
              <a:t>()</a:t>
            </a:r>
          </a:p>
          <a:p>
            <a:pPr>
              <a:spcBef>
                <a:spcPct val="50000"/>
              </a:spcBef>
              <a:buFontTx/>
              <a:buNone/>
            </a:pPr>
            <a:r>
              <a:rPr lang="en-US" altLang="zh-CN" sz="2400" dirty="0" smtClean="0"/>
              <a:t>              {</a:t>
            </a:r>
            <a:endParaRPr lang="en-US" altLang="zh-CN" sz="2400" dirty="0"/>
          </a:p>
          <a:p>
            <a:pPr>
              <a:spcBef>
                <a:spcPct val="50000"/>
              </a:spcBef>
              <a:buFontTx/>
              <a:buNone/>
            </a:pPr>
            <a:r>
              <a:rPr lang="en-US" altLang="zh-CN" sz="2400" dirty="0"/>
              <a:t>    </a:t>
            </a:r>
            <a:r>
              <a:rPr lang="en-US" altLang="zh-CN" sz="2400" dirty="0" smtClean="0"/>
              <a:t>            int </a:t>
            </a:r>
            <a:r>
              <a:rPr lang="en-US" altLang="zh-CN" sz="2400" dirty="0"/>
              <a:t>d, u=3,v=2;</a:t>
            </a:r>
          </a:p>
          <a:p>
            <a:pPr>
              <a:spcBef>
                <a:spcPct val="50000"/>
              </a:spcBef>
              <a:buFontTx/>
              <a:buNone/>
            </a:pPr>
            <a:r>
              <a:rPr lang="en-US" altLang="zh-CN" sz="2400" dirty="0"/>
              <a:t>    </a:t>
            </a:r>
            <a:r>
              <a:rPr lang="en-US" altLang="zh-CN" sz="2400" dirty="0" smtClean="0"/>
              <a:t>           d=2</a:t>
            </a:r>
            <a:r>
              <a:rPr lang="en-US" altLang="zh-CN" sz="2400" dirty="0"/>
              <a:t>* fun1(</a:t>
            </a:r>
            <a:r>
              <a:rPr lang="en-US" altLang="zh-CN" sz="2400" dirty="0" err="1"/>
              <a:t>u,v</a:t>
            </a:r>
            <a:r>
              <a:rPr lang="en-US" altLang="zh-CN" sz="2400" dirty="0"/>
              <a:t>);  </a:t>
            </a:r>
          </a:p>
          <a:p>
            <a:pPr>
              <a:spcBef>
                <a:spcPct val="50000"/>
              </a:spcBef>
              <a:buFontTx/>
              <a:buNone/>
            </a:pPr>
            <a:r>
              <a:rPr lang="en-US" altLang="zh-CN" sz="2400" dirty="0"/>
              <a:t>   </a:t>
            </a:r>
            <a:r>
              <a:rPr lang="en-US" altLang="zh-CN" sz="2400" dirty="0" smtClean="0"/>
              <a:t>           }        </a:t>
            </a:r>
            <a:endParaRPr lang="en-US" altLang="zh-CN" sz="2400" dirty="0"/>
          </a:p>
          <a:p>
            <a:pPr>
              <a:spcBef>
                <a:spcPct val="50000"/>
              </a:spcBef>
              <a:buFontTx/>
              <a:buNone/>
            </a:pPr>
            <a:endParaRPr lang="en-US" altLang="zh-CN" sz="2400" b="1" dirty="0"/>
          </a:p>
        </p:txBody>
      </p:sp>
    </p:spTree>
    <p:extLst>
      <p:ext uri="{BB962C8B-B14F-4D97-AF65-F5344CB8AC3E}">
        <p14:creationId xmlns:p14="http://schemas.microsoft.com/office/powerpoint/2010/main" val="92058358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anim calcmode="lin" valueType="num">
                                      <p:cBhvr additive="base">
                                        <p:cTn id="13"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3">
                                            <p:txEl>
                                              <p:pRg st="2" end="2"/>
                                            </p:txEl>
                                          </p:spTgt>
                                        </p:tgtEl>
                                        <p:attrNameLst>
                                          <p:attrName>style.visibility</p:attrName>
                                        </p:attrNameLst>
                                      </p:cBhvr>
                                      <p:to>
                                        <p:strVal val="visible"/>
                                      </p:to>
                                    </p:set>
                                    <p:anim calcmode="lin" valueType="num">
                                      <p:cBhvr additive="base">
                                        <p:cTn id="19"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3" end="3"/>
                                            </p:txEl>
                                          </p:spTgt>
                                        </p:tgtEl>
                                        <p:attrNameLst>
                                          <p:attrName>style.visibility</p:attrName>
                                        </p:attrNameLst>
                                      </p:cBhvr>
                                      <p:to>
                                        <p:strVal val="visible"/>
                                      </p:to>
                                    </p:set>
                                    <p:anim calcmode="lin" valueType="num">
                                      <p:cBhvr additive="base">
                                        <p:cTn id="25"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43">
                                            <p:txEl>
                                              <p:pRg st="4" end="4"/>
                                            </p:txEl>
                                          </p:spTgt>
                                        </p:tgtEl>
                                        <p:attrNameLst>
                                          <p:attrName>style.visibility</p:attrName>
                                        </p:attrNameLst>
                                      </p:cBhvr>
                                      <p:to>
                                        <p:strVal val="visible"/>
                                      </p:to>
                                    </p:set>
                                    <p:anim calcmode="lin" valueType="num">
                                      <p:cBhvr additive="base">
                                        <p:cTn id="31"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243">
                                            <p:txEl>
                                              <p:pRg st="5" end="5"/>
                                            </p:txEl>
                                          </p:spTgt>
                                        </p:tgtEl>
                                        <p:attrNameLst>
                                          <p:attrName>style.visibility</p:attrName>
                                        </p:attrNameLst>
                                      </p:cBhvr>
                                      <p:to>
                                        <p:strVal val="visible"/>
                                      </p:to>
                                    </p:set>
                                    <p:anim calcmode="lin" valueType="num">
                                      <p:cBhvr additive="base">
                                        <p:cTn id="37" dur="500" fill="hold"/>
                                        <p:tgtEl>
                                          <p:spTgt spid="1024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4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0243">
                                            <p:txEl>
                                              <p:pRg st="6" end="6"/>
                                            </p:txEl>
                                          </p:spTgt>
                                        </p:tgtEl>
                                        <p:attrNameLst>
                                          <p:attrName>style.visibility</p:attrName>
                                        </p:attrNameLst>
                                      </p:cBhvr>
                                      <p:to>
                                        <p:strVal val="visible"/>
                                      </p:to>
                                    </p:set>
                                    <p:anim calcmode="lin" valueType="num">
                                      <p:cBhvr additive="base">
                                        <p:cTn id="43" dur="500" fill="hold"/>
                                        <p:tgtEl>
                                          <p:spTgt spid="1024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024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0243">
                                            <p:txEl>
                                              <p:pRg st="7" end="7"/>
                                            </p:txEl>
                                          </p:spTgt>
                                        </p:tgtEl>
                                        <p:attrNameLst>
                                          <p:attrName>style.visibility</p:attrName>
                                        </p:attrNameLst>
                                      </p:cBhvr>
                                      <p:to>
                                        <p:strVal val="visible"/>
                                      </p:to>
                                    </p:set>
                                    <p:anim calcmode="lin" valueType="num">
                                      <p:cBhvr additive="base">
                                        <p:cTn id="49" dur="500" fill="hold"/>
                                        <p:tgtEl>
                                          <p:spTgt spid="10243">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1024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0243">
                                            <p:txEl>
                                              <p:pRg st="8" end="8"/>
                                            </p:txEl>
                                          </p:spTgt>
                                        </p:tgtEl>
                                        <p:attrNameLst>
                                          <p:attrName>style.visibility</p:attrName>
                                        </p:attrNameLst>
                                      </p:cBhvr>
                                      <p:to>
                                        <p:strVal val="visible"/>
                                      </p:to>
                                    </p:set>
                                    <p:anim calcmode="lin" valueType="num">
                                      <p:cBhvr additive="base">
                                        <p:cTn id="55" dur="500" fill="hold"/>
                                        <p:tgtEl>
                                          <p:spTgt spid="10243">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1024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0243">
                                            <p:txEl>
                                              <p:pRg st="9" end="9"/>
                                            </p:txEl>
                                          </p:spTgt>
                                        </p:tgtEl>
                                        <p:attrNameLst>
                                          <p:attrName>style.visibility</p:attrName>
                                        </p:attrNameLst>
                                      </p:cBhvr>
                                      <p:to>
                                        <p:strVal val="visible"/>
                                      </p:to>
                                    </p:set>
                                    <p:anim calcmode="lin" valueType="num">
                                      <p:cBhvr additive="base">
                                        <p:cTn id="61" dur="500" fill="hold"/>
                                        <p:tgtEl>
                                          <p:spTgt spid="10243">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10243">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0243">
                                            <p:txEl>
                                              <p:pRg st="10" end="10"/>
                                            </p:txEl>
                                          </p:spTgt>
                                        </p:tgtEl>
                                        <p:attrNameLst>
                                          <p:attrName>style.visibility</p:attrName>
                                        </p:attrNameLst>
                                      </p:cBhvr>
                                      <p:to>
                                        <p:strVal val="visible"/>
                                      </p:to>
                                    </p:set>
                                    <p:anim calcmode="lin" valueType="num">
                                      <p:cBhvr additive="base">
                                        <p:cTn id="67" dur="500" fill="hold"/>
                                        <p:tgtEl>
                                          <p:spTgt spid="10243">
                                            <p:txEl>
                                              <p:pRg st="10" end="10"/>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10243">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0" y="1540175"/>
            <a:ext cx="9144000" cy="7245350"/>
          </a:xfrm>
        </p:spPr>
        <p:txBody>
          <a:bodyPr/>
          <a:lstStyle/>
          <a:p>
            <a:pPr algn="ctr">
              <a:spcBef>
                <a:spcPct val="50000"/>
              </a:spcBef>
              <a:buFontTx/>
              <a:buNone/>
            </a:pPr>
            <a:r>
              <a:rPr lang="en-US" altLang="zh-CN" sz="2400" dirty="0" smtClean="0">
                <a:latin typeface="+mj-ea"/>
                <a:ea typeface="+mj-ea"/>
              </a:rPr>
              <a:t>  【</a:t>
            </a:r>
            <a:r>
              <a:rPr lang="zh-CN" altLang="en-US" sz="2400" dirty="0">
                <a:latin typeface="+mj-ea"/>
                <a:ea typeface="+mj-ea"/>
              </a:rPr>
              <a:t>例</a:t>
            </a:r>
            <a:r>
              <a:rPr lang="en-US" altLang="zh-CN" sz="2400" dirty="0">
                <a:latin typeface="+mj-ea"/>
                <a:ea typeface="+mj-ea"/>
              </a:rPr>
              <a:t>6-6】 </a:t>
            </a:r>
            <a:r>
              <a:rPr lang="zh-CN" altLang="en-US" sz="2400" dirty="0">
                <a:latin typeface="+mj-ea"/>
                <a:ea typeface="+mj-ea"/>
              </a:rPr>
              <a:t>例</a:t>
            </a:r>
            <a:r>
              <a:rPr lang="en-US" altLang="zh-CN" sz="2400" dirty="0">
                <a:latin typeface="+mj-ea"/>
                <a:ea typeface="+mj-ea"/>
              </a:rPr>
              <a:t>5-4</a:t>
            </a:r>
            <a:r>
              <a:rPr lang="zh-CN" altLang="en-US" sz="2400" dirty="0">
                <a:latin typeface="+mj-ea"/>
                <a:ea typeface="+mj-ea"/>
              </a:rPr>
              <a:t>曾用汇编语言完成了外部</a:t>
            </a:r>
            <a:r>
              <a:rPr lang="en-US" altLang="zh-CN" sz="2400" dirty="0">
                <a:latin typeface="+mj-ea"/>
                <a:ea typeface="+mj-ea"/>
              </a:rPr>
              <a:t>RAM</a:t>
            </a:r>
            <a:r>
              <a:rPr lang="zh-CN" altLang="en-US" sz="2400" dirty="0">
                <a:latin typeface="+mj-ea"/>
                <a:ea typeface="+mj-ea"/>
              </a:rPr>
              <a:t>的</a:t>
            </a:r>
            <a:r>
              <a:rPr lang="en-US" altLang="zh-CN" sz="2400" dirty="0">
                <a:latin typeface="+mj-ea"/>
                <a:ea typeface="+mj-ea"/>
              </a:rPr>
              <a:t>000DH</a:t>
            </a:r>
            <a:r>
              <a:rPr lang="zh-CN" altLang="en-US" sz="2400" dirty="0">
                <a:latin typeface="+mj-ea"/>
                <a:ea typeface="+mj-ea"/>
              </a:rPr>
              <a:t>单元和</a:t>
            </a:r>
            <a:r>
              <a:rPr lang="en-US" altLang="zh-CN" sz="2400" dirty="0">
                <a:latin typeface="+mj-ea"/>
                <a:ea typeface="+mj-ea"/>
              </a:rPr>
              <a:t>000EH</a:t>
            </a:r>
            <a:r>
              <a:rPr lang="zh-CN" altLang="en-US" sz="2400" dirty="0">
                <a:latin typeface="+mj-ea"/>
                <a:ea typeface="+mj-ea"/>
              </a:rPr>
              <a:t>单元的内容交换，现改用</a:t>
            </a:r>
            <a:r>
              <a:rPr lang="en-US" altLang="zh-CN" sz="2400" dirty="0">
                <a:latin typeface="+mj-ea"/>
                <a:ea typeface="+mj-ea"/>
              </a:rPr>
              <a:t>C</a:t>
            </a:r>
            <a:r>
              <a:rPr lang="zh-CN" altLang="en-US" sz="2400" dirty="0">
                <a:latin typeface="+mj-ea"/>
                <a:ea typeface="+mj-ea"/>
              </a:rPr>
              <a:t>语言编程。</a:t>
            </a:r>
          </a:p>
          <a:p>
            <a:pPr marL="0" indent="0" algn="l">
              <a:lnSpc>
                <a:spcPct val="150000"/>
              </a:lnSpc>
              <a:spcBef>
                <a:spcPts val="0"/>
              </a:spcBef>
              <a:buFontTx/>
              <a:buNone/>
            </a:pPr>
            <a:r>
              <a:rPr lang="zh-CN" altLang="en-US" sz="2400" dirty="0" smtClean="0">
                <a:latin typeface="+mj-ea"/>
                <a:ea typeface="+mj-ea"/>
              </a:rPr>
              <a:t>    解</a:t>
            </a:r>
            <a:r>
              <a:rPr lang="zh-CN" altLang="en-US" sz="2400" dirty="0">
                <a:latin typeface="+mj-ea"/>
                <a:ea typeface="+mj-ea"/>
              </a:rPr>
              <a:t>：</a:t>
            </a:r>
            <a:r>
              <a:rPr lang="en-US" altLang="zh-CN" sz="2400" dirty="0">
                <a:latin typeface="+mj-ea"/>
                <a:ea typeface="+mj-ea"/>
              </a:rPr>
              <a:t>C</a:t>
            </a:r>
            <a:r>
              <a:rPr lang="zh-CN" altLang="en-US" sz="2400" dirty="0">
                <a:latin typeface="+mj-ea"/>
                <a:ea typeface="+mj-ea"/>
              </a:rPr>
              <a:t>语言对地址的指示方法可以采用指针变量，也可以引用</a:t>
            </a:r>
            <a:r>
              <a:rPr lang="en-US" altLang="zh-CN" sz="2400" dirty="0" err="1">
                <a:latin typeface="+mj-ea"/>
                <a:ea typeface="+mj-ea"/>
              </a:rPr>
              <a:t>absacc.h</a:t>
            </a:r>
            <a:r>
              <a:rPr lang="zh-CN" altLang="en-US" sz="2400" dirty="0">
                <a:latin typeface="+mj-ea"/>
                <a:ea typeface="+mj-ea"/>
              </a:rPr>
              <a:t>头文件做绝对地址访问。采用绝对地址</a:t>
            </a:r>
            <a:r>
              <a:rPr lang="zh-CN" altLang="en-US" sz="2400" dirty="0" smtClean="0">
                <a:latin typeface="+mj-ea"/>
                <a:ea typeface="+mj-ea"/>
              </a:rPr>
              <a:t>访问</a:t>
            </a:r>
            <a:r>
              <a:rPr lang="zh-CN" altLang="en-US" sz="2400" dirty="0">
                <a:latin typeface="+mj-ea"/>
                <a:ea typeface="+mj-ea"/>
              </a:rPr>
              <a:t>的</a:t>
            </a:r>
            <a:r>
              <a:rPr lang="zh-CN" altLang="en-US" sz="2400" dirty="0" smtClean="0">
                <a:latin typeface="+mj-ea"/>
                <a:ea typeface="+mj-ea"/>
              </a:rPr>
              <a:t>方法：</a:t>
            </a:r>
            <a:endParaRPr lang="zh-CN" altLang="en-US" sz="2400" dirty="0">
              <a:latin typeface="+mj-ea"/>
              <a:ea typeface="+mj-ea"/>
            </a:endParaRPr>
          </a:p>
          <a:p>
            <a:pPr marL="0" indent="0" algn="l">
              <a:spcBef>
                <a:spcPts val="0"/>
              </a:spcBef>
              <a:buFontTx/>
              <a:buNone/>
            </a:pPr>
            <a:r>
              <a:rPr lang="en-US" altLang="zh-CN" sz="2400" dirty="0" smtClean="0"/>
              <a:t>        # </a:t>
            </a:r>
            <a:r>
              <a:rPr lang="en-US" altLang="zh-CN" sz="2400" dirty="0"/>
              <a:t>include&lt;</a:t>
            </a:r>
            <a:r>
              <a:rPr lang="en-US" altLang="zh-CN" sz="2400" dirty="0" err="1"/>
              <a:t>absacc.h</a:t>
            </a:r>
            <a:r>
              <a:rPr lang="en-US" altLang="zh-CN" sz="2400" dirty="0"/>
              <a:t>&gt;</a:t>
            </a:r>
          </a:p>
          <a:p>
            <a:pPr marL="0" indent="0" algn="l">
              <a:spcBef>
                <a:spcPts val="0"/>
              </a:spcBef>
              <a:buFontTx/>
              <a:buNone/>
            </a:pPr>
            <a:r>
              <a:rPr lang="en-US" altLang="zh-CN" sz="2400" dirty="0" smtClean="0"/>
              <a:t>        main</a:t>
            </a:r>
            <a:r>
              <a:rPr lang="en-US" altLang="zh-CN" sz="2400" dirty="0"/>
              <a:t>( </a:t>
            </a:r>
            <a:r>
              <a:rPr lang="en-US" altLang="zh-CN" sz="2400" dirty="0" smtClean="0"/>
              <a:t>){</a:t>
            </a:r>
            <a:endParaRPr lang="en-US" altLang="zh-CN" sz="2400" dirty="0"/>
          </a:p>
          <a:p>
            <a:pPr marL="0" indent="0" algn="l">
              <a:spcBef>
                <a:spcPts val="0"/>
              </a:spcBef>
              <a:buFontTx/>
              <a:buNone/>
            </a:pPr>
            <a:r>
              <a:rPr lang="en-US" altLang="zh-CN" sz="2400" dirty="0" smtClean="0"/>
              <a:t>        char </a:t>
            </a:r>
            <a:r>
              <a:rPr lang="en-US" altLang="zh-CN" sz="2400" dirty="0"/>
              <a:t>c</a:t>
            </a:r>
            <a:r>
              <a:rPr lang="zh-CN" altLang="en-US" sz="2400" dirty="0"/>
              <a:t>；</a:t>
            </a:r>
          </a:p>
          <a:p>
            <a:pPr marL="0" indent="0" algn="l">
              <a:spcBef>
                <a:spcPts val="0"/>
              </a:spcBef>
              <a:buFontTx/>
              <a:buNone/>
            </a:pPr>
            <a:r>
              <a:rPr lang="en-US" altLang="zh-CN" sz="2400" dirty="0" smtClean="0"/>
              <a:t>        for</a:t>
            </a:r>
            <a:r>
              <a:rPr lang="en-US" altLang="zh-CN" sz="2400" dirty="0"/>
              <a:t>(</a:t>
            </a:r>
            <a:r>
              <a:rPr lang="zh-CN" altLang="en-US" sz="2400" dirty="0"/>
              <a:t>；；</a:t>
            </a:r>
            <a:r>
              <a:rPr lang="en-US" altLang="zh-CN" sz="2400" dirty="0"/>
              <a:t>){</a:t>
            </a:r>
          </a:p>
          <a:p>
            <a:pPr marL="0" indent="0" algn="l">
              <a:spcBef>
                <a:spcPts val="0"/>
              </a:spcBef>
              <a:buFontTx/>
              <a:buNone/>
            </a:pPr>
            <a:r>
              <a:rPr lang="en-US" altLang="zh-CN" sz="2400" dirty="0" smtClean="0"/>
              <a:t>        c </a:t>
            </a:r>
            <a:r>
              <a:rPr lang="en-US" altLang="zh-CN" sz="2400" dirty="0"/>
              <a:t>= XBYTE[13]</a:t>
            </a:r>
            <a:r>
              <a:rPr lang="zh-CN" altLang="en-US" sz="2400" dirty="0"/>
              <a:t>；</a:t>
            </a:r>
          </a:p>
          <a:p>
            <a:pPr marL="0" indent="0" algn="l">
              <a:spcBef>
                <a:spcPts val="0"/>
              </a:spcBef>
              <a:buFontTx/>
              <a:buNone/>
            </a:pPr>
            <a:r>
              <a:rPr lang="en-US" altLang="zh-CN" sz="2400" dirty="0" smtClean="0"/>
              <a:t>        XBYTE[13</a:t>
            </a:r>
            <a:r>
              <a:rPr lang="en-US" altLang="zh-CN" sz="2400" dirty="0"/>
              <a:t>] = XBYTE[14]</a:t>
            </a:r>
            <a:r>
              <a:rPr lang="zh-CN" altLang="en-US" sz="2400" dirty="0"/>
              <a:t>；</a:t>
            </a:r>
          </a:p>
          <a:p>
            <a:pPr marL="0" indent="0" algn="l">
              <a:spcBef>
                <a:spcPts val="0"/>
              </a:spcBef>
              <a:buFontTx/>
              <a:buNone/>
            </a:pPr>
            <a:r>
              <a:rPr lang="en-US" altLang="zh-CN" sz="2400" dirty="0" smtClean="0"/>
              <a:t>        XBYTE[14</a:t>
            </a:r>
            <a:r>
              <a:rPr lang="en-US" altLang="zh-CN" sz="2400" dirty="0"/>
              <a:t>] = c</a:t>
            </a:r>
            <a:r>
              <a:rPr lang="zh-CN" altLang="en-US" sz="2400" dirty="0"/>
              <a:t>；</a:t>
            </a:r>
          </a:p>
          <a:p>
            <a:pPr marL="0" indent="0" algn="l">
              <a:spcBef>
                <a:spcPts val="0"/>
              </a:spcBef>
              <a:buFontTx/>
              <a:buNone/>
            </a:pPr>
            <a:r>
              <a:rPr lang="en-US" altLang="zh-CN" sz="2400" dirty="0" smtClean="0"/>
              <a:t>        }}</a:t>
            </a:r>
            <a:endParaRPr lang="en-US" altLang="zh-CN" sz="2400" dirty="0"/>
          </a:p>
          <a:p>
            <a:pPr>
              <a:spcBef>
                <a:spcPct val="50000"/>
              </a:spcBef>
              <a:buFontTx/>
              <a:buNone/>
            </a:pPr>
            <a:endParaRPr lang="zh-CN" altLang="en-US" sz="2400" dirty="0"/>
          </a:p>
        </p:txBody>
      </p:sp>
      <p:sp>
        <p:nvSpPr>
          <p:cNvPr id="2" name="矩形 1"/>
          <p:cNvSpPr/>
          <p:nvPr/>
        </p:nvSpPr>
        <p:spPr>
          <a:xfrm>
            <a:off x="0" y="597793"/>
            <a:ext cx="9144000" cy="523220"/>
          </a:xfrm>
          <a:prstGeom prst="rect">
            <a:avLst/>
          </a:prstGeom>
        </p:spPr>
        <p:txBody>
          <a:bodyPr wrap="square">
            <a:spAutoFit/>
          </a:bodyPr>
          <a:lstStyle/>
          <a:p>
            <a:pPr marL="342900" lvl="0" indent="-342900">
              <a:spcBef>
                <a:spcPct val="50000"/>
              </a:spcBef>
            </a:pPr>
            <a:r>
              <a:rPr lang="en-US" altLang="zh-CN" sz="2800" b="1" kern="0" dirty="0">
                <a:solidFill>
                  <a:srgbClr val="FF0000"/>
                </a:solidFill>
                <a:latin typeface="Arial"/>
                <a:ea typeface="幼圆"/>
              </a:rPr>
              <a:t>6.6  C51</a:t>
            </a:r>
            <a:r>
              <a:rPr lang="zh-CN" altLang="en-US" sz="2800" b="1" kern="0" dirty="0">
                <a:solidFill>
                  <a:srgbClr val="FF0000"/>
                </a:solidFill>
                <a:latin typeface="Arial"/>
                <a:ea typeface="幼圆"/>
              </a:rPr>
              <a:t>编程</a:t>
            </a:r>
            <a:r>
              <a:rPr lang="zh-CN" altLang="en-US" sz="2800" b="1" kern="0" dirty="0" smtClean="0">
                <a:solidFill>
                  <a:srgbClr val="FF0000"/>
                </a:solidFill>
                <a:latin typeface="Arial"/>
                <a:ea typeface="幼圆"/>
              </a:rPr>
              <a:t>实例</a:t>
            </a:r>
            <a:endParaRPr lang="zh-CN" altLang="en-US" sz="2800" b="1" kern="0" dirty="0">
              <a:solidFill>
                <a:srgbClr val="FF0000"/>
              </a:solidFill>
              <a:latin typeface="Arial"/>
              <a:ea typeface="幼圆"/>
            </a:endParaRPr>
          </a:p>
        </p:txBody>
      </p:sp>
      <p:sp>
        <p:nvSpPr>
          <p:cNvPr id="3" name="矩形 2"/>
          <p:cNvSpPr/>
          <p:nvPr/>
        </p:nvSpPr>
        <p:spPr>
          <a:xfrm>
            <a:off x="0" y="1121013"/>
            <a:ext cx="9144000" cy="461665"/>
          </a:xfrm>
          <a:prstGeom prst="rect">
            <a:avLst/>
          </a:prstGeom>
        </p:spPr>
        <p:txBody>
          <a:bodyPr wrap="square">
            <a:spAutoFit/>
          </a:bodyPr>
          <a:lstStyle/>
          <a:p>
            <a:pPr algn="l"/>
            <a:r>
              <a:rPr lang="en-US" altLang="zh-CN" sz="2400" b="1" kern="0" dirty="0" smtClean="0">
                <a:solidFill>
                  <a:srgbClr val="333399"/>
                </a:solidFill>
                <a:latin typeface="Arial"/>
                <a:ea typeface="幼圆"/>
              </a:rPr>
              <a:t>        </a:t>
            </a:r>
            <a:r>
              <a:rPr lang="en-US" altLang="zh-CN" sz="2400" b="1" dirty="0" smtClean="0">
                <a:solidFill>
                  <a:srgbClr val="9900CC"/>
                </a:solidFill>
                <a:latin typeface="Arial"/>
                <a:ea typeface="宋体"/>
                <a:cs typeface="+mj-cs"/>
              </a:rPr>
              <a:t>6.6.1  </a:t>
            </a:r>
            <a:r>
              <a:rPr lang="en-US" altLang="zh-CN" sz="2400" b="1" dirty="0">
                <a:solidFill>
                  <a:srgbClr val="9900CC"/>
                </a:solidFill>
                <a:latin typeface="Arial"/>
                <a:ea typeface="宋体"/>
                <a:cs typeface="+mj-cs"/>
              </a:rPr>
              <a:t>C</a:t>
            </a:r>
            <a:r>
              <a:rPr lang="zh-CN" altLang="en-US" sz="2400" b="1" dirty="0">
                <a:solidFill>
                  <a:srgbClr val="9900CC"/>
                </a:solidFill>
                <a:latin typeface="Arial"/>
                <a:ea typeface="宋体"/>
                <a:cs typeface="+mj-cs"/>
              </a:rPr>
              <a:t>语言程序与汇编语言源程序的关系</a:t>
            </a:r>
            <a:endParaRPr lang="zh-CN" altLang="en-US" dirty="0"/>
          </a:p>
        </p:txBody>
      </p:sp>
    </p:spTree>
    <p:extLst>
      <p:ext uri="{BB962C8B-B14F-4D97-AF65-F5344CB8AC3E}">
        <p14:creationId xmlns:p14="http://schemas.microsoft.com/office/powerpoint/2010/main" val="286597357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7107">
                                            <p:txEl>
                                              <p:pRg st="0" end="0"/>
                                            </p:txEl>
                                          </p:spTgt>
                                        </p:tgtEl>
                                        <p:attrNameLst>
                                          <p:attrName>style.visibility</p:attrName>
                                        </p:attrNameLst>
                                      </p:cBhvr>
                                      <p:to>
                                        <p:strVal val="visible"/>
                                      </p:to>
                                    </p:set>
                                    <p:animEffect transition="in" filter="fade">
                                      <p:cBhvr>
                                        <p:cTn id="13" dur="1000"/>
                                        <p:tgtEl>
                                          <p:spTgt spid="47107">
                                            <p:txEl>
                                              <p:pRg st="0" end="0"/>
                                            </p:txEl>
                                          </p:spTgt>
                                        </p:tgtEl>
                                      </p:cBhvr>
                                    </p:animEffect>
                                    <p:anim calcmode="lin" valueType="num">
                                      <p:cBhvr>
                                        <p:cTn id="14" dur="1000" fill="hold"/>
                                        <p:tgtEl>
                                          <p:spTgt spid="47107">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710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7107">
                                            <p:txEl>
                                              <p:pRg st="1" end="1"/>
                                            </p:txEl>
                                          </p:spTgt>
                                        </p:tgtEl>
                                        <p:attrNameLst>
                                          <p:attrName>style.visibility</p:attrName>
                                        </p:attrNameLst>
                                      </p:cBhvr>
                                      <p:to>
                                        <p:strVal val="visible"/>
                                      </p:to>
                                    </p:set>
                                    <p:animEffect transition="in" filter="fade">
                                      <p:cBhvr>
                                        <p:cTn id="20" dur="1000"/>
                                        <p:tgtEl>
                                          <p:spTgt spid="47107">
                                            <p:txEl>
                                              <p:pRg st="1" end="1"/>
                                            </p:txEl>
                                          </p:spTgt>
                                        </p:tgtEl>
                                      </p:cBhvr>
                                    </p:animEffect>
                                    <p:anim calcmode="lin" valueType="num">
                                      <p:cBhvr>
                                        <p:cTn id="21" dur="1000" fill="hold"/>
                                        <p:tgtEl>
                                          <p:spTgt spid="47107">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4710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7107">
                                            <p:txEl>
                                              <p:pRg st="2" end="2"/>
                                            </p:txEl>
                                          </p:spTgt>
                                        </p:tgtEl>
                                        <p:attrNameLst>
                                          <p:attrName>style.visibility</p:attrName>
                                        </p:attrNameLst>
                                      </p:cBhvr>
                                      <p:to>
                                        <p:strVal val="visible"/>
                                      </p:to>
                                    </p:set>
                                    <p:animEffect transition="in" filter="fade">
                                      <p:cBhvr>
                                        <p:cTn id="27" dur="1000"/>
                                        <p:tgtEl>
                                          <p:spTgt spid="47107">
                                            <p:txEl>
                                              <p:pRg st="2" end="2"/>
                                            </p:txEl>
                                          </p:spTgt>
                                        </p:tgtEl>
                                      </p:cBhvr>
                                    </p:animEffect>
                                    <p:anim calcmode="lin" valueType="num">
                                      <p:cBhvr>
                                        <p:cTn id="28" dur="1000" fill="hold"/>
                                        <p:tgtEl>
                                          <p:spTgt spid="47107">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4710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47107">
                                            <p:txEl>
                                              <p:pRg st="3" end="3"/>
                                            </p:txEl>
                                          </p:spTgt>
                                        </p:tgtEl>
                                        <p:attrNameLst>
                                          <p:attrName>style.visibility</p:attrName>
                                        </p:attrNameLst>
                                      </p:cBhvr>
                                      <p:to>
                                        <p:strVal val="visible"/>
                                      </p:to>
                                    </p:set>
                                    <p:animEffect transition="in" filter="fade">
                                      <p:cBhvr>
                                        <p:cTn id="34" dur="1000"/>
                                        <p:tgtEl>
                                          <p:spTgt spid="47107">
                                            <p:txEl>
                                              <p:pRg st="3" end="3"/>
                                            </p:txEl>
                                          </p:spTgt>
                                        </p:tgtEl>
                                      </p:cBhvr>
                                    </p:animEffect>
                                    <p:anim calcmode="lin" valueType="num">
                                      <p:cBhvr>
                                        <p:cTn id="35" dur="1000" fill="hold"/>
                                        <p:tgtEl>
                                          <p:spTgt spid="47107">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4710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47107">
                                            <p:txEl>
                                              <p:pRg st="4" end="4"/>
                                            </p:txEl>
                                          </p:spTgt>
                                        </p:tgtEl>
                                        <p:attrNameLst>
                                          <p:attrName>style.visibility</p:attrName>
                                        </p:attrNameLst>
                                      </p:cBhvr>
                                      <p:to>
                                        <p:strVal val="visible"/>
                                      </p:to>
                                    </p:set>
                                    <p:animEffect transition="in" filter="fade">
                                      <p:cBhvr>
                                        <p:cTn id="41" dur="1000"/>
                                        <p:tgtEl>
                                          <p:spTgt spid="47107">
                                            <p:txEl>
                                              <p:pRg st="4" end="4"/>
                                            </p:txEl>
                                          </p:spTgt>
                                        </p:tgtEl>
                                      </p:cBhvr>
                                    </p:animEffect>
                                    <p:anim calcmode="lin" valueType="num">
                                      <p:cBhvr>
                                        <p:cTn id="42" dur="1000" fill="hold"/>
                                        <p:tgtEl>
                                          <p:spTgt spid="47107">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4710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47107">
                                            <p:txEl>
                                              <p:pRg st="5" end="5"/>
                                            </p:txEl>
                                          </p:spTgt>
                                        </p:tgtEl>
                                        <p:attrNameLst>
                                          <p:attrName>style.visibility</p:attrName>
                                        </p:attrNameLst>
                                      </p:cBhvr>
                                      <p:to>
                                        <p:strVal val="visible"/>
                                      </p:to>
                                    </p:set>
                                    <p:animEffect transition="in" filter="fade">
                                      <p:cBhvr>
                                        <p:cTn id="48" dur="1000"/>
                                        <p:tgtEl>
                                          <p:spTgt spid="47107">
                                            <p:txEl>
                                              <p:pRg st="5" end="5"/>
                                            </p:txEl>
                                          </p:spTgt>
                                        </p:tgtEl>
                                      </p:cBhvr>
                                    </p:animEffect>
                                    <p:anim calcmode="lin" valueType="num">
                                      <p:cBhvr>
                                        <p:cTn id="49" dur="1000" fill="hold"/>
                                        <p:tgtEl>
                                          <p:spTgt spid="47107">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4710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47107">
                                            <p:txEl>
                                              <p:pRg st="6" end="6"/>
                                            </p:txEl>
                                          </p:spTgt>
                                        </p:tgtEl>
                                        <p:attrNameLst>
                                          <p:attrName>style.visibility</p:attrName>
                                        </p:attrNameLst>
                                      </p:cBhvr>
                                      <p:to>
                                        <p:strVal val="visible"/>
                                      </p:to>
                                    </p:set>
                                    <p:animEffect transition="in" filter="fade">
                                      <p:cBhvr>
                                        <p:cTn id="55" dur="1000"/>
                                        <p:tgtEl>
                                          <p:spTgt spid="47107">
                                            <p:txEl>
                                              <p:pRg st="6" end="6"/>
                                            </p:txEl>
                                          </p:spTgt>
                                        </p:tgtEl>
                                      </p:cBhvr>
                                    </p:animEffect>
                                    <p:anim calcmode="lin" valueType="num">
                                      <p:cBhvr>
                                        <p:cTn id="56" dur="1000" fill="hold"/>
                                        <p:tgtEl>
                                          <p:spTgt spid="47107">
                                            <p:txEl>
                                              <p:pRg st="6" end="6"/>
                                            </p:txEl>
                                          </p:spTgt>
                                        </p:tgtEl>
                                        <p:attrNameLst>
                                          <p:attrName>ppt_x</p:attrName>
                                        </p:attrNameLst>
                                      </p:cBhvr>
                                      <p:tavLst>
                                        <p:tav tm="0">
                                          <p:val>
                                            <p:strVal val="#ppt_x"/>
                                          </p:val>
                                        </p:tav>
                                        <p:tav tm="100000">
                                          <p:val>
                                            <p:strVal val="#ppt_x"/>
                                          </p:val>
                                        </p:tav>
                                      </p:tavLst>
                                    </p:anim>
                                    <p:anim calcmode="lin" valueType="num">
                                      <p:cBhvr>
                                        <p:cTn id="57" dur="1000" fill="hold"/>
                                        <p:tgtEl>
                                          <p:spTgt spid="4710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47107">
                                            <p:txEl>
                                              <p:pRg st="7" end="7"/>
                                            </p:txEl>
                                          </p:spTgt>
                                        </p:tgtEl>
                                        <p:attrNameLst>
                                          <p:attrName>style.visibility</p:attrName>
                                        </p:attrNameLst>
                                      </p:cBhvr>
                                      <p:to>
                                        <p:strVal val="visible"/>
                                      </p:to>
                                    </p:set>
                                    <p:animEffect transition="in" filter="fade">
                                      <p:cBhvr>
                                        <p:cTn id="62" dur="1000"/>
                                        <p:tgtEl>
                                          <p:spTgt spid="47107">
                                            <p:txEl>
                                              <p:pRg st="7" end="7"/>
                                            </p:txEl>
                                          </p:spTgt>
                                        </p:tgtEl>
                                      </p:cBhvr>
                                    </p:animEffect>
                                    <p:anim calcmode="lin" valueType="num">
                                      <p:cBhvr>
                                        <p:cTn id="63" dur="1000" fill="hold"/>
                                        <p:tgtEl>
                                          <p:spTgt spid="47107">
                                            <p:txEl>
                                              <p:pRg st="7" end="7"/>
                                            </p:txEl>
                                          </p:spTgt>
                                        </p:tgtEl>
                                        <p:attrNameLst>
                                          <p:attrName>ppt_x</p:attrName>
                                        </p:attrNameLst>
                                      </p:cBhvr>
                                      <p:tavLst>
                                        <p:tav tm="0">
                                          <p:val>
                                            <p:strVal val="#ppt_x"/>
                                          </p:val>
                                        </p:tav>
                                        <p:tav tm="100000">
                                          <p:val>
                                            <p:strVal val="#ppt_x"/>
                                          </p:val>
                                        </p:tav>
                                      </p:tavLst>
                                    </p:anim>
                                    <p:anim calcmode="lin" valueType="num">
                                      <p:cBhvr>
                                        <p:cTn id="64" dur="1000" fill="hold"/>
                                        <p:tgtEl>
                                          <p:spTgt spid="4710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47107">
                                            <p:txEl>
                                              <p:pRg st="8" end="8"/>
                                            </p:txEl>
                                          </p:spTgt>
                                        </p:tgtEl>
                                        <p:attrNameLst>
                                          <p:attrName>style.visibility</p:attrName>
                                        </p:attrNameLst>
                                      </p:cBhvr>
                                      <p:to>
                                        <p:strVal val="visible"/>
                                      </p:to>
                                    </p:set>
                                    <p:animEffect transition="in" filter="fade">
                                      <p:cBhvr>
                                        <p:cTn id="69" dur="1000"/>
                                        <p:tgtEl>
                                          <p:spTgt spid="47107">
                                            <p:txEl>
                                              <p:pRg st="8" end="8"/>
                                            </p:txEl>
                                          </p:spTgt>
                                        </p:tgtEl>
                                      </p:cBhvr>
                                    </p:animEffect>
                                    <p:anim calcmode="lin" valueType="num">
                                      <p:cBhvr>
                                        <p:cTn id="70" dur="1000" fill="hold"/>
                                        <p:tgtEl>
                                          <p:spTgt spid="47107">
                                            <p:txEl>
                                              <p:pRg st="8" end="8"/>
                                            </p:txEl>
                                          </p:spTgt>
                                        </p:tgtEl>
                                        <p:attrNameLst>
                                          <p:attrName>ppt_x</p:attrName>
                                        </p:attrNameLst>
                                      </p:cBhvr>
                                      <p:tavLst>
                                        <p:tav tm="0">
                                          <p:val>
                                            <p:strVal val="#ppt_x"/>
                                          </p:val>
                                        </p:tav>
                                        <p:tav tm="100000">
                                          <p:val>
                                            <p:strVal val="#ppt_x"/>
                                          </p:val>
                                        </p:tav>
                                      </p:tavLst>
                                    </p:anim>
                                    <p:anim calcmode="lin" valueType="num">
                                      <p:cBhvr>
                                        <p:cTn id="71" dur="1000" fill="hold"/>
                                        <p:tgtEl>
                                          <p:spTgt spid="4710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47107">
                                            <p:txEl>
                                              <p:pRg st="9" end="9"/>
                                            </p:txEl>
                                          </p:spTgt>
                                        </p:tgtEl>
                                        <p:attrNameLst>
                                          <p:attrName>style.visibility</p:attrName>
                                        </p:attrNameLst>
                                      </p:cBhvr>
                                      <p:to>
                                        <p:strVal val="visible"/>
                                      </p:to>
                                    </p:set>
                                    <p:animEffect transition="in" filter="fade">
                                      <p:cBhvr>
                                        <p:cTn id="76" dur="1000"/>
                                        <p:tgtEl>
                                          <p:spTgt spid="47107">
                                            <p:txEl>
                                              <p:pRg st="9" end="9"/>
                                            </p:txEl>
                                          </p:spTgt>
                                        </p:tgtEl>
                                      </p:cBhvr>
                                    </p:animEffect>
                                    <p:anim calcmode="lin" valueType="num">
                                      <p:cBhvr>
                                        <p:cTn id="77" dur="1000" fill="hold"/>
                                        <p:tgtEl>
                                          <p:spTgt spid="47107">
                                            <p:txEl>
                                              <p:pRg st="9" end="9"/>
                                            </p:txEl>
                                          </p:spTgt>
                                        </p:tgtEl>
                                        <p:attrNameLst>
                                          <p:attrName>ppt_x</p:attrName>
                                        </p:attrNameLst>
                                      </p:cBhvr>
                                      <p:tavLst>
                                        <p:tav tm="0">
                                          <p:val>
                                            <p:strVal val="#ppt_x"/>
                                          </p:val>
                                        </p:tav>
                                        <p:tav tm="100000">
                                          <p:val>
                                            <p:strVal val="#ppt_x"/>
                                          </p:val>
                                        </p:tav>
                                      </p:tavLst>
                                    </p:anim>
                                    <p:anim calcmode="lin" valueType="num">
                                      <p:cBhvr>
                                        <p:cTn id="78" dur="1000" fill="hold"/>
                                        <p:tgtEl>
                                          <p:spTgt spid="4710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p:bldP spid="3"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97</a:t>
            </a:fld>
            <a:endParaRPr lang="en-US" altLang="zh-CN" dirty="0"/>
          </a:p>
        </p:txBody>
      </p:sp>
      <p:sp>
        <p:nvSpPr>
          <p:cNvPr id="4" name="Rectangle 1"/>
          <p:cNvSpPr>
            <a:spLocks noChangeArrowheads="1"/>
          </p:cNvSpPr>
          <p:nvPr/>
        </p:nvSpPr>
        <p:spPr bwMode="auto">
          <a:xfrm>
            <a:off x="0" y="816580"/>
            <a:ext cx="914400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55588" algn="l">
              <a:defRPr>
                <a:solidFill>
                  <a:schemeClr val="tx1"/>
                </a:solidFill>
                <a:latin typeface="Arial" pitchFamily="34" charset="0"/>
                <a:ea typeface="宋体" pitchFamily="2" charset="-122"/>
                <a:cs typeface="宋体" pitchFamily="2" charset="-122"/>
              </a:defRPr>
            </a:lvl1pPr>
            <a:lvl2pPr algn="l">
              <a:defRPr>
                <a:solidFill>
                  <a:schemeClr val="tx1"/>
                </a:solidFill>
                <a:latin typeface="Arial" pitchFamily="34" charset="0"/>
                <a:ea typeface="宋体" pitchFamily="2" charset="-122"/>
                <a:cs typeface="宋体" pitchFamily="2" charset="-122"/>
              </a:defRPr>
            </a:lvl2pPr>
            <a:lvl3pPr algn="l">
              <a:defRPr>
                <a:solidFill>
                  <a:schemeClr val="tx1"/>
                </a:solidFill>
                <a:latin typeface="Arial" pitchFamily="34" charset="0"/>
                <a:ea typeface="宋体" pitchFamily="2" charset="-122"/>
                <a:cs typeface="宋体" pitchFamily="2" charset="-122"/>
              </a:defRPr>
            </a:lvl3pPr>
            <a:lvl4pPr algn="l">
              <a:defRPr>
                <a:solidFill>
                  <a:schemeClr val="tx1"/>
                </a:solidFill>
                <a:latin typeface="Arial" pitchFamily="34" charset="0"/>
                <a:ea typeface="宋体" pitchFamily="2" charset="-122"/>
                <a:cs typeface="宋体" pitchFamily="2" charset="-122"/>
              </a:defRPr>
            </a:lvl4pPr>
            <a:lvl5pPr algn="l">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marL="0" marR="0" lvl="0" indent="255588" algn="l" defTabSz="914400" rtl="0" eaLnBrk="1" fontAlgn="base" latinLnBrk="0" hangingPunct="1">
              <a:lnSpc>
                <a:spcPct val="100000"/>
              </a:lnSpc>
              <a:spcBef>
                <a:spcPct val="0"/>
              </a:spcBef>
              <a:spcAft>
                <a:spcPct val="0"/>
              </a:spcAft>
              <a:buClrTx/>
              <a:buSzTx/>
              <a:buFontTx/>
              <a:buNone/>
              <a:tabLst/>
            </a:pPr>
            <a:r>
              <a:rPr kumimoji="0" lang="zh-CN"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地址</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机器码    	</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C</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语言对应的反汇编程序      </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C</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语言程序</a:t>
            </a:r>
            <a:endParaRPr kumimoji="0" lang="zh-CN" altLang="en-US"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0000    020014     	LJMP    0014H</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0003    90000D    	MOV    DPTR</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#000DH      </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c = XBYTE[13]</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zh-CN" altLang="en-US"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0006    E0         	                MOVX   A</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@DPTR</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0007    FF         	                MOV    R7</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0008    A3         	                INC     DPTR             </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0009    E0         	                MOVX  A</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@DPTR</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000A    90000D                  MOV    DPTR</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#000DH         </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XBYTE[13] = XBYTE[14]</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zh-CN" altLang="en-US"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000D    F0         	                MOVX   @DPTR</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000E    A3         	                INC     DPTR                            </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XBYTE[14] = c</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endParaRPr kumimoji="0" lang="zh-CN" altLang="en-US"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000F    EF         	                MOV    A</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R7</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0010    F0         	                MOVX   @DPTR</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0011    80F0           </a:t>
            </a:r>
            <a:r>
              <a:rPr kumimoji="0" lang="en-US" altLang="zh-CN" b="0" i="0" u="none" strike="noStrike" cap="none" normalizeH="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SJMP    0003H                          </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0013    22         	                RET</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0014    787F                       MOV    R0</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#7FH</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0016    E4         	                CLR     A</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0017    F6         	                MOV    @R0</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0018    D8FD      </a:t>
            </a:r>
            <a:r>
              <a:rPr kumimoji="0" lang="en-US" altLang="zh-CN" b="0" i="0" u="none" strike="noStrike" cap="none" normalizeH="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DJNZ    R0</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0017H</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001A   758107     </a:t>
            </a:r>
            <a:r>
              <a:rPr kumimoji="0" lang="en-US" altLang="zh-CN" b="0" i="0" u="none" strike="noStrike" cap="none" normalizeH="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MOV    SP</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#07H</a:t>
            </a:r>
            <a:endParaRPr kumimoji="0" lang="en-US" altLang="zh-CN" b="0" i="0" u="none" strike="noStrike" cap="none" normalizeH="0" baseline="0" dirty="0" smtClean="0">
              <a:ln>
                <a:noFill/>
              </a:ln>
              <a:solidFill>
                <a:schemeClr val="tx1"/>
              </a:solidFill>
              <a:effectLst/>
              <a:ea typeface="宋体" pitchFamily="2" charset="-122"/>
            </a:endParaRPr>
          </a:p>
          <a:p>
            <a:pPr marL="0" marR="0" lvl="0" indent="255588"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001D   020003     </a:t>
            </a:r>
            <a:r>
              <a:rPr kumimoji="0" lang="en-US" altLang="zh-CN" b="0" i="0" u="none" strike="noStrike" cap="none" normalizeH="0" dirty="0" smtClean="0">
                <a:ln>
                  <a:noFill/>
                </a:ln>
                <a:solidFill>
                  <a:schemeClr val="tx1"/>
                </a:solidFill>
                <a:effectLst/>
                <a:latin typeface="Times New Roman" pitchFamily="18" charset="0"/>
                <a:ea typeface="宋体" pitchFamily="2" charset="-122"/>
                <a:cs typeface="Times New Roman" pitchFamily="18" charset="0"/>
              </a:rPr>
              <a:t>               </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LJMP    0003H</a:t>
            </a:r>
            <a:endParaRPr kumimoji="0" lang="en-US" altLang="zh-CN" b="0" i="0" u="none" strike="noStrike" cap="none" normalizeH="0" baseline="0" dirty="0" smtClean="0">
              <a:ln>
                <a:noFill/>
              </a:ln>
              <a:solidFill>
                <a:schemeClr val="tx1"/>
              </a:solidFill>
              <a:effectLst/>
              <a:ea typeface="宋体" pitchFamily="2" charset="-122"/>
            </a:endParaRPr>
          </a:p>
        </p:txBody>
      </p:sp>
    </p:spTree>
    <p:extLst>
      <p:ext uri="{BB962C8B-B14F-4D97-AF65-F5344CB8AC3E}">
        <p14:creationId xmlns:p14="http://schemas.microsoft.com/office/powerpoint/2010/main" val="2005366017"/>
      </p:ext>
    </p:extLst>
  </p:cSld>
  <p:clrMapOvr>
    <a:masterClrMapping/>
  </p:clrMapOvr>
  <p:transition>
    <p:random/>
    <p:sndAc>
      <p:stSnd>
        <p:snd r:embed="rId2" name="camera.wav"/>
      </p:stSnd>
    </p:sndAc>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98</a:t>
            </a:fld>
            <a:endParaRPr lang="en-US" altLang="zh-CN" dirty="0"/>
          </a:p>
        </p:txBody>
      </p:sp>
      <p:sp>
        <p:nvSpPr>
          <p:cNvPr id="4" name="矩形 3"/>
          <p:cNvSpPr/>
          <p:nvPr/>
        </p:nvSpPr>
        <p:spPr>
          <a:xfrm>
            <a:off x="0" y="404843"/>
            <a:ext cx="9144000" cy="6186309"/>
          </a:xfrm>
          <a:prstGeom prst="rect">
            <a:avLst/>
          </a:prstGeom>
        </p:spPr>
        <p:txBody>
          <a:bodyPr wrap="square">
            <a:spAutoFit/>
          </a:bodyPr>
          <a:lstStyle/>
          <a:p>
            <a:pPr algn="l">
              <a:lnSpc>
                <a:spcPct val="150000"/>
              </a:lnSpc>
            </a:pPr>
            <a:r>
              <a:rPr lang="zh-CN" altLang="en-US" sz="2400" dirty="0" smtClean="0"/>
              <a:t>        </a:t>
            </a:r>
            <a:r>
              <a:rPr lang="zh-CN" altLang="en-US" sz="2400" b="1" dirty="0">
                <a:solidFill>
                  <a:schemeClr val="accent2"/>
                </a:solidFill>
                <a:latin typeface="+mn-lt"/>
                <a:ea typeface="+mn-ea"/>
              </a:rPr>
              <a:t>由上可见，</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语言最终是要转换为由机器码组成的机器语言程序来实现的。一条</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语言语句的功能实际上是由多条汇编语言指令完成的，而且还可以看出：</a:t>
            </a:r>
          </a:p>
          <a:p>
            <a:pPr algn="l">
              <a:lnSpc>
                <a:spcPct val="150000"/>
              </a:lnSpc>
            </a:pPr>
            <a:r>
              <a:rPr lang="zh-CN" altLang="en-US" sz="2400" b="1" dirty="0">
                <a:solidFill>
                  <a:schemeClr val="accent2"/>
                </a:solidFill>
                <a:latin typeface="+mn-lt"/>
                <a:ea typeface="+mn-ea"/>
              </a:rPr>
              <a:t>      ① 进入</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语言程序，首先要执行初始化操作，将内部</a:t>
            </a:r>
            <a:r>
              <a:rPr lang="en-US" altLang="zh-CN" sz="2400" b="1" dirty="0">
                <a:solidFill>
                  <a:schemeClr val="accent2"/>
                </a:solidFill>
                <a:latin typeface="+mn-lt"/>
                <a:ea typeface="+mn-ea"/>
              </a:rPr>
              <a:t>RAM</a:t>
            </a:r>
            <a:r>
              <a:rPr lang="zh-CN" altLang="en-US" sz="2400" b="1" dirty="0">
                <a:solidFill>
                  <a:schemeClr val="accent2"/>
                </a:solidFill>
                <a:latin typeface="+mn-lt"/>
                <a:ea typeface="+mn-ea"/>
              </a:rPr>
              <a:t>的</a:t>
            </a:r>
            <a:r>
              <a:rPr lang="en-US" altLang="zh-CN" sz="2400" b="1" dirty="0" smtClean="0">
                <a:solidFill>
                  <a:schemeClr val="accent2"/>
                </a:solidFill>
                <a:latin typeface="+mn-lt"/>
                <a:ea typeface="+mn-ea"/>
              </a:rPr>
              <a:t>0~7FH </a:t>
            </a:r>
            <a:r>
              <a:rPr lang="en-US" altLang="zh-CN" sz="2400" b="1" dirty="0">
                <a:solidFill>
                  <a:schemeClr val="accent2"/>
                </a:solidFill>
                <a:latin typeface="+mn-lt"/>
                <a:ea typeface="+mn-ea"/>
              </a:rPr>
              <a:t>128</a:t>
            </a:r>
            <a:r>
              <a:rPr lang="zh-CN" altLang="en-US" sz="2400" b="1" dirty="0">
                <a:solidFill>
                  <a:schemeClr val="accent2"/>
                </a:solidFill>
                <a:latin typeface="+mn-lt"/>
                <a:ea typeface="+mn-ea"/>
              </a:rPr>
              <a:t>个单元清零，然后置</a:t>
            </a:r>
            <a:r>
              <a:rPr lang="en-US" altLang="zh-CN" sz="2400" b="1" dirty="0">
                <a:solidFill>
                  <a:schemeClr val="accent2"/>
                </a:solidFill>
                <a:latin typeface="+mn-lt"/>
                <a:ea typeface="+mn-ea"/>
              </a:rPr>
              <a:t>SP</a:t>
            </a:r>
            <a:r>
              <a:rPr lang="zh-CN" altLang="en-US" sz="2400" b="1" dirty="0">
                <a:solidFill>
                  <a:schemeClr val="accent2"/>
                </a:solidFill>
                <a:latin typeface="+mn-lt"/>
                <a:ea typeface="+mn-ea"/>
              </a:rPr>
              <a:t>为</a:t>
            </a:r>
            <a:r>
              <a:rPr lang="en-US" altLang="zh-CN" sz="2400" b="1" dirty="0">
                <a:solidFill>
                  <a:schemeClr val="accent2"/>
                </a:solidFill>
                <a:latin typeface="+mn-lt"/>
                <a:ea typeface="+mn-ea"/>
              </a:rPr>
              <a:t>07H</a:t>
            </a:r>
            <a:r>
              <a:rPr lang="zh-CN" altLang="en-US" sz="2400" b="1" dirty="0">
                <a:solidFill>
                  <a:schemeClr val="accent2"/>
                </a:solidFill>
                <a:latin typeface="+mn-lt"/>
                <a:ea typeface="+mn-ea"/>
              </a:rPr>
              <a:t>（视变量多少不同，</a:t>
            </a:r>
            <a:r>
              <a:rPr lang="en-US" altLang="zh-CN" sz="2400" b="1" dirty="0">
                <a:solidFill>
                  <a:schemeClr val="accent2"/>
                </a:solidFill>
                <a:latin typeface="+mn-lt"/>
                <a:ea typeface="+mn-ea"/>
              </a:rPr>
              <a:t>SP</a:t>
            </a:r>
            <a:r>
              <a:rPr lang="zh-CN" altLang="en-US" sz="2400" b="1" dirty="0">
                <a:solidFill>
                  <a:schemeClr val="accent2"/>
                </a:solidFill>
                <a:latin typeface="+mn-lt"/>
                <a:ea typeface="+mn-ea"/>
              </a:rPr>
              <a:t>置不同值，依程序而定），因此，如果要对内部</a:t>
            </a:r>
            <a:r>
              <a:rPr lang="en-US" altLang="zh-CN" sz="2400" b="1" dirty="0">
                <a:solidFill>
                  <a:schemeClr val="accent2"/>
                </a:solidFill>
                <a:latin typeface="+mn-lt"/>
                <a:ea typeface="+mn-ea"/>
              </a:rPr>
              <a:t>RAM</a:t>
            </a:r>
            <a:r>
              <a:rPr lang="zh-CN" altLang="en-US" sz="2400" b="1" dirty="0">
                <a:solidFill>
                  <a:schemeClr val="accent2"/>
                </a:solidFill>
                <a:latin typeface="+mn-lt"/>
                <a:ea typeface="+mn-ea"/>
              </a:rPr>
              <a:t>置初值，一定要在执行了一条 </a:t>
            </a:r>
            <a:r>
              <a:rPr lang="en-US" altLang="zh-CN" sz="2400" b="1" dirty="0">
                <a:solidFill>
                  <a:schemeClr val="accent2"/>
                </a:solidFill>
                <a:latin typeface="+mn-lt"/>
                <a:ea typeface="+mn-ea"/>
              </a:rPr>
              <a:t>C</a:t>
            </a:r>
            <a:r>
              <a:rPr lang="zh-CN" altLang="en-US" sz="2400" b="1" dirty="0">
                <a:solidFill>
                  <a:schemeClr val="accent2"/>
                </a:solidFill>
                <a:latin typeface="+mn-lt"/>
                <a:ea typeface="+mn-ea"/>
              </a:rPr>
              <a:t>语言语句后进行。</a:t>
            </a:r>
          </a:p>
          <a:p>
            <a:pPr algn="l">
              <a:lnSpc>
                <a:spcPct val="150000"/>
              </a:lnSpc>
            </a:pPr>
            <a:r>
              <a:rPr lang="zh-CN" altLang="en-US" sz="2400" b="1" dirty="0">
                <a:solidFill>
                  <a:schemeClr val="accent2"/>
                </a:solidFill>
                <a:latin typeface="+mn-lt"/>
                <a:ea typeface="+mn-ea"/>
              </a:rPr>
              <a:t>      ② </a:t>
            </a:r>
            <a:r>
              <a:rPr lang="en-US" altLang="zh-CN" sz="2400" b="1" dirty="0">
                <a:solidFill>
                  <a:schemeClr val="accent2"/>
                </a:solidFill>
                <a:latin typeface="+mn-lt"/>
                <a:ea typeface="+mn-ea"/>
              </a:rPr>
              <a:t>C51</a:t>
            </a:r>
            <a:r>
              <a:rPr lang="zh-CN" altLang="en-US" sz="2400" b="1" dirty="0">
                <a:solidFill>
                  <a:schemeClr val="accent2"/>
                </a:solidFill>
                <a:latin typeface="+mn-lt"/>
                <a:ea typeface="+mn-ea"/>
              </a:rPr>
              <a:t>会自行安排寄存器或存储器作为参数传递区，通常在</a:t>
            </a:r>
            <a:r>
              <a:rPr lang="en-US" altLang="zh-CN" sz="2400" b="1" dirty="0" smtClean="0">
                <a:solidFill>
                  <a:schemeClr val="accent2"/>
                </a:solidFill>
                <a:latin typeface="+mn-lt"/>
                <a:ea typeface="+mn-ea"/>
              </a:rPr>
              <a:t>R0~R7</a:t>
            </a:r>
            <a:r>
              <a:rPr lang="zh-CN" altLang="en-US" sz="2400" b="1" dirty="0">
                <a:solidFill>
                  <a:schemeClr val="accent2"/>
                </a:solidFill>
                <a:latin typeface="+mn-lt"/>
                <a:ea typeface="+mn-ea"/>
              </a:rPr>
              <a:t>（一组或两组，视参数多少定），因此，如果要对具体地址设置数据，应避开</a:t>
            </a:r>
            <a:r>
              <a:rPr lang="en-US" altLang="zh-CN" sz="2400" b="1" dirty="0" smtClean="0">
                <a:solidFill>
                  <a:schemeClr val="accent2"/>
                </a:solidFill>
                <a:latin typeface="+mn-lt"/>
                <a:ea typeface="+mn-ea"/>
              </a:rPr>
              <a:t>R0~R7</a:t>
            </a:r>
            <a:r>
              <a:rPr lang="zh-CN" altLang="en-US" sz="2400" b="1" dirty="0">
                <a:solidFill>
                  <a:schemeClr val="accent2"/>
                </a:solidFill>
                <a:latin typeface="+mn-lt"/>
                <a:ea typeface="+mn-ea"/>
              </a:rPr>
              <a:t>的地址。</a:t>
            </a:r>
          </a:p>
          <a:p>
            <a:pPr algn="l">
              <a:lnSpc>
                <a:spcPct val="150000"/>
              </a:lnSpc>
            </a:pPr>
            <a:r>
              <a:rPr lang="zh-CN" altLang="en-US" sz="2400" b="1" dirty="0">
                <a:solidFill>
                  <a:schemeClr val="accent2"/>
                </a:solidFill>
                <a:latin typeface="+mn-lt"/>
                <a:ea typeface="+mn-ea"/>
              </a:rPr>
              <a:t>      ③ 如果不特别指定变量的存储类型，通常被安排在内部</a:t>
            </a:r>
            <a:r>
              <a:rPr lang="en-US" altLang="zh-CN" sz="2400" b="1" dirty="0">
                <a:solidFill>
                  <a:schemeClr val="accent2"/>
                </a:solidFill>
                <a:latin typeface="+mn-lt"/>
                <a:ea typeface="+mn-ea"/>
              </a:rPr>
              <a:t>RAM</a:t>
            </a:r>
            <a:r>
              <a:rPr lang="zh-CN" altLang="en-US" sz="2400" b="1" dirty="0">
                <a:solidFill>
                  <a:schemeClr val="accent2"/>
                </a:solidFill>
                <a:latin typeface="+mn-lt"/>
                <a:ea typeface="+mn-ea"/>
              </a:rPr>
              <a:t>中。</a:t>
            </a:r>
          </a:p>
        </p:txBody>
      </p:sp>
    </p:spTree>
    <p:extLst>
      <p:ext uri="{BB962C8B-B14F-4D97-AF65-F5344CB8AC3E}">
        <p14:creationId xmlns:p14="http://schemas.microsoft.com/office/powerpoint/2010/main" val="542716025"/>
      </p:ext>
    </p:extLst>
  </p:cSld>
  <p:clrMapOvr>
    <a:masterClrMapping/>
  </p:clrMapOvr>
  <p:transition>
    <p:random/>
    <p:sndAc>
      <p:stSnd>
        <p:snd r:embed="rId2" name="camera.wav"/>
      </p:stSnd>
    </p:sndAc>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649288"/>
            <a:ext cx="8382000" cy="519112"/>
          </a:xfrm>
        </p:spPr>
        <p:txBody>
          <a:bodyPr/>
          <a:lstStyle/>
          <a:p>
            <a:r>
              <a:rPr lang="en-US" altLang="zh-CN" sz="2400" dirty="0">
                <a:solidFill>
                  <a:schemeClr val="accent2"/>
                </a:solidFill>
                <a:latin typeface="+mn-lt"/>
                <a:ea typeface="+mn-ea"/>
                <a:cs typeface="+mn-cs"/>
              </a:rPr>
              <a:t> </a:t>
            </a:r>
            <a:r>
              <a:rPr lang="en-US" altLang="zh-CN" sz="2400" dirty="0" smtClean="0">
                <a:solidFill>
                  <a:schemeClr val="accent2"/>
                </a:solidFill>
                <a:latin typeface="+mn-lt"/>
                <a:ea typeface="+mn-ea"/>
                <a:cs typeface="+mn-cs"/>
              </a:rPr>
              <a:t>       </a:t>
            </a:r>
            <a:r>
              <a:rPr lang="en-US" altLang="zh-CN" sz="2400" kern="1200" dirty="0">
                <a:solidFill>
                  <a:srgbClr val="9900CC"/>
                </a:solidFill>
              </a:rPr>
              <a:t>6.6.2  </a:t>
            </a:r>
            <a:r>
              <a:rPr lang="zh-CN" altLang="en-US" sz="2400" kern="1200" dirty="0">
                <a:solidFill>
                  <a:srgbClr val="9900CC"/>
                </a:solidFill>
              </a:rPr>
              <a:t>顺序程序的设计</a:t>
            </a:r>
          </a:p>
        </p:txBody>
      </p:sp>
      <p:sp>
        <p:nvSpPr>
          <p:cNvPr id="16387" name="Rectangle 3"/>
          <p:cNvSpPr>
            <a:spLocks noGrp="1" noChangeArrowheads="1"/>
          </p:cNvSpPr>
          <p:nvPr>
            <p:ph type="body" idx="1"/>
          </p:nvPr>
        </p:nvSpPr>
        <p:spPr>
          <a:xfrm>
            <a:off x="0" y="1295400"/>
            <a:ext cx="9144000" cy="6248400"/>
          </a:xfrm>
        </p:spPr>
        <p:txBody>
          <a:bodyPr/>
          <a:lstStyle/>
          <a:p>
            <a:pPr>
              <a:lnSpc>
                <a:spcPct val="90000"/>
              </a:lnSpc>
              <a:spcBef>
                <a:spcPct val="50000"/>
              </a:spcBef>
              <a:buFontTx/>
              <a:buNone/>
            </a:pPr>
            <a:r>
              <a:rPr lang="en-US" altLang="zh-CN" sz="2400" dirty="0"/>
              <a:t>   </a:t>
            </a:r>
            <a:r>
              <a:rPr lang="en-US" altLang="zh-CN" sz="2400" dirty="0" smtClean="0"/>
              <a:t>     </a:t>
            </a:r>
            <a:r>
              <a:rPr lang="zh-CN" altLang="en-US" sz="2400" dirty="0" smtClean="0">
                <a:latin typeface="+mj-ea"/>
                <a:ea typeface="+mj-ea"/>
              </a:rPr>
              <a:t>例</a:t>
            </a:r>
            <a:r>
              <a:rPr lang="en-US" altLang="zh-CN" sz="2400" dirty="0" smtClean="0">
                <a:latin typeface="+mj-ea"/>
                <a:ea typeface="+mj-ea"/>
              </a:rPr>
              <a:t>6-7  </a:t>
            </a:r>
            <a:r>
              <a:rPr lang="zh-CN" altLang="en-US" sz="2400" dirty="0" smtClean="0">
                <a:latin typeface="+mj-ea"/>
                <a:ea typeface="+mj-ea"/>
              </a:rPr>
              <a:t>完成</a:t>
            </a:r>
            <a:r>
              <a:rPr lang="en-US" altLang="zh-CN" sz="2400" dirty="0" smtClean="0">
                <a:latin typeface="+mj-ea"/>
                <a:ea typeface="+mj-ea"/>
              </a:rPr>
              <a:t>12345×67890</a:t>
            </a:r>
            <a:r>
              <a:rPr lang="zh-CN" altLang="en-US" sz="2400" dirty="0" smtClean="0">
                <a:latin typeface="+mj-ea"/>
                <a:ea typeface="+mj-ea"/>
              </a:rPr>
              <a:t>的</a:t>
            </a:r>
            <a:r>
              <a:rPr lang="zh-CN" altLang="en-US" sz="2400" dirty="0">
                <a:latin typeface="+mj-ea"/>
                <a:ea typeface="+mj-ea"/>
              </a:rPr>
              <a:t>编程        </a:t>
            </a:r>
          </a:p>
          <a:p>
            <a:pPr marL="0" indent="0" algn="l">
              <a:lnSpc>
                <a:spcPct val="150000"/>
              </a:lnSpc>
              <a:spcBef>
                <a:spcPts val="0"/>
              </a:spcBef>
              <a:buFontTx/>
              <a:buNone/>
            </a:pPr>
            <a:r>
              <a:rPr lang="zh-CN" altLang="en-US" sz="2400" dirty="0">
                <a:latin typeface="+mj-ea"/>
                <a:ea typeface="+mj-ea"/>
              </a:rPr>
              <a:t>    </a:t>
            </a:r>
            <a:r>
              <a:rPr lang="zh-CN" altLang="en-US" sz="2400" dirty="0" smtClean="0">
                <a:latin typeface="+mj-ea"/>
                <a:ea typeface="+mj-ea"/>
              </a:rPr>
              <a:t>分析</a:t>
            </a:r>
            <a:r>
              <a:rPr lang="zh-CN" altLang="en-US" sz="2400" dirty="0">
                <a:latin typeface="+mj-ea"/>
                <a:ea typeface="+mj-ea"/>
              </a:rPr>
              <a:t>：两个乘数比较大，其积更大，采用</a:t>
            </a:r>
            <a:r>
              <a:rPr lang="en-US" altLang="zh-CN" sz="2400" dirty="0">
                <a:latin typeface="+mj-ea"/>
                <a:ea typeface="+mj-ea"/>
              </a:rPr>
              <a:t>unsigned long</a:t>
            </a:r>
            <a:r>
              <a:rPr lang="zh-CN" altLang="en-US" sz="2400" dirty="0">
                <a:latin typeface="+mj-ea"/>
                <a:ea typeface="+mj-ea"/>
              </a:rPr>
              <a:t>类型</a:t>
            </a:r>
            <a:r>
              <a:rPr lang="zh-CN" altLang="en-US" sz="2400" dirty="0" smtClean="0">
                <a:latin typeface="+mj-ea"/>
                <a:ea typeface="+mj-ea"/>
              </a:rPr>
              <a:t>，     设</a:t>
            </a:r>
            <a:r>
              <a:rPr lang="zh-CN" altLang="en-US" sz="2400" dirty="0">
                <a:latin typeface="+mj-ea"/>
                <a:ea typeface="+mj-ea"/>
              </a:rPr>
              <a:t>乘积存放在外部数据存贮 器</a:t>
            </a:r>
            <a:r>
              <a:rPr lang="en-US" altLang="zh-CN" sz="2400" dirty="0">
                <a:latin typeface="+mj-ea"/>
                <a:ea typeface="+mj-ea"/>
              </a:rPr>
              <a:t>0</a:t>
            </a:r>
            <a:r>
              <a:rPr lang="zh-CN" altLang="en-US" sz="2400" dirty="0">
                <a:latin typeface="+mj-ea"/>
                <a:ea typeface="+mj-ea"/>
              </a:rPr>
              <a:t>号开始的单元。程序如下：        </a:t>
            </a:r>
          </a:p>
          <a:p>
            <a:pPr marL="324000" indent="0">
              <a:spcBef>
                <a:spcPts val="0"/>
              </a:spcBef>
              <a:buFontTx/>
              <a:buNone/>
            </a:pPr>
            <a:r>
              <a:rPr lang="en-US" altLang="zh-CN" sz="2400" dirty="0" smtClean="0">
                <a:latin typeface="+mj-ea"/>
                <a:ea typeface="+mj-ea"/>
              </a:rPr>
              <a:t>  main</a:t>
            </a:r>
            <a:r>
              <a:rPr lang="en-US" altLang="zh-CN" sz="2400" dirty="0">
                <a:latin typeface="+mj-ea"/>
                <a:ea typeface="+mj-ea"/>
              </a:rPr>
              <a:t>() {        </a:t>
            </a:r>
          </a:p>
          <a:p>
            <a:pPr marL="324000" indent="0">
              <a:spcBef>
                <a:spcPts val="0"/>
              </a:spcBef>
              <a:buFontTx/>
              <a:buNone/>
            </a:pPr>
            <a:r>
              <a:rPr lang="en-US" altLang="zh-CN" sz="2400" dirty="0" smtClean="0">
                <a:latin typeface="+mj-ea"/>
                <a:ea typeface="+mj-ea"/>
              </a:rPr>
              <a:t>  unsigned </a:t>
            </a:r>
            <a:r>
              <a:rPr lang="en-US" altLang="zh-CN" sz="2400" dirty="0">
                <a:latin typeface="+mj-ea"/>
                <a:ea typeface="+mj-ea"/>
              </a:rPr>
              <a:t>long </a:t>
            </a:r>
            <a:r>
              <a:rPr lang="en-US" altLang="zh-CN" sz="2400" dirty="0" err="1">
                <a:latin typeface="+mj-ea"/>
                <a:ea typeface="+mj-ea"/>
              </a:rPr>
              <a:t>xdata</a:t>
            </a:r>
            <a:r>
              <a:rPr lang="en-US" altLang="zh-CN" sz="2400" dirty="0">
                <a:latin typeface="+mj-ea"/>
                <a:ea typeface="+mj-ea"/>
              </a:rPr>
              <a:t> *p;   /*</a:t>
            </a:r>
            <a:r>
              <a:rPr lang="zh-CN" altLang="en-US" sz="2400" dirty="0">
                <a:latin typeface="+mj-ea"/>
                <a:ea typeface="+mj-ea"/>
              </a:rPr>
              <a:t>设定指针</a:t>
            </a:r>
            <a:r>
              <a:rPr lang="en-US" altLang="zh-CN" sz="2400" dirty="0">
                <a:latin typeface="+mj-ea"/>
                <a:ea typeface="+mj-ea"/>
              </a:rPr>
              <a:t>p*/</a:t>
            </a:r>
          </a:p>
          <a:p>
            <a:pPr marL="324000" indent="0">
              <a:spcBef>
                <a:spcPts val="0"/>
              </a:spcBef>
              <a:buFontTx/>
              <a:buNone/>
            </a:pPr>
            <a:r>
              <a:rPr lang="en-US" altLang="zh-CN" sz="2400" dirty="0" smtClean="0">
                <a:latin typeface="+mj-ea"/>
                <a:ea typeface="+mj-ea"/>
              </a:rPr>
              <a:t>  unsigned </a:t>
            </a:r>
            <a:r>
              <a:rPr lang="en-US" altLang="zh-CN" sz="2400" dirty="0">
                <a:latin typeface="+mj-ea"/>
                <a:ea typeface="+mj-ea"/>
              </a:rPr>
              <a:t>long </a:t>
            </a:r>
            <a:r>
              <a:rPr lang="en-US" altLang="zh-CN" sz="2400" dirty="0" smtClean="0">
                <a:latin typeface="+mj-ea"/>
                <a:ea typeface="+mj-ea"/>
              </a:rPr>
              <a:t>a=12345;   </a:t>
            </a:r>
            <a:r>
              <a:rPr lang="en-US" altLang="zh-CN" sz="2400" dirty="0">
                <a:latin typeface="+mj-ea"/>
                <a:ea typeface="+mj-ea"/>
              </a:rPr>
              <a:t>/* </a:t>
            </a:r>
            <a:r>
              <a:rPr lang="zh-CN" altLang="en-US" sz="2400" dirty="0">
                <a:latin typeface="+mj-ea"/>
                <a:ea typeface="+mj-ea"/>
              </a:rPr>
              <a:t>设置</a:t>
            </a:r>
            <a:r>
              <a:rPr lang="en-US" altLang="zh-CN" sz="2400" dirty="0">
                <a:latin typeface="+mj-ea"/>
                <a:ea typeface="+mj-ea"/>
              </a:rPr>
              <a:t>a</a:t>
            </a:r>
            <a:r>
              <a:rPr lang="zh-CN" altLang="en-US" sz="2400" dirty="0">
                <a:latin typeface="+mj-ea"/>
                <a:ea typeface="+mj-ea"/>
              </a:rPr>
              <a:t>的类型*</a:t>
            </a:r>
            <a:r>
              <a:rPr lang="en-US" altLang="zh-CN" sz="2400" dirty="0">
                <a:latin typeface="+mj-ea"/>
                <a:ea typeface="+mj-ea"/>
              </a:rPr>
              <a:t>/</a:t>
            </a:r>
          </a:p>
          <a:p>
            <a:pPr marL="324000" indent="0">
              <a:spcBef>
                <a:spcPts val="0"/>
              </a:spcBef>
              <a:buFontTx/>
              <a:buNone/>
            </a:pPr>
            <a:r>
              <a:rPr lang="en-US" altLang="zh-CN" sz="2400" dirty="0" smtClean="0">
                <a:latin typeface="+mj-ea"/>
                <a:ea typeface="+mj-ea"/>
              </a:rPr>
              <a:t>  unsigned </a:t>
            </a:r>
            <a:r>
              <a:rPr lang="en-US" altLang="zh-CN" sz="2400" dirty="0">
                <a:latin typeface="+mj-ea"/>
                <a:ea typeface="+mj-ea"/>
              </a:rPr>
              <a:t>long </a:t>
            </a:r>
            <a:r>
              <a:rPr lang="en-US" altLang="zh-CN" sz="2400" dirty="0" smtClean="0">
                <a:latin typeface="+mj-ea"/>
                <a:ea typeface="+mj-ea"/>
              </a:rPr>
              <a:t>b=67890,c;/*</a:t>
            </a:r>
            <a:r>
              <a:rPr lang="zh-CN" altLang="en-US" sz="2400" dirty="0">
                <a:latin typeface="+mj-ea"/>
                <a:ea typeface="+mj-ea"/>
              </a:rPr>
              <a:t>设置</a:t>
            </a:r>
            <a:r>
              <a:rPr lang="en-US" altLang="zh-CN" sz="2400" dirty="0">
                <a:latin typeface="+mj-ea"/>
                <a:ea typeface="+mj-ea"/>
              </a:rPr>
              <a:t>b</a:t>
            </a:r>
            <a:r>
              <a:rPr lang="zh-CN" altLang="en-US" sz="2400" dirty="0">
                <a:latin typeface="+mj-ea"/>
                <a:ea typeface="+mj-ea"/>
              </a:rPr>
              <a:t>和积</a:t>
            </a:r>
            <a:r>
              <a:rPr lang="en-US" altLang="zh-CN" sz="2400" dirty="0">
                <a:latin typeface="+mj-ea"/>
                <a:ea typeface="+mj-ea"/>
              </a:rPr>
              <a:t>c</a:t>
            </a:r>
            <a:r>
              <a:rPr lang="zh-CN" altLang="en-US" sz="2400" dirty="0" smtClean="0">
                <a:latin typeface="+mj-ea"/>
                <a:ea typeface="+mj-ea"/>
              </a:rPr>
              <a:t>为</a:t>
            </a:r>
          </a:p>
          <a:p>
            <a:pPr marL="324000" indent="0">
              <a:spcBef>
                <a:spcPts val="0"/>
              </a:spcBef>
              <a:buFontTx/>
              <a:buNone/>
            </a:pPr>
            <a:r>
              <a:rPr lang="zh-CN" altLang="en-US" sz="2400" dirty="0" smtClean="0">
                <a:latin typeface="+mj-ea"/>
                <a:ea typeface="+mj-ea"/>
              </a:rPr>
              <a:t>                          </a:t>
            </a:r>
            <a:r>
              <a:rPr lang="en-US" altLang="zh-CN" sz="2400" dirty="0" smtClean="0">
                <a:latin typeface="+mj-ea"/>
                <a:ea typeface="+mj-ea"/>
              </a:rPr>
              <a:t>unsigned long</a:t>
            </a:r>
            <a:r>
              <a:rPr lang="zh-CN" altLang="en-US" sz="2400" dirty="0" smtClean="0">
                <a:latin typeface="+mj-ea"/>
                <a:ea typeface="+mj-ea"/>
              </a:rPr>
              <a:t>类型，并赋初值 *</a:t>
            </a:r>
            <a:r>
              <a:rPr lang="en-US" altLang="zh-CN" sz="2400" dirty="0" smtClean="0">
                <a:latin typeface="+mj-ea"/>
                <a:ea typeface="+mj-ea"/>
              </a:rPr>
              <a:t>/</a:t>
            </a:r>
          </a:p>
          <a:p>
            <a:pPr marL="324000" indent="0">
              <a:spcBef>
                <a:spcPts val="0"/>
              </a:spcBef>
              <a:buFontTx/>
              <a:buNone/>
            </a:pPr>
            <a:r>
              <a:rPr lang="en-US" altLang="zh-CN" sz="2400" dirty="0" smtClean="0">
                <a:latin typeface="+mj-ea"/>
                <a:ea typeface="+mj-ea"/>
              </a:rPr>
              <a:t>  p=0</a:t>
            </a:r>
            <a:r>
              <a:rPr lang="en-US" altLang="zh-CN" sz="2400" dirty="0">
                <a:latin typeface="+mj-ea"/>
                <a:ea typeface="+mj-ea"/>
              </a:rPr>
              <a:t>;                    </a:t>
            </a:r>
            <a:r>
              <a:rPr lang="en-US" altLang="zh-CN" sz="2400" dirty="0" smtClean="0">
                <a:latin typeface="+mj-ea"/>
                <a:ea typeface="+mj-ea"/>
              </a:rPr>
              <a:t>/*</a:t>
            </a:r>
            <a:r>
              <a:rPr lang="zh-CN" altLang="en-US" sz="2400" dirty="0">
                <a:latin typeface="+mj-ea"/>
                <a:ea typeface="+mj-ea"/>
              </a:rPr>
              <a:t>设地址指向</a:t>
            </a:r>
            <a:r>
              <a:rPr lang="en-US" altLang="zh-CN" sz="2400" dirty="0">
                <a:latin typeface="+mj-ea"/>
                <a:ea typeface="+mj-ea"/>
              </a:rPr>
              <a:t>0</a:t>
            </a:r>
            <a:r>
              <a:rPr lang="zh-CN" altLang="en-US" sz="2400" dirty="0">
                <a:latin typeface="+mj-ea"/>
                <a:ea typeface="+mj-ea"/>
              </a:rPr>
              <a:t>号单元*</a:t>
            </a:r>
            <a:r>
              <a:rPr lang="en-US" altLang="zh-CN" sz="2400" dirty="0" smtClean="0">
                <a:latin typeface="+mj-ea"/>
                <a:ea typeface="+mj-ea"/>
              </a:rPr>
              <a:t>/</a:t>
            </a:r>
          </a:p>
          <a:p>
            <a:pPr>
              <a:lnSpc>
                <a:spcPct val="90000"/>
              </a:lnSpc>
              <a:spcBef>
                <a:spcPct val="50000"/>
              </a:spcBef>
              <a:buFontTx/>
              <a:buNone/>
            </a:pPr>
            <a:r>
              <a:rPr lang="en-US" altLang="zh-CN" sz="2400" dirty="0">
                <a:latin typeface="+mj-ea"/>
                <a:ea typeface="+mj-ea"/>
              </a:rPr>
              <a:t>    </a:t>
            </a:r>
            <a:r>
              <a:rPr lang="en-US" altLang="zh-CN" sz="2400" dirty="0" smtClean="0">
                <a:latin typeface="+mj-ea"/>
                <a:ea typeface="+mj-ea"/>
              </a:rPr>
              <a:t>c=a*b</a:t>
            </a:r>
            <a:r>
              <a:rPr lang="en-US" altLang="zh-CN" sz="2400" dirty="0">
                <a:latin typeface="+mj-ea"/>
                <a:ea typeface="+mj-ea"/>
              </a:rPr>
              <a:t>;        </a:t>
            </a:r>
          </a:p>
          <a:p>
            <a:pPr>
              <a:lnSpc>
                <a:spcPct val="90000"/>
              </a:lnSpc>
              <a:spcBef>
                <a:spcPct val="50000"/>
              </a:spcBef>
              <a:buFontTx/>
              <a:buNone/>
            </a:pPr>
            <a:r>
              <a:rPr lang="en-US" altLang="zh-CN" sz="2400" dirty="0">
                <a:latin typeface="+mj-ea"/>
                <a:ea typeface="+mj-ea"/>
              </a:rPr>
              <a:t>    </a:t>
            </a:r>
            <a:r>
              <a:rPr lang="en-US" altLang="zh-CN" sz="2400" dirty="0" smtClean="0">
                <a:latin typeface="+mj-ea"/>
                <a:ea typeface="+mj-ea"/>
              </a:rPr>
              <a:t>*</a:t>
            </a:r>
            <a:r>
              <a:rPr lang="en-US" altLang="zh-CN" sz="2400" dirty="0">
                <a:latin typeface="+mj-ea"/>
                <a:ea typeface="+mj-ea"/>
              </a:rPr>
              <a:t>p=c; }     /*</a:t>
            </a:r>
            <a:r>
              <a:rPr lang="zh-CN" altLang="en-US" sz="2400" dirty="0">
                <a:latin typeface="+mj-ea"/>
                <a:ea typeface="+mj-ea"/>
              </a:rPr>
              <a:t>积存入外部</a:t>
            </a:r>
            <a:r>
              <a:rPr lang="en-US" altLang="zh-CN" sz="2400" dirty="0">
                <a:latin typeface="+mj-ea"/>
                <a:ea typeface="+mj-ea"/>
              </a:rPr>
              <a:t>RAM 0</a:t>
            </a:r>
            <a:r>
              <a:rPr lang="zh-CN" altLang="en-US" sz="2400" dirty="0">
                <a:latin typeface="+mj-ea"/>
                <a:ea typeface="+mj-ea"/>
              </a:rPr>
              <a:t>号单元*</a:t>
            </a:r>
            <a:r>
              <a:rPr lang="en-US" altLang="zh-CN" sz="2400" dirty="0">
                <a:latin typeface="+mj-ea"/>
                <a:ea typeface="+mj-ea"/>
              </a:rPr>
              <a:t>/                </a:t>
            </a:r>
          </a:p>
          <a:p>
            <a:pPr marL="324000" indent="0">
              <a:spcBef>
                <a:spcPts val="0"/>
              </a:spcBef>
            </a:pPr>
            <a:endParaRPr lang="en-US" altLang="zh-CN" sz="2400" dirty="0">
              <a:latin typeface="+mj-ea"/>
              <a:ea typeface="+mj-ea"/>
            </a:endParaRPr>
          </a:p>
        </p:txBody>
      </p:sp>
    </p:spTree>
    <p:extLst>
      <p:ext uri="{BB962C8B-B14F-4D97-AF65-F5344CB8AC3E}">
        <p14:creationId xmlns:p14="http://schemas.microsoft.com/office/powerpoint/2010/main" val="2993778430"/>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 calcmode="lin" valueType="num">
                                      <p:cBhvr additive="base">
                                        <p:cTn id="7" dur="500" fill="hold"/>
                                        <p:tgtEl>
                                          <p:spTgt spid="1638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3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387">
                                            <p:txEl>
                                              <p:pRg st="1" end="1"/>
                                            </p:txEl>
                                          </p:spTgt>
                                        </p:tgtEl>
                                        <p:attrNameLst>
                                          <p:attrName>style.visibility</p:attrName>
                                        </p:attrNameLst>
                                      </p:cBhvr>
                                      <p:to>
                                        <p:strVal val="visible"/>
                                      </p:to>
                                    </p:set>
                                    <p:anim calcmode="lin" valueType="num">
                                      <p:cBhvr additive="base">
                                        <p:cTn id="13" dur="500" fill="hold"/>
                                        <p:tgtEl>
                                          <p:spTgt spid="1638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3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387">
                                            <p:txEl>
                                              <p:pRg st="2" end="2"/>
                                            </p:txEl>
                                          </p:spTgt>
                                        </p:tgtEl>
                                        <p:attrNameLst>
                                          <p:attrName>style.visibility</p:attrName>
                                        </p:attrNameLst>
                                      </p:cBhvr>
                                      <p:to>
                                        <p:strVal val="visible"/>
                                      </p:to>
                                    </p:set>
                                    <p:anim calcmode="lin" valueType="num">
                                      <p:cBhvr additive="base">
                                        <p:cTn id="19" dur="500" fill="hold"/>
                                        <p:tgtEl>
                                          <p:spTgt spid="1638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38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6387">
                                            <p:txEl>
                                              <p:pRg st="3" end="3"/>
                                            </p:txEl>
                                          </p:spTgt>
                                        </p:tgtEl>
                                        <p:attrNameLst>
                                          <p:attrName>style.visibility</p:attrName>
                                        </p:attrNameLst>
                                      </p:cBhvr>
                                      <p:to>
                                        <p:strVal val="visible"/>
                                      </p:to>
                                    </p:set>
                                    <p:anim calcmode="lin" valueType="num">
                                      <p:cBhvr additive="base">
                                        <p:cTn id="25" dur="500" fill="hold"/>
                                        <p:tgtEl>
                                          <p:spTgt spid="1638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3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6387">
                                            <p:txEl>
                                              <p:pRg st="4" end="4"/>
                                            </p:txEl>
                                          </p:spTgt>
                                        </p:tgtEl>
                                        <p:attrNameLst>
                                          <p:attrName>style.visibility</p:attrName>
                                        </p:attrNameLst>
                                      </p:cBhvr>
                                      <p:to>
                                        <p:strVal val="visible"/>
                                      </p:to>
                                    </p:set>
                                    <p:anim calcmode="lin" valueType="num">
                                      <p:cBhvr additive="base">
                                        <p:cTn id="31" dur="500" fill="hold"/>
                                        <p:tgtEl>
                                          <p:spTgt spid="1638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638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6387">
                                            <p:txEl>
                                              <p:pRg st="5" end="5"/>
                                            </p:txEl>
                                          </p:spTgt>
                                        </p:tgtEl>
                                        <p:attrNameLst>
                                          <p:attrName>style.visibility</p:attrName>
                                        </p:attrNameLst>
                                      </p:cBhvr>
                                      <p:to>
                                        <p:strVal val="visible"/>
                                      </p:to>
                                    </p:set>
                                    <p:anim calcmode="lin" valueType="num">
                                      <p:cBhvr additive="base">
                                        <p:cTn id="37" dur="500" fill="hold"/>
                                        <p:tgtEl>
                                          <p:spTgt spid="1638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638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6387">
                                            <p:txEl>
                                              <p:pRg st="6" end="6"/>
                                            </p:txEl>
                                          </p:spTgt>
                                        </p:tgtEl>
                                        <p:attrNameLst>
                                          <p:attrName>style.visibility</p:attrName>
                                        </p:attrNameLst>
                                      </p:cBhvr>
                                      <p:to>
                                        <p:strVal val="visible"/>
                                      </p:to>
                                    </p:set>
                                    <p:anim calcmode="lin" valueType="num">
                                      <p:cBhvr additive="base">
                                        <p:cTn id="43" dur="500" fill="hold"/>
                                        <p:tgtEl>
                                          <p:spTgt spid="16387">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638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6387">
                                            <p:txEl>
                                              <p:pRg st="7" end="7"/>
                                            </p:txEl>
                                          </p:spTgt>
                                        </p:tgtEl>
                                        <p:attrNameLst>
                                          <p:attrName>style.visibility</p:attrName>
                                        </p:attrNameLst>
                                      </p:cBhvr>
                                      <p:to>
                                        <p:strVal val="visible"/>
                                      </p:to>
                                    </p:set>
                                    <p:anim calcmode="lin" valueType="num">
                                      <p:cBhvr additive="base">
                                        <p:cTn id="49" dur="500" fill="hold"/>
                                        <p:tgtEl>
                                          <p:spTgt spid="16387">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1638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6387">
                                            <p:txEl>
                                              <p:pRg st="8" end="8"/>
                                            </p:txEl>
                                          </p:spTgt>
                                        </p:tgtEl>
                                        <p:attrNameLst>
                                          <p:attrName>style.visibility</p:attrName>
                                        </p:attrNameLst>
                                      </p:cBhvr>
                                      <p:to>
                                        <p:strVal val="visible"/>
                                      </p:to>
                                    </p:set>
                                    <p:anim calcmode="lin" valueType="num">
                                      <p:cBhvr additive="base">
                                        <p:cTn id="55" dur="500" fill="hold"/>
                                        <p:tgtEl>
                                          <p:spTgt spid="16387">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16387">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6387">
                                            <p:txEl>
                                              <p:pRg st="9" end="9"/>
                                            </p:txEl>
                                          </p:spTgt>
                                        </p:tgtEl>
                                        <p:attrNameLst>
                                          <p:attrName>style.visibility</p:attrName>
                                        </p:attrNameLst>
                                      </p:cBhvr>
                                      <p:to>
                                        <p:strVal val="visible"/>
                                      </p:to>
                                    </p:set>
                                    <p:anim calcmode="lin" valueType="num">
                                      <p:cBhvr additive="base">
                                        <p:cTn id="61" dur="500" fill="hold"/>
                                        <p:tgtEl>
                                          <p:spTgt spid="16387">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16387">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Lst>
  </p:timing>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166688"/>
            <a:ext cx="8686800" cy="519112"/>
          </a:xfrm>
        </p:spPr>
        <p:txBody>
          <a:bodyPr/>
          <a:lstStyle/>
          <a:p>
            <a:r>
              <a:rPr lang="en-US" altLang="zh-CN" sz="2800">
                <a:solidFill>
                  <a:schemeClr val="tx1"/>
                </a:solidFill>
              </a:rPr>
              <a:t>      </a:t>
            </a:r>
          </a:p>
        </p:txBody>
      </p:sp>
      <p:sp>
        <p:nvSpPr>
          <p:cNvPr id="17411" name="Rectangle 3"/>
          <p:cNvSpPr>
            <a:spLocks noGrp="1" noChangeArrowheads="1"/>
          </p:cNvSpPr>
          <p:nvPr>
            <p:ph type="body" idx="1"/>
          </p:nvPr>
        </p:nvSpPr>
        <p:spPr>
          <a:xfrm>
            <a:off x="0" y="660400"/>
            <a:ext cx="9144000" cy="6324600"/>
          </a:xfrm>
        </p:spPr>
        <p:txBody>
          <a:bodyPr/>
          <a:lstStyle/>
          <a:p>
            <a:pPr>
              <a:lnSpc>
                <a:spcPct val="90000"/>
              </a:lnSpc>
              <a:spcBef>
                <a:spcPct val="50000"/>
              </a:spcBef>
              <a:buFontTx/>
              <a:buNone/>
            </a:pPr>
            <a:r>
              <a:rPr lang="zh-CN" altLang="en-US" sz="2400" dirty="0" smtClean="0"/>
              <a:t>        上机</a:t>
            </a:r>
            <a:r>
              <a:rPr lang="zh-CN" altLang="en-US" sz="2400" dirty="0"/>
              <a:t>通过软件仿真调试，在变量观察窗口看到运算结果 </a:t>
            </a:r>
            <a:r>
              <a:rPr lang="en-US" altLang="zh-CN" sz="2400" dirty="0" smtClean="0"/>
              <a:t>c=838102050</a:t>
            </a:r>
            <a:r>
              <a:rPr lang="zh-CN" altLang="en-US" sz="2400" dirty="0" smtClean="0"/>
              <a:t>，</a:t>
            </a:r>
            <a:r>
              <a:rPr lang="zh-CN" altLang="en-US" sz="2400" dirty="0"/>
              <a:t>即为乘积的十进制 数。观察</a:t>
            </a:r>
            <a:r>
              <a:rPr lang="en-US" altLang="zh-CN" sz="2400" dirty="0"/>
              <a:t>XDATA</a:t>
            </a:r>
            <a:r>
              <a:rPr lang="zh-CN" altLang="en-US" sz="2400" dirty="0"/>
              <a:t>区</a:t>
            </a:r>
            <a:r>
              <a:rPr lang="en-US" altLang="zh-CN" sz="2400" dirty="0"/>
              <a:t>(</a:t>
            </a:r>
            <a:r>
              <a:rPr lang="zh-CN" altLang="en-US" sz="2400" dirty="0"/>
              <a:t>外部</a:t>
            </a:r>
            <a:r>
              <a:rPr lang="en-US" altLang="zh-CN" sz="2400" dirty="0"/>
              <a:t>RAM)</a:t>
            </a:r>
            <a:r>
              <a:rPr lang="zh-CN" altLang="en-US" sz="2400" dirty="0"/>
              <a:t>的</a:t>
            </a:r>
            <a:r>
              <a:rPr lang="en-US" altLang="zh-CN" sz="2400" dirty="0" smtClean="0"/>
              <a:t>0000H</a:t>
            </a:r>
            <a:r>
              <a:rPr lang="en-US" altLang="zh-CN" sz="2400" dirty="0"/>
              <a:t>~</a:t>
            </a:r>
            <a:r>
              <a:rPr lang="en-US" altLang="zh-CN" sz="2400" dirty="0" smtClean="0"/>
              <a:t>0003H</a:t>
            </a:r>
            <a:r>
              <a:rPr lang="zh-CN" altLang="en-US" sz="2400" dirty="0"/>
              <a:t>单元分别</a:t>
            </a:r>
            <a:r>
              <a:rPr lang="zh-CN" altLang="en-US" sz="2400" dirty="0" smtClean="0"/>
              <a:t>为</a:t>
            </a:r>
            <a:r>
              <a:rPr lang="en-US" altLang="zh-CN" sz="2400" dirty="0"/>
              <a:t>31</a:t>
            </a:r>
            <a:r>
              <a:rPr lang="zh-CN" altLang="en-US" sz="2400" dirty="0"/>
              <a:t>、</a:t>
            </a:r>
            <a:r>
              <a:rPr lang="en-US" altLang="zh-CN" sz="2400" dirty="0"/>
              <a:t>F4</a:t>
            </a:r>
            <a:r>
              <a:rPr lang="zh-CN" altLang="en-US" sz="2400" dirty="0"/>
              <a:t>、</a:t>
            </a:r>
            <a:r>
              <a:rPr lang="en-US" altLang="zh-CN" sz="2400" dirty="0"/>
              <a:t>6C</a:t>
            </a:r>
            <a:r>
              <a:rPr lang="zh-CN" altLang="en-US" sz="2400" dirty="0"/>
              <a:t>、</a:t>
            </a:r>
            <a:r>
              <a:rPr lang="en-US" altLang="zh-CN" sz="2400" dirty="0"/>
              <a:t>22</a:t>
            </a:r>
            <a:r>
              <a:rPr lang="zh-CN" altLang="en-US" sz="2400" dirty="0" smtClean="0"/>
              <a:t>，</a:t>
            </a:r>
            <a:r>
              <a:rPr lang="zh-CN" altLang="en-US" sz="2400" dirty="0"/>
              <a:t>即存放的为</a:t>
            </a:r>
            <a:r>
              <a:rPr lang="zh-CN" altLang="en-US" sz="2400" dirty="0" smtClean="0"/>
              <a:t>乘积</a:t>
            </a:r>
            <a:r>
              <a:rPr lang="en-US" altLang="zh-CN" sz="2400" dirty="0" smtClean="0"/>
              <a:t> </a:t>
            </a:r>
            <a:r>
              <a:rPr lang="zh-CN" altLang="en-US" sz="2400" dirty="0"/>
              <a:t>的十六进制数。   </a:t>
            </a:r>
          </a:p>
          <a:p>
            <a:pPr>
              <a:lnSpc>
                <a:spcPct val="90000"/>
              </a:lnSpc>
              <a:spcBef>
                <a:spcPct val="50000"/>
              </a:spcBef>
              <a:buFontTx/>
              <a:buNone/>
            </a:pPr>
            <a:r>
              <a:rPr lang="zh-CN" altLang="en-US" sz="2400" dirty="0"/>
              <a:t>    观察</a:t>
            </a:r>
            <a:r>
              <a:rPr lang="en-US" altLang="zh-CN" sz="2400" dirty="0"/>
              <a:t>DATA</a:t>
            </a:r>
            <a:r>
              <a:rPr lang="zh-CN" altLang="en-US" sz="2400" dirty="0"/>
              <a:t>区（内部</a:t>
            </a:r>
            <a:r>
              <a:rPr lang="en-US" altLang="zh-CN" sz="2400" dirty="0"/>
              <a:t>RAM</a:t>
            </a:r>
            <a:r>
              <a:rPr lang="zh-CN" altLang="en-US" sz="2400" dirty="0"/>
              <a:t>区）：</a:t>
            </a:r>
          </a:p>
          <a:p>
            <a:pPr marL="0" indent="0">
              <a:lnSpc>
                <a:spcPct val="90000"/>
              </a:lnSpc>
              <a:buNone/>
            </a:pPr>
            <a:endParaRPr lang="en-US" altLang="zh-CN" sz="2400" dirty="0"/>
          </a:p>
        </p:txBody>
      </p:sp>
      <p:cxnSp>
        <p:nvCxnSpPr>
          <p:cNvPr id="17416" name="AutoShape 8"/>
          <p:cNvCxnSpPr>
            <a:cxnSpLocks noChangeShapeType="1"/>
          </p:cNvCxnSpPr>
          <p:nvPr/>
        </p:nvCxnSpPr>
        <p:spPr bwMode="auto">
          <a:xfrm>
            <a:off x="2819400" y="5867400"/>
            <a:ext cx="0" cy="0"/>
          </a:xfrm>
          <a:prstGeom prst="straightConnector1">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7750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399" y="2779713"/>
            <a:ext cx="11747500" cy="179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0" y="4965005"/>
            <a:ext cx="9144000" cy="1200329"/>
          </a:xfrm>
          <a:prstGeom prst="rect">
            <a:avLst/>
          </a:prstGeom>
        </p:spPr>
        <p:txBody>
          <a:bodyPr wrap="square">
            <a:spAutoFit/>
          </a:bodyPr>
          <a:lstStyle/>
          <a:p>
            <a:pPr algn="l">
              <a:lnSpc>
                <a:spcPct val="150000"/>
              </a:lnSpc>
            </a:pPr>
            <a:r>
              <a:rPr lang="zh-CN" altLang="en-US" sz="2400" b="1" dirty="0">
                <a:solidFill>
                  <a:schemeClr val="accent2"/>
                </a:solidFill>
                <a:latin typeface="+mn-lt"/>
                <a:ea typeface="+mn-ea"/>
              </a:rPr>
              <a:t>        可见，定义为</a:t>
            </a:r>
            <a:r>
              <a:rPr lang="en-US" altLang="zh-CN" sz="2400" b="1" dirty="0">
                <a:solidFill>
                  <a:schemeClr val="accent2"/>
                </a:solidFill>
                <a:latin typeface="+mn-lt"/>
                <a:ea typeface="+mn-ea"/>
              </a:rPr>
              <a:t>unsigned long</a:t>
            </a:r>
            <a:r>
              <a:rPr lang="zh-CN" altLang="en-US" sz="2400" b="1" dirty="0">
                <a:solidFill>
                  <a:schemeClr val="accent2"/>
                </a:solidFill>
                <a:latin typeface="+mn-lt"/>
                <a:ea typeface="+mn-ea"/>
              </a:rPr>
              <a:t>类型，给每个变量分配</a:t>
            </a:r>
            <a:r>
              <a:rPr lang="en-US" altLang="zh-CN" sz="2400" b="1" dirty="0">
                <a:solidFill>
                  <a:schemeClr val="accent2"/>
                </a:solidFill>
                <a:latin typeface="+mn-lt"/>
                <a:ea typeface="+mn-ea"/>
              </a:rPr>
              <a:t>4</a:t>
            </a:r>
            <a:r>
              <a:rPr lang="zh-CN" altLang="en-US" sz="2400" b="1" dirty="0">
                <a:solidFill>
                  <a:schemeClr val="accent2"/>
                </a:solidFill>
                <a:latin typeface="+mn-lt"/>
                <a:ea typeface="+mn-ea"/>
              </a:rPr>
              <a:t>个单元，如果定义类型不对，将得不到正确的结果</a:t>
            </a:r>
            <a:r>
              <a:rPr lang="zh-CN" altLang="en-US" dirty="0"/>
              <a:t>。</a:t>
            </a:r>
          </a:p>
        </p:txBody>
      </p:sp>
    </p:spTree>
    <p:extLst>
      <p:ext uri="{BB962C8B-B14F-4D97-AF65-F5344CB8AC3E}">
        <p14:creationId xmlns:p14="http://schemas.microsoft.com/office/powerpoint/2010/main" val="507538182"/>
      </p:ext>
    </p:extLst>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7506"/>
                                        </p:tgtEl>
                                        <p:attrNameLst>
                                          <p:attrName>style.visibility</p:attrName>
                                        </p:attrNameLst>
                                      </p:cBhvr>
                                      <p:to>
                                        <p:strVal val="visible"/>
                                      </p:to>
                                    </p:set>
                                    <p:anim calcmode="lin" valueType="num">
                                      <p:cBhvr additive="base">
                                        <p:cTn id="7" dur="500" fill="hold"/>
                                        <p:tgtEl>
                                          <p:spTgt spid="277506"/>
                                        </p:tgtEl>
                                        <p:attrNameLst>
                                          <p:attrName>ppt_x</p:attrName>
                                        </p:attrNameLst>
                                      </p:cBhvr>
                                      <p:tavLst>
                                        <p:tav tm="0">
                                          <p:val>
                                            <p:strVal val="#ppt_x"/>
                                          </p:val>
                                        </p:tav>
                                        <p:tav tm="100000">
                                          <p:val>
                                            <p:strVal val="#ppt_x"/>
                                          </p:val>
                                        </p:tav>
                                      </p:tavLst>
                                    </p:anim>
                                    <p:anim calcmode="lin" valueType="num">
                                      <p:cBhvr additive="base">
                                        <p:cTn id="8" dur="500" fill="hold"/>
                                        <p:tgtEl>
                                          <p:spTgt spid="27750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0" y="609600"/>
            <a:ext cx="9144000" cy="6629400"/>
          </a:xfrm>
        </p:spPr>
        <p:txBody>
          <a:bodyPr/>
          <a:lstStyle/>
          <a:p>
            <a:pPr marL="0" indent="0" algn="l">
              <a:lnSpc>
                <a:spcPct val="150000"/>
              </a:lnSpc>
              <a:spcBef>
                <a:spcPts val="0"/>
              </a:spcBef>
              <a:buFontTx/>
              <a:buNone/>
            </a:pPr>
            <a:r>
              <a:rPr lang="zh-CN" altLang="en-US" sz="2400" dirty="0" smtClean="0"/>
              <a:t>        对于</a:t>
            </a:r>
            <a:r>
              <a:rPr lang="zh-CN" altLang="en-US" sz="2400" dirty="0"/>
              <a:t>复杂的运算通常采用查表的方法。如同汇编程序设计一样，在程序存贮器建立一张表， 在</a:t>
            </a:r>
            <a:r>
              <a:rPr lang="en-US" altLang="zh-CN" sz="2400" dirty="0"/>
              <a:t>C</a:t>
            </a:r>
            <a:r>
              <a:rPr lang="zh-CN" altLang="en-US" sz="2400" dirty="0"/>
              <a:t>语言中表格定义为数组，表内数据</a:t>
            </a:r>
            <a:r>
              <a:rPr lang="en-US" altLang="zh-CN" sz="2400" dirty="0"/>
              <a:t>(</a:t>
            </a:r>
            <a:r>
              <a:rPr lang="zh-CN" altLang="en-US" sz="2400" dirty="0"/>
              <a:t>元素</a:t>
            </a:r>
            <a:r>
              <a:rPr lang="en-US" altLang="zh-CN" sz="2400" dirty="0"/>
              <a:t>)</a:t>
            </a:r>
            <a:r>
              <a:rPr lang="zh-CN" altLang="en-US" sz="2400" dirty="0"/>
              <a:t>的偏移量表现为下标。数组的使用如同变量一 样，要先进行定义：即说明数组名、维数、数据类型和存贮类型，在定义数组的同时还可以 给数组各元素赋初值。通过下例说明</a:t>
            </a:r>
            <a:r>
              <a:rPr lang="en-US" altLang="zh-CN" sz="2400" dirty="0"/>
              <a:t>C51</a:t>
            </a:r>
            <a:r>
              <a:rPr lang="zh-CN" altLang="en-US" sz="2400" dirty="0"/>
              <a:t>数组的定义方法和用</a:t>
            </a:r>
            <a:r>
              <a:rPr lang="en-US" altLang="zh-CN" sz="2400" dirty="0"/>
              <a:t>C</a:t>
            </a:r>
            <a:r>
              <a:rPr lang="zh-CN" altLang="en-US" sz="2400" dirty="0"/>
              <a:t>语言编查表程序的方法。         </a:t>
            </a:r>
          </a:p>
          <a:p>
            <a:pPr>
              <a:lnSpc>
                <a:spcPct val="115000"/>
              </a:lnSpc>
            </a:pPr>
            <a:endParaRPr lang="en-US" altLang="zh-CN" sz="2400" dirty="0"/>
          </a:p>
        </p:txBody>
      </p:sp>
    </p:spTree>
    <p:extLst>
      <p:ext uri="{BB962C8B-B14F-4D97-AF65-F5344CB8AC3E}">
        <p14:creationId xmlns:p14="http://schemas.microsoft.com/office/powerpoint/2010/main" val="474425854"/>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fill="hold"/>
                                        <p:tgtEl>
                                          <p:spTgt spid="184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43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635000"/>
            <a:ext cx="9144000" cy="1373188"/>
          </a:xfrm>
        </p:spPr>
        <p:txBody>
          <a:bodyPr/>
          <a:lstStyle/>
          <a:p>
            <a:r>
              <a:rPr lang="en-US" altLang="zh-CN" sz="2800" b="1" dirty="0">
                <a:solidFill>
                  <a:schemeClr val="tx1"/>
                </a:solidFill>
              </a:rPr>
              <a:t>    </a:t>
            </a:r>
            <a:r>
              <a:rPr lang="en-US" altLang="zh-CN" sz="2800" b="1" dirty="0" smtClean="0">
                <a:solidFill>
                  <a:schemeClr val="tx1"/>
                </a:solidFill>
              </a:rPr>
              <a:t>   </a:t>
            </a:r>
            <a:r>
              <a:rPr lang="en-US" altLang="zh-CN" sz="2400" dirty="0" smtClean="0">
                <a:solidFill>
                  <a:schemeClr val="accent2"/>
                </a:solidFill>
                <a:latin typeface="+mn-lt"/>
                <a:ea typeface="+mn-ea"/>
                <a:cs typeface="+mn-cs"/>
              </a:rPr>
              <a:t>【</a:t>
            </a:r>
            <a:r>
              <a:rPr lang="zh-CN" altLang="en-US" sz="2400" dirty="0">
                <a:solidFill>
                  <a:schemeClr val="accent2"/>
                </a:solidFill>
                <a:latin typeface="+mn-lt"/>
                <a:ea typeface="+mn-ea"/>
                <a:cs typeface="+mn-cs"/>
              </a:rPr>
              <a:t>例</a:t>
            </a:r>
            <a:r>
              <a:rPr lang="en-US" altLang="zh-CN" sz="2400" dirty="0">
                <a:solidFill>
                  <a:schemeClr val="accent2"/>
                </a:solidFill>
                <a:latin typeface="+mn-lt"/>
                <a:ea typeface="+mn-ea"/>
                <a:cs typeface="+mn-cs"/>
              </a:rPr>
              <a:t>6-8】 </a:t>
            </a:r>
            <a:r>
              <a:rPr lang="zh-CN" altLang="en-US" sz="2400" dirty="0">
                <a:solidFill>
                  <a:schemeClr val="accent2"/>
                </a:solidFill>
                <a:latin typeface="+mn-lt"/>
                <a:ea typeface="+mn-ea"/>
                <a:cs typeface="+mn-cs"/>
              </a:rPr>
              <a:t>片内</a:t>
            </a:r>
            <a:r>
              <a:rPr lang="en-US" altLang="zh-CN" sz="2400" dirty="0">
                <a:solidFill>
                  <a:schemeClr val="accent2"/>
                </a:solidFill>
                <a:latin typeface="+mn-lt"/>
                <a:ea typeface="+mn-ea"/>
                <a:cs typeface="+mn-cs"/>
              </a:rPr>
              <a:t>RAM </a:t>
            </a:r>
            <a:r>
              <a:rPr lang="en-US" altLang="zh-CN" sz="2400" dirty="0" smtClean="0">
                <a:solidFill>
                  <a:schemeClr val="accent2"/>
                </a:solidFill>
                <a:latin typeface="+mn-lt"/>
                <a:ea typeface="+mn-ea"/>
                <a:cs typeface="+mn-cs"/>
              </a:rPr>
              <a:t>30H</a:t>
            </a:r>
            <a:r>
              <a:rPr lang="zh-CN" altLang="en-US" sz="2400" dirty="0">
                <a:solidFill>
                  <a:schemeClr val="accent2"/>
                </a:solidFill>
                <a:latin typeface="+mn-lt"/>
                <a:ea typeface="+mn-ea"/>
                <a:cs typeface="+mn-cs"/>
              </a:rPr>
              <a:t>单元存放着一个</a:t>
            </a:r>
            <a:r>
              <a:rPr lang="en-US" altLang="zh-CN" sz="2400" dirty="0" smtClean="0">
                <a:solidFill>
                  <a:schemeClr val="accent2"/>
                </a:solidFill>
                <a:latin typeface="+mn-lt"/>
                <a:ea typeface="+mn-ea"/>
                <a:cs typeface="+mn-cs"/>
              </a:rPr>
              <a:t>0~09H</a:t>
            </a:r>
            <a:r>
              <a:rPr lang="zh-CN" altLang="en-US" sz="2400" dirty="0">
                <a:solidFill>
                  <a:schemeClr val="accent2"/>
                </a:solidFill>
                <a:latin typeface="+mn-lt"/>
                <a:ea typeface="+mn-ea"/>
                <a:cs typeface="+mn-cs"/>
              </a:rPr>
              <a:t>的数，用查表法，求出该数的平方值放入内部</a:t>
            </a:r>
            <a:r>
              <a:rPr lang="en-US" altLang="zh-CN" sz="2400" dirty="0">
                <a:solidFill>
                  <a:schemeClr val="accent2"/>
                </a:solidFill>
                <a:latin typeface="+mn-lt"/>
                <a:ea typeface="+mn-ea"/>
                <a:cs typeface="+mn-cs"/>
              </a:rPr>
              <a:t>RAM  </a:t>
            </a:r>
            <a:r>
              <a:rPr lang="en-US" altLang="zh-CN" sz="2400" dirty="0" smtClean="0">
                <a:solidFill>
                  <a:schemeClr val="accent2"/>
                </a:solidFill>
                <a:latin typeface="+mn-lt"/>
                <a:ea typeface="+mn-ea"/>
                <a:cs typeface="+mn-cs"/>
              </a:rPr>
              <a:t>31H</a:t>
            </a:r>
            <a:r>
              <a:rPr lang="zh-CN" altLang="en-US" sz="2400" dirty="0">
                <a:solidFill>
                  <a:schemeClr val="accent2"/>
                </a:solidFill>
                <a:latin typeface="+mn-lt"/>
                <a:ea typeface="+mn-ea"/>
                <a:cs typeface="+mn-cs"/>
              </a:rPr>
              <a:t>单元        </a:t>
            </a:r>
            <a:br>
              <a:rPr lang="zh-CN" altLang="en-US" sz="2400" dirty="0">
                <a:solidFill>
                  <a:schemeClr val="accent2"/>
                </a:solidFill>
                <a:latin typeface="+mn-lt"/>
                <a:ea typeface="+mn-ea"/>
                <a:cs typeface="+mn-cs"/>
              </a:rPr>
            </a:br>
            <a:endParaRPr lang="zh-CN" altLang="en-US" sz="2400" dirty="0">
              <a:solidFill>
                <a:schemeClr val="accent2"/>
              </a:solidFill>
              <a:latin typeface="+mn-lt"/>
              <a:ea typeface="+mn-ea"/>
              <a:cs typeface="+mn-cs"/>
            </a:endParaRPr>
          </a:p>
        </p:txBody>
      </p:sp>
      <p:sp>
        <p:nvSpPr>
          <p:cNvPr id="19459" name="Rectangle 3"/>
          <p:cNvSpPr>
            <a:spLocks noGrp="1" noChangeArrowheads="1"/>
          </p:cNvSpPr>
          <p:nvPr>
            <p:ph type="body" idx="1"/>
          </p:nvPr>
        </p:nvSpPr>
        <p:spPr>
          <a:xfrm>
            <a:off x="0" y="1524000"/>
            <a:ext cx="9144000" cy="6324600"/>
          </a:xfrm>
        </p:spPr>
        <p:txBody>
          <a:bodyPr/>
          <a:lstStyle/>
          <a:p>
            <a:pPr>
              <a:lnSpc>
                <a:spcPct val="90000"/>
              </a:lnSpc>
              <a:spcBef>
                <a:spcPct val="50000"/>
              </a:spcBef>
              <a:buFontTx/>
              <a:buNone/>
            </a:pPr>
            <a:r>
              <a:rPr lang="en-US" altLang="zh-CN" sz="2400" dirty="0"/>
              <a:t>      </a:t>
            </a:r>
            <a:r>
              <a:rPr lang="en-US" altLang="zh-CN" sz="2400" dirty="0" smtClean="0"/>
              <a:t>main</a:t>
            </a:r>
            <a:r>
              <a:rPr lang="en-US" altLang="zh-CN" sz="2400" dirty="0"/>
              <a:t>(){        </a:t>
            </a:r>
          </a:p>
          <a:p>
            <a:pPr>
              <a:lnSpc>
                <a:spcPct val="90000"/>
              </a:lnSpc>
              <a:spcBef>
                <a:spcPct val="50000"/>
              </a:spcBef>
              <a:buFontTx/>
              <a:buNone/>
            </a:pPr>
            <a:r>
              <a:rPr lang="en-US" altLang="zh-CN" sz="2400" dirty="0"/>
              <a:t>      </a:t>
            </a:r>
            <a:r>
              <a:rPr lang="en-US" altLang="zh-CN" sz="2400" dirty="0" smtClean="0"/>
              <a:t>char </a:t>
            </a:r>
            <a:r>
              <a:rPr lang="en-US" altLang="zh-CN" sz="2400" dirty="0"/>
              <a:t>x,*p;        </a:t>
            </a:r>
          </a:p>
          <a:p>
            <a:pPr>
              <a:lnSpc>
                <a:spcPct val="90000"/>
              </a:lnSpc>
              <a:spcBef>
                <a:spcPct val="50000"/>
              </a:spcBef>
              <a:buFontTx/>
              <a:buNone/>
            </a:pPr>
            <a:r>
              <a:rPr lang="en-US" altLang="zh-CN" sz="2400" dirty="0"/>
              <a:t>      </a:t>
            </a:r>
            <a:r>
              <a:rPr lang="en-US" altLang="zh-CN" sz="2400" dirty="0" smtClean="0"/>
              <a:t>char </a:t>
            </a:r>
            <a:r>
              <a:rPr lang="en-US" altLang="zh-CN" sz="2400" dirty="0"/>
              <a:t>code tab</a:t>
            </a:r>
            <a:r>
              <a:rPr lang="zh-CN" altLang="en-US" sz="2400" dirty="0" smtClean="0"/>
              <a:t>［</a:t>
            </a:r>
            <a:r>
              <a:rPr lang="en-US" altLang="zh-CN" sz="2400" dirty="0" smtClean="0"/>
              <a:t>10</a:t>
            </a:r>
            <a:r>
              <a:rPr lang="zh-CN" altLang="en-US" sz="2400" dirty="0" smtClean="0"/>
              <a:t>］</a:t>
            </a:r>
            <a:r>
              <a:rPr lang="en-US" altLang="zh-CN" sz="2400" dirty="0"/>
              <a:t>={</a:t>
            </a:r>
            <a:r>
              <a:rPr lang="en-US" altLang="zh-CN" sz="2400" dirty="0" smtClean="0"/>
              <a:t>0,1,4,9,16,25,36,49,64,81</a:t>
            </a:r>
            <a:r>
              <a:rPr lang="zh-CN" altLang="en-US" sz="2400" dirty="0" smtClean="0"/>
              <a:t>｝</a:t>
            </a:r>
            <a:r>
              <a:rPr lang="en-US" altLang="zh-CN" sz="2400" dirty="0" smtClean="0"/>
              <a:t>;/*</a:t>
            </a:r>
            <a:r>
              <a:rPr lang="zh-CN" altLang="en-US" sz="2400" dirty="0"/>
              <a:t>平方表*</a:t>
            </a:r>
            <a:r>
              <a:rPr lang="en-US" altLang="zh-CN" sz="2400" dirty="0"/>
              <a:t>/</a:t>
            </a:r>
          </a:p>
          <a:p>
            <a:pPr>
              <a:lnSpc>
                <a:spcPct val="90000"/>
              </a:lnSpc>
              <a:spcBef>
                <a:spcPct val="50000"/>
              </a:spcBef>
              <a:buFontTx/>
              <a:buNone/>
            </a:pPr>
            <a:r>
              <a:rPr lang="en-US" altLang="zh-CN" sz="2400" dirty="0"/>
              <a:t>      </a:t>
            </a:r>
            <a:r>
              <a:rPr lang="en-US" altLang="zh-CN" sz="2400" dirty="0" smtClean="0"/>
              <a:t>p=0x30</a:t>
            </a:r>
            <a:r>
              <a:rPr lang="en-US" altLang="zh-CN" sz="2400" dirty="0"/>
              <a:t>;        </a:t>
            </a:r>
          </a:p>
          <a:p>
            <a:pPr>
              <a:lnSpc>
                <a:spcPct val="90000"/>
              </a:lnSpc>
              <a:spcBef>
                <a:spcPct val="50000"/>
              </a:spcBef>
              <a:buFontTx/>
              <a:buNone/>
            </a:pPr>
            <a:r>
              <a:rPr lang="en-US" altLang="zh-CN" sz="2400" dirty="0"/>
              <a:t>      </a:t>
            </a:r>
            <a:r>
              <a:rPr lang="en-US" altLang="zh-CN" sz="2400" dirty="0" smtClean="0"/>
              <a:t>x=tab</a:t>
            </a:r>
            <a:r>
              <a:rPr lang="zh-CN" altLang="en-US" sz="2400" dirty="0"/>
              <a:t>［*</a:t>
            </a:r>
            <a:r>
              <a:rPr lang="en-US" altLang="zh-CN" sz="2400" dirty="0"/>
              <a:t>p</a:t>
            </a:r>
            <a:r>
              <a:rPr lang="zh-CN" altLang="en-US" sz="2400" dirty="0"/>
              <a:t>］</a:t>
            </a:r>
            <a:r>
              <a:rPr lang="en-US" altLang="zh-CN" sz="2400" dirty="0"/>
              <a:t>;                            /*</a:t>
            </a:r>
            <a:r>
              <a:rPr lang="zh-CN" altLang="en-US" sz="2400" dirty="0"/>
              <a:t>查表*</a:t>
            </a:r>
            <a:r>
              <a:rPr lang="en-US" altLang="zh-CN" sz="2400" dirty="0"/>
              <a:t>/</a:t>
            </a:r>
          </a:p>
          <a:p>
            <a:pPr>
              <a:lnSpc>
                <a:spcPct val="90000"/>
              </a:lnSpc>
              <a:spcBef>
                <a:spcPct val="50000"/>
              </a:spcBef>
              <a:buFontTx/>
              <a:buNone/>
            </a:pPr>
            <a:r>
              <a:rPr lang="en-US" altLang="zh-CN" sz="2400" dirty="0"/>
              <a:t>     </a:t>
            </a:r>
            <a:r>
              <a:rPr lang="en-US" altLang="zh-CN" sz="2400" dirty="0" smtClean="0"/>
              <a:t> </a:t>
            </a:r>
            <a:r>
              <a:rPr lang="en-US" altLang="zh-CN" sz="2400" dirty="0"/>
              <a:t>p++;        </a:t>
            </a:r>
          </a:p>
          <a:p>
            <a:pPr>
              <a:lnSpc>
                <a:spcPct val="90000"/>
              </a:lnSpc>
              <a:spcBef>
                <a:spcPct val="50000"/>
              </a:spcBef>
              <a:buFontTx/>
              <a:buNone/>
            </a:pPr>
            <a:r>
              <a:rPr lang="en-US" altLang="zh-CN" sz="2400" dirty="0"/>
              <a:t>      </a:t>
            </a:r>
            <a:r>
              <a:rPr lang="en-US" altLang="zh-CN" sz="2400" dirty="0" smtClean="0"/>
              <a:t>*</a:t>
            </a:r>
            <a:r>
              <a:rPr lang="en-US" altLang="zh-CN" sz="2400" dirty="0"/>
              <a:t>p=x;        </a:t>
            </a:r>
          </a:p>
          <a:p>
            <a:pPr>
              <a:lnSpc>
                <a:spcPct val="90000"/>
              </a:lnSpc>
              <a:spcBef>
                <a:spcPct val="50000"/>
              </a:spcBef>
              <a:buFontTx/>
              <a:buNone/>
            </a:pPr>
            <a:r>
              <a:rPr lang="en-US" altLang="zh-CN" sz="2400" dirty="0"/>
              <a:t>     </a:t>
            </a:r>
            <a:r>
              <a:rPr lang="en-US" altLang="zh-CN" sz="2400" dirty="0" smtClean="0"/>
              <a:t> </a:t>
            </a:r>
            <a:r>
              <a:rPr lang="en-US" altLang="zh-CN" sz="2400" dirty="0"/>
              <a:t>}        </a:t>
            </a:r>
          </a:p>
          <a:p>
            <a:pPr>
              <a:lnSpc>
                <a:spcPct val="90000"/>
              </a:lnSpc>
              <a:buFontTx/>
              <a:buNone/>
            </a:pPr>
            <a:endParaRPr lang="en-US" altLang="zh-CN" sz="2400" dirty="0"/>
          </a:p>
        </p:txBody>
      </p:sp>
    </p:spTree>
    <p:extLst>
      <p:ext uri="{BB962C8B-B14F-4D97-AF65-F5344CB8AC3E}">
        <p14:creationId xmlns:p14="http://schemas.microsoft.com/office/powerpoint/2010/main" val="337888859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additive="base">
                                        <p:cTn id="7" dur="500" fill="hold"/>
                                        <p:tgtEl>
                                          <p:spTgt spid="1945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45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459">
                                            <p:txEl>
                                              <p:pRg st="1" end="1"/>
                                            </p:txEl>
                                          </p:spTgt>
                                        </p:tgtEl>
                                        <p:attrNameLst>
                                          <p:attrName>style.visibility</p:attrName>
                                        </p:attrNameLst>
                                      </p:cBhvr>
                                      <p:to>
                                        <p:strVal val="visible"/>
                                      </p:to>
                                    </p:set>
                                    <p:anim calcmode="lin" valueType="num">
                                      <p:cBhvr additive="base">
                                        <p:cTn id="13" dur="500" fill="hold"/>
                                        <p:tgtEl>
                                          <p:spTgt spid="1945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45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459">
                                            <p:txEl>
                                              <p:pRg st="2" end="2"/>
                                            </p:txEl>
                                          </p:spTgt>
                                        </p:tgtEl>
                                        <p:attrNameLst>
                                          <p:attrName>style.visibility</p:attrName>
                                        </p:attrNameLst>
                                      </p:cBhvr>
                                      <p:to>
                                        <p:strVal val="visible"/>
                                      </p:to>
                                    </p:set>
                                    <p:anim calcmode="lin" valueType="num">
                                      <p:cBhvr additive="base">
                                        <p:cTn id="19" dur="500" fill="hold"/>
                                        <p:tgtEl>
                                          <p:spTgt spid="1945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45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459">
                                            <p:txEl>
                                              <p:pRg st="3" end="3"/>
                                            </p:txEl>
                                          </p:spTgt>
                                        </p:tgtEl>
                                        <p:attrNameLst>
                                          <p:attrName>style.visibility</p:attrName>
                                        </p:attrNameLst>
                                      </p:cBhvr>
                                      <p:to>
                                        <p:strVal val="visible"/>
                                      </p:to>
                                    </p:set>
                                    <p:anim calcmode="lin" valueType="num">
                                      <p:cBhvr additive="base">
                                        <p:cTn id="25" dur="500" fill="hold"/>
                                        <p:tgtEl>
                                          <p:spTgt spid="1945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45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459">
                                            <p:txEl>
                                              <p:pRg st="4" end="4"/>
                                            </p:txEl>
                                          </p:spTgt>
                                        </p:tgtEl>
                                        <p:attrNameLst>
                                          <p:attrName>style.visibility</p:attrName>
                                        </p:attrNameLst>
                                      </p:cBhvr>
                                      <p:to>
                                        <p:strVal val="visible"/>
                                      </p:to>
                                    </p:set>
                                    <p:anim calcmode="lin" valueType="num">
                                      <p:cBhvr additive="base">
                                        <p:cTn id="31" dur="500" fill="hold"/>
                                        <p:tgtEl>
                                          <p:spTgt spid="1945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945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9459">
                                            <p:txEl>
                                              <p:pRg st="5" end="5"/>
                                            </p:txEl>
                                          </p:spTgt>
                                        </p:tgtEl>
                                        <p:attrNameLst>
                                          <p:attrName>style.visibility</p:attrName>
                                        </p:attrNameLst>
                                      </p:cBhvr>
                                      <p:to>
                                        <p:strVal val="visible"/>
                                      </p:to>
                                    </p:set>
                                    <p:anim calcmode="lin" valueType="num">
                                      <p:cBhvr additive="base">
                                        <p:cTn id="37" dur="500" fill="hold"/>
                                        <p:tgtEl>
                                          <p:spTgt spid="19459">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945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9459">
                                            <p:txEl>
                                              <p:pRg st="6" end="6"/>
                                            </p:txEl>
                                          </p:spTgt>
                                        </p:tgtEl>
                                        <p:attrNameLst>
                                          <p:attrName>style.visibility</p:attrName>
                                        </p:attrNameLst>
                                      </p:cBhvr>
                                      <p:to>
                                        <p:strVal val="visible"/>
                                      </p:to>
                                    </p:set>
                                    <p:anim calcmode="lin" valueType="num">
                                      <p:cBhvr additive="base">
                                        <p:cTn id="43" dur="500" fill="hold"/>
                                        <p:tgtEl>
                                          <p:spTgt spid="19459">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945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9459">
                                            <p:txEl>
                                              <p:pRg st="7" end="7"/>
                                            </p:txEl>
                                          </p:spTgt>
                                        </p:tgtEl>
                                        <p:attrNameLst>
                                          <p:attrName>style.visibility</p:attrName>
                                        </p:attrNameLst>
                                      </p:cBhvr>
                                      <p:to>
                                        <p:strVal val="visible"/>
                                      </p:to>
                                    </p:set>
                                    <p:anim calcmode="lin" valueType="num">
                                      <p:cBhvr additive="base">
                                        <p:cTn id="49" dur="500" fill="hold"/>
                                        <p:tgtEl>
                                          <p:spTgt spid="19459">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1945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autoUpdateAnimBg="0"/>
    </p:bldLst>
  </p:timing>
</p:sld>
</file>

<file path=ppt/slides/slide1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3985" y="571500"/>
            <a:ext cx="4495800" cy="946150"/>
          </a:xfrm>
        </p:spPr>
        <p:txBody>
          <a:bodyPr/>
          <a:lstStyle/>
          <a:p>
            <a:r>
              <a:rPr lang="en-US" altLang="zh-CN" sz="2400" dirty="0" smtClean="0">
                <a:solidFill>
                  <a:schemeClr val="accent2"/>
                </a:solidFill>
                <a:latin typeface="+mn-lt"/>
                <a:ea typeface="+mn-ea"/>
                <a:cs typeface="+mn-cs"/>
              </a:rPr>
              <a:t>     </a:t>
            </a:r>
            <a:r>
              <a:rPr lang="en-US" altLang="zh-CN" sz="2400" kern="1200" dirty="0">
                <a:solidFill>
                  <a:srgbClr val="9900CC"/>
                </a:solidFill>
              </a:rPr>
              <a:t>6.6.3  </a:t>
            </a:r>
            <a:r>
              <a:rPr lang="zh-CN" altLang="en-US" sz="2400" kern="1200" dirty="0">
                <a:solidFill>
                  <a:srgbClr val="9900CC"/>
                </a:solidFill>
              </a:rPr>
              <a:t>循环程序的设计</a:t>
            </a:r>
            <a:r>
              <a:rPr lang="zh-CN" altLang="en-US" sz="2400" dirty="0">
                <a:solidFill>
                  <a:schemeClr val="accent2"/>
                </a:solidFill>
                <a:latin typeface="+mn-lt"/>
                <a:ea typeface="+mn-ea"/>
                <a:cs typeface="+mn-cs"/>
              </a:rPr>
              <a:t/>
            </a:r>
            <a:br>
              <a:rPr lang="zh-CN" altLang="en-US" sz="2400" dirty="0">
                <a:solidFill>
                  <a:schemeClr val="accent2"/>
                </a:solidFill>
                <a:latin typeface="+mn-lt"/>
                <a:ea typeface="+mn-ea"/>
                <a:cs typeface="+mn-cs"/>
              </a:rPr>
            </a:br>
            <a:endParaRPr lang="zh-CN" altLang="en-US" sz="2400" dirty="0">
              <a:solidFill>
                <a:schemeClr val="accent2"/>
              </a:solidFill>
              <a:latin typeface="+mn-lt"/>
              <a:ea typeface="+mn-ea"/>
              <a:cs typeface="+mn-cs"/>
            </a:endParaRPr>
          </a:p>
        </p:txBody>
      </p:sp>
      <p:sp>
        <p:nvSpPr>
          <p:cNvPr id="20483" name="Rectangle 3"/>
          <p:cNvSpPr>
            <a:spLocks noGrp="1" noChangeArrowheads="1"/>
          </p:cNvSpPr>
          <p:nvPr>
            <p:ph type="body" idx="1"/>
          </p:nvPr>
        </p:nvSpPr>
        <p:spPr>
          <a:xfrm>
            <a:off x="0" y="1128713"/>
            <a:ext cx="9144000" cy="2376487"/>
          </a:xfrm>
        </p:spPr>
        <p:txBody>
          <a:bodyPr/>
          <a:lstStyle/>
          <a:p>
            <a:pPr marL="0" indent="0" algn="l">
              <a:lnSpc>
                <a:spcPct val="150000"/>
              </a:lnSpc>
              <a:spcBef>
                <a:spcPts val="0"/>
              </a:spcBef>
              <a:buFontTx/>
              <a:buNone/>
            </a:pPr>
            <a:r>
              <a:rPr lang="en-US" altLang="zh-CN" sz="2800" b="1" dirty="0"/>
              <a:t>     </a:t>
            </a:r>
            <a:r>
              <a:rPr lang="en-US" altLang="zh-CN" sz="2800" b="1" dirty="0" smtClean="0"/>
              <a:t>  </a:t>
            </a:r>
            <a:r>
              <a:rPr lang="en-US" altLang="zh-CN" sz="2400" dirty="0" smtClean="0"/>
              <a:t>C</a:t>
            </a:r>
            <a:r>
              <a:rPr lang="zh-CN" altLang="en-US" sz="2400" dirty="0"/>
              <a:t>语言的循环程序可利用循环语句实现。下面列举两例</a:t>
            </a:r>
            <a:r>
              <a:rPr lang="zh-CN" altLang="en-US" sz="2400" dirty="0" smtClean="0"/>
              <a:t>。</a:t>
            </a:r>
            <a:endParaRPr lang="en-US" altLang="zh-CN" sz="2400" dirty="0"/>
          </a:p>
          <a:p>
            <a:pPr marL="0" indent="0" algn="l">
              <a:lnSpc>
                <a:spcPct val="150000"/>
              </a:lnSpc>
              <a:spcBef>
                <a:spcPts val="0"/>
              </a:spcBef>
              <a:buFontTx/>
              <a:buNone/>
            </a:pPr>
            <a:r>
              <a:rPr lang="en-US" altLang="zh-CN" sz="2400" dirty="0" smtClean="0"/>
              <a:t>        【</a:t>
            </a:r>
            <a:r>
              <a:rPr lang="zh-CN" altLang="en-US" sz="2400" dirty="0"/>
              <a:t>例</a:t>
            </a:r>
            <a:r>
              <a:rPr lang="en-US" altLang="zh-CN" sz="2400" dirty="0"/>
              <a:t>6-9】 </a:t>
            </a:r>
            <a:r>
              <a:rPr lang="zh-CN" altLang="en-US" sz="2400" dirty="0"/>
              <a:t>在单片机应用系统中，如果要循环检测</a:t>
            </a:r>
            <a:r>
              <a:rPr lang="en-US" altLang="zh-CN" sz="2400" dirty="0"/>
              <a:t>P1.0</a:t>
            </a:r>
            <a:r>
              <a:rPr lang="zh-CN" altLang="en-US" sz="2400" dirty="0"/>
              <a:t>的电平，直到其由低变高后再执行后面的操作，应该用怎么样的语句来实现？</a:t>
            </a:r>
          </a:p>
          <a:p>
            <a:pPr>
              <a:lnSpc>
                <a:spcPct val="115000"/>
              </a:lnSpc>
              <a:spcBef>
                <a:spcPct val="50000"/>
              </a:spcBef>
              <a:buFontTx/>
              <a:buNone/>
            </a:pPr>
            <a:r>
              <a:rPr lang="zh-CN" altLang="en-US" sz="2400" dirty="0" smtClean="0"/>
              <a:t>        解</a:t>
            </a:r>
            <a:r>
              <a:rPr lang="zh-CN" altLang="en-US" sz="2400" dirty="0"/>
              <a:t>：可用如下语句实现：</a:t>
            </a:r>
          </a:p>
          <a:p>
            <a:pPr>
              <a:lnSpc>
                <a:spcPct val="115000"/>
              </a:lnSpc>
              <a:spcBef>
                <a:spcPct val="50000"/>
              </a:spcBef>
              <a:buFontTx/>
              <a:buNone/>
            </a:pPr>
            <a:r>
              <a:rPr lang="en-US" altLang="zh-CN" sz="2400" dirty="0" smtClean="0"/>
              <a:t>        while</a:t>
            </a:r>
            <a:r>
              <a:rPr lang="en-US" altLang="zh-CN" sz="2400" dirty="0"/>
              <a:t>((P1&amp;0x01) = = 0){}</a:t>
            </a:r>
            <a:r>
              <a:rPr lang="zh-CN" altLang="en-US" sz="2400" dirty="0"/>
              <a:t>；</a:t>
            </a:r>
            <a:r>
              <a:rPr lang="en-US" altLang="zh-CN" sz="2400" dirty="0"/>
              <a:t>/* </a:t>
            </a:r>
            <a:r>
              <a:rPr lang="zh-CN" altLang="en-US" sz="2400" dirty="0"/>
              <a:t>若</a:t>
            </a:r>
            <a:r>
              <a:rPr lang="en-US" altLang="zh-CN" sz="2400" dirty="0"/>
              <a:t>P1.0 = 0</a:t>
            </a:r>
            <a:r>
              <a:rPr lang="zh-CN" altLang="en-US" sz="2400" dirty="0"/>
              <a:t>，则循环执行空语句</a:t>
            </a:r>
            <a:r>
              <a:rPr lang="zh-CN" altLang="en-US" sz="2400" dirty="0" smtClean="0"/>
              <a:t>，                   </a:t>
            </a:r>
            <a:endParaRPr lang="en-US" altLang="zh-CN" sz="2400" dirty="0" smtClean="0"/>
          </a:p>
          <a:p>
            <a:pPr>
              <a:lnSpc>
                <a:spcPct val="115000"/>
              </a:lnSpc>
              <a:spcBef>
                <a:spcPct val="50000"/>
              </a:spcBef>
              <a:buFontTx/>
              <a:buNone/>
            </a:pPr>
            <a:r>
              <a:rPr lang="en-US" altLang="zh-CN" sz="2400" dirty="0"/>
              <a:t> </a:t>
            </a:r>
            <a:r>
              <a:rPr lang="en-US" altLang="zh-CN" sz="2400" dirty="0" smtClean="0"/>
              <a:t>                                                    </a:t>
            </a:r>
            <a:r>
              <a:rPr lang="zh-CN" altLang="en-US" sz="2400" dirty="0" smtClean="0"/>
              <a:t>直到</a:t>
            </a:r>
            <a:r>
              <a:rPr lang="en-US" altLang="zh-CN" sz="2400" dirty="0"/>
              <a:t>P1.0</a:t>
            </a:r>
            <a:r>
              <a:rPr lang="zh-CN" altLang="en-US" sz="2400" dirty="0"/>
              <a:t>变为</a:t>
            </a:r>
            <a:r>
              <a:rPr lang="en-US" altLang="zh-CN" sz="2400" dirty="0"/>
              <a:t>1 */</a:t>
            </a:r>
          </a:p>
          <a:p>
            <a:pPr>
              <a:lnSpc>
                <a:spcPct val="115000"/>
              </a:lnSpc>
              <a:spcBef>
                <a:spcPct val="50000"/>
              </a:spcBef>
              <a:buFontTx/>
              <a:buNone/>
            </a:pPr>
            <a:endParaRPr lang="en-US" altLang="zh-CN" sz="2800" b="1" dirty="0"/>
          </a:p>
        </p:txBody>
      </p:sp>
    </p:spTree>
    <p:extLst>
      <p:ext uri="{BB962C8B-B14F-4D97-AF65-F5344CB8AC3E}">
        <p14:creationId xmlns:p14="http://schemas.microsoft.com/office/powerpoint/2010/main" val="959736503"/>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0483">
                                            <p:txEl>
                                              <p:pRg st="0" end="0"/>
                                            </p:txEl>
                                          </p:spTgt>
                                        </p:tgtEl>
                                        <p:attrNameLst>
                                          <p:attrName>style.visibility</p:attrName>
                                        </p:attrNameLst>
                                      </p:cBhvr>
                                      <p:to>
                                        <p:strVal val="visible"/>
                                      </p:to>
                                    </p:set>
                                    <p:anim calcmode="lin" valueType="num">
                                      <p:cBhvr additive="base">
                                        <p:cTn id="12" dur="500" fill="hold"/>
                                        <p:tgtEl>
                                          <p:spTgt spid="20483">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2048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0483">
                                            <p:txEl>
                                              <p:pRg st="1" end="1"/>
                                            </p:txEl>
                                          </p:spTgt>
                                        </p:tgtEl>
                                        <p:attrNameLst>
                                          <p:attrName>style.visibility</p:attrName>
                                        </p:attrNameLst>
                                      </p:cBhvr>
                                      <p:to>
                                        <p:strVal val="visible"/>
                                      </p:to>
                                    </p:set>
                                    <p:anim calcmode="lin" valueType="num">
                                      <p:cBhvr additive="base">
                                        <p:cTn id="18" dur="500" fill="hold"/>
                                        <p:tgtEl>
                                          <p:spTgt spid="20483">
                                            <p:txEl>
                                              <p:pRg st="1" end="1"/>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2048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0483">
                                            <p:txEl>
                                              <p:pRg st="2" end="2"/>
                                            </p:txEl>
                                          </p:spTgt>
                                        </p:tgtEl>
                                        <p:attrNameLst>
                                          <p:attrName>style.visibility</p:attrName>
                                        </p:attrNameLst>
                                      </p:cBhvr>
                                      <p:to>
                                        <p:strVal val="visible"/>
                                      </p:to>
                                    </p:set>
                                    <p:anim calcmode="lin" valueType="num">
                                      <p:cBhvr additive="base">
                                        <p:cTn id="24" dur="500" fill="hold"/>
                                        <p:tgtEl>
                                          <p:spTgt spid="20483">
                                            <p:txEl>
                                              <p:pRg st="2" end="2"/>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2048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0483">
                                            <p:txEl>
                                              <p:pRg st="3" end="3"/>
                                            </p:txEl>
                                          </p:spTgt>
                                        </p:tgtEl>
                                        <p:attrNameLst>
                                          <p:attrName>style.visibility</p:attrName>
                                        </p:attrNameLst>
                                      </p:cBhvr>
                                      <p:to>
                                        <p:strVal val="visible"/>
                                      </p:to>
                                    </p:set>
                                    <p:anim calcmode="lin" valueType="num">
                                      <p:cBhvr additive="base">
                                        <p:cTn id="30" dur="500" fill="hold"/>
                                        <p:tgtEl>
                                          <p:spTgt spid="20483">
                                            <p:txEl>
                                              <p:pRg st="3" end="3"/>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2048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0483">
                                            <p:txEl>
                                              <p:pRg st="4" end="4"/>
                                            </p:txEl>
                                          </p:spTgt>
                                        </p:tgtEl>
                                        <p:attrNameLst>
                                          <p:attrName>style.visibility</p:attrName>
                                        </p:attrNameLst>
                                      </p:cBhvr>
                                      <p:to>
                                        <p:strVal val="visible"/>
                                      </p:to>
                                    </p:set>
                                    <p:anim calcmode="lin" valueType="num">
                                      <p:cBhvr additive="base">
                                        <p:cTn id="36" dur="500" fill="hold"/>
                                        <p:tgtEl>
                                          <p:spTgt spid="20483">
                                            <p:txEl>
                                              <p:pRg st="4" end="4"/>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048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autoUpdateAnimBg="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104</a:t>
            </a:fld>
            <a:endParaRPr lang="en-US" altLang="zh-CN" dirty="0"/>
          </a:p>
        </p:txBody>
      </p:sp>
      <p:sp>
        <p:nvSpPr>
          <p:cNvPr id="4" name="矩形 3"/>
          <p:cNvSpPr/>
          <p:nvPr/>
        </p:nvSpPr>
        <p:spPr>
          <a:xfrm>
            <a:off x="0" y="566341"/>
            <a:ext cx="9144000" cy="5078313"/>
          </a:xfrm>
          <a:prstGeom prst="rect">
            <a:avLst/>
          </a:prstGeom>
        </p:spPr>
        <p:txBody>
          <a:bodyPr wrap="square">
            <a:spAutoFit/>
          </a:bodyPr>
          <a:lstStyle/>
          <a:p>
            <a:pPr algn="l">
              <a:lnSpc>
                <a:spcPct val="150000"/>
              </a:lnSpc>
            </a:pPr>
            <a:r>
              <a:rPr lang="en-US" altLang="zh-CN" sz="2400" b="1" dirty="0">
                <a:solidFill>
                  <a:schemeClr val="accent2"/>
                </a:solidFill>
                <a:latin typeface="+mn-lt"/>
                <a:ea typeface="+mn-ea"/>
              </a:rPr>
              <a:t>        【</a:t>
            </a:r>
            <a:r>
              <a:rPr lang="zh-CN" altLang="en-US" sz="2400" b="1" dirty="0">
                <a:solidFill>
                  <a:schemeClr val="accent2"/>
                </a:solidFill>
                <a:latin typeface="+mn-lt"/>
                <a:ea typeface="+mn-ea"/>
              </a:rPr>
              <a:t>例</a:t>
            </a:r>
            <a:r>
              <a:rPr lang="en-US" altLang="zh-CN" sz="2400" b="1" dirty="0">
                <a:solidFill>
                  <a:schemeClr val="accent2"/>
                </a:solidFill>
                <a:latin typeface="+mn-lt"/>
                <a:ea typeface="+mn-ea"/>
              </a:rPr>
              <a:t>6-10】 </a:t>
            </a:r>
            <a:r>
              <a:rPr lang="zh-CN" altLang="en-US" sz="2400" b="1" dirty="0">
                <a:solidFill>
                  <a:schemeClr val="accent2"/>
                </a:solidFill>
                <a:latin typeface="+mn-lt"/>
                <a:ea typeface="+mn-ea"/>
              </a:rPr>
              <a:t>编程完成</a:t>
            </a:r>
            <a:r>
              <a:rPr lang="en-US" altLang="zh-CN" sz="2400" b="1" dirty="0">
                <a:solidFill>
                  <a:schemeClr val="accent2"/>
                </a:solidFill>
                <a:latin typeface="+mn-lt"/>
                <a:ea typeface="+mn-ea"/>
              </a:rPr>
              <a:t>0+1+2+…+10</a:t>
            </a:r>
            <a:r>
              <a:rPr lang="zh-CN" altLang="en-US" sz="2400" b="1" dirty="0">
                <a:solidFill>
                  <a:schemeClr val="accent2"/>
                </a:solidFill>
                <a:latin typeface="+mn-lt"/>
                <a:ea typeface="+mn-ea"/>
              </a:rPr>
              <a:t>的累加。</a:t>
            </a:r>
          </a:p>
          <a:p>
            <a:pPr algn="l">
              <a:lnSpc>
                <a:spcPct val="150000"/>
              </a:lnSpc>
            </a:pPr>
            <a:r>
              <a:rPr lang="zh-CN" altLang="en-US" sz="2400" b="1" dirty="0">
                <a:solidFill>
                  <a:schemeClr val="accent2"/>
                </a:solidFill>
                <a:latin typeface="+mn-lt"/>
                <a:ea typeface="+mn-ea"/>
              </a:rPr>
              <a:t>        解：① 可用</a:t>
            </a:r>
            <a:r>
              <a:rPr lang="en-US" altLang="zh-CN" sz="2400" b="1" dirty="0">
                <a:solidFill>
                  <a:schemeClr val="accent2"/>
                </a:solidFill>
                <a:latin typeface="+mn-lt"/>
                <a:ea typeface="+mn-ea"/>
              </a:rPr>
              <a:t>do {</a:t>
            </a:r>
            <a:r>
              <a:rPr lang="zh-CN" altLang="en-US" sz="2400" b="1" dirty="0">
                <a:solidFill>
                  <a:schemeClr val="accent2"/>
                </a:solidFill>
                <a:latin typeface="+mn-lt"/>
                <a:ea typeface="+mn-ea"/>
              </a:rPr>
              <a:t>语句；</a:t>
            </a:r>
            <a:r>
              <a:rPr lang="en-US" altLang="zh-CN" sz="2400" b="1" dirty="0">
                <a:solidFill>
                  <a:schemeClr val="accent2"/>
                </a:solidFill>
                <a:latin typeface="+mn-lt"/>
                <a:ea typeface="+mn-ea"/>
              </a:rPr>
              <a:t>} while (</a:t>
            </a:r>
            <a:r>
              <a:rPr lang="zh-CN" altLang="en-US" sz="2400" b="1" dirty="0">
                <a:solidFill>
                  <a:schemeClr val="accent2"/>
                </a:solidFill>
                <a:latin typeface="+mn-lt"/>
                <a:ea typeface="+mn-ea"/>
              </a:rPr>
              <a:t>表达式</a:t>
            </a:r>
            <a:r>
              <a:rPr lang="en-US" altLang="zh-CN" sz="2400" b="1" dirty="0">
                <a:solidFill>
                  <a:schemeClr val="accent2"/>
                </a:solidFill>
                <a:latin typeface="+mn-lt"/>
                <a:ea typeface="+mn-ea"/>
              </a:rPr>
              <a:t>)</a:t>
            </a:r>
            <a:r>
              <a:rPr lang="zh-CN" altLang="en-US" sz="2400" b="1" dirty="0">
                <a:solidFill>
                  <a:schemeClr val="accent2"/>
                </a:solidFill>
                <a:latin typeface="+mn-lt"/>
                <a:ea typeface="+mn-ea"/>
              </a:rPr>
              <a:t>构建的循环程序实现，        如下所示：</a:t>
            </a:r>
          </a:p>
          <a:p>
            <a:pPr algn="l"/>
            <a:r>
              <a:rPr lang="en-US" altLang="zh-CN" sz="2400" b="1" dirty="0">
                <a:solidFill>
                  <a:schemeClr val="accent2"/>
                </a:solidFill>
                <a:latin typeface="+mn-lt"/>
                <a:ea typeface="+mn-ea"/>
              </a:rPr>
              <a:t>        main( ){</a:t>
            </a:r>
          </a:p>
          <a:p>
            <a:pPr algn="l"/>
            <a:r>
              <a:rPr lang="en-US" altLang="zh-CN" sz="2400" b="1" dirty="0">
                <a:solidFill>
                  <a:schemeClr val="accent2"/>
                </a:solidFill>
                <a:latin typeface="+mn-lt"/>
                <a:ea typeface="+mn-ea"/>
              </a:rPr>
              <a:t>        int sum = 0</a:t>
            </a:r>
            <a:r>
              <a:rPr lang="zh-CN" altLang="en-US" sz="2400" b="1" dirty="0">
                <a:solidFill>
                  <a:schemeClr val="accent2"/>
                </a:solidFill>
                <a:latin typeface="+mn-lt"/>
                <a:ea typeface="+mn-ea"/>
              </a:rPr>
              <a:t>，</a:t>
            </a:r>
            <a:r>
              <a:rPr lang="en-US" altLang="zh-CN" sz="2400" b="1" dirty="0" err="1">
                <a:solidFill>
                  <a:schemeClr val="accent2"/>
                </a:solidFill>
                <a:latin typeface="+mn-lt"/>
                <a:ea typeface="+mn-ea"/>
              </a:rPr>
              <a:t>i</a:t>
            </a:r>
            <a:r>
              <a:rPr lang="zh-CN" altLang="en-US" sz="2400" b="1" dirty="0">
                <a:solidFill>
                  <a:schemeClr val="accent2"/>
                </a:solidFill>
                <a:latin typeface="+mn-lt"/>
                <a:ea typeface="+mn-ea"/>
              </a:rPr>
              <a:t>；</a:t>
            </a:r>
          </a:p>
          <a:p>
            <a:pPr algn="l"/>
            <a:r>
              <a:rPr lang="en-US" altLang="zh-CN" sz="2400" b="1" dirty="0">
                <a:solidFill>
                  <a:schemeClr val="accent2"/>
                </a:solidFill>
                <a:latin typeface="+mn-lt"/>
                <a:ea typeface="+mn-ea"/>
              </a:rPr>
              <a:t>        do {</a:t>
            </a:r>
          </a:p>
          <a:p>
            <a:pPr algn="l"/>
            <a:r>
              <a:rPr lang="en-US" altLang="zh-CN" sz="2400" b="1" dirty="0">
                <a:solidFill>
                  <a:schemeClr val="accent2"/>
                </a:solidFill>
                <a:latin typeface="+mn-lt"/>
                <a:ea typeface="+mn-ea"/>
              </a:rPr>
              <a:t>               sum+ = </a:t>
            </a:r>
            <a:r>
              <a:rPr lang="en-US" altLang="zh-CN" sz="2400" b="1" dirty="0" err="1">
                <a:solidFill>
                  <a:schemeClr val="accent2"/>
                </a:solidFill>
                <a:latin typeface="+mn-lt"/>
                <a:ea typeface="+mn-ea"/>
              </a:rPr>
              <a:t>i</a:t>
            </a:r>
            <a:r>
              <a:rPr lang="zh-CN" altLang="en-US" sz="2400" b="1" dirty="0">
                <a:solidFill>
                  <a:schemeClr val="accent2"/>
                </a:solidFill>
                <a:latin typeface="+mn-lt"/>
                <a:ea typeface="+mn-ea"/>
              </a:rPr>
              <a:t>；</a:t>
            </a:r>
          </a:p>
          <a:p>
            <a:pPr algn="l"/>
            <a:r>
              <a:rPr lang="en-US" altLang="zh-CN" sz="2400" b="1" dirty="0">
                <a:solidFill>
                  <a:schemeClr val="accent2"/>
                </a:solidFill>
                <a:latin typeface="+mn-lt"/>
                <a:ea typeface="+mn-ea"/>
              </a:rPr>
              <a:t>               </a:t>
            </a:r>
            <a:r>
              <a:rPr lang="en-US" altLang="zh-CN" sz="2400" b="1" dirty="0" err="1">
                <a:solidFill>
                  <a:schemeClr val="accent2"/>
                </a:solidFill>
                <a:latin typeface="+mn-lt"/>
                <a:ea typeface="+mn-ea"/>
              </a:rPr>
              <a:t>i</a:t>
            </a:r>
            <a:r>
              <a:rPr lang="en-US" altLang="zh-CN" sz="2400" b="1" dirty="0">
                <a:solidFill>
                  <a:schemeClr val="accent2"/>
                </a:solidFill>
                <a:latin typeface="+mn-lt"/>
                <a:ea typeface="+mn-ea"/>
              </a:rPr>
              <a:t>++</a:t>
            </a:r>
            <a:r>
              <a:rPr lang="zh-CN" altLang="en-US" sz="2400" b="1" dirty="0">
                <a:solidFill>
                  <a:schemeClr val="accent2"/>
                </a:solidFill>
                <a:latin typeface="+mn-lt"/>
                <a:ea typeface="+mn-ea"/>
              </a:rPr>
              <a:t>；</a:t>
            </a:r>
          </a:p>
          <a:p>
            <a:pPr algn="l"/>
            <a:r>
              <a:rPr lang="en-US" altLang="zh-CN" sz="2400" b="1" dirty="0">
                <a:solidFill>
                  <a:schemeClr val="accent2"/>
                </a:solidFill>
                <a:latin typeface="+mn-lt"/>
                <a:ea typeface="+mn-ea"/>
              </a:rPr>
              <a:t>             }</a:t>
            </a:r>
          </a:p>
          <a:p>
            <a:pPr algn="l"/>
            <a:r>
              <a:rPr lang="en-US" altLang="zh-CN" sz="2400" b="1" dirty="0">
                <a:solidFill>
                  <a:schemeClr val="accent2"/>
                </a:solidFill>
                <a:latin typeface="+mn-lt"/>
                <a:ea typeface="+mn-ea"/>
              </a:rPr>
              <a:t>        while(</a:t>
            </a:r>
            <a:r>
              <a:rPr lang="en-US" altLang="zh-CN" sz="2400" b="1" dirty="0" err="1">
                <a:solidFill>
                  <a:schemeClr val="accent2"/>
                </a:solidFill>
                <a:latin typeface="+mn-lt"/>
                <a:ea typeface="+mn-ea"/>
              </a:rPr>
              <a:t>i</a:t>
            </a:r>
            <a:r>
              <a:rPr lang="en-US" altLang="zh-CN" sz="2400" b="1" dirty="0">
                <a:solidFill>
                  <a:schemeClr val="accent2"/>
                </a:solidFill>
                <a:latin typeface="+mn-lt"/>
                <a:ea typeface="+mn-ea"/>
              </a:rPr>
              <a:t> &lt; = 10)</a:t>
            </a:r>
            <a:r>
              <a:rPr lang="zh-CN" altLang="en-US" sz="2400" b="1" dirty="0">
                <a:solidFill>
                  <a:schemeClr val="accent2"/>
                </a:solidFill>
                <a:latin typeface="+mn-lt"/>
                <a:ea typeface="+mn-ea"/>
              </a:rPr>
              <a:t>；</a:t>
            </a:r>
          </a:p>
          <a:p>
            <a:pPr algn="l"/>
            <a:r>
              <a:rPr lang="zh-CN" altLang="en-US" sz="2400" b="1" dirty="0">
                <a:solidFill>
                  <a:schemeClr val="accent2"/>
                </a:solidFill>
                <a:latin typeface="+mn-lt"/>
                <a:ea typeface="+mn-ea"/>
              </a:rPr>
              <a:t>              </a:t>
            </a:r>
            <a:r>
              <a:rPr lang="en-US" altLang="zh-CN" sz="2400" b="1" dirty="0">
                <a:solidFill>
                  <a:schemeClr val="accent2"/>
                </a:solidFill>
                <a:latin typeface="+mn-lt"/>
                <a:ea typeface="+mn-ea"/>
              </a:rPr>
              <a:t>}</a:t>
            </a:r>
          </a:p>
          <a:p>
            <a:pPr algn="l"/>
            <a:r>
              <a:rPr lang="zh-CN" altLang="en-US" sz="2400" b="1" dirty="0">
                <a:solidFill>
                  <a:schemeClr val="accent2"/>
                </a:solidFill>
                <a:latin typeface="+mn-lt"/>
                <a:ea typeface="+mn-ea"/>
              </a:rPr>
              <a:t>        本程序完成</a:t>
            </a:r>
            <a:r>
              <a:rPr lang="en-US" altLang="zh-CN" sz="2400" b="1" dirty="0">
                <a:solidFill>
                  <a:schemeClr val="accent2"/>
                </a:solidFill>
                <a:latin typeface="+mn-lt"/>
                <a:ea typeface="+mn-ea"/>
              </a:rPr>
              <a:t>0+1+2+…+10</a:t>
            </a:r>
            <a:r>
              <a:rPr lang="zh-CN" altLang="en-US" sz="2400" b="1" dirty="0">
                <a:solidFill>
                  <a:schemeClr val="accent2"/>
                </a:solidFill>
                <a:latin typeface="+mn-lt"/>
                <a:ea typeface="+mn-ea"/>
              </a:rPr>
              <a:t>的累加，执行后</a:t>
            </a:r>
            <a:r>
              <a:rPr lang="en-US" altLang="zh-CN" sz="2400" b="1" dirty="0">
                <a:solidFill>
                  <a:schemeClr val="accent2"/>
                </a:solidFill>
                <a:latin typeface="+mn-lt"/>
                <a:ea typeface="+mn-ea"/>
              </a:rPr>
              <a:t>sum = 55</a:t>
            </a:r>
            <a:r>
              <a:rPr lang="zh-CN" altLang="en-US" sz="2400" dirty="0"/>
              <a:t>。</a:t>
            </a:r>
          </a:p>
        </p:txBody>
      </p:sp>
    </p:spTree>
    <p:extLst>
      <p:ext uri="{BB962C8B-B14F-4D97-AF65-F5344CB8AC3E}">
        <p14:creationId xmlns:p14="http://schemas.microsoft.com/office/powerpoint/2010/main" val="3341956041"/>
      </p:ext>
    </p:extLst>
  </p:cSld>
  <p:clrMapOvr>
    <a:masterClrMapping/>
  </p:clrMapOvr>
  <p:transition>
    <p:random/>
    <p:sndAc>
      <p:stSnd>
        <p:snd r:embed="rId2" name="camera.wav"/>
      </p:stSnd>
    </p:sndAc>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105</a:t>
            </a:fld>
            <a:endParaRPr lang="en-US" altLang="zh-CN" dirty="0"/>
          </a:p>
        </p:txBody>
      </p:sp>
      <p:sp>
        <p:nvSpPr>
          <p:cNvPr id="4" name="矩形 3"/>
          <p:cNvSpPr/>
          <p:nvPr/>
        </p:nvSpPr>
        <p:spPr>
          <a:xfrm>
            <a:off x="0" y="790139"/>
            <a:ext cx="9144000" cy="3046988"/>
          </a:xfrm>
          <a:prstGeom prst="rect">
            <a:avLst/>
          </a:prstGeom>
        </p:spPr>
        <p:txBody>
          <a:bodyPr wrap="square">
            <a:spAutoFit/>
          </a:bodyPr>
          <a:lstStyle/>
          <a:p>
            <a:pPr algn="l"/>
            <a:r>
              <a:rPr lang="zh-CN" altLang="en-US" sz="2400" b="1" dirty="0">
                <a:solidFill>
                  <a:schemeClr val="accent2"/>
                </a:solidFill>
                <a:latin typeface="+mn-lt"/>
                <a:ea typeface="+mn-ea"/>
              </a:rPr>
              <a:t>        ② 也可用</a:t>
            </a:r>
            <a:r>
              <a:rPr lang="en-US" altLang="zh-CN" sz="2400" b="1" dirty="0">
                <a:solidFill>
                  <a:schemeClr val="accent2"/>
                </a:solidFill>
                <a:latin typeface="+mn-lt"/>
                <a:ea typeface="+mn-ea"/>
              </a:rPr>
              <a:t>for</a:t>
            </a:r>
            <a:r>
              <a:rPr lang="zh-CN" altLang="en-US" sz="2400" b="1" dirty="0">
                <a:solidFill>
                  <a:schemeClr val="accent2"/>
                </a:solidFill>
                <a:latin typeface="+mn-lt"/>
                <a:ea typeface="+mn-ea"/>
              </a:rPr>
              <a:t>语句构建的循环程序实现，如下所示：</a:t>
            </a:r>
          </a:p>
          <a:p>
            <a:pPr algn="l"/>
            <a:r>
              <a:rPr lang="en-US" altLang="zh-CN" sz="2400" b="1" dirty="0">
                <a:solidFill>
                  <a:schemeClr val="accent2"/>
                </a:solidFill>
                <a:latin typeface="+mn-lt"/>
                <a:ea typeface="+mn-ea"/>
              </a:rPr>
              <a:t>          main</a:t>
            </a:r>
          </a:p>
          <a:p>
            <a:pPr algn="l"/>
            <a:r>
              <a:rPr lang="en-US" altLang="zh-CN" sz="2400" b="1" dirty="0">
                <a:solidFill>
                  <a:schemeClr val="accent2"/>
                </a:solidFill>
                <a:latin typeface="+mn-lt"/>
                <a:ea typeface="+mn-ea"/>
              </a:rPr>
              <a:t>          {</a:t>
            </a:r>
          </a:p>
          <a:p>
            <a:pPr algn="l"/>
            <a:r>
              <a:rPr lang="en-US" altLang="zh-CN" sz="2400" b="1" dirty="0">
                <a:solidFill>
                  <a:schemeClr val="accent2"/>
                </a:solidFill>
                <a:latin typeface="+mn-lt"/>
                <a:ea typeface="+mn-ea"/>
              </a:rPr>
              <a:t>             int sum = 0</a:t>
            </a:r>
            <a:r>
              <a:rPr lang="zh-CN" altLang="en-US" sz="2400" b="1" dirty="0">
                <a:solidFill>
                  <a:schemeClr val="accent2"/>
                </a:solidFill>
                <a:latin typeface="+mn-lt"/>
                <a:ea typeface="+mn-ea"/>
              </a:rPr>
              <a:t>，</a:t>
            </a:r>
            <a:r>
              <a:rPr lang="en-US" altLang="zh-CN" sz="2400" b="1" dirty="0" err="1">
                <a:solidFill>
                  <a:schemeClr val="accent2"/>
                </a:solidFill>
                <a:latin typeface="+mn-lt"/>
                <a:ea typeface="+mn-ea"/>
              </a:rPr>
              <a:t>i</a:t>
            </a:r>
            <a:r>
              <a:rPr lang="zh-CN" altLang="en-US" sz="2400" b="1" dirty="0">
                <a:solidFill>
                  <a:schemeClr val="accent2"/>
                </a:solidFill>
                <a:latin typeface="+mn-lt"/>
                <a:ea typeface="+mn-ea"/>
              </a:rPr>
              <a:t>；</a:t>
            </a:r>
          </a:p>
          <a:p>
            <a:pPr algn="l"/>
            <a:r>
              <a:rPr lang="zh-CN" altLang="en-US" sz="2400" b="1" dirty="0">
                <a:solidFill>
                  <a:schemeClr val="accent2"/>
                </a:solidFill>
                <a:latin typeface="+mn-lt"/>
                <a:ea typeface="+mn-ea"/>
              </a:rPr>
              <a:t>             </a:t>
            </a:r>
            <a:r>
              <a:rPr lang="en-US" altLang="zh-CN" sz="2400" b="1" dirty="0">
                <a:solidFill>
                  <a:schemeClr val="accent2"/>
                </a:solidFill>
                <a:latin typeface="+mn-lt"/>
                <a:ea typeface="+mn-ea"/>
              </a:rPr>
              <a:t>for (</a:t>
            </a:r>
            <a:r>
              <a:rPr lang="en-US" altLang="zh-CN" sz="2400" b="1" dirty="0" err="1">
                <a:solidFill>
                  <a:schemeClr val="accent2"/>
                </a:solidFill>
                <a:latin typeface="+mn-lt"/>
                <a:ea typeface="+mn-ea"/>
              </a:rPr>
              <a:t>i</a:t>
            </a:r>
            <a:r>
              <a:rPr lang="en-US" altLang="zh-CN" sz="2400" b="1" dirty="0">
                <a:solidFill>
                  <a:schemeClr val="accent2"/>
                </a:solidFill>
                <a:latin typeface="+mn-lt"/>
                <a:ea typeface="+mn-ea"/>
              </a:rPr>
              <a:t> = 0</a:t>
            </a:r>
            <a:r>
              <a:rPr lang="zh-CN" altLang="en-US" sz="2400" b="1" dirty="0">
                <a:solidFill>
                  <a:schemeClr val="accent2"/>
                </a:solidFill>
                <a:latin typeface="+mn-lt"/>
                <a:ea typeface="+mn-ea"/>
              </a:rPr>
              <a:t>；</a:t>
            </a:r>
            <a:r>
              <a:rPr lang="en-US" altLang="zh-CN" sz="2400" b="1" dirty="0" err="1">
                <a:solidFill>
                  <a:schemeClr val="accent2"/>
                </a:solidFill>
                <a:latin typeface="+mn-lt"/>
                <a:ea typeface="+mn-ea"/>
              </a:rPr>
              <a:t>i</a:t>
            </a:r>
            <a:r>
              <a:rPr lang="en-US" altLang="zh-CN" sz="2400" b="1" dirty="0">
                <a:solidFill>
                  <a:schemeClr val="accent2"/>
                </a:solidFill>
                <a:latin typeface="+mn-lt"/>
                <a:ea typeface="+mn-ea"/>
              </a:rPr>
              <a:t> &lt; = 10</a:t>
            </a:r>
            <a:r>
              <a:rPr lang="zh-CN" altLang="en-US" sz="2400" b="1" dirty="0">
                <a:solidFill>
                  <a:schemeClr val="accent2"/>
                </a:solidFill>
                <a:latin typeface="+mn-lt"/>
                <a:ea typeface="+mn-ea"/>
              </a:rPr>
              <a:t>；</a:t>
            </a:r>
            <a:r>
              <a:rPr lang="en-US" altLang="zh-CN" sz="2400" b="1" dirty="0" err="1">
                <a:solidFill>
                  <a:schemeClr val="accent2"/>
                </a:solidFill>
                <a:latin typeface="+mn-lt"/>
                <a:ea typeface="+mn-ea"/>
              </a:rPr>
              <a:t>i</a:t>
            </a:r>
            <a:r>
              <a:rPr lang="en-US" altLang="zh-CN" sz="2400" b="1" dirty="0">
                <a:solidFill>
                  <a:schemeClr val="accent2"/>
                </a:solidFill>
                <a:latin typeface="+mn-lt"/>
                <a:ea typeface="+mn-ea"/>
              </a:rPr>
              <a:t>++)</a:t>
            </a:r>
          </a:p>
          <a:p>
            <a:pPr algn="l"/>
            <a:r>
              <a:rPr lang="en-US" altLang="zh-CN" sz="2400" b="1" dirty="0">
                <a:solidFill>
                  <a:schemeClr val="accent2"/>
                </a:solidFill>
                <a:latin typeface="+mn-lt"/>
                <a:ea typeface="+mn-ea"/>
              </a:rPr>
              <a:t>             sum+ = </a:t>
            </a:r>
            <a:r>
              <a:rPr lang="en-US" altLang="zh-CN" sz="2400" b="1" dirty="0" err="1">
                <a:solidFill>
                  <a:schemeClr val="accent2"/>
                </a:solidFill>
                <a:latin typeface="+mn-lt"/>
                <a:ea typeface="+mn-ea"/>
              </a:rPr>
              <a:t>i</a:t>
            </a:r>
            <a:r>
              <a:rPr lang="zh-CN" altLang="en-US" sz="2400" b="1" dirty="0">
                <a:solidFill>
                  <a:schemeClr val="accent2"/>
                </a:solidFill>
                <a:latin typeface="+mn-lt"/>
                <a:ea typeface="+mn-ea"/>
              </a:rPr>
              <a:t>；</a:t>
            </a:r>
          </a:p>
          <a:p>
            <a:pPr algn="l"/>
            <a:r>
              <a:rPr lang="zh-CN" altLang="en-US" sz="2400" b="1" dirty="0">
                <a:solidFill>
                  <a:schemeClr val="accent2"/>
                </a:solidFill>
                <a:latin typeface="+mn-lt"/>
                <a:ea typeface="+mn-ea"/>
              </a:rPr>
              <a:t>          </a:t>
            </a:r>
            <a:r>
              <a:rPr lang="en-US" altLang="zh-CN" sz="2400" b="1" dirty="0">
                <a:solidFill>
                  <a:schemeClr val="accent2"/>
                </a:solidFill>
                <a:latin typeface="+mn-lt"/>
                <a:ea typeface="+mn-ea"/>
              </a:rPr>
              <a:t>}</a:t>
            </a:r>
          </a:p>
          <a:p>
            <a:pPr algn="l"/>
            <a:r>
              <a:rPr lang="zh-CN" altLang="en-US" sz="2400" b="1" dirty="0">
                <a:solidFill>
                  <a:schemeClr val="accent2"/>
                </a:solidFill>
                <a:latin typeface="+mn-lt"/>
                <a:ea typeface="+mn-ea"/>
              </a:rPr>
              <a:t>        程序执行后</a:t>
            </a:r>
            <a:r>
              <a:rPr lang="en-US" altLang="zh-CN" sz="2400" b="1" dirty="0">
                <a:solidFill>
                  <a:schemeClr val="accent2"/>
                </a:solidFill>
                <a:latin typeface="+mn-lt"/>
                <a:ea typeface="+mn-ea"/>
              </a:rPr>
              <a:t>sum = 55</a:t>
            </a:r>
            <a:r>
              <a:rPr lang="zh-CN" altLang="en-US" sz="2400" b="1" dirty="0">
                <a:solidFill>
                  <a:schemeClr val="accent2"/>
                </a:solidFill>
                <a:latin typeface="+mn-lt"/>
                <a:ea typeface="+mn-ea"/>
              </a:rPr>
              <a:t>。</a:t>
            </a:r>
          </a:p>
        </p:txBody>
      </p:sp>
    </p:spTree>
    <p:extLst>
      <p:ext uri="{BB962C8B-B14F-4D97-AF65-F5344CB8AC3E}">
        <p14:creationId xmlns:p14="http://schemas.microsoft.com/office/powerpoint/2010/main" val="1329878970"/>
      </p:ext>
    </p:extLst>
  </p:cSld>
  <p:clrMapOvr>
    <a:masterClrMapping/>
  </p:clrMapOvr>
  <p:transition>
    <p:random/>
    <p:sndAc>
      <p:stSnd>
        <p:snd r:embed="rId2" name="camera.wav"/>
      </p:stSnd>
    </p:sndAc>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0" y="685800"/>
            <a:ext cx="9144000" cy="6172200"/>
          </a:xfrm>
        </p:spPr>
        <p:txBody>
          <a:bodyPr/>
          <a:lstStyle/>
          <a:p>
            <a:pPr>
              <a:lnSpc>
                <a:spcPct val="90000"/>
              </a:lnSpc>
              <a:spcBef>
                <a:spcPct val="50000"/>
              </a:spcBef>
              <a:buFontTx/>
              <a:buNone/>
            </a:pPr>
            <a:r>
              <a:rPr lang="en-US" altLang="zh-CN" sz="2400" kern="1200" dirty="0"/>
              <a:t> </a:t>
            </a:r>
            <a:r>
              <a:rPr lang="en-US" altLang="zh-CN" sz="2400" kern="1200" dirty="0" smtClean="0"/>
              <a:t>      </a:t>
            </a:r>
            <a:r>
              <a:rPr lang="en-US" altLang="zh-CN" sz="2400" kern="1200" dirty="0">
                <a:solidFill>
                  <a:srgbClr val="9900CC"/>
                </a:solidFill>
                <a:latin typeface="+mj-lt"/>
                <a:ea typeface="+mj-ea"/>
                <a:cs typeface="+mj-cs"/>
              </a:rPr>
              <a:t>6.6.4  </a:t>
            </a:r>
            <a:r>
              <a:rPr lang="zh-CN" altLang="en-US" sz="2400" kern="1200" dirty="0">
                <a:solidFill>
                  <a:srgbClr val="9900CC"/>
                </a:solidFill>
                <a:latin typeface="+mj-lt"/>
                <a:ea typeface="+mj-ea"/>
                <a:cs typeface="+mj-cs"/>
              </a:rPr>
              <a:t>分支程序的设计</a:t>
            </a:r>
          </a:p>
          <a:p>
            <a:pPr>
              <a:lnSpc>
                <a:spcPct val="90000"/>
              </a:lnSpc>
              <a:spcBef>
                <a:spcPct val="50000"/>
              </a:spcBef>
              <a:buFontTx/>
              <a:buNone/>
            </a:pPr>
            <a:r>
              <a:rPr lang="en-US" altLang="zh-CN" sz="2400" kern="1200" dirty="0" smtClean="0"/>
              <a:t>        C</a:t>
            </a:r>
            <a:r>
              <a:rPr lang="zh-CN" altLang="en-US" sz="2400" kern="1200" dirty="0"/>
              <a:t>语言的分支程序可利用分支选择语句实现。下面列举两例。</a:t>
            </a:r>
          </a:p>
          <a:p>
            <a:pPr>
              <a:lnSpc>
                <a:spcPct val="90000"/>
              </a:lnSpc>
              <a:spcBef>
                <a:spcPct val="50000"/>
              </a:spcBef>
              <a:buFontTx/>
              <a:buNone/>
            </a:pPr>
            <a:r>
              <a:rPr lang="zh-CN" altLang="en-US" sz="2400" kern="1200" dirty="0" smtClean="0"/>
              <a:t>          </a:t>
            </a:r>
            <a:endParaRPr lang="zh-CN" altLang="en-US" sz="2400" kern="1200" dirty="0"/>
          </a:p>
          <a:p>
            <a:pPr>
              <a:lnSpc>
                <a:spcPct val="115000"/>
              </a:lnSpc>
              <a:buFontTx/>
              <a:buNone/>
            </a:pPr>
            <a:r>
              <a:rPr lang="zh-CN" altLang="en-US" sz="2400" kern="1200" dirty="0"/>
              <a:t>     </a:t>
            </a:r>
            <a:endParaRPr lang="en-US" altLang="zh-CN" sz="2800" b="1" dirty="0"/>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95118385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3555">
                                            <p:txEl>
                                              <p:pRg st="1" end="1"/>
                                            </p:txEl>
                                          </p:spTgt>
                                        </p:tgtEl>
                                        <p:attrNameLst>
                                          <p:attrName>style.visibility</p:attrName>
                                        </p:attrNameLst>
                                      </p:cBhvr>
                                      <p:to>
                                        <p:strVal val="visible"/>
                                      </p:to>
                                    </p:set>
                                    <p:anim calcmode="lin" valueType="num">
                                      <p:cBhvr additive="base">
                                        <p:cTn id="13" dur="500" fill="hold"/>
                                        <p:tgtEl>
                                          <p:spTgt spid="2355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35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3555">
                                            <p:txEl>
                                              <p:pRg st="2" end="2"/>
                                            </p:txEl>
                                          </p:spTgt>
                                        </p:tgtEl>
                                        <p:attrNameLst>
                                          <p:attrName>style.visibility</p:attrName>
                                        </p:attrNameLst>
                                      </p:cBhvr>
                                      <p:to>
                                        <p:strVal val="visible"/>
                                      </p:to>
                                    </p:set>
                                    <p:anim calcmode="lin" valueType="num">
                                      <p:cBhvr additive="base">
                                        <p:cTn id="19" dur="500" fill="hold"/>
                                        <p:tgtEl>
                                          <p:spTgt spid="2355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355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3555">
                                            <p:txEl>
                                              <p:pRg st="3" end="3"/>
                                            </p:txEl>
                                          </p:spTgt>
                                        </p:tgtEl>
                                        <p:attrNameLst>
                                          <p:attrName>style.visibility</p:attrName>
                                        </p:attrNameLst>
                                      </p:cBhvr>
                                      <p:to>
                                        <p:strVal val="visible"/>
                                      </p:to>
                                    </p:set>
                                    <p:anim calcmode="lin" valueType="num">
                                      <p:cBhvr additive="base">
                                        <p:cTn id="25" dur="500" fill="hold"/>
                                        <p:tgtEl>
                                          <p:spTgt spid="2355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355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utoUpdateAnimBg="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0" y="520700"/>
            <a:ext cx="9144000" cy="6858000"/>
          </a:xfrm>
        </p:spPr>
        <p:txBody>
          <a:bodyPr/>
          <a:lstStyle/>
          <a:p>
            <a:pPr marL="0" indent="0" algn="l">
              <a:lnSpc>
                <a:spcPct val="150000"/>
              </a:lnSpc>
              <a:spcBef>
                <a:spcPts val="0"/>
              </a:spcBef>
              <a:buFontTx/>
              <a:buNone/>
            </a:pPr>
            <a:r>
              <a:rPr lang="en-US" altLang="zh-CN" sz="2400" kern="1200" dirty="0" smtClean="0"/>
              <a:t>        【</a:t>
            </a:r>
            <a:r>
              <a:rPr lang="zh-CN" altLang="en-US" sz="2400" kern="1200" dirty="0"/>
              <a:t>例</a:t>
            </a:r>
            <a:r>
              <a:rPr lang="en-US" altLang="zh-CN" sz="2400" kern="1200" dirty="0"/>
              <a:t>6-11】</a:t>
            </a:r>
            <a:r>
              <a:rPr lang="zh-CN" altLang="en-US" sz="2400" kern="1200" dirty="0" smtClean="0"/>
              <a:t>片</a:t>
            </a:r>
            <a:r>
              <a:rPr lang="zh-CN" altLang="en-US" sz="2400" kern="1200" dirty="0"/>
              <a:t>内</a:t>
            </a:r>
            <a:r>
              <a:rPr lang="en-US" altLang="zh-CN" sz="2400" kern="1200" dirty="0"/>
              <a:t>RAM</a:t>
            </a:r>
            <a:r>
              <a:rPr lang="zh-CN" altLang="en-US" sz="2400" kern="1200" dirty="0" smtClean="0"/>
              <a:t>的</a:t>
            </a:r>
            <a:r>
              <a:rPr lang="en-US" altLang="zh-CN" sz="2400" kern="1200" dirty="0"/>
              <a:t>3</a:t>
            </a:r>
            <a:r>
              <a:rPr lang="en-US" altLang="zh-CN" sz="2400" kern="1200" dirty="0" smtClean="0"/>
              <a:t>0H</a:t>
            </a:r>
            <a:r>
              <a:rPr lang="zh-CN" altLang="en-US" sz="2400" kern="1200" dirty="0"/>
              <a:t>单元存放一个有符号数 </a:t>
            </a:r>
            <a:r>
              <a:rPr lang="en-US" altLang="zh-CN" sz="2400" kern="1200" dirty="0"/>
              <a:t>x</a:t>
            </a:r>
            <a:r>
              <a:rPr lang="zh-CN" altLang="en-US" sz="2400" kern="1200" dirty="0"/>
              <a:t>，函数</a:t>
            </a:r>
            <a:r>
              <a:rPr lang="en-US" altLang="zh-CN" sz="2400" kern="1200" dirty="0"/>
              <a:t>y</a:t>
            </a:r>
            <a:r>
              <a:rPr lang="zh-CN" altLang="en-US" sz="2400" kern="1200" dirty="0"/>
              <a:t>与</a:t>
            </a:r>
            <a:r>
              <a:rPr lang="en-US" altLang="zh-CN" sz="2400" kern="1200" dirty="0"/>
              <a:t>x</a:t>
            </a:r>
            <a:r>
              <a:rPr lang="zh-CN" altLang="en-US" sz="2400" kern="1200" dirty="0"/>
              <a:t>有如下关系式： </a:t>
            </a:r>
            <a:r>
              <a:rPr lang="en-US" altLang="zh-CN" sz="2400" kern="1200" dirty="0" smtClean="0"/>
              <a:t>(</a:t>
            </a:r>
            <a:r>
              <a:rPr lang="zh-CN" altLang="en-US" sz="2400" kern="1200" dirty="0"/>
              <a:t>设</a:t>
            </a:r>
            <a:r>
              <a:rPr lang="en-US" altLang="zh-CN" sz="2400" kern="1200" dirty="0"/>
              <a:t>y</a:t>
            </a:r>
            <a:r>
              <a:rPr lang="zh-CN" altLang="en-US" sz="2400" kern="1200" dirty="0"/>
              <a:t>存放</a:t>
            </a:r>
            <a:r>
              <a:rPr lang="zh-CN" altLang="en-US" sz="2400" kern="1200" dirty="0" smtClean="0"/>
              <a:t>于</a:t>
            </a:r>
            <a:r>
              <a:rPr lang="en-US" altLang="zh-CN" sz="2400" kern="1200" dirty="0"/>
              <a:t>3</a:t>
            </a:r>
            <a:r>
              <a:rPr lang="en-US" altLang="zh-CN" sz="2400" kern="1200" dirty="0" smtClean="0"/>
              <a:t>1H</a:t>
            </a:r>
            <a:r>
              <a:rPr lang="zh-CN" altLang="en-US" sz="2400" kern="1200" dirty="0"/>
              <a:t>单元</a:t>
            </a:r>
            <a:r>
              <a:rPr lang="en-US" altLang="zh-CN" sz="2400" kern="1200" dirty="0"/>
              <a:t>)</a:t>
            </a:r>
          </a:p>
          <a:p>
            <a:pPr>
              <a:lnSpc>
                <a:spcPct val="90000"/>
              </a:lnSpc>
              <a:buFontTx/>
              <a:buNone/>
            </a:pPr>
            <a:r>
              <a:rPr lang="en-US" altLang="zh-CN" sz="2400" kern="1200" dirty="0"/>
              <a:t>                   x          </a:t>
            </a:r>
            <a:r>
              <a:rPr lang="en-US" altLang="zh-CN" sz="2400" kern="1200" dirty="0" err="1"/>
              <a:t>x</a:t>
            </a:r>
            <a:r>
              <a:rPr lang="zh-CN" altLang="en-US" sz="2400" kern="1200" dirty="0"/>
              <a:t>＞</a:t>
            </a:r>
            <a:r>
              <a:rPr lang="en-US" altLang="zh-CN" sz="2400" kern="1200" dirty="0"/>
              <a:t>0     </a:t>
            </a:r>
          </a:p>
          <a:p>
            <a:pPr>
              <a:lnSpc>
                <a:spcPct val="90000"/>
              </a:lnSpc>
              <a:buFontTx/>
              <a:buNone/>
            </a:pPr>
            <a:r>
              <a:rPr lang="en-US" altLang="zh-CN" sz="2400" kern="1200" dirty="0"/>
              <a:t>        y  =    20H     </a:t>
            </a:r>
            <a:r>
              <a:rPr lang="en-US" altLang="zh-CN" sz="2400" kern="1200" dirty="0" smtClean="0"/>
              <a:t> x=0</a:t>
            </a:r>
            <a:endParaRPr lang="en-US" altLang="zh-CN" sz="2400" kern="1200" dirty="0"/>
          </a:p>
          <a:p>
            <a:pPr>
              <a:lnSpc>
                <a:spcPct val="90000"/>
              </a:lnSpc>
              <a:buFontTx/>
              <a:buNone/>
            </a:pPr>
            <a:r>
              <a:rPr lang="en-US" altLang="zh-CN" sz="2400" kern="1200" dirty="0"/>
              <a:t>                 </a:t>
            </a:r>
            <a:r>
              <a:rPr lang="en-US" altLang="zh-CN" sz="2400" kern="1200" dirty="0" smtClean="0"/>
              <a:t> x+5       </a:t>
            </a:r>
            <a:r>
              <a:rPr lang="en-US" altLang="zh-CN" sz="2400" kern="1200" dirty="0"/>
              <a:t>x &lt;0   </a:t>
            </a:r>
            <a:endParaRPr lang="en-US" altLang="zh-CN" sz="2400" kern="1200" dirty="0" smtClean="0"/>
          </a:p>
          <a:p>
            <a:pPr>
              <a:lnSpc>
                <a:spcPct val="90000"/>
              </a:lnSpc>
              <a:buFontTx/>
              <a:buNone/>
            </a:pPr>
            <a:r>
              <a:rPr lang="zh-CN" altLang="en-US" sz="2400" kern="1200" dirty="0" smtClean="0"/>
              <a:t>        程序如</a:t>
            </a:r>
            <a:r>
              <a:rPr lang="zh-CN" altLang="en-US" sz="2400" kern="1200" dirty="0"/>
              <a:t>右</a:t>
            </a:r>
            <a:r>
              <a:rPr lang="en-US" altLang="zh-CN" sz="2400" kern="1200" dirty="0" smtClean="0"/>
              <a:t>:</a:t>
            </a:r>
            <a:endParaRPr lang="en-US" altLang="zh-CN" sz="2400" kern="1200" dirty="0"/>
          </a:p>
          <a:p>
            <a:pPr marL="0" indent="0" algn="l">
              <a:buFontTx/>
              <a:buNone/>
            </a:pPr>
            <a:r>
              <a:rPr lang="en-US" altLang="zh-CN" sz="2400" kern="1200" dirty="0" smtClean="0"/>
              <a:t>   </a:t>
            </a:r>
            <a:endParaRPr lang="en-US" altLang="zh-CN" sz="2400" b="1" dirty="0"/>
          </a:p>
        </p:txBody>
      </p:sp>
      <p:sp>
        <p:nvSpPr>
          <p:cNvPr id="50182" name="AutoShape 6"/>
          <p:cNvSpPr>
            <a:spLocks/>
          </p:cNvSpPr>
          <p:nvPr/>
        </p:nvSpPr>
        <p:spPr bwMode="auto">
          <a:xfrm>
            <a:off x="1409700" y="1701800"/>
            <a:ext cx="76200" cy="1143000"/>
          </a:xfrm>
          <a:prstGeom prst="leftBrace">
            <a:avLst>
              <a:gd name="adj1" fmla="val 125000"/>
              <a:gd name="adj2" fmla="val 5000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 name="矩形 1"/>
          <p:cNvSpPr/>
          <p:nvPr/>
        </p:nvSpPr>
        <p:spPr>
          <a:xfrm>
            <a:off x="4432300" y="2133600"/>
            <a:ext cx="4572000" cy="4228850"/>
          </a:xfrm>
          <a:prstGeom prst="rect">
            <a:avLst/>
          </a:prstGeom>
        </p:spPr>
        <p:txBody>
          <a:bodyPr>
            <a:spAutoFit/>
          </a:bodyPr>
          <a:lstStyle/>
          <a:p>
            <a:pPr lvl="0" algn="l">
              <a:spcBef>
                <a:spcPct val="20000"/>
              </a:spcBef>
            </a:pPr>
            <a:r>
              <a:rPr lang="en-US" altLang="zh-CN" sz="2400" b="1" dirty="0" smtClean="0">
                <a:solidFill>
                  <a:srgbClr val="333399"/>
                </a:solidFill>
                <a:latin typeface="Arial"/>
                <a:ea typeface="幼圆"/>
              </a:rPr>
              <a:t>    main</a:t>
            </a:r>
            <a:r>
              <a:rPr lang="en-US" altLang="zh-CN" sz="2400" b="1" dirty="0">
                <a:solidFill>
                  <a:srgbClr val="333399"/>
                </a:solidFill>
                <a:latin typeface="Arial"/>
                <a:ea typeface="幼圆"/>
              </a:rPr>
              <a:t>(){</a:t>
            </a:r>
          </a:p>
          <a:p>
            <a:pPr lvl="0" algn="l">
              <a:spcBef>
                <a:spcPct val="20000"/>
              </a:spcBef>
            </a:pPr>
            <a:r>
              <a:rPr lang="en-US" altLang="zh-CN" sz="2400" b="1" dirty="0">
                <a:solidFill>
                  <a:srgbClr val="333399"/>
                </a:solidFill>
                <a:latin typeface="Arial"/>
                <a:ea typeface="幼圆"/>
              </a:rPr>
              <a:t>    signed char x,*p,*y;         </a:t>
            </a:r>
          </a:p>
          <a:p>
            <a:pPr lvl="0" algn="l">
              <a:spcBef>
                <a:spcPct val="50000"/>
              </a:spcBef>
            </a:pPr>
            <a:r>
              <a:rPr lang="en-US" altLang="zh-CN" sz="2400" b="1" dirty="0">
                <a:solidFill>
                  <a:srgbClr val="333399"/>
                </a:solidFill>
                <a:latin typeface="Arial"/>
                <a:ea typeface="幼圆"/>
              </a:rPr>
              <a:t>    </a:t>
            </a:r>
            <a:r>
              <a:rPr lang="en-US" altLang="zh-CN" sz="2400" b="1" dirty="0" smtClean="0">
                <a:solidFill>
                  <a:srgbClr val="333399"/>
                </a:solidFill>
                <a:latin typeface="Arial"/>
                <a:ea typeface="幼圆"/>
              </a:rPr>
              <a:t>p=0x30;y=0x31</a:t>
            </a:r>
            <a:r>
              <a:rPr lang="en-US" altLang="zh-CN" sz="2400" b="1" dirty="0">
                <a:solidFill>
                  <a:srgbClr val="333399"/>
                </a:solidFill>
                <a:latin typeface="Arial"/>
                <a:ea typeface="幼圆"/>
              </a:rPr>
              <a:t>;</a:t>
            </a:r>
          </a:p>
          <a:p>
            <a:pPr lvl="0" algn="l">
              <a:spcBef>
                <a:spcPct val="50000"/>
              </a:spcBef>
            </a:pPr>
            <a:r>
              <a:rPr lang="en-US" altLang="zh-CN" sz="2400" b="1" dirty="0">
                <a:solidFill>
                  <a:srgbClr val="333399"/>
                </a:solidFill>
                <a:latin typeface="Arial"/>
                <a:ea typeface="幼圆"/>
              </a:rPr>
              <a:t>     for(;;){        </a:t>
            </a:r>
          </a:p>
          <a:p>
            <a:pPr lvl="0" algn="l">
              <a:spcBef>
                <a:spcPct val="50000"/>
              </a:spcBef>
            </a:pPr>
            <a:r>
              <a:rPr lang="en-US" altLang="zh-CN" sz="2400" b="1" dirty="0">
                <a:solidFill>
                  <a:srgbClr val="333399"/>
                </a:solidFill>
                <a:latin typeface="Arial"/>
                <a:ea typeface="幼圆"/>
              </a:rPr>
              <a:t>     x=*p;        </a:t>
            </a:r>
          </a:p>
          <a:p>
            <a:pPr lvl="0" algn="l">
              <a:spcBef>
                <a:spcPct val="50000"/>
              </a:spcBef>
            </a:pPr>
            <a:r>
              <a:rPr lang="en-US" altLang="zh-CN" sz="2400" b="1" dirty="0">
                <a:solidFill>
                  <a:srgbClr val="333399"/>
                </a:solidFill>
                <a:latin typeface="Arial"/>
                <a:ea typeface="幼圆"/>
              </a:rPr>
              <a:t>     if (x</a:t>
            </a:r>
            <a:r>
              <a:rPr lang="zh-CN" altLang="en-US" sz="2400" b="1" dirty="0">
                <a:solidFill>
                  <a:srgbClr val="333399"/>
                </a:solidFill>
                <a:latin typeface="Arial"/>
                <a:ea typeface="幼圆"/>
              </a:rPr>
              <a:t>＞</a:t>
            </a:r>
            <a:r>
              <a:rPr lang="en-US" altLang="zh-CN" sz="2400" b="1" dirty="0">
                <a:solidFill>
                  <a:srgbClr val="333399"/>
                </a:solidFill>
                <a:latin typeface="Arial"/>
                <a:ea typeface="幼圆"/>
              </a:rPr>
              <a:t>0) *y=x;        </a:t>
            </a:r>
          </a:p>
          <a:p>
            <a:pPr lvl="0" algn="l">
              <a:spcBef>
                <a:spcPct val="50000"/>
              </a:spcBef>
            </a:pPr>
            <a:r>
              <a:rPr lang="en-US" altLang="zh-CN" sz="2400" b="1" dirty="0">
                <a:solidFill>
                  <a:srgbClr val="333399"/>
                </a:solidFill>
                <a:latin typeface="Arial"/>
                <a:ea typeface="幼圆"/>
              </a:rPr>
              <a:t>     if (x &lt;0) *y=x+5;        </a:t>
            </a:r>
          </a:p>
          <a:p>
            <a:pPr lvl="0" algn="l">
              <a:spcBef>
                <a:spcPct val="50000"/>
              </a:spcBef>
            </a:pPr>
            <a:r>
              <a:rPr lang="en-US" altLang="zh-CN" sz="2400" b="1" dirty="0">
                <a:solidFill>
                  <a:srgbClr val="333399"/>
                </a:solidFill>
                <a:latin typeface="Arial"/>
                <a:ea typeface="幼圆"/>
              </a:rPr>
              <a:t>     if (x==0) *y=0x20; } }        </a:t>
            </a:r>
          </a:p>
        </p:txBody>
      </p:sp>
    </p:spTree>
    <p:extLst>
      <p:ext uri="{BB962C8B-B14F-4D97-AF65-F5344CB8AC3E}">
        <p14:creationId xmlns:p14="http://schemas.microsoft.com/office/powerpoint/2010/main" val="1843693874"/>
      </p:ext>
    </p:extLst>
  </p:cSld>
  <p:clrMapOvr>
    <a:masterClrMapping/>
  </p:clrMapOvr>
  <p:transition>
    <p:random/>
    <p:sndAc>
      <p:stSnd>
        <p:snd r:embed="rId2" name="camera.wav"/>
      </p:stSnd>
    </p:sndAc>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88900" y="533400"/>
            <a:ext cx="9144000" cy="6324600"/>
          </a:xfrm>
        </p:spPr>
        <p:txBody>
          <a:bodyPr/>
          <a:lstStyle/>
          <a:p>
            <a:pPr>
              <a:lnSpc>
                <a:spcPct val="115000"/>
              </a:lnSpc>
              <a:buFontTx/>
              <a:buNone/>
            </a:pPr>
            <a:r>
              <a:rPr lang="en-US" altLang="zh-CN" sz="2400" kern="1200" dirty="0"/>
              <a:t>【</a:t>
            </a:r>
            <a:r>
              <a:rPr lang="zh-CN" altLang="en-US" sz="2400" kern="1200" dirty="0"/>
              <a:t>例</a:t>
            </a:r>
            <a:r>
              <a:rPr lang="en-US" altLang="zh-CN" sz="2400" kern="1200" dirty="0" smtClean="0"/>
              <a:t>6-12】</a:t>
            </a:r>
            <a:r>
              <a:rPr lang="zh-CN" altLang="en-US" sz="2400" kern="1200" dirty="0" smtClean="0"/>
              <a:t>有</a:t>
            </a:r>
            <a:r>
              <a:rPr lang="zh-CN" altLang="en-US" sz="2400" kern="1200" dirty="0"/>
              <a:t>两个数</a:t>
            </a:r>
            <a:r>
              <a:rPr lang="en-US" altLang="zh-CN" sz="2400" kern="1200" dirty="0"/>
              <a:t>a</a:t>
            </a:r>
            <a:r>
              <a:rPr lang="zh-CN" altLang="en-US" sz="2400" kern="1200" dirty="0"/>
              <a:t>和</a:t>
            </a:r>
            <a:r>
              <a:rPr lang="en-US" altLang="zh-CN" sz="2400" kern="1200" dirty="0"/>
              <a:t>b</a:t>
            </a:r>
            <a:r>
              <a:rPr lang="zh-CN" altLang="en-US" sz="2400" kern="1200" dirty="0"/>
              <a:t>，</a:t>
            </a:r>
            <a:r>
              <a:rPr lang="zh-CN" altLang="en-US" sz="2400" kern="1200" dirty="0" smtClean="0"/>
              <a:t>根据</a:t>
            </a:r>
            <a:r>
              <a:rPr lang="en-US" altLang="zh-CN" sz="2400" kern="1200" dirty="0" smtClean="0"/>
              <a:t>r3</a:t>
            </a:r>
            <a:r>
              <a:rPr lang="zh-CN" altLang="en-US" sz="2400" kern="1200" dirty="0"/>
              <a:t>的内容转向不同子程序</a:t>
            </a:r>
          </a:p>
          <a:p>
            <a:pPr>
              <a:lnSpc>
                <a:spcPct val="115000"/>
              </a:lnSpc>
              <a:buFontTx/>
              <a:buNone/>
            </a:pPr>
            <a:r>
              <a:rPr lang="zh-CN" altLang="en-US" sz="2400" kern="1200" dirty="0"/>
              <a:t>      </a:t>
            </a:r>
            <a:r>
              <a:rPr lang="en-US" altLang="zh-CN" sz="2400" kern="1200" dirty="0"/>
              <a:t>r3=0</a:t>
            </a:r>
            <a:r>
              <a:rPr lang="zh-CN" altLang="en-US" sz="2400" kern="1200" dirty="0"/>
              <a:t>，执行子程序</a:t>
            </a:r>
            <a:r>
              <a:rPr lang="en-US" altLang="zh-CN" sz="2400" kern="1200" dirty="0"/>
              <a:t>pr0(</a:t>
            </a:r>
            <a:r>
              <a:rPr lang="zh-CN" altLang="en-US" sz="2400" kern="1200" dirty="0"/>
              <a:t>完成两数相加</a:t>
            </a:r>
            <a:r>
              <a:rPr lang="en-US" altLang="zh-CN" sz="2400" kern="1200" dirty="0"/>
              <a:t>)        </a:t>
            </a:r>
          </a:p>
          <a:p>
            <a:pPr>
              <a:lnSpc>
                <a:spcPct val="115000"/>
              </a:lnSpc>
              <a:buFontTx/>
              <a:buNone/>
            </a:pPr>
            <a:r>
              <a:rPr lang="en-US" altLang="zh-CN" sz="2400" kern="1200" dirty="0"/>
              <a:t>      r3=1</a:t>
            </a:r>
            <a:r>
              <a:rPr lang="zh-CN" altLang="en-US" sz="2400" kern="1200" dirty="0"/>
              <a:t>，执行子程序</a:t>
            </a:r>
            <a:r>
              <a:rPr lang="en-US" altLang="zh-CN" sz="2400" kern="1200" dirty="0"/>
              <a:t>pr1(</a:t>
            </a:r>
            <a:r>
              <a:rPr lang="zh-CN" altLang="en-US" sz="2400" kern="1200" dirty="0"/>
              <a:t>完成两数相减</a:t>
            </a:r>
            <a:r>
              <a:rPr lang="en-US" altLang="zh-CN" sz="2400" kern="1200" dirty="0"/>
              <a:t>)        </a:t>
            </a:r>
          </a:p>
          <a:p>
            <a:pPr>
              <a:lnSpc>
                <a:spcPct val="115000"/>
              </a:lnSpc>
              <a:buFontTx/>
              <a:buNone/>
            </a:pPr>
            <a:r>
              <a:rPr lang="en-US" altLang="zh-CN" sz="2400" kern="1200" dirty="0"/>
              <a:t>      r3=2</a:t>
            </a:r>
            <a:r>
              <a:rPr lang="zh-CN" altLang="en-US" sz="2400" kern="1200" dirty="0"/>
              <a:t>，执行子程序</a:t>
            </a:r>
            <a:r>
              <a:rPr lang="en-US" altLang="zh-CN" sz="2400" kern="1200" dirty="0"/>
              <a:t>pr2(</a:t>
            </a:r>
            <a:r>
              <a:rPr lang="zh-CN" altLang="en-US" sz="2400" kern="1200" dirty="0"/>
              <a:t>完成两数相乘</a:t>
            </a:r>
            <a:r>
              <a:rPr lang="en-US" altLang="zh-CN" sz="2400" kern="1200" dirty="0"/>
              <a:t>)        </a:t>
            </a:r>
          </a:p>
          <a:p>
            <a:pPr>
              <a:lnSpc>
                <a:spcPct val="115000"/>
              </a:lnSpc>
              <a:buFontTx/>
              <a:buNone/>
            </a:pPr>
            <a:r>
              <a:rPr lang="en-US" altLang="zh-CN" sz="2400" kern="1200" dirty="0"/>
              <a:t>      r3=3</a:t>
            </a:r>
            <a:r>
              <a:rPr lang="zh-CN" altLang="en-US" sz="2400" kern="1200" dirty="0"/>
              <a:t>，执行子程序</a:t>
            </a:r>
            <a:r>
              <a:rPr lang="en-US" altLang="zh-CN" sz="2400" kern="1200" dirty="0"/>
              <a:t>pr3(</a:t>
            </a:r>
            <a:r>
              <a:rPr lang="zh-CN" altLang="en-US" sz="2400" kern="1200" dirty="0"/>
              <a:t>完成两数相除</a:t>
            </a:r>
            <a:r>
              <a:rPr lang="en-US" altLang="zh-CN" sz="2400" kern="1200" dirty="0"/>
              <a:t>)        </a:t>
            </a:r>
          </a:p>
          <a:p>
            <a:pPr>
              <a:lnSpc>
                <a:spcPct val="115000"/>
              </a:lnSpc>
              <a:buFontTx/>
              <a:buNone/>
            </a:pPr>
            <a:r>
              <a:rPr lang="en-US" altLang="zh-CN" sz="2400" kern="1200" dirty="0"/>
              <a:t> </a:t>
            </a:r>
            <a:r>
              <a:rPr lang="zh-CN" altLang="en-US" sz="2400" kern="1200" dirty="0"/>
              <a:t>解</a:t>
            </a:r>
            <a:r>
              <a:rPr lang="zh-CN" altLang="en-US" sz="2400" kern="1200" dirty="0" smtClean="0"/>
              <a:t>：</a:t>
            </a:r>
            <a:r>
              <a:rPr lang="zh-CN" altLang="en-US" sz="2400" kern="1200" dirty="0"/>
              <a:t>① </a:t>
            </a:r>
            <a:r>
              <a:rPr lang="en-US" altLang="zh-CN" sz="2400" kern="1200" dirty="0"/>
              <a:t>C</a:t>
            </a:r>
            <a:r>
              <a:rPr lang="zh-CN" altLang="en-US" sz="2400" kern="1200" dirty="0"/>
              <a:t>语言中的子程序即为函数，因此需</a:t>
            </a:r>
            <a:r>
              <a:rPr lang="zh-CN" altLang="en-US" sz="2400" kern="1200" dirty="0" smtClean="0"/>
              <a:t>编</a:t>
            </a:r>
            <a:r>
              <a:rPr lang="en-US" altLang="zh-CN" sz="2400" kern="1200" dirty="0" smtClean="0"/>
              <a:t>4</a:t>
            </a:r>
            <a:r>
              <a:rPr lang="zh-CN" altLang="en-US" sz="2400" kern="1200" dirty="0" smtClean="0"/>
              <a:t>个</a:t>
            </a:r>
            <a:r>
              <a:rPr lang="zh-CN" altLang="en-US" sz="2400" kern="1200" dirty="0"/>
              <a:t>处理函数。</a:t>
            </a:r>
          </a:p>
          <a:p>
            <a:pPr>
              <a:lnSpc>
                <a:spcPct val="115000"/>
              </a:lnSpc>
              <a:buFontTx/>
              <a:buNone/>
            </a:pPr>
            <a:r>
              <a:rPr lang="zh-CN" altLang="en-US" sz="2400" kern="1200" dirty="0"/>
              <a:t>         </a:t>
            </a:r>
            <a:r>
              <a:rPr lang="zh-CN" altLang="en-US" sz="2400" kern="1200" dirty="0" smtClean="0"/>
              <a:t>② </a:t>
            </a:r>
            <a:r>
              <a:rPr lang="zh-CN" altLang="en-US" sz="2400" kern="1200" dirty="0"/>
              <a:t>在</a:t>
            </a:r>
            <a:r>
              <a:rPr lang="en-US" altLang="zh-CN" sz="2400" kern="1200" dirty="0"/>
              <a:t>C51</a:t>
            </a:r>
            <a:r>
              <a:rPr lang="zh-CN" altLang="en-US" sz="2400" kern="1200" dirty="0"/>
              <a:t>编译器中通过头文件 </a:t>
            </a:r>
            <a:r>
              <a:rPr lang="en-US" altLang="zh-CN" sz="2400" kern="1200" dirty="0"/>
              <a:t>reg51.h</a:t>
            </a:r>
            <a:r>
              <a:rPr lang="zh-CN" altLang="en-US" sz="2400" kern="1200" dirty="0"/>
              <a:t>可以识别特殊功能寄存器，但不能识别</a:t>
            </a:r>
            <a:r>
              <a:rPr lang="en-US" altLang="zh-CN" sz="2400" kern="1200" dirty="0" smtClean="0"/>
              <a:t>R0~R7</a:t>
            </a:r>
            <a:r>
              <a:rPr lang="zh-CN" altLang="en-US" sz="2400" kern="1200" dirty="0" smtClean="0"/>
              <a:t>通用寄存器</a:t>
            </a:r>
            <a:r>
              <a:rPr lang="zh-CN" altLang="en-US" sz="2400" kern="1200" dirty="0"/>
              <a:t>，因此</a:t>
            </a:r>
            <a:r>
              <a:rPr lang="en-US" altLang="zh-CN" sz="2400" kern="1200" dirty="0" smtClean="0"/>
              <a:t>R0~R7</a:t>
            </a:r>
            <a:r>
              <a:rPr lang="zh-CN" altLang="en-US" sz="2400" kern="1200" dirty="0"/>
              <a:t>只有通过绝对地址访问识别，程序如下：</a:t>
            </a:r>
          </a:p>
          <a:p>
            <a:pPr>
              <a:lnSpc>
                <a:spcPct val="115000"/>
              </a:lnSpc>
              <a:buFontTx/>
              <a:buNone/>
            </a:pPr>
            <a:r>
              <a:rPr lang="zh-CN" altLang="en-US" sz="2400" kern="1200" dirty="0"/>
              <a:t>     </a:t>
            </a:r>
          </a:p>
          <a:p>
            <a:pPr>
              <a:lnSpc>
                <a:spcPct val="90000"/>
              </a:lnSpc>
              <a:buFontTx/>
              <a:buNone/>
            </a:pPr>
            <a:endParaRPr lang="en-US" altLang="zh-CN" sz="2400" kern="1200" dirty="0"/>
          </a:p>
        </p:txBody>
      </p:sp>
    </p:spTree>
    <p:extLst>
      <p:ext uri="{BB962C8B-B14F-4D97-AF65-F5344CB8AC3E}">
        <p14:creationId xmlns:p14="http://schemas.microsoft.com/office/powerpoint/2010/main" val="427476367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1">
                                            <p:txEl>
                                              <p:pRg st="1" end="1"/>
                                            </p:txEl>
                                          </p:spTgt>
                                        </p:tgtEl>
                                        <p:attrNameLst>
                                          <p:attrName>style.visibility</p:attrName>
                                        </p:attrNameLst>
                                      </p:cBhvr>
                                      <p:to>
                                        <p:strVal val="visible"/>
                                      </p:to>
                                    </p:set>
                                    <p:anim calcmode="lin" valueType="num">
                                      <p:cBhvr additive="base">
                                        <p:cTn id="13" dur="500" fill="hold"/>
                                        <p:tgtEl>
                                          <p:spTgt spid="2765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76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anim calcmode="lin" valueType="num">
                                      <p:cBhvr additive="base">
                                        <p:cTn id="19" dur="500" fill="hold"/>
                                        <p:tgtEl>
                                          <p:spTgt spid="2765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76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651">
                                            <p:txEl>
                                              <p:pRg st="3" end="3"/>
                                            </p:txEl>
                                          </p:spTgt>
                                        </p:tgtEl>
                                        <p:attrNameLst>
                                          <p:attrName>style.visibility</p:attrName>
                                        </p:attrNameLst>
                                      </p:cBhvr>
                                      <p:to>
                                        <p:strVal val="visible"/>
                                      </p:to>
                                    </p:set>
                                    <p:anim calcmode="lin" valueType="num">
                                      <p:cBhvr additive="base">
                                        <p:cTn id="25" dur="500" fill="hold"/>
                                        <p:tgtEl>
                                          <p:spTgt spid="2765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76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651">
                                            <p:txEl>
                                              <p:pRg st="4" end="4"/>
                                            </p:txEl>
                                          </p:spTgt>
                                        </p:tgtEl>
                                        <p:attrNameLst>
                                          <p:attrName>style.visibility</p:attrName>
                                        </p:attrNameLst>
                                      </p:cBhvr>
                                      <p:to>
                                        <p:strVal val="visible"/>
                                      </p:to>
                                    </p:set>
                                    <p:anim calcmode="lin" valueType="num">
                                      <p:cBhvr additive="base">
                                        <p:cTn id="31" dur="500" fill="hold"/>
                                        <p:tgtEl>
                                          <p:spTgt spid="2765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76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51">
                                            <p:txEl>
                                              <p:pRg st="5" end="5"/>
                                            </p:txEl>
                                          </p:spTgt>
                                        </p:tgtEl>
                                        <p:attrNameLst>
                                          <p:attrName>style.visibility</p:attrName>
                                        </p:attrNameLst>
                                      </p:cBhvr>
                                      <p:to>
                                        <p:strVal val="visible"/>
                                      </p:to>
                                    </p:set>
                                    <p:anim calcmode="lin" valueType="num">
                                      <p:cBhvr additive="base">
                                        <p:cTn id="37" dur="500" fill="hold"/>
                                        <p:tgtEl>
                                          <p:spTgt spid="2765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76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651">
                                            <p:txEl>
                                              <p:pRg st="6" end="6"/>
                                            </p:txEl>
                                          </p:spTgt>
                                        </p:tgtEl>
                                        <p:attrNameLst>
                                          <p:attrName>style.visibility</p:attrName>
                                        </p:attrNameLst>
                                      </p:cBhvr>
                                      <p:to>
                                        <p:strVal val="visible"/>
                                      </p:to>
                                    </p:set>
                                    <p:anim calcmode="lin" valueType="num">
                                      <p:cBhvr additive="base">
                                        <p:cTn id="43" dur="500" fill="hold"/>
                                        <p:tgtEl>
                                          <p:spTgt spid="27651">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765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7651">
                                            <p:txEl>
                                              <p:pRg st="7" end="7"/>
                                            </p:txEl>
                                          </p:spTgt>
                                        </p:tgtEl>
                                        <p:attrNameLst>
                                          <p:attrName>style.visibility</p:attrName>
                                        </p:attrNameLst>
                                      </p:cBhvr>
                                      <p:to>
                                        <p:strVal val="visible"/>
                                      </p:to>
                                    </p:set>
                                    <p:anim calcmode="lin" valueType="num">
                                      <p:cBhvr additive="base">
                                        <p:cTn id="49" dur="500" fill="hold"/>
                                        <p:tgtEl>
                                          <p:spTgt spid="27651">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765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autoUpdateAnimBg="0"/>
    </p:bldLst>
  </p:timing>
</p:sld>
</file>

<file path=ppt/slides/slide10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419100"/>
            <a:ext cx="7010400" cy="1828800"/>
          </a:xfrm>
        </p:spPr>
        <p:txBody>
          <a:bodyPr/>
          <a:lstStyle/>
          <a:p>
            <a:pPr algn="l"/>
            <a:r>
              <a:rPr lang="en-US" altLang="zh-CN" sz="2400" kern="1200" dirty="0">
                <a:solidFill>
                  <a:schemeClr val="accent2"/>
                </a:solidFill>
                <a:latin typeface="+mn-lt"/>
                <a:ea typeface="+mn-ea"/>
                <a:cs typeface="+mn-cs"/>
              </a:rPr>
              <a:t># include   &lt;</a:t>
            </a:r>
            <a:r>
              <a:rPr lang="en-US" altLang="zh-CN" sz="2400" kern="1200" dirty="0" err="1">
                <a:solidFill>
                  <a:schemeClr val="accent2"/>
                </a:solidFill>
                <a:latin typeface="+mn-lt"/>
                <a:ea typeface="+mn-ea"/>
                <a:cs typeface="+mn-cs"/>
              </a:rPr>
              <a:t>absacc.h</a:t>
            </a:r>
            <a:r>
              <a:rPr lang="en-US" altLang="zh-CN" sz="2400" kern="1200" dirty="0">
                <a:solidFill>
                  <a:schemeClr val="accent2"/>
                </a:solidFill>
                <a:latin typeface="+mn-lt"/>
                <a:ea typeface="+mn-ea"/>
                <a:cs typeface="+mn-cs"/>
              </a:rPr>
              <a:t>&gt;        </a:t>
            </a:r>
            <a:br>
              <a:rPr lang="en-US" altLang="zh-CN" sz="2400" kern="1200" dirty="0">
                <a:solidFill>
                  <a:schemeClr val="accent2"/>
                </a:solidFill>
                <a:latin typeface="+mn-lt"/>
                <a:ea typeface="+mn-ea"/>
                <a:cs typeface="+mn-cs"/>
              </a:rPr>
            </a:br>
            <a:r>
              <a:rPr lang="en-US" altLang="zh-CN" sz="2400" kern="1200" dirty="0">
                <a:solidFill>
                  <a:schemeClr val="accent2"/>
                </a:solidFill>
                <a:latin typeface="+mn-lt"/>
                <a:ea typeface="+mn-ea"/>
                <a:cs typeface="+mn-cs"/>
              </a:rPr>
              <a:t># define  r3  DBYTE</a:t>
            </a:r>
            <a:r>
              <a:rPr lang="zh-CN" altLang="en-US" sz="2400" kern="1200" dirty="0">
                <a:solidFill>
                  <a:schemeClr val="accent2"/>
                </a:solidFill>
                <a:latin typeface="+mn-lt"/>
                <a:ea typeface="+mn-ea"/>
                <a:cs typeface="+mn-cs"/>
              </a:rPr>
              <a:t>［</a:t>
            </a:r>
            <a:r>
              <a:rPr lang="en-US" altLang="zh-CN" sz="2400" kern="1200" dirty="0">
                <a:solidFill>
                  <a:schemeClr val="accent2"/>
                </a:solidFill>
                <a:latin typeface="+mn-lt"/>
                <a:ea typeface="+mn-ea"/>
                <a:cs typeface="+mn-cs"/>
              </a:rPr>
              <a:t>0x03</a:t>
            </a:r>
            <a:r>
              <a:rPr lang="zh-CN" altLang="en-US" sz="2400" kern="1200" dirty="0">
                <a:solidFill>
                  <a:schemeClr val="accent2"/>
                </a:solidFill>
                <a:latin typeface="+mn-lt"/>
                <a:ea typeface="+mn-ea"/>
                <a:cs typeface="+mn-cs"/>
              </a:rPr>
              <a:t>］        </a:t>
            </a:r>
            <a:br>
              <a:rPr lang="zh-CN" altLang="en-US" sz="2400" kern="1200" dirty="0">
                <a:solidFill>
                  <a:schemeClr val="accent2"/>
                </a:solidFill>
                <a:latin typeface="+mn-lt"/>
                <a:ea typeface="+mn-ea"/>
                <a:cs typeface="+mn-cs"/>
              </a:rPr>
            </a:br>
            <a:r>
              <a:rPr lang="en-US" altLang="zh-CN" sz="2400" kern="1200" dirty="0">
                <a:solidFill>
                  <a:schemeClr val="accent2"/>
                </a:solidFill>
                <a:latin typeface="+mn-lt"/>
                <a:ea typeface="+mn-ea"/>
                <a:cs typeface="+mn-cs"/>
              </a:rPr>
              <a:t>int c,c1,a,b;</a:t>
            </a:r>
          </a:p>
        </p:txBody>
      </p:sp>
      <p:sp>
        <p:nvSpPr>
          <p:cNvPr id="30723" name="Rectangle 3"/>
          <p:cNvSpPr>
            <a:spLocks noGrp="1" noChangeArrowheads="1"/>
          </p:cNvSpPr>
          <p:nvPr>
            <p:ph type="body" sz="half" idx="1"/>
          </p:nvPr>
        </p:nvSpPr>
        <p:spPr>
          <a:xfrm>
            <a:off x="304800" y="1752600"/>
            <a:ext cx="3733800" cy="5562600"/>
          </a:xfrm>
        </p:spPr>
        <p:txBody>
          <a:bodyPr/>
          <a:lstStyle/>
          <a:p>
            <a:pPr>
              <a:buFontTx/>
              <a:buNone/>
            </a:pPr>
            <a:r>
              <a:rPr lang="en-US" altLang="zh-CN" sz="2400" kern="1200" dirty="0"/>
              <a:t>Pr0( ) {c=</a:t>
            </a:r>
            <a:r>
              <a:rPr lang="en-US" altLang="zh-CN" sz="2400" kern="1200" dirty="0" err="1"/>
              <a:t>a+b</a:t>
            </a:r>
            <a:r>
              <a:rPr lang="en-US" altLang="zh-CN" sz="2400" kern="1200" dirty="0"/>
              <a:t>;}    </a:t>
            </a:r>
          </a:p>
          <a:p>
            <a:pPr>
              <a:buFontTx/>
              <a:buNone/>
            </a:pPr>
            <a:r>
              <a:rPr lang="en-US" altLang="zh-CN" sz="2400" kern="1200" dirty="0"/>
              <a:t>pr1( ) {c=a-b;</a:t>
            </a:r>
            <a:r>
              <a:rPr lang="zh-CN" altLang="en-US" sz="2400" kern="1200" dirty="0"/>
              <a:t>｝    </a:t>
            </a:r>
          </a:p>
          <a:p>
            <a:pPr>
              <a:buFontTx/>
              <a:buNone/>
            </a:pPr>
            <a:r>
              <a:rPr lang="en-US" altLang="zh-CN" sz="2400" kern="1200" dirty="0"/>
              <a:t>pr2( ) {c=a*b;</a:t>
            </a:r>
            <a:r>
              <a:rPr lang="zh-CN" altLang="en-US" sz="2400" kern="1200" dirty="0"/>
              <a:t>｝    </a:t>
            </a:r>
          </a:p>
          <a:p>
            <a:pPr>
              <a:buFontTx/>
              <a:buNone/>
            </a:pPr>
            <a:r>
              <a:rPr lang="en-US" altLang="zh-CN" sz="2400" kern="1200" dirty="0"/>
              <a:t>pr3( ) {c=a/b;</a:t>
            </a:r>
            <a:r>
              <a:rPr lang="zh-CN" altLang="en-US" sz="2400" kern="1200" dirty="0"/>
              <a:t>｝    </a:t>
            </a:r>
          </a:p>
          <a:p>
            <a:pPr>
              <a:buFontTx/>
              <a:buNone/>
            </a:pPr>
            <a:r>
              <a:rPr lang="en-US" altLang="zh-CN" sz="2400" kern="1200" dirty="0"/>
              <a:t>main( ){  </a:t>
            </a:r>
          </a:p>
          <a:p>
            <a:pPr>
              <a:buFontTx/>
              <a:buNone/>
            </a:pPr>
            <a:r>
              <a:rPr lang="en-US" altLang="zh-CN" sz="2400" kern="1200" dirty="0" smtClean="0"/>
              <a:t>a=80;b=20</a:t>
            </a:r>
            <a:r>
              <a:rPr lang="en-US" altLang="zh-CN" sz="2400" kern="1200" dirty="0"/>
              <a:t>;</a:t>
            </a:r>
          </a:p>
          <a:p>
            <a:pPr>
              <a:buFontTx/>
              <a:buNone/>
            </a:pPr>
            <a:r>
              <a:rPr lang="en-US" altLang="zh-CN" sz="2400" kern="1200" dirty="0"/>
              <a:t>for (; ;){</a:t>
            </a:r>
          </a:p>
          <a:p>
            <a:pPr>
              <a:buFontTx/>
              <a:buNone/>
            </a:pPr>
            <a:r>
              <a:rPr lang="en-US" altLang="zh-CN" sz="2400" kern="1200" dirty="0"/>
              <a:t>switch(r3)  </a:t>
            </a:r>
          </a:p>
          <a:p>
            <a:pPr>
              <a:buFontTx/>
              <a:buNone/>
            </a:pPr>
            <a:r>
              <a:rPr lang="en-US" altLang="zh-CN" sz="2400" kern="1200" dirty="0"/>
              <a:t>{  </a:t>
            </a:r>
          </a:p>
        </p:txBody>
      </p:sp>
      <p:sp>
        <p:nvSpPr>
          <p:cNvPr id="30724" name="Rectangle 4"/>
          <p:cNvSpPr>
            <a:spLocks noGrp="1" noChangeArrowheads="1"/>
          </p:cNvSpPr>
          <p:nvPr>
            <p:ph type="body" sz="half" idx="2"/>
          </p:nvPr>
        </p:nvSpPr>
        <p:spPr>
          <a:xfrm>
            <a:off x="5076825" y="927100"/>
            <a:ext cx="4572000" cy="6657975"/>
          </a:xfrm>
        </p:spPr>
        <p:txBody>
          <a:bodyPr/>
          <a:lstStyle/>
          <a:p>
            <a:pPr>
              <a:buFontTx/>
              <a:buNone/>
            </a:pPr>
            <a:r>
              <a:rPr lang="en-US" altLang="zh-CN" sz="2400" kern="1200" dirty="0" smtClean="0"/>
              <a:t>case  </a:t>
            </a:r>
            <a:r>
              <a:rPr lang="en-US" altLang="zh-CN" sz="2400" kern="1200" dirty="0"/>
              <a:t>0</a:t>
            </a:r>
            <a:r>
              <a:rPr lang="en-US" altLang="zh-CN" sz="2400" kern="1200" dirty="0" smtClean="0"/>
              <a:t>:</a:t>
            </a:r>
          </a:p>
          <a:p>
            <a:pPr>
              <a:buFontTx/>
              <a:buNone/>
            </a:pPr>
            <a:r>
              <a:rPr lang="en-US" altLang="zh-CN" sz="2400" kern="1200" dirty="0"/>
              <a:t> </a:t>
            </a:r>
            <a:r>
              <a:rPr lang="en-US" altLang="zh-CN" sz="2400" kern="1200" dirty="0" smtClean="0"/>
              <a:t>         pr0</a:t>
            </a:r>
            <a:r>
              <a:rPr lang="en-US" altLang="zh-CN" sz="2400" kern="1200" dirty="0"/>
              <a:t>( );break ;</a:t>
            </a:r>
          </a:p>
          <a:p>
            <a:pPr>
              <a:buFontTx/>
              <a:buNone/>
            </a:pPr>
            <a:r>
              <a:rPr lang="en-US" altLang="zh-CN" sz="2400" kern="1200" dirty="0"/>
              <a:t>case 1:</a:t>
            </a:r>
          </a:p>
          <a:p>
            <a:pPr>
              <a:buFontTx/>
              <a:buNone/>
            </a:pPr>
            <a:r>
              <a:rPr lang="en-US" altLang="zh-CN" sz="2400" kern="1200" dirty="0"/>
              <a:t>         pr1( );break;   </a:t>
            </a:r>
          </a:p>
          <a:p>
            <a:pPr>
              <a:lnSpc>
                <a:spcPct val="110000"/>
              </a:lnSpc>
              <a:buFontTx/>
              <a:buNone/>
            </a:pPr>
            <a:r>
              <a:rPr lang="en-US" altLang="zh-CN" sz="2400" kern="1200" dirty="0"/>
              <a:t>case 2:  </a:t>
            </a:r>
          </a:p>
          <a:p>
            <a:pPr>
              <a:lnSpc>
                <a:spcPct val="110000"/>
              </a:lnSpc>
              <a:buFontTx/>
              <a:buNone/>
            </a:pPr>
            <a:r>
              <a:rPr lang="en-US" altLang="zh-CN" sz="2400" kern="1200" dirty="0"/>
              <a:t>         pr2( );break;</a:t>
            </a:r>
          </a:p>
          <a:p>
            <a:pPr>
              <a:lnSpc>
                <a:spcPct val="110000"/>
              </a:lnSpc>
              <a:buFontTx/>
              <a:buNone/>
            </a:pPr>
            <a:r>
              <a:rPr lang="en-US" altLang="zh-CN" sz="2400" kern="1200" dirty="0"/>
              <a:t>case 3:    </a:t>
            </a:r>
          </a:p>
          <a:p>
            <a:pPr>
              <a:lnSpc>
                <a:spcPct val="110000"/>
              </a:lnSpc>
              <a:buFontTx/>
              <a:buNone/>
            </a:pPr>
            <a:r>
              <a:rPr lang="en-US" altLang="zh-CN" sz="2400" kern="1200" dirty="0"/>
              <a:t>         pr3( );break;</a:t>
            </a:r>
          </a:p>
          <a:p>
            <a:pPr>
              <a:lnSpc>
                <a:spcPct val="110000"/>
              </a:lnSpc>
              <a:buFontTx/>
              <a:buNone/>
            </a:pPr>
            <a:r>
              <a:rPr lang="en-US" altLang="zh-CN" sz="2400" kern="1200" dirty="0"/>
              <a:t>}                               </a:t>
            </a:r>
          </a:p>
          <a:p>
            <a:pPr>
              <a:lnSpc>
                <a:spcPct val="110000"/>
              </a:lnSpc>
              <a:buFontTx/>
              <a:buNone/>
            </a:pPr>
            <a:r>
              <a:rPr lang="en-US" altLang="zh-CN" sz="2400" kern="1200" dirty="0"/>
              <a:t>     </a:t>
            </a:r>
            <a:r>
              <a:rPr lang="en-US" altLang="zh-CN" sz="2400" kern="1200" dirty="0" smtClean="0"/>
              <a:t>c1=81;        </a:t>
            </a:r>
            <a:endParaRPr lang="en-US" altLang="zh-CN" sz="2400" kern="1200" dirty="0"/>
          </a:p>
          <a:p>
            <a:pPr>
              <a:lnSpc>
                <a:spcPct val="110000"/>
              </a:lnSpc>
              <a:buFontTx/>
              <a:buNone/>
            </a:pPr>
            <a:r>
              <a:rPr lang="en-US" altLang="zh-CN" sz="2400" kern="1200" dirty="0"/>
              <a:t> } }            </a:t>
            </a:r>
          </a:p>
          <a:p>
            <a:pPr>
              <a:buFontTx/>
              <a:buNone/>
            </a:pPr>
            <a:r>
              <a:rPr lang="en-US" altLang="zh-CN" b="1" dirty="0"/>
              <a:t>                                  </a:t>
            </a:r>
          </a:p>
          <a:p>
            <a:endParaRPr lang="en-US" altLang="zh-CN" b="1" dirty="0"/>
          </a:p>
        </p:txBody>
      </p:sp>
      <p:sp>
        <p:nvSpPr>
          <p:cNvPr id="30726" name="Line 6"/>
          <p:cNvSpPr>
            <a:spLocks noChangeShapeType="1"/>
          </p:cNvSpPr>
          <p:nvPr/>
        </p:nvSpPr>
        <p:spPr bwMode="auto">
          <a:xfrm>
            <a:off x="4114800" y="1600200"/>
            <a:ext cx="0" cy="525780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Tree>
    <p:extLst>
      <p:ext uri="{BB962C8B-B14F-4D97-AF65-F5344CB8AC3E}">
        <p14:creationId xmlns:p14="http://schemas.microsoft.com/office/powerpoint/2010/main" val="233697067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additive="base">
                                        <p:cTn id="7" dur="500" fill="hold"/>
                                        <p:tgtEl>
                                          <p:spTgt spid="307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additive="base">
                                        <p:cTn id="13" dur="500" fill="hold"/>
                                        <p:tgtEl>
                                          <p:spTgt spid="307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additive="base">
                                        <p:cTn id="19" dur="500" fill="hold"/>
                                        <p:tgtEl>
                                          <p:spTgt spid="3072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7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additive="base">
                                        <p:cTn id="25" dur="500" fill="hold"/>
                                        <p:tgtEl>
                                          <p:spTgt spid="3072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72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723">
                                            <p:txEl>
                                              <p:pRg st="4" end="4"/>
                                            </p:txEl>
                                          </p:spTgt>
                                        </p:tgtEl>
                                        <p:attrNameLst>
                                          <p:attrName>style.visibility</p:attrName>
                                        </p:attrNameLst>
                                      </p:cBhvr>
                                      <p:to>
                                        <p:strVal val="visible"/>
                                      </p:to>
                                    </p:set>
                                    <p:anim calcmode="lin" valueType="num">
                                      <p:cBhvr additive="base">
                                        <p:cTn id="31" dur="500" fill="hold"/>
                                        <p:tgtEl>
                                          <p:spTgt spid="3072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072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723">
                                            <p:txEl>
                                              <p:pRg st="5" end="5"/>
                                            </p:txEl>
                                          </p:spTgt>
                                        </p:tgtEl>
                                        <p:attrNameLst>
                                          <p:attrName>style.visibility</p:attrName>
                                        </p:attrNameLst>
                                      </p:cBhvr>
                                      <p:to>
                                        <p:strVal val="visible"/>
                                      </p:to>
                                    </p:set>
                                    <p:anim calcmode="lin" valueType="num">
                                      <p:cBhvr additive="base">
                                        <p:cTn id="37" dur="500" fill="hold"/>
                                        <p:tgtEl>
                                          <p:spTgt spid="3072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072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0723">
                                            <p:txEl>
                                              <p:pRg st="6" end="6"/>
                                            </p:txEl>
                                          </p:spTgt>
                                        </p:tgtEl>
                                        <p:attrNameLst>
                                          <p:attrName>style.visibility</p:attrName>
                                        </p:attrNameLst>
                                      </p:cBhvr>
                                      <p:to>
                                        <p:strVal val="visible"/>
                                      </p:to>
                                    </p:set>
                                    <p:anim calcmode="lin" valueType="num">
                                      <p:cBhvr additive="base">
                                        <p:cTn id="43" dur="500" fill="hold"/>
                                        <p:tgtEl>
                                          <p:spTgt spid="3072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072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0723">
                                            <p:txEl>
                                              <p:pRg st="7" end="7"/>
                                            </p:txEl>
                                          </p:spTgt>
                                        </p:tgtEl>
                                        <p:attrNameLst>
                                          <p:attrName>style.visibility</p:attrName>
                                        </p:attrNameLst>
                                      </p:cBhvr>
                                      <p:to>
                                        <p:strVal val="visible"/>
                                      </p:to>
                                    </p:set>
                                    <p:anim calcmode="lin" valueType="num">
                                      <p:cBhvr additive="base">
                                        <p:cTn id="49" dur="500" fill="hold"/>
                                        <p:tgtEl>
                                          <p:spTgt spid="30723">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072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0723">
                                            <p:txEl>
                                              <p:pRg st="8" end="8"/>
                                            </p:txEl>
                                          </p:spTgt>
                                        </p:tgtEl>
                                        <p:attrNameLst>
                                          <p:attrName>style.visibility</p:attrName>
                                        </p:attrNameLst>
                                      </p:cBhvr>
                                      <p:to>
                                        <p:strVal val="visible"/>
                                      </p:to>
                                    </p:set>
                                    <p:anim calcmode="lin" valueType="num">
                                      <p:cBhvr additive="base">
                                        <p:cTn id="55" dur="500" fill="hold"/>
                                        <p:tgtEl>
                                          <p:spTgt spid="30723">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072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0724">
                                            <p:txEl>
                                              <p:pRg st="0" end="0"/>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0724">
                                            <p:txEl>
                                              <p:pRg st="1" end="1"/>
                                            </p:txEl>
                                          </p:spTgt>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0724">
                                            <p:txEl>
                                              <p:pRg st="2" end="2"/>
                                            </p:txEl>
                                          </p:spTgt>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30724">
                                            <p:txEl>
                                              <p:pRg st="3" end="3"/>
                                            </p:txEl>
                                          </p:spTgt>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30724">
                                            <p:txEl>
                                              <p:pRg st="4" end="4"/>
                                            </p:txEl>
                                          </p:spTgt>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30724">
                                            <p:txEl>
                                              <p:pRg st="5" end="5"/>
                                            </p:txEl>
                                          </p:spTgt>
                                        </p:tgtEl>
                                        <p:attrNameLst>
                                          <p:attrName>style.visibility</p:attrName>
                                        </p:attrNameLst>
                                      </p:cBhvr>
                                      <p:to>
                                        <p:strVal val="visible"/>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30724">
                                            <p:txEl>
                                              <p:pRg st="6" end="6"/>
                                            </p:txEl>
                                          </p:spTgt>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30724">
                                            <p:txEl>
                                              <p:pRg st="7" end="7"/>
                                            </p:txEl>
                                          </p:spTgt>
                                        </p:tgtEl>
                                        <p:attrNameLst>
                                          <p:attrName>style.visibility</p:attrName>
                                        </p:attrNameLst>
                                      </p:cBhvr>
                                      <p:to>
                                        <p:strVal val="visible"/>
                                      </p:to>
                                    </p:set>
                                  </p:childTnLst>
                                </p:cTn>
                              </p:par>
                            </p:childTnLst>
                          </p:cTn>
                        </p:par>
                      </p:childTnLst>
                    </p:cTn>
                  </p:par>
                  <p:par>
                    <p:cTn id="89" fill="hold" nodeType="clickPar">
                      <p:stCondLst>
                        <p:cond delay="indefinite"/>
                      </p:stCondLst>
                      <p:childTnLst>
                        <p:par>
                          <p:cTn id="90" fill="hold" nodeType="withGroup">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30724">
                                            <p:txEl>
                                              <p:pRg st="8" end="8"/>
                                            </p:txEl>
                                          </p:spTgt>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withGroup">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30724">
                                            <p:txEl>
                                              <p:pRg st="9" end="9"/>
                                            </p:txEl>
                                          </p:spTgt>
                                        </p:tgtEl>
                                        <p:attrNameLst>
                                          <p:attrName>style.visibility</p:attrName>
                                        </p:attrNameLst>
                                      </p:cBhvr>
                                      <p:to>
                                        <p:strVal val="visible"/>
                                      </p:to>
                                    </p:set>
                                  </p:childTnLst>
                                </p:cTn>
                              </p:par>
                            </p:childTnLst>
                          </p:cTn>
                        </p:par>
                      </p:childTnLst>
                    </p:cTn>
                  </p:par>
                  <p:par>
                    <p:cTn id="97" fill="hold" nodeType="clickPar">
                      <p:stCondLst>
                        <p:cond delay="indefinite"/>
                      </p:stCondLst>
                      <p:childTnLst>
                        <p:par>
                          <p:cTn id="98" fill="hold" nodeType="withGroup">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30724">
                                            <p:txEl>
                                              <p:pRg st="10" end="10"/>
                                            </p:txEl>
                                          </p:spTgt>
                                        </p:tgtEl>
                                        <p:attrNameLst>
                                          <p:attrName>style.visibility</p:attrName>
                                        </p:attrNameLst>
                                      </p:cBhvr>
                                      <p:to>
                                        <p:strVal val="visible"/>
                                      </p:to>
                                    </p:se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3072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P spid="30724" grpId="0" build="p"/>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a:xfrm>
            <a:off x="0" y="0"/>
            <a:ext cx="9144000" cy="3629025"/>
          </a:xfrm>
        </p:spPr>
        <p:txBody>
          <a:bodyPr/>
          <a:lstStyle/>
          <a:p>
            <a:pPr algn="l"/>
            <a:r>
              <a:rPr lang="en-US" altLang="zh-CN" sz="2800" b="1" dirty="0"/>
              <a:t>    </a:t>
            </a:r>
            <a:br>
              <a:rPr lang="en-US" altLang="zh-CN" sz="2800" b="1" dirty="0"/>
            </a:br>
            <a:r>
              <a:rPr lang="en-US" altLang="zh-CN" sz="2400" kern="1200" dirty="0">
                <a:solidFill>
                  <a:schemeClr val="accent2"/>
                </a:solidFill>
                <a:latin typeface="+mn-lt"/>
                <a:ea typeface="+mn-ea"/>
                <a:cs typeface="+mn-cs"/>
              </a:rPr>
              <a:t/>
            </a:r>
            <a:br>
              <a:rPr lang="en-US" altLang="zh-CN" sz="2400" kern="1200" dirty="0">
                <a:solidFill>
                  <a:schemeClr val="accent2"/>
                </a:solidFill>
                <a:latin typeface="+mn-lt"/>
                <a:ea typeface="+mn-ea"/>
                <a:cs typeface="+mn-cs"/>
              </a:rPr>
            </a:br>
            <a:r>
              <a:rPr lang="en-US" altLang="zh-CN" sz="2400" kern="1200" dirty="0">
                <a:solidFill>
                  <a:schemeClr val="accent2"/>
                </a:solidFill>
                <a:latin typeface="+mn-lt"/>
                <a:ea typeface="+mn-ea"/>
                <a:cs typeface="+mn-cs"/>
              </a:rPr>
              <a:t>         </a:t>
            </a:r>
            <a:r>
              <a:rPr lang="zh-CN" altLang="en-US" sz="2400" kern="1200" dirty="0">
                <a:solidFill>
                  <a:schemeClr val="accent2"/>
                </a:solidFill>
                <a:latin typeface="+mn-lt"/>
                <a:ea typeface="+mn-ea"/>
                <a:cs typeface="+mn-cs"/>
              </a:rPr>
              <a:t>在上述程序中，为便于调试观察，加了</a:t>
            </a:r>
            <a:r>
              <a:rPr lang="en-US" altLang="zh-CN" sz="2400" kern="1200" dirty="0">
                <a:solidFill>
                  <a:schemeClr val="accent2"/>
                </a:solidFill>
                <a:latin typeface="+mn-lt"/>
                <a:ea typeface="+mn-ea"/>
                <a:cs typeface="+mn-cs"/>
              </a:rPr>
              <a:t>C1=56</a:t>
            </a:r>
            <a:r>
              <a:rPr lang="zh-CN" altLang="en-US" sz="2400" kern="1200" dirty="0">
                <a:solidFill>
                  <a:schemeClr val="accent2"/>
                </a:solidFill>
                <a:latin typeface="+mn-lt"/>
                <a:ea typeface="+mn-ea"/>
                <a:cs typeface="+mn-cs"/>
              </a:rPr>
              <a:t>语句，并使用了死循环语句</a:t>
            </a:r>
            <a:r>
              <a:rPr lang="en-US" altLang="zh-CN" sz="2400" kern="1200" dirty="0">
                <a:solidFill>
                  <a:schemeClr val="accent2"/>
                </a:solidFill>
                <a:latin typeface="+mn-lt"/>
                <a:ea typeface="+mn-ea"/>
                <a:cs typeface="+mn-cs"/>
              </a:rPr>
              <a:t>for(;;)</a:t>
            </a:r>
            <a:r>
              <a:rPr lang="zh-CN" altLang="en-US" sz="2400" kern="1200" dirty="0">
                <a:solidFill>
                  <a:schemeClr val="accent2"/>
                </a:solidFill>
                <a:latin typeface="+mn-lt"/>
                <a:ea typeface="+mn-ea"/>
                <a:cs typeface="+mn-cs"/>
              </a:rPr>
              <a:t>，用</a:t>
            </a:r>
            <a:r>
              <a:rPr lang="en-US" altLang="zh-CN" sz="2400" kern="1200" dirty="0" err="1">
                <a:solidFill>
                  <a:schemeClr val="accent2"/>
                </a:solidFill>
                <a:latin typeface="+mn-lt"/>
                <a:ea typeface="+mn-ea"/>
                <a:cs typeface="+mn-cs"/>
              </a:rPr>
              <a:t>Ctrl+C</a:t>
            </a:r>
            <a:r>
              <a:rPr lang="en-US" altLang="zh-CN" sz="2400" kern="1200" dirty="0">
                <a:solidFill>
                  <a:schemeClr val="accent2"/>
                </a:solidFill>
                <a:latin typeface="+mn-lt"/>
                <a:ea typeface="+mn-ea"/>
                <a:cs typeface="+mn-cs"/>
              </a:rPr>
              <a:t> </a:t>
            </a:r>
            <a:r>
              <a:rPr lang="zh-CN" altLang="en-US" sz="2400" kern="1200" dirty="0">
                <a:solidFill>
                  <a:schemeClr val="accent2"/>
                </a:solidFill>
                <a:latin typeface="+mn-lt"/>
                <a:ea typeface="+mn-ea"/>
                <a:cs typeface="+mn-cs"/>
              </a:rPr>
              <a:t>可退出死循环。        </a:t>
            </a:r>
            <a:r>
              <a:rPr lang="zh-CN" altLang="en-US" sz="3200" b="1" dirty="0">
                <a:solidFill>
                  <a:schemeClr val="tx1"/>
                </a:solidFill>
              </a:rPr>
              <a:t/>
            </a:r>
            <a:br>
              <a:rPr lang="zh-CN" altLang="en-US" sz="3200" b="1" dirty="0">
                <a:solidFill>
                  <a:schemeClr val="tx1"/>
                </a:solidFill>
              </a:rPr>
            </a:br>
            <a:r>
              <a:rPr lang="zh-CN" altLang="en-US" sz="2800" b="1" dirty="0"/>
              <a:t/>
            </a:r>
            <a:br>
              <a:rPr lang="zh-CN" altLang="en-US" sz="2800" b="1" dirty="0"/>
            </a:br>
            <a:r>
              <a:rPr lang="zh-CN" altLang="en-US" sz="4000" b="1" dirty="0"/>
              <a:t>  </a:t>
            </a:r>
            <a:br>
              <a:rPr lang="zh-CN" altLang="en-US" sz="4000" b="1" dirty="0"/>
            </a:br>
            <a:r>
              <a:rPr lang="zh-CN" altLang="en-US" sz="4000" b="1" dirty="0"/>
              <a:t/>
            </a:r>
            <a:br>
              <a:rPr lang="zh-CN" altLang="en-US" sz="4000" b="1" dirty="0"/>
            </a:br>
            <a:endParaRPr lang="zh-CN" altLang="en-US" sz="4000" b="1" dirty="0"/>
          </a:p>
        </p:txBody>
      </p:sp>
    </p:spTree>
    <p:extLst>
      <p:ext uri="{BB962C8B-B14F-4D97-AF65-F5344CB8AC3E}">
        <p14:creationId xmlns:p14="http://schemas.microsoft.com/office/powerpoint/2010/main" val="421336779"/>
      </p:ext>
    </p:extLst>
  </p:cSld>
  <p:clrMapOvr>
    <a:masterClrMapping/>
  </p:clrMapOvr>
  <p:transition>
    <p:random/>
    <p:sndAc>
      <p:stSnd>
        <p:snd r:embed="rId2" name="camera.wav"/>
      </p:stSnd>
    </p:sndAc>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812800"/>
            <a:ext cx="9144000" cy="685800"/>
          </a:xfrm>
        </p:spPr>
        <p:txBody>
          <a:bodyPr/>
          <a:lstStyle/>
          <a:p>
            <a:pPr algn="ctr"/>
            <a:r>
              <a:rPr lang="en-US" altLang="zh-CN" sz="3200" dirty="0" smtClean="0"/>
              <a:t>6.7  </a:t>
            </a:r>
            <a:r>
              <a:rPr lang="zh-CN" altLang="en-US" sz="3200" dirty="0"/>
              <a:t>汇编语言和</a:t>
            </a:r>
            <a:r>
              <a:rPr lang="en-US" altLang="zh-CN" sz="3200" dirty="0"/>
              <a:t>C</a:t>
            </a:r>
            <a:r>
              <a:rPr lang="zh-CN" altLang="en-US" sz="3200" dirty="0"/>
              <a:t>语言的混合编程</a:t>
            </a:r>
            <a:endParaRPr lang="zh-CN" altLang="en-US" sz="3200" b="1" dirty="0"/>
          </a:p>
        </p:txBody>
      </p:sp>
      <p:sp>
        <p:nvSpPr>
          <p:cNvPr id="2051" name="Rectangle 3"/>
          <p:cNvSpPr>
            <a:spLocks noGrp="1" noChangeArrowheads="1"/>
          </p:cNvSpPr>
          <p:nvPr>
            <p:ph type="body" idx="1"/>
          </p:nvPr>
        </p:nvSpPr>
        <p:spPr>
          <a:xfrm>
            <a:off x="0" y="1689100"/>
            <a:ext cx="9144000" cy="5791200"/>
          </a:xfrm>
        </p:spPr>
        <p:txBody>
          <a:bodyPr/>
          <a:lstStyle/>
          <a:p>
            <a:pPr marL="0" indent="0" algn="l">
              <a:lnSpc>
                <a:spcPct val="150000"/>
              </a:lnSpc>
              <a:spcBef>
                <a:spcPts val="0"/>
              </a:spcBef>
              <a:buFontTx/>
              <a:buNone/>
            </a:pPr>
            <a:r>
              <a:rPr lang="zh-CN" altLang="en-US" sz="2400" dirty="0" smtClean="0"/>
              <a:t>        在</a:t>
            </a:r>
            <a:r>
              <a:rPr lang="zh-CN" altLang="en-US" sz="2400" dirty="0"/>
              <a:t>单片机应用系统的程序设计中，大多数情况下用</a:t>
            </a:r>
            <a:r>
              <a:rPr lang="en-US" altLang="zh-CN" sz="2400" dirty="0"/>
              <a:t>C51</a:t>
            </a:r>
            <a:r>
              <a:rPr lang="zh-CN" altLang="en-US" sz="2400" dirty="0"/>
              <a:t>编写的程序都可胜任，只有在牵涉到对硬件有较严苛的时序要求时，才必须用汇编语言编写相关的子程序。高级语言不同的编译程序对汇编的调用方法不同，在</a:t>
            </a:r>
            <a:r>
              <a:rPr lang="en-US" altLang="zh-CN" sz="2400" dirty="0" err="1"/>
              <a:t>Keil</a:t>
            </a:r>
            <a:r>
              <a:rPr lang="en-US" altLang="zh-CN" sz="2400" dirty="0"/>
              <a:t> C51</a:t>
            </a:r>
            <a:r>
              <a:rPr lang="zh-CN" altLang="en-US" sz="2400" dirty="0"/>
              <a:t>中，是将不同的模块（包括不同语言的模块）分别汇编或编译，再通过连接生成一个可执行文件</a:t>
            </a:r>
            <a:r>
              <a:rPr lang="zh-CN" altLang="en-US" sz="2800" dirty="0" smtClean="0"/>
              <a:t>。</a:t>
            </a:r>
            <a:endParaRPr lang="zh-CN" altLang="en-US" sz="2800" b="1" dirty="0"/>
          </a:p>
          <a:p>
            <a:pPr>
              <a:lnSpc>
                <a:spcPct val="90000"/>
              </a:lnSpc>
            </a:pPr>
            <a:endParaRPr lang="en-US" altLang="zh-CN" sz="2800" b="1" dirty="0"/>
          </a:p>
        </p:txBody>
      </p:sp>
    </p:spTree>
    <p:extLst>
      <p:ext uri="{BB962C8B-B14F-4D97-AF65-F5344CB8AC3E}">
        <p14:creationId xmlns:p14="http://schemas.microsoft.com/office/powerpoint/2010/main" val="1694218902"/>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112</a:t>
            </a:fld>
            <a:endParaRPr lang="en-US" altLang="zh-CN" dirty="0"/>
          </a:p>
        </p:txBody>
      </p:sp>
      <p:sp>
        <p:nvSpPr>
          <p:cNvPr id="4" name="矩形 3"/>
          <p:cNvSpPr/>
          <p:nvPr/>
        </p:nvSpPr>
        <p:spPr>
          <a:xfrm>
            <a:off x="0" y="597339"/>
            <a:ext cx="9144000" cy="4524315"/>
          </a:xfrm>
          <a:prstGeom prst="rect">
            <a:avLst/>
          </a:prstGeom>
        </p:spPr>
        <p:txBody>
          <a:bodyPr wrap="square">
            <a:spAutoFit/>
          </a:bodyPr>
          <a:lstStyle/>
          <a:p>
            <a:pPr lvl="0" algn="l">
              <a:lnSpc>
                <a:spcPct val="150000"/>
              </a:lnSpc>
              <a:spcBef>
                <a:spcPts val="0"/>
              </a:spcBef>
            </a:pPr>
            <a:r>
              <a:rPr lang="en-US" altLang="zh-CN" sz="2400" b="1" dirty="0" smtClean="0">
                <a:solidFill>
                  <a:srgbClr val="333399"/>
                </a:solidFill>
                <a:latin typeface="Arial"/>
                <a:ea typeface="幼圆"/>
              </a:rPr>
              <a:t>        1. C</a:t>
            </a:r>
            <a:r>
              <a:rPr lang="zh-CN" altLang="en-US" sz="2400" b="1" dirty="0">
                <a:solidFill>
                  <a:srgbClr val="333399"/>
                </a:solidFill>
                <a:latin typeface="Arial"/>
                <a:ea typeface="幼圆"/>
              </a:rPr>
              <a:t>语言程序调用汇编语言程序要注意以下几点：</a:t>
            </a:r>
          </a:p>
          <a:p>
            <a:pPr lvl="0" algn="l">
              <a:lnSpc>
                <a:spcPct val="150000"/>
              </a:lnSpc>
              <a:spcBef>
                <a:spcPts val="0"/>
              </a:spcBef>
            </a:pPr>
            <a:r>
              <a:rPr lang="en-US" altLang="zh-CN" sz="2400" b="1" dirty="0" smtClean="0">
                <a:solidFill>
                  <a:srgbClr val="333399"/>
                </a:solidFill>
                <a:latin typeface="Arial"/>
                <a:ea typeface="幼圆"/>
              </a:rPr>
              <a:t>        (1). </a:t>
            </a:r>
            <a:r>
              <a:rPr lang="zh-CN" altLang="en-US" sz="2400" b="1" dirty="0">
                <a:solidFill>
                  <a:srgbClr val="333399"/>
                </a:solidFill>
                <a:latin typeface="Arial"/>
                <a:ea typeface="幼圆"/>
              </a:rPr>
              <a:t>被调函数要在主函数中说明，在汇编程序中，要使用伪指令使</a:t>
            </a:r>
            <a:r>
              <a:rPr lang="en-US" altLang="zh-CN" sz="2400" b="1" dirty="0">
                <a:solidFill>
                  <a:srgbClr val="333399"/>
                </a:solidFill>
                <a:latin typeface="Arial"/>
                <a:ea typeface="幼圆"/>
              </a:rPr>
              <a:t>CODE</a:t>
            </a:r>
            <a:r>
              <a:rPr lang="zh-CN" altLang="en-US" sz="2400" b="1" dirty="0">
                <a:solidFill>
                  <a:srgbClr val="333399"/>
                </a:solidFill>
                <a:latin typeface="Arial"/>
                <a:ea typeface="幼圆"/>
              </a:rPr>
              <a:t>选项有效并声明为可再 定位段类型，并且根据不同情况对函数名作转换，见</a:t>
            </a:r>
            <a:r>
              <a:rPr lang="zh-CN" altLang="en-US" sz="2400" b="1" dirty="0" smtClean="0">
                <a:solidFill>
                  <a:srgbClr val="333399"/>
                </a:solidFill>
                <a:latin typeface="Arial"/>
                <a:ea typeface="幼圆"/>
                <a:hlinkClick r:id="" action="ppaction://hlinkshowjump?jump=nextslide"/>
              </a:rPr>
              <a:t>表</a:t>
            </a:r>
            <a:r>
              <a:rPr lang="en-US" altLang="zh-CN" sz="2400" b="1" dirty="0" smtClean="0">
                <a:solidFill>
                  <a:srgbClr val="333399"/>
                </a:solidFill>
                <a:latin typeface="Arial"/>
                <a:ea typeface="幼圆"/>
                <a:hlinkClick r:id="" action="ppaction://hlinkshowjump?jump=nextslide"/>
              </a:rPr>
              <a:t>6-7</a:t>
            </a:r>
            <a:r>
              <a:rPr lang="zh-CN" altLang="en-US" sz="2400" b="1" dirty="0" smtClean="0">
                <a:solidFill>
                  <a:srgbClr val="333399"/>
                </a:solidFill>
                <a:latin typeface="Arial"/>
                <a:ea typeface="幼圆"/>
              </a:rPr>
              <a:t>。</a:t>
            </a:r>
            <a:endParaRPr lang="en-US" altLang="zh-CN" sz="2400" b="1" dirty="0" smtClean="0">
              <a:solidFill>
                <a:srgbClr val="333399"/>
              </a:solidFill>
              <a:latin typeface="Arial"/>
              <a:ea typeface="幼圆"/>
            </a:endParaRPr>
          </a:p>
          <a:p>
            <a:pPr lvl="0" algn="l">
              <a:lnSpc>
                <a:spcPct val="150000"/>
              </a:lnSpc>
              <a:spcBef>
                <a:spcPts val="0"/>
              </a:spcBef>
            </a:pPr>
            <a:r>
              <a:rPr lang="zh-CN" altLang="en-US" sz="2400" b="1" dirty="0" smtClean="0">
                <a:solidFill>
                  <a:srgbClr val="333399"/>
                </a:solidFill>
                <a:latin typeface="Arial"/>
                <a:ea typeface="幼圆"/>
              </a:rPr>
              <a:t>    （</a:t>
            </a:r>
            <a:r>
              <a:rPr lang="en-US" altLang="zh-CN" sz="2400" b="1" dirty="0">
                <a:solidFill>
                  <a:srgbClr val="333399"/>
                </a:solidFill>
                <a:latin typeface="Arial"/>
                <a:ea typeface="幼圆"/>
              </a:rPr>
              <a:t>2</a:t>
            </a:r>
            <a:r>
              <a:rPr lang="zh-CN" altLang="en-US" sz="2400" b="1" dirty="0">
                <a:solidFill>
                  <a:srgbClr val="333399"/>
                </a:solidFill>
                <a:latin typeface="Arial"/>
                <a:ea typeface="幼圆"/>
              </a:rPr>
              <a:t>）对于其他模块使用的符号进行</a:t>
            </a:r>
            <a:r>
              <a:rPr lang="en-US" altLang="zh-CN" sz="2400" b="1" dirty="0">
                <a:solidFill>
                  <a:srgbClr val="333399"/>
                </a:solidFill>
                <a:latin typeface="Arial"/>
                <a:ea typeface="幼圆"/>
              </a:rPr>
              <a:t>PUBLIC</a:t>
            </a:r>
            <a:r>
              <a:rPr lang="zh-CN" altLang="en-US" sz="2400" b="1" dirty="0">
                <a:solidFill>
                  <a:srgbClr val="333399"/>
                </a:solidFill>
                <a:latin typeface="Arial"/>
                <a:ea typeface="幼圆"/>
              </a:rPr>
              <a:t>声明，对外来符号进行</a:t>
            </a:r>
            <a:r>
              <a:rPr lang="en-US" altLang="zh-CN" sz="2400" b="1" dirty="0">
                <a:solidFill>
                  <a:srgbClr val="333399"/>
                </a:solidFill>
                <a:latin typeface="Arial"/>
                <a:ea typeface="幼圆"/>
              </a:rPr>
              <a:t>EXTERN</a:t>
            </a:r>
            <a:r>
              <a:rPr lang="zh-CN" altLang="en-US" sz="2400" b="1" dirty="0">
                <a:solidFill>
                  <a:srgbClr val="333399"/>
                </a:solidFill>
                <a:latin typeface="Arial"/>
                <a:ea typeface="幼圆"/>
              </a:rPr>
              <a:t>声明。</a:t>
            </a:r>
          </a:p>
          <a:p>
            <a:pPr lvl="0" algn="l">
              <a:lnSpc>
                <a:spcPct val="150000"/>
              </a:lnSpc>
              <a:spcBef>
                <a:spcPts val="0"/>
              </a:spcBef>
            </a:pPr>
            <a:r>
              <a:rPr lang="zh-CN" altLang="en-US" sz="2400" b="1" dirty="0" smtClean="0">
                <a:solidFill>
                  <a:srgbClr val="333399"/>
                </a:solidFill>
                <a:latin typeface="Arial"/>
                <a:ea typeface="幼圆"/>
              </a:rPr>
              <a:t>    （</a:t>
            </a:r>
            <a:r>
              <a:rPr lang="en-US" altLang="zh-CN" sz="2400" b="1" dirty="0">
                <a:solidFill>
                  <a:srgbClr val="333399"/>
                </a:solidFill>
                <a:latin typeface="Arial"/>
                <a:ea typeface="幼圆"/>
              </a:rPr>
              <a:t>3</a:t>
            </a:r>
            <a:r>
              <a:rPr lang="zh-CN" altLang="en-US" sz="2400" b="1" dirty="0">
                <a:solidFill>
                  <a:srgbClr val="333399"/>
                </a:solidFill>
                <a:latin typeface="Arial"/>
                <a:ea typeface="幼圆"/>
              </a:rPr>
              <a:t>）要注意参数的正确传递。</a:t>
            </a:r>
          </a:p>
          <a:p>
            <a:pPr lvl="0" algn="l">
              <a:lnSpc>
                <a:spcPct val="150000"/>
              </a:lnSpc>
              <a:spcBef>
                <a:spcPts val="0"/>
              </a:spcBef>
            </a:pPr>
            <a:endParaRPr lang="zh-CN" altLang="en-US" sz="2400" b="1" dirty="0">
              <a:solidFill>
                <a:srgbClr val="333399"/>
              </a:solidFill>
              <a:latin typeface="Arial"/>
              <a:ea typeface="幼圆"/>
            </a:endParaRPr>
          </a:p>
        </p:txBody>
      </p:sp>
    </p:spTree>
    <p:extLst>
      <p:ext uri="{BB962C8B-B14F-4D97-AF65-F5344CB8AC3E}">
        <p14:creationId xmlns:p14="http://schemas.microsoft.com/office/powerpoint/2010/main" val="718077897"/>
      </p:ext>
    </p:extLst>
  </p:cSld>
  <p:clrMapOvr>
    <a:masterClrMapping/>
  </p:clrMapOvr>
  <p:transition>
    <p:random/>
    <p:sndAc>
      <p:stSnd>
        <p:snd r:embed="rId2" name="camera.wav"/>
      </p:stSnd>
    </p:sndAc>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3" name="Group 81"/>
          <p:cNvGraphicFramePr>
            <a:graphicFrameLocks noGrp="1"/>
          </p:cNvGraphicFramePr>
          <p:nvPr>
            <p:extLst>
              <p:ext uri="{D42A27DB-BD31-4B8C-83A1-F6EECF244321}">
                <p14:modId xmlns:p14="http://schemas.microsoft.com/office/powerpoint/2010/main" val="3135726585"/>
              </p:ext>
            </p:extLst>
          </p:nvPr>
        </p:nvGraphicFramePr>
        <p:xfrm>
          <a:off x="292100" y="1289269"/>
          <a:ext cx="8610600" cy="5003582"/>
        </p:xfrm>
        <a:graphic>
          <a:graphicData uri="http://schemas.openxmlformats.org/drawingml/2006/table">
            <a:tbl>
              <a:tblPr/>
              <a:tblGrid>
                <a:gridCol w="2286000"/>
                <a:gridCol w="1524000"/>
                <a:gridCol w="4800600"/>
              </a:tblGrid>
              <a:tr h="42566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说   明</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符 号 名</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解     释</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8097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void func(void)</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FUNC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无参数传递或不含寄存器参数的函数名不作改变转入目标文件中，名字只是简单的转为大写形式。</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7949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void func(char)</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_FUNC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含寄存器参数的函数名加入“</a:t>
                      </a: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_”</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字符前缀以示区别，它表明这类函数包含寄存器内的参数传递。</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85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void func(void)</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reentrant</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_? FUNC</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对于重入函数加上“</a:t>
                      </a: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_?”</a:t>
                      </a:r>
                      <a:r>
                        <a:rPr kumimoji="1" lang="zh-CN" altLang="en-US" sz="2400" b="1" i="0" u="none" strike="noStrike" cap="none" normalizeH="0" baseline="0" dirty="0" smtClean="0">
                          <a:ln>
                            <a:noFill/>
                          </a:ln>
                          <a:solidFill>
                            <a:schemeClr val="tx1"/>
                          </a:solidFill>
                          <a:effectLst/>
                          <a:latin typeface="Times New Roman" pitchFamily="18" charset="0"/>
                          <a:ea typeface="宋体" pitchFamily="2" charset="-122"/>
                        </a:rPr>
                        <a:t>字符前缀以示区别，它表明这类函数包含栈内的参数传递。</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矩形 1"/>
          <p:cNvSpPr/>
          <p:nvPr/>
        </p:nvSpPr>
        <p:spPr>
          <a:xfrm>
            <a:off x="2178698" y="755134"/>
            <a:ext cx="4100803" cy="461665"/>
          </a:xfrm>
          <a:prstGeom prst="rect">
            <a:avLst/>
          </a:prstGeom>
        </p:spPr>
        <p:txBody>
          <a:bodyPr wrap="none">
            <a:spAutoFit/>
          </a:bodyPr>
          <a:lstStyle/>
          <a:p>
            <a:r>
              <a:rPr lang="zh-CN" altLang="en-US" sz="2400" dirty="0"/>
              <a:t>表</a:t>
            </a:r>
            <a:r>
              <a:rPr lang="en-US" altLang="zh-CN" sz="2400" dirty="0"/>
              <a:t>6-7  </a:t>
            </a:r>
            <a:r>
              <a:rPr lang="zh-CN" altLang="en-US" sz="2400" dirty="0"/>
              <a:t>汇编和</a:t>
            </a:r>
            <a:r>
              <a:rPr lang="en-US" altLang="zh-CN" sz="2400" dirty="0"/>
              <a:t>C</a:t>
            </a:r>
            <a:r>
              <a:rPr lang="zh-CN" altLang="en-US" sz="2400" dirty="0"/>
              <a:t>函数名转换表</a:t>
            </a:r>
          </a:p>
        </p:txBody>
      </p:sp>
    </p:spTree>
    <p:extLst>
      <p:ext uri="{BB962C8B-B14F-4D97-AF65-F5344CB8AC3E}">
        <p14:creationId xmlns:p14="http://schemas.microsoft.com/office/powerpoint/2010/main" val="3379217042"/>
      </p:ext>
    </p:extLst>
  </p:cSld>
  <p:clrMapOvr>
    <a:masterClrMapping/>
  </p:clrMapOvr>
  <p:transition>
    <p:random/>
    <p:sndAc>
      <p:stSnd>
        <p:snd r:embed="rId2" name="camera.wav"/>
      </p:stSnd>
    </p:sndAc>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0" y="573088"/>
            <a:ext cx="8915400" cy="4114800"/>
          </a:xfrm>
        </p:spPr>
        <p:txBody>
          <a:bodyPr/>
          <a:lstStyle/>
          <a:p>
            <a:pPr marL="0" indent="0" algn="l">
              <a:lnSpc>
                <a:spcPct val="150000"/>
              </a:lnSpc>
              <a:spcBef>
                <a:spcPts val="0"/>
              </a:spcBef>
              <a:buFontTx/>
              <a:buNone/>
            </a:pPr>
            <a:r>
              <a:rPr lang="en-US" altLang="zh-CN" sz="2400" kern="1200" dirty="0" smtClean="0"/>
              <a:t>        2.</a:t>
            </a:r>
            <a:r>
              <a:rPr lang="zh-CN" altLang="en-US" sz="2400" kern="1200" dirty="0"/>
              <a:t> </a:t>
            </a:r>
            <a:r>
              <a:rPr lang="en-US" altLang="zh-CN" sz="2400" kern="1200" dirty="0"/>
              <a:t>C</a:t>
            </a:r>
            <a:r>
              <a:rPr lang="zh-CN" altLang="en-US" sz="2400" kern="1200" dirty="0"/>
              <a:t>语言程序和汇编语言程序参数的</a:t>
            </a:r>
            <a:r>
              <a:rPr lang="zh-CN" altLang="en-US" sz="2400" kern="1200" dirty="0" smtClean="0"/>
              <a:t>传递</a:t>
            </a:r>
            <a:endParaRPr lang="zh-CN" altLang="en-US" sz="2400" kern="1200" dirty="0"/>
          </a:p>
          <a:p>
            <a:pPr marL="0" indent="0" algn="l">
              <a:lnSpc>
                <a:spcPct val="150000"/>
              </a:lnSpc>
              <a:spcBef>
                <a:spcPts val="0"/>
              </a:spcBef>
              <a:buFontTx/>
              <a:buNone/>
            </a:pPr>
            <a:r>
              <a:rPr lang="zh-CN" altLang="en-US" sz="2400" kern="1200" dirty="0" smtClean="0"/>
              <a:t>        在</a:t>
            </a:r>
            <a:r>
              <a:rPr lang="zh-CN" altLang="en-US" sz="2400" kern="1200" dirty="0"/>
              <a:t>混合语言编程中，关键是入口参数和出口参数的传递，</a:t>
            </a:r>
            <a:r>
              <a:rPr lang="en-US" altLang="zh-CN" sz="2400" kern="1200" dirty="0" err="1"/>
              <a:t>Keil</a:t>
            </a:r>
            <a:r>
              <a:rPr lang="en-US" altLang="zh-CN" sz="2400" kern="1200" dirty="0"/>
              <a:t> C51</a:t>
            </a:r>
            <a:r>
              <a:rPr lang="zh-CN" altLang="en-US" sz="2400" kern="1200" dirty="0"/>
              <a:t>编译器可使用寄存器传递参数，也可以使用固定存储器或使用堆栈。由于</a:t>
            </a:r>
            <a:r>
              <a:rPr lang="en-US" altLang="zh-CN" sz="2400" kern="1200" dirty="0"/>
              <a:t>51</a:t>
            </a:r>
            <a:r>
              <a:rPr lang="zh-CN" altLang="en-US" sz="2400" kern="1200" dirty="0"/>
              <a:t>系列单片机堆栈深度有限，因此多用寄存器或存储器传递。用寄存器传递最多只能传递</a:t>
            </a:r>
            <a:r>
              <a:rPr lang="en-US" altLang="zh-CN" sz="2400" kern="1200" dirty="0"/>
              <a:t>3</a:t>
            </a:r>
            <a:r>
              <a:rPr lang="zh-CN" altLang="en-US" sz="2400" kern="1200" dirty="0"/>
              <a:t>个参数，并选择固定的寄存器，</a:t>
            </a:r>
            <a:r>
              <a:rPr lang="zh-CN" altLang="en-US" sz="2400" kern="1200" dirty="0" smtClean="0"/>
              <a:t>如</a:t>
            </a:r>
            <a:r>
              <a:rPr lang="zh-CN" altLang="en-US" sz="2400" kern="1200" dirty="0"/>
              <a:t>下</a:t>
            </a:r>
            <a:r>
              <a:rPr lang="zh-CN" altLang="en-US" sz="2400" kern="1200" dirty="0" smtClean="0"/>
              <a:t>表所</a:t>
            </a:r>
            <a:r>
              <a:rPr lang="zh-CN" altLang="en-US" sz="2400" kern="1200" dirty="0"/>
              <a:t>示</a:t>
            </a:r>
            <a:r>
              <a:rPr lang="zh-CN" altLang="en-US" sz="2400" kern="1200" dirty="0" smtClean="0"/>
              <a:t>。</a:t>
            </a:r>
            <a:endParaRPr lang="en-US" altLang="zh-CN" sz="2400" kern="1200" dirty="0"/>
          </a:p>
          <a:p>
            <a:pPr>
              <a:lnSpc>
                <a:spcPct val="90000"/>
              </a:lnSpc>
            </a:pPr>
            <a:endParaRPr lang="en-US" altLang="zh-CN" sz="2400" kern="1200" dirty="0"/>
          </a:p>
        </p:txBody>
      </p:sp>
      <p:graphicFrame>
        <p:nvGraphicFramePr>
          <p:cNvPr id="18479" name="Group 47"/>
          <p:cNvGraphicFramePr>
            <a:graphicFrameLocks noGrp="1"/>
          </p:cNvGraphicFramePr>
          <p:nvPr>
            <p:extLst>
              <p:ext uri="{D42A27DB-BD31-4B8C-83A1-F6EECF244321}">
                <p14:modId xmlns:p14="http://schemas.microsoft.com/office/powerpoint/2010/main" val="586343923"/>
              </p:ext>
            </p:extLst>
          </p:nvPr>
        </p:nvGraphicFramePr>
        <p:xfrm>
          <a:off x="469900" y="3997325"/>
          <a:ext cx="7924800" cy="2128838"/>
        </p:xfrm>
        <a:graphic>
          <a:graphicData uri="http://schemas.openxmlformats.org/drawingml/2006/table">
            <a:tbl>
              <a:tblPr/>
              <a:tblGrid>
                <a:gridCol w="1905000"/>
                <a:gridCol w="863600"/>
                <a:gridCol w="1651000"/>
                <a:gridCol w="1752600"/>
                <a:gridCol w="1752600"/>
              </a:tblGrid>
              <a:tr h="569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参数类型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char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       int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long ,float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一般指针</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58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第一个参数</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第二个参数</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第三个参数</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R7</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R5</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R6,R7</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R4,R5</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R2,R3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R4~R7</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R4~R7</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smtClean="0">
                          <a:ln>
                            <a:noFill/>
                          </a:ln>
                          <a:solidFill>
                            <a:schemeClr val="tx1"/>
                          </a:solidFill>
                          <a:effectLst/>
                          <a:latin typeface="Times New Roman" pitchFamily="18" charset="0"/>
                          <a:ea typeface="宋体" pitchFamily="2" charset="-122"/>
                        </a:rPr>
                        <a:t>        </a:t>
                      </a: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rPr>
                        <a:t>无</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R1,R2,R3</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R1,R2,R3</a:t>
                      </a:r>
                    </a:p>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smtClean="0">
                          <a:ln>
                            <a:noFill/>
                          </a:ln>
                          <a:solidFill>
                            <a:schemeClr val="tx1"/>
                          </a:solidFill>
                          <a:effectLst/>
                          <a:latin typeface="Times New Roman" pitchFamily="18" charset="0"/>
                          <a:ea typeface="宋体" pitchFamily="2" charset="-122"/>
                        </a:rPr>
                        <a:t>R1,R2,R3</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503531226"/>
      </p:ext>
    </p:extLst>
  </p:cSld>
  <p:clrMapOvr>
    <a:masterClrMapping/>
  </p:clrMapOvr>
  <p:transition>
    <p:random/>
    <p:sndAc>
      <p:stSnd>
        <p:snd r:embed="rId2" name="camera.wav"/>
      </p:stSnd>
    </p:sndAc>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flipH="1">
            <a:off x="0" y="838200"/>
            <a:ext cx="9144000" cy="685800"/>
          </a:xfrm>
        </p:spPr>
        <p:txBody>
          <a:bodyPr/>
          <a:lstStyle/>
          <a:p>
            <a:r>
              <a:rPr lang="zh-CN" altLang="en-US" sz="2400" kern="1200" dirty="0" smtClean="0">
                <a:solidFill>
                  <a:schemeClr val="accent2"/>
                </a:solidFill>
                <a:latin typeface="+mn-lt"/>
                <a:ea typeface="+mn-ea"/>
                <a:cs typeface="+mn-cs"/>
              </a:rPr>
              <a:t>        例如   </a:t>
            </a:r>
            <a:r>
              <a:rPr lang="en-US" altLang="zh-CN" sz="2400" kern="1200" dirty="0">
                <a:solidFill>
                  <a:schemeClr val="accent2"/>
                </a:solidFill>
                <a:latin typeface="+mn-lt"/>
                <a:ea typeface="+mn-ea"/>
                <a:cs typeface="+mn-cs"/>
              </a:rPr>
              <a:t>func1(int a</a:t>
            </a:r>
            <a:r>
              <a:rPr lang="en-US" altLang="zh-CN" sz="2400" kern="1200" dirty="0" smtClean="0">
                <a:solidFill>
                  <a:schemeClr val="accent2"/>
                </a:solidFill>
                <a:latin typeface="+mn-lt"/>
                <a:ea typeface="+mn-ea"/>
                <a:cs typeface="+mn-cs"/>
              </a:rPr>
              <a:t>)</a:t>
            </a:r>
            <a:r>
              <a:rPr lang="zh-CN" altLang="en-US" sz="2400" kern="1200" dirty="0" smtClean="0">
                <a:solidFill>
                  <a:schemeClr val="accent2"/>
                </a:solidFill>
                <a:latin typeface="+mn-lt"/>
                <a:ea typeface="+mn-ea"/>
                <a:cs typeface="+mn-cs"/>
              </a:rPr>
              <a:t>中，</a:t>
            </a:r>
            <a:r>
              <a:rPr lang="en-US" altLang="zh-CN" sz="2400" kern="1200" dirty="0" smtClean="0">
                <a:solidFill>
                  <a:schemeClr val="accent2"/>
                </a:solidFill>
                <a:latin typeface="+mn-lt"/>
                <a:ea typeface="+mn-ea"/>
                <a:cs typeface="+mn-cs"/>
              </a:rPr>
              <a:t> </a:t>
            </a:r>
            <a:r>
              <a:rPr lang="en-US" altLang="zh-CN" sz="2400" kern="1200" dirty="0">
                <a:solidFill>
                  <a:schemeClr val="accent2"/>
                </a:solidFill>
                <a:latin typeface="+mn-lt"/>
                <a:ea typeface="+mn-ea"/>
                <a:cs typeface="+mn-cs"/>
              </a:rPr>
              <a:t>“a”</a:t>
            </a:r>
            <a:r>
              <a:rPr lang="zh-CN" altLang="en-US" sz="2400" kern="1200" dirty="0">
                <a:solidFill>
                  <a:schemeClr val="accent2"/>
                </a:solidFill>
                <a:latin typeface="+mn-lt"/>
                <a:ea typeface="+mn-ea"/>
                <a:cs typeface="+mn-cs"/>
              </a:rPr>
              <a:t>是第一个参数，在</a:t>
            </a:r>
            <a:r>
              <a:rPr lang="en-US" altLang="zh-CN" sz="2400" kern="1200" dirty="0" smtClean="0">
                <a:solidFill>
                  <a:schemeClr val="accent2"/>
                </a:solidFill>
                <a:latin typeface="+mn-lt"/>
                <a:ea typeface="+mn-ea"/>
                <a:cs typeface="+mn-cs"/>
              </a:rPr>
              <a:t>R6,R7</a:t>
            </a:r>
            <a:r>
              <a:rPr lang="zh-CN" altLang="en-US" sz="2400" kern="1200" dirty="0" smtClean="0">
                <a:solidFill>
                  <a:schemeClr val="accent2"/>
                </a:solidFill>
                <a:latin typeface="+mn-lt"/>
                <a:ea typeface="+mn-ea"/>
                <a:cs typeface="+mn-cs"/>
              </a:rPr>
              <a:t>中传递</a:t>
            </a:r>
            <a:r>
              <a:rPr lang="en-US" altLang="zh-CN" sz="2400" kern="1200" dirty="0">
                <a:solidFill>
                  <a:schemeClr val="accent2"/>
                </a:solidFill>
                <a:latin typeface="+mn-lt"/>
                <a:ea typeface="+mn-ea"/>
                <a:cs typeface="+mn-cs"/>
              </a:rPr>
              <a:t>,</a:t>
            </a:r>
          </a:p>
        </p:txBody>
      </p:sp>
      <p:sp>
        <p:nvSpPr>
          <p:cNvPr id="4099" name="Rectangle 3"/>
          <p:cNvSpPr>
            <a:spLocks noGrp="1" noChangeArrowheads="1"/>
          </p:cNvSpPr>
          <p:nvPr>
            <p:ph type="body" idx="1"/>
          </p:nvPr>
        </p:nvSpPr>
        <p:spPr>
          <a:xfrm>
            <a:off x="0" y="1536700"/>
            <a:ext cx="9144000" cy="6096000"/>
          </a:xfrm>
        </p:spPr>
        <p:txBody>
          <a:bodyPr/>
          <a:lstStyle/>
          <a:p>
            <a:pPr marL="0" indent="0" algn="l">
              <a:lnSpc>
                <a:spcPct val="150000"/>
              </a:lnSpc>
              <a:spcBef>
                <a:spcPts val="0"/>
              </a:spcBef>
              <a:buFontTx/>
              <a:buNone/>
            </a:pPr>
            <a:r>
              <a:rPr lang="en-US" altLang="zh-CN" sz="2400" kern="1200" dirty="0"/>
              <a:t>       </a:t>
            </a:r>
            <a:r>
              <a:rPr lang="zh-CN" altLang="en-US" sz="2400" kern="1200" dirty="0"/>
              <a:t>又如，</a:t>
            </a:r>
            <a:r>
              <a:rPr lang="en-US" altLang="zh-CN" sz="2400" kern="1200" dirty="0" smtClean="0"/>
              <a:t>func2(</a:t>
            </a:r>
            <a:r>
              <a:rPr lang="en-US" altLang="zh-CN" sz="2400" kern="1200" dirty="0" err="1" smtClean="0"/>
              <a:t>int</a:t>
            </a:r>
            <a:r>
              <a:rPr lang="en-US" altLang="zh-CN" sz="2400" kern="1200" dirty="0" smtClean="0"/>
              <a:t> </a:t>
            </a:r>
            <a:r>
              <a:rPr lang="en-US" altLang="zh-CN" sz="2400" kern="1200" dirty="0" err="1"/>
              <a:t>b,int</a:t>
            </a:r>
            <a:r>
              <a:rPr lang="en-US" altLang="zh-CN" sz="2400" kern="1200" dirty="0"/>
              <a:t> </a:t>
            </a:r>
            <a:r>
              <a:rPr lang="en-US" altLang="zh-CN" sz="2400" kern="1200" dirty="0" err="1"/>
              <a:t>c,int</a:t>
            </a:r>
            <a:r>
              <a:rPr lang="en-US" altLang="zh-CN" sz="2400" kern="1200" dirty="0"/>
              <a:t> *d</a:t>
            </a:r>
            <a:r>
              <a:rPr lang="en-US" altLang="zh-CN" sz="2400" kern="1200" dirty="0" smtClean="0"/>
              <a:t>)</a:t>
            </a:r>
            <a:r>
              <a:rPr lang="zh-CN" altLang="en-US" sz="2400" kern="1200" dirty="0" smtClean="0"/>
              <a:t>中，</a:t>
            </a:r>
            <a:r>
              <a:rPr lang="en-US" altLang="zh-CN" sz="2400" kern="1200" dirty="0" smtClean="0"/>
              <a:t>“</a:t>
            </a:r>
            <a:r>
              <a:rPr lang="en-US" altLang="zh-CN" sz="2400" kern="1200" dirty="0"/>
              <a:t>b”</a:t>
            </a:r>
            <a:r>
              <a:rPr lang="zh-CN" altLang="en-US" sz="2400" kern="1200" dirty="0"/>
              <a:t>在</a:t>
            </a:r>
            <a:r>
              <a:rPr lang="en-US" altLang="zh-CN" sz="2400" kern="1200" dirty="0"/>
              <a:t>R6</a:t>
            </a:r>
            <a:r>
              <a:rPr lang="zh-CN" altLang="en-US" sz="2400" kern="1200" dirty="0"/>
              <a:t>，</a:t>
            </a:r>
            <a:r>
              <a:rPr lang="en-US" altLang="zh-CN" sz="2400" kern="1200" dirty="0"/>
              <a:t>R7</a:t>
            </a:r>
            <a:r>
              <a:rPr lang="zh-CN" altLang="en-US" sz="2400" kern="1200" dirty="0"/>
              <a:t>中传递，“</a:t>
            </a:r>
            <a:r>
              <a:rPr lang="en-US" altLang="zh-CN" sz="2400" kern="1200" dirty="0"/>
              <a:t>c”</a:t>
            </a:r>
            <a:r>
              <a:rPr lang="zh-CN" altLang="en-US" sz="2400" kern="1200" dirty="0"/>
              <a:t>在</a:t>
            </a:r>
            <a:r>
              <a:rPr lang="en-US" altLang="zh-CN" sz="2400" kern="1200" dirty="0"/>
              <a:t>R4</a:t>
            </a:r>
            <a:r>
              <a:rPr lang="zh-CN" altLang="en-US" sz="2400" kern="1200" dirty="0"/>
              <a:t>，</a:t>
            </a:r>
            <a:r>
              <a:rPr lang="en-US" altLang="zh-CN" sz="2400" kern="1200" dirty="0"/>
              <a:t>R5</a:t>
            </a:r>
            <a:r>
              <a:rPr lang="zh-CN" altLang="en-US" sz="2400" kern="1200" dirty="0"/>
              <a:t>中传递，“</a:t>
            </a:r>
            <a:r>
              <a:rPr lang="en-US" altLang="zh-CN" sz="2400" kern="1200" dirty="0"/>
              <a:t>d”</a:t>
            </a:r>
            <a:r>
              <a:rPr lang="zh-CN" altLang="en-US" sz="2400" kern="1200" dirty="0"/>
              <a:t>在</a:t>
            </a:r>
            <a:r>
              <a:rPr lang="en-US" altLang="zh-CN" sz="2400" kern="1200" dirty="0"/>
              <a:t>R1</a:t>
            </a:r>
            <a:r>
              <a:rPr lang="zh-CN" altLang="en-US" sz="2400" kern="1200" dirty="0"/>
              <a:t>，</a:t>
            </a:r>
            <a:r>
              <a:rPr lang="en-US" altLang="zh-CN" sz="2400" kern="1200" dirty="0"/>
              <a:t>R2 </a:t>
            </a:r>
            <a:r>
              <a:rPr lang="zh-CN" altLang="en-US" sz="2400" kern="1200" dirty="0"/>
              <a:t>，</a:t>
            </a:r>
            <a:r>
              <a:rPr lang="en-US" altLang="zh-CN" sz="2400" kern="1200" dirty="0"/>
              <a:t>R3</a:t>
            </a:r>
            <a:r>
              <a:rPr lang="zh-CN" altLang="en-US" sz="2400" kern="1200" dirty="0"/>
              <a:t>中传递。    </a:t>
            </a:r>
          </a:p>
          <a:p>
            <a:pPr marL="0" indent="0" algn="l">
              <a:lnSpc>
                <a:spcPct val="150000"/>
              </a:lnSpc>
              <a:spcBef>
                <a:spcPts val="0"/>
              </a:spcBef>
              <a:buFontTx/>
              <a:buNone/>
            </a:pPr>
            <a:r>
              <a:rPr lang="zh-CN" altLang="en-US" sz="2400" kern="1200" dirty="0"/>
              <a:t>         如果传递参数寄存器不够用，可以使用存贮器传送</a:t>
            </a:r>
            <a:r>
              <a:rPr lang="en-US" altLang="zh-CN" sz="2400" kern="1200" dirty="0" smtClean="0"/>
              <a:t>,</a:t>
            </a:r>
            <a:r>
              <a:rPr lang="zh-CN" altLang="en-US" sz="2400" kern="1200" dirty="0" smtClean="0"/>
              <a:t>通过</a:t>
            </a:r>
            <a:r>
              <a:rPr lang="zh-CN" altLang="en-US" sz="2400" kern="1200" dirty="0"/>
              <a:t>指针取得参数</a:t>
            </a:r>
            <a:r>
              <a:rPr lang="zh-CN" altLang="en-US" sz="2400" kern="1200" dirty="0" smtClean="0"/>
              <a:t>。</a:t>
            </a:r>
            <a:endParaRPr lang="zh-CN" altLang="en-US" sz="2400" kern="1200" dirty="0"/>
          </a:p>
          <a:p>
            <a:pPr>
              <a:buFontTx/>
              <a:buNone/>
            </a:pPr>
            <a:r>
              <a:rPr lang="zh-CN" altLang="en-US" sz="2400" kern="1200" dirty="0"/>
              <a:t>    </a:t>
            </a:r>
            <a:endParaRPr lang="en-US" altLang="zh-CN" sz="2800" b="1" dirty="0"/>
          </a:p>
        </p:txBody>
      </p:sp>
    </p:spTree>
    <p:extLst>
      <p:ext uri="{BB962C8B-B14F-4D97-AF65-F5344CB8AC3E}">
        <p14:creationId xmlns:p14="http://schemas.microsoft.com/office/powerpoint/2010/main" val="37264660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autoUpdateAnimBg="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116</a:t>
            </a:fld>
            <a:endParaRPr lang="en-US" altLang="zh-CN" dirty="0"/>
          </a:p>
        </p:txBody>
      </p:sp>
      <p:sp>
        <p:nvSpPr>
          <p:cNvPr id="4" name="矩形 3"/>
          <p:cNvSpPr/>
          <p:nvPr/>
        </p:nvSpPr>
        <p:spPr>
          <a:xfrm>
            <a:off x="0" y="671138"/>
            <a:ext cx="9144000" cy="1717393"/>
          </a:xfrm>
          <a:prstGeom prst="rect">
            <a:avLst/>
          </a:prstGeom>
        </p:spPr>
        <p:txBody>
          <a:bodyPr wrap="square">
            <a:spAutoFit/>
          </a:bodyPr>
          <a:lstStyle/>
          <a:p>
            <a:pPr lvl="0" algn="l">
              <a:lnSpc>
                <a:spcPct val="150000"/>
              </a:lnSpc>
              <a:spcBef>
                <a:spcPts val="0"/>
              </a:spcBef>
            </a:pPr>
            <a:r>
              <a:rPr lang="zh-CN" altLang="en-US" sz="2400" b="1" dirty="0" smtClean="0">
                <a:solidFill>
                  <a:srgbClr val="333399"/>
                </a:solidFill>
                <a:latin typeface="Arial"/>
                <a:ea typeface="幼圆"/>
              </a:rPr>
              <a:t>        汇编语言</a:t>
            </a:r>
            <a:r>
              <a:rPr lang="zh-CN" altLang="en-US" sz="2400" b="1" dirty="0">
                <a:solidFill>
                  <a:srgbClr val="333399"/>
                </a:solidFill>
                <a:latin typeface="Arial"/>
                <a:ea typeface="幼圆"/>
              </a:rPr>
              <a:t>通过寄存器或存贮器传递参数给</a:t>
            </a:r>
            <a:r>
              <a:rPr lang="en-US" altLang="zh-CN" sz="2400" b="1" dirty="0">
                <a:solidFill>
                  <a:srgbClr val="333399"/>
                </a:solidFill>
                <a:latin typeface="Arial"/>
                <a:ea typeface="幼圆"/>
              </a:rPr>
              <a:t>C</a:t>
            </a:r>
            <a:r>
              <a:rPr lang="zh-CN" altLang="en-US" sz="2400" b="1" dirty="0">
                <a:solidFill>
                  <a:srgbClr val="333399"/>
                </a:solidFill>
                <a:latin typeface="Arial"/>
                <a:ea typeface="幼圆"/>
              </a:rPr>
              <a:t>语言</a:t>
            </a:r>
            <a:r>
              <a:rPr lang="zh-CN" altLang="en-US" sz="2400" b="1" dirty="0" smtClean="0">
                <a:solidFill>
                  <a:srgbClr val="333399"/>
                </a:solidFill>
                <a:latin typeface="Arial"/>
                <a:ea typeface="幼圆"/>
              </a:rPr>
              <a:t>程序。汇编语言</a:t>
            </a:r>
            <a:r>
              <a:rPr lang="zh-CN" altLang="en-US" sz="2400" b="1" dirty="0">
                <a:solidFill>
                  <a:srgbClr val="333399"/>
                </a:solidFill>
                <a:latin typeface="Arial"/>
                <a:ea typeface="幼圆"/>
              </a:rPr>
              <a:t>通过寄存器传递给</a:t>
            </a:r>
            <a:r>
              <a:rPr lang="en-US" altLang="zh-CN" sz="2400" b="1" dirty="0">
                <a:solidFill>
                  <a:srgbClr val="333399"/>
                </a:solidFill>
                <a:latin typeface="Arial"/>
                <a:ea typeface="幼圆"/>
              </a:rPr>
              <a:t>C</a:t>
            </a:r>
            <a:r>
              <a:rPr lang="zh-CN" altLang="en-US" sz="2400" b="1" dirty="0">
                <a:solidFill>
                  <a:srgbClr val="333399"/>
                </a:solidFill>
                <a:latin typeface="Arial"/>
                <a:ea typeface="幼圆"/>
              </a:rPr>
              <a:t>语言的返回值见</a:t>
            </a:r>
            <a:r>
              <a:rPr lang="zh-CN" altLang="en-US" sz="2400" b="1" dirty="0" smtClean="0">
                <a:solidFill>
                  <a:srgbClr val="333399"/>
                </a:solidFill>
                <a:latin typeface="Arial"/>
                <a:ea typeface="幼圆"/>
              </a:rPr>
              <a:t>表</a:t>
            </a:r>
            <a:r>
              <a:rPr lang="en-US" altLang="zh-CN" sz="2400" b="1" dirty="0" smtClean="0">
                <a:solidFill>
                  <a:srgbClr val="333399"/>
                </a:solidFill>
                <a:latin typeface="Arial"/>
                <a:ea typeface="幼圆"/>
              </a:rPr>
              <a:t>6-9</a:t>
            </a:r>
            <a:endParaRPr lang="zh-CN" altLang="en-US" sz="2400" b="1" dirty="0">
              <a:solidFill>
                <a:srgbClr val="333399"/>
              </a:solidFill>
              <a:latin typeface="Arial"/>
              <a:ea typeface="幼圆"/>
            </a:endParaRPr>
          </a:p>
          <a:p>
            <a:pPr marL="342900" lvl="0" indent="-342900" algn="just">
              <a:spcBef>
                <a:spcPct val="20000"/>
              </a:spcBef>
              <a:buBlip>
                <a:blip r:embed="rId3"/>
              </a:buBlip>
            </a:pPr>
            <a:endParaRPr lang="en-US" altLang="zh-CN" sz="2800" b="1" kern="0" dirty="0">
              <a:solidFill>
                <a:srgbClr val="333399"/>
              </a:solidFill>
              <a:latin typeface="Arial"/>
              <a:ea typeface="幼圆"/>
            </a:endParaRPr>
          </a:p>
        </p:txBody>
      </p:sp>
      <p:pic>
        <p:nvPicPr>
          <p:cNvPr id="273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192338"/>
            <a:ext cx="8991600" cy="3614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8156670"/>
      </p:ext>
    </p:extLst>
  </p:cSld>
  <p:clrMapOvr>
    <a:masterClrMapping/>
  </p:clrMapOvr>
  <p:transition>
    <p:random/>
    <p:sndAc>
      <p:stSnd>
        <p:snd r:embed="rId2" name="camera.wav"/>
      </p:stSnd>
    </p:sndAc>
  </p:transition>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10790</TotalTime>
  <Words>9430</Words>
  <Application>Microsoft Office PowerPoint</Application>
  <PresentationFormat>全屏显示(4:3)</PresentationFormat>
  <Paragraphs>878</Paragraphs>
  <Slides>116</Slides>
  <Notes>7</Notes>
  <HiddenSlides>0</HiddenSlides>
  <MMClips>0</MMClips>
  <ScaleCrop>false</ScaleCrop>
  <HeadingPairs>
    <vt:vector size="6" baseType="variant">
      <vt:variant>
        <vt:lpstr>主题</vt:lpstr>
      </vt:variant>
      <vt:variant>
        <vt:i4>3</vt:i4>
      </vt:variant>
      <vt:variant>
        <vt:lpstr>嵌入 OLE 服务器</vt:lpstr>
      </vt:variant>
      <vt:variant>
        <vt:i4>1</vt:i4>
      </vt:variant>
      <vt:variant>
        <vt:lpstr>幻灯片标题</vt:lpstr>
      </vt:variant>
      <vt:variant>
        <vt:i4>116</vt:i4>
      </vt:variant>
    </vt:vector>
  </HeadingPairs>
  <TitlesOfParts>
    <vt:vector size="120" baseType="lpstr">
      <vt:lpstr>1_015</vt:lpstr>
      <vt:lpstr>自定义设计方案</vt:lpstr>
      <vt:lpstr>2_015</vt:lpstr>
      <vt:lpstr>Equation</vt:lpstr>
      <vt:lpstr>PowerPoint 演示文稿</vt:lpstr>
      <vt:lpstr>PowerPoint 演示文稿</vt:lpstr>
      <vt:lpstr>PowerPoint 演示文稿</vt:lpstr>
      <vt:lpstr>PowerPoint 演示文稿</vt:lpstr>
      <vt:lpstr>        6.1  单片机C语言概述    </vt:lpstr>
      <vt:lpstr>PowerPoint 演示文稿</vt:lpstr>
      <vt:lpstr>PowerPoint 演示文稿</vt:lpstr>
      <vt:lpstr>          6.1.2  C51的程序框架</vt:lpstr>
      <vt:lpstr>PowerPoint 演示文稿</vt:lpstr>
      <vt:lpstr>PowerPoint 演示文稿</vt:lpstr>
      <vt:lpstr>PowerPoint 演示文稿</vt:lpstr>
      <vt:lpstr>PowerPoint 演示文稿</vt:lpstr>
      <vt:lpstr>    6.2  C51的数据与运算     </vt:lpstr>
      <vt:lpstr>PowerPoint 演示文稿</vt:lpstr>
      <vt:lpstr>PowerPoint 演示文稿</vt:lpstr>
      <vt:lpstr>PowerPoint 演示文稿</vt:lpstr>
      <vt:lpstr>PowerPoint 演示文稿</vt:lpstr>
      <vt:lpstr>PowerPoint 演示文稿</vt:lpstr>
      <vt:lpstr>PowerPoint 演示文稿</vt:lpstr>
      <vt:lpstr>    6.2.2  C51的数据存储类型</vt:lpstr>
      <vt:lpstr>PowerPoint 演示文稿</vt:lpstr>
      <vt:lpstr>PowerPoint 演示文稿</vt:lpstr>
      <vt:lpstr>6.2.3  C51数据的存储器模式</vt:lpstr>
      <vt:lpstr>PowerPoint 演示文稿</vt:lpstr>
      <vt:lpstr>PowerPoint 演示文稿</vt:lpstr>
      <vt:lpstr>  变量说明举例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5．数组的指针和指向数组的指针变量  </vt:lpstr>
      <vt:lpstr>PowerPoint 演示文稿</vt:lpstr>
      <vt:lpstr>PowerPoint 演示文稿</vt:lpstr>
      <vt:lpstr> 6.2.5  C51对SFR、可寻址位、存储器和I/O口的定义</vt:lpstr>
      <vt:lpstr>PowerPoint 演示文稿</vt:lpstr>
      <vt:lpstr>       2．对位变量的定义</vt:lpstr>
      <vt:lpstr>PowerPoint 演示文稿</vt:lpstr>
      <vt:lpstr>        方法4：用寄存器名.位定义                  如  sfr PSW=0xd0； /*定义PSW地址为d0H*/                      sbit CY=PSW^7；   /*CY为PSW·7*/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6.5  C51的函数</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6.5.4  对被调函数的说明</vt:lpstr>
      <vt:lpstr>PowerPoint 演示文稿</vt:lpstr>
      <vt:lpstr>PowerPoint 演示文稿</vt:lpstr>
      <vt:lpstr>PowerPoint 演示文稿</vt:lpstr>
      <vt:lpstr>PowerPoint 演示文稿</vt:lpstr>
      <vt:lpstr>PowerPoint 演示文稿</vt:lpstr>
      <vt:lpstr>        6.6.2  顺序程序的设计</vt:lpstr>
      <vt:lpstr>      </vt:lpstr>
      <vt:lpstr>PowerPoint 演示文稿</vt:lpstr>
      <vt:lpstr>       【例6-8】 片内RAM 30H单元存放着一个0~09H的数，用查表法，求出该数的平方值放入内部RAM  31H单元         </vt:lpstr>
      <vt:lpstr>     6.6.3  循环程序的设计 </vt:lpstr>
      <vt:lpstr>PowerPoint 演示文稿</vt:lpstr>
      <vt:lpstr>PowerPoint 演示文稿</vt:lpstr>
      <vt:lpstr>PowerPoint 演示文稿</vt:lpstr>
      <vt:lpstr>PowerPoint 演示文稿</vt:lpstr>
      <vt:lpstr>PowerPoint 演示文稿</vt:lpstr>
      <vt:lpstr># include   &lt;absacc.h&gt;         # define  r3  DBYTE［0x03］         int c,c1,a,b;</vt:lpstr>
      <vt:lpstr>               在上述程序中，为便于调试观察，加了C1=56语句，并使用了死循环语句for(;;)，用Ctrl+C 可退出死循环。              </vt:lpstr>
      <vt:lpstr>6.7  汇编语言和C语言的混合编程</vt:lpstr>
      <vt:lpstr>PowerPoint 演示文稿</vt:lpstr>
      <vt:lpstr>PowerPoint 演示文稿</vt:lpstr>
      <vt:lpstr>PowerPoint 演示文稿</vt:lpstr>
      <vt:lpstr>        例如   func1(int a)中， “a”是第一个参数，在R6,R7中传递,</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第7章 AT89S51单片机IO口应用与软硬件系统模拟调试</dc:subject>
  <dc:creator>某同学</dc:creator>
  <cp:keywords>chxu</cp:keywords>
  <dc:description/>
  <cp:lastModifiedBy>某同学</cp:lastModifiedBy>
  <cp:revision>220</cp:revision>
  <dcterms:created xsi:type="dcterms:W3CDTF">2003-02-28T01:05:04Z</dcterms:created>
  <dcterms:modified xsi:type="dcterms:W3CDTF">2017-11-28T01:18:47Z</dcterms:modified>
</cp:coreProperties>
</file>