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ti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7" r:id="rId1"/>
    <p:sldMasterId id="2147483665" r:id="rId2"/>
    <p:sldMasterId id="2147483690" r:id="rId3"/>
  </p:sldMasterIdLst>
  <p:notesMasterIdLst>
    <p:notesMasterId r:id="rId25"/>
  </p:notesMasterIdLst>
  <p:sldIdLst>
    <p:sldId id="427" r:id="rId4"/>
    <p:sldId id="428" r:id="rId5"/>
    <p:sldId id="429" r:id="rId6"/>
    <p:sldId id="430" r:id="rId7"/>
    <p:sldId id="557" r:id="rId8"/>
    <p:sldId id="558" r:id="rId9"/>
    <p:sldId id="559" r:id="rId10"/>
    <p:sldId id="560" r:id="rId11"/>
    <p:sldId id="561" r:id="rId12"/>
    <p:sldId id="562" r:id="rId13"/>
    <p:sldId id="564" r:id="rId14"/>
    <p:sldId id="575" r:id="rId15"/>
    <p:sldId id="566" r:id="rId16"/>
    <p:sldId id="567" r:id="rId17"/>
    <p:sldId id="568" r:id="rId18"/>
    <p:sldId id="569" r:id="rId19"/>
    <p:sldId id="570" r:id="rId20"/>
    <p:sldId id="571" r:id="rId21"/>
    <p:sldId id="572" r:id="rId22"/>
    <p:sldId id="573" r:id="rId23"/>
    <p:sldId id="574" r:id="rId24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00000"/>
    <a:srgbClr val="CC3300"/>
    <a:srgbClr val="003300"/>
    <a:srgbClr val="3D41D1"/>
    <a:srgbClr val="3366FF"/>
    <a:srgbClr val="660066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3" autoAdjust="0"/>
    <p:restoredTop sz="94581" autoAdjust="0"/>
  </p:normalViewPr>
  <p:slideViewPr>
    <p:cSldViewPr snapToGrid="0">
      <p:cViewPr varScale="1">
        <p:scale>
          <a:sx n="64" d="100"/>
          <a:sy n="64" d="100"/>
        </p:scale>
        <p:origin x="-1288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5CDA40-B155-4F68-BF56-EB2E860787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1195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2669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11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1348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4866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886287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39F8885-04C0-4B35-9FC3-BE13BADB314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95286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3EDFD0-2DF5-4831-86EC-3FD2BAB22381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503073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CD4EF4-7429-4F05-A8E1-E4A0D75683F4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5350562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B8A6BE-52C4-4578-BF1A-89921473D44A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98493711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A3AE47B-9566-4EFA-A822-89C1C6836D1B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70294442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97E343-76DE-4E4F-A447-E3B201C11D06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028077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3817F64-4E0E-49E3-B845-83B48CFD4FA0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2082193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6AB524-C550-444A-B0A9-B0F19564F87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724187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C1AFC0-0FB3-4D71-A3B3-731130F901A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175364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93CD95-4BD3-4B60-B8A1-D4A0D895DC95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61479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663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01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774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902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408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3094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919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60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5261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768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4376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6382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</p:spTree>
    <p:extLst>
      <p:ext uri="{BB962C8B-B14F-4D97-AF65-F5344CB8AC3E}">
        <p14:creationId xmlns:p14="http://schemas.microsoft.com/office/powerpoint/2010/main" val="128327059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59567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3354164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01036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7504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1599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0948358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48017966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6048595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882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645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" Target="../slides/slide4.xml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audio" Target="../media/audio1.wav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11">
            <a:hlinkClick r:id="rId16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6939795" y="6460613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AutoShape 12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371595" y="6460614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735436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1" kern="1200" dirty="0" smtClean="0">
                <a:solidFill>
                  <a:srgbClr val="00B0F0"/>
                </a:solidFill>
                <a:latin typeface="Arial" charset="0"/>
                <a:ea typeface="隶书" pitchFamily="49" charset="-122"/>
                <a:cs typeface="+mn-cs"/>
              </a:rPr>
              <a:t>华东交通大学徐春辉制作</a:t>
            </a:r>
            <a:endParaRPr lang="en-US" altLang="zh-CN" sz="1800" b="1" kern="1200" dirty="0">
              <a:solidFill>
                <a:srgbClr val="CC3300"/>
              </a:solidFill>
              <a:latin typeface="Arial" charset="0"/>
              <a:ea typeface="隶书" pitchFamily="49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03" y="6460613"/>
            <a:ext cx="360362" cy="360362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</p:spPr>
      </p:pic>
      <p:pic>
        <p:nvPicPr>
          <p:cNvPr id="13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803" y="6488971"/>
            <a:ext cx="32385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581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9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20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5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899558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smtClean="0">
              <a:solidFill>
                <a:sysClr val="windowText" lastClr="000000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9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67" y="6463081"/>
            <a:ext cx="346131" cy="36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320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7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18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slide" Target="slide21.xml"/><Relationship Id="rId5" Type="http://schemas.openxmlformats.org/officeDocument/2006/relationships/slide" Target="slide14.xml"/><Relationship Id="rId4" Type="http://schemas.openxmlformats.org/officeDocument/2006/relationships/slide" Target="slide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 bwMode="auto">
          <a:xfrm>
            <a:off x="468313" y="1819275"/>
            <a:ext cx="82296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CC3300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6600" dirty="0" smtClean="0">
                <a:ea typeface="隶书" pitchFamily="49" charset="-122"/>
              </a:rPr>
              <a:t/>
            </a:r>
            <a:br>
              <a:rPr lang="en-US" altLang="zh-CN" sz="6600" dirty="0" smtClean="0">
                <a:ea typeface="隶书" pitchFamily="49" charset="-122"/>
              </a:rPr>
            </a:br>
            <a:r>
              <a:rPr lang="zh-CN" altLang="en-US" sz="6600" dirty="0" smtClean="0">
                <a:ea typeface="隶书" pitchFamily="49" charset="-122"/>
              </a:rPr>
              <a:t>单片</a:t>
            </a:r>
            <a:r>
              <a:rPr lang="zh-CN" altLang="en-US" sz="6600" dirty="0" smtClean="0">
                <a:ea typeface="隶书" pitchFamily="49" charset="-122"/>
              </a:rPr>
              <a:t>微</a:t>
            </a:r>
            <a:r>
              <a:rPr lang="zh-CN" altLang="en-US" sz="6600" dirty="0" smtClean="0">
                <a:ea typeface="隶书" pitchFamily="49" charset="-122"/>
              </a:rPr>
              <a:t>型计算</a:t>
            </a:r>
            <a:r>
              <a:rPr lang="zh-CN" altLang="en-US" sz="6600" dirty="0" smtClean="0">
                <a:ea typeface="隶书" pitchFamily="49" charset="-122"/>
              </a:rPr>
              <a:t>机</a:t>
            </a:r>
            <a:endParaRPr lang="en-US" altLang="zh-CN" sz="6600" dirty="0" smtClean="0">
              <a:ea typeface="隶书" pitchFamily="49" charset="-122"/>
            </a:endParaRPr>
          </a:p>
          <a:p>
            <a:pPr algn="ctr"/>
            <a:r>
              <a:rPr lang="zh-CN" altLang="en-US" sz="6600" dirty="0" smtClean="0">
                <a:ea typeface="隶书" pitchFamily="49" charset="-122"/>
              </a:rPr>
              <a:t>原理及</a:t>
            </a:r>
            <a:r>
              <a:rPr lang="zh-CN" altLang="en-US" sz="6600" dirty="0" smtClean="0">
                <a:ea typeface="隶书" pitchFamily="49" charset="-122"/>
              </a:rPr>
              <a:t>应用</a:t>
            </a:r>
            <a:endParaRPr lang="zh-CN" altLang="en-US" sz="6600" dirty="0">
              <a:ea typeface="隶书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4232366"/>
            <a:ext cx="3744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电子工业出版社</a:t>
            </a:r>
          </a:p>
          <a:p>
            <a:r>
              <a:rPr lang="en-US" altLang="zh-CN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2017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年</a:t>
            </a:r>
            <a:r>
              <a:rPr lang="en-US" altLang="zh-CN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8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月</a:t>
            </a:r>
            <a:endParaRPr lang="zh-CN" altLang="en-US" sz="2400" b="1" dirty="0">
              <a:solidFill>
                <a:srgbClr val="CC3300"/>
              </a:solidFill>
              <a:latin typeface="+mj-lt"/>
              <a:ea typeface="隶书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75167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54961" y="2190234"/>
            <a:ext cx="82637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第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7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章  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AT89S51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单片机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I/O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口</a:t>
            </a: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应用</a:t>
            </a:r>
            <a:endParaRPr lang="en-US" altLang="zh-CN" sz="40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与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软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/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硬件</a:t>
            </a: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系统模拟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调试</a:t>
            </a:r>
          </a:p>
          <a:p>
            <a:pPr>
              <a:lnSpc>
                <a:spcPct val="150000"/>
              </a:lnSpc>
            </a:pPr>
            <a:endParaRPr lang="zh-CN" altLang="en-US" sz="4000" b="1" dirty="0">
              <a:solidFill>
                <a:schemeClr val="accent2"/>
              </a:solidFill>
              <a:latin typeface="宋体" pitchFamily="2" charset="-122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3718286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485845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内容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</a:rPr>
              <a:t>提要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       </a:t>
            </a:r>
            <a:r>
              <a:rPr lang="zh-CN" altLang="zh-CN" sz="2000" dirty="0" smtClean="0"/>
              <a:t>本章</a:t>
            </a:r>
            <a:r>
              <a:rPr lang="zh-CN" altLang="zh-CN" sz="2000" dirty="0"/>
              <a:t>以单片机通过</a:t>
            </a:r>
            <a:r>
              <a:rPr lang="en-US" altLang="zh-CN" sz="2000" dirty="0"/>
              <a:t>I/O</a:t>
            </a:r>
            <a:r>
              <a:rPr lang="zh-CN" altLang="zh-CN" sz="2000" dirty="0"/>
              <a:t>口控制发光二极管为实例，详细介绍单片机</a:t>
            </a:r>
            <a:r>
              <a:rPr lang="en-US" altLang="zh-CN" sz="2000" dirty="0"/>
              <a:t>I/O</a:t>
            </a:r>
            <a:r>
              <a:rPr lang="zh-CN" altLang="zh-CN" sz="2000" dirty="0"/>
              <a:t>端口的操作方法。为了对所设计的软</a:t>
            </a:r>
            <a:r>
              <a:rPr lang="en-US" altLang="zh-CN" sz="2000" dirty="0"/>
              <a:t>/</a:t>
            </a:r>
            <a:r>
              <a:rPr lang="zh-CN" altLang="zh-CN" sz="2000" dirty="0"/>
              <a:t>硬件系统进行仿真验证</a:t>
            </a:r>
            <a:r>
              <a:rPr lang="zh-CN" altLang="zh-CN" sz="2000" dirty="0" smtClean="0"/>
              <a:t>，</a:t>
            </a:r>
            <a:r>
              <a:rPr lang="zh-CN" altLang="en-US" sz="2000" dirty="0" smtClean="0"/>
              <a:t>结合这</a:t>
            </a:r>
            <a:r>
              <a:rPr lang="zh-CN" altLang="en-US" sz="2000" dirty="0"/>
              <a:t>个</a:t>
            </a:r>
            <a:r>
              <a:rPr lang="zh-CN" altLang="en-US" sz="2000" dirty="0" smtClean="0"/>
              <a:t>实例，</a:t>
            </a:r>
            <a:r>
              <a:rPr lang="zh-CN" altLang="zh-CN" sz="2000" dirty="0" smtClean="0"/>
              <a:t>重点</a:t>
            </a:r>
            <a:r>
              <a:rPr lang="zh-CN" altLang="zh-CN" sz="2000" dirty="0"/>
              <a:t>介绍了单片机软</a:t>
            </a:r>
            <a:r>
              <a:rPr lang="en-US" altLang="zh-CN" sz="2000" dirty="0"/>
              <a:t>/</a:t>
            </a:r>
            <a:r>
              <a:rPr lang="zh-CN" altLang="zh-CN" sz="2000" dirty="0"/>
              <a:t>硬仿真软件</a:t>
            </a:r>
            <a:r>
              <a:rPr lang="en-US" altLang="zh-CN" sz="2000" dirty="0"/>
              <a:t>Proteus</a:t>
            </a:r>
            <a:r>
              <a:rPr lang="zh-CN" altLang="zh-CN" sz="2000" dirty="0"/>
              <a:t>及其基本使用方法。</a:t>
            </a:r>
          </a:p>
          <a:p>
            <a:pPr algn="l">
              <a:lnSpc>
                <a:spcPct val="150000"/>
              </a:lnSpc>
            </a:pPr>
            <a:r>
              <a:rPr lang="zh-CN" altLang="zh-CN" dirty="0" smtClean="0"/>
              <a:t>。</a:t>
            </a:r>
            <a:endParaRPr lang="zh-CN" altLang="en-US" sz="2000" dirty="0"/>
          </a:p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学习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</a:rPr>
              <a:t>要点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 smtClean="0"/>
              <a:t>        熟练</a:t>
            </a:r>
            <a:r>
              <a:rPr lang="zh-CN" altLang="en-US" sz="2000" dirty="0"/>
              <a:t>掌握单片机</a:t>
            </a:r>
            <a:r>
              <a:rPr lang="en-US" altLang="zh-CN" sz="2000" dirty="0"/>
              <a:t>I/O</a:t>
            </a:r>
            <a:r>
              <a:rPr lang="zh-CN" altLang="en-US" sz="2000" dirty="0"/>
              <a:t>端口的操作方法。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学会</a:t>
            </a:r>
            <a:r>
              <a:rPr lang="zh-CN" altLang="en-US" sz="2000" dirty="0"/>
              <a:t>使用单片机仿真软件</a:t>
            </a:r>
            <a:r>
              <a:rPr lang="en-US" altLang="zh-CN" sz="2000" dirty="0"/>
              <a:t>Proteus</a:t>
            </a:r>
            <a:r>
              <a:rPr lang="zh-CN" altLang="en-US" sz="2000" dirty="0"/>
              <a:t>对软</a:t>
            </a:r>
            <a:r>
              <a:rPr lang="en-US" altLang="zh-CN" sz="2000" dirty="0"/>
              <a:t>/</a:t>
            </a:r>
            <a:r>
              <a:rPr lang="zh-CN" altLang="en-US" sz="2000" dirty="0"/>
              <a:t>硬件系统进行仿真调试。</a:t>
            </a:r>
          </a:p>
          <a:p>
            <a:pPr algn="l">
              <a:lnSpc>
                <a:spcPct val="150000"/>
              </a:lnSpc>
            </a:pP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56256199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651000" y="1798409"/>
            <a:ext cx="8255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3" action="ppaction://hlinksldjump"/>
              </a:rPr>
              <a:t>7.1  </a:t>
            </a:r>
            <a:r>
              <a:rPr lang="en-US" altLang="zh-CN" sz="2400" b="1" dirty="0">
                <a:solidFill>
                  <a:schemeClr val="accent6"/>
                </a:solidFill>
                <a:hlinkClick r:id="rId3" action="ppaction://hlinksldjump"/>
              </a:rPr>
              <a:t>AT89S51</a:t>
            </a:r>
            <a:r>
              <a:rPr lang="zh-CN" altLang="en-US" sz="2400" b="1" dirty="0">
                <a:solidFill>
                  <a:schemeClr val="accent6"/>
                </a:solidFill>
                <a:hlinkClick r:id="rId3" action="ppaction://hlinksldjump"/>
              </a:rPr>
              <a:t>单片机</a:t>
            </a:r>
            <a:r>
              <a:rPr lang="en-US" altLang="zh-CN" sz="2400" b="1" dirty="0">
                <a:solidFill>
                  <a:schemeClr val="accent6"/>
                </a:solidFill>
                <a:hlinkClick r:id="rId3" action="ppaction://hlinksldjump"/>
              </a:rPr>
              <a:t>I/O</a:t>
            </a:r>
            <a:r>
              <a:rPr lang="zh-CN" altLang="en-US" sz="2400" b="1" dirty="0">
                <a:solidFill>
                  <a:schemeClr val="accent6"/>
                </a:solidFill>
                <a:hlinkClick r:id="rId3" action="ppaction://hlinksldjump"/>
              </a:rPr>
              <a:t>接口的应用</a:t>
            </a:r>
            <a:r>
              <a:rPr lang="zh-CN" altLang="en-US" sz="2400" b="1" dirty="0">
                <a:solidFill>
                  <a:schemeClr val="accent6"/>
                </a:solidFill>
              </a:rPr>
              <a:t>	</a:t>
            </a:r>
            <a:endParaRPr lang="en-US" altLang="zh-CN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4" action="ppaction://hlinksldjump"/>
              </a:rPr>
              <a:t>7.2  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软</a:t>
            </a:r>
            <a:r>
              <a:rPr lang="en-US" altLang="zh-CN" sz="2400" b="1" dirty="0">
                <a:solidFill>
                  <a:schemeClr val="accent6"/>
                </a:solidFill>
                <a:hlinkClick r:id="rId4" action="ppaction://hlinksldjump"/>
              </a:rPr>
              <a:t>/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硬件系统的模拟调试与</a:t>
            </a:r>
            <a:r>
              <a:rPr lang="en-US" altLang="zh-CN" sz="2400" b="1" dirty="0">
                <a:solidFill>
                  <a:schemeClr val="accent6"/>
                </a:solidFill>
                <a:hlinkClick r:id="rId4" action="ppaction://hlinksldjump"/>
              </a:rPr>
              <a:t>Proteus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软件</a:t>
            </a:r>
            <a:r>
              <a:rPr lang="zh-CN" altLang="en-US" sz="2400" b="1" dirty="0">
                <a:solidFill>
                  <a:schemeClr val="accent6"/>
                </a:solidFill>
              </a:rPr>
              <a:t>	</a:t>
            </a:r>
            <a:endParaRPr lang="en-US" altLang="zh-CN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5" action="ppaction://hlinksldjump"/>
              </a:rPr>
              <a:t>7.3  </a:t>
            </a:r>
            <a:r>
              <a:rPr lang="en-US" altLang="zh-CN" sz="2400" b="1" dirty="0">
                <a:solidFill>
                  <a:schemeClr val="accent6"/>
                </a:solidFill>
                <a:hlinkClick r:id="rId5" action="ppaction://hlinksldjump"/>
              </a:rPr>
              <a:t>Proteus</a:t>
            </a:r>
            <a:r>
              <a:rPr lang="zh-CN" altLang="en-US" sz="2400" b="1" dirty="0">
                <a:solidFill>
                  <a:schemeClr val="accent6"/>
                </a:solidFill>
                <a:hlinkClick r:id="rId5" action="ppaction://hlinksldjump"/>
              </a:rPr>
              <a:t>软件快速入门</a:t>
            </a:r>
            <a:endParaRPr lang="en-US" altLang="zh-CN" sz="2400" b="1" dirty="0" smtClean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6" action="ppaction://hlinksldjump"/>
              </a:rPr>
              <a:t>7.4  </a:t>
            </a:r>
            <a:r>
              <a:rPr lang="zh-CN" altLang="en-US" sz="2400" b="1" dirty="0">
                <a:solidFill>
                  <a:schemeClr val="accent6"/>
                </a:solidFill>
                <a:hlinkClick r:id="rId6" action="ppaction://hlinksldjump"/>
              </a:rPr>
              <a:t>应 用 实 </a:t>
            </a:r>
            <a:r>
              <a:rPr lang="zh-CN" altLang="en-US" sz="2400" b="1" dirty="0" smtClean="0">
                <a:solidFill>
                  <a:schemeClr val="accent6"/>
                </a:solidFill>
                <a:hlinkClick r:id="rId6" action="ppaction://hlinksldjump"/>
              </a:rPr>
              <a:t>例</a:t>
            </a:r>
            <a:endParaRPr lang="en-US" altLang="zh-CN" sz="2400" b="1" dirty="0">
              <a:solidFill>
                <a:schemeClr val="accent6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72935" y="845235"/>
            <a:ext cx="280237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algn="l">
              <a:lnSpc>
                <a:spcPct val="150000"/>
              </a:lnSpc>
              <a:tabLst>
                <a:tab pos="6115050" algn="r"/>
                <a:tab pos="6134100" algn="r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第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7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章  目  录</a:t>
            </a:r>
            <a:endParaRPr lang="zh-CN" altLang="en-US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55622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700" y="1524000"/>
            <a:ext cx="8534400" cy="266700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en-US" altLang="zh-CN" kern="1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7.1  </a:t>
            </a:r>
            <a:r>
              <a:rPr lang="en-US" altLang="zh-CN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AT89S51</a:t>
            </a:r>
            <a:r>
              <a:rPr lang="zh-CN" altLang="en-US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单片机</a:t>
            </a:r>
            <a:r>
              <a:rPr lang="en-US" altLang="zh-CN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I/O</a:t>
            </a:r>
            <a:r>
              <a:rPr lang="zh-CN" altLang="en-US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接口的应用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zh-CN" sz="2400" dirty="0"/>
              <a:t/>
            </a:r>
            <a:br>
              <a:rPr lang="zh-CN" altLang="zh-CN" sz="2400" dirty="0"/>
            </a:br>
            <a:r>
              <a:rPr lang="en-US" altLang="zh-CN" sz="2400" b="1" dirty="0"/>
              <a:t/>
            </a:r>
            <a:br>
              <a:rPr lang="en-US" altLang="zh-CN" sz="2400" b="1" dirty="0"/>
            </a:br>
            <a:r>
              <a:rPr lang="en-US" altLang="zh-CN" b="1" dirty="0"/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016000"/>
            <a:ext cx="9245600" cy="5181600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zh-CN" sz="2400" kern="1200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        7.1.1  </a:t>
            </a:r>
            <a:r>
              <a:rPr lang="en-US" altLang="zh-CN" sz="2400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AT89S51</a:t>
            </a:r>
            <a:r>
              <a:rPr lang="zh-CN" altLang="en-US" sz="2400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单片机</a:t>
            </a:r>
            <a:r>
              <a:rPr lang="en-US" altLang="zh-CN" sz="2400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I/O</a:t>
            </a:r>
            <a:r>
              <a:rPr lang="zh-CN" altLang="en-US" sz="2400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接口的操作方式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AT89S51</a:t>
            </a:r>
            <a:r>
              <a:rPr lang="zh-CN" altLang="en-US" sz="2400" dirty="0"/>
              <a:t>四个</a:t>
            </a:r>
            <a:r>
              <a:rPr lang="en-US" altLang="zh-CN" sz="2400" dirty="0"/>
              <a:t>I/O</a:t>
            </a:r>
            <a:r>
              <a:rPr lang="zh-CN" altLang="en-US" sz="2400" dirty="0"/>
              <a:t>端口共有</a:t>
            </a:r>
            <a:r>
              <a:rPr lang="zh-CN" altLang="en-US" sz="2400" dirty="0">
                <a:solidFill>
                  <a:srgbClr val="0000FF"/>
                </a:solidFill>
              </a:rPr>
              <a:t>三种操作方式</a:t>
            </a:r>
            <a:r>
              <a:rPr lang="zh-CN" altLang="en-US" sz="2400" dirty="0"/>
              <a:t>：输出数据方式、读端口数据方式和读端口引脚方式。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en-US" altLang="zh-CN" sz="2400" dirty="0" smtClean="0">
                <a:solidFill>
                  <a:srgbClr val="0000FF"/>
                </a:solidFill>
              </a:rPr>
              <a:t>1</a:t>
            </a:r>
            <a:r>
              <a:rPr lang="zh-CN" altLang="en-US" sz="2400" dirty="0">
                <a:solidFill>
                  <a:srgbClr val="0000FF"/>
                </a:solidFill>
              </a:rPr>
              <a:t>．输出数据方式 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        在数据输出方式下，凡是</a:t>
            </a:r>
            <a:r>
              <a:rPr lang="zh-CN" altLang="en-US" sz="2400" dirty="0"/>
              <a:t>对端口写操作的指令都能达到从端口引脚线上输出数据的目的</a:t>
            </a:r>
            <a:r>
              <a:rPr lang="zh-CN" altLang="en-US" sz="2400" dirty="0" smtClean="0"/>
              <a:t>，例如：</a:t>
            </a:r>
            <a:endParaRPr lang="zh-CN" altLang="en-US" sz="2400" dirty="0"/>
          </a:p>
          <a:p>
            <a:pPr marL="61200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/>
              <a:t>MOV  P0</a:t>
            </a:r>
            <a:r>
              <a:rPr lang="zh-CN" altLang="en-US" sz="2400" dirty="0"/>
              <a:t>， </a:t>
            </a:r>
            <a:r>
              <a:rPr lang="en-US" altLang="zh-CN" sz="2400" dirty="0"/>
              <a:t>A</a:t>
            </a:r>
          </a:p>
          <a:p>
            <a:pPr marL="61200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/>
              <a:t>ANL   P0</a:t>
            </a:r>
            <a:r>
              <a:rPr lang="zh-CN" altLang="en-US" sz="2400" dirty="0"/>
              <a:t>，</a:t>
            </a:r>
            <a:r>
              <a:rPr lang="en-US" altLang="zh-CN" sz="2400" dirty="0"/>
              <a:t>#data</a:t>
            </a:r>
          </a:p>
          <a:p>
            <a:pPr marL="61200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/>
              <a:t>ORL   P0</a:t>
            </a:r>
            <a:r>
              <a:rPr lang="zh-CN" altLang="en-US" sz="2400" dirty="0"/>
              <a:t>，</a:t>
            </a:r>
            <a:r>
              <a:rPr lang="en-US" altLang="zh-CN" sz="2400" dirty="0"/>
              <a:t>A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/>
              <a:t>  </a:t>
            </a:r>
            <a:endParaRPr lang="en-US" altLang="zh-CN" sz="2400" b="1" dirty="0"/>
          </a:p>
          <a:p>
            <a:pPr>
              <a:lnSpc>
                <a:spcPct val="120000"/>
              </a:lnSpc>
            </a:pPr>
            <a:r>
              <a:rPr lang="en-US" altLang="zh-CN" sz="2800" b="1" dirty="0" smtClean="0"/>
              <a:t>     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98821171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17647"/>
            <a:ext cx="9144000" cy="2790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+mn-lt"/>
                <a:ea typeface="+mn-ea"/>
              </a:rPr>
              <a:t>        2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．读端口数据方式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  <a:latin typeface="+mn-lt"/>
                <a:ea typeface="+mn-ea"/>
              </a:rPr>
              <a:t>        读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端口数据方式是一种仅对端口锁存器中的数据进行读入的操作方式，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CPU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读入的这个数据并非端口引脚上的数据。这类操作都是通过对端口的“读－修改－写”指令来实现的，例如，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ANL  P1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#</a:t>
            </a:r>
            <a:r>
              <a:rPr lang="en-US" altLang="zh-CN" sz="2400" b="1" dirty="0" smtClean="0">
                <a:solidFill>
                  <a:schemeClr val="accent2"/>
                </a:solidFill>
                <a:latin typeface="+mn-lt"/>
                <a:ea typeface="+mn-ea"/>
              </a:rPr>
              <a:t>0FH</a:t>
            </a:r>
            <a:endParaRPr lang="en-US" altLang="zh-CN" sz="2400" b="1" dirty="0">
              <a:solidFill>
                <a:schemeClr val="accent2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5018222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690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Arial"/>
                <a:ea typeface="幼圆"/>
              </a:rPr>
              <a:t>        3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．读端口引脚方式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333399"/>
                </a:solidFill>
                <a:latin typeface="Arial"/>
                <a:ea typeface="幼圆"/>
              </a:rPr>
              <a:t>        利用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读端口引脚方式可以从端口引脚上读入信息</a:t>
            </a:r>
            <a:r>
              <a:rPr lang="zh-CN" altLang="en-US" sz="2400" b="1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zh-CN" altLang="en-US" sz="2400" b="1" dirty="0" smtClean="0">
                <a:solidFill>
                  <a:srgbClr val="333399"/>
                </a:solidFill>
                <a:latin typeface="Arial"/>
                <a:ea typeface="幼圆"/>
              </a:rPr>
              <a:t>在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这种方式下，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CPU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首先必须使欲读端口引脚所对应的锁存器置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，以便使输出场效应管截止，然后打开输入三态缓冲器，使相应端口引脚上的信号输入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AT89S51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内部数据线</a:t>
            </a:r>
            <a:r>
              <a:rPr lang="zh-CN" altLang="en-US" sz="2400" b="1" dirty="0" smtClean="0">
                <a:solidFill>
                  <a:srgbClr val="333399"/>
                </a:solidFill>
                <a:latin typeface="Arial"/>
                <a:ea typeface="幼圆"/>
              </a:rPr>
              <a:t>。例如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，下面的程序可以读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引脚上的低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4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位信号：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Arial"/>
                <a:ea typeface="幼圆"/>
              </a:rPr>
              <a:t>        MOV   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#0FH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　</a:t>
            </a:r>
            <a:r>
              <a:rPr lang="zh-CN" altLang="en-US" sz="2400" b="1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置位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引脚的低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4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位锁存器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Arial"/>
                <a:ea typeface="幼圆"/>
              </a:rPr>
              <a:t>        MOV   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A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　　   </a:t>
            </a:r>
            <a:r>
              <a:rPr lang="zh-CN" altLang="en-US" sz="2400" b="1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将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引脚上的低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4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位信号读入累加器</a:t>
            </a:r>
            <a:r>
              <a:rPr lang="en-US" altLang="zh-CN" sz="2400" b="1" dirty="0" smtClean="0">
                <a:solidFill>
                  <a:srgbClr val="333399"/>
                </a:solidFill>
                <a:latin typeface="Arial"/>
                <a:ea typeface="幼圆"/>
              </a:rPr>
              <a:t>A</a:t>
            </a:r>
            <a:endParaRPr lang="en-US" altLang="zh-CN" sz="2400" b="1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83800317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72237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      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7.1.2  I/O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接口的应用实例：发光二极管的控制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        【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例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7-1</a:t>
            </a:r>
            <a:r>
              <a:rPr lang="en-US" altLang="zh-CN" sz="2400" b="1" dirty="0" smtClean="0">
                <a:solidFill>
                  <a:srgbClr val="333399"/>
                </a:solidFill>
                <a:latin typeface="Arial"/>
                <a:ea typeface="幼圆"/>
              </a:rPr>
              <a:t>】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硬件电路如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  <a:hlinkClick r:id="rId3" action="ppaction://hlinksldjump"/>
              </a:rPr>
              <a:t>图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  <a:hlinkClick r:id="rId3" action="ppaction://hlinksldjump"/>
              </a:rPr>
              <a:t>7-1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所示，单片机的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P1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口外接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8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个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LED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发光二极管，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P3.7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通过开关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SW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接地，试编写程序实现当检测到开关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SW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合上后，就让</a:t>
            </a:r>
            <a:r>
              <a:rPr lang="en-US" altLang="zh-CN" sz="2400" b="1" dirty="0">
                <a:solidFill>
                  <a:srgbClr val="333399"/>
                </a:solidFill>
                <a:latin typeface="Arial"/>
                <a:ea typeface="幼圆"/>
              </a:rPr>
              <a:t>8</a:t>
            </a:r>
            <a:r>
              <a:rPr lang="zh-CN" altLang="en-US" sz="2400" b="1" dirty="0">
                <a:solidFill>
                  <a:srgbClr val="333399"/>
                </a:solidFill>
                <a:latin typeface="Arial"/>
                <a:ea typeface="幼圆"/>
              </a:rPr>
              <a:t>个发光二极管由上到下，再由下到上循环点亮，即实现由开关控制启动的发光二极管组成的流水灯。</a:t>
            </a:r>
            <a:endParaRPr lang="zh-CN" altLang="en-US" sz="2400" b="1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312407879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9</a:t>
            </a:fld>
            <a:endParaRPr lang="en-US" altLang="zh-CN" dirty="0"/>
          </a:p>
        </p:txBody>
      </p:sp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4087" y="622299"/>
            <a:ext cx="6320925" cy="5651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71525" y="806185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7-1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600962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20554"/>
            <a:ext cx="9271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2400" b="1" dirty="0">
                <a:solidFill>
                  <a:schemeClr val="accent2"/>
                </a:solidFill>
              </a:rPr>
              <a:t>解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：汇编语言</a:t>
            </a:r>
            <a:r>
              <a:rPr lang="zh-CN" altLang="en-US" sz="2400" b="1" dirty="0">
                <a:solidFill>
                  <a:schemeClr val="accent2"/>
                </a:solidFill>
              </a:rPr>
              <a:t>源程序：</a:t>
            </a:r>
          </a:p>
          <a:p>
            <a:pPr algn="l"/>
            <a:r>
              <a:rPr lang="zh-CN" altLang="en-US" sz="24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>
                <a:solidFill>
                  <a:schemeClr val="accent2"/>
                </a:solidFill>
              </a:rPr>
              <a:t>ORG    	0000H 		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START:	JB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P3.7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$             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      </a:t>
            </a:r>
            <a:r>
              <a:rPr lang="zh-CN" altLang="en-US" sz="16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1600" b="1" dirty="0">
                <a:solidFill>
                  <a:schemeClr val="accent2"/>
                </a:solidFill>
              </a:rPr>
              <a:t>等待开关</a:t>
            </a:r>
            <a:r>
              <a:rPr lang="en-US" altLang="zh-CN" sz="1600" b="1" dirty="0">
                <a:solidFill>
                  <a:schemeClr val="accent2"/>
                </a:solidFill>
              </a:rPr>
              <a:t>SW</a:t>
            </a:r>
            <a:r>
              <a:rPr lang="zh-CN" altLang="en-US" sz="1600" b="1" dirty="0">
                <a:solidFill>
                  <a:schemeClr val="accent2"/>
                </a:solidFill>
              </a:rPr>
              <a:t>合上后启动流水灯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LOOP:	MOV   	A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#0FEH        	</a:t>
            </a:r>
            <a:r>
              <a:rPr lang="zh-CN" altLang="en-US" sz="1600" b="1" dirty="0">
                <a:solidFill>
                  <a:schemeClr val="accent2"/>
                </a:solidFill>
              </a:rPr>
              <a:t>；设置点亮最上一个发光二极管的显示码初值 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LOOP1:	MOV   	P1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A             	</a:t>
            </a:r>
            <a:r>
              <a:rPr lang="zh-CN" altLang="en-US" sz="1600" b="1" dirty="0">
                <a:solidFill>
                  <a:schemeClr val="accent2"/>
                </a:solidFill>
              </a:rPr>
              <a:t>；通过</a:t>
            </a:r>
            <a:r>
              <a:rPr lang="en-US" altLang="zh-CN" sz="1600" b="1" dirty="0">
                <a:solidFill>
                  <a:schemeClr val="accent2"/>
                </a:solidFill>
              </a:rPr>
              <a:t>P1</a:t>
            </a:r>
            <a:r>
              <a:rPr lang="zh-CN" altLang="en-US" sz="1600" b="1" dirty="0">
                <a:solidFill>
                  <a:schemeClr val="accent2"/>
                </a:solidFill>
              </a:rPr>
              <a:t>口输出显示码驱动发光二极管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ACALL </a:t>
            </a:r>
            <a:r>
              <a:rPr lang="en-US" altLang="zh-CN" sz="1600" b="1" dirty="0">
                <a:solidFill>
                  <a:schemeClr val="accent2"/>
                </a:solidFill>
              </a:rPr>
              <a:t>	DELAY         	</a:t>
            </a:r>
            <a:r>
              <a:rPr lang="zh-CN" altLang="en-US" sz="1600" b="1" dirty="0">
                <a:solidFill>
                  <a:schemeClr val="accent2"/>
                </a:solidFill>
              </a:rPr>
              <a:t>；延时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ACALL </a:t>
            </a:r>
            <a:r>
              <a:rPr lang="en-US" altLang="zh-CN" sz="1600" b="1" dirty="0">
                <a:solidFill>
                  <a:schemeClr val="accent2"/>
                </a:solidFill>
              </a:rPr>
              <a:t>	DELAY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RL     </a:t>
            </a:r>
            <a:r>
              <a:rPr lang="en-US" altLang="zh-CN" sz="1600" b="1" dirty="0">
                <a:solidFill>
                  <a:schemeClr val="accent2"/>
                </a:solidFill>
              </a:rPr>
              <a:t>	A                	</a:t>
            </a:r>
            <a:r>
              <a:rPr lang="zh-CN" altLang="en-US" sz="1600" b="1" dirty="0">
                <a:solidFill>
                  <a:schemeClr val="accent2"/>
                </a:solidFill>
              </a:rPr>
              <a:t>；准备点亮下一位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CJNE   </a:t>
            </a:r>
            <a:r>
              <a:rPr lang="en-US" altLang="zh-CN" sz="1600" b="1" dirty="0">
                <a:solidFill>
                  <a:schemeClr val="accent2"/>
                </a:solidFill>
              </a:rPr>
              <a:t>	A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#7FH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LOOP1   	</a:t>
            </a:r>
            <a:r>
              <a:rPr lang="zh-CN" altLang="en-US" sz="1600" b="1" dirty="0">
                <a:solidFill>
                  <a:schemeClr val="accent2"/>
                </a:solidFill>
              </a:rPr>
              <a:t>；轮到最低位了吗？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LOOP2:	MOV   	P1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A             	</a:t>
            </a:r>
            <a:r>
              <a:rPr lang="zh-CN" altLang="en-US" sz="1600" b="1" dirty="0">
                <a:solidFill>
                  <a:schemeClr val="accent2"/>
                </a:solidFill>
              </a:rPr>
              <a:t>；开始由下往上轮流点亮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ACALL </a:t>
            </a:r>
            <a:r>
              <a:rPr lang="en-US" altLang="zh-CN" sz="1600" b="1" dirty="0">
                <a:solidFill>
                  <a:schemeClr val="accent2"/>
                </a:solidFill>
              </a:rPr>
              <a:t>	DELAY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ACALL </a:t>
            </a:r>
            <a:r>
              <a:rPr lang="en-US" altLang="zh-CN" sz="1600" b="1" dirty="0">
                <a:solidFill>
                  <a:schemeClr val="accent2"/>
                </a:solidFill>
              </a:rPr>
              <a:t>	DELAY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RR     </a:t>
            </a:r>
            <a:r>
              <a:rPr lang="en-US" altLang="zh-CN" sz="1600" b="1" dirty="0">
                <a:solidFill>
                  <a:schemeClr val="accent2"/>
                </a:solidFill>
              </a:rPr>
              <a:t>	A              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 </a:t>
            </a:r>
            <a:r>
              <a:rPr lang="zh-CN" altLang="en-US" sz="16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1600" b="1" dirty="0">
                <a:solidFill>
                  <a:schemeClr val="accent2"/>
                </a:solidFill>
              </a:rPr>
              <a:t>准备点亮上一位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CJNE   </a:t>
            </a:r>
            <a:r>
              <a:rPr lang="en-US" altLang="zh-CN" sz="1600" b="1" dirty="0">
                <a:solidFill>
                  <a:schemeClr val="accent2"/>
                </a:solidFill>
              </a:rPr>
              <a:t>	A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#0FEH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LOOP2 </a:t>
            </a:r>
            <a:r>
              <a:rPr lang="zh-CN" altLang="en-US" sz="16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1600" b="1" dirty="0">
                <a:solidFill>
                  <a:schemeClr val="accent2"/>
                </a:solidFill>
              </a:rPr>
              <a:t>轮到最高位了吗？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SJMP   </a:t>
            </a:r>
            <a:r>
              <a:rPr lang="en-US" altLang="zh-CN" sz="1600" b="1" dirty="0">
                <a:solidFill>
                  <a:schemeClr val="accent2"/>
                </a:solidFill>
              </a:rPr>
              <a:t>	LOOP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DELAY:	MOV   	R0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#00H        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 </a:t>
            </a:r>
            <a:r>
              <a:rPr lang="zh-CN" altLang="en-US" sz="16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1600" b="1" dirty="0">
                <a:solidFill>
                  <a:schemeClr val="accent2"/>
                </a:solidFill>
              </a:rPr>
              <a:t>延时子程序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L1:   	MOV   	R1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#00H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L2:     	DJNZ   	R1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L2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DJNZ   </a:t>
            </a:r>
            <a:r>
              <a:rPr lang="en-US" altLang="zh-CN" sz="1600" b="1" dirty="0">
                <a:solidFill>
                  <a:schemeClr val="accent2"/>
                </a:solidFill>
              </a:rPr>
              <a:t>	R0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L1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RET</a:t>
            </a:r>
            <a:endParaRPr lang="en-US" altLang="zh-CN" sz="1600" b="1" dirty="0">
              <a:solidFill>
                <a:schemeClr val="accent2"/>
              </a:solidFill>
            </a:endParaRP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	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END</a:t>
            </a:r>
            <a:endParaRPr lang="en-US" altLang="zh-CN" sz="1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13880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675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400" b="1" dirty="0">
                <a:solidFill>
                  <a:schemeClr val="accent2"/>
                </a:solidFill>
              </a:rPr>
              <a:t>*C51</a:t>
            </a:r>
            <a:r>
              <a:rPr lang="zh-CN" altLang="en-US" sz="2400" b="1" dirty="0">
                <a:solidFill>
                  <a:schemeClr val="accent2"/>
                </a:solidFill>
              </a:rPr>
              <a:t>源程序：</a:t>
            </a:r>
          </a:p>
          <a:p>
            <a:pPr algn="l"/>
            <a:r>
              <a:rPr lang="en-US" altLang="zh-CN" sz="1600" b="1" dirty="0" smtClean="0">
                <a:solidFill>
                  <a:schemeClr val="accent2"/>
                </a:solidFill>
              </a:rPr>
              <a:t>#</a:t>
            </a:r>
            <a:r>
              <a:rPr lang="en-US" altLang="zh-CN" sz="1600" b="1" dirty="0">
                <a:solidFill>
                  <a:schemeClr val="accent2"/>
                </a:solidFill>
              </a:rPr>
              <a:t>include&lt;reg51.h&gt;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#define </a:t>
            </a:r>
            <a:r>
              <a:rPr lang="en-US" altLang="zh-CN" sz="1600" b="1" dirty="0" err="1">
                <a:solidFill>
                  <a:schemeClr val="accent2"/>
                </a:solidFill>
              </a:rPr>
              <a:t>uchar</a:t>
            </a:r>
            <a:r>
              <a:rPr lang="en-US" altLang="zh-CN" sz="1600" b="1" dirty="0">
                <a:solidFill>
                  <a:schemeClr val="accent2"/>
                </a:solidFill>
              </a:rPr>
              <a:t> unsigned char</a:t>
            </a:r>
          </a:p>
          <a:p>
            <a:pPr algn="l"/>
            <a:r>
              <a:rPr lang="en-US" altLang="zh-CN" sz="1600" b="1" dirty="0" err="1">
                <a:solidFill>
                  <a:schemeClr val="accent2"/>
                </a:solidFill>
              </a:rPr>
              <a:t>uchar</a:t>
            </a:r>
            <a:r>
              <a:rPr lang="en-US" altLang="zh-CN" sz="1600" b="1" dirty="0">
                <a:solidFill>
                  <a:schemeClr val="accent2"/>
                </a:solidFill>
              </a:rPr>
              <a:t> temp = 0xfe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</a:p>
          <a:p>
            <a:pPr algn="l"/>
            <a:r>
              <a:rPr lang="en-US" altLang="zh-CN" sz="1600" b="1" dirty="0" err="1">
                <a:solidFill>
                  <a:schemeClr val="accent2"/>
                </a:solidFill>
              </a:rPr>
              <a:t>sbit</a:t>
            </a:r>
            <a:r>
              <a:rPr lang="en-US" altLang="zh-CN" sz="1600" b="1" dirty="0">
                <a:solidFill>
                  <a:schemeClr val="accent2"/>
                </a:solidFill>
              </a:rPr>
              <a:t> SW=P3^7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void delay()</a:t>
            </a:r>
          </a:p>
          <a:p>
            <a:pPr algn="l"/>
            <a:r>
              <a:rPr lang="en-US" altLang="zh-CN" sz="1600" b="1" dirty="0" smtClean="0">
                <a:solidFill>
                  <a:schemeClr val="accent2"/>
                </a:solidFill>
              </a:rPr>
              <a:t>{    </a:t>
            </a:r>
            <a:r>
              <a:rPr lang="en-US" altLang="zh-CN" sz="1600" b="1" dirty="0" err="1">
                <a:solidFill>
                  <a:schemeClr val="accent2"/>
                </a:solidFill>
              </a:rPr>
              <a:t>int</a:t>
            </a:r>
            <a:r>
              <a:rPr lang="en-US" altLang="zh-CN" sz="1600" b="1" dirty="0">
                <a:solidFill>
                  <a:schemeClr val="accent2"/>
                </a:solidFill>
              </a:rPr>
              <a:t> i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j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    </a:t>
            </a:r>
            <a:r>
              <a:rPr lang="en-US" altLang="zh-CN" sz="1600" b="1" dirty="0">
                <a:solidFill>
                  <a:schemeClr val="accent2"/>
                </a:solidFill>
              </a:rPr>
              <a:t>for (i = 0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  <a:r>
              <a:rPr lang="en-US" altLang="zh-CN" sz="1600" b="1" dirty="0">
                <a:solidFill>
                  <a:schemeClr val="accent2"/>
                </a:solidFill>
              </a:rPr>
              <a:t>i&lt;=100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  <a:r>
              <a:rPr lang="en-US" altLang="zh-CN" sz="1600" b="1" dirty="0">
                <a:solidFill>
                  <a:schemeClr val="accent2"/>
                </a:solidFill>
              </a:rPr>
              <a:t>i++)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 for (j = 0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  <a:r>
              <a:rPr lang="en-US" altLang="zh-CN" sz="1600" b="1" dirty="0">
                <a:solidFill>
                  <a:schemeClr val="accent2"/>
                </a:solidFill>
              </a:rPr>
              <a:t>j&lt;=100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  <a:r>
              <a:rPr lang="en-US" altLang="zh-CN" sz="1600" b="1" dirty="0">
                <a:solidFill>
                  <a:schemeClr val="accent2"/>
                </a:solidFill>
              </a:rPr>
              <a:t>j++)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}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void main ()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{</a:t>
            </a:r>
          </a:p>
          <a:p>
            <a:pPr algn="l"/>
            <a:r>
              <a:rPr lang="en-US" altLang="zh-CN" sz="1600" b="1" dirty="0" smtClean="0">
                <a:solidFill>
                  <a:schemeClr val="accent2"/>
                </a:solidFill>
              </a:rPr>
              <a:t>     while(SW</a:t>
            </a:r>
            <a:r>
              <a:rPr lang="en-US" altLang="zh-CN" sz="1600" b="1" dirty="0">
                <a:solidFill>
                  <a:schemeClr val="accent2"/>
                </a:solidFill>
              </a:rPr>
              <a:t>==1)</a:t>
            </a:r>
            <a:r>
              <a:rPr lang="zh-CN" altLang="en-US" sz="1600" b="1" dirty="0">
                <a:solidFill>
                  <a:schemeClr val="accent2"/>
                </a:solidFill>
              </a:rPr>
              <a:t>；                     </a:t>
            </a:r>
            <a:r>
              <a:rPr lang="en-US" altLang="zh-CN" sz="1600" b="1" dirty="0">
                <a:solidFill>
                  <a:schemeClr val="accent2"/>
                </a:solidFill>
              </a:rPr>
              <a:t>/*</a:t>
            </a:r>
            <a:r>
              <a:rPr lang="zh-CN" altLang="en-US" sz="1600" b="1" dirty="0">
                <a:solidFill>
                  <a:schemeClr val="accent2"/>
                </a:solidFill>
              </a:rPr>
              <a:t>等待开关</a:t>
            </a:r>
            <a:r>
              <a:rPr lang="en-US" altLang="zh-CN" sz="1600" b="1" dirty="0">
                <a:solidFill>
                  <a:schemeClr val="accent2"/>
                </a:solidFill>
              </a:rPr>
              <a:t>SW</a:t>
            </a:r>
            <a:r>
              <a:rPr lang="zh-CN" altLang="en-US" sz="1600" b="1" dirty="0">
                <a:solidFill>
                  <a:schemeClr val="accent2"/>
                </a:solidFill>
              </a:rPr>
              <a:t>合上后启动流水灯*</a:t>
            </a:r>
            <a:r>
              <a:rPr lang="en-US" altLang="zh-CN" sz="1600" b="1" dirty="0">
                <a:solidFill>
                  <a:schemeClr val="accent2"/>
                </a:solidFill>
              </a:rPr>
              <a:t>/</a:t>
            </a:r>
          </a:p>
          <a:p>
            <a:pPr algn="l"/>
            <a:r>
              <a:rPr lang="en-US" altLang="zh-CN" sz="1600" b="1" dirty="0" smtClean="0">
                <a:solidFill>
                  <a:schemeClr val="accent2"/>
                </a:solidFill>
              </a:rPr>
              <a:t>     while </a:t>
            </a:r>
            <a:r>
              <a:rPr lang="en-US" altLang="zh-CN" sz="1600" b="1" dirty="0">
                <a:solidFill>
                  <a:schemeClr val="accent2"/>
                </a:solidFill>
              </a:rPr>
              <a:t>(1)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 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{    </a:t>
            </a:r>
            <a:r>
              <a:rPr lang="en-US" altLang="zh-CN" sz="1600" b="1" dirty="0" err="1" smtClean="0">
                <a:solidFill>
                  <a:schemeClr val="accent2"/>
                </a:solidFill>
              </a:rPr>
              <a:t>int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 </a:t>
            </a:r>
            <a:r>
              <a:rPr lang="en-US" altLang="zh-CN" sz="1600" b="1" dirty="0">
                <a:solidFill>
                  <a:schemeClr val="accent2"/>
                </a:solidFill>
              </a:rPr>
              <a:t>m</a:t>
            </a:r>
            <a:r>
              <a:rPr lang="zh-CN" altLang="en-US" sz="1600" b="1" dirty="0">
                <a:solidFill>
                  <a:schemeClr val="accent2"/>
                </a:solidFill>
              </a:rPr>
              <a:t>，</a:t>
            </a:r>
            <a:r>
              <a:rPr lang="en-US" altLang="zh-CN" sz="1600" b="1" dirty="0">
                <a:solidFill>
                  <a:schemeClr val="accent2"/>
                </a:solidFill>
              </a:rPr>
              <a:t>n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   </a:t>
            </a:r>
            <a:r>
              <a:rPr lang="zh-CN" altLang="en-US" sz="1600" b="1" dirty="0" smtClean="0">
                <a:solidFill>
                  <a:schemeClr val="accent2"/>
                </a:solidFill>
              </a:rPr>
              <a:t>      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for </a:t>
            </a:r>
            <a:r>
              <a:rPr lang="en-US" altLang="zh-CN" sz="1600" b="1" dirty="0">
                <a:solidFill>
                  <a:schemeClr val="accent2"/>
                </a:solidFill>
              </a:rPr>
              <a:t>(m = 0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  <a:r>
              <a:rPr lang="en-US" altLang="zh-CN" sz="1600" b="1" dirty="0">
                <a:solidFill>
                  <a:schemeClr val="accent2"/>
                </a:solidFill>
              </a:rPr>
              <a:t>m&lt;=6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  <a:r>
              <a:rPr lang="en-US" altLang="zh-CN" sz="1600" b="1" dirty="0">
                <a:solidFill>
                  <a:schemeClr val="accent2"/>
                </a:solidFill>
              </a:rPr>
              <a:t>m++)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     {</a:t>
            </a:r>
            <a:endParaRPr lang="en-US" altLang="zh-CN" sz="1600" b="1" dirty="0">
              <a:solidFill>
                <a:schemeClr val="accent2"/>
              </a:solidFill>
            </a:endParaRP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        P1 = temp</a:t>
            </a:r>
            <a:r>
              <a:rPr lang="zh-CN" altLang="en-US" sz="1600" b="1" dirty="0">
                <a:solidFill>
                  <a:schemeClr val="accent2"/>
                </a:solidFill>
              </a:rPr>
              <a:t>；                  </a:t>
            </a:r>
            <a:r>
              <a:rPr lang="en-US" altLang="zh-CN" sz="1600" b="1" dirty="0">
                <a:solidFill>
                  <a:schemeClr val="accent2"/>
                </a:solidFill>
              </a:rPr>
              <a:t>/*</a:t>
            </a:r>
            <a:r>
              <a:rPr lang="zh-CN" altLang="en-US" sz="1600" b="1" dirty="0">
                <a:solidFill>
                  <a:schemeClr val="accent2"/>
                </a:solidFill>
              </a:rPr>
              <a:t>通过</a:t>
            </a:r>
            <a:r>
              <a:rPr lang="en-US" altLang="zh-CN" sz="1600" b="1" dirty="0">
                <a:solidFill>
                  <a:schemeClr val="accent2"/>
                </a:solidFill>
              </a:rPr>
              <a:t>P1</a:t>
            </a:r>
            <a:r>
              <a:rPr lang="zh-CN" altLang="en-US" sz="1600" b="1" dirty="0">
                <a:solidFill>
                  <a:schemeClr val="accent2"/>
                </a:solidFill>
              </a:rPr>
              <a:t>口输出显示码驱动发光二极管*</a:t>
            </a:r>
            <a:r>
              <a:rPr lang="en-US" altLang="zh-CN" sz="1600" b="1" dirty="0">
                <a:solidFill>
                  <a:schemeClr val="accent2"/>
                </a:solidFill>
              </a:rPr>
              <a:t>/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        temp = temp&lt;&lt;1</a:t>
            </a:r>
            <a:r>
              <a:rPr lang="zh-CN" altLang="en-US" sz="1600" b="1" dirty="0">
                <a:solidFill>
                  <a:schemeClr val="accent2"/>
                </a:solidFill>
              </a:rPr>
              <a:t>；             </a:t>
            </a:r>
            <a:r>
              <a:rPr lang="en-US" altLang="zh-CN" sz="1600" b="1" dirty="0">
                <a:solidFill>
                  <a:schemeClr val="accent2"/>
                </a:solidFill>
              </a:rPr>
              <a:t>/*</a:t>
            </a:r>
            <a:r>
              <a:rPr lang="zh-CN" altLang="en-US" sz="1600" b="1" dirty="0">
                <a:solidFill>
                  <a:schemeClr val="accent2"/>
                </a:solidFill>
              </a:rPr>
              <a:t>显示码各位左移一位，最低位补“</a:t>
            </a:r>
            <a:r>
              <a:rPr lang="en-US" altLang="zh-CN" sz="1600" b="1" dirty="0">
                <a:solidFill>
                  <a:schemeClr val="accent2"/>
                </a:solidFill>
              </a:rPr>
              <a:t>0”*/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        temp+=0x01</a:t>
            </a:r>
            <a:r>
              <a:rPr lang="zh-CN" altLang="en-US" sz="1600" b="1" dirty="0">
                <a:solidFill>
                  <a:schemeClr val="accent2"/>
                </a:solidFill>
              </a:rPr>
              <a:t>；                </a:t>
            </a:r>
            <a:r>
              <a:rPr lang="en-US" altLang="zh-CN" sz="1600" b="1" dirty="0">
                <a:solidFill>
                  <a:schemeClr val="accent2"/>
                </a:solidFill>
              </a:rPr>
              <a:t>/*</a:t>
            </a:r>
            <a:r>
              <a:rPr lang="zh-CN" altLang="en-US" sz="1600" b="1" dirty="0">
                <a:solidFill>
                  <a:schemeClr val="accent2"/>
                </a:solidFill>
              </a:rPr>
              <a:t>将显示码最低位置“</a:t>
            </a:r>
            <a:r>
              <a:rPr lang="en-US" altLang="zh-CN" sz="1600" b="1" dirty="0">
                <a:solidFill>
                  <a:schemeClr val="accent2"/>
                </a:solidFill>
              </a:rPr>
              <a:t>1”*/</a:t>
            </a:r>
          </a:p>
          <a:p>
            <a:pPr algn="l"/>
            <a:r>
              <a:rPr lang="en-US" altLang="zh-CN" sz="1600" b="1" dirty="0">
                <a:solidFill>
                  <a:schemeClr val="accent2"/>
                </a:solidFill>
              </a:rPr>
              <a:t>            delay()</a:t>
            </a:r>
            <a:r>
              <a:rPr lang="zh-CN" altLang="en-US" sz="1600" b="1" dirty="0">
                <a:solidFill>
                  <a:schemeClr val="accent2"/>
                </a:solidFill>
              </a:rPr>
              <a:t>；</a:t>
            </a:r>
          </a:p>
          <a:p>
            <a:pPr algn="l"/>
            <a:r>
              <a:rPr lang="zh-CN" altLang="en-US" sz="1600" b="1" dirty="0">
                <a:solidFill>
                  <a:schemeClr val="accent2"/>
                </a:solidFill>
              </a:rPr>
              <a:t>    </a:t>
            </a:r>
            <a:r>
              <a:rPr lang="zh-CN" altLang="en-US" sz="1600" b="1" dirty="0" smtClean="0">
                <a:solidFill>
                  <a:schemeClr val="accent2"/>
                </a:solidFill>
              </a:rPr>
              <a:t>     </a:t>
            </a:r>
            <a:r>
              <a:rPr lang="en-US" altLang="zh-CN" sz="1600" b="1" dirty="0" smtClean="0">
                <a:solidFill>
                  <a:schemeClr val="accent2"/>
                </a:solidFill>
              </a:rPr>
              <a:t>}</a:t>
            </a:r>
            <a:endParaRPr lang="en-US" altLang="zh-CN" sz="1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389757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99391" y="867659"/>
            <a:ext cx="88259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altLang="zh-CN" sz="1600" b="1" dirty="0">
                <a:solidFill>
                  <a:srgbClr val="333399"/>
                </a:solidFill>
              </a:rPr>
              <a:t> </a:t>
            </a:r>
            <a:r>
              <a:rPr lang="en-US" altLang="zh-CN" sz="1600" b="1" dirty="0" smtClean="0">
                <a:solidFill>
                  <a:srgbClr val="333399"/>
                </a:solidFill>
              </a:rPr>
              <a:t>        for(n </a:t>
            </a:r>
            <a:r>
              <a:rPr lang="en-US" altLang="zh-CN" sz="1600" b="1" dirty="0">
                <a:solidFill>
                  <a:srgbClr val="333399"/>
                </a:solidFill>
              </a:rPr>
              <a:t>= 0</a:t>
            </a:r>
            <a:r>
              <a:rPr lang="zh-CN" altLang="en-US" sz="1600" b="1" dirty="0">
                <a:solidFill>
                  <a:srgbClr val="333399"/>
                </a:solidFill>
              </a:rPr>
              <a:t>；</a:t>
            </a:r>
            <a:r>
              <a:rPr lang="en-US" altLang="zh-CN" sz="1600" b="1" dirty="0">
                <a:solidFill>
                  <a:srgbClr val="333399"/>
                </a:solidFill>
              </a:rPr>
              <a:t>n&lt;=6</a:t>
            </a:r>
            <a:r>
              <a:rPr lang="zh-CN" altLang="en-US" sz="1600" b="1" dirty="0">
                <a:solidFill>
                  <a:srgbClr val="333399"/>
                </a:solidFill>
              </a:rPr>
              <a:t>；</a:t>
            </a:r>
            <a:r>
              <a:rPr lang="en-US" altLang="zh-CN" sz="1600" b="1" dirty="0">
                <a:solidFill>
                  <a:srgbClr val="333399"/>
                </a:solidFill>
              </a:rPr>
              <a:t>n++)</a:t>
            </a:r>
          </a:p>
          <a:p>
            <a:pPr lvl="0" algn="l"/>
            <a:r>
              <a:rPr lang="en-US" altLang="zh-CN" sz="1600" b="1" dirty="0">
                <a:solidFill>
                  <a:srgbClr val="333399"/>
                </a:solidFill>
              </a:rPr>
              <a:t>          {</a:t>
            </a:r>
          </a:p>
          <a:p>
            <a:pPr lvl="0" algn="l"/>
            <a:r>
              <a:rPr lang="en-US" altLang="zh-CN" sz="1600" b="1" dirty="0">
                <a:solidFill>
                  <a:srgbClr val="333399"/>
                </a:solidFill>
              </a:rPr>
              <a:t>    		P1 = temp</a:t>
            </a:r>
            <a:r>
              <a:rPr lang="zh-CN" altLang="en-US" sz="1600" b="1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1600" b="1" dirty="0">
                <a:solidFill>
                  <a:srgbClr val="333399"/>
                </a:solidFill>
              </a:rPr>
              <a:t>    		</a:t>
            </a:r>
            <a:r>
              <a:rPr lang="en-US" altLang="zh-CN" sz="1600" b="1" dirty="0">
                <a:solidFill>
                  <a:srgbClr val="333399"/>
                </a:solidFill>
              </a:rPr>
              <a:t>temp = temp&gt;&gt;1</a:t>
            </a:r>
            <a:r>
              <a:rPr lang="zh-CN" altLang="en-US" sz="1600" b="1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1600" b="1" dirty="0">
                <a:solidFill>
                  <a:srgbClr val="333399"/>
                </a:solidFill>
              </a:rPr>
              <a:t>    		</a:t>
            </a:r>
            <a:r>
              <a:rPr lang="en-US" altLang="zh-CN" sz="1600" b="1" dirty="0">
                <a:solidFill>
                  <a:srgbClr val="333399"/>
                </a:solidFill>
              </a:rPr>
              <a:t>temp+=0x80</a:t>
            </a:r>
            <a:r>
              <a:rPr lang="zh-CN" altLang="en-US" sz="1600" b="1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1600" b="1" dirty="0">
                <a:solidFill>
                  <a:srgbClr val="333399"/>
                </a:solidFill>
              </a:rPr>
              <a:t>    		</a:t>
            </a:r>
            <a:r>
              <a:rPr lang="en-US" altLang="zh-CN" sz="1600" b="1" dirty="0">
                <a:solidFill>
                  <a:srgbClr val="333399"/>
                </a:solidFill>
              </a:rPr>
              <a:t>delay()</a:t>
            </a:r>
            <a:r>
              <a:rPr lang="zh-CN" altLang="en-US" sz="1600" b="1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1600" b="1" dirty="0">
                <a:solidFill>
                  <a:srgbClr val="333399"/>
                </a:solidFill>
              </a:rPr>
              <a:t>          </a:t>
            </a:r>
            <a:r>
              <a:rPr lang="en-US" altLang="zh-CN" sz="1600" b="1" dirty="0">
                <a:solidFill>
                  <a:srgbClr val="333399"/>
                </a:solidFill>
              </a:rPr>
              <a:t>}</a:t>
            </a:r>
          </a:p>
          <a:p>
            <a:pPr lvl="0" algn="l"/>
            <a:r>
              <a:rPr lang="en-US" altLang="zh-CN" sz="1600" b="1" dirty="0">
                <a:solidFill>
                  <a:srgbClr val="333399"/>
                </a:solidFill>
              </a:rPr>
              <a:t>     }</a:t>
            </a:r>
          </a:p>
          <a:p>
            <a:pPr lvl="0" algn="l"/>
            <a:r>
              <a:rPr lang="en-US" altLang="zh-CN" sz="1600" b="1" dirty="0">
                <a:solidFill>
                  <a:srgbClr val="333399"/>
                </a:solidFill>
              </a:rPr>
              <a:t>}</a:t>
            </a:r>
          </a:p>
          <a:p>
            <a:pPr lvl="0" algn="l"/>
            <a:r>
              <a:rPr lang="zh-CN" altLang="en-US" sz="2400" b="1" dirty="0">
                <a:solidFill>
                  <a:srgbClr val="333399"/>
                </a:solidFill>
              </a:rPr>
              <a:t>		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095488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-13266" y="1202576"/>
            <a:ext cx="91174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        7.2.1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Proteus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软件的特点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Proteus</a:t>
            </a:r>
            <a:r>
              <a:rPr lang="zh-CN" altLang="en-US" sz="2400" b="1" dirty="0">
                <a:solidFill>
                  <a:schemeClr val="accent2"/>
                </a:solidFill>
              </a:rPr>
              <a:t>软件革命性的特点主要表现在如下两点。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1</a:t>
            </a:r>
            <a:r>
              <a:rPr lang="zh-CN" altLang="en-US" sz="2400" b="1" dirty="0">
                <a:solidFill>
                  <a:schemeClr val="accent2"/>
                </a:solidFill>
              </a:rPr>
              <a:t>．互动的电路仿真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2</a:t>
            </a:r>
            <a:r>
              <a:rPr lang="zh-CN" altLang="en-US" sz="2400" b="1" dirty="0">
                <a:solidFill>
                  <a:schemeClr val="accent2"/>
                </a:solidFill>
              </a:rPr>
              <a:t>．仿真处理器及其外围电路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13266" y="590070"/>
            <a:ext cx="91307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7.2  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软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硬件系统的模拟调试与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Proteus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软件</a:t>
            </a:r>
            <a:endParaRPr lang="en-US" altLang="zh-CN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-33164" y="3525033"/>
            <a:ext cx="91572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        7.2.2  </a:t>
            </a:r>
            <a:r>
              <a:rPr lang="en-US" altLang="zh-CN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Proteus</a:t>
            </a:r>
            <a:r>
              <a:rPr lang="zh-CN" altLang="en-US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软件对于单片机教学的重要意义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</a:rPr>
              <a:t>        Proteus</a:t>
            </a:r>
            <a:r>
              <a:rPr lang="zh-CN" altLang="en-US" sz="2400" b="1" dirty="0">
                <a:solidFill>
                  <a:srgbClr val="333399"/>
                </a:solidFill>
              </a:rPr>
              <a:t>是单片机课堂教学的先进助手。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</a:rPr>
              <a:t>        ① </a:t>
            </a:r>
            <a:r>
              <a:rPr lang="en-US" altLang="zh-CN" sz="2400" b="1" dirty="0">
                <a:solidFill>
                  <a:srgbClr val="333399"/>
                </a:solidFill>
              </a:rPr>
              <a:t>Proteus</a:t>
            </a:r>
            <a:r>
              <a:rPr lang="zh-CN" altLang="en-US" sz="2400" b="1" dirty="0">
                <a:solidFill>
                  <a:srgbClr val="333399"/>
                </a:solidFill>
              </a:rPr>
              <a:t>可以将许多单片机实例运行过程形象化。</a:t>
            </a:r>
            <a:endParaRPr lang="en-US" altLang="zh-CN" sz="2400" b="1" dirty="0">
              <a:solidFill>
                <a:srgbClr val="333399"/>
              </a:solidFill>
            </a:endParaRPr>
          </a:p>
          <a:p>
            <a:pPr lvl="0" algn="l"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</a:rPr>
              <a:t>        ② 提供了培养学生实践精神、创新精神的平台。</a:t>
            </a:r>
            <a:endParaRPr lang="en-US" altLang="zh-CN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9055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169651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Proteus</a:t>
            </a:r>
            <a:r>
              <a:rPr lang="zh-CN" altLang="en-US" sz="2400" b="1" dirty="0">
                <a:solidFill>
                  <a:schemeClr val="accent2"/>
                </a:solidFill>
              </a:rPr>
              <a:t>主要由两个设计平台组成。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① </a:t>
            </a:r>
            <a:r>
              <a:rPr lang="en-US" altLang="zh-CN" sz="2400" b="1" dirty="0">
                <a:solidFill>
                  <a:schemeClr val="accent2"/>
                </a:solidFill>
              </a:rPr>
              <a:t>ISIS</a:t>
            </a:r>
            <a:r>
              <a:rPr lang="zh-CN" altLang="en-US" sz="2400" b="1" dirty="0">
                <a:solidFill>
                  <a:schemeClr val="accent2"/>
                </a:solidFill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</a:rPr>
              <a:t>Intelligent Schematic Input System</a:t>
            </a:r>
            <a:r>
              <a:rPr lang="zh-CN" altLang="en-US" sz="2400" b="1" dirty="0">
                <a:solidFill>
                  <a:schemeClr val="accent2"/>
                </a:solidFill>
              </a:rPr>
              <a:t>）：原理图设计与仿真平台，它用于电路原理图的设计及交互式仿真。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② </a:t>
            </a:r>
            <a:r>
              <a:rPr lang="en-US" altLang="zh-CN" sz="2400" b="1" dirty="0">
                <a:solidFill>
                  <a:schemeClr val="accent2"/>
                </a:solidFill>
              </a:rPr>
              <a:t>ARES</a:t>
            </a:r>
            <a:r>
              <a:rPr lang="zh-CN" altLang="en-US" sz="2400" b="1" dirty="0">
                <a:solidFill>
                  <a:schemeClr val="accent2"/>
                </a:solidFill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</a:rPr>
              <a:t>Advanced Routing and Editing Software</a:t>
            </a:r>
            <a:r>
              <a:rPr lang="zh-CN" altLang="en-US" sz="2400" b="1" dirty="0">
                <a:solidFill>
                  <a:schemeClr val="accent2"/>
                </a:solidFill>
              </a:rPr>
              <a:t>）：高级布线和编辑软件平台，它用于印制电路板的设计，并产生光绘输出文件。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749605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7.3  Proteus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软件快速入门</a:t>
            </a:r>
          </a:p>
        </p:txBody>
      </p:sp>
    </p:spTree>
    <p:extLst>
      <p:ext uri="{BB962C8B-B14F-4D97-AF65-F5344CB8AC3E}">
        <p14:creationId xmlns:p14="http://schemas.microsoft.com/office/powerpoint/2010/main" val="307972161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5284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7.3.1  Proteus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工作界面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Proteus</a:t>
            </a:r>
            <a:r>
              <a:rPr lang="zh-CN" altLang="en-US" sz="2400" b="1" dirty="0">
                <a:solidFill>
                  <a:schemeClr val="accent2"/>
                </a:solidFill>
              </a:rPr>
              <a:t>的工作界面是一种标准的</a:t>
            </a:r>
            <a:r>
              <a:rPr lang="en-US" altLang="zh-CN" sz="2400" b="1" dirty="0">
                <a:solidFill>
                  <a:schemeClr val="accent2"/>
                </a:solidFill>
              </a:rPr>
              <a:t>Windows</a:t>
            </a:r>
            <a:r>
              <a:rPr lang="zh-CN" altLang="en-US" sz="2400" b="1" dirty="0">
                <a:solidFill>
                  <a:schemeClr val="accent2"/>
                </a:solidFill>
              </a:rPr>
              <a:t>风格的界面，人机界面直观、软件操作简单。安装完 </a:t>
            </a:r>
            <a:r>
              <a:rPr lang="en-US" altLang="zh-CN" sz="2400" b="1" dirty="0">
                <a:solidFill>
                  <a:schemeClr val="accent2"/>
                </a:solidFill>
              </a:rPr>
              <a:t>Proteus</a:t>
            </a:r>
            <a:r>
              <a:rPr lang="zh-CN" altLang="en-US" sz="2400" b="1" dirty="0">
                <a:solidFill>
                  <a:schemeClr val="accent2"/>
                </a:solidFill>
              </a:rPr>
              <a:t>后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，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双击</a:t>
            </a:r>
            <a:r>
              <a:rPr lang="zh-CN" altLang="en-US" sz="2400" b="1" dirty="0">
                <a:solidFill>
                  <a:schemeClr val="accent2"/>
                </a:solidFill>
              </a:rPr>
              <a:t>桌面上的</a:t>
            </a:r>
            <a:r>
              <a:rPr lang="en-US" altLang="zh-CN" sz="2400" b="1" dirty="0">
                <a:solidFill>
                  <a:schemeClr val="accent2"/>
                </a:solidFill>
              </a:rPr>
              <a:t>ISIS 7 Professional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图标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或者</a:t>
            </a:r>
            <a:r>
              <a:rPr lang="zh-CN" altLang="en-US" sz="2400" b="1" dirty="0">
                <a:solidFill>
                  <a:schemeClr val="accent2"/>
                </a:solidFill>
              </a:rPr>
              <a:t>单击屏幕左下方的“开始”→“程序”→</a:t>
            </a:r>
            <a:r>
              <a:rPr lang="en-US" altLang="zh-CN" sz="2400" b="1" dirty="0">
                <a:solidFill>
                  <a:schemeClr val="accent2"/>
                </a:solidFill>
              </a:rPr>
              <a:t>Proteus7 </a:t>
            </a:r>
            <a:r>
              <a:rPr lang="en-US" altLang="zh-CN" sz="2400" b="1" dirty="0" err="1">
                <a:solidFill>
                  <a:schemeClr val="accent2"/>
                </a:solidFill>
              </a:rPr>
              <a:t>Professional→ISIS</a:t>
            </a:r>
            <a:r>
              <a:rPr lang="en-US" altLang="zh-CN" sz="2400" b="1" dirty="0">
                <a:solidFill>
                  <a:schemeClr val="accent2"/>
                </a:solidFill>
              </a:rPr>
              <a:t> 7 Professional</a:t>
            </a:r>
            <a:r>
              <a:rPr lang="zh-CN" altLang="en-US" sz="2400" b="1" dirty="0">
                <a:solidFill>
                  <a:schemeClr val="accent2"/>
                </a:solidFill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</a:rPr>
              <a:t>Proteus</a:t>
            </a:r>
            <a:r>
              <a:rPr lang="zh-CN" altLang="en-US" sz="2400" b="1" dirty="0">
                <a:solidFill>
                  <a:schemeClr val="accent2"/>
                </a:solidFill>
              </a:rPr>
              <a:t>软件启动后就会出现如图</a:t>
            </a:r>
            <a:r>
              <a:rPr lang="en-US" altLang="zh-CN" sz="2400" b="1" dirty="0">
                <a:solidFill>
                  <a:schemeClr val="accent2"/>
                </a:solidFill>
              </a:rPr>
              <a:t>7-2</a:t>
            </a:r>
            <a:r>
              <a:rPr lang="zh-CN" altLang="en-US" sz="2400" b="1" dirty="0">
                <a:solidFill>
                  <a:schemeClr val="accent2"/>
                </a:solidFill>
              </a:rPr>
              <a:t>所示的窗口界面，表明进入了</a:t>
            </a:r>
            <a:r>
              <a:rPr lang="en-US" altLang="zh-CN" sz="2400" b="1" dirty="0">
                <a:solidFill>
                  <a:schemeClr val="accent2"/>
                </a:solidFill>
              </a:rPr>
              <a:t>Proteus ISIS</a:t>
            </a:r>
            <a:r>
              <a:rPr lang="zh-CN" altLang="en-US" sz="2400" b="1" dirty="0">
                <a:solidFill>
                  <a:schemeClr val="accent2"/>
                </a:solidFill>
              </a:rPr>
              <a:t>集成环境，在这个操作界面下就可以开始各种电路的设计和仿真工作。</a:t>
            </a:r>
          </a:p>
        </p:txBody>
      </p:sp>
    </p:spTree>
    <p:extLst>
      <p:ext uri="{BB962C8B-B14F-4D97-AF65-F5344CB8AC3E}">
        <p14:creationId xmlns:p14="http://schemas.microsoft.com/office/powerpoint/2010/main" val="60143465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16</a:t>
            </a:fld>
            <a:endParaRPr lang="en-US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660209"/>
            <a:ext cx="754380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04442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17</a:t>
            </a:fld>
            <a:endParaRPr lang="en-US" altLang="zh-CN" dirty="0"/>
          </a:p>
        </p:txBody>
      </p:sp>
      <p:sp>
        <p:nvSpPr>
          <p:cNvPr id="5" name="矩形 4"/>
          <p:cNvSpPr/>
          <p:nvPr/>
        </p:nvSpPr>
        <p:spPr>
          <a:xfrm>
            <a:off x="0" y="541742"/>
            <a:ext cx="914400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 kern="1050" dirty="0">
                <a:solidFill>
                  <a:schemeClr val="accent2"/>
                </a:solidFill>
                <a:latin typeface="+mj-ea"/>
                <a:ea typeface="+mj-ea"/>
                <a:cs typeface="Times New Roman"/>
              </a:rPr>
              <a:t> </a:t>
            </a:r>
            <a:r>
              <a:rPr lang="en-US" altLang="zh-CN" sz="2400" b="1" kern="1050" dirty="0" smtClean="0">
                <a:solidFill>
                  <a:schemeClr val="accent2"/>
                </a:solidFill>
                <a:latin typeface="+mj-ea"/>
                <a:ea typeface="+mj-ea"/>
                <a:cs typeface="Times New Roman"/>
              </a:rPr>
              <a:t>  1</a:t>
            </a:r>
            <a:r>
              <a:rPr lang="zh-CN" altLang="zh-CN" sz="2400" b="1" kern="1050" dirty="0">
                <a:solidFill>
                  <a:schemeClr val="accent2"/>
                </a:solidFill>
                <a:latin typeface="+mj-ea"/>
                <a:ea typeface="+mj-ea"/>
                <a:cs typeface="Times New Roman"/>
              </a:rPr>
              <a:t>．</a:t>
            </a:r>
            <a:r>
              <a:rPr lang="en-US" altLang="zh-CN" sz="2400" b="1" kern="1050" dirty="0">
                <a:solidFill>
                  <a:schemeClr val="accent2"/>
                </a:solidFill>
                <a:latin typeface="+mj-ea"/>
                <a:ea typeface="+mj-ea"/>
                <a:cs typeface="Times New Roman"/>
              </a:rPr>
              <a:t>ISIS</a:t>
            </a:r>
            <a:r>
              <a:rPr lang="zh-CN" altLang="zh-CN" sz="2400" b="1" kern="1050" dirty="0">
                <a:solidFill>
                  <a:schemeClr val="accent2"/>
                </a:solidFill>
                <a:latin typeface="+mj-ea"/>
                <a:ea typeface="+mj-ea"/>
                <a:cs typeface="Times New Roman"/>
              </a:rPr>
              <a:t>系统主界面</a:t>
            </a:r>
          </a:p>
          <a:p>
            <a:pPr indent="25590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+mj-ea"/>
                <a:ea typeface="+mj-ea"/>
              </a:rPr>
              <a:t>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+mj-ea"/>
                <a:ea typeface="+mj-ea"/>
              </a:rPr>
              <a:t>由</a:t>
            </a:r>
            <a:r>
              <a:rPr lang="zh-CN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图</a:t>
            </a:r>
            <a:r>
              <a:rPr lang="en-US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7-2</a:t>
            </a:r>
            <a:r>
              <a:rPr lang="zh-CN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可见，</a:t>
            </a:r>
            <a:r>
              <a:rPr lang="en-US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ISIS</a:t>
            </a:r>
            <a:r>
              <a:rPr lang="zh-CN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集成环境可分成三个区域：编辑窗口（</a:t>
            </a:r>
            <a:r>
              <a:rPr lang="en-US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Editing Window</a:t>
            </a:r>
            <a:r>
              <a:rPr lang="zh-CN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）、预览窗口（</a:t>
            </a:r>
            <a:r>
              <a:rPr lang="en-US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Overview Window</a:t>
            </a:r>
            <a:r>
              <a:rPr lang="zh-CN" altLang="zh-CN" sz="2400" b="1" kern="1000" dirty="0">
                <a:solidFill>
                  <a:schemeClr val="accent2"/>
                </a:solidFill>
                <a:latin typeface="+mj-ea"/>
                <a:ea typeface="+mj-ea"/>
              </a:rPr>
              <a:t>）和工具栏。整个工作界面包括：标题栏、菜单栏、标准工具栏、绘图工具栏、状态栏、对象选择按钮、预览对象方向控制按钮、仿真进程控制按钮、预览窗口、对象选择器窗口、图形编辑窗口。</a:t>
            </a:r>
          </a:p>
          <a:p>
            <a:pPr indent="255905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 kern="1050" dirty="0" smtClean="0">
                <a:latin typeface="+mj-ea"/>
                <a:ea typeface="+mj-ea"/>
                <a:cs typeface="Times New Roman"/>
              </a:rPr>
              <a:t>   </a:t>
            </a:r>
            <a:endParaRPr lang="zh-CN" altLang="zh-CN" sz="2400" kern="1000" dirty="0"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2445534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18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383840"/>
            <a:ext cx="9144000" cy="622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55905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宋体"/>
                <a:ea typeface="宋体"/>
                <a:cs typeface="Times New Roman"/>
              </a:rPr>
              <a:t>   2</a:t>
            </a:r>
            <a:r>
              <a:rPr lang="zh-CN" altLang="zh-CN" sz="2400" b="1" kern="1050" dirty="0">
                <a:solidFill>
                  <a:schemeClr val="accent2"/>
                </a:solidFill>
                <a:latin typeface="宋体"/>
                <a:ea typeface="宋体"/>
                <a:cs typeface="Times New Roman"/>
              </a:rPr>
              <a:t>．</a:t>
            </a:r>
            <a:r>
              <a:rPr lang="en-US" altLang="zh-CN" sz="2400" b="1" kern="1050" dirty="0">
                <a:solidFill>
                  <a:schemeClr val="accent2"/>
                </a:solidFill>
                <a:latin typeface="宋体"/>
                <a:ea typeface="宋体"/>
                <a:cs typeface="Times New Roman"/>
              </a:rPr>
              <a:t>ISIS</a:t>
            </a:r>
            <a:r>
              <a:rPr lang="zh-CN" altLang="zh-CN" sz="2400" b="1" kern="1050" dirty="0">
                <a:solidFill>
                  <a:schemeClr val="accent2"/>
                </a:solidFill>
                <a:latin typeface="宋体"/>
                <a:ea typeface="宋体"/>
                <a:cs typeface="Times New Roman"/>
              </a:rPr>
              <a:t>系统主菜单</a:t>
            </a:r>
          </a:p>
          <a:p>
            <a:pPr lvl="0" indent="25590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   ISIS</a:t>
            </a:r>
            <a:r>
              <a:rPr lang="zh-CN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系统软件以菜单方式和快捷键方式操作，操作主菜单位于图</a:t>
            </a:r>
            <a:r>
              <a:rPr lang="en-US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7-2</a:t>
            </a:r>
            <a:r>
              <a:rPr lang="zh-CN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的上部，共有</a:t>
            </a:r>
            <a:r>
              <a:rPr lang="en-US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12</a:t>
            </a:r>
            <a:r>
              <a:rPr lang="zh-CN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个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选项</a:t>
            </a: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。</a:t>
            </a:r>
            <a:endParaRPr lang="en-US" altLang="zh-CN" sz="2400" b="1" kern="1000" dirty="0" smtClean="0">
              <a:solidFill>
                <a:schemeClr val="accent2"/>
              </a:solidFill>
              <a:latin typeface="宋体"/>
              <a:ea typeface="宋体"/>
            </a:endParaRPr>
          </a:p>
          <a:p>
            <a:pPr lvl="0" indent="25590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   3</a:t>
            </a:r>
            <a:r>
              <a:rPr lang="zh-CN" altLang="en-US" sz="2400" b="1" kern="1000" dirty="0">
                <a:solidFill>
                  <a:schemeClr val="accent2"/>
                </a:solidFill>
                <a:latin typeface="宋体"/>
                <a:ea typeface="宋体"/>
              </a:rPr>
              <a:t>．原理图编辑</a:t>
            </a: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窗口介绍</a:t>
            </a:r>
            <a:endParaRPr lang="zh-CN" altLang="en-US" sz="2400" b="1" kern="1000" dirty="0">
              <a:solidFill>
                <a:schemeClr val="accent2"/>
              </a:solidFill>
              <a:latin typeface="宋体"/>
              <a:ea typeface="宋体"/>
            </a:endParaRPr>
          </a:p>
          <a:p>
            <a:pPr lvl="0" indent="255905"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   用来</a:t>
            </a:r>
            <a:r>
              <a:rPr lang="zh-CN" altLang="en-US" sz="2400" b="1" kern="1000" dirty="0">
                <a:solidFill>
                  <a:schemeClr val="accent2"/>
                </a:solidFill>
                <a:latin typeface="宋体"/>
                <a:ea typeface="宋体"/>
              </a:rPr>
              <a:t>绘制</a:t>
            </a: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原理图。</a:t>
            </a:r>
            <a:r>
              <a:rPr lang="zh-CN" altLang="en-US" sz="2400" b="1" kern="1000" dirty="0">
                <a:solidFill>
                  <a:schemeClr val="accent2"/>
                </a:solidFill>
                <a:latin typeface="宋体"/>
                <a:ea typeface="宋体"/>
              </a:rPr>
              <a:t>蓝色方框内为可编辑区，元件要放到这里面</a:t>
            </a: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。    </a:t>
            </a:r>
            <a:endParaRPr lang="en-US" altLang="zh-CN" sz="2400" b="1" kern="1000" dirty="0" smtClean="0">
              <a:solidFill>
                <a:schemeClr val="accent2"/>
              </a:solidFill>
              <a:latin typeface="宋体"/>
              <a:ea typeface="宋体"/>
            </a:endParaRPr>
          </a:p>
          <a:p>
            <a:pPr lvl="0" indent="25590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>
                <a:solidFill>
                  <a:schemeClr val="accent2"/>
                </a:solidFill>
                <a:latin typeface="宋体"/>
                <a:ea typeface="宋体"/>
              </a:rPr>
              <a:t> </a:t>
            </a:r>
            <a:r>
              <a:rPr lang="en-US" altLang="zh-CN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  4</a:t>
            </a:r>
            <a:r>
              <a:rPr lang="zh-CN" altLang="en-US" sz="2400" b="1" kern="1000" dirty="0">
                <a:solidFill>
                  <a:schemeClr val="accent2"/>
                </a:solidFill>
                <a:latin typeface="宋体"/>
                <a:ea typeface="宋体"/>
              </a:rPr>
              <a:t>．预览</a:t>
            </a: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窗口介绍</a:t>
            </a:r>
            <a:endParaRPr lang="en-US" altLang="zh-CN" sz="2400" b="1" kern="1000" dirty="0" smtClean="0">
              <a:solidFill>
                <a:schemeClr val="accent2"/>
              </a:solidFill>
              <a:latin typeface="宋体"/>
              <a:ea typeface="宋体"/>
            </a:endParaRPr>
          </a:p>
          <a:p>
            <a:pPr lvl="0" indent="255905" algn="just">
              <a:spcAft>
                <a:spcPts val="0"/>
              </a:spcAft>
            </a:pP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   可</a:t>
            </a:r>
            <a:r>
              <a:rPr lang="zh-CN" altLang="en-US" sz="2400" b="1" kern="1000" dirty="0">
                <a:solidFill>
                  <a:schemeClr val="accent2"/>
                </a:solidFill>
                <a:latin typeface="宋体"/>
                <a:ea typeface="宋体"/>
              </a:rPr>
              <a:t>显示两个内容：一个是，当在元件列表中选择一个元件时，预览窗口会显示该元件的预览图；另一个是，当鼠标落在原理图编辑窗口时（即放置元件到原理图编辑窗口后，或在原理图编辑窗口中单击鼠标后），预览窗口会显示整张原理图的缩略图</a:t>
            </a:r>
            <a:r>
              <a:rPr lang="zh-CN" altLang="en-US" sz="2400" b="1" kern="1000" dirty="0" smtClean="0">
                <a:solidFill>
                  <a:schemeClr val="accent2"/>
                </a:solidFill>
                <a:latin typeface="宋体"/>
                <a:ea typeface="宋体"/>
              </a:rPr>
              <a:t>，可用于改变</a:t>
            </a:r>
            <a:r>
              <a:rPr lang="zh-CN" altLang="en-US" sz="2400" b="1" kern="1000" dirty="0">
                <a:solidFill>
                  <a:schemeClr val="accent2"/>
                </a:solidFill>
                <a:latin typeface="宋体"/>
                <a:ea typeface="宋体"/>
              </a:rPr>
              <a:t>原理图的可视范围。</a:t>
            </a:r>
          </a:p>
          <a:p>
            <a:pPr lvl="0" indent="255905" algn="just">
              <a:spcAft>
                <a:spcPts val="0"/>
              </a:spcAft>
            </a:pPr>
            <a:endParaRPr lang="zh-CN" altLang="zh-CN" sz="2400" kern="1000" dirty="0">
              <a:solidFill>
                <a:srgbClr val="000000"/>
              </a:solidFill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21899206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4923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5</a:t>
            </a:r>
            <a:r>
              <a:rPr lang="zh-CN" altLang="en-US" sz="2400" b="1" dirty="0">
                <a:solidFill>
                  <a:schemeClr val="accent2"/>
                </a:solidFill>
              </a:rPr>
              <a:t>．工具栏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工具栏</a:t>
            </a:r>
            <a:r>
              <a:rPr lang="zh-CN" altLang="en-US" sz="2400" b="1" dirty="0">
                <a:solidFill>
                  <a:schemeClr val="accent2"/>
                </a:solidFill>
              </a:rPr>
              <a:t>由两大部分组成，即标准工具栏和绘图工具栏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标准</a:t>
            </a:r>
            <a:r>
              <a:rPr lang="zh-CN" altLang="en-US" sz="2400" b="1" dirty="0">
                <a:solidFill>
                  <a:schemeClr val="accent2"/>
                </a:solidFill>
              </a:rPr>
              <a:t>工具栏有许多功能按钮，与文件菜单功能相对应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绘图</a:t>
            </a:r>
            <a:r>
              <a:rPr lang="zh-CN" altLang="en-US" sz="2400" b="1" dirty="0">
                <a:solidFill>
                  <a:schemeClr val="accent2"/>
                </a:solidFill>
              </a:rPr>
              <a:t>工具栏有丰富的操作工具，分为对象工具箱、调试工具箱、绘图工具箱三个工具箱，选择不同的工具箱图标按钮，系统将提供相应的操作功能。各个工具箱包含的按钮功能如下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93838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28263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 6</a:t>
            </a:r>
            <a:r>
              <a:rPr lang="zh-CN" altLang="en-US" sz="2400" b="1" dirty="0">
                <a:solidFill>
                  <a:schemeClr val="accent2"/>
                </a:solidFill>
              </a:rPr>
              <a:t>．元件列表（</a:t>
            </a:r>
            <a:r>
              <a:rPr lang="en-US" altLang="zh-CN" sz="2400" b="1" dirty="0">
                <a:solidFill>
                  <a:schemeClr val="accent2"/>
                </a:solidFill>
              </a:rPr>
              <a:t>The Object Selector</a:t>
            </a:r>
            <a:r>
              <a:rPr lang="zh-CN" altLang="en-US" sz="2400" b="1" dirty="0">
                <a:solidFill>
                  <a:schemeClr val="accent2"/>
                </a:solidFill>
              </a:rPr>
              <a:t>）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</a:rPr>
              <a:t>        用于挑选元件（</a:t>
            </a:r>
            <a:r>
              <a:rPr lang="en-US" altLang="zh-CN" sz="2400" b="1" dirty="0">
                <a:solidFill>
                  <a:schemeClr val="accent2"/>
                </a:solidFill>
              </a:rPr>
              <a:t>components</a:t>
            </a:r>
            <a:r>
              <a:rPr lang="zh-CN" altLang="en-US" sz="2400" b="1" dirty="0">
                <a:solidFill>
                  <a:schemeClr val="accent2"/>
                </a:solidFill>
              </a:rPr>
              <a:t>）、终端接口（</a:t>
            </a:r>
            <a:r>
              <a:rPr lang="en-US" altLang="zh-CN" sz="2400" b="1" dirty="0">
                <a:solidFill>
                  <a:schemeClr val="accent2"/>
                </a:solidFill>
              </a:rPr>
              <a:t>terminals</a:t>
            </a:r>
            <a:r>
              <a:rPr lang="zh-CN" altLang="en-US" sz="2400" b="1" dirty="0">
                <a:solidFill>
                  <a:schemeClr val="accent2"/>
                </a:solidFill>
              </a:rPr>
              <a:t>）、信号发生器（</a:t>
            </a:r>
            <a:r>
              <a:rPr lang="en-US" altLang="zh-CN" sz="2400" b="1" dirty="0">
                <a:solidFill>
                  <a:schemeClr val="accent2"/>
                </a:solidFill>
              </a:rPr>
              <a:t>generators</a:t>
            </a:r>
            <a:r>
              <a:rPr lang="zh-CN" altLang="en-US" sz="2400" b="1" dirty="0">
                <a:solidFill>
                  <a:schemeClr val="accent2"/>
                </a:solidFill>
              </a:rPr>
              <a:t>）、仿真图表（</a:t>
            </a:r>
            <a:r>
              <a:rPr lang="en-US" altLang="zh-CN" sz="2400" b="1" dirty="0">
                <a:solidFill>
                  <a:schemeClr val="accent2"/>
                </a:solidFill>
              </a:rPr>
              <a:t>graph</a:t>
            </a:r>
            <a:r>
              <a:rPr lang="zh-CN" altLang="en-US" sz="2400" b="1" dirty="0">
                <a:solidFill>
                  <a:schemeClr val="accent2"/>
                </a:solidFill>
              </a:rPr>
              <a:t>）等。例如，当用户选择“元件（</a:t>
            </a:r>
            <a:r>
              <a:rPr lang="en-US" altLang="zh-CN" sz="2400" b="1" dirty="0">
                <a:solidFill>
                  <a:schemeClr val="accent2"/>
                </a:solidFill>
              </a:rPr>
              <a:t>components</a:t>
            </a:r>
            <a:r>
              <a:rPr lang="zh-CN" altLang="en-US" sz="2400" b="1" dirty="0">
                <a:solidFill>
                  <a:schemeClr val="accent2"/>
                </a:solidFill>
              </a:rPr>
              <a:t>）”时，单击</a:t>
            </a:r>
            <a:r>
              <a:rPr lang="en-US" altLang="zh-CN" sz="2400" b="1" dirty="0">
                <a:solidFill>
                  <a:schemeClr val="accent2"/>
                </a:solidFill>
              </a:rPr>
              <a:t>P</a:t>
            </a:r>
            <a:r>
              <a:rPr lang="zh-CN" altLang="en-US" sz="2400" b="1" dirty="0">
                <a:solidFill>
                  <a:schemeClr val="accent2"/>
                </a:solidFill>
              </a:rPr>
              <a:t>按钮会打开挑选元件对话框，选择了一个元件后（单击了</a:t>
            </a:r>
            <a:r>
              <a:rPr lang="en-US" altLang="zh-CN" sz="2400" b="1" dirty="0">
                <a:solidFill>
                  <a:schemeClr val="accent2"/>
                </a:solidFill>
              </a:rPr>
              <a:t>OK</a:t>
            </a:r>
            <a:r>
              <a:rPr lang="zh-CN" altLang="en-US" sz="2400" b="1" dirty="0">
                <a:solidFill>
                  <a:schemeClr val="accent2"/>
                </a:solidFill>
              </a:rPr>
              <a:t>后），该元件会在元件列表中显示，以后要用到该元件时，只需在元件列表中选择即可。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7</a:t>
            </a:r>
            <a:r>
              <a:rPr lang="zh-CN" altLang="en-US" sz="2400" b="1" dirty="0">
                <a:solidFill>
                  <a:schemeClr val="accent2"/>
                </a:solidFill>
              </a:rPr>
              <a:t>．方向工具按钮（</a:t>
            </a:r>
            <a:r>
              <a:rPr lang="en-US" altLang="zh-CN" sz="2400" b="1" dirty="0">
                <a:solidFill>
                  <a:schemeClr val="accent2"/>
                </a:solidFill>
              </a:rPr>
              <a:t>Orientation Toolbar</a:t>
            </a:r>
            <a:r>
              <a:rPr lang="zh-CN" altLang="en-US" sz="2400" b="1" dirty="0">
                <a:solidFill>
                  <a:schemeClr val="accent2"/>
                </a:solidFill>
              </a:rPr>
              <a:t>）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旋转工具和翻转工具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8</a:t>
            </a:r>
            <a:r>
              <a:rPr lang="zh-CN" altLang="en-US" sz="2400" b="1" dirty="0">
                <a:solidFill>
                  <a:schemeClr val="accent2"/>
                </a:solidFill>
              </a:rPr>
              <a:t>．仿真工具栏 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分别</a:t>
            </a:r>
            <a:r>
              <a:rPr lang="zh-CN" altLang="en-US" sz="2400" b="1" dirty="0">
                <a:solidFill>
                  <a:schemeClr val="accent2"/>
                </a:solidFill>
              </a:rPr>
              <a:t>用于程序的连续运行、单步运行、暂停和停止</a:t>
            </a:r>
          </a:p>
        </p:txBody>
      </p:sp>
    </p:spTree>
    <p:extLst>
      <p:ext uri="{BB962C8B-B14F-4D97-AF65-F5344CB8AC3E}">
        <p14:creationId xmlns:p14="http://schemas.microsoft.com/office/powerpoint/2010/main" val="149813290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21268"/>
            <a:ext cx="9144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7.4  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应 用 实 例</a:t>
            </a:r>
            <a:endParaRPr lang="en-US" altLang="zh-CN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87626" y="1590764"/>
            <a:ext cx="8768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zh-CN" altLang="en-US" sz="2400" b="1" smtClean="0">
                <a:solidFill>
                  <a:srgbClr val="333399"/>
                </a:solidFill>
              </a:rPr>
              <a:t>结合前述的单片机流水灯应用实例，进行设计</a:t>
            </a:r>
            <a:r>
              <a:rPr lang="zh-CN" altLang="en-US" sz="2400" b="1" dirty="0">
                <a:solidFill>
                  <a:srgbClr val="333399"/>
                </a:solidFill>
              </a:rPr>
              <a:t>及仿真操作演示</a:t>
            </a:r>
            <a:r>
              <a:rPr lang="zh-CN" altLang="en-US" dirty="0">
                <a:solidFill>
                  <a:srgbClr val="00000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65793795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1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015</Template>
  <TotalTime>10928</TotalTime>
  <Words>1380</Words>
  <Application>Microsoft Office PowerPoint</Application>
  <PresentationFormat>全屏显示(4:3)</PresentationFormat>
  <Paragraphs>151</Paragraphs>
  <Slides>21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21</vt:i4>
      </vt:variant>
    </vt:vector>
  </HeadingPairs>
  <TitlesOfParts>
    <vt:vector size="24" baseType="lpstr">
      <vt:lpstr>1_015</vt:lpstr>
      <vt:lpstr>自定义设计方案</vt:lpstr>
      <vt:lpstr>2_015</vt:lpstr>
      <vt:lpstr>PowerPoint 演示文稿</vt:lpstr>
      <vt:lpstr>PowerPoint 演示文稿</vt:lpstr>
      <vt:lpstr>PowerPoint 演示文稿</vt:lpstr>
      <vt:lpstr>PowerPoint 演示文稿</vt:lpstr>
      <vt:lpstr>        7.1  AT89S51单片机I/O接口的应用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单片微机原理及应用课件</dc:title>
  <dc:subject>第7章 AT89S51单片机IO口应用与软硬件系统模拟调试</dc:subject>
  <dc:creator>某同学</dc:creator>
  <cp:keywords>chxu</cp:keywords>
  <dc:description/>
  <cp:lastModifiedBy>某同学</cp:lastModifiedBy>
  <cp:revision>227</cp:revision>
  <dcterms:created xsi:type="dcterms:W3CDTF">2003-02-28T01:05:04Z</dcterms:created>
  <dcterms:modified xsi:type="dcterms:W3CDTF">2017-11-28T04:24:20Z</dcterms:modified>
</cp:coreProperties>
</file>